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15.fntdata" ContentType="application/x-fontdata"/>
  <Override PartName="/ppt/fonts/font16.fntdata" ContentType="application/x-fontdata"/>
  <Override PartName="/ppt/fonts/font17.fntdata" ContentType="application/x-fontdata"/>
  <Override PartName="/ppt/fonts/font18.fntdata" ContentType="application/x-fontdata"/>
  <Override PartName="/ppt/fonts/font19.fntdata" ContentType="application/x-fontdata"/>
  <Override PartName="/ppt/fonts/font2.fntdata" ContentType="application/x-fontdata"/>
  <Override PartName="/ppt/fonts/font20.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0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53" r:id="rId3"/>
    <p:sldMasterId id="2147483655" r:id="rId4"/>
    <p:sldMasterId id="2147483657" r:id="rId5"/>
  </p:sldMasterIdLst>
  <p:notesMasterIdLst>
    <p:notesMasterId r:id="rId9"/>
  </p:notesMasterIdLst>
  <p:sldIdLst>
    <p:sldId id="881" r:id="rId6"/>
    <p:sldId id="882" r:id="rId7"/>
    <p:sldId id="678" r:id="rId8"/>
    <p:sldId id="666" r:id="rId10"/>
    <p:sldId id="667" r:id="rId11"/>
    <p:sldId id="670" r:id="rId12"/>
    <p:sldId id="671" r:id="rId13"/>
    <p:sldId id="449" r:id="rId14"/>
    <p:sldId id="447" r:id="rId15"/>
    <p:sldId id="455" r:id="rId16"/>
    <p:sldId id="459" r:id="rId17"/>
    <p:sldId id="465" r:id="rId18"/>
    <p:sldId id="463" r:id="rId19"/>
    <p:sldId id="460" r:id="rId20"/>
    <p:sldId id="577" r:id="rId21"/>
    <p:sldId id="578" r:id="rId22"/>
    <p:sldId id="579" r:id="rId23"/>
    <p:sldId id="580" r:id="rId24"/>
    <p:sldId id="581" r:id="rId25"/>
    <p:sldId id="582" r:id="rId26"/>
    <p:sldId id="584" r:id="rId27"/>
    <p:sldId id="585" r:id="rId28"/>
    <p:sldId id="586" r:id="rId29"/>
    <p:sldId id="664" r:id="rId30"/>
    <p:sldId id="588" r:id="rId31"/>
    <p:sldId id="589" r:id="rId32"/>
    <p:sldId id="590" r:id="rId33"/>
    <p:sldId id="591" r:id="rId34"/>
    <p:sldId id="583" r:id="rId35"/>
    <p:sldId id="587" r:id="rId36"/>
    <p:sldId id="593" r:id="rId37"/>
    <p:sldId id="594" r:id="rId38"/>
    <p:sldId id="468" r:id="rId39"/>
    <p:sldId id="679" r:id="rId40"/>
    <p:sldId id="680" r:id="rId41"/>
    <p:sldId id="681" r:id="rId42"/>
    <p:sldId id="682" r:id="rId43"/>
    <p:sldId id="683" r:id="rId44"/>
    <p:sldId id="684" r:id="rId45"/>
    <p:sldId id="685" r:id="rId46"/>
    <p:sldId id="686" r:id="rId47"/>
    <p:sldId id="688" r:id="rId48"/>
    <p:sldId id="689" r:id="rId49"/>
    <p:sldId id="690" r:id="rId50"/>
    <p:sldId id="691" r:id="rId51"/>
    <p:sldId id="692" r:id="rId52"/>
    <p:sldId id="693" r:id="rId53"/>
    <p:sldId id="694" r:id="rId54"/>
    <p:sldId id="540" r:id="rId55"/>
    <p:sldId id="484" r:id="rId56"/>
    <p:sldId id="485" r:id="rId57"/>
    <p:sldId id="486" r:id="rId58"/>
    <p:sldId id="477" r:id="rId59"/>
    <p:sldId id="478" r:id="rId60"/>
    <p:sldId id="601" r:id="rId61"/>
    <p:sldId id="603" r:id="rId62"/>
    <p:sldId id="609" r:id="rId63"/>
    <p:sldId id="610" r:id="rId64"/>
    <p:sldId id="608" r:id="rId65"/>
    <p:sldId id="611" r:id="rId66"/>
    <p:sldId id="673" r:id="rId67"/>
    <p:sldId id="613" r:id="rId68"/>
    <p:sldId id="675" r:id="rId69"/>
    <p:sldId id="676" r:id="rId70"/>
    <p:sldId id="614" r:id="rId71"/>
    <p:sldId id="627" r:id="rId72"/>
    <p:sldId id="637" r:id="rId73"/>
    <p:sldId id="638" r:id="rId74"/>
    <p:sldId id="639" r:id="rId75"/>
    <p:sldId id="640" r:id="rId76"/>
    <p:sldId id="641" r:id="rId77"/>
    <p:sldId id="642" r:id="rId78"/>
    <p:sldId id="643" r:id="rId79"/>
    <p:sldId id="644" r:id="rId80"/>
    <p:sldId id="645" r:id="rId81"/>
    <p:sldId id="646" r:id="rId82"/>
    <p:sldId id="647" r:id="rId83"/>
    <p:sldId id="648" r:id="rId84"/>
    <p:sldId id="649" r:id="rId85"/>
    <p:sldId id="650" r:id="rId86"/>
    <p:sldId id="651" r:id="rId87"/>
    <p:sldId id="652" r:id="rId88"/>
    <p:sldId id="677" r:id="rId89"/>
    <p:sldId id="653" r:id="rId90"/>
    <p:sldId id="654" r:id="rId91"/>
    <p:sldId id="655" r:id="rId92"/>
    <p:sldId id="656" r:id="rId93"/>
    <p:sldId id="657" r:id="rId94"/>
    <p:sldId id="658" r:id="rId95"/>
    <p:sldId id="659" r:id="rId96"/>
    <p:sldId id="660" r:id="rId97"/>
    <p:sldId id="661" r:id="rId98"/>
    <p:sldId id="662" r:id="rId99"/>
    <p:sldId id="663" r:id="rId100"/>
    <p:sldId id="567" r:id="rId101"/>
    <p:sldId id="568" r:id="rId102"/>
    <p:sldId id="569" r:id="rId103"/>
    <p:sldId id="570" r:id="rId104"/>
    <p:sldId id="571" r:id="rId105"/>
    <p:sldId id="572" r:id="rId106"/>
    <p:sldId id="573" r:id="rId107"/>
    <p:sldId id="574" r:id="rId108"/>
    <p:sldId id="883" r:id="rId109"/>
  </p:sldIdLst>
  <p:sldSz cx="12192000" cy="6858000"/>
  <p:notesSz cx="6858000" cy="9144000"/>
  <p:embeddedFontLst>
    <p:embeddedFont>
      <p:font typeface="黑体" panose="02010609060101010101" pitchFamily="2" charset="-122"/>
      <p:regular r:id="rId114"/>
    </p:embeddedFont>
    <p:embeddedFont>
      <p:font typeface="Calibri" panose="020F0502020204030204"/>
      <p:regular r:id="rId115"/>
      <p:bold r:id="rId116"/>
      <p:italic r:id="rId117"/>
      <p:boldItalic r:id="rId118"/>
    </p:embeddedFont>
    <p:embeddedFont>
      <p:font typeface="微软雅黑" panose="020B0503020204020204" charset="-122"/>
      <p:regular r:id="rId119"/>
    </p:embeddedFont>
    <p:embeddedFont>
      <p:font typeface="华文行楷" panose="02010800040101010101" pitchFamily="2" charset="-122"/>
      <p:regular r:id="rId120"/>
    </p:embeddedFont>
    <p:embeddedFont>
      <p:font typeface="Calibri" panose="020F0502020204030204" pitchFamily="34" charset="0"/>
      <p:regular r:id="rId121"/>
      <p:bold r:id="rId122"/>
      <p:italic r:id="rId123"/>
      <p:boldItalic r:id="rId124"/>
    </p:embeddedFont>
    <p:embeddedFont>
      <p:font typeface="华文中宋" panose="02010600040101010101" pitchFamily="2" charset="-122"/>
      <p:regular r:id="rId125"/>
    </p:embeddedFont>
    <p:embeddedFont>
      <p:font typeface="Arial Unicode MS" panose="020B0604020202020204" charset="-122"/>
      <p:regular r:id="rId126"/>
    </p:embeddedFont>
    <p:embeddedFont>
      <p:font typeface="华文楷体" panose="02010600040101010101" pitchFamily="2" charset="-122"/>
      <p:regular r:id="rId127"/>
    </p:embeddedFont>
    <p:embeddedFont>
      <p:font typeface="华文新魏" panose="02010800040101010101" pitchFamily="2" charset="-122"/>
      <p:regular r:id="rId128"/>
    </p:embeddedFont>
    <p:embeddedFont>
      <p:font typeface="华文琥珀" panose="02010800040101010101" pitchFamily="2" charset="-122"/>
      <p:regular r:id="rId129"/>
    </p:embeddedFont>
    <p:embeddedFont>
      <p:font typeface="Tahoma" panose="020B0604030504040204" pitchFamily="34" charset="0"/>
      <p:regular r:id="rId130"/>
      <p:bold r:id="rId131"/>
    </p:embeddedFont>
    <p:embeddedFont>
      <p:font typeface="楷体" panose="02010609060101010101" pitchFamily="49" charset="-122"/>
      <p:regular r:id="rId132"/>
    </p:embeddedFont>
    <p:embeddedFont>
      <p:font typeface="Baskerville Old Face" panose="02020602080505020303" pitchFamily="18" charset="0"/>
      <p:regular r:id="rId133"/>
    </p:embeddedFont>
  </p:embeddedFontLst>
  <p:custDataLst>
    <p:tags r:id="rId134"/>
  </p:custDataLst>
  <p:defaultTextStyle>
    <a:defPPr>
      <a:defRPr lang="en-US"/>
    </a:defPPr>
    <a:lvl1pPr algn="l" rtl="0" fontAlgn="base">
      <a:spcBef>
        <a:spcPct val="0"/>
      </a:spcBef>
      <a:spcAft>
        <a:spcPct val="0"/>
      </a:spcAft>
      <a:buFont typeface="Arial" panose="020B0604020202020204" pitchFamily="34" charset="0"/>
      <a:defRPr sz="2000" kern="1200">
        <a:solidFill>
          <a:schemeClr val="tx1"/>
        </a:solidFill>
        <a:latin typeface="Arial" panose="020B0604020202020204" pitchFamily="34" charset="0"/>
        <a:ea typeface="+mn-ea"/>
        <a:cs typeface="+mn-cs"/>
      </a:defRPr>
    </a:lvl1pPr>
    <a:lvl2pPr marL="457200" algn="l" rtl="0" fontAlgn="base">
      <a:spcBef>
        <a:spcPct val="0"/>
      </a:spcBef>
      <a:spcAft>
        <a:spcPct val="0"/>
      </a:spcAft>
      <a:buFont typeface="Arial" panose="020B0604020202020204" pitchFamily="34" charset="0"/>
      <a:defRPr sz="2000" kern="1200">
        <a:solidFill>
          <a:schemeClr val="tx1"/>
        </a:solidFill>
        <a:latin typeface="Arial" panose="020B0604020202020204" pitchFamily="34" charset="0"/>
        <a:ea typeface="+mn-ea"/>
        <a:cs typeface="+mn-cs"/>
      </a:defRPr>
    </a:lvl2pPr>
    <a:lvl3pPr marL="914400" algn="l" rtl="0" fontAlgn="base">
      <a:spcBef>
        <a:spcPct val="0"/>
      </a:spcBef>
      <a:spcAft>
        <a:spcPct val="0"/>
      </a:spcAft>
      <a:buFont typeface="Arial" panose="020B0604020202020204" pitchFamily="34" charset="0"/>
      <a:defRPr sz="2000" kern="1200">
        <a:solidFill>
          <a:schemeClr val="tx1"/>
        </a:solidFill>
        <a:latin typeface="Arial" panose="020B0604020202020204" pitchFamily="34" charset="0"/>
        <a:ea typeface="+mn-ea"/>
        <a:cs typeface="+mn-cs"/>
      </a:defRPr>
    </a:lvl3pPr>
    <a:lvl4pPr marL="1371600" algn="l" rtl="0" fontAlgn="base">
      <a:spcBef>
        <a:spcPct val="0"/>
      </a:spcBef>
      <a:spcAft>
        <a:spcPct val="0"/>
      </a:spcAft>
      <a:buFont typeface="Arial" panose="020B0604020202020204" pitchFamily="34" charset="0"/>
      <a:defRPr sz="2000" kern="1200">
        <a:solidFill>
          <a:schemeClr val="tx1"/>
        </a:solidFill>
        <a:latin typeface="Arial" panose="020B0604020202020204" pitchFamily="34" charset="0"/>
        <a:ea typeface="+mn-ea"/>
        <a:cs typeface="+mn-cs"/>
      </a:defRPr>
    </a:lvl4pPr>
    <a:lvl5pPr marL="1828800" algn="l" rtl="0" fontAlgn="base">
      <a:spcBef>
        <a:spcPct val="0"/>
      </a:spcBef>
      <a:spcAft>
        <a:spcPct val="0"/>
      </a:spcAft>
      <a:buFont typeface="Arial" panose="020B0604020202020204" pitchFamily="34" charset="0"/>
      <a:defRPr sz="2000" kern="1200">
        <a:solidFill>
          <a:schemeClr val="tx1"/>
        </a:solidFill>
        <a:latin typeface="Arial" panose="020B0604020202020204" pitchFamily="34" charset="0"/>
        <a:ea typeface="+mn-ea"/>
        <a:cs typeface="+mn-cs"/>
      </a:defRPr>
    </a:lvl5pPr>
    <a:lvl6pPr marL="2286000" algn="l" defTabSz="914400" rtl="0" eaLnBrk="1" latinLnBrk="0" hangingPunct="1">
      <a:defRPr sz="2000" kern="1200">
        <a:solidFill>
          <a:schemeClr val="tx1"/>
        </a:solidFill>
        <a:latin typeface="Arial" panose="020B0604020202020204" pitchFamily="34" charset="0"/>
        <a:ea typeface="+mn-ea"/>
        <a:cs typeface="+mn-cs"/>
      </a:defRPr>
    </a:lvl6pPr>
    <a:lvl7pPr marL="2743200" algn="l" defTabSz="914400" rtl="0" eaLnBrk="1" latinLnBrk="0" hangingPunct="1">
      <a:defRPr sz="2000" kern="1200">
        <a:solidFill>
          <a:schemeClr val="tx1"/>
        </a:solidFill>
        <a:latin typeface="Arial" panose="020B0604020202020204" pitchFamily="34" charset="0"/>
        <a:ea typeface="+mn-ea"/>
        <a:cs typeface="+mn-cs"/>
      </a:defRPr>
    </a:lvl7pPr>
    <a:lvl8pPr marL="3200400" algn="l" defTabSz="914400" rtl="0" eaLnBrk="1" latinLnBrk="0" hangingPunct="1">
      <a:defRPr sz="2000" kern="1200">
        <a:solidFill>
          <a:schemeClr val="tx1"/>
        </a:solidFill>
        <a:latin typeface="Arial" panose="020B0604020202020204" pitchFamily="34" charset="0"/>
        <a:ea typeface="+mn-ea"/>
        <a:cs typeface="+mn-cs"/>
      </a:defRPr>
    </a:lvl8pPr>
    <a:lvl9pPr marL="3657600" algn="l" defTabSz="914400" rtl="0" eaLnBrk="1" latinLnBrk="0" hangingPunct="1">
      <a:defRPr sz="20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230" userDrawn="1">
          <p15:clr>
            <a:srgbClr val="A4A3A4"/>
          </p15:clr>
        </p15:guide>
        <p15:guide id="2" pos="378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2" clrIdx="0"/>
  <p:cmAuthor id="2" name="作者" initials="作" lastIdx="0" clrIdx="1"/>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999"/>
    <a:srgbClr val="BD58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60" autoAdjust="0"/>
  </p:normalViewPr>
  <p:slideViewPr>
    <p:cSldViewPr snapToGrid="0" showGuides="1">
      <p:cViewPr varScale="1">
        <p:scale>
          <a:sx n="97" d="100"/>
          <a:sy n="97" d="100"/>
        </p:scale>
        <p:origin x="1374" y="90"/>
      </p:cViewPr>
      <p:guideLst>
        <p:guide orient="horz" pos="2230"/>
        <p:guide pos="3783"/>
      </p:guideLst>
    </p:cSldViewPr>
  </p:slideViewPr>
  <p:notesTextViewPr>
    <p:cViewPr>
      <p:scale>
        <a:sx n="100" d="100"/>
        <a:sy n="100" d="100"/>
      </p:scale>
      <p:origin x="0" y="0"/>
    </p:cViewPr>
  </p:notesTextViewPr>
  <p:gridSpacing cx="76198" cy="76198"/>
</p:viewPr>
</file>

<file path=ppt/_rels/presentation.xml.rels><?xml version="1.0" encoding="UTF-8" standalone="yes"?>
<Relationships xmlns="http://schemas.openxmlformats.org/package/2006/relationships"><Relationship Id="rId99" Type="http://schemas.openxmlformats.org/officeDocument/2006/relationships/slide" Target="slides/slide93.xml"/><Relationship Id="rId98" Type="http://schemas.openxmlformats.org/officeDocument/2006/relationships/slide" Target="slides/slide92.xml"/><Relationship Id="rId97" Type="http://schemas.openxmlformats.org/officeDocument/2006/relationships/slide" Target="slides/slide91.xml"/><Relationship Id="rId96" Type="http://schemas.openxmlformats.org/officeDocument/2006/relationships/slide" Target="slides/slide90.xml"/><Relationship Id="rId95" Type="http://schemas.openxmlformats.org/officeDocument/2006/relationships/slide" Target="slides/slide89.xml"/><Relationship Id="rId94" Type="http://schemas.openxmlformats.org/officeDocument/2006/relationships/slide" Target="slides/slide88.xml"/><Relationship Id="rId93" Type="http://schemas.openxmlformats.org/officeDocument/2006/relationships/slide" Target="slides/slide87.xml"/><Relationship Id="rId92" Type="http://schemas.openxmlformats.org/officeDocument/2006/relationships/slide" Target="slides/slide86.xml"/><Relationship Id="rId91" Type="http://schemas.openxmlformats.org/officeDocument/2006/relationships/slide" Target="slides/slide85.xml"/><Relationship Id="rId90" Type="http://schemas.openxmlformats.org/officeDocument/2006/relationships/slide" Target="slides/slide84.xml"/><Relationship Id="rId9" Type="http://schemas.openxmlformats.org/officeDocument/2006/relationships/notesMaster" Target="notesMasters/notesMaster1.xml"/><Relationship Id="rId89" Type="http://schemas.openxmlformats.org/officeDocument/2006/relationships/slide" Target="slides/slide83.xml"/><Relationship Id="rId88" Type="http://schemas.openxmlformats.org/officeDocument/2006/relationships/slide" Target="slides/slide82.xml"/><Relationship Id="rId87" Type="http://schemas.openxmlformats.org/officeDocument/2006/relationships/slide" Target="slides/slide81.xml"/><Relationship Id="rId86" Type="http://schemas.openxmlformats.org/officeDocument/2006/relationships/slide" Target="slides/slide80.xml"/><Relationship Id="rId85" Type="http://schemas.openxmlformats.org/officeDocument/2006/relationships/slide" Target="slides/slide79.xml"/><Relationship Id="rId84" Type="http://schemas.openxmlformats.org/officeDocument/2006/relationships/slide" Target="slides/slide78.xml"/><Relationship Id="rId83" Type="http://schemas.openxmlformats.org/officeDocument/2006/relationships/slide" Target="slides/slide77.xml"/><Relationship Id="rId82" Type="http://schemas.openxmlformats.org/officeDocument/2006/relationships/slide" Target="slides/slide76.xml"/><Relationship Id="rId81" Type="http://schemas.openxmlformats.org/officeDocument/2006/relationships/slide" Target="slides/slide75.xml"/><Relationship Id="rId80" Type="http://schemas.openxmlformats.org/officeDocument/2006/relationships/slide" Target="slides/slide74.xml"/><Relationship Id="rId8" Type="http://schemas.openxmlformats.org/officeDocument/2006/relationships/slide" Target="slides/slide3.xml"/><Relationship Id="rId79" Type="http://schemas.openxmlformats.org/officeDocument/2006/relationships/slide" Target="slides/slide73.xml"/><Relationship Id="rId78" Type="http://schemas.openxmlformats.org/officeDocument/2006/relationships/slide" Target="slides/slide72.xml"/><Relationship Id="rId77" Type="http://schemas.openxmlformats.org/officeDocument/2006/relationships/slide" Target="slides/slide71.xml"/><Relationship Id="rId76" Type="http://schemas.openxmlformats.org/officeDocument/2006/relationships/slide" Target="slides/slide70.xml"/><Relationship Id="rId75" Type="http://schemas.openxmlformats.org/officeDocument/2006/relationships/slide" Target="slides/slide69.xml"/><Relationship Id="rId74" Type="http://schemas.openxmlformats.org/officeDocument/2006/relationships/slide" Target="slides/slide68.xml"/><Relationship Id="rId73" Type="http://schemas.openxmlformats.org/officeDocument/2006/relationships/slide" Target="slides/slide67.xml"/><Relationship Id="rId72" Type="http://schemas.openxmlformats.org/officeDocument/2006/relationships/slide" Target="slides/slide66.xml"/><Relationship Id="rId71" Type="http://schemas.openxmlformats.org/officeDocument/2006/relationships/slide" Target="slides/slide65.xml"/><Relationship Id="rId70" Type="http://schemas.openxmlformats.org/officeDocument/2006/relationships/slide" Target="slides/slide64.xml"/><Relationship Id="rId7" Type="http://schemas.openxmlformats.org/officeDocument/2006/relationships/slide" Target="slides/slide2.xml"/><Relationship Id="rId69" Type="http://schemas.openxmlformats.org/officeDocument/2006/relationships/slide" Target="slides/slide63.xml"/><Relationship Id="rId68" Type="http://schemas.openxmlformats.org/officeDocument/2006/relationships/slide" Target="slides/slide62.xml"/><Relationship Id="rId67" Type="http://schemas.openxmlformats.org/officeDocument/2006/relationships/slide" Target="slides/slide61.xml"/><Relationship Id="rId66" Type="http://schemas.openxmlformats.org/officeDocument/2006/relationships/slide" Target="slides/slide60.xml"/><Relationship Id="rId65" Type="http://schemas.openxmlformats.org/officeDocument/2006/relationships/slide" Target="slides/slide59.xml"/><Relationship Id="rId64" Type="http://schemas.openxmlformats.org/officeDocument/2006/relationships/slide" Target="slides/slide58.xml"/><Relationship Id="rId63" Type="http://schemas.openxmlformats.org/officeDocument/2006/relationships/slide" Target="slides/slide57.xml"/><Relationship Id="rId62" Type="http://schemas.openxmlformats.org/officeDocument/2006/relationships/slide" Target="slides/slide56.xml"/><Relationship Id="rId61" Type="http://schemas.openxmlformats.org/officeDocument/2006/relationships/slide" Target="slides/slide55.xml"/><Relationship Id="rId60" Type="http://schemas.openxmlformats.org/officeDocument/2006/relationships/slide" Target="slides/slide54.xml"/><Relationship Id="rId6" Type="http://schemas.openxmlformats.org/officeDocument/2006/relationships/slide" Target="slides/slide1.xml"/><Relationship Id="rId59" Type="http://schemas.openxmlformats.org/officeDocument/2006/relationships/slide" Target="slides/slide53.xml"/><Relationship Id="rId58" Type="http://schemas.openxmlformats.org/officeDocument/2006/relationships/slide" Target="slides/slide52.xml"/><Relationship Id="rId57" Type="http://schemas.openxmlformats.org/officeDocument/2006/relationships/slide" Target="slides/slide51.xml"/><Relationship Id="rId56" Type="http://schemas.openxmlformats.org/officeDocument/2006/relationships/slide" Target="slides/slide50.xml"/><Relationship Id="rId55" Type="http://schemas.openxmlformats.org/officeDocument/2006/relationships/slide" Target="slides/slide49.xml"/><Relationship Id="rId54" Type="http://schemas.openxmlformats.org/officeDocument/2006/relationships/slide" Target="slides/slide48.xml"/><Relationship Id="rId53" Type="http://schemas.openxmlformats.org/officeDocument/2006/relationships/slide" Target="slides/slide47.xml"/><Relationship Id="rId52" Type="http://schemas.openxmlformats.org/officeDocument/2006/relationships/slide" Target="slides/slide46.xml"/><Relationship Id="rId51" Type="http://schemas.openxmlformats.org/officeDocument/2006/relationships/slide" Target="slides/slide45.xml"/><Relationship Id="rId50" Type="http://schemas.openxmlformats.org/officeDocument/2006/relationships/slide" Target="slides/slide44.xml"/><Relationship Id="rId5" Type="http://schemas.openxmlformats.org/officeDocument/2006/relationships/slideMaster" Target="slideMasters/slideMaster4.xml"/><Relationship Id="rId49" Type="http://schemas.openxmlformats.org/officeDocument/2006/relationships/slide" Target="slides/slide43.xml"/><Relationship Id="rId48" Type="http://schemas.openxmlformats.org/officeDocument/2006/relationships/slide" Target="slides/slide42.xml"/><Relationship Id="rId47" Type="http://schemas.openxmlformats.org/officeDocument/2006/relationships/slide" Target="slides/slide41.xml"/><Relationship Id="rId46" Type="http://schemas.openxmlformats.org/officeDocument/2006/relationships/slide" Target="slides/slide40.xml"/><Relationship Id="rId45" Type="http://schemas.openxmlformats.org/officeDocument/2006/relationships/slide" Target="slides/slide39.xml"/><Relationship Id="rId44" Type="http://schemas.openxmlformats.org/officeDocument/2006/relationships/slide" Target="slides/slide38.xml"/><Relationship Id="rId43" Type="http://schemas.openxmlformats.org/officeDocument/2006/relationships/slide" Target="slides/slide37.xml"/><Relationship Id="rId42" Type="http://schemas.openxmlformats.org/officeDocument/2006/relationships/slide" Target="slides/slide36.xml"/><Relationship Id="rId41" Type="http://schemas.openxmlformats.org/officeDocument/2006/relationships/slide" Target="slides/slide35.xml"/><Relationship Id="rId40" Type="http://schemas.openxmlformats.org/officeDocument/2006/relationships/slide" Target="slides/slide34.xml"/><Relationship Id="rId4" Type="http://schemas.openxmlformats.org/officeDocument/2006/relationships/slideMaster" Target="slideMasters/slideMaster3.xml"/><Relationship Id="rId39" Type="http://schemas.openxmlformats.org/officeDocument/2006/relationships/slide" Target="slides/slide33.xml"/><Relationship Id="rId38" Type="http://schemas.openxmlformats.org/officeDocument/2006/relationships/slide" Target="slides/slide32.xml"/><Relationship Id="rId37" Type="http://schemas.openxmlformats.org/officeDocument/2006/relationships/slide" Target="slides/slide31.xml"/><Relationship Id="rId36" Type="http://schemas.openxmlformats.org/officeDocument/2006/relationships/slide" Target="slides/slide30.xml"/><Relationship Id="rId35" Type="http://schemas.openxmlformats.org/officeDocument/2006/relationships/slide" Target="slides/slide29.xml"/><Relationship Id="rId34" Type="http://schemas.openxmlformats.org/officeDocument/2006/relationships/slide" Target="slides/slide28.xml"/><Relationship Id="rId33" Type="http://schemas.openxmlformats.org/officeDocument/2006/relationships/slide" Target="slides/slide27.xml"/><Relationship Id="rId32" Type="http://schemas.openxmlformats.org/officeDocument/2006/relationships/slide" Target="slides/slide26.xml"/><Relationship Id="rId31" Type="http://schemas.openxmlformats.org/officeDocument/2006/relationships/slide" Target="slides/slide25.xml"/><Relationship Id="rId30" Type="http://schemas.openxmlformats.org/officeDocument/2006/relationships/slide" Target="slides/slide24.xml"/><Relationship Id="rId3" Type="http://schemas.openxmlformats.org/officeDocument/2006/relationships/slideMaster" Target="slideMasters/slideMaster2.xml"/><Relationship Id="rId29" Type="http://schemas.openxmlformats.org/officeDocument/2006/relationships/slide" Target="slides/slide23.xml"/><Relationship Id="rId28" Type="http://schemas.openxmlformats.org/officeDocument/2006/relationships/slide" Target="slides/slide22.xml"/><Relationship Id="rId27" Type="http://schemas.openxmlformats.org/officeDocument/2006/relationships/slide" Target="slides/slide21.xml"/><Relationship Id="rId26" Type="http://schemas.openxmlformats.org/officeDocument/2006/relationships/slide" Target="slides/slide20.xml"/><Relationship Id="rId25" Type="http://schemas.openxmlformats.org/officeDocument/2006/relationships/slide" Target="slides/slide19.xml"/><Relationship Id="rId24" Type="http://schemas.openxmlformats.org/officeDocument/2006/relationships/slide" Target="slides/slide18.xml"/><Relationship Id="rId23" Type="http://schemas.openxmlformats.org/officeDocument/2006/relationships/slide" Target="slides/slide17.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4" Type="http://schemas.openxmlformats.org/officeDocument/2006/relationships/tags" Target="tags/tag203.xml"/><Relationship Id="rId133" Type="http://schemas.openxmlformats.org/officeDocument/2006/relationships/font" Target="fonts/font20.fntdata"/><Relationship Id="rId132" Type="http://schemas.openxmlformats.org/officeDocument/2006/relationships/font" Target="fonts/font19.fntdata"/><Relationship Id="rId131" Type="http://schemas.openxmlformats.org/officeDocument/2006/relationships/font" Target="fonts/font18.fntdata"/><Relationship Id="rId130" Type="http://schemas.openxmlformats.org/officeDocument/2006/relationships/font" Target="fonts/font17.fntdata"/><Relationship Id="rId13" Type="http://schemas.openxmlformats.org/officeDocument/2006/relationships/slide" Target="slides/slide7.xml"/><Relationship Id="rId129" Type="http://schemas.openxmlformats.org/officeDocument/2006/relationships/font" Target="fonts/font16.fntdata"/><Relationship Id="rId128" Type="http://schemas.openxmlformats.org/officeDocument/2006/relationships/font" Target="fonts/font15.fntdata"/><Relationship Id="rId127" Type="http://schemas.openxmlformats.org/officeDocument/2006/relationships/font" Target="fonts/font14.fntdata"/><Relationship Id="rId126" Type="http://schemas.openxmlformats.org/officeDocument/2006/relationships/font" Target="fonts/font13.fntdata"/><Relationship Id="rId125" Type="http://schemas.openxmlformats.org/officeDocument/2006/relationships/font" Target="fonts/font12.fntdata"/><Relationship Id="rId124" Type="http://schemas.openxmlformats.org/officeDocument/2006/relationships/font" Target="fonts/font11.fntdata"/><Relationship Id="rId123" Type="http://schemas.openxmlformats.org/officeDocument/2006/relationships/font" Target="fonts/font10.fntdata"/><Relationship Id="rId122" Type="http://schemas.openxmlformats.org/officeDocument/2006/relationships/font" Target="fonts/font9.fntdata"/><Relationship Id="rId121" Type="http://schemas.openxmlformats.org/officeDocument/2006/relationships/font" Target="fonts/font8.fntdata"/><Relationship Id="rId120" Type="http://schemas.openxmlformats.org/officeDocument/2006/relationships/font" Target="fonts/font7.fntdata"/><Relationship Id="rId12" Type="http://schemas.openxmlformats.org/officeDocument/2006/relationships/slide" Target="slides/slide6.xml"/><Relationship Id="rId119" Type="http://schemas.openxmlformats.org/officeDocument/2006/relationships/font" Target="fonts/font6.fntdata"/><Relationship Id="rId118" Type="http://schemas.openxmlformats.org/officeDocument/2006/relationships/font" Target="fonts/font5.fntdata"/><Relationship Id="rId117" Type="http://schemas.openxmlformats.org/officeDocument/2006/relationships/font" Target="fonts/font4.fntdata"/><Relationship Id="rId116" Type="http://schemas.openxmlformats.org/officeDocument/2006/relationships/font" Target="fonts/font3.fntdata"/><Relationship Id="rId115" Type="http://schemas.openxmlformats.org/officeDocument/2006/relationships/font" Target="fonts/font2.fntdata"/><Relationship Id="rId114" Type="http://schemas.openxmlformats.org/officeDocument/2006/relationships/font" Target="fonts/font1.fntdata"/><Relationship Id="rId113" Type="http://schemas.openxmlformats.org/officeDocument/2006/relationships/commentAuthors" Target="commentAuthors.xml"/><Relationship Id="rId112" Type="http://schemas.openxmlformats.org/officeDocument/2006/relationships/tableStyles" Target="tableStyles.xml"/><Relationship Id="rId111" Type="http://schemas.openxmlformats.org/officeDocument/2006/relationships/viewProps" Target="viewProps.xml"/><Relationship Id="rId110" Type="http://schemas.openxmlformats.org/officeDocument/2006/relationships/presProps" Target="presProps.xml"/><Relationship Id="rId11" Type="http://schemas.openxmlformats.org/officeDocument/2006/relationships/slide" Target="slides/slide5.xml"/><Relationship Id="rId109" Type="http://schemas.openxmlformats.org/officeDocument/2006/relationships/slide" Target="slides/slide103.xml"/><Relationship Id="rId108" Type="http://schemas.openxmlformats.org/officeDocument/2006/relationships/slide" Target="slides/slide102.xml"/><Relationship Id="rId107" Type="http://schemas.openxmlformats.org/officeDocument/2006/relationships/slide" Target="slides/slide101.xml"/><Relationship Id="rId106" Type="http://schemas.openxmlformats.org/officeDocument/2006/relationships/slide" Target="slides/slide100.xml"/><Relationship Id="rId105" Type="http://schemas.openxmlformats.org/officeDocument/2006/relationships/slide" Target="slides/slide99.xml"/><Relationship Id="rId104" Type="http://schemas.openxmlformats.org/officeDocument/2006/relationships/slide" Target="slides/slide98.xml"/><Relationship Id="rId103" Type="http://schemas.openxmlformats.org/officeDocument/2006/relationships/slide" Target="slides/slide97.xml"/><Relationship Id="rId102" Type="http://schemas.openxmlformats.org/officeDocument/2006/relationships/slide" Target="slides/slide96.xml"/><Relationship Id="rId101" Type="http://schemas.openxmlformats.org/officeDocument/2006/relationships/slide" Target="slides/slide95.xml"/><Relationship Id="rId100" Type="http://schemas.openxmlformats.org/officeDocument/2006/relationships/slide" Target="slides/slide94.xml"/><Relationship Id="rId10" Type="http://schemas.openxmlformats.org/officeDocument/2006/relationships/slide" Target="slides/slide4.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p:cNvSpPr>
          <p:nvPr>
            <p:ph type="hdr" sz="quarter"/>
          </p:nvPr>
        </p:nvSpPr>
        <p:spPr>
          <a:xfrm>
            <a:off x="0" y="0"/>
            <a:ext cx="2970213" cy="457200"/>
          </a:xfrm>
          <a:prstGeom prst="rect">
            <a:avLst/>
          </a:prstGeom>
          <a:noFill/>
          <a:ln w="9525">
            <a:noFill/>
          </a:ln>
        </p:spPr>
        <p:txBody>
          <a:bodyPr vert="horz" wrap="square" lIns="91440" tIns="45720" rIns="91440" bIns="45720" numCol="1" anchor="t" anchorCtr="0" compatLnSpc="1"/>
          <a:lstStyle>
            <a:lvl1pPr>
              <a:defRPr sz="1200"/>
            </a:lvl1pPr>
          </a:lstStyle>
          <a:p>
            <a:endParaRPr lang="zh-CN" altLang="zh-CN"/>
          </a:p>
        </p:txBody>
      </p:sp>
      <p:sp>
        <p:nvSpPr>
          <p:cNvPr id="3075" name="Rectangle 3"/>
          <p:cNvSpPr>
            <a:spLocks noGrp="1"/>
          </p:cNvSpPr>
          <p:nvPr>
            <p:ph type="dt" idx="1"/>
          </p:nvPr>
        </p:nvSpPr>
        <p:spPr>
          <a:xfrm>
            <a:off x="3883025" y="0"/>
            <a:ext cx="2973388" cy="457200"/>
          </a:xfrm>
          <a:prstGeom prst="rect">
            <a:avLst/>
          </a:prstGeom>
          <a:noFill/>
          <a:ln w="9525">
            <a:noFill/>
          </a:ln>
        </p:spPr>
        <p:txBody>
          <a:bodyPr vert="horz" wrap="square" lIns="91440" tIns="45720" rIns="91440" bIns="45720" numCol="1" anchor="t" anchorCtr="0" compatLnSpc="1"/>
          <a:lstStyle>
            <a:lvl1pPr>
              <a:defRPr sz="1200"/>
            </a:lvl1pPr>
          </a:lstStyle>
          <a:p>
            <a:endParaRPr lang="zh-CN" altLang="zh-CN"/>
          </a:p>
        </p:txBody>
      </p:sp>
      <p:sp>
        <p:nvSpPr>
          <p:cNvPr id="7172" name="Rectangle 4"/>
          <p:cNvSpPr>
            <a:spLocks noGrp="1" noRot="1" noChangeAspect="1" noChangeArrowheads="1" noTextEdit="1"/>
          </p:cNvSpPr>
          <p:nvPr>
            <p:ph type="sldImg" idx="4294967295"/>
          </p:nvPr>
        </p:nvSpPr>
        <p:spPr bwMode="auto">
          <a:xfrm>
            <a:off x="381000" y="685800"/>
            <a:ext cx="6096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7173" name="Rectangle 5"/>
          <p:cNvSpPr>
            <a:spLocks noGrp="1" noRot="1" noChangeAspect="1" noChangeArrowheads="1" noTextEdit="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078" name="Rectangle 6"/>
          <p:cNvSpPr>
            <a:spLocks noGrp="1"/>
          </p:cNvSpPr>
          <p:nvPr>
            <p:ph type="ftr" sz="quarter" idx="4"/>
          </p:nvPr>
        </p:nvSpPr>
        <p:spPr>
          <a:xfrm>
            <a:off x="0" y="8685213"/>
            <a:ext cx="2970213" cy="457200"/>
          </a:xfrm>
          <a:prstGeom prst="rect">
            <a:avLst/>
          </a:prstGeom>
          <a:noFill/>
          <a:ln w="9525">
            <a:noFill/>
          </a:ln>
        </p:spPr>
        <p:txBody>
          <a:bodyPr vert="horz" wrap="square" lIns="91440" tIns="45720" rIns="91440" bIns="45720" numCol="1" anchor="b" anchorCtr="0" compatLnSpc="1"/>
          <a:lstStyle>
            <a:lvl1pPr>
              <a:defRPr sz="1200"/>
            </a:lvl1pPr>
          </a:lstStyle>
          <a:p>
            <a:endParaRPr lang="zh-CN" altLang="zh-CN"/>
          </a:p>
        </p:txBody>
      </p:sp>
      <p:sp>
        <p:nvSpPr>
          <p:cNvPr id="3079" name="Rectangle 7"/>
          <p:cNvSpPr>
            <a:spLocks noGrp="1"/>
          </p:cNvSpPr>
          <p:nvPr>
            <p:ph type="sldNum" sz="quarter" idx="5"/>
          </p:nvPr>
        </p:nvSpPr>
        <p:spPr>
          <a:xfrm>
            <a:off x="3883025" y="8685213"/>
            <a:ext cx="2973388" cy="457200"/>
          </a:xfrm>
          <a:prstGeom prst="rect">
            <a:avLst/>
          </a:prstGeom>
          <a:noFill/>
          <a:ln w="9525">
            <a:noFill/>
          </a:ln>
        </p:spPr>
        <p:txBody>
          <a:bodyPr vert="horz" wrap="square" anchor="b"/>
          <a:lstStyle>
            <a:lvl1pPr>
              <a:defRPr noProof="1" dirty="0">
                <a:latin typeface="Arial" panose="020B0604020202020204" pitchFamily="34" charset="0"/>
                <a:cs typeface="+mn-ea"/>
              </a:defRPr>
            </a:lvl1pPr>
          </a:lstStyle>
          <a:p>
            <a:fld id="{085250BE-DBAB-4344-AFDB-597FA1442E22}" type="slidenum">
              <a:rPr lang="zh-CN" altLang="en-US"/>
            </a:fld>
            <a:endParaRPr lang="zh-CN" altLang="en-US" sz="1200">
              <a:cs typeface="+mn-cs"/>
            </a:endParaRPr>
          </a:p>
        </p:txBody>
      </p:sp>
    </p:spTree>
  </p:cSld>
  <p:clrMap bg1="lt1" tx1="dk1" bg2="lt2" tx2="dk2" accent1="accent1" accent2="accent2" accent3="accent3" accent4="accent4" accent5="accent5" accent6="accent6" hlink="hlink" folHlink="folHlink"/>
  <p:notesStyle>
    <a:lvl1pPr algn="l" defTabSz="0" rtl="0" fontAlgn="base">
      <a:spcBef>
        <a:spcPct val="0"/>
      </a:spcBef>
      <a:spcAft>
        <a:spcPct val="0"/>
      </a:spcAft>
      <a:defRPr sz="1200" kern="1200">
        <a:solidFill>
          <a:schemeClr val="tx1"/>
        </a:solidFill>
        <a:latin typeface="Arial" panose="020B0604020202020204" pitchFamily="34" charset="0"/>
      </a:defRPr>
    </a:lvl1pPr>
    <a:lvl2pPr lvl="1" algn="l" defTabSz="0" rtl="0" fontAlgn="base">
      <a:spcBef>
        <a:spcPct val="0"/>
      </a:spcBef>
      <a:spcAft>
        <a:spcPct val="0"/>
      </a:spcAft>
      <a:defRPr sz="1200" kern="1200">
        <a:solidFill>
          <a:schemeClr val="tx1"/>
        </a:solidFill>
        <a:latin typeface="Arial" panose="020B0604020202020204" pitchFamily="34" charset="0"/>
      </a:defRPr>
    </a:lvl2pPr>
    <a:lvl3pPr lvl="2" algn="l" defTabSz="0" rtl="0" fontAlgn="base">
      <a:spcBef>
        <a:spcPct val="0"/>
      </a:spcBef>
      <a:spcAft>
        <a:spcPct val="0"/>
      </a:spcAft>
      <a:defRPr sz="1200" kern="1200">
        <a:solidFill>
          <a:schemeClr val="tx1"/>
        </a:solidFill>
        <a:latin typeface="Arial" panose="020B0604020202020204" pitchFamily="34" charset="0"/>
      </a:defRPr>
    </a:lvl3pPr>
    <a:lvl4pPr lvl="3" algn="l" defTabSz="0" rtl="0" fontAlgn="base">
      <a:spcBef>
        <a:spcPct val="0"/>
      </a:spcBef>
      <a:spcAft>
        <a:spcPct val="0"/>
      </a:spcAft>
      <a:defRPr sz="1200" kern="1200">
        <a:solidFill>
          <a:schemeClr val="tx1"/>
        </a:solidFill>
        <a:latin typeface="Arial" panose="020B0604020202020204" pitchFamily="34" charset="0"/>
      </a:defRPr>
    </a:lvl4pPr>
    <a:lvl5pPr lvl="4" algn="l" defTabSz="0" rtl="0" fontAlgn="base">
      <a:spcBef>
        <a:spcPct val="0"/>
      </a:spcBef>
      <a:spcAft>
        <a:spcPct val="0"/>
      </a:spcAft>
      <a:defRPr sz="1200" kern="1200">
        <a:solidFill>
          <a:schemeClr val="tx1"/>
        </a:solidFill>
        <a:latin typeface="Arial" panose="020B0604020202020204" pitchFamily="34" charset="0"/>
      </a:defRPr>
    </a:lvl5pPr>
    <a:lvl6pPr marL="2286000" lvl="5" indent="0" defTabSz="0" fontAlgn="base">
      <a:defRPr sz="1200" kern="1200"/>
    </a:lvl6pPr>
    <a:lvl7pPr marL="2743200" lvl="6" indent="0" defTabSz="0" fontAlgn="base">
      <a:defRPr sz="1200" kern="1200"/>
    </a:lvl7pPr>
    <a:lvl8pPr marL="3200400" lvl="7" indent="0" defTabSz="0" fontAlgn="base">
      <a:defRPr sz="1200" kern="1200"/>
    </a:lvl8pPr>
    <a:lvl9pPr marL="3657600" lvl="8" indent="0" defTabSz="0" fontAlgn="base">
      <a:defRPr sz="1200" kern="1200"/>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0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6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6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7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7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7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7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7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xml"/></Relationships>
</file>

<file path=ppt/notesSlides/_rels/notesSlide7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8.xml"/></Relationships>
</file>

<file path=ppt/notesSlides/_rels/notesSlide7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9.xml"/></Relationships>
</file>

<file path=ppt/notesSlides/_rels/notesSlide7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0.xml"/></Relationships>
</file>

<file path=ppt/notesSlides/_rels/notesSlide7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2.xml"/></Relationships>
</file>

<file path=ppt/notesSlides/_rels/notesSlide8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3.xml"/></Relationships>
</file>

<file path=ppt/notesSlides/_rels/notesSlide8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4.xml"/></Relationships>
</file>

<file path=ppt/notesSlides/_rels/notesSlide8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5.xml"/></Relationships>
</file>

<file path=ppt/notesSlides/_rels/notesSlide8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6.xml"/></Relationships>
</file>

<file path=ppt/notesSlides/_rels/notesSlide8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7.xml"/></Relationships>
</file>

<file path=ppt/notesSlides/_rels/notesSlide8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8.xml"/></Relationships>
</file>

<file path=ppt/notesSlides/_rels/notesSlide8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9.xml"/></Relationships>
</file>

<file path=ppt/notesSlides/_rels/notesSlide8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0.xml"/></Relationships>
</file>

<file path=ppt/notesSlides/_rels/notesSlide8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2.xml"/></Relationships>
</file>

<file path=ppt/notesSlides/_rels/notesSlide9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3.xml"/></Relationships>
</file>

<file path=ppt/notesSlides/_rels/notesSlide9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4.xml"/></Relationships>
</file>

<file path=ppt/notesSlides/_rels/notesSlide9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5.xml"/></Relationships>
</file>

<file path=ppt/notesSlides/_rels/notesSlide9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6.xml"/></Relationships>
</file>

<file path=ppt/notesSlides/_rels/notesSlide9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7.xml"/></Relationships>
</file>

<file path=ppt/notesSlides/_rels/notesSlide9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8.xml"/></Relationships>
</file>

<file path=ppt/notesSlides/_rels/notesSlide9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9.xml"/></Relationships>
</file>

<file path=ppt/notesSlides/_rels/notesSlide9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0.xml"/></Relationships>
</file>

<file path=ppt/notesSlides/_rels/notesSlide9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幻灯片图像占位符 1"/>
          <p:cNvSpPr>
            <a:spLocks noGrp="1" noRot="1" noChangeAspect="1" noChangeArrowheads="1" noTextEdit="1"/>
          </p:cNvSpPr>
          <p:nvPr>
            <p:ph type="sldImg" idx="4294967295"/>
          </p:nvPr>
        </p:nvSpPr>
        <p:spPr bwMode="auto">
          <a:xfrm>
            <a:off x="381000" y="685800"/>
            <a:ext cx="6096000" cy="3429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11266" name="备注占位符 2"/>
          <p:cNvSpPr>
            <a:spLocks noGrp="1" noChangeArrowheads="1"/>
          </p:cNvSpPr>
          <p:nvPr>
            <p:ph type="body" idx="4294967295"/>
          </p:nvPr>
        </p:nvSpPr>
        <p:spPr bwMode="auto">
          <a:xfrm>
            <a:off x="685800" y="4343400"/>
            <a:ext cx="5486400" cy="4114800"/>
          </a:xfrm>
          <a:prstGeom prst="rect">
            <a:avLst/>
          </a:prstGeom>
          <a:solidFill>
            <a:srgbClr val="FFFFFF"/>
          </a:solidFill>
          <a:ln cap="flat">
            <a:solidFill>
              <a:srgbClr val="000000"/>
            </a:solidFill>
            <a:round/>
          </a:ln>
        </p:spPr>
        <p:txBody>
          <a:bodyPr/>
          <a:lstStyle/>
          <a:p>
            <a:pPr defTabSz="914400"/>
            <a:endParaRPr lang="zh-CN" altLang="en-US" smtClean="0">
              <a:ea typeface="宋体" panose="02010600030101010101" pitchFamily="2" charset="-122"/>
            </a:endParaRPr>
          </a:p>
        </p:txBody>
      </p:sp>
      <p:sp>
        <p:nvSpPr>
          <p:cNvPr id="11267" name="灯片编号占位符 3"/>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sz="2000">
                <a:solidFill>
                  <a:schemeClr val="tx1"/>
                </a:solidFill>
                <a:latin typeface="Arial" panose="020B0604020202020204" pitchFamily="34" charset="0"/>
              </a:defRPr>
            </a:lvl1pPr>
            <a:lvl2pPr algn="r" defTabSz="457200">
              <a:defRPr sz="2000">
                <a:solidFill>
                  <a:schemeClr val="tx1"/>
                </a:solidFill>
                <a:latin typeface="Arial" panose="020B0604020202020204" pitchFamily="34" charset="0"/>
              </a:defRPr>
            </a:lvl2pPr>
            <a:lvl3pPr algn="r" defTabSz="457200">
              <a:defRPr sz="2000">
                <a:solidFill>
                  <a:schemeClr val="tx1"/>
                </a:solidFill>
                <a:latin typeface="Arial" panose="020B0604020202020204" pitchFamily="34" charset="0"/>
              </a:defRPr>
            </a:lvl3pPr>
            <a:lvl4pPr algn="r" defTabSz="457200">
              <a:defRPr sz="2000">
                <a:solidFill>
                  <a:schemeClr val="tx1"/>
                </a:solidFill>
                <a:latin typeface="Arial" panose="020B0604020202020204" pitchFamily="34" charset="0"/>
              </a:defRPr>
            </a:lvl4pPr>
            <a:lvl5pPr algn="r" defTabSz="457200">
              <a:defRPr sz="2000">
                <a:solidFill>
                  <a:schemeClr val="tx1"/>
                </a:solidFill>
                <a:latin typeface="Arial" panose="020B0604020202020204" pitchFamily="34" charset="0"/>
              </a:defRPr>
            </a:lvl5pPr>
            <a:lvl6pPr algn="r" defTabSz="457200"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algn="r" defTabSz="457200"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algn="r" defTabSz="457200"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algn="r" defTabSz="457200"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algn="r"/>
            <a:fld id="{18508B86-8298-4635-8E01-380D686948EA}" type="slidenum">
              <a:rPr lang="zh-CN" altLang="en-US" sz="1200">
                <a:latin typeface="Calibri" panose="020F0502020204030204" pitchFamily="34" charset="0"/>
              </a:rPr>
            </a:fld>
            <a:endParaRPr lang="zh-CN" altLang="en-US" sz="1200">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noTextEdit="1"/>
          </p:cNvSpPr>
          <p:nvPr>
            <p:ph type="sldImg" idx="4294967295"/>
          </p:nvPr>
        </p:nvSpPr>
        <p:spPr bwMode="auto">
          <a:xfrm>
            <a:off x="381000" y="685800"/>
            <a:ext cx="6096000" cy="3429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13314" name="备注占位符 2"/>
          <p:cNvSpPr>
            <a:spLocks noGrp="1" noChangeArrowheads="1"/>
          </p:cNvSpPr>
          <p:nvPr>
            <p:ph type="body" idx="4294967295"/>
          </p:nvPr>
        </p:nvSpPr>
        <p:spPr bwMode="auto">
          <a:xfrm>
            <a:off x="685800" y="4343400"/>
            <a:ext cx="5486400" cy="4114800"/>
          </a:xfrm>
          <a:prstGeom prst="rect">
            <a:avLst/>
          </a:prstGeom>
          <a:solidFill>
            <a:srgbClr val="FFFFFF"/>
          </a:solidFill>
          <a:ln cap="flat">
            <a:solidFill>
              <a:srgbClr val="000000"/>
            </a:solidFill>
            <a:round/>
          </a:ln>
        </p:spPr>
        <p:txBody>
          <a:bodyPr/>
          <a:lstStyle/>
          <a:p>
            <a:pPr defTabSz="914400"/>
            <a:endParaRPr lang="zh-CN" altLang="en-US" smtClean="0">
              <a:ea typeface="宋体" panose="02010600030101010101" pitchFamily="2" charset="-122"/>
            </a:endParaRPr>
          </a:p>
        </p:txBody>
      </p:sp>
      <p:sp>
        <p:nvSpPr>
          <p:cNvPr id="13315" name="灯片编号占位符 3"/>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sz="2000">
                <a:solidFill>
                  <a:schemeClr val="tx1"/>
                </a:solidFill>
                <a:latin typeface="Arial" panose="020B0604020202020204" pitchFamily="34" charset="0"/>
              </a:defRPr>
            </a:lvl1pPr>
            <a:lvl2pPr algn="r" defTabSz="457200">
              <a:defRPr sz="2000">
                <a:solidFill>
                  <a:schemeClr val="tx1"/>
                </a:solidFill>
                <a:latin typeface="Arial" panose="020B0604020202020204" pitchFamily="34" charset="0"/>
              </a:defRPr>
            </a:lvl2pPr>
            <a:lvl3pPr algn="r" defTabSz="457200">
              <a:defRPr sz="2000">
                <a:solidFill>
                  <a:schemeClr val="tx1"/>
                </a:solidFill>
                <a:latin typeface="Arial" panose="020B0604020202020204" pitchFamily="34" charset="0"/>
              </a:defRPr>
            </a:lvl3pPr>
            <a:lvl4pPr algn="r" defTabSz="457200">
              <a:defRPr sz="2000">
                <a:solidFill>
                  <a:schemeClr val="tx1"/>
                </a:solidFill>
                <a:latin typeface="Arial" panose="020B0604020202020204" pitchFamily="34" charset="0"/>
              </a:defRPr>
            </a:lvl4pPr>
            <a:lvl5pPr algn="r" defTabSz="457200">
              <a:defRPr sz="2000">
                <a:solidFill>
                  <a:schemeClr val="tx1"/>
                </a:solidFill>
                <a:latin typeface="Arial" panose="020B0604020202020204" pitchFamily="34" charset="0"/>
              </a:defRPr>
            </a:lvl5pPr>
            <a:lvl6pPr algn="r" defTabSz="457200"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algn="r" defTabSz="457200"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algn="r" defTabSz="457200"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algn="r" defTabSz="457200"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algn="r"/>
            <a:fld id="{1619BB91-966D-4478-8FEF-81EAEC8925F2}" type="slidenum">
              <a:rPr lang="zh-CN" altLang="en-US" sz="1200">
                <a:latin typeface="Calibri" panose="020F0502020204030204" pitchFamily="34" charset="0"/>
              </a:rPr>
            </a:fld>
            <a:endParaRPr lang="zh-CN" altLang="en-US" sz="1200">
              <a:latin typeface="Calibri" panose="020F050202020403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noChangeAspect="1" noChangeArrowheads="1" noTextEdit="1"/>
          </p:cNvSpPr>
          <p:nvPr>
            <p:ph type="sldImg" idx="4294967295"/>
          </p:nvPr>
        </p:nvSpPr>
        <p:spPr bwMode="auto">
          <a:xfrm>
            <a:off x="381000" y="685800"/>
            <a:ext cx="6096000" cy="3429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15362" name="备注占位符 2"/>
          <p:cNvSpPr>
            <a:spLocks noGrp="1" noChangeArrowheads="1"/>
          </p:cNvSpPr>
          <p:nvPr>
            <p:ph type="body" idx="4294967295"/>
          </p:nvPr>
        </p:nvSpPr>
        <p:spPr bwMode="auto">
          <a:xfrm>
            <a:off x="685800" y="4343400"/>
            <a:ext cx="5486400" cy="4114800"/>
          </a:xfrm>
          <a:prstGeom prst="rect">
            <a:avLst/>
          </a:prstGeom>
          <a:solidFill>
            <a:srgbClr val="FFFFFF"/>
          </a:solidFill>
          <a:ln cap="flat">
            <a:solidFill>
              <a:srgbClr val="000000"/>
            </a:solidFill>
            <a:round/>
          </a:ln>
        </p:spPr>
        <p:txBody>
          <a:bodyPr/>
          <a:lstStyle/>
          <a:p>
            <a:pPr defTabSz="914400"/>
            <a:endParaRPr lang="zh-CN" altLang="en-US" smtClean="0">
              <a:ea typeface="宋体" panose="02010600030101010101" pitchFamily="2" charset="-122"/>
            </a:endParaRPr>
          </a:p>
        </p:txBody>
      </p:sp>
      <p:sp>
        <p:nvSpPr>
          <p:cNvPr id="15363" name="灯片编号占位符 3"/>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sz="2000">
                <a:solidFill>
                  <a:schemeClr val="tx1"/>
                </a:solidFill>
                <a:latin typeface="Arial" panose="020B0604020202020204" pitchFamily="34" charset="0"/>
              </a:defRPr>
            </a:lvl1pPr>
            <a:lvl2pPr algn="r" defTabSz="457200">
              <a:defRPr sz="2000">
                <a:solidFill>
                  <a:schemeClr val="tx1"/>
                </a:solidFill>
                <a:latin typeface="Arial" panose="020B0604020202020204" pitchFamily="34" charset="0"/>
              </a:defRPr>
            </a:lvl2pPr>
            <a:lvl3pPr algn="r" defTabSz="457200">
              <a:defRPr sz="2000">
                <a:solidFill>
                  <a:schemeClr val="tx1"/>
                </a:solidFill>
                <a:latin typeface="Arial" panose="020B0604020202020204" pitchFamily="34" charset="0"/>
              </a:defRPr>
            </a:lvl3pPr>
            <a:lvl4pPr algn="r" defTabSz="457200">
              <a:defRPr sz="2000">
                <a:solidFill>
                  <a:schemeClr val="tx1"/>
                </a:solidFill>
                <a:latin typeface="Arial" panose="020B0604020202020204" pitchFamily="34" charset="0"/>
              </a:defRPr>
            </a:lvl4pPr>
            <a:lvl5pPr algn="r" defTabSz="457200">
              <a:defRPr sz="2000">
                <a:solidFill>
                  <a:schemeClr val="tx1"/>
                </a:solidFill>
                <a:latin typeface="Arial" panose="020B0604020202020204" pitchFamily="34" charset="0"/>
              </a:defRPr>
            </a:lvl5pPr>
            <a:lvl6pPr algn="r" defTabSz="457200"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algn="r" defTabSz="457200"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algn="r" defTabSz="457200"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algn="r" defTabSz="457200"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algn="r"/>
            <a:fld id="{500E6E2D-FAF0-4B0F-B22A-EC6498B270EE}" type="slidenum">
              <a:rPr lang="zh-CN" altLang="en-US" sz="1200">
                <a:latin typeface="Calibri" panose="020F0502020204030204" pitchFamily="34" charset="0"/>
              </a:rPr>
            </a:fld>
            <a:endParaRPr lang="zh-CN" altLang="en-US" sz="1200">
              <a:latin typeface="Calibri" panose="020F050202020403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85250BE-DBAB-4344-AFDB-597FA1442E22}" type="slidenum">
              <a:rPr lang="zh-CN" altLang="en-US" smtClean="0"/>
            </a:fld>
            <a:endParaRPr lang="zh-CN" altLang="en-US" sz="120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7" Type="http://schemas.openxmlformats.org/officeDocument/2006/relationships/tags" Target="../tags/tag38.xml"/><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tags" Target="../tags/tag35.xml"/><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46.xml"/><Relationship Id="rId8" Type="http://schemas.openxmlformats.org/officeDocument/2006/relationships/tags" Target="../tags/tag45.xml"/><Relationship Id="rId7" Type="http://schemas.openxmlformats.org/officeDocument/2006/relationships/tags" Target="../tags/tag44.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7" Type="http://schemas.openxmlformats.org/officeDocument/2006/relationships/tags" Target="../tags/tag60.xml"/><Relationship Id="rId6" Type="http://schemas.openxmlformats.org/officeDocument/2006/relationships/tags" Target="../tags/tag59.xml"/><Relationship Id="rId5" Type="http://schemas.openxmlformats.org/officeDocument/2006/relationships/tags" Target="../tags/tag58.xml"/><Relationship Id="rId4" Type="http://schemas.openxmlformats.org/officeDocument/2006/relationships/tags" Target="../tags/tag57.xml"/><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6" Type="http://schemas.openxmlformats.org/officeDocument/2006/relationships/tags" Target="../tags/tag65.xml"/><Relationship Id="rId5" Type="http://schemas.openxmlformats.org/officeDocument/2006/relationships/tags" Target="../tags/tag64.xml"/><Relationship Id="rId4" Type="http://schemas.openxmlformats.org/officeDocument/2006/relationships/tags" Target="../tags/tag63.xml"/><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76.xml"/><Relationship Id="rId7" Type="http://schemas.openxmlformats.org/officeDocument/2006/relationships/tags" Target="../tags/tag75.xml"/><Relationship Id="rId6" Type="http://schemas.openxmlformats.org/officeDocument/2006/relationships/tags" Target="../tags/tag74.xml"/><Relationship Id="rId5" Type="http://schemas.openxmlformats.org/officeDocument/2006/relationships/tags" Target="../tags/tag73.xml"/><Relationship Id="rId4" Type="http://schemas.openxmlformats.org/officeDocument/2006/relationships/tags" Target="../tags/tag72.xml"/><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6" Type="http://schemas.openxmlformats.org/officeDocument/2006/relationships/tags" Target="../tags/tag81.xml"/><Relationship Id="rId5" Type="http://schemas.openxmlformats.org/officeDocument/2006/relationships/tags" Target="../tags/tag80.xml"/><Relationship Id="rId4" Type="http://schemas.openxmlformats.org/officeDocument/2006/relationships/tags" Target="../tags/tag79.xml"/><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89.xml"/><Relationship Id="rId8" Type="http://schemas.openxmlformats.org/officeDocument/2006/relationships/tags" Target="../tags/tag88.xml"/><Relationship Id="rId7" Type="http://schemas.openxmlformats.org/officeDocument/2006/relationships/tags" Target="../tags/tag87.xml"/><Relationship Id="rId6" Type="http://schemas.openxmlformats.org/officeDocument/2006/relationships/tags" Target="../tags/tag86.xml"/><Relationship Id="rId5" Type="http://schemas.openxmlformats.org/officeDocument/2006/relationships/tags" Target="../tags/tag85.xml"/><Relationship Id="rId4" Type="http://schemas.openxmlformats.org/officeDocument/2006/relationships/tags" Target="../tags/tag84.xml"/><Relationship Id="rId3" Type="http://schemas.openxmlformats.org/officeDocument/2006/relationships/tags" Target="../tags/tag83.xml"/><Relationship Id="rId2" Type="http://schemas.openxmlformats.org/officeDocument/2006/relationships/tags" Target="../tags/tag82.xml"/><Relationship Id="rId13" Type="http://schemas.openxmlformats.org/officeDocument/2006/relationships/tags" Target="../tags/tag93.xml"/><Relationship Id="rId12" Type="http://schemas.openxmlformats.org/officeDocument/2006/relationships/tags" Target="../tags/tag92.xml"/><Relationship Id="rId11" Type="http://schemas.openxmlformats.org/officeDocument/2006/relationships/tags" Target="../tags/tag91.xml"/><Relationship Id="rId10" Type="http://schemas.openxmlformats.org/officeDocument/2006/relationships/tags" Target="../tags/tag90.xml"/><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101.xml"/><Relationship Id="rId8" Type="http://schemas.openxmlformats.org/officeDocument/2006/relationships/tags" Target="../tags/tag100.xml"/><Relationship Id="rId7" Type="http://schemas.openxmlformats.org/officeDocument/2006/relationships/tags" Target="../tags/tag99.xml"/><Relationship Id="rId6" Type="http://schemas.openxmlformats.org/officeDocument/2006/relationships/tags" Target="../tags/tag98.xml"/><Relationship Id="rId5" Type="http://schemas.openxmlformats.org/officeDocument/2006/relationships/tags" Target="../tags/tag97.xml"/><Relationship Id="rId4" Type="http://schemas.openxmlformats.org/officeDocument/2006/relationships/tags" Target="../tags/tag96.xml"/><Relationship Id="rId3" Type="http://schemas.openxmlformats.org/officeDocument/2006/relationships/tags" Target="../tags/tag95.xml"/><Relationship Id="rId2" Type="http://schemas.openxmlformats.org/officeDocument/2006/relationships/tags" Target="../tags/tag94.xml"/><Relationship Id="rId11" Type="http://schemas.openxmlformats.org/officeDocument/2006/relationships/tags" Target="../tags/tag103.xml"/><Relationship Id="rId10" Type="http://schemas.openxmlformats.org/officeDocument/2006/relationships/tags" Target="../tags/tag102.xml"/><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111.xml"/><Relationship Id="rId8" Type="http://schemas.openxmlformats.org/officeDocument/2006/relationships/tags" Target="../tags/tag110.xml"/><Relationship Id="rId7" Type="http://schemas.openxmlformats.org/officeDocument/2006/relationships/tags" Target="../tags/tag109.xml"/><Relationship Id="rId6" Type="http://schemas.openxmlformats.org/officeDocument/2006/relationships/tags" Target="../tags/tag108.xml"/><Relationship Id="rId5" Type="http://schemas.openxmlformats.org/officeDocument/2006/relationships/tags" Target="../tags/tag107.xml"/><Relationship Id="rId4" Type="http://schemas.openxmlformats.org/officeDocument/2006/relationships/tags" Target="../tags/tag106.xml"/><Relationship Id="rId3" Type="http://schemas.openxmlformats.org/officeDocument/2006/relationships/tags" Target="../tags/tag105.xml"/><Relationship Id="rId2" Type="http://schemas.openxmlformats.org/officeDocument/2006/relationships/tags" Target="../tags/tag104.xml"/><Relationship Id="rId13" Type="http://schemas.openxmlformats.org/officeDocument/2006/relationships/image" Target="../media/image2.png"/><Relationship Id="rId12" Type="http://schemas.openxmlformats.org/officeDocument/2006/relationships/tags" Target="../tags/tag114.xml"/><Relationship Id="rId11" Type="http://schemas.openxmlformats.org/officeDocument/2006/relationships/tags" Target="../tags/tag113.xml"/><Relationship Id="rId10" Type="http://schemas.openxmlformats.org/officeDocument/2006/relationships/tags" Target="../tags/tag112.xml"/><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122.xml"/><Relationship Id="rId8" Type="http://schemas.openxmlformats.org/officeDocument/2006/relationships/tags" Target="../tags/tag121.xml"/><Relationship Id="rId7" Type="http://schemas.openxmlformats.org/officeDocument/2006/relationships/tags" Target="../tags/tag120.xml"/><Relationship Id="rId6" Type="http://schemas.openxmlformats.org/officeDocument/2006/relationships/tags" Target="../tags/tag119.xml"/><Relationship Id="rId5" Type="http://schemas.openxmlformats.org/officeDocument/2006/relationships/tags" Target="../tags/tag118.xml"/><Relationship Id="rId4" Type="http://schemas.openxmlformats.org/officeDocument/2006/relationships/tags" Target="../tags/tag117.xml"/><Relationship Id="rId3" Type="http://schemas.openxmlformats.org/officeDocument/2006/relationships/tags" Target="../tags/tag116.xml"/><Relationship Id="rId2" Type="http://schemas.openxmlformats.org/officeDocument/2006/relationships/tags" Target="../tags/tag115.xml"/><Relationship Id="rId11" Type="http://schemas.openxmlformats.org/officeDocument/2006/relationships/tags" Target="../tags/tag124.xml"/><Relationship Id="rId10" Type="http://schemas.openxmlformats.org/officeDocument/2006/relationships/tags" Target="../tags/tag123.xml"/><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132.xml"/><Relationship Id="rId8" Type="http://schemas.openxmlformats.org/officeDocument/2006/relationships/tags" Target="../tags/tag131.xml"/><Relationship Id="rId7" Type="http://schemas.openxmlformats.org/officeDocument/2006/relationships/tags" Target="../tags/tag130.xml"/><Relationship Id="rId6" Type="http://schemas.openxmlformats.org/officeDocument/2006/relationships/tags" Target="../tags/tag129.xml"/><Relationship Id="rId5" Type="http://schemas.openxmlformats.org/officeDocument/2006/relationships/tags" Target="../tags/tag128.xml"/><Relationship Id="rId4" Type="http://schemas.openxmlformats.org/officeDocument/2006/relationships/tags" Target="../tags/tag127.xml"/><Relationship Id="rId3" Type="http://schemas.openxmlformats.org/officeDocument/2006/relationships/tags" Target="../tags/tag126.xml"/><Relationship Id="rId2" Type="http://schemas.openxmlformats.org/officeDocument/2006/relationships/tags" Target="../tags/tag125.xml"/><Relationship Id="rId15" Type="http://schemas.openxmlformats.org/officeDocument/2006/relationships/image" Target="../media/image2.png"/><Relationship Id="rId14" Type="http://schemas.openxmlformats.org/officeDocument/2006/relationships/tags" Target="../tags/tag137.xml"/><Relationship Id="rId13" Type="http://schemas.openxmlformats.org/officeDocument/2006/relationships/tags" Target="../tags/tag136.xml"/><Relationship Id="rId12" Type="http://schemas.openxmlformats.org/officeDocument/2006/relationships/tags" Target="../tags/tag135.xml"/><Relationship Id="rId11" Type="http://schemas.openxmlformats.org/officeDocument/2006/relationships/tags" Target="../tags/tag134.xml"/><Relationship Id="rId10" Type="http://schemas.openxmlformats.org/officeDocument/2006/relationships/tags" Target="../tags/tag133.xml"/><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145.xml"/><Relationship Id="rId8" Type="http://schemas.openxmlformats.org/officeDocument/2006/relationships/tags" Target="../tags/tag144.xml"/><Relationship Id="rId7" Type="http://schemas.openxmlformats.org/officeDocument/2006/relationships/tags" Target="../tags/tag143.xml"/><Relationship Id="rId6" Type="http://schemas.openxmlformats.org/officeDocument/2006/relationships/tags" Target="../tags/tag142.xml"/><Relationship Id="rId5" Type="http://schemas.openxmlformats.org/officeDocument/2006/relationships/tags" Target="../tags/tag141.xml"/><Relationship Id="rId4" Type="http://schemas.openxmlformats.org/officeDocument/2006/relationships/tags" Target="../tags/tag140.xml"/><Relationship Id="rId3" Type="http://schemas.openxmlformats.org/officeDocument/2006/relationships/tags" Target="../tags/tag139.xml"/><Relationship Id="rId2" Type="http://schemas.openxmlformats.org/officeDocument/2006/relationships/tags" Target="../tags/tag138.xml"/><Relationship Id="rId13" Type="http://schemas.openxmlformats.org/officeDocument/2006/relationships/tags" Target="../tags/tag149.xml"/><Relationship Id="rId12" Type="http://schemas.openxmlformats.org/officeDocument/2006/relationships/tags" Target="../tags/tag148.xml"/><Relationship Id="rId11" Type="http://schemas.openxmlformats.org/officeDocument/2006/relationships/tags" Target="../tags/tag147.xml"/><Relationship Id="rId10" Type="http://schemas.openxmlformats.org/officeDocument/2006/relationships/tags" Target="../tags/tag146.xml"/><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7" Type="http://schemas.openxmlformats.org/officeDocument/2006/relationships/tags" Target="../tags/tag18.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9" Type="http://schemas.openxmlformats.org/officeDocument/2006/relationships/tags" Target="../tags/tag31.xml"/><Relationship Id="rId8" Type="http://schemas.openxmlformats.org/officeDocument/2006/relationships/tags" Target="../tags/tag30.xml"/><Relationship Id="rId7" Type="http://schemas.openxmlformats.org/officeDocument/2006/relationships/tags" Target="../tags/tag29.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3" Type="http://schemas.openxmlformats.org/officeDocument/2006/relationships/tags" Target="../tags/tag25.xml"/><Relationship Id="rId2" Type="http://schemas.openxmlformats.org/officeDocument/2006/relationships/tags" Target="../tags/tag24.xml"/><Relationship Id="rId11" Type="http://schemas.openxmlformats.org/officeDocument/2006/relationships/tags" Target="../tags/tag32.xml"/><Relationship Id="rId10" Type="http://schemas.openxmlformats.org/officeDocument/2006/relationships/image" Target="../media/image3.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14400" y="3498850"/>
            <a:ext cx="10363200" cy="676275"/>
          </a:xfrm>
        </p:spPr>
        <p:txBody>
          <a:bodyPr lIns="90170" tIns="46990" rIns="90170" bIns="46990">
            <a:normAutofit/>
          </a:bodyPr>
          <a:lstStyle>
            <a:lvl1pPr algn="ctr">
              <a:defRPr sz="4000">
                <a:solidFill>
                  <a:srgbClr val="474E52"/>
                </a:solidFill>
              </a:defRPr>
            </a:lvl1pPr>
          </a:lstStyle>
          <a:p>
            <a:pPr lvl="0"/>
            <a:r>
              <a:rPr lang="zh-CN" altLang="zh-CN" noProof="0" dirty="0" smtClean="0">
                <a:sym typeface="Arial" panose="020B0604020202020204" pitchFamily="34" charset="0"/>
              </a:rPr>
              <a:t>单击此处编辑母版标题样式</a:t>
            </a:r>
            <a:endParaRPr lang="zh-CN" altLang="zh-CN" noProof="0" dirty="0" smtClean="0">
              <a:sym typeface="Arial" panose="020B0604020202020204" pitchFamily="34" charset="0"/>
            </a:endParaRPr>
          </a:p>
        </p:txBody>
      </p:sp>
      <p:sp>
        <p:nvSpPr>
          <p:cNvPr id="2051" name="Rectangle 3"/>
          <p:cNvSpPr>
            <a:spLocks noGrp="1" noChangeArrowheads="1"/>
          </p:cNvSpPr>
          <p:nvPr>
            <p:ph type="subTitle" idx="1"/>
          </p:nvPr>
        </p:nvSpPr>
        <p:spPr>
          <a:xfrm>
            <a:off x="1828800" y="4291013"/>
            <a:ext cx="8534400" cy="431800"/>
          </a:xfrm>
        </p:spPr>
        <p:txBody>
          <a:bodyPr lIns="90170" tIns="46990" rIns="90170" bIns="46990" anchor="ctr">
            <a:normAutofit/>
          </a:bodyPr>
          <a:lstStyle>
            <a:lvl1pPr algn="ctr">
              <a:defRPr sz="2400">
                <a:solidFill>
                  <a:srgbClr val="474E52"/>
                </a:solidFill>
              </a:defRPr>
            </a:lvl1pPr>
          </a:lstStyle>
          <a:p>
            <a:pPr lvl="0"/>
            <a:r>
              <a:rPr lang="zh-CN" altLang="zh-CN" noProof="0" dirty="0" smtClean="0">
                <a:sym typeface="Arial" panose="020B0604020202020204" pitchFamily="34" charset="0"/>
              </a:rPr>
              <a:t>单击此处编辑母版副标题样式</a:t>
            </a:r>
            <a:endParaRPr lang="zh-CN" altLang="zh-CN" noProof="0" dirty="0" smtClean="0">
              <a:sym typeface="Arial" panose="020B0604020202020204" pitchFamily="34" charset="0"/>
            </a:endParaRPr>
          </a:p>
        </p:txBody>
      </p:sp>
      <p:sp>
        <p:nvSpPr>
          <p:cNvPr id="4" name="日期占位符 1"/>
          <p:cNvSpPr>
            <a:spLocks noGrp="1"/>
          </p:cNvSpPr>
          <p:nvPr>
            <p:ph type="dt" sz="half" idx="10"/>
          </p:nvPr>
        </p:nvSpPr>
        <p:spPr>
          <a:xfrm>
            <a:off x="609600" y="6245225"/>
            <a:ext cx="2844800" cy="476250"/>
          </a:xfrm>
          <a:prstGeom prst="rect">
            <a:avLst/>
          </a:prstGeom>
        </p:spPr>
        <p:txBody>
          <a:bodyPr vert="horz" wrap="square" lIns="91440" tIns="45720" rIns="91440" bIns="45720" numCol="1" anchor="t" anchorCtr="0" compatLnSpc="1"/>
          <a:lstStyle>
            <a:lvl1pPr>
              <a:defRPr noProof="1">
                <a:latin typeface="Arial" panose="020B0604020202020204" pitchFamily="34" charset="0"/>
                <a:cs typeface="+mn-ea"/>
              </a:defRPr>
            </a:lvl1pPr>
          </a:lstStyle>
          <a:p>
            <a:fld id="{BECE1962-2E07-4986-9530-9B9C1DA0450A}" type="datetimeFigureOut">
              <a:rPr lang="zh-CN" altLang="en-US"/>
            </a:fld>
            <a:endParaRPr lang="zh-CN" altLang="en-US">
              <a:latin typeface="Arial" panose="020B0604020202020204" pitchFamily="34" charset="0"/>
              <a:cs typeface="+mn-cs"/>
            </a:endParaRPr>
          </a:p>
        </p:txBody>
      </p:sp>
      <p:sp>
        <p:nvSpPr>
          <p:cNvPr id="5" name="页脚占位符 2"/>
          <p:cNvSpPr>
            <a:spLocks noGrp="1"/>
          </p:cNvSpPr>
          <p:nvPr>
            <p:ph type="ftr" sz="quarter" idx="11"/>
          </p:nvPr>
        </p:nvSpPr>
        <p:spPr>
          <a:xfrm>
            <a:off x="4165600" y="6245225"/>
            <a:ext cx="3860800" cy="476250"/>
          </a:xfrm>
          <a:prstGeom prst="rect">
            <a:avLst/>
          </a:prstGeom>
        </p:spPr>
        <p:txBody>
          <a:bodyPr vert="horz" wrap="square" lIns="91440" tIns="45720" rIns="91440" bIns="45720" numCol="1" anchor="t" anchorCtr="0" compatLnSpc="1"/>
          <a:lstStyle>
            <a:lvl1pPr>
              <a:defRPr noProof="1"/>
            </a:lvl1pPr>
          </a:lstStyle>
          <a:p>
            <a:endParaRPr lang="zh-CN" altLang="en-US"/>
          </a:p>
        </p:txBody>
      </p:sp>
      <p:sp>
        <p:nvSpPr>
          <p:cNvPr id="6" name="灯片编号占位符 3"/>
          <p:cNvSpPr>
            <a:spLocks noGrp="1"/>
          </p:cNvSpPr>
          <p:nvPr>
            <p:ph type="sldNum" sz="quarter" idx="12"/>
          </p:nvPr>
        </p:nvSpPr>
        <p:spPr>
          <a:xfrm>
            <a:off x="8737600" y="6245225"/>
            <a:ext cx="2844800" cy="476250"/>
          </a:xfrm>
          <a:prstGeom prst="rect">
            <a:avLst/>
          </a:prstGeom>
        </p:spPr>
        <p:txBody>
          <a:bodyPr vert="horz" wrap="square" lIns="91440" tIns="45720" rIns="91440" bIns="45720" numCol="1" anchor="t" anchorCtr="0" compatLnSpc="1"/>
          <a:lstStyle>
            <a:lvl1pPr>
              <a:defRPr noProof="1">
                <a:latin typeface="Arial" panose="020B0604020202020204" pitchFamily="34" charset="0"/>
                <a:cs typeface="+mn-ea"/>
              </a:defRPr>
            </a:lvl1pPr>
          </a:lstStyle>
          <a:p>
            <a:fld id="{57F8889B-613A-41DC-ACD1-30200824755B}" type="slidenum">
              <a:rPr lang="zh-CN" altLang="en-US"/>
            </a:fld>
            <a:endParaRPr lang="zh-CN" altLang="en-US">
              <a:latin typeface="Arial" panose="020B0604020202020204" pitchFamily="34" charset="0"/>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1"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3" cy="5388907"/>
          </a:xfrm>
        </p:spPr>
        <p:txBody>
          <a:bodyPr lIns="90000" tIns="46800" rIns="90000" bIns="46800">
            <a:normAutofit/>
          </a:bodyPr>
          <a:lstStyle>
            <a:lvl1pPr>
              <a:defRPr sz="1600" baseline="0">
                <a:solidFill>
                  <a:schemeClr val="tx1">
                    <a:lumMod val="85000"/>
                    <a:lumOff val="15000"/>
                  </a:schemeClr>
                </a:solidFill>
                <a:latin typeface="Arial" panose="020B0604020202020204" pitchFamily="34" charset="0"/>
                <a:ea typeface="微软雅黑" panose="020B0503020204020204" charset="-122"/>
              </a:defRPr>
            </a:lvl1pPr>
            <a:lvl2pPr>
              <a:defRPr sz="1600" baseline="0">
                <a:solidFill>
                  <a:schemeClr val="tx1">
                    <a:lumMod val="85000"/>
                    <a:lumOff val="15000"/>
                  </a:schemeClr>
                </a:solidFill>
                <a:latin typeface="Arial" panose="020B0604020202020204" pitchFamily="34" charset="0"/>
                <a:ea typeface="微软雅黑" panose="020B0503020204020204" charset="-122"/>
              </a:defRPr>
            </a:lvl2pPr>
            <a:lvl3pPr>
              <a:defRPr sz="1600" baseline="0">
                <a:solidFill>
                  <a:schemeClr val="tx1">
                    <a:lumMod val="85000"/>
                    <a:lumOff val="15000"/>
                  </a:schemeClr>
                </a:solidFill>
                <a:latin typeface="Arial" panose="020B0604020202020204" pitchFamily="34" charset="0"/>
                <a:ea typeface="微软雅黑" panose="020B0503020204020204" charset="-122"/>
              </a:defRPr>
            </a:lvl3pPr>
            <a:lvl4pPr>
              <a:defRPr sz="1600" baseline="0">
                <a:solidFill>
                  <a:schemeClr val="tx1">
                    <a:lumMod val="85000"/>
                    <a:lumOff val="15000"/>
                  </a:schemeClr>
                </a:solidFill>
                <a:latin typeface="Arial" panose="020B0604020202020204" pitchFamily="34" charset="0"/>
                <a:ea typeface="微软雅黑" panose="020B0503020204020204" charset="-122"/>
              </a:defRPr>
            </a:lvl4pPr>
            <a:lvl5pPr>
              <a:defRPr sz="16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1" y="952508"/>
            <a:ext cx="5283243" cy="381003"/>
          </a:xfrm>
        </p:spPr>
        <p:txBody>
          <a:bodyPr lIns="90000" tIns="46800" rIns="90000" bIns="4680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1" y="952508"/>
            <a:ext cx="5283243" cy="381003"/>
          </a:xfrm>
        </p:spPr>
        <p:txBody>
          <a:bodyPr vert="horz" lIns="90000" tIns="46800" rIns="90000" bIns="468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1" y="1406525"/>
            <a:ext cx="5283243"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9" name="灯片编号占位符 8"/>
          <p:cNvSpPr>
            <a:spLocks noGrp="1"/>
          </p:cNvSpPr>
          <p:nvPr>
            <p:ph type="sldNum" sz="quarter" idx="12"/>
            <p:custDataLst>
              <p:tags r:id="rId9"/>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任意多边形: 形状 5"/>
          <p:cNvSpPr/>
          <p:nvPr userDrawn="1">
            <p:custDataLst>
              <p:tags r:id="rId2"/>
            </p:custDataLst>
          </p:nvPr>
        </p:nvSpPr>
        <p:spPr>
          <a:xfrm>
            <a:off x="0" y="230217"/>
            <a:ext cx="569493" cy="1138985"/>
          </a:xfrm>
          <a:custGeom>
            <a:avLst/>
            <a:gdLst>
              <a:gd name="connsiteX0" fmla="*/ 0 w 1899285"/>
              <a:gd name="connsiteY0" fmla="*/ 0 h 3798570"/>
              <a:gd name="connsiteX1" fmla="*/ 1899285 w 1899285"/>
              <a:gd name="connsiteY1" fmla="*/ 1899285 h 3798570"/>
              <a:gd name="connsiteX2" fmla="*/ 0 w 1899285"/>
              <a:gd name="connsiteY2" fmla="*/ 3798570 h 3798570"/>
              <a:gd name="connsiteX3" fmla="*/ 0 w 1899285"/>
              <a:gd name="connsiteY3" fmla="*/ 3022191 h 3798570"/>
              <a:gd name="connsiteX4" fmla="*/ 1122906 w 1899285"/>
              <a:gd name="connsiteY4" fmla="*/ 1899285 h 3798570"/>
              <a:gd name="connsiteX5" fmla="*/ 0 w 1899285"/>
              <a:gd name="connsiteY5" fmla="*/ 776379 h 3798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9285" h="3798570">
                <a:moveTo>
                  <a:pt x="0" y="0"/>
                </a:moveTo>
                <a:cubicBezTo>
                  <a:pt x="1048946" y="0"/>
                  <a:pt x="1899285" y="850339"/>
                  <a:pt x="1899285" y="1899285"/>
                </a:cubicBezTo>
                <a:cubicBezTo>
                  <a:pt x="1899285" y="2948231"/>
                  <a:pt x="1048946" y="3798570"/>
                  <a:pt x="0" y="3798570"/>
                </a:cubicBezTo>
                <a:lnTo>
                  <a:pt x="0" y="3022191"/>
                </a:lnTo>
                <a:cubicBezTo>
                  <a:pt x="620164" y="3022191"/>
                  <a:pt x="1122906" y="2519449"/>
                  <a:pt x="1122906" y="1899285"/>
                </a:cubicBezTo>
                <a:cubicBezTo>
                  <a:pt x="1122906" y="1279121"/>
                  <a:pt x="620164" y="776379"/>
                  <a:pt x="0" y="776379"/>
                </a:cubicBezTo>
                <a:close/>
              </a:path>
            </a:pathLst>
          </a:custGeom>
          <a:gradFill>
            <a:gsLst>
              <a:gs pos="0">
                <a:schemeClr val="accent1"/>
              </a:gs>
              <a:gs pos="74000">
                <a:schemeClr val="accent1">
                  <a:lumMod val="20000"/>
                  <a:lumOff val="80000"/>
                </a:schemeClr>
              </a:gs>
              <a:gs pos="100000">
                <a:schemeClr val="accent2">
                  <a:lumMod val="20000"/>
                  <a:lumOff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sym typeface="+mn-lt"/>
            </a:endParaRPr>
          </a:p>
        </p:txBody>
      </p:sp>
      <p:sp>
        <p:nvSpPr>
          <p:cNvPr id="2" name="标题 1"/>
          <p:cNvSpPr>
            <a:spLocks noGrp="1"/>
          </p:cNvSpPr>
          <p:nvPr>
            <p:ph type="title"/>
            <p:custDataLst>
              <p:tags r:id="rId3"/>
            </p:custDataLst>
          </p:nvPr>
        </p:nvSpPr>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baseline="0"/>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1"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1" y="952508"/>
            <a:ext cx="5283243" cy="538890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dirty="0"/>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FABC47A4-756D-490B-A52F-7D9E2C9FC05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lIns="90000" tIns="46800" rIns="90000" bIns="4680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lIns="90000" tIns="46800" rIns="90000" bIns="46800"/>
          <a:lstStyle>
            <a:lvl1pPr>
              <a:defRPr baseline="0">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lIns="90000" tIns="46800" rIns="90000" bIns="46800"/>
          <a:lstStyle>
            <a:lvl1pPr>
              <a:defRPr baseline="0">
                <a:solidFill>
                  <a:schemeClr val="tx1">
                    <a:lumMod val="85000"/>
                    <a:lumOff val="15000"/>
                  </a:schemeClr>
                </a:solidFill>
              </a:defRPr>
            </a:lvl1pPr>
          </a:lstStyle>
          <a:p>
            <a:endParaRPr lang="zh-CN" altLang="en-US"/>
          </a:p>
        </p:txBody>
      </p:sp>
      <p:sp>
        <p:nvSpPr>
          <p:cNvPr id="5" name="灯片编号占位符 4"/>
          <p:cNvSpPr>
            <a:spLocks noGrp="1"/>
          </p:cNvSpPr>
          <p:nvPr>
            <p:ph type="sldNum" sz="quarter" idx="12"/>
            <p:custDataLst>
              <p:tags r:id="rId4"/>
            </p:custDataLst>
          </p:nvPr>
        </p:nvSpPr>
        <p:spPr/>
        <p:txBody>
          <a:bodyPr lIns="90000" tIns="46800" rIns="90000" bIns="46800"/>
          <a:lstStyle>
            <a:lvl1pPr>
              <a:defRPr baseline="0">
                <a:solidFill>
                  <a:schemeClr val="tx1">
                    <a:lumMod val="85000"/>
                    <a:lumOff val="15000"/>
                  </a:schemeClr>
                </a:solidFill>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1" y="952508"/>
            <a:ext cx="10852237" cy="5388907"/>
          </a:xfrm>
        </p:spPr>
        <p:txBody>
          <a:bodyPr lIns="90000" tIns="46800" rIns="90000" bIns="46800"/>
          <a:lstStyle>
            <a:lvl1pPr>
              <a:defRPr baseline="0">
                <a:solidFill>
                  <a:schemeClr val="tx1">
                    <a:lumMod val="85000"/>
                    <a:lumOff val="15000"/>
                  </a:schemeClr>
                </a:solidFill>
              </a:defRPr>
            </a:lvl1pPr>
            <a:lvl2pPr>
              <a:defRPr baseline="0">
                <a:solidFill>
                  <a:schemeClr val="tx1">
                    <a:lumMod val="85000"/>
                    <a:lumOff val="15000"/>
                  </a:schemeClr>
                </a:solidFill>
              </a:defRPr>
            </a:lvl2pPr>
            <a:lvl3pPr>
              <a:defRPr baseline="0">
                <a:solidFill>
                  <a:schemeClr val="tx1">
                    <a:lumMod val="85000"/>
                    <a:lumOff val="15000"/>
                  </a:schemeClr>
                </a:solidFill>
              </a:defRPr>
            </a:lvl3pPr>
            <a:lvl4pPr>
              <a:defRPr baseline="0">
                <a:solidFill>
                  <a:schemeClr val="tx1">
                    <a:lumMod val="85000"/>
                    <a:lumOff val="15000"/>
                  </a:schemeClr>
                </a:solidFill>
              </a:defRPr>
            </a:lvl4pPr>
            <a:lvl5pPr>
              <a:defRPr baseline="0">
                <a:solidFill>
                  <a:schemeClr val="tx1">
                    <a:lumMod val="85000"/>
                    <a:lumOff val="1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14" name="任意多边形: 形状 13"/>
          <p:cNvSpPr/>
          <p:nvPr userDrawn="1">
            <p:custDataLst>
              <p:tags r:id="rId5"/>
            </p:custDataLst>
          </p:nvPr>
        </p:nvSpPr>
        <p:spPr>
          <a:xfrm>
            <a:off x="9311005" y="6246495"/>
            <a:ext cx="2726055" cy="611505"/>
          </a:xfrm>
          <a:custGeom>
            <a:avLst/>
            <a:gdLst>
              <a:gd name="connsiteX0" fmla="*/ 1892027 w 3784054"/>
              <a:gd name="connsiteY0" fmla="*/ 0 h 1248903"/>
              <a:gd name="connsiteX1" fmla="*/ 3701110 w 3784054"/>
              <a:gd name="connsiteY1" fmla="*/ 1076721 h 1248903"/>
              <a:gd name="connsiteX2" fmla="*/ 3784054 w 3784054"/>
              <a:gd name="connsiteY2" fmla="*/ 1248903 h 1248903"/>
              <a:gd name="connsiteX3" fmla="*/ 3035755 w 3784054"/>
              <a:gd name="connsiteY3" fmla="*/ 1248903 h 1248903"/>
              <a:gd name="connsiteX4" fmla="*/ 2973620 w 3784054"/>
              <a:gd name="connsiteY4" fmla="*/ 1165811 h 1248903"/>
              <a:gd name="connsiteX5" fmla="*/ 1892027 w 3784054"/>
              <a:gd name="connsiteY5" fmla="*/ 655735 h 1248903"/>
              <a:gd name="connsiteX6" fmla="*/ 810435 w 3784054"/>
              <a:gd name="connsiteY6" fmla="*/ 1165811 h 1248903"/>
              <a:gd name="connsiteX7" fmla="*/ 748300 w 3784054"/>
              <a:gd name="connsiteY7" fmla="*/ 1248903 h 1248903"/>
              <a:gd name="connsiteX8" fmla="*/ 0 w 3784054"/>
              <a:gd name="connsiteY8" fmla="*/ 1248903 h 1248903"/>
              <a:gd name="connsiteX9" fmla="*/ 82944 w 3784054"/>
              <a:gd name="connsiteY9" fmla="*/ 1076721 h 1248903"/>
              <a:gd name="connsiteX10" fmla="*/ 1892027 w 3784054"/>
              <a:gd name="connsiteY10" fmla="*/ 0 h 124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84054" h="1248903">
                <a:moveTo>
                  <a:pt x="1892027" y="0"/>
                </a:moveTo>
                <a:cubicBezTo>
                  <a:pt x="2673213" y="0"/>
                  <a:pt x="3352711" y="435378"/>
                  <a:pt x="3701110" y="1076721"/>
                </a:cubicBezTo>
                <a:lnTo>
                  <a:pt x="3784054" y="1248903"/>
                </a:lnTo>
                <a:lnTo>
                  <a:pt x="3035755" y="1248903"/>
                </a:lnTo>
                <a:lnTo>
                  <a:pt x="2973620" y="1165811"/>
                </a:lnTo>
                <a:cubicBezTo>
                  <a:pt x="2716534" y="854295"/>
                  <a:pt x="2327468" y="655735"/>
                  <a:pt x="1892027" y="655735"/>
                </a:cubicBezTo>
                <a:cubicBezTo>
                  <a:pt x="1456586" y="655735"/>
                  <a:pt x="1067520" y="854295"/>
                  <a:pt x="810435" y="1165811"/>
                </a:cubicBezTo>
                <a:lnTo>
                  <a:pt x="748300" y="1248903"/>
                </a:lnTo>
                <a:lnTo>
                  <a:pt x="0" y="1248903"/>
                </a:lnTo>
                <a:lnTo>
                  <a:pt x="82944" y="1076721"/>
                </a:lnTo>
                <a:cubicBezTo>
                  <a:pt x="431343" y="435378"/>
                  <a:pt x="1110841" y="0"/>
                  <a:pt x="189202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980728"/>
            <a:ext cx="11563840" cy="5573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2" name="标题 1"/>
          <p:cNvSpPr>
            <a:spLocks noGrp="1"/>
          </p:cNvSpPr>
          <p:nvPr>
            <p:ph type="title" hasCustomPrompt="1"/>
            <p:custDataLst>
              <p:tags r:id="rId3"/>
            </p:custDataLst>
          </p:nvPr>
        </p:nvSpPr>
        <p:spPr>
          <a:xfrm>
            <a:off x="1281600" y="1249200"/>
            <a:ext cx="9626400" cy="723600"/>
          </a:xfrm>
        </p:spPr>
        <p:txBody>
          <a:bodyPr lIns="90000" tIns="46800" rIns="90000" bIns="46800" anchor="ctr">
            <a:normAutofit/>
          </a:bodyPr>
          <a:lstStyle>
            <a:lvl1pP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1281113" y="2163600"/>
            <a:ext cx="9626600" cy="34452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9" name="弧形 8"/>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grpSp>
        <p:nvGrpSpPr>
          <p:cNvPr id="12" name="组合 11"/>
          <p:cNvGrpSpPr/>
          <p:nvPr userDrawn="1">
            <p:custDataLst>
              <p:tags r:id="rId10"/>
            </p:custDataLst>
          </p:nvPr>
        </p:nvGrpSpPr>
        <p:grpSpPr>
          <a:xfrm flipH="1" flipV="1">
            <a:off x="10365740" y="5610225"/>
            <a:ext cx="2961640" cy="3140711"/>
            <a:chOff x="-1596" y="-2724"/>
            <a:chExt cx="4664" cy="4946"/>
          </a:xfrm>
        </p:grpSpPr>
        <p:sp>
          <p:nvSpPr>
            <p:cNvPr id="10" name="弧形 9"/>
            <p:cNvSpPr/>
            <p:nvPr userDrawn="1">
              <p:custDataLst>
                <p:tags r:id="rId11"/>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1" name="弧形 10"/>
            <p:cNvSpPr/>
            <p:nvPr userDrawn="1">
              <p:custDataLst>
                <p:tags r:id="rId12"/>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5" name="灯片编号占位符 4"/>
          <p:cNvSpPr>
            <a:spLocks noGrp="1"/>
          </p:cNvSpPr>
          <p:nvPr>
            <p:ph type="sldNum" sz="quarter" idx="12"/>
            <p:custDataLst>
              <p:tags r:id="rId1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5" name="Rectangle 2"/>
          <p:cNvSpPr>
            <a:spLocks noGrp="1" noChangeArrowheads="1"/>
          </p:cNvSpPr>
          <p:nvPr>
            <p:ph type="ctrTitle" hasCustomPrompt="1"/>
          </p:nvPr>
        </p:nvSpPr>
        <p:spPr>
          <a:xfrm>
            <a:off x="2897717" y="2566988"/>
            <a:ext cx="7465483" cy="576262"/>
          </a:xfrm>
        </p:spPr>
        <p:txBody>
          <a:bodyPr lIns="90170" tIns="46990" rIns="90170" bIns="46990">
            <a:normAutofit/>
          </a:bodyPr>
          <a:lstStyle>
            <a:lvl1pPr algn="ctr">
              <a:defRPr sz="4000">
                <a:solidFill>
                  <a:srgbClr val="474E52"/>
                </a:solidFill>
              </a:defRPr>
            </a:lvl1pPr>
          </a:lstStyle>
          <a:p>
            <a:pPr lvl="0"/>
            <a:r>
              <a:rPr lang="zh-CN" altLang="en-US" noProof="0" dirty="0" smtClean="0">
                <a:sym typeface="Arial" panose="020B0604020202020204" pitchFamily="34" charset="0"/>
              </a:rPr>
              <a:t>编辑标题</a:t>
            </a:r>
            <a:endParaRPr lang="zh-CN" altLang="zh-CN" noProof="0" dirty="0" smtClean="0">
              <a:sym typeface="Arial" panose="020B0604020202020204" pitchFamily="34" charset="0"/>
            </a:endParaRPr>
          </a:p>
        </p:txBody>
      </p:sp>
      <p:sp>
        <p:nvSpPr>
          <p:cNvPr id="6" name="Rectangle 3"/>
          <p:cNvSpPr>
            <a:spLocks noGrp="1" noChangeArrowheads="1"/>
          </p:cNvSpPr>
          <p:nvPr>
            <p:ph type="subTitle" idx="1"/>
          </p:nvPr>
        </p:nvSpPr>
        <p:spPr>
          <a:xfrm>
            <a:off x="2897717" y="3357563"/>
            <a:ext cx="7465483" cy="431800"/>
          </a:xfrm>
        </p:spPr>
        <p:txBody>
          <a:bodyPr anchor="ctr">
            <a:normAutofit/>
          </a:bodyPr>
          <a:lstStyle>
            <a:lvl1pPr marL="0" indent="0" algn="ctr">
              <a:buNone/>
              <a:defRPr sz="3200">
                <a:solidFill>
                  <a:srgbClr val="474E52"/>
                </a:solidFill>
              </a:defRPr>
            </a:lvl1pPr>
          </a:lstStyle>
          <a:p>
            <a:pPr lvl="0"/>
            <a:r>
              <a:rPr lang="zh-CN" altLang="zh-CN" noProof="0" dirty="0" smtClean="0">
                <a:sym typeface="Arial" panose="020B0604020202020204" pitchFamily="34" charset="0"/>
              </a:rPr>
              <a:t>单击此处编辑母版副标题样式</a:t>
            </a:r>
            <a:endParaRPr lang="zh-CN" altLang="zh-CN" noProof="0" dirty="0" smtClean="0">
              <a:sym typeface="Arial" panose="020B0604020202020204" pitchFamily="34" charset="0"/>
            </a:endParaRPr>
          </a:p>
        </p:txBody>
      </p:sp>
      <p:sp>
        <p:nvSpPr>
          <p:cNvPr id="4" name="日期占位符 1"/>
          <p:cNvSpPr>
            <a:spLocks noGrp="1"/>
          </p:cNvSpPr>
          <p:nvPr>
            <p:ph type="dt" sz="half" idx="10"/>
          </p:nvPr>
        </p:nvSpPr>
        <p:spPr>
          <a:xfrm>
            <a:off x="609600" y="6245225"/>
            <a:ext cx="2844800" cy="476250"/>
          </a:xfrm>
          <a:prstGeom prst="rect">
            <a:avLst/>
          </a:prstGeom>
        </p:spPr>
        <p:txBody>
          <a:bodyPr vert="horz" wrap="square" lIns="91440" tIns="45720" rIns="91440" bIns="45720" numCol="1" anchor="t" anchorCtr="0" compatLnSpc="1"/>
          <a:lstStyle>
            <a:lvl1pPr>
              <a:defRPr noProof="1">
                <a:latin typeface="Arial" panose="020B0604020202020204" pitchFamily="34" charset="0"/>
                <a:cs typeface="+mn-ea"/>
              </a:defRPr>
            </a:lvl1pPr>
          </a:lstStyle>
          <a:p>
            <a:fld id="{BECE1962-2E07-4986-9530-9B9C1DA0450A}" type="datetimeFigureOut">
              <a:rPr lang="zh-CN" altLang="en-US"/>
            </a:fld>
            <a:endParaRPr lang="zh-CN" altLang="en-US">
              <a:latin typeface="Arial" panose="020B0604020202020204" pitchFamily="34" charset="0"/>
              <a:cs typeface="+mn-cs"/>
            </a:endParaRPr>
          </a:p>
        </p:txBody>
      </p:sp>
      <p:sp>
        <p:nvSpPr>
          <p:cNvPr id="7" name="页脚占位符 2"/>
          <p:cNvSpPr>
            <a:spLocks noGrp="1"/>
          </p:cNvSpPr>
          <p:nvPr>
            <p:ph type="ftr" sz="quarter" idx="11"/>
          </p:nvPr>
        </p:nvSpPr>
        <p:spPr>
          <a:xfrm>
            <a:off x="4165600" y="6245225"/>
            <a:ext cx="3860800" cy="476250"/>
          </a:xfrm>
          <a:prstGeom prst="rect">
            <a:avLst/>
          </a:prstGeom>
        </p:spPr>
        <p:txBody>
          <a:bodyPr vert="horz" wrap="square" lIns="91440" tIns="45720" rIns="91440" bIns="45720" numCol="1" anchor="t" anchorCtr="0" compatLnSpc="1"/>
          <a:lstStyle>
            <a:lvl1pPr>
              <a:defRPr noProof="1"/>
            </a:lvl1pPr>
          </a:lstStyle>
          <a:p>
            <a:endParaRPr lang="zh-CN" altLang="en-US"/>
          </a:p>
        </p:txBody>
      </p:sp>
      <p:sp>
        <p:nvSpPr>
          <p:cNvPr id="8" name="灯片编号占位符 3"/>
          <p:cNvSpPr>
            <a:spLocks noGrp="1"/>
          </p:cNvSpPr>
          <p:nvPr>
            <p:ph type="sldNum" sz="quarter" idx="12"/>
          </p:nvPr>
        </p:nvSpPr>
        <p:spPr>
          <a:xfrm>
            <a:off x="8737600" y="6245225"/>
            <a:ext cx="2844800" cy="476250"/>
          </a:xfrm>
          <a:prstGeom prst="rect">
            <a:avLst/>
          </a:prstGeom>
        </p:spPr>
        <p:txBody>
          <a:bodyPr vert="horz" wrap="square" lIns="91440" tIns="45720" rIns="91440" bIns="45720" numCol="1" anchor="t" anchorCtr="0" compatLnSpc="1"/>
          <a:lstStyle>
            <a:lvl1pPr>
              <a:defRPr noProof="1">
                <a:latin typeface="Arial" panose="020B0604020202020204" pitchFamily="34" charset="0"/>
                <a:cs typeface="+mn-ea"/>
              </a:defRPr>
            </a:lvl1pPr>
          </a:lstStyle>
          <a:p>
            <a:fld id="{295CA1F9-5B79-4E42-A87C-3D4B687AD2B0}" type="slidenum">
              <a:rPr lang="zh-CN" altLang="en-US"/>
            </a:fld>
            <a:endParaRPr lang="zh-CN" altLang="en-US">
              <a:latin typeface="Arial" panose="020B0604020202020204" pitchFamily="34" charset="0"/>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dirty="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hasCustomPrompt="1"/>
            <p:custDataLst>
              <p:tags r:id="rId3"/>
            </p:custDataLst>
          </p:nvPr>
        </p:nvSpPr>
        <p:spPr>
          <a:xfrm>
            <a:off x="583200" y="770400"/>
            <a:ext cx="3960000" cy="882000"/>
          </a:xfrm>
        </p:spPr>
        <p:txBody>
          <a:bodyPr wrap="square" lIns="90000" tIns="46800" rIns="90000" bIns="46800" anchor="ctr">
            <a:normAutofit/>
          </a:bodyPr>
          <a:lstStyle>
            <a:lvl1pP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5101200" y="769939"/>
            <a:ext cx="6480000" cy="5087937"/>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flipV="1">
            <a:off x="-1129665" y="5607051"/>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0" name="弧形 9"/>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3" name="日期占位符 2"/>
          <p:cNvSpPr>
            <a:spLocks noGrp="1"/>
          </p:cNvSpPr>
          <p:nvPr>
            <p:ph type="dt" sz="half" idx="10"/>
            <p:custDataLst>
              <p:tags r:id="rId10"/>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7" name="文本占位符 6"/>
          <p:cNvSpPr>
            <a:spLocks noGrp="1"/>
          </p:cNvSpPr>
          <p:nvPr>
            <p:ph type="body" sz="quarter" idx="13"/>
            <p:custDataLst>
              <p:tags r:id="rId11"/>
            </p:custDataLst>
          </p:nvPr>
        </p:nvSpPr>
        <p:spPr>
          <a:xfrm>
            <a:off x="586800" y="1764000"/>
            <a:ext cx="3956400" cy="4093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612775" y="2808000"/>
            <a:ext cx="10965600" cy="34308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8" name="弧形 7"/>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10"/>
            </p:custDataLst>
          </p:nvPr>
        </p:nvSpPr>
        <p:spPr>
          <a:xfrm>
            <a:off x="612000" y="781200"/>
            <a:ext cx="10976400" cy="626400"/>
          </a:xfrm>
        </p:spPr>
        <p:txBody>
          <a:bodyPr wrap="square" lIns="90000" tIns="46800" rIns="90000" bIns="46800" anchor="ctr">
            <a:normAutofit/>
          </a:bodyPr>
          <a:lstStyle>
            <a:lvl1pPr algn="ct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11"/>
            </p:custDataLst>
          </p:nvPr>
        </p:nvSpPr>
        <p:spPr>
          <a:xfrm>
            <a:off x="612000" y="1659600"/>
            <a:ext cx="10975975" cy="828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pic>
        <p:nvPicPr>
          <p:cNvPr id="11" name="图片 10"/>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6"/>
            </p:custDataLst>
          </p:nvPr>
        </p:nvSpPr>
        <p:spPr>
          <a:xfrm>
            <a:off x="604837" y="1681200"/>
            <a:ext cx="10990800" cy="321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7"/>
            </p:custDataLst>
          </p:nvPr>
        </p:nvSpPr>
        <p:spPr>
          <a:xfrm>
            <a:off x="594000" y="5180400"/>
            <a:ext cx="11001600" cy="10116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3" name="组合 12"/>
          <p:cNvGrpSpPr/>
          <p:nvPr userDrawn="1">
            <p:custDataLst>
              <p:tags r:id="rId8"/>
            </p:custDataLst>
          </p:nvPr>
        </p:nvGrpSpPr>
        <p:grpSpPr>
          <a:xfrm flipH="1">
            <a:off x="10377805" y="-1854835"/>
            <a:ext cx="2961640" cy="3140711"/>
            <a:chOff x="-1796" y="-2924"/>
            <a:chExt cx="4664" cy="4946"/>
          </a:xfrm>
        </p:grpSpPr>
        <p:sp>
          <p:nvSpPr>
            <p:cNvPr id="6" name="弧形 5"/>
            <p:cNvSpPr/>
            <p:nvPr userDrawn="1">
              <p:custDataLst>
                <p:tags r:id="rId9"/>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0" name="弧形 9"/>
            <p:cNvSpPr/>
            <p:nvPr userDrawn="1">
              <p:custDataLst>
                <p:tags r:id="rId10"/>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11"/>
            </p:custDataLst>
          </p:nvPr>
        </p:nvSpPr>
        <p:spPr>
          <a:xfrm>
            <a:off x="604800" y="669600"/>
            <a:ext cx="10976400" cy="565200"/>
          </a:xfrm>
        </p:spPr>
        <p:txBody>
          <a:bodyPr wrap="square" lIns="90000" tIns="46800" rIns="90000" bIns="46800" anchor="ctr">
            <a:normAutofit/>
          </a:bodyPr>
          <a:lstStyle>
            <a:lvl1pPr algn="ct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p:custDataLst>
              <p:tags r:id="rId3"/>
            </p:custDataLst>
          </p:nvPr>
        </p:nvSpPr>
        <p:spPr>
          <a:xfrm>
            <a:off x="579600" y="237600"/>
            <a:ext cx="11037600" cy="441964"/>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2400" y="1663200"/>
            <a:ext cx="53676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400" y="4816800"/>
            <a:ext cx="53424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11"/>
            </p:custDataLst>
          </p:nvPr>
        </p:nvGrpSpPr>
        <p:grpSpPr>
          <a:xfrm flipH="1" flipV="1">
            <a:off x="10365740" y="5610225"/>
            <a:ext cx="2961640" cy="3140711"/>
            <a:chOff x="-1596" y="-2724"/>
            <a:chExt cx="4664" cy="4946"/>
          </a:xfrm>
        </p:grpSpPr>
        <p:sp>
          <p:nvSpPr>
            <p:cNvPr id="6" name="弧形 5"/>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8" name="弧形 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pic>
        <p:nvPicPr>
          <p:cNvPr id="15" name="图片 14"/>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hasCustomPrompt="1"/>
            <p:custDataLst>
              <p:tags r:id="rId3"/>
            </p:custDataLst>
          </p:nvPr>
        </p:nvSpPr>
        <p:spPr>
          <a:xfrm>
            <a:off x="1522800" y="1339200"/>
            <a:ext cx="9144000" cy="2386800"/>
          </a:xfrm>
        </p:spPr>
        <p:txBody>
          <a:bodyPr wrap="square" lIns="90000" tIns="46800" rIns="90000" bIns="46800" anchor="b">
            <a:normAutofit/>
          </a:bodyPr>
          <a:lstStyle>
            <a:lvl1pPr algn="ctr">
              <a:defRPr sz="60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522413" y="3862800"/>
            <a:ext cx="9144000" cy="1656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8"/>
            </p:custDataLst>
          </p:nvPr>
        </p:nvGrpSpPr>
        <p:grpSpPr>
          <a:xfrm flipH="1" flipV="1">
            <a:off x="10365740" y="5610225"/>
            <a:ext cx="2961640" cy="3140711"/>
            <a:chOff x="-1596" y="-2724"/>
            <a:chExt cx="4664" cy="4946"/>
          </a:xfrm>
        </p:grpSpPr>
        <p:sp>
          <p:nvSpPr>
            <p:cNvPr id="6" name="弧形 5"/>
            <p:cNvSpPr/>
            <p:nvPr userDrawn="1">
              <p:custDataLst>
                <p:tags r:id="rId9"/>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1" name="弧形 10"/>
            <p:cNvSpPr/>
            <p:nvPr userDrawn="1">
              <p:custDataLst>
                <p:tags r:id="rId10"/>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grpSp>
        <p:nvGrpSpPr>
          <p:cNvPr id="16" name="组合 15"/>
          <p:cNvGrpSpPr/>
          <p:nvPr userDrawn="1">
            <p:custDataLst>
              <p:tags r:id="rId11"/>
            </p:custDataLst>
          </p:nvPr>
        </p:nvGrpSpPr>
        <p:grpSpPr>
          <a:xfrm>
            <a:off x="-1123315" y="-1883409"/>
            <a:ext cx="2961640" cy="3140711"/>
            <a:chOff x="-1596" y="-2724"/>
            <a:chExt cx="4664" cy="4946"/>
          </a:xfrm>
        </p:grpSpPr>
        <p:sp>
          <p:nvSpPr>
            <p:cNvPr id="17" name="弧形 16"/>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8" name="弧形 1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sz="half" idx="1"/>
          </p:nvPr>
        </p:nvSpPr>
        <p:spPr>
          <a:xfrm>
            <a:off x="838200" y="1825625"/>
            <a:ext cx="5181600" cy="435133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6172200" y="1825625"/>
            <a:ext cx="5181600" cy="435133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a:xfrm>
            <a:off x="766453" y="6349833"/>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4116000" y="6349833"/>
            <a:ext cx="3960000" cy="316800"/>
          </a:xfrm>
        </p:spPr>
        <p:txBody>
          <a:bodyPr/>
          <a:lstStyle/>
          <a:p>
            <a:endParaRPr lang="zh-CN" altLang="en-US"/>
          </a:p>
        </p:txBody>
      </p:sp>
      <p:sp>
        <p:nvSpPr>
          <p:cNvPr id="5" name="灯片编号占位符 4"/>
          <p:cNvSpPr>
            <a:spLocks noGrp="1"/>
          </p:cNvSpPr>
          <p:nvPr>
            <p:ph type="sldNum" sz="quarter" idx="12"/>
            <p:custDataLst>
              <p:tags r:id="rId7"/>
            </p:custDataLst>
          </p:nvPr>
        </p:nvSpPr>
        <p:spPr>
          <a:xfrm>
            <a:off x="8610600" y="6349833"/>
            <a:ext cx="2700000" cy="316800"/>
          </a:xfrm>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defTabSz="685800" fontAlgn="auto">
              <a:spcBef>
                <a:spcPts val="0"/>
              </a:spcBef>
              <a:spcAft>
                <a:spcPts val="0"/>
              </a:spcAft>
            </a:pPr>
            <a:fld id="{530820CF-B880-4189-942D-D702A7CBA730}" type="datetimeFigureOut">
              <a:rPr lang="zh-CN" altLang="en-US" smtClean="0">
                <a:solidFill>
                  <a:prstClr val="black">
                    <a:tint val="75000"/>
                  </a:prstClr>
                </a:solidFill>
                <a:latin typeface="Calibri" panose="020F0502020204030204"/>
              </a:rPr>
            </a:fld>
            <a:endParaRPr lang="zh-CN" altLang="en-US">
              <a:solidFill>
                <a:prstClr val="black">
                  <a:tint val="75000"/>
                </a:prstClr>
              </a:solidFill>
              <a:latin typeface="Calibri" panose="020F0502020204030204"/>
            </a:endParaRPr>
          </a:p>
        </p:txBody>
      </p:sp>
      <p:sp>
        <p:nvSpPr>
          <p:cNvPr id="3" name="页脚占位符 2"/>
          <p:cNvSpPr>
            <a:spLocks noGrp="1"/>
          </p:cNvSpPr>
          <p:nvPr>
            <p:ph type="ftr" sz="quarter" idx="11"/>
          </p:nvPr>
        </p:nvSpPr>
        <p:spPr/>
        <p:txBody>
          <a:bodyPr/>
          <a:lstStyle/>
          <a:p>
            <a:pPr defTabSz="685800" fontAlgn="auto">
              <a:spcBef>
                <a:spcPts val="0"/>
              </a:spcBef>
              <a:spcAft>
                <a:spcPts val="0"/>
              </a:spcAft>
            </a:pPr>
            <a:endParaRPr lang="zh-CN" altLang="en-US">
              <a:solidFill>
                <a:prstClr val="black">
                  <a:tint val="75000"/>
                </a:prstClr>
              </a:solidFill>
              <a:latin typeface="Calibri" panose="020F0502020204030204"/>
            </a:endParaRPr>
          </a:p>
        </p:txBody>
      </p:sp>
      <p:sp>
        <p:nvSpPr>
          <p:cNvPr id="4" name="灯片编号占位符 3"/>
          <p:cNvSpPr>
            <a:spLocks noGrp="1"/>
          </p:cNvSpPr>
          <p:nvPr>
            <p:ph type="sldNum" sz="quarter" idx="12"/>
          </p:nvPr>
        </p:nvSpPr>
        <p:spPr/>
        <p:txBody>
          <a:bodyPr/>
          <a:lstStyle/>
          <a:p>
            <a:pPr defTabSz="685800" fontAlgn="auto">
              <a:spcBef>
                <a:spcPts val="0"/>
              </a:spcBef>
              <a:spcAft>
                <a:spcPts val="0"/>
              </a:spcAft>
            </a:pPr>
            <a:fld id="{0C913308-F349-4B6D-A68A-DD1791B4A57B}" type="slidenum">
              <a:rPr lang="zh-CN" altLang="en-US" smtClean="0">
                <a:solidFill>
                  <a:prstClr val="black">
                    <a:tint val="75000"/>
                  </a:prstClr>
                </a:solidFill>
                <a:latin typeface="Calibri" panose="020F0502020204030204"/>
              </a:rPr>
            </a:fld>
            <a:endParaRPr lang="zh-CN" altLang="en-US">
              <a:solidFill>
                <a:prstClr val="black">
                  <a:tint val="75000"/>
                </a:prstClr>
              </a:solidFill>
              <a:latin typeface="Calibri" panose="020F0502020204030204"/>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defTabSz="913765" fontAlgn="auto">
              <a:spcBef>
                <a:spcPts val="0"/>
              </a:spcBef>
              <a:spcAft>
                <a:spcPts val="0"/>
              </a:spcAft>
            </a:pPr>
            <a:fld id="{530820CF-B880-4189-942D-D702A7CBA730}" type="datetimeFigureOut">
              <a:rPr lang="zh-CN" altLang="en-US" smtClean="0">
                <a:solidFill>
                  <a:prstClr val="black">
                    <a:tint val="75000"/>
                  </a:prstClr>
                </a:solidFill>
                <a:latin typeface="Calibri" panose="020F0502020204030204"/>
              </a:rPr>
            </a:fld>
            <a:endParaRPr lang="zh-CN" altLang="en-US">
              <a:solidFill>
                <a:prstClr val="black">
                  <a:tint val="75000"/>
                </a:prstClr>
              </a:solidFill>
              <a:latin typeface="Calibri" panose="020F0502020204030204"/>
            </a:endParaRPr>
          </a:p>
        </p:txBody>
      </p:sp>
      <p:sp>
        <p:nvSpPr>
          <p:cNvPr id="3" name="页脚占位符 2"/>
          <p:cNvSpPr>
            <a:spLocks noGrp="1"/>
          </p:cNvSpPr>
          <p:nvPr>
            <p:ph type="ftr" sz="quarter" idx="11"/>
          </p:nvPr>
        </p:nvSpPr>
        <p:spPr/>
        <p:txBody>
          <a:bodyPr/>
          <a:lstStyle/>
          <a:p>
            <a:pPr defTabSz="913765" fontAlgn="auto">
              <a:spcBef>
                <a:spcPts val="0"/>
              </a:spcBef>
              <a:spcAft>
                <a:spcPts val="0"/>
              </a:spcAft>
            </a:pPr>
            <a:endParaRPr lang="zh-CN" altLang="en-US">
              <a:solidFill>
                <a:prstClr val="black">
                  <a:tint val="75000"/>
                </a:prstClr>
              </a:solidFill>
              <a:latin typeface="Calibri" panose="020F0502020204030204"/>
            </a:endParaRPr>
          </a:p>
        </p:txBody>
      </p:sp>
      <p:sp>
        <p:nvSpPr>
          <p:cNvPr id="4" name="灯片编号占位符 3"/>
          <p:cNvSpPr>
            <a:spLocks noGrp="1"/>
          </p:cNvSpPr>
          <p:nvPr>
            <p:ph type="sldNum" sz="quarter" idx="12"/>
          </p:nvPr>
        </p:nvSpPr>
        <p:spPr/>
        <p:txBody>
          <a:bodyPr/>
          <a:lstStyle/>
          <a:p>
            <a:pPr defTabSz="913765" fontAlgn="auto">
              <a:spcBef>
                <a:spcPts val="0"/>
              </a:spcBef>
              <a:spcAft>
                <a:spcPts val="0"/>
              </a:spcAft>
            </a:pPr>
            <a:fld id="{0C913308-F349-4B6D-A68A-DD1791B4A57B}" type="slidenum">
              <a:rPr lang="zh-CN" altLang="en-US" smtClean="0">
                <a:solidFill>
                  <a:prstClr val="black">
                    <a:tint val="75000"/>
                  </a:prstClr>
                </a:solidFill>
                <a:latin typeface="Calibri" panose="020F0502020204030204"/>
              </a:rPr>
            </a:fld>
            <a:endParaRPr lang="zh-CN" altLang="en-US">
              <a:solidFill>
                <a:prstClr val="black">
                  <a:tint val="75000"/>
                </a:prstClr>
              </a:solidFill>
              <a:latin typeface="Calibri" panose="020F0502020204030204"/>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博富特">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704849" y="378959"/>
            <a:ext cx="6143625" cy="614362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zh-CN" altLang="en-US" sz="1800">
              <a:solidFill>
                <a:schemeClr val="lt1"/>
              </a:solidFill>
            </a:endParaRPr>
          </a:p>
        </p:txBody>
      </p:sp>
      <p:sp>
        <p:nvSpPr>
          <p:cNvPr id="2" name="标题 1"/>
          <p:cNvSpPr>
            <a:spLocks noGrp="1"/>
          </p:cNvSpPr>
          <p:nvPr>
            <p:ph type="ctrTitle" hasCustomPrompt="1"/>
            <p:custDataLst>
              <p:tags r:id="rId3"/>
            </p:custDataLst>
          </p:nvPr>
        </p:nvSpPr>
        <p:spPr>
          <a:xfrm>
            <a:off x="1147493" y="2089484"/>
            <a:ext cx="5363363" cy="1047831"/>
          </a:xfrm>
        </p:spPr>
        <p:txBody>
          <a:bodyPr lIns="90000" tIns="46800" rIns="90000" bIns="0" anchor="b" anchorCtr="0">
            <a:normAutofit/>
          </a:bodyPr>
          <a:lstStyle>
            <a:lvl1pPr algn="ctr">
              <a:defRPr sz="4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1146293" y="3209187"/>
            <a:ext cx="5363363" cy="522681"/>
          </a:xfrm>
        </p:spPr>
        <p:txBody>
          <a:bodyPr lIns="90000" tIns="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0965" indent="0" algn="ctr">
              <a:buNone/>
              <a:defRPr sz="1600"/>
            </a:lvl4pPr>
            <a:lvl5pPr marL="1828165" indent="0" algn="ctr">
              <a:buNone/>
              <a:defRPr sz="1600"/>
            </a:lvl5pPr>
            <a:lvl6pPr marL="2285365"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1147080" y="3809063"/>
            <a:ext cx="5362575" cy="821191"/>
          </a:xfrm>
        </p:spPr>
        <p:txBody>
          <a:bodyPr lIns="90000" tIns="46800" rIns="90000" bIns="46800">
            <a:normAutofit/>
          </a:bodyPr>
          <a:lstStyle>
            <a:lvl1pPr marL="0" indent="0" algn="ctr">
              <a:buNone/>
              <a:defRPr sz="140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3" y="952508"/>
            <a:ext cx="10852237"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6" name="任意多边形: 形状 15"/>
          <p:cNvSpPr/>
          <p:nvPr userDrawn="1">
            <p:custDataLst>
              <p:tags r:id="rId2"/>
            </p:custDataLst>
          </p:nvPr>
        </p:nvSpPr>
        <p:spPr>
          <a:xfrm>
            <a:off x="5695951" y="1450649"/>
            <a:ext cx="6496051" cy="5407351"/>
          </a:xfrm>
          <a:custGeom>
            <a:avLst/>
            <a:gdLst>
              <a:gd name="connsiteX0" fmla="*/ 4709239 w 6496050"/>
              <a:gd name="connsiteY0" fmla="*/ 0 h 5407351"/>
              <a:gd name="connsiteX1" fmla="*/ 6328434 w 6496050"/>
              <a:gd name="connsiteY1" fmla="*/ 285756 h 5407351"/>
              <a:gd name="connsiteX2" fmla="*/ 6496050 w 6496050"/>
              <a:gd name="connsiteY2" fmla="*/ 351845 h 5407351"/>
              <a:gd name="connsiteX3" fmla="*/ 6496050 w 6496050"/>
              <a:gd name="connsiteY3" fmla="*/ 818208 h 5407351"/>
              <a:gd name="connsiteX4" fmla="*/ 6375920 w 6496050"/>
              <a:gd name="connsiteY4" fmla="*/ 763899 h 5407351"/>
              <a:gd name="connsiteX5" fmla="*/ 4709239 w 6496050"/>
              <a:gd name="connsiteY5" fmla="*/ 427411 h 5407351"/>
              <a:gd name="connsiteX6" fmla="*/ 427411 w 6496050"/>
              <a:gd name="connsiteY6" fmla="*/ 4709240 h 5407351"/>
              <a:gd name="connsiteX7" fmla="*/ 449517 w 6496050"/>
              <a:gd name="connsiteY7" fmla="*/ 5147033 h 5407351"/>
              <a:gd name="connsiteX8" fmla="*/ 489246 w 6496050"/>
              <a:gd name="connsiteY8" fmla="*/ 5407351 h 5407351"/>
              <a:gd name="connsiteX9" fmla="*/ 57374 w 6496050"/>
              <a:gd name="connsiteY9" fmla="*/ 5407351 h 5407351"/>
              <a:gd name="connsiteX10" fmla="*/ 24313 w 6496050"/>
              <a:gd name="connsiteY10" fmla="*/ 5190733 h 5407351"/>
              <a:gd name="connsiteX11" fmla="*/ 0 w 6496050"/>
              <a:gd name="connsiteY11" fmla="*/ 4709240 h 5407351"/>
              <a:gd name="connsiteX12" fmla="*/ 4709239 w 6496050"/>
              <a:gd name="connsiteY12" fmla="*/ 0 h 540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96050" h="5407351">
                <a:moveTo>
                  <a:pt x="4709239" y="0"/>
                </a:moveTo>
                <a:cubicBezTo>
                  <a:pt x="5278173" y="0"/>
                  <a:pt x="5823543" y="100890"/>
                  <a:pt x="6328434" y="285756"/>
                </a:cubicBezTo>
                <a:lnTo>
                  <a:pt x="6496050" y="351845"/>
                </a:lnTo>
                <a:lnTo>
                  <a:pt x="6496050" y="818208"/>
                </a:lnTo>
                <a:lnTo>
                  <a:pt x="6375920" y="763899"/>
                </a:lnTo>
                <a:cubicBezTo>
                  <a:pt x="5863649" y="547226"/>
                  <a:pt x="5300436" y="427411"/>
                  <a:pt x="4709239" y="427411"/>
                </a:cubicBezTo>
                <a:cubicBezTo>
                  <a:pt x="2344451" y="427411"/>
                  <a:pt x="427411" y="2344451"/>
                  <a:pt x="427411" y="4709240"/>
                </a:cubicBezTo>
                <a:cubicBezTo>
                  <a:pt x="427411" y="4857040"/>
                  <a:pt x="434900" y="5003090"/>
                  <a:pt x="449517" y="5147033"/>
                </a:cubicBezTo>
                <a:lnTo>
                  <a:pt x="489246" y="5407351"/>
                </a:lnTo>
                <a:lnTo>
                  <a:pt x="57374" y="5407351"/>
                </a:lnTo>
                <a:lnTo>
                  <a:pt x="24313" y="5190733"/>
                </a:lnTo>
                <a:cubicBezTo>
                  <a:pt x="8236" y="5032422"/>
                  <a:pt x="0" y="4871793"/>
                  <a:pt x="0" y="4709240"/>
                </a:cubicBezTo>
                <a:cubicBezTo>
                  <a:pt x="0" y="2108399"/>
                  <a:pt x="2108398" y="0"/>
                  <a:pt x="470923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7" name="弧形 16"/>
          <p:cNvSpPr/>
          <p:nvPr userDrawn="1">
            <p:custDataLst>
              <p:tags r:id="rId3"/>
            </p:custDataLst>
          </p:nvPr>
        </p:nvSpPr>
        <p:spPr>
          <a:xfrm>
            <a:off x="3185160" y="-1074420"/>
            <a:ext cx="9006840" cy="9006840"/>
          </a:xfrm>
          <a:prstGeom prst="arc">
            <a:avLst>
              <a:gd name="adj1" fmla="val 7848479"/>
              <a:gd name="adj2" fmla="val 13838895"/>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18" name="圆: 空心 17"/>
          <p:cNvSpPr/>
          <p:nvPr userDrawn="1">
            <p:custDataLst>
              <p:tags r:id="rId4"/>
            </p:custDataLst>
          </p:nvPr>
        </p:nvSpPr>
        <p:spPr>
          <a:xfrm>
            <a:off x="2398411" y="1651651"/>
            <a:ext cx="1573499" cy="1573499"/>
          </a:xfrm>
          <a:prstGeom prst="donut">
            <a:avLst>
              <a:gd name="adj" fmla="val 1351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2" name="标题 1"/>
          <p:cNvSpPr>
            <a:spLocks noGrp="1"/>
          </p:cNvSpPr>
          <p:nvPr>
            <p:ph type="title" hasCustomPrompt="1"/>
            <p:custDataLst>
              <p:tags r:id="rId5"/>
            </p:custDataLst>
          </p:nvPr>
        </p:nvSpPr>
        <p:spPr>
          <a:xfrm>
            <a:off x="252888" y="4583115"/>
            <a:ext cx="5595939" cy="749301"/>
          </a:xfrm>
        </p:spPr>
        <p:txBody>
          <a:bodyPr lIns="90000" tIns="46800" rIns="90000" bIns="46800" anchor="t" anchorCtr="0">
            <a:normAutofit/>
          </a:bodyPr>
          <a:lstStyle>
            <a:lvl1pPr algn="ctr">
              <a:defRPr sz="36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pic>
        <p:nvPicPr>
          <p:cNvPr id="15" name="图片 14"/>
          <p:cNvPicPr>
            <a:picLocks noChangeAspect="1"/>
          </p:cNvPicPr>
          <p:nvPr userDrawn="1">
            <p:custDataLst>
              <p:tags r:id="rId9"/>
            </p:custDataLst>
          </p:nvPr>
        </p:nvPicPr>
        <p:blipFill>
          <a:blip r:embed="rId10">
            <a:extLst>
              <a:ext uri="{28A0092B-C50C-407E-A947-70E740481C1C}">
                <a14:useLocalDpi xmlns:a14="http://schemas.microsoft.com/office/drawing/2010/main" val="0"/>
              </a:ext>
            </a:extLst>
          </a:blip>
          <a:stretch>
            <a:fillRect/>
          </a:stretch>
        </p:blipFill>
        <p:spPr>
          <a:xfrm>
            <a:off x="6658653" y="2437393"/>
            <a:ext cx="5513056" cy="4420607"/>
          </a:xfrm>
          <a:prstGeom prst="rect">
            <a:avLst/>
          </a:prstGeom>
        </p:spPr>
      </p:pic>
      <p:cxnSp>
        <p:nvCxnSpPr>
          <p:cNvPr id="21" name="直接连接符 20"/>
          <p:cNvCxnSpPr/>
          <p:nvPr userDrawn="1">
            <p:custDataLst>
              <p:tags r:id="rId11"/>
            </p:custDataLst>
          </p:nvPr>
        </p:nvCxnSpPr>
        <p:spPr>
          <a:xfrm>
            <a:off x="2721863" y="4511499"/>
            <a:ext cx="65799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image" Target="../media/image2.png"/><Relationship Id="rId8" Type="http://schemas.openxmlformats.org/officeDocument/2006/relationships/tags" Target="../tags/tag10.xml"/><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image" Target="../media/image1.png"/><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5" Type="http://schemas.openxmlformats.org/officeDocument/2006/relationships/theme" Target="../theme/theme2.xml"/><Relationship Id="rId4" Type="http://schemas.openxmlformats.org/officeDocument/2006/relationships/image" Target="../media/image2.png"/><Relationship Id="rId3" Type="http://schemas.openxmlformats.org/officeDocument/2006/relationships/tags" Target="../tags/tag11.xml"/><Relationship Id="rId2" Type="http://schemas.openxmlformats.org/officeDocument/2006/relationships/image" Target="../media/image1.png"/><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5" Type="http://schemas.openxmlformats.org/officeDocument/2006/relationships/theme" Target="../theme/theme3.xml"/><Relationship Id="rId4" Type="http://schemas.openxmlformats.org/officeDocument/2006/relationships/image" Target="../media/image2.png"/><Relationship Id="rId3" Type="http://schemas.openxmlformats.org/officeDocument/2006/relationships/tags" Target="../tags/tag12.xml"/><Relationship Id="rId2" Type="http://schemas.openxmlformats.org/officeDocument/2006/relationships/image" Target="../media/image1.png"/><Relationship Id="rId1"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15.xml"/><Relationship Id="rId8" Type="http://schemas.openxmlformats.org/officeDocument/2006/relationships/slideLayout" Target="../slideLayouts/slideLayout14.xml"/><Relationship Id="rId7" Type="http://schemas.openxmlformats.org/officeDocument/2006/relationships/slideLayout" Target="../slideLayouts/slideLayout13.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3" Type="http://schemas.openxmlformats.org/officeDocument/2006/relationships/slideLayout" Target="../slideLayouts/slideLayout9.xml"/><Relationship Id="rId28" Type="http://schemas.openxmlformats.org/officeDocument/2006/relationships/theme" Target="../theme/theme4.xml"/><Relationship Id="rId27" Type="http://schemas.openxmlformats.org/officeDocument/2006/relationships/image" Target="../media/image2.png"/><Relationship Id="rId26" Type="http://schemas.openxmlformats.org/officeDocument/2006/relationships/tags" Target="../tags/tag156.xml"/><Relationship Id="rId25" Type="http://schemas.openxmlformats.org/officeDocument/2006/relationships/tags" Target="../tags/tag155.xml"/><Relationship Id="rId24" Type="http://schemas.openxmlformats.org/officeDocument/2006/relationships/tags" Target="../tags/tag154.xml"/><Relationship Id="rId23" Type="http://schemas.openxmlformats.org/officeDocument/2006/relationships/tags" Target="../tags/tag153.xml"/><Relationship Id="rId22" Type="http://schemas.openxmlformats.org/officeDocument/2006/relationships/tags" Target="../tags/tag152.xml"/><Relationship Id="rId21" Type="http://schemas.openxmlformats.org/officeDocument/2006/relationships/tags" Target="../tags/tag151.xml"/><Relationship Id="rId20" Type="http://schemas.openxmlformats.org/officeDocument/2006/relationships/tags" Target="../tags/tag150.xml"/><Relationship Id="rId2" Type="http://schemas.openxmlformats.org/officeDocument/2006/relationships/slideLayout" Target="../slideLayouts/slideLayout8.xml"/><Relationship Id="rId19" Type="http://schemas.openxmlformats.org/officeDocument/2006/relationships/image" Target="../media/image4.png"/><Relationship Id="rId18" Type="http://schemas.openxmlformats.org/officeDocument/2006/relationships/slideLayout" Target="../slideLayouts/slideLayout24.xml"/><Relationship Id="rId17" Type="http://schemas.openxmlformats.org/officeDocument/2006/relationships/slideLayout" Target="../slideLayouts/slideLayout23.xml"/><Relationship Id="rId16" Type="http://schemas.openxmlformats.org/officeDocument/2006/relationships/slideLayout" Target="../slideLayouts/slideLayout22.xml"/><Relationship Id="rId15" Type="http://schemas.openxmlformats.org/officeDocument/2006/relationships/slideLayout" Target="../slideLayouts/slideLayout21.xml"/><Relationship Id="rId14" Type="http://schemas.openxmlformats.org/officeDocument/2006/relationships/slideLayout" Target="../slideLayouts/slideLayout20.xml"/><Relationship Id="rId13" Type="http://schemas.openxmlformats.org/officeDocument/2006/relationships/slideLayout" Target="../slideLayouts/slideLayout19.xml"/><Relationship Id="rId12" Type="http://schemas.openxmlformats.org/officeDocument/2006/relationships/slideLayout" Target="../slideLayouts/slideLayout18.xml"/><Relationship Id="rId11" Type="http://schemas.openxmlformats.org/officeDocument/2006/relationships/slideLayout" Target="../slideLayouts/slideLayout17.xml"/><Relationship Id="rId10" Type="http://schemas.openxmlformats.org/officeDocument/2006/relationships/slideLayout" Target="../slideLayouts/slideLayout16.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a:blip r:embed="rId5"/>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idx="4294967295"/>
            <p:custDataLst>
              <p:tags r:id="rId6"/>
            </p:custDataLst>
          </p:nvPr>
        </p:nvSpPr>
        <p:spPr bwMode="auto">
          <a:xfrm>
            <a:off x="1598084" y="492125"/>
            <a:ext cx="998431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smtClean="0">
                <a:sym typeface="Arial" panose="020B0604020202020204" pitchFamily="34" charset="0"/>
              </a:rPr>
              <a:t>单击此处编辑母版标题样式</a:t>
            </a:r>
            <a:endParaRPr lang="zh-CN" altLang="zh-CN" smtClean="0">
              <a:sym typeface="Arial" panose="020B0604020202020204" pitchFamily="34" charset="0"/>
            </a:endParaRPr>
          </a:p>
        </p:txBody>
      </p:sp>
      <p:sp>
        <p:nvSpPr>
          <p:cNvPr id="1027" name="Rectangle 3"/>
          <p:cNvSpPr>
            <a:spLocks noGrp="1" noChangeArrowheads="1"/>
          </p:cNvSpPr>
          <p:nvPr>
            <p:ph type="body" idx="9"/>
            <p:custDataLst>
              <p:tags r:id="rId7"/>
            </p:custDataLst>
          </p:nvPr>
        </p:nvSpPr>
        <p:spPr bwMode="auto">
          <a:xfrm>
            <a:off x="609600" y="1954213"/>
            <a:ext cx="10972800"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smtClean="0">
                <a:sym typeface="Arial" panose="020B0604020202020204" pitchFamily="34" charset="0"/>
              </a:rPr>
              <a:t>单击此处编辑母版文本样式</a:t>
            </a:r>
            <a:endParaRPr lang="zh-CN" altLang="zh-CN" smtClean="0">
              <a:sym typeface="Arial" panose="020B0604020202020204" pitchFamily="34" charset="0"/>
            </a:endParaRPr>
          </a:p>
          <a:p>
            <a:pPr lvl="1"/>
            <a:r>
              <a:rPr lang="zh-CN" altLang="zh-CN" smtClean="0">
                <a:sym typeface="Arial" panose="020B0604020202020204" pitchFamily="34" charset="0"/>
              </a:rPr>
              <a:t>第二级</a:t>
            </a:r>
            <a:endParaRPr lang="zh-CN" altLang="zh-CN" smtClean="0">
              <a:sym typeface="Arial" panose="020B0604020202020204" pitchFamily="34" charset="0"/>
            </a:endParaRPr>
          </a:p>
          <a:p>
            <a:pPr lvl="2"/>
            <a:r>
              <a:rPr lang="zh-CN" altLang="zh-CN" smtClean="0">
                <a:sym typeface="Arial" panose="020B0604020202020204" pitchFamily="34" charset="0"/>
              </a:rPr>
              <a:t>第三级</a:t>
            </a:r>
            <a:endParaRPr lang="zh-CN" altLang="zh-CN" smtClean="0">
              <a:sym typeface="Arial" panose="020B0604020202020204" pitchFamily="34" charset="0"/>
            </a:endParaRPr>
          </a:p>
          <a:p>
            <a:pPr lvl="3"/>
            <a:r>
              <a:rPr lang="zh-CN" altLang="zh-CN" smtClean="0">
                <a:sym typeface="Arial" panose="020B0604020202020204" pitchFamily="34" charset="0"/>
              </a:rPr>
              <a:t>第四级</a:t>
            </a:r>
            <a:endParaRPr lang="zh-CN" altLang="zh-CN" smtClean="0">
              <a:sym typeface="Arial" panose="020B0604020202020204" pitchFamily="34" charset="0"/>
            </a:endParaRPr>
          </a:p>
          <a:p>
            <a:pPr lvl="4"/>
            <a:r>
              <a:rPr lang="zh-CN" altLang="zh-CN" smtClean="0">
                <a:sym typeface="Arial" panose="020B0604020202020204" pitchFamily="34" charset="0"/>
              </a:rPr>
              <a:t>第五级</a:t>
            </a:r>
            <a:endParaRPr lang="zh-CN" altLang="zh-CN" smtClean="0">
              <a:sym typeface="Arial" panose="020B0604020202020204" pitchFamily="34" charset="0"/>
            </a:endParaRPr>
          </a:p>
        </p:txBody>
      </p:sp>
      <p:pic>
        <p:nvPicPr>
          <p:cNvPr id="4" name="图片 3"/>
          <p:cNvPicPr>
            <a:picLocks noChangeAspect="1"/>
          </p:cNvPicPr>
          <p:nvPr userDrawn="1">
            <p:custDataLst>
              <p:tags r:id="rId8"/>
            </p:custDataLst>
          </p:nvPr>
        </p:nvPicPr>
        <p:blipFill>
          <a:blip r:embed="rId9"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rtl="0" fontAlgn="base">
        <a:spcBef>
          <a:spcPct val="0"/>
        </a:spcBef>
        <a:spcAft>
          <a:spcPct val="0"/>
        </a:spcAft>
        <a:buFont typeface="Arial" panose="020B0604020202020204" pitchFamily="34" charset="0"/>
        <a:defRPr sz="3600" kern="1200">
          <a:solidFill>
            <a:schemeClr val="tx2"/>
          </a:solidFill>
          <a:latin typeface="黑体" panose="02010609060101010101" pitchFamily="2" charset="-122"/>
          <a:ea typeface="黑体" panose="02010609060101010101" pitchFamily="2" charset="-122"/>
          <a:sym typeface="Arial" panose="020B0604020202020204" pitchFamily="34" charset="0"/>
        </a:defRPr>
      </a:lvl1pPr>
      <a:lvl2pPr algn="l" rtl="0" fontAlgn="base">
        <a:spcBef>
          <a:spcPct val="0"/>
        </a:spcBef>
        <a:spcAft>
          <a:spcPct val="0"/>
        </a:spcAft>
        <a:buFont typeface="Arial" panose="020B0604020202020204" pitchFamily="34" charset="0"/>
        <a:defRPr sz="3600">
          <a:solidFill>
            <a:schemeClr val="tx2"/>
          </a:solidFill>
          <a:latin typeface="黑体" panose="02010609060101010101" pitchFamily="2" charset="-122"/>
          <a:ea typeface="黑体" panose="02010609060101010101" pitchFamily="2" charset="-122"/>
          <a:sym typeface="Arial" panose="020B0604020202020204" pitchFamily="34" charset="0"/>
        </a:defRPr>
      </a:lvl2pPr>
      <a:lvl3pPr algn="l" rtl="0" fontAlgn="base">
        <a:spcBef>
          <a:spcPct val="0"/>
        </a:spcBef>
        <a:spcAft>
          <a:spcPct val="0"/>
        </a:spcAft>
        <a:buFont typeface="Arial" panose="020B0604020202020204" pitchFamily="34" charset="0"/>
        <a:defRPr sz="3600">
          <a:solidFill>
            <a:schemeClr val="tx2"/>
          </a:solidFill>
          <a:latin typeface="黑体" panose="02010609060101010101" pitchFamily="2" charset="-122"/>
          <a:ea typeface="黑体" panose="02010609060101010101" pitchFamily="2" charset="-122"/>
          <a:sym typeface="Arial" panose="020B0604020202020204" pitchFamily="34" charset="0"/>
        </a:defRPr>
      </a:lvl3pPr>
      <a:lvl4pPr algn="l" rtl="0" fontAlgn="base">
        <a:spcBef>
          <a:spcPct val="0"/>
        </a:spcBef>
        <a:spcAft>
          <a:spcPct val="0"/>
        </a:spcAft>
        <a:buFont typeface="Arial" panose="020B0604020202020204" pitchFamily="34" charset="0"/>
        <a:defRPr sz="3600">
          <a:solidFill>
            <a:schemeClr val="tx2"/>
          </a:solidFill>
          <a:latin typeface="黑体" panose="02010609060101010101" pitchFamily="2" charset="-122"/>
          <a:ea typeface="黑体" panose="02010609060101010101" pitchFamily="2" charset="-122"/>
          <a:sym typeface="Arial" panose="020B0604020202020204" pitchFamily="34" charset="0"/>
        </a:defRPr>
      </a:lvl4pPr>
      <a:lvl5pPr algn="l" rtl="0" fontAlgn="base">
        <a:spcBef>
          <a:spcPct val="0"/>
        </a:spcBef>
        <a:spcAft>
          <a:spcPct val="0"/>
        </a:spcAft>
        <a:buFont typeface="Arial" panose="020B0604020202020204" pitchFamily="34" charset="0"/>
        <a:defRPr sz="3600">
          <a:solidFill>
            <a:schemeClr val="tx2"/>
          </a:solidFill>
          <a:latin typeface="黑体" panose="02010609060101010101" pitchFamily="2" charset="-122"/>
          <a:ea typeface="黑体" panose="02010609060101010101" pitchFamily="2" charset="-122"/>
          <a:sym typeface="Arial" panose="020B0604020202020204" pitchFamily="34" charset="0"/>
        </a:defRPr>
      </a:lvl5pPr>
      <a:lvl6pPr marL="457200" algn="l" rtl="0" fontAlgn="base">
        <a:spcBef>
          <a:spcPct val="0"/>
        </a:spcBef>
        <a:spcAft>
          <a:spcPct val="0"/>
        </a:spcAft>
        <a:buFont typeface="Arial" panose="020B0604020202020204" pitchFamily="34" charset="0"/>
        <a:defRPr sz="3600">
          <a:solidFill>
            <a:schemeClr val="tx2"/>
          </a:solidFill>
          <a:latin typeface="黑体" panose="02010609060101010101" pitchFamily="2" charset="-122"/>
          <a:ea typeface="黑体" panose="02010609060101010101" pitchFamily="2" charset="-122"/>
          <a:sym typeface="Arial" panose="020B0604020202020204" pitchFamily="34" charset="0"/>
        </a:defRPr>
      </a:lvl6pPr>
      <a:lvl7pPr marL="914400" algn="l" rtl="0" fontAlgn="base">
        <a:spcBef>
          <a:spcPct val="0"/>
        </a:spcBef>
        <a:spcAft>
          <a:spcPct val="0"/>
        </a:spcAft>
        <a:buFont typeface="Arial" panose="020B0604020202020204" pitchFamily="34" charset="0"/>
        <a:defRPr sz="3600">
          <a:solidFill>
            <a:schemeClr val="tx2"/>
          </a:solidFill>
          <a:latin typeface="黑体" panose="02010609060101010101" pitchFamily="2" charset="-122"/>
          <a:ea typeface="黑体" panose="02010609060101010101" pitchFamily="2" charset="-122"/>
          <a:sym typeface="Arial" panose="020B0604020202020204" pitchFamily="34" charset="0"/>
        </a:defRPr>
      </a:lvl7pPr>
      <a:lvl8pPr marL="1371600" algn="l" rtl="0" fontAlgn="base">
        <a:spcBef>
          <a:spcPct val="0"/>
        </a:spcBef>
        <a:spcAft>
          <a:spcPct val="0"/>
        </a:spcAft>
        <a:buFont typeface="Arial" panose="020B0604020202020204" pitchFamily="34" charset="0"/>
        <a:defRPr sz="3600">
          <a:solidFill>
            <a:schemeClr val="tx2"/>
          </a:solidFill>
          <a:latin typeface="黑体" panose="02010609060101010101" pitchFamily="2" charset="-122"/>
          <a:ea typeface="黑体" panose="02010609060101010101" pitchFamily="2" charset="-122"/>
          <a:sym typeface="Arial" panose="020B0604020202020204" pitchFamily="34" charset="0"/>
        </a:defRPr>
      </a:lvl8pPr>
      <a:lvl9pPr marL="1828800" algn="l" rtl="0" fontAlgn="base">
        <a:spcBef>
          <a:spcPct val="0"/>
        </a:spcBef>
        <a:spcAft>
          <a:spcPct val="0"/>
        </a:spcAft>
        <a:buFont typeface="Arial" panose="020B0604020202020204" pitchFamily="34" charset="0"/>
        <a:defRPr sz="3600">
          <a:solidFill>
            <a:schemeClr val="tx2"/>
          </a:solidFill>
          <a:latin typeface="黑体" panose="02010609060101010101" pitchFamily="2" charset="-122"/>
          <a:ea typeface="黑体" panose="02010609060101010101" pitchFamily="2" charset="-122"/>
          <a:sym typeface="Arial" panose="020B0604020202020204" pitchFamily="34" charset="0"/>
        </a:defRPr>
      </a:lvl9pPr>
    </p:titleStyle>
    <p:bodyStyle>
      <a:lvl1pPr marL="285750" indent="-285750" algn="l" rtl="0" fontAlgn="base">
        <a:lnSpc>
          <a:spcPct val="80000"/>
        </a:lnSpc>
        <a:spcBef>
          <a:spcPct val="20000"/>
        </a:spcBef>
        <a:spcAft>
          <a:spcPct val="0"/>
        </a:spcAft>
        <a:buFont typeface="Arial" panose="020B0604020202020204" pitchFamily="34" charset="0"/>
        <a:buChar char="•"/>
        <a:defRPr sz="2400" kern="1200">
          <a:solidFill>
            <a:schemeClr val="bg2"/>
          </a:solidFill>
          <a:latin typeface="黑体" panose="02010609060101010101" pitchFamily="2" charset="-122"/>
          <a:ea typeface="黑体" panose="02010609060101010101" pitchFamily="2" charset="-122"/>
          <a:sym typeface="Arial" panose="020B0604020202020204" pitchFamily="34" charset="0"/>
        </a:defRPr>
      </a:lvl1pPr>
      <a:lvl2pPr marL="742950" lvl="1" indent="-285750" algn="l" rtl="0" fontAlgn="base">
        <a:lnSpc>
          <a:spcPct val="80000"/>
        </a:lnSpc>
        <a:spcBef>
          <a:spcPct val="20000"/>
        </a:spcBef>
        <a:spcAft>
          <a:spcPct val="0"/>
        </a:spcAft>
        <a:buFont typeface="Arial" panose="020B0604020202020204" pitchFamily="34" charset="0"/>
        <a:buChar char="•"/>
        <a:defRPr sz="2000" kern="1200">
          <a:solidFill>
            <a:schemeClr val="bg2"/>
          </a:solidFill>
          <a:latin typeface="黑体" panose="02010609060101010101" pitchFamily="2" charset="-122"/>
          <a:ea typeface="黑体" panose="02010609060101010101" pitchFamily="2" charset="-122"/>
          <a:sym typeface="Arial" panose="020B0604020202020204" pitchFamily="34" charset="0"/>
        </a:defRPr>
      </a:lvl2pPr>
      <a:lvl3pPr marL="1200150" lvl="2" indent="-285750" algn="l" rtl="0" fontAlgn="base">
        <a:lnSpc>
          <a:spcPct val="80000"/>
        </a:lnSpc>
        <a:spcBef>
          <a:spcPct val="20000"/>
        </a:spcBef>
        <a:spcAft>
          <a:spcPct val="0"/>
        </a:spcAft>
        <a:buFont typeface="Arial" panose="020B0604020202020204" pitchFamily="34" charset="0"/>
        <a:buChar char="•"/>
        <a:defRPr sz="2000" kern="1200">
          <a:solidFill>
            <a:schemeClr val="bg2"/>
          </a:solidFill>
          <a:latin typeface="黑体" panose="02010609060101010101" pitchFamily="2" charset="-122"/>
          <a:ea typeface="黑体" panose="02010609060101010101" pitchFamily="2" charset="-122"/>
          <a:sym typeface="Arial" panose="020B0604020202020204" pitchFamily="34" charset="0"/>
        </a:defRPr>
      </a:lvl3pPr>
      <a:lvl4pPr marL="1657350" lvl="3" indent="-285750" algn="l" rtl="0" fontAlgn="base">
        <a:lnSpc>
          <a:spcPct val="80000"/>
        </a:lnSpc>
        <a:spcBef>
          <a:spcPct val="20000"/>
        </a:spcBef>
        <a:spcAft>
          <a:spcPct val="0"/>
        </a:spcAft>
        <a:buFont typeface="Arial" panose="020B0604020202020204" pitchFamily="34" charset="0"/>
        <a:buChar char="•"/>
        <a:defRPr sz="2000" kern="1200">
          <a:solidFill>
            <a:schemeClr val="bg2"/>
          </a:solidFill>
          <a:latin typeface="黑体" panose="02010609060101010101" pitchFamily="2" charset="-122"/>
          <a:ea typeface="黑体" panose="02010609060101010101" pitchFamily="2" charset="-122"/>
          <a:sym typeface="Arial" panose="020B0604020202020204" pitchFamily="34" charset="0"/>
        </a:defRPr>
      </a:lvl4pPr>
      <a:lvl5pPr marL="2114550" lvl="4" indent="-285750" algn="l" rtl="0" fontAlgn="base">
        <a:lnSpc>
          <a:spcPct val="80000"/>
        </a:lnSpc>
        <a:spcBef>
          <a:spcPct val="20000"/>
        </a:spcBef>
        <a:spcAft>
          <a:spcPct val="0"/>
        </a:spcAft>
        <a:buFont typeface="Arial" panose="020B0604020202020204" pitchFamily="34" charset="0"/>
        <a:buChar char="•"/>
        <a:defRPr sz="2000" kern="1200">
          <a:solidFill>
            <a:schemeClr val="bg2"/>
          </a:solidFill>
          <a:latin typeface="黑体" panose="02010609060101010101" pitchFamily="2" charset="-122"/>
          <a:ea typeface="黑体" panose="02010609060101010101" pitchFamily="2" charset="-122"/>
          <a:sym typeface="Arial" panose="020B0604020202020204" pitchFamily="34" charset="0"/>
        </a:defRPr>
      </a:lvl5pPr>
      <a:lvl6pPr marL="2514600" lvl="5" indent="-228600" algn="l" defTabSz="914400" eaLnBrk="1" fontAlgn="base" latinLnBrk="0" hangingPunct="1">
        <a:lnSpc>
          <a:spcPct val="80000"/>
        </a:lnSpc>
        <a:spcBef>
          <a:spcPct val="20000"/>
        </a:spcBef>
        <a:spcAft>
          <a:spcPct val="0"/>
        </a:spcAft>
        <a:buFont typeface="Arial" panose="020B0604020202020204" pitchFamily="34" charset="0"/>
        <a:buChar char="•"/>
        <a:defRPr sz="20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6pPr>
      <a:lvl7pPr marL="2971800" lvl="6" indent="-228600" algn="l" defTabSz="914400" eaLnBrk="1" fontAlgn="base" latinLnBrk="0" hangingPunct="1">
        <a:lnSpc>
          <a:spcPct val="80000"/>
        </a:lnSpc>
        <a:spcBef>
          <a:spcPct val="20000"/>
        </a:spcBef>
        <a:spcAft>
          <a:spcPct val="0"/>
        </a:spcAft>
        <a:buFont typeface="Arial" panose="020B0604020202020204" pitchFamily="34" charset="0"/>
        <a:buChar char="•"/>
        <a:defRPr sz="20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7pPr>
      <a:lvl8pPr marL="3429000" lvl="7" indent="-228600" algn="l" defTabSz="914400" eaLnBrk="1" fontAlgn="base" latinLnBrk="0" hangingPunct="1">
        <a:lnSpc>
          <a:spcPct val="80000"/>
        </a:lnSpc>
        <a:spcBef>
          <a:spcPct val="20000"/>
        </a:spcBef>
        <a:spcAft>
          <a:spcPct val="0"/>
        </a:spcAft>
        <a:buFont typeface="Arial" panose="020B0604020202020204" pitchFamily="34" charset="0"/>
        <a:buChar char="•"/>
        <a:defRPr sz="20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8pPr>
      <a:lvl9pPr marL="3886200" lvl="8" indent="-228600" algn="l" defTabSz="914400" eaLnBrk="1" fontAlgn="base" latinLnBrk="0" hangingPunct="1">
        <a:lnSpc>
          <a:spcPct val="80000"/>
        </a:lnSpc>
        <a:spcBef>
          <a:spcPct val="20000"/>
        </a:spcBef>
        <a:spcAft>
          <a:spcPct val="0"/>
        </a:spcAft>
        <a:buFont typeface="Arial" panose="020B0604020202020204" pitchFamily="34" charset="0"/>
        <a:buChar char="•"/>
        <a:defRPr sz="20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defRPr>
      </a:lvl1pPr>
      <a:lvl2pPr marL="457200" lvl="1" indent="0" algn="r" defTabSz="914400" eaLnBrk="1" fontAlgn="base" latinLnBrk="0" hangingPunct="1">
        <a:lnSpc>
          <a:spcPct val="100000"/>
        </a:lnSpc>
        <a:spcBef>
          <a:spcPct val="0"/>
        </a:spcBef>
        <a:spcAft>
          <a:spcPct val="0"/>
        </a:spcAft>
        <a:buFont typeface="Arial" panose="020B0604020202020204" pitchFamily="34" charset="0"/>
        <a:buNone/>
        <a:defRPr sz="2000" b="0" i="0" u="none" kern="1200" baseline="0">
          <a:solidFill>
            <a:schemeClr val="tx1"/>
          </a:solidFill>
          <a:latin typeface="Arial" panose="020B0604020202020204" pitchFamily="34" charset="0"/>
        </a:defRPr>
      </a:lvl2pPr>
      <a:lvl3pPr marL="914400" lvl="2" indent="0" algn="r" defTabSz="914400" eaLnBrk="1" fontAlgn="base" latinLnBrk="0" hangingPunct="1">
        <a:lnSpc>
          <a:spcPct val="100000"/>
        </a:lnSpc>
        <a:spcBef>
          <a:spcPct val="0"/>
        </a:spcBef>
        <a:spcAft>
          <a:spcPct val="0"/>
        </a:spcAft>
        <a:buFont typeface="Arial" panose="020B0604020202020204" pitchFamily="34" charset="0"/>
        <a:buNone/>
        <a:defRPr sz="2000" b="0" i="0" u="none" kern="1200" baseline="0">
          <a:solidFill>
            <a:schemeClr val="tx1"/>
          </a:solidFill>
          <a:latin typeface="Arial" panose="020B0604020202020204" pitchFamily="34" charset="0"/>
        </a:defRPr>
      </a:lvl3pPr>
      <a:lvl4pPr marL="1371600" lvl="3" indent="0" algn="r" defTabSz="914400" eaLnBrk="1" fontAlgn="base" latinLnBrk="0" hangingPunct="1">
        <a:lnSpc>
          <a:spcPct val="100000"/>
        </a:lnSpc>
        <a:spcBef>
          <a:spcPct val="0"/>
        </a:spcBef>
        <a:spcAft>
          <a:spcPct val="0"/>
        </a:spcAft>
        <a:buFont typeface="Arial" panose="020B0604020202020204" pitchFamily="34" charset="0"/>
        <a:buNone/>
        <a:defRPr sz="2000" b="0" i="0" u="none" kern="1200" baseline="0">
          <a:solidFill>
            <a:schemeClr val="tx1"/>
          </a:solidFill>
          <a:latin typeface="Arial" panose="020B0604020202020204" pitchFamily="34" charset="0"/>
        </a:defRPr>
      </a:lvl4pPr>
      <a:lvl5pPr marL="1828800" lvl="4" indent="0" algn="r" defTabSz="914400" eaLnBrk="1" fontAlgn="base" latinLnBrk="0" hangingPunct="1">
        <a:lnSpc>
          <a:spcPct val="100000"/>
        </a:lnSpc>
        <a:spcBef>
          <a:spcPct val="0"/>
        </a:spcBef>
        <a:spcAft>
          <a:spcPct val="0"/>
        </a:spcAft>
        <a:buFont typeface="Arial" panose="020B0604020202020204" pitchFamily="34" charset="0"/>
        <a:buNone/>
        <a:defRPr sz="2000" b="0" i="0" u="none" kern="1200" baseline="0">
          <a:solidFill>
            <a:schemeClr val="tx1"/>
          </a:solidFill>
          <a:latin typeface="Arial" panose="020B0604020202020204" pitchFamily="34" charset="0"/>
        </a:defRPr>
      </a:lvl5pPr>
      <a:lvl6pPr marL="2286000" lvl="5" indent="0" algn="r" defTabSz="914400" eaLnBrk="1" fontAlgn="base" latinLnBrk="0" hangingPunct="1">
        <a:lnSpc>
          <a:spcPct val="100000"/>
        </a:lnSpc>
        <a:spcBef>
          <a:spcPct val="0"/>
        </a:spcBef>
        <a:spcAft>
          <a:spcPct val="0"/>
        </a:spcAft>
        <a:buFont typeface="Arial" panose="020B0604020202020204" pitchFamily="34" charset="0"/>
        <a:buNone/>
        <a:defRPr sz="2000" b="0" i="0" u="none" kern="1200" baseline="0">
          <a:solidFill>
            <a:schemeClr val="tx1"/>
          </a:solidFill>
          <a:latin typeface="Arial" panose="020B0604020202020204" pitchFamily="34" charset="0"/>
        </a:defRPr>
      </a:lvl6pPr>
      <a:lvl7pPr marL="2743200" lvl="6" indent="0" algn="r" defTabSz="914400" eaLnBrk="1" fontAlgn="base" latinLnBrk="0" hangingPunct="1">
        <a:lnSpc>
          <a:spcPct val="100000"/>
        </a:lnSpc>
        <a:spcBef>
          <a:spcPct val="0"/>
        </a:spcBef>
        <a:spcAft>
          <a:spcPct val="0"/>
        </a:spcAft>
        <a:buFont typeface="Arial" panose="020B0604020202020204" pitchFamily="34" charset="0"/>
        <a:buNone/>
        <a:defRPr sz="2000" b="0" i="0" u="none" kern="1200" baseline="0">
          <a:solidFill>
            <a:schemeClr val="tx1"/>
          </a:solidFill>
          <a:latin typeface="Arial" panose="020B0604020202020204" pitchFamily="34" charset="0"/>
        </a:defRPr>
      </a:lvl7pPr>
      <a:lvl8pPr marL="3200400" lvl="7" indent="0" algn="r" defTabSz="914400" eaLnBrk="1" fontAlgn="base" latinLnBrk="0" hangingPunct="1">
        <a:lnSpc>
          <a:spcPct val="100000"/>
        </a:lnSpc>
        <a:spcBef>
          <a:spcPct val="0"/>
        </a:spcBef>
        <a:spcAft>
          <a:spcPct val="0"/>
        </a:spcAft>
        <a:buFont typeface="Arial" panose="020B0604020202020204" pitchFamily="34" charset="0"/>
        <a:buNone/>
        <a:defRPr sz="2000" b="0" i="0" u="none" kern="1200" baseline="0">
          <a:solidFill>
            <a:schemeClr val="tx1"/>
          </a:solidFill>
          <a:latin typeface="Arial" panose="020B0604020202020204" pitchFamily="34" charset="0"/>
        </a:defRPr>
      </a:lvl8pPr>
      <a:lvl9pPr marL="3657600" lvl="8" indent="0" algn="r" defTabSz="914400" eaLnBrk="1" fontAlgn="base" latinLnBrk="0" hangingPunct="1">
        <a:lnSpc>
          <a:spcPct val="100000"/>
        </a:lnSpc>
        <a:spcBef>
          <a:spcPct val="0"/>
        </a:spcBef>
        <a:spcAft>
          <a:spcPct val="0"/>
        </a:spcAft>
        <a:buFont typeface="Arial" panose="020B0604020202020204" pitchFamily="34" charset="0"/>
        <a:buNone/>
        <a:defRPr sz="2000" b="0" i="0" u="none" kern="1200" baseline="0">
          <a:solidFill>
            <a:schemeClr val="tx1"/>
          </a:solidFill>
          <a:latin typeface="Arial" panose="020B0604020202020204" pitchFamily="34" charset="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a:blip r:embed="rId2"/>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fontAlgn="auto">
              <a:spcBef>
                <a:spcPts val="0"/>
              </a:spcBef>
              <a:spcAft>
                <a:spcPts val="0"/>
              </a:spcAft>
            </a:pPr>
            <a:fld id="{530820CF-B880-4189-942D-D702A7CBA730}" type="datetimeFigureOut">
              <a:rPr lang="zh-CN" altLang="en-US" smtClean="0">
                <a:solidFill>
                  <a:prstClr val="black">
                    <a:tint val="75000"/>
                  </a:prstClr>
                </a:solidFill>
                <a:latin typeface="Calibri" panose="020F0502020204030204"/>
              </a:rPr>
            </a:fld>
            <a:endParaRPr lang="zh-CN" altLang="en-US">
              <a:solidFill>
                <a:prstClr val="black">
                  <a:tint val="75000"/>
                </a:prstClr>
              </a:solidFill>
              <a:latin typeface="Calibri" panose="020F0502020204030204"/>
            </a:endParaRPr>
          </a:p>
        </p:txBody>
      </p:sp>
      <p:sp>
        <p:nvSpPr>
          <p:cNvPr id="5" name="页脚占位符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fontAlgn="auto">
              <a:spcBef>
                <a:spcPts val="0"/>
              </a:spcBef>
              <a:spcAft>
                <a:spcPts val="0"/>
              </a:spcAft>
            </a:pPr>
            <a:endParaRPr lang="zh-CN" altLang="en-US">
              <a:solidFill>
                <a:prstClr val="black">
                  <a:tint val="75000"/>
                </a:prstClr>
              </a:solidFill>
              <a:latin typeface="Calibri" panose="020F0502020204030204"/>
            </a:endParaRPr>
          </a:p>
        </p:txBody>
      </p:sp>
      <p:sp>
        <p:nvSpPr>
          <p:cNvPr id="6" name="灯片编号占位符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fontAlgn="auto">
              <a:spcBef>
                <a:spcPts val="0"/>
              </a:spcBef>
              <a:spcAft>
                <a:spcPts val="0"/>
              </a:spcAft>
            </a:pPr>
            <a:fld id="{0C913308-F349-4B6D-A68A-DD1791B4A57B}" type="slidenum">
              <a:rPr lang="zh-CN" altLang="en-US" smtClean="0">
                <a:solidFill>
                  <a:prstClr val="black">
                    <a:tint val="75000"/>
                  </a:prstClr>
                </a:solidFill>
                <a:latin typeface="Calibri" panose="020F0502020204030204"/>
              </a:rPr>
            </a:fld>
            <a:endParaRPr lang="zh-CN" altLang="en-US">
              <a:solidFill>
                <a:prstClr val="black">
                  <a:tint val="75000"/>
                </a:prstClr>
              </a:solidFill>
              <a:latin typeface="Calibri" panose="020F0502020204030204"/>
            </a:endParaRPr>
          </a:p>
        </p:txBody>
      </p:sp>
      <p:pic>
        <p:nvPicPr>
          <p:cNvPr id="7" name="图片 6"/>
          <p:cNvPicPr>
            <a:picLocks noChangeAspect="1"/>
          </p:cNvPicPr>
          <p:nvPr userDrawn="1">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530" indent="-214630"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a:blip r:embed="rId2"/>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64"/>
            <a:ext cx="10972800" cy="1143107"/>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600351"/>
            <a:ext cx="10972800" cy="4526381"/>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09600" y="6356939"/>
            <a:ext cx="2844800" cy="365159"/>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913765" fontAlgn="auto">
              <a:spcBef>
                <a:spcPts val="0"/>
              </a:spcBef>
              <a:spcAft>
                <a:spcPts val="0"/>
              </a:spcAft>
            </a:pPr>
            <a:fld id="{530820CF-B880-4189-942D-D702A7CBA730}" type="datetimeFigureOut">
              <a:rPr lang="zh-CN" altLang="en-US" smtClean="0">
                <a:solidFill>
                  <a:prstClr val="black">
                    <a:tint val="75000"/>
                  </a:prstClr>
                </a:solidFill>
                <a:latin typeface="Calibri" panose="020F0502020204030204"/>
              </a:rPr>
            </a:fld>
            <a:endParaRPr lang="zh-CN" altLang="en-US">
              <a:solidFill>
                <a:prstClr val="black">
                  <a:tint val="75000"/>
                </a:prstClr>
              </a:solidFill>
              <a:latin typeface="Calibri" panose="020F0502020204030204"/>
            </a:endParaRPr>
          </a:p>
        </p:txBody>
      </p:sp>
      <p:sp>
        <p:nvSpPr>
          <p:cNvPr id="5" name="页脚占位符 4"/>
          <p:cNvSpPr>
            <a:spLocks noGrp="1"/>
          </p:cNvSpPr>
          <p:nvPr>
            <p:ph type="ftr" sz="quarter" idx="3"/>
          </p:nvPr>
        </p:nvSpPr>
        <p:spPr>
          <a:xfrm>
            <a:off x="4165600" y="6356939"/>
            <a:ext cx="3860800" cy="365159"/>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913765" fontAlgn="auto">
              <a:spcBef>
                <a:spcPts val="0"/>
              </a:spcBef>
              <a:spcAft>
                <a:spcPts val="0"/>
              </a:spcAft>
            </a:pPr>
            <a:endParaRPr lang="zh-CN" altLang="en-US">
              <a:solidFill>
                <a:prstClr val="black">
                  <a:tint val="75000"/>
                </a:prstClr>
              </a:solidFill>
              <a:latin typeface="Calibri" panose="020F0502020204030204"/>
            </a:endParaRPr>
          </a:p>
        </p:txBody>
      </p:sp>
      <p:sp>
        <p:nvSpPr>
          <p:cNvPr id="6" name="灯片编号占位符 5"/>
          <p:cNvSpPr>
            <a:spLocks noGrp="1"/>
          </p:cNvSpPr>
          <p:nvPr>
            <p:ph type="sldNum" sz="quarter" idx="4"/>
          </p:nvPr>
        </p:nvSpPr>
        <p:spPr>
          <a:xfrm>
            <a:off x="8737600" y="6356939"/>
            <a:ext cx="2844800" cy="365159"/>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913765" fontAlgn="auto">
              <a:spcBef>
                <a:spcPts val="0"/>
              </a:spcBef>
              <a:spcAft>
                <a:spcPts val="0"/>
              </a:spcAft>
            </a:pPr>
            <a:fld id="{0C913308-F349-4B6D-A68A-DD1791B4A57B}" type="slidenum">
              <a:rPr lang="zh-CN" altLang="en-US" smtClean="0">
                <a:solidFill>
                  <a:prstClr val="black">
                    <a:tint val="75000"/>
                  </a:prstClr>
                </a:solidFill>
                <a:latin typeface="Calibri" panose="020F0502020204030204"/>
              </a:rPr>
            </a:fld>
            <a:endParaRPr lang="zh-CN" altLang="en-US">
              <a:solidFill>
                <a:prstClr val="black">
                  <a:tint val="75000"/>
                </a:prstClr>
              </a:solidFill>
              <a:latin typeface="Calibri" panose="020F0502020204030204"/>
            </a:endParaRPr>
          </a:p>
        </p:txBody>
      </p:sp>
      <p:pic>
        <p:nvPicPr>
          <p:cNvPr id="7" name="图片 6"/>
          <p:cNvPicPr>
            <a:picLocks noChangeAspect="1"/>
          </p:cNvPicPr>
          <p:nvPr userDrawn="1">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56" r:id="rId1"/>
  </p:sldLayoutIdLst>
  <p:txStyles>
    <p:titleStyle>
      <a:lvl1pPr algn="ctr" defTabSz="68453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4530" rtl="0" eaLnBrk="1" latinLnBrk="0" hangingPunct="1">
        <a:spcBef>
          <a:spcPct val="15000"/>
        </a:spcBef>
        <a:buFont typeface="Arial" panose="020B0604020202020204" pitchFamily="34" charset="0"/>
        <a:buChar char="•"/>
        <a:defRPr sz="2400" kern="1200">
          <a:solidFill>
            <a:schemeClr val="tx1"/>
          </a:solidFill>
          <a:latin typeface="+mn-lt"/>
          <a:ea typeface="+mn-ea"/>
          <a:cs typeface="+mn-cs"/>
        </a:defRPr>
      </a:lvl1pPr>
      <a:lvl2pPr marL="556895" indent="-213995" algn="l" defTabSz="684530" rtl="0" eaLnBrk="1" latinLnBrk="0" hangingPunct="1">
        <a:spcBef>
          <a:spcPct val="15000"/>
        </a:spcBef>
        <a:buFont typeface="Arial" panose="020B0604020202020204" pitchFamily="34" charset="0"/>
        <a:buChar char="–"/>
        <a:defRPr sz="2100" kern="1200">
          <a:solidFill>
            <a:schemeClr val="tx1"/>
          </a:solidFill>
          <a:latin typeface="+mn-lt"/>
          <a:ea typeface="+mn-ea"/>
          <a:cs typeface="+mn-cs"/>
        </a:defRPr>
      </a:lvl2pPr>
      <a:lvl3pPr marL="856615" indent="-171450" algn="l" defTabSz="684530" rtl="0" eaLnBrk="1" latinLnBrk="0" hangingPunct="1">
        <a:spcBef>
          <a:spcPct val="15000"/>
        </a:spcBef>
        <a:buFont typeface="Arial" panose="020B0604020202020204" pitchFamily="34" charset="0"/>
        <a:buChar char="•"/>
        <a:defRPr sz="1800" kern="1200">
          <a:solidFill>
            <a:schemeClr val="tx1"/>
          </a:solidFill>
          <a:latin typeface="+mn-lt"/>
          <a:ea typeface="+mn-ea"/>
          <a:cs typeface="+mn-cs"/>
        </a:defRPr>
      </a:lvl3pPr>
      <a:lvl4pPr marL="1199515" indent="-171450" algn="l" defTabSz="68453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4pPr>
      <a:lvl5pPr marL="1542415" indent="-171450" algn="l" defTabSz="68453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5pPr>
      <a:lvl6pPr marL="1884680" indent="-171450" algn="l" defTabSz="68453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6pPr>
      <a:lvl7pPr marL="2227580" indent="-171450" algn="l" defTabSz="68453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7pPr>
      <a:lvl8pPr marL="2570480" indent="-171450" algn="l" defTabSz="68453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8pPr>
      <a:lvl9pPr marL="2913380" indent="-171450" algn="l" defTabSz="68453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4530" rtl="0" eaLnBrk="1" latinLnBrk="0" hangingPunct="1">
        <a:defRPr sz="1350" kern="1200">
          <a:solidFill>
            <a:schemeClr val="tx1"/>
          </a:solidFill>
          <a:latin typeface="+mn-lt"/>
          <a:ea typeface="+mn-ea"/>
          <a:cs typeface="+mn-cs"/>
        </a:defRPr>
      </a:lvl1pPr>
      <a:lvl2pPr marL="342900" algn="l" defTabSz="684530" rtl="0" eaLnBrk="1" latinLnBrk="0" hangingPunct="1">
        <a:defRPr sz="1350" kern="1200">
          <a:solidFill>
            <a:schemeClr val="tx1"/>
          </a:solidFill>
          <a:latin typeface="+mn-lt"/>
          <a:ea typeface="+mn-ea"/>
          <a:cs typeface="+mn-cs"/>
        </a:defRPr>
      </a:lvl2pPr>
      <a:lvl3pPr marL="685165" algn="l" defTabSz="684530" rtl="0" eaLnBrk="1" latinLnBrk="0" hangingPunct="1">
        <a:defRPr sz="1350" kern="1200">
          <a:solidFill>
            <a:schemeClr val="tx1"/>
          </a:solidFill>
          <a:latin typeface="+mn-lt"/>
          <a:ea typeface="+mn-ea"/>
          <a:cs typeface="+mn-cs"/>
        </a:defRPr>
      </a:lvl3pPr>
      <a:lvl4pPr marL="1028065" algn="l" defTabSz="684530" rtl="0" eaLnBrk="1" latinLnBrk="0" hangingPunct="1">
        <a:defRPr sz="1350" kern="1200">
          <a:solidFill>
            <a:schemeClr val="tx1"/>
          </a:solidFill>
          <a:latin typeface="+mn-lt"/>
          <a:ea typeface="+mn-ea"/>
          <a:cs typeface="+mn-cs"/>
        </a:defRPr>
      </a:lvl4pPr>
      <a:lvl5pPr marL="1370965" algn="l" defTabSz="684530" rtl="0" eaLnBrk="1" latinLnBrk="0" hangingPunct="1">
        <a:defRPr sz="1350" kern="1200">
          <a:solidFill>
            <a:schemeClr val="tx1"/>
          </a:solidFill>
          <a:latin typeface="+mn-lt"/>
          <a:ea typeface="+mn-ea"/>
          <a:cs typeface="+mn-cs"/>
        </a:defRPr>
      </a:lvl5pPr>
      <a:lvl6pPr marL="1713865" algn="l" defTabSz="684530" rtl="0" eaLnBrk="1" latinLnBrk="0" hangingPunct="1">
        <a:defRPr sz="1350" kern="1200">
          <a:solidFill>
            <a:schemeClr val="tx1"/>
          </a:solidFill>
          <a:latin typeface="+mn-lt"/>
          <a:ea typeface="+mn-ea"/>
          <a:cs typeface="+mn-cs"/>
        </a:defRPr>
      </a:lvl6pPr>
      <a:lvl7pPr marL="2056130" algn="l" defTabSz="684530" rtl="0" eaLnBrk="1" latinLnBrk="0" hangingPunct="1">
        <a:defRPr sz="1350" kern="1200">
          <a:solidFill>
            <a:schemeClr val="tx1"/>
          </a:solidFill>
          <a:latin typeface="+mn-lt"/>
          <a:ea typeface="+mn-ea"/>
          <a:cs typeface="+mn-cs"/>
        </a:defRPr>
      </a:lvl7pPr>
      <a:lvl8pPr marL="2399030" algn="l" defTabSz="684530" rtl="0" eaLnBrk="1" latinLnBrk="0" hangingPunct="1">
        <a:defRPr sz="1350" kern="1200">
          <a:solidFill>
            <a:schemeClr val="tx1"/>
          </a:solidFill>
          <a:latin typeface="+mn-lt"/>
          <a:ea typeface="+mn-ea"/>
          <a:cs typeface="+mn-cs"/>
        </a:defRPr>
      </a:lvl8pPr>
      <a:lvl9pPr marL="2741930" algn="l" defTabSz="68453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19"/>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3" y="443231"/>
            <a:ext cx="10852237" cy="441964"/>
          </a:xfrm>
          <a:prstGeom prst="rect">
            <a:avLst/>
          </a:prstGeom>
        </p:spPr>
        <p:txBody>
          <a:bodyPr vert="horz" lIns="101600" tIns="38100" rIns="76200" bIns="381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69883"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766453" y="6349833"/>
            <a:ext cx="2700000" cy="316800"/>
          </a:xfrm>
          <a:prstGeom prst="rect">
            <a:avLst/>
          </a:prstGeom>
        </p:spPr>
        <p:txBody>
          <a:bodyPr vert="horz" lIns="91440" tIns="45720" rIns="91440" bIns="45720" rtlCol="0" anchor="ctr">
            <a:normAutofit/>
          </a:bodyPr>
          <a:lstStyle>
            <a:lvl1pPr algn="l">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5"/>
            </p:custDataLst>
          </p:nvPr>
        </p:nvSpPr>
        <p:spPr>
          <a:xfrm>
            <a:off x="0" y="0"/>
            <a:ext cx="0" cy="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8" name="图片 7"/>
          <p:cNvPicPr>
            <a:picLocks noChangeAspect="1"/>
          </p:cNvPicPr>
          <p:nvPr userDrawn="1">
            <p:custDataLst>
              <p:tags r:id="rId26"/>
            </p:custDataLst>
          </p:nvPr>
        </p:nvPicPr>
        <p:blipFill>
          <a:blip r:embed="rId2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Lst>
  <mc:AlternateContent xmlns:mc="http://schemas.openxmlformats.org/markup-compatibility/2006">
    <mc:Choice xmlns:p14="http://schemas.microsoft.com/office/powerpoint/2010/main" Requires="p14">
      <p:transition p14:dur="500"/>
    </mc:Choice>
    <mc:Fallback>
      <p:transition/>
    </mc:Fallback>
  </mc:AlternateConten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5995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67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163.xml"/><Relationship Id="rId8" Type="http://schemas.openxmlformats.org/officeDocument/2006/relationships/image" Target="../media/image2.png"/><Relationship Id="rId7" Type="http://schemas.openxmlformats.org/officeDocument/2006/relationships/tags" Target="../tags/tag162.xml"/><Relationship Id="rId6" Type="http://schemas.openxmlformats.org/officeDocument/2006/relationships/tags" Target="../tags/tag161.xml"/><Relationship Id="rId5" Type="http://schemas.openxmlformats.org/officeDocument/2006/relationships/tags" Target="../tags/tag160.xml"/><Relationship Id="rId4" Type="http://schemas.openxmlformats.org/officeDocument/2006/relationships/tags" Target="../tags/tag159.xml"/><Relationship Id="rId3" Type="http://schemas.openxmlformats.org/officeDocument/2006/relationships/tags" Target="../tags/tag158.xml"/><Relationship Id="rId2" Type="http://schemas.openxmlformats.org/officeDocument/2006/relationships/tags" Target="../tags/tag157.xml"/><Relationship Id="rId10" Type="http://schemas.openxmlformats.org/officeDocument/2006/relationships/slideLayout" Target="../slideLayouts/slideLayout7.xml"/><Relationship Id="rId1"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168.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3.xml"/><Relationship Id="rId1" Type="http://schemas.openxmlformats.org/officeDocument/2006/relationships/tags" Target="../tags/tag194.xml"/></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3.xml"/><Relationship Id="rId1" Type="http://schemas.openxmlformats.org/officeDocument/2006/relationships/tags" Target="../tags/tag195.xml"/></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3.xml"/><Relationship Id="rId1" Type="http://schemas.openxmlformats.org/officeDocument/2006/relationships/tags" Target="../tags/tag196.xml"/></Relationships>
</file>

<file path=ppt/slides/_rels/slide103.xml.rels><?xml version="1.0" encoding="UTF-8" standalone="yes"?>
<Relationships xmlns="http://schemas.openxmlformats.org/package/2006/relationships"><Relationship Id="rId9" Type="http://schemas.openxmlformats.org/officeDocument/2006/relationships/image" Target="../media/image2.png"/><Relationship Id="rId8" Type="http://schemas.openxmlformats.org/officeDocument/2006/relationships/tags" Target="../tags/tag201.xml"/><Relationship Id="rId7" Type="http://schemas.openxmlformats.org/officeDocument/2006/relationships/hyperlink" Target="http://www.bofety.com/" TargetMode="External"/><Relationship Id="rId6" Type="http://schemas.openxmlformats.org/officeDocument/2006/relationships/tags" Target="../tags/tag200.xml"/><Relationship Id="rId5" Type="http://schemas.openxmlformats.org/officeDocument/2006/relationships/image" Target="../media/image15.jpeg"/><Relationship Id="rId4" Type="http://schemas.openxmlformats.org/officeDocument/2006/relationships/tags" Target="../tags/tag199.xml"/><Relationship Id="rId3" Type="http://schemas.openxmlformats.org/officeDocument/2006/relationships/image" Target="../media/image14.jpeg"/><Relationship Id="rId2" Type="http://schemas.openxmlformats.org/officeDocument/2006/relationships/tags" Target="../tags/tag198.xml"/><Relationship Id="rId11" Type="http://schemas.openxmlformats.org/officeDocument/2006/relationships/slideLayout" Target="../slideLayouts/slideLayout4.xml"/><Relationship Id="rId10" Type="http://schemas.openxmlformats.org/officeDocument/2006/relationships/tags" Target="../tags/tag202.xml"/><Relationship Id="rId1" Type="http://schemas.openxmlformats.org/officeDocument/2006/relationships/tags" Target="../tags/tag19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6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70.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7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7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165.xml"/><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tags" Target="../tags/tag16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tags" Target="../tags/tag17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8.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17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9.jpe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xml"/><Relationship Id="rId1" Type="http://schemas.openxmlformats.org/officeDocument/2006/relationships/tags" Target="../tags/tag175.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xml"/><Relationship Id="rId1" Type="http://schemas.openxmlformats.org/officeDocument/2006/relationships/tags" Target="../tags/tag176.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xml"/><Relationship Id="rId1" Type="http://schemas.openxmlformats.org/officeDocument/2006/relationships/tags" Target="../tags/tag177.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xml"/><Relationship Id="rId1" Type="http://schemas.openxmlformats.org/officeDocument/2006/relationships/tags" Target="../tags/tag178.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xml"/><Relationship Id="rId1" Type="http://schemas.openxmlformats.org/officeDocument/2006/relationships/tags" Target="../tags/tag179.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xml"/><Relationship Id="rId1" Type="http://schemas.openxmlformats.org/officeDocument/2006/relationships/tags" Target="../tags/tag180.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xml"/><Relationship Id="rId1" Type="http://schemas.openxmlformats.org/officeDocument/2006/relationships/tags" Target="../tags/tag181.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xml"/><Relationship Id="rId1" Type="http://schemas.openxmlformats.org/officeDocument/2006/relationships/tags" Target="../tags/tag18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xml"/><Relationship Id="rId1" Type="http://schemas.openxmlformats.org/officeDocument/2006/relationships/tags" Target="../tags/tag183.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xml"/><Relationship Id="rId1" Type="http://schemas.openxmlformats.org/officeDocument/2006/relationships/tags" Target="../tags/tag18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xml"/><Relationship Id="rId1" Type="http://schemas.openxmlformats.org/officeDocument/2006/relationships/tags" Target="../tags/tag185.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1.xml"/><Relationship Id="rId1" Type="http://schemas.openxmlformats.org/officeDocument/2006/relationships/tags" Target="../tags/tag186.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1.xml"/><Relationship Id="rId1" Type="http://schemas.openxmlformats.org/officeDocument/2006/relationships/tags" Target="../tags/tag18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1.xml"/><Relationship Id="rId1" Type="http://schemas.openxmlformats.org/officeDocument/2006/relationships/tags" Target="../tags/tag18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1.xml"/><Relationship Id="rId1" Type="http://schemas.openxmlformats.org/officeDocument/2006/relationships/hyperlink" Target="&#23703;&#20301;&#23433;&#20840;&#32844;&#36131;--&#23433;&#20840;&#29983;&#20135;&#36131;&#20219;&#21046;.doc"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16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16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95.xml.rels><?xml version="1.0" encoding="UTF-8" standalone="yes"?>
<Relationships xmlns="http://schemas.openxmlformats.org/package/2006/relationships"><Relationship Id="rId4" Type="http://schemas.openxmlformats.org/officeDocument/2006/relationships/notesSlide" Target="../notesSlides/notesSlide93.xml"/><Relationship Id="rId3" Type="http://schemas.openxmlformats.org/officeDocument/2006/relationships/slideLayout" Target="../slideLayouts/slideLayout3.xml"/><Relationship Id="rId2" Type="http://schemas.openxmlformats.org/officeDocument/2006/relationships/tags" Target="../tags/tag189.xml"/><Relationship Id="rId1" Type="http://schemas.openxmlformats.org/officeDocument/2006/relationships/image" Target="../media/image11.jpeg"/></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3.xml"/><Relationship Id="rId1" Type="http://schemas.openxmlformats.org/officeDocument/2006/relationships/tags" Target="../tags/tag190.xml"/></Relationships>
</file>

<file path=ppt/slides/_rels/slide97.xml.rels><?xml version="1.0" encoding="UTF-8" standalone="yes"?>
<Relationships xmlns="http://schemas.openxmlformats.org/package/2006/relationships"><Relationship Id="rId4" Type="http://schemas.openxmlformats.org/officeDocument/2006/relationships/notesSlide" Target="../notesSlides/notesSlide95.xml"/><Relationship Id="rId3" Type="http://schemas.openxmlformats.org/officeDocument/2006/relationships/slideLayout" Target="../slideLayouts/slideLayout3.xml"/><Relationship Id="rId2" Type="http://schemas.openxmlformats.org/officeDocument/2006/relationships/tags" Target="../tags/tag191.xml"/><Relationship Id="rId1" Type="http://schemas.openxmlformats.org/officeDocument/2006/relationships/image" Target="../media/image12.jpeg"/></Relationships>
</file>

<file path=ppt/slides/_rels/slide98.xml.rels><?xml version="1.0" encoding="UTF-8" standalone="yes"?>
<Relationships xmlns="http://schemas.openxmlformats.org/package/2006/relationships"><Relationship Id="rId4" Type="http://schemas.openxmlformats.org/officeDocument/2006/relationships/notesSlide" Target="../notesSlides/notesSlide96.xml"/><Relationship Id="rId3" Type="http://schemas.openxmlformats.org/officeDocument/2006/relationships/slideLayout" Target="../slideLayouts/slideLayout3.xml"/><Relationship Id="rId2" Type="http://schemas.openxmlformats.org/officeDocument/2006/relationships/tags" Target="../tags/tag192.xml"/><Relationship Id="rId1" Type="http://schemas.openxmlformats.org/officeDocument/2006/relationships/image" Target="../media/image13.jpeg"/></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3.xml"/><Relationship Id="rId1" Type="http://schemas.openxmlformats.org/officeDocument/2006/relationships/tags" Target="../tags/tag19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757555" y="2065655"/>
            <a:ext cx="6363335" cy="1132205"/>
          </a:xfrm>
        </p:spPr>
        <p:txBody>
          <a:bodyPr>
            <a:noAutofit/>
          </a:bodyPr>
          <a:lstStyle/>
          <a:p>
            <a:pPr marL="0" indent="0" algn="ctr">
              <a:lnSpc>
                <a:spcPct val="110000"/>
              </a:lnSpc>
              <a:spcBef>
                <a:spcPts val="0"/>
              </a:spcBef>
              <a:spcAft>
                <a:spcPts val="0"/>
              </a:spcAft>
              <a:buSzPct val="100000"/>
              <a:buNone/>
            </a:pPr>
            <a:r>
              <a:rPr lang="zh-CN" altLang="en-US" sz="3200" dirty="0">
                <a:solidFill>
                  <a:schemeClr val="tx1"/>
                </a:solidFill>
                <a:latin typeface="李旭科毛笔行书" panose="02010600030101010101" pitchFamily="2" charset="-122"/>
                <a:ea typeface="李旭科毛笔行书" panose="02010600030101010101" pitchFamily="2" charset="-122"/>
                <a:sym typeface="+mn-ea"/>
              </a:rPr>
              <a:t>落实企业安全生产主体责任</a:t>
            </a:r>
            <a:br>
              <a:rPr lang="zh-CN" altLang="en-US" sz="3200" dirty="0">
                <a:solidFill>
                  <a:schemeClr val="tx1"/>
                </a:solidFill>
                <a:latin typeface="李旭科毛笔行书" panose="02010600030101010101" pitchFamily="2" charset="-122"/>
                <a:ea typeface="李旭科毛笔行书" panose="02010600030101010101" pitchFamily="2" charset="-122"/>
                <a:sym typeface="+mn-ea"/>
              </a:rPr>
            </a:br>
            <a:r>
              <a:rPr lang="zh-CN" altLang="en-US" sz="3200" dirty="0">
                <a:solidFill>
                  <a:schemeClr val="tx1"/>
                </a:solidFill>
                <a:latin typeface="李旭科毛笔行书" panose="02010600030101010101" pitchFamily="2" charset="-122"/>
                <a:ea typeface="李旭科毛笔行书" panose="02010600030101010101" pitchFamily="2" charset="-122"/>
                <a:sym typeface="+mn-ea"/>
              </a:rPr>
              <a:t>规避企业安全生产责任风险</a:t>
            </a:r>
            <a:endParaRPr lang="zh-CN" altLang="en-US" sz="3200" dirty="0">
              <a:solidFill>
                <a:schemeClr val="tx1"/>
              </a:solidFill>
              <a:latin typeface="李旭科毛笔行书" panose="02010600030101010101" pitchFamily="2" charset="-122"/>
              <a:ea typeface="李旭科毛笔行书" panose="02010600030101010101" pitchFamily="2" charset="-122"/>
              <a:sym typeface="+mn-ea"/>
            </a:endParaRPr>
          </a:p>
        </p:txBody>
      </p:sp>
      <p:sp>
        <p:nvSpPr>
          <p:cNvPr id="3" name="文本框 2" descr="7b0a2020202022776f7264617274223a20227b5c2269645c223a32353030343531362c5c227469645c223a31333439377d220a7d0a"/>
          <p:cNvSpPr txBox="1"/>
          <p:nvPr>
            <p:custDataLst>
              <p:tags r:id="rId3"/>
            </p:custDataLst>
          </p:nvPr>
        </p:nvSpPr>
        <p:spPr>
          <a:xfrm>
            <a:off x="2603775" y="3693592"/>
            <a:ext cx="2364124" cy="477396"/>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2400" b="1" dirty="0">
                <a:solidFill>
                  <a:schemeClr val="lt1"/>
                </a:solidFill>
                <a:effectLst/>
                <a:latin typeface="微软雅黑" panose="020B0503020204020204" charset="-122"/>
                <a:ea typeface="微软雅黑" panose="020B0503020204020204" charset="-122"/>
              </a:rPr>
              <a:t>博富特咨询</a:t>
            </a:r>
            <a:r>
              <a:rPr lang="en-US" altLang="zh-CN" sz="2400" b="1" dirty="0">
                <a:solidFill>
                  <a:schemeClr val="lt1"/>
                </a:solidFill>
                <a:effectLst/>
                <a:latin typeface="微软雅黑" panose="020B0503020204020204" charset="-122"/>
                <a:ea typeface="微软雅黑" panose="020B0503020204020204" charset="-122"/>
              </a:rPr>
              <a:t> </a:t>
            </a:r>
            <a:endParaRPr lang="en-US" altLang="zh-CN" sz="24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4"/>
            </p:custDataLst>
          </p:nvPr>
        </p:nvSpPr>
        <p:spPr>
          <a:xfrm>
            <a:off x="2153892" y="4941198"/>
            <a:ext cx="899766" cy="899766"/>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全面</a:t>
            </a:r>
            <a:endParaRPr lang="zh-CN" altLang="en-US" sz="1800" b="1">
              <a:solidFill>
                <a:schemeClr val="dk1">
                  <a:lumMod val="85000"/>
                  <a:lumOff val="15000"/>
                </a:schemeClr>
              </a:solidFill>
            </a:endParaRPr>
          </a:p>
        </p:txBody>
      </p:sp>
      <p:sp>
        <p:nvSpPr>
          <p:cNvPr id="9" name="椭圆 8"/>
          <p:cNvSpPr/>
          <p:nvPr>
            <p:custDataLst>
              <p:tags r:id="rId5"/>
            </p:custDataLst>
          </p:nvPr>
        </p:nvSpPr>
        <p:spPr>
          <a:xfrm>
            <a:off x="3396683" y="4941811"/>
            <a:ext cx="899766" cy="899766"/>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专业</a:t>
            </a:r>
            <a:endParaRPr lang="zh-CN" altLang="en-US" sz="1800" b="1">
              <a:solidFill>
                <a:schemeClr val="dk1">
                  <a:lumMod val="85000"/>
                  <a:lumOff val="15000"/>
                </a:schemeClr>
              </a:solidFill>
            </a:endParaRPr>
          </a:p>
        </p:txBody>
      </p:sp>
      <p:sp>
        <p:nvSpPr>
          <p:cNvPr id="10" name="椭圆 9"/>
          <p:cNvSpPr/>
          <p:nvPr>
            <p:custDataLst>
              <p:tags r:id="rId6"/>
            </p:custDataLst>
          </p:nvPr>
        </p:nvSpPr>
        <p:spPr>
          <a:xfrm>
            <a:off x="4639475" y="4941198"/>
            <a:ext cx="899766" cy="899766"/>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实用</a:t>
            </a:r>
            <a:endParaRPr lang="zh-CN" altLang="en-US" sz="1800" b="1">
              <a:solidFill>
                <a:schemeClr val="dk1">
                  <a:lumMod val="85000"/>
                  <a:lumOff val="15000"/>
                </a:schemeClr>
              </a:solidFill>
            </a:endParaRPr>
          </a:p>
        </p:txBody>
      </p:sp>
      <p:pic>
        <p:nvPicPr>
          <p:cNvPr id="4" name="图片 3"/>
          <p:cNvPicPr>
            <a:picLocks noChangeAspect="1"/>
          </p:cNvPicPr>
          <p:nvPr userDrawn="1">
            <p:custDataLst>
              <p:tags r:id="rId7"/>
            </p:custDataLst>
          </p:nvPr>
        </p:nvPicPr>
        <p:blipFill>
          <a:blip r:embed="rId8"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9"/>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3"/>
          <p:cNvSpPr>
            <a:spLocks noChangeArrowheads="1"/>
          </p:cNvSpPr>
          <p:nvPr/>
        </p:nvSpPr>
        <p:spPr bwMode="auto">
          <a:xfrm>
            <a:off x="1981200" y="1411288"/>
            <a:ext cx="8229600" cy="17462"/>
          </a:xfrm>
          <a:prstGeom prst="rect">
            <a:avLst/>
          </a:prstGeom>
          <a:gradFill rotWithShape="1">
            <a:gsLst>
              <a:gs pos="0">
                <a:srgbClr val="DBD8CB"/>
              </a:gs>
              <a:gs pos="50000">
                <a:srgbClr val="918415"/>
              </a:gs>
              <a:gs pos="100000">
                <a:srgbClr val="DBD8C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800">
              <a:solidFill>
                <a:srgbClr val="FFFFFF"/>
              </a:solidFill>
              <a:latin typeface="黑体" panose="02010609060101010101" pitchFamily="2" charset="-122"/>
              <a:sym typeface="黑体" panose="02010609060101010101" pitchFamily="2" charset="-122"/>
            </a:endParaRPr>
          </a:p>
        </p:txBody>
      </p:sp>
      <p:sp>
        <p:nvSpPr>
          <p:cNvPr id="19458" name="Rectangle 9"/>
          <p:cNvSpPr>
            <a:spLocks noChangeArrowheads="1"/>
          </p:cNvSpPr>
          <p:nvPr/>
        </p:nvSpPr>
        <p:spPr bwMode="auto">
          <a:xfrm>
            <a:off x="10358120" y="-184150"/>
            <a:ext cx="30988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eaLnBrk="0" hangingPunct="0"/>
            <a:r>
              <a:rPr lang="en-US" altLang="zh-CN" sz="1800">
                <a:solidFill>
                  <a:srgbClr val="000000"/>
                </a:solidFill>
                <a:ea typeface="华文行楷" panose="02010800040101010101" pitchFamily="2" charset="-122"/>
                <a:sym typeface="Calibri" panose="020F0502020204030204" pitchFamily="34" charset="0"/>
              </a:rPr>
              <a:t>  </a:t>
            </a:r>
            <a:endParaRPr lang="en-US" altLang="zh-CN" sz="1800">
              <a:solidFill>
                <a:srgbClr val="000000"/>
              </a:solidFill>
              <a:ea typeface="宋体" panose="02010600030101010101" pitchFamily="2" charset="-122"/>
              <a:sym typeface="Calibri" panose="020F0502020204030204" pitchFamily="34" charset="0"/>
            </a:endParaRPr>
          </a:p>
        </p:txBody>
      </p:sp>
      <p:sp>
        <p:nvSpPr>
          <p:cNvPr id="19459" name="矩形 12"/>
          <p:cNvSpPr>
            <a:spLocks noChangeArrowheads="1"/>
          </p:cNvSpPr>
          <p:nvPr/>
        </p:nvSpPr>
        <p:spPr bwMode="auto">
          <a:xfrm>
            <a:off x="1738313" y="1458913"/>
            <a:ext cx="8739187" cy="4707890"/>
          </a:xfrm>
          <a:prstGeom prst="rect">
            <a:avLst/>
          </a:prstGeom>
          <a:noFill/>
          <a:ln w="25400">
            <a:solidFill>
              <a:srgbClr val="E5B440"/>
            </a:solidFill>
            <a:miter lim="800000"/>
          </a:ln>
          <a:extLst>
            <a:ext uri="{909E8E84-426E-40DD-AFC4-6F175D3DCCD1}">
              <a14:hiddenFill xmlns:a14="http://schemas.microsoft.com/office/drawing/2010/main">
                <a:solidFill>
                  <a:srgbClr val="FFFFFF"/>
                </a:solidFill>
              </a14:hiddenFill>
            </a:ext>
          </a:extLst>
        </p:spPr>
        <p:txBody>
          <a:bodyPr>
            <a:spAutoFit/>
          </a:bodyPr>
          <a:lstStyle/>
          <a:p>
            <a:pPr>
              <a:lnSpc>
                <a:spcPct val="150000"/>
              </a:lnSpc>
              <a:buFont typeface="Arial" panose="020B0604020202020204" pitchFamily="34" charset="0"/>
              <a:buChar char="•"/>
            </a:pPr>
            <a:endParaRPr lang="zh-CN" altLang="en-US">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buFont typeface="Arial" panose="020B0604020202020204" pitchFamily="34" charset="0"/>
              <a:buChar char="•"/>
            </a:pPr>
            <a:r>
              <a:rPr lang="zh-CN" altLang="en-US" sz="180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牢固树立和落实科学发展观，坚守</a:t>
            </a:r>
            <a:r>
              <a:rPr lang="zh-CN" altLang="en-US" sz="1800">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安全生产红线</a:t>
            </a:r>
            <a:r>
              <a:rPr lang="zh-CN" altLang="en-US" sz="180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a:t>
            </a:r>
            <a:endParaRPr lang="zh-CN" altLang="en-US" sz="1800">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buFont typeface="Arial" panose="020B0604020202020204" pitchFamily="34" charset="0"/>
              <a:buChar char="•"/>
            </a:pPr>
            <a:r>
              <a:rPr lang="zh-CN" altLang="en-US" sz="180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切实落实企业安全生产主体责任，强化现场安全管理。</a:t>
            </a:r>
            <a:endParaRPr lang="zh-CN" altLang="en-US" sz="1800">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buFont typeface="Arial" panose="020B0604020202020204" pitchFamily="34" charset="0"/>
              <a:buChar char="•"/>
            </a:pPr>
            <a:r>
              <a:rPr lang="zh-CN" altLang="en-US" sz="180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深入扎实开展安全生产大检查，彻底排查治理隐患。</a:t>
            </a:r>
            <a:r>
              <a:rPr lang="en-US" altLang="zh-CN" sz="180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a:t>
            </a:r>
            <a:r>
              <a:rPr lang="en-US" altLang="zh-CN" sz="1800">
                <a:solidFill>
                  <a:srgbClr val="CC3300"/>
                </a:solidFill>
                <a:latin typeface="华文楷体" panose="02010600040101010101" pitchFamily="2" charset="-122"/>
                <a:ea typeface="华文楷体" panose="02010600040101010101" pitchFamily="2" charset="-122"/>
                <a:sym typeface="华文楷体" panose="02010600040101010101" pitchFamily="2" charset="-122"/>
              </a:rPr>
              <a:t>“</a:t>
            </a:r>
            <a:r>
              <a:rPr lang="zh-CN" altLang="en-US" sz="1800">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全覆盖、零容忍、严执法、重实效”</a:t>
            </a:r>
            <a:endParaRPr lang="en-US" altLang="zh-CN" sz="1800">
              <a:solidFill>
                <a:srgbClr val="FF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buFont typeface="Arial" panose="020B0604020202020204" pitchFamily="34" charset="0"/>
              <a:buChar char="•"/>
            </a:pPr>
            <a:r>
              <a:rPr lang="zh-CN" altLang="en-US" sz="180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切实落实政府及有关部门安全监管责任，加强安全管理和监督。</a:t>
            </a:r>
            <a:r>
              <a:rPr lang="en-US" altLang="zh-CN" sz="180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a:t>
            </a:r>
            <a:r>
              <a:rPr lang="zh-CN" altLang="en-US" sz="180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坚持管行业必须管安全、管业务必须管安全、管生产经营建设必须管安全和</a:t>
            </a:r>
            <a:r>
              <a:rPr lang="zh-CN" altLang="en-US" sz="1800">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“谁主管、谁负责”，“谁许可、谁负责”，“谁发证、谁负责”</a:t>
            </a:r>
            <a:r>
              <a:rPr lang="zh-CN" altLang="en-US" sz="180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的原则，切实加强安全生产监督管理，做到全面履责、党政同责、一岗双责、齐抓共管。</a:t>
            </a:r>
            <a:endParaRPr lang="en-US" altLang="zh-CN" sz="1800">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buFont typeface="Arial" panose="020B0604020202020204" pitchFamily="34" charset="0"/>
              <a:buChar char="•"/>
            </a:pPr>
            <a:r>
              <a:rPr lang="zh-CN" altLang="en-US" sz="180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严肃事故调查和责任追究，用事故教训推动安全生产工作。</a:t>
            </a:r>
            <a:r>
              <a:rPr lang="en-US" altLang="zh-CN" sz="180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a:t>
            </a:r>
            <a:r>
              <a:rPr lang="zh-CN" altLang="en-US" sz="180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按照</a:t>
            </a:r>
            <a:r>
              <a:rPr lang="zh-CN" altLang="en-US" sz="1800">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“四不放过”</a:t>
            </a:r>
            <a:r>
              <a:rPr lang="zh-CN" altLang="en-US" sz="180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和</a:t>
            </a:r>
            <a:r>
              <a:rPr lang="zh-CN" altLang="en-US" sz="1800">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“科学严谨、依法依规、实事求是、注重实效”</a:t>
            </a:r>
            <a:r>
              <a:rPr lang="zh-CN" altLang="en-US" sz="180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的原则</a:t>
            </a:r>
            <a:endParaRPr lang="en-US" altLang="zh-CN" sz="1800">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19460" name="矩形 12"/>
          <p:cNvSpPr>
            <a:spLocks noChangeArrowheads="1"/>
          </p:cNvSpPr>
          <p:nvPr/>
        </p:nvSpPr>
        <p:spPr bwMode="auto">
          <a:xfrm>
            <a:off x="1871345" y="1654175"/>
            <a:ext cx="2246630" cy="368300"/>
          </a:xfrm>
          <a:prstGeom prst="rect">
            <a:avLst/>
          </a:prstGeom>
          <a:gradFill rotWithShape="1">
            <a:gsLst>
              <a:gs pos="0">
                <a:srgbClr val="FFF9F2"/>
              </a:gs>
              <a:gs pos="34000">
                <a:srgbClr val="FFF7ED"/>
              </a:gs>
              <a:gs pos="100000">
                <a:srgbClr val="FFD99F"/>
              </a:gs>
              <a:gs pos="100000">
                <a:srgbClr val="FFD99F"/>
              </a:gs>
            </a:gsLst>
            <a:path path="rect">
              <a:fillToRect l="50000" t="-54999" r="50000" b="154999"/>
            </a:path>
          </a:gradFill>
          <a:ln w="9525">
            <a:solidFill>
              <a:srgbClr val="E5B440"/>
            </a:solidFill>
            <a:miter lim="800000"/>
          </a:ln>
        </p:spPr>
        <p:txBody>
          <a:bodyPr wrap="none">
            <a:spAutoFit/>
          </a:bodyPr>
          <a:lstStyle/>
          <a:p>
            <a:pPr algn="r"/>
            <a:r>
              <a:rPr lang="zh-CN" altLang="en-US" sz="1800" b="1">
                <a:solidFill>
                  <a:srgbClr val="CC3300"/>
                </a:solidFill>
                <a:latin typeface="华文楷体" panose="02010600040101010101" pitchFamily="2" charset="-122"/>
                <a:ea typeface="华文楷体" panose="02010600040101010101" pitchFamily="2" charset="-122"/>
                <a:sym typeface="华文楷体" panose="02010600040101010101" pitchFamily="2" charset="-122"/>
              </a:rPr>
              <a:t>☞国务院安委会要求</a:t>
            </a:r>
            <a:endParaRPr lang="zh-CN" altLang="en-US" sz="1800">
              <a:solidFill>
                <a:srgbClr val="CC3300"/>
              </a:solidFill>
              <a:latin typeface="黑体" panose="02010609060101010101" pitchFamily="2" charset="-122"/>
              <a:sym typeface="黑体" panose="02010609060101010101" pitchFamily="2" charset="-122"/>
            </a:endParaRPr>
          </a:p>
        </p:txBody>
      </p:sp>
      <p:sp>
        <p:nvSpPr>
          <p:cNvPr id="19461" name="矩形 10"/>
          <p:cNvSpPr>
            <a:spLocks noChangeArrowheads="1"/>
          </p:cNvSpPr>
          <p:nvPr/>
        </p:nvSpPr>
        <p:spPr bwMode="auto">
          <a:xfrm>
            <a:off x="2372360" y="381000"/>
            <a:ext cx="201549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p>
            <a:pPr algn="r"/>
            <a:r>
              <a:rPr lang="zh-CN" altLang="en-US" sz="2400" b="1">
                <a:solidFill>
                  <a:srgbClr val="0000FF"/>
                </a:solidFill>
                <a:latin typeface="华文中宋" panose="02010600040101010101" pitchFamily="2" charset="-122"/>
                <a:ea typeface="华文楷体" panose="02010600040101010101" pitchFamily="2" charset="-122"/>
                <a:sym typeface="华文中宋" panose="02010600040101010101" pitchFamily="2" charset="-122"/>
              </a:rPr>
              <a:t>二、中央重视</a:t>
            </a:r>
            <a:endParaRPr lang="zh-CN" altLang="en-US" sz="2400" b="1">
              <a:solidFill>
                <a:srgbClr val="0000FF"/>
              </a:solidFill>
              <a:latin typeface="华文中宋" panose="02010600040101010101" pitchFamily="2" charset="-122"/>
              <a:ea typeface="华文楷体" panose="02010600040101010101" pitchFamily="2" charset="-122"/>
              <a:sym typeface="华文中宋" panose="02010600040101010101" pitchFamily="2" charset="-122"/>
            </a:endParaRPr>
          </a:p>
        </p:txBody>
      </p:sp>
    </p:spTree>
    <p:custDataLst>
      <p:tags r:id="rId1"/>
    </p:custDataLst>
  </p:cSld>
  <p:clrMapOvr>
    <a:masterClrMapping/>
  </p:clrMapOvr>
  <p:transition spd="slow">
    <p:zoom/>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AutoShape 2"/>
          <p:cNvSpPr>
            <a:spLocks noChangeArrowheads="1"/>
          </p:cNvSpPr>
          <p:nvPr/>
        </p:nvSpPr>
        <p:spPr bwMode="auto">
          <a:xfrm>
            <a:off x="4421188" y="3406775"/>
            <a:ext cx="504825" cy="576263"/>
          </a:xfrm>
          <a:prstGeom prst="chevron">
            <a:avLst>
              <a:gd name="adj" fmla="val 525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a:endParaRPr lang="zh-CN" altLang="en-US" sz="1800">
              <a:ea typeface="宋体" panose="02010600030101010101" pitchFamily="2" charset="-122"/>
            </a:endParaRPr>
          </a:p>
        </p:txBody>
      </p:sp>
      <p:sp>
        <p:nvSpPr>
          <p:cNvPr id="111618" name="AutoShape 3"/>
          <p:cNvSpPr>
            <a:spLocks noChangeArrowheads="1"/>
          </p:cNvSpPr>
          <p:nvPr/>
        </p:nvSpPr>
        <p:spPr bwMode="auto">
          <a:xfrm>
            <a:off x="7156450" y="3406775"/>
            <a:ext cx="504825" cy="576263"/>
          </a:xfrm>
          <a:prstGeom prst="chevron">
            <a:avLst>
              <a:gd name="adj" fmla="val 52500"/>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a:endParaRPr lang="zh-CN" altLang="en-US" sz="1800">
              <a:ea typeface="宋体" panose="02010600030101010101" pitchFamily="2" charset="-122"/>
            </a:endParaRPr>
          </a:p>
        </p:txBody>
      </p:sp>
      <p:sp>
        <p:nvSpPr>
          <p:cNvPr id="111619" name="Oval 4"/>
          <p:cNvSpPr>
            <a:spLocks noChangeArrowheads="1"/>
          </p:cNvSpPr>
          <p:nvPr/>
        </p:nvSpPr>
        <p:spPr bwMode="auto">
          <a:xfrm>
            <a:off x="8969650" y="3194346"/>
            <a:ext cx="942700" cy="1001120"/>
          </a:xfrm>
          <a:prstGeom prst="ellipse">
            <a:avLst/>
          </a:prstGeom>
          <a:gradFill rotWithShape="1">
            <a:gsLst>
              <a:gs pos="0">
                <a:schemeClr val="hlink"/>
              </a:gs>
              <a:gs pos="50000">
                <a:srgbClr val="FFFFFF"/>
              </a:gs>
              <a:gs pos="100000">
                <a:schemeClr val="hlink"/>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wrap="none" anchor="ctr">
            <a:spAutoFit/>
          </a:bodyPr>
          <a:lstStyle/>
          <a:p>
            <a:pPr algn="r"/>
            <a:endParaRPr lang="zh-CN" altLang="en-US" sz="1800">
              <a:ea typeface="宋体" panose="02010600030101010101" pitchFamily="2" charset="-122"/>
            </a:endParaRPr>
          </a:p>
        </p:txBody>
      </p:sp>
      <p:sp>
        <p:nvSpPr>
          <p:cNvPr id="111620" name="Oval 5"/>
          <p:cNvSpPr>
            <a:spLocks noChangeArrowheads="1"/>
          </p:cNvSpPr>
          <p:nvPr/>
        </p:nvSpPr>
        <p:spPr bwMode="auto">
          <a:xfrm>
            <a:off x="8969650" y="3194346"/>
            <a:ext cx="942700" cy="1001120"/>
          </a:xfrm>
          <a:prstGeom prst="ellipse">
            <a:avLst/>
          </a:prstGeom>
          <a:gradFill rotWithShape="1">
            <a:gsLst>
              <a:gs pos="0">
                <a:schemeClr val="hlink">
                  <a:alpha val="31999"/>
                </a:schemeClr>
              </a:gs>
              <a:gs pos="100000">
                <a:srgbClr val="000000">
                  <a:alpha val="89999"/>
                </a:srgbClr>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wrap="none" anchor="ctr">
            <a:spAutoFit/>
          </a:bodyPr>
          <a:lstStyle/>
          <a:p>
            <a:pPr algn="r"/>
            <a:endParaRPr lang="zh-CN" altLang="en-US" sz="1800">
              <a:ea typeface="宋体" panose="02010600030101010101" pitchFamily="2" charset="-122"/>
            </a:endParaRPr>
          </a:p>
        </p:txBody>
      </p:sp>
      <p:sp>
        <p:nvSpPr>
          <p:cNvPr id="111621" name="Oval 6"/>
          <p:cNvSpPr>
            <a:spLocks noChangeArrowheads="1"/>
          </p:cNvSpPr>
          <p:nvPr/>
        </p:nvSpPr>
        <p:spPr bwMode="auto">
          <a:xfrm>
            <a:off x="7874000" y="3235729"/>
            <a:ext cx="1878013" cy="918356"/>
          </a:xfrm>
          <a:prstGeom prst="ellipse">
            <a:avLst/>
          </a:prstGeom>
          <a:gradFill rotWithShape="1">
            <a:gsLst>
              <a:gs pos="0">
                <a:schemeClr val="hlink"/>
              </a:gs>
              <a:gs pos="50000">
                <a:srgbClr val="6E6E8A"/>
              </a:gs>
              <a:gs pos="100000">
                <a:schemeClr val="hlink"/>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p>
            <a:pPr algn="r"/>
            <a:endParaRPr lang="zh-CN" altLang="en-US" sz="1800">
              <a:ea typeface="宋体" panose="02010600030101010101" pitchFamily="2" charset="-122"/>
            </a:endParaRPr>
          </a:p>
        </p:txBody>
      </p:sp>
      <p:sp>
        <p:nvSpPr>
          <p:cNvPr id="111622" name="Oval 7"/>
          <p:cNvSpPr>
            <a:spLocks noChangeArrowheads="1"/>
          </p:cNvSpPr>
          <p:nvPr/>
        </p:nvSpPr>
        <p:spPr bwMode="auto">
          <a:xfrm>
            <a:off x="7905750" y="3246841"/>
            <a:ext cx="1878013" cy="918356"/>
          </a:xfrm>
          <a:prstGeom prst="ellipse">
            <a:avLst/>
          </a:prstGeom>
          <a:gradFill rotWithShape="1">
            <a:gsLst>
              <a:gs pos="0">
                <a:srgbClr val="8282A2"/>
              </a:gs>
              <a:gs pos="100000">
                <a:schemeClr val="hlink">
                  <a:alpha val="0"/>
                </a:schemeClr>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p>
            <a:pPr algn="r"/>
            <a:endParaRPr lang="zh-CN" altLang="en-US" sz="1800">
              <a:ea typeface="宋体" panose="02010600030101010101" pitchFamily="2" charset="-122"/>
            </a:endParaRPr>
          </a:p>
        </p:txBody>
      </p:sp>
      <p:sp>
        <p:nvSpPr>
          <p:cNvPr id="111623" name="Oval 8"/>
          <p:cNvSpPr>
            <a:spLocks noChangeArrowheads="1"/>
          </p:cNvSpPr>
          <p:nvPr/>
        </p:nvSpPr>
        <p:spPr bwMode="auto">
          <a:xfrm>
            <a:off x="7975600" y="3263162"/>
            <a:ext cx="1690688" cy="863490"/>
          </a:xfrm>
          <a:prstGeom prst="ellipse">
            <a:avLst/>
          </a:pr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p>
            <a:pPr algn="r"/>
            <a:endParaRPr lang="zh-CN" altLang="en-US" sz="1800">
              <a:ea typeface="宋体" panose="02010600030101010101" pitchFamily="2" charset="-122"/>
            </a:endParaRPr>
          </a:p>
        </p:txBody>
      </p:sp>
      <p:sp>
        <p:nvSpPr>
          <p:cNvPr id="111624" name="Oval 9"/>
          <p:cNvSpPr>
            <a:spLocks noChangeArrowheads="1"/>
          </p:cNvSpPr>
          <p:nvPr/>
        </p:nvSpPr>
        <p:spPr bwMode="auto">
          <a:xfrm>
            <a:off x="3497538" y="3187996"/>
            <a:ext cx="942700" cy="1001120"/>
          </a:xfrm>
          <a:prstGeom prst="ellipse">
            <a:avLst/>
          </a:prstGeom>
          <a:gradFill rotWithShape="1">
            <a:gsLst>
              <a:gs pos="0">
                <a:schemeClr val="folHlink"/>
              </a:gs>
              <a:gs pos="50000">
                <a:srgbClr val="FFFFFF"/>
              </a:gs>
              <a:gs pos="100000">
                <a:schemeClr val="folHlink"/>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wrap="none" anchor="ctr">
            <a:spAutoFit/>
          </a:bodyPr>
          <a:lstStyle/>
          <a:p>
            <a:pPr algn="r"/>
            <a:endParaRPr lang="zh-CN" altLang="en-US" sz="1800">
              <a:ea typeface="宋体" panose="02010600030101010101" pitchFamily="2" charset="-122"/>
            </a:endParaRPr>
          </a:p>
        </p:txBody>
      </p:sp>
      <p:sp>
        <p:nvSpPr>
          <p:cNvPr id="111625" name="Oval 10"/>
          <p:cNvSpPr>
            <a:spLocks noChangeArrowheads="1"/>
          </p:cNvSpPr>
          <p:nvPr/>
        </p:nvSpPr>
        <p:spPr bwMode="auto">
          <a:xfrm>
            <a:off x="3497538" y="3187996"/>
            <a:ext cx="942700" cy="1001120"/>
          </a:xfrm>
          <a:prstGeom prst="ellipse">
            <a:avLst/>
          </a:prstGeom>
          <a:gradFill rotWithShape="1">
            <a:gsLst>
              <a:gs pos="0">
                <a:schemeClr val="folHlink">
                  <a:alpha val="31999"/>
                </a:schemeClr>
              </a:gs>
              <a:gs pos="100000">
                <a:srgbClr val="000000">
                  <a:alpha val="89999"/>
                </a:srgbClr>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wrap="none" anchor="ctr">
            <a:spAutoFit/>
          </a:bodyPr>
          <a:lstStyle/>
          <a:p>
            <a:pPr algn="r"/>
            <a:endParaRPr lang="zh-CN" altLang="en-US" sz="1800">
              <a:ea typeface="宋体" panose="02010600030101010101" pitchFamily="2" charset="-122"/>
            </a:endParaRPr>
          </a:p>
        </p:txBody>
      </p:sp>
      <p:sp>
        <p:nvSpPr>
          <p:cNvPr id="111626" name="Oval 11"/>
          <p:cNvSpPr>
            <a:spLocks noChangeArrowheads="1"/>
          </p:cNvSpPr>
          <p:nvPr/>
        </p:nvSpPr>
        <p:spPr bwMode="auto">
          <a:xfrm>
            <a:off x="2420938" y="3229379"/>
            <a:ext cx="1878012" cy="918356"/>
          </a:xfrm>
          <a:prstGeom prst="ellipse">
            <a:avLst/>
          </a:prstGeom>
          <a:gradFill rotWithShape="1">
            <a:gsLst>
              <a:gs pos="0">
                <a:schemeClr val="folHlink"/>
              </a:gs>
              <a:gs pos="50000">
                <a:srgbClr val="606060"/>
              </a:gs>
              <a:gs pos="100000">
                <a:schemeClr val="folHlink"/>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p>
            <a:pPr algn="r"/>
            <a:endParaRPr lang="zh-CN" altLang="en-US" sz="1800">
              <a:ea typeface="宋体" panose="02010600030101010101" pitchFamily="2" charset="-122"/>
            </a:endParaRPr>
          </a:p>
        </p:txBody>
      </p:sp>
      <p:sp>
        <p:nvSpPr>
          <p:cNvPr id="111627" name="Oval 12"/>
          <p:cNvSpPr>
            <a:spLocks noChangeArrowheads="1"/>
          </p:cNvSpPr>
          <p:nvPr/>
        </p:nvSpPr>
        <p:spPr bwMode="auto">
          <a:xfrm>
            <a:off x="2422525" y="3232554"/>
            <a:ext cx="1878013" cy="918356"/>
          </a:xfrm>
          <a:prstGeom prst="ellipse">
            <a:avLst/>
          </a:prstGeom>
          <a:solidFill>
            <a:srgbClr val="50E650">
              <a:alpha val="0"/>
            </a:srgbClr>
          </a:soli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p>
            <a:pPr algn="r"/>
            <a:endParaRPr lang="zh-CN" altLang="en-US" sz="1800">
              <a:ea typeface="宋体" panose="02010600030101010101" pitchFamily="2" charset="-122"/>
            </a:endParaRPr>
          </a:p>
        </p:txBody>
      </p:sp>
      <p:sp>
        <p:nvSpPr>
          <p:cNvPr id="111628" name="Oval 13"/>
          <p:cNvSpPr>
            <a:spLocks noChangeArrowheads="1"/>
          </p:cNvSpPr>
          <p:nvPr/>
        </p:nvSpPr>
        <p:spPr bwMode="auto">
          <a:xfrm>
            <a:off x="2495550" y="3256812"/>
            <a:ext cx="1690688" cy="863490"/>
          </a:xfrm>
          <a:prstGeom prst="ellipse">
            <a:avLst/>
          </a:pr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p>
            <a:pPr algn="r"/>
            <a:endParaRPr lang="zh-CN" altLang="en-US" sz="1800">
              <a:ea typeface="宋体" panose="02010600030101010101" pitchFamily="2" charset="-122"/>
            </a:endParaRPr>
          </a:p>
        </p:txBody>
      </p:sp>
      <p:grpSp>
        <p:nvGrpSpPr>
          <p:cNvPr id="111629" name="Group 14"/>
          <p:cNvGrpSpPr/>
          <p:nvPr/>
        </p:nvGrpSpPr>
        <p:grpSpPr bwMode="auto">
          <a:xfrm>
            <a:off x="2522538" y="2868613"/>
            <a:ext cx="1636712" cy="1636712"/>
            <a:chOff x="0" y="0"/>
            <a:chExt cx="1252" cy="1252"/>
          </a:xfrm>
        </p:grpSpPr>
        <p:sp>
          <p:nvSpPr>
            <p:cNvPr id="111630" name="Oval 15"/>
            <p:cNvSpPr>
              <a:spLocks noChangeArrowheads="1"/>
            </p:cNvSpPr>
            <p:nvPr/>
          </p:nvSpPr>
          <p:spPr bwMode="auto">
            <a:xfrm>
              <a:off x="0" y="0"/>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p>
              <a:pPr algn="r"/>
              <a:endParaRPr lang="zh-CN" altLang="en-US" sz="1800">
                <a:ea typeface="宋体" panose="02010600030101010101" pitchFamily="2" charset="-122"/>
              </a:endParaRPr>
            </a:p>
          </p:txBody>
        </p:sp>
        <p:sp>
          <p:nvSpPr>
            <p:cNvPr id="111631" name="Oval 16"/>
            <p:cNvSpPr>
              <a:spLocks noChangeArrowheads="1"/>
            </p:cNvSpPr>
            <p:nvPr/>
          </p:nvSpPr>
          <p:spPr bwMode="auto">
            <a:xfrm>
              <a:off x="16" y="7"/>
              <a:ext cx="1222" cy="122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p>
              <a:pPr algn="r"/>
              <a:endParaRPr lang="zh-CN" altLang="en-US" sz="1800">
                <a:ea typeface="宋体" panose="02010600030101010101" pitchFamily="2" charset="-122"/>
              </a:endParaRPr>
            </a:p>
          </p:txBody>
        </p:sp>
        <p:sp>
          <p:nvSpPr>
            <p:cNvPr id="111632" name="Oval 17"/>
            <p:cNvSpPr>
              <a:spLocks noChangeArrowheads="1"/>
            </p:cNvSpPr>
            <p:nvPr/>
          </p:nvSpPr>
          <p:spPr bwMode="auto">
            <a:xfrm>
              <a:off x="29" y="19"/>
              <a:ext cx="1162" cy="1141"/>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p>
              <a:pPr algn="r"/>
              <a:endParaRPr lang="zh-CN" altLang="en-US" sz="1800">
                <a:ea typeface="宋体" panose="02010600030101010101" pitchFamily="2" charset="-122"/>
              </a:endParaRPr>
            </a:p>
          </p:txBody>
        </p:sp>
        <p:sp>
          <p:nvSpPr>
            <p:cNvPr id="111633" name="Oval 18"/>
            <p:cNvSpPr>
              <a:spLocks noChangeArrowheads="1"/>
            </p:cNvSpPr>
            <p:nvPr/>
          </p:nvSpPr>
          <p:spPr bwMode="auto">
            <a:xfrm>
              <a:off x="97" y="51"/>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p>
              <a:pPr algn="r"/>
              <a:endParaRPr lang="zh-CN" altLang="en-US" sz="1800">
                <a:ea typeface="宋体" panose="02010600030101010101" pitchFamily="2" charset="-122"/>
              </a:endParaRPr>
            </a:p>
          </p:txBody>
        </p:sp>
      </p:grpSp>
      <p:sp>
        <p:nvSpPr>
          <p:cNvPr id="111634" name="Oval 19"/>
          <p:cNvSpPr>
            <a:spLocks noChangeArrowheads="1"/>
          </p:cNvSpPr>
          <p:nvPr/>
        </p:nvSpPr>
        <p:spPr bwMode="auto">
          <a:xfrm>
            <a:off x="6215338" y="3194346"/>
            <a:ext cx="942700" cy="1001120"/>
          </a:xfrm>
          <a:prstGeom prst="ellipse">
            <a:avLst/>
          </a:prstGeom>
          <a:gradFill rotWithShape="1">
            <a:gsLst>
              <a:gs pos="0">
                <a:schemeClr val="accent1"/>
              </a:gs>
              <a:gs pos="50000">
                <a:srgbClr val="FFFFFF"/>
              </a:gs>
              <a:gs pos="100000">
                <a:schemeClr val="accent1"/>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wrap="none" anchor="ctr">
            <a:spAutoFit/>
          </a:bodyPr>
          <a:lstStyle/>
          <a:p>
            <a:pPr algn="r"/>
            <a:endParaRPr lang="zh-CN" altLang="en-US" sz="1800">
              <a:ea typeface="宋体" panose="02010600030101010101" pitchFamily="2" charset="-122"/>
            </a:endParaRPr>
          </a:p>
        </p:txBody>
      </p:sp>
      <p:sp>
        <p:nvSpPr>
          <p:cNvPr id="111635" name="Oval 20"/>
          <p:cNvSpPr>
            <a:spLocks noChangeArrowheads="1"/>
          </p:cNvSpPr>
          <p:nvPr/>
        </p:nvSpPr>
        <p:spPr bwMode="auto">
          <a:xfrm>
            <a:off x="6215338" y="3194346"/>
            <a:ext cx="942700" cy="1001120"/>
          </a:xfrm>
          <a:prstGeom prst="ellipse">
            <a:avLst/>
          </a:prstGeom>
          <a:gradFill rotWithShape="1">
            <a:gsLst>
              <a:gs pos="0">
                <a:schemeClr val="accent1">
                  <a:alpha val="31999"/>
                </a:schemeClr>
              </a:gs>
              <a:gs pos="100000">
                <a:srgbClr val="005E47"/>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wrap="none" anchor="ctr">
            <a:spAutoFit/>
          </a:bodyPr>
          <a:lstStyle/>
          <a:p>
            <a:pPr algn="r"/>
            <a:endParaRPr lang="zh-CN" altLang="en-US" sz="1800">
              <a:ea typeface="宋体" panose="02010600030101010101" pitchFamily="2" charset="-122"/>
            </a:endParaRPr>
          </a:p>
        </p:txBody>
      </p:sp>
      <p:sp>
        <p:nvSpPr>
          <p:cNvPr id="111636" name="Oval 21"/>
          <p:cNvSpPr>
            <a:spLocks noChangeArrowheads="1"/>
          </p:cNvSpPr>
          <p:nvPr/>
        </p:nvSpPr>
        <p:spPr bwMode="auto">
          <a:xfrm>
            <a:off x="5138738" y="3235729"/>
            <a:ext cx="1878012" cy="918356"/>
          </a:xfrm>
          <a:prstGeom prst="ellipse">
            <a:avLst/>
          </a:prstGeom>
          <a:gradFill rotWithShape="1">
            <a:gsLst>
              <a:gs pos="0">
                <a:schemeClr val="accent1"/>
              </a:gs>
              <a:gs pos="50000">
                <a:srgbClr val="006E53"/>
              </a:gs>
              <a:gs pos="100000">
                <a:schemeClr val="accent1"/>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p>
            <a:pPr algn="r"/>
            <a:endParaRPr lang="zh-CN" altLang="en-US" sz="1800">
              <a:ea typeface="宋体" panose="02010600030101010101" pitchFamily="2" charset="-122"/>
            </a:endParaRPr>
          </a:p>
        </p:txBody>
      </p:sp>
      <p:sp>
        <p:nvSpPr>
          <p:cNvPr id="111637" name="Oval 22"/>
          <p:cNvSpPr>
            <a:spLocks noChangeArrowheads="1"/>
          </p:cNvSpPr>
          <p:nvPr/>
        </p:nvSpPr>
        <p:spPr bwMode="auto">
          <a:xfrm>
            <a:off x="5140325" y="3238904"/>
            <a:ext cx="1878013" cy="918356"/>
          </a:xfrm>
          <a:prstGeom prst="ellipse">
            <a:avLst/>
          </a:prstGeom>
          <a:gradFill rotWithShape="1">
            <a:gsLst>
              <a:gs pos="0">
                <a:srgbClr val="008261"/>
              </a:gs>
              <a:gs pos="100000">
                <a:schemeClr val="accent1">
                  <a:alpha val="0"/>
                </a:schemeClr>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p>
            <a:pPr algn="r"/>
            <a:endParaRPr lang="zh-CN" altLang="en-US" sz="1800">
              <a:ea typeface="宋体" panose="02010600030101010101" pitchFamily="2" charset="-122"/>
            </a:endParaRPr>
          </a:p>
        </p:txBody>
      </p:sp>
      <p:sp>
        <p:nvSpPr>
          <p:cNvPr id="111638" name="Oval 23"/>
          <p:cNvSpPr>
            <a:spLocks noChangeArrowheads="1"/>
          </p:cNvSpPr>
          <p:nvPr/>
        </p:nvSpPr>
        <p:spPr bwMode="auto">
          <a:xfrm>
            <a:off x="5232400" y="3263162"/>
            <a:ext cx="1690688" cy="863490"/>
          </a:xfrm>
          <a:prstGeom prst="ellipse">
            <a:avLst/>
          </a:pr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anchor="ctr">
            <a:spAutoFit/>
          </a:bodyPr>
          <a:lstStyle/>
          <a:p>
            <a:pPr algn="r"/>
            <a:endParaRPr lang="zh-CN" altLang="en-US" sz="1800">
              <a:ea typeface="宋体" panose="02010600030101010101" pitchFamily="2" charset="-122"/>
            </a:endParaRPr>
          </a:p>
        </p:txBody>
      </p:sp>
      <p:grpSp>
        <p:nvGrpSpPr>
          <p:cNvPr id="111639" name="Group 24"/>
          <p:cNvGrpSpPr/>
          <p:nvPr/>
        </p:nvGrpSpPr>
        <p:grpSpPr bwMode="auto">
          <a:xfrm>
            <a:off x="5259388" y="2868613"/>
            <a:ext cx="1636712" cy="1636712"/>
            <a:chOff x="0" y="0"/>
            <a:chExt cx="1252" cy="1252"/>
          </a:xfrm>
        </p:grpSpPr>
        <p:sp>
          <p:nvSpPr>
            <p:cNvPr id="111640" name="Oval 25"/>
            <p:cNvSpPr>
              <a:spLocks noChangeArrowheads="1"/>
            </p:cNvSpPr>
            <p:nvPr/>
          </p:nvSpPr>
          <p:spPr bwMode="auto">
            <a:xfrm>
              <a:off x="0" y="0"/>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p>
              <a:pPr algn="r"/>
              <a:endParaRPr lang="zh-CN" altLang="en-US" sz="1800">
                <a:ea typeface="宋体" panose="02010600030101010101" pitchFamily="2" charset="-122"/>
              </a:endParaRPr>
            </a:p>
          </p:txBody>
        </p:sp>
        <p:sp>
          <p:nvSpPr>
            <p:cNvPr id="111641" name="Oval 26"/>
            <p:cNvSpPr>
              <a:spLocks noChangeArrowheads="1"/>
            </p:cNvSpPr>
            <p:nvPr/>
          </p:nvSpPr>
          <p:spPr bwMode="auto">
            <a:xfrm>
              <a:off x="16" y="7"/>
              <a:ext cx="1222" cy="122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p>
              <a:pPr algn="r"/>
              <a:endParaRPr lang="zh-CN" altLang="en-US" sz="1800">
                <a:ea typeface="宋体" panose="02010600030101010101" pitchFamily="2" charset="-122"/>
              </a:endParaRPr>
            </a:p>
          </p:txBody>
        </p:sp>
        <p:sp>
          <p:nvSpPr>
            <p:cNvPr id="111642" name="Oval 27"/>
            <p:cNvSpPr>
              <a:spLocks noChangeArrowheads="1"/>
            </p:cNvSpPr>
            <p:nvPr/>
          </p:nvSpPr>
          <p:spPr bwMode="auto">
            <a:xfrm>
              <a:off x="29" y="19"/>
              <a:ext cx="1162" cy="1141"/>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p>
              <a:pPr algn="r"/>
              <a:endParaRPr lang="zh-CN" altLang="en-US" sz="1800">
                <a:ea typeface="宋体" panose="02010600030101010101" pitchFamily="2" charset="-122"/>
              </a:endParaRPr>
            </a:p>
          </p:txBody>
        </p:sp>
        <p:sp>
          <p:nvSpPr>
            <p:cNvPr id="111643" name="Oval 28"/>
            <p:cNvSpPr>
              <a:spLocks noChangeArrowheads="1"/>
            </p:cNvSpPr>
            <p:nvPr/>
          </p:nvSpPr>
          <p:spPr bwMode="auto">
            <a:xfrm>
              <a:off x="97" y="51"/>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p>
              <a:pPr algn="r"/>
              <a:endParaRPr lang="zh-CN" altLang="en-US" sz="1800">
                <a:ea typeface="宋体" panose="02010600030101010101" pitchFamily="2" charset="-122"/>
              </a:endParaRPr>
            </a:p>
          </p:txBody>
        </p:sp>
      </p:grpSp>
      <p:grpSp>
        <p:nvGrpSpPr>
          <p:cNvPr id="111644" name="Group 29"/>
          <p:cNvGrpSpPr/>
          <p:nvPr/>
        </p:nvGrpSpPr>
        <p:grpSpPr bwMode="auto">
          <a:xfrm>
            <a:off x="8005763" y="2868613"/>
            <a:ext cx="1636712" cy="1636712"/>
            <a:chOff x="0" y="0"/>
            <a:chExt cx="1252" cy="1252"/>
          </a:xfrm>
        </p:grpSpPr>
        <p:sp>
          <p:nvSpPr>
            <p:cNvPr id="111645" name="Oval 30"/>
            <p:cNvSpPr>
              <a:spLocks noChangeArrowheads="1"/>
            </p:cNvSpPr>
            <p:nvPr/>
          </p:nvSpPr>
          <p:spPr bwMode="auto">
            <a:xfrm>
              <a:off x="0" y="0"/>
              <a:ext cx="1252" cy="1252"/>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p>
              <a:pPr algn="r"/>
              <a:endParaRPr lang="zh-CN" altLang="en-US" sz="1800">
                <a:ea typeface="宋体" panose="02010600030101010101" pitchFamily="2" charset="-122"/>
              </a:endParaRPr>
            </a:p>
          </p:txBody>
        </p:sp>
        <p:sp>
          <p:nvSpPr>
            <p:cNvPr id="111646" name="Oval 31"/>
            <p:cNvSpPr>
              <a:spLocks noChangeArrowheads="1"/>
            </p:cNvSpPr>
            <p:nvPr/>
          </p:nvSpPr>
          <p:spPr bwMode="auto">
            <a:xfrm>
              <a:off x="16" y="7"/>
              <a:ext cx="1222" cy="1221"/>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p>
              <a:pPr algn="r"/>
              <a:endParaRPr lang="zh-CN" altLang="en-US" sz="1800">
                <a:ea typeface="宋体" panose="02010600030101010101" pitchFamily="2" charset="-122"/>
              </a:endParaRPr>
            </a:p>
          </p:txBody>
        </p:sp>
        <p:sp>
          <p:nvSpPr>
            <p:cNvPr id="111647" name="Oval 32"/>
            <p:cNvSpPr>
              <a:spLocks noChangeArrowheads="1"/>
            </p:cNvSpPr>
            <p:nvPr/>
          </p:nvSpPr>
          <p:spPr bwMode="auto">
            <a:xfrm>
              <a:off x="29" y="19"/>
              <a:ext cx="1162" cy="1141"/>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p>
              <a:pPr algn="r"/>
              <a:endParaRPr lang="zh-CN" altLang="en-US" sz="1800">
                <a:ea typeface="宋体" panose="02010600030101010101" pitchFamily="2" charset="-122"/>
              </a:endParaRPr>
            </a:p>
          </p:txBody>
        </p:sp>
        <p:sp>
          <p:nvSpPr>
            <p:cNvPr id="111648" name="Oval 33"/>
            <p:cNvSpPr>
              <a:spLocks noChangeArrowheads="1"/>
            </p:cNvSpPr>
            <p:nvPr/>
          </p:nvSpPr>
          <p:spPr bwMode="auto">
            <a:xfrm>
              <a:off x="97" y="51"/>
              <a:ext cx="1033" cy="926"/>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p>
              <a:pPr algn="r"/>
              <a:endParaRPr lang="zh-CN" altLang="en-US" sz="1800">
                <a:ea typeface="宋体" panose="02010600030101010101" pitchFamily="2" charset="-122"/>
              </a:endParaRPr>
            </a:p>
          </p:txBody>
        </p:sp>
      </p:grpSp>
      <p:sp>
        <p:nvSpPr>
          <p:cNvPr id="111649" name="WordArt 34"/>
          <p:cNvSpPr>
            <a:spLocks noChangeArrowheads="1" noChangeShapeType="1" noTextEdit="1"/>
          </p:cNvSpPr>
          <p:nvPr/>
        </p:nvSpPr>
        <p:spPr bwMode="auto">
          <a:xfrm rot="5400000">
            <a:off x="2479675" y="3511550"/>
            <a:ext cx="1638300" cy="419100"/>
          </a:xfrm>
          <a:prstGeom prst="rect">
            <a:avLst/>
          </a:prstGeom>
        </p:spPr>
        <p:txBody>
          <a:bodyPr vert="eaVert" wrap="none" fromWordArt="1">
            <a:prstTxWarp prst="textPlain">
              <a:avLst>
                <a:gd name="adj" fmla="val 50000"/>
              </a:avLst>
            </a:prstTxWarp>
          </a:bodyPr>
          <a:lstStyle/>
          <a:p>
            <a:pPr algn="ctr" fontAlgn="auto"/>
            <a:r>
              <a:rPr lang="zh-CN" altLang="en-US" sz="3200" kern="10">
                <a:ln w="9525" cap="sq">
                  <a:solidFill>
                    <a:srgbClr val="800000"/>
                  </a:solidFill>
                  <a:round/>
                </a:ln>
                <a:solidFill>
                  <a:srgbClr val="800000"/>
                </a:solidFill>
                <a:effectLst>
                  <a:outerShdw dist="35921" dir="2700000" algn="ctr" rotWithShape="0">
                    <a:srgbClr val="B2B2B2">
                      <a:alpha val="76999"/>
                    </a:srgbClr>
                  </a:outerShdw>
                </a:effectLst>
              </a:rPr>
              <a:t>要我安全</a:t>
            </a:r>
            <a:endParaRPr lang="zh-CN" altLang="en-US" sz="3200" kern="10">
              <a:ln w="9525" cap="sq">
                <a:solidFill>
                  <a:srgbClr val="800000"/>
                </a:solidFill>
                <a:round/>
              </a:ln>
              <a:solidFill>
                <a:srgbClr val="800000"/>
              </a:solidFill>
              <a:effectLst>
                <a:outerShdw dist="35921" dir="2700000" algn="ctr" rotWithShape="0">
                  <a:srgbClr val="B2B2B2">
                    <a:alpha val="76999"/>
                  </a:srgbClr>
                </a:outerShdw>
              </a:effectLst>
            </a:endParaRPr>
          </a:p>
        </p:txBody>
      </p:sp>
      <p:sp>
        <p:nvSpPr>
          <p:cNvPr id="111650" name="WordArt 35"/>
          <p:cNvSpPr>
            <a:spLocks noChangeArrowheads="1" noChangeShapeType="1" noTextEdit="1"/>
          </p:cNvSpPr>
          <p:nvPr/>
        </p:nvSpPr>
        <p:spPr bwMode="auto">
          <a:xfrm rot="5400000">
            <a:off x="5264150" y="3511550"/>
            <a:ext cx="1638300" cy="419100"/>
          </a:xfrm>
          <a:prstGeom prst="rect">
            <a:avLst/>
          </a:prstGeom>
        </p:spPr>
        <p:txBody>
          <a:bodyPr vert="eaVert" wrap="none" fromWordArt="1">
            <a:prstTxWarp prst="textPlain">
              <a:avLst>
                <a:gd name="adj" fmla="val 50000"/>
              </a:avLst>
            </a:prstTxWarp>
          </a:bodyPr>
          <a:lstStyle/>
          <a:p>
            <a:pPr algn="ctr" fontAlgn="auto"/>
            <a:r>
              <a:rPr lang="zh-CN" altLang="en-US" sz="3200" kern="10">
                <a:ln w="9525" cap="sq">
                  <a:solidFill>
                    <a:srgbClr val="800000"/>
                  </a:solidFill>
                  <a:round/>
                </a:ln>
                <a:solidFill>
                  <a:srgbClr val="800000"/>
                </a:solidFill>
                <a:effectLst>
                  <a:outerShdw dist="35921" dir="2700000" algn="ctr" rotWithShape="0">
                    <a:srgbClr val="B2B2B2">
                      <a:alpha val="76999"/>
                    </a:srgbClr>
                  </a:outerShdw>
                </a:effectLst>
              </a:rPr>
              <a:t>我要安全</a:t>
            </a:r>
            <a:endParaRPr lang="zh-CN" altLang="en-US" sz="3200" kern="10">
              <a:ln w="9525" cap="sq">
                <a:solidFill>
                  <a:srgbClr val="800000"/>
                </a:solidFill>
                <a:round/>
              </a:ln>
              <a:solidFill>
                <a:srgbClr val="800000"/>
              </a:solidFill>
              <a:effectLst>
                <a:outerShdw dist="35921" dir="2700000" algn="ctr" rotWithShape="0">
                  <a:srgbClr val="B2B2B2">
                    <a:alpha val="76999"/>
                  </a:srgbClr>
                </a:outerShdw>
              </a:effectLst>
            </a:endParaRPr>
          </a:p>
        </p:txBody>
      </p:sp>
      <p:sp>
        <p:nvSpPr>
          <p:cNvPr id="111651" name="WordArt 36"/>
          <p:cNvSpPr>
            <a:spLocks noChangeArrowheads="1" noChangeShapeType="1" noTextEdit="1"/>
          </p:cNvSpPr>
          <p:nvPr/>
        </p:nvSpPr>
        <p:spPr bwMode="auto">
          <a:xfrm rot="5400000">
            <a:off x="8001000" y="3511550"/>
            <a:ext cx="1638300" cy="419100"/>
          </a:xfrm>
          <a:prstGeom prst="rect">
            <a:avLst/>
          </a:prstGeom>
        </p:spPr>
        <p:txBody>
          <a:bodyPr vert="eaVert" wrap="none" fromWordArt="1">
            <a:prstTxWarp prst="textPlain">
              <a:avLst>
                <a:gd name="adj" fmla="val 50000"/>
              </a:avLst>
            </a:prstTxWarp>
          </a:bodyPr>
          <a:lstStyle/>
          <a:p>
            <a:pPr algn="ctr" fontAlgn="auto"/>
            <a:r>
              <a:rPr lang="zh-CN" altLang="en-US" sz="3200" kern="10">
                <a:ln w="9525" cap="sq">
                  <a:solidFill>
                    <a:srgbClr val="800000"/>
                  </a:solidFill>
                  <a:round/>
                </a:ln>
                <a:solidFill>
                  <a:srgbClr val="800000"/>
                </a:solidFill>
                <a:effectLst>
                  <a:outerShdw dist="35921" dir="2700000" algn="ctr" rotWithShape="0">
                    <a:srgbClr val="B2B2B2">
                      <a:alpha val="76999"/>
                    </a:srgbClr>
                  </a:outerShdw>
                </a:effectLst>
              </a:rPr>
              <a:t>我会安全</a:t>
            </a:r>
            <a:endParaRPr lang="zh-CN" altLang="en-US" sz="3200" kern="10">
              <a:ln w="9525" cap="sq">
                <a:solidFill>
                  <a:srgbClr val="800000"/>
                </a:solidFill>
                <a:round/>
              </a:ln>
              <a:solidFill>
                <a:srgbClr val="800000"/>
              </a:solidFill>
              <a:effectLst>
                <a:outerShdw dist="35921" dir="2700000" algn="ctr" rotWithShape="0">
                  <a:srgbClr val="B2B2B2">
                    <a:alpha val="76999"/>
                  </a:srgbClr>
                </a:outerShdw>
              </a:effectLst>
            </a:endParaRPr>
          </a:p>
        </p:txBody>
      </p:sp>
      <p:sp>
        <p:nvSpPr>
          <p:cNvPr id="111652" name="Rectangle 37"/>
          <p:cNvSpPr>
            <a:spLocks noChangeArrowheads="1"/>
          </p:cNvSpPr>
          <p:nvPr/>
        </p:nvSpPr>
        <p:spPr bwMode="auto">
          <a:xfrm>
            <a:off x="3645218" y="1513047"/>
            <a:ext cx="517017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r>
              <a:rPr lang="zh-CN" altLang="en-US" sz="2800" b="1">
                <a:solidFill>
                  <a:srgbClr val="EB0520"/>
                </a:solidFill>
                <a:ea typeface="华文楷体" panose="02010600040101010101" pitchFamily="2" charset="-122"/>
              </a:rPr>
              <a:t>管理人员需要解决和思考的问题</a:t>
            </a:r>
            <a:endParaRPr lang="zh-CN" altLang="en-US" sz="2800" b="1">
              <a:solidFill>
                <a:srgbClr val="EB0520"/>
              </a:solidFill>
              <a:ea typeface="华文楷体" panose="02010600040101010101" pitchFamily="2" charset="-122"/>
            </a:endParaRPr>
          </a:p>
        </p:txBody>
      </p:sp>
      <p:sp>
        <p:nvSpPr>
          <p:cNvPr id="111653" name="Rectangle 38"/>
          <p:cNvSpPr>
            <a:spLocks noGrp="1" noChangeArrowheads="1"/>
          </p:cNvSpPr>
          <p:nvPr>
            <p:ph type="title"/>
          </p:nvPr>
        </p:nvSpPr>
        <p:spPr>
          <a:xfrm>
            <a:off x="1981200" y="274638"/>
            <a:ext cx="8229600" cy="1143000"/>
          </a:xfrm>
        </p:spPr>
        <p:txBody>
          <a:bodyPr anchor="b"/>
          <a:lstStyle/>
          <a:p>
            <a:r>
              <a:rPr lang="en-US" altLang="zh-CN" smtClean="0">
                <a:latin typeface="黑体" panose="02010609060101010101" pitchFamily="2" charset="-122"/>
                <a:ea typeface="黑体" panose="02010609060101010101" pitchFamily="2" charset="-122"/>
              </a:rPr>
              <a:t>  </a:t>
            </a:r>
            <a:endParaRPr lang="en-US" altLang="zh-CN" smtClean="0">
              <a:latin typeface="黑体" panose="02010609060101010101" pitchFamily="2" charset="-122"/>
              <a:ea typeface="黑体" panose="02010609060101010101" pitchFamily="2" charset="-122"/>
            </a:endParaRPr>
          </a:p>
        </p:txBody>
      </p:sp>
      <p:sp>
        <p:nvSpPr>
          <p:cNvPr id="40999" name="Oval 39"/>
          <p:cNvSpPr>
            <a:spLocks noGrp="1"/>
          </p:cNvSpPr>
          <p:nvPr>
            <p:ph type="body" idx="4294967295"/>
          </p:nvPr>
        </p:nvSpPr>
        <p:spPr>
          <a:xfrm>
            <a:off x="1981200" y="1600200"/>
            <a:ext cx="8229600" cy="4525963"/>
          </a:xfrm>
          <a:prstGeom prst="ellipse">
            <a:avLst/>
          </a:prstGeom>
        </p:spPr>
        <p:txBody>
          <a:bodyPr/>
          <a:lstStyle/>
          <a:p>
            <a:pPr>
              <a:buFont typeface="Arial" panose="020B0604020202020204" pitchFamily="34" charset="0"/>
              <a:buNone/>
            </a:pPr>
            <a:r>
              <a:rPr lang="en-US" altLang="x-none" noProof="1"/>
              <a:t> </a:t>
            </a:r>
            <a:endParaRPr lang="en-US" altLang="x-none" noProof="1"/>
          </a:p>
        </p:txBody>
      </p:sp>
      <p:sp>
        <p:nvSpPr>
          <p:cNvPr id="111655" name="AutoShape 3"/>
          <p:cNvSpPr>
            <a:spLocks noChangeArrowheads="1"/>
          </p:cNvSpPr>
          <p:nvPr/>
        </p:nvSpPr>
        <p:spPr bwMode="auto">
          <a:xfrm>
            <a:off x="4459288" y="3354388"/>
            <a:ext cx="504825" cy="576262"/>
          </a:xfrm>
          <a:prstGeom prst="chevron">
            <a:avLst>
              <a:gd name="adj" fmla="val 52500"/>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a:endParaRPr lang="zh-CN" altLang="en-US" sz="1800">
              <a:ea typeface="宋体" panose="02010600030101010101" pitchFamily="2" charset="-122"/>
            </a:endParaRPr>
          </a:p>
        </p:txBody>
      </p:sp>
      <p:sp>
        <p:nvSpPr>
          <p:cNvPr id="111656" name="矩形 7"/>
          <p:cNvSpPr>
            <a:spLocks noChangeArrowheads="1"/>
          </p:cNvSpPr>
          <p:nvPr/>
        </p:nvSpPr>
        <p:spPr bwMode="auto">
          <a:xfrm>
            <a:off x="2376170" y="330200"/>
            <a:ext cx="476440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p>
            <a:pPr algn="r"/>
            <a:r>
              <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rPr>
              <a:t>七、</a:t>
            </a:r>
            <a:r>
              <a:rPr lang="zh-CN" altLang="en-US" sz="2400" b="1">
                <a:solidFill>
                  <a:srgbClr val="0000FF"/>
                </a:solidFill>
                <a:latin typeface="华文楷体" panose="02010600040101010101" pitchFamily="2" charset="-122"/>
                <a:ea typeface="华文楷体" panose="02010600040101010101" pitchFamily="2" charset="-122"/>
              </a:rPr>
              <a:t>思路决定出路，思路决定成败</a:t>
            </a:r>
            <a:endPar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endParaRPr>
          </a:p>
        </p:txBody>
      </p:sp>
    </p:spTree>
    <p:custDataLst>
      <p:tags r:id="rId1"/>
    </p:custDataLst>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内容占位符 2"/>
          <p:cNvSpPr>
            <a:spLocks noGrp="1" noChangeArrowheads="1"/>
          </p:cNvSpPr>
          <p:nvPr>
            <p:ph type="body" idx="4294967295"/>
          </p:nvPr>
        </p:nvSpPr>
        <p:spPr>
          <a:xfrm>
            <a:off x="3240088" y="1811338"/>
            <a:ext cx="6908800" cy="4321175"/>
          </a:xfrm>
          <a:solidFill>
            <a:srgbClr val="FFFFFF"/>
          </a:solidFill>
          <a:ln>
            <a:solidFill>
              <a:schemeClr val="bg1"/>
            </a:solidFill>
            <a:miter lim="800000"/>
          </a:ln>
        </p:spPr>
        <p:txBody>
          <a:bodyPr/>
          <a:lstStyle/>
          <a:p>
            <a:pPr>
              <a:lnSpc>
                <a:spcPct val="120000"/>
              </a:lnSpc>
              <a:buFont typeface="Arial" panose="020B0604020202020204" pitchFamily="34" charset="0"/>
              <a:buNone/>
            </a:pPr>
            <a:r>
              <a:rPr lang="en-US" altLang="zh-CN" b="1" smtClean="0">
                <a:latin typeface="黑体" panose="02010609060101010101" pitchFamily="2" charset="-122"/>
                <a:ea typeface="黑体" panose="02010609060101010101" pitchFamily="2" charset="-122"/>
              </a:rPr>
              <a:t>  </a:t>
            </a:r>
            <a:r>
              <a:rPr lang="zh-CN" altLang="en-US" b="1" smtClean="0">
                <a:solidFill>
                  <a:srgbClr val="3B52FF"/>
                </a:solidFill>
                <a:latin typeface="华文楷体" panose="02010600040101010101" pitchFamily="2" charset="-122"/>
                <a:ea typeface="华文楷体" panose="02010600040101010101" pitchFamily="2" charset="-122"/>
              </a:rPr>
              <a:t>管好安全生产工作，</a:t>
            </a:r>
            <a:endParaRPr lang="zh-CN" altLang="en-US" b="1" smtClean="0">
              <a:solidFill>
                <a:srgbClr val="3B52FF"/>
              </a:solidFill>
              <a:latin typeface="华文楷体" panose="02010600040101010101" pitchFamily="2" charset="-122"/>
              <a:ea typeface="华文楷体" panose="02010600040101010101" pitchFamily="2" charset="-122"/>
            </a:endParaRPr>
          </a:p>
          <a:p>
            <a:pPr>
              <a:lnSpc>
                <a:spcPct val="120000"/>
              </a:lnSpc>
              <a:buFont typeface="Arial" panose="020B0604020202020204" pitchFamily="34" charset="0"/>
              <a:buNone/>
            </a:pPr>
            <a:r>
              <a:rPr lang="zh-CN" altLang="en-US" b="1" smtClean="0">
                <a:solidFill>
                  <a:srgbClr val="3B52FF"/>
                </a:solidFill>
                <a:latin typeface="华文楷体" panose="02010600040101010101" pitchFamily="2" charset="-122"/>
                <a:ea typeface="华文楷体" panose="02010600040101010101" pitchFamily="2" charset="-122"/>
              </a:rPr>
              <a:t>      国家对企业管理者的要求</a:t>
            </a:r>
            <a:endParaRPr lang="zh-CN" altLang="en-US" b="1" smtClean="0">
              <a:solidFill>
                <a:srgbClr val="3B52FF"/>
              </a:solidFill>
              <a:latin typeface="华文楷体" panose="02010600040101010101" pitchFamily="2" charset="-122"/>
              <a:ea typeface="华文楷体" panose="02010600040101010101" pitchFamily="2" charset="-122"/>
            </a:endParaRPr>
          </a:p>
          <a:p>
            <a:pPr>
              <a:lnSpc>
                <a:spcPct val="120000"/>
              </a:lnSpc>
              <a:buFont typeface="Arial" panose="020B0604020202020204" pitchFamily="34" charset="0"/>
              <a:buNone/>
            </a:pPr>
            <a:r>
              <a:rPr lang="zh-CN" altLang="en-US" b="1" smtClean="0">
                <a:solidFill>
                  <a:schemeClr val="accent2"/>
                </a:solidFill>
                <a:latin typeface="华文楷体" panose="02010600040101010101" pitchFamily="2" charset="-122"/>
                <a:ea typeface="华文楷体" panose="02010600040101010101" pitchFamily="2" charset="-122"/>
              </a:rPr>
              <a:t>  管好安全生产工作，</a:t>
            </a:r>
            <a:endParaRPr lang="zh-CN" altLang="en-US" b="1" smtClean="0">
              <a:solidFill>
                <a:schemeClr val="accent2"/>
              </a:solidFill>
              <a:latin typeface="华文楷体" panose="02010600040101010101" pitchFamily="2" charset="-122"/>
              <a:ea typeface="华文楷体" panose="02010600040101010101" pitchFamily="2" charset="-122"/>
            </a:endParaRPr>
          </a:p>
          <a:p>
            <a:pPr>
              <a:lnSpc>
                <a:spcPct val="120000"/>
              </a:lnSpc>
              <a:buFont typeface="Arial" panose="020B0604020202020204" pitchFamily="34" charset="0"/>
              <a:buNone/>
            </a:pPr>
            <a:r>
              <a:rPr lang="zh-CN" altLang="en-US" b="1" smtClean="0">
                <a:solidFill>
                  <a:schemeClr val="accent2"/>
                </a:solidFill>
                <a:latin typeface="华文楷体" panose="02010600040101010101" pitchFamily="2" charset="-122"/>
                <a:ea typeface="华文楷体" panose="02010600040101010101" pitchFamily="2" charset="-122"/>
              </a:rPr>
              <a:t>      是员工对企业管理者的</a:t>
            </a:r>
            <a:r>
              <a:rPr lang="zh-CN" altLang="en-US" b="1" smtClean="0">
                <a:solidFill>
                  <a:srgbClr val="00CC00"/>
                </a:solidFill>
                <a:latin typeface="华文楷体" panose="02010600040101010101" pitchFamily="2" charset="-122"/>
                <a:ea typeface="华文楷体" panose="02010600040101010101" pitchFamily="2" charset="-122"/>
              </a:rPr>
              <a:t>期盼</a:t>
            </a:r>
            <a:endParaRPr lang="zh-CN" altLang="en-US" b="1" smtClean="0">
              <a:solidFill>
                <a:srgbClr val="00CC00"/>
              </a:solidFill>
              <a:latin typeface="华文楷体" panose="02010600040101010101" pitchFamily="2" charset="-122"/>
              <a:ea typeface="华文楷体" panose="02010600040101010101" pitchFamily="2" charset="-122"/>
            </a:endParaRPr>
          </a:p>
          <a:p>
            <a:pPr>
              <a:lnSpc>
                <a:spcPct val="120000"/>
              </a:lnSpc>
              <a:buFont typeface="Arial" panose="020B0604020202020204" pitchFamily="34" charset="0"/>
              <a:buNone/>
            </a:pPr>
            <a:r>
              <a:rPr lang="zh-CN" altLang="en-US" b="1" smtClean="0">
                <a:solidFill>
                  <a:schemeClr val="accent2"/>
                </a:solidFill>
                <a:latin typeface="华文楷体" panose="02010600040101010101" pitchFamily="2" charset="-122"/>
                <a:ea typeface="华文楷体" panose="02010600040101010101" pitchFamily="2" charset="-122"/>
              </a:rPr>
              <a:t>  管好安全生产工作，</a:t>
            </a:r>
            <a:endParaRPr lang="zh-CN" altLang="en-US" b="1" smtClean="0">
              <a:solidFill>
                <a:schemeClr val="accent2"/>
              </a:solidFill>
              <a:latin typeface="华文楷体" panose="02010600040101010101" pitchFamily="2" charset="-122"/>
              <a:ea typeface="华文楷体" panose="02010600040101010101" pitchFamily="2" charset="-122"/>
            </a:endParaRPr>
          </a:p>
          <a:p>
            <a:pPr>
              <a:lnSpc>
                <a:spcPct val="120000"/>
              </a:lnSpc>
              <a:buFont typeface="Arial" panose="020B0604020202020204" pitchFamily="34" charset="0"/>
              <a:buNone/>
            </a:pPr>
            <a:r>
              <a:rPr lang="zh-CN" altLang="en-US" b="1" smtClean="0">
                <a:solidFill>
                  <a:schemeClr val="accent2"/>
                </a:solidFill>
                <a:latin typeface="华文楷体" panose="02010600040101010101" pitchFamily="2" charset="-122"/>
                <a:ea typeface="华文楷体" panose="02010600040101010101" pitchFamily="2" charset="-122"/>
              </a:rPr>
              <a:t>      是生产经营所必须</a:t>
            </a:r>
            <a:endParaRPr lang="zh-CN" altLang="en-US" b="1" smtClean="0">
              <a:solidFill>
                <a:schemeClr val="accent2"/>
              </a:solidFill>
              <a:latin typeface="华文楷体" panose="02010600040101010101" pitchFamily="2" charset="-122"/>
              <a:ea typeface="华文楷体" panose="02010600040101010101" pitchFamily="2" charset="-122"/>
            </a:endParaRPr>
          </a:p>
          <a:p>
            <a:pPr>
              <a:lnSpc>
                <a:spcPct val="120000"/>
              </a:lnSpc>
              <a:buFont typeface="Arial" panose="020B0604020202020204" pitchFamily="34" charset="0"/>
              <a:buNone/>
            </a:pPr>
            <a:r>
              <a:rPr lang="zh-CN" altLang="en-US" b="1" smtClean="0">
                <a:solidFill>
                  <a:schemeClr val="accent2"/>
                </a:solidFill>
                <a:latin typeface="华文楷体" panose="02010600040101010101" pitchFamily="2" charset="-122"/>
                <a:ea typeface="华文楷体" panose="02010600040101010101" pitchFamily="2" charset="-122"/>
              </a:rPr>
              <a:t>  管好安全生产工作</a:t>
            </a:r>
            <a:endParaRPr lang="zh-CN" altLang="en-US" b="1" smtClean="0">
              <a:solidFill>
                <a:schemeClr val="accent2"/>
              </a:solidFill>
              <a:latin typeface="华文楷体" panose="02010600040101010101" pitchFamily="2" charset="-122"/>
              <a:ea typeface="华文楷体" panose="02010600040101010101" pitchFamily="2" charset="-122"/>
            </a:endParaRPr>
          </a:p>
          <a:p>
            <a:pPr>
              <a:lnSpc>
                <a:spcPct val="120000"/>
              </a:lnSpc>
              <a:buFont typeface="Arial" panose="020B0604020202020204" pitchFamily="34" charset="0"/>
              <a:buNone/>
            </a:pPr>
            <a:r>
              <a:rPr lang="zh-CN" altLang="en-US" b="1" smtClean="0">
                <a:solidFill>
                  <a:schemeClr val="accent2"/>
                </a:solidFill>
                <a:latin typeface="华文楷体" panose="02010600040101010101" pitchFamily="2" charset="-122"/>
                <a:ea typeface="华文楷体" panose="02010600040101010101" pitchFamily="2" charset="-122"/>
              </a:rPr>
              <a:t>      是企业的经济</a:t>
            </a:r>
            <a:r>
              <a:rPr lang="zh-CN" altLang="en-US" b="1" smtClean="0">
                <a:solidFill>
                  <a:srgbClr val="00CC00"/>
                </a:solidFill>
                <a:latin typeface="华文楷体" panose="02010600040101010101" pitchFamily="2" charset="-122"/>
                <a:ea typeface="华文楷体" panose="02010600040101010101" pitchFamily="2" charset="-122"/>
              </a:rPr>
              <a:t>效益</a:t>
            </a:r>
            <a:endParaRPr lang="zh-CN" altLang="en-US" b="1" smtClean="0">
              <a:solidFill>
                <a:srgbClr val="00CC00"/>
              </a:solidFill>
              <a:latin typeface="华文楷体" panose="02010600040101010101" pitchFamily="2" charset="-122"/>
              <a:ea typeface="华文楷体" panose="02010600040101010101" pitchFamily="2" charset="-122"/>
            </a:endParaRPr>
          </a:p>
          <a:p>
            <a:endParaRPr lang="en-US" altLang="zh-CN" b="1" smtClean="0">
              <a:solidFill>
                <a:srgbClr val="00CC00"/>
              </a:solidFill>
              <a:latin typeface="华文楷体" panose="02010600040101010101" pitchFamily="2" charset="-122"/>
              <a:ea typeface="华文楷体" panose="02010600040101010101" pitchFamily="2" charset="-122"/>
            </a:endParaRPr>
          </a:p>
        </p:txBody>
      </p:sp>
      <p:sp>
        <p:nvSpPr>
          <p:cNvPr id="112642" name="Rectangle 4"/>
          <p:cNvSpPr>
            <a:spLocks noChangeArrowheads="1"/>
          </p:cNvSpPr>
          <p:nvPr/>
        </p:nvSpPr>
        <p:spPr bwMode="auto">
          <a:xfrm>
            <a:off x="2497455" y="1184275"/>
            <a:ext cx="445897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r>
              <a:rPr lang="zh-CN" altLang="en-US" sz="2400" b="1">
                <a:solidFill>
                  <a:srgbClr val="EB0520"/>
                </a:solidFill>
                <a:ea typeface="华文楷体" panose="02010600040101010101" pitchFamily="2" charset="-122"/>
              </a:rPr>
              <a:t>管理人员需要解决和思考的问题</a:t>
            </a:r>
            <a:endParaRPr lang="zh-CN" altLang="en-US" sz="2400" b="1">
              <a:solidFill>
                <a:srgbClr val="EB0520"/>
              </a:solidFill>
              <a:ea typeface="华文楷体" panose="02010600040101010101" pitchFamily="2" charset="-122"/>
            </a:endParaRPr>
          </a:p>
        </p:txBody>
      </p:sp>
      <p:sp>
        <p:nvSpPr>
          <p:cNvPr id="112643" name="矩形 7"/>
          <p:cNvSpPr>
            <a:spLocks noChangeArrowheads="1"/>
          </p:cNvSpPr>
          <p:nvPr/>
        </p:nvSpPr>
        <p:spPr bwMode="auto">
          <a:xfrm>
            <a:off x="2376170" y="330200"/>
            <a:ext cx="476440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p>
            <a:pPr algn="r"/>
            <a:r>
              <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rPr>
              <a:t>七、</a:t>
            </a:r>
            <a:r>
              <a:rPr lang="zh-CN" altLang="en-US" sz="2400" b="1">
                <a:solidFill>
                  <a:srgbClr val="0000FF"/>
                </a:solidFill>
                <a:latin typeface="华文楷体" panose="02010600040101010101" pitchFamily="2" charset="-122"/>
                <a:ea typeface="华文楷体" panose="02010600040101010101" pitchFamily="2" charset="-122"/>
              </a:rPr>
              <a:t>思路决定出路，思路决定成败</a:t>
            </a:r>
            <a:endPar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endParaRPr>
          </a:p>
        </p:txBody>
      </p:sp>
    </p:spTree>
    <p:custDataLst>
      <p:tags r:id="rId1"/>
    </p:custDataLst>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内容占位符 2"/>
          <p:cNvSpPr>
            <a:spLocks noGrp="1" noChangeArrowheads="1"/>
          </p:cNvSpPr>
          <p:nvPr>
            <p:ph type="body" idx="4294967295"/>
          </p:nvPr>
        </p:nvSpPr>
        <p:spPr>
          <a:xfrm>
            <a:off x="1919288" y="1196975"/>
            <a:ext cx="8362950" cy="4537075"/>
          </a:xfrm>
        </p:spPr>
        <p:txBody>
          <a:bodyPr/>
          <a:lstStyle/>
          <a:p>
            <a:pPr algn="ctr">
              <a:buFont typeface="Arial" panose="020B0604020202020204" pitchFamily="34" charset="0"/>
              <a:buNone/>
            </a:pPr>
            <a:r>
              <a:rPr lang="zh-CN" altLang="en-US" sz="3200" b="1" smtClean="0">
                <a:solidFill>
                  <a:srgbClr val="FF3300"/>
                </a:solidFill>
                <a:latin typeface="华文楷体" panose="02010600040101010101" pitchFamily="2" charset="-122"/>
                <a:ea typeface="华文楷体" panose="02010600040101010101" pitchFamily="2" charset="-122"/>
              </a:rPr>
              <a:t>管好安全生产工作，就是有效保护生命</a:t>
            </a:r>
            <a:endParaRPr lang="zh-CN" altLang="en-US" sz="3200" b="1" smtClean="0">
              <a:solidFill>
                <a:srgbClr val="FF3300"/>
              </a:solidFill>
              <a:latin typeface="华文楷体" panose="02010600040101010101" pitchFamily="2" charset="-122"/>
              <a:ea typeface="华文楷体" panose="02010600040101010101" pitchFamily="2" charset="-122"/>
            </a:endParaRPr>
          </a:p>
          <a:p>
            <a:pPr algn="ctr">
              <a:buFont typeface="Arial" panose="020B0604020202020204" pitchFamily="34" charset="0"/>
              <a:buNone/>
            </a:pPr>
            <a:r>
              <a:rPr lang="zh-CN" altLang="en-US" sz="4800" smtClean="0">
                <a:solidFill>
                  <a:srgbClr val="FF0000"/>
                </a:solidFill>
                <a:latin typeface="华文楷体" panose="02010600040101010101" pitchFamily="2" charset="-122"/>
                <a:ea typeface="华文楷体" panose="02010600040101010101" pitchFamily="2" charset="-122"/>
              </a:rPr>
              <a:t>功德无量！</a:t>
            </a:r>
            <a:endParaRPr lang="zh-CN" altLang="en-US" sz="4800" smtClean="0">
              <a:solidFill>
                <a:srgbClr val="FF0000"/>
              </a:solidFill>
              <a:latin typeface="华文楷体" panose="02010600040101010101" pitchFamily="2" charset="-122"/>
              <a:ea typeface="华文楷体" panose="02010600040101010101" pitchFamily="2" charset="-122"/>
            </a:endParaRPr>
          </a:p>
          <a:p>
            <a:pPr>
              <a:buFont typeface="Arial" panose="020B0604020202020204" pitchFamily="34" charset="0"/>
              <a:buNone/>
            </a:pPr>
            <a:r>
              <a:rPr lang="zh-CN" altLang="en-US" sz="4000" b="1" smtClean="0">
                <a:solidFill>
                  <a:srgbClr val="002060"/>
                </a:solidFill>
                <a:latin typeface="华文楷体" panose="02010600040101010101" pitchFamily="2" charset="-122"/>
                <a:ea typeface="华文楷体" panose="02010600040101010101" pitchFamily="2" charset="-122"/>
              </a:rPr>
              <a:t>所以</a:t>
            </a:r>
            <a:r>
              <a:rPr lang="en-US" altLang="zh-CN" sz="4000" smtClean="0">
                <a:solidFill>
                  <a:srgbClr val="002060"/>
                </a:solidFill>
                <a:latin typeface="华文楷体" panose="02010600040101010101" pitchFamily="2" charset="-122"/>
                <a:ea typeface="华文楷体" panose="02010600040101010101" pitchFamily="2" charset="-122"/>
              </a:rPr>
              <a:t>……</a:t>
            </a:r>
            <a:r>
              <a:rPr lang="zh-CN" altLang="en-US" sz="3200" smtClean="0">
                <a:solidFill>
                  <a:srgbClr val="002060"/>
                </a:solidFill>
                <a:latin typeface="华文楷体" panose="02010600040101010101" pitchFamily="2" charset="-122"/>
                <a:ea typeface="华文楷体" panose="02010600040101010101" pitchFamily="2" charset="-122"/>
              </a:rPr>
              <a:t>不但是企业要我管安全，</a:t>
            </a:r>
            <a:endParaRPr lang="zh-CN" altLang="en-US" sz="3200" smtClean="0">
              <a:solidFill>
                <a:srgbClr val="002060"/>
              </a:solidFill>
              <a:latin typeface="华文楷体" panose="02010600040101010101" pitchFamily="2" charset="-122"/>
              <a:ea typeface="华文楷体" panose="02010600040101010101" pitchFamily="2" charset="-122"/>
            </a:endParaRPr>
          </a:p>
          <a:p>
            <a:pPr>
              <a:buFont typeface="Arial" panose="020B0604020202020204" pitchFamily="34" charset="0"/>
              <a:buNone/>
            </a:pPr>
            <a:r>
              <a:rPr lang="zh-CN" altLang="en-US" sz="4000" smtClean="0">
                <a:solidFill>
                  <a:srgbClr val="002060"/>
                </a:solidFill>
                <a:latin typeface="华文楷体" panose="02010600040101010101" pitchFamily="2" charset="-122"/>
                <a:ea typeface="华文楷体" panose="02010600040101010101" pitchFamily="2" charset="-122"/>
              </a:rPr>
              <a:t>还应该是</a:t>
            </a:r>
            <a:endParaRPr lang="zh-CN" altLang="en-US" sz="4000" smtClean="0">
              <a:solidFill>
                <a:srgbClr val="002060"/>
              </a:solidFill>
              <a:latin typeface="华文楷体" panose="02010600040101010101" pitchFamily="2" charset="-122"/>
              <a:ea typeface="华文楷体" panose="02010600040101010101" pitchFamily="2" charset="-122"/>
            </a:endParaRPr>
          </a:p>
          <a:p>
            <a:pPr algn="ctr">
              <a:buFont typeface="Arial" panose="020B0604020202020204" pitchFamily="34" charset="0"/>
              <a:buNone/>
            </a:pPr>
            <a:r>
              <a:rPr lang="zh-CN" altLang="en-US" sz="4800" smtClean="0">
                <a:solidFill>
                  <a:srgbClr val="FF0000"/>
                </a:solidFill>
                <a:latin typeface="华文楷体" panose="02010600040101010101" pitchFamily="2" charset="-122"/>
                <a:ea typeface="华文楷体" panose="02010600040101010101" pitchFamily="2" charset="-122"/>
              </a:rPr>
              <a:t>我要管好安全！</a:t>
            </a:r>
            <a:endParaRPr lang="zh-CN" altLang="en-US" sz="4800" smtClean="0">
              <a:solidFill>
                <a:srgbClr val="FF0000"/>
              </a:solidFill>
              <a:latin typeface="华文楷体" panose="02010600040101010101" pitchFamily="2" charset="-122"/>
              <a:ea typeface="华文楷体" panose="02010600040101010101" pitchFamily="2" charset="-122"/>
            </a:endParaRPr>
          </a:p>
          <a:p>
            <a:pPr algn="ctr">
              <a:buFont typeface="Arial" panose="020B0604020202020204" pitchFamily="34" charset="0"/>
              <a:buNone/>
            </a:pPr>
            <a:r>
              <a:rPr lang="zh-CN" altLang="en-US" sz="4800" smtClean="0">
                <a:solidFill>
                  <a:srgbClr val="FF0000"/>
                </a:solidFill>
                <a:latin typeface="华文楷体" panose="02010600040101010101" pitchFamily="2" charset="-122"/>
                <a:ea typeface="华文楷体" panose="02010600040101010101" pitchFamily="2" charset="-122"/>
              </a:rPr>
              <a:t>我要会管安全！</a:t>
            </a:r>
            <a:endParaRPr lang="zh-CN" altLang="en-US" sz="4800" smtClean="0">
              <a:solidFill>
                <a:srgbClr val="FF0000"/>
              </a:solidFill>
              <a:latin typeface="华文楷体" panose="02010600040101010101" pitchFamily="2" charset="-122"/>
              <a:ea typeface="华文楷体" panose="02010600040101010101" pitchFamily="2" charset="-122"/>
            </a:endParaRPr>
          </a:p>
          <a:p>
            <a:pPr algn="ctr">
              <a:buFont typeface="Arial" panose="020B0604020202020204" pitchFamily="34" charset="0"/>
              <a:buNone/>
            </a:pPr>
            <a:endParaRPr lang="zh-CN" altLang="en-US" sz="4800" smtClean="0">
              <a:solidFill>
                <a:srgbClr val="FF0000"/>
              </a:solidFill>
              <a:latin typeface="华文楷体" panose="02010600040101010101" pitchFamily="2" charset="-122"/>
              <a:ea typeface="华文楷体" panose="02010600040101010101" pitchFamily="2" charset="-122"/>
            </a:endParaRPr>
          </a:p>
        </p:txBody>
      </p:sp>
      <p:sp>
        <p:nvSpPr>
          <p:cNvPr id="113666" name="矩形 7"/>
          <p:cNvSpPr>
            <a:spLocks noChangeArrowheads="1"/>
          </p:cNvSpPr>
          <p:nvPr/>
        </p:nvSpPr>
        <p:spPr bwMode="auto">
          <a:xfrm>
            <a:off x="2376170" y="330200"/>
            <a:ext cx="476440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p>
            <a:pPr algn="r"/>
            <a:r>
              <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rPr>
              <a:t>七、</a:t>
            </a:r>
            <a:r>
              <a:rPr lang="zh-CN" altLang="en-US" sz="2400" b="1">
                <a:solidFill>
                  <a:srgbClr val="0000FF"/>
                </a:solidFill>
                <a:latin typeface="华文楷体" panose="02010600040101010101" pitchFamily="2" charset="-122"/>
                <a:ea typeface="华文楷体" panose="02010600040101010101" pitchFamily="2" charset="-122"/>
              </a:rPr>
              <a:t>思路决定出路，思路决定成败</a:t>
            </a:r>
            <a:endPar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endParaRPr>
          </a:p>
        </p:txBody>
      </p:sp>
    </p:spTree>
    <p:custDataLst>
      <p:tags r:id="rId1"/>
    </p:custDataLst>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6592" y="1570950"/>
            <a:ext cx="5283023" cy="1179300"/>
          </a:xfrm>
        </p:spPr>
        <p:txBody>
          <a:bodyPr>
            <a:noAutofit/>
          </a:bodyPr>
          <a:lstStyle/>
          <a:p>
            <a:r>
              <a:rPr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7977650" y="4148893"/>
            <a:ext cx="3792503" cy="1583764"/>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5" name="图片 4" descr="公众号二维码"/>
          <p:cNvPicPr>
            <a:picLocks noChangeAspect="1"/>
          </p:cNvPicPr>
          <p:nvPr/>
        </p:nvPicPr>
        <p:blipFill>
          <a:blip r:embed="rId3"/>
          <a:stretch>
            <a:fillRect/>
          </a:stretch>
        </p:blipFill>
        <p:spPr>
          <a:xfrm>
            <a:off x="9280966" y="4213011"/>
            <a:ext cx="1187691" cy="1187691"/>
          </a:xfrm>
          <a:prstGeom prst="rect">
            <a:avLst/>
          </a:prstGeom>
        </p:spPr>
      </p:pic>
      <p:sp>
        <p:nvSpPr>
          <p:cNvPr id="2" name="文本框 1"/>
          <p:cNvSpPr txBox="1"/>
          <p:nvPr>
            <p:custDataLst>
              <p:tags r:id="rId4"/>
            </p:custDataLst>
          </p:nvPr>
        </p:nvSpPr>
        <p:spPr>
          <a:xfrm>
            <a:off x="8087970" y="4498309"/>
            <a:ext cx="1257607" cy="869089"/>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40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59523" y="4266973"/>
            <a:ext cx="1106441" cy="1079719"/>
          </a:xfrm>
          <a:prstGeom prst="rect">
            <a:avLst/>
          </a:prstGeom>
        </p:spPr>
      </p:pic>
      <p:sp>
        <p:nvSpPr>
          <p:cNvPr id="7" name="文本框 6"/>
          <p:cNvSpPr txBox="1"/>
          <p:nvPr>
            <p:custDataLst>
              <p:tags r:id="rId6"/>
            </p:custDataLst>
          </p:nvPr>
        </p:nvSpPr>
        <p:spPr>
          <a:xfrm>
            <a:off x="1705105" y="4292618"/>
            <a:ext cx="4019002"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5745" y="2997064"/>
            <a:ext cx="3145606" cy="1048112"/>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7506" y="5400702"/>
            <a:ext cx="935860"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8829" y="5399447"/>
            <a:ext cx="935860" cy="260350"/>
          </a:xfrm>
          <a:prstGeom prst="rect">
            <a:avLst/>
          </a:prstGeom>
          <a:noFill/>
        </p:spPr>
        <p:txBody>
          <a:bodyPr wrap="square" rtlCol="0">
            <a:spAutoFit/>
          </a:bodyPr>
          <a:lstStyle/>
          <a:p>
            <a:pPr algn="ctr"/>
            <a:r>
              <a:rPr lang="zh-CN" altLang="en-US" sz="1100" dirty="0"/>
              <a:t>抖音</a:t>
            </a:r>
            <a:endParaRPr lang="zh-CN" altLang="en-US" sz="1100" dirty="0"/>
          </a:p>
        </p:txBody>
      </p:sp>
      <p:pic>
        <p:nvPicPr>
          <p:cNvPr id="10" name="图片 9"/>
          <p:cNvPicPr>
            <a:picLocks noChangeAspect="1"/>
          </p:cNvPicPr>
          <p:nvPr userDrawn="1">
            <p:custDataLst>
              <p:tags r:id="rId8"/>
            </p:custDataLst>
          </p:nvPr>
        </p:nvPicPr>
        <p:blipFill>
          <a:blip r:embed="rId9"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10"/>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矩形 3"/>
          <p:cNvSpPr>
            <a:spLocks noChangeArrowheads="1"/>
          </p:cNvSpPr>
          <p:nvPr/>
        </p:nvSpPr>
        <p:spPr bwMode="auto">
          <a:xfrm>
            <a:off x="1981200" y="1411288"/>
            <a:ext cx="8229600" cy="17462"/>
          </a:xfrm>
          <a:prstGeom prst="rect">
            <a:avLst/>
          </a:prstGeom>
          <a:gradFill rotWithShape="1">
            <a:gsLst>
              <a:gs pos="0">
                <a:srgbClr val="DBD8CB"/>
              </a:gs>
              <a:gs pos="50000">
                <a:srgbClr val="918415"/>
              </a:gs>
              <a:gs pos="100000">
                <a:srgbClr val="DBD8C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800">
              <a:solidFill>
                <a:srgbClr val="FFFFFF"/>
              </a:solidFill>
              <a:latin typeface="黑体" panose="02010609060101010101" pitchFamily="2" charset="-122"/>
              <a:sym typeface="黑体" panose="02010609060101010101" pitchFamily="2" charset="-122"/>
            </a:endParaRPr>
          </a:p>
        </p:txBody>
      </p:sp>
      <p:sp>
        <p:nvSpPr>
          <p:cNvPr id="20482" name="Text Box 3"/>
          <p:cNvSpPr>
            <a:spLocks noChangeArrowheads="1"/>
          </p:cNvSpPr>
          <p:nvPr/>
        </p:nvSpPr>
        <p:spPr bwMode="auto">
          <a:xfrm>
            <a:off x="3357563" y="788988"/>
            <a:ext cx="30988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zh-CN" altLang="en-US" sz="1800">
              <a:solidFill>
                <a:srgbClr val="000000"/>
              </a:solidFill>
              <a:ea typeface="Gulim" panose="020B0600000101010101" pitchFamily="34" charset="-127"/>
            </a:endParaRPr>
          </a:p>
        </p:txBody>
      </p:sp>
      <p:sp>
        <p:nvSpPr>
          <p:cNvPr id="20483" name="Rectangle 9"/>
          <p:cNvSpPr>
            <a:spLocks noChangeArrowheads="1"/>
          </p:cNvSpPr>
          <p:nvPr/>
        </p:nvSpPr>
        <p:spPr bwMode="auto">
          <a:xfrm>
            <a:off x="10358120" y="-184150"/>
            <a:ext cx="30988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eaLnBrk="0" hangingPunct="0"/>
            <a:r>
              <a:rPr lang="en-US" altLang="zh-CN" sz="1800">
                <a:solidFill>
                  <a:srgbClr val="000000"/>
                </a:solidFill>
                <a:ea typeface="华文行楷" panose="02010800040101010101" pitchFamily="2" charset="-122"/>
                <a:sym typeface="Calibri" panose="020F0502020204030204" pitchFamily="34" charset="0"/>
              </a:rPr>
              <a:t>  </a:t>
            </a:r>
            <a:endParaRPr lang="en-US" altLang="zh-CN" sz="1800">
              <a:solidFill>
                <a:srgbClr val="000000"/>
              </a:solidFill>
              <a:ea typeface="宋体" panose="02010600030101010101" pitchFamily="2" charset="-122"/>
              <a:sym typeface="Calibri" panose="020F0502020204030204" pitchFamily="34" charset="0"/>
            </a:endParaRPr>
          </a:p>
        </p:txBody>
      </p:sp>
      <p:sp>
        <p:nvSpPr>
          <p:cNvPr id="20484" name="矩形 7"/>
          <p:cNvSpPr>
            <a:spLocks noChangeArrowheads="1"/>
          </p:cNvSpPr>
          <p:nvPr/>
        </p:nvSpPr>
        <p:spPr bwMode="auto">
          <a:xfrm>
            <a:off x="2306320" y="368300"/>
            <a:ext cx="460248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p>
            <a:pPr algn="r"/>
            <a:r>
              <a:rPr lang="zh-CN" altLang="en-US" sz="2400" b="1">
                <a:solidFill>
                  <a:srgbClr val="0000FF"/>
                </a:solidFill>
                <a:latin typeface="华文中宋" panose="02010600040101010101" pitchFamily="2" charset="-122"/>
                <a:ea typeface="华文楷体" panose="02010600040101010101" pitchFamily="2" charset="-122"/>
                <a:sym typeface="华文中宋" panose="02010600040101010101" pitchFamily="2" charset="-122"/>
              </a:rPr>
              <a:t>三</a:t>
            </a:r>
            <a:r>
              <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rPr>
              <a:t>、</a:t>
            </a:r>
            <a:r>
              <a:rPr lang="en-US" altLang="zh-CN"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rPr>
              <a:t>《</a:t>
            </a:r>
            <a:r>
              <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rPr>
              <a:t>主体责任</a:t>
            </a:r>
            <a:r>
              <a:rPr lang="en-US" altLang="zh-CN"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rPr>
              <a:t>》—1</a:t>
            </a:r>
            <a:r>
              <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rPr>
              <a:t>概念及内涵</a:t>
            </a:r>
            <a:endPar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endParaRPr>
          </a:p>
        </p:txBody>
      </p:sp>
      <p:sp>
        <p:nvSpPr>
          <p:cNvPr id="20485" name="Rectangle 8"/>
          <p:cNvSpPr>
            <a:spLocks noChangeArrowheads="1"/>
          </p:cNvSpPr>
          <p:nvPr/>
        </p:nvSpPr>
        <p:spPr bwMode="auto">
          <a:xfrm>
            <a:off x="1714500" y="1229995"/>
            <a:ext cx="8786813" cy="5169535"/>
          </a:xfrm>
          <a:prstGeom prst="rect">
            <a:avLst/>
          </a:prstGeom>
          <a:noFill/>
          <a:ln w="25400">
            <a:solidFill>
              <a:srgbClr val="E5B440"/>
            </a:solidFill>
            <a:miter lim="800000"/>
          </a:ln>
          <a:extLst>
            <a:ext uri="{909E8E84-426E-40DD-AFC4-6F175D3DCCD1}">
              <a14:hiddenFill xmlns:a14="http://schemas.microsoft.com/office/drawing/2010/main">
                <a:solidFill>
                  <a:srgbClr val="FFFFFF"/>
                </a:solidFill>
              </a14:hiddenFill>
            </a:ext>
          </a:extLst>
        </p:spPr>
        <p:txBody>
          <a:bodyPr anchor="ctr">
            <a:spAutoFit/>
          </a:bodyPr>
          <a:lstStyle/>
          <a:p>
            <a:pPr>
              <a:lnSpc>
                <a:spcPct val="150000"/>
              </a:lnSpc>
            </a:pPr>
            <a:r>
              <a:rPr lang="zh-CN" altLang="en-US">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（哲学上）指对客体有认识和实践能力的人，是客体的存在意义的决定者。（法学上）指权力义务的承受者，民法中指享受权利和负担义务的公民或法人。</a:t>
            </a:r>
            <a:r>
              <a:rPr lang="zh-CN" altLang="en-US" b="1">
                <a:solidFill>
                  <a:srgbClr val="EB0520"/>
                </a:solidFill>
                <a:latin typeface="华文楷体" panose="02010600040101010101" pitchFamily="2" charset="-122"/>
                <a:ea typeface="华文楷体" panose="02010600040101010101" pitchFamily="2" charset="-122"/>
                <a:sym typeface="华文楷体" panose="02010600040101010101" pitchFamily="2" charset="-122"/>
              </a:rPr>
              <a:t>企业是生产经营活动的主体，是安全生产工作责任的直接承担主体。</a:t>
            </a:r>
            <a:endParaRPr lang="zh-CN" altLang="en-US" b="1">
              <a:solidFill>
                <a:srgbClr val="EB052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一是指份内应该做好的事，如履行职责、应尽义务、承担责任等；</a:t>
            </a:r>
            <a:endParaRPr lang="zh-CN" altLang="en-US">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二是指如果没有做好自己工作，而应承担不利后果或强制义务，如担负责任、承担后果等。</a:t>
            </a:r>
            <a:endParaRPr lang="en-US" altLang="zh-CN">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b="1">
                <a:solidFill>
                  <a:srgbClr val="0000CC"/>
                </a:solidFill>
                <a:latin typeface="华文楷体" panose="02010600040101010101" pitchFamily="2" charset="-122"/>
                <a:ea typeface="华文楷体" panose="02010600040101010101" pitchFamily="2" charset="-122"/>
                <a:sym typeface="华文楷体" panose="02010600040101010101" pitchFamily="2" charset="-122"/>
              </a:rPr>
              <a:t>          </a:t>
            </a:r>
            <a:r>
              <a:rPr lang="zh-CN" altLang="en-US" b="1">
                <a:solidFill>
                  <a:srgbClr val="EB0520"/>
                </a:solidFill>
                <a:latin typeface="华文楷体" panose="02010600040101010101" pitchFamily="2" charset="-122"/>
                <a:ea typeface="华文楷体" panose="02010600040101010101" pitchFamily="2" charset="-122"/>
                <a:sym typeface="华文楷体" panose="02010600040101010101" pitchFamily="2" charset="-122"/>
              </a:rPr>
              <a:t>一般把前一种责任称为积极责任，把后一种责任称为消极责任。</a:t>
            </a:r>
            <a:endParaRPr lang="en-US" altLang="zh-CN" b="1">
              <a:solidFill>
                <a:srgbClr val="EB052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a:t>
            </a:r>
            <a:r>
              <a:rPr lang="zh-CN" altLang="en-US" b="1">
                <a:solidFill>
                  <a:srgbClr val="0000FF"/>
                </a:solidFill>
                <a:latin typeface="华文楷体" panose="02010600040101010101" pitchFamily="2" charset="-122"/>
                <a:ea typeface="华文楷体" panose="02010600040101010101" pitchFamily="2" charset="-122"/>
                <a:sym typeface="华文楷体" panose="02010600040101010101" pitchFamily="2" charset="-122"/>
              </a:rPr>
              <a:t>指国家有关安全生产的法律法规要求企业在安全生产保障方面应当执行的有关规定，应当履行的工作职责，应当具备的安全生产条件，应当执行的行业标准，应当承担的法律责任</a:t>
            </a:r>
            <a:endParaRPr lang="zh-CN" altLang="en-US" b="1">
              <a:solidFill>
                <a:srgbClr val="0000FF"/>
              </a:solidFill>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20486" name="矩形 10"/>
          <p:cNvSpPr>
            <a:spLocks noChangeArrowheads="1"/>
          </p:cNvSpPr>
          <p:nvPr/>
        </p:nvSpPr>
        <p:spPr bwMode="auto">
          <a:xfrm>
            <a:off x="1892618" y="1384300"/>
            <a:ext cx="871220" cy="368300"/>
          </a:xfrm>
          <a:prstGeom prst="rect">
            <a:avLst/>
          </a:prstGeom>
          <a:gradFill rotWithShape="1">
            <a:gsLst>
              <a:gs pos="0">
                <a:srgbClr val="FFF9F2"/>
              </a:gs>
              <a:gs pos="34000">
                <a:srgbClr val="FFF7ED"/>
              </a:gs>
              <a:gs pos="100000">
                <a:srgbClr val="FFD99F"/>
              </a:gs>
              <a:gs pos="100000">
                <a:srgbClr val="FFD99F"/>
              </a:gs>
            </a:gsLst>
            <a:path path="rect">
              <a:fillToRect l="50000" t="-54999" r="50000" b="154999"/>
            </a:path>
          </a:gradFill>
          <a:ln w="9525">
            <a:solidFill>
              <a:srgbClr val="E5B440"/>
            </a:solidFill>
            <a:miter lim="800000"/>
          </a:ln>
        </p:spPr>
        <p:txBody>
          <a:bodyPr wrap="none">
            <a:spAutoFit/>
          </a:bodyPr>
          <a:lstStyle/>
          <a:p>
            <a:pPr algn="r"/>
            <a:r>
              <a:rPr lang="zh-CN" altLang="en-US" sz="1800" b="1">
                <a:solidFill>
                  <a:srgbClr val="CC3300"/>
                </a:solidFill>
                <a:latin typeface="华文楷体" panose="02010600040101010101" pitchFamily="2" charset="-122"/>
                <a:ea typeface="华文楷体" panose="02010600040101010101" pitchFamily="2" charset="-122"/>
                <a:sym typeface="华文楷体" panose="02010600040101010101" pitchFamily="2" charset="-122"/>
              </a:rPr>
              <a:t>☞主体</a:t>
            </a:r>
            <a:endParaRPr lang="zh-CN" altLang="en-US" sz="1800">
              <a:solidFill>
                <a:srgbClr val="000000"/>
              </a:solidFill>
              <a:latin typeface="黑体" panose="02010609060101010101" pitchFamily="2" charset="-122"/>
              <a:sym typeface="黑体" panose="02010609060101010101" pitchFamily="2" charset="-122"/>
            </a:endParaRPr>
          </a:p>
        </p:txBody>
      </p:sp>
      <p:sp>
        <p:nvSpPr>
          <p:cNvPr id="20487" name="矩形 11"/>
          <p:cNvSpPr>
            <a:spLocks noChangeArrowheads="1"/>
          </p:cNvSpPr>
          <p:nvPr/>
        </p:nvSpPr>
        <p:spPr bwMode="auto">
          <a:xfrm>
            <a:off x="1816418" y="3479800"/>
            <a:ext cx="871220" cy="368300"/>
          </a:xfrm>
          <a:prstGeom prst="rect">
            <a:avLst/>
          </a:prstGeom>
          <a:gradFill rotWithShape="1">
            <a:gsLst>
              <a:gs pos="0">
                <a:srgbClr val="FFF9F2"/>
              </a:gs>
              <a:gs pos="34000">
                <a:srgbClr val="FFF7ED"/>
              </a:gs>
              <a:gs pos="100000">
                <a:srgbClr val="FFD99F"/>
              </a:gs>
              <a:gs pos="100000">
                <a:srgbClr val="FFD99F"/>
              </a:gs>
            </a:gsLst>
            <a:path path="rect">
              <a:fillToRect l="50000" t="-54999" r="50000" b="154999"/>
            </a:path>
          </a:gradFill>
          <a:ln w="9525">
            <a:solidFill>
              <a:srgbClr val="E5B440"/>
            </a:solidFill>
            <a:miter lim="800000"/>
          </a:ln>
        </p:spPr>
        <p:txBody>
          <a:bodyPr wrap="none">
            <a:spAutoFit/>
          </a:bodyPr>
          <a:lstStyle/>
          <a:p>
            <a:pPr algn="r"/>
            <a:r>
              <a:rPr lang="zh-CN" altLang="en-US" sz="1800" b="1">
                <a:solidFill>
                  <a:srgbClr val="CC3300"/>
                </a:solidFill>
                <a:latin typeface="华文楷体" panose="02010600040101010101" pitchFamily="2" charset="-122"/>
                <a:ea typeface="华文楷体" panose="02010600040101010101" pitchFamily="2" charset="-122"/>
                <a:sym typeface="华文楷体" panose="02010600040101010101" pitchFamily="2" charset="-122"/>
              </a:rPr>
              <a:t>☞责任</a:t>
            </a:r>
            <a:endParaRPr lang="zh-CN" altLang="en-US" sz="1800">
              <a:solidFill>
                <a:srgbClr val="000000"/>
              </a:solidFill>
              <a:latin typeface="黑体" panose="02010609060101010101" pitchFamily="2" charset="-122"/>
              <a:sym typeface="黑体" panose="02010609060101010101" pitchFamily="2" charset="-122"/>
            </a:endParaRPr>
          </a:p>
        </p:txBody>
      </p:sp>
      <p:sp>
        <p:nvSpPr>
          <p:cNvPr id="20488" name="矩形 12"/>
          <p:cNvSpPr>
            <a:spLocks noChangeArrowheads="1"/>
          </p:cNvSpPr>
          <p:nvPr/>
        </p:nvSpPr>
        <p:spPr bwMode="auto">
          <a:xfrm>
            <a:off x="1778000" y="5110163"/>
            <a:ext cx="2705100" cy="368300"/>
          </a:xfrm>
          <a:prstGeom prst="rect">
            <a:avLst/>
          </a:prstGeom>
          <a:gradFill rotWithShape="1">
            <a:gsLst>
              <a:gs pos="0">
                <a:srgbClr val="FFF9F2"/>
              </a:gs>
              <a:gs pos="34000">
                <a:srgbClr val="FFF7ED"/>
              </a:gs>
              <a:gs pos="100000">
                <a:srgbClr val="FFD99F"/>
              </a:gs>
              <a:gs pos="100000">
                <a:srgbClr val="FFD99F"/>
              </a:gs>
            </a:gsLst>
            <a:path path="rect">
              <a:fillToRect l="50000" t="-54999" r="50000" b="154999"/>
            </a:path>
          </a:gradFill>
          <a:ln w="9525">
            <a:solidFill>
              <a:srgbClr val="E5B440"/>
            </a:solidFill>
            <a:miter lim="800000"/>
          </a:ln>
        </p:spPr>
        <p:txBody>
          <a:bodyPr wrap="none">
            <a:spAutoFit/>
          </a:bodyPr>
          <a:lstStyle/>
          <a:p>
            <a:pPr algn="r"/>
            <a:r>
              <a:rPr lang="zh-CN" altLang="en-US" sz="1800" b="1">
                <a:solidFill>
                  <a:srgbClr val="CC3300"/>
                </a:solidFill>
                <a:latin typeface="华文楷体" panose="02010600040101010101" pitchFamily="2" charset="-122"/>
                <a:ea typeface="华文楷体" panose="02010600040101010101" pitchFamily="2" charset="-122"/>
                <a:sym typeface="华文楷体" panose="02010600040101010101" pitchFamily="2" charset="-122"/>
              </a:rPr>
              <a:t>☞企业安全生产主体责任</a:t>
            </a:r>
            <a:endParaRPr lang="zh-CN" altLang="en-US" sz="1800">
              <a:solidFill>
                <a:srgbClr val="000000"/>
              </a:solidFill>
              <a:latin typeface="黑体" panose="02010609060101010101" pitchFamily="2" charset="-122"/>
              <a:sym typeface="黑体" panose="02010609060101010101" pitchFamily="2" charset="-122"/>
            </a:endParaRPr>
          </a:p>
        </p:txBody>
      </p:sp>
    </p:spTree>
    <p:custDataLst>
      <p:tags r:id="rId1"/>
    </p:custDataLst>
  </p:cSld>
  <p:clrMapOvr>
    <a:masterClrMapping/>
  </p:clrMapOvr>
  <p:transition spd="slow">
    <p:newsfla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矩形 3"/>
          <p:cNvSpPr>
            <a:spLocks noChangeArrowheads="1"/>
          </p:cNvSpPr>
          <p:nvPr/>
        </p:nvSpPr>
        <p:spPr bwMode="auto">
          <a:xfrm>
            <a:off x="1981200" y="1411288"/>
            <a:ext cx="8229600" cy="17462"/>
          </a:xfrm>
          <a:prstGeom prst="rect">
            <a:avLst/>
          </a:prstGeom>
          <a:gradFill rotWithShape="1">
            <a:gsLst>
              <a:gs pos="0">
                <a:srgbClr val="DBD8CB"/>
              </a:gs>
              <a:gs pos="50000">
                <a:srgbClr val="918415"/>
              </a:gs>
              <a:gs pos="100000">
                <a:srgbClr val="DBD8C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800">
              <a:solidFill>
                <a:srgbClr val="FFFFFF"/>
              </a:solidFill>
              <a:latin typeface="黑体" panose="02010609060101010101" pitchFamily="2" charset="-122"/>
              <a:sym typeface="黑体" panose="02010609060101010101" pitchFamily="2" charset="-122"/>
            </a:endParaRPr>
          </a:p>
        </p:txBody>
      </p:sp>
      <p:sp>
        <p:nvSpPr>
          <p:cNvPr id="21506" name="Text Box 3"/>
          <p:cNvSpPr>
            <a:spLocks noChangeArrowheads="1"/>
          </p:cNvSpPr>
          <p:nvPr/>
        </p:nvSpPr>
        <p:spPr bwMode="auto">
          <a:xfrm>
            <a:off x="3357563" y="788988"/>
            <a:ext cx="30988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zh-CN" altLang="en-US" sz="1800">
              <a:solidFill>
                <a:srgbClr val="000000"/>
              </a:solidFill>
              <a:ea typeface="Gulim" panose="020B0600000101010101" pitchFamily="34" charset="-127"/>
            </a:endParaRPr>
          </a:p>
        </p:txBody>
      </p:sp>
      <p:sp>
        <p:nvSpPr>
          <p:cNvPr id="21507" name="Rectangle 9"/>
          <p:cNvSpPr>
            <a:spLocks noChangeArrowheads="1"/>
          </p:cNvSpPr>
          <p:nvPr/>
        </p:nvSpPr>
        <p:spPr bwMode="auto">
          <a:xfrm>
            <a:off x="10358120" y="-184150"/>
            <a:ext cx="30988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eaLnBrk="0" hangingPunct="0"/>
            <a:r>
              <a:rPr lang="en-US" altLang="zh-CN" sz="1800">
                <a:solidFill>
                  <a:srgbClr val="000000"/>
                </a:solidFill>
                <a:ea typeface="华文行楷" panose="02010800040101010101" pitchFamily="2" charset="-122"/>
                <a:sym typeface="Calibri" panose="020F0502020204030204" pitchFamily="34" charset="0"/>
              </a:rPr>
              <a:t>  </a:t>
            </a:r>
            <a:endParaRPr lang="en-US" altLang="zh-CN" sz="1800">
              <a:solidFill>
                <a:srgbClr val="000000"/>
              </a:solidFill>
              <a:ea typeface="宋体" panose="02010600030101010101" pitchFamily="2" charset="-122"/>
              <a:sym typeface="Calibri" panose="020F0502020204030204" pitchFamily="34" charset="0"/>
            </a:endParaRPr>
          </a:p>
        </p:txBody>
      </p:sp>
      <p:sp>
        <p:nvSpPr>
          <p:cNvPr id="21508" name="矩形 7"/>
          <p:cNvSpPr>
            <a:spLocks noChangeArrowheads="1"/>
          </p:cNvSpPr>
          <p:nvPr/>
        </p:nvSpPr>
        <p:spPr bwMode="auto">
          <a:xfrm>
            <a:off x="2211705" y="357188"/>
            <a:ext cx="429704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p>
            <a:pPr algn="r"/>
            <a:r>
              <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rPr>
              <a:t>三、</a:t>
            </a:r>
            <a:r>
              <a:rPr lang="en-US" altLang="zh-CN"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rPr>
              <a:t>《</a:t>
            </a:r>
            <a:r>
              <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rPr>
              <a:t>主体责任</a:t>
            </a:r>
            <a:r>
              <a:rPr lang="en-US" altLang="zh-CN"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rPr>
              <a:t>》—2</a:t>
            </a:r>
            <a:r>
              <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rPr>
              <a:t>责任体系</a:t>
            </a:r>
            <a:endPar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endParaRPr>
          </a:p>
        </p:txBody>
      </p:sp>
      <p:sp>
        <p:nvSpPr>
          <p:cNvPr id="21509" name="矩形 9"/>
          <p:cNvSpPr>
            <a:spLocks noChangeArrowheads="1"/>
          </p:cNvSpPr>
          <p:nvPr/>
        </p:nvSpPr>
        <p:spPr bwMode="auto">
          <a:xfrm>
            <a:off x="1739900" y="1444625"/>
            <a:ext cx="8680450" cy="4707890"/>
          </a:xfrm>
          <a:prstGeom prst="rect">
            <a:avLst/>
          </a:prstGeom>
          <a:noFill/>
          <a:ln w="25400">
            <a:solidFill>
              <a:srgbClr val="E5B440"/>
            </a:solidFill>
            <a:miter lim="800000"/>
          </a:ln>
          <a:extLst>
            <a:ext uri="{909E8E84-426E-40DD-AFC4-6F175D3DCCD1}">
              <a14:hiddenFill xmlns:a14="http://schemas.microsoft.com/office/drawing/2010/main">
                <a:solidFill>
                  <a:srgbClr val="FFFFFF"/>
                </a:solidFill>
              </a14:hiddenFill>
            </a:ext>
          </a:extLst>
        </p:spPr>
        <p:txBody>
          <a:bodyPr>
            <a:spAutoFit/>
          </a:bodyPr>
          <a:lstStyle/>
          <a:p>
            <a:pPr>
              <a:lnSpc>
                <a:spcPct val="150000"/>
              </a:lnSpc>
            </a:pPr>
            <a:r>
              <a:rPr lang="zh-CN" altLang="en-US" b="1">
                <a:solidFill>
                  <a:srgbClr val="FF0000"/>
                </a:solidFill>
                <a:latin typeface="华文楷体" panose="02010600040101010101" pitchFamily="2" charset="-122"/>
                <a:ea typeface="华文楷体" panose="02010600040101010101" pitchFamily="2" charset="-122"/>
                <a:sym typeface="Times New Roman" panose="02020603050405020304" pitchFamily="18" charset="0"/>
              </a:rPr>
              <a:t>                          </a:t>
            </a:r>
            <a:endParaRPr lang="zh-CN" altLang="en-US" b="1">
              <a:solidFill>
                <a:srgbClr val="FF0000"/>
              </a:solidFill>
              <a:latin typeface="华文楷体" panose="02010600040101010101" pitchFamily="2" charset="-122"/>
              <a:ea typeface="华文楷体" panose="02010600040101010101" pitchFamily="2" charset="-122"/>
              <a:sym typeface="Times New Roman" panose="02020603050405020304" pitchFamily="18" charset="0"/>
            </a:endParaRPr>
          </a:p>
          <a:p>
            <a:pPr>
              <a:lnSpc>
                <a:spcPct val="150000"/>
              </a:lnSpc>
            </a:pPr>
            <a:r>
              <a:rPr lang="zh-CN" altLang="en-US" b="1">
                <a:solidFill>
                  <a:srgbClr val="FF0000"/>
                </a:solidFill>
                <a:latin typeface="华文楷体" panose="02010600040101010101" pitchFamily="2" charset="-122"/>
                <a:ea typeface="华文楷体" panose="02010600040101010101" pitchFamily="2" charset="-122"/>
                <a:sym typeface="Times New Roman" panose="02020603050405020304" pitchFamily="18" charset="0"/>
              </a:rPr>
              <a:t> </a:t>
            </a:r>
            <a:r>
              <a:rPr lang="zh-CN" altLang="en-US">
                <a:solidFill>
                  <a:srgbClr val="000000"/>
                </a:solidFill>
                <a:latin typeface="华文楷体" panose="02010600040101010101" pitchFamily="2" charset="-122"/>
                <a:ea typeface="华文楷体" panose="02010600040101010101" pitchFamily="2" charset="-122"/>
                <a:sym typeface="Times New Roman" panose="02020603050405020304" pitchFamily="18" charset="0"/>
              </a:rPr>
              <a:t>由两个主体、两个负责制构成。</a:t>
            </a:r>
            <a:r>
              <a:rPr lang="zh-CN" altLang="en-US">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a:t>
            </a:r>
            <a:endParaRPr lang="en-US" altLang="zh-CN">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b="1">
                <a:solidFill>
                  <a:srgbClr val="0000CC"/>
                </a:solidFill>
                <a:latin typeface="华文楷体" panose="02010600040101010101" pitchFamily="2" charset="-122"/>
                <a:ea typeface="华文楷体" panose="02010600040101010101" pitchFamily="2" charset="-122"/>
                <a:sym typeface="华文楷体" panose="02010600040101010101" pitchFamily="2" charset="-122"/>
              </a:rPr>
              <a:t>☞责任主体：</a:t>
            </a:r>
            <a:r>
              <a:rPr lang="zh-CN" altLang="en-US">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企业是安全生产的责任主体，管生产必须管安全，管业务必须管安全，部门（车间）主要负责人对本单位的安全生产工作全面负责。</a:t>
            </a:r>
            <a:endParaRPr lang="en-US" altLang="zh-CN">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en-US" altLang="zh-CN" b="1">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         </a:t>
            </a:r>
            <a:r>
              <a:rPr lang="zh-CN" altLang="en-US" b="1">
                <a:solidFill>
                  <a:srgbClr val="C00000"/>
                </a:solidFill>
                <a:latin typeface="华文楷体" panose="02010600040101010101" pitchFamily="2" charset="-122"/>
                <a:ea typeface="华文楷体" panose="02010600040101010101" pitchFamily="2" charset="-122"/>
                <a:sym typeface="华文楷体" panose="02010600040101010101" pitchFamily="2" charset="-122"/>
              </a:rPr>
              <a:t>建立企业主要负责人安全生产负责制。 </a:t>
            </a:r>
            <a:endParaRPr lang="en-US" altLang="zh-CN" b="1">
              <a:solidFill>
                <a:srgbClr val="C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b="1">
                <a:solidFill>
                  <a:srgbClr val="0000CC"/>
                </a:solidFill>
                <a:latin typeface="华文楷体" panose="02010600040101010101" pitchFamily="2" charset="-122"/>
                <a:ea typeface="华文楷体" panose="02010600040101010101" pitchFamily="2" charset="-122"/>
                <a:sym typeface="华文楷体" panose="02010600040101010101" pitchFamily="2" charset="-122"/>
              </a:rPr>
              <a:t>☞监管主体：</a:t>
            </a:r>
            <a:r>
              <a:rPr lang="zh-CN" altLang="en-US">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政府是安全生产的监管主体，各级安全生产监督管理部门代表国家履行安全生产的监督管理责任，确保安全生产法律法规的贯彻执行，各级政府的行政首长对安全生产全面负责。 </a:t>
            </a:r>
            <a:endParaRPr lang="en-US" altLang="zh-CN">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en-US" altLang="zh-CN" b="1">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        </a:t>
            </a:r>
            <a:r>
              <a:rPr lang="zh-CN" altLang="en-US" b="1">
                <a:solidFill>
                  <a:srgbClr val="C00000"/>
                </a:solidFill>
                <a:latin typeface="华文楷体" panose="02010600040101010101" pitchFamily="2" charset="-122"/>
                <a:ea typeface="华文楷体" panose="02010600040101010101" pitchFamily="2" charset="-122"/>
                <a:sym typeface="华文楷体" panose="02010600040101010101" pitchFamily="2" charset="-122"/>
              </a:rPr>
              <a:t>建立政府行政首长安全生产负责制。</a:t>
            </a:r>
            <a:endParaRPr lang="en-US" altLang="zh-CN" b="1">
              <a:solidFill>
                <a:srgbClr val="C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endParaRPr lang="zh-CN" altLang="en-US" b="1">
              <a:solidFill>
                <a:srgbClr val="FF0000"/>
              </a:solidFill>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21510" name="矩形 10"/>
          <p:cNvSpPr>
            <a:spLocks noChangeArrowheads="1"/>
          </p:cNvSpPr>
          <p:nvPr/>
        </p:nvSpPr>
        <p:spPr bwMode="auto">
          <a:xfrm>
            <a:off x="1885315" y="1444625"/>
            <a:ext cx="2219960" cy="398780"/>
          </a:xfrm>
          <a:prstGeom prst="rect">
            <a:avLst/>
          </a:prstGeom>
          <a:gradFill rotWithShape="1">
            <a:gsLst>
              <a:gs pos="0">
                <a:srgbClr val="FFD99F"/>
              </a:gs>
              <a:gs pos="45999">
                <a:srgbClr val="FFC75F"/>
              </a:gs>
              <a:gs pos="100000">
                <a:srgbClr val="B78409"/>
              </a:gs>
              <a:gs pos="100000">
                <a:srgbClr val="B78409"/>
              </a:gs>
            </a:gsLst>
            <a:path path="rect">
              <a:fillToRect l="50000" t="-54999" r="50000" b="154999"/>
            </a:path>
          </a:gradFill>
          <a:ln w="9525">
            <a:solidFill>
              <a:srgbClr val="E5B440"/>
            </a:solidFill>
            <a:miter lim="800000"/>
          </a:ln>
        </p:spPr>
        <p:txBody>
          <a:bodyPr wrap="none">
            <a:spAutoFit/>
          </a:bodyPr>
          <a:lstStyle/>
          <a:p>
            <a:pPr algn="r"/>
            <a:r>
              <a:rPr lang="zh-CN" altLang="en-US" b="1">
                <a:solidFill>
                  <a:srgbClr val="FF0000"/>
                </a:solidFill>
                <a:latin typeface="华文楷体" panose="02010600040101010101" pitchFamily="2" charset="-122"/>
                <a:ea typeface="华文楷体" panose="02010600040101010101" pitchFamily="2" charset="-122"/>
                <a:sym typeface="Times New Roman" panose="02020603050405020304" pitchFamily="18" charset="0"/>
              </a:rPr>
              <a:t>★</a:t>
            </a:r>
            <a:r>
              <a:rPr lang="zh-CN" altLang="en-US" b="1">
                <a:solidFill>
                  <a:srgbClr val="000000"/>
                </a:solidFill>
                <a:latin typeface="华文楷体" panose="02010600040101010101" pitchFamily="2" charset="-122"/>
                <a:ea typeface="华文楷体" panose="02010600040101010101" pitchFamily="2" charset="-122"/>
                <a:sym typeface="Times New Roman" panose="02020603050405020304" pitchFamily="18" charset="0"/>
              </a:rPr>
              <a:t>国家责任体系：</a:t>
            </a:r>
            <a:endParaRPr lang="zh-CN" altLang="en-US" b="1">
              <a:solidFill>
                <a:srgbClr val="000000"/>
              </a:solidFill>
              <a:latin typeface="黑体" panose="02010609060101010101" pitchFamily="2" charset="-122"/>
              <a:sym typeface="黑体" panose="02010609060101010101" pitchFamily="2" charset="-122"/>
            </a:endParaRPr>
          </a:p>
        </p:txBody>
      </p:sp>
    </p:spTree>
    <p:custDataLst>
      <p:tags r:id="rId1"/>
    </p:custDataLst>
  </p:cSld>
  <p:clrMapOvr>
    <a:masterClrMapping/>
  </p:clrMapOvr>
  <p:transition spd="slow">
    <p:diamon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矩形 3"/>
          <p:cNvSpPr>
            <a:spLocks noChangeArrowheads="1"/>
          </p:cNvSpPr>
          <p:nvPr/>
        </p:nvSpPr>
        <p:spPr bwMode="auto">
          <a:xfrm>
            <a:off x="1981200" y="1411288"/>
            <a:ext cx="8229600" cy="17462"/>
          </a:xfrm>
          <a:prstGeom prst="rect">
            <a:avLst/>
          </a:prstGeom>
          <a:gradFill rotWithShape="1">
            <a:gsLst>
              <a:gs pos="0">
                <a:srgbClr val="DBD8CB"/>
              </a:gs>
              <a:gs pos="50000">
                <a:srgbClr val="918415"/>
              </a:gs>
              <a:gs pos="100000">
                <a:srgbClr val="DBD8C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800">
              <a:solidFill>
                <a:srgbClr val="FFFFFF"/>
              </a:solidFill>
              <a:latin typeface="黑体" panose="02010609060101010101" pitchFamily="2" charset="-122"/>
              <a:sym typeface="黑体" panose="02010609060101010101" pitchFamily="2" charset="-122"/>
            </a:endParaRPr>
          </a:p>
        </p:txBody>
      </p:sp>
      <p:sp>
        <p:nvSpPr>
          <p:cNvPr id="22530" name="Text Box 3"/>
          <p:cNvSpPr>
            <a:spLocks noChangeArrowheads="1"/>
          </p:cNvSpPr>
          <p:nvPr/>
        </p:nvSpPr>
        <p:spPr bwMode="auto">
          <a:xfrm>
            <a:off x="3357563" y="788988"/>
            <a:ext cx="30988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zh-CN" altLang="en-US" sz="1800">
              <a:solidFill>
                <a:srgbClr val="000000"/>
              </a:solidFill>
              <a:ea typeface="Gulim" panose="020B0600000101010101" pitchFamily="34" charset="-127"/>
            </a:endParaRPr>
          </a:p>
        </p:txBody>
      </p:sp>
      <p:sp>
        <p:nvSpPr>
          <p:cNvPr id="22531" name="Rectangle 9"/>
          <p:cNvSpPr>
            <a:spLocks noChangeArrowheads="1"/>
          </p:cNvSpPr>
          <p:nvPr/>
        </p:nvSpPr>
        <p:spPr bwMode="auto">
          <a:xfrm>
            <a:off x="10358120" y="-184150"/>
            <a:ext cx="30988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eaLnBrk="0" hangingPunct="0"/>
            <a:r>
              <a:rPr lang="en-US" altLang="zh-CN" sz="1800">
                <a:solidFill>
                  <a:srgbClr val="000000"/>
                </a:solidFill>
                <a:ea typeface="华文行楷" panose="02010800040101010101" pitchFamily="2" charset="-122"/>
                <a:sym typeface="Calibri" panose="020F0502020204030204" pitchFamily="34" charset="0"/>
              </a:rPr>
              <a:t>  </a:t>
            </a:r>
            <a:endParaRPr lang="en-US" altLang="zh-CN" sz="1800">
              <a:solidFill>
                <a:srgbClr val="000000"/>
              </a:solidFill>
              <a:ea typeface="宋体" panose="02010600030101010101" pitchFamily="2" charset="-122"/>
              <a:sym typeface="Calibri" panose="020F0502020204030204" pitchFamily="34" charset="0"/>
            </a:endParaRPr>
          </a:p>
        </p:txBody>
      </p:sp>
      <p:sp>
        <p:nvSpPr>
          <p:cNvPr id="22532" name="矩形 7"/>
          <p:cNvSpPr>
            <a:spLocks noChangeArrowheads="1"/>
          </p:cNvSpPr>
          <p:nvPr/>
        </p:nvSpPr>
        <p:spPr bwMode="auto">
          <a:xfrm>
            <a:off x="2349500" y="384175"/>
            <a:ext cx="43005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p>
            <a:pPr algn="r"/>
            <a:r>
              <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rPr>
              <a:t>三、《主体责任》—</a:t>
            </a:r>
            <a:r>
              <a:rPr lang="en-US" altLang="zh-CN"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rPr>
              <a:t>2</a:t>
            </a:r>
            <a:r>
              <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rPr>
              <a:t>责任体系</a:t>
            </a:r>
            <a:endPar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endParaRPr>
          </a:p>
        </p:txBody>
      </p:sp>
      <p:sp>
        <p:nvSpPr>
          <p:cNvPr id="22533" name="矩形 8"/>
          <p:cNvSpPr>
            <a:spLocks noChangeArrowheads="1"/>
          </p:cNvSpPr>
          <p:nvPr/>
        </p:nvSpPr>
        <p:spPr bwMode="auto">
          <a:xfrm>
            <a:off x="1784350" y="1419225"/>
            <a:ext cx="8597900" cy="4984750"/>
          </a:xfrm>
          <a:prstGeom prst="rect">
            <a:avLst/>
          </a:prstGeom>
          <a:noFill/>
          <a:ln w="25400">
            <a:solidFill>
              <a:srgbClr val="E5B440"/>
            </a:solidFill>
            <a:miter lim="800000"/>
          </a:ln>
          <a:extLst>
            <a:ext uri="{909E8E84-426E-40DD-AFC4-6F175D3DCCD1}">
              <a14:hiddenFill xmlns:a14="http://schemas.microsoft.com/office/drawing/2010/main">
                <a:solidFill>
                  <a:srgbClr val="FFFFFF"/>
                </a:solidFill>
              </a14:hiddenFill>
            </a:ext>
          </a:extLst>
        </p:spPr>
        <p:txBody>
          <a:bodyPr>
            <a:spAutoFit/>
          </a:bodyPr>
          <a:lstStyle/>
          <a:p>
            <a:pPr>
              <a:lnSpc>
                <a:spcPct val="150000"/>
              </a:lnSpc>
            </a:pPr>
            <a:r>
              <a:rPr lang="zh-CN" altLang="en-US">
                <a:solidFill>
                  <a:srgbClr val="000000"/>
                </a:solidFill>
                <a:latin typeface="华文楷体" panose="02010600040101010101" pitchFamily="2" charset="-122"/>
                <a:ea typeface="华文楷体" panose="02010600040101010101" pitchFamily="2" charset="-122"/>
                <a:sym typeface="Times New Roman" panose="02020603050405020304" pitchFamily="18" charset="0"/>
              </a:rPr>
              <a:t>                                        </a:t>
            </a:r>
            <a:endParaRPr lang="zh-CN" altLang="en-US">
              <a:solidFill>
                <a:srgbClr val="000000"/>
              </a:solidFill>
              <a:latin typeface="华文楷体" panose="02010600040101010101" pitchFamily="2" charset="-122"/>
              <a:ea typeface="华文楷体" panose="02010600040101010101" pitchFamily="2" charset="-122"/>
              <a:sym typeface="Times New Roman" panose="02020603050405020304" pitchFamily="18" charset="0"/>
            </a:endParaRPr>
          </a:p>
          <a:p>
            <a:pPr>
              <a:lnSpc>
                <a:spcPct val="150000"/>
              </a:lnSpc>
            </a:pPr>
            <a:r>
              <a:rPr lang="zh-CN" altLang="en-US">
                <a:solidFill>
                  <a:srgbClr val="000000"/>
                </a:solidFill>
                <a:latin typeface="华文楷体" panose="02010600040101010101" pitchFamily="2" charset="-122"/>
                <a:ea typeface="华文楷体" panose="02010600040101010101" pitchFamily="2" charset="-122"/>
                <a:sym typeface="Times New Roman" panose="02020603050405020304" pitchFamily="18" charset="0"/>
              </a:rPr>
              <a:t>责任主体和监管主体</a:t>
            </a:r>
            <a:endParaRPr lang="en-US" altLang="zh-CN">
              <a:solidFill>
                <a:srgbClr val="000000"/>
              </a:solidFill>
              <a:latin typeface="华文楷体" panose="02010600040101010101" pitchFamily="2" charset="-122"/>
              <a:ea typeface="华文楷体" panose="02010600040101010101" pitchFamily="2" charset="-122"/>
              <a:sym typeface="Times New Roman" panose="02020603050405020304" pitchFamily="18" charset="0"/>
            </a:endParaRPr>
          </a:p>
          <a:p>
            <a:pPr>
              <a:lnSpc>
                <a:spcPct val="150000"/>
              </a:lnSpc>
            </a:pPr>
            <a:r>
              <a:rPr lang="zh-CN" altLang="en-US" b="1">
                <a:solidFill>
                  <a:srgbClr val="0000CC"/>
                </a:solidFill>
                <a:latin typeface="华文楷体" panose="02010600040101010101" pitchFamily="2" charset="-122"/>
                <a:ea typeface="华文楷体" panose="02010600040101010101" pitchFamily="2" charset="-122"/>
                <a:sym typeface="华文楷体" panose="02010600040101010101" pitchFamily="2" charset="-122"/>
              </a:rPr>
              <a:t>☞责任主体：</a:t>
            </a:r>
            <a:r>
              <a:rPr lang="zh-CN" altLang="en-US">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部门（车间）、班组是安全生产的责任主体，管生产（业务）必须管安全。员工是安全生产操作过程的责任主体。</a:t>
            </a:r>
            <a:endParaRPr lang="en-US" altLang="zh-CN">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a:t>
            </a:r>
            <a:r>
              <a:rPr lang="zh-CN" altLang="en-US" b="1">
                <a:solidFill>
                  <a:srgbClr val="C00000"/>
                </a:solidFill>
                <a:latin typeface="华文楷体" panose="02010600040101010101" pitchFamily="2" charset="-122"/>
                <a:ea typeface="华文楷体" panose="02010600040101010101" pitchFamily="2" charset="-122"/>
                <a:sym typeface="华文楷体" panose="02010600040101010101" pitchFamily="2" charset="-122"/>
              </a:rPr>
              <a:t>班组长对本班组安全生产工作负责，部门（车间）主要负责人对本部门安全生产工作全面负责，分管领导对分管专业负责。</a:t>
            </a:r>
            <a:endParaRPr lang="en-US" altLang="zh-CN" b="1">
              <a:solidFill>
                <a:srgbClr val="C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b="1">
                <a:solidFill>
                  <a:srgbClr val="0000CC"/>
                </a:solidFill>
                <a:latin typeface="华文楷体" panose="02010600040101010101" pitchFamily="2" charset="-122"/>
                <a:ea typeface="华文楷体" panose="02010600040101010101" pitchFamily="2" charset="-122"/>
                <a:sym typeface="华文楷体" panose="02010600040101010101" pitchFamily="2" charset="-122"/>
              </a:rPr>
              <a:t>☞监管主体：</a:t>
            </a:r>
            <a:r>
              <a:rPr lang="zh-CN" altLang="en-US">
                <a:solidFill>
                  <a:schemeClr val="tx2"/>
                </a:solidFill>
                <a:latin typeface="华文楷体" panose="02010600040101010101" pitchFamily="2" charset="-122"/>
                <a:ea typeface="华文楷体" panose="02010600040101010101" pitchFamily="2" charset="-122"/>
                <a:sym typeface="华文楷体" panose="02010600040101010101" pitchFamily="2" charset="-122"/>
              </a:rPr>
              <a:t>安全管理部是</a:t>
            </a:r>
            <a:r>
              <a:rPr lang="zh-CN" altLang="en-US">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安全生产的监管主体，履行安全生产的监督管理责任；职能部门协助安全管理工作。</a:t>
            </a:r>
            <a:endParaRPr lang="en-US" altLang="zh-CN">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a:t>
            </a:r>
            <a:r>
              <a:rPr lang="zh-CN" altLang="en-US" b="1">
                <a:solidFill>
                  <a:srgbClr val="C00000"/>
                </a:solidFill>
                <a:latin typeface="华文楷体" panose="02010600040101010101" pitchFamily="2" charset="-122"/>
                <a:ea typeface="华文楷体" panose="02010600040101010101" pitchFamily="2" charset="-122"/>
                <a:sym typeface="华文楷体" panose="02010600040101010101" pitchFamily="2" charset="-122"/>
              </a:rPr>
              <a:t>分管安全领导对安全监管工作全面负责，确保安全生产法律法规的贯彻执行。</a:t>
            </a:r>
            <a:endParaRPr lang="zh-CN" altLang="en-US" b="1">
              <a:solidFill>
                <a:srgbClr val="C00000"/>
              </a:solidFill>
              <a:latin typeface="华文楷体" panose="02010600040101010101" pitchFamily="2" charset="-122"/>
              <a:ea typeface="华文楷体" panose="02010600040101010101" pitchFamily="2" charset="-122"/>
              <a:sym typeface="华文楷体" panose="02010600040101010101" pitchFamily="2" charset="-122"/>
            </a:endParaRPr>
          </a:p>
          <a:p>
            <a:pPr algn="r"/>
            <a:endParaRPr lang="zh-CN" altLang="en-US" sz="1800">
              <a:solidFill>
                <a:srgbClr val="000000"/>
              </a:solidFill>
              <a:latin typeface="黑体" panose="02010609060101010101" pitchFamily="2" charset="-122"/>
              <a:sym typeface="黑体" panose="02010609060101010101" pitchFamily="2" charset="-122"/>
            </a:endParaRPr>
          </a:p>
        </p:txBody>
      </p:sp>
      <p:sp>
        <p:nvSpPr>
          <p:cNvPr id="22534" name="矩形 10"/>
          <p:cNvSpPr>
            <a:spLocks noChangeArrowheads="1"/>
          </p:cNvSpPr>
          <p:nvPr/>
        </p:nvSpPr>
        <p:spPr bwMode="auto">
          <a:xfrm>
            <a:off x="1879283" y="1419225"/>
            <a:ext cx="2538730" cy="398780"/>
          </a:xfrm>
          <a:prstGeom prst="rect">
            <a:avLst/>
          </a:prstGeom>
          <a:gradFill rotWithShape="1">
            <a:gsLst>
              <a:gs pos="0">
                <a:srgbClr val="FFD99F"/>
              </a:gs>
              <a:gs pos="45999">
                <a:srgbClr val="FFC75F"/>
              </a:gs>
              <a:gs pos="100000">
                <a:srgbClr val="B78409"/>
              </a:gs>
              <a:gs pos="100000">
                <a:srgbClr val="B78409"/>
              </a:gs>
            </a:gsLst>
            <a:path path="rect">
              <a:fillToRect l="50000" t="-54999" r="50000" b="154999"/>
            </a:path>
          </a:gradFill>
          <a:ln w="9525">
            <a:solidFill>
              <a:srgbClr val="E5B440"/>
            </a:solidFill>
            <a:miter lim="800000"/>
          </a:ln>
        </p:spPr>
        <p:txBody>
          <a:bodyPr wrap="none">
            <a:spAutoFit/>
          </a:bodyPr>
          <a:lstStyle/>
          <a:p>
            <a:pPr algn="r"/>
            <a:r>
              <a:rPr lang="zh-CN" altLang="en-US" b="1">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 ★</a:t>
            </a:r>
            <a:r>
              <a:rPr lang="zh-CN" altLang="en-US"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企业</a:t>
            </a:r>
            <a:r>
              <a:rPr lang="zh-CN" altLang="en-US" b="1">
                <a:solidFill>
                  <a:srgbClr val="000000"/>
                </a:solidFill>
                <a:latin typeface="华文楷体" panose="02010600040101010101" pitchFamily="2" charset="-122"/>
                <a:ea typeface="华文楷体" panose="02010600040101010101" pitchFamily="2" charset="-122"/>
                <a:sym typeface="Times New Roman" panose="02020603050405020304" pitchFamily="18" charset="0"/>
              </a:rPr>
              <a:t>责任体系：</a:t>
            </a:r>
            <a:endParaRPr lang="zh-CN" altLang="en-US">
              <a:solidFill>
                <a:srgbClr val="000000"/>
              </a:solidFill>
              <a:latin typeface="黑体" panose="02010609060101010101" pitchFamily="2" charset="-122"/>
              <a:sym typeface="黑体" panose="02010609060101010101" pitchFamily="2" charset="-122"/>
            </a:endParaRPr>
          </a:p>
        </p:txBody>
      </p:sp>
    </p:spTree>
    <p:custDataLst>
      <p:tags r:id="rId1"/>
    </p:custDataLst>
  </p:cSld>
  <p:clrMapOvr>
    <a:masterClrMapping/>
  </p:clrMapOvr>
  <p:transition spd="slow">
    <p:circl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矩形 3"/>
          <p:cNvSpPr>
            <a:spLocks noChangeArrowheads="1"/>
          </p:cNvSpPr>
          <p:nvPr/>
        </p:nvSpPr>
        <p:spPr bwMode="auto">
          <a:xfrm>
            <a:off x="1981200" y="1411288"/>
            <a:ext cx="8229600" cy="17462"/>
          </a:xfrm>
          <a:prstGeom prst="rect">
            <a:avLst/>
          </a:prstGeom>
          <a:gradFill rotWithShape="1">
            <a:gsLst>
              <a:gs pos="0">
                <a:srgbClr val="DBD8CB"/>
              </a:gs>
              <a:gs pos="50000">
                <a:srgbClr val="918415"/>
              </a:gs>
              <a:gs pos="100000">
                <a:srgbClr val="DBD8C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800">
              <a:solidFill>
                <a:srgbClr val="FFFFFF"/>
              </a:solidFill>
              <a:latin typeface="黑体" panose="02010609060101010101" pitchFamily="2" charset="-122"/>
              <a:sym typeface="黑体" panose="02010609060101010101" pitchFamily="2" charset="-122"/>
            </a:endParaRPr>
          </a:p>
        </p:txBody>
      </p:sp>
      <p:sp>
        <p:nvSpPr>
          <p:cNvPr id="23554" name="Text Box 3"/>
          <p:cNvSpPr>
            <a:spLocks noChangeArrowheads="1"/>
          </p:cNvSpPr>
          <p:nvPr/>
        </p:nvSpPr>
        <p:spPr bwMode="auto">
          <a:xfrm>
            <a:off x="3357563" y="788988"/>
            <a:ext cx="30988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zh-CN" altLang="en-US" sz="1800">
              <a:solidFill>
                <a:srgbClr val="000000"/>
              </a:solidFill>
              <a:ea typeface="Gulim" panose="020B0600000101010101" pitchFamily="34" charset="-127"/>
            </a:endParaRPr>
          </a:p>
        </p:txBody>
      </p:sp>
      <p:sp>
        <p:nvSpPr>
          <p:cNvPr id="23555" name="Rectangle 9"/>
          <p:cNvSpPr>
            <a:spLocks noChangeArrowheads="1"/>
          </p:cNvSpPr>
          <p:nvPr/>
        </p:nvSpPr>
        <p:spPr bwMode="auto">
          <a:xfrm>
            <a:off x="10358120" y="-184150"/>
            <a:ext cx="30988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eaLnBrk="0" hangingPunct="0"/>
            <a:r>
              <a:rPr lang="en-US" altLang="zh-CN" sz="1800">
                <a:solidFill>
                  <a:srgbClr val="000000"/>
                </a:solidFill>
                <a:ea typeface="华文行楷" panose="02010800040101010101" pitchFamily="2" charset="-122"/>
                <a:sym typeface="Calibri" panose="020F0502020204030204" pitchFamily="34" charset="0"/>
              </a:rPr>
              <a:t>  </a:t>
            </a:r>
            <a:endParaRPr lang="en-US" altLang="zh-CN" sz="1800">
              <a:solidFill>
                <a:srgbClr val="000000"/>
              </a:solidFill>
              <a:ea typeface="宋体" panose="02010600030101010101" pitchFamily="2" charset="-122"/>
              <a:sym typeface="Calibri" panose="020F0502020204030204" pitchFamily="34" charset="0"/>
            </a:endParaRPr>
          </a:p>
        </p:txBody>
      </p:sp>
      <p:sp>
        <p:nvSpPr>
          <p:cNvPr id="23556" name="矩形 7"/>
          <p:cNvSpPr>
            <a:spLocks noChangeArrowheads="1"/>
          </p:cNvSpPr>
          <p:nvPr/>
        </p:nvSpPr>
        <p:spPr bwMode="auto">
          <a:xfrm>
            <a:off x="2392363" y="377825"/>
            <a:ext cx="45958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p>
            <a:pPr algn="r"/>
            <a:r>
              <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rPr>
              <a:t>三、</a:t>
            </a:r>
            <a:r>
              <a:rPr lang="en-US" altLang="zh-CN"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rPr>
              <a:t>《</a:t>
            </a:r>
            <a:r>
              <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rPr>
              <a:t>主体责任</a:t>
            </a:r>
            <a:r>
              <a:rPr lang="en-US" altLang="zh-CN"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rPr>
              <a:t>》—3</a:t>
            </a:r>
            <a:r>
              <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rPr>
              <a:t>法规规定</a:t>
            </a:r>
            <a:endPar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endParaRPr>
          </a:p>
        </p:txBody>
      </p:sp>
      <p:sp>
        <p:nvSpPr>
          <p:cNvPr id="23557" name="矩形 10"/>
          <p:cNvSpPr>
            <a:spLocks noChangeArrowheads="1"/>
          </p:cNvSpPr>
          <p:nvPr/>
        </p:nvSpPr>
        <p:spPr bwMode="auto">
          <a:xfrm>
            <a:off x="1758950" y="1081088"/>
            <a:ext cx="5534025" cy="398780"/>
          </a:xfrm>
          <a:prstGeom prst="rect">
            <a:avLst/>
          </a:prstGeom>
          <a:gradFill rotWithShape="1">
            <a:gsLst>
              <a:gs pos="0">
                <a:srgbClr val="FFF9F2"/>
              </a:gs>
              <a:gs pos="34000">
                <a:srgbClr val="FFF7ED"/>
              </a:gs>
              <a:gs pos="100000">
                <a:srgbClr val="FFD99F"/>
              </a:gs>
              <a:gs pos="100000">
                <a:srgbClr val="FFD99F"/>
              </a:gs>
            </a:gsLst>
            <a:path path="rect">
              <a:fillToRect l="50000" t="-54999" r="50000" b="154999"/>
            </a:path>
          </a:gradFill>
          <a:ln w="9525">
            <a:solidFill>
              <a:srgbClr val="E5B440"/>
            </a:solidFill>
            <a:miter lim="800000"/>
          </a:ln>
        </p:spPr>
        <p:txBody>
          <a:bodyPr>
            <a:spAutoFit/>
          </a:bodyPr>
          <a:lstStyle/>
          <a:p>
            <a:r>
              <a:rPr lang="en-US" altLang="zh-CN" b="1">
                <a:solidFill>
                  <a:srgbClr val="002060"/>
                </a:solidFill>
                <a:latin typeface="华文楷体" panose="02010600040101010101" pitchFamily="2" charset="-122"/>
                <a:ea typeface="华文楷体" panose="02010600040101010101" pitchFamily="2" charset="-122"/>
                <a:sym typeface="华文楷体" panose="02010600040101010101" pitchFamily="2" charset="-122"/>
              </a:rPr>
              <a:t>☞ 《</a:t>
            </a:r>
            <a:r>
              <a:rPr lang="zh-CN" altLang="en-US" b="1">
                <a:solidFill>
                  <a:srgbClr val="002060"/>
                </a:solidFill>
                <a:latin typeface="华文楷体" panose="02010600040101010101" pitchFamily="2" charset="-122"/>
                <a:ea typeface="华文楷体" panose="02010600040101010101" pitchFamily="2" charset="-122"/>
                <a:sym typeface="华文楷体" panose="02010600040101010101" pitchFamily="2" charset="-122"/>
              </a:rPr>
              <a:t>安全生产法</a:t>
            </a:r>
            <a:r>
              <a:rPr lang="en-US" altLang="zh-CN" b="1">
                <a:solidFill>
                  <a:srgbClr val="002060"/>
                </a:solidFill>
                <a:latin typeface="华文楷体" panose="02010600040101010101" pitchFamily="2" charset="-122"/>
                <a:ea typeface="华文楷体" panose="02010600040101010101" pitchFamily="2" charset="-122"/>
                <a:sym typeface="华文楷体" panose="02010600040101010101" pitchFamily="2" charset="-122"/>
              </a:rPr>
              <a:t>》</a:t>
            </a:r>
            <a:r>
              <a:rPr lang="zh-CN" altLang="en-US" b="1">
                <a:solidFill>
                  <a:srgbClr val="002060"/>
                </a:solidFill>
                <a:latin typeface="华文楷体" panose="02010600040101010101" pitchFamily="2" charset="-122"/>
                <a:ea typeface="华文楷体" panose="02010600040101010101" pitchFamily="2" charset="-122"/>
                <a:sym typeface="华文楷体" panose="02010600040101010101" pitchFamily="2" charset="-122"/>
              </a:rPr>
              <a:t>中涉及的责任主体、责任人</a:t>
            </a:r>
            <a:endParaRPr lang="zh-CN" altLang="en-US">
              <a:solidFill>
                <a:srgbClr val="002060"/>
              </a:solidFill>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19463" name="Oval 25"/>
          <p:cNvSpPr>
            <a:spLocks noChangeArrowheads="1"/>
          </p:cNvSpPr>
          <p:nvPr/>
        </p:nvSpPr>
        <p:spPr bwMode="auto">
          <a:xfrm>
            <a:off x="4589463" y="3406775"/>
            <a:ext cx="1828800" cy="1684338"/>
          </a:xfrm>
          <a:prstGeom prst="ellipse">
            <a:avLst/>
          </a:prstGeom>
          <a:solidFill>
            <a:srgbClr val="FFFF00"/>
          </a:solidFill>
          <a:ln w="9525">
            <a:solidFill>
              <a:srgbClr val="000000"/>
            </a:solidFill>
            <a:round/>
          </a:ln>
        </p:spPr>
        <p:txBody>
          <a:bodyPr/>
          <a:lstStyle/>
          <a:p>
            <a:pPr algn="ctr"/>
            <a:endParaRPr lang="zh-CN" altLang="en-US" sz="1200">
              <a:solidFill>
                <a:srgbClr val="000000"/>
              </a:solidFill>
              <a:ea typeface="华文新魏" panose="02010800040101010101" pitchFamily="2" charset="-122"/>
            </a:endParaRPr>
          </a:p>
          <a:p>
            <a:pPr algn="ctr"/>
            <a:r>
              <a:rPr lang="zh-CN" altLang="en-US" sz="1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生产经营活动</a:t>
            </a:r>
            <a:r>
              <a:rPr lang="zh-CN" altLang="en-US" b="1">
                <a:solidFill>
                  <a:srgbClr val="000000"/>
                </a:solidFill>
                <a:latin typeface="华文琥珀" panose="02010800040101010101" pitchFamily="2" charset="-122"/>
                <a:ea typeface="华文琥珀" panose="02010800040101010101" pitchFamily="2" charset="-122"/>
                <a:sym typeface="华文琥珀" panose="02010800040101010101" pitchFamily="2" charset="-122"/>
              </a:rPr>
              <a:t>安全生产</a:t>
            </a:r>
            <a:endParaRPr lang="zh-CN" altLang="en-US" b="1">
              <a:solidFill>
                <a:srgbClr val="000000"/>
              </a:solidFill>
              <a:latin typeface="华文琥珀" panose="02010800040101010101" pitchFamily="2" charset="-122"/>
              <a:ea typeface="华文琥珀" panose="02010800040101010101" pitchFamily="2" charset="-122"/>
              <a:sym typeface="华文琥珀" panose="02010800040101010101" pitchFamily="2" charset="-122"/>
            </a:endParaRPr>
          </a:p>
          <a:p>
            <a:pPr algn="r" eaLnBrk="0" hangingPunct="0"/>
            <a:endParaRPr lang="zh-CN" altLang="en-US" sz="2400">
              <a:solidFill>
                <a:srgbClr val="000000"/>
              </a:solidFill>
              <a:ea typeface="宋体" panose="02010600030101010101" pitchFamily="2" charset="-122"/>
              <a:sym typeface="Franklin Gothic Book" panose="020B0503020102020204" pitchFamily="34" charset="0"/>
            </a:endParaRPr>
          </a:p>
        </p:txBody>
      </p:sp>
      <p:sp>
        <p:nvSpPr>
          <p:cNvPr id="19464" name="AutoShape 29"/>
          <p:cNvSpPr>
            <a:spLocks noChangeArrowheads="1"/>
          </p:cNvSpPr>
          <p:nvPr/>
        </p:nvSpPr>
        <p:spPr bwMode="auto">
          <a:xfrm>
            <a:off x="5327650" y="2981325"/>
            <a:ext cx="342900" cy="396875"/>
          </a:xfrm>
          <a:prstGeom prst="downArrow">
            <a:avLst>
              <a:gd name="adj1" fmla="val 50000"/>
              <a:gd name="adj2" fmla="val 28914"/>
            </a:avLst>
          </a:prstGeom>
          <a:solidFill>
            <a:srgbClr val="339966"/>
          </a:solidFill>
          <a:ln w="9525">
            <a:solidFill>
              <a:srgbClr val="000000"/>
            </a:solidFill>
            <a:miter lim="800000"/>
          </a:ln>
        </p:spPr>
        <p:txBody>
          <a:bodyPr/>
          <a:lstStyle/>
          <a:p>
            <a:pPr algn="r"/>
            <a:endParaRPr lang="zh-CN" altLang="en-US" sz="1800">
              <a:solidFill>
                <a:srgbClr val="000000"/>
              </a:solidFill>
              <a:sym typeface="黑体" panose="02010609060101010101" pitchFamily="2" charset="-122"/>
            </a:endParaRPr>
          </a:p>
        </p:txBody>
      </p:sp>
      <p:sp>
        <p:nvSpPr>
          <p:cNvPr id="19465" name="Rectangle 31"/>
          <p:cNvSpPr>
            <a:spLocks noChangeArrowheads="1"/>
          </p:cNvSpPr>
          <p:nvPr/>
        </p:nvSpPr>
        <p:spPr bwMode="auto">
          <a:xfrm>
            <a:off x="4622800" y="1757363"/>
            <a:ext cx="1860550" cy="1150937"/>
          </a:xfrm>
          <a:prstGeom prst="rect">
            <a:avLst/>
          </a:prstGeom>
          <a:solidFill>
            <a:srgbClr val="FFCC99"/>
          </a:solidFill>
          <a:ln w="9525">
            <a:solidFill>
              <a:srgbClr val="000000"/>
            </a:solidFill>
            <a:miter lim="800000"/>
          </a:ln>
        </p:spPr>
        <p:txBody>
          <a:bodyPr/>
          <a:lstStyle/>
          <a:p>
            <a:pPr algn="ctr"/>
            <a:r>
              <a:rPr lang="zh-CN" altLang="en-US" sz="1400" b="1" u="sng">
                <a:solidFill>
                  <a:srgbClr val="3366FF"/>
                </a:solidFill>
                <a:latin typeface="华文楷体" panose="02010600040101010101" pitchFamily="2" charset="-122"/>
                <a:ea typeface="华文楷体" panose="02010600040101010101" pitchFamily="2" charset="-122"/>
                <a:sym typeface="华文楷体" panose="02010600040101010101" pitchFamily="2" charset="-122"/>
              </a:rPr>
              <a:t>生 产 经 营 活 动</a:t>
            </a:r>
            <a:endParaRPr lang="zh-CN" altLang="en-US" sz="1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gn="just" eaLnBrk="0" hangingPunct="0"/>
            <a:r>
              <a:rPr lang="en-US" altLang="zh-CN" sz="1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1.</a:t>
            </a:r>
            <a:r>
              <a:rPr lang="zh-CN" altLang="en-US" sz="1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各类生产经营单位</a:t>
            </a:r>
            <a:endParaRPr lang="zh-CN" altLang="en-US" sz="1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gn="just" eaLnBrk="0" hangingPunct="0"/>
            <a:r>
              <a:rPr lang="en-US" altLang="zh-CN" sz="1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2.</a:t>
            </a:r>
            <a:r>
              <a:rPr lang="zh-CN" altLang="en-US" sz="1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主要负责人</a:t>
            </a:r>
            <a:endParaRPr lang="zh-CN" altLang="en-US" sz="1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gn="just" eaLnBrk="0" hangingPunct="0"/>
            <a:r>
              <a:rPr lang="en-US" altLang="zh-CN" sz="1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3 </a:t>
            </a:r>
            <a:r>
              <a:rPr lang="zh-CN" altLang="en-US" sz="1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各类管理者</a:t>
            </a:r>
            <a:endParaRPr lang="en-US" altLang="zh-CN" sz="1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gn="just" eaLnBrk="0" hangingPunct="0"/>
            <a:r>
              <a:rPr lang="en-US" altLang="zh-CN" sz="1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4.</a:t>
            </a:r>
            <a:r>
              <a:rPr lang="zh-CN" altLang="en-US" sz="1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从业人员</a:t>
            </a:r>
            <a:endParaRPr lang="zh-CN" altLang="en-US" sz="1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gn="r" eaLnBrk="0" hangingPunct="0"/>
            <a:endParaRPr lang="zh-CN" altLang="en-US" sz="1400" b="1">
              <a:solidFill>
                <a:srgbClr val="000000"/>
              </a:solidFill>
              <a:ea typeface="宋体" panose="02010600030101010101" pitchFamily="2" charset="-122"/>
              <a:sym typeface="Franklin Gothic Book" panose="020B0503020102020204" pitchFamily="34" charset="0"/>
            </a:endParaRPr>
          </a:p>
        </p:txBody>
      </p:sp>
      <p:sp>
        <p:nvSpPr>
          <p:cNvPr id="19466" name="Rectangle 26"/>
          <p:cNvSpPr>
            <a:spLocks noChangeArrowheads="1"/>
          </p:cNvSpPr>
          <p:nvPr/>
        </p:nvSpPr>
        <p:spPr bwMode="auto">
          <a:xfrm>
            <a:off x="7013575" y="3559175"/>
            <a:ext cx="3048000" cy="1663700"/>
          </a:xfrm>
          <a:prstGeom prst="rect">
            <a:avLst/>
          </a:prstGeom>
          <a:solidFill>
            <a:srgbClr val="FFCC99"/>
          </a:solidFill>
          <a:ln w="9525">
            <a:solidFill>
              <a:srgbClr val="000000"/>
            </a:solidFill>
            <a:miter lim="800000"/>
          </a:ln>
        </p:spPr>
        <p:txBody>
          <a:bodyPr/>
          <a:lstStyle/>
          <a:p>
            <a:pPr algn="ctr"/>
            <a:r>
              <a:rPr lang="zh-CN" altLang="en-US" sz="1400" b="1" u="sng">
                <a:solidFill>
                  <a:srgbClr val="3366FF"/>
                </a:solidFill>
                <a:latin typeface="华文楷体" panose="02010600040101010101" pitchFamily="2" charset="-122"/>
                <a:ea typeface="华文楷体" panose="02010600040101010101" pitchFamily="2" charset="-122"/>
                <a:sym typeface="华文楷体" panose="02010600040101010101" pitchFamily="2" charset="-122"/>
              </a:rPr>
              <a:t>中 介 组 织 服 务 活 动</a:t>
            </a:r>
            <a:endParaRPr lang="zh-CN" altLang="en-US" sz="1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gn="just" eaLnBrk="0" hangingPunct="0"/>
            <a:r>
              <a:rPr lang="en-US" altLang="zh-CN" sz="1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1.</a:t>
            </a:r>
            <a:r>
              <a:rPr lang="zh-CN" altLang="en-US" sz="1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安全评价、认证、检测、检验机构</a:t>
            </a:r>
            <a:endParaRPr lang="zh-CN" altLang="en-US" sz="1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gn="just" eaLnBrk="0" hangingPunct="0"/>
            <a:r>
              <a:rPr lang="en-US" altLang="zh-CN" sz="1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2.</a:t>
            </a:r>
            <a:r>
              <a:rPr lang="zh-CN" altLang="en-US" sz="1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安全评价、认证、检测检验人员</a:t>
            </a:r>
            <a:endParaRPr lang="zh-CN" altLang="en-US" sz="1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gn="just" eaLnBrk="0" hangingPunct="0"/>
            <a:r>
              <a:rPr lang="en-US" altLang="zh-CN" sz="1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3.</a:t>
            </a:r>
            <a:r>
              <a:rPr lang="zh-CN" altLang="en-US" sz="1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设计单位及设计人</a:t>
            </a:r>
            <a:endParaRPr lang="zh-CN" altLang="en-US" sz="1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gn="just" eaLnBrk="0" hangingPunct="0"/>
            <a:r>
              <a:rPr lang="en-US" altLang="zh-CN" sz="1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4.</a:t>
            </a:r>
            <a:r>
              <a:rPr lang="zh-CN" altLang="en-US" sz="1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审查部门及人员</a:t>
            </a:r>
            <a:endParaRPr lang="zh-CN" altLang="en-US" sz="1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gn="just" eaLnBrk="0" hangingPunct="0"/>
            <a:r>
              <a:rPr lang="en-US" altLang="zh-CN" sz="1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5.</a:t>
            </a:r>
            <a:r>
              <a:rPr lang="zh-CN" altLang="en-US" sz="1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验收部门及人员</a:t>
            </a:r>
            <a:endParaRPr lang="zh-CN" altLang="en-US" sz="1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gn="just" eaLnBrk="0" hangingPunct="0"/>
            <a:r>
              <a:rPr lang="zh-CN" altLang="en-US" sz="900">
                <a:solidFill>
                  <a:srgbClr val="000000"/>
                </a:solidFill>
                <a:sym typeface="黑体" panose="02010609060101010101" pitchFamily="2" charset="-122"/>
              </a:rPr>
              <a:t> </a:t>
            </a:r>
            <a:endParaRPr lang="zh-CN" altLang="en-US" sz="1000">
              <a:solidFill>
                <a:srgbClr val="000000"/>
              </a:solidFill>
              <a:sym typeface="黑体" panose="02010609060101010101" pitchFamily="2" charset="-122"/>
            </a:endParaRPr>
          </a:p>
          <a:p>
            <a:pPr algn="just" eaLnBrk="0" hangingPunct="0"/>
            <a:r>
              <a:rPr lang="zh-CN" altLang="en-US" sz="900" u="sng">
                <a:solidFill>
                  <a:srgbClr val="000000"/>
                </a:solidFill>
                <a:sym typeface="黑体" panose="02010609060101010101" pitchFamily="2" charset="-122"/>
              </a:rPr>
              <a:t> </a:t>
            </a:r>
            <a:endParaRPr lang="zh-CN" altLang="en-US" sz="1000">
              <a:solidFill>
                <a:srgbClr val="000000"/>
              </a:solidFill>
              <a:sym typeface="黑体" panose="02010609060101010101" pitchFamily="2" charset="-122"/>
            </a:endParaRPr>
          </a:p>
          <a:p>
            <a:pPr algn="r" eaLnBrk="0" hangingPunct="0"/>
            <a:endParaRPr lang="zh-CN" altLang="en-US" sz="2400">
              <a:solidFill>
                <a:srgbClr val="000000"/>
              </a:solidFill>
              <a:ea typeface="宋体" panose="02010600030101010101" pitchFamily="2" charset="-122"/>
              <a:sym typeface="Franklin Gothic Book" panose="020B0503020102020204" pitchFamily="34" charset="0"/>
            </a:endParaRPr>
          </a:p>
        </p:txBody>
      </p:sp>
      <p:sp>
        <p:nvSpPr>
          <p:cNvPr id="19467" name="Rectangle 28"/>
          <p:cNvSpPr>
            <a:spLocks noChangeArrowheads="1"/>
          </p:cNvSpPr>
          <p:nvPr/>
        </p:nvSpPr>
        <p:spPr bwMode="auto">
          <a:xfrm>
            <a:off x="2057400" y="3546475"/>
            <a:ext cx="1914525" cy="1371600"/>
          </a:xfrm>
          <a:prstGeom prst="rect">
            <a:avLst/>
          </a:prstGeom>
          <a:solidFill>
            <a:srgbClr val="FFCC99"/>
          </a:solidFill>
          <a:ln w="9525">
            <a:solidFill>
              <a:srgbClr val="000000"/>
            </a:solidFill>
            <a:miter lim="800000"/>
          </a:ln>
        </p:spPr>
        <p:txBody>
          <a:bodyPr/>
          <a:lstStyle/>
          <a:p>
            <a:pPr algn="ctr"/>
            <a:r>
              <a:rPr lang="zh-CN" altLang="en-US" sz="1400" b="1" u="sng">
                <a:solidFill>
                  <a:srgbClr val="3366FF"/>
                </a:solidFill>
                <a:latin typeface="华文楷体" panose="02010600040101010101" pitchFamily="2" charset="-122"/>
                <a:ea typeface="华文楷体" panose="02010600040101010101" pitchFamily="2" charset="-122"/>
                <a:sym typeface="华文楷体" panose="02010600040101010101" pitchFamily="2" charset="-122"/>
              </a:rPr>
              <a:t>监 督 管 理 活 动</a:t>
            </a:r>
            <a:endParaRPr lang="zh-CN" altLang="en-US" sz="1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gn="just" eaLnBrk="0" hangingPunct="0"/>
            <a:r>
              <a:rPr lang="en-US" altLang="zh-CN" sz="1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1.</a:t>
            </a:r>
            <a:r>
              <a:rPr lang="zh-CN" altLang="en-US" sz="1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各级人民政府</a:t>
            </a:r>
            <a:endParaRPr lang="zh-CN" altLang="en-US" sz="1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gn="just" eaLnBrk="0" hangingPunct="0"/>
            <a:r>
              <a:rPr lang="en-US" altLang="zh-CN" sz="1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2.</a:t>
            </a:r>
            <a:r>
              <a:rPr lang="zh-CN" altLang="en-US" sz="1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安全生产监管部门</a:t>
            </a:r>
            <a:endParaRPr lang="zh-CN" altLang="en-US" sz="1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gn="just" eaLnBrk="0" hangingPunct="0"/>
            <a:r>
              <a:rPr lang="en-US" altLang="zh-CN" sz="1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3.</a:t>
            </a:r>
            <a:r>
              <a:rPr lang="zh-CN" altLang="en-US" sz="1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安监人员</a:t>
            </a:r>
            <a:endParaRPr lang="zh-CN" altLang="en-US" sz="1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gn="just" eaLnBrk="0" hangingPunct="0"/>
            <a:r>
              <a:rPr lang="en-US" altLang="zh-CN" sz="1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4.</a:t>
            </a:r>
            <a:r>
              <a:rPr lang="zh-CN" altLang="en-US" sz="1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审查部门及人员</a:t>
            </a:r>
            <a:endParaRPr lang="zh-CN" altLang="en-US" sz="1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gn="just" eaLnBrk="0" hangingPunct="0"/>
            <a:r>
              <a:rPr lang="en-US" altLang="zh-CN" sz="1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5.</a:t>
            </a:r>
            <a:r>
              <a:rPr lang="zh-CN" altLang="en-US" sz="1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验收部门及人员</a:t>
            </a:r>
            <a:endParaRPr lang="zh-CN" altLang="en-US" sz="1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gn="just" eaLnBrk="0" hangingPunct="0"/>
            <a:r>
              <a:rPr lang="zh-CN" altLang="en-US" sz="900">
                <a:solidFill>
                  <a:srgbClr val="000000"/>
                </a:solidFill>
                <a:sym typeface="黑体" panose="02010609060101010101" pitchFamily="2" charset="-122"/>
              </a:rPr>
              <a:t> </a:t>
            </a:r>
            <a:endParaRPr lang="zh-CN" altLang="en-US" sz="1000">
              <a:solidFill>
                <a:srgbClr val="000000"/>
              </a:solidFill>
              <a:sym typeface="黑体" panose="02010609060101010101" pitchFamily="2" charset="-122"/>
            </a:endParaRPr>
          </a:p>
          <a:p>
            <a:pPr algn="r" eaLnBrk="0" hangingPunct="0"/>
            <a:endParaRPr lang="zh-CN" altLang="en-US" sz="2400">
              <a:solidFill>
                <a:srgbClr val="000000"/>
              </a:solidFill>
              <a:ea typeface="宋体" panose="02010600030101010101" pitchFamily="2" charset="-122"/>
              <a:sym typeface="Franklin Gothic Book" panose="020B0503020102020204" pitchFamily="34" charset="0"/>
            </a:endParaRPr>
          </a:p>
        </p:txBody>
      </p:sp>
      <p:sp>
        <p:nvSpPr>
          <p:cNvPr id="19468" name="Rectangle 32"/>
          <p:cNvSpPr>
            <a:spLocks noChangeArrowheads="1"/>
          </p:cNvSpPr>
          <p:nvPr/>
        </p:nvSpPr>
        <p:spPr bwMode="auto">
          <a:xfrm>
            <a:off x="4919663" y="5565775"/>
            <a:ext cx="1319212" cy="846138"/>
          </a:xfrm>
          <a:prstGeom prst="rect">
            <a:avLst/>
          </a:prstGeom>
          <a:solidFill>
            <a:srgbClr val="FFCC99"/>
          </a:solidFill>
          <a:ln w="9525">
            <a:solidFill>
              <a:srgbClr val="000000"/>
            </a:solidFill>
            <a:miter lim="800000"/>
          </a:ln>
        </p:spPr>
        <p:txBody>
          <a:bodyPr/>
          <a:lstStyle/>
          <a:p>
            <a:pPr algn="ctr"/>
            <a:r>
              <a:rPr lang="zh-CN" altLang="en-US" sz="1400" b="1" u="sng">
                <a:solidFill>
                  <a:srgbClr val="3366FF"/>
                </a:solidFill>
                <a:latin typeface="华文楷体" panose="02010600040101010101" pitchFamily="2" charset="-122"/>
                <a:ea typeface="华文楷体" panose="02010600040101010101" pitchFamily="2" charset="-122"/>
                <a:sym typeface="华文楷体" panose="02010600040101010101" pitchFamily="2" charset="-122"/>
              </a:rPr>
              <a:t>其    它</a:t>
            </a:r>
            <a:endParaRPr lang="zh-CN" altLang="en-US" sz="1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gn="ctr" eaLnBrk="0" hangingPunct="0"/>
            <a:r>
              <a:rPr lang="zh-CN" altLang="en-US" sz="1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工会、公民</a:t>
            </a:r>
            <a:endParaRPr lang="zh-CN" altLang="en-US" sz="1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gn="ctr" eaLnBrk="0" hangingPunct="0"/>
            <a:r>
              <a:rPr lang="zh-CN" altLang="en-US" sz="1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社区、舆论</a:t>
            </a:r>
            <a:endParaRPr lang="zh-CN" altLang="en-US" sz="14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gn="r" eaLnBrk="0" hangingPunct="0"/>
            <a:endParaRPr lang="zh-CN" altLang="en-US" sz="1400" b="1">
              <a:solidFill>
                <a:srgbClr val="000000"/>
              </a:solidFill>
              <a:ea typeface="宋体" panose="02010600030101010101" pitchFamily="2" charset="-122"/>
              <a:sym typeface="Franklin Gothic Book" panose="020B0503020102020204" pitchFamily="34" charset="0"/>
            </a:endParaRPr>
          </a:p>
        </p:txBody>
      </p:sp>
      <p:sp>
        <p:nvSpPr>
          <p:cNvPr id="19469" name="AutoShape 27"/>
          <p:cNvSpPr>
            <a:spLocks noChangeArrowheads="1"/>
          </p:cNvSpPr>
          <p:nvPr/>
        </p:nvSpPr>
        <p:spPr bwMode="auto">
          <a:xfrm>
            <a:off x="4076700" y="4105275"/>
            <a:ext cx="477838" cy="295275"/>
          </a:xfrm>
          <a:prstGeom prst="rightArrow">
            <a:avLst>
              <a:gd name="adj1" fmla="val 50000"/>
              <a:gd name="adj2" fmla="val 45117"/>
            </a:avLst>
          </a:prstGeom>
          <a:solidFill>
            <a:srgbClr val="339966"/>
          </a:solidFill>
          <a:ln w="9525">
            <a:solidFill>
              <a:srgbClr val="000000"/>
            </a:solidFill>
            <a:miter lim="800000"/>
          </a:ln>
        </p:spPr>
        <p:txBody>
          <a:bodyPr/>
          <a:lstStyle/>
          <a:p>
            <a:pPr algn="r"/>
            <a:endParaRPr lang="zh-CN" altLang="en-US" sz="1800">
              <a:solidFill>
                <a:srgbClr val="000000"/>
              </a:solidFill>
              <a:sym typeface="黑体" panose="02010609060101010101" pitchFamily="2" charset="-122"/>
            </a:endParaRPr>
          </a:p>
        </p:txBody>
      </p:sp>
      <p:sp>
        <p:nvSpPr>
          <p:cNvPr id="19470" name="AutoShape 30"/>
          <p:cNvSpPr>
            <a:spLocks noChangeArrowheads="1"/>
          </p:cNvSpPr>
          <p:nvPr/>
        </p:nvSpPr>
        <p:spPr bwMode="auto">
          <a:xfrm>
            <a:off x="6475413" y="4105275"/>
            <a:ext cx="457200" cy="295275"/>
          </a:xfrm>
          <a:prstGeom prst="leftArrow">
            <a:avLst>
              <a:gd name="adj1" fmla="val 50000"/>
              <a:gd name="adj2" fmla="val 38645"/>
            </a:avLst>
          </a:prstGeom>
          <a:solidFill>
            <a:srgbClr val="339966"/>
          </a:solidFill>
          <a:ln w="9525">
            <a:solidFill>
              <a:srgbClr val="000000"/>
            </a:solidFill>
            <a:miter lim="800000"/>
          </a:ln>
        </p:spPr>
        <p:txBody>
          <a:bodyPr/>
          <a:lstStyle/>
          <a:p>
            <a:pPr algn="r"/>
            <a:endParaRPr lang="zh-CN" altLang="en-US" sz="1800">
              <a:solidFill>
                <a:srgbClr val="000000"/>
              </a:solidFill>
              <a:sym typeface="黑体" panose="02010609060101010101" pitchFamily="2" charset="-122"/>
            </a:endParaRPr>
          </a:p>
        </p:txBody>
      </p:sp>
      <p:sp>
        <p:nvSpPr>
          <p:cNvPr id="19471" name="AutoShape 33"/>
          <p:cNvSpPr>
            <a:spLocks noChangeArrowheads="1"/>
          </p:cNvSpPr>
          <p:nvPr/>
        </p:nvSpPr>
        <p:spPr bwMode="auto">
          <a:xfrm>
            <a:off x="5399088" y="5130800"/>
            <a:ext cx="342900" cy="382588"/>
          </a:xfrm>
          <a:prstGeom prst="upArrow">
            <a:avLst>
              <a:gd name="adj1" fmla="val 50000"/>
              <a:gd name="adj2" fmla="val 32677"/>
            </a:avLst>
          </a:prstGeom>
          <a:solidFill>
            <a:srgbClr val="339966"/>
          </a:solidFill>
          <a:ln w="9525">
            <a:solidFill>
              <a:srgbClr val="000000"/>
            </a:solidFill>
            <a:miter lim="800000"/>
          </a:ln>
        </p:spPr>
        <p:txBody>
          <a:bodyPr/>
          <a:lstStyle/>
          <a:p>
            <a:pPr algn="r"/>
            <a:endParaRPr lang="zh-CN" altLang="en-US" sz="1800">
              <a:solidFill>
                <a:srgbClr val="000000"/>
              </a:solidFill>
              <a:sym typeface="黑体" panose="02010609060101010101" pitchFamily="2" charset="-122"/>
            </a:endParaRPr>
          </a:p>
        </p:txBody>
      </p:sp>
    </p:spTree>
    <p:custDataLst>
      <p:tags r:id="rId1"/>
    </p:custDataLst>
  </p:cSld>
  <p:clrMapOvr>
    <a:masterClrMapping/>
  </p:clrMapOvr>
  <p:transition spd="slow">
    <p:cover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矩形 7"/>
          <p:cNvSpPr>
            <a:spLocks noChangeArrowheads="1"/>
          </p:cNvSpPr>
          <p:nvPr/>
        </p:nvSpPr>
        <p:spPr bwMode="auto">
          <a:xfrm>
            <a:off x="2102168" y="915988"/>
            <a:ext cx="5913120" cy="398780"/>
          </a:xfrm>
          <a:prstGeom prst="rect">
            <a:avLst/>
          </a:prstGeom>
          <a:gradFill rotWithShape="1">
            <a:gsLst>
              <a:gs pos="0">
                <a:srgbClr val="FEF8EF"/>
              </a:gs>
              <a:gs pos="34000">
                <a:srgbClr val="FBF4EC"/>
              </a:gs>
              <a:gs pos="100000">
                <a:srgbClr val="EAC8A2"/>
              </a:gs>
              <a:gs pos="100000">
                <a:srgbClr val="EAC8A2"/>
              </a:gs>
            </a:gsLst>
            <a:path path="rect">
              <a:fillToRect l="50000" t="-54999" r="50000" b="154999"/>
            </a:path>
          </a:gradFill>
          <a:ln w="9525">
            <a:solidFill>
              <a:srgbClr val="B9945B"/>
            </a:solidFill>
            <a:miter lim="800000"/>
          </a:ln>
        </p:spPr>
        <p:txBody>
          <a:bodyPr wrap="none">
            <a:spAutoFit/>
          </a:bodyPr>
          <a:lstStyle/>
          <a:p>
            <a:pPr algn="r"/>
            <a:r>
              <a:rPr lang="zh-CN" altLang="en-US" b="1">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 新《安全生产法》中 对企业主体责任的相关规定</a:t>
            </a:r>
            <a:endParaRPr lang="zh-CN" altLang="en-US" b="1">
              <a:solidFill>
                <a:srgbClr val="FF0000"/>
              </a:solidFill>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24578" name="矩形 6"/>
          <p:cNvSpPr>
            <a:spLocks noChangeArrowheads="1"/>
          </p:cNvSpPr>
          <p:nvPr/>
        </p:nvSpPr>
        <p:spPr bwMode="auto">
          <a:xfrm>
            <a:off x="1797050" y="1312863"/>
            <a:ext cx="8597900" cy="4246245"/>
          </a:xfrm>
          <a:prstGeom prst="rect">
            <a:avLst/>
          </a:prstGeom>
          <a:noFill/>
          <a:ln w="25400">
            <a:solidFill>
              <a:srgbClr val="E5B440"/>
            </a:solidFill>
            <a:miter lim="800000"/>
          </a:ln>
          <a:extLst>
            <a:ext uri="{909E8E84-426E-40DD-AFC4-6F175D3DCCD1}">
              <a14:hiddenFill xmlns:a14="http://schemas.microsoft.com/office/drawing/2010/main">
                <a:solidFill>
                  <a:srgbClr val="FFFFFF"/>
                </a:solidFill>
              </a14:hiddenFill>
            </a:ext>
          </a:extLst>
        </p:spPr>
        <p:txBody>
          <a:bodyPr>
            <a:spAutoFit/>
          </a:bodyPr>
          <a:lstStyle/>
          <a:p>
            <a:pPr>
              <a:lnSpc>
                <a:spcPct val="150000"/>
              </a:lnSpc>
            </a:pPr>
            <a:r>
              <a:rPr lang="en-US" altLang="zh-CN"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1</a:t>
            </a: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.建立推行安全生产标准化制度。 </a:t>
            </a:r>
            <a:endPar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endPar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安全生产标准化建设体现了“安全第一，预防为主，综合治理”的方针和以人为本的科学发展观，是一项长期的、基础性的系统工程，代表了现代管理的发展方向，有利于全面促进企业提高安全生产保障水平。近年来，安全生产标准化取得了显著成绩，企业本质安全生产水平持续提高。在总结多年实践经验的基础上，新安法第四条规定，生产经营单位应当推进安全生产标准化工作，提高安全生产水平，确保安全生产。（第四条） </a:t>
            </a:r>
            <a:endPar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endPar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a:t>
            </a:r>
            <a:endParaRPr lang="zh-CN" altLang="en-US">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矩形 7"/>
          <p:cNvSpPr>
            <a:spLocks noChangeArrowheads="1"/>
          </p:cNvSpPr>
          <p:nvPr/>
        </p:nvSpPr>
        <p:spPr bwMode="auto">
          <a:xfrm>
            <a:off x="2122805" y="915988"/>
            <a:ext cx="5913120" cy="398780"/>
          </a:xfrm>
          <a:prstGeom prst="rect">
            <a:avLst/>
          </a:prstGeom>
          <a:gradFill rotWithShape="1">
            <a:gsLst>
              <a:gs pos="0">
                <a:srgbClr val="FEF8EF"/>
              </a:gs>
              <a:gs pos="34000">
                <a:srgbClr val="FBF4EC"/>
              </a:gs>
              <a:gs pos="100000">
                <a:srgbClr val="EAC8A2"/>
              </a:gs>
              <a:gs pos="100000">
                <a:srgbClr val="EAC8A2"/>
              </a:gs>
            </a:gsLst>
            <a:path path="rect">
              <a:fillToRect l="50000" t="-54999" r="50000" b="154999"/>
            </a:path>
          </a:gradFill>
          <a:ln w="9525">
            <a:solidFill>
              <a:srgbClr val="B9945B"/>
            </a:solidFill>
            <a:miter lim="800000"/>
          </a:ln>
        </p:spPr>
        <p:txBody>
          <a:bodyPr wrap="none">
            <a:spAutoFit/>
          </a:bodyPr>
          <a:lstStyle/>
          <a:p>
            <a:pPr algn="r"/>
            <a:r>
              <a:rPr lang="zh-CN" altLang="en-US" b="1">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 新《安全生产法》中 对企业主体责任的相关规定</a:t>
            </a:r>
            <a:endParaRPr lang="zh-CN" altLang="en-US" b="1">
              <a:solidFill>
                <a:srgbClr val="FF0000"/>
              </a:solidFill>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25602" name="矩形 6"/>
          <p:cNvSpPr>
            <a:spLocks noChangeArrowheads="1"/>
          </p:cNvSpPr>
          <p:nvPr/>
        </p:nvSpPr>
        <p:spPr bwMode="auto">
          <a:xfrm>
            <a:off x="1797050" y="1312863"/>
            <a:ext cx="8597900" cy="3815080"/>
          </a:xfrm>
          <a:prstGeom prst="rect">
            <a:avLst/>
          </a:prstGeom>
          <a:noFill/>
          <a:ln w="25400">
            <a:solidFill>
              <a:srgbClr val="E5B440"/>
            </a:solidFill>
            <a:miter lim="800000"/>
          </a:ln>
          <a:extLst>
            <a:ext uri="{909E8E84-426E-40DD-AFC4-6F175D3DCCD1}">
              <a14:hiddenFill xmlns:a14="http://schemas.microsoft.com/office/drawing/2010/main">
                <a:solidFill>
                  <a:srgbClr val="FFFFFF"/>
                </a:solidFill>
              </a14:hiddenFill>
            </a:ext>
          </a:extLst>
        </p:spPr>
        <p:txBody>
          <a:bodyPr>
            <a:spAutoFit/>
          </a:bodyPr>
          <a:lstStyle/>
          <a:p>
            <a:pPr>
              <a:lnSpc>
                <a:spcPct val="150000"/>
              </a:lnSpc>
            </a:pPr>
            <a:r>
              <a:rPr lang="en-US" altLang="zh-CN"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2</a:t>
            </a: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.建立高危企业安全管理人员任免告知制度。 </a:t>
            </a:r>
            <a:endPar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endPar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从事危险物品生产、储存及矿山开采、金属冶炼活动，安全风险较大，极易发生生产安全事故，其安全管理人员必须具有较高的安全生产知识水平和安全管理技能。为此，新安法第二十三条明确了高危企业安全管理人员的重要地位，其任免应当告知主管的负有安全生产监督管理职责的部门，以便监管部门掌握企业安全管理人员的变化情况，采取相应的监管措施。（第二十三条第四款）  </a:t>
            </a:r>
            <a:endParaRPr lang="en-US" altLang="zh-CN"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a:t>
            </a:r>
            <a:endParaRPr lang="en-US" altLang="zh-CN"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30000"/>
              </a:lnSpc>
            </a:pPr>
            <a:endParaRPr lang="zh-CN" altLang="en-US">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矩形 7"/>
          <p:cNvSpPr>
            <a:spLocks noChangeArrowheads="1"/>
          </p:cNvSpPr>
          <p:nvPr/>
        </p:nvSpPr>
        <p:spPr bwMode="auto">
          <a:xfrm>
            <a:off x="2122805" y="915988"/>
            <a:ext cx="5913120" cy="398780"/>
          </a:xfrm>
          <a:prstGeom prst="rect">
            <a:avLst/>
          </a:prstGeom>
          <a:gradFill rotWithShape="1">
            <a:gsLst>
              <a:gs pos="0">
                <a:srgbClr val="FEF8EF"/>
              </a:gs>
              <a:gs pos="34000">
                <a:srgbClr val="FBF4EC"/>
              </a:gs>
              <a:gs pos="100000">
                <a:srgbClr val="EAC8A2"/>
              </a:gs>
              <a:gs pos="100000">
                <a:srgbClr val="EAC8A2"/>
              </a:gs>
            </a:gsLst>
            <a:path path="rect">
              <a:fillToRect l="50000" t="-54999" r="50000" b="154999"/>
            </a:path>
          </a:gradFill>
          <a:ln w="9525">
            <a:solidFill>
              <a:srgbClr val="B9945B"/>
            </a:solidFill>
            <a:miter lim="800000"/>
          </a:ln>
        </p:spPr>
        <p:txBody>
          <a:bodyPr wrap="none">
            <a:spAutoFit/>
          </a:bodyPr>
          <a:lstStyle/>
          <a:p>
            <a:pPr algn="r"/>
            <a:r>
              <a:rPr lang="zh-CN" altLang="en-US" b="1">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 新《安全生产法》中 对企业主体责任的相关规定</a:t>
            </a:r>
            <a:endParaRPr lang="zh-CN" altLang="en-US" b="1">
              <a:solidFill>
                <a:srgbClr val="FF0000"/>
              </a:solidFill>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26626" name="矩形 6"/>
          <p:cNvSpPr>
            <a:spLocks noChangeArrowheads="1"/>
          </p:cNvSpPr>
          <p:nvPr/>
        </p:nvSpPr>
        <p:spPr bwMode="auto">
          <a:xfrm>
            <a:off x="1797050" y="1312863"/>
            <a:ext cx="8597900" cy="2984500"/>
          </a:xfrm>
          <a:prstGeom prst="rect">
            <a:avLst/>
          </a:prstGeom>
          <a:noFill/>
          <a:ln w="25400">
            <a:solidFill>
              <a:srgbClr val="E5B440"/>
            </a:solidFill>
            <a:miter lim="800000"/>
          </a:ln>
          <a:extLst>
            <a:ext uri="{909E8E84-426E-40DD-AFC4-6F175D3DCCD1}">
              <a14:hiddenFill xmlns:a14="http://schemas.microsoft.com/office/drawing/2010/main">
                <a:solidFill>
                  <a:srgbClr val="FFFFFF"/>
                </a:solidFill>
              </a14:hiddenFill>
            </a:ext>
          </a:extLst>
        </p:spPr>
        <p:txBody>
          <a:bodyPr>
            <a:spAutoFit/>
          </a:bodyPr>
          <a:lstStyle/>
          <a:p>
            <a:pPr>
              <a:lnSpc>
                <a:spcPct val="150000"/>
              </a:lnSpc>
            </a:pP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a:t>
            </a:r>
            <a:r>
              <a:rPr lang="en-US" altLang="zh-CN"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3</a:t>
            </a: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.建立了事故隐患排查治理制度。 </a:t>
            </a:r>
            <a:endPar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endParaRPr lang="en-US" altLang="zh-CN"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en-US" altLang="zh-CN"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新安法第三十八条明确规定，生产经营单位应当建立生产安全事故隐患排查治理制度。这一规定，是贯彻落实党的十八大和十八届三中全会提出的“建立隐患排查治理体系和安全预防控制体系，遏制重特大安全事故”要求的重要体现。把多年来坚持实行并不断完善的隐患排查治理制度上升为法律规定。（第三十八条第一款） </a:t>
            </a:r>
            <a:endParaRPr lang="en-US" altLang="zh-CN"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30000"/>
              </a:lnSpc>
            </a:pPr>
            <a:endParaRPr lang="zh-CN" altLang="en-US">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矩形 7"/>
          <p:cNvSpPr>
            <a:spLocks noChangeArrowheads="1"/>
          </p:cNvSpPr>
          <p:nvPr/>
        </p:nvSpPr>
        <p:spPr bwMode="auto">
          <a:xfrm>
            <a:off x="2122805" y="915988"/>
            <a:ext cx="5913120" cy="398780"/>
          </a:xfrm>
          <a:prstGeom prst="rect">
            <a:avLst/>
          </a:prstGeom>
          <a:gradFill rotWithShape="1">
            <a:gsLst>
              <a:gs pos="0">
                <a:srgbClr val="FEF8EF"/>
              </a:gs>
              <a:gs pos="34000">
                <a:srgbClr val="FBF4EC"/>
              </a:gs>
              <a:gs pos="100000">
                <a:srgbClr val="EAC8A2"/>
              </a:gs>
              <a:gs pos="100000">
                <a:srgbClr val="EAC8A2"/>
              </a:gs>
            </a:gsLst>
            <a:path path="rect">
              <a:fillToRect l="50000" t="-54999" r="50000" b="154999"/>
            </a:path>
          </a:gradFill>
          <a:ln w="9525">
            <a:solidFill>
              <a:srgbClr val="B9945B"/>
            </a:solidFill>
            <a:miter lim="800000"/>
          </a:ln>
        </p:spPr>
        <p:txBody>
          <a:bodyPr wrap="none">
            <a:spAutoFit/>
          </a:bodyPr>
          <a:lstStyle/>
          <a:p>
            <a:pPr algn="r"/>
            <a:r>
              <a:rPr lang="zh-CN" altLang="en-US" b="1">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 新《安全生产法》中 对企业主体责任的相关规定</a:t>
            </a:r>
            <a:endParaRPr lang="zh-CN" altLang="en-US" b="1">
              <a:solidFill>
                <a:srgbClr val="FF0000"/>
              </a:solidFill>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27650" name="矩形 6"/>
          <p:cNvSpPr>
            <a:spLocks noChangeArrowheads="1"/>
          </p:cNvSpPr>
          <p:nvPr/>
        </p:nvSpPr>
        <p:spPr bwMode="auto">
          <a:xfrm>
            <a:off x="1797050" y="1312863"/>
            <a:ext cx="8597900" cy="4646295"/>
          </a:xfrm>
          <a:prstGeom prst="rect">
            <a:avLst/>
          </a:prstGeom>
          <a:noFill/>
          <a:ln w="25400">
            <a:solidFill>
              <a:srgbClr val="E5B440"/>
            </a:solidFill>
            <a:miter lim="800000"/>
          </a:ln>
          <a:extLst>
            <a:ext uri="{909E8E84-426E-40DD-AFC4-6F175D3DCCD1}">
              <a14:hiddenFill xmlns:a14="http://schemas.microsoft.com/office/drawing/2010/main">
                <a:solidFill>
                  <a:srgbClr val="FFFFFF"/>
                </a:solidFill>
              </a14:hiddenFill>
            </a:ext>
          </a:extLst>
        </p:spPr>
        <p:txBody>
          <a:bodyPr>
            <a:spAutoFit/>
          </a:bodyPr>
          <a:lstStyle/>
          <a:p>
            <a:pPr>
              <a:lnSpc>
                <a:spcPct val="150000"/>
              </a:lnSpc>
            </a:pPr>
            <a:r>
              <a:rPr lang="en-US" altLang="zh-CN"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4</a:t>
            </a: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.建立重大事故隐患越级报告制度。 </a:t>
            </a:r>
            <a:endPar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endPar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在安全管理工作实践中，安全生产管理人员在检查中发现重大事故隐患，向生产经营单位的有关负责人报告后，生产经营单位的有关负责人由于各种原因，不予处理或者不及时处理，常常导致事故发生。新安法第四十三条规定：生产经营单位的安全生产管理人员在检查中发现重大事故隐患，依照前款规定向本单位有关负责人报告，有关负责人不及时处理的，安全生产管理人员可以向主管的负有安全生产监督管理职责的部门报告，接到报告的部门应当依法及时处理。这一规定，赋予安全管理人员越级报告的权利，规定有关主管部门应当依法处理的职责，有利于及时排除重大隐患，防止生产安全事故的发生。（第四十三条）  </a:t>
            </a:r>
            <a:endParaRPr lang="en-US" altLang="zh-CN"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30000"/>
              </a:lnSpc>
            </a:pPr>
            <a:endParaRPr lang="zh-CN" altLang="en-US">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矩形 7"/>
          <p:cNvSpPr>
            <a:spLocks noChangeArrowheads="1"/>
          </p:cNvSpPr>
          <p:nvPr/>
        </p:nvSpPr>
        <p:spPr bwMode="auto">
          <a:xfrm>
            <a:off x="2122805" y="915988"/>
            <a:ext cx="5913120" cy="398780"/>
          </a:xfrm>
          <a:prstGeom prst="rect">
            <a:avLst/>
          </a:prstGeom>
          <a:gradFill rotWithShape="1">
            <a:gsLst>
              <a:gs pos="0">
                <a:srgbClr val="FEF8EF"/>
              </a:gs>
              <a:gs pos="34000">
                <a:srgbClr val="FBF4EC"/>
              </a:gs>
              <a:gs pos="100000">
                <a:srgbClr val="EAC8A2"/>
              </a:gs>
              <a:gs pos="100000">
                <a:srgbClr val="EAC8A2"/>
              </a:gs>
            </a:gsLst>
            <a:path path="rect">
              <a:fillToRect l="50000" t="-54999" r="50000" b="154999"/>
            </a:path>
          </a:gradFill>
          <a:ln w="9525">
            <a:solidFill>
              <a:srgbClr val="B9945B"/>
            </a:solidFill>
            <a:miter lim="800000"/>
          </a:ln>
        </p:spPr>
        <p:txBody>
          <a:bodyPr wrap="none">
            <a:spAutoFit/>
          </a:bodyPr>
          <a:lstStyle/>
          <a:p>
            <a:pPr algn="r"/>
            <a:r>
              <a:rPr lang="zh-CN" altLang="en-US" b="1">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 新《安全生产法》中 对企业主体责任的相关规定</a:t>
            </a:r>
            <a:endParaRPr lang="zh-CN" altLang="en-US" b="1">
              <a:solidFill>
                <a:srgbClr val="FF0000"/>
              </a:solidFill>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28674" name="矩形 6"/>
          <p:cNvSpPr>
            <a:spLocks noChangeArrowheads="1"/>
          </p:cNvSpPr>
          <p:nvPr/>
        </p:nvSpPr>
        <p:spPr bwMode="auto">
          <a:xfrm>
            <a:off x="1797050" y="1312863"/>
            <a:ext cx="8597900" cy="3399790"/>
          </a:xfrm>
          <a:prstGeom prst="rect">
            <a:avLst/>
          </a:prstGeom>
          <a:noFill/>
          <a:ln w="25400">
            <a:solidFill>
              <a:srgbClr val="E5B440"/>
            </a:solidFill>
            <a:miter lim="800000"/>
          </a:ln>
          <a:extLst>
            <a:ext uri="{909E8E84-426E-40DD-AFC4-6F175D3DCCD1}">
              <a14:hiddenFill xmlns:a14="http://schemas.microsoft.com/office/drawing/2010/main">
                <a:solidFill>
                  <a:srgbClr val="FFFFFF"/>
                </a:solidFill>
              </a14:hiddenFill>
            </a:ext>
          </a:extLst>
        </p:spPr>
        <p:txBody>
          <a:bodyPr>
            <a:spAutoFit/>
          </a:bodyPr>
          <a:lstStyle/>
          <a:p>
            <a:pPr>
              <a:lnSpc>
                <a:spcPct val="150000"/>
              </a:lnSpc>
            </a:pPr>
            <a:r>
              <a:rPr lang="en-US" altLang="zh-CN"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5</a:t>
            </a: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.建立推行安全生产责任保险制度。 </a:t>
            </a:r>
            <a:endPar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endPar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为了充分发挥安全生产责任保险在安全生产方面对第三人赔付（本单位从业人员以外的人员）、事故预防、风险控制和辅助管理等方面的重要作用，在总结2006年以来全国部分省市开展安责险试点经验的基础上，新安法第四十八条第二款明确规定：国家鼓励生产经营单位参加投保安全生产责任保险。这一规定，有利于帮助企业解决事故救援和第三者伤害费用，同时减轻政府负担。（第四十八条）  </a:t>
            </a:r>
            <a:endParaRPr lang="en-US" altLang="zh-CN"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30000"/>
              </a:lnSpc>
            </a:pPr>
            <a:endParaRPr lang="zh-CN" altLang="en-US">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5197" y="1143595"/>
            <a:ext cx="7419948" cy="2414905"/>
          </a:xfrm>
          <a:prstGeom prst="rect">
            <a:avLst/>
          </a:prstGeom>
          <a:noFill/>
        </p:spPr>
        <p:txBody>
          <a:bodyPr wrap="square" rtlCol="0" anchor="t">
            <a:spAutoFit/>
          </a:bodyPr>
          <a:lstStyle/>
          <a:p>
            <a:pPr indent="304800" algn="just">
              <a:lnSpc>
                <a:spcPct val="140000"/>
              </a:lnSpc>
            </a:pP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8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8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4572397" y="4343162"/>
            <a:ext cx="6863198" cy="1476375"/>
          </a:xfrm>
          <a:prstGeom prst="rect">
            <a:avLst/>
          </a:prstGeom>
          <a:noFill/>
        </p:spPr>
        <p:txBody>
          <a:bodyPr wrap="square" rtlCol="0" anchor="t">
            <a:spAutoFit/>
          </a:bodyPr>
          <a:lstStyle/>
          <a:p>
            <a:pPr>
              <a:lnSpc>
                <a:spcPct val="150000"/>
              </a:lnSpc>
            </a:pPr>
            <a:r>
              <a:rPr lang="en-US" altLang="zh-CN" sz="1800" b="1" dirty="0">
                <a:solidFill>
                  <a:schemeClr val="dk1"/>
                </a:solidFill>
                <a:latin typeface="+mn-ea"/>
                <a:cs typeface="楷体" panose="02010609060101010101" pitchFamily="49"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80952" y="3962261"/>
            <a:ext cx="3762665" cy="2507851"/>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3503" y="1143595"/>
            <a:ext cx="3744890" cy="2496170"/>
          </a:xfrm>
          <a:prstGeom prst="rect">
            <a:avLst/>
          </a:prstGeom>
        </p:spPr>
      </p:pic>
      <p:sp>
        <p:nvSpPr>
          <p:cNvPr id="6" name="标题 3"/>
          <p:cNvSpPr txBox="1"/>
          <p:nvPr/>
        </p:nvSpPr>
        <p:spPr>
          <a:xfrm>
            <a:off x="120937" y="189439"/>
            <a:ext cx="6813681" cy="59674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8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charset="-122"/>
              <a:sym typeface="宋体" panose="02010600030101010101" pitchFamily="2" charset="-122"/>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矩形 7"/>
          <p:cNvSpPr>
            <a:spLocks noChangeArrowheads="1"/>
          </p:cNvSpPr>
          <p:nvPr/>
        </p:nvSpPr>
        <p:spPr bwMode="auto">
          <a:xfrm>
            <a:off x="2122805" y="915988"/>
            <a:ext cx="5913120" cy="398780"/>
          </a:xfrm>
          <a:prstGeom prst="rect">
            <a:avLst/>
          </a:prstGeom>
          <a:gradFill rotWithShape="1">
            <a:gsLst>
              <a:gs pos="0">
                <a:srgbClr val="FEF8EF"/>
              </a:gs>
              <a:gs pos="34000">
                <a:srgbClr val="FBF4EC"/>
              </a:gs>
              <a:gs pos="100000">
                <a:srgbClr val="EAC8A2"/>
              </a:gs>
              <a:gs pos="100000">
                <a:srgbClr val="EAC8A2"/>
              </a:gs>
            </a:gsLst>
            <a:path path="rect">
              <a:fillToRect l="50000" t="-54999" r="50000" b="154999"/>
            </a:path>
          </a:gradFill>
          <a:ln w="9525">
            <a:solidFill>
              <a:srgbClr val="B9945B"/>
            </a:solidFill>
            <a:miter lim="800000"/>
          </a:ln>
        </p:spPr>
        <p:txBody>
          <a:bodyPr wrap="none">
            <a:spAutoFit/>
          </a:bodyPr>
          <a:lstStyle/>
          <a:p>
            <a:pPr algn="r"/>
            <a:r>
              <a:rPr lang="zh-CN" altLang="en-US" b="1">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 新《安全生产法》中 对企业主体责任的相关规定</a:t>
            </a:r>
            <a:endParaRPr lang="zh-CN" altLang="en-US" b="1">
              <a:solidFill>
                <a:srgbClr val="FF0000"/>
              </a:solidFill>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29698" name="矩形 6"/>
          <p:cNvSpPr>
            <a:spLocks noChangeArrowheads="1"/>
          </p:cNvSpPr>
          <p:nvPr/>
        </p:nvSpPr>
        <p:spPr bwMode="auto">
          <a:xfrm>
            <a:off x="1797050" y="1312863"/>
            <a:ext cx="8597900" cy="5061585"/>
          </a:xfrm>
          <a:prstGeom prst="rect">
            <a:avLst/>
          </a:prstGeom>
          <a:noFill/>
          <a:ln w="25400">
            <a:solidFill>
              <a:srgbClr val="E5B440"/>
            </a:solidFill>
            <a:miter lim="800000"/>
          </a:ln>
          <a:extLst>
            <a:ext uri="{909E8E84-426E-40DD-AFC4-6F175D3DCCD1}">
              <a14:hiddenFill xmlns:a14="http://schemas.microsoft.com/office/drawing/2010/main">
                <a:solidFill>
                  <a:srgbClr val="FFFFFF"/>
                </a:solidFill>
              </a14:hiddenFill>
            </a:ext>
          </a:extLst>
        </p:spPr>
        <p:txBody>
          <a:bodyPr>
            <a:spAutoFit/>
          </a:bodyPr>
          <a:lstStyle/>
          <a:p>
            <a:pPr>
              <a:lnSpc>
                <a:spcPct val="150000"/>
              </a:lnSpc>
            </a:pP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a:t>
            </a:r>
            <a:r>
              <a:rPr lang="en-US" altLang="zh-CN"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6</a:t>
            </a: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.增加了委托服务后安全生产责任仍由生产经营单位负责的规定。 </a:t>
            </a:r>
            <a:endPar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endPar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新安法第十三条规定，生产经营单位委托生产技术管理服务机构为其提供服务的，安全生产责任仍由本单位负责。这一规定，有利于厘清安全责任，促使生产经营单位全面履行安全生产主体责任。（第十三条） </a:t>
            </a:r>
            <a:endPar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endPar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a:t>
            </a:r>
            <a:r>
              <a:rPr lang="en-US" altLang="zh-CN"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7</a:t>
            </a: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.增加了安全生产责任制考核的规定。 </a:t>
            </a:r>
            <a:endPar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endPar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新安法第十九条对生产经营单位落实安全生产责任制进行了细化规定，并对强化生产经营单位内部的责任考核提出了明确要求，推进安全生产责任制落到实处。（第十九条）  </a:t>
            </a:r>
            <a:endParaRPr lang="en-US" altLang="zh-CN"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30000"/>
              </a:lnSpc>
            </a:pPr>
            <a:endParaRPr lang="zh-CN" altLang="en-US">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矩形 7"/>
          <p:cNvSpPr>
            <a:spLocks noChangeArrowheads="1"/>
          </p:cNvSpPr>
          <p:nvPr/>
        </p:nvSpPr>
        <p:spPr bwMode="auto">
          <a:xfrm>
            <a:off x="2122805" y="915988"/>
            <a:ext cx="5913120" cy="398780"/>
          </a:xfrm>
          <a:prstGeom prst="rect">
            <a:avLst/>
          </a:prstGeom>
          <a:gradFill rotWithShape="1">
            <a:gsLst>
              <a:gs pos="0">
                <a:srgbClr val="FEF8EF"/>
              </a:gs>
              <a:gs pos="34000">
                <a:srgbClr val="FBF4EC"/>
              </a:gs>
              <a:gs pos="100000">
                <a:srgbClr val="EAC8A2"/>
              </a:gs>
              <a:gs pos="100000">
                <a:srgbClr val="EAC8A2"/>
              </a:gs>
            </a:gsLst>
            <a:path path="rect">
              <a:fillToRect l="50000" t="-54999" r="50000" b="154999"/>
            </a:path>
          </a:gradFill>
          <a:ln w="9525">
            <a:solidFill>
              <a:srgbClr val="B9945B"/>
            </a:solidFill>
            <a:miter lim="800000"/>
          </a:ln>
        </p:spPr>
        <p:txBody>
          <a:bodyPr wrap="none">
            <a:spAutoFit/>
          </a:bodyPr>
          <a:lstStyle/>
          <a:p>
            <a:pPr algn="r"/>
            <a:r>
              <a:rPr lang="zh-CN" altLang="en-US" b="1">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 新《安全生产法》中 对企业主体责任的相关规定</a:t>
            </a:r>
            <a:endParaRPr lang="zh-CN" altLang="en-US" b="1">
              <a:solidFill>
                <a:srgbClr val="FF0000"/>
              </a:solidFill>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30722" name="矩形 6"/>
          <p:cNvSpPr>
            <a:spLocks noChangeArrowheads="1"/>
          </p:cNvSpPr>
          <p:nvPr/>
        </p:nvSpPr>
        <p:spPr bwMode="auto">
          <a:xfrm>
            <a:off x="1797050" y="1312863"/>
            <a:ext cx="8597900" cy="5077460"/>
          </a:xfrm>
          <a:prstGeom prst="rect">
            <a:avLst/>
          </a:prstGeom>
          <a:noFill/>
          <a:ln w="25400">
            <a:solidFill>
              <a:srgbClr val="E5B440"/>
            </a:solidFill>
            <a:miter lim="800000"/>
          </a:ln>
          <a:extLst>
            <a:ext uri="{909E8E84-426E-40DD-AFC4-6F175D3DCCD1}">
              <a14:hiddenFill xmlns:a14="http://schemas.microsoft.com/office/drawing/2010/main">
                <a:solidFill>
                  <a:srgbClr val="FFFFFF"/>
                </a:solidFill>
              </a14:hiddenFill>
            </a:ext>
          </a:extLst>
        </p:spPr>
        <p:txBody>
          <a:bodyPr>
            <a:spAutoFit/>
          </a:bodyPr>
          <a:lstStyle/>
          <a:p>
            <a:pPr>
              <a:lnSpc>
                <a:spcPct val="150000"/>
              </a:lnSpc>
            </a:pP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a:t>
            </a:r>
            <a:r>
              <a:rPr lang="en-US" altLang="zh-CN"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8</a:t>
            </a: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.增加了被派遣劳动者和实习学生的安全生产教育和培训规定。 </a:t>
            </a:r>
            <a:endPar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一是增加劳务派遣教育培训的规定。第二十五条第二款规定：生产经营单位使用被派遣劳动者的，应当将被派遣劳动者纳入本单位从业人员统一管理，对被派遣劳动者进行岗位安全操作规程和安全操作技能的教育培训。劳务派遣单位应当对被派遣劳动者进行必要的安全生产教育培训。明确了劳务派遣和用人单位的责任，双方都有教育培训的责任，各有所侧重。二是增加劳务派遣人员的权利义务的规定。第五十八条规定：生产经营单位使用被派遣劳动者的，被派遣劳动者享有本法规定的从业人员的权利，并应当履行本法规定的从业人员的义务。明确了劳务派遣人员与本单位从业人员具有相同的安全生产权利和义务，与《劳动合同法》相衔接。三是增加对实习学生教育培训的规定。第二十五条第三款规定：生产经营单位应当对实习学生进行相应的安全生产教育和培训，提供必要的劳动防护用品。学校应当协助生产经营单位对实习学生进行安全生产教育和培训。（第二十五条、第五十八条）</a:t>
            </a:r>
            <a:endPar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矩形 7"/>
          <p:cNvSpPr>
            <a:spLocks noChangeArrowheads="1"/>
          </p:cNvSpPr>
          <p:nvPr/>
        </p:nvSpPr>
        <p:spPr bwMode="auto">
          <a:xfrm>
            <a:off x="2122805" y="915988"/>
            <a:ext cx="5913120" cy="398780"/>
          </a:xfrm>
          <a:prstGeom prst="rect">
            <a:avLst/>
          </a:prstGeom>
          <a:gradFill rotWithShape="1">
            <a:gsLst>
              <a:gs pos="0">
                <a:srgbClr val="FEF8EF"/>
              </a:gs>
              <a:gs pos="34000">
                <a:srgbClr val="FBF4EC"/>
              </a:gs>
              <a:gs pos="100000">
                <a:srgbClr val="EAC8A2"/>
              </a:gs>
              <a:gs pos="100000">
                <a:srgbClr val="EAC8A2"/>
              </a:gs>
            </a:gsLst>
            <a:path path="rect">
              <a:fillToRect l="50000" t="-54999" r="50000" b="154999"/>
            </a:path>
          </a:gradFill>
          <a:ln w="9525">
            <a:solidFill>
              <a:srgbClr val="B9945B"/>
            </a:solidFill>
            <a:miter lim="800000"/>
          </a:ln>
        </p:spPr>
        <p:txBody>
          <a:bodyPr wrap="none">
            <a:spAutoFit/>
          </a:bodyPr>
          <a:lstStyle/>
          <a:p>
            <a:pPr algn="r"/>
            <a:r>
              <a:rPr lang="zh-CN" altLang="en-US" b="1">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 新《安全生产法》中 对企业主体责任的相关规定</a:t>
            </a:r>
            <a:endParaRPr lang="zh-CN" altLang="en-US" b="1">
              <a:solidFill>
                <a:srgbClr val="FF0000"/>
              </a:solidFill>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31746" name="矩形 6"/>
          <p:cNvSpPr>
            <a:spLocks noChangeArrowheads="1"/>
          </p:cNvSpPr>
          <p:nvPr/>
        </p:nvSpPr>
        <p:spPr bwMode="auto">
          <a:xfrm>
            <a:off x="1797050" y="1312863"/>
            <a:ext cx="8597900" cy="3415030"/>
          </a:xfrm>
          <a:prstGeom prst="rect">
            <a:avLst/>
          </a:prstGeom>
          <a:noFill/>
          <a:ln w="25400">
            <a:solidFill>
              <a:srgbClr val="E5B440"/>
            </a:solidFill>
            <a:miter lim="800000"/>
          </a:ln>
          <a:extLst>
            <a:ext uri="{909E8E84-426E-40DD-AFC4-6F175D3DCCD1}">
              <a14:hiddenFill xmlns:a14="http://schemas.microsoft.com/office/drawing/2010/main">
                <a:solidFill>
                  <a:srgbClr val="FFFFFF"/>
                </a:solidFill>
              </a14:hiddenFill>
            </a:ext>
          </a:extLst>
        </p:spPr>
        <p:txBody>
          <a:bodyPr>
            <a:spAutoFit/>
          </a:bodyPr>
          <a:lstStyle/>
          <a:p>
            <a:pPr>
              <a:lnSpc>
                <a:spcPct val="150000"/>
              </a:lnSpc>
            </a:pPr>
            <a:r>
              <a:rPr lang="en-US" altLang="zh-CN"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9</a:t>
            </a: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.增加了应急预案和应急准备的规定。 </a:t>
            </a:r>
            <a:endPar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endPar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新安法第七十七条对生产经营单位制定应急预案、与当地政府应急预案相衔接、定期组织演练作出了明确规定。第八十条对高危行业建立应急救援组织和人员、应急物资准备等作出规定。这些规定，使应急预案相互衔接，应急救援物资、设备和力量能够发挥作用，最大限度减少生产安全事故的影响。（第七十七条、第八十条） </a:t>
            </a:r>
            <a:endPar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endPar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a:t>
            </a:r>
            <a:endParaRPr lang="zh-CN" altLang="en-US">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矩形 7"/>
          <p:cNvSpPr>
            <a:spLocks noChangeArrowheads="1"/>
          </p:cNvSpPr>
          <p:nvPr/>
        </p:nvSpPr>
        <p:spPr bwMode="auto">
          <a:xfrm>
            <a:off x="2122805" y="915988"/>
            <a:ext cx="5913120" cy="398780"/>
          </a:xfrm>
          <a:prstGeom prst="rect">
            <a:avLst/>
          </a:prstGeom>
          <a:gradFill rotWithShape="1">
            <a:gsLst>
              <a:gs pos="0">
                <a:srgbClr val="FEF8EF"/>
              </a:gs>
              <a:gs pos="34000">
                <a:srgbClr val="FBF4EC"/>
              </a:gs>
              <a:gs pos="100000">
                <a:srgbClr val="EAC8A2"/>
              </a:gs>
              <a:gs pos="100000">
                <a:srgbClr val="EAC8A2"/>
              </a:gs>
            </a:gsLst>
            <a:path path="rect">
              <a:fillToRect l="50000" t="-54999" r="50000" b="154999"/>
            </a:path>
          </a:gradFill>
          <a:ln w="9525">
            <a:solidFill>
              <a:srgbClr val="B9945B"/>
            </a:solidFill>
            <a:miter lim="800000"/>
          </a:ln>
        </p:spPr>
        <p:txBody>
          <a:bodyPr wrap="none">
            <a:spAutoFit/>
          </a:bodyPr>
          <a:lstStyle/>
          <a:p>
            <a:pPr algn="r"/>
            <a:r>
              <a:rPr lang="zh-CN" altLang="en-US" b="1">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 新《安全生产法》中 对企业主体责任的相关规定</a:t>
            </a:r>
            <a:endParaRPr lang="zh-CN" altLang="en-US" b="1">
              <a:solidFill>
                <a:srgbClr val="FF0000"/>
              </a:solidFill>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32770" name="矩形 6"/>
          <p:cNvSpPr>
            <a:spLocks noChangeArrowheads="1"/>
          </p:cNvSpPr>
          <p:nvPr/>
        </p:nvSpPr>
        <p:spPr bwMode="auto">
          <a:xfrm>
            <a:off x="1797050" y="1312863"/>
            <a:ext cx="8597900" cy="4190365"/>
          </a:xfrm>
          <a:prstGeom prst="rect">
            <a:avLst/>
          </a:prstGeom>
          <a:noFill/>
          <a:ln w="25400">
            <a:solidFill>
              <a:srgbClr val="E5B440"/>
            </a:solidFill>
            <a:miter lim="800000"/>
          </a:ln>
          <a:extLst>
            <a:ext uri="{909E8E84-426E-40DD-AFC4-6F175D3DCCD1}">
              <a14:hiddenFill xmlns:a14="http://schemas.microsoft.com/office/drawing/2010/main">
                <a:solidFill>
                  <a:srgbClr val="FFFFFF"/>
                </a:solidFill>
              </a14:hiddenFill>
            </a:ext>
          </a:extLst>
        </p:spPr>
        <p:txBody>
          <a:bodyPr>
            <a:spAutoFit/>
          </a:bodyPr>
          <a:lstStyle/>
          <a:p>
            <a:pPr>
              <a:lnSpc>
                <a:spcPct val="150000"/>
              </a:lnSpc>
            </a:pP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1</a:t>
            </a:r>
            <a:r>
              <a:rPr lang="en-US" altLang="zh-CN"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0</a:t>
            </a: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.完善了生产经营单位主要负责人职责规定。 </a:t>
            </a:r>
            <a:endPar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第十八条生产经营单位的主要负责人对本单位安全生产工作负有下列职责： </a:t>
            </a:r>
            <a:endPar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（一）建立、健全本单位安全生产责任制； </a:t>
            </a:r>
            <a:endPar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（二）组织制定本单位安全生产规章制度和操作规程； </a:t>
            </a:r>
            <a:endPar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（三）组织制定并实施本单位安全生产教育和培训计划； </a:t>
            </a:r>
            <a:endPar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（四）保证本单位安全生产投入的有效实施； </a:t>
            </a:r>
            <a:endPar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（五）督促、检查本单位的安全生产工作，及时消除生产安全事故隐患； </a:t>
            </a:r>
            <a:endPar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（六）组织制定并实施本单位的生产安全事故应急救援预案； </a:t>
            </a:r>
            <a:endPar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（七）及时、如实报告生产安全事故。  </a:t>
            </a:r>
            <a:endPar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30000"/>
              </a:lnSpc>
            </a:pPr>
            <a:endPar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内容占位符 2"/>
          <p:cNvSpPr>
            <a:spLocks noGrp="1" noChangeArrowheads="1"/>
          </p:cNvSpPr>
          <p:nvPr>
            <p:ph idx="1"/>
          </p:nvPr>
        </p:nvSpPr>
        <p:spPr>
          <a:xfrm>
            <a:off x="2017713" y="1325563"/>
            <a:ext cx="7886700" cy="5053012"/>
          </a:xfrm>
          <a:ln>
            <a:solidFill>
              <a:srgbClr val="FF9900"/>
            </a:solidFill>
            <a:miter lim="800000"/>
          </a:ln>
        </p:spPr>
        <p:txBody>
          <a:bodyPr lIns="91440" tIns="45720" rIns="91440" bIns="45720" anchor="t"/>
          <a:lstStyle/>
          <a:p>
            <a:pPr marL="357505" indent="-357505">
              <a:lnSpc>
                <a:spcPct val="100000"/>
              </a:lnSpc>
              <a:spcBef>
                <a:spcPct val="0"/>
              </a:spcBef>
            </a:pPr>
            <a:r>
              <a:rPr lang="zh-CN" altLang="en-US" sz="2000" smtClean="0">
                <a:solidFill>
                  <a:schemeClr val="tx1"/>
                </a:solidFill>
                <a:latin typeface="黑体" panose="02010609060101010101" pitchFamily="2" charset="-122"/>
                <a:ea typeface="黑体" panose="02010609060101010101" pitchFamily="2" charset="-122"/>
              </a:rPr>
              <a:t>    </a:t>
            </a:r>
            <a:endParaRPr lang="zh-CN" altLang="en-US" sz="2000" smtClean="0">
              <a:solidFill>
                <a:schemeClr val="tx1"/>
              </a:solidFill>
              <a:latin typeface="黑体" panose="02010609060101010101" pitchFamily="2" charset="-122"/>
              <a:ea typeface="黑体" panose="02010609060101010101" pitchFamily="2" charset="-122"/>
            </a:endParaRPr>
          </a:p>
          <a:p>
            <a:pPr marL="357505" indent="-357505">
              <a:lnSpc>
                <a:spcPct val="100000"/>
              </a:lnSpc>
              <a:spcBef>
                <a:spcPct val="0"/>
              </a:spcBef>
              <a:buFont typeface="Arial" panose="020B0604020202020204" pitchFamily="34" charset="0"/>
              <a:buNone/>
            </a:pPr>
            <a:r>
              <a:rPr lang="en-US" altLang="zh-CN" sz="1800" b="1" smtClean="0">
                <a:solidFill>
                  <a:srgbClr val="000000"/>
                </a:solidFill>
                <a:latin typeface="华文楷体" panose="02010600040101010101" pitchFamily="2" charset="-122"/>
                <a:ea typeface="华文楷体" panose="02010600040101010101" pitchFamily="2" charset="-122"/>
              </a:rPr>
              <a:t>   11</a:t>
            </a:r>
            <a:r>
              <a:rPr lang="zh-CN" altLang="zh-CN" sz="1800" b="1" smtClean="0">
                <a:solidFill>
                  <a:srgbClr val="000000"/>
                </a:solidFill>
                <a:latin typeface="华文楷体" panose="02010600040101010101" pitchFamily="2" charset="-122"/>
                <a:ea typeface="华文楷体" panose="02010600040101010101" pitchFamily="2" charset="-122"/>
              </a:rPr>
              <a:t>、新增了生产经营单位的安全生产管理机构以及安全生产管理人员履行下列职责：</a:t>
            </a:r>
            <a:endParaRPr lang="zh-CN" altLang="zh-CN" sz="1800" b="1" smtClean="0">
              <a:solidFill>
                <a:srgbClr val="000000"/>
              </a:solidFill>
              <a:latin typeface="华文楷体" panose="02010600040101010101" pitchFamily="2" charset="-122"/>
              <a:ea typeface="华文楷体" panose="02010600040101010101" pitchFamily="2" charset="-122"/>
            </a:endParaRPr>
          </a:p>
          <a:p>
            <a:pPr marL="357505" indent="-357505">
              <a:lnSpc>
                <a:spcPct val="100000"/>
              </a:lnSpc>
              <a:spcBef>
                <a:spcPts val="1200"/>
              </a:spcBef>
            </a:pPr>
            <a:r>
              <a:rPr lang="zh-CN" altLang="zh-CN" sz="1800" b="1" smtClean="0">
                <a:solidFill>
                  <a:srgbClr val="000000"/>
                </a:solidFill>
                <a:latin typeface="华文楷体" panose="02010600040101010101" pitchFamily="2" charset="-122"/>
                <a:ea typeface="华文楷体" panose="02010600040101010101" pitchFamily="2" charset="-122"/>
              </a:rPr>
              <a:t>（一）组织或者参与拟订本单位安全生产规章制度、操作规程和生产安全事故应急救援预案；</a:t>
            </a:r>
            <a:endParaRPr lang="zh-CN" altLang="zh-CN" sz="1800" b="1" smtClean="0">
              <a:solidFill>
                <a:srgbClr val="000000"/>
              </a:solidFill>
              <a:latin typeface="华文楷体" panose="02010600040101010101" pitchFamily="2" charset="-122"/>
              <a:ea typeface="华文楷体" panose="02010600040101010101" pitchFamily="2" charset="-122"/>
            </a:endParaRPr>
          </a:p>
          <a:p>
            <a:pPr marL="357505" indent="-357505">
              <a:lnSpc>
                <a:spcPct val="100000"/>
              </a:lnSpc>
              <a:spcBef>
                <a:spcPts val="1200"/>
              </a:spcBef>
            </a:pPr>
            <a:r>
              <a:rPr lang="zh-CN" altLang="zh-CN" sz="1800" b="1" smtClean="0">
                <a:solidFill>
                  <a:srgbClr val="000000"/>
                </a:solidFill>
                <a:latin typeface="华文楷体" panose="02010600040101010101" pitchFamily="2" charset="-122"/>
                <a:ea typeface="华文楷体" panose="02010600040101010101" pitchFamily="2" charset="-122"/>
              </a:rPr>
              <a:t>（二）组织或者参与本单位安全生产教育和培训，如实记录安全生产教育和培训情况；</a:t>
            </a:r>
            <a:endParaRPr lang="zh-CN" altLang="zh-CN" sz="1800" b="1" smtClean="0">
              <a:solidFill>
                <a:srgbClr val="000000"/>
              </a:solidFill>
              <a:latin typeface="华文楷体" panose="02010600040101010101" pitchFamily="2" charset="-122"/>
              <a:ea typeface="华文楷体" panose="02010600040101010101" pitchFamily="2" charset="-122"/>
            </a:endParaRPr>
          </a:p>
          <a:p>
            <a:pPr marL="357505" indent="-357505">
              <a:lnSpc>
                <a:spcPct val="100000"/>
              </a:lnSpc>
              <a:spcBef>
                <a:spcPts val="1200"/>
              </a:spcBef>
            </a:pPr>
            <a:r>
              <a:rPr lang="zh-CN" altLang="zh-CN" sz="1800" b="1" smtClean="0">
                <a:solidFill>
                  <a:srgbClr val="000000"/>
                </a:solidFill>
                <a:latin typeface="华文楷体" panose="02010600040101010101" pitchFamily="2" charset="-122"/>
                <a:ea typeface="华文楷体" panose="02010600040101010101" pitchFamily="2" charset="-122"/>
              </a:rPr>
              <a:t>（三）督促落实本单位重大危险源的安全管理措施；</a:t>
            </a:r>
            <a:endParaRPr lang="zh-CN" altLang="zh-CN" sz="1800" b="1" smtClean="0">
              <a:solidFill>
                <a:srgbClr val="000000"/>
              </a:solidFill>
              <a:latin typeface="华文楷体" panose="02010600040101010101" pitchFamily="2" charset="-122"/>
              <a:ea typeface="华文楷体" panose="02010600040101010101" pitchFamily="2" charset="-122"/>
            </a:endParaRPr>
          </a:p>
          <a:p>
            <a:pPr marL="357505" indent="-357505">
              <a:lnSpc>
                <a:spcPct val="100000"/>
              </a:lnSpc>
              <a:spcBef>
                <a:spcPts val="1200"/>
              </a:spcBef>
            </a:pPr>
            <a:r>
              <a:rPr lang="zh-CN" altLang="zh-CN" sz="1800" b="1" smtClean="0">
                <a:solidFill>
                  <a:srgbClr val="000000"/>
                </a:solidFill>
                <a:latin typeface="华文楷体" panose="02010600040101010101" pitchFamily="2" charset="-122"/>
                <a:ea typeface="华文楷体" panose="02010600040101010101" pitchFamily="2" charset="-122"/>
              </a:rPr>
              <a:t>（四）组织或者参与本单位应急救援演练；</a:t>
            </a:r>
            <a:endParaRPr lang="zh-CN" altLang="zh-CN" sz="1800" b="1" smtClean="0">
              <a:solidFill>
                <a:srgbClr val="000000"/>
              </a:solidFill>
              <a:latin typeface="华文楷体" panose="02010600040101010101" pitchFamily="2" charset="-122"/>
              <a:ea typeface="华文楷体" panose="02010600040101010101" pitchFamily="2" charset="-122"/>
            </a:endParaRPr>
          </a:p>
          <a:p>
            <a:pPr marL="357505" indent="-357505">
              <a:lnSpc>
                <a:spcPct val="100000"/>
              </a:lnSpc>
              <a:spcBef>
                <a:spcPts val="1200"/>
              </a:spcBef>
            </a:pPr>
            <a:r>
              <a:rPr lang="zh-CN" altLang="zh-CN" sz="1800" b="1" smtClean="0">
                <a:solidFill>
                  <a:srgbClr val="000000"/>
                </a:solidFill>
                <a:latin typeface="华文楷体" panose="02010600040101010101" pitchFamily="2" charset="-122"/>
                <a:ea typeface="华文楷体" panose="02010600040101010101" pitchFamily="2" charset="-122"/>
              </a:rPr>
              <a:t>（五）检查本单位的安全生产状况，及时排查生产安全事故隐患，提出改进安全生产管理的建议；</a:t>
            </a:r>
            <a:endParaRPr lang="zh-CN" altLang="zh-CN" sz="1800" b="1" smtClean="0">
              <a:solidFill>
                <a:srgbClr val="000000"/>
              </a:solidFill>
              <a:latin typeface="华文楷体" panose="02010600040101010101" pitchFamily="2" charset="-122"/>
              <a:ea typeface="华文楷体" panose="02010600040101010101" pitchFamily="2" charset="-122"/>
            </a:endParaRPr>
          </a:p>
          <a:p>
            <a:pPr marL="357505" indent="-357505">
              <a:lnSpc>
                <a:spcPct val="100000"/>
              </a:lnSpc>
              <a:spcBef>
                <a:spcPts val="1200"/>
              </a:spcBef>
            </a:pPr>
            <a:r>
              <a:rPr lang="zh-CN" altLang="zh-CN" sz="1800" b="1" smtClean="0">
                <a:solidFill>
                  <a:srgbClr val="000000"/>
                </a:solidFill>
                <a:latin typeface="华文楷体" panose="02010600040101010101" pitchFamily="2" charset="-122"/>
                <a:ea typeface="华文楷体" panose="02010600040101010101" pitchFamily="2" charset="-122"/>
              </a:rPr>
              <a:t>（六）制止和纠正违章指挥、强令冒险作业、违反操作规程的行为；</a:t>
            </a:r>
            <a:endParaRPr lang="zh-CN" altLang="zh-CN" sz="1800" b="1" smtClean="0">
              <a:solidFill>
                <a:srgbClr val="000000"/>
              </a:solidFill>
              <a:latin typeface="华文楷体" panose="02010600040101010101" pitchFamily="2" charset="-122"/>
              <a:ea typeface="华文楷体" panose="02010600040101010101" pitchFamily="2" charset="-122"/>
            </a:endParaRPr>
          </a:p>
          <a:p>
            <a:pPr marL="357505" indent="-357505">
              <a:lnSpc>
                <a:spcPct val="100000"/>
              </a:lnSpc>
              <a:spcBef>
                <a:spcPts val="1200"/>
              </a:spcBef>
            </a:pPr>
            <a:r>
              <a:rPr lang="zh-CN" altLang="zh-CN" sz="1800" b="1" smtClean="0">
                <a:solidFill>
                  <a:srgbClr val="000000"/>
                </a:solidFill>
                <a:latin typeface="华文楷体" panose="02010600040101010101" pitchFamily="2" charset="-122"/>
                <a:ea typeface="华文楷体" panose="02010600040101010101" pitchFamily="2" charset="-122"/>
              </a:rPr>
              <a:t>（七）督促落实本单位安全生产整改措施。</a:t>
            </a:r>
            <a:endParaRPr lang="zh-CN" altLang="zh-CN" sz="1800" b="1" smtClean="0">
              <a:solidFill>
                <a:srgbClr val="000000"/>
              </a:solidFill>
              <a:latin typeface="华文楷体" panose="02010600040101010101" pitchFamily="2" charset="-122"/>
              <a:ea typeface="华文楷体" panose="02010600040101010101" pitchFamily="2" charset="-122"/>
            </a:endParaRPr>
          </a:p>
        </p:txBody>
      </p:sp>
      <p:sp>
        <p:nvSpPr>
          <p:cNvPr id="33794" name="矩形 7"/>
          <p:cNvSpPr>
            <a:spLocks noChangeArrowheads="1"/>
          </p:cNvSpPr>
          <p:nvPr/>
        </p:nvSpPr>
        <p:spPr bwMode="auto">
          <a:xfrm>
            <a:off x="2122805" y="915988"/>
            <a:ext cx="5913120" cy="398780"/>
          </a:xfrm>
          <a:prstGeom prst="rect">
            <a:avLst/>
          </a:prstGeom>
          <a:gradFill rotWithShape="1">
            <a:gsLst>
              <a:gs pos="0">
                <a:srgbClr val="FEF8EF"/>
              </a:gs>
              <a:gs pos="34000">
                <a:srgbClr val="FBF4EC"/>
              </a:gs>
              <a:gs pos="100000">
                <a:srgbClr val="EAC8A2"/>
              </a:gs>
              <a:gs pos="100000">
                <a:srgbClr val="EAC8A2"/>
              </a:gs>
            </a:gsLst>
            <a:path path="rect">
              <a:fillToRect l="50000" t="-54999" r="50000" b="154999"/>
            </a:path>
          </a:gradFill>
          <a:ln w="9525">
            <a:solidFill>
              <a:srgbClr val="B9945B"/>
            </a:solidFill>
            <a:miter lim="800000"/>
          </a:ln>
        </p:spPr>
        <p:txBody>
          <a:bodyPr wrap="none">
            <a:spAutoFit/>
          </a:bodyPr>
          <a:lstStyle/>
          <a:p>
            <a:pPr algn="r"/>
            <a:r>
              <a:rPr lang="zh-CN" altLang="en-US" b="1">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 新《安全生产法》中 对企业主体责任的相关规定</a:t>
            </a:r>
            <a:endParaRPr lang="zh-CN" altLang="en-US" b="1">
              <a:solidFill>
                <a:srgbClr val="FF0000"/>
              </a:solidFill>
              <a:latin typeface="华文楷体" panose="02010600040101010101" pitchFamily="2" charset="-122"/>
              <a:ea typeface="华文楷体" panose="02010600040101010101" pitchFamily="2" charset="-122"/>
              <a:sym typeface="华文楷体" panose="02010600040101010101" pitchFamily="2" charset="-122"/>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矩形 7"/>
          <p:cNvSpPr>
            <a:spLocks noChangeArrowheads="1"/>
          </p:cNvSpPr>
          <p:nvPr/>
        </p:nvSpPr>
        <p:spPr bwMode="auto">
          <a:xfrm>
            <a:off x="2122805" y="915988"/>
            <a:ext cx="5913120" cy="398780"/>
          </a:xfrm>
          <a:prstGeom prst="rect">
            <a:avLst/>
          </a:prstGeom>
          <a:gradFill rotWithShape="1">
            <a:gsLst>
              <a:gs pos="0">
                <a:srgbClr val="FEF8EF"/>
              </a:gs>
              <a:gs pos="34000">
                <a:srgbClr val="FBF4EC"/>
              </a:gs>
              <a:gs pos="100000">
                <a:srgbClr val="EAC8A2"/>
              </a:gs>
              <a:gs pos="100000">
                <a:srgbClr val="EAC8A2"/>
              </a:gs>
            </a:gsLst>
            <a:path path="rect">
              <a:fillToRect l="50000" t="-54999" r="50000" b="154999"/>
            </a:path>
          </a:gradFill>
          <a:ln w="9525">
            <a:solidFill>
              <a:srgbClr val="B9945B"/>
            </a:solidFill>
            <a:miter lim="800000"/>
          </a:ln>
        </p:spPr>
        <p:txBody>
          <a:bodyPr wrap="none">
            <a:spAutoFit/>
          </a:bodyPr>
          <a:lstStyle/>
          <a:p>
            <a:pPr algn="r"/>
            <a:r>
              <a:rPr lang="zh-CN" altLang="en-US" b="1">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 新《安全生产法》中 对企业主体责任的相关规定</a:t>
            </a:r>
            <a:endParaRPr lang="zh-CN" altLang="en-US" b="1">
              <a:solidFill>
                <a:srgbClr val="FF0000"/>
              </a:solidFill>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34818" name="矩形 6"/>
          <p:cNvSpPr>
            <a:spLocks noChangeArrowheads="1"/>
          </p:cNvSpPr>
          <p:nvPr/>
        </p:nvSpPr>
        <p:spPr bwMode="auto">
          <a:xfrm>
            <a:off x="1797050" y="1323975"/>
            <a:ext cx="8586788" cy="3815080"/>
          </a:xfrm>
          <a:prstGeom prst="rect">
            <a:avLst/>
          </a:prstGeom>
          <a:noFill/>
          <a:ln w="25400">
            <a:solidFill>
              <a:srgbClr val="E5B440"/>
            </a:solidFill>
            <a:miter lim="800000"/>
          </a:ln>
          <a:extLst>
            <a:ext uri="{909E8E84-426E-40DD-AFC4-6F175D3DCCD1}">
              <a14:hiddenFill xmlns:a14="http://schemas.microsoft.com/office/drawing/2010/main">
                <a:solidFill>
                  <a:srgbClr val="FFFFFF"/>
                </a:solidFill>
              </a14:hiddenFill>
            </a:ext>
          </a:extLst>
        </p:spPr>
        <p:txBody>
          <a:bodyPr>
            <a:spAutoFit/>
          </a:bodyPr>
          <a:lstStyle/>
          <a:p>
            <a:pPr>
              <a:lnSpc>
                <a:spcPct val="150000"/>
              </a:lnSpc>
            </a:pP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1</a:t>
            </a:r>
            <a:r>
              <a:rPr lang="en-US" altLang="zh-CN"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2.</a:t>
            </a: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完善了生产经营单位安全生产管理机构、人员的设置、配备标准和工作职责。 </a:t>
            </a:r>
            <a:endPar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en-US" altLang="zh-CN"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一是明确矿山、金属冶炼、建筑施工、道路运输单位和危险物品的生产、经营、储存单位，应当设置安全生产管理机构或者配备专职安全生产管理人员。同时，将其他生产经营单位设置专门机构、配备专职人员的从业人员下限由300人调整为100人。</a:t>
            </a:r>
            <a:r>
              <a:rPr lang="en-US" altLang="zh-CN" sz="1800" b="1">
                <a:cs typeface="Arial" panose="020B0604020202020204" pitchFamily="34" charset="0"/>
                <a:sym typeface="华文楷体" panose="02010600040101010101" pitchFamily="2" charset="-122"/>
              </a:rPr>
              <a:t>二</a:t>
            </a:r>
            <a:r>
              <a:rPr lang="en-US" altLang="zh-CN"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是明确生产经营单位作出涉及安全生产的经营决策，应当听取安全生产管理机构以及安全生产管理人员的意见。上述规定，进一步严格了企业安全管理措施要求，并为安全生产管理机构及其人员正确履行职责提供了详细的规范性指引。（第二十一条、二十三条） </a:t>
            </a:r>
            <a:endParaRPr lang="en-US" altLang="zh-CN"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30000"/>
              </a:lnSpc>
            </a:pPr>
            <a:endParaRPr lang="zh-CN" altLang="en-US">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矩形 7"/>
          <p:cNvSpPr>
            <a:spLocks noChangeArrowheads="1"/>
          </p:cNvSpPr>
          <p:nvPr/>
        </p:nvSpPr>
        <p:spPr bwMode="auto">
          <a:xfrm>
            <a:off x="2122805" y="915988"/>
            <a:ext cx="5913120" cy="398780"/>
          </a:xfrm>
          <a:prstGeom prst="rect">
            <a:avLst/>
          </a:prstGeom>
          <a:gradFill rotWithShape="1">
            <a:gsLst>
              <a:gs pos="0">
                <a:srgbClr val="FEF8EF"/>
              </a:gs>
              <a:gs pos="34000">
                <a:srgbClr val="FBF4EC"/>
              </a:gs>
              <a:gs pos="100000">
                <a:srgbClr val="EAC8A2"/>
              </a:gs>
              <a:gs pos="100000">
                <a:srgbClr val="EAC8A2"/>
              </a:gs>
            </a:gsLst>
            <a:path path="rect">
              <a:fillToRect l="50000" t="-54999" r="50000" b="154999"/>
            </a:path>
          </a:gradFill>
          <a:ln w="9525">
            <a:solidFill>
              <a:srgbClr val="B9945B"/>
            </a:solidFill>
            <a:miter lim="800000"/>
          </a:ln>
        </p:spPr>
        <p:txBody>
          <a:bodyPr wrap="none">
            <a:spAutoFit/>
          </a:bodyPr>
          <a:lstStyle/>
          <a:p>
            <a:pPr algn="r"/>
            <a:r>
              <a:rPr lang="zh-CN" altLang="en-US" b="1">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 新《安全生产法》中 对企业主体责任的相关规定</a:t>
            </a:r>
            <a:endParaRPr lang="zh-CN" altLang="en-US" b="1">
              <a:solidFill>
                <a:srgbClr val="FF0000"/>
              </a:solidFill>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35842" name="矩形 6"/>
          <p:cNvSpPr>
            <a:spLocks noChangeArrowheads="1"/>
          </p:cNvSpPr>
          <p:nvPr/>
        </p:nvSpPr>
        <p:spPr bwMode="auto">
          <a:xfrm>
            <a:off x="1797050" y="1312863"/>
            <a:ext cx="8597900" cy="5477510"/>
          </a:xfrm>
          <a:prstGeom prst="rect">
            <a:avLst/>
          </a:prstGeom>
          <a:noFill/>
          <a:ln w="25400">
            <a:solidFill>
              <a:srgbClr val="E5B440"/>
            </a:solidFill>
            <a:miter lim="800000"/>
          </a:ln>
          <a:extLst>
            <a:ext uri="{909E8E84-426E-40DD-AFC4-6F175D3DCCD1}">
              <a14:hiddenFill xmlns:a14="http://schemas.microsoft.com/office/drawing/2010/main">
                <a:solidFill>
                  <a:srgbClr val="FFFFFF"/>
                </a:solidFill>
              </a14:hiddenFill>
            </a:ext>
          </a:extLst>
        </p:spPr>
        <p:txBody>
          <a:bodyPr>
            <a:spAutoFit/>
          </a:bodyPr>
          <a:lstStyle/>
          <a:p>
            <a:pPr>
              <a:lnSpc>
                <a:spcPct val="150000"/>
              </a:lnSpc>
            </a:pP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1</a:t>
            </a:r>
            <a:r>
              <a:rPr lang="en-US" altLang="zh-CN"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3.</a:t>
            </a: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完善了建设项目安全设施“三同时”制度。 </a:t>
            </a:r>
            <a:endPar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endPar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安全生产“三同时”对于保障建设项目的安全条件，解决安全条件先天不足的问题具有重要作用。新安法第二十九条、第三十条、第三十一条完善了矿山、金属冶炼建设项目和用于生产、储存、装卸危险物品的建设项目的安全评价、安全设施设计审查的规定。矿山、金属冶炼建设项目和用于生产、储存、装卸危险物品的建设项目竣工投入使用前，应当由</a:t>
            </a:r>
            <a:r>
              <a:rPr lang="zh-CN" altLang="en-US" sz="1800" b="1">
                <a:solidFill>
                  <a:srgbClr val="EB0520"/>
                </a:solidFill>
                <a:latin typeface="华文楷体" panose="02010600040101010101" pitchFamily="2" charset="-122"/>
                <a:ea typeface="华文楷体" panose="02010600040101010101" pitchFamily="2" charset="-122"/>
                <a:sym typeface="华文楷体" panose="02010600040101010101" pitchFamily="2" charset="-122"/>
              </a:rPr>
              <a:t>建设单位组织对安全设施进行验收</a:t>
            </a: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。建设单位对验收结果负责。负有安全生产监督管理职责的部门应当加强</a:t>
            </a:r>
            <a:r>
              <a:rPr lang="zh-CN" altLang="en-US" sz="1800" b="1">
                <a:solidFill>
                  <a:srgbClr val="EB0520"/>
                </a:solidFill>
                <a:latin typeface="华文楷体" panose="02010600040101010101" pitchFamily="2" charset="-122"/>
                <a:ea typeface="华文楷体" panose="02010600040101010101" pitchFamily="2" charset="-122"/>
                <a:sym typeface="华文楷体" panose="02010600040101010101" pitchFamily="2" charset="-122"/>
              </a:rPr>
              <a:t>监督核查</a:t>
            </a: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与原法相比：一是将矿山等高危建设项目“安全条件论证”和“安全评价”合并为“安全评价”一项；二是加强了对金属冶炼建设项目的监管，保证安全设施的质量；三是按照减少、取消行政审批的要求，取消验收审批环节，强化建设单位的安全责任。（第二十九条、第三十条、第三十一条）  </a:t>
            </a:r>
            <a:endParaRPr lang="en-US" altLang="zh-CN"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30000"/>
              </a:lnSpc>
            </a:pPr>
            <a:endParaRPr lang="zh-CN" altLang="en-US">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矩形 7"/>
          <p:cNvSpPr>
            <a:spLocks noChangeArrowheads="1"/>
          </p:cNvSpPr>
          <p:nvPr/>
        </p:nvSpPr>
        <p:spPr bwMode="auto">
          <a:xfrm>
            <a:off x="2122805" y="915988"/>
            <a:ext cx="5913120" cy="398780"/>
          </a:xfrm>
          <a:prstGeom prst="rect">
            <a:avLst/>
          </a:prstGeom>
          <a:gradFill rotWithShape="1">
            <a:gsLst>
              <a:gs pos="0">
                <a:srgbClr val="FEF8EF"/>
              </a:gs>
              <a:gs pos="34000">
                <a:srgbClr val="FBF4EC"/>
              </a:gs>
              <a:gs pos="100000">
                <a:srgbClr val="EAC8A2"/>
              </a:gs>
              <a:gs pos="100000">
                <a:srgbClr val="EAC8A2"/>
              </a:gs>
            </a:gsLst>
            <a:path path="rect">
              <a:fillToRect l="50000" t="-54999" r="50000" b="154999"/>
            </a:path>
          </a:gradFill>
          <a:ln w="9525">
            <a:solidFill>
              <a:srgbClr val="B9945B"/>
            </a:solidFill>
            <a:miter lim="800000"/>
          </a:ln>
        </p:spPr>
        <p:txBody>
          <a:bodyPr wrap="none">
            <a:spAutoFit/>
          </a:bodyPr>
          <a:lstStyle/>
          <a:p>
            <a:pPr algn="r"/>
            <a:r>
              <a:rPr lang="zh-CN" altLang="en-US" b="1">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 新《安全生产法》中 对企业主体责任的相关规定</a:t>
            </a:r>
            <a:endParaRPr lang="zh-CN" altLang="en-US" b="1">
              <a:solidFill>
                <a:srgbClr val="FF0000"/>
              </a:solidFill>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36866" name="矩形 6"/>
          <p:cNvSpPr>
            <a:spLocks noChangeArrowheads="1"/>
          </p:cNvSpPr>
          <p:nvPr/>
        </p:nvSpPr>
        <p:spPr bwMode="auto">
          <a:xfrm>
            <a:off x="1797050" y="1312863"/>
            <a:ext cx="8597900" cy="4646295"/>
          </a:xfrm>
          <a:prstGeom prst="rect">
            <a:avLst/>
          </a:prstGeom>
          <a:noFill/>
          <a:ln w="25400">
            <a:solidFill>
              <a:srgbClr val="E5B440"/>
            </a:solidFill>
            <a:miter lim="800000"/>
          </a:ln>
          <a:extLst>
            <a:ext uri="{909E8E84-426E-40DD-AFC4-6F175D3DCCD1}">
              <a14:hiddenFill xmlns:a14="http://schemas.microsoft.com/office/drawing/2010/main">
                <a:solidFill>
                  <a:srgbClr val="FFFFFF"/>
                </a:solidFill>
              </a14:hiddenFill>
            </a:ext>
          </a:extLst>
        </p:spPr>
        <p:txBody>
          <a:bodyPr>
            <a:spAutoFit/>
          </a:bodyPr>
          <a:lstStyle/>
          <a:p>
            <a:pPr>
              <a:lnSpc>
                <a:spcPct val="150000"/>
              </a:lnSpc>
            </a:pP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1</a:t>
            </a:r>
            <a:r>
              <a:rPr lang="en-US" altLang="zh-CN"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4.</a:t>
            </a: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完善了生产经营发包、出租安全管理的规定。 </a:t>
            </a:r>
            <a:endPar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endPar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有些生产经营单位以包代管，以租代管，对承包单位、承租单位的安全生产问题不负责任，往往一包了之或者一租了之，导致事故隐患大量存在，甚至发生安全事故。新安法第四十六条规定：生产经营项目、场所发包、出租给其他单位的…生产经营单位对承包单位、承租单位的安全生产工作统一协调、管理，定期进行安全检查，发现安全问题，应当及时督促整改。依照这一规定，安全管理责任仍由发包、出租方承担，进一步强化了生产经营单位发包、租赁的责任，有利于生产经营单位对建设项目、场所的安全生产工作统一协调、管理，及时发现安全隐患和问题，及时督促整改落实。（第四十六条）  </a:t>
            </a:r>
            <a:endParaRPr lang="en-US" altLang="zh-CN"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30000"/>
              </a:lnSpc>
            </a:pPr>
            <a:endParaRPr lang="zh-CN" altLang="en-US">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矩形 7"/>
          <p:cNvSpPr>
            <a:spLocks noChangeArrowheads="1"/>
          </p:cNvSpPr>
          <p:nvPr/>
        </p:nvSpPr>
        <p:spPr bwMode="auto">
          <a:xfrm>
            <a:off x="2122805" y="915988"/>
            <a:ext cx="5913120" cy="398780"/>
          </a:xfrm>
          <a:prstGeom prst="rect">
            <a:avLst/>
          </a:prstGeom>
          <a:gradFill rotWithShape="1">
            <a:gsLst>
              <a:gs pos="0">
                <a:srgbClr val="FEF8EF"/>
              </a:gs>
              <a:gs pos="34000">
                <a:srgbClr val="FBF4EC"/>
              </a:gs>
              <a:gs pos="100000">
                <a:srgbClr val="EAC8A2"/>
              </a:gs>
              <a:gs pos="100000">
                <a:srgbClr val="EAC8A2"/>
              </a:gs>
            </a:gsLst>
            <a:path path="rect">
              <a:fillToRect l="50000" t="-54999" r="50000" b="154999"/>
            </a:path>
          </a:gradFill>
          <a:ln w="9525">
            <a:solidFill>
              <a:srgbClr val="B9945B"/>
            </a:solidFill>
            <a:miter lim="800000"/>
          </a:ln>
        </p:spPr>
        <p:txBody>
          <a:bodyPr wrap="none">
            <a:spAutoFit/>
          </a:bodyPr>
          <a:lstStyle/>
          <a:p>
            <a:pPr algn="r"/>
            <a:r>
              <a:rPr lang="zh-CN" altLang="en-US" b="1">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 新《安全生产法》中 对企业主体责任的相关规定</a:t>
            </a:r>
            <a:endParaRPr lang="zh-CN" altLang="en-US" b="1">
              <a:solidFill>
                <a:srgbClr val="FF0000"/>
              </a:solidFill>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37890" name="矩形 6"/>
          <p:cNvSpPr>
            <a:spLocks noChangeArrowheads="1"/>
          </p:cNvSpPr>
          <p:nvPr/>
        </p:nvSpPr>
        <p:spPr bwMode="auto">
          <a:xfrm>
            <a:off x="1797050" y="1312863"/>
            <a:ext cx="8597900" cy="4231005"/>
          </a:xfrm>
          <a:prstGeom prst="rect">
            <a:avLst/>
          </a:prstGeom>
          <a:noFill/>
          <a:ln w="25400">
            <a:solidFill>
              <a:srgbClr val="E5B440"/>
            </a:solidFill>
            <a:miter lim="800000"/>
          </a:ln>
          <a:extLst>
            <a:ext uri="{909E8E84-426E-40DD-AFC4-6F175D3DCCD1}">
              <a14:hiddenFill xmlns:a14="http://schemas.microsoft.com/office/drawing/2010/main">
                <a:solidFill>
                  <a:srgbClr val="FFFFFF"/>
                </a:solidFill>
              </a14:hiddenFill>
            </a:ext>
          </a:extLst>
        </p:spPr>
        <p:txBody>
          <a:bodyPr>
            <a:spAutoFit/>
          </a:bodyPr>
          <a:lstStyle/>
          <a:p>
            <a:pPr>
              <a:lnSpc>
                <a:spcPct val="150000"/>
              </a:lnSpc>
            </a:pP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1</a:t>
            </a:r>
            <a:r>
              <a:rPr lang="en-US" altLang="zh-CN"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5.</a:t>
            </a: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完善了生产经营单位提取使用安全费用的规定。 </a:t>
            </a:r>
            <a:endPar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endParaRPr lang="en-US" altLang="zh-CN"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en-US" altLang="zh-CN"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保证安全经费投入，是生产经营活动安全进行，防止和减少事故发生的重要保障。2005年以来，国家安监总局和财政部先后研究制定下发文件，明确了安全费用提取使用一系列政策措施。新安法上升为法律规定。新安法第二十条规定：有关生产经营单位应当按照规定提取和使用安全生产费用，专门用于完善和改进安全生产条件的有关支出。安全生产费用在成本中据实列支。建立安全生产费用提取使用制度，是保障企业安全生产资金投入，防止和减少生产安全事故发生，维护企业、职工及社会公共利益的重要举措。（第二十条） </a:t>
            </a:r>
            <a:endParaRPr lang="en-US" altLang="zh-CN"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30000"/>
              </a:lnSpc>
            </a:pPr>
            <a:endParaRPr lang="zh-CN" altLang="en-US">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矩形 7"/>
          <p:cNvSpPr>
            <a:spLocks noChangeArrowheads="1"/>
          </p:cNvSpPr>
          <p:nvPr/>
        </p:nvSpPr>
        <p:spPr bwMode="auto">
          <a:xfrm>
            <a:off x="2122805" y="915988"/>
            <a:ext cx="5913120" cy="398780"/>
          </a:xfrm>
          <a:prstGeom prst="rect">
            <a:avLst/>
          </a:prstGeom>
          <a:gradFill rotWithShape="1">
            <a:gsLst>
              <a:gs pos="0">
                <a:srgbClr val="FEF8EF"/>
              </a:gs>
              <a:gs pos="34000">
                <a:srgbClr val="FBF4EC"/>
              </a:gs>
              <a:gs pos="100000">
                <a:srgbClr val="EAC8A2"/>
              </a:gs>
              <a:gs pos="100000">
                <a:srgbClr val="EAC8A2"/>
              </a:gs>
            </a:gsLst>
            <a:path path="rect">
              <a:fillToRect l="50000" t="-54999" r="50000" b="154999"/>
            </a:path>
          </a:gradFill>
          <a:ln w="9525">
            <a:solidFill>
              <a:srgbClr val="B9945B"/>
            </a:solidFill>
            <a:miter lim="800000"/>
          </a:ln>
        </p:spPr>
        <p:txBody>
          <a:bodyPr wrap="none">
            <a:spAutoFit/>
          </a:bodyPr>
          <a:lstStyle/>
          <a:p>
            <a:pPr algn="r"/>
            <a:r>
              <a:rPr lang="zh-CN" altLang="en-US" b="1">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 新《安全生产法》中 对企业主体责任的相关规定</a:t>
            </a:r>
            <a:endParaRPr lang="zh-CN" altLang="en-US" b="1">
              <a:solidFill>
                <a:srgbClr val="FF0000"/>
              </a:solidFill>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38914" name="矩形 6"/>
          <p:cNvSpPr>
            <a:spLocks noChangeArrowheads="1"/>
          </p:cNvSpPr>
          <p:nvPr/>
        </p:nvSpPr>
        <p:spPr bwMode="auto">
          <a:xfrm>
            <a:off x="1797050" y="1312863"/>
            <a:ext cx="8597900" cy="3399790"/>
          </a:xfrm>
          <a:prstGeom prst="rect">
            <a:avLst/>
          </a:prstGeom>
          <a:noFill/>
          <a:ln w="25400">
            <a:solidFill>
              <a:srgbClr val="E5B440"/>
            </a:solidFill>
            <a:miter lim="800000"/>
          </a:ln>
          <a:extLst>
            <a:ext uri="{909E8E84-426E-40DD-AFC4-6F175D3DCCD1}">
              <a14:hiddenFill xmlns:a14="http://schemas.microsoft.com/office/drawing/2010/main">
                <a:solidFill>
                  <a:srgbClr val="FFFFFF"/>
                </a:solidFill>
              </a14:hiddenFill>
            </a:ext>
          </a:extLst>
        </p:spPr>
        <p:txBody>
          <a:bodyPr>
            <a:spAutoFit/>
          </a:bodyPr>
          <a:lstStyle/>
          <a:p>
            <a:pPr>
              <a:lnSpc>
                <a:spcPct val="150000"/>
              </a:lnSpc>
            </a:pP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1</a:t>
            </a:r>
            <a:r>
              <a:rPr lang="en-US" altLang="zh-CN"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6.</a:t>
            </a: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完善了生产经营单位主要负责人和安全管理人员任职资格制度。 </a:t>
            </a:r>
            <a:endPar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endPar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新安法第二十四条规定，危险物品的生产、经营、储存单位以及矿山、金属冶炼、建筑施工、道路运输单位的主要负责人和安全生产管理人员，应当由主管的负有安全生产监督管理职责的部门对其安全生产知识和管理能力考核合格。考核不得收费。这一规定，将生产经营单位主要负责人和安全管理人员任职资格制度由“先证后岗”修改为“先岗后证”。（第二十四条）  </a:t>
            </a:r>
            <a:endParaRPr lang="en-US" altLang="zh-CN"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30000"/>
              </a:lnSpc>
            </a:pPr>
            <a:endParaRPr lang="zh-CN" altLang="en-US">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title"/>
          </p:nvPr>
        </p:nvSpPr>
        <p:spPr>
          <a:xfrm>
            <a:off x="2733675" y="481013"/>
            <a:ext cx="7488238" cy="1143000"/>
          </a:xfrm>
        </p:spPr>
        <p:txBody>
          <a:bodyPr lIns="91440" tIns="45720" rIns="91440" bIns="45720"/>
          <a:lstStyle/>
          <a:p>
            <a:r>
              <a:rPr lang="zh-CN" altLang="en-US" smtClean="0">
                <a:latin typeface="黑体" panose="02010609060101010101" pitchFamily="2" charset="-122"/>
                <a:ea typeface="黑体" panose="02010609060101010101" pitchFamily="2" charset="-122"/>
              </a:rPr>
              <a:t>目　　录</a:t>
            </a:r>
            <a:endParaRPr lang="en-US" altLang="zh-CN" smtClean="0">
              <a:latin typeface="黑体" panose="02010609060101010101" pitchFamily="2" charset="-122"/>
              <a:ea typeface="黑体" panose="02010609060101010101" pitchFamily="2" charset="-122"/>
            </a:endParaRPr>
          </a:p>
        </p:txBody>
      </p:sp>
      <p:sp>
        <p:nvSpPr>
          <p:cNvPr id="9218" name="AutoShape 3"/>
          <p:cNvSpPr>
            <a:spLocks noChangeArrowheads="1"/>
          </p:cNvSpPr>
          <p:nvPr/>
        </p:nvSpPr>
        <p:spPr bwMode="auto">
          <a:xfrm>
            <a:off x="2743200" y="2278218"/>
            <a:ext cx="6705600" cy="593725"/>
          </a:xfrm>
          <a:prstGeom prst="roundRect">
            <a:avLst>
              <a:gd name="adj" fmla="val 16667"/>
            </a:avLst>
          </a:prstGeom>
          <a:solidFill>
            <a:schemeClr val="accent1"/>
          </a:solidFill>
          <a:ln w="28575">
            <a:solidFill>
              <a:srgbClr val="FCFCFC"/>
            </a:solidFill>
            <a:round/>
          </a:ln>
          <a:effectLst>
            <a:outerShdw dist="35921" dir="2700000" algn="ctr" rotWithShape="0">
              <a:srgbClr val="001D3A">
                <a:alpha val="50000"/>
              </a:srgbClr>
            </a:outerShdw>
          </a:effectLst>
        </p:spPr>
        <p:txBody>
          <a:bodyPr wrap="none" anchor="ctr"/>
          <a:lstStyle/>
          <a:p>
            <a:r>
              <a:rPr lang="zh-CN" altLang="en-US" sz="2400" b="1">
                <a:solidFill>
                  <a:srgbClr val="0000FF"/>
                </a:solidFill>
                <a:ea typeface="宋体" panose="02010600030101010101" pitchFamily="2" charset="-122"/>
                <a:sym typeface="华文中宋" panose="02010600040101010101" pitchFamily="2" charset="-122"/>
              </a:rPr>
              <a:t>         二、中央重视</a:t>
            </a:r>
            <a:endParaRPr lang="zh-CN" altLang="en-US" sz="2400" b="1">
              <a:solidFill>
                <a:srgbClr val="0000FF"/>
              </a:solidFill>
              <a:ea typeface="宋体" panose="02010600030101010101" pitchFamily="2" charset="-122"/>
              <a:sym typeface="华文中宋" panose="02010600040101010101" pitchFamily="2" charset="-122"/>
            </a:endParaRPr>
          </a:p>
        </p:txBody>
      </p:sp>
      <p:sp>
        <p:nvSpPr>
          <p:cNvPr id="9219" name="AutoShape 4"/>
          <p:cNvSpPr>
            <a:spLocks noChangeArrowheads="1"/>
          </p:cNvSpPr>
          <p:nvPr/>
        </p:nvSpPr>
        <p:spPr bwMode="auto">
          <a:xfrm>
            <a:off x="2743200" y="1582893"/>
            <a:ext cx="6705600" cy="593725"/>
          </a:xfrm>
          <a:prstGeom prst="roundRect">
            <a:avLst>
              <a:gd name="adj" fmla="val 16667"/>
            </a:avLst>
          </a:prstGeom>
          <a:solidFill>
            <a:schemeClr val="hlink"/>
          </a:solidFill>
          <a:ln w="28575">
            <a:solidFill>
              <a:srgbClr val="FCFCFC"/>
            </a:solidFill>
            <a:round/>
          </a:ln>
          <a:effectLst>
            <a:outerShdw dist="35921" dir="2700000" algn="ctr" rotWithShape="0">
              <a:srgbClr val="001D3A">
                <a:alpha val="50000"/>
              </a:srgbClr>
            </a:outerShdw>
          </a:effectLst>
        </p:spPr>
        <p:txBody>
          <a:bodyPr wrap="none" anchor="ctr"/>
          <a:lstStyle/>
          <a:p>
            <a:r>
              <a:rPr lang="zh-CN" altLang="en-US" sz="2400" b="1">
                <a:solidFill>
                  <a:srgbClr val="0000FF"/>
                </a:solidFill>
                <a:ea typeface="宋体" panose="02010600030101010101" pitchFamily="2" charset="-122"/>
                <a:sym typeface="华文中宋" panose="02010600040101010101" pitchFamily="2" charset="-122"/>
              </a:rPr>
              <a:t>           </a:t>
            </a:r>
            <a:endParaRPr lang="zh-CN" altLang="en-US" sz="2400" b="1">
              <a:solidFill>
                <a:srgbClr val="0000FF"/>
              </a:solidFill>
              <a:ea typeface="宋体" panose="02010600030101010101" pitchFamily="2" charset="-122"/>
              <a:sym typeface="华文中宋" panose="02010600040101010101" pitchFamily="2" charset="-122"/>
            </a:endParaRPr>
          </a:p>
          <a:p>
            <a:r>
              <a:rPr lang="zh-CN" altLang="en-US" sz="2400" b="1">
                <a:solidFill>
                  <a:srgbClr val="0000FF"/>
                </a:solidFill>
                <a:ea typeface="宋体" panose="02010600030101010101" pitchFamily="2" charset="-122"/>
                <a:sym typeface="华文中宋" panose="02010600040101010101" pitchFamily="2" charset="-122"/>
              </a:rPr>
              <a:t>         一、</a:t>
            </a:r>
            <a:r>
              <a:rPr lang="zh-CN" altLang="en-US" sz="2400" b="1">
                <a:solidFill>
                  <a:srgbClr val="0000FF"/>
                </a:solidFill>
                <a:ea typeface="宋体" panose="02010600030101010101" pitchFamily="2" charset="-122"/>
                <a:sym typeface="Arial" panose="020B0604020202020204" pitchFamily="34" charset="0"/>
              </a:rPr>
              <a:t>事故案例与新安全生产法</a:t>
            </a:r>
            <a:br>
              <a:rPr lang="zh-CN" altLang="en-US" sz="2400" b="1">
                <a:solidFill>
                  <a:srgbClr val="000000"/>
                </a:solidFill>
                <a:ea typeface="宋体" panose="02010600030101010101" pitchFamily="2" charset="-122"/>
                <a:sym typeface="Arial" panose="020B0604020202020204" pitchFamily="34" charset="0"/>
              </a:rPr>
            </a:br>
            <a:endParaRPr lang="zh-CN" altLang="en-US" sz="2400" b="1">
              <a:solidFill>
                <a:srgbClr val="000000"/>
              </a:solidFill>
              <a:ea typeface="宋体" panose="02010600030101010101" pitchFamily="2" charset="-122"/>
              <a:sym typeface="Arial" panose="020B0604020202020204" pitchFamily="34" charset="0"/>
            </a:endParaRPr>
          </a:p>
        </p:txBody>
      </p:sp>
      <p:grpSp>
        <p:nvGrpSpPr>
          <p:cNvPr id="9220" name="Group 5"/>
          <p:cNvGrpSpPr/>
          <p:nvPr/>
        </p:nvGrpSpPr>
        <p:grpSpPr bwMode="auto">
          <a:xfrm>
            <a:off x="9067800" y="1922618"/>
            <a:ext cx="187325" cy="601663"/>
            <a:chOff x="960" y="1764"/>
            <a:chExt cx="130" cy="418"/>
          </a:xfrm>
        </p:grpSpPr>
        <p:sp>
          <p:nvSpPr>
            <p:cNvPr id="9221" name="Oval 6"/>
            <p:cNvSpPr>
              <a:spLocks noChangeArrowheads="1"/>
            </p:cNvSpPr>
            <p:nvPr/>
          </p:nvSpPr>
          <p:spPr bwMode="auto">
            <a:xfrm>
              <a:off x="960" y="1764"/>
              <a:ext cx="126" cy="120"/>
            </a:xfrm>
            <a:prstGeom prst="ellipse">
              <a:avLst/>
            </a:prstGeom>
            <a:solidFill>
              <a:schemeClr val="bg1"/>
            </a:solidFill>
            <a:ln w="38100">
              <a:solidFill>
                <a:schemeClr val="bg2"/>
              </a:solidFill>
              <a:round/>
            </a:ln>
          </p:spPr>
          <p:txBody>
            <a:bodyPr wrap="none" anchor="ctr"/>
            <a:lstStyle/>
            <a:p>
              <a:endParaRPr lang="zh-CN" altLang="en-US" sz="2400" b="1">
                <a:ea typeface="宋体" panose="02010600030101010101" pitchFamily="2" charset="-122"/>
              </a:endParaRPr>
            </a:p>
          </p:txBody>
        </p:sp>
        <p:sp>
          <p:nvSpPr>
            <p:cNvPr id="9222" name="Oval 7"/>
            <p:cNvSpPr>
              <a:spLocks noChangeArrowheads="1"/>
            </p:cNvSpPr>
            <p:nvPr/>
          </p:nvSpPr>
          <p:spPr bwMode="auto">
            <a:xfrm>
              <a:off x="964" y="2062"/>
              <a:ext cx="126" cy="120"/>
            </a:xfrm>
            <a:prstGeom prst="ellipse">
              <a:avLst/>
            </a:prstGeom>
            <a:solidFill>
              <a:schemeClr val="bg1"/>
            </a:solidFill>
            <a:ln w="38100">
              <a:solidFill>
                <a:schemeClr val="bg2"/>
              </a:solidFill>
              <a:round/>
            </a:ln>
          </p:spPr>
          <p:txBody>
            <a:bodyPr wrap="none" anchor="ctr"/>
            <a:lstStyle/>
            <a:p>
              <a:endParaRPr lang="zh-CN" altLang="en-US" sz="2400" b="1">
                <a:ea typeface="宋体" panose="02010600030101010101" pitchFamily="2" charset="-122"/>
              </a:endParaRPr>
            </a:p>
          </p:txBody>
        </p:sp>
        <p:sp>
          <p:nvSpPr>
            <p:cNvPr id="9223" name="AutoShape 8"/>
            <p:cNvSpPr>
              <a:spLocks noChangeArrowheads="1"/>
            </p:cNvSpPr>
            <p:nvPr/>
          </p:nvSpPr>
          <p:spPr bwMode="auto">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a:noFill/>
            </a:ln>
            <a:extLst>
              <a:ext uri="{91240B29-F687-4F45-9708-019B960494DF}">
                <a14:hiddenLine xmlns:a14="http://schemas.microsoft.com/office/drawing/2010/main" w="38100">
                  <a:solidFill>
                    <a:srgbClr val="000000"/>
                  </a:solidFill>
                  <a:round/>
                </a14:hiddenLine>
              </a:ext>
            </a:extLst>
          </p:spPr>
          <p:txBody>
            <a:bodyPr wrap="none" anchor="ctr"/>
            <a:lstStyle/>
            <a:p>
              <a:endParaRPr lang="zh-CN" altLang="en-US" sz="2400" b="1">
                <a:ea typeface="宋体" panose="02010600030101010101" pitchFamily="2" charset="-122"/>
              </a:endParaRPr>
            </a:p>
          </p:txBody>
        </p:sp>
      </p:grpSp>
      <p:grpSp>
        <p:nvGrpSpPr>
          <p:cNvPr id="9224" name="Group 9"/>
          <p:cNvGrpSpPr/>
          <p:nvPr/>
        </p:nvGrpSpPr>
        <p:grpSpPr bwMode="auto">
          <a:xfrm>
            <a:off x="2895600" y="1919443"/>
            <a:ext cx="187325" cy="601663"/>
            <a:chOff x="960" y="1764"/>
            <a:chExt cx="130" cy="418"/>
          </a:xfrm>
        </p:grpSpPr>
        <p:sp>
          <p:nvSpPr>
            <p:cNvPr id="9225" name="Oval 10"/>
            <p:cNvSpPr>
              <a:spLocks noChangeArrowheads="1"/>
            </p:cNvSpPr>
            <p:nvPr/>
          </p:nvSpPr>
          <p:spPr bwMode="auto">
            <a:xfrm>
              <a:off x="960" y="1764"/>
              <a:ext cx="126" cy="120"/>
            </a:xfrm>
            <a:prstGeom prst="ellipse">
              <a:avLst/>
            </a:prstGeom>
            <a:solidFill>
              <a:schemeClr val="bg1"/>
            </a:solidFill>
            <a:ln w="38100">
              <a:solidFill>
                <a:schemeClr val="bg2"/>
              </a:solidFill>
              <a:round/>
            </a:ln>
          </p:spPr>
          <p:txBody>
            <a:bodyPr wrap="none" anchor="ctr"/>
            <a:lstStyle/>
            <a:p>
              <a:endParaRPr lang="zh-CN" altLang="en-US" sz="2400" b="1">
                <a:ea typeface="宋体" panose="02010600030101010101" pitchFamily="2" charset="-122"/>
              </a:endParaRPr>
            </a:p>
          </p:txBody>
        </p:sp>
        <p:sp>
          <p:nvSpPr>
            <p:cNvPr id="9226" name="Oval 11"/>
            <p:cNvSpPr>
              <a:spLocks noChangeArrowheads="1"/>
            </p:cNvSpPr>
            <p:nvPr/>
          </p:nvSpPr>
          <p:spPr bwMode="auto">
            <a:xfrm>
              <a:off x="964" y="2062"/>
              <a:ext cx="126" cy="120"/>
            </a:xfrm>
            <a:prstGeom prst="ellipse">
              <a:avLst/>
            </a:prstGeom>
            <a:solidFill>
              <a:schemeClr val="bg1"/>
            </a:solidFill>
            <a:ln w="38100">
              <a:solidFill>
                <a:schemeClr val="bg2"/>
              </a:solidFill>
              <a:round/>
            </a:ln>
          </p:spPr>
          <p:txBody>
            <a:bodyPr wrap="none" anchor="ctr"/>
            <a:lstStyle/>
            <a:p>
              <a:endParaRPr lang="zh-CN" altLang="en-US" sz="2400" b="1">
                <a:ea typeface="宋体" panose="02010600030101010101" pitchFamily="2" charset="-122"/>
              </a:endParaRPr>
            </a:p>
          </p:txBody>
        </p:sp>
        <p:sp>
          <p:nvSpPr>
            <p:cNvPr id="9227" name="AutoShape 12"/>
            <p:cNvSpPr>
              <a:spLocks noChangeArrowheads="1"/>
            </p:cNvSpPr>
            <p:nvPr/>
          </p:nvSpPr>
          <p:spPr bwMode="auto">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a:noFill/>
            </a:ln>
            <a:extLst>
              <a:ext uri="{91240B29-F687-4F45-9708-019B960494DF}">
                <a14:hiddenLine xmlns:a14="http://schemas.microsoft.com/office/drawing/2010/main" w="38100">
                  <a:solidFill>
                    <a:srgbClr val="000000"/>
                  </a:solidFill>
                  <a:round/>
                </a14:hiddenLine>
              </a:ext>
            </a:extLst>
          </p:spPr>
          <p:txBody>
            <a:bodyPr wrap="none" anchor="ctr"/>
            <a:lstStyle/>
            <a:p>
              <a:endParaRPr lang="zh-CN" altLang="en-US" sz="2400" b="1">
                <a:ea typeface="宋体" panose="02010600030101010101" pitchFamily="2" charset="-122"/>
              </a:endParaRPr>
            </a:p>
          </p:txBody>
        </p:sp>
      </p:grpSp>
      <p:sp>
        <p:nvSpPr>
          <p:cNvPr id="9228" name="Text Box 13"/>
          <p:cNvSpPr txBox="1">
            <a:spLocks noChangeArrowheads="1"/>
          </p:cNvSpPr>
          <p:nvPr/>
        </p:nvSpPr>
        <p:spPr bwMode="auto">
          <a:xfrm>
            <a:off x="3581400" y="1647981"/>
            <a:ext cx="5029200" cy="460375"/>
          </a:xfrm>
          <a:prstGeom prst="rect">
            <a:avLst/>
          </a:prstGeom>
          <a:noFill/>
          <a:ln>
            <a:noFill/>
          </a:ln>
          <a:effectLst>
            <a:outerShdw dist="17961"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000">
                <a:solidFill>
                  <a:schemeClr val="tx1"/>
                </a:solidFill>
                <a:latin typeface="Arial" panose="020B0604020202020204" pitchFamily="34" charset="0"/>
              </a:defRPr>
            </a:lvl1pPr>
            <a:lvl2pPr algn="r">
              <a:defRPr sz="2000">
                <a:solidFill>
                  <a:schemeClr val="tx1"/>
                </a:solidFill>
                <a:latin typeface="Arial" panose="020B0604020202020204" pitchFamily="34" charset="0"/>
              </a:defRPr>
            </a:lvl2pPr>
            <a:lvl3pPr algn="r">
              <a:defRPr sz="2000">
                <a:solidFill>
                  <a:schemeClr val="tx1"/>
                </a:solidFill>
                <a:latin typeface="Arial" panose="020B0604020202020204" pitchFamily="34" charset="0"/>
              </a:defRPr>
            </a:lvl3pPr>
            <a:lvl4pPr algn="r">
              <a:defRPr sz="2000">
                <a:solidFill>
                  <a:schemeClr val="tx1"/>
                </a:solidFill>
                <a:latin typeface="Arial" panose="020B0604020202020204" pitchFamily="34" charset="0"/>
              </a:defRPr>
            </a:lvl4pPr>
            <a:lvl5pPr algn="r">
              <a:defRPr sz="2000">
                <a:solidFill>
                  <a:schemeClr val="tx1"/>
                </a:solidFill>
                <a:latin typeface="Arial" panose="020B0604020202020204" pitchFamily="34" charset="0"/>
              </a:defRPr>
            </a:lvl5pPr>
            <a:lvl6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algn="ctr">
              <a:spcBef>
                <a:spcPct val="50000"/>
              </a:spcBef>
              <a:buClr>
                <a:schemeClr val="tx1"/>
              </a:buClr>
            </a:pPr>
            <a:r>
              <a:rPr lang="en-US" altLang="zh-CN" sz="2400" b="1">
                <a:solidFill>
                  <a:schemeClr val="bg1"/>
                </a:solidFill>
                <a:ea typeface="宋体" panose="02010600030101010101" pitchFamily="2" charset="-122"/>
              </a:rPr>
              <a:t>   </a:t>
            </a:r>
            <a:endParaRPr lang="en-US" altLang="zh-CN" sz="2400" b="1">
              <a:solidFill>
                <a:schemeClr val="bg1"/>
              </a:solidFill>
              <a:ea typeface="宋体" panose="02010600030101010101" pitchFamily="2" charset="-122"/>
            </a:endParaRPr>
          </a:p>
        </p:txBody>
      </p:sp>
      <p:sp>
        <p:nvSpPr>
          <p:cNvPr id="9229" name="AutoShape 14"/>
          <p:cNvSpPr>
            <a:spLocks noChangeArrowheads="1"/>
          </p:cNvSpPr>
          <p:nvPr/>
        </p:nvSpPr>
        <p:spPr bwMode="auto">
          <a:xfrm>
            <a:off x="2743200" y="3003706"/>
            <a:ext cx="6705600" cy="593725"/>
          </a:xfrm>
          <a:prstGeom prst="roundRect">
            <a:avLst>
              <a:gd name="adj" fmla="val 16667"/>
            </a:avLst>
          </a:prstGeom>
          <a:solidFill>
            <a:schemeClr val="hlink"/>
          </a:solidFill>
          <a:ln w="28575">
            <a:solidFill>
              <a:srgbClr val="FCFCFC"/>
            </a:solidFill>
            <a:round/>
          </a:ln>
          <a:effectLst>
            <a:outerShdw dist="35921" dir="2700000" algn="ctr" rotWithShape="0">
              <a:srgbClr val="001D3A">
                <a:alpha val="50000"/>
              </a:srgbClr>
            </a:outerShdw>
          </a:effectLst>
        </p:spPr>
        <p:txBody>
          <a:bodyPr wrap="none" anchor="ctr"/>
          <a:lstStyle/>
          <a:p>
            <a:r>
              <a:rPr lang="zh-CN" altLang="en-US" sz="2400" b="1">
                <a:solidFill>
                  <a:srgbClr val="0000FF"/>
                </a:solidFill>
                <a:ea typeface="宋体" panose="02010600030101010101" pitchFamily="2" charset="-122"/>
                <a:sym typeface="华文中宋" panose="02010600040101010101" pitchFamily="2" charset="-122"/>
              </a:rPr>
              <a:t>         三、</a:t>
            </a:r>
            <a:r>
              <a:rPr lang="en-US" altLang="zh-CN" sz="2400" b="1">
                <a:solidFill>
                  <a:srgbClr val="0000FF"/>
                </a:solidFill>
                <a:cs typeface="Arial" panose="020B0604020202020204" pitchFamily="34" charset="0"/>
                <a:sym typeface="华文中宋" panose="02010600040101010101" pitchFamily="2" charset="-122"/>
              </a:rPr>
              <a:t>《</a:t>
            </a:r>
            <a:r>
              <a:rPr lang="zh-CN" altLang="en-US" sz="2400" b="1">
                <a:solidFill>
                  <a:srgbClr val="0000FF"/>
                </a:solidFill>
                <a:ea typeface="宋体" panose="02010600030101010101" pitchFamily="2" charset="-122"/>
                <a:sym typeface="华文中宋" panose="02010600040101010101" pitchFamily="2" charset="-122"/>
              </a:rPr>
              <a:t>主体责任</a:t>
            </a:r>
            <a:r>
              <a:rPr lang="en-US" altLang="zh-CN" sz="2400" b="1">
                <a:solidFill>
                  <a:srgbClr val="0000FF"/>
                </a:solidFill>
                <a:cs typeface="Arial" panose="020B0604020202020204" pitchFamily="34" charset="0"/>
                <a:sym typeface="华文中宋" panose="02010600040101010101" pitchFamily="2" charset="-122"/>
              </a:rPr>
              <a:t>》</a:t>
            </a:r>
            <a:endParaRPr lang="zh-CN" altLang="en-US" sz="2400" b="1">
              <a:solidFill>
                <a:srgbClr val="0000FF"/>
              </a:solidFill>
              <a:ea typeface="宋体" panose="02010600030101010101" pitchFamily="2" charset="-122"/>
              <a:sym typeface="华文中宋" panose="02010600040101010101" pitchFamily="2" charset="-122"/>
            </a:endParaRPr>
          </a:p>
        </p:txBody>
      </p:sp>
      <p:sp>
        <p:nvSpPr>
          <p:cNvPr id="9230" name="AutoShape 15"/>
          <p:cNvSpPr>
            <a:spLocks noChangeArrowheads="1"/>
          </p:cNvSpPr>
          <p:nvPr/>
        </p:nvSpPr>
        <p:spPr bwMode="auto">
          <a:xfrm>
            <a:off x="2743200" y="3718081"/>
            <a:ext cx="6705600" cy="593725"/>
          </a:xfrm>
          <a:prstGeom prst="roundRect">
            <a:avLst>
              <a:gd name="adj" fmla="val 16667"/>
            </a:avLst>
          </a:prstGeom>
          <a:solidFill>
            <a:schemeClr val="accent1"/>
          </a:solidFill>
          <a:ln w="28575">
            <a:solidFill>
              <a:srgbClr val="FCFCFC"/>
            </a:solidFill>
            <a:round/>
          </a:ln>
          <a:effectLst>
            <a:outerShdw dist="35921" dir="2700000" algn="ctr" rotWithShape="0">
              <a:srgbClr val="001D3A">
                <a:alpha val="50000"/>
              </a:srgbClr>
            </a:outerShdw>
          </a:effectLst>
        </p:spPr>
        <p:txBody>
          <a:bodyPr wrap="none" anchor="ctr"/>
          <a:lstStyle/>
          <a:p>
            <a:r>
              <a:rPr lang="zh-CN" altLang="en-US" sz="2400" b="1">
                <a:solidFill>
                  <a:srgbClr val="0000FF"/>
                </a:solidFill>
                <a:ea typeface="宋体" panose="02010600030101010101" pitchFamily="2" charset="-122"/>
                <a:sym typeface="华文中宋" panose="02010600040101010101" pitchFamily="2" charset="-122"/>
              </a:rPr>
              <a:t>         四、落实安全生产主体责任的关键</a:t>
            </a:r>
            <a:endParaRPr lang="zh-CN" altLang="en-US" sz="2400" b="1">
              <a:solidFill>
                <a:srgbClr val="0000FF"/>
              </a:solidFill>
              <a:ea typeface="宋体" panose="02010600030101010101" pitchFamily="2" charset="-122"/>
              <a:sym typeface="华文中宋" panose="02010600040101010101" pitchFamily="2" charset="-122"/>
            </a:endParaRPr>
          </a:p>
        </p:txBody>
      </p:sp>
      <p:grpSp>
        <p:nvGrpSpPr>
          <p:cNvPr id="9231" name="Group 16"/>
          <p:cNvGrpSpPr/>
          <p:nvPr/>
        </p:nvGrpSpPr>
        <p:grpSpPr bwMode="auto">
          <a:xfrm>
            <a:off x="9067800" y="3362481"/>
            <a:ext cx="187325" cy="601662"/>
            <a:chOff x="960" y="1764"/>
            <a:chExt cx="130" cy="418"/>
          </a:xfrm>
        </p:grpSpPr>
        <p:sp>
          <p:nvSpPr>
            <p:cNvPr id="9232" name="Oval 17"/>
            <p:cNvSpPr>
              <a:spLocks noChangeArrowheads="1"/>
            </p:cNvSpPr>
            <p:nvPr/>
          </p:nvSpPr>
          <p:spPr bwMode="auto">
            <a:xfrm>
              <a:off x="960" y="1764"/>
              <a:ext cx="126" cy="120"/>
            </a:xfrm>
            <a:prstGeom prst="ellipse">
              <a:avLst/>
            </a:prstGeom>
            <a:solidFill>
              <a:schemeClr val="bg1"/>
            </a:solidFill>
            <a:ln w="38100">
              <a:solidFill>
                <a:schemeClr val="bg2"/>
              </a:solidFill>
              <a:round/>
            </a:ln>
          </p:spPr>
          <p:txBody>
            <a:bodyPr wrap="none" anchor="ctr"/>
            <a:lstStyle/>
            <a:p>
              <a:endParaRPr lang="zh-CN" altLang="en-US" sz="2400" b="1">
                <a:ea typeface="宋体" panose="02010600030101010101" pitchFamily="2" charset="-122"/>
              </a:endParaRPr>
            </a:p>
          </p:txBody>
        </p:sp>
        <p:sp>
          <p:nvSpPr>
            <p:cNvPr id="9233" name="Oval 18"/>
            <p:cNvSpPr>
              <a:spLocks noChangeArrowheads="1"/>
            </p:cNvSpPr>
            <p:nvPr/>
          </p:nvSpPr>
          <p:spPr bwMode="auto">
            <a:xfrm>
              <a:off x="964" y="2062"/>
              <a:ext cx="126" cy="120"/>
            </a:xfrm>
            <a:prstGeom prst="ellipse">
              <a:avLst/>
            </a:prstGeom>
            <a:solidFill>
              <a:schemeClr val="bg1"/>
            </a:solidFill>
            <a:ln w="38100">
              <a:solidFill>
                <a:schemeClr val="bg2"/>
              </a:solidFill>
              <a:round/>
            </a:ln>
          </p:spPr>
          <p:txBody>
            <a:bodyPr wrap="none" anchor="ctr"/>
            <a:lstStyle/>
            <a:p>
              <a:endParaRPr lang="zh-CN" altLang="en-US" sz="2400" b="1">
                <a:ea typeface="宋体" panose="02010600030101010101" pitchFamily="2" charset="-122"/>
              </a:endParaRPr>
            </a:p>
          </p:txBody>
        </p:sp>
        <p:sp>
          <p:nvSpPr>
            <p:cNvPr id="9234" name="AutoShape 19"/>
            <p:cNvSpPr>
              <a:spLocks noChangeArrowheads="1"/>
            </p:cNvSpPr>
            <p:nvPr/>
          </p:nvSpPr>
          <p:spPr bwMode="auto">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a:noFill/>
            </a:ln>
            <a:extLst>
              <a:ext uri="{91240B29-F687-4F45-9708-019B960494DF}">
                <a14:hiddenLine xmlns:a14="http://schemas.microsoft.com/office/drawing/2010/main" w="38100">
                  <a:solidFill>
                    <a:srgbClr val="000000"/>
                  </a:solidFill>
                  <a:round/>
                </a14:hiddenLine>
              </a:ext>
            </a:extLst>
          </p:spPr>
          <p:txBody>
            <a:bodyPr wrap="none" anchor="ctr"/>
            <a:lstStyle/>
            <a:p>
              <a:endParaRPr lang="zh-CN" altLang="en-US" sz="2400" b="1">
                <a:ea typeface="宋体" panose="02010600030101010101" pitchFamily="2" charset="-122"/>
              </a:endParaRPr>
            </a:p>
          </p:txBody>
        </p:sp>
      </p:grpSp>
      <p:grpSp>
        <p:nvGrpSpPr>
          <p:cNvPr id="9235" name="Group 20"/>
          <p:cNvGrpSpPr/>
          <p:nvPr/>
        </p:nvGrpSpPr>
        <p:grpSpPr bwMode="auto">
          <a:xfrm>
            <a:off x="2895600" y="3359306"/>
            <a:ext cx="187325" cy="601662"/>
            <a:chOff x="960" y="1764"/>
            <a:chExt cx="130" cy="418"/>
          </a:xfrm>
        </p:grpSpPr>
        <p:sp>
          <p:nvSpPr>
            <p:cNvPr id="9236" name="Oval 21"/>
            <p:cNvSpPr>
              <a:spLocks noChangeArrowheads="1"/>
            </p:cNvSpPr>
            <p:nvPr/>
          </p:nvSpPr>
          <p:spPr bwMode="auto">
            <a:xfrm>
              <a:off x="960" y="1764"/>
              <a:ext cx="126" cy="120"/>
            </a:xfrm>
            <a:prstGeom prst="ellipse">
              <a:avLst/>
            </a:prstGeom>
            <a:solidFill>
              <a:schemeClr val="bg1"/>
            </a:solidFill>
            <a:ln w="38100">
              <a:solidFill>
                <a:schemeClr val="bg2"/>
              </a:solidFill>
              <a:round/>
            </a:ln>
          </p:spPr>
          <p:txBody>
            <a:bodyPr wrap="none" anchor="ctr"/>
            <a:lstStyle/>
            <a:p>
              <a:endParaRPr lang="zh-CN" altLang="en-US" sz="2400" b="1">
                <a:ea typeface="宋体" panose="02010600030101010101" pitchFamily="2" charset="-122"/>
              </a:endParaRPr>
            </a:p>
          </p:txBody>
        </p:sp>
        <p:sp>
          <p:nvSpPr>
            <p:cNvPr id="9237" name="Oval 22"/>
            <p:cNvSpPr>
              <a:spLocks noChangeArrowheads="1"/>
            </p:cNvSpPr>
            <p:nvPr/>
          </p:nvSpPr>
          <p:spPr bwMode="auto">
            <a:xfrm>
              <a:off x="964" y="2062"/>
              <a:ext cx="126" cy="120"/>
            </a:xfrm>
            <a:prstGeom prst="ellipse">
              <a:avLst/>
            </a:prstGeom>
            <a:solidFill>
              <a:schemeClr val="bg1"/>
            </a:solidFill>
            <a:ln w="38100">
              <a:solidFill>
                <a:schemeClr val="bg2"/>
              </a:solidFill>
              <a:round/>
            </a:ln>
          </p:spPr>
          <p:txBody>
            <a:bodyPr wrap="none" anchor="ctr"/>
            <a:lstStyle/>
            <a:p>
              <a:endParaRPr lang="zh-CN" altLang="en-US" sz="2400" b="1">
                <a:ea typeface="宋体" panose="02010600030101010101" pitchFamily="2" charset="-122"/>
              </a:endParaRPr>
            </a:p>
          </p:txBody>
        </p:sp>
        <p:sp>
          <p:nvSpPr>
            <p:cNvPr id="9238" name="AutoShape 23"/>
            <p:cNvSpPr>
              <a:spLocks noChangeArrowheads="1"/>
            </p:cNvSpPr>
            <p:nvPr/>
          </p:nvSpPr>
          <p:spPr bwMode="auto">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a:noFill/>
            </a:ln>
            <a:extLst>
              <a:ext uri="{91240B29-F687-4F45-9708-019B960494DF}">
                <a14:hiddenLine xmlns:a14="http://schemas.microsoft.com/office/drawing/2010/main" w="38100">
                  <a:solidFill>
                    <a:srgbClr val="000000"/>
                  </a:solidFill>
                  <a:round/>
                </a14:hiddenLine>
              </a:ext>
            </a:extLst>
          </p:spPr>
          <p:txBody>
            <a:bodyPr wrap="none" anchor="ctr"/>
            <a:lstStyle/>
            <a:p>
              <a:endParaRPr lang="zh-CN" altLang="en-US" sz="2400" b="1">
                <a:ea typeface="宋体" panose="02010600030101010101" pitchFamily="2" charset="-122"/>
              </a:endParaRPr>
            </a:p>
          </p:txBody>
        </p:sp>
      </p:grpSp>
      <p:sp>
        <p:nvSpPr>
          <p:cNvPr id="9239" name="AutoShape 24"/>
          <p:cNvSpPr>
            <a:spLocks noChangeArrowheads="1"/>
          </p:cNvSpPr>
          <p:nvPr/>
        </p:nvSpPr>
        <p:spPr bwMode="auto">
          <a:xfrm>
            <a:off x="2743200" y="4443568"/>
            <a:ext cx="6705600" cy="593725"/>
          </a:xfrm>
          <a:prstGeom prst="roundRect">
            <a:avLst>
              <a:gd name="adj" fmla="val 16667"/>
            </a:avLst>
          </a:prstGeom>
          <a:solidFill>
            <a:schemeClr val="hlink"/>
          </a:solidFill>
          <a:ln w="28575">
            <a:solidFill>
              <a:srgbClr val="FCFCFC"/>
            </a:solidFill>
            <a:round/>
          </a:ln>
          <a:effectLst>
            <a:outerShdw dist="35921" dir="2700000" algn="ctr" rotWithShape="0">
              <a:srgbClr val="001D3A">
                <a:alpha val="50000"/>
              </a:srgbClr>
            </a:outerShdw>
          </a:effectLst>
        </p:spPr>
        <p:txBody>
          <a:bodyPr wrap="none" anchor="ctr"/>
          <a:lstStyle/>
          <a:p>
            <a:r>
              <a:rPr lang="zh-CN" altLang="en-US" sz="2400" b="1">
                <a:solidFill>
                  <a:srgbClr val="0000FF"/>
                </a:solidFill>
                <a:ea typeface="宋体" panose="02010600030101010101" pitchFamily="2" charset="-122"/>
                <a:sym typeface="华文中宋" panose="02010600040101010101" pitchFamily="2" charset="-122"/>
              </a:rPr>
              <a:t>         五、落实企业安全生产主体责任的重点</a:t>
            </a:r>
            <a:endParaRPr lang="zh-CN" altLang="en-US" sz="2400" b="1">
              <a:solidFill>
                <a:srgbClr val="0000FF"/>
              </a:solidFill>
              <a:ea typeface="宋体" panose="02010600030101010101" pitchFamily="2" charset="-122"/>
              <a:sym typeface="华文中宋" panose="02010600040101010101" pitchFamily="2" charset="-122"/>
            </a:endParaRPr>
          </a:p>
        </p:txBody>
      </p:sp>
      <p:sp>
        <p:nvSpPr>
          <p:cNvPr id="9240" name="Text Box 25"/>
          <p:cNvSpPr txBox="1">
            <a:spLocks noChangeArrowheads="1"/>
          </p:cNvSpPr>
          <p:nvPr/>
        </p:nvSpPr>
        <p:spPr bwMode="auto">
          <a:xfrm>
            <a:off x="3581400" y="2351243"/>
            <a:ext cx="5029200" cy="460375"/>
          </a:xfrm>
          <a:prstGeom prst="rect">
            <a:avLst/>
          </a:prstGeom>
          <a:noFill/>
          <a:ln>
            <a:noFill/>
          </a:ln>
          <a:effectLst>
            <a:outerShdw dist="17961"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000">
                <a:solidFill>
                  <a:schemeClr val="tx1"/>
                </a:solidFill>
                <a:latin typeface="Arial" panose="020B0604020202020204" pitchFamily="34" charset="0"/>
              </a:defRPr>
            </a:lvl1pPr>
            <a:lvl2pPr algn="r">
              <a:defRPr sz="2000">
                <a:solidFill>
                  <a:schemeClr val="tx1"/>
                </a:solidFill>
                <a:latin typeface="Arial" panose="020B0604020202020204" pitchFamily="34" charset="0"/>
              </a:defRPr>
            </a:lvl2pPr>
            <a:lvl3pPr algn="r">
              <a:defRPr sz="2000">
                <a:solidFill>
                  <a:schemeClr val="tx1"/>
                </a:solidFill>
                <a:latin typeface="Arial" panose="020B0604020202020204" pitchFamily="34" charset="0"/>
              </a:defRPr>
            </a:lvl3pPr>
            <a:lvl4pPr algn="r">
              <a:defRPr sz="2000">
                <a:solidFill>
                  <a:schemeClr val="tx1"/>
                </a:solidFill>
                <a:latin typeface="Arial" panose="020B0604020202020204" pitchFamily="34" charset="0"/>
              </a:defRPr>
            </a:lvl4pPr>
            <a:lvl5pPr algn="r">
              <a:defRPr sz="2000">
                <a:solidFill>
                  <a:schemeClr val="tx1"/>
                </a:solidFill>
                <a:latin typeface="Arial" panose="020B0604020202020204" pitchFamily="34" charset="0"/>
              </a:defRPr>
            </a:lvl5pPr>
            <a:lvl6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algn="ctr">
              <a:spcBef>
                <a:spcPct val="50000"/>
              </a:spcBef>
              <a:buClr>
                <a:schemeClr val="tx1"/>
              </a:buClr>
            </a:pPr>
            <a:r>
              <a:rPr lang="en-US" altLang="zh-CN" sz="2400" b="1">
                <a:solidFill>
                  <a:schemeClr val="bg1"/>
                </a:solidFill>
                <a:ea typeface="宋体" panose="02010600030101010101" pitchFamily="2" charset="-122"/>
              </a:rPr>
              <a:t>    </a:t>
            </a:r>
            <a:endParaRPr lang="en-US" altLang="zh-CN" sz="2400" b="1">
              <a:solidFill>
                <a:schemeClr val="bg1"/>
              </a:solidFill>
              <a:ea typeface="宋体" panose="02010600030101010101" pitchFamily="2" charset="-122"/>
            </a:endParaRPr>
          </a:p>
        </p:txBody>
      </p:sp>
      <p:sp>
        <p:nvSpPr>
          <p:cNvPr id="9241" name="Text Box 26"/>
          <p:cNvSpPr txBox="1">
            <a:spLocks noChangeArrowheads="1"/>
          </p:cNvSpPr>
          <p:nvPr/>
        </p:nvSpPr>
        <p:spPr bwMode="auto">
          <a:xfrm>
            <a:off x="3581400" y="3075143"/>
            <a:ext cx="5029200" cy="460375"/>
          </a:xfrm>
          <a:prstGeom prst="rect">
            <a:avLst/>
          </a:prstGeom>
          <a:noFill/>
          <a:ln>
            <a:noFill/>
          </a:ln>
          <a:effectLst>
            <a:outerShdw dist="17961"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000">
                <a:solidFill>
                  <a:schemeClr val="tx1"/>
                </a:solidFill>
                <a:latin typeface="Arial" panose="020B0604020202020204" pitchFamily="34" charset="0"/>
              </a:defRPr>
            </a:lvl1pPr>
            <a:lvl2pPr algn="r">
              <a:defRPr sz="2000">
                <a:solidFill>
                  <a:schemeClr val="tx1"/>
                </a:solidFill>
                <a:latin typeface="Arial" panose="020B0604020202020204" pitchFamily="34" charset="0"/>
              </a:defRPr>
            </a:lvl2pPr>
            <a:lvl3pPr algn="r">
              <a:defRPr sz="2000">
                <a:solidFill>
                  <a:schemeClr val="tx1"/>
                </a:solidFill>
                <a:latin typeface="Arial" panose="020B0604020202020204" pitchFamily="34" charset="0"/>
              </a:defRPr>
            </a:lvl3pPr>
            <a:lvl4pPr algn="r">
              <a:defRPr sz="2000">
                <a:solidFill>
                  <a:schemeClr val="tx1"/>
                </a:solidFill>
                <a:latin typeface="Arial" panose="020B0604020202020204" pitchFamily="34" charset="0"/>
              </a:defRPr>
            </a:lvl4pPr>
            <a:lvl5pPr algn="r">
              <a:defRPr sz="2000">
                <a:solidFill>
                  <a:schemeClr val="tx1"/>
                </a:solidFill>
                <a:latin typeface="Arial" panose="020B0604020202020204" pitchFamily="34" charset="0"/>
              </a:defRPr>
            </a:lvl5pPr>
            <a:lvl6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algn="ctr">
              <a:spcBef>
                <a:spcPct val="50000"/>
              </a:spcBef>
              <a:buClr>
                <a:schemeClr val="tx1"/>
              </a:buClr>
            </a:pPr>
            <a:r>
              <a:rPr lang="en-US" altLang="zh-CN" sz="2400" b="1">
                <a:solidFill>
                  <a:srgbClr val="FFFFFF"/>
                </a:solidFill>
                <a:ea typeface="宋体" panose="02010600030101010101" pitchFamily="2" charset="-122"/>
              </a:rPr>
              <a:t>    </a:t>
            </a:r>
            <a:endParaRPr lang="en-US" altLang="zh-CN" sz="2400" b="1">
              <a:solidFill>
                <a:srgbClr val="FFFFFF"/>
              </a:solidFill>
              <a:ea typeface="宋体" panose="02010600030101010101" pitchFamily="2" charset="-122"/>
            </a:endParaRPr>
          </a:p>
        </p:txBody>
      </p:sp>
      <p:sp>
        <p:nvSpPr>
          <p:cNvPr id="9242" name="Text Box 27"/>
          <p:cNvSpPr txBox="1">
            <a:spLocks noChangeArrowheads="1"/>
          </p:cNvSpPr>
          <p:nvPr/>
        </p:nvSpPr>
        <p:spPr bwMode="auto">
          <a:xfrm>
            <a:off x="3581400" y="3779993"/>
            <a:ext cx="5029200" cy="460375"/>
          </a:xfrm>
          <a:prstGeom prst="rect">
            <a:avLst/>
          </a:prstGeom>
          <a:noFill/>
          <a:ln>
            <a:noFill/>
          </a:ln>
          <a:effectLst>
            <a:outerShdw dist="17961"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000">
                <a:solidFill>
                  <a:schemeClr val="tx1"/>
                </a:solidFill>
                <a:latin typeface="Arial" panose="020B0604020202020204" pitchFamily="34" charset="0"/>
              </a:defRPr>
            </a:lvl1pPr>
            <a:lvl2pPr algn="r">
              <a:defRPr sz="2000">
                <a:solidFill>
                  <a:schemeClr val="tx1"/>
                </a:solidFill>
                <a:latin typeface="Arial" panose="020B0604020202020204" pitchFamily="34" charset="0"/>
              </a:defRPr>
            </a:lvl2pPr>
            <a:lvl3pPr algn="r">
              <a:defRPr sz="2000">
                <a:solidFill>
                  <a:schemeClr val="tx1"/>
                </a:solidFill>
                <a:latin typeface="Arial" panose="020B0604020202020204" pitchFamily="34" charset="0"/>
              </a:defRPr>
            </a:lvl3pPr>
            <a:lvl4pPr algn="r">
              <a:defRPr sz="2000">
                <a:solidFill>
                  <a:schemeClr val="tx1"/>
                </a:solidFill>
                <a:latin typeface="Arial" panose="020B0604020202020204" pitchFamily="34" charset="0"/>
              </a:defRPr>
            </a:lvl4pPr>
            <a:lvl5pPr algn="r">
              <a:defRPr sz="2000">
                <a:solidFill>
                  <a:schemeClr val="tx1"/>
                </a:solidFill>
                <a:latin typeface="Arial" panose="020B0604020202020204" pitchFamily="34" charset="0"/>
              </a:defRPr>
            </a:lvl5pPr>
            <a:lvl6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algn="ctr">
              <a:spcBef>
                <a:spcPct val="50000"/>
              </a:spcBef>
              <a:buClr>
                <a:schemeClr val="tx1"/>
              </a:buClr>
            </a:pPr>
            <a:r>
              <a:rPr lang="en-US" altLang="zh-CN" sz="2400" b="1">
                <a:solidFill>
                  <a:srgbClr val="FFFFFF"/>
                </a:solidFill>
                <a:ea typeface="宋体" panose="02010600030101010101" pitchFamily="2" charset="-122"/>
              </a:rPr>
              <a:t>   </a:t>
            </a:r>
            <a:endParaRPr lang="en-US" altLang="zh-CN" sz="2400" b="1">
              <a:solidFill>
                <a:srgbClr val="FFFFFF"/>
              </a:solidFill>
              <a:ea typeface="宋体" panose="02010600030101010101" pitchFamily="2" charset="-122"/>
            </a:endParaRPr>
          </a:p>
        </p:txBody>
      </p:sp>
      <p:sp>
        <p:nvSpPr>
          <p:cNvPr id="9243" name="Text Box 28"/>
          <p:cNvSpPr txBox="1">
            <a:spLocks noChangeArrowheads="1"/>
          </p:cNvSpPr>
          <p:nvPr/>
        </p:nvSpPr>
        <p:spPr bwMode="auto">
          <a:xfrm>
            <a:off x="3581400" y="4505481"/>
            <a:ext cx="5029200" cy="460375"/>
          </a:xfrm>
          <a:prstGeom prst="rect">
            <a:avLst/>
          </a:prstGeom>
          <a:noFill/>
          <a:ln>
            <a:noFill/>
          </a:ln>
          <a:effectLst>
            <a:outerShdw dist="17961"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000">
                <a:solidFill>
                  <a:schemeClr val="tx1"/>
                </a:solidFill>
                <a:latin typeface="Arial" panose="020B0604020202020204" pitchFamily="34" charset="0"/>
              </a:defRPr>
            </a:lvl1pPr>
            <a:lvl2pPr algn="r">
              <a:defRPr sz="2000">
                <a:solidFill>
                  <a:schemeClr val="tx1"/>
                </a:solidFill>
                <a:latin typeface="Arial" panose="020B0604020202020204" pitchFamily="34" charset="0"/>
              </a:defRPr>
            </a:lvl2pPr>
            <a:lvl3pPr algn="r">
              <a:defRPr sz="2000">
                <a:solidFill>
                  <a:schemeClr val="tx1"/>
                </a:solidFill>
                <a:latin typeface="Arial" panose="020B0604020202020204" pitchFamily="34" charset="0"/>
              </a:defRPr>
            </a:lvl3pPr>
            <a:lvl4pPr algn="r">
              <a:defRPr sz="2000">
                <a:solidFill>
                  <a:schemeClr val="tx1"/>
                </a:solidFill>
                <a:latin typeface="Arial" panose="020B0604020202020204" pitchFamily="34" charset="0"/>
              </a:defRPr>
            </a:lvl4pPr>
            <a:lvl5pPr algn="r">
              <a:defRPr sz="2000">
                <a:solidFill>
                  <a:schemeClr val="tx1"/>
                </a:solidFill>
                <a:latin typeface="Arial" panose="020B0604020202020204" pitchFamily="34" charset="0"/>
              </a:defRPr>
            </a:lvl5pPr>
            <a:lvl6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algn="ctr">
              <a:spcBef>
                <a:spcPct val="50000"/>
              </a:spcBef>
              <a:buClr>
                <a:schemeClr val="tx1"/>
              </a:buClr>
            </a:pPr>
            <a:r>
              <a:rPr lang="en-US" altLang="zh-CN" sz="2400" b="1">
                <a:solidFill>
                  <a:srgbClr val="FFFFFF"/>
                </a:solidFill>
                <a:ea typeface="宋体" panose="02010600030101010101" pitchFamily="2" charset="-122"/>
              </a:rPr>
              <a:t>   </a:t>
            </a:r>
            <a:endParaRPr lang="en-US" altLang="zh-CN" sz="2400" b="1">
              <a:solidFill>
                <a:srgbClr val="FFFFFF"/>
              </a:solidFill>
              <a:ea typeface="宋体" panose="02010600030101010101" pitchFamily="2" charset="-122"/>
            </a:endParaRPr>
          </a:p>
        </p:txBody>
      </p:sp>
      <p:sp>
        <p:nvSpPr>
          <p:cNvPr id="9244" name="AutoShape 29"/>
          <p:cNvSpPr>
            <a:spLocks noChangeArrowheads="1"/>
          </p:cNvSpPr>
          <p:nvPr/>
        </p:nvSpPr>
        <p:spPr bwMode="auto">
          <a:xfrm>
            <a:off x="2743200" y="5202393"/>
            <a:ext cx="6705600" cy="593725"/>
          </a:xfrm>
          <a:prstGeom prst="roundRect">
            <a:avLst>
              <a:gd name="adj" fmla="val 16667"/>
            </a:avLst>
          </a:prstGeom>
          <a:solidFill>
            <a:schemeClr val="accent1"/>
          </a:solidFill>
          <a:ln w="28575">
            <a:solidFill>
              <a:srgbClr val="FCFCFC"/>
            </a:solidFill>
            <a:round/>
          </a:ln>
          <a:effectLst>
            <a:outerShdw dist="35921" dir="2700000" algn="ctr" rotWithShape="0">
              <a:srgbClr val="001D3A">
                <a:alpha val="50000"/>
              </a:srgbClr>
            </a:outerShdw>
          </a:effectLst>
        </p:spPr>
        <p:txBody>
          <a:bodyPr wrap="none" anchor="ctr"/>
          <a:lstStyle/>
          <a:p>
            <a:r>
              <a:rPr lang="zh-CN" altLang="en-US" sz="2400" b="1">
                <a:solidFill>
                  <a:srgbClr val="0000FF"/>
                </a:solidFill>
                <a:ea typeface="宋体" panose="02010600030101010101" pitchFamily="2" charset="-122"/>
                <a:sym typeface="华文中宋" panose="02010600040101010101" pitchFamily="2" charset="-122"/>
              </a:rPr>
              <a:t>         六、如何规避企业安全生产责任风险</a:t>
            </a:r>
            <a:endParaRPr lang="zh-CN" altLang="en-US" sz="2400" b="1">
              <a:solidFill>
                <a:srgbClr val="0000FF"/>
              </a:solidFill>
              <a:ea typeface="宋体" panose="02010600030101010101" pitchFamily="2" charset="-122"/>
              <a:sym typeface="华文中宋" panose="02010600040101010101" pitchFamily="2" charset="-122"/>
            </a:endParaRPr>
          </a:p>
        </p:txBody>
      </p:sp>
      <p:sp>
        <p:nvSpPr>
          <p:cNvPr id="9245" name="Text Box 30"/>
          <p:cNvSpPr txBox="1">
            <a:spLocks noChangeArrowheads="1"/>
          </p:cNvSpPr>
          <p:nvPr/>
        </p:nvSpPr>
        <p:spPr bwMode="auto">
          <a:xfrm>
            <a:off x="3581400" y="5264306"/>
            <a:ext cx="5029200" cy="460375"/>
          </a:xfrm>
          <a:prstGeom prst="rect">
            <a:avLst/>
          </a:prstGeom>
          <a:noFill/>
          <a:ln>
            <a:noFill/>
          </a:ln>
          <a:effectLst>
            <a:outerShdw dist="17961"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000">
                <a:solidFill>
                  <a:schemeClr val="tx1"/>
                </a:solidFill>
                <a:latin typeface="Arial" panose="020B0604020202020204" pitchFamily="34" charset="0"/>
              </a:defRPr>
            </a:lvl1pPr>
            <a:lvl2pPr algn="r">
              <a:defRPr sz="2000">
                <a:solidFill>
                  <a:schemeClr val="tx1"/>
                </a:solidFill>
                <a:latin typeface="Arial" panose="020B0604020202020204" pitchFamily="34" charset="0"/>
              </a:defRPr>
            </a:lvl2pPr>
            <a:lvl3pPr algn="r">
              <a:defRPr sz="2000">
                <a:solidFill>
                  <a:schemeClr val="tx1"/>
                </a:solidFill>
                <a:latin typeface="Arial" panose="020B0604020202020204" pitchFamily="34" charset="0"/>
              </a:defRPr>
            </a:lvl3pPr>
            <a:lvl4pPr algn="r">
              <a:defRPr sz="2000">
                <a:solidFill>
                  <a:schemeClr val="tx1"/>
                </a:solidFill>
                <a:latin typeface="Arial" panose="020B0604020202020204" pitchFamily="34" charset="0"/>
              </a:defRPr>
            </a:lvl4pPr>
            <a:lvl5pPr algn="r">
              <a:defRPr sz="2000">
                <a:solidFill>
                  <a:schemeClr val="tx1"/>
                </a:solidFill>
                <a:latin typeface="Arial" panose="020B0604020202020204" pitchFamily="34" charset="0"/>
              </a:defRPr>
            </a:lvl5pPr>
            <a:lvl6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algn="ctr">
              <a:spcBef>
                <a:spcPct val="50000"/>
              </a:spcBef>
              <a:buClr>
                <a:schemeClr val="tx1"/>
              </a:buClr>
            </a:pPr>
            <a:r>
              <a:rPr lang="en-US" altLang="zh-CN" sz="2400" b="1">
                <a:solidFill>
                  <a:srgbClr val="FFFFFF"/>
                </a:solidFill>
                <a:ea typeface="宋体" panose="02010600030101010101" pitchFamily="2" charset="-122"/>
              </a:rPr>
              <a:t>    </a:t>
            </a:r>
            <a:endParaRPr lang="en-US" altLang="zh-CN" sz="2400" b="1">
              <a:solidFill>
                <a:srgbClr val="FFFFFF"/>
              </a:solidFill>
              <a:ea typeface="宋体" panose="02010600030101010101" pitchFamily="2" charset="-122"/>
            </a:endParaRPr>
          </a:p>
        </p:txBody>
      </p:sp>
      <p:grpSp>
        <p:nvGrpSpPr>
          <p:cNvPr id="9246" name="Group 31"/>
          <p:cNvGrpSpPr/>
          <p:nvPr/>
        </p:nvGrpSpPr>
        <p:grpSpPr bwMode="auto">
          <a:xfrm>
            <a:off x="9067800" y="4805518"/>
            <a:ext cx="187325" cy="601663"/>
            <a:chOff x="960" y="1764"/>
            <a:chExt cx="130" cy="418"/>
          </a:xfrm>
        </p:grpSpPr>
        <p:sp>
          <p:nvSpPr>
            <p:cNvPr id="9247" name="Oval 32"/>
            <p:cNvSpPr>
              <a:spLocks noChangeArrowheads="1"/>
            </p:cNvSpPr>
            <p:nvPr/>
          </p:nvSpPr>
          <p:spPr bwMode="auto">
            <a:xfrm>
              <a:off x="960" y="1764"/>
              <a:ext cx="126" cy="120"/>
            </a:xfrm>
            <a:prstGeom prst="ellipse">
              <a:avLst/>
            </a:prstGeom>
            <a:solidFill>
              <a:schemeClr val="bg1"/>
            </a:solidFill>
            <a:ln w="38100">
              <a:solidFill>
                <a:schemeClr val="bg2"/>
              </a:solidFill>
              <a:round/>
            </a:ln>
          </p:spPr>
          <p:txBody>
            <a:bodyPr wrap="none" anchor="ctr"/>
            <a:lstStyle/>
            <a:p>
              <a:endParaRPr lang="zh-CN" altLang="en-US" sz="2400" b="1">
                <a:ea typeface="宋体" panose="02010600030101010101" pitchFamily="2" charset="-122"/>
              </a:endParaRPr>
            </a:p>
          </p:txBody>
        </p:sp>
        <p:sp>
          <p:nvSpPr>
            <p:cNvPr id="9248" name="Oval 33"/>
            <p:cNvSpPr>
              <a:spLocks noChangeArrowheads="1"/>
            </p:cNvSpPr>
            <p:nvPr/>
          </p:nvSpPr>
          <p:spPr bwMode="auto">
            <a:xfrm>
              <a:off x="964" y="2062"/>
              <a:ext cx="126" cy="120"/>
            </a:xfrm>
            <a:prstGeom prst="ellipse">
              <a:avLst/>
            </a:prstGeom>
            <a:solidFill>
              <a:schemeClr val="bg1"/>
            </a:solidFill>
            <a:ln w="38100">
              <a:solidFill>
                <a:schemeClr val="bg2"/>
              </a:solidFill>
              <a:round/>
            </a:ln>
          </p:spPr>
          <p:txBody>
            <a:bodyPr wrap="none" anchor="ctr"/>
            <a:lstStyle/>
            <a:p>
              <a:endParaRPr lang="zh-CN" altLang="en-US" sz="2400" b="1">
                <a:ea typeface="宋体" panose="02010600030101010101" pitchFamily="2" charset="-122"/>
              </a:endParaRPr>
            </a:p>
          </p:txBody>
        </p:sp>
        <p:sp>
          <p:nvSpPr>
            <p:cNvPr id="9249" name="AutoShape 34"/>
            <p:cNvSpPr>
              <a:spLocks noChangeArrowheads="1"/>
            </p:cNvSpPr>
            <p:nvPr/>
          </p:nvSpPr>
          <p:spPr bwMode="auto">
            <a:xfrm>
              <a:off x="996" y="1836"/>
              <a:ext cx="62" cy="300"/>
            </a:xfrm>
            <a:prstGeom prst="roundRect">
              <a:avLst>
                <a:gd name="adj" fmla="val 50000"/>
              </a:avLst>
            </a:prstGeom>
            <a:gradFill rotWithShape="1">
              <a:gsLst>
                <a:gs pos="0">
                  <a:srgbClr val="B2B2B2"/>
                </a:gs>
                <a:gs pos="50000">
                  <a:srgbClr val="EAEAEA"/>
                </a:gs>
                <a:gs pos="100000">
                  <a:srgbClr val="B2B2B2"/>
                </a:gs>
              </a:gsLst>
              <a:lin ang="5400000" scaled="1"/>
            </a:gradFill>
            <a:ln>
              <a:noFill/>
            </a:ln>
            <a:extLst>
              <a:ext uri="{91240B29-F687-4F45-9708-019B960494DF}">
                <a14:hiddenLine xmlns:a14="http://schemas.microsoft.com/office/drawing/2010/main" w="38100">
                  <a:solidFill>
                    <a:srgbClr val="000000"/>
                  </a:solidFill>
                  <a:round/>
                </a14:hiddenLine>
              </a:ext>
            </a:extLst>
          </p:spPr>
          <p:txBody>
            <a:bodyPr wrap="none" anchor="ctr"/>
            <a:lstStyle/>
            <a:p>
              <a:endParaRPr lang="zh-CN" altLang="en-US" sz="2400" b="1">
                <a:ea typeface="宋体" panose="02010600030101010101" pitchFamily="2" charset="-122"/>
              </a:endParaRPr>
            </a:p>
          </p:txBody>
        </p:sp>
      </p:grpSp>
      <p:grpSp>
        <p:nvGrpSpPr>
          <p:cNvPr id="9250" name="Group 35"/>
          <p:cNvGrpSpPr/>
          <p:nvPr/>
        </p:nvGrpSpPr>
        <p:grpSpPr bwMode="auto">
          <a:xfrm>
            <a:off x="2895600" y="4802343"/>
            <a:ext cx="187325" cy="601663"/>
            <a:chOff x="960" y="1764"/>
            <a:chExt cx="130" cy="418"/>
          </a:xfrm>
        </p:grpSpPr>
        <p:sp>
          <p:nvSpPr>
            <p:cNvPr id="9251" name="Oval 36"/>
            <p:cNvSpPr>
              <a:spLocks noChangeArrowheads="1"/>
            </p:cNvSpPr>
            <p:nvPr/>
          </p:nvSpPr>
          <p:spPr bwMode="auto">
            <a:xfrm>
              <a:off x="960" y="1764"/>
              <a:ext cx="126" cy="120"/>
            </a:xfrm>
            <a:prstGeom prst="ellipse">
              <a:avLst/>
            </a:prstGeom>
            <a:solidFill>
              <a:schemeClr val="bg1"/>
            </a:solidFill>
            <a:ln w="38100">
              <a:solidFill>
                <a:schemeClr val="bg2"/>
              </a:solidFill>
              <a:round/>
            </a:ln>
          </p:spPr>
          <p:txBody>
            <a:bodyPr wrap="none" anchor="ctr"/>
            <a:lstStyle/>
            <a:p>
              <a:endParaRPr lang="zh-CN" altLang="en-US" sz="2400" b="1">
                <a:ea typeface="宋体" panose="02010600030101010101" pitchFamily="2" charset="-122"/>
              </a:endParaRPr>
            </a:p>
          </p:txBody>
        </p:sp>
        <p:sp>
          <p:nvSpPr>
            <p:cNvPr id="9252" name="Oval 37"/>
            <p:cNvSpPr>
              <a:spLocks noChangeArrowheads="1"/>
            </p:cNvSpPr>
            <p:nvPr/>
          </p:nvSpPr>
          <p:spPr bwMode="auto">
            <a:xfrm>
              <a:off x="964" y="2062"/>
              <a:ext cx="126" cy="120"/>
            </a:xfrm>
            <a:prstGeom prst="ellipse">
              <a:avLst/>
            </a:prstGeom>
            <a:solidFill>
              <a:schemeClr val="bg1"/>
            </a:solidFill>
            <a:ln w="38100">
              <a:solidFill>
                <a:schemeClr val="bg2"/>
              </a:solidFill>
              <a:round/>
            </a:ln>
          </p:spPr>
          <p:txBody>
            <a:bodyPr wrap="none" anchor="ctr"/>
            <a:lstStyle/>
            <a:p>
              <a:endParaRPr lang="zh-CN" altLang="en-US" sz="2400" b="1">
                <a:ea typeface="宋体" panose="02010600030101010101" pitchFamily="2" charset="-122"/>
              </a:endParaRPr>
            </a:p>
          </p:txBody>
        </p:sp>
        <p:sp>
          <p:nvSpPr>
            <p:cNvPr id="9253" name="AutoShape 38"/>
            <p:cNvSpPr>
              <a:spLocks noChangeArrowheads="1"/>
            </p:cNvSpPr>
            <p:nvPr/>
          </p:nvSpPr>
          <p:spPr bwMode="auto">
            <a:xfrm>
              <a:off x="996" y="1836"/>
              <a:ext cx="62" cy="300"/>
            </a:xfrm>
            <a:prstGeom prst="roundRect">
              <a:avLst>
                <a:gd name="adj" fmla="val 50000"/>
              </a:avLst>
            </a:prstGeom>
            <a:gradFill rotWithShape="1">
              <a:gsLst>
                <a:gs pos="0">
                  <a:srgbClr val="B2B2B2"/>
                </a:gs>
                <a:gs pos="50000">
                  <a:srgbClr val="FFFFFF"/>
                </a:gs>
                <a:gs pos="100000">
                  <a:srgbClr val="B2B2B2"/>
                </a:gs>
              </a:gsLst>
              <a:lin ang="5400000" scaled="1"/>
            </a:gradFill>
            <a:ln>
              <a:noFill/>
            </a:ln>
            <a:extLst>
              <a:ext uri="{91240B29-F687-4F45-9708-019B960494DF}">
                <a14:hiddenLine xmlns:a14="http://schemas.microsoft.com/office/drawing/2010/main" w="38100">
                  <a:solidFill>
                    <a:srgbClr val="000000"/>
                  </a:solidFill>
                  <a:round/>
                </a14:hiddenLine>
              </a:ext>
            </a:extLst>
          </p:spPr>
          <p:txBody>
            <a:bodyPr wrap="none" anchor="ctr"/>
            <a:lstStyle/>
            <a:p>
              <a:endParaRPr lang="zh-CN" altLang="en-US" sz="2400" b="1">
                <a:ea typeface="宋体" panose="02010600030101010101" pitchFamily="2" charset="-122"/>
              </a:endParaRPr>
            </a:p>
          </p:txBody>
        </p:sp>
      </p:grpSp>
      <p:sp>
        <p:nvSpPr>
          <p:cNvPr id="9254" name="AutoShape 24"/>
          <p:cNvSpPr>
            <a:spLocks noChangeArrowheads="1"/>
          </p:cNvSpPr>
          <p:nvPr/>
        </p:nvSpPr>
        <p:spPr bwMode="auto">
          <a:xfrm>
            <a:off x="2787650" y="5940581"/>
            <a:ext cx="6705600" cy="593725"/>
          </a:xfrm>
          <a:prstGeom prst="roundRect">
            <a:avLst>
              <a:gd name="adj" fmla="val 16667"/>
            </a:avLst>
          </a:prstGeom>
          <a:solidFill>
            <a:schemeClr val="hlink"/>
          </a:solidFill>
          <a:ln w="28575">
            <a:solidFill>
              <a:srgbClr val="FCFCFC"/>
            </a:solidFill>
            <a:round/>
          </a:ln>
          <a:effectLst>
            <a:outerShdw dist="35921" dir="2700000" algn="ctr" rotWithShape="0">
              <a:srgbClr val="001D3A">
                <a:alpha val="50000"/>
              </a:srgbClr>
            </a:outerShdw>
          </a:effectLst>
        </p:spPr>
        <p:txBody>
          <a:bodyPr wrap="none" anchor="ctr"/>
          <a:lstStyle/>
          <a:p>
            <a:r>
              <a:rPr lang="zh-CN" altLang="en-US" sz="2400" b="1">
                <a:solidFill>
                  <a:srgbClr val="0000FF"/>
                </a:solidFill>
                <a:ea typeface="宋体" panose="02010600030101010101" pitchFamily="2" charset="-122"/>
                <a:sym typeface="华文中宋" panose="02010600040101010101" pitchFamily="2" charset="-122"/>
              </a:rPr>
              <a:t>        七、</a:t>
            </a:r>
            <a:r>
              <a:rPr lang="zh-CN" altLang="en-US" sz="2400" b="1">
                <a:solidFill>
                  <a:srgbClr val="0000FF"/>
                </a:solidFill>
                <a:ea typeface="宋体" panose="02010600030101010101" pitchFamily="2" charset="-122"/>
              </a:rPr>
              <a:t>思路决定出路，思路决定成败</a:t>
            </a:r>
            <a:endParaRPr lang="zh-CN" altLang="en-US" sz="2400" b="1">
              <a:solidFill>
                <a:srgbClr val="0000FF"/>
              </a:solidFill>
              <a:ea typeface="宋体" panose="02010600030101010101" pitchFamily="2" charset="-122"/>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矩形 7"/>
          <p:cNvSpPr>
            <a:spLocks noChangeArrowheads="1"/>
          </p:cNvSpPr>
          <p:nvPr/>
        </p:nvSpPr>
        <p:spPr bwMode="auto">
          <a:xfrm>
            <a:off x="2122805" y="915988"/>
            <a:ext cx="5913120" cy="398780"/>
          </a:xfrm>
          <a:prstGeom prst="rect">
            <a:avLst/>
          </a:prstGeom>
          <a:gradFill rotWithShape="1">
            <a:gsLst>
              <a:gs pos="0">
                <a:srgbClr val="FEF8EF"/>
              </a:gs>
              <a:gs pos="34000">
                <a:srgbClr val="FBF4EC"/>
              </a:gs>
              <a:gs pos="100000">
                <a:srgbClr val="EAC8A2"/>
              </a:gs>
              <a:gs pos="100000">
                <a:srgbClr val="EAC8A2"/>
              </a:gs>
            </a:gsLst>
            <a:path path="rect">
              <a:fillToRect l="50000" t="-54999" r="50000" b="154999"/>
            </a:path>
          </a:gradFill>
          <a:ln w="9525">
            <a:solidFill>
              <a:srgbClr val="B9945B"/>
            </a:solidFill>
            <a:miter lim="800000"/>
          </a:ln>
        </p:spPr>
        <p:txBody>
          <a:bodyPr wrap="none">
            <a:spAutoFit/>
          </a:bodyPr>
          <a:lstStyle/>
          <a:p>
            <a:pPr algn="r"/>
            <a:r>
              <a:rPr lang="zh-CN" altLang="en-US" b="1">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 新《安全生产法》中 对企业主体责任的相关规定</a:t>
            </a:r>
            <a:endParaRPr lang="zh-CN" altLang="en-US" b="1">
              <a:solidFill>
                <a:srgbClr val="FF0000"/>
              </a:solidFill>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39938" name="矩形 6"/>
          <p:cNvSpPr>
            <a:spLocks noChangeArrowheads="1"/>
          </p:cNvSpPr>
          <p:nvPr/>
        </p:nvSpPr>
        <p:spPr bwMode="auto">
          <a:xfrm>
            <a:off x="1797050" y="1312863"/>
            <a:ext cx="8597900" cy="5061585"/>
          </a:xfrm>
          <a:prstGeom prst="rect">
            <a:avLst/>
          </a:prstGeom>
          <a:noFill/>
          <a:ln w="25400">
            <a:solidFill>
              <a:srgbClr val="E5B440"/>
            </a:solidFill>
            <a:miter lim="800000"/>
          </a:ln>
          <a:extLst>
            <a:ext uri="{909E8E84-426E-40DD-AFC4-6F175D3DCCD1}">
              <a14:hiddenFill xmlns:a14="http://schemas.microsoft.com/office/drawing/2010/main">
                <a:solidFill>
                  <a:srgbClr val="FFFFFF"/>
                </a:solidFill>
              </a14:hiddenFill>
            </a:ext>
          </a:extLst>
        </p:spPr>
        <p:txBody>
          <a:bodyPr>
            <a:spAutoFit/>
          </a:bodyPr>
          <a:lstStyle/>
          <a:p>
            <a:pPr>
              <a:lnSpc>
                <a:spcPct val="150000"/>
              </a:lnSpc>
            </a:pP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1</a:t>
            </a:r>
            <a:r>
              <a:rPr lang="en-US" altLang="zh-CN"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7.</a:t>
            </a: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完善了生产经营单位安全生产教育和培训的规定。 </a:t>
            </a:r>
            <a:endPar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endParaRPr lang="en-US" altLang="zh-CN"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en-US" altLang="zh-CN"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对从业人员进行安全生产教育和培训，是实现安全生产的一项重要基础性工作。为此，新安法对生产经营单位开展安全生产教育和培训工作作出了严格规定。一是明确规定由生产经营单位的主要负责人组织制定并实施本单位安全生产教育和培训计划。二是明确规定了安全生产教育和培训的主要内容和目标，即保证从业人员具备必要的安全生产知识，熟悉有关的安全生产规章制度和安全操作规程，掌握本岗位的安全操作技能，了解事故应急处理措施，知悉自身在安全生产方面的权利和义务。三是明确规定了参加安全生产教育和培训的从业人员范围，既包括本单位招收的人员，也包括被派遣劳动者，中等职业学校、高等学校实习生等。四是明确规定生产经营单位应当建立安全生产教育和培训档案。（第十八条、第二十五条）</a:t>
            </a:r>
            <a:endParaRPr lang="en-US" altLang="zh-CN"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30000"/>
              </a:lnSpc>
            </a:pPr>
            <a:endParaRPr lang="zh-CN" altLang="en-US">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矩形 7"/>
          <p:cNvSpPr>
            <a:spLocks noChangeArrowheads="1"/>
          </p:cNvSpPr>
          <p:nvPr/>
        </p:nvSpPr>
        <p:spPr bwMode="auto">
          <a:xfrm>
            <a:off x="2145030" y="819150"/>
            <a:ext cx="5913120" cy="398780"/>
          </a:xfrm>
          <a:prstGeom prst="rect">
            <a:avLst/>
          </a:prstGeom>
          <a:gradFill rotWithShape="1">
            <a:gsLst>
              <a:gs pos="0">
                <a:srgbClr val="FEF8EF"/>
              </a:gs>
              <a:gs pos="34000">
                <a:srgbClr val="FBF4EC"/>
              </a:gs>
              <a:gs pos="100000">
                <a:srgbClr val="EAC8A2"/>
              </a:gs>
              <a:gs pos="100000">
                <a:srgbClr val="EAC8A2"/>
              </a:gs>
            </a:gsLst>
            <a:path path="rect">
              <a:fillToRect l="50000" t="-54999" r="50000" b="154999"/>
            </a:path>
          </a:gradFill>
          <a:ln w="9525">
            <a:solidFill>
              <a:srgbClr val="B9945B"/>
            </a:solidFill>
            <a:miter lim="800000"/>
          </a:ln>
        </p:spPr>
        <p:txBody>
          <a:bodyPr wrap="none">
            <a:spAutoFit/>
          </a:bodyPr>
          <a:lstStyle/>
          <a:p>
            <a:pPr algn="r"/>
            <a:r>
              <a:rPr lang="zh-CN" altLang="en-US" b="1">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 新《安全生产法》中 对企业主体责任的相关规定</a:t>
            </a:r>
            <a:endParaRPr lang="zh-CN" altLang="en-US" b="1">
              <a:solidFill>
                <a:srgbClr val="FF0000"/>
              </a:solidFill>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40962" name="矩形 6"/>
          <p:cNvSpPr>
            <a:spLocks noChangeArrowheads="1"/>
          </p:cNvSpPr>
          <p:nvPr/>
        </p:nvSpPr>
        <p:spPr bwMode="auto">
          <a:xfrm>
            <a:off x="1797050" y="1312863"/>
            <a:ext cx="8597900" cy="3830955"/>
          </a:xfrm>
          <a:prstGeom prst="rect">
            <a:avLst/>
          </a:prstGeom>
          <a:noFill/>
          <a:ln w="25400">
            <a:solidFill>
              <a:srgbClr val="E5B440"/>
            </a:solidFill>
            <a:miter lim="800000"/>
          </a:ln>
          <a:extLst>
            <a:ext uri="{909E8E84-426E-40DD-AFC4-6F175D3DCCD1}">
              <a14:hiddenFill xmlns:a14="http://schemas.microsoft.com/office/drawing/2010/main">
                <a:solidFill>
                  <a:srgbClr val="FFFFFF"/>
                </a:solidFill>
              </a14:hiddenFill>
            </a:ext>
          </a:extLst>
        </p:spPr>
        <p:txBody>
          <a:bodyPr>
            <a:spAutoFit/>
          </a:bodyPr>
          <a:lstStyle/>
          <a:p>
            <a:pPr>
              <a:lnSpc>
                <a:spcPct val="150000"/>
              </a:lnSpc>
            </a:pP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1</a:t>
            </a:r>
            <a:r>
              <a:rPr lang="en-US" altLang="zh-CN"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8.</a:t>
            </a: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完善了矿山井下、海上石油开采设备安全管理规定 </a:t>
            </a:r>
            <a:endPar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endPar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新安法第三十四条规定，生产经营单位使用的危险物品的容器、运输工具，涉及生命安全、以及危险性较大的海洋石油开采特种设备、矿山井下特种设备，必须按照国家有关规定，由专业生产单位生产，并经具有专业资质的检测、检验机构检测、检验合格，取得安全使用证或者安全标志，方可投入使用。检测、检验机构对检测、检验结果负责。这一规定，把涉及安全生产的危险性较大的海洋石油开采特种设备和矿山井下特种设备在本法中予以明确，与特种设备安全法相衔接。（第三十四条）  </a:t>
            </a:r>
            <a:endParaRPr lang="zh-CN" altLang="en-US">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矩形 7"/>
          <p:cNvSpPr>
            <a:spLocks noChangeArrowheads="1"/>
          </p:cNvSpPr>
          <p:nvPr/>
        </p:nvSpPr>
        <p:spPr bwMode="auto">
          <a:xfrm>
            <a:off x="2145030" y="819150"/>
            <a:ext cx="5913120" cy="398780"/>
          </a:xfrm>
          <a:prstGeom prst="rect">
            <a:avLst/>
          </a:prstGeom>
          <a:gradFill rotWithShape="1">
            <a:gsLst>
              <a:gs pos="0">
                <a:srgbClr val="FEF8EF"/>
              </a:gs>
              <a:gs pos="34000">
                <a:srgbClr val="FBF4EC"/>
              </a:gs>
              <a:gs pos="100000">
                <a:srgbClr val="EAC8A2"/>
              </a:gs>
              <a:gs pos="100000">
                <a:srgbClr val="EAC8A2"/>
              </a:gs>
            </a:gsLst>
            <a:path path="rect">
              <a:fillToRect l="50000" t="-54999" r="50000" b="154999"/>
            </a:path>
          </a:gradFill>
          <a:ln w="9525">
            <a:solidFill>
              <a:srgbClr val="B9945B"/>
            </a:solidFill>
            <a:miter lim="800000"/>
          </a:ln>
        </p:spPr>
        <p:txBody>
          <a:bodyPr wrap="none">
            <a:spAutoFit/>
          </a:bodyPr>
          <a:lstStyle/>
          <a:p>
            <a:pPr algn="r"/>
            <a:r>
              <a:rPr lang="zh-CN" altLang="en-US" b="1">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 新《安全生产法》中 对企业主体责任的相关规定</a:t>
            </a:r>
            <a:endParaRPr lang="zh-CN" altLang="en-US" b="1">
              <a:solidFill>
                <a:srgbClr val="FF0000"/>
              </a:solidFill>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41986" name="矩形 6"/>
          <p:cNvSpPr>
            <a:spLocks noChangeArrowheads="1"/>
          </p:cNvSpPr>
          <p:nvPr/>
        </p:nvSpPr>
        <p:spPr bwMode="auto">
          <a:xfrm>
            <a:off x="1797050" y="1312863"/>
            <a:ext cx="8597900" cy="2814955"/>
          </a:xfrm>
          <a:prstGeom prst="rect">
            <a:avLst/>
          </a:prstGeom>
          <a:noFill/>
          <a:ln w="25400">
            <a:solidFill>
              <a:srgbClr val="E5B440"/>
            </a:solidFill>
            <a:miter lim="800000"/>
          </a:ln>
          <a:extLst>
            <a:ext uri="{909E8E84-426E-40DD-AFC4-6F175D3DCCD1}">
              <a14:hiddenFill xmlns:a14="http://schemas.microsoft.com/office/drawing/2010/main">
                <a:solidFill>
                  <a:srgbClr val="FFFFFF"/>
                </a:solidFill>
              </a14:hiddenFill>
            </a:ext>
          </a:extLst>
        </p:spPr>
        <p:txBody>
          <a:bodyPr>
            <a:spAutoFit/>
          </a:bodyPr>
          <a:lstStyle/>
          <a:p>
            <a:pPr>
              <a:lnSpc>
                <a:spcPct val="150000"/>
              </a:lnSpc>
            </a:pP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1</a:t>
            </a:r>
            <a:r>
              <a:rPr lang="en-US" altLang="zh-CN"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9.</a:t>
            </a: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完善了危险作业安全管理的规定。 </a:t>
            </a:r>
            <a:endPar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endParaRPr lang="zh-CN" altLang="en-US"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为深刻吸取事故教训，加强危险作业的管理。新安法第四十条规定，生产经营单位进行爆破、吊装以及其他危险作业时，应当安排专门人员进行现场安全管理，确保操作规程的遵守和安全措施的落实。这一规定，有利于推动生产经营单位强化现场管理，落实防范措施。</a:t>
            </a:r>
            <a:endParaRPr lang="zh-CN" altLang="en-US"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矩形 2"/>
          <p:cNvSpPr>
            <a:spLocks noChangeArrowheads="1"/>
          </p:cNvSpPr>
          <p:nvPr/>
        </p:nvSpPr>
        <p:spPr bwMode="auto">
          <a:xfrm>
            <a:off x="1981200" y="1411288"/>
            <a:ext cx="8229600" cy="17462"/>
          </a:xfrm>
          <a:prstGeom prst="rect">
            <a:avLst/>
          </a:prstGeom>
          <a:gradFill rotWithShape="1">
            <a:gsLst>
              <a:gs pos="0">
                <a:srgbClr val="DBD8CB"/>
              </a:gs>
              <a:gs pos="50000">
                <a:srgbClr val="918415"/>
              </a:gs>
              <a:gs pos="100000">
                <a:srgbClr val="DBD8C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800">
              <a:solidFill>
                <a:srgbClr val="FFFFFF"/>
              </a:solidFill>
              <a:latin typeface="黑体" panose="02010609060101010101" pitchFamily="2" charset="-122"/>
              <a:sym typeface="黑体" panose="02010609060101010101" pitchFamily="2" charset="-122"/>
            </a:endParaRPr>
          </a:p>
        </p:txBody>
      </p:sp>
      <p:sp>
        <p:nvSpPr>
          <p:cNvPr id="43010" name="矩形 7"/>
          <p:cNvSpPr>
            <a:spLocks noChangeArrowheads="1"/>
          </p:cNvSpPr>
          <p:nvPr/>
        </p:nvSpPr>
        <p:spPr bwMode="auto">
          <a:xfrm>
            <a:off x="2164398" y="342900"/>
            <a:ext cx="490791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p>
            <a:pPr algn="r"/>
            <a:r>
              <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rPr>
              <a:t>三、《主体责任》—</a:t>
            </a:r>
            <a:r>
              <a:rPr lang="en-US" altLang="zh-CN"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rPr>
              <a:t>4</a:t>
            </a:r>
            <a:r>
              <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rPr>
              <a:t>安全责任追究</a:t>
            </a:r>
            <a:endPar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endParaRPr>
          </a:p>
        </p:txBody>
      </p:sp>
      <p:sp>
        <p:nvSpPr>
          <p:cNvPr id="43011" name="矩形 10"/>
          <p:cNvSpPr>
            <a:spLocks noChangeArrowheads="1"/>
          </p:cNvSpPr>
          <p:nvPr/>
        </p:nvSpPr>
        <p:spPr bwMode="auto">
          <a:xfrm>
            <a:off x="1739900" y="1377950"/>
            <a:ext cx="8716963" cy="4971415"/>
          </a:xfrm>
          <a:prstGeom prst="rect">
            <a:avLst/>
          </a:prstGeom>
          <a:noFill/>
          <a:ln w="25400">
            <a:solidFill>
              <a:srgbClr val="E5B440"/>
            </a:solidFill>
            <a:miter lim="800000"/>
          </a:ln>
          <a:extLst>
            <a:ext uri="{909E8E84-426E-40DD-AFC4-6F175D3DCCD1}">
              <a14:hiddenFill xmlns:a14="http://schemas.microsoft.com/office/drawing/2010/main">
                <a:solidFill>
                  <a:srgbClr val="FFFFFF"/>
                </a:solidFill>
              </a14:hiddenFill>
            </a:ext>
          </a:extLst>
        </p:spPr>
        <p:txBody>
          <a:bodyPr>
            <a:spAutoFit/>
          </a:bodyPr>
          <a:lstStyle/>
          <a:p>
            <a:pPr>
              <a:lnSpc>
                <a:spcPct val="150000"/>
              </a:lnSpc>
            </a:pPr>
            <a:endParaRPr lang="zh-CN" altLang="en-US" b="1">
              <a:solidFill>
                <a:srgbClr val="FF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b="1">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a:t>
            </a:r>
            <a:r>
              <a:rPr lang="en-US" altLang="zh-CN" b="1">
                <a:solidFill>
                  <a:srgbClr val="0070C0"/>
                </a:solidFill>
                <a:latin typeface="华文楷体" panose="02010600040101010101" pitchFamily="2" charset="-122"/>
                <a:ea typeface="华文楷体" panose="02010600040101010101" pitchFamily="2" charset="-122"/>
                <a:sym typeface="华文楷体" panose="02010600040101010101" pitchFamily="2" charset="-122"/>
              </a:rPr>
              <a:t>《</a:t>
            </a:r>
            <a:r>
              <a:rPr lang="zh-CN" altLang="en-US" b="1">
                <a:solidFill>
                  <a:srgbClr val="0070C0"/>
                </a:solidFill>
                <a:latin typeface="华文楷体" panose="02010600040101010101" pitchFamily="2" charset="-122"/>
                <a:ea typeface="华文楷体" panose="02010600040101010101" pitchFamily="2" charset="-122"/>
                <a:sym typeface="华文楷体" panose="02010600040101010101" pitchFamily="2" charset="-122"/>
              </a:rPr>
              <a:t>安全生产法</a:t>
            </a:r>
            <a:r>
              <a:rPr lang="en-US" altLang="zh-CN" b="1">
                <a:solidFill>
                  <a:srgbClr val="0070C0"/>
                </a:solidFill>
                <a:latin typeface="华文楷体" panose="02010600040101010101" pitchFamily="2" charset="-122"/>
                <a:ea typeface="华文楷体" panose="02010600040101010101" pitchFamily="2" charset="-122"/>
                <a:sym typeface="华文楷体" panose="02010600040101010101" pitchFamily="2" charset="-122"/>
              </a:rPr>
              <a:t>》</a:t>
            </a:r>
            <a:r>
              <a:rPr lang="zh-CN" altLang="en-US" b="1">
                <a:solidFill>
                  <a:srgbClr val="0070C0"/>
                </a:solidFill>
                <a:latin typeface="华文楷体" panose="02010600040101010101" pitchFamily="2" charset="-122"/>
                <a:ea typeface="华文楷体" panose="02010600040101010101" pitchFamily="2" charset="-122"/>
                <a:sym typeface="华文楷体" panose="02010600040101010101" pitchFamily="2" charset="-122"/>
              </a:rPr>
              <a:t>中安全生产责任追究</a:t>
            </a:r>
            <a:endParaRPr lang="en-US" altLang="zh-CN" b="1">
              <a:solidFill>
                <a:srgbClr val="0070C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30000"/>
              </a:lnSpc>
            </a:pP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 </a:t>
            </a:r>
            <a:r>
              <a:rPr lang="en-US" altLang="zh-CN"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a:t>
            </a: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安全生产法</a:t>
            </a:r>
            <a:r>
              <a:rPr lang="en-US" altLang="zh-CN"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a:t>
            </a: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规定的责任追究：刑事责任、</a:t>
            </a:r>
            <a:r>
              <a:rPr lang="zh-CN" altLang="en-US" sz="1800" b="1">
                <a:ea typeface="宋体" panose="02010600030101010101" pitchFamily="2" charset="-122"/>
                <a:sym typeface="华文楷体" panose="02010600040101010101" pitchFamily="2" charset="-122"/>
              </a:rPr>
              <a:t>民</a:t>
            </a:r>
            <a:r>
              <a:rPr lang="zh-CN" altLang="en-US" sz="1800" b="1">
                <a:solidFill>
                  <a:srgbClr val="000000"/>
                </a:solidFill>
                <a:ea typeface="宋体" panose="02010600030101010101" pitchFamily="2" charset="-122"/>
                <a:sym typeface="华文楷体" panose="02010600040101010101" pitchFamily="2" charset="-122"/>
              </a:rPr>
              <a:t>事责任</a:t>
            </a: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、行政</a:t>
            </a:r>
            <a:r>
              <a:rPr lang="zh-CN" altLang="en-US" sz="1800" b="1">
                <a:solidFill>
                  <a:srgbClr val="000000"/>
                </a:solidFill>
                <a:ea typeface="宋体" panose="02010600030101010101" pitchFamily="2" charset="-122"/>
                <a:sym typeface="华文楷体" panose="02010600040101010101" pitchFamily="2" charset="-122"/>
              </a:rPr>
              <a:t>责任</a:t>
            </a: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等。</a:t>
            </a:r>
            <a:endPar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30000"/>
              </a:lnSpc>
            </a:pP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a:t>
            </a:r>
            <a:r>
              <a:rPr lang="en-US" altLang="zh-CN"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a:t>
            </a: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安全生产法</a:t>
            </a:r>
            <a:r>
              <a:rPr lang="en-US" altLang="zh-CN"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a:t>
            </a: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第十四条规定，国家实行生产安全事故责任追究制度，依照本法和有关法律、法规的规定，追究生产安全事故责任人员的法律责任。</a:t>
            </a:r>
            <a:endParaRPr lang="en-US" altLang="zh-CN"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30000"/>
              </a:lnSpc>
            </a:pP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 </a:t>
            </a:r>
            <a:r>
              <a:rPr lang="en-US" altLang="zh-CN"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a:t>
            </a: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安全生产法</a:t>
            </a:r>
            <a:r>
              <a:rPr lang="en-US" altLang="zh-CN"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a:t>
            </a: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第九十二条规定，生产经营单位的主要负责人未履行本法规定的安全生产管理职责的，责令</a:t>
            </a:r>
            <a:r>
              <a:rPr lang="zh-CN" altLang="en-US" sz="1800" b="1">
                <a:solidFill>
                  <a:srgbClr val="EB0520"/>
                </a:solidFill>
                <a:latin typeface="华文楷体" panose="02010600040101010101" pitchFamily="2" charset="-122"/>
                <a:ea typeface="华文楷体" panose="02010600040101010101" pitchFamily="2" charset="-122"/>
                <a:sym typeface="华文楷体" panose="02010600040101010101" pitchFamily="2" charset="-122"/>
              </a:rPr>
              <a:t>限期改正</a:t>
            </a: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；逾期未改正的，处2万元以上5万元以下的罚款，责令生产经营单位停产停业整顿。生产经营单位的主要负责人有前款违法行为，导致</a:t>
            </a:r>
            <a:r>
              <a:rPr lang="zh-CN" altLang="en-US" sz="1800" b="1">
                <a:solidFill>
                  <a:srgbClr val="EB0520"/>
                </a:solidFill>
                <a:latin typeface="华文楷体" panose="02010600040101010101" pitchFamily="2" charset="-122"/>
                <a:ea typeface="华文楷体" panose="02010600040101010101" pitchFamily="2" charset="-122"/>
                <a:sym typeface="华文楷体" panose="02010600040101010101" pitchFamily="2" charset="-122"/>
              </a:rPr>
              <a:t>发生</a:t>
            </a: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生产安全事故的，给予</a:t>
            </a:r>
            <a:r>
              <a:rPr lang="zh-CN" altLang="en-US" sz="1800" b="1">
                <a:solidFill>
                  <a:srgbClr val="EB0520"/>
                </a:solidFill>
                <a:latin typeface="华文楷体" panose="02010600040101010101" pitchFamily="2" charset="-122"/>
                <a:ea typeface="华文楷体" panose="02010600040101010101" pitchFamily="2" charset="-122"/>
                <a:sym typeface="华文楷体" panose="02010600040101010101" pitchFamily="2" charset="-122"/>
              </a:rPr>
              <a:t>撤职</a:t>
            </a: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处分，并依照有关生产安全事故调查处理的法律、行政法规的规定处以</a:t>
            </a:r>
            <a:r>
              <a:rPr lang="zh-CN" altLang="en-US" sz="1800" b="1">
                <a:solidFill>
                  <a:srgbClr val="EB0520"/>
                </a:solidFill>
                <a:latin typeface="华文楷体" panose="02010600040101010101" pitchFamily="2" charset="-122"/>
                <a:ea typeface="华文楷体" panose="02010600040101010101" pitchFamily="2" charset="-122"/>
                <a:sym typeface="华文楷体" panose="02010600040101010101" pitchFamily="2" charset="-122"/>
              </a:rPr>
              <a:t>罚款</a:t>
            </a: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、暂停或者</a:t>
            </a:r>
            <a:r>
              <a:rPr lang="zh-CN" altLang="en-US" sz="1800" b="1">
                <a:solidFill>
                  <a:srgbClr val="EB0520"/>
                </a:solidFill>
                <a:latin typeface="华文楷体" panose="02010600040101010101" pitchFamily="2" charset="-122"/>
                <a:ea typeface="华文楷体" panose="02010600040101010101" pitchFamily="2" charset="-122"/>
                <a:sym typeface="华文楷体" panose="02010600040101010101" pitchFamily="2" charset="-122"/>
              </a:rPr>
              <a:t>撤销</a:t>
            </a: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其与安全生产有关的任职资格；构成犯罪的，依照刑法有关规定</a:t>
            </a:r>
            <a:r>
              <a:rPr lang="zh-CN" altLang="en-US" sz="1800" b="1">
                <a:solidFill>
                  <a:srgbClr val="EB0520"/>
                </a:solidFill>
                <a:latin typeface="华文楷体" panose="02010600040101010101" pitchFamily="2" charset="-122"/>
                <a:ea typeface="华文楷体" panose="02010600040101010101" pitchFamily="2" charset="-122"/>
                <a:sym typeface="华文楷体" panose="02010600040101010101" pitchFamily="2" charset="-122"/>
              </a:rPr>
              <a:t>追究刑事责任</a:t>
            </a: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。生产经营单位的主要负责人依照前款规定受刑事处罚或者撤职处分的，自刑罚执行完毕或者受处分之日起，5年内不得担任任何生产经营单位的主要负责人。</a:t>
            </a:r>
            <a:endPar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43012" name="矩形 7"/>
          <p:cNvSpPr>
            <a:spLocks noChangeArrowheads="1"/>
          </p:cNvSpPr>
          <p:nvPr/>
        </p:nvSpPr>
        <p:spPr bwMode="auto">
          <a:xfrm>
            <a:off x="1918018" y="1427163"/>
            <a:ext cx="2474595" cy="398780"/>
          </a:xfrm>
          <a:prstGeom prst="rect">
            <a:avLst/>
          </a:prstGeom>
          <a:gradFill rotWithShape="1">
            <a:gsLst>
              <a:gs pos="0">
                <a:srgbClr val="FFF9F2"/>
              </a:gs>
              <a:gs pos="34000">
                <a:srgbClr val="FFF7ED"/>
              </a:gs>
              <a:gs pos="100000">
                <a:srgbClr val="FFD99F"/>
              </a:gs>
              <a:gs pos="100000">
                <a:srgbClr val="FFD99F"/>
              </a:gs>
            </a:gsLst>
            <a:path path="rect">
              <a:fillToRect l="50000" t="-54999" r="50000" b="154999"/>
            </a:path>
          </a:gradFill>
          <a:ln w="9525">
            <a:solidFill>
              <a:srgbClr val="E5B440"/>
            </a:solidFill>
            <a:miter lim="800000"/>
          </a:ln>
        </p:spPr>
        <p:txBody>
          <a:bodyPr wrap="none">
            <a:spAutoFit/>
          </a:bodyPr>
          <a:lstStyle/>
          <a:p>
            <a:pPr algn="r"/>
            <a:r>
              <a:rPr lang="zh-CN" altLang="en-US" b="1">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★相关法律责任追究</a:t>
            </a:r>
            <a:endParaRPr lang="zh-CN" altLang="en-US">
              <a:solidFill>
                <a:srgbClr val="000000"/>
              </a:solidFill>
              <a:latin typeface="黑体" panose="02010609060101010101" pitchFamily="2" charset="-122"/>
              <a:sym typeface="黑体" panose="02010609060101010101" pitchFamily="2" charset="-122"/>
            </a:endParaRPr>
          </a:p>
        </p:txBody>
      </p:sp>
    </p:spTree>
    <p:custDataLst>
      <p:tags r:id="rId1"/>
    </p:custDataLst>
  </p:cSld>
  <p:clrMapOvr>
    <a:masterClrMapping/>
  </p:clrMapOvr>
  <p:transition spd="slow">
    <p:pull dir="l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Placeholder 158721"/>
          <p:cNvSpPr>
            <a:spLocks noGrp="1" noChangeArrowheads="1"/>
          </p:cNvSpPr>
          <p:nvPr>
            <p:ph type="body" idx="1"/>
          </p:nvPr>
        </p:nvSpPr>
        <p:spPr>
          <a:xfrm>
            <a:off x="1847850" y="1412875"/>
            <a:ext cx="8559800" cy="4968875"/>
          </a:xfrm>
          <a:ln>
            <a:solidFill>
              <a:srgbClr val="FFFFFF"/>
            </a:solidFill>
            <a:miter lim="800000"/>
          </a:ln>
        </p:spPr>
        <p:txBody>
          <a:bodyPr anchor="t"/>
          <a:lstStyle/>
          <a:p>
            <a:r>
              <a:rPr lang="zh-CN" altLang="en-US" sz="2800" b="1" smtClean="0">
                <a:solidFill>
                  <a:srgbClr val="000000"/>
                </a:solidFill>
                <a:latin typeface="华文楷体" panose="02010600040101010101" pitchFamily="2" charset="-122"/>
                <a:ea typeface="华文楷体" panose="02010600040101010101" pitchFamily="2" charset="-122"/>
              </a:rPr>
              <a:t>第九十条 生产经营单位的决策机构、主要负责人或者个人经营的投资人不依照本法规定保证安全生产所必需的资金投入，致使生产经营单位不具备安全生产条件的，责令限期改正，提供必需的资金</a:t>
            </a:r>
            <a:r>
              <a:rPr lang="en-US" altLang="zh-CN" sz="2800" b="1" smtClean="0">
                <a:solidFill>
                  <a:srgbClr val="000000"/>
                </a:solidFill>
                <a:latin typeface="华文楷体" panose="02010600040101010101" pitchFamily="2" charset="-122"/>
                <a:ea typeface="华文楷体" panose="02010600040101010101" pitchFamily="2" charset="-122"/>
              </a:rPr>
              <a:t>;</a:t>
            </a:r>
            <a:r>
              <a:rPr lang="zh-CN" altLang="en-US" sz="2800" b="1" smtClean="0">
                <a:solidFill>
                  <a:srgbClr val="000000"/>
                </a:solidFill>
                <a:latin typeface="华文楷体" panose="02010600040101010101" pitchFamily="2" charset="-122"/>
                <a:ea typeface="华文楷体" panose="02010600040101010101" pitchFamily="2" charset="-122"/>
              </a:rPr>
              <a:t>逾期未改正的，责令生产经营单位停产停业整顿。</a:t>
            </a:r>
            <a:endParaRPr lang="zh-CN" altLang="en-US" sz="2800" b="1" smtClean="0">
              <a:solidFill>
                <a:srgbClr val="000000"/>
              </a:solidFill>
              <a:latin typeface="华文楷体" panose="02010600040101010101" pitchFamily="2" charset="-122"/>
              <a:ea typeface="华文楷体" panose="02010600040101010101" pitchFamily="2" charset="-122"/>
            </a:endParaRPr>
          </a:p>
          <a:p>
            <a:r>
              <a:rPr lang="zh-CN" altLang="en-US" sz="2800" b="1" smtClean="0">
                <a:solidFill>
                  <a:srgbClr val="000000"/>
                </a:solidFill>
                <a:latin typeface="华文楷体" panose="02010600040101010101" pitchFamily="2" charset="-122"/>
                <a:ea typeface="华文楷体" panose="02010600040101010101" pitchFamily="2" charset="-122"/>
              </a:rPr>
              <a:t>有前款违法行为，导致发生生产安全事故的，对生产经营单位的主要负责人给予撤职处分，对个人经营的投资人处二万元以上二十万元以下的罚款</a:t>
            </a:r>
            <a:r>
              <a:rPr lang="en-US" altLang="zh-CN" sz="2800" b="1" smtClean="0">
                <a:solidFill>
                  <a:srgbClr val="000000"/>
                </a:solidFill>
                <a:latin typeface="华文楷体" panose="02010600040101010101" pitchFamily="2" charset="-122"/>
                <a:ea typeface="华文楷体" panose="02010600040101010101" pitchFamily="2" charset="-122"/>
              </a:rPr>
              <a:t>;</a:t>
            </a:r>
            <a:r>
              <a:rPr lang="zh-CN" altLang="en-US" sz="2800" b="1" smtClean="0">
                <a:solidFill>
                  <a:schemeClr val="hlink"/>
                </a:solidFill>
                <a:latin typeface="黑体" panose="02010609060101010101" pitchFamily="2" charset="-122"/>
                <a:ea typeface="黑体" panose="02010609060101010101" pitchFamily="2" charset="-122"/>
              </a:rPr>
              <a:t>构成犯罪的，依照刑法有关规定追究刑事责任。</a:t>
            </a:r>
            <a:endParaRPr lang="zh-CN" altLang="en-US" sz="2800" b="1" smtClean="0">
              <a:solidFill>
                <a:schemeClr val="hlink"/>
              </a:solidFill>
              <a:latin typeface="黑体" panose="02010609060101010101" pitchFamily="2" charset="-122"/>
              <a:ea typeface="黑体" panose="02010609060101010101" pitchFamily="2" charset="-122"/>
            </a:endParaRPr>
          </a:p>
        </p:txBody>
      </p:sp>
      <p:sp>
        <p:nvSpPr>
          <p:cNvPr id="44034" name="文本框 158722"/>
          <p:cNvSpPr txBox="1">
            <a:spLocks noChangeArrowheads="1"/>
          </p:cNvSpPr>
          <p:nvPr/>
        </p:nvSpPr>
        <p:spPr bwMode="auto">
          <a:xfrm>
            <a:off x="2782888" y="476250"/>
            <a:ext cx="7561262"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000">
                <a:solidFill>
                  <a:schemeClr val="tx1"/>
                </a:solidFill>
                <a:latin typeface="Arial" panose="020B0604020202020204" pitchFamily="34" charset="0"/>
              </a:defRPr>
            </a:lvl1pPr>
            <a:lvl2pPr algn="r">
              <a:defRPr sz="2000">
                <a:solidFill>
                  <a:schemeClr val="tx1"/>
                </a:solidFill>
                <a:latin typeface="Arial" panose="020B0604020202020204" pitchFamily="34" charset="0"/>
              </a:defRPr>
            </a:lvl2pPr>
            <a:lvl3pPr algn="r">
              <a:defRPr sz="2000">
                <a:solidFill>
                  <a:schemeClr val="tx1"/>
                </a:solidFill>
                <a:latin typeface="Arial" panose="020B0604020202020204" pitchFamily="34" charset="0"/>
              </a:defRPr>
            </a:lvl3pPr>
            <a:lvl4pPr algn="r">
              <a:defRPr sz="2000">
                <a:solidFill>
                  <a:schemeClr val="tx1"/>
                </a:solidFill>
                <a:latin typeface="Arial" panose="020B0604020202020204" pitchFamily="34" charset="0"/>
              </a:defRPr>
            </a:lvl4pPr>
            <a:lvl5pPr algn="r">
              <a:defRPr sz="2000">
                <a:solidFill>
                  <a:schemeClr val="tx1"/>
                </a:solidFill>
                <a:latin typeface="Arial" panose="020B0604020202020204" pitchFamily="34" charset="0"/>
              </a:defRPr>
            </a:lvl5pPr>
            <a:lvl6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a:spcBef>
                <a:spcPct val="50000"/>
              </a:spcBef>
              <a:buClr>
                <a:schemeClr val="hlink"/>
              </a:buClr>
              <a:buSzPct val="120000"/>
              <a:buFont typeface="Wingdings" panose="05000000000000000000" pitchFamily="2" charset="2"/>
              <a:buChar char="F"/>
            </a:pPr>
            <a:r>
              <a:rPr lang="zh-CN" altLang="en-US" sz="3200">
                <a:solidFill>
                  <a:schemeClr val="folHlink"/>
                </a:solidFill>
                <a:latin typeface="Tahoma" panose="020B0604030504040204" pitchFamily="34" charset="0"/>
                <a:ea typeface="华文新魏" panose="02010800040101010101" pitchFamily="2" charset="-122"/>
              </a:rPr>
              <a:t>　法律责任</a:t>
            </a:r>
            <a:r>
              <a:rPr lang="zh-CN" altLang="en-US" sz="2400" b="1">
                <a:solidFill>
                  <a:schemeClr val="folHlink"/>
                </a:solidFill>
                <a:latin typeface="Tahoma" panose="020B0604030504040204" pitchFamily="34" charset="0"/>
                <a:ea typeface="宋体" panose="02010600030101010101" pitchFamily="2" charset="-122"/>
              </a:rPr>
              <a:t> </a:t>
            </a:r>
            <a:endParaRPr lang="zh-CN" altLang="en-US" sz="2400" b="1">
              <a:solidFill>
                <a:schemeClr val="folHlink"/>
              </a:solidFill>
              <a:latin typeface="Tahoma" panose="020B0604030504040204" pitchFamily="34"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Placeholder 159745"/>
          <p:cNvSpPr>
            <a:spLocks noGrp="1" noChangeArrowheads="1"/>
          </p:cNvSpPr>
          <p:nvPr>
            <p:ph type="body" idx="1"/>
          </p:nvPr>
        </p:nvSpPr>
        <p:spPr>
          <a:xfrm>
            <a:off x="1847850" y="1125538"/>
            <a:ext cx="8559800" cy="5472112"/>
          </a:xfrm>
          <a:ln>
            <a:solidFill>
              <a:srgbClr val="FFFFFF"/>
            </a:solidFill>
            <a:miter lim="800000"/>
          </a:ln>
        </p:spPr>
        <p:txBody>
          <a:bodyPr anchor="t"/>
          <a:lstStyle/>
          <a:p>
            <a:r>
              <a:rPr lang="zh-CN" altLang="en-US" sz="2800" b="1" smtClean="0">
                <a:solidFill>
                  <a:srgbClr val="000000"/>
                </a:solidFill>
                <a:latin typeface="华文楷体" panose="02010600040101010101" pitchFamily="2" charset="-122"/>
                <a:ea typeface="华文楷体" panose="02010600040101010101" pitchFamily="2" charset="-122"/>
              </a:rPr>
              <a:t>第九十一条 生产经营单位的主要负责人未履行本法规定的安全生产管理职责的，责令限期改正</a:t>
            </a:r>
            <a:r>
              <a:rPr lang="en-US" altLang="zh-CN" sz="2800" b="1" smtClean="0">
                <a:solidFill>
                  <a:srgbClr val="000000"/>
                </a:solidFill>
                <a:latin typeface="华文楷体" panose="02010600040101010101" pitchFamily="2" charset="-122"/>
                <a:ea typeface="华文楷体" panose="02010600040101010101" pitchFamily="2" charset="-122"/>
              </a:rPr>
              <a:t>;</a:t>
            </a:r>
            <a:r>
              <a:rPr lang="zh-CN" altLang="en-US" sz="2800" b="1" smtClean="0">
                <a:solidFill>
                  <a:srgbClr val="000000"/>
                </a:solidFill>
                <a:latin typeface="华文楷体" panose="02010600040101010101" pitchFamily="2" charset="-122"/>
                <a:ea typeface="华文楷体" panose="02010600040101010101" pitchFamily="2" charset="-122"/>
              </a:rPr>
              <a:t>逾期未改正的，</a:t>
            </a:r>
            <a:r>
              <a:rPr lang="zh-CN" altLang="en-US" sz="2800" b="1" smtClean="0">
                <a:solidFill>
                  <a:srgbClr val="EA060B"/>
                </a:solidFill>
                <a:latin typeface="华文楷体" panose="02010600040101010101" pitchFamily="2" charset="-122"/>
                <a:ea typeface="华文楷体" panose="02010600040101010101" pitchFamily="2" charset="-122"/>
              </a:rPr>
              <a:t>处二万元以上五万元以下</a:t>
            </a:r>
            <a:r>
              <a:rPr lang="zh-CN" altLang="en-US" sz="2800" b="1" smtClean="0">
                <a:solidFill>
                  <a:srgbClr val="000000"/>
                </a:solidFill>
                <a:latin typeface="华文楷体" panose="02010600040101010101" pitchFamily="2" charset="-122"/>
                <a:ea typeface="华文楷体" panose="02010600040101010101" pitchFamily="2" charset="-122"/>
              </a:rPr>
              <a:t>的罚款，责令生产经营单位停产停业整顿。</a:t>
            </a:r>
            <a:endParaRPr lang="zh-CN" altLang="en-US" sz="2800" b="1" smtClean="0">
              <a:solidFill>
                <a:srgbClr val="000000"/>
              </a:solidFill>
              <a:latin typeface="华文楷体" panose="02010600040101010101" pitchFamily="2" charset="-122"/>
              <a:ea typeface="华文楷体" panose="02010600040101010101" pitchFamily="2" charset="-122"/>
            </a:endParaRPr>
          </a:p>
          <a:p>
            <a:r>
              <a:rPr lang="zh-CN" altLang="en-US" sz="2800" b="1" smtClean="0">
                <a:solidFill>
                  <a:srgbClr val="000000"/>
                </a:solidFill>
                <a:latin typeface="华文楷体" panose="02010600040101010101" pitchFamily="2" charset="-122"/>
                <a:ea typeface="华文楷体" panose="02010600040101010101" pitchFamily="2" charset="-122"/>
              </a:rPr>
              <a:t>生产经营单位的主要负责人有前款违法行为，导致发生生产安全事故的，给予撤职处分</a:t>
            </a:r>
            <a:r>
              <a:rPr lang="en-US" altLang="zh-CN" sz="2800" b="1" smtClean="0">
                <a:solidFill>
                  <a:srgbClr val="000000"/>
                </a:solidFill>
                <a:latin typeface="华文楷体" panose="02010600040101010101" pitchFamily="2" charset="-122"/>
                <a:ea typeface="华文楷体" panose="02010600040101010101" pitchFamily="2" charset="-122"/>
              </a:rPr>
              <a:t>;</a:t>
            </a:r>
            <a:r>
              <a:rPr lang="zh-CN" altLang="en-US" sz="2800" b="1" smtClean="0">
                <a:solidFill>
                  <a:srgbClr val="EA060B"/>
                </a:solidFill>
                <a:latin typeface="华文楷体" panose="02010600040101010101" pitchFamily="2" charset="-122"/>
                <a:ea typeface="华文楷体" panose="02010600040101010101" pitchFamily="2" charset="-122"/>
              </a:rPr>
              <a:t>构成犯罪的，依照刑法有关规定追究刑事责任。</a:t>
            </a:r>
            <a:endParaRPr lang="zh-CN" altLang="en-US" sz="2800" b="1" smtClean="0">
              <a:solidFill>
                <a:srgbClr val="EA060B"/>
              </a:solidFill>
              <a:latin typeface="华文楷体" panose="02010600040101010101" pitchFamily="2" charset="-122"/>
              <a:ea typeface="华文楷体" panose="02010600040101010101" pitchFamily="2" charset="-122"/>
            </a:endParaRPr>
          </a:p>
          <a:p>
            <a:r>
              <a:rPr lang="zh-CN" altLang="en-US" sz="2800" b="1" smtClean="0">
                <a:solidFill>
                  <a:srgbClr val="000000"/>
                </a:solidFill>
                <a:latin typeface="华文楷体" panose="02010600040101010101" pitchFamily="2" charset="-122"/>
                <a:ea typeface="华文楷体" panose="02010600040101010101" pitchFamily="2" charset="-122"/>
              </a:rPr>
              <a:t>生产经营单位的主要负责人依照前款规定受刑事处罚或者撤职处分的，自刑罚执行完毕或者受处分之日起，五年内不得担任任何生产经营单位的主要负责人</a:t>
            </a:r>
            <a:r>
              <a:rPr lang="en-US" altLang="zh-CN" sz="2800" b="1" smtClean="0">
                <a:solidFill>
                  <a:srgbClr val="000000"/>
                </a:solidFill>
                <a:latin typeface="华文楷体" panose="02010600040101010101" pitchFamily="2" charset="-122"/>
                <a:ea typeface="华文楷体" panose="02010600040101010101" pitchFamily="2" charset="-122"/>
              </a:rPr>
              <a:t>;</a:t>
            </a:r>
            <a:r>
              <a:rPr lang="zh-CN" altLang="en-US" sz="2800" b="1" smtClean="0">
                <a:solidFill>
                  <a:srgbClr val="000000"/>
                </a:solidFill>
                <a:latin typeface="华文楷体" panose="02010600040101010101" pitchFamily="2" charset="-122"/>
                <a:ea typeface="华文楷体" panose="02010600040101010101" pitchFamily="2" charset="-122"/>
              </a:rPr>
              <a:t>对重大、特别重大生产安全事故负有责任的，终身不得担任本行业生产经营单位的主要负责人。</a:t>
            </a:r>
            <a:endParaRPr lang="zh-CN" altLang="en-US" sz="2800" b="1" smtClean="0">
              <a:solidFill>
                <a:srgbClr val="000000"/>
              </a:solidFill>
              <a:latin typeface="华文楷体" panose="02010600040101010101" pitchFamily="2" charset="-122"/>
              <a:ea typeface="华文楷体" panose="02010600040101010101" pitchFamily="2" charset="-122"/>
            </a:endParaRPr>
          </a:p>
        </p:txBody>
      </p:sp>
      <p:sp>
        <p:nvSpPr>
          <p:cNvPr id="45058" name="文本框 159746"/>
          <p:cNvSpPr txBox="1">
            <a:spLocks noChangeArrowheads="1"/>
          </p:cNvSpPr>
          <p:nvPr/>
        </p:nvSpPr>
        <p:spPr bwMode="auto">
          <a:xfrm>
            <a:off x="2782888" y="476250"/>
            <a:ext cx="7561262"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000">
                <a:solidFill>
                  <a:schemeClr val="tx1"/>
                </a:solidFill>
                <a:latin typeface="Arial" panose="020B0604020202020204" pitchFamily="34" charset="0"/>
              </a:defRPr>
            </a:lvl1pPr>
            <a:lvl2pPr algn="r">
              <a:defRPr sz="2000">
                <a:solidFill>
                  <a:schemeClr val="tx1"/>
                </a:solidFill>
                <a:latin typeface="Arial" panose="020B0604020202020204" pitchFamily="34" charset="0"/>
              </a:defRPr>
            </a:lvl2pPr>
            <a:lvl3pPr algn="r">
              <a:defRPr sz="2000">
                <a:solidFill>
                  <a:schemeClr val="tx1"/>
                </a:solidFill>
                <a:latin typeface="Arial" panose="020B0604020202020204" pitchFamily="34" charset="0"/>
              </a:defRPr>
            </a:lvl3pPr>
            <a:lvl4pPr algn="r">
              <a:defRPr sz="2000">
                <a:solidFill>
                  <a:schemeClr val="tx1"/>
                </a:solidFill>
                <a:latin typeface="Arial" panose="020B0604020202020204" pitchFamily="34" charset="0"/>
              </a:defRPr>
            </a:lvl4pPr>
            <a:lvl5pPr algn="r">
              <a:defRPr sz="2000">
                <a:solidFill>
                  <a:schemeClr val="tx1"/>
                </a:solidFill>
                <a:latin typeface="Arial" panose="020B0604020202020204" pitchFamily="34" charset="0"/>
              </a:defRPr>
            </a:lvl5pPr>
            <a:lvl6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a:spcBef>
                <a:spcPct val="50000"/>
              </a:spcBef>
              <a:buClr>
                <a:schemeClr val="hlink"/>
              </a:buClr>
              <a:buSzPct val="120000"/>
              <a:buFont typeface="Wingdings" panose="05000000000000000000" pitchFamily="2" charset="2"/>
              <a:buChar char="F"/>
            </a:pPr>
            <a:r>
              <a:rPr lang="zh-CN" altLang="en-US" sz="3200">
                <a:solidFill>
                  <a:schemeClr val="folHlink"/>
                </a:solidFill>
                <a:latin typeface="Tahoma" panose="020B0604030504040204" pitchFamily="34" charset="0"/>
                <a:ea typeface="华文新魏" panose="02010800040101010101" pitchFamily="2" charset="-122"/>
              </a:rPr>
              <a:t>　法律责任</a:t>
            </a:r>
            <a:r>
              <a:rPr lang="zh-CN" altLang="en-US" sz="2400" b="1">
                <a:solidFill>
                  <a:schemeClr val="folHlink"/>
                </a:solidFill>
                <a:latin typeface="Tahoma" panose="020B0604030504040204" pitchFamily="34" charset="0"/>
                <a:ea typeface="宋体" panose="02010600030101010101" pitchFamily="2" charset="-122"/>
              </a:rPr>
              <a:t> </a:t>
            </a:r>
            <a:endParaRPr lang="zh-CN" altLang="en-US" sz="2400" b="1">
              <a:solidFill>
                <a:schemeClr val="folHlink"/>
              </a:solidFill>
              <a:latin typeface="Tahoma" panose="020B0604030504040204" pitchFamily="34"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 Placeholder 160769"/>
          <p:cNvSpPr>
            <a:spLocks noGrp="1" noChangeArrowheads="1"/>
          </p:cNvSpPr>
          <p:nvPr>
            <p:ph type="body" idx="1"/>
          </p:nvPr>
        </p:nvSpPr>
        <p:spPr>
          <a:xfrm>
            <a:off x="1847850" y="1557338"/>
            <a:ext cx="8559800" cy="4824412"/>
          </a:xfrm>
          <a:ln>
            <a:solidFill>
              <a:srgbClr val="FFFFFF"/>
            </a:solidFill>
            <a:miter lim="800000"/>
          </a:ln>
        </p:spPr>
        <p:txBody>
          <a:bodyPr anchor="t">
            <a:normAutofit lnSpcReduction="10000"/>
          </a:bodyPr>
          <a:lstStyle/>
          <a:p>
            <a:r>
              <a:rPr lang="zh-CN" altLang="en-US" b="1" smtClean="0">
                <a:solidFill>
                  <a:srgbClr val="EA060B"/>
                </a:solidFill>
                <a:latin typeface="华文楷体" panose="02010600040101010101" pitchFamily="2" charset="-122"/>
                <a:ea typeface="华文楷体" panose="02010600040101010101" pitchFamily="2" charset="-122"/>
              </a:rPr>
              <a:t>第九十二条 生产经营单位的主要负责人未履行本法规定的安全生产管理职责，导致发生生产安全事故的，由安全生产监督管理部门依照下列规定处以罚款：</a:t>
            </a:r>
            <a:endParaRPr lang="zh-CN" altLang="en-US" b="1" smtClean="0">
              <a:solidFill>
                <a:srgbClr val="EA060B"/>
              </a:solidFill>
              <a:latin typeface="华文楷体" panose="02010600040101010101" pitchFamily="2" charset="-122"/>
              <a:ea typeface="华文楷体" panose="02010600040101010101" pitchFamily="2" charset="-122"/>
            </a:endParaRPr>
          </a:p>
          <a:p>
            <a:r>
              <a:rPr lang="en-US" altLang="zh-CN" b="1" smtClean="0">
                <a:solidFill>
                  <a:srgbClr val="EA060B"/>
                </a:solidFill>
                <a:latin typeface="华文楷体" panose="02010600040101010101" pitchFamily="2" charset="-122"/>
                <a:ea typeface="华文楷体" panose="02010600040101010101" pitchFamily="2" charset="-122"/>
              </a:rPr>
              <a:t>(</a:t>
            </a:r>
            <a:r>
              <a:rPr lang="zh-CN" altLang="en-US" b="1" smtClean="0">
                <a:solidFill>
                  <a:srgbClr val="EA060B"/>
                </a:solidFill>
                <a:latin typeface="华文楷体" panose="02010600040101010101" pitchFamily="2" charset="-122"/>
                <a:ea typeface="华文楷体" panose="02010600040101010101" pitchFamily="2" charset="-122"/>
              </a:rPr>
              <a:t>一</a:t>
            </a:r>
            <a:r>
              <a:rPr lang="en-US" altLang="zh-CN" b="1" smtClean="0">
                <a:solidFill>
                  <a:srgbClr val="EA060B"/>
                </a:solidFill>
                <a:latin typeface="华文楷体" panose="02010600040101010101" pitchFamily="2" charset="-122"/>
                <a:ea typeface="华文楷体" panose="02010600040101010101" pitchFamily="2" charset="-122"/>
              </a:rPr>
              <a:t>)</a:t>
            </a:r>
            <a:r>
              <a:rPr lang="zh-CN" altLang="en-US" b="1" smtClean="0">
                <a:solidFill>
                  <a:srgbClr val="EA060B"/>
                </a:solidFill>
                <a:latin typeface="华文楷体" panose="02010600040101010101" pitchFamily="2" charset="-122"/>
                <a:ea typeface="华文楷体" panose="02010600040101010101" pitchFamily="2" charset="-122"/>
              </a:rPr>
              <a:t>发生一般事故的，处上一年年收入百分之三十的罚款</a:t>
            </a:r>
            <a:r>
              <a:rPr lang="en-US" altLang="zh-CN" b="1" smtClean="0">
                <a:solidFill>
                  <a:srgbClr val="EA060B"/>
                </a:solidFill>
                <a:latin typeface="华文楷体" panose="02010600040101010101" pitchFamily="2" charset="-122"/>
                <a:ea typeface="华文楷体" panose="02010600040101010101" pitchFamily="2" charset="-122"/>
              </a:rPr>
              <a:t>;</a:t>
            </a:r>
            <a:endParaRPr lang="en-US" altLang="zh-CN" b="1" smtClean="0">
              <a:solidFill>
                <a:srgbClr val="EA060B"/>
              </a:solidFill>
              <a:latin typeface="华文楷体" panose="02010600040101010101" pitchFamily="2" charset="-122"/>
              <a:ea typeface="华文楷体" panose="02010600040101010101" pitchFamily="2" charset="-122"/>
            </a:endParaRPr>
          </a:p>
          <a:p>
            <a:r>
              <a:rPr lang="en-US" altLang="zh-CN" b="1" smtClean="0">
                <a:solidFill>
                  <a:srgbClr val="EA060B"/>
                </a:solidFill>
                <a:latin typeface="华文楷体" panose="02010600040101010101" pitchFamily="2" charset="-122"/>
                <a:ea typeface="华文楷体" panose="02010600040101010101" pitchFamily="2" charset="-122"/>
              </a:rPr>
              <a:t>(</a:t>
            </a:r>
            <a:r>
              <a:rPr lang="zh-CN" altLang="en-US" b="1" smtClean="0">
                <a:solidFill>
                  <a:srgbClr val="EA060B"/>
                </a:solidFill>
                <a:latin typeface="华文楷体" panose="02010600040101010101" pitchFamily="2" charset="-122"/>
                <a:ea typeface="华文楷体" panose="02010600040101010101" pitchFamily="2" charset="-122"/>
              </a:rPr>
              <a:t>二</a:t>
            </a:r>
            <a:r>
              <a:rPr lang="en-US" altLang="zh-CN" b="1" smtClean="0">
                <a:solidFill>
                  <a:srgbClr val="EA060B"/>
                </a:solidFill>
                <a:latin typeface="华文楷体" panose="02010600040101010101" pitchFamily="2" charset="-122"/>
                <a:ea typeface="华文楷体" panose="02010600040101010101" pitchFamily="2" charset="-122"/>
              </a:rPr>
              <a:t>)</a:t>
            </a:r>
            <a:r>
              <a:rPr lang="zh-CN" altLang="en-US" b="1" smtClean="0">
                <a:solidFill>
                  <a:srgbClr val="EA060B"/>
                </a:solidFill>
                <a:latin typeface="华文楷体" panose="02010600040101010101" pitchFamily="2" charset="-122"/>
                <a:ea typeface="华文楷体" panose="02010600040101010101" pitchFamily="2" charset="-122"/>
              </a:rPr>
              <a:t>发生较大事故的，处上一年年收入百分之四十的罚款</a:t>
            </a:r>
            <a:r>
              <a:rPr lang="en-US" altLang="zh-CN" b="1" smtClean="0">
                <a:solidFill>
                  <a:srgbClr val="EA060B"/>
                </a:solidFill>
                <a:latin typeface="华文楷体" panose="02010600040101010101" pitchFamily="2" charset="-122"/>
                <a:ea typeface="华文楷体" panose="02010600040101010101" pitchFamily="2" charset="-122"/>
              </a:rPr>
              <a:t>;</a:t>
            </a:r>
            <a:endParaRPr lang="en-US" altLang="zh-CN" b="1" smtClean="0">
              <a:solidFill>
                <a:srgbClr val="EA060B"/>
              </a:solidFill>
              <a:latin typeface="华文楷体" panose="02010600040101010101" pitchFamily="2" charset="-122"/>
              <a:ea typeface="华文楷体" panose="02010600040101010101" pitchFamily="2" charset="-122"/>
            </a:endParaRPr>
          </a:p>
          <a:p>
            <a:r>
              <a:rPr lang="en-US" altLang="zh-CN" b="1" smtClean="0">
                <a:solidFill>
                  <a:srgbClr val="EA060B"/>
                </a:solidFill>
                <a:latin typeface="华文楷体" panose="02010600040101010101" pitchFamily="2" charset="-122"/>
                <a:ea typeface="华文楷体" panose="02010600040101010101" pitchFamily="2" charset="-122"/>
              </a:rPr>
              <a:t>(</a:t>
            </a:r>
            <a:r>
              <a:rPr lang="zh-CN" altLang="en-US" b="1" smtClean="0">
                <a:solidFill>
                  <a:srgbClr val="EA060B"/>
                </a:solidFill>
                <a:latin typeface="华文楷体" panose="02010600040101010101" pitchFamily="2" charset="-122"/>
                <a:ea typeface="华文楷体" panose="02010600040101010101" pitchFamily="2" charset="-122"/>
              </a:rPr>
              <a:t>三</a:t>
            </a:r>
            <a:r>
              <a:rPr lang="en-US" altLang="zh-CN" b="1" smtClean="0">
                <a:solidFill>
                  <a:srgbClr val="EA060B"/>
                </a:solidFill>
                <a:latin typeface="华文楷体" panose="02010600040101010101" pitchFamily="2" charset="-122"/>
                <a:ea typeface="华文楷体" panose="02010600040101010101" pitchFamily="2" charset="-122"/>
              </a:rPr>
              <a:t>)</a:t>
            </a:r>
            <a:r>
              <a:rPr lang="zh-CN" altLang="en-US" b="1" smtClean="0">
                <a:solidFill>
                  <a:srgbClr val="EA060B"/>
                </a:solidFill>
                <a:latin typeface="华文楷体" panose="02010600040101010101" pitchFamily="2" charset="-122"/>
                <a:ea typeface="华文楷体" panose="02010600040101010101" pitchFamily="2" charset="-122"/>
              </a:rPr>
              <a:t>发生重大事故的，处上一年年收入百分之六十的罚款</a:t>
            </a:r>
            <a:r>
              <a:rPr lang="en-US" altLang="zh-CN" b="1" smtClean="0">
                <a:solidFill>
                  <a:srgbClr val="EA060B"/>
                </a:solidFill>
                <a:latin typeface="华文楷体" panose="02010600040101010101" pitchFamily="2" charset="-122"/>
                <a:ea typeface="华文楷体" panose="02010600040101010101" pitchFamily="2" charset="-122"/>
              </a:rPr>
              <a:t>;</a:t>
            </a:r>
            <a:endParaRPr lang="en-US" altLang="zh-CN" b="1" smtClean="0">
              <a:solidFill>
                <a:srgbClr val="EA060B"/>
              </a:solidFill>
              <a:latin typeface="华文楷体" panose="02010600040101010101" pitchFamily="2" charset="-122"/>
              <a:ea typeface="华文楷体" panose="02010600040101010101" pitchFamily="2" charset="-122"/>
            </a:endParaRPr>
          </a:p>
          <a:p>
            <a:r>
              <a:rPr lang="en-US" altLang="zh-CN" b="1" smtClean="0">
                <a:solidFill>
                  <a:srgbClr val="EA060B"/>
                </a:solidFill>
                <a:latin typeface="华文楷体" panose="02010600040101010101" pitchFamily="2" charset="-122"/>
                <a:ea typeface="华文楷体" panose="02010600040101010101" pitchFamily="2" charset="-122"/>
              </a:rPr>
              <a:t>(</a:t>
            </a:r>
            <a:r>
              <a:rPr lang="zh-CN" altLang="en-US" b="1" smtClean="0">
                <a:solidFill>
                  <a:srgbClr val="EA060B"/>
                </a:solidFill>
                <a:latin typeface="华文楷体" panose="02010600040101010101" pitchFamily="2" charset="-122"/>
                <a:ea typeface="华文楷体" panose="02010600040101010101" pitchFamily="2" charset="-122"/>
              </a:rPr>
              <a:t>四</a:t>
            </a:r>
            <a:r>
              <a:rPr lang="en-US" altLang="zh-CN" b="1" smtClean="0">
                <a:solidFill>
                  <a:srgbClr val="EA060B"/>
                </a:solidFill>
                <a:latin typeface="华文楷体" panose="02010600040101010101" pitchFamily="2" charset="-122"/>
                <a:ea typeface="华文楷体" panose="02010600040101010101" pitchFamily="2" charset="-122"/>
              </a:rPr>
              <a:t>)</a:t>
            </a:r>
            <a:r>
              <a:rPr lang="zh-CN" altLang="en-US" b="1" smtClean="0">
                <a:solidFill>
                  <a:srgbClr val="EA060B"/>
                </a:solidFill>
                <a:latin typeface="华文楷体" panose="02010600040101010101" pitchFamily="2" charset="-122"/>
                <a:ea typeface="华文楷体" panose="02010600040101010101" pitchFamily="2" charset="-122"/>
              </a:rPr>
              <a:t>发生特别重大事故的，处上一年年收入百分之八十的罚款。</a:t>
            </a:r>
            <a:endParaRPr lang="zh-CN" altLang="en-US" b="1" smtClean="0">
              <a:solidFill>
                <a:srgbClr val="EA060B"/>
              </a:solidFill>
              <a:latin typeface="华文楷体" panose="02010600040101010101" pitchFamily="2" charset="-122"/>
              <a:ea typeface="华文楷体" panose="02010600040101010101" pitchFamily="2" charset="-122"/>
            </a:endParaRPr>
          </a:p>
        </p:txBody>
      </p:sp>
      <p:sp>
        <p:nvSpPr>
          <p:cNvPr id="46082" name="文本框 160770"/>
          <p:cNvSpPr txBox="1">
            <a:spLocks noChangeArrowheads="1"/>
          </p:cNvSpPr>
          <p:nvPr/>
        </p:nvSpPr>
        <p:spPr bwMode="auto">
          <a:xfrm>
            <a:off x="2782888" y="476250"/>
            <a:ext cx="7561262"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000">
                <a:solidFill>
                  <a:schemeClr val="tx1"/>
                </a:solidFill>
                <a:latin typeface="Arial" panose="020B0604020202020204" pitchFamily="34" charset="0"/>
              </a:defRPr>
            </a:lvl1pPr>
            <a:lvl2pPr algn="r">
              <a:defRPr sz="2000">
                <a:solidFill>
                  <a:schemeClr val="tx1"/>
                </a:solidFill>
                <a:latin typeface="Arial" panose="020B0604020202020204" pitchFamily="34" charset="0"/>
              </a:defRPr>
            </a:lvl2pPr>
            <a:lvl3pPr algn="r">
              <a:defRPr sz="2000">
                <a:solidFill>
                  <a:schemeClr val="tx1"/>
                </a:solidFill>
                <a:latin typeface="Arial" panose="020B0604020202020204" pitchFamily="34" charset="0"/>
              </a:defRPr>
            </a:lvl3pPr>
            <a:lvl4pPr algn="r">
              <a:defRPr sz="2000">
                <a:solidFill>
                  <a:schemeClr val="tx1"/>
                </a:solidFill>
                <a:latin typeface="Arial" panose="020B0604020202020204" pitchFamily="34" charset="0"/>
              </a:defRPr>
            </a:lvl4pPr>
            <a:lvl5pPr algn="r">
              <a:defRPr sz="2000">
                <a:solidFill>
                  <a:schemeClr val="tx1"/>
                </a:solidFill>
                <a:latin typeface="Arial" panose="020B0604020202020204" pitchFamily="34" charset="0"/>
              </a:defRPr>
            </a:lvl5pPr>
            <a:lvl6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a:spcBef>
                <a:spcPct val="50000"/>
              </a:spcBef>
              <a:buClr>
                <a:schemeClr val="hlink"/>
              </a:buClr>
              <a:buSzPct val="120000"/>
              <a:buFont typeface="Wingdings" panose="05000000000000000000" pitchFamily="2" charset="2"/>
              <a:buChar char="F"/>
            </a:pPr>
            <a:r>
              <a:rPr lang="zh-CN" altLang="en-US" sz="3200">
                <a:solidFill>
                  <a:schemeClr val="folHlink"/>
                </a:solidFill>
                <a:latin typeface="Tahoma" panose="020B0604030504040204" pitchFamily="34" charset="0"/>
                <a:ea typeface="华文新魏" panose="02010800040101010101" pitchFamily="2" charset="-122"/>
              </a:rPr>
              <a:t>　法律责任</a:t>
            </a:r>
            <a:r>
              <a:rPr lang="zh-CN" altLang="en-US" sz="2400" b="1">
                <a:solidFill>
                  <a:schemeClr val="folHlink"/>
                </a:solidFill>
                <a:latin typeface="Tahoma" panose="020B0604030504040204" pitchFamily="34" charset="0"/>
                <a:ea typeface="宋体" panose="02010600030101010101" pitchFamily="2" charset="-122"/>
              </a:rPr>
              <a:t> </a:t>
            </a:r>
            <a:endParaRPr lang="zh-CN" altLang="en-US" sz="2400" b="1">
              <a:solidFill>
                <a:schemeClr val="folHlink"/>
              </a:solidFill>
              <a:latin typeface="Tahoma" panose="020B0604030504040204" pitchFamily="34"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5" name="组合 161793"/>
          <p:cNvGrpSpPr/>
          <p:nvPr/>
        </p:nvGrpSpPr>
        <p:grpSpPr bwMode="auto">
          <a:xfrm>
            <a:off x="3490913" y="2195513"/>
            <a:ext cx="6278562" cy="1831975"/>
            <a:chOff x="1239" y="2103"/>
            <a:chExt cx="3955" cy="1154"/>
          </a:xfrm>
        </p:grpSpPr>
        <p:grpSp>
          <p:nvGrpSpPr>
            <p:cNvPr id="47106" name="组合 161794"/>
            <p:cNvGrpSpPr/>
            <p:nvPr/>
          </p:nvGrpSpPr>
          <p:grpSpPr bwMode="auto">
            <a:xfrm>
              <a:off x="1239" y="2103"/>
              <a:ext cx="544" cy="159"/>
              <a:chOff x="1383" y="2202"/>
              <a:chExt cx="544" cy="94"/>
            </a:xfrm>
          </p:grpSpPr>
          <p:sp>
            <p:nvSpPr>
              <p:cNvPr id="47107" name="直接连接符 161795"/>
              <p:cNvSpPr>
                <a:spLocks noChangeShapeType="1"/>
              </p:cNvSpPr>
              <p:nvPr/>
            </p:nvSpPr>
            <p:spPr bwMode="auto">
              <a:xfrm>
                <a:off x="1383" y="2205"/>
                <a:ext cx="0" cy="91"/>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47108" name="直接连接符 161796"/>
              <p:cNvSpPr>
                <a:spLocks noChangeShapeType="1"/>
              </p:cNvSpPr>
              <p:nvPr/>
            </p:nvSpPr>
            <p:spPr bwMode="auto">
              <a:xfrm>
                <a:off x="1383" y="2202"/>
                <a:ext cx="544"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47109" name="直接连接符 161797"/>
              <p:cNvSpPr>
                <a:spLocks noChangeShapeType="1"/>
              </p:cNvSpPr>
              <p:nvPr/>
            </p:nvSpPr>
            <p:spPr bwMode="auto">
              <a:xfrm>
                <a:off x="1927" y="2205"/>
                <a:ext cx="0" cy="91"/>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grpSp>
          <p:nvGrpSpPr>
            <p:cNvPr id="47110" name="组合 161798"/>
            <p:cNvGrpSpPr/>
            <p:nvPr/>
          </p:nvGrpSpPr>
          <p:grpSpPr bwMode="auto">
            <a:xfrm>
              <a:off x="1829" y="2103"/>
              <a:ext cx="1323" cy="159"/>
              <a:chOff x="1383" y="2202"/>
              <a:chExt cx="544" cy="94"/>
            </a:xfrm>
          </p:grpSpPr>
          <p:sp>
            <p:nvSpPr>
              <p:cNvPr id="47111" name="直接连接符 161799"/>
              <p:cNvSpPr>
                <a:spLocks noChangeShapeType="1"/>
              </p:cNvSpPr>
              <p:nvPr/>
            </p:nvSpPr>
            <p:spPr bwMode="auto">
              <a:xfrm>
                <a:off x="1383" y="2205"/>
                <a:ext cx="0" cy="91"/>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47112" name="直接连接符 161800"/>
              <p:cNvSpPr>
                <a:spLocks noChangeShapeType="1"/>
              </p:cNvSpPr>
              <p:nvPr/>
            </p:nvSpPr>
            <p:spPr bwMode="auto">
              <a:xfrm>
                <a:off x="1383" y="2202"/>
                <a:ext cx="544"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47113" name="直接连接符 161801"/>
              <p:cNvSpPr>
                <a:spLocks noChangeShapeType="1"/>
              </p:cNvSpPr>
              <p:nvPr/>
            </p:nvSpPr>
            <p:spPr bwMode="auto">
              <a:xfrm>
                <a:off x="1927" y="2205"/>
                <a:ext cx="0" cy="91"/>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grpSp>
          <p:nvGrpSpPr>
            <p:cNvPr id="47114" name="组合 161802"/>
            <p:cNvGrpSpPr/>
            <p:nvPr/>
          </p:nvGrpSpPr>
          <p:grpSpPr bwMode="auto">
            <a:xfrm>
              <a:off x="3231" y="2103"/>
              <a:ext cx="1225" cy="159"/>
              <a:chOff x="1383" y="2202"/>
              <a:chExt cx="544" cy="94"/>
            </a:xfrm>
          </p:grpSpPr>
          <p:sp>
            <p:nvSpPr>
              <p:cNvPr id="47115" name="直接连接符 161803"/>
              <p:cNvSpPr>
                <a:spLocks noChangeShapeType="1"/>
              </p:cNvSpPr>
              <p:nvPr/>
            </p:nvSpPr>
            <p:spPr bwMode="auto">
              <a:xfrm>
                <a:off x="1383" y="2205"/>
                <a:ext cx="0" cy="91"/>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47116" name="直接连接符 161804"/>
              <p:cNvSpPr>
                <a:spLocks noChangeShapeType="1"/>
              </p:cNvSpPr>
              <p:nvPr/>
            </p:nvSpPr>
            <p:spPr bwMode="auto">
              <a:xfrm>
                <a:off x="1383" y="2202"/>
                <a:ext cx="544"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47117" name="直接连接符 161805"/>
              <p:cNvSpPr>
                <a:spLocks noChangeShapeType="1"/>
              </p:cNvSpPr>
              <p:nvPr/>
            </p:nvSpPr>
            <p:spPr bwMode="auto">
              <a:xfrm>
                <a:off x="1927" y="2205"/>
                <a:ext cx="0" cy="91"/>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grpSp>
          <p:nvGrpSpPr>
            <p:cNvPr id="47118" name="组合 161806"/>
            <p:cNvGrpSpPr/>
            <p:nvPr/>
          </p:nvGrpSpPr>
          <p:grpSpPr bwMode="auto">
            <a:xfrm>
              <a:off x="4519" y="2103"/>
              <a:ext cx="635" cy="159"/>
              <a:chOff x="1383" y="2202"/>
              <a:chExt cx="544" cy="94"/>
            </a:xfrm>
          </p:grpSpPr>
          <p:sp>
            <p:nvSpPr>
              <p:cNvPr id="47119" name="直接连接符 161807"/>
              <p:cNvSpPr>
                <a:spLocks noChangeShapeType="1"/>
              </p:cNvSpPr>
              <p:nvPr/>
            </p:nvSpPr>
            <p:spPr bwMode="auto">
              <a:xfrm>
                <a:off x="1383" y="2205"/>
                <a:ext cx="0" cy="91"/>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47120" name="直接连接符 161808"/>
              <p:cNvSpPr>
                <a:spLocks noChangeShapeType="1"/>
              </p:cNvSpPr>
              <p:nvPr/>
            </p:nvSpPr>
            <p:spPr bwMode="auto">
              <a:xfrm>
                <a:off x="1383" y="2202"/>
                <a:ext cx="544"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47121" name="直接连接符 161809"/>
              <p:cNvSpPr>
                <a:spLocks noChangeShapeType="1"/>
              </p:cNvSpPr>
              <p:nvPr/>
            </p:nvSpPr>
            <p:spPr bwMode="auto">
              <a:xfrm>
                <a:off x="1927" y="2205"/>
                <a:ext cx="0" cy="91"/>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grpSp>
          <p:nvGrpSpPr>
            <p:cNvPr id="47122" name="组合 161810"/>
            <p:cNvGrpSpPr/>
            <p:nvPr/>
          </p:nvGrpSpPr>
          <p:grpSpPr bwMode="auto">
            <a:xfrm>
              <a:off x="1239" y="2408"/>
              <a:ext cx="4" cy="834"/>
              <a:chOff x="1383" y="2414"/>
              <a:chExt cx="4" cy="834"/>
            </a:xfrm>
          </p:grpSpPr>
          <p:grpSp>
            <p:nvGrpSpPr>
              <p:cNvPr id="47123" name="组合 161811"/>
              <p:cNvGrpSpPr/>
              <p:nvPr/>
            </p:nvGrpSpPr>
            <p:grpSpPr bwMode="auto">
              <a:xfrm>
                <a:off x="1383" y="2414"/>
                <a:ext cx="0" cy="517"/>
                <a:chOff x="1383" y="2414"/>
                <a:chExt cx="0" cy="517"/>
              </a:xfrm>
            </p:grpSpPr>
            <p:sp>
              <p:nvSpPr>
                <p:cNvPr id="47124" name="直接连接符 161812"/>
                <p:cNvSpPr>
                  <a:spLocks noChangeShapeType="1"/>
                </p:cNvSpPr>
                <p:nvPr/>
              </p:nvSpPr>
              <p:spPr bwMode="auto">
                <a:xfrm>
                  <a:off x="1383" y="2414"/>
                  <a:ext cx="0" cy="181"/>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47125" name="直接连接符 161813"/>
                <p:cNvSpPr>
                  <a:spLocks noChangeShapeType="1"/>
                </p:cNvSpPr>
                <p:nvPr/>
              </p:nvSpPr>
              <p:spPr bwMode="auto">
                <a:xfrm>
                  <a:off x="1383" y="2750"/>
                  <a:ext cx="0" cy="181"/>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grpSp>
          <p:sp>
            <p:nvSpPr>
              <p:cNvPr id="47126" name="直接连接符 161814"/>
              <p:cNvSpPr>
                <a:spLocks noChangeShapeType="1"/>
              </p:cNvSpPr>
              <p:nvPr/>
            </p:nvSpPr>
            <p:spPr bwMode="auto">
              <a:xfrm>
                <a:off x="1387" y="3067"/>
                <a:ext cx="0" cy="181"/>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grpSp>
        <p:grpSp>
          <p:nvGrpSpPr>
            <p:cNvPr id="47127" name="组合 161815"/>
            <p:cNvGrpSpPr/>
            <p:nvPr/>
          </p:nvGrpSpPr>
          <p:grpSpPr bwMode="auto">
            <a:xfrm>
              <a:off x="5190" y="2396"/>
              <a:ext cx="4" cy="834"/>
              <a:chOff x="1383" y="2414"/>
              <a:chExt cx="4" cy="834"/>
            </a:xfrm>
          </p:grpSpPr>
          <p:grpSp>
            <p:nvGrpSpPr>
              <p:cNvPr id="47128" name="组合 161816"/>
              <p:cNvGrpSpPr/>
              <p:nvPr/>
            </p:nvGrpSpPr>
            <p:grpSpPr bwMode="auto">
              <a:xfrm>
                <a:off x="1383" y="2414"/>
                <a:ext cx="0" cy="517"/>
                <a:chOff x="1383" y="2414"/>
                <a:chExt cx="0" cy="517"/>
              </a:xfrm>
            </p:grpSpPr>
            <p:sp>
              <p:nvSpPr>
                <p:cNvPr id="47129" name="直接连接符 161817"/>
                <p:cNvSpPr>
                  <a:spLocks noChangeShapeType="1"/>
                </p:cNvSpPr>
                <p:nvPr/>
              </p:nvSpPr>
              <p:spPr bwMode="auto">
                <a:xfrm>
                  <a:off x="1383" y="2414"/>
                  <a:ext cx="0" cy="181"/>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47130" name="直接连接符 161818"/>
                <p:cNvSpPr>
                  <a:spLocks noChangeShapeType="1"/>
                </p:cNvSpPr>
                <p:nvPr/>
              </p:nvSpPr>
              <p:spPr bwMode="auto">
                <a:xfrm>
                  <a:off x="1383" y="2750"/>
                  <a:ext cx="0" cy="181"/>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grpSp>
          <p:sp>
            <p:nvSpPr>
              <p:cNvPr id="47131" name="直接连接符 161819"/>
              <p:cNvSpPr>
                <a:spLocks noChangeShapeType="1"/>
              </p:cNvSpPr>
              <p:nvPr/>
            </p:nvSpPr>
            <p:spPr bwMode="auto">
              <a:xfrm>
                <a:off x="1387" y="3067"/>
                <a:ext cx="0" cy="181"/>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grpSp>
        <p:grpSp>
          <p:nvGrpSpPr>
            <p:cNvPr id="47132" name="组合 161820"/>
            <p:cNvGrpSpPr/>
            <p:nvPr/>
          </p:nvGrpSpPr>
          <p:grpSpPr bwMode="auto">
            <a:xfrm>
              <a:off x="1791" y="2423"/>
              <a:ext cx="4" cy="834"/>
              <a:chOff x="1383" y="2414"/>
              <a:chExt cx="4" cy="834"/>
            </a:xfrm>
          </p:grpSpPr>
          <p:grpSp>
            <p:nvGrpSpPr>
              <p:cNvPr id="47133" name="组合 161821"/>
              <p:cNvGrpSpPr/>
              <p:nvPr/>
            </p:nvGrpSpPr>
            <p:grpSpPr bwMode="auto">
              <a:xfrm>
                <a:off x="1383" y="2414"/>
                <a:ext cx="0" cy="517"/>
                <a:chOff x="1383" y="2414"/>
                <a:chExt cx="0" cy="517"/>
              </a:xfrm>
            </p:grpSpPr>
            <p:sp>
              <p:nvSpPr>
                <p:cNvPr id="47134" name="直接连接符 161822"/>
                <p:cNvSpPr>
                  <a:spLocks noChangeShapeType="1"/>
                </p:cNvSpPr>
                <p:nvPr/>
              </p:nvSpPr>
              <p:spPr bwMode="auto">
                <a:xfrm>
                  <a:off x="1383" y="2414"/>
                  <a:ext cx="0" cy="181"/>
                </a:xfrm>
                <a:prstGeom prst="line">
                  <a:avLst/>
                </a:prstGeom>
                <a:noFill/>
                <a:ln w="38100" cmpd="dbl">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47135" name="直接连接符 161823"/>
                <p:cNvSpPr>
                  <a:spLocks noChangeShapeType="1"/>
                </p:cNvSpPr>
                <p:nvPr/>
              </p:nvSpPr>
              <p:spPr bwMode="auto">
                <a:xfrm>
                  <a:off x="1383" y="2750"/>
                  <a:ext cx="0" cy="181"/>
                </a:xfrm>
                <a:prstGeom prst="line">
                  <a:avLst/>
                </a:prstGeom>
                <a:noFill/>
                <a:ln w="38100" cmpd="dbl">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grpSp>
          <p:sp>
            <p:nvSpPr>
              <p:cNvPr id="47136" name="直接连接符 161824"/>
              <p:cNvSpPr>
                <a:spLocks noChangeShapeType="1"/>
              </p:cNvSpPr>
              <p:nvPr/>
            </p:nvSpPr>
            <p:spPr bwMode="auto">
              <a:xfrm>
                <a:off x="1387" y="3067"/>
                <a:ext cx="0" cy="181"/>
              </a:xfrm>
              <a:prstGeom prst="line">
                <a:avLst/>
              </a:prstGeom>
              <a:noFill/>
              <a:ln w="38100" cmpd="dbl">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grpSp>
        <p:grpSp>
          <p:nvGrpSpPr>
            <p:cNvPr id="47137" name="组合 161825"/>
            <p:cNvGrpSpPr/>
            <p:nvPr/>
          </p:nvGrpSpPr>
          <p:grpSpPr bwMode="auto">
            <a:xfrm>
              <a:off x="3158" y="2408"/>
              <a:ext cx="4" cy="834"/>
              <a:chOff x="1383" y="2414"/>
              <a:chExt cx="4" cy="834"/>
            </a:xfrm>
          </p:grpSpPr>
          <p:grpSp>
            <p:nvGrpSpPr>
              <p:cNvPr id="47138" name="组合 161826"/>
              <p:cNvGrpSpPr/>
              <p:nvPr/>
            </p:nvGrpSpPr>
            <p:grpSpPr bwMode="auto">
              <a:xfrm>
                <a:off x="1383" y="2414"/>
                <a:ext cx="0" cy="517"/>
                <a:chOff x="1383" y="2414"/>
                <a:chExt cx="0" cy="517"/>
              </a:xfrm>
            </p:grpSpPr>
            <p:sp>
              <p:nvSpPr>
                <p:cNvPr id="47139" name="直接连接符 161827"/>
                <p:cNvSpPr>
                  <a:spLocks noChangeShapeType="1"/>
                </p:cNvSpPr>
                <p:nvPr/>
              </p:nvSpPr>
              <p:spPr bwMode="auto">
                <a:xfrm>
                  <a:off x="1383" y="2414"/>
                  <a:ext cx="0" cy="181"/>
                </a:xfrm>
                <a:prstGeom prst="line">
                  <a:avLst/>
                </a:prstGeom>
                <a:noFill/>
                <a:ln w="38100" cmpd="dbl">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47140" name="直接连接符 161828"/>
                <p:cNvSpPr>
                  <a:spLocks noChangeShapeType="1"/>
                </p:cNvSpPr>
                <p:nvPr/>
              </p:nvSpPr>
              <p:spPr bwMode="auto">
                <a:xfrm>
                  <a:off x="1383" y="2750"/>
                  <a:ext cx="0" cy="181"/>
                </a:xfrm>
                <a:prstGeom prst="line">
                  <a:avLst/>
                </a:prstGeom>
                <a:noFill/>
                <a:ln w="38100" cmpd="dbl">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grpSp>
          <p:sp>
            <p:nvSpPr>
              <p:cNvPr id="47141" name="直接连接符 161829"/>
              <p:cNvSpPr>
                <a:spLocks noChangeShapeType="1"/>
              </p:cNvSpPr>
              <p:nvPr/>
            </p:nvSpPr>
            <p:spPr bwMode="auto">
              <a:xfrm>
                <a:off x="1387" y="3067"/>
                <a:ext cx="0" cy="181"/>
              </a:xfrm>
              <a:prstGeom prst="line">
                <a:avLst/>
              </a:prstGeom>
              <a:noFill/>
              <a:ln w="38100" cmpd="dbl">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grpSp>
        <p:grpSp>
          <p:nvGrpSpPr>
            <p:cNvPr id="47142" name="组合 161830"/>
            <p:cNvGrpSpPr/>
            <p:nvPr/>
          </p:nvGrpSpPr>
          <p:grpSpPr bwMode="auto">
            <a:xfrm>
              <a:off x="4513" y="2411"/>
              <a:ext cx="4" cy="834"/>
              <a:chOff x="1383" y="2414"/>
              <a:chExt cx="4" cy="834"/>
            </a:xfrm>
          </p:grpSpPr>
          <p:grpSp>
            <p:nvGrpSpPr>
              <p:cNvPr id="47143" name="组合 161831"/>
              <p:cNvGrpSpPr/>
              <p:nvPr/>
            </p:nvGrpSpPr>
            <p:grpSpPr bwMode="auto">
              <a:xfrm>
                <a:off x="1383" y="2414"/>
                <a:ext cx="0" cy="517"/>
                <a:chOff x="1383" y="2414"/>
                <a:chExt cx="0" cy="517"/>
              </a:xfrm>
            </p:grpSpPr>
            <p:sp>
              <p:nvSpPr>
                <p:cNvPr id="47144" name="直接连接符 161832"/>
                <p:cNvSpPr>
                  <a:spLocks noChangeShapeType="1"/>
                </p:cNvSpPr>
                <p:nvPr/>
              </p:nvSpPr>
              <p:spPr bwMode="auto">
                <a:xfrm>
                  <a:off x="1383" y="2414"/>
                  <a:ext cx="0" cy="181"/>
                </a:xfrm>
                <a:prstGeom prst="line">
                  <a:avLst/>
                </a:prstGeom>
                <a:noFill/>
                <a:ln w="38100" cmpd="dbl">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47145" name="直接连接符 161833"/>
                <p:cNvSpPr>
                  <a:spLocks noChangeShapeType="1"/>
                </p:cNvSpPr>
                <p:nvPr/>
              </p:nvSpPr>
              <p:spPr bwMode="auto">
                <a:xfrm>
                  <a:off x="1383" y="2750"/>
                  <a:ext cx="0" cy="181"/>
                </a:xfrm>
                <a:prstGeom prst="line">
                  <a:avLst/>
                </a:prstGeom>
                <a:noFill/>
                <a:ln w="38100" cmpd="dbl">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grpSp>
          <p:sp>
            <p:nvSpPr>
              <p:cNvPr id="47146" name="直接连接符 161834"/>
              <p:cNvSpPr>
                <a:spLocks noChangeShapeType="1"/>
              </p:cNvSpPr>
              <p:nvPr/>
            </p:nvSpPr>
            <p:spPr bwMode="auto">
              <a:xfrm>
                <a:off x="1387" y="3067"/>
                <a:ext cx="0" cy="181"/>
              </a:xfrm>
              <a:prstGeom prst="line">
                <a:avLst/>
              </a:prstGeom>
              <a:noFill/>
              <a:ln w="38100" cmpd="dbl">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grpSp>
        <p:grpSp>
          <p:nvGrpSpPr>
            <p:cNvPr id="47147" name="组合 161835"/>
            <p:cNvGrpSpPr/>
            <p:nvPr/>
          </p:nvGrpSpPr>
          <p:grpSpPr bwMode="auto">
            <a:xfrm>
              <a:off x="2472" y="2417"/>
              <a:ext cx="4" cy="834"/>
              <a:chOff x="1383" y="2414"/>
              <a:chExt cx="4" cy="834"/>
            </a:xfrm>
          </p:grpSpPr>
          <p:grpSp>
            <p:nvGrpSpPr>
              <p:cNvPr id="47148" name="组合 161836"/>
              <p:cNvGrpSpPr/>
              <p:nvPr/>
            </p:nvGrpSpPr>
            <p:grpSpPr bwMode="auto">
              <a:xfrm>
                <a:off x="1383" y="2414"/>
                <a:ext cx="0" cy="517"/>
                <a:chOff x="1383" y="2414"/>
                <a:chExt cx="0" cy="517"/>
              </a:xfrm>
            </p:grpSpPr>
            <p:sp>
              <p:nvSpPr>
                <p:cNvPr id="47149" name="直接连接符 161837"/>
                <p:cNvSpPr>
                  <a:spLocks noChangeShapeType="1"/>
                </p:cNvSpPr>
                <p:nvPr/>
              </p:nvSpPr>
              <p:spPr bwMode="auto">
                <a:xfrm>
                  <a:off x="1383" y="2414"/>
                  <a:ext cx="0" cy="181"/>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47150" name="直接连接符 161838"/>
                <p:cNvSpPr>
                  <a:spLocks noChangeShapeType="1"/>
                </p:cNvSpPr>
                <p:nvPr/>
              </p:nvSpPr>
              <p:spPr bwMode="auto">
                <a:xfrm>
                  <a:off x="1383" y="2750"/>
                  <a:ext cx="0" cy="181"/>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grpSp>
          <p:sp>
            <p:nvSpPr>
              <p:cNvPr id="47151" name="直接连接符 161839"/>
              <p:cNvSpPr>
                <a:spLocks noChangeShapeType="1"/>
              </p:cNvSpPr>
              <p:nvPr/>
            </p:nvSpPr>
            <p:spPr bwMode="auto">
              <a:xfrm>
                <a:off x="1387" y="3067"/>
                <a:ext cx="0" cy="181"/>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grpSp>
        <p:grpSp>
          <p:nvGrpSpPr>
            <p:cNvPr id="47152" name="组合 161840"/>
            <p:cNvGrpSpPr/>
            <p:nvPr/>
          </p:nvGrpSpPr>
          <p:grpSpPr bwMode="auto">
            <a:xfrm>
              <a:off x="3839" y="2414"/>
              <a:ext cx="4" cy="834"/>
              <a:chOff x="1383" y="2414"/>
              <a:chExt cx="4" cy="834"/>
            </a:xfrm>
          </p:grpSpPr>
          <p:grpSp>
            <p:nvGrpSpPr>
              <p:cNvPr id="47153" name="组合 161841"/>
              <p:cNvGrpSpPr/>
              <p:nvPr/>
            </p:nvGrpSpPr>
            <p:grpSpPr bwMode="auto">
              <a:xfrm>
                <a:off x="1383" y="2414"/>
                <a:ext cx="0" cy="517"/>
                <a:chOff x="1383" y="2414"/>
                <a:chExt cx="0" cy="517"/>
              </a:xfrm>
            </p:grpSpPr>
            <p:sp>
              <p:nvSpPr>
                <p:cNvPr id="47154" name="直接连接符 161842"/>
                <p:cNvSpPr>
                  <a:spLocks noChangeShapeType="1"/>
                </p:cNvSpPr>
                <p:nvPr/>
              </p:nvSpPr>
              <p:spPr bwMode="auto">
                <a:xfrm>
                  <a:off x="1383" y="2414"/>
                  <a:ext cx="0" cy="181"/>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47155" name="直接连接符 161843"/>
                <p:cNvSpPr>
                  <a:spLocks noChangeShapeType="1"/>
                </p:cNvSpPr>
                <p:nvPr/>
              </p:nvSpPr>
              <p:spPr bwMode="auto">
                <a:xfrm>
                  <a:off x="1383" y="2750"/>
                  <a:ext cx="0" cy="181"/>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grpSp>
          <p:sp>
            <p:nvSpPr>
              <p:cNvPr id="47156" name="直接连接符 161844"/>
              <p:cNvSpPr>
                <a:spLocks noChangeShapeType="1"/>
              </p:cNvSpPr>
              <p:nvPr/>
            </p:nvSpPr>
            <p:spPr bwMode="auto">
              <a:xfrm>
                <a:off x="1387" y="3067"/>
                <a:ext cx="0" cy="181"/>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grpSp>
      </p:grpSp>
      <p:graphicFrame>
        <p:nvGraphicFramePr>
          <p:cNvPr id="161846" name="Content Placeholder 161845"/>
          <p:cNvGraphicFramePr>
            <a:graphicFrameLocks noGrp="1"/>
          </p:cNvGraphicFramePr>
          <p:nvPr>
            <p:ph sz="half" idx="4294967295"/>
          </p:nvPr>
        </p:nvGraphicFramePr>
        <p:xfrm>
          <a:off x="1847850" y="1484313"/>
          <a:ext cx="8459470" cy="4127500"/>
        </p:xfrm>
        <a:graphic>
          <a:graphicData uri="http://schemas.openxmlformats.org/drawingml/2006/table">
            <a:tbl>
              <a:tblPr/>
              <a:tblGrid>
                <a:gridCol w="1211580"/>
                <a:gridCol w="7247890"/>
              </a:tblGrid>
              <a:tr h="628650">
                <a:tc>
                  <a:txBody>
                    <a:bodyPr/>
                    <a:lstStyle>
                      <a:lvl1pPr marL="285750" lvl="0" indent="-285750" algn="l" defTabSz="914400" eaLnBrk="1" fontAlgn="base" latinLnBrk="0" hangingPunct="1">
                        <a:lnSpc>
                          <a:spcPct val="80000"/>
                        </a:lnSpc>
                        <a:spcBef>
                          <a:spcPct val="20000"/>
                        </a:spcBef>
                        <a:spcAft>
                          <a:spcPct val="0"/>
                        </a:spcAft>
                        <a:buFont typeface="Arial" panose="020B0604020202020204" pitchFamily="34" charset="0"/>
                        <a:buChar char="•"/>
                        <a:defRPr sz="2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1pPr>
                      <a:lvl2pPr marL="742950" lvl="1" indent="-285750" algn="l" defTabSz="914400" eaLnBrk="1" fontAlgn="base" latinLnBrk="0" hangingPunct="1">
                        <a:lnSpc>
                          <a:spcPct val="80000"/>
                        </a:lnSpc>
                        <a:spcBef>
                          <a:spcPct val="20000"/>
                        </a:spcBef>
                        <a:spcAft>
                          <a:spcPct val="0"/>
                        </a:spcAft>
                        <a:buFont typeface="Arial" panose="020B0604020202020204" pitchFamily="34" charset="0"/>
                        <a:buChar char="•"/>
                        <a:defRPr sz="24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2pPr>
                      <a:lvl3pPr marL="1200150" lvl="2" indent="-285750" algn="l" defTabSz="914400" eaLnBrk="1" fontAlgn="base" latinLnBrk="0" hangingPunct="1">
                        <a:lnSpc>
                          <a:spcPct val="80000"/>
                        </a:lnSpc>
                        <a:spcBef>
                          <a:spcPct val="20000"/>
                        </a:spcBef>
                        <a:spcAft>
                          <a:spcPct val="0"/>
                        </a:spcAft>
                        <a:buFont typeface="Arial" panose="020B0604020202020204" pitchFamily="34" charset="0"/>
                        <a:buChar char="•"/>
                        <a:defRPr sz="20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3pPr>
                      <a:lvl4pPr marL="1657350" lvl="3"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4pPr>
                      <a:lvl5pPr marL="2114550" lvl="4"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5pPr>
                    </a:lstStyle>
                    <a:p>
                      <a:pPr marL="0" lvl="0" indent="0" algn="ctr">
                        <a:buNone/>
                      </a:pPr>
                      <a:r>
                        <a:rPr lang="zh-CN" altLang="en-US" sz="1000" b="1" dirty="0"/>
                        <a:t>事故档次</a:t>
                      </a:r>
                      <a:endParaRPr lang="zh-CN" altLang="en-US" sz="1000" b="1" dirty="0"/>
                    </a:p>
                  </a:txBody>
                  <a:tcPr marL="0" marR="0" marT="0" marB="0" anchor="ctr">
                    <a:lnL cap="flat">
                      <a:noFill/>
                    </a:lnL>
                    <a:lnR>
                      <a:noFill/>
                    </a:lnR>
                    <a:lnT cap="flat">
                      <a:noFill/>
                    </a:lnT>
                    <a:lnB>
                      <a:noFill/>
                    </a:lnB>
                    <a:lnTlToBr>
                      <a:noFill/>
                    </a:lnTlToBr>
                    <a:lnBlToTr>
                      <a:noFill/>
                    </a:lnBlToTr>
                    <a:solidFill>
                      <a:schemeClr val="bg1"/>
                    </a:solidFill>
                  </a:tcPr>
                </a:tc>
                <a:tc>
                  <a:txBody>
                    <a:bodyPr/>
                    <a:lstStyle>
                      <a:lvl1pPr marL="285750" lvl="0" indent="-285750" algn="l" defTabSz="914400" eaLnBrk="1" fontAlgn="base" latinLnBrk="0" hangingPunct="1">
                        <a:lnSpc>
                          <a:spcPct val="80000"/>
                        </a:lnSpc>
                        <a:spcBef>
                          <a:spcPct val="20000"/>
                        </a:spcBef>
                        <a:spcAft>
                          <a:spcPct val="0"/>
                        </a:spcAft>
                        <a:buFont typeface="Arial" panose="020B0604020202020204" pitchFamily="34" charset="0"/>
                        <a:buChar char="•"/>
                        <a:defRPr sz="2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1pPr>
                      <a:lvl2pPr marL="742950" lvl="1" indent="-285750" algn="l" defTabSz="914400" eaLnBrk="1" fontAlgn="base" latinLnBrk="0" hangingPunct="1">
                        <a:lnSpc>
                          <a:spcPct val="80000"/>
                        </a:lnSpc>
                        <a:spcBef>
                          <a:spcPct val="20000"/>
                        </a:spcBef>
                        <a:spcAft>
                          <a:spcPct val="0"/>
                        </a:spcAft>
                        <a:buFont typeface="Arial" panose="020B0604020202020204" pitchFamily="34" charset="0"/>
                        <a:buChar char="•"/>
                        <a:defRPr sz="24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2pPr>
                      <a:lvl3pPr marL="1200150" lvl="2" indent="-285750" algn="l" defTabSz="914400" eaLnBrk="1" fontAlgn="base" latinLnBrk="0" hangingPunct="1">
                        <a:lnSpc>
                          <a:spcPct val="80000"/>
                        </a:lnSpc>
                        <a:spcBef>
                          <a:spcPct val="20000"/>
                        </a:spcBef>
                        <a:spcAft>
                          <a:spcPct val="0"/>
                        </a:spcAft>
                        <a:buFont typeface="Arial" panose="020B0604020202020204" pitchFamily="34" charset="0"/>
                        <a:buChar char="•"/>
                        <a:defRPr sz="20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3pPr>
                      <a:lvl4pPr marL="1657350" lvl="3"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4pPr>
                      <a:lvl5pPr marL="2114550" lvl="4"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5pPr>
                    </a:lstStyle>
                    <a:p>
                      <a:pPr marL="0" lvl="0" indent="0">
                        <a:buNone/>
                      </a:pPr>
                      <a:r>
                        <a:rPr lang="zh-CN" altLang="en-US" sz="1000" b="1"/>
                        <a:t>         </a:t>
                      </a:r>
                      <a:r>
                        <a:rPr lang="zh-CN" altLang="en-US" sz="1000" b="1" dirty="0"/>
                        <a:t>     </a:t>
                      </a:r>
                      <a:r>
                        <a:rPr lang="zh-CN" altLang="en-US" sz="1000" b="1"/>
                        <a:t> </a:t>
                      </a:r>
                      <a:r>
                        <a:rPr lang="en-US" altLang="zh-CN" sz="1000" b="1"/>
                        <a:t>1                                 2                               3                                4</a:t>
                      </a:r>
                      <a:endParaRPr lang="en-US" altLang="zh-CN" sz="1000" b="1"/>
                    </a:p>
                  </a:txBody>
                  <a:tcPr marL="0" marR="0" marT="0" marB="0" anchor="ctr">
                    <a:lnL>
                      <a:noFill/>
                    </a:lnL>
                    <a:lnR cap="flat">
                      <a:noFill/>
                    </a:lnR>
                    <a:lnT cap="flat">
                      <a:noFill/>
                    </a:lnT>
                    <a:lnB>
                      <a:noFill/>
                    </a:lnB>
                    <a:lnTlToBr>
                      <a:noFill/>
                    </a:lnTlToBr>
                    <a:lnBlToTr>
                      <a:noFill/>
                    </a:lnBlToTr>
                    <a:solidFill>
                      <a:schemeClr val="bg1"/>
                    </a:solidFill>
                  </a:tcPr>
                </a:tc>
              </a:tr>
              <a:tr h="574675">
                <a:tc>
                  <a:txBody>
                    <a:bodyPr/>
                    <a:lstStyle>
                      <a:lvl1pPr marL="285750" lvl="0" indent="-285750" algn="l" defTabSz="914400" eaLnBrk="1" fontAlgn="base" latinLnBrk="0" hangingPunct="1">
                        <a:lnSpc>
                          <a:spcPct val="80000"/>
                        </a:lnSpc>
                        <a:spcBef>
                          <a:spcPct val="20000"/>
                        </a:spcBef>
                        <a:spcAft>
                          <a:spcPct val="0"/>
                        </a:spcAft>
                        <a:buFont typeface="Arial" panose="020B0604020202020204" pitchFamily="34" charset="0"/>
                        <a:buChar char="•"/>
                        <a:defRPr sz="2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1pPr>
                      <a:lvl2pPr marL="742950" lvl="1" indent="-285750" algn="l" defTabSz="914400" eaLnBrk="1" fontAlgn="base" latinLnBrk="0" hangingPunct="1">
                        <a:lnSpc>
                          <a:spcPct val="80000"/>
                        </a:lnSpc>
                        <a:spcBef>
                          <a:spcPct val="20000"/>
                        </a:spcBef>
                        <a:spcAft>
                          <a:spcPct val="0"/>
                        </a:spcAft>
                        <a:buFont typeface="Arial" panose="020B0604020202020204" pitchFamily="34" charset="0"/>
                        <a:buChar char="•"/>
                        <a:defRPr sz="24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2pPr>
                      <a:lvl3pPr marL="1200150" lvl="2" indent="-285750" algn="l" defTabSz="914400" eaLnBrk="1" fontAlgn="base" latinLnBrk="0" hangingPunct="1">
                        <a:lnSpc>
                          <a:spcPct val="80000"/>
                        </a:lnSpc>
                        <a:spcBef>
                          <a:spcPct val="20000"/>
                        </a:spcBef>
                        <a:spcAft>
                          <a:spcPct val="0"/>
                        </a:spcAft>
                        <a:buFont typeface="Arial" panose="020B0604020202020204" pitchFamily="34" charset="0"/>
                        <a:buChar char="•"/>
                        <a:defRPr sz="20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3pPr>
                      <a:lvl4pPr marL="1657350" lvl="3"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4pPr>
                      <a:lvl5pPr marL="2114550" lvl="4"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5pPr>
                    </a:lstStyle>
                    <a:p>
                      <a:pPr marL="0" lvl="0" indent="0" algn="ctr">
                        <a:buNone/>
                      </a:pPr>
                      <a:r>
                        <a:rPr lang="zh-CN" altLang="en-US" sz="1000" b="1" dirty="0"/>
                        <a:t>事故名称</a:t>
                      </a:r>
                      <a:endParaRPr lang="zh-CN" altLang="en-US" sz="1000" b="1" dirty="0"/>
                    </a:p>
                  </a:txBody>
                  <a:tcPr marL="0" marR="0" marT="0" marB="0" anchor="ctr">
                    <a:lnL cap="flat">
                      <a:noFill/>
                    </a:lnL>
                    <a:lnR>
                      <a:noFill/>
                    </a:lnR>
                    <a:lnT>
                      <a:noFill/>
                    </a:lnT>
                    <a:lnB>
                      <a:noFill/>
                    </a:lnB>
                    <a:lnTlToBr>
                      <a:noFill/>
                    </a:lnTlToBr>
                    <a:lnBlToTr>
                      <a:noFill/>
                    </a:lnBlToTr>
                    <a:solidFill>
                      <a:schemeClr val="bg1"/>
                    </a:solidFill>
                  </a:tcPr>
                </a:tc>
                <a:tc>
                  <a:txBody>
                    <a:bodyPr/>
                    <a:lstStyle>
                      <a:lvl1pPr marL="285750" lvl="0" indent="-285750" algn="l" defTabSz="914400" eaLnBrk="1" fontAlgn="base" latinLnBrk="0" hangingPunct="1">
                        <a:lnSpc>
                          <a:spcPct val="80000"/>
                        </a:lnSpc>
                        <a:spcBef>
                          <a:spcPct val="20000"/>
                        </a:spcBef>
                        <a:spcAft>
                          <a:spcPct val="0"/>
                        </a:spcAft>
                        <a:buFont typeface="Arial" panose="020B0604020202020204" pitchFamily="34" charset="0"/>
                        <a:buChar char="•"/>
                        <a:defRPr sz="2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1pPr>
                      <a:lvl2pPr marL="742950" lvl="1" indent="-285750" algn="l" defTabSz="914400" eaLnBrk="1" fontAlgn="base" latinLnBrk="0" hangingPunct="1">
                        <a:lnSpc>
                          <a:spcPct val="80000"/>
                        </a:lnSpc>
                        <a:spcBef>
                          <a:spcPct val="20000"/>
                        </a:spcBef>
                        <a:spcAft>
                          <a:spcPct val="0"/>
                        </a:spcAft>
                        <a:buFont typeface="Arial" panose="020B0604020202020204" pitchFamily="34" charset="0"/>
                        <a:buChar char="•"/>
                        <a:defRPr sz="24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2pPr>
                      <a:lvl3pPr marL="1200150" lvl="2" indent="-285750" algn="l" defTabSz="914400" eaLnBrk="1" fontAlgn="base" latinLnBrk="0" hangingPunct="1">
                        <a:lnSpc>
                          <a:spcPct val="80000"/>
                        </a:lnSpc>
                        <a:spcBef>
                          <a:spcPct val="20000"/>
                        </a:spcBef>
                        <a:spcAft>
                          <a:spcPct val="0"/>
                        </a:spcAft>
                        <a:buFont typeface="Arial" panose="020B0604020202020204" pitchFamily="34" charset="0"/>
                        <a:buChar char="•"/>
                        <a:defRPr sz="20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3pPr>
                      <a:lvl4pPr marL="1657350" lvl="3"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4pPr>
                      <a:lvl5pPr marL="2114550" lvl="4"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5pPr>
                    </a:lstStyle>
                    <a:p>
                      <a:pPr marL="0" lvl="0" indent="0">
                        <a:buNone/>
                      </a:pPr>
                      <a:r>
                        <a:rPr lang="zh-CN" altLang="en-US" sz="1000" b="1" dirty="0"/>
                        <a:t>        一般事故                      较大事故                    重大事故                特别重大事故</a:t>
                      </a:r>
                      <a:endParaRPr lang="zh-CN" altLang="en-US" sz="1000" b="1" dirty="0"/>
                    </a:p>
                  </a:txBody>
                  <a:tcPr marL="0" marR="0" marT="0" marB="0" anchor="ctr">
                    <a:lnL>
                      <a:noFill/>
                    </a:lnL>
                    <a:lnR cap="flat">
                      <a:noFill/>
                    </a:lnR>
                    <a:lnT>
                      <a:noFill/>
                    </a:lnT>
                    <a:lnB>
                      <a:noFill/>
                    </a:lnB>
                    <a:lnTlToBr>
                      <a:noFill/>
                    </a:lnTlToBr>
                    <a:lnBlToTr>
                      <a:noFill/>
                    </a:lnBlToTr>
                    <a:solidFill>
                      <a:schemeClr val="bg1"/>
                    </a:solidFill>
                  </a:tcPr>
                </a:tc>
              </a:tr>
              <a:tr h="704850">
                <a:tc>
                  <a:txBody>
                    <a:bodyPr/>
                    <a:lstStyle>
                      <a:lvl1pPr marL="285750" lvl="0" indent="-285750" algn="l" defTabSz="914400" eaLnBrk="1" fontAlgn="base" latinLnBrk="0" hangingPunct="1">
                        <a:lnSpc>
                          <a:spcPct val="80000"/>
                        </a:lnSpc>
                        <a:spcBef>
                          <a:spcPct val="20000"/>
                        </a:spcBef>
                        <a:spcAft>
                          <a:spcPct val="0"/>
                        </a:spcAft>
                        <a:buFont typeface="Arial" panose="020B0604020202020204" pitchFamily="34" charset="0"/>
                        <a:buChar char="•"/>
                        <a:defRPr sz="2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1pPr>
                      <a:lvl2pPr marL="742950" lvl="1" indent="-285750" algn="l" defTabSz="914400" eaLnBrk="1" fontAlgn="base" latinLnBrk="0" hangingPunct="1">
                        <a:lnSpc>
                          <a:spcPct val="80000"/>
                        </a:lnSpc>
                        <a:spcBef>
                          <a:spcPct val="20000"/>
                        </a:spcBef>
                        <a:spcAft>
                          <a:spcPct val="0"/>
                        </a:spcAft>
                        <a:buFont typeface="Arial" panose="020B0604020202020204" pitchFamily="34" charset="0"/>
                        <a:buChar char="•"/>
                        <a:defRPr sz="24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2pPr>
                      <a:lvl3pPr marL="1200150" lvl="2" indent="-285750" algn="l" defTabSz="914400" eaLnBrk="1" fontAlgn="base" latinLnBrk="0" hangingPunct="1">
                        <a:lnSpc>
                          <a:spcPct val="80000"/>
                        </a:lnSpc>
                        <a:spcBef>
                          <a:spcPct val="20000"/>
                        </a:spcBef>
                        <a:spcAft>
                          <a:spcPct val="0"/>
                        </a:spcAft>
                        <a:buFont typeface="Arial" panose="020B0604020202020204" pitchFamily="34" charset="0"/>
                        <a:buChar char="•"/>
                        <a:defRPr sz="20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3pPr>
                      <a:lvl4pPr marL="1657350" lvl="3"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4pPr>
                      <a:lvl5pPr marL="2114550" lvl="4"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5pPr>
                    </a:lstStyle>
                    <a:p>
                      <a:pPr marL="0" lvl="0" indent="0" algn="ctr">
                        <a:buNone/>
                      </a:pPr>
                      <a:r>
                        <a:rPr lang="zh-CN" altLang="en-US" sz="1000" b="1" dirty="0"/>
                        <a:t>负责人罚款</a:t>
                      </a:r>
                      <a:endParaRPr lang="zh-CN" altLang="en-US" sz="1000" b="1" dirty="0"/>
                    </a:p>
                  </a:txBody>
                  <a:tcPr marL="0" marR="0" marT="0" marB="0" anchor="ctr">
                    <a:lnL cap="flat">
                      <a:noFill/>
                    </a:lnL>
                    <a:lnR>
                      <a:noFill/>
                    </a:lnR>
                    <a:lnT>
                      <a:noFill/>
                    </a:lnT>
                    <a:lnB>
                      <a:noFill/>
                    </a:lnB>
                    <a:lnTlToBr>
                      <a:noFill/>
                    </a:lnTlToBr>
                    <a:lnBlToTr>
                      <a:noFill/>
                    </a:lnBlToTr>
                    <a:solidFill>
                      <a:schemeClr val="bg1"/>
                    </a:solidFill>
                  </a:tcPr>
                </a:tc>
                <a:tc>
                  <a:txBody>
                    <a:bodyPr/>
                    <a:lstStyle>
                      <a:lvl1pPr marL="285750" lvl="0" indent="-285750" algn="l" defTabSz="914400" eaLnBrk="1" fontAlgn="base" latinLnBrk="0" hangingPunct="1">
                        <a:lnSpc>
                          <a:spcPct val="80000"/>
                        </a:lnSpc>
                        <a:spcBef>
                          <a:spcPct val="20000"/>
                        </a:spcBef>
                        <a:spcAft>
                          <a:spcPct val="0"/>
                        </a:spcAft>
                        <a:buFont typeface="Arial" panose="020B0604020202020204" pitchFamily="34" charset="0"/>
                        <a:buChar char="•"/>
                        <a:defRPr sz="2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1pPr>
                      <a:lvl2pPr marL="742950" lvl="1" indent="-285750" algn="l" defTabSz="914400" eaLnBrk="1" fontAlgn="base" latinLnBrk="0" hangingPunct="1">
                        <a:lnSpc>
                          <a:spcPct val="80000"/>
                        </a:lnSpc>
                        <a:spcBef>
                          <a:spcPct val="20000"/>
                        </a:spcBef>
                        <a:spcAft>
                          <a:spcPct val="0"/>
                        </a:spcAft>
                        <a:buFont typeface="Arial" panose="020B0604020202020204" pitchFamily="34" charset="0"/>
                        <a:buChar char="•"/>
                        <a:defRPr sz="24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2pPr>
                      <a:lvl3pPr marL="1200150" lvl="2" indent="-285750" algn="l" defTabSz="914400" eaLnBrk="1" fontAlgn="base" latinLnBrk="0" hangingPunct="1">
                        <a:lnSpc>
                          <a:spcPct val="80000"/>
                        </a:lnSpc>
                        <a:spcBef>
                          <a:spcPct val="20000"/>
                        </a:spcBef>
                        <a:spcAft>
                          <a:spcPct val="0"/>
                        </a:spcAft>
                        <a:buFont typeface="Arial" panose="020B0604020202020204" pitchFamily="34" charset="0"/>
                        <a:buChar char="•"/>
                        <a:defRPr sz="20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3pPr>
                      <a:lvl4pPr marL="1657350" lvl="3"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4pPr>
                      <a:lvl5pPr marL="2114550" lvl="4"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5pPr>
                    </a:lstStyle>
                    <a:p>
                      <a:pPr marL="0" lvl="0" indent="0">
                        <a:buNone/>
                      </a:pPr>
                      <a:r>
                        <a:rPr lang="zh-CN" altLang="en-US" sz="1000" b="1"/>
                        <a:t>        </a:t>
                      </a:r>
                      <a:r>
                        <a:rPr lang="zh-CN" altLang="en-US" sz="1000" b="1" dirty="0"/>
                        <a:t>    </a:t>
                      </a:r>
                      <a:r>
                        <a:rPr lang="zh-CN" altLang="en-US" sz="1000" b="1"/>
                        <a:t> </a:t>
                      </a:r>
                      <a:r>
                        <a:rPr lang="en-US" altLang="zh-CN" sz="1000" b="1"/>
                        <a:t>30%                           40%                            60%                           80%</a:t>
                      </a:r>
                      <a:endParaRPr lang="en-US" altLang="zh-CN" sz="1000" b="1"/>
                    </a:p>
                  </a:txBody>
                  <a:tcPr marL="0" marR="0" marT="0" marB="0" anchor="ctr">
                    <a:lnL>
                      <a:noFill/>
                    </a:lnL>
                    <a:lnR cap="flat">
                      <a:noFill/>
                    </a:lnR>
                    <a:lnT>
                      <a:noFill/>
                    </a:lnT>
                    <a:lnB>
                      <a:noFill/>
                    </a:lnB>
                    <a:lnTlToBr>
                      <a:noFill/>
                    </a:lnTlToBr>
                    <a:lnBlToTr>
                      <a:noFill/>
                    </a:lnBlToTr>
                    <a:solidFill>
                      <a:schemeClr val="bg1"/>
                    </a:solidFill>
                  </a:tcPr>
                </a:tc>
              </a:tr>
              <a:tr h="803275">
                <a:tc>
                  <a:txBody>
                    <a:bodyPr/>
                    <a:lstStyle>
                      <a:lvl1pPr marL="285750" lvl="0" indent="-285750" algn="l" defTabSz="914400" eaLnBrk="1" fontAlgn="base" latinLnBrk="0" hangingPunct="1">
                        <a:lnSpc>
                          <a:spcPct val="80000"/>
                        </a:lnSpc>
                        <a:spcBef>
                          <a:spcPct val="20000"/>
                        </a:spcBef>
                        <a:spcAft>
                          <a:spcPct val="0"/>
                        </a:spcAft>
                        <a:buFont typeface="Arial" panose="020B0604020202020204" pitchFamily="34" charset="0"/>
                        <a:buChar char="•"/>
                        <a:defRPr sz="2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1pPr>
                      <a:lvl2pPr marL="742950" lvl="1" indent="-285750" algn="l" defTabSz="914400" eaLnBrk="1" fontAlgn="base" latinLnBrk="0" hangingPunct="1">
                        <a:lnSpc>
                          <a:spcPct val="80000"/>
                        </a:lnSpc>
                        <a:spcBef>
                          <a:spcPct val="20000"/>
                        </a:spcBef>
                        <a:spcAft>
                          <a:spcPct val="0"/>
                        </a:spcAft>
                        <a:buFont typeface="Arial" panose="020B0604020202020204" pitchFamily="34" charset="0"/>
                        <a:buChar char="•"/>
                        <a:defRPr sz="24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2pPr>
                      <a:lvl3pPr marL="1200150" lvl="2" indent="-285750" algn="l" defTabSz="914400" eaLnBrk="1" fontAlgn="base" latinLnBrk="0" hangingPunct="1">
                        <a:lnSpc>
                          <a:spcPct val="80000"/>
                        </a:lnSpc>
                        <a:spcBef>
                          <a:spcPct val="20000"/>
                        </a:spcBef>
                        <a:spcAft>
                          <a:spcPct val="0"/>
                        </a:spcAft>
                        <a:buFont typeface="Arial" panose="020B0604020202020204" pitchFamily="34" charset="0"/>
                        <a:buChar char="•"/>
                        <a:defRPr sz="20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3pPr>
                      <a:lvl4pPr marL="1657350" lvl="3"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4pPr>
                      <a:lvl5pPr marL="2114550" lvl="4"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5pPr>
                    </a:lstStyle>
                    <a:p>
                      <a:pPr marL="0" lvl="0" indent="0" algn="ctr">
                        <a:buNone/>
                      </a:pPr>
                      <a:r>
                        <a:rPr lang="zh-CN" altLang="en-US" sz="1000" b="1" dirty="0"/>
                        <a:t>死      亡</a:t>
                      </a:r>
                      <a:endParaRPr lang="zh-CN" altLang="en-US" sz="1000" b="1" dirty="0"/>
                    </a:p>
                  </a:txBody>
                  <a:tcPr marL="0" marR="0" marT="0" marB="0" anchor="ctr">
                    <a:lnL cap="flat">
                      <a:noFill/>
                    </a:lnL>
                    <a:lnR>
                      <a:noFill/>
                    </a:lnR>
                    <a:lnT>
                      <a:noFill/>
                    </a:lnT>
                    <a:lnB>
                      <a:noFill/>
                    </a:lnB>
                    <a:lnTlToBr>
                      <a:noFill/>
                    </a:lnTlToBr>
                    <a:lnBlToTr>
                      <a:noFill/>
                    </a:lnBlToTr>
                    <a:solidFill>
                      <a:schemeClr val="bg1"/>
                    </a:solidFill>
                  </a:tcPr>
                </a:tc>
                <a:tc>
                  <a:txBody>
                    <a:bodyPr/>
                    <a:lstStyle>
                      <a:lvl1pPr marL="285750" lvl="0" indent="-285750" algn="l" defTabSz="914400" eaLnBrk="1" fontAlgn="base" latinLnBrk="0" hangingPunct="1">
                        <a:lnSpc>
                          <a:spcPct val="80000"/>
                        </a:lnSpc>
                        <a:spcBef>
                          <a:spcPct val="20000"/>
                        </a:spcBef>
                        <a:spcAft>
                          <a:spcPct val="0"/>
                        </a:spcAft>
                        <a:buFont typeface="Arial" panose="020B0604020202020204" pitchFamily="34" charset="0"/>
                        <a:buChar char="•"/>
                        <a:defRPr sz="2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1pPr>
                      <a:lvl2pPr marL="742950" lvl="1" indent="-285750" algn="l" defTabSz="914400" eaLnBrk="1" fontAlgn="base" latinLnBrk="0" hangingPunct="1">
                        <a:lnSpc>
                          <a:spcPct val="80000"/>
                        </a:lnSpc>
                        <a:spcBef>
                          <a:spcPct val="20000"/>
                        </a:spcBef>
                        <a:spcAft>
                          <a:spcPct val="0"/>
                        </a:spcAft>
                        <a:buFont typeface="Arial" panose="020B0604020202020204" pitchFamily="34" charset="0"/>
                        <a:buChar char="•"/>
                        <a:defRPr sz="24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2pPr>
                      <a:lvl3pPr marL="1200150" lvl="2" indent="-285750" algn="l" defTabSz="914400" eaLnBrk="1" fontAlgn="base" latinLnBrk="0" hangingPunct="1">
                        <a:lnSpc>
                          <a:spcPct val="80000"/>
                        </a:lnSpc>
                        <a:spcBef>
                          <a:spcPct val="20000"/>
                        </a:spcBef>
                        <a:spcAft>
                          <a:spcPct val="0"/>
                        </a:spcAft>
                        <a:buFont typeface="Arial" panose="020B0604020202020204" pitchFamily="34" charset="0"/>
                        <a:buChar char="•"/>
                        <a:defRPr sz="20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3pPr>
                      <a:lvl4pPr marL="1657350" lvl="3"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4pPr>
                      <a:lvl5pPr marL="2114550" lvl="4"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5pPr>
                    </a:lstStyle>
                    <a:p>
                      <a:pPr marL="0" lvl="0" indent="0">
                        <a:buNone/>
                      </a:pPr>
                      <a:r>
                        <a:rPr lang="zh-CN" altLang="en-US" sz="1000" b="1"/>
                        <a:t>   </a:t>
                      </a:r>
                      <a:r>
                        <a:rPr lang="en-US" altLang="zh-CN" sz="1000" b="1"/>
                        <a:t>1          ~         3</a:t>
                      </a:r>
                      <a:r>
                        <a:rPr lang="zh-CN" altLang="en-US" sz="1000" b="1" dirty="0"/>
                        <a:t>人                </a:t>
                      </a:r>
                      <a:r>
                        <a:rPr lang="en-US" altLang="zh-CN" sz="1000" b="1"/>
                        <a:t>~                 10</a:t>
                      </a:r>
                      <a:r>
                        <a:rPr lang="zh-CN" altLang="en-US" sz="1000" b="1" dirty="0"/>
                        <a:t>人        </a:t>
                      </a:r>
                      <a:r>
                        <a:rPr lang="en-US" altLang="zh-CN" sz="1000" b="1"/>
                        <a:t>~              30</a:t>
                      </a:r>
                      <a:r>
                        <a:rPr lang="zh-CN" altLang="en-US" sz="1000" b="1" dirty="0"/>
                        <a:t>人             </a:t>
                      </a:r>
                      <a:r>
                        <a:rPr lang="en-US" altLang="zh-CN" sz="1000" b="1"/>
                        <a:t>~         + ∞</a:t>
                      </a:r>
                      <a:endParaRPr lang="en-US" altLang="zh-CN" sz="1000" b="1"/>
                    </a:p>
                  </a:txBody>
                  <a:tcPr marL="0" marR="0" marT="0" marB="0" anchor="ctr">
                    <a:lnL>
                      <a:noFill/>
                    </a:lnL>
                    <a:lnR cap="flat">
                      <a:noFill/>
                    </a:lnR>
                    <a:lnT>
                      <a:noFill/>
                    </a:lnT>
                    <a:lnB>
                      <a:noFill/>
                    </a:lnB>
                    <a:lnTlToBr>
                      <a:noFill/>
                    </a:lnTlToBr>
                    <a:lnBlToTr>
                      <a:noFill/>
                    </a:lnBlToTr>
                    <a:solidFill>
                      <a:schemeClr val="bg1"/>
                    </a:solidFill>
                  </a:tcPr>
                </a:tc>
              </a:tr>
              <a:tr h="701675">
                <a:tc>
                  <a:txBody>
                    <a:bodyPr/>
                    <a:lstStyle>
                      <a:lvl1pPr marL="285750" lvl="0" indent="-285750" algn="l" defTabSz="914400" eaLnBrk="1" fontAlgn="base" latinLnBrk="0" hangingPunct="1">
                        <a:lnSpc>
                          <a:spcPct val="80000"/>
                        </a:lnSpc>
                        <a:spcBef>
                          <a:spcPct val="20000"/>
                        </a:spcBef>
                        <a:spcAft>
                          <a:spcPct val="0"/>
                        </a:spcAft>
                        <a:buFont typeface="Arial" panose="020B0604020202020204" pitchFamily="34" charset="0"/>
                        <a:buChar char="•"/>
                        <a:defRPr sz="2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1pPr>
                      <a:lvl2pPr marL="742950" lvl="1" indent="-285750" algn="l" defTabSz="914400" eaLnBrk="1" fontAlgn="base" latinLnBrk="0" hangingPunct="1">
                        <a:lnSpc>
                          <a:spcPct val="80000"/>
                        </a:lnSpc>
                        <a:spcBef>
                          <a:spcPct val="20000"/>
                        </a:spcBef>
                        <a:spcAft>
                          <a:spcPct val="0"/>
                        </a:spcAft>
                        <a:buFont typeface="Arial" panose="020B0604020202020204" pitchFamily="34" charset="0"/>
                        <a:buChar char="•"/>
                        <a:defRPr sz="24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2pPr>
                      <a:lvl3pPr marL="1200150" lvl="2" indent="-285750" algn="l" defTabSz="914400" eaLnBrk="1" fontAlgn="base" latinLnBrk="0" hangingPunct="1">
                        <a:lnSpc>
                          <a:spcPct val="80000"/>
                        </a:lnSpc>
                        <a:spcBef>
                          <a:spcPct val="20000"/>
                        </a:spcBef>
                        <a:spcAft>
                          <a:spcPct val="0"/>
                        </a:spcAft>
                        <a:buFont typeface="Arial" panose="020B0604020202020204" pitchFamily="34" charset="0"/>
                        <a:buChar char="•"/>
                        <a:defRPr sz="20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3pPr>
                      <a:lvl4pPr marL="1657350" lvl="3"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4pPr>
                      <a:lvl5pPr marL="2114550" lvl="4"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5pPr>
                    </a:lstStyle>
                    <a:p>
                      <a:pPr marL="0" lvl="0" indent="0" algn="ctr">
                        <a:buNone/>
                      </a:pPr>
                      <a:r>
                        <a:rPr lang="zh-CN" altLang="en-US" sz="1000" b="1" dirty="0"/>
                        <a:t>重      伤</a:t>
                      </a:r>
                      <a:endParaRPr lang="zh-CN" altLang="en-US" sz="1000" b="1" dirty="0"/>
                    </a:p>
                  </a:txBody>
                  <a:tcPr marL="0" marR="0" marT="0" marB="0" anchor="ctr">
                    <a:lnL cap="flat">
                      <a:noFill/>
                    </a:lnL>
                    <a:lnR>
                      <a:noFill/>
                    </a:lnR>
                    <a:lnT>
                      <a:noFill/>
                    </a:lnT>
                    <a:lnB>
                      <a:noFill/>
                    </a:lnB>
                    <a:lnTlToBr>
                      <a:noFill/>
                    </a:lnTlToBr>
                    <a:lnBlToTr>
                      <a:noFill/>
                    </a:lnBlToTr>
                    <a:solidFill>
                      <a:schemeClr val="bg1"/>
                    </a:solidFill>
                  </a:tcPr>
                </a:tc>
                <a:tc>
                  <a:txBody>
                    <a:bodyPr/>
                    <a:lstStyle>
                      <a:lvl1pPr marL="285750" lvl="0" indent="-285750" algn="l" defTabSz="914400" eaLnBrk="1" fontAlgn="base" latinLnBrk="0" hangingPunct="1">
                        <a:lnSpc>
                          <a:spcPct val="80000"/>
                        </a:lnSpc>
                        <a:spcBef>
                          <a:spcPct val="20000"/>
                        </a:spcBef>
                        <a:spcAft>
                          <a:spcPct val="0"/>
                        </a:spcAft>
                        <a:buFont typeface="Arial" panose="020B0604020202020204" pitchFamily="34" charset="0"/>
                        <a:buChar char="•"/>
                        <a:defRPr sz="2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1pPr>
                      <a:lvl2pPr marL="742950" lvl="1" indent="-285750" algn="l" defTabSz="914400" eaLnBrk="1" fontAlgn="base" latinLnBrk="0" hangingPunct="1">
                        <a:lnSpc>
                          <a:spcPct val="80000"/>
                        </a:lnSpc>
                        <a:spcBef>
                          <a:spcPct val="20000"/>
                        </a:spcBef>
                        <a:spcAft>
                          <a:spcPct val="0"/>
                        </a:spcAft>
                        <a:buFont typeface="Arial" panose="020B0604020202020204" pitchFamily="34" charset="0"/>
                        <a:buChar char="•"/>
                        <a:defRPr sz="24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2pPr>
                      <a:lvl3pPr marL="1200150" lvl="2" indent="-285750" algn="l" defTabSz="914400" eaLnBrk="1" fontAlgn="base" latinLnBrk="0" hangingPunct="1">
                        <a:lnSpc>
                          <a:spcPct val="80000"/>
                        </a:lnSpc>
                        <a:spcBef>
                          <a:spcPct val="20000"/>
                        </a:spcBef>
                        <a:spcAft>
                          <a:spcPct val="0"/>
                        </a:spcAft>
                        <a:buFont typeface="Arial" panose="020B0604020202020204" pitchFamily="34" charset="0"/>
                        <a:buChar char="•"/>
                        <a:defRPr sz="20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3pPr>
                      <a:lvl4pPr marL="1657350" lvl="3"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4pPr>
                      <a:lvl5pPr marL="2114550" lvl="4"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5pPr>
                    </a:lstStyle>
                    <a:p>
                      <a:pPr marL="0" lvl="0" indent="0">
                        <a:buNone/>
                      </a:pPr>
                      <a:r>
                        <a:rPr lang="zh-CN" altLang="en-US" sz="1000" b="1" dirty="0"/>
                        <a:t>   </a:t>
                      </a:r>
                      <a:r>
                        <a:rPr lang="en-US" altLang="zh-CN" sz="1000" b="1"/>
                        <a:t>1          ~         10</a:t>
                      </a:r>
                      <a:r>
                        <a:rPr lang="zh-CN" altLang="en-US" sz="1000" b="1" dirty="0"/>
                        <a:t>人              </a:t>
                      </a:r>
                      <a:r>
                        <a:rPr lang="en-US" altLang="zh-CN" sz="1000" b="1"/>
                        <a:t>~                  50</a:t>
                      </a:r>
                      <a:r>
                        <a:rPr lang="zh-CN" altLang="en-US" sz="1000" b="1" dirty="0"/>
                        <a:t>人        </a:t>
                      </a:r>
                      <a:r>
                        <a:rPr lang="en-US" altLang="zh-CN" sz="1000" b="1"/>
                        <a:t>~             100</a:t>
                      </a:r>
                      <a:r>
                        <a:rPr lang="zh-CN" altLang="en-US" sz="1000" b="1" dirty="0"/>
                        <a:t>人             </a:t>
                      </a:r>
                      <a:r>
                        <a:rPr lang="en-US" altLang="zh-CN" sz="1000" b="1"/>
                        <a:t>~       + ∞</a:t>
                      </a:r>
                      <a:endParaRPr lang="en-US" altLang="zh-CN" sz="1000" b="1"/>
                    </a:p>
                  </a:txBody>
                  <a:tcPr marL="0" marR="0" marT="0" marB="0" anchor="ctr">
                    <a:lnL>
                      <a:noFill/>
                    </a:lnL>
                    <a:lnR cap="flat">
                      <a:noFill/>
                    </a:lnR>
                    <a:lnT>
                      <a:noFill/>
                    </a:lnT>
                    <a:lnB>
                      <a:noFill/>
                    </a:lnB>
                    <a:lnTlToBr>
                      <a:noFill/>
                    </a:lnTlToBr>
                    <a:lnBlToTr>
                      <a:noFill/>
                    </a:lnBlToTr>
                    <a:solidFill>
                      <a:schemeClr val="bg1"/>
                    </a:solidFill>
                  </a:tcPr>
                </a:tc>
              </a:tr>
              <a:tr h="714375">
                <a:tc>
                  <a:txBody>
                    <a:bodyPr/>
                    <a:lstStyle>
                      <a:lvl1pPr marL="285750" lvl="0" indent="-285750" algn="l" defTabSz="914400" eaLnBrk="1" fontAlgn="base" latinLnBrk="0" hangingPunct="1">
                        <a:lnSpc>
                          <a:spcPct val="80000"/>
                        </a:lnSpc>
                        <a:spcBef>
                          <a:spcPct val="20000"/>
                        </a:spcBef>
                        <a:spcAft>
                          <a:spcPct val="0"/>
                        </a:spcAft>
                        <a:buFont typeface="Arial" panose="020B0604020202020204" pitchFamily="34" charset="0"/>
                        <a:buChar char="•"/>
                        <a:defRPr sz="2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1pPr>
                      <a:lvl2pPr marL="742950" lvl="1" indent="-285750" algn="l" defTabSz="914400" eaLnBrk="1" fontAlgn="base" latinLnBrk="0" hangingPunct="1">
                        <a:lnSpc>
                          <a:spcPct val="80000"/>
                        </a:lnSpc>
                        <a:spcBef>
                          <a:spcPct val="20000"/>
                        </a:spcBef>
                        <a:spcAft>
                          <a:spcPct val="0"/>
                        </a:spcAft>
                        <a:buFont typeface="Arial" panose="020B0604020202020204" pitchFamily="34" charset="0"/>
                        <a:buChar char="•"/>
                        <a:defRPr sz="24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2pPr>
                      <a:lvl3pPr marL="1200150" lvl="2" indent="-285750" algn="l" defTabSz="914400" eaLnBrk="1" fontAlgn="base" latinLnBrk="0" hangingPunct="1">
                        <a:lnSpc>
                          <a:spcPct val="80000"/>
                        </a:lnSpc>
                        <a:spcBef>
                          <a:spcPct val="20000"/>
                        </a:spcBef>
                        <a:spcAft>
                          <a:spcPct val="0"/>
                        </a:spcAft>
                        <a:buFont typeface="Arial" panose="020B0604020202020204" pitchFamily="34" charset="0"/>
                        <a:buChar char="•"/>
                        <a:defRPr sz="20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3pPr>
                      <a:lvl4pPr marL="1657350" lvl="3"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4pPr>
                      <a:lvl5pPr marL="2114550" lvl="4"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5pPr>
                    </a:lstStyle>
                    <a:p>
                      <a:pPr marL="0" lvl="0" indent="0" algn="ctr">
                        <a:buNone/>
                      </a:pPr>
                      <a:r>
                        <a:rPr lang="zh-CN" altLang="en-US" sz="1000" b="1" dirty="0"/>
                        <a:t>直接经济款</a:t>
                      </a:r>
                      <a:endParaRPr lang="zh-CN" altLang="en-US" sz="1000" b="1" dirty="0"/>
                    </a:p>
                  </a:txBody>
                  <a:tcPr marL="0" marR="0" marT="0" marB="0" anchor="ctr">
                    <a:lnL cap="flat">
                      <a:noFill/>
                    </a:lnL>
                    <a:lnR>
                      <a:noFill/>
                    </a:lnR>
                    <a:lnT>
                      <a:noFill/>
                    </a:lnT>
                    <a:lnB cap="flat">
                      <a:noFill/>
                    </a:lnB>
                    <a:lnTlToBr>
                      <a:noFill/>
                    </a:lnTlToBr>
                    <a:lnBlToTr>
                      <a:noFill/>
                    </a:lnBlToTr>
                    <a:solidFill>
                      <a:schemeClr val="bg1"/>
                    </a:solidFill>
                  </a:tcPr>
                </a:tc>
                <a:tc>
                  <a:txBody>
                    <a:bodyPr/>
                    <a:lstStyle>
                      <a:lvl1pPr marL="285750" lvl="0" indent="-285750" algn="l" defTabSz="914400" eaLnBrk="1" fontAlgn="base" latinLnBrk="0" hangingPunct="1">
                        <a:lnSpc>
                          <a:spcPct val="80000"/>
                        </a:lnSpc>
                        <a:spcBef>
                          <a:spcPct val="20000"/>
                        </a:spcBef>
                        <a:spcAft>
                          <a:spcPct val="0"/>
                        </a:spcAft>
                        <a:buFont typeface="Arial" panose="020B0604020202020204" pitchFamily="34" charset="0"/>
                        <a:buChar char="•"/>
                        <a:defRPr sz="2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1pPr>
                      <a:lvl2pPr marL="742950" lvl="1" indent="-285750" algn="l" defTabSz="914400" eaLnBrk="1" fontAlgn="base" latinLnBrk="0" hangingPunct="1">
                        <a:lnSpc>
                          <a:spcPct val="80000"/>
                        </a:lnSpc>
                        <a:spcBef>
                          <a:spcPct val="20000"/>
                        </a:spcBef>
                        <a:spcAft>
                          <a:spcPct val="0"/>
                        </a:spcAft>
                        <a:buFont typeface="Arial" panose="020B0604020202020204" pitchFamily="34" charset="0"/>
                        <a:buChar char="•"/>
                        <a:defRPr sz="24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2pPr>
                      <a:lvl3pPr marL="1200150" lvl="2" indent="-285750" algn="l" defTabSz="914400" eaLnBrk="1" fontAlgn="base" latinLnBrk="0" hangingPunct="1">
                        <a:lnSpc>
                          <a:spcPct val="80000"/>
                        </a:lnSpc>
                        <a:spcBef>
                          <a:spcPct val="20000"/>
                        </a:spcBef>
                        <a:spcAft>
                          <a:spcPct val="0"/>
                        </a:spcAft>
                        <a:buFont typeface="Arial" panose="020B0604020202020204" pitchFamily="34" charset="0"/>
                        <a:buChar char="•"/>
                        <a:defRPr sz="20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3pPr>
                      <a:lvl4pPr marL="1657350" lvl="3"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4pPr>
                      <a:lvl5pPr marL="2114550" lvl="4"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5pPr>
                    </a:lstStyle>
                    <a:p>
                      <a:pPr marL="0" lvl="0" indent="0">
                        <a:buNone/>
                      </a:pPr>
                      <a:r>
                        <a:rPr lang="zh-CN" altLang="en-US" sz="1000" b="1" dirty="0"/>
                        <a:t>   </a:t>
                      </a:r>
                      <a:r>
                        <a:rPr lang="en-US" altLang="zh-CN" sz="1000" b="1"/>
                        <a:t>1          ~     1000</a:t>
                      </a:r>
                      <a:r>
                        <a:rPr lang="zh-CN" altLang="en-US" sz="1000" b="1" dirty="0"/>
                        <a:t>万元           </a:t>
                      </a:r>
                      <a:r>
                        <a:rPr lang="en-US" altLang="zh-CN" sz="1000" b="1"/>
                        <a:t>~           5000</a:t>
                      </a:r>
                      <a:r>
                        <a:rPr lang="zh-CN" altLang="en-US" sz="1000" b="1" dirty="0"/>
                        <a:t>万元        </a:t>
                      </a:r>
                      <a:r>
                        <a:rPr lang="en-US" altLang="zh-CN" sz="1000" b="1"/>
                        <a:t>~             1</a:t>
                      </a:r>
                      <a:r>
                        <a:rPr lang="zh-CN" altLang="zh-CN" sz="1000" b="1" dirty="0"/>
                        <a:t>亿</a:t>
                      </a:r>
                      <a:r>
                        <a:rPr lang="zh-CN" altLang="en-US" sz="1000" b="1" dirty="0"/>
                        <a:t>元             </a:t>
                      </a:r>
                      <a:r>
                        <a:rPr lang="en-US" altLang="zh-CN" sz="1000" b="1"/>
                        <a:t>~        +∞</a:t>
                      </a:r>
                      <a:endParaRPr lang="en-US" altLang="zh-CN" sz="1000" b="1"/>
                    </a:p>
                  </a:txBody>
                  <a:tcPr marL="0" marR="0" marT="0" marB="0" anchor="ctr">
                    <a:lnL>
                      <a:noFill/>
                    </a:lnL>
                    <a:lnR cap="flat">
                      <a:noFill/>
                    </a:lnR>
                    <a:lnT>
                      <a:noFill/>
                    </a:lnT>
                    <a:lnB cap="flat">
                      <a:noFill/>
                    </a:lnB>
                    <a:lnTlToBr>
                      <a:noFill/>
                    </a:lnTlToBr>
                    <a:lnBlToTr>
                      <a:noFill/>
                    </a:lnBlToTr>
                    <a:solidFill>
                      <a:schemeClr val="bg1"/>
                    </a:solidFill>
                  </a:tcPr>
                </a:tc>
              </a:tr>
            </a:tbl>
          </a:graphicData>
        </a:graphic>
      </p:graphicFrame>
      <p:sp>
        <p:nvSpPr>
          <p:cNvPr id="47180" name="Title 161874"/>
          <p:cNvSpPr>
            <a:spLocks noGrp="1" noChangeArrowheads="1"/>
          </p:cNvSpPr>
          <p:nvPr>
            <p:ph type="title"/>
          </p:nvPr>
        </p:nvSpPr>
        <p:spPr>
          <a:xfrm>
            <a:off x="3752850" y="574675"/>
            <a:ext cx="5186363" cy="346075"/>
          </a:xfrm>
        </p:spPr>
        <p:txBody>
          <a:bodyPr/>
          <a:lstStyle/>
          <a:p>
            <a:r>
              <a:rPr lang="zh-CN" altLang="en-US" sz="2400" b="1" smtClean="0">
                <a:latin typeface="黑体" panose="02010609060101010101" pitchFamily="2" charset="-122"/>
                <a:ea typeface="黑体" panose="02010609060101010101" pitchFamily="2" charset="-122"/>
              </a:rPr>
              <a:t>安全事故的分级</a:t>
            </a:r>
            <a:endParaRPr lang="zh-CN" altLang="en-US" sz="2400" b="1" smtClean="0">
              <a:latin typeface="黑体" panose="02010609060101010101" pitchFamily="2" charset="-122"/>
              <a:ea typeface="黑体" panose="02010609060101010101" pitchFamily="2" charset="-122"/>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 Placeholder 162817"/>
          <p:cNvSpPr>
            <a:spLocks noGrp="1" noChangeArrowheads="1"/>
          </p:cNvSpPr>
          <p:nvPr>
            <p:ph type="body" idx="1"/>
          </p:nvPr>
        </p:nvSpPr>
        <p:spPr>
          <a:xfrm>
            <a:off x="1847850" y="1412875"/>
            <a:ext cx="8559800" cy="4968875"/>
          </a:xfrm>
          <a:ln>
            <a:solidFill>
              <a:srgbClr val="FFFFFF"/>
            </a:solidFill>
            <a:miter lim="800000"/>
          </a:ln>
        </p:spPr>
        <p:txBody>
          <a:bodyPr anchor="t"/>
          <a:lstStyle/>
          <a:p>
            <a:pPr algn="just">
              <a:lnSpc>
                <a:spcPct val="120000"/>
              </a:lnSpc>
              <a:buFont typeface="Wingdings" panose="05000000000000000000" pitchFamily="2" charset="2"/>
              <a:buChar char="Ø"/>
            </a:pPr>
            <a:r>
              <a:rPr lang="zh-CN" altLang="en-US" b="1" smtClean="0">
                <a:solidFill>
                  <a:srgbClr val="EA060B"/>
                </a:solidFill>
                <a:latin typeface="华文楷体" panose="02010600040101010101" pitchFamily="2" charset="-122"/>
                <a:ea typeface="华文楷体" panose="02010600040101010101" pitchFamily="2" charset="-122"/>
              </a:rPr>
              <a:t>第九十三条 生产经营单位的安全生产管理人员未履行本法规定的安全生产管理职责的，责令限期改正</a:t>
            </a:r>
            <a:r>
              <a:rPr lang="en-US" altLang="zh-CN" b="1" smtClean="0">
                <a:solidFill>
                  <a:srgbClr val="EA060B"/>
                </a:solidFill>
                <a:latin typeface="华文楷体" panose="02010600040101010101" pitchFamily="2" charset="-122"/>
                <a:ea typeface="华文楷体" panose="02010600040101010101" pitchFamily="2" charset="-122"/>
              </a:rPr>
              <a:t>;</a:t>
            </a:r>
            <a:r>
              <a:rPr lang="zh-CN" altLang="en-US" b="1" smtClean="0">
                <a:solidFill>
                  <a:srgbClr val="EA060B"/>
                </a:solidFill>
                <a:latin typeface="华文楷体" panose="02010600040101010101" pitchFamily="2" charset="-122"/>
                <a:ea typeface="华文楷体" panose="02010600040101010101" pitchFamily="2" charset="-122"/>
              </a:rPr>
              <a:t>导致发生生产安全事故的，暂停或者撤销其与安全生产有关的资格</a:t>
            </a:r>
            <a:r>
              <a:rPr lang="en-US" altLang="zh-CN" b="1" smtClean="0">
                <a:solidFill>
                  <a:srgbClr val="EA060B"/>
                </a:solidFill>
                <a:latin typeface="华文楷体" panose="02010600040101010101" pitchFamily="2" charset="-122"/>
                <a:ea typeface="华文楷体" panose="02010600040101010101" pitchFamily="2" charset="-122"/>
              </a:rPr>
              <a:t>;</a:t>
            </a:r>
            <a:r>
              <a:rPr lang="zh-CN" altLang="en-US" b="1" smtClean="0">
                <a:solidFill>
                  <a:srgbClr val="EA060B"/>
                </a:solidFill>
                <a:latin typeface="华文楷体" panose="02010600040101010101" pitchFamily="2" charset="-122"/>
                <a:ea typeface="华文楷体" panose="02010600040101010101" pitchFamily="2" charset="-122"/>
              </a:rPr>
              <a:t>构成犯罪的，依照刑法有关规定追究刑事责任。</a:t>
            </a:r>
            <a:endParaRPr lang="zh-CN" altLang="en-US" b="1" smtClean="0">
              <a:solidFill>
                <a:srgbClr val="EA060B"/>
              </a:solidFill>
              <a:latin typeface="华文楷体" panose="02010600040101010101" pitchFamily="2" charset="-122"/>
              <a:ea typeface="华文楷体" panose="02010600040101010101" pitchFamily="2" charset="-122"/>
            </a:endParaRPr>
          </a:p>
        </p:txBody>
      </p:sp>
      <p:sp>
        <p:nvSpPr>
          <p:cNvPr id="48130" name="文本框 162818"/>
          <p:cNvSpPr txBox="1">
            <a:spLocks noChangeArrowheads="1"/>
          </p:cNvSpPr>
          <p:nvPr/>
        </p:nvSpPr>
        <p:spPr bwMode="auto">
          <a:xfrm>
            <a:off x="2782888" y="476250"/>
            <a:ext cx="7561262"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000">
                <a:solidFill>
                  <a:schemeClr val="tx1"/>
                </a:solidFill>
                <a:latin typeface="Arial" panose="020B0604020202020204" pitchFamily="34" charset="0"/>
              </a:defRPr>
            </a:lvl1pPr>
            <a:lvl2pPr algn="r">
              <a:defRPr sz="2000">
                <a:solidFill>
                  <a:schemeClr val="tx1"/>
                </a:solidFill>
                <a:latin typeface="Arial" panose="020B0604020202020204" pitchFamily="34" charset="0"/>
              </a:defRPr>
            </a:lvl2pPr>
            <a:lvl3pPr algn="r">
              <a:defRPr sz="2000">
                <a:solidFill>
                  <a:schemeClr val="tx1"/>
                </a:solidFill>
                <a:latin typeface="Arial" panose="020B0604020202020204" pitchFamily="34" charset="0"/>
              </a:defRPr>
            </a:lvl3pPr>
            <a:lvl4pPr algn="r">
              <a:defRPr sz="2000">
                <a:solidFill>
                  <a:schemeClr val="tx1"/>
                </a:solidFill>
                <a:latin typeface="Arial" panose="020B0604020202020204" pitchFamily="34" charset="0"/>
              </a:defRPr>
            </a:lvl4pPr>
            <a:lvl5pPr algn="r">
              <a:defRPr sz="2000">
                <a:solidFill>
                  <a:schemeClr val="tx1"/>
                </a:solidFill>
                <a:latin typeface="Arial" panose="020B0604020202020204" pitchFamily="34" charset="0"/>
              </a:defRPr>
            </a:lvl5pPr>
            <a:lvl6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a:spcBef>
                <a:spcPct val="50000"/>
              </a:spcBef>
              <a:buClr>
                <a:schemeClr val="hlink"/>
              </a:buClr>
              <a:buSzPct val="120000"/>
              <a:buFont typeface="Wingdings" panose="05000000000000000000" pitchFamily="2" charset="2"/>
              <a:buChar char="F"/>
            </a:pPr>
            <a:r>
              <a:rPr lang="zh-CN" altLang="en-US" sz="3200">
                <a:solidFill>
                  <a:schemeClr val="folHlink"/>
                </a:solidFill>
                <a:latin typeface="Tahoma" panose="020B0604030504040204" pitchFamily="34" charset="0"/>
                <a:ea typeface="华文新魏" panose="02010800040101010101" pitchFamily="2" charset="-122"/>
              </a:rPr>
              <a:t>　法律责任</a:t>
            </a:r>
            <a:r>
              <a:rPr lang="zh-CN" altLang="en-US" sz="2400" b="1">
                <a:solidFill>
                  <a:schemeClr val="folHlink"/>
                </a:solidFill>
                <a:latin typeface="Tahoma" panose="020B0604030504040204" pitchFamily="34" charset="0"/>
                <a:ea typeface="宋体" panose="02010600030101010101" pitchFamily="2" charset="-122"/>
              </a:rPr>
              <a:t> </a:t>
            </a:r>
            <a:endParaRPr lang="zh-CN" altLang="en-US" sz="2400" b="1">
              <a:solidFill>
                <a:schemeClr val="folHlink"/>
              </a:solidFill>
              <a:latin typeface="Tahoma" panose="020B0604030504040204" pitchFamily="34"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 Placeholder 163841"/>
          <p:cNvSpPr>
            <a:spLocks noGrp="1" noChangeArrowheads="1"/>
          </p:cNvSpPr>
          <p:nvPr>
            <p:ph type="body" idx="1"/>
          </p:nvPr>
        </p:nvSpPr>
        <p:spPr>
          <a:xfrm>
            <a:off x="1847850" y="1484313"/>
            <a:ext cx="8559800" cy="4968875"/>
          </a:xfrm>
          <a:ln>
            <a:solidFill>
              <a:srgbClr val="FFFFFF"/>
            </a:solidFill>
            <a:miter lim="800000"/>
          </a:ln>
        </p:spPr>
        <p:txBody>
          <a:bodyPr anchor="t"/>
          <a:lstStyle/>
          <a:p>
            <a:r>
              <a:rPr lang="zh-CN" altLang="en-US" sz="2000" b="1" smtClean="0">
                <a:solidFill>
                  <a:srgbClr val="000000"/>
                </a:solidFill>
                <a:latin typeface="华文楷体" panose="02010600040101010101" pitchFamily="2" charset="-122"/>
                <a:ea typeface="华文楷体" panose="02010600040101010101" pitchFamily="2" charset="-122"/>
              </a:rPr>
              <a:t>第九十四条 生产经营单位有下列行为之一的，责令限期改正，可以处</a:t>
            </a:r>
            <a:r>
              <a:rPr lang="zh-CN" altLang="en-US" sz="2000" b="1" smtClean="0">
                <a:solidFill>
                  <a:srgbClr val="EA060B"/>
                </a:solidFill>
                <a:latin typeface="华文楷体" panose="02010600040101010101" pitchFamily="2" charset="-122"/>
                <a:ea typeface="华文楷体" panose="02010600040101010101" pitchFamily="2" charset="-122"/>
              </a:rPr>
              <a:t>五万元以下的罚款</a:t>
            </a:r>
            <a:r>
              <a:rPr lang="en-US" altLang="zh-CN" sz="2000" b="1" smtClean="0">
                <a:solidFill>
                  <a:srgbClr val="EA060B"/>
                </a:solidFill>
                <a:latin typeface="华文楷体" panose="02010600040101010101" pitchFamily="2" charset="-122"/>
                <a:ea typeface="华文楷体" panose="02010600040101010101" pitchFamily="2" charset="-122"/>
              </a:rPr>
              <a:t>;</a:t>
            </a:r>
            <a:r>
              <a:rPr lang="zh-CN" altLang="en-US" sz="2000" b="1" smtClean="0">
                <a:solidFill>
                  <a:srgbClr val="EA060B"/>
                </a:solidFill>
                <a:latin typeface="华文楷体" panose="02010600040101010101" pitchFamily="2" charset="-122"/>
                <a:ea typeface="华文楷体" panose="02010600040101010101" pitchFamily="2" charset="-122"/>
              </a:rPr>
              <a:t>逾期未改正的，责令停产停业整顿，并处五万元以上十万元以下的罚款，对其直接负责的主管人员和其他直接责任人员处一万元以上二万元以下的罚款：</a:t>
            </a:r>
            <a:endParaRPr lang="zh-CN" altLang="en-US" sz="2000" b="1" smtClean="0">
              <a:solidFill>
                <a:srgbClr val="EA060B"/>
              </a:solidFill>
              <a:latin typeface="华文楷体" panose="02010600040101010101" pitchFamily="2" charset="-122"/>
              <a:ea typeface="华文楷体" panose="02010600040101010101" pitchFamily="2" charset="-122"/>
            </a:endParaRPr>
          </a:p>
          <a:p>
            <a:r>
              <a:rPr lang="en-US" altLang="zh-CN" sz="2000" b="1" smtClean="0">
                <a:solidFill>
                  <a:srgbClr val="000000"/>
                </a:solidFill>
                <a:latin typeface="华文楷体" panose="02010600040101010101" pitchFamily="2" charset="-122"/>
                <a:ea typeface="华文楷体" panose="02010600040101010101" pitchFamily="2" charset="-122"/>
              </a:rPr>
              <a:t>(</a:t>
            </a:r>
            <a:r>
              <a:rPr lang="zh-CN" altLang="en-US" sz="2000" b="1" smtClean="0">
                <a:solidFill>
                  <a:srgbClr val="000000"/>
                </a:solidFill>
                <a:latin typeface="华文楷体" panose="02010600040101010101" pitchFamily="2" charset="-122"/>
                <a:ea typeface="华文楷体" panose="02010600040101010101" pitchFamily="2" charset="-122"/>
              </a:rPr>
              <a:t>一</a:t>
            </a:r>
            <a:r>
              <a:rPr lang="en-US" altLang="zh-CN" sz="2000" b="1" smtClean="0">
                <a:solidFill>
                  <a:srgbClr val="000000"/>
                </a:solidFill>
                <a:latin typeface="华文楷体" panose="02010600040101010101" pitchFamily="2" charset="-122"/>
                <a:ea typeface="华文楷体" panose="02010600040101010101" pitchFamily="2" charset="-122"/>
              </a:rPr>
              <a:t>)</a:t>
            </a:r>
            <a:r>
              <a:rPr lang="zh-CN" altLang="en-US" sz="2000" b="1" smtClean="0">
                <a:solidFill>
                  <a:srgbClr val="000000"/>
                </a:solidFill>
                <a:latin typeface="华文楷体" panose="02010600040101010101" pitchFamily="2" charset="-122"/>
                <a:ea typeface="华文楷体" panose="02010600040101010101" pitchFamily="2" charset="-122"/>
              </a:rPr>
              <a:t>未按照规定设置安全生产管理机构或者配备安全生产管理人员的</a:t>
            </a:r>
            <a:r>
              <a:rPr lang="en-US" altLang="zh-CN" sz="2000" b="1" smtClean="0">
                <a:solidFill>
                  <a:srgbClr val="000000"/>
                </a:solidFill>
                <a:latin typeface="华文楷体" panose="02010600040101010101" pitchFamily="2" charset="-122"/>
                <a:ea typeface="华文楷体" panose="02010600040101010101" pitchFamily="2" charset="-122"/>
              </a:rPr>
              <a:t>;</a:t>
            </a:r>
            <a:endParaRPr lang="en-US" altLang="zh-CN" sz="2000" b="1" smtClean="0">
              <a:solidFill>
                <a:srgbClr val="000000"/>
              </a:solidFill>
              <a:latin typeface="华文楷体" panose="02010600040101010101" pitchFamily="2" charset="-122"/>
              <a:ea typeface="华文楷体" panose="02010600040101010101" pitchFamily="2" charset="-122"/>
            </a:endParaRPr>
          </a:p>
          <a:p>
            <a:r>
              <a:rPr lang="en-US" altLang="zh-CN" sz="2000" b="1" smtClean="0">
                <a:solidFill>
                  <a:srgbClr val="000000"/>
                </a:solidFill>
                <a:latin typeface="华文楷体" panose="02010600040101010101" pitchFamily="2" charset="-122"/>
                <a:ea typeface="华文楷体" panose="02010600040101010101" pitchFamily="2" charset="-122"/>
              </a:rPr>
              <a:t>(</a:t>
            </a:r>
            <a:r>
              <a:rPr lang="zh-CN" altLang="en-US" sz="2000" b="1" smtClean="0">
                <a:solidFill>
                  <a:srgbClr val="000000"/>
                </a:solidFill>
                <a:latin typeface="华文楷体" panose="02010600040101010101" pitchFamily="2" charset="-122"/>
                <a:ea typeface="华文楷体" panose="02010600040101010101" pitchFamily="2" charset="-122"/>
              </a:rPr>
              <a:t>二</a:t>
            </a:r>
            <a:r>
              <a:rPr lang="en-US" altLang="zh-CN" sz="2000" b="1" smtClean="0">
                <a:solidFill>
                  <a:srgbClr val="000000"/>
                </a:solidFill>
                <a:latin typeface="华文楷体" panose="02010600040101010101" pitchFamily="2" charset="-122"/>
                <a:ea typeface="华文楷体" panose="02010600040101010101" pitchFamily="2" charset="-122"/>
              </a:rPr>
              <a:t>)</a:t>
            </a:r>
            <a:r>
              <a:rPr lang="zh-CN" altLang="en-US" sz="2000" b="1" smtClean="0">
                <a:solidFill>
                  <a:srgbClr val="000000"/>
                </a:solidFill>
                <a:latin typeface="华文楷体" panose="02010600040101010101" pitchFamily="2" charset="-122"/>
                <a:ea typeface="华文楷体" panose="02010600040101010101" pitchFamily="2" charset="-122"/>
              </a:rPr>
              <a:t>危险物品的生产、经营、储存单位以及矿山、金属冶炼、建筑施工、道路运输单位的主要负责人和安全生产管理人员未按照规定经考核合格的</a:t>
            </a:r>
            <a:r>
              <a:rPr lang="en-US" altLang="zh-CN" sz="2000" b="1" smtClean="0">
                <a:solidFill>
                  <a:srgbClr val="000000"/>
                </a:solidFill>
                <a:latin typeface="华文楷体" panose="02010600040101010101" pitchFamily="2" charset="-122"/>
                <a:ea typeface="华文楷体" panose="02010600040101010101" pitchFamily="2" charset="-122"/>
              </a:rPr>
              <a:t>;</a:t>
            </a:r>
            <a:endParaRPr lang="en-US" altLang="zh-CN" sz="2000" b="1" smtClean="0">
              <a:solidFill>
                <a:srgbClr val="000000"/>
              </a:solidFill>
              <a:latin typeface="华文楷体" panose="02010600040101010101" pitchFamily="2" charset="-122"/>
              <a:ea typeface="华文楷体" panose="02010600040101010101" pitchFamily="2" charset="-122"/>
            </a:endParaRPr>
          </a:p>
          <a:p>
            <a:r>
              <a:rPr lang="en-US" altLang="zh-CN" sz="2000" b="1" smtClean="0">
                <a:solidFill>
                  <a:srgbClr val="000000"/>
                </a:solidFill>
                <a:latin typeface="华文楷体" panose="02010600040101010101" pitchFamily="2" charset="-122"/>
                <a:ea typeface="华文楷体" panose="02010600040101010101" pitchFamily="2" charset="-122"/>
              </a:rPr>
              <a:t>(</a:t>
            </a:r>
            <a:r>
              <a:rPr lang="zh-CN" altLang="en-US" sz="2000" b="1" smtClean="0">
                <a:solidFill>
                  <a:srgbClr val="000000"/>
                </a:solidFill>
                <a:latin typeface="华文楷体" panose="02010600040101010101" pitchFamily="2" charset="-122"/>
                <a:ea typeface="华文楷体" panose="02010600040101010101" pitchFamily="2" charset="-122"/>
              </a:rPr>
              <a:t>三</a:t>
            </a:r>
            <a:r>
              <a:rPr lang="en-US" altLang="zh-CN" sz="2000" b="1" smtClean="0">
                <a:solidFill>
                  <a:srgbClr val="000000"/>
                </a:solidFill>
                <a:latin typeface="华文楷体" panose="02010600040101010101" pitchFamily="2" charset="-122"/>
                <a:ea typeface="华文楷体" panose="02010600040101010101" pitchFamily="2" charset="-122"/>
              </a:rPr>
              <a:t>)</a:t>
            </a:r>
            <a:r>
              <a:rPr lang="zh-CN" altLang="en-US" sz="2000" b="1" smtClean="0">
                <a:solidFill>
                  <a:srgbClr val="000000"/>
                </a:solidFill>
                <a:latin typeface="华文楷体" panose="02010600040101010101" pitchFamily="2" charset="-122"/>
                <a:ea typeface="华文楷体" panose="02010600040101010101" pitchFamily="2" charset="-122"/>
              </a:rPr>
              <a:t>未按照规定对从业人员、被派遣劳动者、实习学生进行安全生产教育和培训，或者未按照规定如实告知有关的安全生产事项的</a:t>
            </a:r>
            <a:r>
              <a:rPr lang="en-US" altLang="zh-CN" sz="2000" b="1" smtClean="0">
                <a:solidFill>
                  <a:srgbClr val="000000"/>
                </a:solidFill>
                <a:latin typeface="华文楷体" panose="02010600040101010101" pitchFamily="2" charset="-122"/>
                <a:ea typeface="华文楷体" panose="02010600040101010101" pitchFamily="2" charset="-122"/>
              </a:rPr>
              <a:t>;</a:t>
            </a:r>
            <a:endParaRPr lang="en-US" altLang="zh-CN" sz="2000" b="1" smtClean="0">
              <a:solidFill>
                <a:srgbClr val="000000"/>
              </a:solidFill>
              <a:latin typeface="华文楷体" panose="02010600040101010101" pitchFamily="2" charset="-122"/>
              <a:ea typeface="华文楷体" panose="02010600040101010101" pitchFamily="2" charset="-122"/>
            </a:endParaRPr>
          </a:p>
          <a:p>
            <a:r>
              <a:rPr lang="en-US" altLang="zh-CN" sz="2000" b="1" smtClean="0">
                <a:solidFill>
                  <a:srgbClr val="EA060B"/>
                </a:solidFill>
                <a:latin typeface="华文楷体" panose="02010600040101010101" pitchFamily="2" charset="-122"/>
                <a:ea typeface="华文楷体" panose="02010600040101010101" pitchFamily="2" charset="-122"/>
              </a:rPr>
              <a:t>(</a:t>
            </a:r>
            <a:r>
              <a:rPr lang="zh-CN" altLang="en-US" sz="2000" b="1" smtClean="0">
                <a:solidFill>
                  <a:srgbClr val="EA060B"/>
                </a:solidFill>
                <a:latin typeface="华文楷体" panose="02010600040101010101" pitchFamily="2" charset="-122"/>
                <a:ea typeface="华文楷体" panose="02010600040101010101" pitchFamily="2" charset="-122"/>
              </a:rPr>
              <a:t>四</a:t>
            </a:r>
            <a:r>
              <a:rPr lang="en-US" altLang="zh-CN" sz="2000" b="1" smtClean="0">
                <a:solidFill>
                  <a:srgbClr val="EA060B"/>
                </a:solidFill>
                <a:latin typeface="华文楷体" panose="02010600040101010101" pitchFamily="2" charset="-122"/>
                <a:ea typeface="华文楷体" panose="02010600040101010101" pitchFamily="2" charset="-122"/>
              </a:rPr>
              <a:t>)</a:t>
            </a:r>
            <a:r>
              <a:rPr lang="zh-CN" altLang="en-US" sz="2000" b="1" smtClean="0">
                <a:solidFill>
                  <a:srgbClr val="EA060B"/>
                </a:solidFill>
                <a:latin typeface="华文楷体" panose="02010600040101010101" pitchFamily="2" charset="-122"/>
                <a:ea typeface="华文楷体" panose="02010600040101010101" pitchFamily="2" charset="-122"/>
              </a:rPr>
              <a:t>未如实记录安全生产教育和培训情况的</a:t>
            </a:r>
            <a:r>
              <a:rPr lang="en-US" altLang="zh-CN" sz="2000" b="1" smtClean="0">
                <a:solidFill>
                  <a:srgbClr val="EA060B"/>
                </a:solidFill>
                <a:latin typeface="华文楷体" panose="02010600040101010101" pitchFamily="2" charset="-122"/>
                <a:ea typeface="华文楷体" panose="02010600040101010101" pitchFamily="2" charset="-122"/>
              </a:rPr>
              <a:t>;</a:t>
            </a:r>
            <a:endParaRPr lang="en-US" altLang="zh-CN" sz="2000" b="1" smtClean="0">
              <a:solidFill>
                <a:srgbClr val="EA060B"/>
              </a:solidFill>
              <a:latin typeface="华文楷体" panose="02010600040101010101" pitchFamily="2" charset="-122"/>
              <a:ea typeface="华文楷体" panose="02010600040101010101" pitchFamily="2" charset="-122"/>
            </a:endParaRPr>
          </a:p>
          <a:p>
            <a:r>
              <a:rPr lang="en-US" altLang="zh-CN" sz="2000" b="1" smtClean="0">
                <a:solidFill>
                  <a:srgbClr val="EA060B"/>
                </a:solidFill>
                <a:latin typeface="华文楷体" panose="02010600040101010101" pitchFamily="2" charset="-122"/>
                <a:ea typeface="华文楷体" panose="02010600040101010101" pitchFamily="2" charset="-122"/>
              </a:rPr>
              <a:t>(</a:t>
            </a:r>
            <a:r>
              <a:rPr lang="zh-CN" altLang="en-US" sz="2000" b="1" smtClean="0">
                <a:solidFill>
                  <a:srgbClr val="EA060B"/>
                </a:solidFill>
                <a:latin typeface="华文楷体" panose="02010600040101010101" pitchFamily="2" charset="-122"/>
                <a:ea typeface="华文楷体" panose="02010600040101010101" pitchFamily="2" charset="-122"/>
              </a:rPr>
              <a:t>五</a:t>
            </a:r>
            <a:r>
              <a:rPr lang="en-US" altLang="zh-CN" sz="2000" b="1" smtClean="0">
                <a:solidFill>
                  <a:srgbClr val="EA060B"/>
                </a:solidFill>
                <a:latin typeface="华文楷体" panose="02010600040101010101" pitchFamily="2" charset="-122"/>
                <a:ea typeface="华文楷体" panose="02010600040101010101" pitchFamily="2" charset="-122"/>
              </a:rPr>
              <a:t>)</a:t>
            </a:r>
            <a:r>
              <a:rPr lang="zh-CN" altLang="en-US" sz="2000" b="1" smtClean="0">
                <a:solidFill>
                  <a:srgbClr val="EA060B"/>
                </a:solidFill>
                <a:latin typeface="华文楷体" panose="02010600040101010101" pitchFamily="2" charset="-122"/>
                <a:ea typeface="华文楷体" panose="02010600040101010101" pitchFamily="2" charset="-122"/>
              </a:rPr>
              <a:t>未将事故隐患排查治理情况如实记录或者未向从业人员通报的</a:t>
            </a:r>
            <a:r>
              <a:rPr lang="en-US" altLang="zh-CN" sz="2000" b="1" smtClean="0">
                <a:solidFill>
                  <a:srgbClr val="EA060B"/>
                </a:solidFill>
                <a:latin typeface="华文楷体" panose="02010600040101010101" pitchFamily="2" charset="-122"/>
                <a:ea typeface="华文楷体" panose="02010600040101010101" pitchFamily="2" charset="-122"/>
              </a:rPr>
              <a:t>;</a:t>
            </a:r>
            <a:endParaRPr lang="en-US" altLang="zh-CN" sz="2000" b="1" smtClean="0">
              <a:solidFill>
                <a:srgbClr val="EA060B"/>
              </a:solidFill>
              <a:latin typeface="华文楷体" panose="02010600040101010101" pitchFamily="2" charset="-122"/>
              <a:ea typeface="华文楷体" panose="02010600040101010101" pitchFamily="2" charset="-122"/>
            </a:endParaRPr>
          </a:p>
          <a:p>
            <a:r>
              <a:rPr lang="en-US" altLang="zh-CN" sz="2000" b="1" smtClean="0">
                <a:solidFill>
                  <a:srgbClr val="EA060B"/>
                </a:solidFill>
                <a:latin typeface="华文楷体" panose="02010600040101010101" pitchFamily="2" charset="-122"/>
                <a:ea typeface="华文楷体" panose="02010600040101010101" pitchFamily="2" charset="-122"/>
              </a:rPr>
              <a:t>(</a:t>
            </a:r>
            <a:r>
              <a:rPr lang="zh-CN" altLang="en-US" sz="2000" b="1" smtClean="0">
                <a:solidFill>
                  <a:srgbClr val="EA060B"/>
                </a:solidFill>
                <a:latin typeface="华文楷体" panose="02010600040101010101" pitchFamily="2" charset="-122"/>
                <a:ea typeface="华文楷体" panose="02010600040101010101" pitchFamily="2" charset="-122"/>
              </a:rPr>
              <a:t>六</a:t>
            </a:r>
            <a:r>
              <a:rPr lang="en-US" altLang="zh-CN" sz="2000" b="1" smtClean="0">
                <a:solidFill>
                  <a:srgbClr val="EA060B"/>
                </a:solidFill>
                <a:latin typeface="华文楷体" panose="02010600040101010101" pitchFamily="2" charset="-122"/>
                <a:ea typeface="华文楷体" panose="02010600040101010101" pitchFamily="2" charset="-122"/>
              </a:rPr>
              <a:t>)</a:t>
            </a:r>
            <a:r>
              <a:rPr lang="zh-CN" altLang="en-US" sz="2000" b="1" smtClean="0">
                <a:solidFill>
                  <a:srgbClr val="EA060B"/>
                </a:solidFill>
                <a:latin typeface="华文楷体" panose="02010600040101010101" pitchFamily="2" charset="-122"/>
                <a:ea typeface="华文楷体" panose="02010600040101010101" pitchFamily="2" charset="-122"/>
              </a:rPr>
              <a:t>未按照规定制定生产安全事故应急救援预案或者未定期组织演练的</a:t>
            </a:r>
            <a:r>
              <a:rPr lang="en-US" altLang="zh-CN" sz="2000" b="1" smtClean="0">
                <a:solidFill>
                  <a:srgbClr val="EA060B"/>
                </a:solidFill>
                <a:latin typeface="华文楷体" panose="02010600040101010101" pitchFamily="2" charset="-122"/>
                <a:ea typeface="华文楷体" panose="02010600040101010101" pitchFamily="2" charset="-122"/>
              </a:rPr>
              <a:t>;</a:t>
            </a:r>
            <a:endParaRPr lang="en-US" altLang="zh-CN" sz="2000" b="1" smtClean="0">
              <a:solidFill>
                <a:srgbClr val="EA060B"/>
              </a:solidFill>
              <a:latin typeface="华文楷体" panose="02010600040101010101" pitchFamily="2" charset="-122"/>
              <a:ea typeface="华文楷体" panose="02010600040101010101" pitchFamily="2" charset="-122"/>
            </a:endParaRPr>
          </a:p>
          <a:p>
            <a:r>
              <a:rPr lang="en-US" altLang="zh-CN" sz="2000" b="1" smtClean="0">
                <a:solidFill>
                  <a:srgbClr val="EA060B"/>
                </a:solidFill>
                <a:latin typeface="华文楷体" panose="02010600040101010101" pitchFamily="2" charset="-122"/>
                <a:ea typeface="华文楷体" panose="02010600040101010101" pitchFamily="2" charset="-122"/>
              </a:rPr>
              <a:t>(</a:t>
            </a:r>
            <a:r>
              <a:rPr lang="zh-CN" altLang="en-US" sz="2000" b="1" smtClean="0">
                <a:solidFill>
                  <a:srgbClr val="EA060B"/>
                </a:solidFill>
                <a:latin typeface="华文楷体" panose="02010600040101010101" pitchFamily="2" charset="-122"/>
                <a:ea typeface="华文楷体" panose="02010600040101010101" pitchFamily="2" charset="-122"/>
              </a:rPr>
              <a:t>七</a:t>
            </a:r>
            <a:r>
              <a:rPr lang="en-US" altLang="zh-CN" sz="2000" b="1" smtClean="0">
                <a:solidFill>
                  <a:srgbClr val="EA060B"/>
                </a:solidFill>
                <a:latin typeface="华文楷体" panose="02010600040101010101" pitchFamily="2" charset="-122"/>
                <a:ea typeface="华文楷体" panose="02010600040101010101" pitchFamily="2" charset="-122"/>
              </a:rPr>
              <a:t>)</a:t>
            </a:r>
            <a:r>
              <a:rPr lang="zh-CN" altLang="en-US" sz="2000" b="1" smtClean="0">
                <a:solidFill>
                  <a:srgbClr val="EA060B"/>
                </a:solidFill>
                <a:latin typeface="华文楷体" panose="02010600040101010101" pitchFamily="2" charset="-122"/>
                <a:ea typeface="华文楷体" panose="02010600040101010101" pitchFamily="2" charset="-122"/>
              </a:rPr>
              <a:t>特种作业人员未按照规定经专门的安全作业培训并取得相应资格，上岗作业的。</a:t>
            </a:r>
            <a:endParaRPr lang="zh-CN" altLang="en-US" sz="2000" b="1" smtClean="0">
              <a:solidFill>
                <a:srgbClr val="EA060B"/>
              </a:solidFill>
              <a:latin typeface="华文楷体" panose="02010600040101010101" pitchFamily="2" charset="-122"/>
              <a:ea typeface="华文楷体" panose="02010600040101010101" pitchFamily="2" charset="-122"/>
            </a:endParaRPr>
          </a:p>
        </p:txBody>
      </p:sp>
      <p:sp>
        <p:nvSpPr>
          <p:cNvPr id="49154" name="文本框 163842"/>
          <p:cNvSpPr txBox="1">
            <a:spLocks noChangeArrowheads="1"/>
          </p:cNvSpPr>
          <p:nvPr/>
        </p:nvSpPr>
        <p:spPr bwMode="auto">
          <a:xfrm>
            <a:off x="2782888" y="476250"/>
            <a:ext cx="7561262"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000">
                <a:solidFill>
                  <a:schemeClr val="tx1"/>
                </a:solidFill>
                <a:latin typeface="Arial" panose="020B0604020202020204" pitchFamily="34" charset="0"/>
              </a:defRPr>
            </a:lvl1pPr>
            <a:lvl2pPr algn="r">
              <a:defRPr sz="2000">
                <a:solidFill>
                  <a:schemeClr val="tx1"/>
                </a:solidFill>
                <a:latin typeface="Arial" panose="020B0604020202020204" pitchFamily="34" charset="0"/>
              </a:defRPr>
            </a:lvl2pPr>
            <a:lvl3pPr algn="r">
              <a:defRPr sz="2000">
                <a:solidFill>
                  <a:schemeClr val="tx1"/>
                </a:solidFill>
                <a:latin typeface="Arial" panose="020B0604020202020204" pitchFamily="34" charset="0"/>
              </a:defRPr>
            </a:lvl3pPr>
            <a:lvl4pPr algn="r">
              <a:defRPr sz="2000">
                <a:solidFill>
                  <a:schemeClr val="tx1"/>
                </a:solidFill>
                <a:latin typeface="Arial" panose="020B0604020202020204" pitchFamily="34" charset="0"/>
              </a:defRPr>
            </a:lvl4pPr>
            <a:lvl5pPr algn="r">
              <a:defRPr sz="2000">
                <a:solidFill>
                  <a:schemeClr val="tx1"/>
                </a:solidFill>
                <a:latin typeface="Arial" panose="020B0604020202020204" pitchFamily="34" charset="0"/>
              </a:defRPr>
            </a:lvl5pPr>
            <a:lvl6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a:spcBef>
                <a:spcPct val="50000"/>
              </a:spcBef>
              <a:buClr>
                <a:schemeClr val="hlink"/>
              </a:buClr>
              <a:buSzPct val="120000"/>
              <a:buFont typeface="Wingdings" panose="05000000000000000000" pitchFamily="2" charset="2"/>
              <a:buChar char="F"/>
            </a:pPr>
            <a:r>
              <a:rPr lang="zh-CN" altLang="en-US" sz="3200">
                <a:solidFill>
                  <a:schemeClr val="folHlink"/>
                </a:solidFill>
                <a:latin typeface="Tahoma" panose="020B0604030504040204" pitchFamily="34" charset="0"/>
                <a:ea typeface="华文新魏" panose="02010800040101010101" pitchFamily="2" charset="-122"/>
              </a:rPr>
              <a:t>　法律责任</a:t>
            </a:r>
            <a:r>
              <a:rPr lang="zh-CN" altLang="en-US" sz="2400" b="1">
                <a:solidFill>
                  <a:schemeClr val="folHlink"/>
                </a:solidFill>
                <a:latin typeface="Tahoma" panose="020B0604030504040204" pitchFamily="34" charset="0"/>
                <a:ea typeface="宋体" panose="02010600030101010101" pitchFamily="2" charset="-122"/>
              </a:rPr>
              <a:t> </a:t>
            </a:r>
            <a:endParaRPr lang="zh-CN" altLang="en-US" sz="2400" b="1">
              <a:solidFill>
                <a:schemeClr val="folHlink"/>
              </a:solidFill>
              <a:latin typeface="Tahoma" panose="020B0604030504040204" pitchFamily="34"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标题 1"/>
          <p:cNvSpPr>
            <a:spLocks noGrp="1" noChangeArrowheads="1"/>
          </p:cNvSpPr>
          <p:nvPr>
            <p:ph type="title"/>
          </p:nvPr>
        </p:nvSpPr>
        <p:spPr>
          <a:xfrm>
            <a:off x="1970088" y="695325"/>
            <a:ext cx="8229600" cy="571500"/>
          </a:xfrm>
        </p:spPr>
        <p:txBody>
          <a:bodyPr lIns="0" tIns="45720" rIns="0" bIns="45720" anchor="b"/>
          <a:lstStyle/>
          <a:p>
            <a:r>
              <a:rPr lang="en-US" altLang="zh-CN" sz="2300" b="1" smtClean="0">
                <a:solidFill>
                  <a:srgbClr val="0000FF"/>
                </a:solidFill>
                <a:latin typeface="微软雅黑" panose="020B0503020204020204" charset="-122"/>
                <a:ea typeface="黑体" panose="02010609060101010101" pitchFamily="2" charset="-122"/>
                <a:cs typeface="Arial" panose="020B0604020202020204" pitchFamily="34" charset="0"/>
              </a:rPr>
              <a:t>1</a:t>
            </a:r>
            <a:r>
              <a:rPr lang="zh-CN" altLang="en-US" sz="2300" b="1" smtClean="0">
                <a:solidFill>
                  <a:srgbClr val="0000FF"/>
                </a:solidFill>
                <a:latin typeface="微软雅黑" panose="020B0503020204020204" charset="-122"/>
                <a:ea typeface="黑体" panose="02010609060101010101" pitchFamily="2" charset="-122"/>
                <a:cs typeface="Arial" panose="020B0604020202020204" pitchFamily="34" charset="0"/>
              </a:rPr>
              <a:t>、事故简要 </a:t>
            </a:r>
            <a:endParaRPr lang="zh-CN" altLang="en-US" sz="2300" b="1" smtClean="0">
              <a:solidFill>
                <a:srgbClr val="0000FF"/>
              </a:solidFill>
              <a:latin typeface="微软雅黑" panose="020B0503020204020204" charset="-122"/>
              <a:ea typeface="黑体" panose="02010609060101010101" pitchFamily="2" charset="-122"/>
              <a:cs typeface="Arial" panose="020B0604020202020204" pitchFamily="34" charset="0"/>
            </a:endParaRPr>
          </a:p>
        </p:txBody>
      </p:sp>
      <p:sp>
        <p:nvSpPr>
          <p:cNvPr id="10242" name="矩形 10"/>
          <p:cNvSpPr>
            <a:spLocks noChangeArrowheads="1"/>
          </p:cNvSpPr>
          <p:nvPr/>
        </p:nvSpPr>
        <p:spPr bwMode="auto">
          <a:xfrm>
            <a:off x="1981200" y="1692275"/>
            <a:ext cx="822960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000">
                <a:solidFill>
                  <a:schemeClr val="tx1"/>
                </a:solidFill>
                <a:latin typeface="Arial" panose="020B0604020202020204" pitchFamily="34" charset="0"/>
              </a:defRPr>
            </a:lvl1pPr>
            <a:lvl2pPr algn="r" defTabSz="457200">
              <a:defRPr sz="2000">
                <a:solidFill>
                  <a:schemeClr val="tx1"/>
                </a:solidFill>
                <a:latin typeface="Arial" panose="020B0604020202020204" pitchFamily="34" charset="0"/>
              </a:defRPr>
            </a:lvl2pPr>
            <a:lvl3pPr algn="r" defTabSz="457200">
              <a:defRPr sz="2000">
                <a:solidFill>
                  <a:schemeClr val="tx1"/>
                </a:solidFill>
                <a:latin typeface="Arial" panose="020B0604020202020204" pitchFamily="34" charset="0"/>
              </a:defRPr>
            </a:lvl3pPr>
            <a:lvl4pPr algn="r" defTabSz="457200">
              <a:defRPr sz="2000">
                <a:solidFill>
                  <a:schemeClr val="tx1"/>
                </a:solidFill>
                <a:latin typeface="Arial" panose="020B0604020202020204" pitchFamily="34" charset="0"/>
              </a:defRPr>
            </a:lvl4pPr>
            <a:lvl5pPr algn="r" defTabSz="457200">
              <a:defRPr sz="2000">
                <a:solidFill>
                  <a:schemeClr val="tx1"/>
                </a:solidFill>
                <a:latin typeface="Arial" panose="020B0604020202020204" pitchFamily="34" charset="0"/>
              </a:defRPr>
            </a:lvl5pPr>
            <a:lvl6pPr algn="r" defTabSz="457200"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algn="r" defTabSz="457200"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algn="r" defTabSz="457200"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algn="r" defTabSz="457200"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a:lnSpc>
                <a:spcPct val="150000"/>
              </a:lnSpc>
            </a:pPr>
            <a:r>
              <a:rPr lang="en-US" altLang="zh-CN" sz="1600">
                <a:latin typeface="微软雅黑" panose="020B0503020204020204" charset="-122"/>
                <a:ea typeface="微软雅黑" panose="020B0503020204020204" charset="-122"/>
              </a:rPr>
              <a:t>2013</a:t>
            </a:r>
            <a:r>
              <a:rPr lang="zh-CN" altLang="en-US" sz="1600">
                <a:latin typeface="微软雅黑" panose="020B0503020204020204" charset="-122"/>
                <a:ea typeface="微软雅黑" panose="020B0503020204020204" charset="-122"/>
              </a:rPr>
              <a:t>年</a:t>
            </a:r>
            <a:r>
              <a:rPr lang="en-US" altLang="zh-CN" sz="1600">
                <a:latin typeface="微软雅黑" panose="020B0503020204020204" charset="-122"/>
                <a:ea typeface="微软雅黑" panose="020B0503020204020204" charset="-122"/>
              </a:rPr>
              <a:t>11</a:t>
            </a:r>
            <a:r>
              <a:rPr lang="zh-CN" altLang="en-US" sz="1600">
                <a:latin typeface="微软雅黑" panose="020B0503020204020204" charset="-122"/>
                <a:ea typeface="微软雅黑" panose="020B0503020204020204" charset="-122"/>
              </a:rPr>
              <a:t>月</a:t>
            </a:r>
            <a:r>
              <a:rPr lang="en-US" altLang="zh-CN" sz="1600">
                <a:latin typeface="微软雅黑" panose="020B0503020204020204" charset="-122"/>
                <a:ea typeface="微软雅黑" panose="020B0503020204020204" charset="-122"/>
              </a:rPr>
              <a:t>22</a:t>
            </a:r>
            <a:r>
              <a:rPr lang="zh-CN" altLang="en-US" sz="1600">
                <a:latin typeface="微软雅黑" panose="020B0503020204020204" charset="-122"/>
                <a:ea typeface="微软雅黑" panose="020B0503020204020204" charset="-122"/>
              </a:rPr>
              <a:t>日</a:t>
            </a:r>
            <a:r>
              <a:rPr lang="en-US" altLang="zh-CN" sz="1600">
                <a:latin typeface="微软雅黑" panose="020B0503020204020204" charset="-122"/>
                <a:ea typeface="微软雅黑" panose="020B0503020204020204" charset="-122"/>
              </a:rPr>
              <a:t>10</a:t>
            </a:r>
            <a:r>
              <a:rPr lang="zh-CN" altLang="en-US" sz="1600">
                <a:latin typeface="微软雅黑" panose="020B0503020204020204" charset="-122"/>
                <a:ea typeface="微软雅黑" panose="020B0503020204020204" charset="-122"/>
              </a:rPr>
              <a:t>时</a:t>
            </a:r>
            <a:r>
              <a:rPr lang="en-US" altLang="zh-CN" sz="1600">
                <a:latin typeface="微软雅黑" panose="020B0503020204020204" charset="-122"/>
                <a:ea typeface="微软雅黑" panose="020B0503020204020204" charset="-122"/>
              </a:rPr>
              <a:t>25</a:t>
            </a:r>
            <a:r>
              <a:rPr lang="zh-CN" altLang="en-US" sz="1600">
                <a:latin typeface="微软雅黑" panose="020B0503020204020204" charset="-122"/>
                <a:ea typeface="微软雅黑" panose="020B0503020204020204" charset="-122"/>
              </a:rPr>
              <a:t>分，位于山东省青岛经济技术开发区的中国石油化工股份有限公司管道储运分公司东黄输油管道</a:t>
            </a:r>
            <a:r>
              <a:rPr lang="zh-CN" altLang="en-US" sz="1600">
                <a:solidFill>
                  <a:srgbClr val="EB0520"/>
                </a:solidFill>
                <a:latin typeface="微软雅黑" panose="020B0503020204020204" charset="-122"/>
                <a:ea typeface="微软雅黑" panose="020B0503020204020204" charset="-122"/>
              </a:rPr>
              <a:t>泄漏原油</a:t>
            </a:r>
            <a:r>
              <a:rPr lang="zh-CN" altLang="en-US" sz="1600">
                <a:latin typeface="微软雅黑" panose="020B0503020204020204" charset="-122"/>
                <a:ea typeface="微软雅黑" panose="020B0503020204020204" charset="-122"/>
              </a:rPr>
              <a:t>进入市政排水暗渠，在形成密闭空间的暗渠内油气积聚遇火花发生爆炸，造成</a:t>
            </a:r>
            <a:r>
              <a:rPr lang="en-US" altLang="zh-CN" sz="1600">
                <a:latin typeface="微软雅黑" panose="020B0503020204020204" charset="-122"/>
                <a:ea typeface="微软雅黑" panose="020B0503020204020204" charset="-122"/>
              </a:rPr>
              <a:t>62</a:t>
            </a:r>
            <a:r>
              <a:rPr lang="zh-CN" altLang="en-US" sz="1600">
                <a:latin typeface="微软雅黑" panose="020B0503020204020204" charset="-122"/>
                <a:ea typeface="微软雅黑" panose="020B0503020204020204" charset="-122"/>
              </a:rPr>
              <a:t>人死亡、</a:t>
            </a:r>
            <a:r>
              <a:rPr lang="en-US" altLang="zh-CN" sz="1600">
                <a:latin typeface="微软雅黑" panose="020B0503020204020204" charset="-122"/>
                <a:ea typeface="微软雅黑" panose="020B0503020204020204" charset="-122"/>
              </a:rPr>
              <a:t>136</a:t>
            </a:r>
            <a:r>
              <a:rPr lang="zh-CN" altLang="en-US" sz="1600">
                <a:latin typeface="微软雅黑" panose="020B0503020204020204" charset="-122"/>
                <a:ea typeface="微软雅黑" panose="020B0503020204020204" charset="-122"/>
              </a:rPr>
              <a:t>人受伤，直接经济损失</a:t>
            </a:r>
            <a:r>
              <a:rPr lang="en-US" altLang="zh-CN" sz="1600">
                <a:latin typeface="微软雅黑" panose="020B0503020204020204" charset="-122"/>
                <a:ea typeface="微软雅黑" panose="020B0503020204020204" charset="-122"/>
              </a:rPr>
              <a:t>7.5</a:t>
            </a:r>
            <a:r>
              <a:rPr lang="zh-CN" altLang="en-US" sz="1600">
                <a:latin typeface="微软雅黑" panose="020B0503020204020204" charset="-122"/>
                <a:ea typeface="微软雅黑" panose="020B0503020204020204" charset="-122"/>
              </a:rPr>
              <a:t>亿元。</a:t>
            </a:r>
            <a:endParaRPr lang="zh-CN" altLang="en-US" sz="1600">
              <a:latin typeface="微软雅黑" panose="020B0503020204020204" charset="-122"/>
              <a:ea typeface="微软雅黑" panose="020B0503020204020204" charset="-122"/>
            </a:endParaRPr>
          </a:p>
        </p:txBody>
      </p:sp>
      <p:sp>
        <p:nvSpPr>
          <p:cNvPr id="10243" name="矩形 11"/>
          <p:cNvSpPr>
            <a:spLocks noChangeArrowheads="1"/>
          </p:cNvSpPr>
          <p:nvPr/>
        </p:nvSpPr>
        <p:spPr bwMode="auto">
          <a:xfrm>
            <a:off x="6334125" y="3286125"/>
            <a:ext cx="3663950" cy="2353310"/>
          </a:xfrm>
          <a:prstGeom prst="rect">
            <a:avLst/>
          </a:prstGeom>
          <a:noFill/>
          <a:ln w="19050">
            <a:solidFill>
              <a:schemeClr val="tx1"/>
            </a:solidFill>
            <a:prstDash val="dashDot"/>
            <a:round/>
          </a:ln>
          <a:extLst>
            <a:ext uri="{909E8E84-426E-40DD-AFC4-6F175D3DCCD1}">
              <a14:hiddenFill xmlns:a14="http://schemas.microsoft.com/office/drawing/2010/main">
                <a:solidFill>
                  <a:srgbClr val="FFFFFF"/>
                </a:solidFill>
              </a14:hiddenFill>
            </a:ext>
          </a:extLst>
        </p:spPr>
        <p:txBody>
          <a:bodyPr>
            <a:spAutoFit/>
          </a:bodyPr>
          <a:lstStyle>
            <a:lvl1pPr defTabSz="457200">
              <a:defRPr sz="2000">
                <a:solidFill>
                  <a:schemeClr val="tx1"/>
                </a:solidFill>
                <a:latin typeface="Arial" panose="020B0604020202020204" pitchFamily="34" charset="0"/>
              </a:defRPr>
            </a:lvl1pPr>
            <a:lvl2pPr algn="r" defTabSz="457200">
              <a:defRPr sz="2000">
                <a:solidFill>
                  <a:schemeClr val="tx1"/>
                </a:solidFill>
                <a:latin typeface="Arial" panose="020B0604020202020204" pitchFamily="34" charset="0"/>
              </a:defRPr>
            </a:lvl2pPr>
            <a:lvl3pPr algn="r" defTabSz="457200">
              <a:defRPr sz="2000">
                <a:solidFill>
                  <a:schemeClr val="tx1"/>
                </a:solidFill>
                <a:latin typeface="Arial" panose="020B0604020202020204" pitchFamily="34" charset="0"/>
              </a:defRPr>
            </a:lvl3pPr>
            <a:lvl4pPr algn="r" defTabSz="457200">
              <a:defRPr sz="2000">
                <a:solidFill>
                  <a:schemeClr val="tx1"/>
                </a:solidFill>
                <a:latin typeface="Arial" panose="020B0604020202020204" pitchFamily="34" charset="0"/>
              </a:defRPr>
            </a:lvl4pPr>
            <a:lvl5pPr algn="r" defTabSz="457200">
              <a:defRPr sz="2000">
                <a:solidFill>
                  <a:schemeClr val="tx1"/>
                </a:solidFill>
                <a:latin typeface="Arial" panose="020B0604020202020204" pitchFamily="34" charset="0"/>
              </a:defRPr>
            </a:lvl5pPr>
            <a:lvl6pPr algn="r" defTabSz="457200"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algn="r" defTabSz="457200"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algn="r" defTabSz="457200"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algn="r" defTabSz="457200"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a:lnSpc>
                <a:spcPct val="150000"/>
              </a:lnSpc>
            </a:pPr>
            <a:r>
              <a:rPr lang="zh-CN" altLang="zh-CN" sz="1400" b="1">
                <a:latin typeface="微软雅黑" panose="020B0503020204020204" charset="-122"/>
                <a:ea typeface="微软雅黑" panose="020B0503020204020204" charset="-122"/>
              </a:rPr>
              <a:t>直接原因：</a:t>
            </a:r>
            <a:endParaRPr lang="zh-CN" altLang="en-US" sz="1400" b="1">
              <a:latin typeface="微软雅黑" panose="020B0503020204020204" charset="-122"/>
              <a:ea typeface="微软雅黑" panose="020B0503020204020204" charset="-122"/>
            </a:endParaRPr>
          </a:p>
          <a:p>
            <a:pPr>
              <a:lnSpc>
                <a:spcPct val="150000"/>
              </a:lnSpc>
              <a:buFont typeface="Wingdings" panose="05000000000000000000" pitchFamily="2" charset="2"/>
              <a:buChar char="n"/>
            </a:pPr>
            <a:r>
              <a:rPr lang="zh-CN" altLang="zh-CN" sz="1400" b="1">
                <a:latin typeface="微软雅黑" panose="020B0503020204020204" charset="-122"/>
                <a:ea typeface="微软雅黑" panose="020B0503020204020204" charset="-122"/>
              </a:rPr>
              <a:t>输油管道与排水暗渠交汇处管道腐蚀减薄、管道破裂</a:t>
            </a:r>
            <a:r>
              <a:rPr lang="zh-CN" altLang="en-US" sz="1400" b="1">
                <a:latin typeface="微软雅黑" panose="020B0503020204020204" charset="-122"/>
                <a:ea typeface="微软雅黑" panose="020B0503020204020204" charset="-122"/>
              </a:rPr>
              <a:t>；</a:t>
            </a:r>
            <a:endParaRPr lang="zh-CN" altLang="en-US" sz="1400" b="1">
              <a:latin typeface="微软雅黑" panose="020B0503020204020204" charset="-122"/>
              <a:ea typeface="微软雅黑" panose="020B0503020204020204" charset="-122"/>
            </a:endParaRPr>
          </a:p>
          <a:p>
            <a:pPr>
              <a:lnSpc>
                <a:spcPct val="150000"/>
              </a:lnSpc>
              <a:buFont typeface="Wingdings" panose="05000000000000000000" pitchFamily="2" charset="2"/>
              <a:buChar char="n"/>
            </a:pPr>
            <a:r>
              <a:rPr lang="zh-CN" altLang="zh-CN" sz="1400" b="1">
                <a:latin typeface="微软雅黑" panose="020B0503020204020204" charset="-122"/>
                <a:ea typeface="微软雅黑" panose="020B0503020204020204" charset="-122"/>
              </a:rPr>
              <a:t>原油泄漏</a:t>
            </a:r>
            <a:r>
              <a:rPr lang="zh-CN" altLang="en-US" sz="1400" b="1">
                <a:latin typeface="微软雅黑" panose="020B0503020204020204" charset="-122"/>
                <a:ea typeface="微软雅黑" panose="020B0503020204020204" charset="-122"/>
              </a:rPr>
              <a:t>后</a:t>
            </a:r>
            <a:r>
              <a:rPr lang="zh-CN" altLang="zh-CN" sz="1400" b="1">
                <a:latin typeface="微软雅黑" panose="020B0503020204020204" charset="-122"/>
                <a:ea typeface="微软雅黑" panose="020B0503020204020204" charset="-122"/>
              </a:rPr>
              <a:t>，流入排水暗渠及反冲到路面</a:t>
            </a:r>
            <a:r>
              <a:rPr lang="zh-CN" altLang="en-US" sz="1400" b="1">
                <a:latin typeface="微软雅黑" panose="020B0503020204020204" charset="-122"/>
                <a:ea typeface="微软雅黑" panose="020B0503020204020204" charset="-122"/>
              </a:rPr>
              <a:t>；</a:t>
            </a:r>
            <a:endParaRPr lang="zh-CN" altLang="en-US" sz="1400" b="1">
              <a:latin typeface="微软雅黑" panose="020B0503020204020204" charset="-122"/>
              <a:ea typeface="微软雅黑" panose="020B0503020204020204" charset="-122"/>
            </a:endParaRPr>
          </a:p>
          <a:p>
            <a:pPr>
              <a:lnSpc>
                <a:spcPct val="150000"/>
              </a:lnSpc>
              <a:buFont typeface="Wingdings" panose="05000000000000000000" pitchFamily="2" charset="2"/>
              <a:buChar char="n"/>
            </a:pPr>
            <a:r>
              <a:rPr lang="zh-CN" altLang="zh-CN" sz="1400" b="1">
                <a:latin typeface="微软雅黑" panose="020B0503020204020204" charset="-122"/>
                <a:ea typeface="微软雅黑" panose="020B0503020204020204" charset="-122"/>
              </a:rPr>
              <a:t>现场处置人员采用液压</a:t>
            </a:r>
            <a:r>
              <a:rPr lang="zh-CN" altLang="zh-CN" sz="1400" b="1">
                <a:solidFill>
                  <a:srgbClr val="EB0520"/>
                </a:solidFill>
                <a:latin typeface="微软雅黑" panose="020B0503020204020204" charset="-122"/>
                <a:ea typeface="微软雅黑" panose="020B0503020204020204" charset="-122"/>
              </a:rPr>
              <a:t>破碎锤</a:t>
            </a:r>
            <a:r>
              <a:rPr lang="zh-CN" altLang="zh-CN" sz="1400" b="1">
                <a:latin typeface="微软雅黑" panose="020B0503020204020204" charset="-122"/>
                <a:ea typeface="微软雅黑" panose="020B0503020204020204" charset="-122"/>
              </a:rPr>
              <a:t>在暗渠盖板上打孔破碎，产生撞击火花，引发暗渠内油气爆炸</a:t>
            </a:r>
            <a:r>
              <a:rPr lang="zh-CN" altLang="en-US" sz="1400" b="1">
                <a:latin typeface="微软雅黑" panose="020B0503020204020204" charset="-122"/>
                <a:ea typeface="微软雅黑" panose="020B0503020204020204" charset="-122"/>
              </a:rPr>
              <a:t>。</a:t>
            </a:r>
            <a:endParaRPr lang="zh-CN" altLang="en-US" sz="1400" b="1">
              <a:latin typeface="微软雅黑" panose="020B0503020204020204" charset="-122"/>
              <a:ea typeface="微软雅黑" panose="020B0503020204020204" charset="-122"/>
            </a:endParaRPr>
          </a:p>
        </p:txBody>
      </p:sp>
      <p:pic>
        <p:nvPicPr>
          <p:cNvPr id="10244" name="图片 1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981200" y="3043238"/>
            <a:ext cx="4216400" cy="3163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4" name="文本框 13"/>
          <p:cNvSpPr txBox="1"/>
          <p:nvPr/>
        </p:nvSpPr>
        <p:spPr>
          <a:xfrm>
            <a:off x="1981200" y="1331913"/>
            <a:ext cx="5981700" cy="398780"/>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a:spAutoFit/>
          </a:bodyPr>
          <a:lstStyle/>
          <a:p>
            <a:r>
              <a:rPr lang="en-US" altLang="zh-CN" noProof="1">
                <a:solidFill>
                  <a:srgbClr val="000000"/>
                </a:solidFill>
                <a:effectLst>
                  <a:outerShdw blurRad="38100" dist="38100" dir="2700000">
                    <a:srgbClr val="FFFFFF"/>
                  </a:outerShdw>
                </a:effectLst>
                <a:latin typeface="微软雅黑" panose="020B0503020204020204" charset="-122"/>
                <a:ea typeface="微软雅黑" panose="020B0503020204020204" charset="-122"/>
                <a:cs typeface="+mn-ea"/>
              </a:rPr>
              <a:t>11.22</a:t>
            </a:r>
            <a:r>
              <a:rPr lang="zh-CN" altLang="en-US" noProof="1">
                <a:solidFill>
                  <a:srgbClr val="000000"/>
                </a:solidFill>
                <a:effectLst>
                  <a:outerShdw blurRad="38100" dist="38100" dir="2700000">
                    <a:srgbClr val="FFFFFF"/>
                  </a:outerShdw>
                </a:effectLst>
                <a:latin typeface="微软雅黑" panose="020B0503020204020204" charset="-122"/>
                <a:ea typeface="微软雅黑" panose="020B0503020204020204" charset="-122"/>
                <a:cs typeface="+mn-ea"/>
              </a:rPr>
              <a:t>黄岛输油管线爆炸事故简要（</a:t>
            </a:r>
            <a:r>
              <a:rPr lang="zh-CN" altLang="en-US" noProof="1">
                <a:solidFill>
                  <a:srgbClr val="FF0000"/>
                </a:solidFill>
                <a:effectLst>
                  <a:outerShdw blurRad="38100" dist="38100" dir="2700000">
                    <a:srgbClr val="000000"/>
                  </a:outerShdw>
                </a:effectLst>
                <a:latin typeface="微软雅黑" panose="020B0503020204020204" charset="-122"/>
                <a:ea typeface="微软雅黑" panose="020B0503020204020204" charset="-122"/>
                <a:cs typeface="+mn-ea"/>
              </a:rPr>
              <a:t>新法实施前</a:t>
            </a:r>
            <a:r>
              <a:rPr lang="zh-CN" altLang="en-US" noProof="1">
                <a:solidFill>
                  <a:srgbClr val="000000"/>
                </a:solidFill>
                <a:effectLst>
                  <a:outerShdw blurRad="38100" dist="38100" dir="2700000">
                    <a:srgbClr val="FFFFFF"/>
                  </a:outerShdw>
                </a:effectLst>
                <a:latin typeface="微软雅黑" panose="020B0503020204020204" charset="-122"/>
                <a:ea typeface="微软雅黑" panose="020B0503020204020204" charset="-122"/>
                <a:cs typeface="+mn-ea"/>
              </a:rPr>
              <a:t>）</a:t>
            </a:r>
            <a:endParaRPr lang="zh-CN" altLang="en-US" noProof="1">
              <a:solidFill>
                <a:srgbClr val="000000"/>
              </a:solidFill>
              <a:effectLst>
                <a:outerShdw blurRad="38100" dist="38100" dir="2700000">
                  <a:srgbClr val="FFFFFF"/>
                </a:outerShdw>
              </a:effectLst>
              <a:latin typeface="微软雅黑" panose="020B0503020204020204" charset="-122"/>
              <a:ea typeface="微软雅黑" panose="020B0503020204020204" charset="-122"/>
            </a:endParaRPr>
          </a:p>
        </p:txBody>
      </p:sp>
      <p:sp>
        <p:nvSpPr>
          <p:cNvPr id="10246" name="矩形 131078"/>
          <p:cNvSpPr>
            <a:spLocks noChangeArrowheads="1"/>
          </p:cNvSpPr>
          <p:nvPr/>
        </p:nvSpPr>
        <p:spPr bwMode="auto">
          <a:xfrm>
            <a:off x="2438400" y="322263"/>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defRPr sz="2000">
                <a:solidFill>
                  <a:schemeClr val="tx1"/>
                </a:solidFill>
                <a:latin typeface="Arial" panose="020B0604020202020204" pitchFamily="34" charset="0"/>
              </a:defRPr>
            </a:lvl1pPr>
            <a:lvl2pPr algn="r">
              <a:defRPr sz="2000">
                <a:solidFill>
                  <a:schemeClr val="tx1"/>
                </a:solidFill>
                <a:latin typeface="Arial" panose="020B0604020202020204" pitchFamily="34" charset="0"/>
              </a:defRPr>
            </a:lvl2pPr>
            <a:lvl3pPr algn="r">
              <a:defRPr sz="2000">
                <a:solidFill>
                  <a:schemeClr val="tx1"/>
                </a:solidFill>
                <a:latin typeface="Arial" panose="020B0604020202020204" pitchFamily="34" charset="0"/>
              </a:defRPr>
            </a:lvl3pPr>
            <a:lvl4pPr algn="r">
              <a:defRPr sz="2000">
                <a:solidFill>
                  <a:schemeClr val="tx1"/>
                </a:solidFill>
                <a:latin typeface="Arial" panose="020B0604020202020204" pitchFamily="34" charset="0"/>
              </a:defRPr>
            </a:lvl4pPr>
            <a:lvl5pPr algn="r">
              <a:defRPr sz="2000">
                <a:solidFill>
                  <a:schemeClr val="tx1"/>
                </a:solidFill>
                <a:latin typeface="Arial" panose="020B0604020202020204" pitchFamily="34" charset="0"/>
              </a:defRPr>
            </a:lvl5pPr>
            <a:lvl6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a:lnSpc>
                <a:spcPct val="80000"/>
              </a:lnSpc>
              <a:spcBef>
                <a:spcPct val="20000"/>
              </a:spcBef>
              <a:buFont typeface="Arial" panose="020B0604020202020204" pitchFamily="34" charset="0"/>
              <a:buChar char="•"/>
            </a:pPr>
            <a:r>
              <a:rPr lang="zh-CN" altLang="en-US" sz="2400" b="1">
                <a:solidFill>
                  <a:srgbClr val="0000FF"/>
                </a:solidFill>
                <a:latin typeface="黑体" panose="02010609060101010101" pitchFamily="2" charset="-122"/>
                <a:sym typeface="华文中宋" panose="02010600040101010101" pitchFamily="2" charset="-122"/>
              </a:rPr>
              <a:t>一、</a:t>
            </a:r>
            <a:r>
              <a:rPr lang="zh-CN" altLang="en-US" sz="2400" b="1">
                <a:solidFill>
                  <a:srgbClr val="0000FF"/>
                </a:solidFill>
                <a:latin typeface="黑体" panose="02010609060101010101" pitchFamily="2" charset="-122"/>
                <a:sym typeface="Arial" panose="020B0604020202020204" pitchFamily="34" charset="0"/>
              </a:rPr>
              <a:t>事故案例与新安全生产法</a:t>
            </a:r>
            <a:br>
              <a:rPr lang="zh-CN" altLang="en-US" sz="2400" b="1">
                <a:solidFill>
                  <a:srgbClr val="000000"/>
                </a:solidFill>
                <a:latin typeface="黑体" panose="02010609060101010101" pitchFamily="2" charset="-122"/>
                <a:sym typeface="Arial" panose="020B0604020202020204" pitchFamily="34" charset="0"/>
              </a:rPr>
            </a:br>
            <a:endParaRPr lang="zh-CN" altLang="en-US" sz="2400" b="1">
              <a:solidFill>
                <a:srgbClr val="000000"/>
              </a:solidFill>
              <a:latin typeface="黑体" panose="02010609060101010101" pitchFamily="2" charset="-122"/>
              <a:sym typeface="Arial" panose="020B0604020202020204" pitchFamily="34" charset="0"/>
            </a:endParaRPr>
          </a:p>
          <a:p>
            <a:pPr>
              <a:lnSpc>
                <a:spcPct val="80000"/>
              </a:lnSpc>
              <a:spcBef>
                <a:spcPct val="20000"/>
              </a:spcBef>
              <a:buFont typeface="Arial" panose="020B0604020202020204" pitchFamily="34" charset="0"/>
              <a:buChar char="•"/>
            </a:pPr>
            <a:endParaRPr lang="zh-CN" altLang="en-US" sz="2400" b="1">
              <a:solidFill>
                <a:srgbClr val="000000"/>
              </a:solidFill>
              <a:latin typeface="黑体" panose="02010609060101010101" pitchFamily="2" charset="-122"/>
              <a:sym typeface="Arial" panose="020B0604020202020204"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 Placeholder 164865"/>
          <p:cNvSpPr>
            <a:spLocks noGrp="1" noChangeArrowheads="1"/>
          </p:cNvSpPr>
          <p:nvPr>
            <p:ph type="body" idx="1"/>
          </p:nvPr>
        </p:nvSpPr>
        <p:spPr>
          <a:xfrm>
            <a:off x="1847850" y="1412875"/>
            <a:ext cx="8559800" cy="4968875"/>
          </a:xfrm>
          <a:ln>
            <a:solidFill>
              <a:srgbClr val="FFFFFF"/>
            </a:solidFill>
            <a:miter lim="800000"/>
          </a:ln>
        </p:spPr>
        <p:txBody>
          <a:bodyPr anchor="t"/>
          <a:lstStyle/>
          <a:p>
            <a:r>
              <a:rPr lang="zh-CN" altLang="en-US" sz="2000" b="1" smtClean="0">
                <a:solidFill>
                  <a:srgbClr val="000000"/>
                </a:solidFill>
                <a:latin typeface="华文楷体" panose="02010600040101010101" pitchFamily="2" charset="-122"/>
                <a:ea typeface="华文楷体" panose="02010600040101010101" pitchFamily="2" charset="-122"/>
              </a:rPr>
              <a:t>第九十六条　生产经营单位有下列行为之一的，责令限期改正，可以处五万元以下的罚款</a:t>
            </a:r>
            <a:r>
              <a:rPr lang="en-US" altLang="zh-CN" sz="2000" b="1" smtClean="0">
                <a:solidFill>
                  <a:srgbClr val="000000"/>
                </a:solidFill>
                <a:latin typeface="华文楷体" panose="02010600040101010101" pitchFamily="2" charset="-122"/>
                <a:ea typeface="华文楷体" panose="02010600040101010101" pitchFamily="2" charset="-122"/>
              </a:rPr>
              <a:t>;</a:t>
            </a:r>
            <a:r>
              <a:rPr lang="zh-CN" altLang="en-US" sz="2000" b="1" smtClean="0">
                <a:solidFill>
                  <a:srgbClr val="000000"/>
                </a:solidFill>
                <a:latin typeface="华文楷体" panose="02010600040101010101" pitchFamily="2" charset="-122"/>
                <a:ea typeface="华文楷体" panose="02010600040101010101" pitchFamily="2" charset="-122"/>
              </a:rPr>
              <a:t>逾期未改正的，处五万元以上二十万元以下的罚款，对其直接负责的主管人员和其他直接责任人员处一万元以上二万元以下的罚款</a:t>
            </a:r>
            <a:r>
              <a:rPr lang="en-US" altLang="zh-CN" sz="2000" b="1" smtClean="0">
                <a:solidFill>
                  <a:srgbClr val="000000"/>
                </a:solidFill>
                <a:latin typeface="华文楷体" panose="02010600040101010101" pitchFamily="2" charset="-122"/>
                <a:ea typeface="华文楷体" panose="02010600040101010101" pitchFamily="2" charset="-122"/>
              </a:rPr>
              <a:t>;</a:t>
            </a:r>
            <a:r>
              <a:rPr lang="zh-CN" altLang="en-US" sz="2000" b="1" smtClean="0">
                <a:solidFill>
                  <a:srgbClr val="000000"/>
                </a:solidFill>
                <a:latin typeface="华文楷体" panose="02010600040101010101" pitchFamily="2" charset="-122"/>
                <a:ea typeface="华文楷体" panose="02010600040101010101" pitchFamily="2" charset="-122"/>
              </a:rPr>
              <a:t>情节严重的，责令停产停业整顿</a:t>
            </a:r>
            <a:r>
              <a:rPr lang="en-US" altLang="zh-CN" sz="2000" b="1" smtClean="0">
                <a:solidFill>
                  <a:srgbClr val="000000"/>
                </a:solidFill>
                <a:latin typeface="华文楷体" panose="02010600040101010101" pitchFamily="2" charset="-122"/>
                <a:ea typeface="华文楷体" panose="02010600040101010101" pitchFamily="2" charset="-122"/>
              </a:rPr>
              <a:t>;</a:t>
            </a:r>
            <a:r>
              <a:rPr lang="zh-CN" altLang="en-US" sz="2000" b="1" smtClean="0">
                <a:solidFill>
                  <a:srgbClr val="000000"/>
                </a:solidFill>
                <a:latin typeface="华文楷体" panose="02010600040101010101" pitchFamily="2" charset="-122"/>
                <a:ea typeface="华文楷体" panose="02010600040101010101" pitchFamily="2" charset="-122"/>
              </a:rPr>
              <a:t>构成犯罪的，依照刑法有关规定追究刑事责任：</a:t>
            </a:r>
            <a:endParaRPr lang="zh-CN" altLang="en-US" sz="2000" b="1" smtClean="0">
              <a:solidFill>
                <a:srgbClr val="000000"/>
              </a:solidFill>
              <a:latin typeface="华文楷体" panose="02010600040101010101" pitchFamily="2" charset="-122"/>
              <a:ea typeface="华文楷体" panose="02010600040101010101" pitchFamily="2" charset="-122"/>
            </a:endParaRPr>
          </a:p>
          <a:p>
            <a:r>
              <a:rPr lang="en-US" altLang="zh-CN" sz="2000" b="1" smtClean="0">
                <a:solidFill>
                  <a:srgbClr val="000000"/>
                </a:solidFill>
                <a:latin typeface="华文楷体" panose="02010600040101010101" pitchFamily="2" charset="-122"/>
                <a:ea typeface="华文楷体" panose="02010600040101010101" pitchFamily="2" charset="-122"/>
              </a:rPr>
              <a:t>(</a:t>
            </a:r>
            <a:r>
              <a:rPr lang="zh-CN" altLang="en-US" sz="2000" b="1" smtClean="0">
                <a:solidFill>
                  <a:srgbClr val="000000"/>
                </a:solidFill>
                <a:latin typeface="华文楷体" panose="02010600040101010101" pitchFamily="2" charset="-122"/>
                <a:ea typeface="华文楷体" panose="02010600040101010101" pitchFamily="2" charset="-122"/>
              </a:rPr>
              <a:t>一</a:t>
            </a:r>
            <a:r>
              <a:rPr lang="en-US" altLang="zh-CN" sz="2000" b="1" smtClean="0">
                <a:solidFill>
                  <a:srgbClr val="000000"/>
                </a:solidFill>
                <a:latin typeface="华文楷体" panose="02010600040101010101" pitchFamily="2" charset="-122"/>
                <a:ea typeface="华文楷体" panose="02010600040101010101" pitchFamily="2" charset="-122"/>
              </a:rPr>
              <a:t>)</a:t>
            </a:r>
            <a:r>
              <a:rPr lang="zh-CN" altLang="en-US" sz="2000" b="1" smtClean="0">
                <a:solidFill>
                  <a:srgbClr val="000000"/>
                </a:solidFill>
                <a:latin typeface="华文楷体" panose="02010600040101010101" pitchFamily="2" charset="-122"/>
                <a:ea typeface="华文楷体" panose="02010600040101010101" pitchFamily="2" charset="-122"/>
              </a:rPr>
              <a:t>未在有较大危险因素的生产经营场所和有关设施、设备上设置明显的安全警示标志的</a:t>
            </a:r>
            <a:r>
              <a:rPr lang="en-US" altLang="zh-CN" sz="2000" b="1" smtClean="0">
                <a:solidFill>
                  <a:srgbClr val="000000"/>
                </a:solidFill>
                <a:latin typeface="华文楷体" panose="02010600040101010101" pitchFamily="2" charset="-122"/>
                <a:ea typeface="华文楷体" panose="02010600040101010101" pitchFamily="2" charset="-122"/>
              </a:rPr>
              <a:t>;</a:t>
            </a:r>
            <a:endParaRPr lang="en-US" altLang="zh-CN" sz="2000" b="1" smtClean="0">
              <a:solidFill>
                <a:srgbClr val="000000"/>
              </a:solidFill>
              <a:latin typeface="华文楷体" panose="02010600040101010101" pitchFamily="2" charset="-122"/>
              <a:ea typeface="华文楷体" panose="02010600040101010101" pitchFamily="2" charset="-122"/>
            </a:endParaRPr>
          </a:p>
          <a:p>
            <a:r>
              <a:rPr lang="en-US" altLang="zh-CN" sz="2000" b="1" smtClean="0">
                <a:solidFill>
                  <a:srgbClr val="000000"/>
                </a:solidFill>
                <a:latin typeface="华文楷体" panose="02010600040101010101" pitchFamily="2" charset="-122"/>
                <a:ea typeface="华文楷体" panose="02010600040101010101" pitchFamily="2" charset="-122"/>
              </a:rPr>
              <a:t>(</a:t>
            </a:r>
            <a:r>
              <a:rPr lang="zh-CN" altLang="en-US" sz="2000" b="1" smtClean="0">
                <a:solidFill>
                  <a:srgbClr val="000000"/>
                </a:solidFill>
                <a:latin typeface="华文楷体" panose="02010600040101010101" pitchFamily="2" charset="-122"/>
                <a:ea typeface="华文楷体" panose="02010600040101010101" pitchFamily="2" charset="-122"/>
              </a:rPr>
              <a:t>二</a:t>
            </a:r>
            <a:r>
              <a:rPr lang="en-US" altLang="zh-CN" sz="2000" b="1" smtClean="0">
                <a:solidFill>
                  <a:srgbClr val="000000"/>
                </a:solidFill>
                <a:latin typeface="华文楷体" panose="02010600040101010101" pitchFamily="2" charset="-122"/>
                <a:ea typeface="华文楷体" panose="02010600040101010101" pitchFamily="2" charset="-122"/>
              </a:rPr>
              <a:t>)</a:t>
            </a:r>
            <a:r>
              <a:rPr lang="zh-CN" altLang="en-US" sz="2000" b="1" smtClean="0">
                <a:solidFill>
                  <a:srgbClr val="EA060B"/>
                </a:solidFill>
                <a:latin typeface="华文楷体" panose="02010600040101010101" pitchFamily="2" charset="-122"/>
                <a:ea typeface="华文楷体" panose="02010600040101010101" pitchFamily="2" charset="-122"/>
              </a:rPr>
              <a:t>安全设备的安装、使用、检测、改造和报废不符合国家标准或者行业标准的</a:t>
            </a:r>
            <a:r>
              <a:rPr lang="en-US" altLang="zh-CN" sz="2000" b="1" smtClean="0">
                <a:solidFill>
                  <a:srgbClr val="EA060B"/>
                </a:solidFill>
                <a:latin typeface="华文楷体" panose="02010600040101010101" pitchFamily="2" charset="-122"/>
                <a:ea typeface="华文楷体" panose="02010600040101010101" pitchFamily="2" charset="-122"/>
              </a:rPr>
              <a:t>;</a:t>
            </a:r>
            <a:endParaRPr lang="en-US" altLang="zh-CN" sz="2000" b="1" smtClean="0">
              <a:solidFill>
                <a:srgbClr val="EA060B"/>
              </a:solidFill>
              <a:latin typeface="华文楷体" panose="02010600040101010101" pitchFamily="2" charset="-122"/>
              <a:ea typeface="华文楷体" panose="02010600040101010101" pitchFamily="2" charset="-122"/>
            </a:endParaRPr>
          </a:p>
          <a:p>
            <a:r>
              <a:rPr lang="en-US" altLang="zh-CN" sz="2000" b="1" smtClean="0">
                <a:solidFill>
                  <a:srgbClr val="000000"/>
                </a:solidFill>
                <a:latin typeface="华文楷体" panose="02010600040101010101" pitchFamily="2" charset="-122"/>
                <a:ea typeface="华文楷体" panose="02010600040101010101" pitchFamily="2" charset="-122"/>
              </a:rPr>
              <a:t>(</a:t>
            </a:r>
            <a:r>
              <a:rPr lang="zh-CN" altLang="en-US" sz="2000" b="1" smtClean="0">
                <a:solidFill>
                  <a:srgbClr val="000000"/>
                </a:solidFill>
                <a:latin typeface="华文楷体" panose="02010600040101010101" pitchFamily="2" charset="-122"/>
                <a:ea typeface="华文楷体" panose="02010600040101010101" pitchFamily="2" charset="-122"/>
              </a:rPr>
              <a:t>三</a:t>
            </a:r>
            <a:r>
              <a:rPr lang="en-US" altLang="zh-CN" sz="2000" b="1" smtClean="0">
                <a:solidFill>
                  <a:srgbClr val="000000"/>
                </a:solidFill>
                <a:latin typeface="华文楷体" panose="02010600040101010101" pitchFamily="2" charset="-122"/>
                <a:ea typeface="华文楷体" panose="02010600040101010101" pitchFamily="2" charset="-122"/>
              </a:rPr>
              <a:t>)</a:t>
            </a:r>
            <a:r>
              <a:rPr lang="zh-CN" altLang="en-US" sz="2000" b="1" smtClean="0">
                <a:solidFill>
                  <a:srgbClr val="EA060B"/>
                </a:solidFill>
                <a:latin typeface="华文楷体" panose="02010600040101010101" pitchFamily="2" charset="-122"/>
                <a:ea typeface="华文楷体" panose="02010600040101010101" pitchFamily="2" charset="-122"/>
              </a:rPr>
              <a:t>未对安全设备进行经常性维护、保养和定期检测的</a:t>
            </a:r>
            <a:r>
              <a:rPr lang="en-US" altLang="zh-CN" sz="2000" b="1" smtClean="0">
                <a:solidFill>
                  <a:srgbClr val="000000"/>
                </a:solidFill>
                <a:latin typeface="华文楷体" panose="02010600040101010101" pitchFamily="2" charset="-122"/>
                <a:ea typeface="华文楷体" panose="02010600040101010101" pitchFamily="2" charset="-122"/>
              </a:rPr>
              <a:t>;</a:t>
            </a:r>
            <a:endParaRPr lang="en-US" altLang="zh-CN" sz="2000" b="1" smtClean="0">
              <a:solidFill>
                <a:srgbClr val="000000"/>
              </a:solidFill>
              <a:latin typeface="华文楷体" panose="02010600040101010101" pitchFamily="2" charset="-122"/>
              <a:ea typeface="华文楷体" panose="02010600040101010101" pitchFamily="2" charset="-122"/>
            </a:endParaRPr>
          </a:p>
          <a:p>
            <a:r>
              <a:rPr lang="en-US" altLang="zh-CN" sz="2000" b="1" smtClean="0">
                <a:solidFill>
                  <a:srgbClr val="000000"/>
                </a:solidFill>
                <a:latin typeface="华文楷体" panose="02010600040101010101" pitchFamily="2" charset="-122"/>
                <a:ea typeface="华文楷体" panose="02010600040101010101" pitchFamily="2" charset="-122"/>
              </a:rPr>
              <a:t>(</a:t>
            </a:r>
            <a:r>
              <a:rPr lang="zh-CN" altLang="en-US" sz="2000" b="1" smtClean="0">
                <a:solidFill>
                  <a:srgbClr val="000000"/>
                </a:solidFill>
                <a:latin typeface="华文楷体" panose="02010600040101010101" pitchFamily="2" charset="-122"/>
                <a:ea typeface="华文楷体" panose="02010600040101010101" pitchFamily="2" charset="-122"/>
              </a:rPr>
              <a:t>四</a:t>
            </a:r>
            <a:r>
              <a:rPr lang="en-US" altLang="zh-CN" sz="2000" b="1" smtClean="0">
                <a:solidFill>
                  <a:srgbClr val="000000"/>
                </a:solidFill>
                <a:latin typeface="华文楷体" panose="02010600040101010101" pitchFamily="2" charset="-122"/>
                <a:ea typeface="华文楷体" panose="02010600040101010101" pitchFamily="2" charset="-122"/>
              </a:rPr>
              <a:t>)</a:t>
            </a:r>
            <a:r>
              <a:rPr lang="zh-CN" altLang="en-US" sz="2000" b="1" smtClean="0">
                <a:solidFill>
                  <a:srgbClr val="000000"/>
                </a:solidFill>
                <a:latin typeface="华文楷体" panose="02010600040101010101" pitchFamily="2" charset="-122"/>
                <a:ea typeface="华文楷体" panose="02010600040101010101" pitchFamily="2" charset="-122"/>
              </a:rPr>
              <a:t>未为从业人员提供符合国家标准或者行业标准的劳动防护用品的</a:t>
            </a:r>
            <a:r>
              <a:rPr lang="en-US" altLang="zh-CN" sz="2000" b="1" smtClean="0">
                <a:solidFill>
                  <a:srgbClr val="000000"/>
                </a:solidFill>
                <a:latin typeface="华文楷体" panose="02010600040101010101" pitchFamily="2" charset="-122"/>
                <a:ea typeface="华文楷体" panose="02010600040101010101" pitchFamily="2" charset="-122"/>
              </a:rPr>
              <a:t>;</a:t>
            </a:r>
            <a:endParaRPr lang="en-US" altLang="zh-CN" sz="2000" b="1" smtClean="0">
              <a:solidFill>
                <a:srgbClr val="000000"/>
              </a:solidFill>
              <a:latin typeface="华文楷体" panose="02010600040101010101" pitchFamily="2" charset="-122"/>
              <a:ea typeface="华文楷体" panose="02010600040101010101" pitchFamily="2" charset="-122"/>
            </a:endParaRPr>
          </a:p>
          <a:p>
            <a:r>
              <a:rPr lang="en-US" altLang="zh-CN" sz="2000" b="1" smtClean="0">
                <a:solidFill>
                  <a:srgbClr val="000000"/>
                </a:solidFill>
                <a:latin typeface="华文楷体" panose="02010600040101010101" pitchFamily="2" charset="-122"/>
                <a:ea typeface="华文楷体" panose="02010600040101010101" pitchFamily="2" charset="-122"/>
              </a:rPr>
              <a:t>(</a:t>
            </a:r>
            <a:r>
              <a:rPr lang="zh-CN" altLang="en-US" sz="2000" b="1" smtClean="0">
                <a:solidFill>
                  <a:srgbClr val="000000"/>
                </a:solidFill>
                <a:latin typeface="华文楷体" panose="02010600040101010101" pitchFamily="2" charset="-122"/>
                <a:ea typeface="华文楷体" panose="02010600040101010101" pitchFamily="2" charset="-122"/>
              </a:rPr>
              <a:t>五</a:t>
            </a:r>
            <a:r>
              <a:rPr lang="en-US" altLang="zh-CN" sz="2000" b="1" smtClean="0">
                <a:solidFill>
                  <a:srgbClr val="000000"/>
                </a:solidFill>
                <a:latin typeface="华文楷体" panose="02010600040101010101" pitchFamily="2" charset="-122"/>
                <a:ea typeface="华文楷体" panose="02010600040101010101" pitchFamily="2" charset="-122"/>
              </a:rPr>
              <a:t>)</a:t>
            </a:r>
            <a:r>
              <a:rPr lang="zh-CN" altLang="en-US" sz="2000" b="1" smtClean="0">
                <a:solidFill>
                  <a:srgbClr val="000000"/>
                </a:solidFill>
                <a:latin typeface="华文楷体" panose="02010600040101010101" pitchFamily="2" charset="-122"/>
                <a:ea typeface="华文楷体" panose="02010600040101010101" pitchFamily="2" charset="-122"/>
              </a:rPr>
              <a:t>危险物品的容器、运输工具，以及涉及人身安全、危险性较大的海洋石油开采特种设备和矿山井下特种设备未经具有专业资质的机构检测、检验合格，取得安全使用证或者安全标志，投入使用的</a:t>
            </a:r>
            <a:r>
              <a:rPr lang="en-US" altLang="zh-CN" sz="2000" b="1" smtClean="0">
                <a:solidFill>
                  <a:srgbClr val="000000"/>
                </a:solidFill>
                <a:latin typeface="华文楷体" panose="02010600040101010101" pitchFamily="2" charset="-122"/>
                <a:ea typeface="华文楷体" panose="02010600040101010101" pitchFamily="2" charset="-122"/>
              </a:rPr>
              <a:t>;</a:t>
            </a:r>
            <a:endParaRPr lang="en-US" altLang="zh-CN" sz="2000" b="1" smtClean="0">
              <a:solidFill>
                <a:srgbClr val="000000"/>
              </a:solidFill>
              <a:latin typeface="华文楷体" panose="02010600040101010101" pitchFamily="2" charset="-122"/>
              <a:ea typeface="华文楷体" panose="02010600040101010101" pitchFamily="2" charset="-122"/>
            </a:endParaRPr>
          </a:p>
          <a:p>
            <a:r>
              <a:rPr lang="en-US" altLang="zh-CN" sz="2000" b="1" smtClean="0">
                <a:solidFill>
                  <a:srgbClr val="000000"/>
                </a:solidFill>
                <a:latin typeface="华文楷体" panose="02010600040101010101" pitchFamily="2" charset="-122"/>
                <a:ea typeface="华文楷体" panose="02010600040101010101" pitchFamily="2" charset="-122"/>
              </a:rPr>
              <a:t>(</a:t>
            </a:r>
            <a:r>
              <a:rPr lang="zh-CN" altLang="en-US" sz="2000" b="1" smtClean="0">
                <a:solidFill>
                  <a:srgbClr val="000000"/>
                </a:solidFill>
                <a:latin typeface="华文楷体" panose="02010600040101010101" pitchFamily="2" charset="-122"/>
                <a:ea typeface="华文楷体" panose="02010600040101010101" pitchFamily="2" charset="-122"/>
              </a:rPr>
              <a:t>六</a:t>
            </a:r>
            <a:r>
              <a:rPr lang="en-US" altLang="zh-CN" sz="2000" b="1" smtClean="0">
                <a:solidFill>
                  <a:srgbClr val="000000"/>
                </a:solidFill>
                <a:latin typeface="华文楷体" panose="02010600040101010101" pitchFamily="2" charset="-122"/>
                <a:ea typeface="华文楷体" panose="02010600040101010101" pitchFamily="2" charset="-122"/>
              </a:rPr>
              <a:t>)</a:t>
            </a:r>
            <a:r>
              <a:rPr lang="zh-CN" altLang="en-US" sz="2000" b="1" smtClean="0">
                <a:solidFill>
                  <a:srgbClr val="000000"/>
                </a:solidFill>
                <a:latin typeface="华文楷体" panose="02010600040101010101" pitchFamily="2" charset="-122"/>
                <a:ea typeface="华文楷体" panose="02010600040101010101" pitchFamily="2" charset="-122"/>
              </a:rPr>
              <a:t>使用应当淘汰的危及生产安全的工艺、设备的。</a:t>
            </a:r>
            <a:endParaRPr lang="zh-CN" altLang="en-US" sz="2000" b="1" smtClean="0">
              <a:solidFill>
                <a:srgbClr val="000000"/>
              </a:solidFill>
              <a:latin typeface="华文楷体" panose="02010600040101010101" pitchFamily="2" charset="-122"/>
              <a:ea typeface="华文楷体" panose="02010600040101010101" pitchFamily="2" charset="-122"/>
            </a:endParaRPr>
          </a:p>
        </p:txBody>
      </p:sp>
      <p:sp>
        <p:nvSpPr>
          <p:cNvPr id="50178" name="文本框 164866"/>
          <p:cNvSpPr txBox="1">
            <a:spLocks noChangeArrowheads="1"/>
          </p:cNvSpPr>
          <p:nvPr/>
        </p:nvSpPr>
        <p:spPr bwMode="auto">
          <a:xfrm>
            <a:off x="2782888" y="476250"/>
            <a:ext cx="7561262"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000">
                <a:solidFill>
                  <a:schemeClr val="tx1"/>
                </a:solidFill>
                <a:latin typeface="Arial" panose="020B0604020202020204" pitchFamily="34" charset="0"/>
              </a:defRPr>
            </a:lvl1pPr>
            <a:lvl2pPr algn="r">
              <a:defRPr sz="2000">
                <a:solidFill>
                  <a:schemeClr val="tx1"/>
                </a:solidFill>
                <a:latin typeface="Arial" panose="020B0604020202020204" pitchFamily="34" charset="0"/>
              </a:defRPr>
            </a:lvl2pPr>
            <a:lvl3pPr algn="r">
              <a:defRPr sz="2000">
                <a:solidFill>
                  <a:schemeClr val="tx1"/>
                </a:solidFill>
                <a:latin typeface="Arial" panose="020B0604020202020204" pitchFamily="34" charset="0"/>
              </a:defRPr>
            </a:lvl3pPr>
            <a:lvl4pPr algn="r">
              <a:defRPr sz="2000">
                <a:solidFill>
                  <a:schemeClr val="tx1"/>
                </a:solidFill>
                <a:latin typeface="Arial" panose="020B0604020202020204" pitchFamily="34" charset="0"/>
              </a:defRPr>
            </a:lvl4pPr>
            <a:lvl5pPr algn="r">
              <a:defRPr sz="2000">
                <a:solidFill>
                  <a:schemeClr val="tx1"/>
                </a:solidFill>
                <a:latin typeface="Arial" panose="020B0604020202020204" pitchFamily="34" charset="0"/>
              </a:defRPr>
            </a:lvl5pPr>
            <a:lvl6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a:spcBef>
                <a:spcPct val="50000"/>
              </a:spcBef>
              <a:buClr>
                <a:schemeClr val="hlink"/>
              </a:buClr>
              <a:buSzPct val="120000"/>
              <a:buFont typeface="Wingdings" panose="05000000000000000000" pitchFamily="2" charset="2"/>
              <a:buChar char="F"/>
            </a:pPr>
            <a:r>
              <a:rPr lang="zh-CN" altLang="en-US" sz="3200">
                <a:solidFill>
                  <a:schemeClr val="folHlink"/>
                </a:solidFill>
                <a:latin typeface="Tahoma" panose="020B0604030504040204" pitchFamily="34" charset="0"/>
                <a:ea typeface="华文新魏" panose="02010800040101010101" pitchFamily="2" charset="-122"/>
              </a:rPr>
              <a:t>　法律责任</a:t>
            </a:r>
            <a:r>
              <a:rPr lang="zh-CN" altLang="en-US" sz="2400" b="1">
                <a:solidFill>
                  <a:schemeClr val="folHlink"/>
                </a:solidFill>
                <a:latin typeface="Tahoma" panose="020B0604030504040204" pitchFamily="34" charset="0"/>
                <a:ea typeface="宋体" panose="02010600030101010101" pitchFamily="2" charset="-122"/>
              </a:rPr>
              <a:t> </a:t>
            </a:r>
            <a:endParaRPr lang="zh-CN" altLang="en-US" sz="2400" b="1">
              <a:solidFill>
                <a:schemeClr val="folHlink"/>
              </a:solidFill>
              <a:latin typeface="Tahoma" panose="020B0604030504040204" pitchFamily="34"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ext Placeholder 165889"/>
          <p:cNvSpPr>
            <a:spLocks noGrp="1" noChangeArrowheads="1"/>
          </p:cNvSpPr>
          <p:nvPr>
            <p:ph type="body" idx="1"/>
          </p:nvPr>
        </p:nvSpPr>
        <p:spPr>
          <a:xfrm>
            <a:off x="1922463" y="1125538"/>
            <a:ext cx="8374062" cy="4968875"/>
          </a:xfrm>
          <a:ln>
            <a:solidFill>
              <a:srgbClr val="FFFFFF"/>
            </a:solidFill>
            <a:miter lim="800000"/>
          </a:ln>
        </p:spPr>
        <p:txBody>
          <a:bodyPr anchor="t"/>
          <a:lstStyle/>
          <a:p>
            <a:pPr algn="just">
              <a:lnSpc>
                <a:spcPct val="120000"/>
              </a:lnSpc>
              <a:buFont typeface="Wingdings" panose="05000000000000000000" pitchFamily="2" charset="2"/>
              <a:buChar char="Ø"/>
            </a:pPr>
            <a:r>
              <a:rPr lang="zh-CN" altLang="en-US" sz="2000" b="1" smtClean="0">
                <a:solidFill>
                  <a:srgbClr val="000000"/>
                </a:solidFill>
                <a:latin typeface="华文楷体" panose="02010600040101010101" pitchFamily="2" charset="-122"/>
                <a:ea typeface="华文楷体" panose="02010600040101010101" pitchFamily="2" charset="-122"/>
              </a:rPr>
              <a:t>第九十八条  生产经营单位有下列行为之一的，责令限期改正，可以处</a:t>
            </a:r>
            <a:r>
              <a:rPr lang="zh-CN" altLang="en-US" sz="2000" b="1" smtClean="0">
                <a:solidFill>
                  <a:srgbClr val="EA060B"/>
                </a:solidFill>
                <a:latin typeface="华文楷体" panose="02010600040101010101" pitchFamily="2" charset="-122"/>
                <a:ea typeface="华文楷体" panose="02010600040101010101" pitchFamily="2" charset="-122"/>
              </a:rPr>
              <a:t>十万元以下的罚款</a:t>
            </a:r>
            <a:r>
              <a:rPr lang="zh-CN" altLang="en-US" sz="2000" b="1" smtClean="0">
                <a:solidFill>
                  <a:srgbClr val="000000"/>
                </a:solidFill>
                <a:latin typeface="华文楷体" panose="02010600040101010101" pitchFamily="2" charset="-122"/>
                <a:ea typeface="华文楷体" panose="02010600040101010101" pitchFamily="2" charset="-122"/>
              </a:rPr>
              <a:t>；逾期未改正的，责令停产停业整顿，并处</a:t>
            </a:r>
            <a:r>
              <a:rPr lang="zh-CN" altLang="en-US" sz="2000" b="1" smtClean="0">
                <a:solidFill>
                  <a:srgbClr val="EA060B"/>
                </a:solidFill>
                <a:latin typeface="华文楷体" panose="02010600040101010101" pitchFamily="2" charset="-122"/>
                <a:ea typeface="华文楷体" panose="02010600040101010101" pitchFamily="2" charset="-122"/>
              </a:rPr>
              <a:t>十万元以上二十万元以下的罚款</a:t>
            </a:r>
            <a:r>
              <a:rPr lang="zh-CN" altLang="en-US" sz="2000" b="1" smtClean="0">
                <a:solidFill>
                  <a:srgbClr val="000000"/>
                </a:solidFill>
                <a:latin typeface="华文楷体" panose="02010600040101010101" pitchFamily="2" charset="-122"/>
                <a:ea typeface="华文楷体" panose="02010600040101010101" pitchFamily="2" charset="-122"/>
              </a:rPr>
              <a:t>，对其直接负责的主管人员和其他直接责任人员处</a:t>
            </a:r>
            <a:r>
              <a:rPr lang="zh-CN" altLang="en-US" sz="2000" b="1" smtClean="0">
                <a:solidFill>
                  <a:srgbClr val="EA060B"/>
                </a:solidFill>
                <a:latin typeface="华文楷体" panose="02010600040101010101" pitchFamily="2" charset="-122"/>
                <a:ea typeface="华文楷体" panose="02010600040101010101" pitchFamily="2" charset="-122"/>
              </a:rPr>
              <a:t>二万元以上五万元以下</a:t>
            </a:r>
            <a:r>
              <a:rPr lang="zh-CN" altLang="en-US" sz="2000" b="1" smtClean="0">
                <a:solidFill>
                  <a:srgbClr val="000000"/>
                </a:solidFill>
                <a:latin typeface="华文楷体" panose="02010600040101010101" pitchFamily="2" charset="-122"/>
                <a:ea typeface="华文楷体" panose="02010600040101010101" pitchFamily="2" charset="-122"/>
              </a:rPr>
              <a:t>的罚款；构成犯罪的，依照刑法有关规定追究刑事责任：</a:t>
            </a:r>
            <a:endParaRPr lang="zh-CN" altLang="en-US" sz="2000" b="1" smtClean="0">
              <a:solidFill>
                <a:srgbClr val="000000"/>
              </a:solidFill>
              <a:latin typeface="华文楷体" panose="02010600040101010101" pitchFamily="2" charset="-122"/>
              <a:ea typeface="华文楷体" panose="02010600040101010101" pitchFamily="2" charset="-122"/>
            </a:endParaRPr>
          </a:p>
          <a:p>
            <a:pPr algn="just">
              <a:lnSpc>
                <a:spcPct val="120000"/>
              </a:lnSpc>
              <a:buFont typeface="Wingdings" panose="05000000000000000000" pitchFamily="2" charset="2"/>
              <a:buChar char="Ø"/>
            </a:pPr>
            <a:r>
              <a:rPr lang="zh-CN" altLang="en-US" sz="2000" b="1" smtClean="0">
                <a:solidFill>
                  <a:srgbClr val="000000"/>
                </a:solidFill>
                <a:latin typeface="华文楷体" panose="02010600040101010101" pitchFamily="2" charset="-122"/>
                <a:ea typeface="华文楷体" panose="02010600040101010101" pitchFamily="2" charset="-122"/>
              </a:rPr>
              <a:t>（一）生产、经营、运输、储存、使用危险物品或者处置废弃危险物品，未建立专门安全管理制度、未采取可靠的安全措施的；</a:t>
            </a:r>
            <a:endParaRPr lang="zh-CN" altLang="en-US" sz="2000" b="1" smtClean="0">
              <a:solidFill>
                <a:srgbClr val="000000"/>
              </a:solidFill>
              <a:latin typeface="华文楷体" panose="02010600040101010101" pitchFamily="2" charset="-122"/>
              <a:ea typeface="华文楷体" panose="02010600040101010101" pitchFamily="2" charset="-122"/>
            </a:endParaRPr>
          </a:p>
          <a:p>
            <a:pPr>
              <a:buFont typeface="Arial" panose="020B0604020202020204" pitchFamily="34" charset="0"/>
              <a:buChar char="•"/>
            </a:pPr>
            <a:r>
              <a:rPr lang="zh-CN" altLang="en-US" sz="2000" b="1" smtClean="0">
                <a:solidFill>
                  <a:srgbClr val="000000"/>
                </a:solidFill>
                <a:latin typeface="华文楷体" panose="02010600040101010101" pitchFamily="2" charset="-122"/>
                <a:ea typeface="华文楷体" panose="02010600040101010101" pitchFamily="2" charset="-122"/>
              </a:rPr>
              <a:t>（二）对重大危险源未登记建档，或者未进行评估、监控，或者未制定应急预案的；</a:t>
            </a:r>
            <a:endParaRPr lang="zh-CN" altLang="en-US" sz="2000" b="1" smtClean="0">
              <a:solidFill>
                <a:srgbClr val="000000"/>
              </a:solidFill>
              <a:latin typeface="华文楷体" panose="02010600040101010101" pitchFamily="2" charset="-122"/>
              <a:ea typeface="华文楷体" panose="02010600040101010101" pitchFamily="2" charset="-122"/>
            </a:endParaRPr>
          </a:p>
          <a:p>
            <a:pPr>
              <a:buFont typeface="Arial" panose="020B0604020202020204" pitchFamily="34" charset="0"/>
              <a:buChar char="•"/>
            </a:pPr>
            <a:r>
              <a:rPr lang="zh-CN" altLang="en-US" sz="2000" b="1" smtClean="0">
                <a:solidFill>
                  <a:srgbClr val="000000"/>
                </a:solidFill>
                <a:latin typeface="华文楷体" panose="02010600040101010101" pitchFamily="2" charset="-122"/>
                <a:ea typeface="华文楷体" panose="02010600040101010101" pitchFamily="2" charset="-122"/>
              </a:rPr>
              <a:t>（三）进行爆破、吊装以及国务院安全生产监督管理部门会同国务院有关部门规定的其他危险作业，未安排专门人员进行现场安全管理的；</a:t>
            </a:r>
            <a:endParaRPr lang="zh-CN" altLang="en-US" sz="2000" b="1" smtClean="0">
              <a:solidFill>
                <a:srgbClr val="000000"/>
              </a:solidFill>
              <a:latin typeface="华文楷体" panose="02010600040101010101" pitchFamily="2" charset="-122"/>
              <a:ea typeface="华文楷体" panose="02010600040101010101" pitchFamily="2" charset="-122"/>
            </a:endParaRPr>
          </a:p>
          <a:p>
            <a:pPr>
              <a:buFont typeface="Arial" panose="020B0604020202020204" pitchFamily="34" charset="0"/>
              <a:buChar char="•"/>
            </a:pPr>
            <a:r>
              <a:rPr lang="zh-CN" altLang="en-US" sz="2000" b="1" smtClean="0">
                <a:solidFill>
                  <a:srgbClr val="000000"/>
                </a:solidFill>
                <a:latin typeface="华文楷体" panose="02010600040101010101" pitchFamily="2" charset="-122"/>
                <a:ea typeface="华文楷体" panose="02010600040101010101" pitchFamily="2" charset="-122"/>
              </a:rPr>
              <a:t>（四）</a:t>
            </a:r>
            <a:r>
              <a:rPr lang="zh-CN" altLang="en-US" sz="2000" b="1" smtClean="0">
                <a:solidFill>
                  <a:srgbClr val="EA060B"/>
                </a:solidFill>
                <a:latin typeface="华文楷体" panose="02010600040101010101" pitchFamily="2" charset="-122"/>
                <a:ea typeface="华文楷体" panose="02010600040101010101" pitchFamily="2" charset="-122"/>
              </a:rPr>
              <a:t>未建立事故隐患排查治理制度的</a:t>
            </a:r>
            <a:r>
              <a:rPr lang="zh-CN" altLang="en-US" sz="2000" b="1" smtClean="0">
                <a:solidFill>
                  <a:srgbClr val="000000"/>
                </a:solidFill>
                <a:latin typeface="华文楷体" panose="02010600040101010101" pitchFamily="2" charset="-122"/>
                <a:ea typeface="华文楷体" panose="02010600040101010101" pitchFamily="2" charset="-122"/>
              </a:rPr>
              <a:t>。 </a:t>
            </a:r>
            <a:endParaRPr lang="zh-CN" altLang="en-US" sz="2000" b="1" smtClean="0">
              <a:solidFill>
                <a:srgbClr val="000000"/>
              </a:solidFill>
              <a:latin typeface="华文楷体" panose="02010600040101010101" pitchFamily="2" charset="-122"/>
              <a:ea typeface="华文楷体" panose="02010600040101010101" pitchFamily="2" charset="-122"/>
            </a:endParaRPr>
          </a:p>
          <a:p>
            <a:pPr>
              <a:buFont typeface="Arial" panose="020B0604020202020204" pitchFamily="34" charset="0"/>
              <a:buChar char="•"/>
            </a:pPr>
            <a:endParaRPr lang="zh-CN" altLang="en-US" sz="2000" b="1" smtClean="0">
              <a:solidFill>
                <a:srgbClr val="000000"/>
              </a:solidFill>
              <a:latin typeface="华文楷体" panose="02010600040101010101" pitchFamily="2" charset="-122"/>
              <a:ea typeface="华文楷体" panose="02010600040101010101" pitchFamily="2" charset="-122"/>
            </a:endParaRPr>
          </a:p>
        </p:txBody>
      </p:sp>
      <p:sp>
        <p:nvSpPr>
          <p:cNvPr id="51202" name="文本框 165890"/>
          <p:cNvSpPr txBox="1">
            <a:spLocks noChangeArrowheads="1"/>
          </p:cNvSpPr>
          <p:nvPr/>
        </p:nvSpPr>
        <p:spPr bwMode="auto">
          <a:xfrm>
            <a:off x="2782888" y="476250"/>
            <a:ext cx="7561262"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000">
                <a:solidFill>
                  <a:schemeClr val="tx1"/>
                </a:solidFill>
                <a:latin typeface="Arial" panose="020B0604020202020204" pitchFamily="34" charset="0"/>
              </a:defRPr>
            </a:lvl1pPr>
            <a:lvl2pPr algn="r">
              <a:defRPr sz="2000">
                <a:solidFill>
                  <a:schemeClr val="tx1"/>
                </a:solidFill>
                <a:latin typeface="Arial" panose="020B0604020202020204" pitchFamily="34" charset="0"/>
              </a:defRPr>
            </a:lvl2pPr>
            <a:lvl3pPr algn="r">
              <a:defRPr sz="2000">
                <a:solidFill>
                  <a:schemeClr val="tx1"/>
                </a:solidFill>
                <a:latin typeface="Arial" panose="020B0604020202020204" pitchFamily="34" charset="0"/>
              </a:defRPr>
            </a:lvl3pPr>
            <a:lvl4pPr algn="r">
              <a:defRPr sz="2000">
                <a:solidFill>
                  <a:schemeClr val="tx1"/>
                </a:solidFill>
                <a:latin typeface="Arial" panose="020B0604020202020204" pitchFamily="34" charset="0"/>
              </a:defRPr>
            </a:lvl4pPr>
            <a:lvl5pPr algn="r">
              <a:defRPr sz="2000">
                <a:solidFill>
                  <a:schemeClr val="tx1"/>
                </a:solidFill>
                <a:latin typeface="Arial" panose="020B0604020202020204" pitchFamily="34" charset="0"/>
              </a:defRPr>
            </a:lvl5pPr>
            <a:lvl6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a:spcBef>
                <a:spcPct val="50000"/>
              </a:spcBef>
              <a:buClr>
                <a:schemeClr val="hlink"/>
              </a:buClr>
              <a:buSzPct val="120000"/>
              <a:buFont typeface="Wingdings" panose="05000000000000000000" pitchFamily="2" charset="2"/>
              <a:buChar char="F"/>
            </a:pPr>
            <a:r>
              <a:rPr lang="zh-CN" altLang="en-US" sz="3200">
                <a:solidFill>
                  <a:schemeClr val="folHlink"/>
                </a:solidFill>
                <a:latin typeface="Tahoma" panose="020B0604030504040204" pitchFamily="34" charset="0"/>
                <a:ea typeface="华文新魏" panose="02010800040101010101" pitchFamily="2" charset="-122"/>
              </a:rPr>
              <a:t>　法律责任</a:t>
            </a:r>
            <a:r>
              <a:rPr lang="zh-CN" altLang="en-US" sz="2400" b="1">
                <a:solidFill>
                  <a:schemeClr val="folHlink"/>
                </a:solidFill>
                <a:latin typeface="Tahoma" panose="020B0604030504040204" pitchFamily="34" charset="0"/>
                <a:ea typeface="宋体" panose="02010600030101010101" pitchFamily="2" charset="-122"/>
              </a:rPr>
              <a:t> </a:t>
            </a:r>
            <a:endParaRPr lang="zh-CN" altLang="en-US" sz="2400" b="1">
              <a:solidFill>
                <a:schemeClr val="folHlink"/>
              </a:solidFill>
              <a:latin typeface="Tahoma" panose="020B0604030504040204" pitchFamily="34"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ext Placeholder 167937"/>
          <p:cNvSpPr>
            <a:spLocks noGrp="1" noChangeArrowheads="1"/>
          </p:cNvSpPr>
          <p:nvPr>
            <p:ph type="body" idx="1"/>
          </p:nvPr>
        </p:nvSpPr>
        <p:spPr>
          <a:xfrm>
            <a:off x="1847850" y="1412875"/>
            <a:ext cx="8559800" cy="4968875"/>
          </a:xfrm>
          <a:ln>
            <a:solidFill>
              <a:srgbClr val="FFFFFF"/>
            </a:solidFill>
            <a:miter lim="800000"/>
          </a:ln>
        </p:spPr>
        <p:txBody>
          <a:bodyPr anchor="t"/>
          <a:lstStyle/>
          <a:p>
            <a:pPr algn="just">
              <a:lnSpc>
                <a:spcPct val="120000"/>
              </a:lnSpc>
              <a:buFont typeface="Wingdings" panose="05000000000000000000" pitchFamily="2" charset="2"/>
              <a:buChar char="Ø"/>
            </a:pPr>
            <a:r>
              <a:rPr lang="zh-CN" altLang="en-US" sz="2000" b="1" smtClean="0">
                <a:solidFill>
                  <a:srgbClr val="EA060B"/>
                </a:solidFill>
                <a:latin typeface="华文楷体" panose="02010600040101010101" pitchFamily="2" charset="-122"/>
                <a:ea typeface="华文楷体" panose="02010600040101010101" pitchFamily="2" charset="-122"/>
              </a:rPr>
              <a:t>第九十九条 生产经营单位未采取措施消除事故隐患的，责令立即消除或者限期消除</a:t>
            </a:r>
            <a:r>
              <a:rPr lang="en-US" altLang="zh-CN" sz="2000" b="1" smtClean="0">
                <a:solidFill>
                  <a:srgbClr val="EA060B"/>
                </a:solidFill>
                <a:latin typeface="华文楷体" panose="02010600040101010101" pitchFamily="2" charset="-122"/>
                <a:ea typeface="华文楷体" panose="02010600040101010101" pitchFamily="2" charset="-122"/>
              </a:rPr>
              <a:t>;</a:t>
            </a:r>
            <a:r>
              <a:rPr lang="zh-CN" altLang="en-US" sz="2000" b="1" smtClean="0">
                <a:solidFill>
                  <a:srgbClr val="EA060B"/>
                </a:solidFill>
                <a:latin typeface="华文楷体" panose="02010600040101010101" pitchFamily="2" charset="-122"/>
                <a:ea typeface="华文楷体" panose="02010600040101010101" pitchFamily="2" charset="-122"/>
              </a:rPr>
              <a:t>生产经营单位拒不执行的，责令停产停业整顿，并处十万元以上五十万元以下的罚款，对其直接负责的主管人员和其他直接责任人员处二万元以上五万元以下的罚款。</a:t>
            </a:r>
            <a:endParaRPr lang="zh-CN" altLang="en-US" sz="2000" b="1" smtClean="0">
              <a:solidFill>
                <a:srgbClr val="EA060B"/>
              </a:solidFill>
              <a:latin typeface="华文楷体" panose="02010600040101010101" pitchFamily="2" charset="-122"/>
              <a:ea typeface="华文楷体" panose="02010600040101010101" pitchFamily="2" charset="-122"/>
            </a:endParaRPr>
          </a:p>
        </p:txBody>
      </p:sp>
      <p:sp>
        <p:nvSpPr>
          <p:cNvPr id="52226" name="文本框 167938"/>
          <p:cNvSpPr txBox="1">
            <a:spLocks noChangeArrowheads="1"/>
          </p:cNvSpPr>
          <p:nvPr/>
        </p:nvSpPr>
        <p:spPr bwMode="auto">
          <a:xfrm>
            <a:off x="2782888" y="476250"/>
            <a:ext cx="7561262"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000">
                <a:solidFill>
                  <a:schemeClr val="tx1"/>
                </a:solidFill>
                <a:latin typeface="Arial" panose="020B0604020202020204" pitchFamily="34" charset="0"/>
              </a:defRPr>
            </a:lvl1pPr>
            <a:lvl2pPr algn="r">
              <a:defRPr sz="2000">
                <a:solidFill>
                  <a:schemeClr val="tx1"/>
                </a:solidFill>
                <a:latin typeface="Arial" panose="020B0604020202020204" pitchFamily="34" charset="0"/>
              </a:defRPr>
            </a:lvl2pPr>
            <a:lvl3pPr algn="r">
              <a:defRPr sz="2000">
                <a:solidFill>
                  <a:schemeClr val="tx1"/>
                </a:solidFill>
                <a:latin typeface="Arial" panose="020B0604020202020204" pitchFamily="34" charset="0"/>
              </a:defRPr>
            </a:lvl3pPr>
            <a:lvl4pPr algn="r">
              <a:defRPr sz="2000">
                <a:solidFill>
                  <a:schemeClr val="tx1"/>
                </a:solidFill>
                <a:latin typeface="Arial" panose="020B0604020202020204" pitchFamily="34" charset="0"/>
              </a:defRPr>
            </a:lvl4pPr>
            <a:lvl5pPr algn="r">
              <a:defRPr sz="2000">
                <a:solidFill>
                  <a:schemeClr val="tx1"/>
                </a:solidFill>
                <a:latin typeface="Arial" panose="020B0604020202020204" pitchFamily="34" charset="0"/>
              </a:defRPr>
            </a:lvl5pPr>
            <a:lvl6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a:spcBef>
                <a:spcPct val="50000"/>
              </a:spcBef>
              <a:buClr>
                <a:schemeClr val="hlink"/>
              </a:buClr>
              <a:buSzPct val="120000"/>
              <a:buFont typeface="Wingdings" panose="05000000000000000000" pitchFamily="2" charset="2"/>
              <a:buChar char="F"/>
            </a:pPr>
            <a:r>
              <a:rPr lang="zh-CN" altLang="en-US" sz="3200">
                <a:solidFill>
                  <a:schemeClr val="folHlink"/>
                </a:solidFill>
                <a:latin typeface="Tahoma" panose="020B0604030504040204" pitchFamily="34" charset="0"/>
                <a:ea typeface="华文新魏" panose="02010800040101010101" pitchFamily="2" charset="-122"/>
              </a:rPr>
              <a:t>　法律责任</a:t>
            </a:r>
            <a:r>
              <a:rPr lang="zh-CN" altLang="en-US" sz="2400" b="1">
                <a:solidFill>
                  <a:schemeClr val="folHlink"/>
                </a:solidFill>
                <a:latin typeface="Tahoma" panose="020B0604030504040204" pitchFamily="34" charset="0"/>
                <a:ea typeface="宋体" panose="02010600030101010101" pitchFamily="2" charset="-122"/>
              </a:rPr>
              <a:t> </a:t>
            </a:r>
            <a:endParaRPr lang="zh-CN" altLang="en-US" sz="2400" b="1">
              <a:solidFill>
                <a:schemeClr val="folHlink"/>
              </a:solidFill>
              <a:latin typeface="Tahoma" panose="020B0604030504040204" pitchFamily="34"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ext Placeholder 168961"/>
          <p:cNvSpPr>
            <a:spLocks noGrp="1" noChangeArrowheads="1"/>
          </p:cNvSpPr>
          <p:nvPr>
            <p:ph type="body" idx="1"/>
          </p:nvPr>
        </p:nvSpPr>
        <p:spPr>
          <a:xfrm>
            <a:off x="1847850" y="1125538"/>
            <a:ext cx="8559800" cy="4968875"/>
          </a:xfrm>
          <a:ln>
            <a:solidFill>
              <a:srgbClr val="FFFFFF"/>
            </a:solidFill>
            <a:miter lim="800000"/>
          </a:ln>
        </p:spPr>
        <p:txBody>
          <a:bodyPr anchor="t"/>
          <a:lstStyle/>
          <a:p>
            <a:r>
              <a:rPr lang="zh-CN" altLang="en-US" sz="2000" b="1" smtClean="0">
                <a:solidFill>
                  <a:srgbClr val="000000"/>
                </a:solidFill>
                <a:latin typeface="华文楷体" panose="02010600040101010101" pitchFamily="2" charset="-122"/>
                <a:ea typeface="华文楷体" panose="02010600040101010101" pitchFamily="2" charset="-122"/>
              </a:rPr>
              <a:t>第一百条 生产经营单位将生产经营项目、场所、设备</a:t>
            </a:r>
            <a:r>
              <a:rPr lang="zh-CN" altLang="en-US" sz="2000" b="1" smtClean="0">
                <a:solidFill>
                  <a:srgbClr val="EA060B"/>
                </a:solidFill>
                <a:latin typeface="华文楷体" panose="02010600040101010101" pitchFamily="2" charset="-122"/>
                <a:ea typeface="华文楷体" panose="02010600040101010101" pitchFamily="2" charset="-122"/>
              </a:rPr>
              <a:t>发包或者出租给不具备</a:t>
            </a:r>
            <a:r>
              <a:rPr lang="zh-CN" altLang="en-US" sz="2000" b="1" smtClean="0">
                <a:solidFill>
                  <a:srgbClr val="000000"/>
                </a:solidFill>
                <a:latin typeface="华文楷体" panose="02010600040101010101" pitchFamily="2" charset="-122"/>
                <a:ea typeface="华文楷体" panose="02010600040101010101" pitchFamily="2" charset="-122"/>
              </a:rPr>
              <a:t>安全生产条件或者相应资质的单位或者个人的，责令限期改正，没收违法所得</a:t>
            </a:r>
            <a:r>
              <a:rPr lang="en-US" altLang="zh-CN" sz="2000" b="1" smtClean="0">
                <a:solidFill>
                  <a:srgbClr val="000000"/>
                </a:solidFill>
                <a:latin typeface="华文楷体" panose="02010600040101010101" pitchFamily="2" charset="-122"/>
                <a:ea typeface="华文楷体" panose="02010600040101010101" pitchFamily="2" charset="-122"/>
              </a:rPr>
              <a:t>;</a:t>
            </a:r>
            <a:r>
              <a:rPr lang="zh-CN" altLang="en-US" sz="2000" b="1" smtClean="0">
                <a:solidFill>
                  <a:srgbClr val="000000"/>
                </a:solidFill>
                <a:latin typeface="华文楷体" panose="02010600040101010101" pitchFamily="2" charset="-122"/>
                <a:ea typeface="华文楷体" panose="02010600040101010101" pitchFamily="2" charset="-122"/>
              </a:rPr>
              <a:t>违法所得</a:t>
            </a:r>
            <a:r>
              <a:rPr lang="zh-CN" altLang="en-US" sz="2000" b="1" smtClean="0">
                <a:solidFill>
                  <a:srgbClr val="EA060B"/>
                </a:solidFill>
                <a:latin typeface="华文楷体" panose="02010600040101010101" pitchFamily="2" charset="-122"/>
                <a:ea typeface="华文楷体" panose="02010600040101010101" pitchFamily="2" charset="-122"/>
              </a:rPr>
              <a:t>十万元</a:t>
            </a:r>
            <a:r>
              <a:rPr lang="zh-CN" altLang="en-US" sz="2000" b="1" smtClean="0">
                <a:solidFill>
                  <a:srgbClr val="000000"/>
                </a:solidFill>
                <a:latin typeface="华文楷体" panose="02010600040101010101" pitchFamily="2" charset="-122"/>
                <a:ea typeface="华文楷体" panose="02010600040101010101" pitchFamily="2" charset="-122"/>
              </a:rPr>
              <a:t>以上的，并处违法所得</a:t>
            </a:r>
            <a:r>
              <a:rPr lang="zh-CN" altLang="en-US" sz="2000" b="1" smtClean="0">
                <a:solidFill>
                  <a:srgbClr val="EA060B"/>
                </a:solidFill>
                <a:latin typeface="华文楷体" panose="02010600040101010101" pitchFamily="2" charset="-122"/>
                <a:ea typeface="华文楷体" panose="02010600040101010101" pitchFamily="2" charset="-122"/>
              </a:rPr>
              <a:t>二倍以上五倍</a:t>
            </a:r>
            <a:r>
              <a:rPr lang="zh-CN" altLang="en-US" sz="2000" b="1" smtClean="0">
                <a:solidFill>
                  <a:srgbClr val="000000"/>
                </a:solidFill>
                <a:latin typeface="华文楷体" panose="02010600040101010101" pitchFamily="2" charset="-122"/>
                <a:ea typeface="华文楷体" panose="02010600040101010101" pitchFamily="2" charset="-122"/>
              </a:rPr>
              <a:t>以下的罚款</a:t>
            </a:r>
            <a:r>
              <a:rPr lang="en-US" altLang="zh-CN" sz="2000" b="1" smtClean="0">
                <a:solidFill>
                  <a:srgbClr val="000000"/>
                </a:solidFill>
                <a:latin typeface="华文楷体" panose="02010600040101010101" pitchFamily="2" charset="-122"/>
                <a:ea typeface="华文楷体" panose="02010600040101010101" pitchFamily="2" charset="-122"/>
              </a:rPr>
              <a:t>;</a:t>
            </a:r>
            <a:r>
              <a:rPr lang="zh-CN" altLang="en-US" sz="2000" b="1" smtClean="0">
                <a:solidFill>
                  <a:srgbClr val="000000"/>
                </a:solidFill>
                <a:latin typeface="华文楷体" panose="02010600040101010101" pitchFamily="2" charset="-122"/>
                <a:ea typeface="华文楷体" panose="02010600040101010101" pitchFamily="2" charset="-122"/>
              </a:rPr>
              <a:t>没有违法所得或者违法所得不足十万元的，单处或者并处</a:t>
            </a:r>
            <a:r>
              <a:rPr lang="zh-CN" altLang="en-US" sz="2000" b="1" smtClean="0">
                <a:solidFill>
                  <a:srgbClr val="EA060B"/>
                </a:solidFill>
                <a:latin typeface="华文楷体" panose="02010600040101010101" pitchFamily="2" charset="-122"/>
                <a:ea typeface="华文楷体" panose="02010600040101010101" pitchFamily="2" charset="-122"/>
              </a:rPr>
              <a:t>十万元以上二十万</a:t>
            </a:r>
            <a:r>
              <a:rPr lang="zh-CN" altLang="en-US" sz="2000" b="1" smtClean="0">
                <a:solidFill>
                  <a:srgbClr val="000000"/>
                </a:solidFill>
                <a:latin typeface="华文楷体" panose="02010600040101010101" pitchFamily="2" charset="-122"/>
                <a:ea typeface="华文楷体" panose="02010600040101010101" pitchFamily="2" charset="-122"/>
              </a:rPr>
              <a:t>元以下的罚款</a:t>
            </a:r>
            <a:r>
              <a:rPr lang="en-US" altLang="zh-CN" sz="2000" b="1" smtClean="0">
                <a:solidFill>
                  <a:srgbClr val="000000"/>
                </a:solidFill>
                <a:latin typeface="华文楷体" panose="02010600040101010101" pitchFamily="2" charset="-122"/>
                <a:ea typeface="华文楷体" panose="02010600040101010101" pitchFamily="2" charset="-122"/>
              </a:rPr>
              <a:t>;</a:t>
            </a:r>
            <a:r>
              <a:rPr lang="zh-CN" altLang="en-US" sz="2000" b="1" smtClean="0">
                <a:solidFill>
                  <a:srgbClr val="000000"/>
                </a:solidFill>
                <a:latin typeface="华文楷体" panose="02010600040101010101" pitchFamily="2" charset="-122"/>
                <a:ea typeface="华文楷体" panose="02010600040101010101" pitchFamily="2" charset="-122"/>
              </a:rPr>
              <a:t>对其直接负责的主管人员和其他直接责任人员处</a:t>
            </a:r>
            <a:r>
              <a:rPr lang="zh-CN" altLang="en-US" sz="2000" b="1" smtClean="0">
                <a:solidFill>
                  <a:srgbClr val="EA060B"/>
                </a:solidFill>
                <a:latin typeface="华文楷体" panose="02010600040101010101" pitchFamily="2" charset="-122"/>
                <a:ea typeface="华文楷体" panose="02010600040101010101" pitchFamily="2" charset="-122"/>
              </a:rPr>
              <a:t>一万元以上二万元</a:t>
            </a:r>
            <a:r>
              <a:rPr lang="zh-CN" altLang="en-US" sz="2000" b="1" smtClean="0">
                <a:solidFill>
                  <a:srgbClr val="000000"/>
                </a:solidFill>
                <a:latin typeface="华文楷体" panose="02010600040101010101" pitchFamily="2" charset="-122"/>
                <a:ea typeface="华文楷体" panose="02010600040101010101" pitchFamily="2" charset="-122"/>
              </a:rPr>
              <a:t>以下的罚款</a:t>
            </a:r>
            <a:r>
              <a:rPr lang="en-US" altLang="zh-CN" sz="2000" b="1" smtClean="0">
                <a:solidFill>
                  <a:srgbClr val="000000"/>
                </a:solidFill>
                <a:latin typeface="华文楷体" panose="02010600040101010101" pitchFamily="2" charset="-122"/>
                <a:ea typeface="华文楷体" panose="02010600040101010101" pitchFamily="2" charset="-122"/>
              </a:rPr>
              <a:t>;</a:t>
            </a:r>
            <a:r>
              <a:rPr lang="zh-CN" altLang="en-US" sz="2000" b="1" smtClean="0">
                <a:solidFill>
                  <a:srgbClr val="000000"/>
                </a:solidFill>
                <a:latin typeface="华文楷体" panose="02010600040101010101" pitchFamily="2" charset="-122"/>
                <a:ea typeface="华文楷体" panose="02010600040101010101" pitchFamily="2" charset="-122"/>
              </a:rPr>
              <a:t>导致发生生产安全事故给他人造成损害的，与承包方、承租方承担连带赔偿责任。</a:t>
            </a:r>
            <a:endParaRPr lang="zh-CN" altLang="en-US" sz="2000" b="1" smtClean="0">
              <a:solidFill>
                <a:srgbClr val="000000"/>
              </a:solidFill>
              <a:latin typeface="华文楷体" panose="02010600040101010101" pitchFamily="2" charset="-122"/>
              <a:ea typeface="华文楷体" panose="02010600040101010101" pitchFamily="2" charset="-122"/>
            </a:endParaRPr>
          </a:p>
          <a:p>
            <a:r>
              <a:rPr lang="zh-CN" altLang="en-US" sz="2000" b="1" smtClean="0">
                <a:solidFill>
                  <a:srgbClr val="000000"/>
                </a:solidFill>
                <a:latin typeface="华文楷体" panose="02010600040101010101" pitchFamily="2" charset="-122"/>
                <a:ea typeface="华文楷体" panose="02010600040101010101" pitchFamily="2" charset="-122"/>
              </a:rPr>
              <a:t>生产经营单位未与承包单位、承租单位签订专门的安全生产管理</a:t>
            </a:r>
            <a:r>
              <a:rPr lang="zh-CN" altLang="en-US" sz="2000" b="1" smtClean="0">
                <a:solidFill>
                  <a:srgbClr val="EA060B"/>
                </a:solidFill>
                <a:latin typeface="华文楷体" panose="02010600040101010101" pitchFamily="2" charset="-122"/>
                <a:ea typeface="华文楷体" panose="02010600040101010101" pitchFamily="2" charset="-122"/>
              </a:rPr>
              <a:t>协议</a:t>
            </a:r>
            <a:r>
              <a:rPr lang="zh-CN" altLang="en-US" sz="2000" b="1" smtClean="0">
                <a:solidFill>
                  <a:srgbClr val="000000"/>
                </a:solidFill>
                <a:latin typeface="华文楷体" panose="02010600040101010101" pitchFamily="2" charset="-122"/>
                <a:ea typeface="华文楷体" panose="02010600040101010101" pitchFamily="2" charset="-122"/>
              </a:rPr>
              <a:t>或者未在承包合同、租赁合同中明确各自的安全生产管理职责，或者未对承包单位、承租单位的安全生产</a:t>
            </a:r>
            <a:r>
              <a:rPr lang="zh-CN" altLang="en-US" sz="2000" b="1" smtClean="0">
                <a:solidFill>
                  <a:srgbClr val="EA060B"/>
                </a:solidFill>
                <a:latin typeface="华文楷体" panose="02010600040101010101" pitchFamily="2" charset="-122"/>
                <a:ea typeface="华文楷体" panose="02010600040101010101" pitchFamily="2" charset="-122"/>
              </a:rPr>
              <a:t>统一协调、管理的</a:t>
            </a:r>
            <a:r>
              <a:rPr lang="zh-CN" altLang="en-US" sz="2000" b="1" smtClean="0">
                <a:solidFill>
                  <a:srgbClr val="000000"/>
                </a:solidFill>
                <a:latin typeface="华文楷体" panose="02010600040101010101" pitchFamily="2" charset="-122"/>
                <a:ea typeface="华文楷体" panose="02010600040101010101" pitchFamily="2" charset="-122"/>
              </a:rPr>
              <a:t>，责令限期改正，可以处</a:t>
            </a:r>
            <a:r>
              <a:rPr lang="zh-CN" altLang="en-US" sz="2000" b="1" smtClean="0">
                <a:solidFill>
                  <a:srgbClr val="EA060B"/>
                </a:solidFill>
                <a:latin typeface="华文楷体" panose="02010600040101010101" pitchFamily="2" charset="-122"/>
                <a:ea typeface="华文楷体" panose="02010600040101010101" pitchFamily="2" charset="-122"/>
              </a:rPr>
              <a:t>五万元以下</a:t>
            </a:r>
            <a:r>
              <a:rPr lang="zh-CN" altLang="en-US" sz="2000" b="1" smtClean="0">
                <a:solidFill>
                  <a:srgbClr val="000000"/>
                </a:solidFill>
                <a:latin typeface="华文楷体" panose="02010600040101010101" pitchFamily="2" charset="-122"/>
                <a:ea typeface="华文楷体" panose="02010600040101010101" pitchFamily="2" charset="-122"/>
              </a:rPr>
              <a:t>的罚款，对其直接负责的主管人员和其他直接责任人员可以处</a:t>
            </a:r>
            <a:r>
              <a:rPr lang="zh-CN" altLang="en-US" sz="2000" b="1" smtClean="0">
                <a:solidFill>
                  <a:srgbClr val="EA060B"/>
                </a:solidFill>
                <a:latin typeface="华文楷体" panose="02010600040101010101" pitchFamily="2" charset="-122"/>
                <a:ea typeface="华文楷体" panose="02010600040101010101" pitchFamily="2" charset="-122"/>
              </a:rPr>
              <a:t>一万元以下</a:t>
            </a:r>
            <a:r>
              <a:rPr lang="zh-CN" altLang="en-US" sz="2000" b="1" smtClean="0">
                <a:solidFill>
                  <a:srgbClr val="000000"/>
                </a:solidFill>
                <a:latin typeface="华文楷体" panose="02010600040101010101" pitchFamily="2" charset="-122"/>
                <a:ea typeface="华文楷体" panose="02010600040101010101" pitchFamily="2" charset="-122"/>
              </a:rPr>
              <a:t>的罚款</a:t>
            </a:r>
            <a:r>
              <a:rPr lang="en-US" altLang="zh-CN" sz="2000" b="1" smtClean="0">
                <a:solidFill>
                  <a:srgbClr val="000000"/>
                </a:solidFill>
                <a:latin typeface="华文楷体" panose="02010600040101010101" pitchFamily="2" charset="-122"/>
                <a:ea typeface="华文楷体" panose="02010600040101010101" pitchFamily="2" charset="-122"/>
              </a:rPr>
              <a:t>;</a:t>
            </a:r>
            <a:r>
              <a:rPr lang="zh-CN" altLang="en-US" sz="2000" b="1" smtClean="0">
                <a:solidFill>
                  <a:srgbClr val="000000"/>
                </a:solidFill>
                <a:latin typeface="华文楷体" panose="02010600040101010101" pitchFamily="2" charset="-122"/>
                <a:ea typeface="华文楷体" panose="02010600040101010101" pitchFamily="2" charset="-122"/>
              </a:rPr>
              <a:t>逾期未改正的，责令停产停业整顿。 </a:t>
            </a:r>
            <a:endParaRPr lang="zh-CN" altLang="en-US" sz="2000" b="1" smtClean="0">
              <a:solidFill>
                <a:srgbClr val="000000"/>
              </a:solidFill>
              <a:latin typeface="华文楷体" panose="02010600040101010101" pitchFamily="2" charset="-122"/>
              <a:ea typeface="华文楷体" panose="02010600040101010101" pitchFamily="2" charset="-122"/>
            </a:endParaRPr>
          </a:p>
        </p:txBody>
      </p:sp>
      <p:sp>
        <p:nvSpPr>
          <p:cNvPr id="53250" name="文本框 168962"/>
          <p:cNvSpPr txBox="1">
            <a:spLocks noChangeArrowheads="1"/>
          </p:cNvSpPr>
          <p:nvPr/>
        </p:nvSpPr>
        <p:spPr bwMode="auto">
          <a:xfrm>
            <a:off x="2782888" y="476250"/>
            <a:ext cx="7561262"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000">
                <a:solidFill>
                  <a:schemeClr val="tx1"/>
                </a:solidFill>
                <a:latin typeface="Arial" panose="020B0604020202020204" pitchFamily="34" charset="0"/>
              </a:defRPr>
            </a:lvl1pPr>
            <a:lvl2pPr algn="r">
              <a:defRPr sz="2000">
                <a:solidFill>
                  <a:schemeClr val="tx1"/>
                </a:solidFill>
                <a:latin typeface="Arial" panose="020B0604020202020204" pitchFamily="34" charset="0"/>
              </a:defRPr>
            </a:lvl2pPr>
            <a:lvl3pPr algn="r">
              <a:defRPr sz="2000">
                <a:solidFill>
                  <a:schemeClr val="tx1"/>
                </a:solidFill>
                <a:latin typeface="Arial" panose="020B0604020202020204" pitchFamily="34" charset="0"/>
              </a:defRPr>
            </a:lvl3pPr>
            <a:lvl4pPr algn="r">
              <a:defRPr sz="2000">
                <a:solidFill>
                  <a:schemeClr val="tx1"/>
                </a:solidFill>
                <a:latin typeface="Arial" panose="020B0604020202020204" pitchFamily="34" charset="0"/>
              </a:defRPr>
            </a:lvl4pPr>
            <a:lvl5pPr algn="r">
              <a:defRPr sz="2000">
                <a:solidFill>
                  <a:schemeClr val="tx1"/>
                </a:solidFill>
                <a:latin typeface="Arial" panose="020B0604020202020204" pitchFamily="34" charset="0"/>
              </a:defRPr>
            </a:lvl5pPr>
            <a:lvl6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a:spcBef>
                <a:spcPct val="50000"/>
              </a:spcBef>
              <a:buClr>
                <a:schemeClr val="hlink"/>
              </a:buClr>
              <a:buSzPct val="120000"/>
              <a:buFont typeface="Wingdings" panose="05000000000000000000" pitchFamily="2" charset="2"/>
              <a:buChar char="F"/>
            </a:pPr>
            <a:r>
              <a:rPr lang="zh-CN" altLang="en-US" sz="3200">
                <a:solidFill>
                  <a:schemeClr val="folHlink"/>
                </a:solidFill>
                <a:latin typeface="Tahoma" panose="020B0604030504040204" pitchFamily="34" charset="0"/>
                <a:ea typeface="华文新魏" panose="02010800040101010101" pitchFamily="2" charset="-122"/>
              </a:rPr>
              <a:t>　法律责任</a:t>
            </a:r>
            <a:r>
              <a:rPr lang="zh-CN" altLang="en-US" sz="2400" b="1">
                <a:solidFill>
                  <a:schemeClr val="folHlink"/>
                </a:solidFill>
                <a:latin typeface="Tahoma" panose="020B0604030504040204" pitchFamily="34" charset="0"/>
                <a:ea typeface="宋体" panose="02010600030101010101" pitchFamily="2" charset="-122"/>
              </a:rPr>
              <a:t> </a:t>
            </a:r>
            <a:endParaRPr lang="zh-CN" altLang="en-US" sz="2400" b="1">
              <a:solidFill>
                <a:schemeClr val="folHlink"/>
              </a:solidFill>
              <a:latin typeface="Tahoma" panose="020B0604030504040204" pitchFamily="34"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ext Placeholder 169985"/>
          <p:cNvSpPr>
            <a:spLocks noGrp="1" noChangeArrowheads="1"/>
          </p:cNvSpPr>
          <p:nvPr>
            <p:ph type="body" idx="1"/>
          </p:nvPr>
        </p:nvSpPr>
        <p:spPr>
          <a:xfrm>
            <a:off x="1847850" y="1412875"/>
            <a:ext cx="8559800" cy="4968875"/>
          </a:xfrm>
          <a:ln>
            <a:solidFill>
              <a:srgbClr val="FFFFFF"/>
            </a:solidFill>
            <a:miter lim="800000"/>
          </a:ln>
        </p:spPr>
        <p:txBody>
          <a:bodyPr anchor="t"/>
          <a:lstStyle/>
          <a:p>
            <a:r>
              <a:rPr lang="zh-CN" altLang="en-US" sz="2000" b="1" smtClean="0">
                <a:solidFill>
                  <a:srgbClr val="000000"/>
                </a:solidFill>
                <a:latin typeface="华文楷体" panose="02010600040101010101" pitchFamily="2" charset="-122"/>
                <a:ea typeface="华文楷体" panose="02010600040101010101" pitchFamily="2" charset="-122"/>
              </a:rPr>
              <a:t>第一百零三条 生产经营单位与从业人员订立协议，</a:t>
            </a:r>
            <a:r>
              <a:rPr lang="zh-CN" altLang="en-US" sz="2000" b="1" smtClean="0">
                <a:solidFill>
                  <a:srgbClr val="EA060B"/>
                </a:solidFill>
                <a:latin typeface="华文楷体" panose="02010600040101010101" pitchFamily="2" charset="-122"/>
                <a:ea typeface="华文楷体" panose="02010600040101010101" pitchFamily="2" charset="-122"/>
              </a:rPr>
              <a:t>免除或者减轻</a:t>
            </a:r>
            <a:r>
              <a:rPr lang="zh-CN" altLang="en-US" sz="2000" b="1" smtClean="0">
                <a:solidFill>
                  <a:srgbClr val="000000"/>
                </a:solidFill>
                <a:latin typeface="华文楷体" panose="02010600040101010101" pitchFamily="2" charset="-122"/>
                <a:ea typeface="华文楷体" panose="02010600040101010101" pitchFamily="2" charset="-122"/>
              </a:rPr>
              <a:t>其对从业人员因生产安全事故伤亡依法应承担的责任的，该协议</a:t>
            </a:r>
            <a:r>
              <a:rPr lang="zh-CN" altLang="en-US" sz="2000" b="1" smtClean="0">
                <a:solidFill>
                  <a:srgbClr val="EA060B"/>
                </a:solidFill>
                <a:latin typeface="华文楷体" panose="02010600040101010101" pitchFamily="2" charset="-122"/>
                <a:ea typeface="华文楷体" panose="02010600040101010101" pitchFamily="2" charset="-122"/>
              </a:rPr>
              <a:t>无效</a:t>
            </a:r>
            <a:r>
              <a:rPr lang="en-US" altLang="zh-CN" sz="2000" b="1" smtClean="0">
                <a:solidFill>
                  <a:srgbClr val="000000"/>
                </a:solidFill>
                <a:latin typeface="华文楷体" panose="02010600040101010101" pitchFamily="2" charset="-122"/>
                <a:ea typeface="华文楷体" panose="02010600040101010101" pitchFamily="2" charset="-122"/>
              </a:rPr>
              <a:t>;</a:t>
            </a:r>
            <a:r>
              <a:rPr lang="zh-CN" altLang="en-US" sz="2000" b="1" smtClean="0">
                <a:solidFill>
                  <a:srgbClr val="000000"/>
                </a:solidFill>
                <a:latin typeface="华文楷体" panose="02010600040101010101" pitchFamily="2" charset="-122"/>
                <a:ea typeface="华文楷体" panose="02010600040101010101" pitchFamily="2" charset="-122"/>
              </a:rPr>
              <a:t>对生产经营单位的主要负责人、个人经营的投资人处</a:t>
            </a:r>
            <a:r>
              <a:rPr lang="zh-CN" altLang="en-US" sz="2000" b="1" smtClean="0">
                <a:solidFill>
                  <a:srgbClr val="EA060B"/>
                </a:solidFill>
                <a:latin typeface="华文楷体" panose="02010600040101010101" pitchFamily="2" charset="-122"/>
                <a:ea typeface="华文楷体" panose="02010600040101010101" pitchFamily="2" charset="-122"/>
              </a:rPr>
              <a:t>二万元以上十万元</a:t>
            </a:r>
            <a:r>
              <a:rPr lang="zh-CN" altLang="en-US" sz="2000" b="1" smtClean="0">
                <a:solidFill>
                  <a:srgbClr val="000000"/>
                </a:solidFill>
                <a:latin typeface="华文楷体" panose="02010600040101010101" pitchFamily="2" charset="-122"/>
                <a:ea typeface="华文楷体" panose="02010600040101010101" pitchFamily="2" charset="-122"/>
              </a:rPr>
              <a:t>以下的罚款。</a:t>
            </a:r>
            <a:endParaRPr lang="zh-CN" altLang="en-US" sz="2000" b="1" smtClean="0">
              <a:solidFill>
                <a:srgbClr val="000000"/>
              </a:solidFill>
              <a:latin typeface="华文楷体" panose="02010600040101010101" pitchFamily="2" charset="-122"/>
              <a:ea typeface="华文楷体" panose="02010600040101010101" pitchFamily="2" charset="-122"/>
            </a:endParaRPr>
          </a:p>
          <a:p>
            <a:endParaRPr lang="zh-CN" altLang="en-US" sz="2000" b="1" smtClean="0">
              <a:solidFill>
                <a:srgbClr val="000000"/>
              </a:solidFill>
              <a:latin typeface="华文楷体" panose="02010600040101010101" pitchFamily="2" charset="-122"/>
              <a:ea typeface="华文楷体" panose="02010600040101010101" pitchFamily="2" charset="-122"/>
            </a:endParaRPr>
          </a:p>
          <a:p>
            <a:r>
              <a:rPr lang="zh-CN" altLang="en-US" sz="2000" b="1" smtClean="0">
                <a:solidFill>
                  <a:srgbClr val="000000"/>
                </a:solidFill>
                <a:latin typeface="华文楷体" panose="02010600040101010101" pitchFamily="2" charset="-122"/>
                <a:ea typeface="华文楷体" panose="02010600040101010101" pitchFamily="2" charset="-122"/>
              </a:rPr>
              <a:t>第一百零四条 生产经营单位的从业人员不服从管理，违反安全生产规章制度或者操作规程的，由生产经营单位给予</a:t>
            </a:r>
            <a:r>
              <a:rPr lang="zh-CN" altLang="en-US" sz="2000" b="1" smtClean="0">
                <a:solidFill>
                  <a:srgbClr val="EA060B"/>
                </a:solidFill>
                <a:latin typeface="华文楷体" panose="02010600040101010101" pitchFamily="2" charset="-122"/>
                <a:ea typeface="华文楷体" panose="02010600040101010101" pitchFamily="2" charset="-122"/>
              </a:rPr>
              <a:t>批评教育</a:t>
            </a:r>
            <a:r>
              <a:rPr lang="zh-CN" altLang="en-US" sz="2000" b="1" smtClean="0">
                <a:solidFill>
                  <a:srgbClr val="000000"/>
                </a:solidFill>
                <a:latin typeface="华文楷体" panose="02010600040101010101" pitchFamily="2" charset="-122"/>
                <a:ea typeface="华文楷体" panose="02010600040101010101" pitchFamily="2" charset="-122"/>
              </a:rPr>
              <a:t>，依照有关规章制度给予处分</a:t>
            </a:r>
            <a:r>
              <a:rPr lang="en-US" altLang="zh-CN" sz="2000" b="1" smtClean="0">
                <a:solidFill>
                  <a:srgbClr val="000000"/>
                </a:solidFill>
                <a:latin typeface="华文楷体" panose="02010600040101010101" pitchFamily="2" charset="-122"/>
                <a:ea typeface="华文楷体" panose="02010600040101010101" pitchFamily="2" charset="-122"/>
              </a:rPr>
              <a:t>;</a:t>
            </a:r>
            <a:r>
              <a:rPr lang="zh-CN" altLang="en-US" sz="2000" b="1" smtClean="0">
                <a:solidFill>
                  <a:srgbClr val="000000"/>
                </a:solidFill>
                <a:latin typeface="华文楷体" panose="02010600040101010101" pitchFamily="2" charset="-122"/>
                <a:ea typeface="华文楷体" panose="02010600040101010101" pitchFamily="2" charset="-122"/>
              </a:rPr>
              <a:t>构成犯罪的，依照刑法有关规定追究刑事责任。</a:t>
            </a:r>
            <a:endParaRPr lang="zh-CN" altLang="en-US" sz="2000" b="1" smtClean="0">
              <a:solidFill>
                <a:srgbClr val="000000"/>
              </a:solidFill>
              <a:latin typeface="华文楷体" panose="02010600040101010101" pitchFamily="2" charset="-122"/>
              <a:ea typeface="华文楷体" panose="02010600040101010101" pitchFamily="2" charset="-122"/>
            </a:endParaRPr>
          </a:p>
        </p:txBody>
      </p:sp>
      <p:sp>
        <p:nvSpPr>
          <p:cNvPr id="54274" name="文本框 169986"/>
          <p:cNvSpPr txBox="1">
            <a:spLocks noChangeArrowheads="1"/>
          </p:cNvSpPr>
          <p:nvPr/>
        </p:nvSpPr>
        <p:spPr bwMode="auto">
          <a:xfrm>
            <a:off x="2782888" y="476250"/>
            <a:ext cx="7561262"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000">
                <a:solidFill>
                  <a:schemeClr val="tx1"/>
                </a:solidFill>
                <a:latin typeface="Arial" panose="020B0604020202020204" pitchFamily="34" charset="0"/>
              </a:defRPr>
            </a:lvl1pPr>
            <a:lvl2pPr algn="r">
              <a:defRPr sz="2000">
                <a:solidFill>
                  <a:schemeClr val="tx1"/>
                </a:solidFill>
                <a:latin typeface="Arial" panose="020B0604020202020204" pitchFamily="34" charset="0"/>
              </a:defRPr>
            </a:lvl2pPr>
            <a:lvl3pPr algn="r">
              <a:defRPr sz="2000">
                <a:solidFill>
                  <a:schemeClr val="tx1"/>
                </a:solidFill>
                <a:latin typeface="Arial" panose="020B0604020202020204" pitchFamily="34" charset="0"/>
              </a:defRPr>
            </a:lvl3pPr>
            <a:lvl4pPr algn="r">
              <a:defRPr sz="2000">
                <a:solidFill>
                  <a:schemeClr val="tx1"/>
                </a:solidFill>
                <a:latin typeface="Arial" panose="020B0604020202020204" pitchFamily="34" charset="0"/>
              </a:defRPr>
            </a:lvl4pPr>
            <a:lvl5pPr algn="r">
              <a:defRPr sz="2000">
                <a:solidFill>
                  <a:schemeClr val="tx1"/>
                </a:solidFill>
                <a:latin typeface="Arial" panose="020B0604020202020204" pitchFamily="34" charset="0"/>
              </a:defRPr>
            </a:lvl5pPr>
            <a:lvl6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a:spcBef>
                <a:spcPct val="50000"/>
              </a:spcBef>
              <a:buClr>
                <a:schemeClr val="hlink"/>
              </a:buClr>
              <a:buSzPct val="120000"/>
              <a:buFont typeface="Wingdings" panose="05000000000000000000" pitchFamily="2" charset="2"/>
              <a:buChar char="F"/>
            </a:pPr>
            <a:r>
              <a:rPr lang="zh-CN" altLang="en-US" sz="3200">
                <a:solidFill>
                  <a:schemeClr val="folHlink"/>
                </a:solidFill>
                <a:latin typeface="Tahoma" panose="020B0604030504040204" pitchFamily="34" charset="0"/>
                <a:ea typeface="华文新魏" panose="02010800040101010101" pitchFamily="2" charset="-122"/>
              </a:rPr>
              <a:t>　法律责任</a:t>
            </a:r>
            <a:r>
              <a:rPr lang="zh-CN" altLang="en-US" sz="2400" b="1">
                <a:solidFill>
                  <a:schemeClr val="folHlink"/>
                </a:solidFill>
                <a:latin typeface="Tahoma" panose="020B0604030504040204" pitchFamily="34" charset="0"/>
                <a:ea typeface="宋体" panose="02010600030101010101" pitchFamily="2" charset="-122"/>
              </a:rPr>
              <a:t> </a:t>
            </a:r>
            <a:endParaRPr lang="zh-CN" altLang="en-US" sz="2400" b="1">
              <a:solidFill>
                <a:schemeClr val="folHlink"/>
              </a:solidFill>
              <a:latin typeface="Tahoma" panose="020B0604030504040204" pitchFamily="34"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 Placeholder 171009"/>
          <p:cNvSpPr>
            <a:spLocks noGrp="1" noChangeArrowheads="1"/>
          </p:cNvSpPr>
          <p:nvPr>
            <p:ph type="body" idx="1"/>
          </p:nvPr>
        </p:nvSpPr>
        <p:spPr>
          <a:xfrm>
            <a:off x="1847850" y="1412875"/>
            <a:ext cx="8559800" cy="4968875"/>
          </a:xfrm>
          <a:ln>
            <a:solidFill>
              <a:srgbClr val="FFFFFF"/>
            </a:solidFill>
            <a:miter lim="800000"/>
          </a:ln>
        </p:spPr>
        <p:txBody>
          <a:bodyPr anchor="t"/>
          <a:lstStyle/>
          <a:p>
            <a:pPr algn="just">
              <a:lnSpc>
                <a:spcPct val="120000"/>
              </a:lnSpc>
              <a:buFont typeface="Wingdings" panose="05000000000000000000" pitchFamily="2" charset="2"/>
              <a:buChar char="Ø"/>
            </a:pPr>
            <a:r>
              <a:rPr lang="zh-CN" altLang="en-US" sz="2000" b="1" smtClean="0">
                <a:solidFill>
                  <a:schemeClr val="tx1"/>
                </a:solidFill>
                <a:latin typeface="华文楷体" panose="02010600040101010101" pitchFamily="2" charset="-122"/>
                <a:ea typeface="华文楷体" panose="02010600040101010101" pitchFamily="2" charset="-122"/>
              </a:rPr>
              <a:t>第一百零五条 违反本法规定，生产经营单位</a:t>
            </a:r>
            <a:r>
              <a:rPr lang="zh-CN" altLang="en-US" sz="2000" b="1" smtClean="0">
                <a:solidFill>
                  <a:srgbClr val="EA060B"/>
                </a:solidFill>
                <a:latin typeface="华文楷体" panose="02010600040101010101" pitchFamily="2" charset="-122"/>
                <a:ea typeface="华文楷体" panose="02010600040101010101" pitchFamily="2" charset="-122"/>
              </a:rPr>
              <a:t>拒绝、阻碍</a:t>
            </a:r>
            <a:r>
              <a:rPr lang="zh-CN" altLang="en-US" sz="2000" b="1" smtClean="0">
                <a:solidFill>
                  <a:schemeClr val="tx1"/>
                </a:solidFill>
                <a:latin typeface="华文楷体" panose="02010600040101010101" pitchFamily="2" charset="-122"/>
                <a:ea typeface="华文楷体" panose="02010600040101010101" pitchFamily="2" charset="-122"/>
              </a:rPr>
              <a:t>负有安全生产监督管理职责的部门依法实施监督检查的，</a:t>
            </a:r>
            <a:r>
              <a:rPr lang="zh-CN" altLang="en-US" sz="2000" b="1" smtClean="0">
                <a:solidFill>
                  <a:srgbClr val="EA060B"/>
                </a:solidFill>
                <a:latin typeface="华文楷体" panose="02010600040101010101" pitchFamily="2" charset="-122"/>
                <a:ea typeface="华文楷体" panose="02010600040101010101" pitchFamily="2" charset="-122"/>
              </a:rPr>
              <a:t>责令改正</a:t>
            </a:r>
            <a:r>
              <a:rPr lang="en-US" altLang="zh-CN" sz="2000" b="1" smtClean="0">
                <a:solidFill>
                  <a:schemeClr val="tx1"/>
                </a:solidFill>
                <a:latin typeface="华文楷体" panose="02010600040101010101" pitchFamily="2" charset="-122"/>
                <a:ea typeface="华文楷体" panose="02010600040101010101" pitchFamily="2" charset="-122"/>
              </a:rPr>
              <a:t>;</a:t>
            </a:r>
            <a:r>
              <a:rPr lang="zh-CN" altLang="en-US" sz="2000" b="1" smtClean="0">
                <a:solidFill>
                  <a:srgbClr val="EA060B"/>
                </a:solidFill>
                <a:latin typeface="华文楷体" panose="02010600040101010101" pitchFamily="2" charset="-122"/>
                <a:ea typeface="华文楷体" panose="02010600040101010101" pitchFamily="2" charset="-122"/>
              </a:rPr>
              <a:t>拒不改正的，处二万元以上二十万元</a:t>
            </a:r>
            <a:r>
              <a:rPr lang="zh-CN" altLang="en-US" sz="2000" b="1" smtClean="0">
                <a:solidFill>
                  <a:schemeClr val="tx1"/>
                </a:solidFill>
                <a:latin typeface="华文楷体" panose="02010600040101010101" pitchFamily="2" charset="-122"/>
                <a:ea typeface="华文楷体" panose="02010600040101010101" pitchFamily="2" charset="-122"/>
              </a:rPr>
              <a:t>以下的罚款</a:t>
            </a:r>
            <a:r>
              <a:rPr lang="en-US" altLang="zh-CN" sz="2000" b="1" smtClean="0">
                <a:solidFill>
                  <a:schemeClr val="tx1"/>
                </a:solidFill>
                <a:latin typeface="华文楷体" panose="02010600040101010101" pitchFamily="2" charset="-122"/>
                <a:ea typeface="华文楷体" panose="02010600040101010101" pitchFamily="2" charset="-122"/>
              </a:rPr>
              <a:t>;</a:t>
            </a:r>
            <a:r>
              <a:rPr lang="zh-CN" altLang="en-US" sz="2000" b="1" smtClean="0">
                <a:solidFill>
                  <a:schemeClr val="tx1"/>
                </a:solidFill>
                <a:latin typeface="华文楷体" panose="02010600040101010101" pitchFamily="2" charset="-122"/>
                <a:ea typeface="华文楷体" panose="02010600040101010101" pitchFamily="2" charset="-122"/>
              </a:rPr>
              <a:t>对其直接负责的主管人员和其他直接责任人员处</a:t>
            </a:r>
            <a:r>
              <a:rPr lang="zh-CN" altLang="en-US" sz="2000" b="1" smtClean="0">
                <a:solidFill>
                  <a:srgbClr val="EA060B"/>
                </a:solidFill>
                <a:latin typeface="华文楷体" panose="02010600040101010101" pitchFamily="2" charset="-122"/>
                <a:ea typeface="华文楷体" panose="02010600040101010101" pitchFamily="2" charset="-122"/>
              </a:rPr>
              <a:t>一万元以上二万元</a:t>
            </a:r>
            <a:r>
              <a:rPr lang="zh-CN" altLang="en-US" sz="2000" b="1" smtClean="0">
                <a:solidFill>
                  <a:schemeClr val="tx1"/>
                </a:solidFill>
                <a:latin typeface="华文楷体" panose="02010600040101010101" pitchFamily="2" charset="-122"/>
                <a:ea typeface="华文楷体" panose="02010600040101010101" pitchFamily="2" charset="-122"/>
              </a:rPr>
              <a:t>以下的罚款</a:t>
            </a:r>
            <a:r>
              <a:rPr lang="en-US" altLang="zh-CN" sz="2000" b="1" smtClean="0">
                <a:solidFill>
                  <a:schemeClr val="tx1"/>
                </a:solidFill>
                <a:latin typeface="华文楷体" panose="02010600040101010101" pitchFamily="2" charset="-122"/>
                <a:ea typeface="华文楷体" panose="02010600040101010101" pitchFamily="2" charset="-122"/>
              </a:rPr>
              <a:t>;</a:t>
            </a:r>
            <a:r>
              <a:rPr lang="zh-CN" altLang="en-US" sz="2000" b="1" smtClean="0">
                <a:solidFill>
                  <a:schemeClr val="tx1"/>
                </a:solidFill>
                <a:latin typeface="华文楷体" panose="02010600040101010101" pitchFamily="2" charset="-122"/>
                <a:ea typeface="华文楷体" panose="02010600040101010101" pitchFamily="2" charset="-122"/>
              </a:rPr>
              <a:t>构成犯罪的，依照刑法有关规定追究刑事责任。</a:t>
            </a:r>
            <a:endParaRPr lang="zh-CN" altLang="en-US" sz="2000" b="1" smtClean="0">
              <a:solidFill>
                <a:schemeClr val="tx1"/>
              </a:solidFill>
              <a:latin typeface="华文楷体" panose="02010600040101010101" pitchFamily="2" charset="-122"/>
              <a:ea typeface="华文楷体" panose="02010600040101010101" pitchFamily="2" charset="-122"/>
            </a:endParaRPr>
          </a:p>
        </p:txBody>
      </p:sp>
      <p:sp>
        <p:nvSpPr>
          <p:cNvPr id="55298" name="文本框 171010"/>
          <p:cNvSpPr txBox="1">
            <a:spLocks noChangeArrowheads="1"/>
          </p:cNvSpPr>
          <p:nvPr/>
        </p:nvSpPr>
        <p:spPr bwMode="auto">
          <a:xfrm>
            <a:off x="2782888" y="476250"/>
            <a:ext cx="7561262"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000">
                <a:solidFill>
                  <a:schemeClr val="tx1"/>
                </a:solidFill>
                <a:latin typeface="Arial" panose="020B0604020202020204" pitchFamily="34" charset="0"/>
              </a:defRPr>
            </a:lvl1pPr>
            <a:lvl2pPr algn="r">
              <a:defRPr sz="2000">
                <a:solidFill>
                  <a:schemeClr val="tx1"/>
                </a:solidFill>
                <a:latin typeface="Arial" panose="020B0604020202020204" pitchFamily="34" charset="0"/>
              </a:defRPr>
            </a:lvl2pPr>
            <a:lvl3pPr algn="r">
              <a:defRPr sz="2000">
                <a:solidFill>
                  <a:schemeClr val="tx1"/>
                </a:solidFill>
                <a:latin typeface="Arial" panose="020B0604020202020204" pitchFamily="34" charset="0"/>
              </a:defRPr>
            </a:lvl3pPr>
            <a:lvl4pPr algn="r">
              <a:defRPr sz="2000">
                <a:solidFill>
                  <a:schemeClr val="tx1"/>
                </a:solidFill>
                <a:latin typeface="Arial" panose="020B0604020202020204" pitchFamily="34" charset="0"/>
              </a:defRPr>
            </a:lvl4pPr>
            <a:lvl5pPr algn="r">
              <a:defRPr sz="2000">
                <a:solidFill>
                  <a:schemeClr val="tx1"/>
                </a:solidFill>
                <a:latin typeface="Arial" panose="020B0604020202020204" pitchFamily="34" charset="0"/>
              </a:defRPr>
            </a:lvl5pPr>
            <a:lvl6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a:spcBef>
                <a:spcPct val="50000"/>
              </a:spcBef>
              <a:buClr>
                <a:schemeClr val="hlink"/>
              </a:buClr>
              <a:buSzPct val="120000"/>
              <a:buFont typeface="Wingdings" panose="05000000000000000000" pitchFamily="2" charset="2"/>
              <a:buChar char="F"/>
            </a:pPr>
            <a:r>
              <a:rPr lang="zh-CN" altLang="en-US" sz="3200">
                <a:solidFill>
                  <a:schemeClr val="folHlink"/>
                </a:solidFill>
                <a:latin typeface="Tahoma" panose="020B0604030504040204" pitchFamily="34" charset="0"/>
                <a:ea typeface="华文新魏" panose="02010800040101010101" pitchFamily="2" charset="-122"/>
              </a:rPr>
              <a:t>　法律责任</a:t>
            </a:r>
            <a:r>
              <a:rPr lang="zh-CN" altLang="en-US" sz="2400" b="1">
                <a:solidFill>
                  <a:schemeClr val="folHlink"/>
                </a:solidFill>
                <a:latin typeface="Tahoma" panose="020B0604030504040204" pitchFamily="34" charset="0"/>
                <a:ea typeface="宋体" panose="02010600030101010101" pitchFamily="2" charset="-122"/>
              </a:rPr>
              <a:t> </a:t>
            </a:r>
            <a:endParaRPr lang="zh-CN" altLang="en-US" sz="2400" b="1">
              <a:solidFill>
                <a:schemeClr val="folHlink"/>
              </a:solidFill>
              <a:latin typeface="Tahoma" panose="020B0604030504040204" pitchFamily="34"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 Placeholder 172033"/>
          <p:cNvSpPr>
            <a:spLocks noGrp="1" noChangeArrowheads="1"/>
          </p:cNvSpPr>
          <p:nvPr>
            <p:ph type="body" idx="1"/>
          </p:nvPr>
        </p:nvSpPr>
        <p:spPr>
          <a:xfrm>
            <a:off x="1847850" y="1412875"/>
            <a:ext cx="8559800" cy="4968875"/>
          </a:xfrm>
          <a:ln>
            <a:solidFill>
              <a:srgbClr val="FFFFFF"/>
            </a:solidFill>
            <a:miter lim="800000"/>
          </a:ln>
        </p:spPr>
        <p:txBody>
          <a:bodyPr anchor="t"/>
          <a:lstStyle/>
          <a:p>
            <a:r>
              <a:rPr lang="zh-CN" altLang="en-US" sz="2000" b="1" smtClean="0">
                <a:solidFill>
                  <a:schemeClr val="tx1"/>
                </a:solidFill>
                <a:latin typeface="华文楷体" panose="02010600040101010101" pitchFamily="2" charset="-122"/>
                <a:ea typeface="华文楷体" panose="02010600040101010101" pitchFamily="2" charset="-122"/>
              </a:rPr>
              <a:t>第一百零六条 生产经营单位的主要负责人在本单位发生生产安全事故时，</a:t>
            </a:r>
            <a:r>
              <a:rPr lang="zh-CN" altLang="en-US" sz="2000" b="1" smtClean="0">
                <a:solidFill>
                  <a:srgbClr val="EA060B"/>
                </a:solidFill>
                <a:latin typeface="华文楷体" panose="02010600040101010101" pitchFamily="2" charset="-122"/>
                <a:ea typeface="华文楷体" panose="02010600040101010101" pitchFamily="2" charset="-122"/>
              </a:rPr>
              <a:t>不立即组织抢救</a:t>
            </a:r>
            <a:r>
              <a:rPr lang="zh-CN" altLang="en-US" sz="2000" b="1" smtClean="0">
                <a:solidFill>
                  <a:schemeClr val="tx1"/>
                </a:solidFill>
                <a:latin typeface="华文楷体" panose="02010600040101010101" pitchFamily="2" charset="-122"/>
                <a:ea typeface="华文楷体" panose="02010600040101010101" pitchFamily="2" charset="-122"/>
              </a:rPr>
              <a:t>或者在事故调查处理期间</a:t>
            </a:r>
            <a:r>
              <a:rPr lang="zh-CN" altLang="en-US" sz="2000" b="1" smtClean="0">
                <a:solidFill>
                  <a:srgbClr val="EA060B"/>
                </a:solidFill>
                <a:latin typeface="华文楷体" panose="02010600040101010101" pitchFamily="2" charset="-122"/>
                <a:ea typeface="华文楷体" panose="02010600040101010101" pitchFamily="2" charset="-122"/>
              </a:rPr>
              <a:t>擅离职守或者逃匿</a:t>
            </a:r>
            <a:r>
              <a:rPr lang="zh-CN" altLang="en-US" sz="2000" b="1" smtClean="0">
                <a:solidFill>
                  <a:schemeClr val="tx1"/>
                </a:solidFill>
                <a:latin typeface="华文楷体" panose="02010600040101010101" pitchFamily="2" charset="-122"/>
                <a:ea typeface="华文楷体" panose="02010600040101010101" pitchFamily="2" charset="-122"/>
              </a:rPr>
              <a:t>的，给予</a:t>
            </a:r>
            <a:r>
              <a:rPr lang="zh-CN" altLang="en-US" sz="2000" b="1" smtClean="0">
                <a:solidFill>
                  <a:srgbClr val="EA060B"/>
                </a:solidFill>
                <a:latin typeface="华文楷体" panose="02010600040101010101" pitchFamily="2" charset="-122"/>
                <a:ea typeface="华文楷体" panose="02010600040101010101" pitchFamily="2" charset="-122"/>
              </a:rPr>
              <a:t>降级、撤职</a:t>
            </a:r>
            <a:r>
              <a:rPr lang="zh-CN" altLang="en-US" sz="2000" b="1" smtClean="0">
                <a:solidFill>
                  <a:schemeClr val="tx1"/>
                </a:solidFill>
                <a:latin typeface="华文楷体" panose="02010600040101010101" pitchFamily="2" charset="-122"/>
                <a:ea typeface="华文楷体" panose="02010600040101010101" pitchFamily="2" charset="-122"/>
              </a:rPr>
              <a:t>的处分，并由安全生产监督管理部门处上一年年收入</a:t>
            </a:r>
            <a:r>
              <a:rPr lang="zh-CN" altLang="en-US" sz="2000" b="1" smtClean="0">
                <a:solidFill>
                  <a:srgbClr val="EA060B"/>
                </a:solidFill>
                <a:latin typeface="华文楷体" panose="02010600040101010101" pitchFamily="2" charset="-122"/>
                <a:ea typeface="华文楷体" panose="02010600040101010101" pitchFamily="2" charset="-122"/>
              </a:rPr>
              <a:t>百分之六十至百分之一百</a:t>
            </a:r>
            <a:r>
              <a:rPr lang="zh-CN" altLang="en-US" sz="2000" b="1" smtClean="0">
                <a:solidFill>
                  <a:schemeClr val="tx1"/>
                </a:solidFill>
                <a:latin typeface="华文楷体" panose="02010600040101010101" pitchFamily="2" charset="-122"/>
                <a:ea typeface="华文楷体" panose="02010600040101010101" pitchFamily="2" charset="-122"/>
              </a:rPr>
              <a:t>的罚款</a:t>
            </a:r>
            <a:r>
              <a:rPr lang="en-US" altLang="zh-CN" sz="2000" b="1" smtClean="0">
                <a:solidFill>
                  <a:schemeClr val="tx1"/>
                </a:solidFill>
                <a:latin typeface="华文楷体" panose="02010600040101010101" pitchFamily="2" charset="-122"/>
                <a:ea typeface="华文楷体" panose="02010600040101010101" pitchFamily="2" charset="-122"/>
              </a:rPr>
              <a:t>;</a:t>
            </a:r>
            <a:r>
              <a:rPr lang="zh-CN" altLang="en-US" sz="2000" b="1" smtClean="0">
                <a:solidFill>
                  <a:schemeClr val="tx1"/>
                </a:solidFill>
                <a:latin typeface="华文楷体" panose="02010600040101010101" pitchFamily="2" charset="-122"/>
                <a:ea typeface="华文楷体" panose="02010600040101010101" pitchFamily="2" charset="-122"/>
              </a:rPr>
              <a:t>对</a:t>
            </a:r>
            <a:r>
              <a:rPr lang="zh-CN" altLang="en-US" sz="2000" b="1" smtClean="0">
                <a:solidFill>
                  <a:srgbClr val="EA060B"/>
                </a:solidFill>
                <a:latin typeface="华文楷体" panose="02010600040101010101" pitchFamily="2" charset="-122"/>
                <a:ea typeface="华文楷体" panose="02010600040101010101" pitchFamily="2" charset="-122"/>
              </a:rPr>
              <a:t>逃匿的处十五日以下拘留</a:t>
            </a:r>
            <a:r>
              <a:rPr lang="en-US" altLang="zh-CN" sz="2000" b="1" smtClean="0">
                <a:solidFill>
                  <a:schemeClr val="tx1"/>
                </a:solidFill>
                <a:latin typeface="华文楷体" panose="02010600040101010101" pitchFamily="2" charset="-122"/>
                <a:ea typeface="华文楷体" panose="02010600040101010101" pitchFamily="2" charset="-122"/>
              </a:rPr>
              <a:t>;</a:t>
            </a:r>
            <a:r>
              <a:rPr lang="zh-CN" altLang="en-US" sz="2000" b="1" smtClean="0">
                <a:solidFill>
                  <a:schemeClr val="tx1"/>
                </a:solidFill>
                <a:latin typeface="华文楷体" panose="02010600040101010101" pitchFamily="2" charset="-122"/>
                <a:ea typeface="华文楷体" panose="02010600040101010101" pitchFamily="2" charset="-122"/>
              </a:rPr>
              <a:t>构成犯罪的，依照刑法有关规定追究刑事责任。</a:t>
            </a:r>
            <a:endParaRPr lang="zh-CN" altLang="en-US" sz="2000" b="1" smtClean="0">
              <a:solidFill>
                <a:schemeClr val="tx1"/>
              </a:solidFill>
              <a:latin typeface="华文楷体" panose="02010600040101010101" pitchFamily="2" charset="-122"/>
              <a:ea typeface="华文楷体" panose="02010600040101010101" pitchFamily="2" charset="-122"/>
            </a:endParaRPr>
          </a:p>
          <a:p>
            <a:r>
              <a:rPr lang="zh-CN" altLang="en-US" sz="2000" b="1" smtClean="0">
                <a:solidFill>
                  <a:schemeClr val="tx1"/>
                </a:solidFill>
                <a:latin typeface="华文楷体" panose="02010600040101010101" pitchFamily="2" charset="-122"/>
                <a:ea typeface="华文楷体" panose="02010600040101010101" pitchFamily="2" charset="-122"/>
              </a:rPr>
              <a:t>生产经营单位的主要负责人对生产安全事故</a:t>
            </a:r>
            <a:r>
              <a:rPr lang="zh-CN" altLang="en-US" sz="2000" b="1" smtClean="0">
                <a:solidFill>
                  <a:srgbClr val="EA060B"/>
                </a:solidFill>
                <a:latin typeface="华文楷体" panose="02010600040101010101" pitchFamily="2" charset="-122"/>
                <a:ea typeface="华文楷体" panose="02010600040101010101" pitchFamily="2" charset="-122"/>
              </a:rPr>
              <a:t>隐瞒不报、谎报或者迟报</a:t>
            </a:r>
            <a:r>
              <a:rPr lang="zh-CN" altLang="en-US" sz="2000" b="1" smtClean="0">
                <a:solidFill>
                  <a:schemeClr val="tx1"/>
                </a:solidFill>
                <a:latin typeface="华文楷体" panose="02010600040101010101" pitchFamily="2" charset="-122"/>
                <a:ea typeface="华文楷体" panose="02010600040101010101" pitchFamily="2" charset="-122"/>
              </a:rPr>
              <a:t>的，依照前款规定处罚。</a:t>
            </a:r>
            <a:endParaRPr lang="zh-CN" altLang="en-US" sz="2000" b="1" smtClean="0">
              <a:solidFill>
                <a:schemeClr val="tx1"/>
              </a:solidFill>
              <a:latin typeface="华文楷体" panose="02010600040101010101" pitchFamily="2" charset="-122"/>
              <a:ea typeface="华文楷体" panose="02010600040101010101" pitchFamily="2" charset="-122"/>
            </a:endParaRPr>
          </a:p>
        </p:txBody>
      </p:sp>
      <p:sp>
        <p:nvSpPr>
          <p:cNvPr id="56322" name="文本框 172034"/>
          <p:cNvSpPr txBox="1">
            <a:spLocks noChangeArrowheads="1"/>
          </p:cNvSpPr>
          <p:nvPr/>
        </p:nvSpPr>
        <p:spPr bwMode="auto">
          <a:xfrm>
            <a:off x="2782888" y="476250"/>
            <a:ext cx="7561262"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000">
                <a:solidFill>
                  <a:schemeClr val="tx1"/>
                </a:solidFill>
                <a:latin typeface="Arial" panose="020B0604020202020204" pitchFamily="34" charset="0"/>
              </a:defRPr>
            </a:lvl1pPr>
            <a:lvl2pPr algn="r">
              <a:defRPr sz="2000">
                <a:solidFill>
                  <a:schemeClr val="tx1"/>
                </a:solidFill>
                <a:latin typeface="Arial" panose="020B0604020202020204" pitchFamily="34" charset="0"/>
              </a:defRPr>
            </a:lvl2pPr>
            <a:lvl3pPr algn="r">
              <a:defRPr sz="2000">
                <a:solidFill>
                  <a:schemeClr val="tx1"/>
                </a:solidFill>
                <a:latin typeface="Arial" panose="020B0604020202020204" pitchFamily="34" charset="0"/>
              </a:defRPr>
            </a:lvl3pPr>
            <a:lvl4pPr algn="r">
              <a:defRPr sz="2000">
                <a:solidFill>
                  <a:schemeClr val="tx1"/>
                </a:solidFill>
                <a:latin typeface="Arial" panose="020B0604020202020204" pitchFamily="34" charset="0"/>
              </a:defRPr>
            </a:lvl4pPr>
            <a:lvl5pPr algn="r">
              <a:defRPr sz="2000">
                <a:solidFill>
                  <a:schemeClr val="tx1"/>
                </a:solidFill>
                <a:latin typeface="Arial" panose="020B0604020202020204" pitchFamily="34" charset="0"/>
              </a:defRPr>
            </a:lvl5pPr>
            <a:lvl6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a:spcBef>
                <a:spcPct val="50000"/>
              </a:spcBef>
              <a:buClr>
                <a:schemeClr val="hlink"/>
              </a:buClr>
              <a:buSzPct val="120000"/>
              <a:buFont typeface="Wingdings" panose="05000000000000000000" pitchFamily="2" charset="2"/>
              <a:buChar char="F"/>
            </a:pPr>
            <a:r>
              <a:rPr lang="zh-CN" altLang="en-US" sz="3200">
                <a:solidFill>
                  <a:schemeClr val="folHlink"/>
                </a:solidFill>
                <a:latin typeface="Tahoma" panose="020B0604030504040204" pitchFamily="34" charset="0"/>
                <a:ea typeface="华文新魏" panose="02010800040101010101" pitchFamily="2" charset="-122"/>
              </a:rPr>
              <a:t>　法律责任</a:t>
            </a:r>
            <a:r>
              <a:rPr lang="zh-CN" altLang="en-US" sz="2400" b="1">
                <a:solidFill>
                  <a:schemeClr val="folHlink"/>
                </a:solidFill>
                <a:latin typeface="Tahoma" panose="020B0604030504040204" pitchFamily="34" charset="0"/>
                <a:ea typeface="宋体" panose="02010600030101010101" pitchFamily="2" charset="-122"/>
              </a:rPr>
              <a:t> </a:t>
            </a:r>
            <a:endParaRPr lang="zh-CN" altLang="en-US" sz="2400" b="1">
              <a:solidFill>
                <a:schemeClr val="folHlink"/>
              </a:solidFill>
              <a:latin typeface="Tahoma" panose="020B0604030504040204" pitchFamily="34"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 Placeholder 173057"/>
          <p:cNvSpPr>
            <a:spLocks noGrp="1" noChangeArrowheads="1"/>
          </p:cNvSpPr>
          <p:nvPr>
            <p:ph type="body" idx="1"/>
          </p:nvPr>
        </p:nvSpPr>
        <p:spPr>
          <a:xfrm>
            <a:off x="1847850" y="1412875"/>
            <a:ext cx="8559800" cy="4968875"/>
          </a:xfrm>
          <a:ln>
            <a:solidFill>
              <a:srgbClr val="FFFFFF"/>
            </a:solidFill>
            <a:miter lim="800000"/>
          </a:ln>
        </p:spPr>
        <p:txBody>
          <a:bodyPr anchor="t"/>
          <a:lstStyle/>
          <a:p>
            <a:r>
              <a:rPr lang="zh-CN" altLang="en-US" sz="2000" b="1" smtClean="0">
                <a:solidFill>
                  <a:schemeClr val="tx1"/>
                </a:solidFill>
                <a:latin typeface="华文楷体" panose="02010600040101010101" pitchFamily="2" charset="-122"/>
                <a:ea typeface="华文楷体" panose="02010600040101010101" pitchFamily="2" charset="-122"/>
              </a:rPr>
              <a:t>第一百零七条 有关地方人民政府、负有安全生产监督管理职责的部门，对生产安全事故隐瞒不报、谎报或者迟报的，对直接负责的主管人员和其他直接责任人员依法给予处分</a:t>
            </a:r>
            <a:r>
              <a:rPr lang="en-US" altLang="zh-CN" sz="2000" b="1" smtClean="0">
                <a:solidFill>
                  <a:schemeClr val="tx1"/>
                </a:solidFill>
                <a:latin typeface="华文楷体" panose="02010600040101010101" pitchFamily="2" charset="-122"/>
                <a:ea typeface="华文楷体" panose="02010600040101010101" pitchFamily="2" charset="-122"/>
              </a:rPr>
              <a:t>;</a:t>
            </a:r>
            <a:r>
              <a:rPr lang="zh-CN" altLang="en-US" sz="2000" b="1" smtClean="0">
                <a:solidFill>
                  <a:schemeClr val="tx1"/>
                </a:solidFill>
                <a:latin typeface="华文楷体" panose="02010600040101010101" pitchFamily="2" charset="-122"/>
                <a:ea typeface="华文楷体" panose="02010600040101010101" pitchFamily="2" charset="-122"/>
              </a:rPr>
              <a:t>构成犯罪的，依照刑法有关规定追究刑事责任。</a:t>
            </a:r>
            <a:endParaRPr lang="zh-CN" altLang="en-US" sz="2000" b="1" smtClean="0">
              <a:solidFill>
                <a:schemeClr val="tx1"/>
              </a:solidFill>
              <a:latin typeface="华文楷体" panose="02010600040101010101" pitchFamily="2" charset="-122"/>
              <a:ea typeface="华文楷体" panose="02010600040101010101" pitchFamily="2" charset="-122"/>
            </a:endParaRPr>
          </a:p>
          <a:p>
            <a:endParaRPr lang="zh-CN" altLang="en-US" sz="2000" b="1" smtClean="0">
              <a:solidFill>
                <a:schemeClr val="tx1"/>
              </a:solidFill>
              <a:latin typeface="华文楷体" panose="02010600040101010101" pitchFamily="2" charset="-122"/>
              <a:ea typeface="华文楷体" panose="02010600040101010101" pitchFamily="2" charset="-122"/>
            </a:endParaRPr>
          </a:p>
          <a:p>
            <a:r>
              <a:rPr lang="zh-CN" altLang="en-US" sz="2000" b="1" smtClean="0">
                <a:solidFill>
                  <a:schemeClr val="tx1"/>
                </a:solidFill>
                <a:latin typeface="华文楷体" panose="02010600040101010101" pitchFamily="2" charset="-122"/>
                <a:ea typeface="华文楷体" panose="02010600040101010101" pitchFamily="2" charset="-122"/>
              </a:rPr>
              <a:t>第一百零八条 生产经营单位不具备本法和其他有关法律、行政法规和国家标准或者行业标准规定的安全生产条件，经停产停业整顿仍不具备安全生产条件的，予以关闭</a:t>
            </a:r>
            <a:r>
              <a:rPr lang="en-US" altLang="zh-CN" sz="2000" b="1" smtClean="0">
                <a:solidFill>
                  <a:schemeClr val="tx1"/>
                </a:solidFill>
                <a:latin typeface="华文楷体" panose="02010600040101010101" pitchFamily="2" charset="-122"/>
                <a:ea typeface="华文楷体" panose="02010600040101010101" pitchFamily="2" charset="-122"/>
              </a:rPr>
              <a:t>;</a:t>
            </a:r>
            <a:r>
              <a:rPr lang="zh-CN" altLang="en-US" sz="2000" b="1" smtClean="0">
                <a:solidFill>
                  <a:schemeClr val="tx1"/>
                </a:solidFill>
                <a:latin typeface="华文楷体" panose="02010600040101010101" pitchFamily="2" charset="-122"/>
                <a:ea typeface="华文楷体" panose="02010600040101010101" pitchFamily="2" charset="-122"/>
              </a:rPr>
              <a:t>有关部门应当依法吊销其有关证照。</a:t>
            </a:r>
            <a:endParaRPr lang="zh-CN" altLang="en-US" sz="2000" b="1" smtClean="0">
              <a:solidFill>
                <a:schemeClr val="tx1"/>
              </a:solidFill>
              <a:latin typeface="华文楷体" panose="02010600040101010101" pitchFamily="2" charset="-122"/>
              <a:ea typeface="华文楷体" panose="02010600040101010101" pitchFamily="2" charset="-122"/>
            </a:endParaRPr>
          </a:p>
        </p:txBody>
      </p:sp>
      <p:sp>
        <p:nvSpPr>
          <p:cNvPr id="57346" name="文本框 173058"/>
          <p:cNvSpPr txBox="1">
            <a:spLocks noChangeArrowheads="1"/>
          </p:cNvSpPr>
          <p:nvPr/>
        </p:nvSpPr>
        <p:spPr bwMode="auto">
          <a:xfrm>
            <a:off x="2782888" y="476250"/>
            <a:ext cx="7561262"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000">
                <a:solidFill>
                  <a:schemeClr val="tx1"/>
                </a:solidFill>
                <a:latin typeface="Arial" panose="020B0604020202020204" pitchFamily="34" charset="0"/>
              </a:defRPr>
            </a:lvl1pPr>
            <a:lvl2pPr algn="r">
              <a:defRPr sz="2000">
                <a:solidFill>
                  <a:schemeClr val="tx1"/>
                </a:solidFill>
                <a:latin typeface="Arial" panose="020B0604020202020204" pitchFamily="34" charset="0"/>
              </a:defRPr>
            </a:lvl2pPr>
            <a:lvl3pPr algn="r">
              <a:defRPr sz="2000">
                <a:solidFill>
                  <a:schemeClr val="tx1"/>
                </a:solidFill>
                <a:latin typeface="Arial" panose="020B0604020202020204" pitchFamily="34" charset="0"/>
              </a:defRPr>
            </a:lvl3pPr>
            <a:lvl4pPr algn="r">
              <a:defRPr sz="2000">
                <a:solidFill>
                  <a:schemeClr val="tx1"/>
                </a:solidFill>
                <a:latin typeface="Arial" panose="020B0604020202020204" pitchFamily="34" charset="0"/>
              </a:defRPr>
            </a:lvl4pPr>
            <a:lvl5pPr algn="r">
              <a:defRPr sz="2000">
                <a:solidFill>
                  <a:schemeClr val="tx1"/>
                </a:solidFill>
                <a:latin typeface="Arial" panose="020B0604020202020204" pitchFamily="34" charset="0"/>
              </a:defRPr>
            </a:lvl5pPr>
            <a:lvl6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a:spcBef>
                <a:spcPct val="50000"/>
              </a:spcBef>
              <a:buClr>
                <a:schemeClr val="hlink"/>
              </a:buClr>
              <a:buSzPct val="120000"/>
              <a:buFont typeface="Wingdings" panose="05000000000000000000" pitchFamily="2" charset="2"/>
              <a:buChar char="F"/>
            </a:pPr>
            <a:r>
              <a:rPr lang="zh-CN" altLang="en-US" sz="3200">
                <a:solidFill>
                  <a:schemeClr val="folHlink"/>
                </a:solidFill>
                <a:latin typeface="Tahoma" panose="020B0604030504040204" pitchFamily="34" charset="0"/>
                <a:ea typeface="华文新魏" panose="02010800040101010101" pitchFamily="2" charset="-122"/>
              </a:rPr>
              <a:t>　法律责任</a:t>
            </a:r>
            <a:r>
              <a:rPr lang="zh-CN" altLang="en-US" sz="2400" b="1">
                <a:solidFill>
                  <a:schemeClr val="folHlink"/>
                </a:solidFill>
                <a:latin typeface="Tahoma" panose="020B0604030504040204" pitchFamily="34" charset="0"/>
                <a:ea typeface="宋体" panose="02010600030101010101" pitchFamily="2" charset="-122"/>
              </a:rPr>
              <a:t> </a:t>
            </a:r>
            <a:endParaRPr lang="zh-CN" altLang="en-US" sz="2400" b="1">
              <a:solidFill>
                <a:schemeClr val="folHlink"/>
              </a:solidFill>
              <a:latin typeface="Tahoma" panose="020B0604030504040204" pitchFamily="34"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ext Placeholder 174081"/>
          <p:cNvSpPr>
            <a:spLocks noGrp="1" noChangeArrowheads="1"/>
          </p:cNvSpPr>
          <p:nvPr>
            <p:ph type="body" idx="1"/>
          </p:nvPr>
        </p:nvSpPr>
        <p:spPr>
          <a:xfrm>
            <a:off x="1847850" y="1412875"/>
            <a:ext cx="8559800" cy="4968875"/>
          </a:xfrm>
          <a:ln>
            <a:solidFill>
              <a:srgbClr val="FFFFFF"/>
            </a:solidFill>
            <a:miter lim="800000"/>
          </a:ln>
        </p:spPr>
        <p:txBody>
          <a:bodyPr anchor="t"/>
          <a:lstStyle/>
          <a:p>
            <a:r>
              <a:rPr lang="zh-CN" altLang="en-US" sz="2000" b="1" smtClean="0">
                <a:solidFill>
                  <a:schemeClr val="tx1"/>
                </a:solidFill>
                <a:latin typeface="华文楷体" panose="02010600040101010101" pitchFamily="2" charset="-122"/>
                <a:ea typeface="华文楷体" panose="02010600040101010101" pitchFamily="2" charset="-122"/>
              </a:rPr>
              <a:t>第一百零九条 发生生产安全事故，对负有责任的生产经营单位除要求其依法承担相应的赔偿等责任外，由安全生产监督管理部门依照下列规定处以罚款：</a:t>
            </a:r>
            <a:endParaRPr lang="zh-CN" altLang="en-US" sz="2000" b="1" smtClean="0">
              <a:solidFill>
                <a:schemeClr val="tx1"/>
              </a:solidFill>
              <a:latin typeface="华文楷体" panose="02010600040101010101" pitchFamily="2" charset="-122"/>
              <a:ea typeface="华文楷体" panose="02010600040101010101" pitchFamily="2" charset="-122"/>
            </a:endParaRPr>
          </a:p>
          <a:p>
            <a:r>
              <a:rPr lang="en-US" altLang="zh-CN" sz="2000" b="1" smtClean="0">
                <a:solidFill>
                  <a:schemeClr val="tx1"/>
                </a:solidFill>
                <a:latin typeface="华文楷体" panose="02010600040101010101" pitchFamily="2" charset="-122"/>
                <a:ea typeface="华文楷体" panose="02010600040101010101" pitchFamily="2" charset="-122"/>
              </a:rPr>
              <a:t>(</a:t>
            </a:r>
            <a:r>
              <a:rPr lang="zh-CN" altLang="en-US" sz="2000" b="1" smtClean="0">
                <a:solidFill>
                  <a:schemeClr val="tx1"/>
                </a:solidFill>
                <a:latin typeface="华文楷体" panose="02010600040101010101" pitchFamily="2" charset="-122"/>
                <a:ea typeface="华文楷体" panose="02010600040101010101" pitchFamily="2" charset="-122"/>
              </a:rPr>
              <a:t>一</a:t>
            </a:r>
            <a:r>
              <a:rPr lang="en-US" altLang="zh-CN" sz="2000" b="1" smtClean="0">
                <a:solidFill>
                  <a:schemeClr val="tx1"/>
                </a:solidFill>
                <a:latin typeface="华文楷体" panose="02010600040101010101" pitchFamily="2" charset="-122"/>
                <a:ea typeface="华文楷体" panose="02010600040101010101" pitchFamily="2" charset="-122"/>
              </a:rPr>
              <a:t>)</a:t>
            </a:r>
            <a:r>
              <a:rPr lang="zh-CN" altLang="en-US" sz="2000" b="1" smtClean="0">
                <a:solidFill>
                  <a:schemeClr val="tx1"/>
                </a:solidFill>
                <a:latin typeface="华文楷体" panose="02010600040101010101" pitchFamily="2" charset="-122"/>
                <a:ea typeface="华文楷体" panose="02010600040101010101" pitchFamily="2" charset="-122"/>
              </a:rPr>
              <a:t>发生</a:t>
            </a:r>
            <a:r>
              <a:rPr lang="zh-CN" altLang="en-US" sz="2000" b="1" smtClean="0">
                <a:solidFill>
                  <a:srgbClr val="EA060B"/>
                </a:solidFill>
                <a:latin typeface="华文楷体" panose="02010600040101010101" pitchFamily="2" charset="-122"/>
                <a:ea typeface="华文楷体" panose="02010600040101010101" pitchFamily="2" charset="-122"/>
              </a:rPr>
              <a:t>一般事故</a:t>
            </a:r>
            <a:r>
              <a:rPr lang="zh-CN" altLang="en-US" sz="2000" b="1" smtClean="0">
                <a:solidFill>
                  <a:schemeClr val="tx1"/>
                </a:solidFill>
                <a:latin typeface="华文楷体" panose="02010600040101010101" pitchFamily="2" charset="-122"/>
                <a:ea typeface="华文楷体" panose="02010600040101010101" pitchFamily="2" charset="-122"/>
              </a:rPr>
              <a:t>的，</a:t>
            </a:r>
            <a:r>
              <a:rPr lang="zh-CN" altLang="en-US" sz="2000" b="1" smtClean="0">
                <a:solidFill>
                  <a:srgbClr val="EA060B"/>
                </a:solidFill>
                <a:latin typeface="华文楷体" panose="02010600040101010101" pitchFamily="2" charset="-122"/>
                <a:ea typeface="华文楷体" panose="02010600040101010101" pitchFamily="2" charset="-122"/>
              </a:rPr>
              <a:t>处二十万元以上五十万元</a:t>
            </a:r>
            <a:r>
              <a:rPr lang="zh-CN" altLang="en-US" sz="2000" b="1" smtClean="0">
                <a:solidFill>
                  <a:schemeClr val="tx1"/>
                </a:solidFill>
                <a:latin typeface="华文楷体" panose="02010600040101010101" pitchFamily="2" charset="-122"/>
                <a:ea typeface="华文楷体" panose="02010600040101010101" pitchFamily="2" charset="-122"/>
              </a:rPr>
              <a:t>以下的罚款</a:t>
            </a:r>
            <a:r>
              <a:rPr lang="en-US" altLang="zh-CN" sz="2000" b="1" smtClean="0">
                <a:solidFill>
                  <a:schemeClr val="tx1"/>
                </a:solidFill>
                <a:latin typeface="华文楷体" panose="02010600040101010101" pitchFamily="2" charset="-122"/>
                <a:ea typeface="华文楷体" panose="02010600040101010101" pitchFamily="2" charset="-122"/>
              </a:rPr>
              <a:t>;</a:t>
            </a:r>
            <a:endParaRPr lang="en-US" altLang="zh-CN" sz="2000" b="1" smtClean="0">
              <a:solidFill>
                <a:schemeClr val="tx1"/>
              </a:solidFill>
              <a:latin typeface="华文楷体" panose="02010600040101010101" pitchFamily="2" charset="-122"/>
              <a:ea typeface="华文楷体" panose="02010600040101010101" pitchFamily="2" charset="-122"/>
            </a:endParaRPr>
          </a:p>
          <a:p>
            <a:r>
              <a:rPr lang="en-US" altLang="zh-CN" sz="2000" b="1" smtClean="0">
                <a:solidFill>
                  <a:schemeClr val="tx1"/>
                </a:solidFill>
                <a:latin typeface="华文楷体" panose="02010600040101010101" pitchFamily="2" charset="-122"/>
                <a:ea typeface="华文楷体" panose="02010600040101010101" pitchFamily="2" charset="-122"/>
              </a:rPr>
              <a:t>(</a:t>
            </a:r>
            <a:r>
              <a:rPr lang="zh-CN" altLang="en-US" sz="2000" b="1" smtClean="0">
                <a:solidFill>
                  <a:schemeClr val="tx1"/>
                </a:solidFill>
                <a:latin typeface="华文楷体" panose="02010600040101010101" pitchFamily="2" charset="-122"/>
                <a:ea typeface="华文楷体" panose="02010600040101010101" pitchFamily="2" charset="-122"/>
              </a:rPr>
              <a:t>二</a:t>
            </a:r>
            <a:r>
              <a:rPr lang="en-US" altLang="zh-CN" sz="2000" b="1" smtClean="0">
                <a:solidFill>
                  <a:schemeClr val="tx1"/>
                </a:solidFill>
                <a:latin typeface="华文楷体" panose="02010600040101010101" pitchFamily="2" charset="-122"/>
                <a:ea typeface="华文楷体" panose="02010600040101010101" pitchFamily="2" charset="-122"/>
              </a:rPr>
              <a:t>)</a:t>
            </a:r>
            <a:r>
              <a:rPr lang="zh-CN" altLang="en-US" sz="2000" b="1" smtClean="0">
                <a:solidFill>
                  <a:schemeClr val="tx1"/>
                </a:solidFill>
                <a:latin typeface="华文楷体" panose="02010600040101010101" pitchFamily="2" charset="-122"/>
                <a:ea typeface="华文楷体" panose="02010600040101010101" pitchFamily="2" charset="-122"/>
              </a:rPr>
              <a:t>发生</a:t>
            </a:r>
            <a:r>
              <a:rPr lang="zh-CN" altLang="en-US" sz="2000" b="1" smtClean="0">
                <a:solidFill>
                  <a:srgbClr val="EA060B"/>
                </a:solidFill>
                <a:latin typeface="华文楷体" panose="02010600040101010101" pitchFamily="2" charset="-122"/>
                <a:ea typeface="华文楷体" panose="02010600040101010101" pitchFamily="2" charset="-122"/>
              </a:rPr>
              <a:t>较大事故</a:t>
            </a:r>
            <a:r>
              <a:rPr lang="zh-CN" altLang="en-US" sz="2000" b="1" smtClean="0">
                <a:solidFill>
                  <a:schemeClr val="tx1"/>
                </a:solidFill>
                <a:latin typeface="华文楷体" panose="02010600040101010101" pitchFamily="2" charset="-122"/>
                <a:ea typeface="华文楷体" panose="02010600040101010101" pitchFamily="2" charset="-122"/>
              </a:rPr>
              <a:t>的，</a:t>
            </a:r>
            <a:r>
              <a:rPr lang="zh-CN" altLang="en-US" sz="2000" b="1" smtClean="0">
                <a:solidFill>
                  <a:srgbClr val="EA060B"/>
                </a:solidFill>
                <a:latin typeface="华文楷体" panose="02010600040101010101" pitchFamily="2" charset="-122"/>
                <a:ea typeface="华文楷体" panose="02010600040101010101" pitchFamily="2" charset="-122"/>
              </a:rPr>
              <a:t>处五十万元以上一百万元</a:t>
            </a:r>
            <a:r>
              <a:rPr lang="zh-CN" altLang="en-US" sz="2000" b="1" smtClean="0">
                <a:solidFill>
                  <a:schemeClr val="tx1"/>
                </a:solidFill>
                <a:latin typeface="华文楷体" panose="02010600040101010101" pitchFamily="2" charset="-122"/>
                <a:ea typeface="华文楷体" panose="02010600040101010101" pitchFamily="2" charset="-122"/>
              </a:rPr>
              <a:t>以下的罚款</a:t>
            </a:r>
            <a:r>
              <a:rPr lang="en-US" altLang="zh-CN" sz="2000" b="1" smtClean="0">
                <a:solidFill>
                  <a:schemeClr val="tx1"/>
                </a:solidFill>
                <a:latin typeface="华文楷体" panose="02010600040101010101" pitchFamily="2" charset="-122"/>
                <a:ea typeface="华文楷体" panose="02010600040101010101" pitchFamily="2" charset="-122"/>
              </a:rPr>
              <a:t>;</a:t>
            </a:r>
            <a:endParaRPr lang="en-US" altLang="zh-CN" sz="2000" b="1" smtClean="0">
              <a:solidFill>
                <a:schemeClr val="tx1"/>
              </a:solidFill>
              <a:latin typeface="华文楷体" panose="02010600040101010101" pitchFamily="2" charset="-122"/>
              <a:ea typeface="华文楷体" panose="02010600040101010101" pitchFamily="2" charset="-122"/>
            </a:endParaRPr>
          </a:p>
          <a:p>
            <a:r>
              <a:rPr lang="en-US" altLang="zh-CN" sz="2000" b="1" smtClean="0">
                <a:solidFill>
                  <a:schemeClr val="tx1"/>
                </a:solidFill>
                <a:latin typeface="华文楷体" panose="02010600040101010101" pitchFamily="2" charset="-122"/>
                <a:ea typeface="华文楷体" panose="02010600040101010101" pitchFamily="2" charset="-122"/>
              </a:rPr>
              <a:t>(</a:t>
            </a:r>
            <a:r>
              <a:rPr lang="zh-CN" altLang="en-US" sz="2000" b="1" smtClean="0">
                <a:solidFill>
                  <a:schemeClr val="tx1"/>
                </a:solidFill>
                <a:latin typeface="华文楷体" panose="02010600040101010101" pitchFamily="2" charset="-122"/>
                <a:ea typeface="华文楷体" panose="02010600040101010101" pitchFamily="2" charset="-122"/>
              </a:rPr>
              <a:t>三</a:t>
            </a:r>
            <a:r>
              <a:rPr lang="en-US" altLang="zh-CN" sz="2000" b="1" smtClean="0">
                <a:solidFill>
                  <a:schemeClr val="tx1"/>
                </a:solidFill>
                <a:latin typeface="华文楷体" panose="02010600040101010101" pitchFamily="2" charset="-122"/>
                <a:ea typeface="华文楷体" panose="02010600040101010101" pitchFamily="2" charset="-122"/>
              </a:rPr>
              <a:t>)</a:t>
            </a:r>
            <a:r>
              <a:rPr lang="zh-CN" altLang="en-US" sz="2000" b="1" smtClean="0">
                <a:solidFill>
                  <a:schemeClr val="tx1"/>
                </a:solidFill>
                <a:latin typeface="华文楷体" panose="02010600040101010101" pitchFamily="2" charset="-122"/>
                <a:ea typeface="华文楷体" panose="02010600040101010101" pitchFamily="2" charset="-122"/>
              </a:rPr>
              <a:t>发生</a:t>
            </a:r>
            <a:r>
              <a:rPr lang="zh-CN" altLang="en-US" sz="2000" b="1" smtClean="0">
                <a:solidFill>
                  <a:srgbClr val="EA060B"/>
                </a:solidFill>
                <a:latin typeface="华文楷体" panose="02010600040101010101" pitchFamily="2" charset="-122"/>
                <a:ea typeface="华文楷体" panose="02010600040101010101" pitchFamily="2" charset="-122"/>
              </a:rPr>
              <a:t>重大事故</a:t>
            </a:r>
            <a:r>
              <a:rPr lang="zh-CN" altLang="en-US" sz="2000" b="1" smtClean="0">
                <a:solidFill>
                  <a:schemeClr val="tx1"/>
                </a:solidFill>
                <a:latin typeface="华文楷体" panose="02010600040101010101" pitchFamily="2" charset="-122"/>
                <a:ea typeface="华文楷体" panose="02010600040101010101" pitchFamily="2" charset="-122"/>
              </a:rPr>
              <a:t>的，</a:t>
            </a:r>
            <a:r>
              <a:rPr lang="zh-CN" altLang="en-US" sz="2000" b="1" smtClean="0">
                <a:solidFill>
                  <a:srgbClr val="EA060B"/>
                </a:solidFill>
                <a:latin typeface="华文楷体" panose="02010600040101010101" pitchFamily="2" charset="-122"/>
                <a:ea typeface="华文楷体" panose="02010600040101010101" pitchFamily="2" charset="-122"/>
              </a:rPr>
              <a:t>处一百万元以上五百万元</a:t>
            </a:r>
            <a:r>
              <a:rPr lang="zh-CN" altLang="en-US" sz="2000" b="1" smtClean="0">
                <a:solidFill>
                  <a:schemeClr val="tx1"/>
                </a:solidFill>
                <a:latin typeface="华文楷体" panose="02010600040101010101" pitchFamily="2" charset="-122"/>
                <a:ea typeface="华文楷体" panose="02010600040101010101" pitchFamily="2" charset="-122"/>
              </a:rPr>
              <a:t>以下的罚款</a:t>
            </a:r>
            <a:r>
              <a:rPr lang="en-US" altLang="zh-CN" sz="2000" b="1" smtClean="0">
                <a:solidFill>
                  <a:schemeClr val="tx1"/>
                </a:solidFill>
                <a:latin typeface="华文楷体" panose="02010600040101010101" pitchFamily="2" charset="-122"/>
                <a:ea typeface="华文楷体" panose="02010600040101010101" pitchFamily="2" charset="-122"/>
              </a:rPr>
              <a:t>;</a:t>
            </a:r>
            <a:endParaRPr lang="en-US" altLang="zh-CN" sz="2000" b="1" smtClean="0">
              <a:solidFill>
                <a:schemeClr val="tx1"/>
              </a:solidFill>
              <a:latin typeface="华文楷体" panose="02010600040101010101" pitchFamily="2" charset="-122"/>
              <a:ea typeface="华文楷体" panose="02010600040101010101" pitchFamily="2" charset="-122"/>
            </a:endParaRPr>
          </a:p>
          <a:p>
            <a:r>
              <a:rPr lang="en-US" altLang="zh-CN" sz="2000" b="1" smtClean="0">
                <a:solidFill>
                  <a:schemeClr val="tx1"/>
                </a:solidFill>
                <a:latin typeface="华文楷体" panose="02010600040101010101" pitchFamily="2" charset="-122"/>
                <a:ea typeface="华文楷体" panose="02010600040101010101" pitchFamily="2" charset="-122"/>
              </a:rPr>
              <a:t>(</a:t>
            </a:r>
            <a:r>
              <a:rPr lang="zh-CN" altLang="en-US" sz="2000" b="1" smtClean="0">
                <a:solidFill>
                  <a:schemeClr val="tx1"/>
                </a:solidFill>
                <a:latin typeface="华文楷体" panose="02010600040101010101" pitchFamily="2" charset="-122"/>
                <a:ea typeface="华文楷体" panose="02010600040101010101" pitchFamily="2" charset="-122"/>
              </a:rPr>
              <a:t>四</a:t>
            </a:r>
            <a:r>
              <a:rPr lang="en-US" altLang="zh-CN" sz="2000" b="1" smtClean="0">
                <a:solidFill>
                  <a:schemeClr val="tx1"/>
                </a:solidFill>
                <a:latin typeface="华文楷体" panose="02010600040101010101" pitchFamily="2" charset="-122"/>
                <a:ea typeface="华文楷体" panose="02010600040101010101" pitchFamily="2" charset="-122"/>
              </a:rPr>
              <a:t>)</a:t>
            </a:r>
            <a:r>
              <a:rPr lang="zh-CN" altLang="en-US" sz="2000" b="1" smtClean="0">
                <a:solidFill>
                  <a:schemeClr val="tx1"/>
                </a:solidFill>
                <a:latin typeface="华文楷体" panose="02010600040101010101" pitchFamily="2" charset="-122"/>
                <a:ea typeface="华文楷体" panose="02010600040101010101" pitchFamily="2" charset="-122"/>
              </a:rPr>
              <a:t>发生</a:t>
            </a:r>
            <a:r>
              <a:rPr lang="zh-CN" altLang="en-US" sz="2000" b="1" smtClean="0">
                <a:solidFill>
                  <a:srgbClr val="EA060B"/>
                </a:solidFill>
                <a:latin typeface="华文楷体" panose="02010600040101010101" pitchFamily="2" charset="-122"/>
                <a:ea typeface="华文楷体" panose="02010600040101010101" pitchFamily="2" charset="-122"/>
              </a:rPr>
              <a:t>特别重大事故</a:t>
            </a:r>
            <a:r>
              <a:rPr lang="zh-CN" altLang="en-US" sz="2000" b="1" smtClean="0">
                <a:solidFill>
                  <a:schemeClr val="tx1"/>
                </a:solidFill>
                <a:latin typeface="华文楷体" panose="02010600040101010101" pitchFamily="2" charset="-122"/>
                <a:ea typeface="华文楷体" panose="02010600040101010101" pitchFamily="2" charset="-122"/>
              </a:rPr>
              <a:t>的，处</a:t>
            </a:r>
            <a:r>
              <a:rPr lang="zh-CN" altLang="en-US" sz="2000" b="1" smtClean="0">
                <a:solidFill>
                  <a:srgbClr val="EA060B"/>
                </a:solidFill>
                <a:latin typeface="华文楷体" panose="02010600040101010101" pitchFamily="2" charset="-122"/>
                <a:ea typeface="华文楷体" panose="02010600040101010101" pitchFamily="2" charset="-122"/>
              </a:rPr>
              <a:t>五百万元以上一千万元</a:t>
            </a:r>
            <a:r>
              <a:rPr lang="zh-CN" altLang="en-US" sz="2000" b="1" smtClean="0">
                <a:solidFill>
                  <a:schemeClr val="tx1"/>
                </a:solidFill>
                <a:latin typeface="华文楷体" panose="02010600040101010101" pitchFamily="2" charset="-122"/>
                <a:ea typeface="华文楷体" panose="02010600040101010101" pitchFamily="2" charset="-122"/>
              </a:rPr>
              <a:t>以下的罚款</a:t>
            </a:r>
            <a:r>
              <a:rPr lang="en-US" altLang="zh-CN" sz="2000" b="1" smtClean="0">
                <a:solidFill>
                  <a:schemeClr val="tx1"/>
                </a:solidFill>
                <a:latin typeface="华文楷体" panose="02010600040101010101" pitchFamily="2" charset="-122"/>
                <a:ea typeface="华文楷体" panose="02010600040101010101" pitchFamily="2" charset="-122"/>
              </a:rPr>
              <a:t>;</a:t>
            </a:r>
            <a:r>
              <a:rPr lang="zh-CN" altLang="en-US" sz="2000" b="1" smtClean="0">
                <a:solidFill>
                  <a:schemeClr val="tx1"/>
                </a:solidFill>
                <a:latin typeface="华文楷体" panose="02010600040101010101" pitchFamily="2" charset="-122"/>
                <a:ea typeface="华文楷体" panose="02010600040101010101" pitchFamily="2" charset="-122"/>
              </a:rPr>
              <a:t>情节特别严重的，处</a:t>
            </a:r>
            <a:r>
              <a:rPr lang="zh-CN" altLang="en-US" sz="2000" b="1" smtClean="0">
                <a:solidFill>
                  <a:srgbClr val="EA060B"/>
                </a:solidFill>
                <a:latin typeface="华文楷体" panose="02010600040101010101" pitchFamily="2" charset="-122"/>
                <a:ea typeface="华文楷体" panose="02010600040101010101" pitchFamily="2" charset="-122"/>
              </a:rPr>
              <a:t>一千万元以上二千万</a:t>
            </a:r>
            <a:r>
              <a:rPr lang="zh-CN" altLang="en-US" sz="2000" b="1" smtClean="0">
                <a:solidFill>
                  <a:schemeClr val="tx1"/>
                </a:solidFill>
                <a:latin typeface="华文楷体" panose="02010600040101010101" pitchFamily="2" charset="-122"/>
                <a:ea typeface="华文楷体" panose="02010600040101010101" pitchFamily="2" charset="-122"/>
              </a:rPr>
              <a:t>元以下的罚款。</a:t>
            </a:r>
            <a:endParaRPr lang="zh-CN" altLang="en-US" sz="2000" b="1" smtClean="0">
              <a:solidFill>
                <a:schemeClr val="tx1"/>
              </a:solidFill>
              <a:latin typeface="华文楷体" panose="02010600040101010101" pitchFamily="2" charset="-122"/>
              <a:ea typeface="华文楷体" panose="02010600040101010101" pitchFamily="2" charset="-122"/>
            </a:endParaRPr>
          </a:p>
        </p:txBody>
      </p:sp>
      <p:sp>
        <p:nvSpPr>
          <p:cNvPr id="58370" name="文本框 174082"/>
          <p:cNvSpPr txBox="1">
            <a:spLocks noChangeArrowheads="1"/>
          </p:cNvSpPr>
          <p:nvPr/>
        </p:nvSpPr>
        <p:spPr bwMode="auto">
          <a:xfrm>
            <a:off x="2782888" y="476250"/>
            <a:ext cx="7561262"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000">
                <a:solidFill>
                  <a:schemeClr val="tx1"/>
                </a:solidFill>
                <a:latin typeface="Arial" panose="020B0604020202020204" pitchFamily="34" charset="0"/>
              </a:defRPr>
            </a:lvl1pPr>
            <a:lvl2pPr algn="r">
              <a:defRPr sz="2000">
                <a:solidFill>
                  <a:schemeClr val="tx1"/>
                </a:solidFill>
                <a:latin typeface="Arial" panose="020B0604020202020204" pitchFamily="34" charset="0"/>
              </a:defRPr>
            </a:lvl2pPr>
            <a:lvl3pPr algn="r">
              <a:defRPr sz="2000">
                <a:solidFill>
                  <a:schemeClr val="tx1"/>
                </a:solidFill>
                <a:latin typeface="Arial" panose="020B0604020202020204" pitchFamily="34" charset="0"/>
              </a:defRPr>
            </a:lvl3pPr>
            <a:lvl4pPr algn="r">
              <a:defRPr sz="2000">
                <a:solidFill>
                  <a:schemeClr val="tx1"/>
                </a:solidFill>
                <a:latin typeface="Arial" panose="020B0604020202020204" pitchFamily="34" charset="0"/>
              </a:defRPr>
            </a:lvl4pPr>
            <a:lvl5pPr algn="r">
              <a:defRPr sz="2000">
                <a:solidFill>
                  <a:schemeClr val="tx1"/>
                </a:solidFill>
                <a:latin typeface="Arial" panose="020B0604020202020204" pitchFamily="34" charset="0"/>
              </a:defRPr>
            </a:lvl5pPr>
            <a:lvl6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algn="r"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a:spcBef>
                <a:spcPct val="50000"/>
              </a:spcBef>
              <a:buClr>
                <a:schemeClr val="hlink"/>
              </a:buClr>
              <a:buSzPct val="120000"/>
              <a:buFont typeface="Wingdings" panose="05000000000000000000" pitchFamily="2" charset="2"/>
              <a:buChar char="F"/>
            </a:pPr>
            <a:r>
              <a:rPr lang="zh-CN" altLang="en-US" sz="3200">
                <a:solidFill>
                  <a:schemeClr val="folHlink"/>
                </a:solidFill>
                <a:latin typeface="Tahoma" panose="020B0604030504040204" pitchFamily="34" charset="0"/>
                <a:ea typeface="华文新魏" panose="02010800040101010101" pitchFamily="2" charset="-122"/>
              </a:rPr>
              <a:t>　法律责任</a:t>
            </a:r>
            <a:r>
              <a:rPr lang="zh-CN" altLang="en-US" sz="2400" b="1">
                <a:solidFill>
                  <a:schemeClr val="folHlink"/>
                </a:solidFill>
                <a:latin typeface="Tahoma" panose="020B0604030504040204" pitchFamily="34" charset="0"/>
                <a:ea typeface="宋体" panose="02010600030101010101" pitchFamily="2" charset="-122"/>
              </a:rPr>
              <a:t> </a:t>
            </a:r>
            <a:endParaRPr lang="zh-CN" altLang="en-US" sz="2400" b="1">
              <a:solidFill>
                <a:schemeClr val="folHlink"/>
              </a:solidFill>
              <a:latin typeface="Tahoma" panose="020B0604030504040204" pitchFamily="34"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矩形 10"/>
          <p:cNvSpPr>
            <a:spLocks noChangeArrowheads="1"/>
          </p:cNvSpPr>
          <p:nvPr/>
        </p:nvSpPr>
        <p:spPr bwMode="auto">
          <a:xfrm>
            <a:off x="1751013" y="1331913"/>
            <a:ext cx="8716962" cy="5262245"/>
          </a:xfrm>
          <a:prstGeom prst="rect">
            <a:avLst/>
          </a:prstGeom>
          <a:noFill/>
          <a:ln w="25400">
            <a:solidFill>
              <a:srgbClr val="E5B440"/>
            </a:solidFill>
            <a:miter lim="800000"/>
          </a:ln>
          <a:extLst>
            <a:ext uri="{909E8E84-426E-40DD-AFC4-6F175D3DCCD1}">
              <a14:hiddenFill xmlns:a14="http://schemas.microsoft.com/office/drawing/2010/main">
                <a:solidFill>
                  <a:srgbClr val="FFFFFF"/>
                </a:solidFill>
              </a14:hiddenFill>
            </a:ext>
          </a:extLst>
        </p:spPr>
        <p:txBody>
          <a:bodyPr>
            <a:spAutoFit/>
          </a:bodyPr>
          <a:lstStyle/>
          <a:p>
            <a:pPr>
              <a:lnSpc>
                <a:spcPct val="150000"/>
              </a:lnSpc>
            </a:pPr>
            <a:r>
              <a:rPr lang="zh-CN" altLang="en-US" sz="1800" b="1">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 </a:t>
            </a:r>
            <a:r>
              <a:rPr lang="en-US" altLang="zh-CN" b="1">
                <a:solidFill>
                  <a:srgbClr val="0070C0"/>
                </a:solidFill>
                <a:latin typeface="华文楷体" panose="02010600040101010101" pitchFamily="2" charset="-122"/>
                <a:ea typeface="华文楷体" panose="02010600040101010101" pitchFamily="2" charset="-122"/>
                <a:sym typeface="华文楷体" panose="02010600040101010101" pitchFamily="2" charset="-122"/>
              </a:rPr>
              <a:t>《</a:t>
            </a:r>
            <a:r>
              <a:rPr lang="zh-CN" altLang="en-US" b="1">
                <a:solidFill>
                  <a:srgbClr val="0070C0"/>
                </a:solidFill>
                <a:latin typeface="华文楷体" panose="02010600040101010101" pitchFamily="2" charset="-122"/>
                <a:ea typeface="华文楷体" panose="02010600040101010101" pitchFamily="2" charset="-122"/>
                <a:sym typeface="华文楷体" panose="02010600040101010101" pitchFamily="2" charset="-122"/>
              </a:rPr>
              <a:t>刑法</a:t>
            </a:r>
            <a:r>
              <a:rPr lang="en-US" altLang="zh-CN" b="1">
                <a:solidFill>
                  <a:srgbClr val="0070C0"/>
                </a:solidFill>
                <a:latin typeface="华文楷体" panose="02010600040101010101" pitchFamily="2" charset="-122"/>
                <a:ea typeface="华文楷体" panose="02010600040101010101" pitchFamily="2" charset="-122"/>
                <a:sym typeface="华文楷体" panose="02010600040101010101" pitchFamily="2" charset="-122"/>
              </a:rPr>
              <a:t>》</a:t>
            </a:r>
            <a:r>
              <a:rPr lang="zh-CN" altLang="en-US" b="1">
                <a:solidFill>
                  <a:srgbClr val="0070C0"/>
                </a:solidFill>
                <a:latin typeface="华文楷体" panose="02010600040101010101" pitchFamily="2" charset="-122"/>
                <a:ea typeface="华文楷体" panose="02010600040101010101" pitchFamily="2" charset="-122"/>
                <a:sym typeface="华文楷体" panose="02010600040101010101" pitchFamily="2" charset="-122"/>
              </a:rPr>
              <a:t>中涉及的安全生产责任追究</a:t>
            </a:r>
            <a:endPar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a:t>
            </a:r>
            <a:r>
              <a:rPr lang="zh-CN" altLang="en-US" b="1">
                <a:solidFill>
                  <a:srgbClr val="C00000"/>
                </a:solidFill>
                <a:latin typeface="华文楷体" panose="02010600040101010101" pitchFamily="2" charset="-122"/>
                <a:ea typeface="华文楷体" panose="02010600040101010101" pitchFamily="2" charset="-122"/>
                <a:sym typeface="华文楷体" panose="02010600040101010101" pitchFamily="2" charset="-122"/>
              </a:rPr>
              <a:t>◎发生重大责任事故的法律责任：</a:t>
            </a:r>
            <a:r>
              <a:rPr lang="en-US" altLang="zh-CN"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a:t>
            </a: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刑法</a:t>
            </a:r>
            <a:r>
              <a:rPr lang="en-US" altLang="zh-CN"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a:t>
            </a: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第一百三十四条规定，“在生产、作业中违反有关安全管理规定，因而发生重大伤亡事故或造成其他严重后果的，处</a:t>
            </a:r>
            <a:r>
              <a:rPr lang="en-US" altLang="zh-CN"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3</a:t>
            </a: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年以下有期徒刑或者拘役；情节特别恶劣的，处</a:t>
            </a:r>
            <a:r>
              <a:rPr lang="en-US" altLang="zh-CN"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3</a:t>
            </a: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年以上</a:t>
            </a:r>
            <a:r>
              <a:rPr lang="en-US" altLang="zh-CN"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7</a:t>
            </a: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年以下有期徒刑。”</a:t>
            </a:r>
            <a:endPar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a:t>
            </a:r>
            <a:r>
              <a:rPr lang="zh-CN" altLang="en-US" b="1">
                <a:solidFill>
                  <a:srgbClr val="C00000"/>
                </a:solidFill>
                <a:latin typeface="华文楷体" panose="02010600040101010101" pitchFamily="2" charset="-122"/>
                <a:ea typeface="华文楷体" panose="02010600040101010101" pitchFamily="2" charset="-122"/>
                <a:sym typeface="华文楷体" panose="02010600040101010101" pitchFamily="2" charset="-122"/>
              </a:rPr>
              <a:t>◎强令他人违章冒险作业的法律责任：</a:t>
            </a: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《刑法》第一百三十四条规定，“强令他人违章冒险作业，因而发生重大伤亡事故或者造成其他严重后果的，处5年以下有期徒刑或者拘役；情节特别恶劣的，将处以5年以上有期徒刑。”</a:t>
            </a:r>
            <a:endPar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a:t>
            </a:r>
            <a:r>
              <a:rPr lang="zh-CN" altLang="en-US" b="1">
                <a:solidFill>
                  <a:srgbClr val="C00000"/>
                </a:solidFill>
                <a:latin typeface="华文楷体" panose="02010600040101010101" pitchFamily="2" charset="-122"/>
                <a:ea typeface="华文楷体" panose="02010600040101010101" pitchFamily="2" charset="-122"/>
                <a:sym typeface="华文楷体" panose="02010600040101010101" pitchFamily="2" charset="-122"/>
              </a:rPr>
              <a:t> ◎不报或谎报事故的法律责任：</a:t>
            </a:r>
            <a:r>
              <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依据《刑法》修正案规定，“在安全事故发生后，负有报告职责的人员不报或谎报事故情况，贻误事故抢救，情节严重的，处三年以下有期徒刑或者拘役；情节特别严重的，处3年以上7年以下有期徒刑。”（《刑法》第一百三十九条新增）</a:t>
            </a:r>
            <a:endParaRPr lang="zh-CN" altLang="en-US"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endParaRPr lang="zh-CN" altLang="en-US" sz="1800" b="1">
              <a:solidFill>
                <a:srgbClr val="C00000"/>
              </a:solidFill>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59394" name="矩形 7"/>
          <p:cNvSpPr>
            <a:spLocks noChangeArrowheads="1"/>
          </p:cNvSpPr>
          <p:nvPr/>
        </p:nvSpPr>
        <p:spPr bwMode="auto">
          <a:xfrm>
            <a:off x="2164398" y="342900"/>
            <a:ext cx="490791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p>
            <a:pPr algn="r"/>
            <a:r>
              <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rPr>
              <a:t>三、《主体责任》—</a:t>
            </a:r>
            <a:r>
              <a:rPr lang="en-US" altLang="zh-CN"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rPr>
              <a:t>4</a:t>
            </a:r>
            <a:r>
              <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rPr>
              <a:t>安全责任追究</a:t>
            </a:r>
            <a:endPar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endParaRPr>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6096000" y="3146425"/>
            <a:ext cx="4224338" cy="2999740"/>
          </a:xfrm>
          <a:prstGeom prst="rect">
            <a:avLst/>
          </a:prstGeom>
          <a:ln>
            <a:solidFill>
              <a:schemeClr val="tx1"/>
            </a:solidFill>
            <a:prstDash val="dashDot"/>
          </a:ln>
        </p:spPr>
        <p:txBody>
          <a:bodyPr>
            <a:spAutoFit/>
          </a:bodyPr>
          <a:lstStyle/>
          <a:p>
            <a:pPr defTabSz="457200">
              <a:lnSpc>
                <a:spcPct val="150000"/>
              </a:lnSpc>
              <a:buFontTx/>
              <a:buNone/>
              <a:defRPr/>
            </a:pPr>
            <a:r>
              <a:rPr kumimoji="1" lang="zh-CN" altLang="en-US" sz="1400" dirty="0">
                <a:latin typeface="微软雅黑" panose="020B0503020204020204" charset="-122"/>
                <a:ea typeface="微软雅黑" panose="020B0503020204020204" charset="-122"/>
              </a:rPr>
              <a:t>直接原因：</a:t>
            </a:r>
            <a:endParaRPr kumimoji="1" lang="en-US" altLang="zh-CN" sz="1400" dirty="0">
              <a:latin typeface="微软雅黑" panose="020B0503020204020204" charset="-122"/>
              <a:ea typeface="微软雅黑" panose="020B0503020204020204" charset="-122"/>
            </a:endParaRPr>
          </a:p>
          <a:p>
            <a:pPr marL="285750" indent="-285750" defTabSz="457200">
              <a:lnSpc>
                <a:spcPct val="150000"/>
              </a:lnSpc>
              <a:buFont typeface="Wingdings" panose="05000000000000000000" pitchFamily="2" charset="2"/>
              <a:buChar char="n"/>
              <a:defRPr/>
            </a:pPr>
            <a:r>
              <a:rPr kumimoji="1" lang="zh-CN" altLang="en-US" sz="1400" dirty="0">
                <a:latin typeface="微软雅黑" panose="020B0503020204020204" charset="-122"/>
                <a:ea typeface="微软雅黑" panose="020B0503020204020204" charset="-122"/>
              </a:rPr>
              <a:t>事故车间除尘系统长时间未清理，铝粉尘集聚；</a:t>
            </a:r>
            <a:endParaRPr kumimoji="1" lang="en-US" altLang="zh-CN" sz="1400" dirty="0">
              <a:latin typeface="微软雅黑" panose="020B0503020204020204" charset="-122"/>
              <a:ea typeface="微软雅黑" panose="020B0503020204020204" charset="-122"/>
            </a:endParaRPr>
          </a:p>
          <a:p>
            <a:pPr marL="285750" indent="-285750" defTabSz="457200">
              <a:lnSpc>
                <a:spcPct val="150000"/>
              </a:lnSpc>
              <a:buFont typeface="Wingdings" panose="05000000000000000000" pitchFamily="2" charset="2"/>
              <a:buChar char="n"/>
              <a:defRPr/>
            </a:pPr>
            <a:r>
              <a:rPr kumimoji="1" lang="zh-CN" altLang="en-US" sz="1400" dirty="0">
                <a:latin typeface="微软雅黑" panose="020B0503020204020204" charset="-122"/>
                <a:ea typeface="微软雅黑" panose="020B0503020204020204" charset="-122"/>
              </a:rPr>
              <a:t>除尘系统风机开启后，高温颗粒在集尘桶上方形成粉尘云；</a:t>
            </a:r>
            <a:endParaRPr kumimoji="1" lang="en-US" altLang="zh-CN" sz="1400" dirty="0">
              <a:latin typeface="微软雅黑" panose="020B0503020204020204" charset="-122"/>
              <a:ea typeface="微软雅黑" panose="020B0503020204020204" charset="-122"/>
            </a:endParaRPr>
          </a:p>
          <a:p>
            <a:pPr marL="285750" indent="-285750" defTabSz="457200">
              <a:lnSpc>
                <a:spcPct val="150000"/>
              </a:lnSpc>
              <a:buFont typeface="Wingdings" panose="05000000000000000000" pitchFamily="2" charset="2"/>
              <a:buChar char="n"/>
              <a:defRPr/>
            </a:pPr>
            <a:r>
              <a:rPr kumimoji="1" lang="zh-CN" altLang="en-US" sz="1400" dirty="0">
                <a:latin typeface="微软雅黑" panose="020B0503020204020204" charset="-122"/>
                <a:ea typeface="微软雅黑" panose="020B0503020204020204" charset="-122"/>
              </a:rPr>
              <a:t>除尘器集尘桶锈蚀破损，铝粉受潮，发生氧化放热反应，达到引燃温度；</a:t>
            </a:r>
            <a:endParaRPr kumimoji="1" lang="en-US" altLang="zh-CN" sz="1400" dirty="0">
              <a:latin typeface="微软雅黑" panose="020B0503020204020204" charset="-122"/>
              <a:ea typeface="微软雅黑" panose="020B0503020204020204" charset="-122"/>
            </a:endParaRPr>
          </a:p>
          <a:p>
            <a:pPr marL="285750" indent="-285750" defTabSz="457200">
              <a:lnSpc>
                <a:spcPct val="150000"/>
              </a:lnSpc>
              <a:buFont typeface="Wingdings" panose="05000000000000000000" pitchFamily="2" charset="2"/>
              <a:buChar char="n"/>
              <a:defRPr/>
            </a:pPr>
            <a:r>
              <a:rPr kumimoji="1" lang="zh-CN" altLang="en-US" sz="1400" dirty="0">
                <a:latin typeface="微软雅黑" panose="020B0503020204020204" charset="-122"/>
                <a:ea typeface="微软雅黑" panose="020B0503020204020204" charset="-122"/>
              </a:rPr>
              <a:t>无泄爆装置，爆炸产生的高温气体和燃烧物瞬间经除尘管道从各吸尘口喷出，导致全车间所有工位操作人员直接受到爆炸冲击，造成群死群伤。</a:t>
            </a:r>
            <a:endParaRPr kumimoji="1" lang="zh-CN" altLang="en-US" sz="1400" dirty="0">
              <a:latin typeface="微软雅黑" panose="020B0503020204020204" charset="-122"/>
              <a:ea typeface="微软雅黑" panose="020B0503020204020204" charset="-122"/>
            </a:endParaRPr>
          </a:p>
        </p:txBody>
      </p:sp>
      <p:sp>
        <p:nvSpPr>
          <p:cNvPr id="12290" name="矩形 11"/>
          <p:cNvSpPr>
            <a:spLocks noChangeArrowheads="1"/>
          </p:cNvSpPr>
          <p:nvPr/>
        </p:nvSpPr>
        <p:spPr bwMode="auto">
          <a:xfrm>
            <a:off x="1981200" y="1568450"/>
            <a:ext cx="8229600" cy="1383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000">
                <a:solidFill>
                  <a:schemeClr val="tx1"/>
                </a:solidFill>
                <a:latin typeface="Arial" panose="020B0604020202020204" pitchFamily="34" charset="0"/>
              </a:defRPr>
            </a:lvl1pPr>
            <a:lvl2pPr algn="r" defTabSz="457200">
              <a:defRPr sz="2000">
                <a:solidFill>
                  <a:schemeClr val="tx1"/>
                </a:solidFill>
                <a:latin typeface="Arial" panose="020B0604020202020204" pitchFamily="34" charset="0"/>
              </a:defRPr>
            </a:lvl2pPr>
            <a:lvl3pPr algn="r" defTabSz="457200">
              <a:defRPr sz="2000">
                <a:solidFill>
                  <a:schemeClr val="tx1"/>
                </a:solidFill>
                <a:latin typeface="Arial" panose="020B0604020202020204" pitchFamily="34" charset="0"/>
              </a:defRPr>
            </a:lvl3pPr>
            <a:lvl4pPr algn="r" defTabSz="457200">
              <a:defRPr sz="2000">
                <a:solidFill>
                  <a:schemeClr val="tx1"/>
                </a:solidFill>
                <a:latin typeface="Arial" panose="020B0604020202020204" pitchFamily="34" charset="0"/>
              </a:defRPr>
            </a:lvl4pPr>
            <a:lvl5pPr algn="r" defTabSz="457200">
              <a:defRPr sz="2000">
                <a:solidFill>
                  <a:schemeClr val="tx1"/>
                </a:solidFill>
                <a:latin typeface="Arial" panose="020B0604020202020204" pitchFamily="34" charset="0"/>
              </a:defRPr>
            </a:lvl5pPr>
            <a:lvl6pPr algn="r" defTabSz="457200"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algn="r" defTabSz="457200"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algn="r" defTabSz="457200"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algn="r" defTabSz="457200"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a:lnSpc>
                <a:spcPct val="150000"/>
              </a:lnSpc>
            </a:pPr>
            <a:r>
              <a:rPr lang="en-US" altLang="zh-CN" sz="1400">
                <a:latin typeface="微软雅黑" panose="020B0503020204020204" charset="-122"/>
                <a:ea typeface="微软雅黑" panose="020B0503020204020204" charset="-122"/>
              </a:rPr>
              <a:t>2014</a:t>
            </a:r>
            <a:r>
              <a:rPr lang="zh-CN" altLang="en-US" sz="1400">
                <a:latin typeface="微软雅黑" panose="020B0503020204020204" charset="-122"/>
                <a:ea typeface="微软雅黑" panose="020B0503020204020204" charset="-122"/>
              </a:rPr>
              <a:t>年</a:t>
            </a:r>
            <a:r>
              <a:rPr lang="en-US" altLang="zh-CN" sz="1400">
                <a:latin typeface="微软雅黑" panose="020B0503020204020204" charset="-122"/>
                <a:ea typeface="微软雅黑" panose="020B0503020204020204" charset="-122"/>
              </a:rPr>
              <a:t>12</a:t>
            </a:r>
            <a:r>
              <a:rPr lang="zh-CN" altLang="en-US" sz="1400">
                <a:latin typeface="微软雅黑" panose="020B0503020204020204" charset="-122"/>
                <a:ea typeface="微软雅黑" panose="020B0503020204020204" charset="-122"/>
              </a:rPr>
              <a:t>月</a:t>
            </a:r>
            <a:r>
              <a:rPr lang="en-US" altLang="zh-CN" sz="1400">
                <a:latin typeface="微软雅黑" panose="020B0503020204020204" charset="-122"/>
                <a:ea typeface="微软雅黑" panose="020B0503020204020204" charset="-122"/>
              </a:rPr>
              <a:t>2</a:t>
            </a:r>
            <a:r>
              <a:rPr lang="zh-CN" altLang="en-US" sz="1400">
                <a:latin typeface="微软雅黑" panose="020B0503020204020204" charset="-122"/>
                <a:ea typeface="微软雅黑" panose="020B0503020204020204" charset="-122"/>
              </a:rPr>
              <a:t>日</a:t>
            </a:r>
            <a:r>
              <a:rPr lang="en-US" altLang="zh-CN" sz="1400">
                <a:latin typeface="微软雅黑" panose="020B0503020204020204" charset="-122"/>
                <a:ea typeface="微软雅黑" panose="020B0503020204020204" charset="-122"/>
              </a:rPr>
              <a:t>7</a:t>
            </a:r>
            <a:r>
              <a:rPr lang="zh-CN" altLang="en-US" sz="1400">
                <a:latin typeface="微软雅黑" panose="020B0503020204020204" charset="-122"/>
                <a:ea typeface="微软雅黑" panose="020B0503020204020204" charset="-122"/>
              </a:rPr>
              <a:t>时</a:t>
            </a:r>
            <a:r>
              <a:rPr lang="en-US" altLang="zh-CN" sz="1400">
                <a:latin typeface="微软雅黑" panose="020B0503020204020204" charset="-122"/>
                <a:ea typeface="微软雅黑" panose="020B0503020204020204" charset="-122"/>
              </a:rPr>
              <a:t>34</a:t>
            </a:r>
            <a:r>
              <a:rPr lang="zh-CN" altLang="en-US" sz="1400">
                <a:latin typeface="微软雅黑" panose="020B0503020204020204" charset="-122"/>
                <a:ea typeface="微软雅黑" panose="020B0503020204020204" charset="-122"/>
              </a:rPr>
              <a:t>分，位于江苏省苏州市昆山市昆山经济技术开发区的昆山中荣金属制品有限公司抛光二车间发生特别重大</a:t>
            </a:r>
            <a:r>
              <a:rPr lang="zh-CN" altLang="en-US" sz="1400">
                <a:solidFill>
                  <a:srgbClr val="EB0520"/>
                </a:solidFill>
                <a:latin typeface="微软雅黑" panose="020B0503020204020204" charset="-122"/>
                <a:ea typeface="微软雅黑" panose="020B0503020204020204" charset="-122"/>
              </a:rPr>
              <a:t>铝粉尘爆炸事故</a:t>
            </a:r>
            <a:r>
              <a:rPr lang="zh-CN" altLang="en-US" sz="1400">
                <a:latin typeface="微软雅黑" panose="020B0503020204020204" charset="-122"/>
                <a:ea typeface="微软雅黑" panose="020B0503020204020204" charset="-122"/>
              </a:rPr>
              <a:t>，当天造成</a:t>
            </a:r>
            <a:r>
              <a:rPr lang="en-US" altLang="zh-CN" sz="1400">
                <a:latin typeface="微软雅黑" panose="020B0503020204020204" charset="-122"/>
                <a:ea typeface="微软雅黑" panose="020B0503020204020204" charset="-122"/>
              </a:rPr>
              <a:t>75</a:t>
            </a:r>
            <a:r>
              <a:rPr lang="zh-CN" altLang="en-US" sz="1400">
                <a:latin typeface="微软雅黑" panose="020B0503020204020204" charset="-122"/>
                <a:ea typeface="微软雅黑" panose="020B0503020204020204" charset="-122"/>
              </a:rPr>
              <a:t>人死亡、</a:t>
            </a:r>
            <a:r>
              <a:rPr lang="en-US" altLang="zh-CN" sz="1400">
                <a:latin typeface="微软雅黑" panose="020B0503020204020204" charset="-122"/>
                <a:ea typeface="微软雅黑" panose="020B0503020204020204" charset="-122"/>
              </a:rPr>
              <a:t>185</a:t>
            </a:r>
            <a:r>
              <a:rPr lang="zh-CN" altLang="en-US" sz="1400">
                <a:latin typeface="微软雅黑" panose="020B0503020204020204" charset="-122"/>
                <a:ea typeface="微软雅黑" panose="020B0503020204020204" charset="-122"/>
              </a:rPr>
              <a:t>人受伤。依照</a:t>
            </a:r>
            <a:r>
              <a:rPr lang="en-US" altLang="zh-CN" sz="1400">
                <a:latin typeface="微软雅黑" panose="020B0503020204020204" charset="-122"/>
                <a:ea typeface="微软雅黑" panose="020B0503020204020204" charset="-122"/>
              </a:rPr>
              <a:t>《</a:t>
            </a:r>
            <a:r>
              <a:rPr lang="zh-CN" altLang="en-US" sz="1400">
                <a:latin typeface="微软雅黑" panose="020B0503020204020204" charset="-122"/>
                <a:ea typeface="微软雅黑" panose="020B0503020204020204" charset="-122"/>
              </a:rPr>
              <a:t>生产安全事故报告和调查处理条例</a:t>
            </a:r>
            <a:r>
              <a:rPr lang="en-US" altLang="zh-CN" sz="1400">
                <a:latin typeface="微软雅黑" panose="020B0503020204020204" charset="-122"/>
                <a:ea typeface="微软雅黑" panose="020B0503020204020204" charset="-122"/>
              </a:rPr>
              <a:t>》</a:t>
            </a:r>
            <a:r>
              <a:rPr lang="zh-CN" altLang="en-US" sz="1400">
                <a:latin typeface="微软雅黑" panose="020B0503020204020204" charset="-122"/>
                <a:ea typeface="微软雅黑" panose="020B0503020204020204" charset="-122"/>
              </a:rPr>
              <a:t>规定的事故发生后</a:t>
            </a:r>
            <a:r>
              <a:rPr lang="en-US" altLang="zh-CN" sz="1400">
                <a:latin typeface="微软雅黑" panose="020B0503020204020204" charset="-122"/>
                <a:ea typeface="微软雅黑" panose="020B0503020204020204" charset="-122"/>
              </a:rPr>
              <a:t>30</a:t>
            </a:r>
            <a:r>
              <a:rPr lang="zh-CN" altLang="en-US" sz="1400">
                <a:latin typeface="微软雅黑" panose="020B0503020204020204" charset="-122"/>
                <a:ea typeface="微软雅黑" panose="020B0503020204020204" charset="-122"/>
              </a:rPr>
              <a:t>日报告期，共有</a:t>
            </a:r>
            <a:r>
              <a:rPr lang="en-US" altLang="zh-CN" sz="1400">
                <a:latin typeface="微软雅黑" panose="020B0503020204020204" charset="-122"/>
                <a:ea typeface="微软雅黑" panose="020B0503020204020204" charset="-122"/>
              </a:rPr>
              <a:t>97</a:t>
            </a:r>
            <a:r>
              <a:rPr lang="zh-CN" altLang="en-US" sz="1400">
                <a:latin typeface="微软雅黑" panose="020B0503020204020204" charset="-122"/>
                <a:ea typeface="微软雅黑" panose="020B0503020204020204" charset="-122"/>
              </a:rPr>
              <a:t>人死亡、</a:t>
            </a:r>
            <a:r>
              <a:rPr lang="en-US" altLang="zh-CN" sz="1400">
                <a:latin typeface="微软雅黑" panose="020B0503020204020204" charset="-122"/>
                <a:ea typeface="微软雅黑" panose="020B0503020204020204" charset="-122"/>
              </a:rPr>
              <a:t>163</a:t>
            </a:r>
            <a:r>
              <a:rPr lang="zh-CN" altLang="en-US" sz="1400">
                <a:latin typeface="微软雅黑" panose="020B0503020204020204" charset="-122"/>
                <a:ea typeface="微软雅黑" panose="020B0503020204020204" charset="-122"/>
              </a:rPr>
              <a:t>人受伤（事故报告期后，经全力抢救医治无效陆续死亡</a:t>
            </a:r>
            <a:r>
              <a:rPr lang="en-US" altLang="zh-CN" sz="1400">
                <a:latin typeface="微软雅黑" panose="020B0503020204020204" charset="-122"/>
                <a:ea typeface="微软雅黑" panose="020B0503020204020204" charset="-122"/>
              </a:rPr>
              <a:t>49</a:t>
            </a:r>
            <a:r>
              <a:rPr lang="zh-CN" altLang="en-US" sz="1400">
                <a:latin typeface="微软雅黑" panose="020B0503020204020204" charset="-122"/>
                <a:ea typeface="微软雅黑" panose="020B0503020204020204" charset="-122"/>
              </a:rPr>
              <a:t>人，），直接经济损失</a:t>
            </a:r>
            <a:r>
              <a:rPr lang="en-US" altLang="zh-CN" sz="1400">
                <a:latin typeface="微软雅黑" panose="020B0503020204020204" charset="-122"/>
                <a:ea typeface="微软雅黑" panose="020B0503020204020204" charset="-122"/>
              </a:rPr>
              <a:t>3.51</a:t>
            </a:r>
            <a:r>
              <a:rPr lang="zh-CN" altLang="en-US" sz="1400">
                <a:latin typeface="微软雅黑" panose="020B0503020204020204" charset="-122"/>
                <a:ea typeface="微软雅黑" panose="020B0503020204020204" charset="-122"/>
              </a:rPr>
              <a:t>亿元。</a:t>
            </a:r>
            <a:endParaRPr lang="zh-CN" altLang="en-US" sz="1400">
              <a:latin typeface="微软雅黑" panose="020B0503020204020204" charset="-122"/>
              <a:ea typeface="微软雅黑" panose="020B0503020204020204" charset="-122"/>
            </a:endParaRPr>
          </a:p>
        </p:txBody>
      </p:sp>
      <p:sp>
        <p:nvSpPr>
          <p:cNvPr id="12291" name="标题 1"/>
          <p:cNvSpPr>
            <a:spLocks noGrp="1" noChangeArrowheads="1"/>
          </p:cNvSpPr>
          <p:nvPr>
            <p:ph type="title"/>
          </p:nvPr>
        </p:nvSpPr>
        <p:spPr>
          <a:xfrm>
            <a:off x="1981200" y="177800"/>
            <a:ext cx="8229600" cy="571500"/>
          </a:xfrm>
        </p:spPr>
        <p:txBody>
          <a:bodyPr lIns="0" tIns="45720" rIns="0" bIns="45720" anchor="b"/>
          <a:lstStyle/>
          <a:p>
            <a:r>
              <a:rPr lang="en-US" altLang="zh-CN" sz="2300" b="1" smtClean="0">
                <a:solidFill>
                  <a:srgbClr val="0000FF"/>
                </a:solidFill>
                <a:latin typeface="微软雅黑" panose="020B0503020204020204" charset="-122"/>
                <a:ea typeface="黑体" panose="02010609060101010101" pitchFamily="2" charset="-122"/>
                <a:cs typeface="Arial" panose="020B0604020202020204" pitchFamily="34" charset="0"/>
              </a:rPr>
              <a:t>1</a:t>
            </a:r>
            <a:r>
              <a:rPr lang="zh-CN" altLang="en-US" sz="2300" b="1" smtClean="0">
                <a:solidFill>
                  <a:srgbClr val="0000FF"/>
                </a:solidFill>
                <a:latin typeface="微软雅黑" panose="020B0503020204020204" charset="-122"/>
                <a:ea typeface="黑体" panose="02010609060101010101" pitchFamily="2" charset="-122"/>
                <a:cs typeface="Arial" panose="020B0604020202020204" pitchFamily="34" charset="0"/>
              </a:rPr>
              <a:t>、事故简要 </a:t>
            </a:r>
            <a:endParaRPr lang="zh-CN" altLang="en-US" sz="2300" b="1" smtClean="0">
              <a:solidFill>
                <a:srgbClr val="0000FF"/>
              </a:solidFill>
              <a:latin typeface="微软雅黑" panose="020B0503020204020204" charset="-122"/>
              <a:ea typeface="黑体" panose="02010609060101010101" pitchFamily="2" charset="-122"/>
              <a:cs typeface="Arial" panose="020B0604020202020204" pitchFamily="34" charset="0"/>
            </a:endParaRPr>
          </a:p>
        </p:txBody>
      </p:sp>
      <p:pic>
        <p:nvPicPr>
          <p:cNvPr id="12292" name="图片 1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981200" y="3146425"/>
            <a:ext cx="4029075" cy="30210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 name="文本框 14"/>
          <p:cNvSpPr txBox="1"/>
          <p:nvPr/>
        </p:nvSpPr>
        <p:spPr>
          <a:xfrm>
            <a:off x="1981200" y="954088"/>
            <a:ext cx="5376863" cy="706755"/>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a:spAutoFit/>
          </a:bodyPr>
          <a:lstStyle/>
          <a:p>
            <a:r>
              <a:rPr lang="en-US" altLang="zh-CN" b="1" noProof="1">
                <a:solidFill>
                  <a:srgbClr val="000000"/>
                </a:solidFill>
                <a:effectLst>
                  <a:outerShdw blurRad="38100" dist="38100" dir="2700000">
                    <a:srgbClr val="FFFFFF"/>
                  </a:outerShdw>
                </a:effectLst>
                <a:latin typeface="微软雅黑" panose="020B0503020204020204" charset="-122"/>
                <a:ea typeface="微软雅黑" panose="020B0503020204020204" charset="-122"/>
                <a:cs typeface="+mn-ea"/>
              </a:rPr>
              <a:t>8.2</a:t>
            </a:r>
            <a:r>
              <a:rPr lang="zh-CN" altLang="en-US" b="1" noProof="1">
                <a:solidFill>
                  <a:srgbClr val="000000"/>
                </a:solidFill>
                <a:effectLst>
                  <a:outerShdw blurRad="38100" dist="38100" dir="2700000">
                    <a:srgbClr val="FFFFFF"/>
                  </a:outerShdw>
                </a:effectLst>
                <a:latin typeface="微软雅黑" panose="020B0503020204020204" charset="-122"/>
                <a:ea typeface="微软雅黑" panose="020B0503020204020204" charset="-122"/>
                <a:cs typeface="+mn-ea"/>
              </a:rPr>
              <a:t>昆山粉尘爆炸事故简要（</a:t>
            </a:r>
            <a:r>
              <a:rPr lang="zh-CN" altLang="en-US" b="1" noProof="1">
                <a:solidFill>
                  <a:srgbClr val="FF0000"/>
                </a:solidFill>
                <a:effectLst>
                  <a:outerShdw blurRad="38100" dist="38100" dir="2700000">
                    <a:srgbClr val="000000"/>
                  </a:outerShdw>
                </a:effectLst>
                <a:latin typeface="微软雅黑" panose="020B0503020204020204" charset="-122"/>
                <a:ea typeface="微软雅黑" panose="020B0503020204020204" charset="-122"/>
                <a:cs typeface="+mn-ea"/>
              </a:rPr>
              <a:t>新法实施后</a:t>
            </a:r>
            <a:r>
              <a:rPr lang="zh-CN" altLang="en-US" b="1" noProof="1">
                <a:solidFill>
                  <a:srgbClr val="000000"/>
                </a:solidFill>
                <a:effectLst>
                  <a:outerShdw blurRad="38100" dist="38100" dir="2700000">
                    <a:srgbClr val="FFFFFF"/>
                  </a:outerShdw>
                </a:effectLst>
                <a:latin typeface="微软雅黑" panose="020B0503020204020204" charset="-122"/>
                <a:ea typeface="微软雅黑" panose="020B0503020204020204" charset="-122"/>
                <a:cs typeface="+mn-ea"/>
              </a:rPr>
              <a:t>）</a:t>
            </a:r>
            <a:endParaRPr lang="zh-CN" altLang="en-US" b="1" noProof="1">
              <a:solidFill>
                <a:srgbClr val="000000"/>
              </a:solidFill>
              <a:effectLst>
                <a:outerShdw blurRad="38100" dist="38100" dir="2700000">
                  <a:srgbClr val="FFFFFF"/>
                </a:outerShdw>
              </a:effectLst>
              <a:latin typeface="微软雅黑" panose="020B0503020204020204" charset="-122"/>
              <a:ea typeface="微软雅黑" panose="020B0503020204020204" charset="-122"/>
            </a:endParaRPr>
          </a:p>
          <a:p>
            <a:r>
              <a:rPr lang="zh-CN" altLang="en-US" b="1" noProof="1">
                <a:solidFill>
                  <a:srgbClr val="000000"/>
                </a:solidFill>
                <a:latin typeface="Arial Unicode MS" panose="020B0604020202020204" charset="-122"/>
                <a:ea typeface="Arial Unicode MS" panose="020B0604020202020204" charset="-122"/>
                <a:cs typeface="+mn-ea"/>
              </a:rPr>
              <a:t> </a:t>
            </a:r>
            <a:endParaRPr lang="zh-CN" altLang="en-US" b="1" noProof="1">
              <a:solidFill>
                <a:srgbClr val="000000"/>
              </a:solidFill>
              <a:latin typeface="Arial Unicode MS" panose="020B0604020202020204" charset="-122"/>
              <a:ea typeface="Arial Unicode MS" panose="020B0604020202020204" charset="-122"/>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矩形 2"/>
          <p:cNvSpPr>
            <a:spLocks noChangeArrowheads="1"/>
          </p:cNvSpPr>
          <p:nvPr/>
        </p:nvSpPr>
        <p:spPr bwMode="auto">
          <a:xfrm>
            <a:off x="1981200" y="1411288"/>
            <a:ext cx="8229600" cy="17462"/>
          </a:xfrm>
          <a:prstGeom prst="rect">
            <a:avLst/>
          </a:prstGeom>
          <a:gradFill rotWithShape="1">
            <a:gsLst>
              <a:gs pos="0">
                <a:srgbClr val="DBD8CB"/>
              </a:gs>
              <a:gs pos="50000">
                <a:srgbClr val="918415"/>
              </a:gs>
              <a:gs pos="100000">
                <a:srgbClr val="DBD8C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800">
              <a:solidFill>
                <a:srgbClr val="FFFFFF"/>
              </a:solidFill>
              <a:latin typeface="黑体" panose="02010609060101010101" pitchFamily="2" charset="-122"/>
              <a:sym typeface="黑体" panose="02010609060101010101" pitchFamily="2" charset="-122"/>
            </a:endParaRPr>
          </a:p>
        </p:txBody>
      </p:sp>
      <p:sp>
        <p:nvSpPr>
          <p:cNvPr id="60418" name="矩形 10"/>
          <p:cNvSpPr>
            <a:spLocks noChangeArrowheads="1"/>
          </p:cNvSpPr>
          <p:nvPr/>
        </p:nvSpPr>
        <p:spPr bwMode="auto">
          <a:xfrm>
            <a:off x="1736725" y="903288"/>
            <a:ext cx="8715375" cy="5631180"/>
          </a:xfrm>
          <a:prstGeom prst="rect">
            <a:avLst/>
          </a:prstGeom>
          <a:noFill/>
          <a:ln w="25400">
            <a:solidFill>
              <a:srgbClr val="E5B440"/>
            </a:solidFill>
            <a:miter lim="800000"/>
          </a:ln>
          <a:extLst>
            <a:ext uri="{909E8E84-426E-40DD-AFC4-6F175D3DCCD1}">
              <a14:hiddenFill xmlns:a14="http://schemas.microsoft.com/office/drawing/2010/main">
                <a:solidFill>
                  <a:srgbClr val="FFFFFF"/>
                </a:solidFill>
              </a14:hiddenFill>
            </a:ext>
          </a:extLst>
        </p:spPr>
        <p:txBody>
          <a:bodyPr>
            <a:spAutoFit/>
          </a:bodyPr>
          <a:lstStyle/>
          <a:p>
            <a:pPr>
              <a:lnSpc>
                <a:spcPct val="150000"/>
              </a:lnSpc>
            </a:pPr>
            <a:r>
              <a:rPr lang="zh-CN" altLang="en-US" b="1">
                <a:solidFill>
                  <a:srgbClr val="C00000"/>
                </a:solidFill>
                <a:latin typeface="华文楷体" panose="02010600040101010101" pitchFamily="2" charset="-122"/>
                <a:ea typeface="华文楷体" panose="02010600040101010101" pitchFamily="2" charset="-122"/>
                <a:sym typeface="华文楷体" panose="02010600040101010101" pitchFamily="2" charset="-122"/>
              </a:rPr>
              <a:t>     ◎安全设施或生产条件不符合规定的法律责任：</a:t>
            </a:r>
            <a:r>
              <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a:t>
            </a:r>
            <a:r>
              <a:rPr lang="zh-CN" altLang="en-US"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刑法</a:t>
            </a:r>
            <a:r>
              <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a:t>
            </a:r>
            <a:r>
              <a:rPr lang="zh-CN" altLang="en-US"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第一百三十五条　规定，安全生产设施或者安全生产</a:t>
            </a:r>
            <a:r>
              <a:rPr lang="zh-CN" altLang="en-US" b="1">
                <a:solidFill>
                  <a:srgbClr val="EB0520"/>
                </a:solidFill>
                <a:latin typeface="华文楷体" panose="02010600040101010101" pitchFamily="2" charset="-122"/>
                <a:ea typeface="华文楷体" panose="02010600040101010101" pitchFamily="2" charset="-122"/>
                <a:sym typeface="华文楷体" panose="02010600040101010101" pitchFamily="2" charset="-122"/>
              </a:rPr>
              <a:t>条件不符合</a:t>
            </a:r>
            <a:r>
              <a:rPr lang="zh-CN" altLang="en-US"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国家规定，因而发生重大伤亡事故或者造成其他严重后果的，对</a:t>
            </a:r>
            <a:r>
              <a:rPr lang="zh-CN" altLang="en-US" b="1">
                <a:solidFill>
                  <a:srgbClr val="EB0520"/>
                </a:solidFill>
                <a:latin typeface="华文楷体" panose="02010600040101010101" pitchFamily="2" charset="-122"/>
                <a:ea typeface="华文楷体" panose="02010600040101010101" pitchFamily="2" charset="-122"/>
                <a:sym typeface="华文楷体" panose="02010600040101010101" pitchFamily="2" charset="-122"/>
              </a:rPr>
              <a:t>直接负责的主管人员</a:t>
            </a:r>
            <a:r>
              <a:rPr lang="zh-CN" altLang="en-US"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和其他</a:t>
            </a:r>
            <a:r>
              <a:rPr lang="zh-CN" altLang="en-US" b="1">
                <a:solidFill>
                  <a:srgbClr val="EB0520"/>
                </a:solidFill>
                <a:latin typeface="华文楷体" panose="02010600040101010101" pitchFamily="2" charset="-122"/>
                <a:ea typeface="华文楷体" panose="02010600040101010101" pitchFamily="2" charset="-122"/>
                <a:sym typeface="华文楷体" panose="02010600040101010101" pitchFamily="2" charset="-122"/>
              </a:rPr>
              <a:t>直接责任人员</a:t>
            </a:r>
            <a:r>
              <a:rPr lang="zh-CN" altLang="en-US"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，处三年以下有期徒刑或者拘役</a:t>
            </a:r>
            <a:r>
              <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a:t>
            </a:r>
            <a:r>
              <a:rPr lang="zh-CN" altLang="en-US"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情节特别恶劣的，处三年以上七年以下有期徒刑。</a:t>
            </a:r>
            <a:endPar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b="1">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a:t>
            </a:r>
            <a:r>
              <a:rPr lang="en-US" altLang="zh-CN" b="1">
                <a:solidFill>
                  <a:srgbClr val="0070C0"/>
                </a:solidFill>
                <a:latin typeface="华文楷体" panose="02010600040101010101" pitchFamily="2" charset="-122"/>
                <a:ea typeface="华文楷体" panose="02010600040101010101" pitchFamily="2" charset="-122"/>
                <a:sym typeface="华文楷体" panose="02010600040101010101" pitchFamily="2" charset="-122"/>
              </a:rPr>
              <a:t>《</a:t>
            </a:r>
            <a:r>
              <a:rPr lang="zh-CN" altLang="en-US" b="1">
                <a:solidFill>
                  <a:srgbClr val="0070C0"/>
                </a:solidFill>
                <a:latin typeface="华文楷体" panose="02010600040101010101" pitchFamily="2" charset="-122"/>
                <a:ea typeface="华文楷体" panose="02010600040101010101" pitchFamily="2" charset="-122"/>
                <a:sym typeface="华文楷体" panose="02010600040101010101" pitchFamily="2" charset="-122"/>
              </a:rPr>
              <a:t>生产安全事故报告和调查处理条例</a:t>
            </a:r>
            <a:r>
              <a:rPr lang="en-US" altLang="zh-CN" b="1">
                <a:solidFill>
                  <a:srgbClr val="0070C0"/>
                </a:solidFill>
                <a:latin typeface="华文楷体" panose="02010600040101010101" pitchFamily="2" charset="-122"/>
                <a:ea typeface="华文楷体" panose="02010600040101010101" pitchFamily="2" charset="-122"/>
                <a:sym typeface="华文楷体" panose="02010600040101010101" pitchFamily="2" charset="-122"/>
              </a:rPr>
              <a:t>》</a:t>
            </a:r>
            <a:r>
              <a:rPr lang="zh-CN" altLang="en-US" b="1">
                <a:solidFill>
                  <a:srgbClr val="0070C0"/>
                </a:solidFill>
                <a:latin typeface="华文楷体" panose="02010600040101010101" pitchFamily="2" charset="-122"/>
                <a:ea typeface="华文楷体" panose="02010600040101010101" pitchFamily="2" charset="-122"/>
                <a:sym typeface="华文楷体" panose="02010600040101010101" pitchFamily="2" charset="-122"/>
              </a:rPr>
              <a:t>相关规定</a:t>
            </a:r>
            <a:endParaRPr lang="en-US" altLang="zh-CN" b="1">
              <a:solidFill>
                <a:srgbClr val="0070C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b="1">
                <a:solidFill>
                  <a:srgbClr val="C00000"/>
                </a:solidFill>
                <a:latin typeface="华文楷体" panose="02010600040101010101" pitchFamily="2" charset="-122"/>
                <a:ea typeface="华文楷体" panose="02010600040101010101" pitchFamily="2" charset="-122"/>
                <a:sym typeface="华文楷体" panose="02010600040101010101" pitchFamily="2" charset="-122"/>
              </a:rPr>
              <a:t>    ◎主要负责人的责任追究：</a:t>
            </a:r>
            <a:r>
              <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a:t>
            </a:r>
            <a:r>
              <a:rPr lang="zh-CN" altLang="en-US"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条例</a:t>
            </a:r>
            <a:r>
              <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a:t>
            </a:r>
            <a:r>
              <a:rPr lang="zh-CN" altLang="en-US"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第三十五条规定，事故发生单位主要负责人有下列行为之一的，处上一年年收入</a:t>
            </a:r>
            <a:r>
              <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40%</a:t>
            </a:r>
            <a:r>
              <a:rPr lang="zh-CN" altLang="en-US"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至</a:t>
            </a:r>
            <a:r>
              <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80%</a:t>
            </a:r>
            <a:r>
              <a:rPr lang="zh-CN" altLang="en-US"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的罚款；属于国家工作人员的，并依法给予处分；构成犯罪的，依法追究刑事责任：</a:t>
            </a:r>
            <a:endParaRPr lang="zh-CN" altLang="en-US"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⑴不立即组织事故抢救的；</a:t>
            </a:r>
            <a:endParaRPr lang="zh-CN" altLang="en-US"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⑵迟报或者漏报事故的；</a:t>
            </a:r>
            <a:endParaRPr lang="zh-CN" altLang="en-US"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⑶在事故调查处理期间擅离职守的。</a:t>
            </a:r>
            <a:endParaRPr lang="zh-CN" altLang="en-US" b="1">
              <a:solidFill>
                <a:srgbClr val="0070C0"/>
              </a:solidFill>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60419" name="矩形 7"/>
          <p:cNvSpPr>
            <a:spLocks noChangeArrowheads="1"/>
          </p:cNvSpPr>
          <p:nvPr/>
        </p:nvSpPr>
        <p:spPr bwMode="auto">
          <a:xfrm>
            <a:off x="2164398" y="342900"/>
            <a:ext cx="490791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p>
            <a:pPr algn="r"/>
            <a:r>
              <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rPr>
              <a:t>三、《主体责任》—</a:t>
            </a:r>
            <a:r>
              <a:rPr lang="en-US" altLang="zh-CN"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rPr>
              <a:t>4</a:t>
            </a:r>
            <a:r>
              <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rPr>
              <a:t>安全责任追究</a:t>
            </a:r>
            <a:endPar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endParaRPr>
          </a:p>
        </p:txBody>
      </p:sp>
    </p:spTree>
    <p:custDataLst>
      <p:tags r:id="rId1"/>
    </p:custDataLst>
  </p:cSld>
  <p:clrMapOvr>
    <a:masterClrMapping/>
  </p:clrMapOvr>
  <p:transition spd="slow">
    <p:randomBar dir="ver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矩形 2"/>
          <p:cNvSpPr>
            <a:spLocks noChangeArrowheads="1"/>
          </p:cNvSpPr>
          <p:nvPr/>
        </p:nvSpPr>
        <p:spPr bwMode="auto">
          <a:xfrm>
            <a:off x="1981200" y="1411288"/>
            <a:ext cx="8229600" cy="17462"/>
          </a:xfrm>
          <a:prstGeom prst="rect">
            <a:avLst/>
          </a:prstGeom>
          <a:gradFill rotWithShape="1">
            <a:gsLst>
              <a:gs pos="0">
                <a:srgbClr val="DBD8CB"/>
              </a:gs>
              <a:gs pos="50000">
                <a:srgbClr val="918415"/>
              </a:gs>
              <a:gs pos="100000">
                <a:srgbClr val="DBD8C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800">
              <a:solidFill>
                <a:srgbClr val="FFFFFF"/>
              </a:solidFill>
              <a:latin typeface="黑体" panose="02010609060101010101" pitchFamily="2" charset="-122"/>
              <a:sym typeface="黑体" panose="02010609060101010101" pitchFamily="2" charset="-122"/>
            </a:endParaRPr>
          </a:p>
        </p:txBody>
      </p:sp>
      <p:sp>
        <p:nvSpPr>
          <p:cNvPr id="61442" name="矩形 10"/>
          <p:cNvSpPr>
            <a:spLocks noChangeArrowheads="1"/>
          </p:cNvSpPr>
          <p:nvPr/>
        </p:nvSpPr>
        <p:spPr bwMode="auto">
          <a:xfrm>
            <a:off x="1738313" y="1412875"/>
            <a:ext cx="8691562" cy="4707890"/>
          </a:xfrm>
          <a:prstGeom prst="rect">
            <a:avLst/>
          </a:prstGeom>
          <a:noFill/>
          <a:ln w="25400">
            <a:solidFill>
              <a:srgbClr val="E5B440"/>
            </a:solidFill>
            <a:miter lim="800000"/>
          </a:ln>
          <a:extLst>
            <a:ext uri="{909E8E84-426E-40DD-AFC4-6F175D3DCCD1}">
              <a14:hiddenFill xmlns:a14="http://schemas.microsoft.com/office/drawing/2010/main">
                <a:solidFill>
                  <a:srgbClr val="FFFFFF"/>
                </a:solidFill>
              </a14:hiddenFill>
            </a:ext>
          </a:extLst>
        </p:spPr>
        <p:txBody>
          <a:bodyPr>
            <a:spAutoFit/>
          </a:bodyPr>
          <a:lstStyle/>
          <a:p>
            <a:pPr>
              <a:lnSpc>
                <a:spcPct val="150000"/>
              </a:lnSpc>
            </a:pPr>
            <a:r>
              <a:rPr lang="zh-CN" altLang="en-US" b="1">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a:t>
            </a:r>
            <a:r>
              <a:rPr lang="en-US" altLang="zh-CN" b="1">
                <a:solidFill>
                  <a:srgbClr val="0070C0"/>
                </a:solidFill>
                <a:latin typeface="华文楷体" panose="02010600040101010101" pitchFamily="2" charset="-122"/>
                <a:ea typeface="华文楷体" panose="02010600040101010101" pitchFamily="2" charset="-122"/>
                <a:sym typeface="华文楷体" panose="02010600040101010101" pitchFamily="2" charset="-122"/>
              </a:rPr>
              <a:t>《</a:t>
            </a:r>
            <a:r>
              <a:rPr lang="zh-CN" altLang="en-US" b="1">
                <a:solidFill>
                  <a:srgbClr val="0070C0"/>
                </a:solidFill>
                <a:latin typeface="华文楷体" panose="02010600040101010101" pitchFamily="2" charset="-122"/>
                <a:ea typeface="华文楷体" panose="02010600040101010101" pitchFamily="2" charset="-122"/>
                <a:sym typeface="华文楷体" panose="02010600040101010101" pitchFamily="2" charset="-122"/>
              </a:rPr>
              <a:t>生产安全事故报告和调查处理条例</a:t>
            </a:r>
            <a:r>
              <a:rPr lang="en-US" altLang="zh-CN" b="1">
                <a:solidFill>
                  <a:srgbClr val="0070C0"/>
                </a:solidFill>
                <a:latin typeface="华文楷体" panose="02010600040101010101" pitchFamily="2" charset="-122"/>
                <a:ea typeface="华文楷体" panose="02010600040101010101" pitchFamily="2" charset="-122"/>
                <a:sym typeface="华文楷体" panose="02010600040101010101" pitchFamily="2" charset="-122"/>
              </a:rPr>
              <a:t>》</a:t>
            </a:r>
            <a:r>
              <a:rPr lang="zh-CN" altLang="en-US" b="1">
                <a:solidFill>
                  <a:srgbClr val="0070C0"/>
                </a:solidFill>
                <a:latin typeface="华文楷体" panose="02010600040101010101" pitchFamily="2" charset="-122"/>
                <a:ea typeface="华文楷体" panose="02010600040101010101" pitchFamily="2" charset="-122"/>
                <a:sym typeface="华文楷体" panose="02010600040101010101" pitchFamily="2" charset="-122"/>
              </a:rPr>
              <a:t>相关规定</a:t>
            </a:r>
            <a:endParaRPr lang="en-US" altLang="zh-CN" b="1">
              <a:solidFill>
                <a:srgbClr val="0070C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b="1">
                <a:solidFill>
                  <a:srgbClr val="C00000"/>
                </a:solidFill>
                <a:latin typeface="华文楷体" panose="02010600040101010101" pitchFamily="2" charset="-122"/>
                <a:ea typeface="华文楷体" panose="02010600040101010101" pitchFamily="2" charset="-122"/>
                <a:sym typeface="华文楷体" panose="02010600040101010101" pitchFamily="2" charset="-122"/>
              </a:rPr>
              <a:t>    ◎主要负责人的责任追究（续）：</a:t>
            </a:r>
            <a:r>
              <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a:t>
            </a:r>
            <a:r>
              <a:rPr lang="zh-CN" altLang="en-US"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条例</a:t>
            </a:r>
            <a:r>
              <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a:t>
            </a:r>
            <a:r>
              <a:rPr lang="zh-CN" altLang="en-US"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第三十八条规定，事故发生单位主要负责人未依法履行安全生产管理职责，导致事故发生的，依照下列规定处以罚款；属于国家工作人员的，并依法给予处分；构成犯罪的，依法追究刑事责任：</a:t>
            </a:r>
            <a:endParaRPr lang="zh-CN" altLang="en-US"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⑴发生一般事故的，处上一年年收入</a:t>
            </a:r>
            <a:r>
              <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30%</a:t>
            </a:r>
            <a:r>
              <a:rPr lang="zh-CN" altLang="en-US"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的罚款；</a:t>
            </a:r>
            <a:endParaRPr lang="zh-CN" altLang="en-US"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⑵发生较大事故的，处上一年年收入</a:t>
            </a:r>
            <a:r>
              <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40%</a:t>
            </a:r>
            <a:r>
              <a:rPr lang="zh-CN" altLang="en-US"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的罚款；</a:t>
            </a:r>
            <a:endParaRPr lang="zh-CN" altLang="en-US"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⑶发生重大事故的，处上一年年收入</a:t>
            </a:r>
            <a:r>
              <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60%</a:t>
            </a:r>
            <a:r>
              <a:rPr lang="zh-CN" altLang="en-US"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的罚款；</a:t>
            </a:r>
            <a:endParaRPr lang="zh-CN" altLang="en-US"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⑷发生特别重大事故的，处上一年年收入</a:t>
            </a:r>
            <a:r>
              <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80%</a:t>
            </a:r>
            <a:r>
              <a:rPr lang="zh-CN" altLang="en-US"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的罚款。</a:t>
            </a:r>
            <a:endParaRPr lang="zh-CN" altLang="en-US"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endParaRPr lang="zh-CN" altLang="en-US" b="1">
              <a:solidFill>
                <a:srgbClr val="0070C0"/>
              </a:solidFill>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61443" name="矩形 7"/>
          <p:cNvSpPr>
            <a:spLocks noChangeArrowheads="1"/>
          </p:cNvSpPr>
          <p:nvPr/>
        </p:nvSpPr>
        <p:spPr bwMode="auto">
          <a:xfrm>
            <a:off x="2164398" y="342900"/>
            <a:ext cx="490791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p>
            <a:pPr algn="r"/>
            <a:r>
              <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rPr>
              <a:t>三、《主体责任》—</a:t>
            </a:r>
            <a:r>
              <a:rPr lang="en-US" altLang="zh-CN"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rPr>
              <a:t>4</a:t>
            </a:r>
            <a:r>
              <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rPr>
              <a:t>安全责任追究</a:t>
            </a:r>
            <a:endPar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endParaRPr>
          </a:p>
        </p:txBody>
      </p:sp>
    </p:spTree>
    <p:custDataLst>
      <p:tags r:id="rId1"/>
    </p:custDataLst>
  </p:cSld>
  <p:clrMapOvr>
    <a:masterClrMapping/>
  </p:clrMapOvr>
  <p:transition spd="slow">
    <p:randomBa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矩形 2"/>
          <p:cNvSpPr>
            <a:spLocks noChangeArrowheads="1"/>
          </p:cNvSpPr>
          <p:nvPr/>
        </p:nvSpPr>
        <p:spPr bwMode="auto">
          <a:xfrm>
            <a:off x="1981200" y="1411288"/>
            <a:ext cx="8229600" cy="17462"/>
          </a:xfrm>
          <a:prstGeom prst="rect">
            <a:avLst/>
          </a:prstGeom>
          <a:gradFill rotWithShape="1">
            <a:gsLst>
              <a:gs pos="0">
                <a:srgbClr val="DBD8CB"/>
              </a:gs>
              <a:gs pos="50000">
                <a:srgbClr val="918415"/>
              </a:gs>
              <a:gs pos="100000">
                <a:srgbClr val="DBD8C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800">
              <a:solidFill>
                <a:srgbClr val="FFFFFF"/>
              </a:solidFill>
              <a:latin typeface="黑体" panose="02010609060101010101" pitchFamily="2" charset="-122"/>
              <a:sym typeface="黑体" panose="02010609060101010101" pitchFamily="2" charset="-122"/>
            </a:endParaRPr>
          </a:p>
        </p:txBody>
      </p:sp>
      <p:sp>
        <p:nvSpPr>
          <p:cNvPr id="62466" name="矩形 10"/>
          <p:cNvSpPr>
            <a:spLocks noChangeArrowheads="1"/>
          </p:cNvSpPr>
          <p:nvPr/>
        </p:nvSpPr>
        <p:spPr bwMode="auto">
          <a:xfrm>
            <a:off x="1749425" y="971550"/>
            <a:ext cx="8670925" cy="6092825"/>
          </a:xfrm>
          <a:prstGeom prst="rect">
            <a:avLst/>
          </a:prstGeom>
          <a:noFill/>
          <a:ln w="25400">
            <a:solidFill>
              <a:srgbClr val="E5B440"/>
            </a:solidFill>
            <a:miter lim="800000"/>
          </a:ln>
          <a:extLst>
            <a:ext uri="{909E8E84-426E-40DD-AFC4-6F175D3DCCD1}">
              <a14:hiddenFill xmlns:a14="http://schemas.microsoft.com/office/drawing/2010/main">
                <a:solidFill>
                  <a:srgbClr val="FFFFFF"/>
                </a:solidFill>
              </a14:hiddenFill>
            </a:ext>
          </a:extLst>
        </p:spPr>
        <p:txBody>
          <a:bodyPr>
            <a:spAutoFit/>
          </a:bodyPr>
          <a:lstStyle/>
          <a:p>
            <a:pPr>
              <a:lnSpc>
                <a:spcPct val="150000"/>
              </a:lnSpc>
            </a:pPr>
            <a:r>
              <a:rPr lang="zh-CN" altLang="en-US" b="1">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a:t>
            </a:r>
            <a:r>
              <a:rPr lang="en-US" altLang="zh-CN" b="1">
                <a:solidFill>
                  <a:srgbClr val="0070C0"/>
                </a:solidFill>
                <a:latin typeface="华文楷体" panose="02010600040101010101" pitchFamily="2" charset="-122"/>
                <a:ea typeface="华文楷体" panose="02010600040101010101" pitchFamily="2" charset="-122"/>
                <a:sym typeface="华文楷体" panose="02010600040101010101" pitchFamily="2" charset="-122"/>
              </a:rPr>
              <a:t>《</a:t>
            </a:r>
            <a:r>
              <a:rPr lang="zh-CN" altLang="en-US" b="1">
                <a:solidFill>
                  <a:srgbClr val="0070C0"/>
                </a:solidFill>
                <a:latin typeface="华文楷体" panose="02010600040101010101" pitchFamily="2" charset="-122"/>
                <a:ea typeface="华文楷体" panose="02010600040101010101" pitchFamily="2" charset="-122"/>
                <a:sym typeface="华文楷体" panose="02010600040101010101" pitchFamily="2" charset="-122"/>
              </a:rPr>
              <a:t>生产安全事故报告和调查处理条例</a:t>
            </a:r>
            <a:r>
              <a:rPr lang="en-US" altLang="zh-CN" b="1">
                <a:solidFill>
                  <a:srgbClr val="0070C0"/>
                </a:solidFill>
                <a:latin typeface="华文楷体" panose="02010600040101010101" pitchFamily="2" charset="-122"/>
                <a:ea typeface="华文楷体" panose="02010600040101010101" pitchFamily="2" charset="-122"/>
                <a:sym typeface="华文楷体" panose="02010600040101010101" pitchFamily="2" charset="-122"/>
              </a:rPr>
              <a:t>》</a:t>
            </a:r>
            <a:r>
              <a:rPr lang="zh-CN" altLang="en-US" b="1">
                <a:solidFill>
                  <a:srgbClr val="0070C0"/>
                </a:solidFill>
                <a:latin typeface="华文楷体" panose="02010600040101010101" pitchFamily="2" charset="-122"/>
                <a:ea typeface="华文楷体" panose="02010600040101010101" pitchFamily="2" charset="-122"/>
                <a:sym typeface="华文楷体" panose="02010600040101010101" pitchFamily="2" charset="-122"/>
              </a:rPr>
              <a:t>相关规定</a:t>
            </a:r>
            <a:endParaRPr lang="en-US" altLang="zh-CN" b="1">
              <a:solidFill>
                <a:srgbClr val="0070C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b="1">
                <a:solidFill>
                  <a:srgbClr val="C00000"/>
                </a:solidFill>
                <a:latin typeface="华文楷体" panose="02010600040101010101" pitchFamily="2" charset="-122"/>
                <a:ea typeface="华文楷体" panose="02010600040101010101" pitchFamily="2" charset="-122"/>
                <a:sym typeface="华文楷体" panose="02010600040101010101" pitchFamily="2" charset="-122"/>
              </a:rPr>
              <a:t>    ◎相关责任人的责任追究：</a:t>
            </a:r>
            <a:r>
              <a:rPr lang="en-US" altLang="zh-CN" sz="1800"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a:t>
            </a:r>
            <a:r>
              <a:rPr lang="zh-CN" altLang="en-US"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条例</a:t>
            </a:r>
            <a:r>
              <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a:t>
            </a:r>
            <a:r>
              <a:rPr lang="zh-CN" altLang="en-US"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第三十六条规定，事故发生单位有关人员有下列行为之一的，对主要负责人、直接负责的主管人员和其他直接责任人员处上一年年收入</a:t>
            </a:r>
            <a:r>
              <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60%</a:t>
            </a:r>
            <a:r>
              <a:rPr lang="zh-CN" altLang="en-US"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至</a:t>
            </a:r>
            <a:r>
              <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100%</a:t>
            </a:r>
            <a:r>
              <a:rPr lang="zh-CN" altLang="en-US"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的罚款；属于国家工作人员的，并依法给予处分；构成违反治安管理行为的，由公安机关依法给予治安管理处罚；构成犯罪的，依法追究刑事责任：</a:t>
            </a:r>
            <a:endParaRPr lang="zh-CN" altLang="en-US"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⑴谎报或者瞒报事故的；</a:t>
            </a:r>
            <a:endParaRPr lang="zh-CN" altLang="en-US"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⑵伪造或者故意破坏事故现场的；</a:t>
            </a:r>
            <a:endParaRPr lang="zh-CN" altLang="en-US"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⑶转移、隐匿资金、财产，或者销毁有关证据、资料的；</a:t>
            </a:r>
            <a:endParaRPr lang="zh-CN" altLang="en-US"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⑷拒绝接受调查或者拒绝提供有关情况和资料的；</a:t>
            </a:r>
            <a:endParaRPr lang="zh-CN" altLang="en-US"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⑸在事故调查中作伪证或者指使他人作伪证的；</a:t>
            </a:r>
            <a:endParaRPr lang="zh-CN" altLang="en-US"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⑹事故发生后逃匿的。</a:t>
            </a:r>
            <a:endParaRPr lang="zh-CN" altLang="en-US"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endParaRPr lang="zh-CN" altLang="en-US" b="1">
              <a:solidFill>
                <a:srgbClr val="0070C0"/>
              </a:solidFill>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62467" name="矩形 7"/>
          <p:cNvSpPr>
            <a:spLocks noChangeArrowheads="1"/>
          </p:cNvSpPr>
          <p:nvPr/>
        </p:nvSpPr>
        <p:spPr bwMode="auto">
          <a:xfrm>
            <a:off x="2164398" y="342900"/>
            <a:ext cx="490791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p>
            <a:pPr algn="r"/>
            <a:r>
              <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rPr>
              <a:t>三、《主体责任》—</a:t>
            </a:r>
            <a:r>
              <a:rPr lang="en-US" altLang="zh-CN"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rPr>
              <a:t>4</a:t>
            </a:r>
            <a:r>
              <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rPr>
              <a:t>安全责任追究</a:t>
            </a:r>
            <a:endPar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endParaRPr>
          </a:p>
        </p:txBody>
      </p:sp>
    </p:spTree>
    <p:custDataLst>
      <p:tags r:id="rId1"/>
    </p:custDataLst>
  </p:cSld>
  <p:clrMapOvr>
    <a:masterClrMapping/>
  </p:clrMapOvr>
  <p:transition spd="slow">
    <p:zoom dir="in"/>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矩形 2"/>
          <p:cNvSpPr>
            <a:spLocks noChangeArrowheads="1"/>
          </p:cNvSpPr>
          <p:nvPr/>
        </p:nvSpPr>
        <p:spPr bwMode="auto">
          <a:xfrm>
            <a:off x="1981200" y="1411288"/>
            <a:ext cx="8229600" cy="17462"/>
          </a:xfrm>
          <a:prstGeom prst="rect">
            <a:avLst/>
          </a:prstGeom>
          <a:gradFill rotWithShape="1">
            <a:gsLst>
              <a:gs pos="0">
                <a:srgbClr val="DBD8CB"/>
              </a:gs>
              <a:gs pos="50000">
                <a:srgbClr val="918415"/>
              </a:gs>
              <a:gs pos="100000">
                <a:srgbClr val="DBD8C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800">
              <a:solidFill>
                <a:srgbClr val="FFFFFF"/>
              </a:solidFill>
              <a:latin typeface="黑体" panose="02010609060101010101" pitchFamily="2" charset="-122"/>
              <a:sym typeface="黑体" panose="02010609060101010101" pitchFamily="2" charset="-122"/>
            </a:endParaRPr>
          </a:p>
        </p:txBody>
      </p:sp>
      <p:sp>
        <p:nvSpPr>
          <p:cNvPr id="63490" name="矩形 7"/>
          <p:cNvSpPr>
            <a:spLocks noChangeArrowheads="1"/>
          </p:cNvSpPr>
          <p:nvPr/>
        </p:nvSpPr>
        <p:spPr bwMode="auto">
          <a:xfrm>
            <a:off x="2172970" y="371475"/>
            <a:ext cx="460248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p>
            <a:pPr algn="r"/>
            <a:r>
              <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rPr>
              <a:t>三、</a:t>
            </a:r>
            <a:r>
              <a:rPr lang="en-US" altLang="zh-CN"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rPr>
              <a:t>《</a:t>
            </a:r>
            <a:r>
              <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rPr>
              <a:t>主体责任</a:t>
            </a:r>
            <a:r>
              <a:rPr lang="en-US" altLang="zh-CN"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rPr>
              <a:t>》—5</a:t>
            </a:r>
            <a:r>
              <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rPr>
              <a:t>权利和义务</a:t>
            </a:r>
            <a:endPar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endParaRPr>
          </a:p>
        </p:txBody>
      </p:sp>
      <p:sp>
        <p:nvSpPr>
          <p:cNvPr id="63491" name="矩形 10"/>
          <p:cNvSpPr>
            <a:spLocks noChangeArrowheads="1"/>
          </p:cNvSpPr>
          <p:nvPr/>
        </p:nvSpPr>
        <p:spPr bwMode="auto">
          <a:xfrm>
            <a:off x="1854200" y="935038"/>
            <a:ext cx="8585200" cy="5631180"/>
          </a:xfrm>
          <a:prstGeom prst="rect">
            <a:avLst/>
          </a:prstGeom>
          <a:noFill/>
          <a:ln w="25400">
            <a:solidFill>
              <a:srgbClr val="E5B440"/>
            </a:solidFill>
            <a:miter lim="800000"/>
          </a:ln>
          <a:extLst>
            <a:ext uri="{909E8E84-426E-40DD-AFC4-6F175D3DCCD1}">
              <a14:hiddenFill xmlns:a14="http://schemas.microsoft.com/office/drawing/2010/main">
                <a:solidFill>
                  <a:srgbClr val="FFFFFF"/>
                </a:solidFill>
              </a14:hiddenFill>
            </a:ext>
          </a:extLst>
        </p:spPr>
        <p:txBody>
          <a:bodyPr>
            <a:spAutoFit/>
          </a:bodyPr>
          <a:lstStyle/>
          <a:p>
            <a:pPr>
              <a:lnSpc>
                <a:spcPct val="150000"/>
              </a:lnSpc>
            </a:pPr>
            <a:r>
              <a:rPr lang="zh-CN" altLang="en-US" b="1">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☞权利义务的法律依据</a:t>
            </a:r>
            <a:endParaRPr lang="en-US" altLang="zh-CN" b="1">
              <a:solidFill>
                <a:srgbClr val="FF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a:t>
            </a:r>
            <a:r>
              <a:rPr lang="zh-CN" altLang="en-US"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安全生产法</a:t>
            </a:r>
            <a:r>
              <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a:t>
            </a:r>
            <a:r>
              <a:rPr lang="zh-CN" altLang="en-US"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第六条规定，“生产经营单位的从业人员有依法获得安全生产保障的权利，并应当依法履行安全生产方面的义务。”</a:t>
            </a:r>
            <a:endParaRPr lang="en-US" altLang="zh-CN" b="1">
              <a:solidFill>
                <a:srgbClr val="FF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b="1">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a:t>
            </a:r>
            <a:r>
              <a:rPr lang="en-US" altLang="zh-CN" b="1">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a:t>
            </a:r>
            <a:r>
              <a:rPr lang="zh-CN" altLang="en-US" b="1">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安全生产法</a:t>
            </a:r>
            <a:r>
              <a:rPr lang="en-US" altLang="zh-CN" b="1">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a:t>
            </a:r>
            <a:r>
              <a:rPr lang="zh-CN" altLang="en-US" b="1">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中赋予从业人员的权利</a:t>
            </a:r>
            <a:endParaRPr lang="en-US" altLang="zh-CN" b="1">
              <a:solidFill>
                <a:srgbClr val="FF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a:t>
            </a:r>
            <a:r>
              <a:rPr lang="zh-CN" altLang="en-US" b="1">
                <a:solidFill>
                  <a:srgbClr val="0000FF"/>
                </a:solidFill>
                <a:latin typeface="华文楷体" panose="02010600040101010101" pitchFamily="2" charset="-122"/>
                <a:ea typeface="华文楷体" panose="02010600040101010101" pitchFamily="2" charset="-122"/>
                <a:sym typeface="华文楷体" panose="02010600040101010101" pitchFamily="2" charset="-122"/>
              </a:rPr>
              <a:t>⑴劳动合同保障权。</a:t>
            </a:r>
            <a:endParaRPr lang="zh-CN" altLang="en-US" b="1">
              <a:solidFill>
                <a:srgbClr val="0000FF"/>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b="1">
                <a:solidFill>
                  <a:srgbClr val="0000FF"/>
                </a:solidFill>
                <a:latin typeface="华文楷体" panose="02010600040101010101" pitchFamily="2" charset="-122"/>
                <a:ea typeface="华文楷体" panose="02010600040101010101" pitchFamily="2" charset="-122"/>
                <a:sym typeface="华文楷体" panose="02010600040101010101" pitchFamily="2" charset="-122"/>
              </a:rPr>
              <a:t> ⑵</a:t>
            </a:r>
            <a:r>
              <a:rPr lang="en-US" altLang="zh-CN" b="1">
                <a:solidFill>
                  <a:srgbClr val="0000FF"/>
                </a:solidFill>
                <a:latin typeface="华文楷体" panose="02010600040101010101" pitchFamily="2" charset="-122"/>
                <a:ea typeface="华文楷体" panose="02010600040101010101" pitchFamily="2" charset="-122"/>
                <a:sym typeface="华文楷体" panose="02010600040101010101" pitchFamily="2" charset="-122"/>
              </a:rPr>
              <a:t> </a:t>
            </a:r>
            <a:r>
              <a:rPr lang="zh-CN" altLang="en-US" b="1">
                <a:solidFill>
                  <a:srgbClr val="0000FF"/>
                </a:solidFill>
                <a:latin typeface="华文楷体" panose="02010600040101010101" pitchFamily="2" charset="-122"/>
                <a:ea typeface="华文楷体" panose="02010600040101010101" pitchFamily="2" charset="-122"/>
                <a:sym typeface="华文楷体" panose="02010600040101010101" pitchFamily="2" charset="-122"/>
              </a:rPr>
              <a:t>危险、有害因素知情权和建议权。 </a:t>
            </a:r>
            <a:endParaRPr lang="zh-CN" altLang="en-US" b="1">
              <a:solidFill>
                <a:srgbClr val="0000FF"/>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b="1">
                <a:solidFill>
                  <a:srgbClr val="0000FF"/>
                </a:solidFill>
                <a:latin typeface="华文楷体" panose="02010600040101010101" pitchFamily="2" charset="-122"/>
                <a:ea typeface="华文楷体" panose="02010600040101010101" pitchFamily="2" charset="-122"/>
                <a:sym typeface="华文楷体" panose="02010600040101010101" pitchFamily="2" charset="-122"/>
              </a:rPr>
              <a:t> ⑶批评、检举、控告权。 </a:t>
            </a:r>
            <a:endParaRPr lang="zh-CN" altLang="en-US" b="1">
              <a:solidFill>
                <a:srgbClr val="0000FF"/>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b="1">
                <a:solidFill>
                  <a:srgbClr val="0000FF"/>
                </a:solidFill>
                <a:latin typeface="华文楷体" panose="02010600040101010101" pitchFamily="2" charset="-122"/>
                <a:ea typeface="华文楷体" panose="02010600040101010101" pitchFamily="2" charset="-122"/>
                <a:sym typeface="华文楷体" panose="02010600040101010101" pitchFamily="2" charset="-122"/>
              </a:rPr>
              <a:t> ⑷违章指挥、强令冒险作业的拒绝权。</a:t>
            </a:r>
            <a:endParaRPr lang="zh-CN" altLang="en-US" b="1">
              <a:solidFill>
                <a:srgbClr val="0000FF"/>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b="1">
                <a:solidFill>
                  <a:srgbClr val="0000FF"/>
                </a:solidFill>
                <a:latin typeface="华文楷体" panose="02010600040101010101" pitchFamily="2" charset="-122"/>
                <a:ea typeface="华文楷体" panose="02010600040101010101" pitchFamily="2" charset="-122"/>
                <a:sym typeface="华文楷体" panose="02010600040101010101" pitchFamily="2" charset="-122"/>
              </a:rPr>
              <a:t> ⑸紧急情况下停止作业的紧急避险权。</a:t>
            </a:r>
            <a:endParaRPr lang="zh-CN" altLang="en-US" b="1">
              <a:solidFill>
                <a:srgbClr val="0000FF"/>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b="1">
                <a:solidFill>
                  <a:srgbClr val="0000FF"/>
                </a:solidFill>
                <a:latin typeface="华文楷体" panose="02010600040101010101" pitchFamily="2" charset="-122"/>
                <a:ea typeface="华文楷体" panose="02010600040101010101" pitchFamily="2" charset="-122"/>
                <a:sym typeface="华文楷体" panose="02010600040101010101" pitchFamily="2" charset="-122"/>
              </a:rPr>
              <a:t> ⑹事故人身伤害赔偿权。</a:t>
            </a:r>
            <a:endParaRPr lang="zh-CN" altLang="en-US" b="1">
              <a:solidFill>
                <a:srgbClr val="0000FF"/>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b="1">
                <a:solidFill>
                  <a:srgbClr val="0000FF"/>
                </a:solidFill>
                <a:latin typeface="华文楷体" panose="02010600040101010101" pitchFamily="2" charset="-122"/>
                <a:ea typeface="华文楷体" panose="02010600040101010101" pitchFamily="2" charset="-122"/>
                <a:sym typeface="华文楷体" panose="02010600040101010101" pitchFamily="2" charset="-122"/>
              </a:rPr>
              <a:t> ⑺获得符合标准的劳动防护用品的权利。</a:t>
            </a:r>
            <a:endParaRPr lang="zh-CN" altLang="en-US" b="1">
              <a:solidFill>
                <a:srgbClr val="0000FF"/>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b="1">
                <a:solidFill>
                  <a:srgbClr val="0000FF"/>
                </a:solidFill>
                <a:latin typeface="华文楷体" panose="02010600040101010101" pitchFamily="2" charset="-122"/>
                <a:ea typeface="华文楷体" panose="02010600040101010101" pitchFamily="2" charset="-122"/>
                <a:sym typeface="华文楷体" panose="02010600040101010101" pitchFamily="2" charset="-122"/>
              </a:rPr>
              <a:t> ⑻获得安全教育和培训的权利。</a:t>
            </a:r>
            <a:r>
              <a:rPr lang="en-US" altLang="zh-CN" b="1">
                <a:solidFill>
                  <a:srgbClr val="000000"/>
                </a:solidFill>
                <a:latin typeface="华文楷体" panose="02010600040101010101" pitchFamily="2" charset="-122"/>
                <a:cs typeface="Arial" panose="020B0604020202020204" pitchFamily="34" charset="0"/>
                <a:sym typeface="华文楷体" panose="02010600040101010101" pitchFamily="2" charset="-122"/>
              </a:rPr>
              <a:t> </a:t>
            </a:r>
            <a:endParaRPr lang="zh-CN" altLang="en-US"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p:txBody>
      </p:sp>
    </p:spTree>
    <p:custDataLst>
      <p:tags r:id="rId1"/>
    </p:custDataLst>
  </p:cSld>
  <p:clrMapOvr>
    <a:masterClrMapping/>
  </p:clrMapOvr>
  <p:transition spd="slow">
    <p:pull dir="lu"/>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矩形 2"/>
          <p:cNvSpPr>
            <a:spLocks noChangeArrowheads="1"/>
          </p:cNvSpPr>
          <p:nvPr/>
        </p:nvSpPr>
        <p:spPr bwMode="auto">
          <a:xfrm>
            <a:off x="1981200" y="1411288"/>
            <a:ext cx="8229600" cy="17462"/>
          </a:xfrm>
          <a:prstGeom prst="rect">
            <a:avLst/>
          </a:prstGeom>
          <a:gradFill rotWithShape="1">
            <a:gsLst>
              <a:gs pos="0">
                <a:srgbClr val="DBD8CB"/>
              </a:gs>
              <a:gs pos="50000">
                <a:srgbClr val="918415"/>
              </a:gs>
              <a:gs pos="100000">
                <a:srgbClr val="DBD8C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800">
              <a:solidFill>
                <a:srgbClr val="FFFFFF"/>
              </a:solidFill>
              <a:latin typeface="黑体" panose="02010609060101010101" pitchFamily="2" charset="-122"/>
              <a:sym typeface="黑体" panose="02010609060101010101" pitchFamily="2" charset="-122"/>
            </a:endParaRPr>
          </a:p>
        </p:txBody>
      </p:sp>
      <p:sp>
        <p:nvSpPr>
          <p:cNvPr id="64514" name="矩形 6"/>
          <p:cNvSpPr>
            <a:spLocks noChangeArrowheads="1"/>
          </p:cNvSpPr>
          <p:nvPr/>
        </p:nvSpPr>
        <p:spPr bwMode="auto">
          <a:xfrm>
            <a:off x="1876425" y="1422400"/>
            <a:ext cx="8537575" cy="3138170"/>
          </a:xfrm>
          <a:prstGeom prst="rect">
            <a:avLst/>
          </a:prstGeom>
          <a:noFill/>
          <a:ln w="25400">
            <a:solidFill>
              <a:srgbClr val="E5B440"/>
            </a:solidFill>
            <a:miter lim="800000"/>
          </a:ln>
          <a:extLst>
            <a:ext uri="{909E8E84-426E-40DD-AFC4-6F175D3DCCD1}">
              <a14:hiddenFill xmlns:a14="http://schemas.microsoft.com/office/drawing/2010/main">
                <a:solidFill>
                  <a:srgbClr val="FFFFFF"/>
                </a:solidFill>
              </a14:hiddenFill>
            </a:ext>
          </a:extLst>
        </p:spPr>
        <p:txBody>
          <a:bodyPr>
            <a:spAutoFit/>
          </a:bodyPr>
          <a:lstStyle/>
          <a:p>
            <a:pPr>
              <a:lnSpc>
                <a:spcPct val="150000"/>
              </a:lnSpc>
            </a:pPr>
            <a:r>
              <a:rPr lang="zh-CN" altLang="en-US" b="1">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a:t>
            </a:r>
            <a:r>
              <a:rPr lang="en-US" altLang="zh-CN" b="1">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a:t>
            </a:r>
            <a:r>
              <a:rPr lang="zh-CN" altLang="en-US" b="1">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安全生产法</a:t>
            </a:r>
            <a:r>
              <a:rPr lang="en-US" altLang="zh-CN" b="1">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a:t>
            </a:r>
            <a:r>
              <a:rPr lang="zh-CN" altLang="en-US" b="1">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中规定从业人员的义务</a:t>
            </a:r>
            <a:endParaRPr lang="en-US" altLang="zh-CN" b="1">
              <a:solidFill>
                <a:srgbClr val="FF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b="1">
                <a:solidFill>
                  <a:srgbClr val="0000CC"/>
                </a:solidFill>
                <a:latin typeface="华文楷体" panose="02010600040101010101" pitchFamily="2" charset="-122"/>
                <a:ea typeface="华文楷体" panose="02010600040101010101" pitchFamily="2" charset="-122"/>
                <a:sym typeface="华文楷体" panose="02010600040101010101" pitchFamily="2" charset="-122"/>
              </a:rPr>
              <a:t>⑴自律遵守规章制度的义务。</a:t>
            </a:r>
            <a:endParaRPr lang="zh-CN" altLang="en-US" b="1">
              <a:solidFill>
                <a:srgbClr val="0000CC"/>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b="1">
                <a:solidFill>
                  <a:srgbClr val="0000CC"/>
                </a:solidFill>
                <a:latin typeface="华文楷体" panose="02010600040101010101" pitchFamily="2" charset="-122"/>
                <a:ea typeface="华文楷体" panose="02010600040101010101" pitchFamily="2" charset="-122"/>
                <a:sym typeface="华文楷体" panose="02010600040101010101" pitchFamily="2" charset="-122"/>
              </a:rPr>
              <a:t>⑵正确佩戴和使用劳动防护用品。</a:t>
            </a:r>
            <a:endParaRPr lang="en-US" altLang="zh-CN" b="1">
              <a:solidFill>
                <a:srgbClr val="0000CC"/>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b="1">
                <a:solidFill>
                  <a:srgbClr val="0000CC"/>
                </a:solidFill>
                <a:latin typeface="华文楷体" panose="02010600040101010101" pitchFamily="2" charset="-122"/>
                <a:ea typeface="华文楷体" panose="02010600040101010101" pitchFamily="2" charset="-122"/>
                <a:sym typeface="华文楷体" panose="02010600040101010101" pitchFamily="2" charset="-122"/>
              </a:rPr>
              <a:t>⑶自觉学习安全生产知识的义务。 </a:t>
            </a:r>
            <a:endParaRPr lang="zh-CN" altLang="en-US" b="1">
              <a:solidFill>
                <a:srgbClr val="0000CC"/>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b="1">
                <a:solidFill>
                  <a:srgbClr val="0000CC"/>
                </a:solidFill>
                <a:latin typeface="华文楷体" panose="02010600040101010101" pitchFamily="2" charset="-122"/>
                <a:ea typeface="华文楷体" panose="02010600040101010101" pitchFamily="2" charset="-122"/>
                <a:sym typeface="华文楷体" panose="02010600040101010101" pitchFamily="2" charset="-122"/>
              </a:rPr>
              <a:t>⑷危险因素、事故隐患报告义务。</a:t>
            </a:r>
            <a:endParaRPr lang="zh-CN" altLang="en-US" b="1">
              <a:solidFill>
                <a:srgbClr val="0000CC"/>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endParaRPr lang="zh-CN" altLang="en-US" b="1">
              <a:solidFill>
                <a:srgbClr val="0000CC"/>
              </a:solidFill>
              <a:latin typeface="华文楷体" panose="02010600040101010101" pitchFamily="2" charset="-122"/>
              <a:ea typeface="华文楷体" panose="02010600040101010101" pitchFamily="2" charset="-122"/>
              <a:sym typeface="华文楷体" panose="02010600040101010101" pitchFamily="2" charset="-122"/>
            </a:endParaRPr>
          </a:p>
          <a:p>
            <a:pPr algn="r"/>
            <a:r>
              <a:rPr lang="zh-CN" altLang="en-US" sz="1800" b="1">
                <a:solidFill>
                  <a:srgbClr val="000000"/>
                </a:solidFill>
                <a:latin typeface="黑体" panose="02010609060101010101" pitchFamily="2" charset="-122"/>
                <a:sym typeface="黑体" panose="02010609060101010101" pitchFamily="2" charset="-122"/>
              </a:rPr>
              <a:t> </a:t>
            </a:r>
            <a:endParaRPr lang="zh-CN" altLang="en-US" sz="1800" b="1">
              <a:solidFill>
                <a:srgbClr val="000000"/>
              </a:solidFill>
              <a:latin typeface="黑体" panose="02010609060101010101" pitchFamily="2" charset="-122"/>
              <a:sym typeface="黑体" panose="02010609060101010101" pitchFamily="2" charset="-122"/>
            </a:endParaRPr>
          </a:p>
        </p:txBody>
      </p:sp>
      <p:sp>
        <p:nvSpPr>
          <p:cNvPr id="64515" name="矩形 7"/>
          <p:cNvSpPr>
            <a:spLocks noChangeArrowheads="1"/>
          </p:cNvSpPr>
          <p:nvPr/>
        </p:nvSpPr>
        <p:spPr bwMode="auto">
          <a:xfrm>
            <a:off x="2172970" y="371475"/>
            <a:ext cx="460248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p>
            <a:pPr algn="r"/>
            <a:r>
              <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rPr>
              <a:t>三、</a:t>
            </a:r>
            <a:r>
              <a:rPr lang="en-US" altLang="zh-CN"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rPr>
              <a:t>《</a:t>
            </a:r>
            <a:r>
              <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rPr>
              <a:t>主体责任</a:t>
            </a:r>
            <a:r>
              <a:rPr lang="en-US" altLang="zh-CN"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rPr>
              <a:t>》—5</a:t>
            </a:r>
            <a:r>
              <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rPr>
              <a:t>权利和义务</a:t>
            </a:r>
            <a:endPar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endParaRPr>
          </a:p>
        </p:txBody>
      </p:sp>
    </p:spTree>
    <p:custDataLst>
      <p:tags r:id="rId1"/>
    </p:custDataLst>
  </p:cSld>
  <p:clrMapOvr>
    <a:masterClrMapping/>
  </p:clrMapOvr>
  <p:transition spd="slow">
    <p:wipe dir="u"/>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矩形 2"/>
          <p:cNvSpPr>
            <a:spLocks noChangeArrowheads="1"/>
          </p:cNvSpPr>
          <p:nvPr/>
        </p:nvSpPr>
        <p:spPr bwMode="auto">
          <a:xfrm>
            <a:off x="1981200" y="1411288"/>
            <a:ext cx="8229600" cy="17462"/>
          </a:xfrm>
          <a:prstGeom prst="rect">
            <a:avLst/>
          </a:prstGeom>
          <a:gradFill rotWithShape="1">
            <a:gsLst>
              <a:gs pos="0">
                <a:srgbClr val="DBD8CB"/>
              </a:gs>
              <a:gs pos="50000">
                <a:srgbClr val="918415"/>
              </a:gs>
              <a:gs pos="100000">
                <a:srgbClr val="DBD8C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800">
              <a:solidFill>
                <a:srgbClr val="FFFFFF"/>
              </a:solidFill>
              <a:latin typeface="黑体" panose="02010609060101010101" pitchFamily="2" charset="-122"/>
              <a:sym typeface="黑体" panose="02010609060101010101" pitchFamily="2" charset="-122"/>
            </a:endParaRPr>
          </a:p>
        </p:txBody>
      </p:sp>
      <p:sp>
        <p:nvSpPr>
          <p:cNvPr id="65538" name="矩形 6"/>
          <p:cNvSpPr>
            <a:spLocks noChangeArrowheads="1"/>
          </p:cNvSpPr>
          <p:nvPr/>
        </p:nvSpPr>
        <p:spPr bwMode="auto">
          <a:xfrm>
            <a:off x="2017713" y="2205038"/>
            <a:ext cx="8237537" cy="2399665"/>
          </a:xfrm>
          <a:prstGeom prst="rect">
            <a:avLst/>
          </a:prstGeom>
          <a:noFill/>
          <a:ln w="25400">
            <a:solidFill>
              <a:srgbClr val="E5B440"/>
            </a:solidFill>
            <a:miter lim="800000"/>
          </a:ln>
          <a:extLst>
            <a:ext uri="{909E8E84-426E-40DD-AFC4-6F175D3DCCD1}">
              <a14:hiddenFill xmlns:a14="http://schemas.microsoft.com/office/drawing/2010/main">
                <a:solidFill>
                  <a:srgbClr val="FFFFFF"/>
                </a:solidFill>
              </a14:hiddenFill>
            </a:ext>
          </a:extLst>
        </p:spPr>
        <p:txBody>
          <a:bodyPr>
            <a:spAutoFit/>
          </a:bodyPr>
          <a:lstStyle/>
          <a:p>
            <a:pPr>
              <a:lnSpc>
                <a:spcPct val="150000"/>
              </a:lnSpc>
            </a:pPr>
            <a:r>
              <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1、落实企业安全生产主体责任，必须把</a:t>
            </a:r>
            <a:r>
              <a:rPr lang="en-US" altLang="zh-CN" b="1">
                <a:solidFill>
                  <a:srgbClr val="EB0520"/>
                </a:solidFill>
                <a:latin typeface="华文楷体" panose="02010600040101010101" pitchFamily="2" charset="-122"/>
                <a:ea typeface="华文楷体" panose="02010600040101010101" pitchFamily="2" charset="-122"/>
                <a:sym typeface="华文楷体" panose="02010600040101010101" pitchFamily="2" charset="-122"/>
              </a:rPr>
              <a:t>制度体系建设放在首位</a:t>
            </a:r>
            <a:r>
              <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a:t>
            </a:r>
            <a:endPar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2、落实企业安全生产主体责任，必须把</a:t>
            </a:r>
            <a:r>
              <a:rPr lang="en-US" altLang="zh-CN" b="1">
                <a:solidFill>
                  <a:srgbClr val="EB0520"/>
                </a:solidFill>
                <a:latin typeface="华文楷体" panose="02010600040101010101" pitchFamily="2" charset="-122"/>
                <a:ea typeface="华文楷体" panose="02010600040101010101" pitchFamily="2" charset="-122"/>
                <a:sym typeface="华文楷体" panose="02010600040101010101" pitchFamily="2" charset="-122"/>
              </a:rPr>
              <a:t>安全文化建设贯穿始终</a:t>
            </a:r>
            <a:r>
              <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a:t>
            </a:r>
            <a:endPar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3、落实企业安全生产主体责任，必须把</a:t>
            </a:r>
            <a:r>
              <a:rPr lang="en-US" altLang="zh-CN" b="1">
                <a:solidFill>
                  <a:srgbClr val="EB0520"/>
                </a:solidFill>
                <a:latin typeface="华文楷体" panose="02010600040101010101" pitchFamily="2" charset="-122"/>
                <a:ea typeface="华文楷体" panose="02010600040101010101" pitchFamily="2" charset="-122"/>
                <a:sym typeface="华文楷体" panose="02010600040101010101" pitchFamily="2" charset="-122"/>
              </a:rPr>
              <a:t>教育培训作为长期任务</a:t>
            </a:r>
            <a:r>
              <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a:t>
            </a:r>
            <a:endPar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4、落实企业安全生产主体责任，必须把</a:t>
            </a:r>
            <a:r>
              <a:rPr lang="en-US" altLang="zh-CN" b="1">
                <a:solidFill>
                  <a:srgbClr val="EB0520"/>
                </a:solidFill>
                <a:latin typeface="华文楷体" panose="02010600040101010101" pitchFamily="2" charset="-122"/>
                <a:ea typeface="华文楷体" panose="02010600040101010101" pitchFamily="2" charset="-122"/>
                <a:sym typeface="华文楷体" panose="02010600040101010101" pitchFamily="2" charset="-122"/>
              </a:rPr>
              <a:t>监督管理作为重要保障</a:t>
            </a:r>
            <a:r>
              <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a:t>
            </a:r>
            <a:endPar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endParaRPr lang="zh-CN" altLang="en-US" b="1">
              <a:solidFill>
                <a:srgbClr val="000000"/>
              </a:solidFill>
              <a:latin typeface="黑体" panose="02010609060101010101" pitchFamily="2" charset="-122"/>
              <a:sym typeface="黑体" panose="02010609060101010101" pitchFamily="2" charset="-122"/>
            </a:endParaRPr>
          </a:p>
        </p:txBody>
      </p:sp>
      <p:sp>
        <p:nvSpPr>
          <p:cNvPr id="65539" name="矩形 7"/>
          <p:cNvSpPr>
            <a:spLocks noChangeArrowheads="1"/>
          </p:cNvSpPr>
          <p:nvPr/>
        </p:nvSpPr>
        <p:spPr bwMode="auto">
          <a:xfrm>
            <a:off x="1918970" y="873125"/>
            <a:ext cx="476440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p>
            <a:pPr algn="r"/>
            <a:r>
              <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rPr>
              <a:t>四、落实安全生产主体责任的关键</a:t>
            </a:r>
            <a:endPar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endParaRPr>
          </a:p>
        </p:txBody>
      </p:sp>
    </p:spTree>
    <p:custDataLst>
      <p:tags r:id="rId1"/>
    </p:custDataLst>
  </p:cSld>
  <p:clrMapOvr>
    <a:masterClrMapping/>
  </p:clrMapOvr>
  <p:transition spd="slow">
    <p:cover dir="ru"/>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矩形 2"/>
          <p:cNvSpPr>
            <a:spLocks noChangeArrowheads="1"/>
          </p:cNvSpPr>
          <p:nvPr/>
        </p:nvSpPr>
        <p:spPr bwMode="auto">
          <a:xfrm>
            <a:off x="1981200" y="1411288"/>
            <a:ext cx="8229600" cy="17462"/>
          </a:xfrm>
          <a:prstGeom prst="rect">
            <a:avLst/>
          </a:prstGeom>
          <a:gradFill rotWithShape="1">
            <a:gsLst>
              <a:gs pos="0">
                <a:srgbClr val="DBD8CB"/>
              </a:gs>
              <a:gs pos="50000">
                <a:srgbClr val="918415"/>
              </a:gs>
              <a:gs pos="100000">
                <a:srgbClr val="DBD8C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800">
              <a:solidFill>
                <a:srgbClr val="FFFFFF"/>
              </a:solidFill>
              <a:latin typeface="黑体" panose="02010609060101010101" pitchFamily="2" charset="-122"/>
              <a:sym typeface="黑体" panose="02010609060101010101" pitchFamily="2" charset="-122"/>
            </a:endParaRPr>
          </a:p>
        </p:txBody>
      </p:sp>
      <p:sp>
        <p:nvSpPr>
          <p:cNvPr id="66562" name="矩形 6"/>
          <p:cNvSpPr>
            <a:spLocks noChangeArrowheads="1"/>
          </p:cNvSpPr>
          <p:nvPr/>
        </p:nvSpPr>
        <p:spPr bwMode="auto">
          <a:xfrm>
            <a:off x="1909763" y="1409700"/>
            <a:ext cx="8237537" cy="3784600"/>
          </a:xfrm>
          <a:prstGeom prst="rect">
            <a:avLst/>
          </a:prstGeom>
          <a:noFill/>
          <a:ln w="25400">
            <a:solidFill>
              <a:srgbClr val="E5B440"/>
            </a:solidFill>
            <a:miter lim="800000"/>
          </a:ln>
          <a:extLst>
            <a:ext uri="{909E8E84-426E-40DD-AFC4-6F175D3DCCD1}">
              <a14:hiddenFill xmlns:a14="http://schemas.microsoft.com/office/drawing/2010/main">
                <a:solidFill>
                  <a:srgbClr val="FFFFFF"/>
                </a:solidFill>
              </a14:hiddenFill>
            </a:ext>
          </a:extLst>
        </p:spPr>
        <p:txBody>
          <a:bodyPr>
            <a:spAutoFit/>
          </a:bodyPr>
          <a:lstStyle/>
          <a:p>
            <a:pPr>
              <a:lnSpc>
                <a:spcPct val="150000"/>
              </a:lnSpc>
            </a:pPr>
            <a:r>
              <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1</a:t>
            </a:r>
            <a:r>
              <a:rPr lang="en-US" altLang="zh-CN" sz="1800" b="1">
                <a:cs typeface="Arial" panose="020B0604020202020204" pitchFamily="34" charset="0"/>
                <a:sym typeface="华文楷体" panose="02010600040101010101" pitchFamily="2" charset="-122"/>
              </a:rPr>
              <a:t>、</a:t>
            </a:r>
            <a:r>
              <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生产经营单位必须建立</a:t>
            </a:r>
            <a:r>
              <a:rPr lang="en-US" altLang="zh-CN" b="1">
                <a:solidFill>
                  <a:srgbClr val="EB0520"/>
                </a:solidFill>
                <a:latin typeface="华文楷体" panose="02010600040101010101" pitchFamily="2" charset="-122"/>
                <a:ea typeface="华文楷体" panose="02010600040101010101" pitchFamily="2" charset="-122"/>
                <a:sym typeface="华文楷体" panose="02010600040101010101" pitchFamily="2" charset="-122"/>
              </a:rPr>
              <a:t>安全生产责任制</a:t>
            </a:r>
            <a:r>
              <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。把“安全生产，人人有责”从制度上固定下来。从而增强各级管理人员的责任心，使安全管理纵向到底、横向到边，责任明确、协调配合，共同努力把安全工作真正落到实处。 </a:t>
            </a:r>
            <a:endPar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其</a:t>
            </a:r>
            <a:r>
              <a:rPr lang="en-US" altLang="zh-CN" b="1">
                <a:solidFill>
                  <a:srgbClr val="000000"/>
                </a:solidFill>
                <a:latin typeface="华文楷体" panose="02010600040101010101" pitchFamily="2" charset="-122"/>
                <a:cs typeface="Arial" panose="020B0604020202020204" pitchFamily="34" charset="0"/>
                <a:sym typeface="华文楷体" panose="02010600040101010101" pitchFamily="2" charset="-122"/>
              </a:rPr>
              <a:t>范围</a:t>
            </a:r>
            <a:r>
              <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可分为两个方面：一是纵向方面各级人员的安全生产责任制，即各类人员（从最高管理者、管理者代表到一般职工）的安全生产责任制；二是横向方面各职能部门（如安全、设备、技术、生产、基建、人事、财务、设计、档案、培训、宣传等部门）的安全生产责任制。</a:t>
            </a:r>
            <a:endPar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p:txBody>
      </p:sp>
      <p:sp>
        <p:nvSpPr>
          <p:cNvPr id="66563" name="矩形 7"/>
          <p:cNvSpPr>
            <a:spLocks noChangeArrowheads="1"/>
          </p:cNvSpPr>
          <p:nvPr/>
        </p:nvSpPr>
        <p:spPr bwMode="auto">
          <a:xfrm>
            <a:off x="2686050" y="873125"/>
            <a:ext cx="53752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p>
            <a:pPr algn="r"/>
            <a:r>
              <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rPr>
              <a:t>五、落实企业安全生产主体责任的重点</a:t>
            </a:r>
            <a:endPar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endParaRPr>
          </a:p>
        </p:txBody>
      </p:sp>
    </p:spTree>
    <p:custDataLst>
      <p:tags r:id="rId1"/>
    </p:custDataLst>
  </p:cSld>
  <p:clrMapOvr>
    <a:masterClrMapping/>
  </p:clrMapOvr>
  <p:transition spd="slow">
    <p:cover dir="ru"/>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矩形 2"/>
          <p:cNvSpPr>
            <a:spLocks noChangeArrowheads="1"/>
          </p:cNvSpPr>
          <p:nvPr/>
        </p:nvSpPr>
        <p:spPr bwMode="auto">
          <a:xfrm>
            <a:off x="1981200" y="1411288"/>
            <a:ext cx="8229600" cy="17462"/>
          </a:xfrm>
          <a:prstGeom prst="rect">
            <a:avLst/>
          </a:prstGeom>
          <a:gradFill rotWithShape="1">
            <a:gsLst>
              <a:gs pos="0">
                <a:srgbClr val="DBD8CB"/>
              </a:gs>
              <a:gs pos="50000">
                <a:srgbClr val="918415"/>
              </a:gs>
              <a:gs pos="100000">
                <a:srgbClr val="DBD8C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800">
              <a:solidFill>
                <a:srgbClr val="FFFFFF"/>
              </a:solidFill>
              <a:latin typeface="黑体" panose="02010609060101010101" pitchFamily="2" charset="-122"/>
              <a:sym typeface="黑体" panose="02010609060101010101" pitchFamily="2" charset="-122"/>
            </a:endParaRPr>
          </a:p>
        </p:txBody>
      </p:sp>
      <p:sp>
        <p:nvSpPr>
          <p:cNvPr id="67586" name="矩形 6"/>
          <p:cNvSpPr>
            <a:spLocks noChangeArrowheads="1"/>
          </p:cNvSpPr>
          <p:nvPr/>
        </p:nvSpPr>
        <p:spPr bwMode="auto">
          <a:xfrm>
            <a:off x="1909763" y="1409700"/>
            <a:ext cx="8237537" cy="5123180"/>
          </a:xfrm>
          <a:prstGeom prst="rect">
            <a:avLst/>
          </a:prstGeom>
          <a:noFill/>
          <a:ln w="25400">
            <a:solidFill>
              <a:srgbClr val="E5B440"/>
            </a:solidFill>
            <a:miter lim="800000"/>
          </a:ln>
          <a:extLst>
            <a:ext uri="{909E8E84-426E-40DD-AFC4-6F175D3DCCD1}">
              <a14:hiddenFill xmlns:a14="http://schemas.microsoft.com/office/drawing/2010/main">
                <a:solidFill>
                  <a:srgbClr val="FFFFFF"/>
                </a:solidFill>
              </a14:hiddenFill>
            </a:ext>
          </a:extLst>
        </p:spPr>
        <p:txBody>
          <a:bodyPr>
            <a:spAutoFit/>
          </a:bodyPr>
          <a:lstStyle/>
          <a:p>
            <a:pPr>
              <a:lnSpc>
                <a:spcPct val="150000"/>
              </a:lnSpc>
            </a:pPr>
            <a:r>
              <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2、完善安全生产</a:t>
            </a:r>
            <a:r>
              <a:rPr lang="en-US" altLang="zh-CN" b="1">
                <a:solidFill>
                  <a:srgbClr val="EB0520"/>
                </a:solidFill>
                <a:latin typeface="华文楷体" panose="02010600040101010101" pitchFamily="2" charset="-122"/>
                <a:ea typeface="华文楷体" panose="02010600040101010101" pitchFamily="2" charset="-122"/>
                <a:sym typeface="华文楷体" panose="02010600040101010101" pitchFamily="2" charset="-122"/>
              </a:rPr>
              <a:t>规章制度和操作规程</a:t>
            </a:r>
            <a:r>
              <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，并涵盖生产经营的全过程和全体从业人员。安全生产规章制度主要包括：</a:t>
            </a:r>
            <a:endPar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（一）安全生产工作例会；  </a:t>
            </a:r>
            <a:endPar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（二）安全生产的教育和培训；  </a:t>
            </a:r>
            <a:endPar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（三）安全生产检查及事故隐患的整改； </a:t>
            </a:r>
            <a:endPar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（四）设施、设备的维护、保养、检测；  </a:t>
            </a:r>
            <a:endPar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（五）危险作业的现场管理；</a:t>
            </a:r>
            <a:endPar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（六）劳动防护用品的管理；</a:t>
            </a:r>
            <a:endPar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（七）安全生产责任和奖惩；</a:t>
            </a:r>
            <a:endPar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（八）安全生产台帐的管理；</a:t>
            </a:r>
            <a:endPar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endParaRPr lang="zh-CN" altLang="en-US" sz="1800" b="1">
              <a:solidFill>
                <a:srgbClr val="000000"/>
              </a:solidFill>
              <a:latin typeface="黑体" panose="02010609060101010101" pitchFamily="2" charset="-122"/>
              <a:sym typeface="黑体" panose="02010609060101010101" pitchFamily="2" charset="-122"/>
            </a:endParaRPr>
          </a:p>
        </p:txBody>
      </p:sp>
      <p:sp>
        <p:nvSpPr>
          <p:cNvPr id="67587" name="矩形 7"/>
          <p:cNvSpPr>
            <a:spLocks noChangeArrowheads="1"/>
          </p:cNvSpPr>
          <p:nvPr/>
        </p:nvSpPr>
        <p:spPr bwMode="auto">
          <a:xfrm>
            <a:off x="2686050" y="873125"/>
            <a:ext cx="53752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p>
            <a:pPr algn="r"/>
            <a:r>
              <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rPr>
              <a:t>五、落实企业安全生产主体责任的重点</a:t>
            </a:r>
            <a:endPar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endParaRPr>
          </a:p>
        </p:txBody>
      </p:sp>
    </p:spTree>
    <p:custDataLst>
      <p:tags r:id="rId1"/>
    </p:custDataLst>
  </p:cSld>
  <p:clrMapOvr>
    <a:masterClrMapping/>
  </p:clrMapOvr>
  <p:transition spd="slow">
    <p:cover dir="ru"/>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矩形 2"/>
          <p:cNvSpPr>
            <a:spLocks noChangeArrowheads="1"/>
          </p:cNvSpPr>
          <p:nvPr/>
        </p:nvSpPr>
        <p:spPr bwMode="auto">
          <a:xfrm>
            <a:off x="1981200" y="1411288"/>
            <a:ext cx="8229600" cy="17462"/>
          </a:xfrm>
          <a:prstGeom prst="rect">
            <a:avLst/>
          </a:prstGeom>
          <a:gradFill rotWithShape="1">
            <a:gsLst>
              <a:gs pos="0">
                <a:srgbClr val="DBD8CB"/>
              </a:gs>
              <a:gs pos="50000">
                <a:srgbClr val="918415"/>
              </a:gs>
              <a:gs pos="100000">
                <a:srgbClr val="DBD8C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800">
              <a:solidFill>
                <a:srgbClr val="FFFFFF"/>
              </a:solidFill>
              <a:latin typeface="黑体" panose="02010609060101010101" pitchFamily="2" charset="-122"/>
              <a:sym typeface="黑体" panose="02010609060101010101" pitchFamily="2" charset="-122"/>
            </a:endParaRPr>
          </a:p>
        </p:txBody>
      </p:sp>
      <p:sp>
        <p:nvSpPr>
          <p:cNvPr id="68610" name="矩形 6"/>
          <p:cNvSpPr>
            <a:spLocks noChangeArrowheads="1"/>
          </p:cNvSpPr>
          <p:nvPr/>
        </p:nvSpPr>
        <p:spPr bwMode="auto">
          <a:xfrm>
            <a:off x="1909763" y="1409700"/>
            <a:ext cx="8237537" cy="3738245"/>
          </a:xfrm>
          <a:prstGeom prst="rect">
            <a:avLst/>
          </a:prstGeom>
          <a:noFill/>
          <a:ln w="25400">
            <a:solidFill>
              <a:srgbClr val="E5B440"/>
            </a:solidFill>
            <a:miter lim="800000"/>
          </a:ln>
          <a:extLst>
            <a:ext uri="{909E8E84-426E-40DD-AFC4-6F175D3DCCD1}">
              <a14:hiddenFill xmlns:a14="http://schemas.microsoft.com/office/drawing/2010/main">
                <a:solidFill>
                  <a:srgbClr val="FFFFFF"/>
                </a:solidFill>
              </a14:hiddenFill>
            </a:ext>
          </a:extLst>
        </p:spPr>
        <p:txBody>
          <a:bodyPr>
            <a:spAutoFit/>
          </a:bodyPr>
          <a:lstStyle/>
          <a:p>
            <a:pPr>
              <a:lnSpc>
                <a:spcPct val="150000"/>
              </a:lnSpc>
            </a:pPr>
            <a:r>
              <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（九）应急救援措施；  </a:t>
            </a:r>
            <a:endPar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（十）生产安全事故的报告和调查处理；  </a:t>
            </a:r>
            <a:endPar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（十一）安全生产投入及安全生产费用提取和使用；</a:t>
            </a:r>
            <a:endPar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（十二）安全标准化管理；</a:t>
            </a:r>
            <a:endPar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（十三）重大危险源检测、监控、管理；</a:t>
            </a:r>
            <a:endPar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（十四）特种作业人员管理；</a:t>
            </a:r>
            <a:endPar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（十五）其他保障安全生产的内容。</a:t>
            </a:r>
            <a:endPar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endParaRPr lang="zh-CN" altLang="en-US" sz="1800" b="1">
              <a:solidFill>
                <a:srgbClr val="000000"/>
              </a:solidFill>
              <a:latin typeface="黑体" panose="02010609060101010101" pitchFamily="2" charset="-122"/>
              <a:sym typeface="黑体" panose="02010609060101010101" pitchFamily="2" charset="-122"/>
            </a:endParaRPr>
          </a:p>
        </p:txBody>
      </p:sp>
      <p:sp>
        <p:nvSpPr>
          <p:cNvPr id="68611" name="矩形 7"/>
          <p:cNvSpPr>
            <a:spLocks noChangeArrowheads="1"/>
          </p:cNvSpPr>
          <p:nvPr/>
        </p:nvSpPr>
        <p:spPr bwMode="auto">
          <a:xfrm>
            <a:off x="2686050" y="873125"/>
            <a:ext cx="53752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p>
            <a:pPr algn="r"/>
            <a:r>
              <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rPr>
              <a:t>五、落实企业安全生产主体责任的重点</a:t>
            </a:r>
            <a:endPar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endParaRPr>
          </a:p>
        </p:txBody>
      </p:sp>
    </p:spTree>
    <p:custDataLst>
      <p:tags r:id="rId1"/>
    </p:custDataLst>
  </p:cSld>
  <p:clrMapOvr>
    <a:masterClrMapping/>
  </p:clrMapOvr>
  <p:transition spd="slow">
    <p:cover dir="ru"/>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矩形 2"/>
          <p:cNvSpPr>
            <a:spLocks noChangeArrowheads="1"/>
          </p:cNvSpPr>
          <p:nvPr/>
        </p:nvSpPr>
        <p:spPr bwMode="auto">
          <a:xfrm>
            <a:off x="1981200" y="1411288"/>
            <a:ext cx="8229600" cy="17462"/>
          </a:xfrm>
          <a:prstGeom prst="rect">
            <a:avLst/>
          </a:prstGeom>
          <a:gradFill rotWithShape="1">
            <a:gsLst>
              <a:gs pos="0">
                <a:srgbClr val="DBD8CB"/>
              </a:gs>
              <a:gs pos="50000">
                <a:srgbClr val="918415"/>
              </a:gs>
              <a:gs pos="100000">
                <a:srgbClr val="DBD8C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800">
              <a:solidFill>
                <a:srgbClr val="FFFFFF"/>
              </a:solidFill>
              <a:latin typeface="黑体" panose="02010609060101010101" pitchFamily="2" charset="-122"/>
              <a:sym typeface="黑体" panose="02010609060101010101" pitchFamily="2" charset="-122"/>
            </a:endParaRPr>
          </a:p>
        </p:txBody>
      </p:sp>
      <p:sp>
        <p:nvSpPr>
          <p:cNvPr id="69634" name="矩形 6"/>
          <p:cNvSpPr>
            <a:spLocks noChangeArrowheads="1"/>
          </p:cNvSpPr>
          <p:nvPr/>
        </p:nvSpPr>
        <p:spPr bwMode="auto">
          <a:xfrm>
            <a:off x="1909763" y="1409700"/>
            <a:ext cx="8237537" cy="4199890"/>
          </a:xfrm>
          <a:prstGeom prst="rect">
            <a:avLst/>
          </a:prstGeom>
          <a:noFill/>
          <a:ln w="25400">
            <a:solidFill>
              <a:srgbClr val="E5B440"/>
            </a:solidFill>
            <a:miter lim="800000"/>
          </a:ln>
          <a:extLst>
            <a:ext uri="{909E8E84-426E-40DD-AFC4-6F175D3DCCD1}">
              <a14:hiddenFill xmlns:a14="http://schemas.microsoft.com/office/drawing/2010/main">
                <a:solidFill>
                  <a:srgbClr val="FFFFFF"/>
                </a:solidFill>
              </a14:hiddenFill>
            </a:ext>
          </a:extLst>
        </p:spPr>
        <p:txBody>
          <a:bodyPr>
            <a:spAutoFit/>
          </a:bodyPr>
          <a:lstStyle/>
          <a:p>
            <a:pPr>
              <a:lnSpc>
                <a:spcPct val="150000"/>
              </a:lnSpc>
            </a:pPr>
            <a:r>
              <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3、同时要加强对生产经营单位</a:t>
            </a:r>
            <a:r>
              <a:rPr lang="en-US" altLang="zh-CN" b="1">
                <a:solidFill>
                  <a:srgbClr val="EB0520"/>
                </a:solidFill>
                <a:latin typeface="华文楷体" panose="02010600040101010101" pitchFamily="2" charset="-122"/>
                <a:ea typeface="华文楷体" panose="02010600040101010101" pitchFamily="2" charset="-122"/>
                <a:sym typeface="华文楷体" panose="02010600040101010101" pitchFamily="2" charset="-122"/>
              </a:rPr>
              <a:t>对项目、场所、设备发包、出租的安全生产管理</a:t>
            </a:r>
            <a:r>
              <a:rPr lang="en-US" altLang="zh-CN" sz="1800" b="1">
                <a:cs typeface="Arial" panose="020B0604020202020204" pitchFamily="34" charset="0"/>
                <a:sym typeface="华文楷体" panose="02010600040101010101" pitchFamily="2" charset="-122"/>
              </a:rPr>
              <a:t>﹙</a:t>
            </a:r>
            <a:r>
              <a:rPr lang="zh-CN" altLang="en-US" sz="1800" b="1">
                <a:solidFill>
                  <a:srgbClr val="000000"/>
                </a:solidFill>
                <a:ea typeface="宋体" panose="02010600030101010101" pitchFamily="2" charset="-122"/>
                <a:sym typeface="华文楷体" panose="02010600040101010101" pitchFamily="2" charset="-122"/>
              </a:rPr>
              <a:t>第</a:t>
            </a:r>
            <a:r>
              <a:rPr lang="zh-CN" altLang="en-US" sz="1800" b="1">
                <a:ea typeface="宋体" panose="02010600030101010101" pitchFamily="2" charset="-122"/>
                <a:sym typeface="华文楷体" panose="02010600040101010101" pitchFamily="2" charset="-122"/>
              </a:rPr>
              <a:t>四</a:t>
            </a:r>
            <a:r>
              <a:rPr lang="zh-CN" altLang="en-US" sz="1800" b="1">
                <a:solidFill>
                  <a:srgbClr val="000000"/>
                </a:solidFill>
                <a:ea typeface="宋体" panose="02010600030101010101" pitchFamily="2" charset="-122"/>
                <a:sym typeface="华文楷体" panose="02010600040101010101" pitchFamily="2" charset="-122"/>
              </a:rPr>
              <a:t>十六条</a:t>
            </a:r>
            <a:r>
              <a:rPr lang="en-US" altLang="zh-CN" sz="1800" b="1">
                <a:cs typeface="Arial" panose="020B0604020202020204" pitchFamily="34" charset="0"/>
                <a:sym typeface="华文楷体" panose="02010600040101010101" pitchFamily="2" charset="-122"/>
              </a:rPr>
              <a:t>﹚</a:t>
            </a:r>
            <a:endParaRPr lang="en-US" altLang="zh-CN" b="1">
              <a:solidFill>
                <a:srgbClr val="EB052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生产经营单位不得将生产经营项目、场所、设备发包或者出租给不具备安全生产条件或者相应资质的单位或者个人。 </a:t>
            </a:r>
            <a:endPar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生产经营项目、场所有多个承包单位、承租单位的，生产经营单位应当与承包单位、承租单位签订专门的安全生产管理协议，或者在承包合同、租赁合同中约定各自的安全生产管理职责；生产经营单位对承包单位、承租单位的安全生产工作统一协调、管理。 </a:t>
            </a:r>
            <a:endPar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endParaRPr lang="zh-CN" altLang="en-US" sz="1800" b="1">
              <a:solidFill>
                <a:srgbClr val="000000"/>
              </a:solidFill>
              <a:latin typeface="黑体" panose="02010609060101010101" pitchFamily="2" charset="-122"/>
              <a:sym typeface="黑体" panose="02010609060101010101" pitchFamily="2" charset="-122"/>
            </a:endParaRPr>
          </a:p>
        </p:txBody>
      </p:sp>
      <p:sp>
        <p:nvSpPr>
          <p:cNvPr id="69635" name="矩形 7"/>
          <p:cNvSpPr>
            <a:spLocks noChangeArrowheads="1"/>
          </p:cNvSpPr>
          <p:nvPr/>
        </p:nvSpPr>
        <p:spPr bwMode="auto">
          <a:xfrm>
            <a:off x="2686050" y="873125"/>
            <a:ext cx="53752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p>
            <a:pPr algn="r"/>
            <a:r>
              <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rPr>
              <a:t>五、落实企业安全生产主体责任的重点</a:t>
            </a:r>
            <a:endPar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endParaRPr>
          </a:p>
        </p:txBody>
      </p:sp>
    </p:spTree>
    <p:custDataLst>
      <p:tags r:id="rId1"/>
    </p:custDataLst>
  </p:cSld>
  <p:clrMapOvr>
    <a:masterClrMapping/>
  </p:clrMapOvr>
  <p:transition spd="slow">
    <p:cover dir="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标题 1"/>
          <p:cNvSpPr txBox="1">
            <a:spLocks noChangeArrowheads="1"/>
          </p:cNvSpPr>
          <p:nvPr/>
        </p:nvSpPr>
        <p:spPr bwMode="auto">
          <a:xfrm>
            <a:off x="1981200" y="177800"/>
            <a:ext cx="82296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defRPr sz="2000">
                <a:solidFill>
                  <a:schemeClr val="tx1"/>
                </a:solidFill>
                <a:latin typeface="Arial" panose="020B0604020202020204" pitchFamily="34" charset="0"/>
              </a:defRPr>
            </a:lvl1pPr>
            <a:lvl2pPr algn="r" defTabSz="457200">
              <a:defRPr sz="2000">
                <a:solidFill>
                  <a:schemeClr val="tx1"/>
                </a:solidFill>
                <a:latin typeface="Arial" panose="020B0604020202020204" pitchFamily="34" charset="0"/>
              </a:defRPr>
            </a:lvl2pPr>
            <a:lvl3pPr algn="r" defTabSz="457200">
              <a:defRPr sz="2000">
                <a:solidFill>
                  <a:schemeClr val="tx1"/>
                </a:solidFill>
                <a:latin typeface="Arial" panose="020B0604020202020204" pitchFamily="34" charset="0"/>
              </a:defRPr>
            </a:lvl3pPr>
            <a:lvl4pPr algn="r" defTabSz="457200">
              <a:defRPr sz="2000">
                <a:solidFill>
                  <a:schemeClr val="tx1"/>
                </a:solidFill>
                <a:latin typeface="Arial" panose="020B0604020202020204" pitchFamily="34" charset="0"/>
              </a:defRPr>
            </a:lvl4pPr>
            <a:lvl5pPr algn="r" defTabSz="457200">
              <a:defRPr sz="2000">
                <a:solidFill>
                  <a:schemeClr val="tx1"/>
                </a:solidFill>
                <a:latin typeface="Arial" panose="020B0604020202020204" pitchFamily="34" charset="0"/>
              </a:defRPr>
            </a:lvl5pPr>
            <a:lvl6pPr algn="r" defTabSz="457200"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algn="r" defTabSz="457200"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algn="r" defTabSz="457200"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algn="r" defTabSz="457200"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eaLnBrk="0" hangingPunct="0"/>
            <a:r>
              <a:rPr lang="en-US" altLang="zh-CN" sz="2400" b="1">
                <a:solidFill>
                  <a:srgbClr val="0000FF"/>
                </a:solidFill>
                <a:latin typeface="宋体" panose="02010600030101010101" pitchFamily="2" charset="-122"/>
                <a:ea typeface="宋体" panose="02010600030101010101" pitchFamily="2" charset="-122"/>
              </a:rPr>
              <a:t>2</a:t>
            </a:r>
            <a:r>
              <a:rPr lang="zh-CN" altLang="en-US" sz="2400" b="1">
                <a:solidFill>
                  <a:srgbClr val="0000FF"/>
                </a:solidFill>
                <a:latin typeface="宋体" panose="02010600030101010101" pitchFamily="2" charset="-122"/>
                <a:ea typeface="宋体" panose="02010600030101010101" pitchFamily="2" charset="-122"/>
              </a:rPr>
              <a:t>、事故处理结果对比分析</a:t>
            </a:r>
            <a:endParaRPr lang="en-US" altLang="en-US" sz="2400" b="1">
              <a:solidFill>
                <a:srgbClr val="0000FF"/>
              </a:solidFill>
              <a:latin typeface="宋体" panose="02010600030101010101" pitchFamily="2" charset="-122"/>
              <a:ea typeface="宋体" panose="02010600030101010101" pitchFamily="2" charset="-122"/>
            </a:endParaRPr>
          </a:p>
        </p:txBody>
      </p:sp>
      <p:graphicFrame>
        <p:nvGraphicFramePr>
          <p:cNvPr id="138322" name="表格 138321"/>
          <p:cNvGraphicFramePr/>
          <p:nvPr/>
        </p:nvGraphicFramePr>
        <p:xfrm>
          <a:off x="1941513" y="1327150"/>
          <a:ext cx="8362950" cy="3886200"/>
        </p:xfrm>
        <a:graphic>
          <a:graphicData uri="http://schemas.openxmlformats.org/drawingml/2006/table">
            <a:tbl>
              <a:tblPr/>
              <a:tblGrid>
                <a:gridCol w="866775"/>
                <a:gridCol w="2549525"/>
                <a:gridCol w="2168525"/>
                <a:gridCol w="2778125"/>
              </a:tblGrid>
              <a:tr h="315727">
                <a:tc gridSpan="4">
                  <a:txBody>
                    <a:bodyPr/>
                    <a:lstStyle>
                      <a:lvl1pPr marL="285750" lvl="0" indent="-285750" algn="l" defTabSz="914400" eaLnBrk="1" fontAlgn="base" latinLnBrk="0" hangingPunct="1">
                        <a:lnSpc>
                          <a:spcPct val="80000"/>
                        </a:lnSpc>
                        <a:spcBef>
                          <a:spcPct val="20000"/>
                        </a:spcBef>
                        <a:spcAft>
                          <a:spcPct val="0"/>
                        </a:spcAft>
                        <a:buFont typeface="Arial" panose="020B0604020202020204" pitchFamily="34" charset="0"/>
                        <a:buChar char="•"/>
                        <a:defRPr sz="2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1pPr>
                      <a:lvl2pPr marL="742950" lvl="1" indent="-285750" algn="l" defTabSz="914400" eaLnBrk="1" fontAlgn="base" latinLnBrk="0" hangingPunct="1">
                        <a:lnSpc>
                          <a:spcPct val="80000"/>
                        </a:lnSpc>
                        <a:spcBef>
                          <a:spcPct val="20000"/>
                        </a:spcBef>
                        <a:spcAft>
                          <a:spcPct val="0"/>
                        </a:spcAft>
                        <a:buFont typeface="Arial" panose="020B0604020202020204" pitchFamily="34" charset="0"/>
                        <a:buChar char="•"/>
                        <a:defRPr sz="24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2pPr>
                      <a:lvl3pPr marL="1200150" lvl="2" indent="-285750" algn="l" defTabSz="914400" eaLnBrk="1" fontAlgn="base" latinLnBrk="0" hangingPunct="1">
                        <a:lnSpc>
                          <a:spcPct val="80000"/>
                        </a:lnSpc>
                        <a:spcBef>
                          <a:spcPct val="20000"/>
                        </a:spcBef>
                        <a:spcAft>
                          <a:spcPct val="0"/>
                        </a:spcAft>
                        <a:buFont typeface="Arial" panose="020B0604020202020204" pitchFamily="34" charset="0"/>
                        <a:buChar char="•"/>
                        <a:defRPr sz="20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3pPr>
                      <a:lvl4pPr marL="1657350" lvl="3"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4pPr>
                      <a:lvl5pPr marL="2114550" lvl="4"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5pPr>
                    </a:lstStyle>
                    <a:p>
                      <a:pPr marL="0" lvl="0" indent="0" algn="ctr" fontAlgn="ctr">
                        <a:spcBef>
                          <a:spcPct val="0"/>
                        </a:spcBef>
                        <a:buNone/>
                      </a:pPr>
                      <a:r>
                        <a:rPr lang="zh-CN" altLang="en-US" sz="1400" dirty="0">
                          <a:solidFill>
                            <a:srgbClr val="000000"/>
                          </a:solidFill>
                          <a:latin typeface="微软雅黑" panose="020B0503020204020204" charset="-122"/>
                          <a:ea typeface="微软雅黑" panose="020B0503020204020204" charset="-122"/>
                        </a:rPr>
                        <a:t>事故处理结果对比</a:t>
                      </a:r>
                      <a:endParaRPr lang="zh-CN" altLang="en-US" sz="1400" dirty="0">
                        <a:solidFill>
                          <a:srgbClr val="000000"/>
                        </a:solidFill>
                        <a:latin typeface="微软雅黑" panose="020B0503020204020204" charset="-122"/>
                        <a:ea typeface="微软雅黑" panose="020B0503020204020204" charset="-122"/>
                      </a:endParaRPr>
                    </a:p>
                  </a:txBody>
                  <a:tcPr marL="9525" marR="9525" marT="9519" marB="0" anchor="ctr">
                    <a:lnL w="12700" cap="flat" cmpd="sng">
                      <a:solidFill>
                        <a:sysClr val="background" lastClr="000000">
                          <a:gamma/>
                          <a:invGamma/>
                        </a:sysClr>
                      </a:solidFill>
                      <a:prstDash val="solid"/>
                      <a:headEnd type="none" w="med" len="med"/>
                      <a:tailEnd type="none" w="med" len="med"/>
                    </a:lnL>
                    <a:lnR w="12700" cap="flat" cmpd="sng">
                      <a:solidFill>
                        <a:sysClr val="background" lastClr="000000">
                          <a:gamma/>
                          <a:invGamma/>
                        </a:sysClr>
                      </a:solidFill>
                      <a:prstDash val="solid"/>
                      <a:headEnd type="none" w="med" len="med"/>
                      <a:tailEnd type="none" w="med" len="med"/>
                    </a:lnR>
                    <a:lnT w="12700" cap="flat" cmpd="sng">
                      <a:solidFill>
                        <a:sysClr val="background" lastClr="000000">
                          <a:gamma/>
                          <a:invGamma/>
                        </a:sysClr>
                      </a:solidFill>
                      <a:prstDash val="solid"/>
                      <a:headEnd type="none" w="med" len="med"/>
                      <a:tailEnd type="none" w="med" len="med"/>
                    </a:lnT>
                    <a:lnB w="12700" cap="flat" cmpd="sng">
                      <a:solidFill>
                        <a:sysClr val="background" lastClr="000000">
                          <a:gamma/>
                          <a:invGamma/>
                        </a:sysClr>
                      </a:solidFill>
                      <a:prstDash val="solid"/>
                      <a:headEnd type="none" w="med" len="med"/>
                      <a:tailEnd type="none" w="med" len="med"/>
                    </a:lnB>
                    <a:lnTlToBr>
                      <a:noFill/>
                    </a:lnTlToBr>
                    <a:lnBlToTr>
                      <a:noFill/>
                    </a:lnBlToTr>
                    <a:solidFill>
                      <a:srgbClr val="92D050"/>
                    </a:solidFill>
                  </a:tcPr>
                </a:tc>
                <a:tc hMerge="1">
                  <a:tcPr>
                    <a:lnT w="12700" cap="flat" cmpd="sng">
                      <a:solidFill>
                        <a:sysClr val="background" lastClr="000000">
                          <a:gamma/>
                          <a:invGamma/>
                        </a:sysClr>
                      </a:solidFill>
                      <a:prstDash val="solid"/>
                      <a:headEnd type="none" w="med" len="med"/>
                      <a:tailEnd type="none" w="med" len="med"/>
                    </a:lnT>
                    <a:lnB w="12700" cap="flat" cmpd="sng">
                      <a:solidFill>
                        <a:sysClr val="background" lastClr="000000">
                          <a:gamma/>
                          <a:invGamma/>
                        </a:sysClr>
                      </a:solidFill>
                      <a:prstDash val="solid"/>
                      <a:headEnd type="none" w="med" len="med"/>
                      <a:tailEnd type="none" w="med" len="med"/>
                    </a:lnB>
                  </a:tcPr>
                </a:tc>
                <a:tc hMerge="1">
                  <a:tcPr>
                    <a:lnT w="12700" cap="flat" cmpd="sng">
                      <a:solidFill>
                        <a:sysClr val="background" lastClr="000000">
                          <a:gamma/>
                          <a:invGamma/>
                        </a:sysClr>
                      </a:solidFill>
                      <a:prstDash val="solid"/>
                      <a:headEnd type="none" w="med" len="med"/>
                      <a:tailEnd type="none" w="med" len="med"/>
                    </a:lnT>
                    <a:lnB w="12700" cap="flat" cmpd="sng">
                      <a:solidFill>
                        <a:sysClr val="background" lastClr="000000">
                          <a:gamma/>
                          <a:invGamma/>
                        </a:sysClr>
                      </a:solidFill>
                      <a:prstDash val="solid"/>
                      <a:headEnd type="none" w="med" len="med"/>
                      <a:tailEnd type="none" w="med" len="med"/>
                    </a:lnB>
                  </a:tcPr>
                </a:tc>
                <a:tc hMerge="1">
                  <a:tcPr>
                    <a:lnR w="12700" cap="flat" cmpd="sng">
                      <a:solidFill>
                        <a:sysClr val="background" lastClr="000000">
                          <a:gamma/>
                          <a:invGamma/>
                        </a:sysClr>
                      </a:solidFill>
                      <a:prstDash val="solid"/>
                      <a:headEnd type="none" w="med" len="med"/>
                      <a:tailEnd type="none" w="med" len="med"/>
                    </a:lnR>
                    <a:lnT w="12700" cap="flat" cmpd="sng">
                      <a:solidFill>
                        <a:sysClr val="background" lastClr="000000">
                          <a:gamma/>
                          <a:invGamma/>
                        </a:sysClr>
                      </a:solidFill>
                      <a:prstDash val="solid"/>
                      <a:headEnd type="none" w="med" len="med"/>
                      <a:tailEnd type="none" w="med" len="med"/>
                    </a:lnT>
                    <a:lnB w="12700" cap="flat" cmpd="sng">
                      <a:solidFill>
                        <a:sysClr val="background" lastClr="000000">
                          <a:gamma/>
                          <a:invGamma/>
                        </a:sysClr>
                      </a:solidFill>
                      <a:prstDash val="solid"/>
                      <a:headEnd type="none" w="med" len="med"/>
                      <a:tailEnd type="none" w="med" len="med"/>
                    </a:lnB>
                  </a:tcPr>
                </a:tc>
              </a:tr>
              <a:tr h="241158">
                <a:tc>
                  <a:txBody>
                    <a:bodyPr/>
                    <a:lstStyle>
                      <a:lvl1pPr marL="285750" lvl="0" indent="-285750" algn="l" defTabSz="914400" eaLnBrk="1" fontAlgn="base" latinLnBrk="0" hangingPunct="1">
                        <a:lnSpc>
                          <a:spcPct val="80000"/>
                        </a:lnSpc>
                        <a:spcBef>
                          <a:spcPct val="20000"/>
                        </a:spcBef>
                        <a:spcAft>
                          <a:spcPct val="0"/>
                        </a:spcAft>
                        <a:buFont typeface="Arial" panose="020B0604020202020204" pitchFamily="34" charset="0"/>
                        <a:buChar char="•"/>
                        <a:defRPr sz="2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1pPr>
                      <a:lvl2pPr marL="742950" lvl="1" indent="-285750" algn="l" defTabSz="914400" eaLnBrk="1" fontAlgn="base" latinLnBrk="0" hangingPunct="1">
                        <a:lnSpc>
                          <a:spcPct val="80000"/>
                        </a:lnSpc>
                        <a:spcBef>
                          <a:spcPct val="20000"/>
                        </a:spcBef>
                        <a:spcAft>
                          <a:spcPct val="0"/>
                        </a:spcAft>
                        <a:buFont typeface="Arial" panose="020B0604020202020204" pitchFamily="34" charset="0"/>
                        <a:buChar char="•"/>
                        <a:defRPr sz="24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2pPr>
                      <a:lvl3pPr marL="1200150" lvl="2" indent="-285750" algn="l" defTabSz="914400" eaLnBrk="1" fontAlgn="base" latinLnBrk="0" hangingPunct="1">
                        <a:lnSpc>
                          <a:spcPct val="80000"/>
                        </a:lnSpc>
                        <a:spcBef>
                          <a:spcPct val="20000"/>
                        </a:spcBef>
                        <a:spcAft>
                          <a:spcPct val="0"/>
                        </a:spcAft>
                        <a:buFont typeface="Arial" panose="020B0604020202020204" pitchFamily="34" charset="0"/>
                        <a:buChar char="•"/>
                        <a:defRPr sz="20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3pPr>
                      <a:lvl4pPr marL="1657350" lvl="3"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4pPr>
                      <a:lvl5pPr marL="2114550" lvl="4"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5pPr>
                    </a:lstStyle>
                    <a:p>
                      <a:pPr marL="0" lvl="0" indent="0" algn="ctr" fontAlgn="ctr">
                        <a:spcBef>
                          <a:spcPct val="0"/>
                        </a:spcBef>
                        <a:buNone/>
                      </a:pPr>
                      <a:r>
                        <a:rPr lang="zh-CN" altLang="en-US" sz="1200" b="1" dirty="0">
                          <a:solidFill>
                            <a:srgbClr val="000000"/>
                          </a:solidFill>
                          <a:latin typeface="微软雅黑" panose="020B0503020204020204" charset="-122"/>
                          <a:ea typeface="微软雅黑" panose="020B0503020204020204" charset="-122"/>
                        </a:rPr>
                        <a:t>单位类别</a:t>
                      </a:r>
                      <a:endParaRPr lang="zh-CN" altLang="en-US" sz="1200" b="1" dirty="0">
                        <a:solidFill>
                          <a:srgbClr val="000000"/>
                        </a:solidFill>
                        <a:latin typeface="微软雅黑" panose="020B0503020204020204" charset="-122"/>
                        <a:ea typeface="微软雅黑" panose="020B0503020204020204" charset="-122"/>
                      </a:endParaRPr>
                    </a:p>
                  </a:txBody>
                  <a:tcPr marL="9525" marR="9525" marT="9519" marB="0" anchor="ctr">
                    <a:lnL w="12700" cap="flat" cmpd="sng">
                      <a:solidFill>
                        <a:sysClr val="background" lastClr="000000">
                          <a:gamma/>
                          <a:invGamma/>
                        </a:sysClr>
                      </a:solidFill>
                      <a:prstDash val="solid"/>
                      <a:headEnd type="none" w="med" len="med"/>
                      <a:tailEnd type="none" w="med" len="med"/>
                    </a:lnL>
                    <a:lnR w="12700" cap="flat" cmpd="sng">
                      <a:solidFill>
                        <a:sysClr val="background" lastClr="000000">
                          <a:gamma/>
                          <a:invGamma/>
                        </a:sysClr>
                      </a:solidFill>
                      <a:prstDash val="solid"/>
                      <a:headEnd type="none" w="med" len="med"/>
                      <a:tailEnd type="none" w="med" len="med"/>
                    </a:lnR>
                    <a:lnT w="12700" cap="flat" cmpd="sng">
                      <a:solidFill>
                        <a:sysClr val="background" lastClr="000000">
                          <a:gamma/>
                          <a:invGamma/>
                        </a:sysClr>
                      </a:solidFill>
                      <a:prstDash val="solid"/>
                      <a:headEnd type="none" w="med" len="med"/>
                      <a:tailEnd type="none" w="med" len="med"/>
                    </a:lnT>
                    <a:lnB w="12700" cap="flat" cmpd="sng">
                      <a:solidFill>
                        <a:sysClr val="background" lastClr="000000">
                          <a:gamma/>
                          <a:invGamma/>
                        </a:sysClr>
                      </a:solidFill>
                      <a:prstDash val="solid"/>
                      <a:headEnd type="none" w="med" len="med"/>
                      <a:tailEnd type="none" w="med" len="med"/>
                    </a:lnB>
                    <a:lnTlToBr>
                      <a:noFill/>
                    </a:lnTlToBr>
                    <a:lnBlToTr>
                      <a:noFill/>
                    </a:lnBlToTr>
                    <a:solidFill>
                      <a:srgbClr val="E9EDF4"/>
                    </a:solidFill>
                  </a:tcPr>
                </a:tc>
                <a:tc>
                  <a:txBody>
                    <a:bodyPr/>
                    <a:lstStyle>
                      <a:lvl1pPr marL="285750" lvl="0" indent="-285750" algn="l" defTabSz="914400" eaLnBrk="1" fontAlgn="base" latinLnBrk="0" hangingPunct="1">
                        <a:lnSpc>
                          <a:spcPct val="80000"/>
                        </a:lnSpc>
                        <a:spcBef>
                          <a:spcPct val="20000"/>
                        </a:spcBef>
                        <a:spcAft>
                          <a:spcPct val="0"/>
                        </a:spcAft>
                        <a:buFont typeface="Arial" panose="020B0604020202020204" pitchFamily="34" charset="0"/>
                        <a:buChar char="•"/>
                        <a:defRPr sz="2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1pPr>
                      <a:lvl2pPr marL="742950" lvl="1" indent="-285750" algn="l" defTabSz="914400" eaLnBrk="1" fontAlgn="base" latinLnBrk="0" hangingPunct="1">
                        <a:lnSpc>
                          <a:spcPct val="80000"/>
                        </a:lnSpc>
                        <a:spcBef>
                          <a:spcPct val="20000"/>
                        </a:spcBef>
                        <a:spcAft>
                          <a:spcPct val="0"/>
                        </a:spcAft>
                        <a:buFont typeface="Arial" panose="020B0604020202020204" pitchFamily="34" charset="0"/>
                        <a:buChar char="•"/>
                        <a:defRPr sz="24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2pPr>
                      <a:lvl3pPr marL="1200150" lvl="2" indent="-285750" algn="l" defTabSz="914400" eaLnBrk="1" fontAlgn="base" latinLnBrk="0" hangingPunct="1">
                        <a:lnSpc>
                          <a:spcPct val="80000"/>
                        </a:lnSpc>
                        <a:spcBef>
                          <a:spcPct val="20000"/>
                        </a:spcBef>
                        <a:spcAft>
                          <a:spcPct val="0"/>
                        </a:spcAft>
                        <a:buFont typeface="Arial" panose="020B0604020202020204" pitchFamily="34" charset="0"/>
                        <a:buChar char="•"/>
                        <a:defRPr sz="20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3pPr>
                      <a:lvl4pPr marL="1657350" lvl="3"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4pPr>
                      <a:lvl5pPr marL="2114550" lvl="4"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5pPr>
                    </a:lstStyle>
                    <a:p>
                      <a:pPr marL="0" lvl="0" indent="0" algn="ctr" fontAlgn="ctr">
                        <a:spcBef>
                          <a:spcPct val="0"/>
                        </a:spcBef>
                        <a:buNone/>
                      </a:pPr>
                      <a:r>
                        <a:rPr lang="zh-CN" altLang="en-US" sz="1200" b="1" dirty="0">
                          <a:solidFill>
                            <a:srgbClr val="000000"/>
                          </a:solidFill>
                          <a:latin typeface="微软雅黑" panose="020B0503020204020204" charset="-122"/>
                          <a:ea typeface="微软雅黑" panose="020B0503020204020204" charset="-122"/>
                        </a:rPr>
                        <a:t>关键职务</a:t>
                      </a:r>
                      <a:endParaRPr lang="zh-CN" altLang="en-US" sz="1200" b="1" dirty="0">
                        <a:solidFill>
                          <a:srgbClr val="000000"/>
                        </a:solidFill>
                        <a:latin typeface="微软雅黑" panose="020B0503020204020204" charset="-122"/>
                        <a:ea typeface="微软雅黑" panose="020B0503020204020204" charset="-122"/>
                      </a:endParaRPr>
                    </a:p>
                  </a:txBody>
                  <a:tcPr marL="9525" marR="9525" marT="9519" marB="0" anchor="ctr">
                    <a:lnL w="12700" cap="flat" cmpd="sng">
                      <a:solidFill>
                        <a:sysClr val="background" lastClr="000000">
                          <a:gamma/>
                          <a:invGamma/>
                        </a:sysClr>
                      </a:solidFill>
                      <a:prstDash val="solid"/>
                      <a:headEnd type="none" w="med" len="med"/>
                      <a:tailEnd type="none" w="med" len="med"/>
                    </a:lnL>
                    <a:lnR w="12700" cap="flat" cmpd="sng">
                      <a:solidFill>
                        <a:sysClr val="background" lastClr="000000">
                          <a:gamma/>
                          <a:invGamma/>
                        </a:sysClr>
                      </a:solidFill>
                      <a:prstDash val="solid"/>
                      <a:headEnd type="none" w="med" len="med"/>
                      <a:tailEnd type="none" w="med" len="med"/>
                    </a:lnR>
                    <a:lnT w="12700" cap="flat" cmpd="sng">
                      <a:solidFill>
                        <a:sysClr val="background" lastClr="000000">
                          <a:gamma/>
                          <a:invGamma/>
                        </a:sysClr>
                      </a:solidFill>
                      <a:prstDash val="solid"/>
                      <a:headEnd type="none" w="med" len="med"/>
                      <a:tailEnd type="none" w="med" len="med"/>
                    </a:lnT>
                    <a:lnB w="12700" cap="flat" cmpd="sng">
                      <a:solidFill>
                        <a:sysClr val="background" lastClr="000000">
                          <a:gamma/>
                          <a:invGamma/>
                        </a:sysClr>
                      </a:solidFill>
                      <a:prstDash val="solid"/>
                      <a:headEnd type="none" w="med" len="med"/>
                      <a:tailEnd type="none" w="med" len="med"/>
                    </a:lnB>
                    <a:lnTlToBr>
                      <a:noFill/>
                    </a:lnTlToBr>
                    <a:lnBlToTr>
                      <a:noFill/>
                    </a:lnBlToTr>
                    <a:solidFill>
                      <a:srgbClr val="E9EDF4"/>
                    </a:solidFill>
                  </a:tcPr>
                </a:tc>
                <a:tc>
                  <a:txBody>
                    <a:bodyPr/>
                    <a:lstStyle>
                      <a:lvl1pPr marL="285750" lvl="0" indent="-285750" algn="l" defTabSz="914400" eaLnBrk="1" fontAlgn="base" latinLnBrk="0" hangingPunct="1">
                        <a:lnSpc>
                          <a:spcPct val="80000"/>
                        </a:lnSpc>
                        <a:spcBef>
                          <a:spcPct val="20000"/>
                        </a:spcBef>
                        <a:spcAft>
                          <a:spcPct val="0"/>
                        </a:spcAft>
                        <a:buFont typeface="Arial" panose="020B0604020202020204" pitchFamily="34" charset="0"/>
                        <a:buChar char="•"/>
                        <a:defRPr sz="2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1pPr>
                      <a:lvl2pPr marL="742950" lvl="1" indent="-285750" algn="l" defTabSz="914400" eaLnBrk="1" fontAlgn="base" latinLnBrk="0" hangingPunct="1">
                        <a:lnSpc>
                          <a:spcPct val="80000"/>
                        </a:lnSpc>
                        <a:spcBef>
                          <a:spcPct val="20000"/>
                        </a:spcBef>
                        <a:spcAft>
                          <a:spcPct val="0"/>
                        </a:spcAft>
                        <a:buFont typeface="Arial" panose="020B0604020202020204" pitchFamily="34" charset="0"/>
                        <a:buChar char="•"/>
                        <a:defRPr sz="24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2pPr>
                      <a:lvl3pPr marL="1200150" lvl="2" indent="-285750" algn="l" defTabSz="914400" eaLnBrk="1" fontAlgn="base" latinLnBrk="0" hangingPunct="1">
                        <a:lnSpc>
                          <a:spcPct val="80000"/>
                        </a:lnSpc>
                        <a:spcBef>
                          <a:spcPct val="20000"/>
                        </a:spcBef>
                        <a:spcAft>
                          <a:spcPct val="0"/>
                        </a:spcAft>
                        <a:buFont typeface="Arial" panose="020B0604020202020204" pitchFamily="34" charset="0"/>
                        <a:buChar char="•"/>
                        <a:defRPr sz="20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3pPr>
                      <a:lvl4pPr marL="1657350" lvl="3"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4pPr>
                      <a:lvl5pPr marL="2114550" lvl="4"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5pPr>
                    </a:lstStyle>
                    <a:p>
                      <a:pPr marL="0" lvl="0" indent="0" algn="ctr" fontAlgn="ctr">
                        <a:spcBef>
                          <a:spcPct val="0"/>
                        </a:spcBef>
                        <a:buNone/>
                      </a:pPr>
                      <a:r>
                        <a:rPr lang="zh-CN" altLang="en-US" sz="1200" b="1" dirty="0">
                          <a:solidFill>
                            <a:srgbClr val="000000"/>
                          </a:solidFill>
                          <a:latin typeface="微软雅黑" panose="020B0503020204020204" charset="-122"/>
                          <a:ea typeface="微软雅黑" panose="020B0503020204020204" charset="-122"/>
                        </a:rPr>
                        <a:t>黄岛事故</a:t>
                      </a:r>
                      <a:endParaRPr lang="zh-CN" altLang="en-US" sz="1200" b="1" dirty="0">
                        <a:solidFill>
                          <a:srgbClr val="000000"/>
                        </a:solidFill>
                        <a:latin typeface="微软雅黑" panose="020B0503020204020204" charset="-122"/>
                        <a:ea typeface="微软雅黑" panose="020B0503020204020204" charset="-122"/>
                      </a:endParaRPr>
                    </a:p>
                  </a:txBody>
                  <a:tcPr marL="9525" marR="9525" marT="9519" marB="0" anchor="ctr">
                    <a:lnL w="12700" cap="flat" cmpd="sng">
                      <a:solidFill>
                        <a:sysClr val="background" lastClr="000000">
                          <a:gamma/>
                          <a:invGamma/>
                        </a:sysClr>
                      </a:solidFill>
                      <a:prstDash val="solid"/>
                      <a:headEnd type="none" w="med" len="med"/>
                      <a:tailEnd type="none" w="med" len="med"/>
                    </a:lnL>
                    <a:lnR w="12700" cap="flat" cmpd="sng">
                      <a:solidFill>
                        <a:sysClr val="background" lastClr="000000">
                          <a:gamma/>
                          <a:invGamma/>
                        </a:sysClr>
                      </a:solidFill>
                      <a:prstDash val="solid"/>
                      <a:headEnd type="none" w="med" len="med"/>
                      <a:tailEnd type="none" w="med" len="med"/>
                    </a:lnR>
                    <a:lnT w="12700" cap="flat" cmpd="sng">
                      <a:solidFill>
                        <a:sysClr val="background" lastClr="000000">
                          <a:gamma/>
                          <a:invGamma/>
                        </a:sysClr>
                      </a:solidFill>
                      <a:prstDash val="solid"/>
                      <a:headEnd type="none" w="med" len="med"/>
                      <a:tailEnd type="none" w="med" len="med"/>
                    </a:lnT>
                    <a:lnB w="12700" cap="flat" cmpd="sng">
                      <a:solidFill>
                        <a:sysClr val="background" lastClr="000000">
                          <a:gamma/>
                          <a:invGamma/>
                        </a:sysClr>
                      </a:solidFill>
                      <a:prstDash val="solid"/>
                      <a:headEnd type="none" w="med" len="med"/>
                      <a:tailEnd type="none" w="med" len="med"/>
                    </a:lnB>
                    <a:lnTlToBr>
                      <a:noFill/>
                    </a:lnTlToBr>
                    <a:lnBlToTr>
                      <a:noFill/>
                    </a:lnBlToTr>
                    <a:solidFill>
                      <a:srgbClr val="C6D9F1"/>
                    </a:solidFill>
                  </a:tcPr>
                </a:tc>
                <a:tc>
                  <a:txBody>
                    <a:bodyPr/>
                    <a:lstStyle>
                      <a:lvl1pPr marL="285750" lvl="0" indent="-285750" algn="l" defTabSz="914400" eaLnBrk="1" fontAlgn="base" latinLnBrk="0" hangingPunct="1">
                        <a:lnSpc>
                          <a:spcPct val="80000"/>
                        </a:lnSpc>
                        <a:spcBef>
                          <a:spcPct val="20000"/>
                        </a:spcBef>
                        <a:spcAft>
                          <a:spcPct val="0"/>
                        </a:spcAft>
                        <a:buFont typeface="Arial" panose="020B0604020202020204" pitchFamily="34" charset="0"/>
                        <a:buChar char="•"/>
                        <a:defRPr sz="2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1pPr>
                      <a:lvl2pPr marL="742950" lvl="1" indent="-285750" algn="l" defTabSz="914400" eaLnBrk="1" fontAlgn="base" latinLnBrk="0" hangingPunct="1">
                        <a:lnSpc>
                          <a:spcPct val="80000"/>
                        </a:lnSpc>
                        <a:spcBef>
                          <a:spcPct val="20000"/>
                        </a:spcBef>
                        <a:spcAft>
                          <a:spcPct val="0"/>
                        </a:spcAft>
                        <a:buFont typeface="Arial" panose="020B0604020202020204" pitchFamily="34" charset="0"/>
                        <a:buChar char="•"/>
                        <a:defRPr sz="24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2pPr>
                      <a:lvl3pPr marL="1200150" lvl="2" indent="-285750" algn="l" defTabSz="914400" eaLnBrk="1" fontAlgn="base" latinLnBrk="0" hangingPunct="1">
                        <a:lnSpc>
                          <a:spcPct val="80000"/>
                        </a:lnSpc>
                        <a:spcBef>
                          <a:spcPct val="20000"/>
                        </a:spcBef>
                        <a:spcAft>
                          <a:spcPct val="0"/>
                        </a:spcAft>
                        <a:buFont typeface="Arial" panose="020B0604020202020204" pitchFamily="34" charset="0"/>
                        <a:buChar char="•"/>
                        <a:defRPr sz="20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3pPr>
                      <a:lvl4pPr marL="1657350" lvl="3"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4pPr>
                      <a:lvl5pPr marL="2114550" lvl="4"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5pPr>
                    </a:lstStyle>
                    <a:p>
                      <a:pPr marL="0" lvl="0" indent="0" algn="ctr" fontAlgn="ctr">
                        <a:spcBef>
                          <a:spcPct val="0"/>
                        </a:spcBef>
                        <a:buNone/>
                      </a:pPr>
                      <a:r>
                        <a:rPr lang="zh-CN" altLang="en-US" sz="1200" b="1" dirty="0">
                          <a:solidFill>
                            <a:srgbClr val="000000"/>
                          </a:solidFill>
                          <a:latin typeface="微软雅黑" panose="020B0503020204020204" charset="-122"/>
                          <a:ea typeface="微软雅黑" panose="020B0503020204020204" charset="-122"/>
                        </a:rPr>
                        <a:t>昆山事故</a:t>
                      </a:r>
                      <a:endParaRPr lang="zh-CN" altLang="en-US" sz="1200" b="1" dirty="0">
                        <a:solidFill>
                          <a:srgbClr val="000000"/>
                        </a:solidFill>
                        <a:latin typeface="微软雅黑" panose="020B0503020204020204" charset="-122"/>
                        <a:ea typeface="微软雅黑" panose="020B0503020204020204" charset="-122"/>
                      </a:endParaRPr>
                    </a:p>
                  </a:txBody>
                  <a:tcPr marL="9525" marR="9525" marT="9519" marB="0" anchor="ctr">
                    <a:lnL w="12700" cap="flat" cmpd="sng">
                      <a:solidFill>
                        <a:sysClr val="background" lastClr="000000">
                          <a:gamma/>
                          <a:invGamma/>
                        </a:sysClr>
                      </a:solidFill>
                      <a:prstDash val="solid"/>
                      <a:headEnd type="none" w="med" len="med"/>
                      <a:tailEnd type="none" w="med" len="med"/>
                    </a:lnL>
                    <a:lnR w="12700" cap="flat" cmpd="sng">
                      <a:solidFill>
                        <a:sysClr val="background" lastClr="000000">
                          <a:gamma/>
                          <a:invGamma/>
                        </a:sysClr>
                      </a:solidFill>
                      <a:prstDash val="solid"/>
                      <a:headEnd type="none" w="med" len="med"/>
                      <a:tailEnd type="none" w="med" len="med"/>
                    </a:lnR>
                    <a:lnT w="12700" cap="flat" cmpd="sng">
                      <a:solidFill>
                        <a:sysClr val="background" lastClr="000000">
                          <a:gamma/>
                          <a:invGamma/>
                        </a:sysClr>
                      </a:solidFill>
                      <a:prstDash val="solid"/>
                      <a:headEnd type="none" w="med" len="med"/>
                      <a:tailEnd type="none" w="med" len="med"/>
                    </a:lnT>
                    <a:lnB w="12700" cap="flat" cmpd="sng">
                      <a:solidFill>
                        <a:sysClr val="background" lastClr="000000">
                          <a:gamma/>
                          <a:invGamma/>
                        </a:sysClr>
                      </a:solidFill>
                      <a:prstDash val="solid"/>
                      <a:headEnd type="none" w="med" len="med"/>
                      <a:tailEnd type="none" w="med" len="med"/>
                    </a:lnB>
                    <a:lnTlToBr>
                      <a:noFill/>
                    </a:lnTlToBr>
                    <a:lnBlToTr>
                      <a:noFill/>
                    </a:lnBlToTr>
                    <a:solidFill>
                      <a:srgbClr val="D9D9D9"/>
                    </a:solidFill>
                  </a:tcPr>
                </a:tc>
              </a:tr>
              <a:tr h="323660">
                <a:tc rowSpan="2">
                  <a:txBody>
                    <a:bodyPr/>
                    <a:lstStyle>
                      <a:lvl1pPr marL="285750" lvl="0" indent="-285750" algn="l" defTabSz="914400" eaLnBrk="1" fontAlgn="base" latinLnBrk="0" hangingPunct="1">
                        <a:lnSpc>
                          <a:spcPct val="80000"/>
                        </a:lnSpc>
                        <a:spcBef>
                          <a:spcPct val="20000"/>
                        </a:spcBef>
                        <a:spcAft>
                          <a:spcPct val="0"/>
                        </a:spcAft>
                        <a:buFont typeface="Arial" panose="020B0604020202020204" pitchFamily="34" charset="0"/>
                        <a:buChar char="•"/>
                        <a:defRPr sz="2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1pPr>
                      <a:lvl2pPr marL="742950" lvl="1" indent="-285750" algn="l" defTabSz="914400" eaLnBrk="1" fontAlgn="base" latinLnBrk="0" hangingPunct="1">
                        <a:lnSpc>
                          <a:spcPct val="80000"/>
                        </a:lnSpc>
                        <a:spcBef>
                          <a:spcPct val="20000"/>
                        </a:spcBef>
                        <a:spcAft>
                          <a:spcPct val="0"/>
                        </a:spcAft>
                        <a:buFont typeface="Arial" panose="020B0604020202020204" pitchFamily="34" charset="0"/>
                        <a:buChar char="•"/>
                        <a:defRPr sz="24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2pPr>
                      <a:lvl3pPr marL="1200150" lvl="2" indent="-285750" algn="l" defTabSz="914400" eaLnBrk="1" fontAlgn="base" latinLnBrk="0" hangingPunct="1">
                        <a:lnSpc>
                          <a:spcPct val="80000"/>
                        </a:lnSpc>
                        <a:spcBef>
                          <a:spcPct val="20000"/>
                        </a:spcBef>
                        <a:spcAft>
                          <a:spcPct val="0"/>
                        </a:spcAft>
                        <a:buFont typeface="Arial" panose="020B0604020202020204" pitchFamily="34" charset="0"/>
                        <a:buChar char="•"/>
                        <a:defRPr sz="20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3pPr>
                      <a:lvl4pPr marL="1657350" lvl="3"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4pPr>
                      <a:lvl5pPr marL="2114550" lvl="4"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5pPr>
                    </a:lstStyle>
                    <a:p>
                      <a:pPr marL="0" lvl="0" indent="0" algn="ctr" fontAlgn="ctr">
                        <a:spcBef>
                          <a:spcPct val="0"/>
                        </a:spcBef>
                        <a:buNone/>
                      </a:pPr>
                      <a:r>
                        <a:rPr lang="zh-CN" altLang="en-US" sz="1200" dirty="0">
                          <a:solidFill>
                            <a:srgbClr val="000000"/>
                          </a:solidFill>
                          <a:latin typeface="微软雅黑" panose="020B0503020204020204" charset="-122"/>
                          <a:ea typeface="微软雅黑" panose="020B0503020204020204" charset="-122"/>
                        </a:rPr>
                        <a:t>生产经营单位</a:t>
                      </a:r>
                      <a:endParaRPr lang="zh-CN" altLang="en-US" sz="1200" dirty="0">
                        <a:solidFill>
                          <a:srgbClr val="000000"/>
                        </a:solidFill>
                        <a:latin typeface="微软雅黑" panose="020B0503020204020204" charset="-122"/>
                        <a:ea typeface="微软雅黑" panose="020B0503020204020204" charset="-122"/>
                      </a:endParaRPr>
                    </a:p>
                  </a:txBody>
                  <a:tcPr marL="9525" marR="9525" marT="9519" marB="0" anchor="ctr">
                    <a:lnL w="12700" cap="flat" cmpd="sng">
                      <a:solidFill>
                        <a:sysClr val="background" lastClr="000000">
                          <a:gamma/>
                          <a:invGamma/>
                        </a:sysClr>
                      </a:solidFill>
                      <a:prstDash val="solid"/>
                      <a:headEnd type="none" w="med" len="med"/>
                      <a:tailEnd type="none" w="med" len="med"/>
                    </a:lnL>
                    <a:lnR w="12700" cap="flat" cmpd="sng">
                      <a:solidFill>
                        <a:sysClr val="background" lastClr="000000">
                          <a:gamma/>
                          <a:invGamma/>
                        </a:sysClr>
                      </a:solidFill>
                      <a:prstDash val="solid"/>
                      <a:headEnd type="none" w="med" len="med"/>
                      <a:tailEnd type="none" w="med" len="med"/>
                    </a:lnR>
                    <a:lnT w="12700" cap="flat" cmpd="sng">
                      <a:solidFill>
                        <a:sysClr val="background" lastClr="000000">
                          <a:gamma/>
                          <a:invGamma/>
                        </a:sysClr>
                      </a:solidFill>
                      <a:prstDash val="solid"/>
                      <a:headEnd type="none" w="med" len="med"/>
                      <a:tailEnd type="none" w="med" len="med"/>
                    </a:lnT>
                    <a:lnB w="12700" cap="flat" cmpd="sng">
                      <a:solidFill>
                        <a:sysClr val="background" lastClr="000000">
                          <a:gamma/>
                          <a:invGamma/>
                        </a:sysClr>
                      </a:solidFill>
                      <a:prstDash val="solid"/>
                      <a:headEnd type="none" w="med" len="med"/>
                      <a:tailEnd type="none" w="med" len="med"/>
                    </a:lnB>
                    <a:lnTlToBr>
                      <a:noFill/>
                    </a:lnTlToBr>
                    <a:lnBlToTr>
                      <a:noFill/>
                    </a:lnBlToTr>
                    <a:solidFill>
                      <a:srgbClr val="E9EDF4"/>
                    </a:solidFill>
                  </a:tcPr>
                </a:tc>
                <a:tc>
                  <a:txBody>
                    <a:bodyPr/>
                    <a:lstStyle>
                      <a:lvl1pPr marL="285750" lvl="0" indent="-285750" algn="l" defTabSz="914400" eaLnBrk="1" fontAlgn="base" latinLnBrk="0" hangingPunct="1">
                        <a:lnSpc>
                          <a:spcPct val="80000"/>
                        </a:lnSpc>
                        <a:spcBef>
                          <a:spcPct val="20000"/>
                        </a:spcBef>
                        <a:spcAft>
                          <a:spcPct val="0"/>
                        </a:spcAft>
                        <a:buFont typeface="Arial" panose="020B0604020202020204" pitchFamily="34" charset="0"/>
                        <a:buChar char="•"/>
                        <a:defRPr sz="2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1pPr>
                      <a:lvl2pPr marL="742950" lvl="1" indent="-285750" algn="l" defTabSz="914400" eaLnBrk="1" fontAlgn="base" latinLnBrk="0" hangingPunct="1">
                        <a:lnSpc>
                          <a:spcPct val="80000"/>
                        </a:lnSpc>
                        <a:spcBef>
                          <a:spcPct val="20000"/>
                        </a:spcBef>
                        <a:spcAft>
                          <a:spcPct val="0"/>
                        </a:spcAft>
                        <a:buFont typeface="Arial" panose="020B0604020202020204" pitchFamily="34" charset="0"/>
                        <a:buChar char="•"/>
                        <a:defRPr sz="24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2pPr>
                      <a:lvl3pPr marL="1200150" lvl="2" indent="-285750" algn="l" defTabSz="914400" eaLnBrk="1" fontAlgn="base" latinLnBrk="0" hangingPunct="1">
                        <a:lnSpc>
                          <a:spcPct val="80000"/>
                        </a:lnSpc>
                        <a:spcBef>
                          <a:spcPct val="20000"/>
                        </a:spcBef>
                        <a:spcAft>
                          <a:spcPct val="0"/>
                        </a:spcAft>
                        <a:buFont typeface="Arial" panose="020B0604020202020204" pitchFamily="34" charset="0"/>
                        <a:buChar char="•"/>
                        <a:defRPr sz="20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3pPr>
                      <a:lvl4pPr marL="1657350" lvl="3"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4pPr>
                      <a:lvl5pPr marL="2114550" lvl="4"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5pPr>
                    </a:lstStyle>
                    <a:p>
                      <a:pPr marL="0" lvl="0" indent="0" fontAlgn="ctr">
                        <a:spcBef>
                          <a:spcPct val="0"/>
                        </a:spcBef>
                        <a:buNone/>
                      </a:pPr>
                      <a:r>
                        <a:rPr lang="zh-CN" altLang="en-US" sz="1200" dirty="0">
                          <a:solidFill>
                            <a:srgbClr val="000000"/>
                          </a:solidFill>
                          <a:latin typeface="微软雅黑" panose="020B0503020204020204" charset="-122"/>
                          <a:ea typeface="微软雅黑" panose="020B0503020204020204" charset="-122"/>
                        </a:rPr>
                        <a:t>董事长</a:t>
                      </a:r>
                      <a:endParaRPr lang="zh-CN" altLang="en-US" sz="1200" dirty="0">
                        <a:solidFill>
                          <a:srgbClr val="000000"/>
                        </a:solidFill>
                        <a:latin typeface="微软雅黑" panose="020B0503020204020204" charset="-122"/>
                        <a:ea typeface="微软雅黑" panose="020B0503020204020204" charset="-122"/>
                      </a:endParaRPr>
                    </a:p>
                  </a:txBody>
                  <a:tcPr marL="9525" marR="9525" marT="9519" marB="0" anchor="ctr">
                    <a:lnL w="12700" cap="flat" cmpd="sng">
                      <a:solidFill>
                        <a:sysClr val="background" lastClr="000000">
                          <a:gamma/>
                          <a:invGamma/>
                        </a:sysClr>
                      </a:solidFill>
                      <a:prstDash val="solid"/>
                      <a:headEnd type="none" w="med" len="med"/>
                      <a:tailEnd type="none" w="med" len="med"/>
                    </a:lnL>
                    <a:lnR w="12700" cap="flat" cmpd="sng">
                      <a:solidFill>
                        <a:sysClr val="background" lastClr="000000">
                          <a:gamma/>
                          <a:invGamma/>
                        </a:sysClr>
                      </a:solidFill>
                      <a:prstDash val="solid"/>
                      <a:headEnd type="none" w="med" len="med"/>
                      <a:tailEnd type="none" w="med" len="med"/>
                    </a:lnR>
                    <a:lnT w="12700" cap="flat" cmpd="sng">
                      <a:solidFill>
                        <a:sysClr val="background" lastClr="000000">
                          <a:gamma/>
                          <a:invGamma/>
                        </a:sysClr>
                      </a:solidFill>
                      <a:prstDash val="solid"/>
                      <a:headEnd type="none" w="med" len="med"/>
                      <a:tailEnd type="none" w="med" len="med"/>
                    </a:lnT>
                    <a:lnB w="12700" cap="flat" cmpd="sng">
                      <a:solidFill>
                        <a:sysClr val="background" lastClr="000000">
                          <a:gamma/>
                          <a:invGamma/>
                        </a:sysClr>
                      </a:solidFill>
                      <a:prstDash val="solid"/>
                      <a:headEnd type="none" w="med" len="med"/>
                      <a:tailEnd type="none" w="med" len="med"/>
                    </a:lnB>
                    <a:lnTlToBr>
                      <a:noFill/>
                    </a:lnTlToBr>
                    <a:lnBlToTr>
                      <a:noFill/>
                    </a:lnBlToTr>
                    <a:solidFill>
                      <a:srgbClr val="E9EDF4"/>
                    </a:solidFill>
                  </a:tcPr>
                </a:tc>
                <a:tc>
                  <a:txBody>
                    <a:bodyPr/>
                    <a:lstStyle>
                      <a:lvl1pPr marL="285750" lvl="0" indent="-285750" algn="l" defTabSz="914400" eaLnBrk="1" fontAlgn="base" latinLnBrk="0" hangingPunct="1">
                        <a:lnSpc>
                          <a:spcPct val="80000"/>
                        </a:lnSpc>
                        <a:spcBef>
                          <a:spcPct val="20000"/>
                        </a:spcBef>
                        <a:spcAft>
                          <a:spcPct val="0"/>
                        </a:spcAft>
                        <a:buFont typeface="Arial" panose="020B0604020202020204" pitchFamily="34" charset="0"/>
                        <a:buChar char="•"/>
                        <a:defRPr sz="2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1pPr>
                      <a:lvl2pPr marL="742950" lvl="1" indent="-285750" algn="l" defTabSz="914400" eaLnBrk="1" fontAlgn="base" latinLnBrk="0" hangingPunct="1">
                        <a:lnSpc>
                          <a:spcPct val="80000"/>
                        </a:lnSpc>
                        <a:spcBef>
                          <a:spcPct val="20000"/>
                        </a:spcBef>
                        <a:spcAft>
                          <a:spcPct val="0"/>
                        </a:spcAft>
                        <a:buFont typeface="Arial" panose="020B0604020202020204" pitchFamily="34" charset="0"/>
                        <a:buChar char="•"/>
                        <a:defRPr sz="24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2pPr>
                      <a:lvl3pPr marL="1200150" lvl="2" indent="-285750" algn="l" defTabSz="914400" eaLnBrk="1" fontAlgn="base" latinLnBrk="0" hangingPunct="1">
                        <a:lnSpc>
                          <a:spcPct val="80000"/>
                        </a:lnSpc>
                        <a:spcBef>
                          <a:spcPct val="20000"/>
                        </a:spcBef>
                        <a:spcAft>
                          <a:spcPct val="0"/>
                        </a:spcAft>
                        <a:buFont typeface="Arial" panose="020B0604020202020204" pitchFamily="34" charset="0"/>
                        <a:buChar char="•"/>
                        <a:defRPr sz="20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3pPr>
                      <a:lvl4pPr marL="1657350" lvl="3"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4pPr>
                      <a:lvl5pPr marL="2114550" lvl="4"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5pPr>
                    </a:lstStyle>
                    <a:p>
                      <a:pPr marL="0" lvl="0" indent="0" fontAlgn="ctr">
                        <a:spcBef>
                          <a:spcPct val="0"/>
                        </a:spcBef>
                        <a:buNone/>
                      </a:pPr>
                      <a:r>
                        <a:rPr lang="zh-CN" altLang="en-US" sz="1200" dirty="0">
                          <a:solidFill>
                            <a:srgbClr val="000000"/>
                          </a:solidFill>
                          <a:latin typeface="微软雅黑" panose="020B0503020204020204" charset="-122"/>
                          <a:ea typeface="微软雅黑" panose="020B0503020204020204" charset="-122"/>
                        </a:rPr>
                        <a:t>记过处分（党纪政纪处分）</a:t>
                      </a:r>
                      <a:endParaRPr lang="zh-CN" altLang="en-US" sz="1200" dirty="0">
                        <a:solidFill>
                          <a:srgbClr val="000000"/>
                        </a:solidFill>
                        <a:latin typeface="微软雅黑" panose="020B0503020204020204" charset="-122"/>
                        <a:ea typeface="微软雅黑" panose="020B0503020204020204" charset="-122"/>
                      </a:endParaRPr>
                    </a:p>
                  </a:txBody>
                  <a:tcPr marL="9525" marR="9525" marT="9519" marB="0" anchor="ctr">
                    <a:lnL w="12700" cap="flat" cmpd="sng">
                      <a:solidFill>
                        <a:sysClr val="background" lastClr="000000">
                          <a:gamma/>
                          <a:invGamma/>
                        </a:sysClr>
                      </a:solidFill>
                      <a:prstDash val="solid"/>
                      <a:headEnd type="none" w="med" len="med"/>
                      <a:tailEnd type="none" w="med" len="med"/>
                    </a:lnL>
                    <a:lnR w="12700" cap="flat" cmpd="sng">
                      <a:solidFill>
                        <a:sysClr val="background" lastClr="000000">
                          <a:gamma/>
                          <a:invGamma/>
                        </a:sysClr>
                      </a:solidFill>
                      <a:prstDash val="solid"/>
                      <a:headEnd type="none" w="med" len="med"/>
                      <a:tailEnd type="none" w="med" len="med"/>
                    </a:lnR>
                    <a:lnT w="12700" cap="flat" cmpd="sng">
                      <a:solidFill>
                        <a:sysClr val="background" lastClr="000000">
                          <a:gamma/>
                          <a:invGamma/>
                        </a:sysClr>
                      </a:solidFill>
                      <a:prstDash val="solid"/>
                      <a:headEnd type="none" w="med" len="med"/>
                      <a:tailEnd type="none" w="med" len="med"/>
                    </a:lnT>
                    <a:lnB w="12700" cap="flat" cmpd="sng">
                      <a:solidFill>
                        <a:sysClr val="background" lastClr="000000">
                          <a:gamma/>
                          <a:invGamma/>
                        </a:sysClr>
                      </a:solidFill>
                      <a:prstDash val="solid"/>
                      <a:headEnd type="none" w="med" len="med"/>
                      <a:tailEnd type="none" w="med" len="med"/>
                    </a:lnB>
                    <a:lnTlToBr>
                      <a:noFill/>
                    </a:lnTlToBr>
                    <a:lnBlToTr>
                      <a:noFill/>
                    </a:lnBlToTr>
                    <a:solidFill>
                      <a:srgbClr val="C6D9F1"/>
                    </a:solidFill>
                  </a:tcPr>
                </a:tc>
                <a:tc>
                  <a:txBody>
                    <a:bodyPr/>
                    <a:lstStyle>
                      <a:lvl1pPr marL="285750" lvl="0" indent="-285750" algn="l" defTabSz="914400" eaLnBrk="1" fontAlgn="base" latinLnBrk="0" hangingPunct="1">
                        <a:lnSpc>
                          <a:spcPct val="80000"/>
                        </a:lnSpc>
                        <a:spcBef>
                          <a:spcPct val="20000"/>
                        </a:spcBef>
                        <a:spcAft>
                          <a:spcPct val="0"/>
                        </a:spcAft>
                        <a:buFont typeface="Arial" panose="020B0604020202020204" pitchFamily="34" charset="0"/>
                        <a:buChar char="•"/>
                        <a:defRPr sz="2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1pPr>
                      <a:lvl2pPr marL="742950" lvl="1" indent="-285750" algn="l" defTabSz="914400" eaLnBrk="1" fontAlgn="base" latinLnBrk="0" hangingPunct="1">
                        <a:lnSpc>
                          <a:spcPct val="80000"/>
                        </a:lnSpc>
                        <a:spcBef>
                          <a:spcPct val="20000"/>
                        </a:spcBef>
                        <a:spcAft>
                          <a:spcPct val="0"/>
                        </a:spcAft>
                        <a:buFont typeface="Arial" panose="020B0604020202020204" pitchFamily="34" charset="0"/>
                        <a:buChar char="•"/>
                        <a:defRPr sz="24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2pPr>
                      <a:lvl3pPr marL="1200150" lvl="2" indent="-285750" algn="l" defTabSz="914400" eaLnBrk="1" fontAlgn="base" latinLnBrk="0" hangingPunct="1">
                        <a:lnSpc>
                          <a:spcPct val="80000"/>
                        </a:lnSpc>
                        <a:spcBef>
                          <a:spcPct val="20000"/>
                        </a:spcBef>
                        <a:spcAft>
                          <a:spcPct val="0"/>
                        </a:spcAft>
                        <a:buFont typeface="Arial" panose="020B0604020202020204" pitchFamily="34" charset="0"/>
                        <a:buChar char="•"/>
                        <a:defRPr sz="20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3pPr>
                      <a:lvl4pPr marL="1657350" lvl="3"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4pPr>
                      <a:lvl5pPr marL="2114550" lvl="4"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5pPr>
                    </a:lstStyle>
                    <a:p>
                      <a:pPr marL="0" lvl="0" indent="0" fontAlgn="ctr">
                        <a:spcBef>
                          <a:spcPct val="0"/>
                        </a:spcBef>
                        <a:buNone/>
                      </a:pPr>
                      <a:r>
                        <a:rPr lang="zh-CN" altLang="en-US" sz="1200" dirty="0">
                          <a:solidFill>
                            <a:srgbClr val="000000"/>
                          </a:solidFill>
                          <a:latin typeface="微软雅黑" panose="020B0503020204020204" charset="-122"/>
                          <a:ea typeface="微软雅黑" panose="020B0503020204020204" charset="-122"/>
                        </a:rPr>
                        <a:t>司法机关处理（逮捕）</a:t>
                      </a:r>
                      <a:endParaRPr lang="zh-CN" altLang="en-US" sz="1200" dirty="0">
                        <a:solidFill>
                          <a:srgbClr val="000000"/>
                        </a:solidFill>
                        <a:latin typeface="微软雅黑" panose="020B0503020204020204" charset="-122"/>
                        <a:ea typeface="微软雅黑" panose="020B0503020204020204" charset="-122"/>
                      </a:endParaRPr>
                    </a:p>
                  </a:txBody>
                  <a:tcPr marL="9525" marR="9525" marT="9519" marB="0" anchor="ctr">
                    <a:lnL w="12700" cap="flat" cmpd="sng">
                      <a:solidFill>
                        <a:sysClr val="background" lastClr="000000">
                          <a:gamma/>
                          <a:invGamma/>
                        </a:sysClr>
                      </a:solidFill>
                      <a:prstDash val="solid"/>
                      <a:headEnd type="none" w="med" len="med"/>
                      <a:tailEnd type="none" w="med" len="med"/>
                    </a:lnL>
                    <a:lnR w="12700" cap="flat" cmpd="sng">
                      <a:solidFill>
                        <a:sysClr val="background" lastClr="000000">
                          <a:gamma/>
                          <a:invGamma/>
                        </a:sysClr>
                      </a:solidFill>
                      <a:prstDash val="solid"/>
                      <a:headEnd type="none" w="med" len="med"/>
                      <a:tailEnd type="none" w="med" len="med"/>
                    </a:lnR>
                    <a:lnT w="12700" cap="flat" cmpd="sng">
                      <a:solidFill>
                        <a:sysClr val="background" lastClr="000000">
                          <a:gamma/>
                          <a:invGamma/>
                        </a:sysClr>
                      </a:solidFill>
                      <a:prstDash val="solid"/>
                      <a:headEnd type="none" w="med" len="med"/>
                      <a:tailEnd type="none" w="med" len="med"/>
                    </a:lnT>
                    <a:lnB w="12700" cap="flat" cmpd="sng">
                      <a:solidFill>
                        <a:sysClr val="background" lastClr="000000">
                          <a:gamma/>
                          <a:invGamma/>
                        </a:sysClr>
                      </a:solidFill>
                      <a:prstDash val="solid"/>
                      <a:headEnd type="none" w="med" len="med"/>
                      <a:tailEnd type="none" w="med" len="med"/>
                    </a:lnB>
                    <a:lnTlToBr>
                      <a:noFill/>
                    </a:lnTlToBr>
                    <a:lnBlToTr>
                      <a:noFill/>
                    </a:lnBlToTr>
                    <a:solidFill>
                      <a:srgbClr val="D9D9D9"/>
                    </a:solidFill>
                  </a:tcPr>
                </a:tc>
              </a:tr>
              <a:tr h="323660">
                <a:tc vMerge="1">
                  <a:tcPr>
                    <a:lnL w="12700" cap="flat" cmpd="sng">
                      <a:solidFill>
                        <a:sysClr val="background" lastClr="000000">
                          <a:gamma/>
                          <a:invGamma/>
                        </a:sysClr>
                      </a:solidFill>
                      <a:prstDash val="solid"/>
                      <a:headEnd type="none" w="med" len="med"/>
                      <a:tailEnd type="none" w="med" len="med"/>
                    </a:lnL>
                    <a:lnR w="12700" cap="flat" cmpd="sng">
                      <a:solidFill>
                        <a:sysClr val="background" lastClr="000000">
                          <a:gamma/>
                          <a:invGamma/>
                        </a:sysClr>
                      </a:solidFill>
                      <a:prstDash val="solid"/>
                      <a:headEnd type="none" w="med" len="med"/>
                      <a:tailEnd type="none" w="med" len="med"/>
                    </a:lnR>
                    <a:lnB w="12700" cap="flat" cmpd="sng">
                      <a:solidFill>
                        <a:sysClr val="background" lastClr="000000">
                          <a:gamma/>
                          <a:invGamma/>
                        </a:sysClr>
                      </a:solidFill>
                      <a:prstDash val="solid"/>
                      <a:headEnd type="none" w="med" len="med"/>
                      <a:tailEnd type="none" w="med" len="med"/>
                    </a:lnB>
                  </a:tcPr>
                </a:tc>
                <a:tc>
                  <a:txBody>
                    <a:bodyPr/>
                    <a:lstStyle>
                      <a:lvl1pPr marL="285750" lvl="0" indent="-285750" algn="l" defTabSz="914400" eaLnBrk="1" fontAlgn="base" latinLnBrk="0" hangingPunct="1">
                        <a:lnSpc>
                          <a:spcPct val="80000"/>
                        </a:lnSpc>
                        <a:spcBef>
                          <a:spcPct val="20000"/>
                        </a:spcBef>
                        <a:spcAft>
                          <a:spcPct val="0"/>
                        </a:spcAft>
                        <a:buFont typeface="Arial" panose="020B0604020202020204" pitchFamily="34" charset="0"/>
                        <a:buChar char="•"/>
                        <a:defRPr sz="2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1pPr>
                      <a:lvl2pPr marL="742950" lvl="1" indent="-285750" algn="l" defTabSz="914400" eaLnBrk="1" fontAlgn="base" latinLnBrk="0" hangingPunct="1">
                        <a:lnSpc>
                          <a:spcPct val="80000"/>
                        </a:lnSpc>
                        <a:spcBef>
                          <a:spcPct val="20000"/>
                        </a:spcBef>
                        <a:spcAft>
                          <a:spcPct val="0"/>
                        </a:spcAft>
                        <a:buFont typeface="Arial" panose="020B0604020202020204" pitchFamily="34" charset="0"/>
                        <a:buChar char="•"/>
                        <a:defRPr sz="24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2pPr>
                      <a:lvl3pPr marL="1200150" lvl="2" indent="-285750" algn="l" defTabSz="914400" eaLnBrk="1" fontAlgn="base" latinLnBrk="0" hangingPunct="1">
                        <a:lnSpc>
                          <a:spcPct val="80000"/>
                        </a:lnSpc>
                        <a:spcBef>
                          <a:spcPct val="20000"/>
                        </a:spcBef>
                        <a:spcAft>
                          <a:spcPct val="0"/>
                        </a:spcAft>
                        <a:buFont typeface="Arial" panose="020B0604020202020204" pitchFamily="34" charset="0"/>
                        <a:buChar char="•"/>
                        <a:defRPr sz="20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3pPr>
                      <a:lvl4pPr marL="1657350" lvl="3"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4pPr>
                      <a:lvl5pPr marL="2114550" lvl="4"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5pPr>
                    </a:lstStyle>
                    <a:p>
                      <a:pPr marL="0" lvl="0" indent="0" fontAlgn="ctr">
                        <a:spcBef>
                          <a:spcPct val="0"/>
                        </a:spcBef>
                        <a:buNone/>
                      </a:pPr>
                      <a:r>
                        <a:rPr lang="zh-CN" altLang="en-US" sz="1200" dirty="0">
                          <a:solidFill>
                            <a:srgbClr val="000000"/>
                          </a:solidFill>
                          <a:latin typeface="微软雅黑" panose="020B0503020204020204" charset="-122"/>
                          <a:ea typeface="微软雅黑" panose="020B0503020204020204" charset="-122"/>
                        </a:rPr>
                        <a:t>总经理</a:t>
                      </a:r>
                      <a:endParaRPr lang="zh-CN" altLang="en-US" sz="1200" dirty="0">
                        <a:solidFill>
                          <a:srgbClr val="000000"/>
                        </a:solidFill>
                        <a:latin typeface="微软雅黑" panose="020B0503020204020204" charset="-122"/>
                        <a:ea typeface="微软雅黑" panose="020B0503020204020204" charset="-122"/>
                      </a:endParaRPr>
                    </a:p>
                  </a:txBody>
                  <a:tcPr marL="9525" marR="9525" marT="9519" marB="0" anchor="ctr">
                    <a:lnL w="12700" cap="flat" cmpd="sng">
                      <a:solidFill>
                        <a:sysClr val="background" lastClr="000000">
                          <a:gamma/>
                          <a:invGamma/>
                        </a:sysClr>
                      </a:solidFill>
                      <a:prstDash val="solid"/>
                      <a:headEnd type="none" w="med" len="med"/>
                      <a:tailEnd type="none" w="med" len="med"/>
                    </a:lnL>
                    <a:lnR w="12700" cap="flat" cmpd="sng">
                      <a:solidFill>
                        <a:sysClr val="background" lastClr="000000">
                          <a:gamma/>
                          <a:invGamma/>
                        </a:sysClr>
                      </a:solidFill>
                      <a:prstDash val="solid"/>
                      <a:headEnd type="none" w="med" len="med"/>
                      <a:tailEnd type="none" w="med" len="med"/>
                    </a:lnR>
                    <a:lnT w="12700" cap="flat" cmpd="sng">
                      <a:solidFill>
                        <a:sysClr val="background" lastClr="000000">
                          <a:gamma/>
                          <a:invGamma/>
                        </a:sysClr>
                      </a:solidFill>
                      <a:prstDash val="solid"/>
                      <a:headEnd type="none" w="med" len="med"/>
                      <a:tailEnd type="none" w="med" len="med"/>
                    </a:lnT>
                    <a:lnB w="12700" cap="flat" cmpd="sng">
                      <a:solidFill>
                        <a:sysClr val="background" lastClr="000000">
                          <a:gamma/>
                          <a:invGamma/>
                        </a:sysClr>
                      </a:solidFill>
                      <a:prstDash val="solid"/>
                      <a:headEnd type="none" w="med" len="med"/>
                      <a:tailEnd type="none" w="med" len="med"/>
                    </a:lnB>
                    <a:lnTlToBr>
                      <a:noFill/>
                    </a:lnTlToBr>
                    <a:lnBlToTr>
                      <a:noFill/>
                    </a:lnBlToTr>
                    <a:solidFill>
                      <a:srgbClr val="E9EDF4"/>
                    </a:solidFill>
                  </a:tcPr>
                </a:tc>
                <a:tc>
                  <a:txBody>
                    <a:bodyPr/>
                    <a:lstStyle>
                      <a:lvl1pPr marL="285750" lvl="0" indent="-285750" algn="l" defTabSz="914400" eaLnBrk="1" fontAlgn="base" latinLnBrk="0" hangingPunct="1">
                        <a:lnSpc>
                          <a:spcPct val="80000"/>
                        </a:lnSpc>
                        <a:spcBef>
                          <a:spcPct val="20000"/>
                        </a:spcBef>
                        <a:spcAft>
                          <a:spcPct val="0"/>
                        </a:spcAft>
                        <a:buFont typeface="Arial" panose="020B0604020202020204" pitchFamily="34" charset="0"/>
                        <a:buChar char="•"/>
                        <a:defRPr sz="2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1pPr>
                      <a:lvl2pPr marL="742950" lvl="1" indent="-285750" algn="l" defTabSz="914400" eaLnBrk="1" fontAlgn="base" latinLnBrk="0" hangingPunct="1">
                        <a:lnSpc>
                          <a:spcPct val="80000"/>
                        </a:lnSpc>
                        <a:spcBef>
                          <a:spcPct val="20000"/>
                        </a:spcBef>
                        <a:spcAft>
                          <a:spcPct val="0"/>
                        </a:spcAft>
                        <a:buFont typeface="Arial" panose="020B0604020202020204" pitchFamily="34" charset="0"/>
                        <a:buChar char="•"/>
                        <a:defRPr sz="24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2pPr>
                      <a:lvl3pPr marL="1200150" lvl="2" indent="-285750" algn="l" defTabSz="914400" eaLnBrk="1" fontAlgn="base" latinLnBrk="0" hangingPunct="1">
                        <a:lnSpc>
                          <a:spcPct val="80000"/>
                        </a:lnSpc>
                        <a:spcBef>
                          <a:spcPct val="20000"/>
                        </a:spcBef>
                        <a:spcAft>
                          <a:spcPct val="0"/>
                        </a:spcAft>
                        <a:buFont typeface="Arial" panose="020B0604020202020204" pitchFamily="34" charset="0"/>
                        <a:buChar char="•"/>
                        <a:defRPr sz="20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3pPr>
                      <a:lvl4pPr marL="1657350" lvl="3"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4pPr>
                      <a:lvl5pPr marL="2114550" lvl="4"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5pPr>
                    </a:lstStyle>
                    <a:p>
                      <a:pPr marL="0" lvl="0" indent="0" fontAlgn="ctr">
                        <a:spcBef>
                          <a:spcPct val="0"/>
                        </a:spcBef>
                        <a:buNone/>
                      </a:pPr>
                      <a:r>
                        <a:rPr lang="zh-CN" altLang="en-US" sz="1200" dirty="0">
                          <a:solidFill>
                            <a:srgbClr val="000000"/>
                          </a:solidFill>
                          <a:latin typeface="微软雅黑" panose="020B0503020204020204" charset="-122"/>
                          <a:ea typeface="微软雅黑" panose="020B0503020204020204" charset="-122"/>
                        </a:rPr>
                        <a:t>记大过处分（党纪政纪处分）</a:t>
                      </a:r>
                      <a:endParaRPr lang="zh-CN" altLang="en-US" sz="1200" dirty="0">
                        <a:solidFill>
                          <a:srgbClr val="000000"/>
                        </a:solidFill>
                        <a:latin typeface="微软雅黑" panose="020B0503020204020204" charset="-122"/>
                        <a:ea typeface="微软雅黑" panose="020B0503020204020204" charset="-122"/>
                      </a:endParaRPr>
                    </a:p>
                  </a:txBody>
                  <a:tcPr marL="9525" marR="9525" marT="9519" marB="0" anchor="ctr">
                    <a:lnL w="12700" cap="flat" cmpd="sng">
                      <a:solidFill>
                        <a:sysClr val="background" lastClr="000000">
                          <a:gamma/>
                          <a:invGamma/>
                        </a:sysClr>
                      </a:solidFill>
                      <a:prstDash val="solid"/>
                      <a:headEnd type="none" w="med" len="med"/>
                      <a:tailEnd type="none" w="med" len="med"/>
                    </a:lnL>
                    <a:lnR w="12700" cap="flat" cmpd="sng">
                      <a:solidFill>
                        <a:sysClr val="background" lastClr="000000">
                          <a:gamma/>
                          <a:invGamma/>
                        </a:sysClr>
                      </a:solidFill>
                      <a:prstDash val="solid"/>
                      <a:headEnd type="none" w="med" len="med"/>
                      <a:tailEnd type="none" w="med" len="med"/>
                    </a:lnR>
                    <a:lnT w="12700" cap="flat" cmpd="sng">
                      <a:solidFill>
                        <a:sysClr val="background" lastClr="000000">
                          <a:gamma/>
                          <a:invGamma/>
                        </a:sysClr>
                      </a:solidFill>
                      <a:prstDash val="solid"/>
                      <a:headEnd type="none" w="med" len="med"/>
                      <a:tailEnd type="none" w="med" len="med"/>
                    </a:lnT>
                    <a:lnB w="12700" cap="flat" cmpd="sng">
                      <a:solidFill>
                        <a:sysClr val="background" lastClr="000000">
                          <a:gamma/>
                          <a:invGamma/>
                        </a:sysClr>
                      </a:solidFill>
                      <a:prstDash val="solid"/>
                      <a:headEnd type="none" w="med" len="med"/>
                      <a:tailEnd type="none" w="med" len="med"/>
                    </a:lnB>
                    <a:lnTlToBr>
                      <a:noFill/>
                    </a:lnTlToBr>
                    <a:lnBlToTr>
                      <a:noFill/>
                    </a:lnBlToTr>
                    <a:solidFill>
                      <a:srgbClr val="C6D9F1"/>
                    </a:solidFill>
                  </a:tcPr>
                </a:tc>
                <a:tc>
                  <a:txBody>
                    <a:bodyPr/>
                    <a:lstStyle>
                      <a:lvl1pPr marL="285750" lvl="0" indent="-285750" algn="l" defTabSz="914400" eaLnBrk="1" fontAlgn="base" latinLnBrk="0" hangingPunct="1">
                        <a:lnSpc>
                          <a:spcPct val="80000"/>
                        </a:lnSpc>
                        <a:spcBef>
                          <a:spcPct val="20000"/>
                        </a:spcBef>
                        <a:spcAft>
                          <a:spcPct val="0"/>
                        </a:spcAft>
                        <a:buFont typeface="Arial" panose="020B0604020202020204" pitchFamily="34" charset="0"/>
                        <a:buChar char="•"/>
                        <a:defRPr sz="2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1pPr>
                      <a:lvl2pPr marL="742950" lvl="1" indent="-285750" algn="l" defTabSz="914400" eaLnBrk="1" fontAlgn="base" latinLnBrk="0" hangingPunct="1">
                        <a:lnSpc>
                          <a:spcPct val="80000"/>
                        </a:lnSpc>
                        <a:spcBef>
                          <a:spcPct val="20000"/>
                        </a:spcBef>
                        <a:spcAft>
                          <a:spcPct val="0"/>
                        </a:spcAft>
                        <a:buFont typeface="Arial" panose="020B0604020202020204" pitchFamily="34" charset="0"/>
                        <a:buChar char="•"/>
                        <a:defRPr sz="24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2pPr>
                      <a:lvl3pPr marL="1200150" lvl="2" indent="-285750" algn="l" defTabSz="914400" eaLnBrk="1" fontAlgn="base" latinLnBrk="0" hangingPunct="1">
                        <a:lnSpc>
                          <a:spcPct val="80000"/>
                        </a:lnSpc>
                        <a:spcBef>
                          <a:spcPct val="20000"/>
                        </a:spcBef>
                        <a:spcAft>
                          <a:spcPct val="0"/>
                        </a:spcAft>
                        <a:buFont typeface="Arial" panose="020B0604020202020204" pitchFamily="34" charset="0"/>
                        <a:buChar char="•"/>
                        <a:defRPr sz="20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3pPr>
                      <a:lvl4pPr marL="1657350" lvl="3"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4pPr>
                      <a:lvl5pPr marL="2114550" lvl="4"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5pPr>
                    </a:lstStyle>
                    <a:p>
                      <a:pPr marL="0" lvl="0" indent="0" fontAlgn="ctr">
                        <a:spcBef>
                          <a:spcPct val="0"/>
                        </a:spcBef>
                        <a:buNone/>
                      </a:pPr>
                      <a:r>
                        <a:rPr lang="zh-CN" altLang="en-US" sz="1200" dirty="0">
                          <a:solidFill>
                            <a:srgbClr val="000000"/>
                          </a:solidFill>
                          <a:latin typeface="微软雅黑" panose="020B0503020204020204" charset="-122"/>
                          <a:ea typeface="微软雅黑" panose="020B0503020204020204" charset="-122"/>
                        </a:rPr>
                        <a:t>司法机关处理（逮捕）</a:t>
                      </a:r>
                      <a:endParaRPr lang="zh-CN" altLang="en-US" sz="1200" dirty="0">
                        <a:solidFill>
                          <a:srgbClr val="000000"/>
                        </a:solidFill>
                        <a:latin typeface="微软雅黑" panose="020B0503020204020204" charset="-122"/>
                        <a:ea typeface="微软雅黑" panose="020B0503020204020204" charset="-122"/>
                      </a:endParaRPr>
                    </a:p>
                  </a:txBody>
                  <a:tcPr marL="9525" marR="9525" marT="9519" marB="0" anchor="ctr">
                    <a:lnL w="12700" cap="flat" cmpd="sng">
                      <a:solidFill>
                        <a:sysClr val="background" lastClr="000000">
                          <a:gamma/>
                          <a:invGamma/>
                        </a:sysClr>
                      </a:solidFill>
                      <a:prstDash val="solid"/>
                      <a:headEnd type="none" w="med" len="med"/>
                      <a:tailEnd type="none" w="med" len="med"/>
                    </a:lnL>
                    <a:lnR w="12700" cap="flat" cmpd="sng">
                      <a:solidFill>
                        <a:sysClr val="background" lastClr="000000">
                          <a:gamma/>
                          <a:invGamma/>
                        </a:sysClr>
                      </a:solidFill>
                      <a:prstDash val="solid"/>
                      <a:headEnd type="none" w="med" len="med"/>
                      <a:tailEnd type="none" w="med" len="med"/>
                    </a:lnR>
                    <a:lnT w="12700" cap="flat" cmpd="sng">
                      <a:solidFill>
                        <a:sysClr val="background" lastClr="000000">
                          <a:gamma/>
                          <a:invGamma/>
                        </a:sysClr>
                      </a:solidFill>
                      <a:prstDash val="solid"/>
                      <a:headEnd type="none" w="med" len="med"/>
                      <a:tailEnd type="none" w="med" len="med"/>
                    </a:lnT>
                    <a:lnB w="12700" cap="flat" cmpd="sng">
                      <a:solidFill>
                        <a:sysClr val="background" lastClr="000000">
                          <a:gamma/>
                          <a:invGamma/>
                        </a:sysClr>
                      </a:solidFill>
                      <a:prstDash val="solid"/>
                      <a:headEnd type="none" w="med" len="med"/>
                      <a:tailEnd type="none" w="med" len="med"/>
                    </a:lnB>
                    <a:lnTlToBr>
                      <a:noFill/>
                    </a:lnTlToBr>
                    <a:lnBlToTr>
                      <a:noFill/>
                    </a:lnBlToTr>
                    <a:solidFill>
                      <a:srgbClr val="D9D9D9"/>
                    </a:solidFill>
                  </a:tcPr>
                </a:tc>
              </a:tr>
              <a:tr h="323660">
                <a:tc rowSpan="6">
                  <a:txBody>
                    <a:bodyPr/>
                    <a:lstStyle>
                      <a:lvl1pPr marL="285750" lvl="0" indent="-285750" algn="l" defTabSz="914400" eaLnBrk="1" fontAlgn="base" latinLnBrk="0" hangingPunct="1">
                        <a:lnSpc>
                          <a:spcPct val="80000"/>
                        </a:lnSpc>
                        <a:spcBef>
                          <a:spcPct val="20000"/>
                        </a:spcBef>
                        <a:spcAft>
                          <a:spcPct val="0"/>
                        </a:spcAft>
                        <a:buFont typeface="Arial" panose="020B0604020202020204" pitchFamily="34" charset="0"/>
                        <a:buChar char="•"/>
                        <a:defRPr sz="2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1pPr>
                      <a:lvl2pPr marL="742950" lvl="1" indent="-285750" algn="l" defTabSz="914400" eaLnBrk="1" fontAlgn="base" latinLnBrk="0" hangingPunct="1">
                        <a:lnSpc>
                          <a:spcPct val="80000"/>
                        </a:lnSpc>
                        <a:spcBef>
                          <a:spcPct val="20000"/>
                        </a:spcBef>
                        <a:spcAft>
                          <a:spcPct val="0"/>
                        </a:spcAft>
                        <a:buFont typeface="Arial" panose="020B0604020202020204" pitchFamily="34" charset="0"/>
                        <a:buChar char="•"/>
                        <a:defRPr sz="24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2pPr>
                      <a:lvl3pPr marL="1200150" lvl="2" indent="-285750" algn="l" defTabSz="914400" eaLnBrk="1" fontAlgn="base" latinLnBrk="0" hangingPunct="1">
                        <a:lnSpc>
                          <a:spcPct val="80000"/>
                        </a:lnSpc>
                        <a:spcBef>
                          <a:spcPct val="20000"/>
                        </a:spcBef>
                        <a:spcAft>
                          <a:spcPct val="0"/>
                        </a:spcAft>
                        <a:buFont typeface="Arial" panose="020B0604020202020204" pitchFamily="34" charset="0"/>
                        <a:buChar char="•"/>
                        <a:defRPr sz="20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3pPr>
                      <a:lvl4pPr marL="1657350" lvl="3"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4pPr>
                      <a:lvl5pPr marL="2114550" lvl="4"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5pPr>
                    </a:lstStyle>
                    <a:p>
                      <a:pPr marL="0" lvl="0" indent="0" algn="ctr" fontAlgn="ctr">
                        <a:spcBef>
                          <a:spcPct val="0"/>
                        </a:spcBef>
                        <a:buNone/>
                      </a:pPr>
                      <a:r>
                        <a:rPr lang="zh-CN" altLang="en-US" sz="1200" dirty="0">
                          <a:solidFill>
                            <a:srgbClr val="000000"/>
                          </a:solidFill>
                          <a:latin typeface="微软雅黑" panose="020B0503020204020204" charset="-122"/>
                          <a:ea typeface="微软雅黑" panose="020B0503020204020204" charset="-122"/>
                        </a:rPr>
                        <a:t>政府单位</a:t>
                      </a:r>
                      <a:endParaRPr lang="zh-CN" altLang="en-US" sz="1200" dirty="0">
                        <a:solidFill>
                          <a:srgbClr val="000000"/>
                        </a:solidFill>
                        <a:latin typeface="微软雅黑" panose="020B0503020204020204" charset="-122"/>
                        <a:ea typeface="微软雅黑" panose="020B0503020204020204" charset="-122"/>
                      </a:endParaRPr>
                    </a:p>
                  </a:txBody>
                  <a:tcPr marL="9525" marR="9525" marT="9519" marB="0" anchor="ctr">
                    <a:lnL w="12700" cap="flat" cmpd="sng">
                      <a:solidFill>
                        <a:sysClr val="background" lastClr="000000">
                          <a:gamma/>
                          <a:invGamma/>
                        </a:sysClr>
                      </a:solidFill>
                      <a:prstDash val="solid"/>
                      <a:headEnd type="none" w="med" len="med"/>
                      <a:tailEnd type="none" w="med" len="med"/>
                    </a:lnL>
                    <a:lnR w="12700" cap="flat" cmpd="sng">
                      <a:solidFill>
                        <a:sysClr val="background" lastClr="000000">
                          <a:gamma/>
                          <a:invGamma/>
                        </a:sysClr>
                      </a:solidFill>
                      <a:prstDash val="solid"/>
                      <a:headEnd type="none" w="med" len="med"/>
                      <a:tailEnd type="none" w="med" len="med"/>
                    </a:lnR>
                    <a:lnT w="12700" cap="flat" cmpd="sng">
                      <a:solidFill>
                        <a:sysClr val="background" lastClr="000000">
                          <a:gamma/>
                          <a:invGamma/>
                        </a:sysClr>
                      </a:solidFill>
                      <a:prstDash val="solid"/>
                      <a:headEnd type="none" w="med" len="med"/>
                      <a:tailEnd type="none" w="med" len="med"/>
                    </a:lnT>
                    <a:lnB w="12700" cap="flat" cmpd="sng">
                      <a:solidFill>
                        <a:sysClr val="background" lastClr="000000">
                          <a:gamma/>
                          <a:invGamma/>
                        </a:sysClr>
                      </a:solidFill>
                      <a:prstDash val="solid"/>
                      <a:headEnd type="none" w="med" len="med"/>
                      <a:tailEnd type="none" w="med" len="med"/>
                    </a:lnB>
                    <a:lnTlToBr>
                      <a:noFill/>
                    </a:lnTlToBr>
                    <a:lnBlToTr>
                      <a:noFill/>
                    </a:lnBlToTr>
                    <a:solidFill>
                      <a:srgbClr val="E9EDF4"/>
                    </a:solidFill>
                  </a:tcPr>
                </a:tc>
                <a:tc>
                  <a:txBody>
                    <a:bodyPr/>
                    <a:lstStyle>
                      <a:lvl1pPr marL="285750" lvl="0" indent="-285750" algn="l" defTabSz="914400" eaLnBrk="1" fontAlgn="base" latinLnBrk="0" hangingPunct="1">
                        <a:lnSpc>
                          <a:spcPct val="80000"/>
                        </a:lnSpc>
                        <a:spcBef>
                          <a:spcPct val="20000"/>
                        </a:spcBef>
                        <a:spcAft>
                          <a:spcPct val="0"/>
                        </a:spcAft>
                        <a:buFont typeface="Arial" panose="020B0604020202020204" pitchFamily="34" charset="0"/>
                        <a:buChar char="•"/>
                        <a:defRPr sz="2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1pPr>
                      <a:lvl2pPr marL="742950" lvl="1" indent="-285750" algn="l" defTabSz="914400" eaLnBrk="1" fontAlgn="base" latinLnBrk="0" hangingPunct="1">
                        <a:lnSpc>
                          <a:spcPct val="80000"/>
                        </a:lnSpc>
                        <a:spcBef>
                          <a:spcPct val="20000"/>
                        </a:spcBef>
                        <a:spcAft>
                          <a:spcPct val="0"/>
                        </a:spcAft>
                        <a:buFont typeface="Arial" panose="020B0604020202020204" pitchFamily="34" charset="0"/>
                        <a:buChar char="•"/>
                        <a:defRPr sz="24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2pPr>
                      <a:lvl3pPr marL="1200150" lvl="2" indent="-285750" algn="l" defTabSz="914400" eaLnBrk="1" fontAlgn="base" latinLnBrk="0" hangingPunct="1">
                        <a:lnSpc>
                          <a:spcPct val="80000"/>
                        </a:lnSpc>
                        <a:spcBef>
                          <a:spcPct val="20000"/>
                        </a:spcBef>
                        <a:spcAft>
                          <a:spcPct val="0"/>
                        </a:spcAft>
                        <a:buFont typeface="Arial" panose="020B0604020202020204" pitchFamily="34" charset="0"/>
                        <a:buChar char="•"/>
                        <a:defRPr sz="20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3pPr>
                      <a:lvl4pPr marL="1657350" lvl="3"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4pPr>
                      <a:lvl5pPr marL="2114550" lvl="4"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5pPr>
                    </a:lstStyle>
                    <a:p>
                      <a:pPr marL="0" lvl="0" indent="0" fontAlgn="ctr">
                        <a:spcBef>
                          <a:spcPct val="0"/>
                        </a:spcBef>
                        <a:buNone/>
                      </a:pPr>
                      <a:r>
                        <a:rPr lang="zh-CN" altLang="en-US" sz="1200" dirty="0">
                          <a:solidFill>
                            <a:srgbClr val="000000"/>
                          </a:solidFill>
                          <a:latin typeface="微软雅黑" panose="020B0503020204020204" charset="-122"/>
                          <a:ea typeface="微软雅黑" panose="020B0503020204020204" charset="-122"/>
                        </a:rPr>
                        <a:t>副省长</a:t>
                      </a:r>
                      <a:endParaRPr lang="zh-CN" altLang="en-US" sz="1200" dirty="0">
                        <a:solidFill>
                          <a:srgbClr val="000000"/>
                        </a:solidFill>
                        <a:latin typeface="微软雅黑" panose="020B0503020204020204" charset="-122"/>
                        <a:ea typeface="微软雅黑" panose="020B0503020204020204" charset="-122"/>
                      </a:endParaRPr>
                    </a:p>
                  </a:txBody>
                  <a:tcPr marL="9525" marR="9525" marT="9519" marB="0" anchor="ctr">
                    <a:lnL w="12700" cap="flat" cmpd="sng">
                      <a:solidFill>
                        <a:sysClr val="background" lastClr="000000">
                          <a:gamma/>
                          <a:invGamma/>
                        </a:sysClr>
                      </a:solidFill>
                      <a:prstDash val="solid"/>
                      <a:headEnd type="none" w="med" len="med"/>
                      <a:tailEnd type="none" w="med" len="med"/>
                    </a:lnL>
                    <a:lnR w="12700" cap="flat" cmpd="sng">
                      <a:solidFill>
                        <a:sysClr val="background" lastClr="000000">
                          <a:gamma/>
                          <a:invGamma/>
                        </a:sysClr>
                      </a:solidFill>
                      <a:prstDash val="solid"/>
                      <a:headEnd type="none" w="med" len="med"/>
                      <a:tailEnd type="none" w="med" len="med"/>
                    </a:lnR>
                    <a:lnT w="12700" cap="flat" cmpd="sng">
                      <a:solidFill>
                        <a:sysClr val="background" lastClr="000000">
                          <a:gamma/>
                          <a:invGamma/>
                        </a:sysClr>
                      </a:solidFill>
                      <a:prstDash val="solid"/>
                      <a:headEnd type="none" w="med" len="med"/>
                      <a:tailEnd type="none" w="med" len="med"/>
                    </a:lnT>
                    <a:lnB w="12700" cap="flat" cmpd="sng">
                      <a:solidFill>
                        <a:sysClr val="background" lastClr="000000">
                          <a:gamma/>
                          <a:invGamma/>
                        </a:sysClr>
                      </a:solidFill>
                      <a:prstDash val="solid"/>
                      <a:headEnd type="none" w="med" len="med"/>
                      <a:tailEnd type="none" w="med" len="med"/>
                    </a:lnB>
                    <a:lnTlToBr>
                      <a:noFill/>
                    </a:lnTlToBr>
                    <a:lnBlToTr>
                      <a:noFill/>
                    </a:lnBlToTr>
                    <a:solidFill>
                      <a:srgbClr val="E9EDF4"/>
                    </a:solidFill>
                  </a:tcPr>
                </a:tc>
                <a:tc>
                  <a:txBody>
                    <a:bodyPr/>
                    <a:lstStyle>
                      <a:lvl1pPr marL="285750" lvl="0" indent="-285750" algn="l" defTabSz="914400" eaLnBrk="1" fontAlgn="base" latinLnBrk="0" hangingPunct="1">
                        <a:lnSpc>
                          <a:spcPct val="80000"/>
                        </a:lnSpc>
                        <a:spcBef>
                          <a:spcPct val="20000"/>
                        </a:spcBef>
                        <a:spcAft>
                          <a:spcPct val="0"/>
                        </a:spcAft>
                        <a:buFont typeface="Arial" panose="020B0604020202020204" pitchFamily="34" charset="0"/>
                        <a:buChar char="•"/>
                        <a:defRPr sz="2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1pPr>
                      <a:lvl2pPr marL="742950" lvl="1" indent="-285750" algn="l" defTabSz="914400" eaLnBrk="1" fontAlgn="base" latinLnBrk="0" hangingPunct="1">
                        <a:lnSpc>
                          <a:spcPct val="80000"/>
                        </a:lnSpc>
                        <a:spcBef>
                          <a:spcPct val="20000"/>
                        </a:spcBef>
                        <a:spcAft>
                          <a:spcPct val="0"/>
                        </a:spcAft>
                        <a:buFont typeface="Arial" panose="020B0604020202020204" pitchFamily="34" charset="0"/>
                        <a:buChar char="•"/>
                        <a:defRPr sz="24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2pPr>
                      <a:lvl3pPr marL="1200150" lvl="2" indent="-285750" algn="l" defTabSz="914400" eaLnBrk="1" fontAlgn="base" latinLnBrk="0" hangingPunct="1">
                        <a:lnSpc>
                          <a:spcPct val="80000"/>
                        </a:lnSpc>
                        <a:spcBef>
                          <a:spcPct val="20000"/>
                        </a:spcBef>
                        <a:spcAft>
                          <a:spcPct val="0"/>
                        </a:spcAft>
                        <a:buFont typeface="Arial" panose="020B0604020202020204" pitchFamily="34" charset="0"/>
                        <a:buChar char="•"/>
                        <a:defRPr sz="20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3pPr>
                      <a:lvl4pPr marL="1657350" lvl="3"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4pPr>
                      <a:lvl5pPr marL="2114550" lvl="4"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5pPr>
                    </a:lstStyle>
                    <a:p>
                      <a:pPr marL="0" lvl="0" indent="0" fontAlgn="ctr">
                        <a:spcBef>
                          <a:spcPct val="0"/>
                        </a:spcBef>
                        <a:buNone/>
                      </a:pPr>
                      <a:r>
                        <a:rPr lang="zh-CN" altLang="en-US" sz="1200" dirty="0">
                          <a:solidFill>
                            <a:srgbClr val="000000"/>
                          </a:solidFill>
                          <a:latin typeface="微软雅黑" panose="020B0503020204020204" charset="-122"/>
                          <a:ea typeface="微软雅黑" panose="020B0503020204020204" charset="-122"/>
                        </a:rPr>
                        <a:t>无处分</a:t>
                      </a:r>
                      <a:endParaRPr lang="zh-CN" altLang="en-US" sz="1200" dirty="0">
                        <a:solidFill>
                          <a:srgbClr val="000000"/>
                        </a:solidFill>
                        <a:latin typeface="微软雅黑" panose="020B0503020204020204" charset="-122"/>
                        <a:ea typeface="微软雅黑" panose="020B0503020204020204" charset="-122"/>
                      </a:endParaRPr>
                    </a:p>
                  </a:txBody>
                  <a:tcPr marL="9525" marR="9525" marT="9519" marB="0" anchor="ctr">
                    <a:lnL w="12700" cap="flat" cmpd="sng">
                      <a:solidFill>
                        <a:sysClr val="background" lastClr="000000">
                          <a:gamma/>
                          <a:invGamma/>
                        </a:sysClr>
                      </a:solidFill>
                      <a:prstDash val="solid"/>
                      <a:headEnd type="none" w="med" len="med"/>
                      <a:tailEnd type="none" w="med" len="med"/>
                    </a:lnL>
                    <a:lnR w="12700" cap="flat" cmpd="sng">
                      <a:solidFill>
                        <a:sysClr val="background" lastClr="000000">
                          <a:gamma/>
                          <a:invGamma/>
                        </a:sysClr>
                      </a:solidFill>
                      <a:prstDash val="solid"/>
                      <a:headEnd type="none" w="med" len="med"/>
                      <a:tailEnd type="none" w="med" len="med"/>
                    </a:lnR>
                    <a:lnT w="12700" cap="flat" cmpd="sng">
                      <a:solidFill>
                        <a:sysClr val="background" lastClr="000000">
                          <a:gamma/>
                          <a:invGamma/>
                        </a:sysClr>
                      </a:solidFill>
                      <a:prstDash val="solid"/>
                      <a:headEnd type="none" w="med" len="med"/>
                      <a:tailEnd type="none" w="med" len="med"/>
                    </a:lnT>
                    <a:lnB w="12700" cap="flat" cmpd="sng">
                      <a:solidFill>
                        <a:sysClr val="background" lastClr="000000">
                          <a:gamma/>
                          <a:invGamma/>
                        </a:sysClr>
                      </a:solidFill>
                      <a:prstDash val="solid"/>
                      <a:headEnd type="none" w="med" len="med"/>
                      <a:tailEnd type="none" w="med" len="med"/>
                    </a:lnB>
                    <a:lnTlToBr>
                      <a:noFill/>
                    </a:lnTlToBr>
                    <a:lnBlToTr>
                      <a:noFill/>
                    </a:lnBlToTr>
                    <a:solidFill>
                      <a:srgbClr val="C6D9F1"/>
                    </a:solidFill>
                  </a:tcPr>
                </a:tc>
                <a:tc>
                  <a:txBody>
                    <a:bodyPr/>
                    <a:lstStyle>
                      <a:lvl1pPr marL="285750" lvl="0" indent="-285750" algn="l" defTabSz="914400" eaLnBrk="1" fontAlgn="base" latinLnBrk="0" hangingPunct="1">
                        <a:lnSpc>
                          <a:spcPct val="80000"/>
                        </a:lnSpc>
                        <a:spcBef>
                          <a:spcPct val="20000"/>
                        </a:spcBef>
                        <a:spcAft>
                          <a:spcPct val="0"/>
                        </a:spcAft>
                        <a:buFont typeface="Arial" panose="020B0604020202020204" pitchFamily="34" charset="0"/>
                        <a:buChar char="•"/>
                        <a:defRPr sz="2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1pPr>
                      <a:lvl2pPr marL="742950" lvl="1" indent="-285750" algn="l" defTabSz="914400" eaLnBrk="1" fontAlgn="base" latinLnBrk="0" hangingPunct="1">
                        <a:lnSpc>
                          <a:spcPct val="80000"/>
                        </a:lnSpc>
                        <a:spcBef>
                          <a:spcPct val="20000"/>
                        </a:spcBef>
                        <a:spcAft>
                          <a:spcPct val="0"/>
                        </a:spcAft>
                        <a:buFont typeface="Arial" panose="020B0604020202020204" pitchFamily="34" charset="0"/>
                        <a:buChar char="•"/>
                        <a:defRPr sz="24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2pPr>
                      <a:lvl3pPr marL="1200150" lvl="2" indent="-285750" algn="l" defTabSz="914400" eaLnBrk="1" fontAlgn="base" latinLnBrk="0" hangingPunct="1">
                        <a:lnSpc>
                          <a:spcPct val="80000"/>
                        </a:lnSpc>
                        <a:spcBef>
                          <a:spcPct val="20000"/>
                        </a:spcBef>
                        <a:spcAft>
                          <a:spcPct val="0"/>
                        </a:spcAft>
                        <a:buFont typeface="Arial" panose="020B0604020202020204" pitchFamily="34" charset="0"/>
                        <a:buChar char="•"/>
                        <a:defRPr sz="20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3pPr>
                      <a:lvl4pPr marL="1657350" lvl="3"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4pPr>
                      <a:lvl5pPr marL="2114550" lvl="4"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5pPr>
                    </a:lstStyle>
                    <a:p>
                      <a:pPr marL="0" lvl="0" indent="0" fontAlgn="ctr">
                        <a:spcBef>
                          <a:spcPct val="0"/>
                        </a:spcBef>
                        <a:buNone/>
                      </a:pPr>
                      <a:r>
                        <a:rPr lang="zh-CN" altLang="en-US" sz="1200" dirty="0">
                          <a:solidFill>
                            <a:srgbClr val="000000"/>
                          </a:solidFill>
                          <a:latin typeface="微软雅黑" panose="020B0503020204020204" charset="-122"/>
                          <a:ea typeface="微软雅黑" panose="020B0503020204020204" charset="-122"/>
                        </a:rPr>
                        <a:t>记过</a:t>
                      </a:r>
                      <a:endParaRPr lang="zh-CN" altLang="en-US" sz="1200" dirty="0">
                        <a:solidFill>
                          <a:srgbClr val="000000"/>
                        </a:solidFill>
                        <a:latin typeface="微软雅黑" panose="020B0503020204020204" charset="-122"/>
                        <a:ea typeface="微软雅黑" panose="020B0503020204020204" charset="-122"/>
                      </a:endParaRPr>
                    </a:p>
                  </a:txBody>
                  <a:tcPr marL="9525" marR="9525" marT="9519" marB="0" anchor="ctr">
                    <a:lnL w="12700" cap="flat" cmpd="sng">
                      <a:solidFill>
                        <a:sysClr val="background" lastClr="000000">
                          <a:gamma/>
                          <a:invGamma/>
                        </a:sysClr>
                      </a:solidFill>
                      <a:prstDash val="solid"/>
                      <a:headEnd type="none" w="med" len="med"/>
                      <a:tailEnd type="none" w="med" len="med"/>
                    </a:lnL>
                    <a:lnR w="12700" cap="flat" cmpd="sng">
                      <a:solidFill>
                        <a:sysClr val="background" lastClr="000000">
                          <a:gamma/>
                          <a:invGamma/>
                        </a:sysClr>
                      </a:solidFill>
                      <a:prstDash val="solid"/>
                      <a:headEnd type="none" w="med" len="med"/>
                      <a:tailEnd type="none" w="med" len="med"/>
                    </a:lnR>
                    <a:lnT w="12700" cap="flat" cmpd="sng">
                      <a:solidFill>
                        <a:sysClr val="background" lastClr="000000">
                          <a:gamma/>
                          <a:invGamma/>
                        </a:sysClr>
                      </a:solidFill>
                      <a:prstDash val="solid"/>
                      <a:headEnd type="none" w="med" len="med"/>
                      <a:tailEnd type="none" w="med" len="med"/>
                    </a:lnT>
                    <a:lnB w="12700" cap="flat" cmpd="sng">
                      <a:solidFill>
                        <a:sysClr val="background" lastClr="000000">
                          <a:gamma/>
                          <a:invGamma/>
                        </a:sysClr>
                      </a:solidFill>
                      <a:prstDash val="solid"/>
                      <a:headEnd type="none" w="med" len="med"/>
                      <a:tailEnd type="none" w="med" len="med"/>
                    </a:lnB>
                    <a:lnTlToBr>
                      <a:noFill/>
                    </a:lnTlToBr>
                    <a:lnBlToTr>
                      <a:noFill/>
                    </a:lnBlToTr>
                    <a:solidFill>
                      <a:srgbClr val="D9D9D9"/>
                    </a:solidFill>
                  </a:tcPr>
                </a:tc>
              </a:tr>
              <a:tr h="594391">
                <a:tc vMerge="1">
                  <a:tcPr>
                    <a:lnL w="12700" cap="flat" cmpd="sng">
                      <a:solidFill>
                        <a:sysClr val="background" lastClr="000000">
                          <a:gamma/>
                          <a:invGamma/>
                        </a:sysClr>
                      </a:solidFill>
                      <a:prstDash val="solid"/>
                      <a:headEnd type="none" w="med" len="med"/>
                      <a:tailEnd type="none" w="med" len="med"/>
                    </a:lnL>
                    <a:lnR w="12700" cap="flat" cmpd="sng">
                      <a:solidFill>
                        <a:sysClr val="background" lastClr="000000">
                          <a:gamma/>
                          <a:invGamma/>
                        </a:sysClr>
                      </a:solidFill>
                      <a:prstDash val="solid"/>
                      <a:headEnd type="none" w="med" len="med"/>
                      <a:tailEnd type="none" w="med" len="med"/>
                    </a:lnR>
                  </a:tcPr>
                </a:tc>
                <a:tc>
                  <a:txBody>
                    <a:bodyPr/>
                    <a:lstStyle>
                      <a:lvl1pPr marL="285750" lvl="0" indent="-285750" algn="l" defTabSz="914400" eaLnBrk="1" fontAlgn="base" latinLnBrk="0" hangingPunct="1">
                        <a:lnSpc>
                          <a:spcPct val="80000"/>
                        </a:lnSpc>
                        <a:spcBef>
                          <a:spcPct val="20000"/>
                        </a:spcBef>
                        <a:spcAft>
                          <a:spcPct val="0"/>
                        </a:spcAft>
                        <a:buFont typeface="Arial" panose="020B0604020202020204" pitchFamily="34" charset="0"/>
                        <a:buChar char="•"/>
                        <a:defRPr sz="2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1pPr>
                      <a:lvl2pPr marL="742950" lvl="1" indent="-285750" algn="l" defTabSz="914400" eaLnBrk="1" fontAlgn="base" latinLnBrk="0" hangingPunct="1">
                        <a:lnSpc>
                          <a:spcPct val="80000"/>
                        </a:lnSpc>
                        <a:spcBef>
                          <a:spcPct val="20000"/>
                        </a:spcBef>
                        <a:spcAft>
                          <a:spcPct val="0"/>
                        </a:spcAft>
                        <a:buFont typeface="Arial" panose="020B0604020202020204" pitchFamily="34" charset="0"/>
                        <a:buChar char="•"/>
                        <a:defRPr sz="24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2pPr>
                      <a:lvl3pPr marL="1200150" lvl="2" indent="-285750" algn="l" defTabSz="914400" eaLnBrk="1" fontAlgn="base" latinLnBrk="0" hangingPunct="1">
                        <a:lnSpc>
                          <a:spcPct val="80000"/>
                        </a:lnSpc>
                        <a:spcBef>
                          <a:spcPct val="20000"/>
                        </a:spcBef>
                        <a:spcAft>
                          <a:spcPct val="0"/>
                        </a:spcAft>
                        <a:buFont typeface="Arial" panose="020B0604020202020204" pitchFamily="34" charset="0"/>
                        <a:buChar char="•"/>
                        <a:defRPr sz="20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3pPr>
                      <a:lvl4pPr marL="1657350" lvl="3"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4pPr>
                      <a:lvl5pPr marL="2114550" lvl="4"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5pPr>
                    </a:lstStyle>
                    <a:p>
                      <a:pPr marL="0" lvl="0" indent="0" fontAlgn="ctr">
                        <a:spcBef>
                          <a:spcPct val="0"/>
                        </a:spcBef>
                        <a:buNone/>
                      </a:pPr>
                      <a:r>
                        <a:rPr lang="zh-CN" altLang="en-US" sz="1200" dirty="0">
                          <a:solidFill>
                            <a:srgbClr val="000000"/>
                          </a:solidFill>
                          <a:latin typeface="微软雅黑" panose="020B0503020204020204" charset="-122"/>
                          <a:ea typeface="微软雅黑" panose="020B0503020204020204" charset="-122"/>
                        </a:rPr>
                        <a:t>市长</a:t>
                      </a:r>
                      <a:endParaRPr lang="zh-CN" altLang="en-US" sz="1200" dirty="0">
                        <a:solidFill>
                          <a:srgbClr val="000000"/>
                        </a:solidFill>
                        <a:latin typeface="微软雅黑" panose="020B0503020204020204" charset="-122"/>
                        <a:ea typeface="微软雅黑" panose="020B0503020204020204" charset="-122"/>
                      </a:endParaRPr>
                    </a:p>
                  </a:txBody>
                  <a:tcPr marL="9525" marR="9525" marT="9519" marB="0" anchor="ctr">
                    <a:lnL w="12700" cap="flat" cmpd="sng">
                      <a:solidFill>
                        <a:sysClr val="background" lastClr="000000">
                          <a:gamma/>
                          <a:invGamma/>
                        </a:sysClr>
                      </a:solidFill>
                      <a:prstDash val="solid"/>
                      <a:headEnd type="none" w="med" len="med"/>
                      <a:tailEnd type="none" w="med" len="med"/>
                    </a:lnL>
                    <a:lnR w="12700" cap="flat" cmpd="sng">
                      <a:solidFill>
                        <a:sysClr val="background" lastClr="000000">
                          <a:gamma/>
                          <a:invGamma/>
                        </a:sysClr>
                      </a:solidFill>
                      <a:prstDash val="solid"/>
                      <a:headEnd type="none" w="med" len="med"/>
                      <a:tailEnd type="none" w="med" len="med"/>
                    </a:lnR>
                    <a:lnT w="12700" cap="flat" cmpd="sng">
                      <a:solidFill>
                        <a:sysClr val="background" lastClr="000000">
                          <a:gamma/>
                          <a:invGamma/>
                        </a:sysClr>
                      </a:solidFill>
                      <a:prstDash val="solid"/>
                      <a:headEnd type="none" w="med" len="med"/>
                      <a:tailEnd type="none" w="med" len="med"/>
                    </a:lnT>
                    <a:lnB w="12700" cap="flat" cmpd="sng">
                      <a:solidFill>
                        <a:sysClr val="background" lastClr="000000">
                          <a:gamma/>
                          <a:invGamma/>
                        </a:sysClr>
                      </a:solidFill>
                      <a:prstDash val="solid"/>
                      <a:headEnd type="none" w="med" len="med"/>
                      <a:tailEnd type="none" w="med" len="med"/>
                    </a:lnB>
                    <a:lnTlToBr>
                      <a:noFill/>
                    </a:lnTlToBr>
                    <a:lnBlToTr>
                      <a:noFill/>
                    </a:lnBlToTr>
                    <a:solidFill>
                      <a:srgbClr val="E9EDF4"/>
                    </a:solidFill>
                  </a:tcPr>
                </a:tc>
                <a:tc>
                  <a:txBody>
                    <a:bodyPr/>
                    <a:lstStyle>
                      <a:lvl1pPr marL="285750" lvl="0" indent="-285750" algn="l" defTabSz="914400" eaLnBrk="1" fontAlgn="base" latinLnBrk="0" hangingPunct="1">
                        <a:lnSpc>
                          <a:spcPct val="80000"/>
                        </a:lnSpc>
                        <a:spcBef>
                          <a:spcPct val="20000"/>
                        </a:spcBef>
                        <a:spcAft>
                          <a:spcPct val="0"/>
                        </a:spcAft>
                        <a:buFont typeface="Arial" panose="020B0604020202020204" pitchFamily="34" charset="0"/>
                        <a:buChar char="•"/>
                        <a:defRPr sz="2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1pPr>
                      <a:lvl2pPr marL="742950" lvl="1" indent="-285750" algn="l" defTabSz="914400" eaLnBrk="1" fontAlgn="base" latinLnBrk="0" hangingPunct="1">
                        <a:lnSpc>
                          <a:spcPct val="80000"/>
                        </a:lnSpc>
                        <a:spcBef>
                          <a:spcPct val="20000"/>
                        </a:spcBef>
                        <a:spcAft>
                          <a:spcPct val="0"/>
                        </a:spcAft>
                        <a:buFont typeface="Arial" panose="020B0604020202020204" pitchFamily="34" charset="0"/>
                        <a:buChar char="•"/>
                        <a:defRPr sz="24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2pPr>
                      <a:lvl3pPr marL="1200150" lvl="2" indent="-285750" algn="l" defTabSz="914400" eaLnBrk="1" fontAlgn="base" latinLnBrk="0" hangingPunct="1">
                        <a:lnSpc>
                          <a:spcPct val="80000"/>
                        </a:lnSpc>
                        <a:spcBef>
                          <a:spcPct val="20000"/>
                        </a:spcBef>
                        <a:spcAft>
                          <a:spcPct val="0"/>
                        </a:spcAft>
                        <a:buFont typeface="Arial" panose="020B0604020202020204" pitchFamily="34" charset="0"/>
                        <a:buChar char="•"/>
                        <a:defRPr sz="20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3pPr>
                      <a:lvl4pPr marL="1657350" lvl="3"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4pPr>
                      <a:lvl5pPr marL="2114550" lvl="4"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5pPr>
                    </a:lstStyle>
                    <a:p>
                      <a:pPr marL="0" lvl="0" indent="0" fontAlgn="ctr">
                        <a:spcBef>
                          <a:spcPct val="0"/>
                        </a:spcBef>
                        <a:buNone/>
                      </a:pPr>
                      <a:r>
                        <a:rPr lang="zh-CN" altLang="en-US" sz="1200" dirty="0">
                          <a:solidFill>
                            <a:srgbClr val="000000"/>
                          </a:solidFill>
                          <a:latin typeface="微软雅黑" panose="020B0503020204020204" charset="-122"/>
                          <a:ea typeface="微软雅黑" panose="020B0503020204020204" charset="-122"/>
                        </a:rPr>
                        <a:t>青岛市市长行政警告</a:t>
                      </a:r>
                      <a:endParaRPr lang="zh-CN" altLang="en-US" sz="1200" dirty="0">
                        <a:solidFill>
                          <a:srgbClr val="000000"/>
                        </a:solidFill>
                        <a:latin typeface="微软雅黑" panose="020B0503020204020204" charset="-122"/>
                        <a:ea typeface="微软雅黑" panose="020B0503020204020204" charset="-122"/>
                      </a:endParaRPr>
                    </a:p>
                  </a:txBody>
                  <a:tcPr marL="9525" marR="9525" marT="9519" marB="0" anchor="ctr">
                    <a:lnL w="12700" cap="flat" cmpd="sng">
                      <a:solidFill>
                        <a:sysClr val="background" lastClr="000000">
                          <a:gamma/>
                          <a:invGamma/>
                        </a:sysClr>
                      </a:solidFill>
                      <a:prstDash val="solid"/>
                      <a:headEnd type="none" w="med" len="med"/>
                      <a:tailEnd type="none" w="med" len="med"/>
                    </a:lnL>
                    <a:lnR w="12700" cap="flat" cmpd="sng">
                      <a:solidFill>
                        <a:sysClr val="background" lastClr="000000">
                          <a:gamma/>
                          <a:invGamma/>
                        </a:sysClr>
                      </a:solidFill>
                      <a:prstDash val="solid"/>
                      <a:headEnd type="none" w="med" len="med"/>
                      <a:tailEnd type="none" w="med" len="med"/>
                    </a:lnR>
                    <a:lnT w="12700" cap="flat" cmpd="sng">
                      <a:solidFill>
                        <a:sysClr val="background" lastClr="000000">
                          <a:gamma/>
                          <a:invGamma/>
                        </a:sysClr>
                      </a:solidFill>
                      <a:prstDash val="solid"/>
                      <a:headEnd type="none" w="med" len="med"/>
                      <a:tailEnd type="none" w="med" len="med"/>
                    </a:lnT>
                    <a:lnB w="12700" cap="flat" cmpd="sng">
                      <a:solidFill>
                        <a:sysClr val="background" lastClr="000000">
                          <a:gamma/>
                          <a:invGamma/>
                        </a:sysClr>
                      </a:solidFill>
                      <a:prstDash val="solid"/>
                      <a:headEnd type="none" w="med" len="med"/>
                      <a:tailEnd type="none" w="med" len="med"/>
                    </a:lnB>
                    <a:lnTlToBr>
                      <a:noFill/>
                    </a:lnTlToBr>
                    <a:lnBlToTr>
                      <a:noFill/>
                    </a:lnBlToTr>
                    <a:solidFill>
                      <a:srgbClr val="C6D9F1"/>
                    </a:solidFill>
                  </a:tcPr>
                </a:tc>
                <a:tc>
                  <a:txBody>
                    <a:bodyPr/>
                    <a:lstStyle>
                      <a:lvl1pPr marL="285750" lvl="0" indent="-285750" algn="l" defTabSz="914400" eaLnBrk="1" fontAlgn="base" latinLnBrk="0" hangingPunct="1">
                        <a:lnSpc>
                          <a:spcPct val="80000"/>
                        </a:lnSpc>
                        <a:spcBef>
                          <a:spcPct val="20000"/>
                        </a:spcBef>
                        <a:spcAft>
                          <a:spcPct val="0"/>
                        </a:spcAft>
                        <a:buFont typeface="Arial" panose="020B0604020202020204" pitchFamily="34" charset="0"/>
                        <a:buChar char="•"/>
                        <a:defRPr sz="2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1pPr>
                      <a:lvl2pPr marL="742950" lvl="1" indent="-285750" algn="l" defTabSz="914400" eaLnBrk="1" fontAlgn="base" latinLnBrk="0" hangingPunct="1">
                        <a:lnSpc>
                          <a:spcPct val="80000"/>
                        </a:lnSpc>
                        <a:spcBef>
                          <a:spcPct val="20000"/>
                        </a:spcBef>
                        <a:spcAft>
                          <a:spcPct val="0"/>
                        </a:spcAft>
                        <a:buFont typeface="Arial" panose="020B0604020202020204" pitchFamily="34" charset="0"/>
                        <a:buChar char="•"/>
                        <a:defRPr sz="24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2pPr>
                      <a:lvl3pPr marL="1200150" lvl="2" indent="-285750" algn="l" defTabSz="914400" eaLnBrk="1" fontAlgn="base" latinLnBrk="0" hangingPunct="1">
                        <a:lnSpc>
                          <a:spcPct val="80000"/>
                        </a:lnSpc>
                        <a:spcBef>
                          <a:spcPct val="20000"/>
                        </a:spcBef>
                        <a:spcAft>
                          <a:spcPct val="0"/>
                        </a:spcAft>
                        <a:buFont typeface="Arial" panose="020B0604020202020204" pitchFamily="34" charset="0"/>
                        <a:buChar char="•"/>
                        <a:defRPr sz="20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3pPr>
                      <a:lvl4pPr marL="1657350" lvl="3"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4pPr>
                      <a:lvl5pPr marL="2114550" lvl="4"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5pPr>
                    </a:lstStyle>
                    <a:p>
                      <a:pPr marL="0" lvl="0" indent="0" fontAlgn="ctr">
                        <a:spcBef>
                          <a:spcPct val="0"/>
                        </a:spcBef>
                        <a:buNone/>
                      </a:pPr>
                      <a:endParaRPr lang="zh-CN" altLang="en-US" sz="1200" dirty="0">
                        <a:solidFill>
                          <a:srgbClr val="000000"/>
                        </a:solidFill>
                        <a:latin typeface="微软雅黑" panose="020B0503020204020204" charset="-122"/>
                        <a:ea typeface="微软雅黑" panose="020B0503020204020204" charset="-122"/>
                      </a:endParaRPr>
                    </a:p>
                    <a:p>
                      <a:pPr marL="0" lvl="0" indent="0" fontAlgn="ctr">
                        <a:spcBef>
                          <a:spcPct val="0"/>
                        </a:spcBef>
                        <a:buNone/>
                      </a:pPr>
                      <a:r>
                        <a:rPr lang="zh-CN" altLang="en-US" sz="1200" dirty="0">
                          <a:solidFill>
                            <a:srgbClr val="000000"/>
                          </a:solidFill>
                          <a:latin typeface="微软雅黑" panose="020B0503020204020204" charset="-122"/>
                          <a:ea typeface="微软雅黑" panose="020B0503020204020204" charset="-122"/>
                        </a:rPr>
                        <a:t>苏州市市长记过</a:t>
                      </a:r>
                      <a:endParaRPr lang="zh-CN" altLang="en-US" sz="1200" dirty="0">
                        <a:solidFill>
                          <a:srgbClr val="000000"/>
                        </a:solidFill>
                        <a:latin typeface="微软雅黑" panose="020B0503020204020204" charset="-122"/>
                        <a:ea typeface="微软雅黑" panose="020B0503020204020204" charset="-122"/>
                      </a:endParaRPr>
                    </a:p>
                    <a:p>
                      <a:pPr marL="0" lvl="0" indent="0" fontAlgn="ctr">
                        <a:spcBef>
                          <a:spcPct val="0"/>
                        </a:spcBef>
                        <a:buNone/>
                      </a:pPr>
                      <a:r>
                        <a:rPr lang="zh-CN" altLang="en-US" sz="1200" dirty="0">
                          <a:solidFill>
                            <a:srgbClr val="000000"/>
                          </a:solidFill>
                          <a:latin typeface="微软雅黑" panose="020B0503020204020204" charset="-122"/>
                          <a:ea typeface="微软雅黑" panose="020B0503020204020204" charset="-122"/>
                        </a:rPr>
                        <a:t>昆山市市长撤销党内职务、撤职；</a:t>
                      </a:r>
                      <a:br>
                        <a:rPr lang="zh-CN" altLang="en-US" sz="1200" dirty="0">
                          <a:solidFill>
                            <a:srgbClr val="000000"/>
                          </a:solidFill>
                          <a:latin typeface="微软雅黑" panose="020B0503020204020204" charset="-122"/>
                          <a:ea typeface="微软雅黑" panose="020B0503020204020204" charset="-122"/>
                        </a:rPr>
                      </a:br>
                      <a:endParaRPr lang="zh-CN" altLang="en-US" sz="1200" dirty="0">
                        <a:solidFill>
                          <a:srgbClr val="000000"/>
                        </a:solidFill>
                        <a:latin typeface="微软雅黑" panose="020B0503020204020204" charset="-122"/>
                        <a:ea typeface="微软雅黑" panose="020B0503020204020204" charset="-122"/>
                      </a:endParaRPr>
                    </a:p>
                  </a:txBody>
                  <a:tcPr marL="9525" marR="9525" marT="9519" marB="0" anchor="ctr">
                    <a:lnL w="12700" cap="flat" cmpd="sng">
                      <a:solidFill>
                        <a:sysClr val="background" lastClr="000000">
                          <a:gamma/>
                          <a:invGamma/>
                        </a:sysClr>
                      </a:solidFill>
                      <a:prstDash val="solid"/>
                      <a:headEnd type="none" w="med" len="med"/>
                      <a:tailEnd type="none" w="med" len="med"/>
                    </a:lnL>
                    <a:lnR w="12700" cap="flat" cmpd="sng">
                      <a:solidFill>
                        <a:sysClr val="background" lastClr="000000">
                          <a:gamma/>
                          <a:invGamma/>
                        </a:sysClr>
                      </a:solidFill>
                      <a:prstDash val="solid"/>
                      <a:headEnd type="none" w="med" len="med"/>
                      <a:tailEnd type="none" w="med" len="med"/>
                    </a:lnR>
                    <a:lnT w="12700" cap="flat" cmpd="sng">
                      <a:solidFill>
                        <a:sysClr val="background" lastClr="000000">
                          <a:gamma/>
                          <a:invGamma/>
                        </a:sysClr>
                      </a:solidFill>
                      <a:prstDash val="solid"/>
                      <a:headEnd type="none" w="med" len="med"/>
                      <a:tailEnd type="none" w="med" len="med"/>
                    </a:lnT>
                    <a:lnB w="12700" cap="flat" cmpd="sng">
                      <a:solidFill>
                        <a:sysClr val="background" lastClr="000000">
                          <a:gamma/>
                          <a:invGamma/>
                        </a:sysClr>
                      </a:solidFill>
                      <a:prstDash val="solid"/>
                      <a:headEnd type="none" w="med" len="med"/>
                      <a:tailEnd type="none" w="med" len="med"/>
                    </a:lnB>
                    <a:lnTlToBr>
                      <a:noFill/>
                    </a:lnTlToBr>
                    <a:lnBlToTr>
                      <a:noFill/>
                    </a:lnBlToTr>
                    <a:solidFill>
                      <a:srgbClr val="D9D9D9"/>
                    </a:solidFill>
                  </a:tcPr>
                </a:tc>
              </a:tr>
              <a:tr h="323660">
                <a:tc vMerge="1">
                  <a:tcPr>
                    <a:lnL w="12700" cap="flat" cmpd="sng">
                      <a:solidFill>
                        <a:sysClr val="background" lastClr="000000">
                          <a:gamma/>
                          <a:invGamma/>
                        </a:sysClr>
                      </a:solidFill>
                      <a:prstDash val="solid"/>
                      <a:headEnd type="none" w="med" len="med"/>
                      <a:tailEnd type="none" w="med" len="med"/>
                    </a:lnL>
                    <a:lnR w="12700" cap="flat" cmpd="sng">
                      <a:solidFill>
                        <a:sysClr val="background" lastClr="000000">
                          <a:gamma/>
                          <a:invGamma/>
                        </a:sysClr>
                      </a:solidFill>
                      <a:prstDash val="solid"/>
                      <a:headEnd type="none" w="med" len="med"/>
                      <a:tailEnd type="none" w="med" len="med"/>
                    </a:lnR>
                  </a:tcPr>
                </a:tc>
                <a:tc>
                  <a:txBody>
                    <a:bodyPr/>
                    <a:lstStyle>
                      <a:lvl1pPr marL="285750" lvl="0" indent="-285750" algn="l" defTabSz="914400" eaLnBrk="1" fontAlgn="base" latinLnBrk="0" hangingPunct="1">
                        <a:lnSpc>
                          <a:spcPct val="80000"/>
                        </a:lnSpc>
                        <a:spcBef>
                          <a:spcPct val="20000"/>
                        </a:spcBef>
                        <a:spcAft>
                          <a:spcPct val="0"/>
                        </a:spcAft>
                        <a:buFont typeface="Arial" panose="020B0604020202020204" pitchFamily="34" charset="0"/>
                        <a:buChar char="•"/>
                        <a:defRPr sz="2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1pPr>
                      <a:lvl2pPr marL="742950" lvl="1" indent="-285750" algn="l" defTabSz="914400" eaLnBrk="1" fontAlgn="base" latinLnBrk="0" hangingPunct="1">
                        <a:lnSpc>
                          <a:spcPct val="80000"/>
                        </a:lnSpc>
                        <a:spcBef>
                          <a:spcPct val="20000"/>
                        </a:spcBef>
                        <a:spcAft>
                          <a:spcPct val="0"/>
                        </a:spcAft>
                        <a:buFont typeface="Arial" panose="020B0604020202020204" pitchFamily="34" charset="0"/>
                        <a:buChar char="•"/>
                        <a:defRPr sz="24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2pPr>
                      <a:lvl3pPr marL="1200150" lvl="2" indent="-285750" algn="l" defTabSz="914400" eaLnBrk="1" fontAlgn="base" latinLnBrk="0" hangingPunct="1">
                        <a:lnSpc>
                          <a:spcPct val="80000"/>
                        </a:lnSpc>
                        <a:spcBef>
                          <a:spcPct val="20000"/>
                        </a:spcBef>
                        <a:spcAft>
                          <a:spcPct val="0"/>
                        </a:spcAft>
                        <a:buFont typeface="Arial" panose="020B0604020202020204" pitchFamily="34" charset="0"/>
                        <a:buChar char="•"/>
                        <a:defRPr sz="20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3pPr>
                      <a:lvl4pPr marL="1657350" lvl="3"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4pPr>
                      <a:lvl5pPr marL="2114550" lvl="4"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5pPr>
                    </a:lstStyle>
                    <a:p>
                      <a:pPr marL="0" lvl="0" indent="0" fontAlgn="ctr">
                        <a:spcBef>
                          <a:spcPct val="0"/>
                        </a:spcBef>
                        <a:buNone/>
                      </a:pPr>
                      <a:r>
                        <a:rPr lang="zh-CN" altLang="en-US" sz="1200" dirty="0">
                          <a:solidFill>
                            <a:srgbClr val="000000"/>
                          </a:solidFill>
                          <a:latin typeface="微软雅黑" panose="020B0503020204020204" charset="-122"/>
                          <a:ea typeface="微软雅黑" panose="020B0503020204020204" charset="-122"/>
                        </a:rPr>
                        <a:t>省级安全监管局局长</a:t>
                      </a:r>
                      <a:endParaRPr lang="zh-CN" altLang="en-US" sz="1200" dirty="0">
                        <a:solidFill>
                          <a:srgbClr val="000000"/>
                        </a:solidFill>
                        <a:latin typeface="微软雅黑" panose="020B0503020204020204" charset="-122"/>
                        <a:ea typeface="微软雅黑" panose="020B0503020204020204" charset="-122"/>
                      </a:endParaRPr>
                    </a:p>
                  </a:txBody>
                  <a:tcPr marL="9525" marR="9525" marT="9519" marB="0" anchor="ctr">
                    <a:lnL w="12700" cap="flat" cmpd="sng">
                      <a:solidFill>
                        <a:sysClr val="background" lastClr="000000">
                          <a:gamma/>
                          <a:invGamma/>
                        </a:sysClr>
                      </a:solidFill>
                      <a:prstDash val="solid"/>
                      <a:headEnd type="none" w="med" len="med"/>
                      <a:tailEnd type="none" w="med" len="med"/>
                    </a:lnL>
                    <a:lnR w="12700" cap="flat" cmpd="sng">
                      <a:solidFill>
                        <a:sysClr val="background" lastClr="000000">
                          <a:gamma/>
                          <a:invGamma/>
                        </a:sysClr>
                      </a:solidFill>
                      <a:prstDash val="solid"/>
                      <a:headEnd type="none" w="med" len="med"/>
                      <a:tailEnd type="none" w="med" len="med"/>
                    </a:lnR>
                    <a:lnT w="12700" cap="flat" cmpd="sng">
                      <a:solidFill>
                        <a:sysClr val="background" lastClr="000000">
                          <a:gamma/>
                          <a:invGamma/>
                        </a:sysClr>
                      </a:solidFill>
                      <a:prstDash val="solid"/>
                      <a:headEnd type="none" w="med" len="med"/>
                      <a:tailEnd type="none" w="med" len="med"/>
                    </a:lnT>
                    <a:lnB w="12700" cap="flat" cmpd="sng">
                      <a:solidFill>
                        <a:sysClr val="background" lastClr="000000">
                          <a:gamma/>
                          <a:invGamma/>
                        </a:sysClr>
                      </a:solidFill>
                      <a:prstDash val="solid"/>
                      <a:headEnd type="none" w="med" len="med"/>
                      <a:tailEnd type="none" w="med" len="med"/>
                    </a:lnB>
                    <a:lnTlToBr>
                      <a:noFill/>
                    </a:lnTlToBr>
                    <a:lnBlToTr>
                      <a:noFill/>
                    </a:lnBlToTr>
                    <a:solidFill>
                      <a:srgbClr val="E9EDF4"/>
                    </a:solidFill>
                  </a:tcPr>
                </a:tc>
                <a:tc>
                  <a:txBody>
                    <a:bodyPr/>
                    <a:lstStyle>
                      <a:lvl1pPr marL="285750" lvl="0" indent="-285750" algn="l" defTabSz="914400" eaLnBrk="1" fontAlgn="base" latinLnBrk="0" hangingPunct="1">
                        <a:lnSpc>
                          <a:spcPct val="80000"/>
                        </a:lnSpc>
                        <a:spcBef>
                          <a:spcPct val="20000"/>
                        </a:spcBef>
                        <a:spcAft>
                          <a:spcPct val="0"/>
                        </a:spcAft>
                        <a:buFont typeface="Arial" panose="020B0604020202020204" pitchFamily="34" charset="0"/>
                        <a:buChar char="•"/>
                        <a:defRPr sz="2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1pPr>
                      <a:lvl2pPr marL="742950" lvl="1" indent="-285750" algn="l" defTabSz="914400" eaLnBrk="1" fontAlgn="base" latinLnBrk="0" hangingPunct="1">
                        <a:lnSpc>
                          <a:spcPct val="80000"/>
                        </a:lnSpc>
                        <a:spcBef>
                          <a:spcPct val="20000"/>
                        </a:spcBef>
                        <a:spcAft>
                          <a:spcPct val="0"/>
                        </a:spcAft>
                        <a:buFont typeface="Arial" panose="020B0604020202020204" pitchFamily="34" charset="0"/>
                        <a:buChar char="•"/>
                        <a:defRPr sz="24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2pPr>
                      <a:lvl3pPr marL="1200150" lvl="2" indent="-285750" algn="l" defTabSz="914400" eaLnBrk="1" fontAlgn="base" latinLnBrk="0" hangingPunct="1">
                        <a:lnSpc>
                          <a:spcPct val="80000"/>
                        </a:lnSpc>
                        <a:spcBef>
                          <a:spcPct val="20000"/>
                        </a:spcBef>
                        <a:spcAft>
                          <a:spcPct val="0"/>
                        </a:spcAft>
                        <a:buFont typeface="Arial" panose="020B0604020202020204" pitchFamily="34" charset="0"/>
                        <a:buChar char="•"/>
                        <a:defRPr sz="20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3pPr>
                      <a:lvl4pPr marL="1657350" lvl="3"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4pPr>
                      <a:lvl5pPr marL="2114550" lvl="4"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5pPr>
                    </a:lstStyle>
                    <a:p>
                      <a:pPr marL="0" lvl="0" indent="0" fontAlgn="ctr">
                        <a:spcBef>
                          <a:spcPct val="0"/>
                        </a:spcBef>
                        <a:buNone/>
                      </a:pPr>
                      <a:r>
                        <a:rPr lang="zh-CN" altLang="en-US" sz="1200" dirty="0">
                          <a:solidFill>
                            <a:srgbClr val="000000"/>
                          </a:solidFill>
                          <a:latin typeface="微软雅黑" panose="020B0503020204020204" charset="-122"/>
                          <a:ea typeface="微软雅黑" panose="020B0503020204020204" charset="-122"/>
                        </a:rPr>
                        <a:t>无处分</a:t>
                      </a:r>
                      <a:endParaRPr lang="zh-CN" altLang="en-US" sz="1200" dirty="0">
                        <a:solidFill>
                          <a:srgbClr val="000000"/>
                        </a:solidFill>
                        <a:latin typeface="微软雅黑" panose="020B0503020204020204" charset="-122"/>
                        <a:ea typeface="微软雅黑" panose="020B0503020204020204" charset="-122"/>
                      </a:endParaRPr>
                    </a:p>
                  </a:txBody>
                  <a:tcPr marL="9525" marR="9525" marT="9519" marB="0" anchor="ctr">
                    <a:lnL w="12700" cap="flat" cmpd="sng">
                      <a:solidFill>
                        <a:sysClr val="background" lastClr="000000">
                          <a:gamma/>
                          <a:invGamma/>
                        </a:sysClr>
                      </a:solidFill>
                      <a:prstDash val="solid"/>
                      <a:headEnd type="none" w="med" len="med"/>
                      <a:tailEnd type="none" w="med" len="med"/>
                    </a:lnL>
                    <a:lnR w="12700" cap="flat" cmpd="sng">
                      <a:solidFill>
                        <a:sysClr val="background" lastClr="000000">
                          <a:gamma/>
                          <a:invGamma/>
                        </a:sysClr>
                      </a:solidFill>
                      <a:prstDash val="solid"/>
                      <a:headEnd type="none" w="med" len="med"/>
                      <a:tailEnd type="none" w="med" len="med"/>
                    </a:lnR>
                    <a:lnT w="12700" cap="flat" cmpd="sng">
                      <a:solidFill>
                        <a:sysClr val="background" lastClr="000000">
                          <a:gamma/>
                          <a:invGamma/>
                        </a:sysClr>
                      </a:solidFill>
                      <a:prstDash val="solid"/>
                      <a:headEnd type="none" w="med" len="med"/>
                      <a:tailEnd type="none" w="med" len="med"/>
                    </a:lnT>
                    <a:lnB w="12700" cap="flat" cmpd="sng">
                      <a:solidFill>
                        <a:sysClr val="background" lastClr="000000">
                          <a:gamma/>
                          <a:invGamma/>
                        </a:sysClr>
                      </a:solidFill>
                      <a:prstDash val="solid"/>
                      <a:headEnd type="none" w="med" len="med"/>
                      <a:tailEnd type="none" w="med" len="med"/>
                    </a:lnB>
                    <a:lnTlToBr>
                      <a:noFill/>
                    </a:lnTlToBr>
                    <a:lnBlToTr>
                      <a:noFill/>
                    </a:lnBlToTr>
                    <a:solidFill>
                      <a:srgbClr val="C6D9F1"/>
                    </a:solidFill>
                  </a:tcPr>
                </a:tc>
                <a:tc>
                  <a:txBody>
                    <a:bodyPr/>
                    <a:lstStyle>
                      <a:lvl1pPr marL="285750" lvl="0" indent="-285750" algn="l" defTabSz="914400" eaLnBrk="1" fontAlgn="base" latinLnBrk="0" hangingPunct="1">
                        <a:lnSpc>
                          <a:spcPct val="80000"/>
                        </a:lnSpc>
                        <a:spcBef>
                          <a:spcPct val="20000"/>
                        </a:spcBef>
                        <a:spcAft>
                          <a:spcPct val="0"/>
                        </a:spcAft>
                        <a:buFont typeface="Arial" panose="020B0604020202020204" pitchFamily="34" charset="0"/>
                        <a:buChar char="•"/>
                        <a:defRPr sz="2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1pPr>
                      <a:lvl2pPr marL="742950" lvl="1" indent="-285750" algn="l" defTabSz="914400" eaLnBrk="1" fontAlgn="base" latinLnBrk="0" hangingPunct="1">
                        <a:lnSpc>
                          <a:spcPct val="80000"/>
                        </a:lnSpc>
                        <a:spcBef>
                          <a:spcPct val="20000"/>
                        </a:spcBef>
                        <a:spcAft>
                          <a:spcPct val="0"/>
                        </a:spcAft>
                        <a:buFont typeface="Arial" panose="020B0604020202020204" pitchFamily="34" charset="0"/>
                        <a:buChar char="•"/>
                        <a:defRPr sz="24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2pPr>
                      <a:lvl3pPr marL="1200150" lvl="2" indent="-285750" algn="l" defTabSz="914400" eaLnBrk="1" fontAlgn="base" latinLnBrk="0" hangingPunct="1">
                        <a:lnSpc>
                          <a:spcPct val="80000"/>
                        </a:lnSpc>
                        <a:spcBef>
                          <a:spcPct val="20000"/>
                        </a:spcBef>
                        <a:spcAft>
                          <a:spcPct val="0"/>
                        </a:spcAft>
                        <a:buFont typeface="Arial" panose="020B0604020202020204" pitchFamily="34" charset="0"/>
                        <a:buChar char="•"/>
                        <a:defRPr sz="20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3pPr>
                      <a:lvl4pPr marL="1657350" lvl="3"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4pPr>
                      <a:lvl5pPr marL="2114550" lvl="4"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5pPr>
                    </a:lstStyle>
                    <a:p>
                      <a:pPr marL="0" lvl="0" indent="0" fontAlgn="ctr">
                        <a:spcBef>
                          <a:spcPct val="0"/>
                        </a:spcBef>
                        <a:buNone/>
                      </a:pPr>
                      <a:r>
                        <a:rPr lang="zh-CN" altLang="en-US" sz="1200" dirty="0">
                          <a:solidFill>
                            <a:srgbClr val="000000"/>
                          </a:solidFill>
                          <a:latin typeface="微软雅黑" panose="020B0503020204020204" charset="-122"/>
                          <a:ea typeface="微软雅黑" panose="020B0503020204020204" charset="-122"/>
                        </a:rPr>
                        <a:t>记过</a:t>
                      </a:r>
                      <a:endParaRPr lang="zh-CN" altLang="en-US" sz="1200" dirty="0">
                        <a:solidFill>
                          <a:srgbClr val="000000"/>
                        </a:solidFill>
                        <a:latin typeface="微软雅黑" panose="020B0503020204020204" charset="-122"/>
                        <a:ea typeface="微软雅黑" panose="020B0503020204020204" charset="-122"/>
                      </a:endParaRPr>
                    </a:p>
                  </a:txBody>
                  <a:tcPr marL="9525" marR="9525" marT="9519" marB="0" anchor="ctr">
                    <a:lnL w="12700" cap="flat" cmpd="sng">
                      <a:solidFill>
                        <a:sysClr val="background" lastClr="000000">
                          <a:gamma/>
                          <a:invGamma/>
                        </a:sysClr>
                      </a:solidFill>
                      <a:prstDash val="solid"/>
                      <a:headEnd type="none" w="med" len="med"/>
                      <a:tailEnd type="none" w="med" len="med"/>
                    </a:lnL>
                    <a:lnR w="12700" cap="flat" cmpd="sng">
                      <a:solidFill>
                        <a:sysClr val="background" lastClr="000000">
                          <a:gamma/>
                          <a:invGamma/>
                        </a:sysClr>
                      </a:solidFill>
                      <a:prstDash val="solid"/>
                      <a:headEnd type="none" w="med" len="med"/>
                      <a:tailEnd type="none" w="med" len="med"/>
                    </a:lnR>
                    <a:lnT w="12700" cap="flat" cmpd="sng">
                      <a:solidFill>
                        <a:sysClr val="background" lastClr="000000">
                          <a:gamma/>
                          <a:invGamma/>
                        </a:sysClr>
                      </a:solidFill>
                      <a:prstDash val="solid"/>
                      <a:headEnd type="none" w="med" len="med"/>
                      <a:tailEnd type="none" w="med" len="med"/>
                    </a:lnT>
                    <a:lnB w="12700" cap="flat" cmpd="sng">
                      <a:solidFill>
                        <a:sysClr val="background" lastClr="000000">
                          <a:gamma/>
                          <a:invGamma/>
                        </a:sysClr>
                      </a:solidFill>
                      <a:prstDash val="solid"/>
                      <a:headEnd type="none" w="med" len="med"/>
                      <a:tailEnd type="none" w="med" len="med"/>
                    </a:lnB>
                    <a:lnTlToBr>
                      <a:noFill/>
                    </a:lnTlToBr>
                    <a:lnBlToTr>
                      <a:noFill/>
                    </a:lnBlToTr>
                    <a:solidFill>
                      <a:srgbClr val="D9D9D9"/>
                    </a:solidFill>
                  </a:tcPr>
                </a:tc>
              </a:tr>
              <a:tr h="740609">
                <a:tc vMerge="1">
                  <a:tcPr>
                    <a:lnL w="12700" cap="flat" cmpd="sng">
                      <a:solidFill>
                        <a:sysClr val="background" lastClr="000000">
                          <a:gamma/>
                          <a:invGamma/>
                        </a:sysClr>
                      </a:solidFill>
                      <a:prstDash val="solid"/>
                      <a:headEnd type="none" w="med" len="med"/>
                      <a:tailEnd type="none" w="med" len="med"/>
                    </a:lnL>
                    <a:lnR w="12700" cap="flat" cmpd="sng">
                      <a:solidFill>
                        <a:sysClr val="background" lastClr="000000">
                          <a:gamma/>
                          <a:invGamma/>
                        </a:sysClr>
                      </a:solidFill>
                      <a:prstDash val="solid"/>
                      <a:headEnd type="none" w="med" len="med"/>
                      <a:tailEnd type="none" w="med" len="med"/>
                    </a:lnR>
                  </a:tcPr>
                </a:tc>
                <a:tc>
                  <a:txBody>
                    <a:bodyPr/>
                    <a:lstStyle>
                      <a:lvl1pPr marL="285750" lvl="0" indent="-285750" algn="l" defTabSz="914400" eaLnBrk="1" fontAlgn="base" latinLnBrk="0" hangingPunct="1">
                        <a:lnSpc>
                          <a:spcPct val="80000"/>
                        </a:lnSpc>
                        <a:spcBef>
                          <a:spcPct val="20000"/>
                        </a:spcBef>
                        <a:spcAft>
                          <a:spcPct val="0"/>
                        </a:spcAft>
                        <a:buFont typeface="Arial" panose="020B0604020202020204" pitchFamily="34" charset="0"/>
                        <a:buChar char="•"/>
                        <a:defRPr sz="2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1pPr>
                      <a:lvl2pPr marL="742950" lvl="1" indent="-285750" algn="l" defTabSz="914400" eaLnBrk="1" fontAlgn="base" latinLnBrk="0" hangingPunct="1">
                        <a:lnSpc>
                          <a:spcPct val="80000"/>
                        </a:lnSpc>
                        <a:spcBef>
                          <a:spcPct val="20000"/>
                        </a:spcBef>
                        <a:spcAft>
                          <a:spcPct val="0"/>
                        </a:spcAft>
                        <a:buFont typeface="Arial" panose="020B0604020202020204" pitchFamily="34" charset="0"/>
                        <a:buChar char="•"/>
                        <a:defRPr sz="24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2pPr>
                      <a:lvl3pPr marL="1200150" lvl="2" indent="-285750" algn="l" defTabSz="914400" eaLnBrk="1" fontAlgn="base" latinLnBrk="0" hangingPunct="1">
                        <a:lnSpc>
                          <a:spcPct val="80000"/>
                        </a:lnSpc>
                        <a:spcBef>
                          <a:spcPct val="20000"/>
                        </a:spcBef>
                        <a:spcAft>
                          <a:spcPct val="0"/>
                        </a:spcAft>
                        <a:buFont typeface="Arial" panose="020B0604020202020204" pitchFamily="34" charset="0"/>
                        <a:buChar char="•"/>
                        <a:defRPr sz="20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3pPr>
                      <a:lvl4pPr marL="1657350" lvl="3"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4pPr>
                      <a:lvl5pPr marL="2114550" lvl="4"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5pPr>
                    </a:lstStyle>
                    <a:p>
                      <a:pPr marL="0" lvl="0" indent="0" fontAlgn="ctr">
                        <a:spcBef>
                          <a:spcPct val="0"/>
                        </a:spcBef>
                        <a:buNone/>
                      </a:pPr>
                      <a:r>
                        <a:rPr lang="zh-CN" altLang="en-US" sz="1200" dirty="0">
                          <a:solidFill>
                            <a:srgbClr val="000000"/>
                          </a:solidFill>
                          <a:latin typeface="微软雅黑" panose="020B0503020204020204" charset="-122"/>
                          <a:ea typeface="微软雅黑" panose="020B0503020204020204" charset="-122"/>
                        </a:rPr>
                        <a:t>市级安全监管局局长</a:t>
                      </a:r>
                      <a:endParaRPr lang="zh-CN" altLang="en-US" sz="1200" dirty="0">
                        <a:solidFill>
                          <a:srgbClr val="000000"/>
                        </a:solidFill>
                        <a:latin typeface="微软雅黑" panose="020B0503020204020204" charset="-122"/>
                        <a:ea typeface="微软雅黑" panose="020B0503020204020204" charset="-122"/>
                      </a:endParaRPr>
                    </a:p>
                  </a:txBody>
                  <a:tcPr marL="9525" marR="9525" marT="9519" marB="0" anchor="ctr">
                    <a:lnL w="12700" cap="flat" cmpd="sng">
                      <a:solidFill>
                        <a:sysClr val="background" lastClr="000000">
                          <a:gamma/>
                          <a:invGamma/>
                        </a:sysClr>
                      </a:solidFill>
                      <a:prstDash val="solid"/>
                      <a:headEnd type="none" w="med" len="med"/>
                      <a:tailEnd type="none" w="med" len="med"/>
                    </a:lnL>
                    <a:lnR w="12700" cap="flat" cmpd="sng">
                      <a:solidFill>
                        <a:sysClr val="background" lastClr="000000">
                          <a:gamma/>
                          <a:invGamma/>
                        </a:sysClr>
                      </a:solidFill>
                      <a:prstDash val="solid"/>
                      <a:headEnd type="none" w="med" len="med"/>
                      <a:tailEnd type="none" w="med" len="med"/>
                    </a:lnR>
                    <a:lnT w="12700" cap="flat" cmpd="sng">
                      <a:solidFill>
                        <a:sysClr val="background" lastClr="000000">
                          <a:gamma/>
                          <a:invGamma/>
                        </a:sysClr>
                      </a:solidFill>
                      <a:prstDash val="solid"/>
                      <a:headEnd type="none" w="med" len="med"/>
                      <a:tailEnd type="none" w="med" len="med"/>
                    </a:lnT>
                    <a:lnB w="12700" cap="flat" cmpd="sng">
                      <a:solidFill>
                        <a:sysClr val="background" lastClr="000000">
                          <a:gamma/>
                          <a:invGamma/>
                        </a:sysClr>
                      </a:solidFill>
                      <a:prstDash val="solid"/>
                      <a:headEnd type="none" w="med" len="med"/>
                      <a:tailEnd type="none" w="med" len="med"/>
                    </a:lnB>
                    <a:lnTlToBr>
                      <a:noFill/>
                    </a:lnTlToBr>
                    <a:lnBlToTr>
                      <a:noFill/>
                    </a:lnBlToTr>
                    <a:solidFill>
                      <a:srgbClr val="E9EDF4"/>
                    </a:solidFill>
                  </a:tcPr>
                </a:tc>
                <a:tc>
                  <a:txBody>
                    <a:bodyPr/>
                    <a:lstStyle>
                      <a:lvl1pPr marL="285750" lvl="0" indent="-285750" algn="l" defTabSz="914400" eaLnBrk="1" fontAlgn="base" latinLnBrk="0" hangingPunct="1">
                        <a:lnSpc>
                          <a:spcPct val="80000"/>
                        </a:lnSpc>
                        <a:spcBef>
                          <a:spcPct val="20000"/>
                        </a:spcBef>
                        <a:spcAft>
                          <a:spcPct val="0"/>
                        </a:spcAft>
                        <a:buFont typeface="Arial" panose="020B0604020202020204" pitchFamily="34" charset="0"/>
                        <a:buChar char="•"/>
                        <a:defRPr sz="2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1pPr>
                      <a:lvl2pPr marL="742950" lvl="1" indent="-285750" algn="l" defTabSz="914400" eaLnBrk="1" fontAlgn="base" latinLnBrk="0" hangingPunct="1">
                        <a:lnSpc>
                          <a:spcPct val="80000"/>
                        </a:lnSpc>
                        <a:spcBef>
                          <a:spcPct val="20000"/>
                        </a:spcBef>
                        <a:spcAft>
                          <a:spcPct val="0"/>
                        </a:spcAft>
                        <a:buFont typeface="Arial" panose="020B0604020202020204" pitchFamily="34" charset="0"/>
                        <a:buChar char="•"/>
                        <a:defRPr sz="24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2pPr>
                      <a:lvl3pPr marL="1200150" lvl="2" indent="-285750" algn="l" defTabSz="914400" eaLnBrk="1" fontAlgn="base" latinLnBrk="0" hangingPunct="1">
                        <a:lnSpc>
                          <a:spcPct val="80000"/>
                        </a:lnSpc>
                        <a:spcBef>
                          <a:spcPct val="20000"/>
                        </a:spcBef>
                        <a:spcAft>
                          <a:spcPct val="0"/>
                        </a:spcAft>
                        <a:buFont typeface="Arial" panose="020B0604020202020204" pitchFamily="34" charset="0"/>
                        <a:buChar char="•"/>
                        <a:defRPr sz="20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3pPr>
                      <a:lvl4pPr marL="1657350" lvl="3"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4pPr>
                      <a:lvl5pPr marL="2114550" lvl="4"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5pPr>
                    </a:lstStyle>
                    <a:p>
                      <a:pPr marL="0" lvl="0" indent="0" fontAlgn="ctr">
                        <a:spcBef>
                          <a:spcPct val="0"/>
                        </a:spcBef>
                        <a:buNone/>
                      </a:pPr>
                      <a:r>
                        <a:rPr lang="zh-CN" altLang="en-US" sz="1200" dirty="0">
                          <a:solidFill>
                            <a:srgbClr val="000000"/>
                          </a:solidFill>
                          <a:latin typeface="微软雅黑" panose="020B0503020204020204" charset="-122"/>
                          <a:ea typeface="微软雅黑" panose="020B0503020204020204" charset="-122"/>
                        </a:rPr>
                        <a:t>无处分</a:t>
                      </a:r>
                      <a:endParaRPr lang="zh-CN" altLang="en-US" sz="1200" dirty="0">
                        <a:solidFill>
                          <a:srgbClr val="000000"/>
                        </a:solidFill>
                        <a:latin typeface="微软雅黑" panose="020B0503020204020204" charset="-122"/>
                        <a:ea typeface="微软雅黑" panose="020B0503020204020204" charset="-122"/>
                      </a:endParaRPr>
                    </a:p>
                  </a:txBody>
                  <a:tcPr marL="9525" marR="9525" marT="9519" marB="0" anchor="ctr">
                    <a:lnL w="12700" cap="flat" cmpd="sng">
                      <a:solidFill>
                        <a:sysClr val="background" lastClr="000000">
                          <a:gamma/>
                          <a:invGamma/>
                        </a:sysClr>
                      </a:solidFill>
                      <a:prstDash val="solid"/>
                      <a:headEnd type="none" w="med" len="med"/>
                      <a:tailEnd type="none" w="med" len="med"/>
                    </a:lnL>
                    <a:lnR w="12700" cap="flat" cmpd="sng">
                      <a:solidFill>
                        <a:sysClr val="background" lastClr="000000">
                          <a:gamma/>
                          <a:invGamma/>
                        </a:sysClr>
                      </a:solidFill>
                      <a:prstDash val="solid"/>
                      <a:headEnd type="none" w="med" len="med"/>
                      <a:tailEnd type="none" w="med" len="med"/>
                    </a:lnR>
                    <a:lnT w="12700" cap="flat" cmpd="sng">
                      <a:solidFill>
                        <a:sysClr val="background" lastClr="000000">
                          <a:gamma/>
                          <a:invGamma/>
                        </a:sysClr>
                      </a:solidFill>
                      <a:prstDash val="solid"/>
                      <a:headEnd type="none" w="med" len="med"/>
                      <a:tailEnd type="none" w="med" len="med"/>
                    </a:lnT>
                    <a:lnB w="12700" cap="flat" cmpd="sng">
                      <a:solidFill>
                        <a:sysClr val="background" lastClr="000000">
                          <a:gamma/>
                          <a:invGamma/>
                        </a:sysClr>
                      </a:solidFill>
                      <a:prstDash val="solid"/>
                      <a:headEnd type="none" w="med" len="med"/>
                      <a:tailEnd type="none" w="med" len="med"/>
                    </a:lnB>
                    <a:lnTlToBr>
                      <a:noFill/>
                    </a:lnTlToBr>
                    <a:lnBlToTr>
                      <a:noFill/>
                    </a:lnBlToTr>
                    <a:solidFill>
                      <a:srgbClr val="C6D9F1"/>
                    </a:solidFill>
                  </a:tcPr>
                </a:tc>
                <a:tc>
                  <a:txBody>
                    <a:bodyPr/>
                    <a:lstStyle>
                      <a:lvl1pPr marL="285750" lvl="0" indent="-285750" algn="l" defTabSz="914400" eaLnBrk="1" fontAlgn="base" latinLnBrk="0" hangingPunct="1">
                        <a:lnSpc>
                          <a:spcPct val="80000"/>
                        </a:lnSpc>
                        <a:spcBef>
                          <a:spcPct val="20000"/>
                        </a:spcBef>
                        <a:spcAft>
                          <a:spcPct val="0"/>
                        </a:spcAft>
                        <a:buFont typeface="Arial" panose="020B0604020202020204" pitchFamily="34" charset="0"/>
                        <a:buChar char="•"/>
                        <a:defRPr sz="2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1pPr>
                      <a:lvl2pPr marL="742950" lvl="1" indent="-285750" algn="l" defTabSz="914400" eaLnBrk="1" fontAlgn="base" latinLnBrk="0" hangingPunct="1">
                        <a:lnSpc>
                          <a:spcPct val="80000"/>
                        </a:lnSpc>
                        <a:spcBef>
                          <a:spcPct val="20000"/>
                        </a:spcBef>
                        <a:spcAft>
                          <a:spcPct val="0"/>
                        </a:spcAft>
                        <a:buFont typeface="Arial" panose="020B0604020202020204" pitchFamily="34" charset="0"/>
                        <a:buChar char="•"/>
                        <a:defRPr sz="24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2pPr>
                      <a:lvl3pPr marL="1200150" lvl="2" indent="-285750" algn="l" defTabSz="914400" eaLnBrk="1" fontAlgn="base" latinLnBrk="0" hangingPunct="1">
                        <a:lnSpc>
                          <a:spcPct val="80000"/>
                        </a:lnSpc>
                        <a:spcBef>
                          <a:spcPct val="20000"/>
                        </a:spcBef>
                        <a:spcAft>
                          <a:spcPct val="0"/>
                        </a:spcAft>
                        <a:buFont typeface="Arial" panose="020B0604020202020204" pitchFamily="34" charset="0"/>
                        <a:buChar char="•"/>
                        <a:defRPr sz="20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3pPr>
                      <a:lvl4pPr marL="1657350" lvl="3"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4pPr>
                      <a:lvl5pPr marL="2114550" lvl="4"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5pPr>
                    </a:lstStyle>
                    <a:p>
                      <a:pPr marL="0" lvl="0" indent="0" fontAlgn="ctr">
                        <a:spcBef>
                          <a:spcPct val="0"/>
                        </a:spcBef>
                        <a:buNone/>
                      </a:pPr>
                      <a:endParaRPr lang="zh-CN" altLang="en-US" sz="1200" dirty="0">
                        <a:solidFill>
                          <a:srgbClr val="000000"/>
                        </a:solidFill>
                        <a:latin typeface="微软雅黑" panose="020B0503020204020204" charset="-122"/>
                        <a:ea typeface="微软雅黑" panose="020B0503020204020204" charset="-122"/>
                      </a:endParaRPr>
                    </a:p>
                    <a:p>
                      <a:pPr marL="0" lvl="0" indent="0" fontAlgn="ctr">
                        <a:spcBef>
                          <a:spcPct val="0"/>
                        </a:spcBef>
                        <a:buNone/>
                      </a:pPr>
                      <a:r>
                        <a:rPr lang="zh-CN" altLang="en-US" sz="1200" dirty="0">
                          <a:solidFill>
                            <a:srgbClr val="000000"/>
                          </a:solidFill>
                          <a:latin typeface="微软雅黑" panose="020B0503020204020204" charset="-122"/>
                          <a:ea typeface="微软雅黑" panose="020B0503020204020204" charset="-122"/>
                        </a:rPr>
                        <a:t>苏州市安全监管局局长记大过</a:t>
                      </a:r>
                      <a:endParaRPr lang="zh-CN" altLang="en-US" sz="1200" dirty="0">
                        <a:solidFill>
                          <a:srgbClr val="000000"/>
                        </a:solidFill>
                        <a:latin typeface="微软雅黑" panose="020B0503020204020204" charset="-122"/>
                        <a:ea typeface="微软雅黑" panose="020B0503020204020204" charset="-122"/>
                      </a:endParaRPr>
                    </a:p>
                    <a:p>
                      <a:pPr marL="0" lvl="0" indent="0" fontAlgn="ctr">
                        <a:spcBef>
                          <a:spcPct val="0"/>
                        </a:spcBef>
                        <a:buNone/>
                      </a:pPr>
                      <a:r>
                        <a:rPr lang="zh-CN" altLang="en-US" sz="1200" dirty="0">
                          <a:solidFill>
                            <a:srgbClr val="000000"/>
                          </a:solidFill>
                          <a:latin typeface="微软雅黑" panose="020B0503020204020204" charset="-122"/>
                          <a:ea typeface="微软雅黑" panose="020B0503020204020204" charset="-122"/>
                        </a:rPr>
                        <a:t>昆山市安全监管局局长撤销党内职务、撤职；</a:t>
                      </a:r>
                      <a:br>
                        <a:rPr lang="zh-CN" altLang="en-US" sz="1200" dirty="0">
                          <a:solidFill>
                            <a:srgbClr val="000000"/>
                          </a:solidFill>
                          <a:latin typeface="微软雅黑" panose="020B0503020204020204" charset="-122"/>
                          <a:ea typeface="微软雅黑" panose="020B0503020204020204" charset="-122"/>
                        </a:rPr>
                      </a:br>
                      <a:endParaRPr lang="zh-CN" altLang="en-US" sz="1200" dirty="0">
                        <a:solidFill>
                          <a:srgbClr val="000000"/>
                        </a:solidFill>
                        <a:latin typeface="微软雅黑" panose="020B0503020204020204" charset="-122"/>
                        <a:ea typeface="微软雅黑" panose="020B0503020204020204" charset="-122"/>
                      </a:endParaRPr>
                    </a:p>
                  </a:txBody>
                  <a:tcPr marL="9525" marR="9525" marT="9519" marB="0" anchor="ctr">
                    <a:lnL w="12700" cap="flat" cmpd="sng">
                      <a:solidFill>
                        <a:sysClr val="background" lastClr="000000">
                          <a:gamma/>
                          <a:invGamma/>
                        </a:sysClr>
                      </a:solidFill>
                      <a:prstDash val="solid"/>
                      <a:headEnd type="none" w="med" len="med"/>
                      <a:tailEnd type="none" w="med" len="med"/>
                    </a:lnL>
                    <a:lnR w="12700" cap="flat" cmpd="sng">
                      <a:solidFill>
                        <a:sysClr val="background" lastClr="000000">
                          <a:gamma/>
                          <a:invGamma/>
                        </a:sysClr>
                      </a:solidFill>
                      <a:prstDash val="solid"/>
                      <a:headEnd type="none" w="med" len="med"/>
                      <a:tailEnd type="none" w="med" len="med"/>
                    </a:lnR>
                    <a:lnT w="12700" cap="flat" cmpd="sng">
                      <a:solidFill>
                        <a:sysClr val="background" lastClr="000000">
                          <a:gamma/>
                          <a:invGamma/>
                        </a:sysClr>
                      </a:solidFill>
                      <a:prstDash val="solid"/>
                      <a:headEnd type="none" w="med" len="med"/>
                      <a:tailEnd type="none" w="med" len="med"/>
                    </a:lnT>
                    <a:lnB w="12700" cap="flat" cmpd="sng">
                      <a:solidFill>
                        <a:sysClr val="background" lastClr="000000">
                          <a:gamma/>
                          <a:invGamma/>
                        </a:sysClr>
                      </a:solidFill>
                      <a:prstDash val="solid"/>
                      <a:headEnd type="none" w="med" len="med"/>
                      <a:tailEnd type="none" w="med" len="med"/>
                    </a:lnB>
                    <a:lnTlToBr>
                      <a:noFill/>
                    </a:lnTlToBr>
                    <a:lnBlToTr>
                      <a:noFill/>
                    </a:lnBlToTr>
                    <a:solidFill>
                      <a:srgbClr val="D9D9D9"/>
                    </a:solidFill>
                  </a:tcPr>
                </a:tc>
              </a:tr>
              <a:tr h="323660">
                <a:tc vMerge="1">
                  <a:tcPr>
                    <a:lnL w="12700" cap="flat" cmpd="sng">
                      <a:solidFill>
                        <a:sysClr val="background" lastClr="000000">
                          <a:gamma/>
                          <a:invGamma/>
                        </a:sysClr>
                      </a:solidFill>
                      <a:prstDash val="solid"/>
                      <a:headEnd type="none" w="med" len="med"/>
                      <a:tailEnd type="none" w="med" len="med"/>
                    </a:lnL>
                    <a:lnR w="12700" cap="flat" cmpd="sng">
                      <a:solidFill>
                        <a:sysClr val="background" lastClr="000000">
                          <a:gamma/>
                          <a:invGamma/>
                        </a:sysClr>
                      </a:solidFill>
                      <a:prstDash val="solid"/>
                      <a:headEnd type="none" w="med" len="med"/>
                      <a:tailEnd type="none" w="med" len="med"/>
                    </a:lnR>
                  </a:tcPr>
                </a:tc>
                <a:tc>
                  <a:txBody>
                    <a:bodyPr/>
                    <a:lstStyle>
                      <a:lvl1pPr marL="285750" lvl="0" indent="-285750" algn="l" defTabSz="914400" eaLnBrk="1" fontAlgn="base" latinLnBrk="0" hangingPunct="1">
                        <a:lnSpc>
                          <a:spcPct val="80000"/>
                        </a:lnSpc>
                        <a:spcBef>
                          <a:spcPct val="20000"/>
                        </a:spcBef>
                        <a:spcAft>
                          <a:spcPct val="0"/>
                        </a:spcAft>
                        <a:buFont typeface="Arial" panose="020B0604020202020204" pitchFamily="34" charset="0"/>
                        <a:buChar char="•"/>
                        <a:defRPr sz="2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1pPr>
                      <a:lvl2pPr marL="742950" lvl="1" indent="-285750" algn="l" defTabSz="914400" eaLnBrk="1" fontAlgn="base" latinLnBrk="0" hangingPunct="1">
                        <a:lnSpc>
                          <a:spcPct val="80000"/>
                        </a:lnSpc>
                        <a:spcBef>
                          <a:spcPct val="20000"/>
                        </a:spcBef>
                        <a:spcAft>
                          <a:spcPct val="0"/>
                        </a:spcAft>
                        <a:buFont typeface="Arial" panose="020B0604020202020204" pitchFamily="34" charset="0"/>
                        <a:buChar char="•"/>
                        <a:defRPr sz="24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2pPr>
                      <a:lvl3pPr marL="1200150" lvl="2" indent="-285750" algn="l" defTabSz="914400" eaLnBrk="1" fontAlgn="base" latinLnBrk="0" hangingPunct="1">
                        <a:lnSpc>
                          <a:spcPct val="80000"/>
                        </a:lnSpc>
                        <a:spcBef>
                          <a:spcPct val="20000"/>
                        </a:spcBef>
                        <a:spcAft>
                          <a:spcPct val="0"/>
                        </a:spcAft>
                        <a:buFont typeface="Arial" panose="020B0604020202020204" pitchFamily="34" charset="0"/>
                        <a:buChar char="•"/>
                        <a:defRPr sz="20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3pPr>
                      <a:lvl4pPr marL="1657350" lvl="3"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4pPr>
                      <a:lvl5pPr marL="2114550" lvl="4"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5pPr>
                    </a:lstStyle>
                    <a:p>
                      <a:pPr marL="0" lvl="0" indent="0" fontAlgn="ctr">
                        <a:spcBef>
                          <a:spcPct val="0"/>
                        </a:spcBef>
                        <a:buNone/>
                      </a:pPr>
                      <a:r>
                        <a:rPr lang="zh-CN" altLang="en-US" sz="1200" dirty="0">
                          <a:solidFill>
                            <a:srgbClr val="000000"/>
                          </a:solidFill>
                          <a:latin typeface="微软雅黑" panose="020B0503020204020204" charset="-122"/>
                          <a:ea typeface="微软雅黑" panose="020B0503020204020204" charset="-122"/>
                        </a:rPr>
                        <a:t>开发区安全监管局局长</a:t>
                      </a:r>
                      <a:endParaRPr lang="zh-CN" altLang="en-US" sz="1200" dirty="0">
                        <a:solidFill>
                          <a:srgbClr val="000000"/>
                        </a:solidFill>
                        <a:latin typeface="微软雅黑" panose="020B0503020204020204" charset="-122"/>
                        <a:ea typeface="微软雅黑" panose="020B0503020204020204" charset="-122"/>
                      </a:endParaRPr>
                    </a:p>
                  </a:txBody>
                  <a:tcPr marL="9525" marR="9525" marT="9519" marB="0" anchor="ctr">
                    <a:lnL w="12700" cap="flat" cmpd="sng">
                      <a:solidFill>
                        <a:sysClr val="background" lastClr="000000">
                          <a:gamma/>
                          <a:invGamma/>
                        </a:sysClr>
                      </a:solidFill>
                      <a:prstDash val="solid"/>
                      <a:headEnd type="none" w="med" len="med"/>
                      <a:tailEnd type="none" w="med" len="med"/>
                    </a:lnL>
                    <a:lnR w="12700" cap="flat" cmpd="sng">
                      <a:solidFill>
                        <a:sysClr val="background" lastClr="000000">
                          <a:gamma/>
                          <a:invGamma/>
                        </a:sysClr>
                      </a:solidFill>
                      <a:prstDash val="solid"/>
                      <a:headEnd type="none" w="med" len="med"/>
                      <a:tailEnd type="none" w="med" len="med"/>
                    </a:lnR>
                    <a:lnT w="12700" cap="flat" cmpd="sng">
                      <a:solidFill>
                        <a:sysClr val="background" lastClr="000000">
                          <a:gamma/>
                          <a:invGamma/>
                        </a:sysClr>
                      </a:solidFill>
                      <a:prstDash val="solid"/>
                      <a:headEnd type="none" w="med" len="med"/>
                      <a:tailEnd type="none" w="med" len="med"/>
                    </a:lnT>
                    <a:lnB w="12700" cap="flat" cmpd="sng">
                      <a:solidFill>
                        <a:sysClr val="background" lastClr="000000">
                          <a:gamma/>
                          <a:invGamma/>
                        </a:sysClr>
                      </a:solidFill>
                      <a:prstDash val="solid"/>
                      <a:headEnd type="none" w="med" len="med"/>
                      <a:tailEnd type="none" w="med" len="med"/>
                    </a:lnB>
                    <a:lnTlToBr>
                      <a:noFill/>
                    </a:lnTlToBr>
                    <a:lnBlToTr>
                      <a:noFill/>
                    </a:lnBlToTr>
                    <a:solidFill>
                      <a:srgbClr val="E9EDF4"/>
                    </a:solidFill>
                  </a:tcPr>
                </a:tc>
                <a:tc>
                  <a:txBody>
                    <a:bodyPr/>
                    <a:lstStyle>
                      <a:lvl1pPr marL="285750" lvl="0" indent="-285750" algn="l" defTabSz="914400" eaLnBrk="1" fontAlgn="base" latinLnBrk="0" hangingPunct="1">
                        <a:lnSpc>
                          <a:spcPct val="80000"/>
                        </a:lnSpc>
                        <a:spcBef>
                          <a:spcPct val="20000"/>
                        </a:spcBef>
                        <a:spcAft>
                          <a:spcPct val="0"/>
                        </a:spcAft>
                        <a:buFont typeface="Arial" panose="020B0604020202020204" pitchFamily="34" charset="0"/>
                        <a:buChar char="•"/>
                        <a:defRPr sz="2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1pPr>
                      <a:lvl2pPr marL="742950" lvl="1" indent="-285750" algn="l" defTabSz="914400" eaLnBrk="1" fontAlgn="base" latinLnBrk="0" hangingPunct="1">
                        <a:lnSpc>
                          <a:spcPct val="80000"/>
                        </a:lnSpc>
                        <a:spcBef>
                          <a:spcPct val="20000"/>
                        </a:spcBef>
                        <a:spcAft>
                          <a:spcPct val="0"/>
                        </a:spcAft>
                        <a:buFont typeface="Arial" panose="020B0604020202020204" pitchFamily="34" charset="0"/>
                        <a:buChar char="•"/>
                        <a:defRPr sz="24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2pPr>
                      <a:lvl3pPr marL="1200150" lvl="2" indent="-285750" algn="l" defTabSz="914400" eaLnBrk="1" fontAlgn="base" latinLnBrk="0" hangingPunct="1">
                        <a:lnSpc>
                          <a:spcPct val="80000"/>
                        </a:lnSpc>
                        <a:spcBef>
                          <a:spcPct val="20000"/>
                        </a:spcBef>
                        <a:spcAft>
                          <a:spcPct val="0"/>
                        </a:spcAft>
                        <a:buFont typeface="Arial" panose="020B0604020202020204" pitchFamily="34" charset="0"/>
                        <a:buChar char="•"/>
                        <a:defRPr sz="20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3pPr>
                      <a:lvl4pPr marL="1657350" lvl="3"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4pPr>
                      <a:lvl5pPr marL="2114550" lvl="4"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5pPr>
                    </a:lstStyle>
                    <a:p>
                      <a:pPr marL="0" lvl="0" indent="0" fontAlgn="ctr">
                        <a:spcBef>
                          <a:spcPct val="0"/>
                        </a:spcBef>
                        <a:buNone/>
                      </a:pPr>
                      <a:r>
                        <a:rPr lang="zh-CN" altLang="en-US" sz="1200" dirty="0">
                          <a:solidFill>
                            <a:srgbClr val="000000"/>
                          </a:solidFill>
                          <a:latin typeface="微软雅黑" panose="020B0503020204020204" charset="-122"/>
                          <a:ea typeface="微软雅黑" panose="020B0503020204020204" charset="-122"/>
                        </a:rPr>
                        <a:t>行政撤职、留党察看二年</a:t>
                      </a:r>
                      <a:endParaRPr lang="zh-CN" altLang="en-US" sz="1200" dirty="0">
                        <a:solidFill>
                          <a:srgbClr val="000000"/>
                        </a:solidFill>
                        <a:latin typeface="微软雅黑" panose="020B0503020204020204" charset="-122"/>
                        <a:ea typeface="微软雅黑" panose="020B0503020204020204" charset="-122"/>
                      </a:endParaRPr>
                    </a:p>
                  </a:txBody>
                  <a:tcPr marL="9525" marR="9525" marT="9519" marB="0" anchor="ctr">
                    <a:lnL w="12700" cap="flat" cmpd="sng">
                      <a:solidFill>
                        <a:sysClr val="background" lastClr="000000">
                          <a:gamma/>
                          <a:invGamma/>
                        </a:sysClr>
                      </a:solidFill>
                      <a:prstDash val="solid"/>
                      <a:headEnd type="none" w="med" len="med"/>
                      <a:tailEnd type="none" w="med" len="med"/>
                    </a:lnL>
                    <a:lnR w="12700" cap="flat" cmpd="sng">
                      <a:solidFill>
                        <a:sysClr val="background" lastClr="000000">
                          <a:gamma/>
                          <a:invGamma/>
                        </a:sysClr>
                      </a:solidFill>
                      <a:prstDash val="solid"/>
                      <a:headEnd type="none" w="med" len="med"/>
                      <a:tailEnd type="none" w="med" len="med"/>
                    </a:lnR>
                    <a:lnT w="12700" cap="flat" cmpd="sng">
                      <a:solidFill>
                        <a:sysClr val="background" lastClr="000000">
                          <a:gamma/>
                          <a:invGamma/>
                        </a:sysClr>
                      </a:solidFill>
                      <a:prstDash val="solid"/>
                      <a:headEnd type="none" w="med" len="med"/>
                      <a:tailEnd type="none" w="med" len="med"/>
                    </a:lnT>
                    <a:lnB w="12700" cap="flat" cmpd="sng">
                      <a:solidFill>
                        <a:sysClr val="background" lastClr="000000">
                          <a:gamma/>
                          <a:invGamma/>
                        </a:sysClr>
                      </a:solidFill>
                      <a:prstDash val="solid"/>
                      <a:headEnd type="none" w="med" len="med"/>
                      <a:tailEnd type="none" w="med" len="med"/>
                    </a:lnB>
                    <a:lnTlToBr>
                      <a:noFill/>
                    </a:lnTlToBr>
                    <a:lnBlToTr>
                      <a:noFill/>
                    </a:lnBlToTr>
                    <a:solidFill>
                      <a:srgbClr val="C6D9F1"/>
                    </a:solidFill>
                  </a:tcPr>
                </a:tc>
                <a:tc>
                  <a:txBody>
                    <a:bodyPr/>
                    <a:lstStyle>
                      <a:lvl1pPr marL="285750" lvl="0" indent="-285750" algn="l" defTabSz="914400" eaLnBrk="1" fontAlgn="base" latinLnBrk="0" hangingPunct="1">
                        <a:lnSpc>
                          <a:spcPct val="80000"/>
                        </a:lnSpc>
                        <a:spcBef>
                          <a:spcPct val="20000"/>
                        </a:spcBef>
                        <a:spcAft>
                          <a:spcPct val="0"/>
                        </a:spcAft>
                        <a:buFont typeface="Arial" panose="020B0604020202020204" pitchFamily="34" charset="0"/>
                        <a:buChar char="•"/>
                        <a:defRPr sz="2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1pPr>
                      <a:lvl2pPr marL="742950" lvl="1" indent="-285750" algn="l" defTabSz="914400" eaLnBrk="1" fontAlgn="base" latinLnBrk="0" hangingPunct="1">
                        <a:lnSpc>
                          <a:spcPct val="80000"/>
                        </a:lnSpc>
                        <a:spcBef>
                          <a:spcPct val="20000"/>
                        </a:spcBef>
                        <a:spcAft>
                          <a:spcPct val="0"/>
                        </a:spcAft>
                        <a:buFont typeface="Arial" panose="020B0604020202020204" pitchFamily="34" charset="0"/>
                        <a:buChar char="•"/>
                        <a:defRPr sz="24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2pPr>
                      <a:lvl3pPr marL="1200150" lvl="2" indent="-285750" algn="l" defTabSz="914400" eaLnBrk="1" fontAlgn="base" latinLnBrk="0" hangingPunct="1">
                        <a:lnSpc>
                          <a:spcPct val="80000"/>
                        </a:lnSpc>
                        <a:spcBef>
                          <a:spcPct val="20000"/>
                        </a:spcBef>
                        <a:spcAft>
                          <a:spcPct val="0"/>
                        </a:spcAft>
                        <a:buFont typeface="Arial" panose="020B0604020202020204" pitchFamily="34" charset="0"/>
                        <a:buChar char="•"/>
                        <a:defRPr sz="20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3pPr>
                      <a:lvl4pPr marL="1657350" lvl="3"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4pPr>
                      <a:lvl5pPr marL="2114550" lvl="4"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5pPr>
                    </a:lstStyle>
                    <a:p>
                      <a:pPr marL="0" lvl="0" indent="0" fontAlgn="ctr">
                        <a:spcBef>
                          <a:spcPct val="0"/>
                        </a:spcBef>
                        <a:buNone/>
                      </a:pPr>
                      <a:r>
                        <a:rPr lang="zh-CN" altLang="en-US" sz="1200" dirty="0">
                          <a:solidFill>
                            <a:srgbClr val="000000"/>
                          </a:solidFill>
                          <a:latin typeface="微软雅黑" panose="020B0503020204020204" charset="-122"/>
                          <a:ea typeface="微软雅黑" panose="020B0503020204020204" charset="-122"/>
                        </a:rPr>
                        <a:t>撤销党内职务、撤职</a:t>
                      </a:r>
                      <a:endParaRPr lang="zh-CN" altLang="en-US" sz="1200" dirty="0">
                        <a:solidFill>
                          <a:srgbClr val="000000"/>
                        </a:solidFill>
                        <a:latin typeface="微软雅黑" panose="020B0503020204020204" charset="-122"/>
                        <a:ea typeface="微软雅黑" panose="020B0503020204020204" charset="-122"/>
                      </a:endParaRPr>
                    </a:p>
                  </a:txBody>
                  <a:tcPr marL="9525" marR="9525" marT="9519" marB="0" anchor="ctr">
                    <a:lnL w="12700" cap="flat" cmpd="sng">
                      <a:solidFill>
                        <a:sysClr val="background" lastClr="000000">
                          <a:gamma/>
                          <a:invGamma/>
                        </a:sysClr>
                      </a:solidFill>
                      <a:prstDash val="solid"/>
                      <a:headEnd type="none" w="med" len="med"/>
                      <a:tailEnd type="none" w="med" len="med"/>
                    </a:lnL>
                    <a:lnR w="12700" cap="flat" cmpd="sng">
                      <a:solidFill>
                        <a:sysClr val="background" lastClr="000000">
                          <a:gamma/>
                          <a:invGamma/>
                        </a:sysClr>
                      </a:solidFill>
                      <a:prstDash val="solid"/>
                      <a:headEnd type="none" w="med" len="med"/>
                      <a:tailEnd type="none" w="med" len="med"/>
                    </a:lnR>
                    <a:lnT w="12700" cap="flat" cmpd="sng">
                      <a:solidFill>
                        <a:sysClr val="background" lastClr="000000">
                          <a:gamma/>
                          <a:invGamma/>
                        </a:sysClr>
                      </a:solidFill>
                      <a:prstDash val="solid"/>
                      <a:headEnd type="none" w="med" len="med"/>
                      <a:tailEnd type="none" w="med" len="med"/>
                    </a:lnT>
                    <a:lnB w="12700" cap="flat" cmpd="sng">
                      <a:solidFill>
                        <a:sysClr val="background" lastClr="000000">
                          <a:gamma/>
                          <a:invGamma/>
                        </a:sysClr>
                      </a:solidFill>
                      <a:prstDash val="solid"/>
                      <a:headEnd type="none" w="med" len="med"/>
                      <a:tailEnd type="none" w="med" len="med"/>
                    </a:lnB>
                    <a:lnTlToBr>
                      <a:noFill/>
                    </a:lnTlToBr>
                    <a:lnBlToTr>
                      <a:noFill/>
                    </a:lnBlToTr>
                    <a:solidFill>
                      <a:srgbClr val="D9D9D9"/>
                    </a:solidFill>
                  </a:tcPr>
                </a:tc>
              </a:tr>
              <a:tr h="376016">
                <a:tc vMerge="1">
                  <a:tcPr>
                    <a:lnL w="12700" cap="flat" cmpd="sng">
                      <a:solidFill>
                        <a:sysClr val="background" lastClr="000000">
                          <a:gamma/>
                          <a:invGamma/>
                        </a:sysClr>
                      </a:solidFill>
                      <a:prstDash val="solid"/>
                      <a:headEnd type="none" w="med" len="med"/>
                      <a:tailEnd type="none" w="med" len="med"/>
                    </a:lnL>
                    <a:lnR w="12700" cap="flat" cmpd="sng">
                      <a:solidFill>
                        <a:sysClr val="background" lastClr="000000">
                          <a:gamma/>
                          <a:invGamma/>
                        </a:sysClr>
                      </a:solidFill>
                      <a:prstDash val="solid"/>
                      <a:headEnd type="none" w="med" len="med"/>
                      <a:tailEnd type="none" w="med" len="med"/>
                    </a:lnR>
                    <a:lnB w="12700" cap="flat" cmpd="sng">
                      <a:solidFill>
                        <a:sysClr val="background" lastClr="000000">
                          <a:gamma/>
                          <a:invGamma/>
                        </a:sysClr>
                      </a:solidFill>
                      <a:prstDash val="solid"/>
                      <a:headEnd type="none" w="med" len="med"/>
                      <a:tailEnd type="none" w="med" len="med"/>
                    </a:lnB>
                  </a:tcPr>
                </a:tc>
                <a:tc>
                  <a:txBody>
                    <a:bodyPr/>
                    <a:lstStyle>
                      <a:lvl1pPr marL="285750" lvl="0" indent="-285750" algn="l" defTabSz="914400" eaLnBrk="1" fontAlgn="base" latinLnBrk="0" hangingPunct="1">
                        <a:lnSpc>
                          <a:spcPct val="80000"/>
                        </a:lnSpc>
                        <a:spcBef>
                          <a:spcPct val="20000"/>
                        </a:spcBef>
                        <a:spcAft>
                          <a:spcPct val="0"/>
                        </a:spcAft>
                        <a:buFont typeface="Arial" panose="020B0604020202020204" pitchFamily="34" charset="0"/>
                        <a:buChar char="•"/>
                        <a:defRPr sz="2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1pPr>
                      <a:lvl2pPr marL="742950" lvl="1" indent="-285750" algn="l" defTabSz="914400" eaLnBrk="1" fontAlgn="base" latinLnBrk="0" hangingPunct="1">
                        <a:lnSpc>
                          <a:spcPct val="80000"/>
                        </a:lnSpc>
                        <a:spcBef>
                          <a:spcPct val="20000"/>
                        </a:spcBef>
                        <a:spcAft>
                          <a:spcPct val="0"/>
                        </a:spcAft>
                        <a:buFont typeface="Arial" panose="020B0604020202020204" pitchFamily="34" charset="0"/>
                        <a:buChar char="•"/>
                        <a:defRPr sz="24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2pPr>
                      <a:lvl3pPr marL="1200150" lvl="2" indent="-285750" algn="l" defTabSz="914400" eaLnBrk="1" fontAlgn="base" latinLnBrk="0" hangingPunct="1">
                        <a:lnSpc>
                          <a:spcPct val="80000"/>
                        </a:lnSpc>
                        <a:spcBef>
                          <a:spcPct val="20000"/>
                        </a:spcBef>
                        <a:spcAft>
                          <a:spcPct val="0"/>
                        </a:spcAft>
                        <a:buFont typeface="Arial" panose="020B0604020202020204" pitchFamily="34" charset="0"/>
                        <a:buChar char="•"/>
                        <a:defRPr sz="20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3pPr>
                      <a:lvl4pPr marL="1657350" lvl="3"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4pPr>
                      <a:lvl5pPr marL="2114550" lvl="4"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5pPr>
                    </a:lstStyle>
                    <a:p>
                      <a:pPr marL="0" lvl="0" indent="0" fontAlgn="ctr">
                        <a:spcBef>
                          <a:spcPct val="0"/>
                        </a:spcBef>
                        <a:buNone/>
                      </a:pPr>
                      <a:r>
                        <a:rPr lang="zh-CN" altLang="en-US" sz="1200" dirty="0">
                          <a:solidFill>
                            <a:srgbClr val="000000"/>
                          </a:solidFill>
                          <a:latin typeface="微软雅黑" panose="020B0503020204020204" charset="-122"/>
                          <a:ea typeface="微软雅黑" panose="020B0503020204020204" charset="-122"/>
                        </a:rPr>
                        <a:t>市级公安消防大队大队长</a:t>
                      </a:r>
                      <a:endParaRPr lang="zh-CN" altLang="en-US" sz="1200" dirty="0">
                        <a:solidFill>
                          <a:srgbClr val="000000"/>
                        </a:solidFill>
                        <a:latin typeface="微软雅黑" panose="020B0503020204020204" charset="-122"/>
                        <a:ea typeface="微软雅黑" panose="020B0503020204020204" charset="-122"/>
                      </a:endParaRPr>
                    </a:p>
                  </a:txBody>
                  <a:tcPr marL="9525" marR="9525" marT="9519" marB="0" anchor="ctr">
                    <a:lnL w="12700" cap="flat" cmpd="sng">
                      <a:solidFill>
                        <a:sysClr val="background" lastClr="000000">
                          <a:gamma/>
                          <a:invGamma/>
                        </a:sysClr>
                      </a:solidFill>
                      <a:prstDash val="solid"/>
                      <a:headEnd type="none" w="med" len="med"/>
                      <a:tailEnd type="none" w="med" len="med"/>
                    </a:lnL>
                    <a:lnR w="12700" cap="flat" cmpd="sng">
                      <a:solidFill>
                        <a:sysClr val="background" lastClr="000000">
                          <a:gamma/>
                          <a:invGamma/>
                        </a:sysClr>
                      </a:solidFill>
                      <a:prstDash val="solid"/>
                      <a:headEnd type="none" w="med" len="med"/>
                      <a:tailEnd type="none" w="med" len="med"/>
                    </a:lnR>
                    <a:lnT w="12700" cap="flat" cmpd="sng">
                      <a:solidFill>
                        <a:sysClr val="background" lastClr="000000">
                          <a:gamma/>
                          <a:invGamma/>
                        </a:sysClr>
                      </a:solidFill>
                      <a:prstDash val="solid"/>
                      <a:headEnd type="none" w="med" len="med"/>
                      <a:tailEnd type="none" w="med" len="med"/>
                    </a:lnT>
                    <a:lnB w="12700" cap="flat" cmpd="sng">
                      <a:solidFill>
                        <a:sysClr val="background" lastClr="000000">
                          <a:gamma/>
                          <a:invGamma/>
                        </a:sysClr>
                      </a:solidFill>
                      <a:prstDash val="solid"/>
                      <a:headEnd type="none" w="med" len="med"/>
                      <a:tailEnd type="none" w="med" len="med"/>
                    </a:lnB>
                    <a:lnTlToBr>
                      <a:noFill/>
                    </a:lnTlToBr>
                    <a:lnBlToTr>
                      <a:noFill/>
                    </a:lnBlToTr>
                    <a:solidFill>
                      <a:srgbClr val="E9EDF4"/>
                    </a:solidFill>
                  </a:tcPr>
                </a:tc>
                <a:tc>
                  <a:txBody>
                    <a:bodyPr/>
                    <a:lstStyle>
                      <a:lvl1pPr marL="285750" lvl="0" indent="-285750" algn="l" defTabSz="914400" eaLnBrk="1" fontAlgn="base" latinLnBrk="0" hangingPunct="1">
                        <a:lnSpc>
                          <a:spcPct val="80000"/>
                        </a:lnSpc>
                        <a:spcBef>
                          <a:spcPct val="20000"/>
                        </a:spcBef>
                        <a:spcAft>
                          <a:spcPct val="0"/>
                        </a:spcAft>
                        <a:buFont typeface="Arial" panose="020B0604020202020204" pitchFamily="34" charset="0"/>
                        <a:buChar char="•"/>
                        <a:defRPr sz="2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1pPr>
                      <a:lvl2pPr marL="742950" lvl="1" indent="-285750" algn="l" defTabSz="914400" eaLnBrk="1" fontAlgn="base" latinLnBrk="0" hangingPunct="1">
                        <a:lnSpc>
                          <a:spcPct val="80000"/>
                        </a:lnSpc>
                        <a:spcBef>
                          <a:spcPct val="20000"/>
                        </a:spcBef>
                        <a:spcAft>
                          <a:spcPct val="0"/>
                        </a:spcAft>
                        <a:buFont typeface="Arial" panose="020B0604020202020204" pitchFamily="34" charset="0"/>
                        <a:buChar char="•"/>
                        <a:defRPr sz="24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2pPr>
                      <a:lvl3pPr marL="1200150" lvl="2" indent="-285750" algn="l" defTabSz="914400" eaLnBrk="1" fontAlgn="base" latinLnBrk="0" hangingPunct="1">
                        <a:lnSpc>
                          <a:spcPct val="80000"/>
                        </a:lnSpc>
                        <a:spcBef>
                          <a:spcPct val="20000"/>
                        </a:spcBef>
                        <a:spcAft>
                          <a:spcPct val="0"/>
                        </a:spcAft>
                        <a:buFont typeface="Arial" panose="020B0604020202020204" pitchFamily="34" charset="0"/>
                        <a:buChar char="•"/>
                        <a:defRPr sz="20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3pPr>
                      <a:lvl4pPr marL="1657350" lvl="3"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4pPr>
                      <a:lvl5pPr marL="2114550" lvl="4"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5pPr>
                    </a:lstStyle>
                    <a:p>
                      <a:pPr marL="0" lvl="0" indent="0" fontAlgn="ctr">
                        <a:spcBef>
                          <a:spcPct val="0"/>
                        </a:spcBef>
                        <a:buNone/>
                      </a:pPr>
                      <a:r>
                        <a:rPr lang="zh-CN" altLang="en-US" sz="1200" dirty="0">
                          <a:solidFill>
                            <a:srgbClr val="000000"/>
                          </a:solidFill>
                          <a:latin typeface="微软雅黑" panose="020B0503020204020204" charset="-122"/>
                          <a:ea typeface="微软雅黑" panose="020B0503020204020204" charset="-122"/>
                        </a:rPr>
                        <a:t>无处分</a:t>
                      </a:r>
                      <a:endParaRPr lang="zh-CN" altLang="en-US" sz="1200" dirty="0">
                        <a:solidFill>
                          <a:srgbClr val="000000"/>
                        </a:solidFill>
                        <a:latin typeface="微软雅黑" panose="020B0503020204020204" charset="-122"/>
                        <a:ea typeface="微软雅黑" panose="020B0503020204020204" charset="-122"/>
                      </a:endParaRPr>
                    </a:p>
                  </a:txBody>
                  <a:tcPr marL="9525" marR="9525" marT="9519" marB="0" anchor="ctr">
                    <a:lnL w="12700" cap="flat" cmpd="sng">
                      <a:solidFill>
                        <a:sysClr val="background" lastClr="000000">
                          <a:gamma/>
                          <a:invGamma/>
                        </a:sysClr>
                      </a:solidFill>
                      <a:prstDash val="solid"/>
                      <a:headEnd type="none" w="med" len="med"/>
                      <a:tailEnd type="none" w="med" len="med"/>
                    </a:lnL>
                    <a:lnR w="12700" cap="flat" cmpd="sng">
                      <a:solidFill>
                        <a:sysClr val="background" lastClr="000000">
                          <a:gamma/>
                          <a:invGamma/>
                        </a:sysClr>
                      </a:solidFill>
                      <a:prstDash val="solid"/>
                      <a:headEnd type="none" w="med" len="med"/>
                      <a:tailEnd type="none" w="med" len="med"/>
                    </a:lnR>
                    <a:lnT w="12700" cap="flat" cmpd="sng">
                      <a:solidFill>
                        <a:sysClr val="background" lastClr="000000">
                          <a:gamma/>
                          <a:invGamma/>
                        </a:sysClr>
                      </a:solidFill>
                      <a:prstDash val="solid"/>
                      <a:headEnd type="none" w="med" len="med"/>
                      <a:tailEnd type="none" w="med" len="med"/>
                    </a:lnT>
                    <a:lnB w="12700" cap="flat" cmpd="sng">
                      <a:solidFill>
                        <a:sysClr val="background" lastClr="000000">
                          <a:gamma/>
                          <a:invGamma/>
                        </a:sysClr>
                      </a:solidFill>
                      <a:prstDash val="solid"/>
                      <a:headEnd type="none" w="med" len="med"/>
                      <a:tailEnd type="none" w="med" len="med"/>
                    </a:lnB>
                    <a:lnTlToBr>
                      <a:noFill/>
                    </a:lnTlToBr>
                    <a:lnBlToTr>
                      <a:noFill/>
                    </a:lnBlToTr>
                    <a:solidFill>
                      <a:srgbClr val="C6D9F1"/>
                    </a:solidFill>
                  </a:tcPr>
                </a:tc>
                <a:tc>
                  <a:txBody>
                    <a:bodyPr/>
                    <a:lstStyle>
                      <a:lvl1pPr marL="285750" lvl="0" indent="-285750" algn="l" defTabSz="914400" eaLnBrk="1" fontAlgn="base" latinLnBrk="0" hangingPunct="1">
                        <a:lnSpc>
                          <a:spcPct val="80000"/>
                        </a:lnSpc>
                        <a:spcBef>
                          <a:spcPct val="20000"/>
                        </a:spcBef>
                        <a:spcAft>
                          <a:spcPct val="0"/>
                        </a:spcAft>
                        <a:buFont typeface="Arial" panose="020B0604020202020204" pitchFamily="34" charset="0"/>
                        <a:buChar char="•"/>
                        <a:defRPr sz="2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1pPr>
                      <a:lvl2pPr marL="742950" lvl="1" indent="-285750" algn="l" defTabSz="914400" eaLnBrk="1" fontAlgn="base" latinLnBrk="0" hangingPunct="1">
                        <a:lnSpc>
                          <a:spcPct val="80000"/>
                        </a:lnSpc>
                        <a:spcBef>
                          <a:spcPct val="20000"/>
                        </a:spcBef>
                        <a:spcAft>
                          <a:spcPct val="0"/>
                        </a:spcAft>
                        <a:buFont typeface="Arial" panose="020B0604020202020204" pitchFamily="34" charset="0"/>
                        <a:buChar char="•"/>
                        <a:defRPr sz="24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2pPr>
                      <a:lvl3pPr marL="1200150" lvl="2" indent="-285750" algn="l" defTabSz="914400" eaLnBrk="1" fontAlgn="base" latinLnBrk="0" hangingPunct="1">
                        <a:lnSpc>
                          <a:spcPct val="80000"/>
                        </a:lnSpc>
                        <a:spcBef>
                          <a:spcPct val="20000"/>
                        </a:spcBef>
                        <a:spcAft>
                          <a:spcPct val="0"/>
                        </a:spcAft>
                        <a:buFont typeface="Arial" panose="020B0604020202020204" pitchFamily="34" charset="0"/>
                        <a:buChar char="•"/>
                        <a:defRPr sz="20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3pPr>
                      <a:lvl4pPr marL="1657350" lvl="3"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4pPr>
                      <a:lvl5pPr marL="2114550" lvl="4"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5pPr>
                    </a:lstStyle>
                    <a:p>
                      <a:pPr marL="0" lvl="0" indent="0" fontAlgn="ctr">
                        <a:spcBef>
                          <a:spcPct val="0"/>
                        </a:spcBef>
                        <a:buNone/>
                      </a:pPr>
                      <a:r>
                        <a:rPr lang="zh-CN" altLang="en-US" sz="1200" dirty="0">
                          <a:solidFill>
                            <a:srgbClr val="000000"/>
                          </a:solidFill>
                          <a:latin typeface="微软雅黑" panose="020B0503020204020204" charset="-122"/>
                          <a:ea typeface="微软雅黑" panose="020B0503020204020204" charset="-122"/>
                        </a:rPr>
                        <a:t>司法机关处理（逮捕）</a:t>
                      </a:r>
                      <a:endParaRPr lang="zh-CN" altLang="en-US" sz="1200" dirty="0">
                        <a:solidFill>
                          <a:srgbClr val="000000"/>
                        </a:solidFill>
                        <a:latin typeface="微软雅黑" panose="020B0503020204020204" charset="-122"/>
                        <a:ea typeface="微软雅黑" panose="020B0503020204020204" charset="-122"/>
                      </a:endParaRPr>
                    </a:p>
                  </a:txBody>
                  <a:tcPr marL="9525" marR="9525" marT="9519" marB="0" anchor="ctr">
                    <a:lnL w="12700" cap="flat" cmpd="sng">
                      <a:solidFill>
                        <a:sysClr val="background" lastClr="000000">
                          <a:gamma/>
                          <a:invGamma/>
                        </a:sysClr>
                      </a:solidFill>
                      <a:prstDash val="solid"/>
                      <a:headEnd type="none" w="med" len="med"/>
                      <a:tailEnd type="none" w="med" len="med"/>
                    </a:lnL>
                    <a:lnR w="12700" cap="flat" cmpd="sng">
                      <a:solidFill>
                        <a:sysClr val="background" lastClr="000000">
                          <a:gamma/>
                          <a:invGamma/>
                        </a:sysClr>
                      </a:solidFill>
                      <a:prstDash val="solid"/>
                      <a:headEnd type="none" w="med" len="med"/>
                      <a:tailEnd type="none" w="med" len="med"/>
                    </a:lnR>
                    <a:lnT w="12700" cap="flat" cmpd="sng">
                      <a:solidFill>
                        <a:sysClr val="background" lastClr="000000">
                          <a:gamma/>
                          <a:invGamma/>
                        </a:sysClr>
                      </a:solidFill>
                      <a:prstDash val="solid"/>
                      <a:headEnd type="none" w="med" len="med"/>
                      <a:tailEnd type="none" w="med" len="med"/>
                    </a:lnT>
                    <a:lnB w="12700" cap="flat" cmpd="sng">
                      <a:solidFill>
                        <a:sysClr val="background" lastClr="000000">
                          <a:gamma/>
                          <a:invGamma/>
                        </a:sysClr>
                      </a:solidFill>
                      <a:prstDash val="solid"/>
                      <a:headEnd type="none" w="med" len="med"/>
                      <a:tailEnd type="none" w="med" len="med"/>
                    </a:lnB>
                    <a:lnTlToBr>
                      <a:noFill/>
                    </a:lnTlToBr>
                    <a:lnBlToTr>
                      <a:noFill/>
                    </a:lnBlToTr>
                    <a:solidFill>
                      <a:srgbClr val="D9D9D9"/>
                    </a:solidFill>
                  </a:tcPr>
                </a:tc>
              </a:tr>
            </a:tbl>
          </a:graphicData>
        </a:graphic>
      </p:graphicFrame>
      <p:sp>
        <p:nvSpPr>
          <p:cNvPr id="10" name="文本框 9"/>
          <p:cNvSpPr txBox="1"/>
          <p:nvPr/>
        </p:nvSpPr>
        <p:spPr>
          <a:xfrm>
            <a:off x="5951538" y="333375"/>
            <a:ext cx="3638550" cy="553085"/>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a:spAutoFit/>
          </a:bodyPr>
          <a:lstStyle/>
          <a:p>
            <a:pPr>
              <a:lnSpc>
                <a:spcPct val="150000"/>
              </a:lnSpc>
            </a:pPr>
            <a:r>
              <a:rPr lang="zh-CN" altLang="en-US" b="1" noProof="1">
                <a:solidFill>
                  <a:srgbClr val="000000"/>
                </a:solidFill>
                <a:latin typeface="微软雅黑" panose="020B0503020204020204" charset="-122"/>
                <a:ea typeface="微软雅黑" panose="020B0503020204020204" charset="-122"/>
                <a:cs typeface="+mn-ea"/>
              </a:rPr>
              <a:t>事故处理结果对比</a:t>
            </a:r>
            <a:endParaRPr lang="zh-CN" altLang="en-US" b="1" noProof="1">
              <a:solidFill>
                <a:srgbClr val="000000"/>
              </a:solidFill>
              <a:latin typeface="微软雅黑" panose="020B0503020204020204" charset="-122"/>
              <a:ea typeface="微软雅黑" panose="020B0503020204020204" charset="-122"/>
            </a:endParaRPr>
          </a:p>
        </p:txBody>
      </p:sp>
      <p:graphicFrame>
        <p:nvGraphicFramePr>
          <p:cNvPr id="138292" name="表格 138291"/>
          <p:cNvGraphicFramePr/>
          <p:nvPr/>
        </p:nvGraphicFramePr>
        <p:xfrm>
          <a:off x="1941513" y="5376863"/>
          <a:ext cx="8373745" cy="1277620"/>
        </p:xfrm>
        <a:graphic>
          <a:graphicData uri="http://schemas.openxmlformats.org/drawingml/2006/table">
            <a:tbl>
              <a:tblPr/>
              <a:tblGrid>
                <a:gridCol w="1200150"/>
                <a:gridCol w="2472055"/>
                <a:gridCol w="864235"/>
                <a:gridCol w="3837305"/>
              </a:tblGrid>
              <a:tr h="254000">
                <a:tc rowSpan="5">
                  <a:txBody>
                    <a:bodyPr/>
                    <a:lstStyle>
                      <a:lvl1pPr marL="285750" lvl="0" indent="-285750" algn="l" defTabSz="914400" eaLnBrk="1" fontAlgn="base" latinLnBrk="0" hangingPunct="1">
                        <a:lnSpc>
                          <a:spcPct val="80000"/>
                        </a:lnSpc>
                        <a:spcBef>
                          <a:spcPct val="20000"/>
                        </a:spcBef>
                        <a:spcAft>
                          <a:spcPct val="0"/>
                        </a:spcAft>
                        <a:buFont typeface="Arial" panose="020B0604020202020204" pitchFamily="34" charset="0"/>
                        <a:buChar char="•"/>
                        <a:defRPr sz="2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1pPr>
                      <a:lvl2pPr marL="742950" lvl="1" indent="-285750" algn="l" defTabSz="914400" eaLnBrk="1" fontAlgn="base" latinLnBrk="0" hangingPunct="1">
                        <a:lnSpc>
                          <a:spcPct val="80000"/>
                        </a:lnSpc>
                        <a:spcBef>
                          <a:spcPct val="20000"/>
                        </a:spcBef>
                        <a:spcAft>
                          <a:spcPct val="0"/>
                        </a:spcAft>
                        <a:buFont typeface="Arial" panose="020B0604020202020204" pitchFamily="34" charset="0"/>
                        <a:buChar char="•"/>
                        <a:defRPr sz="24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2pPr>
                      <a:lvl3pPr marL="1200150" lvl="2" indent="-285750" algn="l" defTabSz="914400" eaLnBrk="1" fontAlgn="base" latinLnBrk="0" hangingPunct="1">
                        <a:lnSpc>
                          <a:spcPct val="80000"/>
                        </a:lnSpc>
                        <a:spcBef>
                          <a:spcPct val="20000"/>
                        </a:spcBef>
                        <a:spcAft>
                          <a:spcPct val="0"/>
                        </a:spcAft>
                        <a:buFont typeface="Arial" panose="020B0604020202020204" pitchFamily="34" charset="0"/>
                        <a:buChar char="•"/>
                        <a:defRPr sz="20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3pPr>
                      <a:lvl4pPr marL="1657350" lvl="3"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4pPr>
                      <a:lvl5pPr marL="2114550" lvl="4"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5pPr>
                    </a:lstStyle>
                    <a:p>
                      <a:pPr marL="0" lvl="0" indent="0" algn="ctr" fontAlgn="ctr">
                        <a:spcBef>
                          <a:spcPct val="0"/>
                        </a:spcBef>
                        <a:buNone/>
                      </a:pPr>
                      <a:r>
                        <a:rPr lang="zh-CN" altLang="en-US" sz="1200" dirty="0">
                          <a:solidFill>
                            <a:srgbClr val="000000"/>
                          </a:solidFill>
                          <a:latin typeface="微软雅黑" panose="020B0503020204020204" charset="-122"/>
                          <a:ea typeface="微软雅黑" panose="020B0503020204020204" charset="-122"/>
                        </a:rPr>
                        <a:t>服务机构处理</a:t>
                      </a:r>
                      <a:endParaRPr lang="zh-CN" altLang="en-US" sz="1200" dirty="0">
                        <a:solidFill>
                          <a:srgbClr val="000000"/>
                        </a:solidFill>
                        <a:latin typeface="微软雅黑" panose="020B0503020204020204" charset="-122"/>
                        <a:ea typeface="微软雅黑" panose="020B0503020204020204" charset="-122"/>
                      </a:endParaRPr>
                    </a:p>
                  </a:txBody>
                  <a:tcPr marL="9525" marR="9525" marT="9525" marB="0" anchor="ctr">
                    <a:lnL w="12700" cap="flat" cmpd="sng">
                      <a:solidFill>
                        <a:sysClr val="background" lastClr="000000">
                          <a:gamma/>
                          <a:invGamma/>
                        </a:sysClr>
                      </a:solidFill>
                      <a:prstDash val="solid"/>
                      <a:headEnd type="none" w="med" len="med"/>
                      <a:tailEnd type="none" w="med" len="med"/>
                    </a:lnL>
                    <a:lnR w="12700" cap="flat" cmpd="sng">
                      <a:solidFill>
                        <a:sysClr val="background" lastClr="000000">
                          <a:gamma/>
                          <a:invGamma/>
                        </a:sysClr>
                      </a:solidFill>
                      <a:prstDash val="solid"/>
                      <a:headEnd type="none" w="med" len="med"/>
                      <a:tailEnd type="none" w="med" len="med"/>
                    </a:lnR>
                    <a:lnT w="12700" cap="flat" cmpd="sng">
                      <a:solidFill>
                        <a:sysClr val="background" lastClr="000000">
                          <a:gamma/>
                          <a:invGamma/>
                        </a:sysClr>
                      </a:solidFill>
                      <a:prstDash val="solid"/>
                      <a:headEnd type="none" w="med" len="med"/>
                      <a:tailEnd type="none" w="med" len="med"/>
                    </a:lnT>
                    <a:lnB w="12700" cap="flat" cmpd="sng">
                      <a:solidFill>
                        <a:sysClr val="background" lastClr="000000">
                          <a:gamma/>
                          <a:invGamma/>
                        </a:sysClr>
                      </a:solidFill>
                      <a:prstDash val="solid"/>
                      <a:headEnd type="none" w="med" len="med"/>
                      <a:tailEnd type="none" w="med" len="med"/>
                    </a:lnB>
                    <a:lnTlToBr>
                      <a:noFill/>
                    </a:lnTlToBr>
                    <a:lnBlToTr>
                      <a:noFill/>
                    </a:lnBlToTr>
                    <a:solidFill>
                      <a:srgbClr val="C4BD97"/>
                    </a:solidFill>
                  </a:tcPr>
                </a:tc>
                <a:tc>
                  <a:txBody>
                    <a:bodyPr/>
                    <a:lstStyle>
                      <a:lvl1pPr marL="285750" lvl="0" indent="-285750" algn="l" defTabSz="914400" eaLnBrk="1" fontAlgn="base" latinLnBrk="0" hangingPunct="1">
                        <a:lnSpc>
                          <a:spcPct val="80000"/>
                        </a:lnSpc>
                        <a:spcBef>
                          <a:spcPct val="20000"/>
                        </a:spcBef>
                        <a:spcAft>
                          <a:spcPct val="0"/>
                        </a:spcAft>
                        <a:buFont typeface="Arial" panose="020B0604020202020204" pitchFamily="34" charset="0"/>
                        <a:buChar char="•"/>
                        <a:defRPr sz="2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1pPr>
                      <a:lvl2pPr marL="742950" lvl="1" indent="-285750" algn="l" defTabSz="914400" eaLnBrk="1" fontAlgn="base" latinLnBrk="0" hangingPunct="1">
                        <a:lnSpc>
                          <a:spcPct val="80000"/>
                        </a:lnSpc>
                        <a:spcBef>
                          <a:spcPct val="20000"/>
                        </a:spcBef>
                        <a:spcAft>
                          <a:spcPct val="0"/>
                        </a:spcAft>
                        <a:buFont typeface="Arial" panose="020B0604020202020204" pitchFamily="34" charset="0"/>
                        <a:buChar char="•"/>
                        <a:defRPr sz="24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2pPr>
                      <a:lvl3pPr marL="1200150" lvl="2" indent="-285750" algn="l" defTabSz="914400" eaLnBrk="1" fontAlgn="base" latinLnBrk="0" hangingPunct="1">
                        <a:lnSpc>
                          <a:spcPct val="80000"/>
                        </a:lnSpc>
                        <a:spcBef>
                          <a:spcPct val="20000"/>
                        </a:spcBef>
                        <a:spcAft>
                          <a:spcPct val="0"/>
                        </a:spcAft>
                        <a:buFont typeface="Arial" panose="020B0604020202020204" pitchFamily="34" charset="0"/>
                        <a:buChar char="•"/>
                        <a:defRPr sz="20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3pPr>
                      <a:lvl4pPr marL="1657350" lvl="3"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4pPr>
                      <a:lvl5pPr marL="2114550" lvl="4"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5pPr>
                    </a:lstStyle>
                    <a:p>
                      <a:pPr marL="0" lvl="0" indent="0" algn="ctr" fontAlgn="ctr">
                        <a:spcBef>
                          <a:spcPct val="0"/>
                        </a:spcBef>
                        <a:buNone/>
                      </a:pPr>
                      <a:r>
                        <a:rPr lang="zh-CN" altLang="en-US" sz="1200" dirty="0">
                          <a:solidFill>
                            <a:srgbClr val="000000"/>
                          </a:solidFill>
                          <a:latin typeface="微软雅黑" panose="020B0503020204020204" charset="-122"/>
                          <a:ea typeface="微软雅黑" panose="020B0503020204020204" charset="-122"/>
                        </a:rPr>
                        <a:t>服务机构</a:t>
                      </a:r>
                      <a:endParaRPr lang="zh-CN" altLang="en-US" sz="1200" dirty="0">
                        <a:solidFill>
                          <a:srgbClr val="000000"/>
                        </a:solidFill>
                        <a:latin typeface="微软雅黑" panose="020B0503020204020204" charset="-122"/>
                        <a:ea typeface="微软雅黑" panose="020B0503020204020204" charset="-122"/>
                      </a:endParaRPr>
                    </a:p>
                  </a:txBody>
                  <a:tcPr marL="9525" marR="9525" marT="9525" marB="0" anchor="ctr">
                    <a:lnL w="12700" cap="flat" cmpd="sng">
                      <a:solidFill>
                        <a:sysClr val="background" lastClr="000000">
                          <a:gamma/>
                          <a:invGamma/>
                        </a:sysClr>
                      </a:solidFill>
                      <a:prstDash val="solid"/>
                      <a:headEnd type="none" w="med" len="med"/>
                      <a:tailEnd type="none" w="med" len="med"/>
                    </a:lnL>
                    <a:lnR w="12700" cap="flat" cmpd="sng">
                      <a:solidFill>
                        <a:sysClr val="background" lastClr="000000">
                          <a:gamma/>
                          <a:invGamma/>
                        </a:sysClr>
                      </a:solidFill>
                      <a:prstDash val="solid"/>
                      <a:headEnd type="none" w="med" len="med"/>
                      <a:tailEnd type="none" w="med" len="med"/>
                    </a:lnR>
                    <a:lnT w="12700" cap="flat" cmpd="sng">
                      <a:solidFill>
                        <a:sysClr val="background" lastClr="000000">
                          <a:gamma/>
                          <a:invGamma/>
                        </a:sysClr>
                      </a:solidFill>
                      <a:prstDash val="solid"/>
                      <a:headEnd type="none" w="med" len="med"/>
                      <a:tailEnd type="none" w="med" len="med"/>
                    </a:lnT>
                    <a:lnB w="12700" cap="flat" cmpd="sng">
                      <a:solidFill>
                        <a:sysClr val="background" lastClr="000000">
                          <a:gamma/>
                          <a:invGamma/>
                        </a:sysClr>
                      </a:solidFill>
                      <a:prstDash val="solid"/>
                      <a:headEnd type="none" w="med" len="med"/>
                      <a:tailEnd type="none" w="med" len="med"/>
                    </a:lnB>
                    <a:lnTlToBr>
                      <a:noFill/>
                    </a:lnTlToBr>
                    <a:lnBlToTr>
                      <a:noFill/>
                    </a:lnBlToTr>
                    <a:solidFill>
                      <a:srgbClr val="C4BD97"/>
                    </a:solidFill>
                  </a:tcPr>
                </a:tc>
                <a:tc>
                  <a:txBody>
                    <a:bodyPr/>
                    <a:lstStyle>
                      <a:lvl1pPr marL="285750" lvl="0" indent="-285750" algn="l" defTabSz="914400" eaLnBrk="1" fontAlgn="base" latinLnBrk="0" hangingPunct="1">
                        <a:lnSpc>
                          <a:spcPct val="80000"/>
                        </a:lnSpc>
                        <a:spcBef>
                          <a:spcPct val="20000"/>
                        </a:spcBef>
                        <a:spcAft>
                          <a:spcPct val="0"/>
                        </a:spcAft>
                        <a:buFont typeface="Arial" panose="020B0604020202020204" pitchFamily="34" charset="0"/>
                        <a:buChar char="•"/>
                        <a:defRPr sz="2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1pPr>
                      <a:lvl2pPr marL="742950" lvl="1" indent="-285750" algn="l" defTabSz="914400" eaLnBrk="1" fontAlgn="base" latinLnBrk="0" hangingPunct="1">
                        <a:lnSpc>
                          <a:spcPct val="80000"/>
                        </a:lnSpc>
                        <a:spcBef>
                          <a:spcPct val="20000"/>
                        </a:spcBef>
                        <a:spcAft>
                          <a:spcPct val="0"/>
                        </a:spcAft>
                        <a:buFont typeface="Arial" panose="020B0604020202020204" pitchFamily="34" charset="0"/>
                        <a:buChar char="•"/>
                        <a:defRPr sz="24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2pPr>
                      <a:lvl3pPr marL="1200150" lvl="2" indent="-285750" algn="l" defTabSz="914400" eaLnBrk="1" fontAlgn="base" latinLnBrk="0" hangingPunct="1">
                        <a:lnSpc>
                          <a:spcPct val="80000"/>
                        </a:lnSpc>
                        <a:spcBef>
                          <a:spcPct val="20000"/>
                        </a:spcBef>
                        <a:spcAft>
                          <a:spcPct val="0"/>
                        </a:spcAft>
                        <a:buFont typeface="Arial" panose="020B0604020202020204" pitchFamily="34" charset="0"/>
                        <a:buChar char="•"/>
                        <a:defRPr sz="20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3pPr>
                      <a:lvl4pPr marL="1657350" lvl="3"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4pPr>
                      <a:lvl5pPr marL="2114550" lvl="4"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5pPr>
                    </a:lstStyle>
                    <a:p>
                      <a:pPr marL="0" lvl="0" indent="0" algn="ctr" fontAlgn="ctr">
                        <a:spcBef>
                          <a:spcPct val="0"/>
                        </a:spcBef>
                        <a:buNone/>
                      </a:pPr>
                      <a:r>
                        <a:rPr lang="zh-CN" altLang="en-US" sz="1200" dirty="0">
                          <a:solidFill>
                            <a:srgbClr val="000000"/>
                          </a:solidFill>
                          <a:latin typeface="微软雅黑" panose="020B0503020204020204" charset="-122"/>
                          <a:ea typeface="微软雅黑" panose="020B0503020204020204" charset="-122"/>
                        </a:rPr>
                        <a:t>黄岛事故</a:t>
                      </a:r>
                      <a:endParaRPr lang="zh-CN" altLang="en-US" sz="1200" dirty="0">
                        <a:solidFill>
                          <a:srgbClr val="000000"/>
                        </a:solidFill>
                        <a:latin typeface="微软雅黑" panose="020B0503020204020204" charset="-122"/>
                        <a:ea typeface="微软雅黑" panose="020B0503020204020204" charset="-122"/>
                      </a:endParaRPr>
                    </a:p>
                  </a:txBody>
                  <a:tcPr marL="9525" marR="9525" marT="9525" marB="0" anchor="ctr">
                    <a:lnL w="12700" cap="flat" cmpd="sng">
                      <a:solidFill>
                        <a:sysClr val="background" lastClr="000000">
                          <a:gamma/>
                          <a:invGamma/>
                        </a:sysClr>
                      </a:solidFill>
                      <a:prstDash val="solid"/>
                      <a:headEnd type="none" w="med" len="med"/>
                      <a:tailEnd type="none" w="med" len="med"/>
                    </a:lnL>
                    <a:lnR w="12700" cap="flat" cmpd="sng">
                      <a:solidFill>
                        <a:sysClr val="background" lastClr="000000">
                          <a:gamma/>
                          <a:invGamma/>
                        </a:sysClr>
                      </a:solidFill>
                      <a:prstDash val="solid"/>
                      <a:headEnd type="none" w="med" len="med"/>
                      <a:tailEnd type="none" w="med" len="med"/>
                    </a:lnR>
                    <a:lnT w="12700" cap="flat" cmpd="sng">
                      <a:solidFill>
                        <a:sysClr val="background" lastClr="000000">
                          <a:gamma/>
                          <a:invGamma/>
                        </a:sysClr>
                      </a:solidFill>
                      <a:prstDash val="solid"/>
                      <a:headEnd type="none" w="med" len="med"/>
                      <a:tailEnd type="none" w="med" len="med"/>
                    </a:lnT>
                    <a:lnB w="12700" cap="flat" cmpd="sng">
                      <a:solidFill>
                        <a:sysClr val="background" lastClr="000000">
                          <a:gamma/>
                          <a:invGamma/>
                        </a:sysClr>
                      </a:solidFill>
                      <a:prstDash val="solid"/>
                      <a:headEnd type="none" w="med" len="med"/>
                      <a:tailEnd type="none" w="med" len="med"/>
                    </a:lnB>
                    <a:lnTlToBr>
                      <a:noFill/>
                    </a:lnTlToBr>
                    <a:lnBlToTr>
                      <a:noFill/>
                    </a:lnBlToTr>
                    <a:solidFill>
                      <a:srgbClr val="C4BD97"/>
                    </a:solidFill>
                  </a:tcPr>
                </a:tc>
                <a:tc>
                  <a:txBody>
                    <a:bodyPr/>
                    <a:lstStyle>
                      <a:lvl1pPr marL="285750" lvl="0" indent="-285750" algn="l" defTabSz="914400" eaLnBrk="1" fontAlgn="base" latinLnBrk="0" hangingPunct="1">
                        <a:lnSpc>
                          <a:spcPct val="80000"/>
                        </a:lnSpc>
                        <a:spcBef>
                          <a:spcPct val="20000"/>
                        </a:spcBef>
                        <a:spcAft>
                          <a:spcPct val="0"/>
                        </a:spcAft>
                        <a:buFont typeface="Arial" panose="020B0604020202020204" pitchFamily="34" charset="0"/>
                        <a:buChar char="•"/>
                        <a:defRPr sz="2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1pPr>
                      <a:lvl2pPr marL="742950" lvl="1" indent="-285750" algn="l" defTabSz="914400" eaLnBrk="1" fontAlgn="base" latinLnBrk="0" hangingPunct="1">
                        <a:lnSpc>
                          <a:spcPct val="80000"/>
                        </a:lnSpc>
                        <a:spcBef>
                          <a:spcPct val="20000"/>
                        </a:spcBef>
                        <a:spcAft>
                          <a:spcPct val="0"/>
                        </a:spcAft>
                        <a:buFont typeface="Arial" panose="020B0604020202020204" pitchFamily="34" charset="0"/>
                        <a:buChar char="•"/>
                        <a:defRPr sz="24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2pPr>
                      <a:lvl3pPr marL="1200150" lvl="2" indent="-285750" algn="l" defTabSz="914400" eaLnBrk="1" fontAlgn="base" latinLnBrk="0" hangingPunct="1">
                        <a:lnSpc>
                          <a:spcPct val="80000"/>
                        </a:lnSpc>
                        <a:spcBef>
                          <a:spcPct val="20000"/>
                        </a:spcBef>
                        <a:spcAft>
                          <a:spcPct val="0"/>
                        </a:spcAft>
                        <a:buFont typeface="Arial" panose="020B0604020202020204" pitchFamily="34" charset="0"/>
                        <a:buChar char="•"/>
                        <a:defRPr sz="20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3pPr>
                      <a:lvl4pPr marL="1657350" lvl="3"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4pPr>
                      <a:lvl5pPr marL="2114550" lvl="4"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5pPr>
                    </a:lstStyle>
                    <a:p>
                      <a:pPr marL="0" lvl="0" indent="0" algn="ctr" fontAlgn="ctr">
                        <a:spcBef>
                          <a:spcPct val="0"/>
                        </a:spcBef>
                        <a:buNone/>
                      </a:pPr>
                      <a:r>
                        <a:rPr lang="zh-CN" altLang="en-US" sz="1200" dirty="0">
                          <a:solidFill>
                            <a:srgbClr val="000000"/>
                          </a:solidFill>
                          <a:latin typeface="微软雅黑" panose="020B0503020204020204" charset="-122"/>
                          <a:ea typeface="微软雅黑" panose="020B0503020204020204" charset="-122"/>
                        </a:rPr>
                        <a:t>昆山事故</a:t>
                      </a:r>
                      <a:endParaRPr lang="zh-CN" altLang="en-US" sz="1200" dirty="0">
                        <a:solidFill>
                          <a:srgbClr val="000000"/>
                        </a:solidFill>
                        <a:latin typeface="微软雅黑" panose="020B0503020204020204" charset="-122"/>
                        <a:ea typeface="微软雅黑" panose="020B0503020204020204" charset="-122"/>
                      </a:endParaRPr>
                    </a:p>
                  </a:txBody>
                  <a:tcPr marL="9525" marR="9525" marT="9525" marB="0" anchor="ctr">
                    <a:lnL w="12700" cap="flat" cmpd="sng">
                      <a:solidFill>
                        <a:sysClr val="background" lastClr="000000">
                          <a:gamma/>
                          <a:invGamma/>
                        </a:sysClr>
                      </a:solidFill>
                      <a:prstDash val="solid"/>
                      <a:headEnd type="none" w="med" len="med"/>
                      <a:tailEnd type="none" w="med" len="med"/>
                    </a:lnL>
                    <a:lnR w="12700" cap="flat" cmpd="sng">
                      <a:solidFill>
                        <a:sysClr val="background" lastClr="000000">
                          <a:gamma/>
                          <a:invGamma/>
                        </a:sysClr>
                      </a:solidFill>
                      <a:prstDash val="solid"/>
                      <a:headEnd type="none" w="med" len="med"/>
                      <a:tailEnd type="none" w="med" len="med"/>
                    </a:lnR>
                    <a:lnT w="12700" cap="flat" cmpd="sng">
                      <a:solidFill>
                        <a:sysClr val="background" lastClr="000000">
                          <a:gamma/>
                          <a:invGamma/>
                        </a:sysClr>
                      </a:solidFill>
                      <a:prstDash val="solid"/>
                      <a:headEnd type="none" w="med" len="med"/>
                      <a:tailEnd type="none" w="med" len="med"/>
                    </a:lnT>
                    <a:lnB w="12700" cap="flat" cmpd="sng">
                      <a:solidFill>
                        <a:sysClr val="background" lastClr="000000">
                          <a:gamma/>
                          <a:invGamma/>
                        </a:sysClr>
                      </a:solidFill>
                      <a:prstDash val="solid"/>
                      <a:headEnd type="none" w="med" len="med"/>
                      <a:tailEnd type="none" w="med" len="med"/>
                    </a:lnB>
                    <a:lnTlToBr>
                      <a:noFill/>
                    </a:lnTlToBr>
                    <a:lnBlToTr>
                      <a:noFill/>
                    </a:lnBlToTr>
                    <a:solidFill>
                      <a:srgbClr val="C4BD97"/>
                    </a:solidFill>
                  </a:tcPr>
                </a:tc>
              </a:tr>
              <a:tr h="254000">
                <a:tc vMerge="1">
                  <a:tcPr>
                    <a:lnL w="12700" cap="flat" cmpd="sng">
                      <a:solidFill>
                        <a:sysClr val="background" lastClr="000000">
                          <a:gamma/>
                          <a:invGamma/>
                        </a:sysClr>
                      </a:solidFill>
                      <a:prstDash val="solid"/>
                      <a:headEnd type="none" w="med" len="med"/>
                      <a:tailEnd type="none" w="med" len="med"/>
                    </a:lnL>
                    <a:lnR w="12700" cap="flat" cmpd="sng">
                      <a:solidFill>
                        <a:sysClr val="background" lastClr="000000">
                          <a:gamma/>
                          <a:invGamma/>
                        </a:sysClr>
                      </a:solidFill>
                      <a:prstDash val="solid"/>
                      <a:headEnd type="none" w="med" len="med"/>
                      <a:tailEnd type="none" w="med" len="med"/>
                    </a:lnR>
                  </a:tcPr>
                </a:tc>
                <a:tc>
                  <a:txBody>
                    <a:bodyPr/>
                    <a:lstStyle>
                      <a:lvl1pPr marL="285750" lvl="0" indent="-285750" algn="l" defTabSz="914400" eaLnBrk="1" fontAlgn="base" latinLnBrk="0" hangingPunct="1">
                        <a:lnSpc>
                          <a:spcPct val="80000"/>
                        </a:lnSpc>
                        <a:spcBef>
                          <a:spcPct val="20000"/>
                        </a:spcBef>
                        <a:spcAft>
                          <a:spcPct val="0"/>
                        </a:spcAft>
                        <a:buFont typeface="Arial" panose="020B0604020202020204" pitchFamily="34" charset="0"/>
                        <a:buChar char="•"/>
                        <a:defRPr sz="2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1pPr>
                      <a:lvl2pPr marL="742950" lvl="1" indent="-285750" algn="l" defTabSz="914400" eaLnBrk="1" fontAlgn="base" latinLnBrk="0" hangingPunct="1">
                        <a:lnSpc>
                          <a:spcPct val="80000"/>
                        </a:lnSpc>
                        <a:spcBef>
                          <a:spcPct val="20000"/>
                        </a:spcBef>
                        <a:spcAft>
                          <a:spcPct val="0"/>
                        </a:spcAft>
                        <a:buFont typeface="Arial" panose="020B0604020202020204" pitchFamily="34" charset="0"/>
                        <a:buChar char="•"/>
                        <a:defRPr sz="24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2pPr>
                      <a:lvl3pPr marL="1200150" lvl="2" indent="-285750" algn="l" defTabSz="914400" eaLnBrk="1" fontAlgn="base" latinLnBrk="0" hangingPunct="1">
                        <a:lnSpc>
                          <a:spcPct val="80000"/>
                        </a:lnSpc>
                        <a:spcBef>
                          <a:spcPct val="20000"/>
                        </a:spcBef>
                        <a:spcAft>
                          <a:spcPct val="0"/>
                        </a:spcAft>
                        <a:buFont typeface="Arial" panose="020B0604020202020204" pitchFamily="34" charset="0"/>
                        <a:buChar char="•"/>
                        <a:defRPr sz="20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3pPr>
                      <a:lvl4pPr marL="1657350" lvl="3"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4pPr>
                      <a:lvl5pPr marL="2114550" lvl="4"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5pPr>
                    </a:lstStyle>
                    <a:p>
                      <a:pPr marL="0" lvl="0" indent="0" fontAlgn="b">
                        <a:spcBef>
                          <a:spcPct val="0"/>
                        </a:spcBef>
                        <a:buNone/>
                      </a:pPr>
                      <a:r>
                        <a:rPr lang="zh-CN" altLang="en-US" sz="1200" dirty="0">
                          <a:solidFill>
                            <a:srgbClr val="000000"/>
                          </a:solidFill>
                          <a:latin typeface="微软雅黑" panose="020B0503020204020204" charset="-122"/>
                          <a:ea typeface="微软雅黑" panose="020B0503020204020204" charset="-122"/>
                        </a:rPr>
                        <a:t>建筑设计机构</a:t>
                      </a:r>
                      <a:endParaRPr lang="zh-CN" altLang="en-US" sz="1200" dirty="0">
                        <a:solidFill>
                          <a:srgbClr val="000000"/>
                        </a:solidFill>
                        <a:latin typeface="微软雅黑" panose="020B0503020204020204" charset="-122"/>
                        <a:ea typeface="微软雅黑" panose="020B0503020204020204" charset="-122"/>
                      </a:endParaRPr>
                    </a:p>
                  </a:txBody>
                  <a:tcPr marL="9525" marR="9525" marT="9525" marB="0" anchor="b">
                    <a:lnL w="12700" cap="flat" cmpd="sng">
                      <a:solidFill>
                        <a:sysClr val="background" lastClr="000000">
                          <a:gamma/>
                          <a:invGamma/>
                        </a:sysClr>
                      </a:solidFill>
                      <a:prstDash val="solid"/>
                      <a:headEnd type="none" w="med" len="med"/>
                      <a:tailEnd type="none" w="med" len="med"/>
                    </a:lnL>
                    <a:lnR w="12700" cap="flat" cmpd="sng">
                      <a:solidFill>
                        <a:sysClr val="background" lastClr="000000">
                          <a:gamma/>
                          <a:invGamma/>
                        </a:sysClr>
                      </a:solidFill>
                      <a:prstDash val="solid"/>
                      <a:headEnd type="none" w="med" len="med"/>
                      <a:tailEnd type="none" w="med" len="med"/>
                    </a:lnR>
                    <a:lnT w="12700" cap="flat" cmpd="sng">
                      <a:solidFill>
                        <a:sysClr val="background" lastClr="000000">
                          <a:gamma/>
                          <a:invGamma/>
                        </a:sysClr>
                      </a:solidFill>
                      <a:prstDash val="solid"/>
                      <a:headEnd type="none" w="med" len="med"/>
                      <a:tailEnd type="none" w="med" len="med"/>
                    </a:lnT>
                    <a:lnB w="12700" cap="flat" cmpd="sng">
                      <a:solidFill>
                        <a:sysClr val="background" lastClr="000000">
                          <a:gamma/>
                          <a:invGamma/>
                        </a:sysClr>
                      </a:solidFill>
                      <a:prstDash val="solid"/>
                      <a:headEnd type="none" w="med" len="med"/>
                      <a:tailEnd type="none" w="med" len="med"/>
                    </a:lnB>
                    <a:lnTlToBr>
                      <a:noFill/>
                    </a:lnTlToBr>
                    <a:lnBlToTr>
                      <a:noFill/>
                    </a:lnBlToTr>
                    <a:solidFill>
                      <a:srgbClr val="C4BD97"/>
                    </a:solidFill>
                  </a:tcPr>
                </a:tc>
                <a:tc>
                  <a:txBody>
                    <a:bodyPr/>
                    <a:lstStyle>
                      <a:lvl1pPr marL="285750" lvl="0" indent="-285750" algn="l" defTabSz="914400" eaLnBrk="1" fontAlgn="base" latinLnBrk="0" hangingPunct="1">
                        <a:lnSpc>
                          <a:spcPct val="80000"/>
                        </a:lnSpc>
                        <a:spcBef>
                          <a:spcPct val="20000"/>
                        </a:spcBef>
                        <a:spcAft>
                          <a:spcPct val="0"/>
                        </a:spcAft>
                        <a:buFont typeface="Arial" panose="020B0604020202020204" pitchFamily="34" charset="0"/>
                        <a:buChar char="•"/>
                        <a:defRPr sz="2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1pPr>
                      <a:lvl2pPr marL="742950" lvl="1" indent="-285750" algn="l" defTabSz="914400" eaLnBrk="1" fontAlgn="base" latinLnBrk="0" hangingPunct="1">
                        <a:lnSpc>
                          <a:spcPct val="80000"/>
                        </a:lnSpc>
                        <a:spcBef>
                          <a:spcPct val="20000"/>
                        </a:spcBef>
                        <a:spcAft>
                          <a:spcPct val="0"/>
                        </a:spcAft>
                        <a:buFont typeface="Arial" panose="020B0604020202020204" pitchFamily="34" charset="0"/>
                        <a:buChar char="•"/>
                        <a:defRPr sz="24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2pPr>
                      <a:lvl3pPr marL="1200150" lvl="2" indent="-285750" algn="l" defTabSz="914400" eaLnBrk="1" fontAlgn="base" latinLnBrk="0" hangingPunct="1">
                        <a:lnSpc>
                          <a:spcPct val="80000"/>
                        </a:lnSpc>
                        <a:spcBef>
                          <a:spcPct val="20000"/>
                        </a:spcBef>
                        <a:spcAft>
                          <a:spcPct val="0"/>
                        </a:spcAft>
                        <a:buFont typeface="Arial" panose="020B0604020202020204" pitchFamily="34" charset="0"/>
                        <a:buChar char="•"/>
                        <a:defRPr sz="20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3pPr>
                      <a:lvl4pPr marL="1657350" lvl="3"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4pPr>
                      <a:lvl5pPr marL="2114550" lvl="4"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5pPr>
                    </a:lstStyle>
                    <a:p>
                      <a:pPr marL="0" lvl="0" indent="0" fontAlgn="b">
                        <a:spcBef>
                          <a:spcPct val="0"/>
                        </a:spcBef>
                        <a:buNone/>
                      </a:pPr>
                      <a:r>
                        <a:rPr lang="zh-CN" altLang="en-US" sz="1200" dirty="0">
                          <a:solidFill>
                            <a:srgbClr val="000000"/>
                          </a:solidFill>
                          <a:latin typeface="微软雅黑" panose="020B0503020204020204" charset="-122"/>
                          <a:ea typeface="微软雅黑" panose="020B0503020204020204" charset="-122"/>
                        </a:rPr>
                        <a:t>无</a:t>
                      </a:r>
                      <a:endParaRPr lang="zh-CN" altLang="en-US" sz="1200" dirty="0">
                        <a:solidFill>
                          <a:srgbClr val="000000"/>
                        </a:solidFill>
                        <a:latin typeface="微软雅黑" panose="020B0503020204020204" charset="-122"/>
                        <a:ea typeface="微软雅黑" panose="020B0503020204020204" charset="-122"/>
                      </a:endParaRPr>
                    </a:p>
                  </a:txBody>
                  <a:tcPr marL="9525" marR="9525" marT="9525" marB="0" anchor="b">
                    <a:lnL w="12700" cap="flat" cmpd="sng">
                      <a:solidFill>
                        <a:sysClr val="background" lastClr="000000">
                          <a:gamma/>
                          <a:invGamma/>
                        </a:sysClr>
                      </a:solidFill>
                      <a:prstDash val="solid"/>
                      <a:headEnd type="none" w="med" len="med"/>
                      <a:tailEnd type="none" w="med" len="med"/>
                    </a:lnL>
                    <a:lnR w="12700" cap="flat" cmpd="sng">
                      <a:solidFill>
                        <a:sysClr val="background" lastClr="000000">
                          <a:gamma/>
                          <a:invGamma/>
                        </a:sysClr>
                      </a:solidFill>
                      <a:prstDash val="solid"/>
                      <a:headEnd type="none" w="med" len="med"/>
                      <a:tailEnd type="none" w="med" len="med"/>
                    </a:lnR>
                    <a:lnT w="12700" cap="flat" cmpd="sng">
                      <a:solidFill>
                        <a:sysClr val="background" lastClr="000000">
                          <a:gamma/>
                          <a:invGamma/>
                        </a:sysClr>
                      </a:solidFill>
                      <a:prstDash val="solid"/>
                      <a:headEnd type="none" w="med" len="med"/>
                      <a:tailEnd type="none" w="med" len="med"/>
                    </a:lnT>
                    <a:lnB w="12700" cap="flat" cmpd="sng">
                      <a:solidFill>
                        <a:sysClr val="background" lastClr="000000">
                          <a:gamma/>
                          <a:invGamma/>
                        </a:sysClr>
                      </a:solidFill>
                      <a:prstDash val="solid"/>
                      <a:headEnd type="none" w="med" len="med"/>
                      <a:tailEnd type="none" w="med" len="med"/>
                    </a:lnB>
                    <a:lnTlToBr>
                      <a:noFill/>
                    </a:lnTlToBr>
                    <a:lnBlToTr>
                      <a:noFill/>
                    </a:lnBlToTr>
                    <a:solidFill>
                      <a:srgbClr val="C4BD97"/>
                    </a:solidFill>
                  </a:tcPr>
                </a:tc>
                <a:tc rowSpan="4">
                  <a:txBody>
                    <a:bodyPr/>
                    <a:lstStyle>
                      <a:lvl1pPr marL="285750" lvl="0" indent="-285750" algn="l" defTabSz="914400" eaLnBrk="1" fontAlgn="base" latinLnBrk="0" hangingPunct="1">
                        <a:lnSpc>
                          <a:spcPct val="80000"/>
                        </a:lnSpc>
                        <a:spcBef>
                          <a:spcPct val="20000"/>
                        </a:spcBef>
                        <a:spcAft>
                          <a:spcPct val="0"/>
                        </a:spcAft>
                        <a:buFont typeface="Arial" panose="020B0604020202020204" pitchFamily="34" charset="0"/>
                        <a:buChar char="•"/>
                        <a:defRPr sz="2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1pPr>
                      <a:lvl2pPr marL="742950" lvl="1" indent="-285750" algn="l" defTabSz="914400" eaLnBrk="1" fontAlgn="base" latinLnBrk="0" hangingPunct="1">
                        <a:lnSpc>
                          <a:spcPct val="80000"/>
                        </a:lnSpc>
                        <a:spcBef>
                          <a:spcPct val="20000"/>
                        </a:spcBef>
                        <a:spcAft>
                          <a:spcPct val="0"/>
                        </a:spcAft>
                        <a:buFont typeface="Arial" panose="020B0604020202020204" pitchFamily="34" charset="0"/>
                        <a:buChar char="•"/>
                        <a:defRPr sz="24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2pPr>
                      <a:lvl3pPr marL="1200150" lvl="2" indent="-285750" algn="l" defTabSz="914400" eaLnBrk="1" fontAlgn="base" latinLnBrk="0" hangingPunct="1">
                        <a:lnSpc>
                          <a:spcPct val="80000"/>
                        </a:lnSpc>
                        <a:spcBef>
                          <a:spcPct val="20000"/>
                        </a:spcBef>
                        <a:spcAft>
                          <a:spcPct val="0"/>
                        </a:spcAft>
                        <a:buFont typeface="Arial" panose="020B0604020202020204" pitchFamily="34" charset="0"/>
                        <a:buChar char="•"/>
                        <a:defRPr sz="20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3pPr>
                      <a:lvl4pPr marL="1657350" lvl="3"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4pPr>
                      <a:lvl5pPr marL="2114550" lvl="4"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5pPr>
                    </a:lstStyle>
                    <a:p>
                      <a:pPr marL="0" lvl="0" indent="0" fontAlgn="ctr">
                        <a:spcBef>
                          <a:spcPct val="0"/>
                        </a:spcBef>
                        <a:buNone/>
                      </a:pPr>
                      <a:r>
                        <a:rPr lang="zh-CN" altLang="en-US" sz="1200" dirty="0">
                          <a:solidFill>
                            <a:srgbClr val="000000"/>
                          </a:solidFill>
                          <a:latin typeface="微软雅黑" panose="020B0503020204020204" charset="-122"/>
                          <a:ea typeface="微软雅黑" panose="020B0503020204020204" charset="-122"/>
                        </a:rPr>
                        <a:t>对单位和有关人员的违法违规问题进行处罚，构成犯罪的依法追究刑事责任</a:t>
                      </a:r>
                      <a:endParaRPr lang="zh-CN" altLang="en-US" sz="1200" dirty="0">
                        <a:solidFill>
                          <a:srgbClr val="000000"/>
                        </a:solidFill>
                        <a:latin typeface="微软雅黑" panose="020B0503020204020204" charset="-122"/>
                        <a:ea typeface="微软雅黑" panose="020B0503020204020204" charset="-122"/>
                      </a:endParaRPr>
                    </a:p>
                  </a:txBody>
                  <a:tcPr marL="9525" marR="9525" marT="9525" marB="0" anchor="ctr">
                    <a:lnL w="12700" cap="flat" cmpd="sng">
                      <a:solidFill>
                        <a:sysClr val="background" lastClr="000000">
                          <a:gamma/>
                          <a:invGamma/>
                        </a:sysClr>
                      </a:solidFill>
                      <a:prstDash val="solid"/>
                      <a:headEnd type="none" w="med" len="med"/>
                      <a:tailEnd type="none" w="med" len="med"/>
                    </a:lnL>
                    <a:lnR w="12700" cap="flat" cmpd="sng">
                      <a:solidFill>
                        <a:sysClr val="background" lastClr="000000">
                          <a:gamma/>
                          <a:invGamma/>
                        </a:sysClr>
                      </a:solidFill>
                      <a:prstDash val="solid"/>
                      <a:headEnd type="none" w="med" len="med"/>
                      <a:tailEnd type="none" w="med" len="med"/>
                    </a:lnR>
                    <a:lnT w="12700" cap="flat" cmpd="sng">
                      <a:solidFill>
                        <a:sysClr val="background" lastClr="000000">
                          <a:gamma/>
                          <a:invGamma/>
                        </a:sysClr>
                      </a:solidFill>
                      <a:prstDash val="solid"/>
                      <a:headEnd type="none" w="med" len="med"/>
                      <a:tailEnd type="none" w="med" len="med"/>
                    </a:lnT>
                    <a:lnB w="12700" cap="flat" cmpd="sng">
                      <a:solidFill>
                        <a:sysClr val="background" lastClr="000000">
                          <a:gamma/>
                          <a:invGamma/>
                        </a:sysClr>
                      </a:solidFill>
                      <a:prstDash val="solid"/>
                      <a:headEnd type="none" w="med" len="med"/>
                      <a:tailEnd type="none" w="med" len="med"/>
                    </a:lnB>
                    <a:lnTlToBr>
                      <a:noFill/>
                    </a:lnTlToBr>
                    <a:lnBlToTr>
                      <a:noFill/>
                    </a:lnBlToTr>
                    <a:solidFill>
                      <a:srgbClr val="C4BD97"/>
                    </a:solidFill>
                  </a:tcPr>
                </a:tc>
              </a:tr>
              <a:tr h="253365">
                <a:tc vMerge="1">
                  <a:tcPr>
                    <a:lnL w="12700" cap="flat" cmpd="sng">
                      <a:solidFill>
                        <a:sysClr val="background" lastClr="000000">
                          <a:gamma/>
                          <a:invGamma/>
                        </a:sysClr>
                      </a:solidFill>
                      <a:prstDash val="solid"/>
                      <a:headEnd type="none" w="med" len="med"/>
                      <a:tailEnd type="none" w="med" len="med"/>
                    </a:lnL>
                    <a:lnR w="12700" cap="flat" cmpd="sng">
                      <a:solidFill>
                        <a:sysClr val="background" lastClr="000000">
                          <a:gamma/>
                          <a:invGamma/>
                        </a:sysClr>
                      </a:solidFill>
                      <a:prstDash val="solid"/>
                      <a:headEnd type="none" w="med" len="med"/>
                      <a:tailEnd type="none" w="med" len="med"/>
                    </a:lnR>
                  </a:tcPr>
                </a:tc>
                <a:tc>
                  <a:txBody>
                    <a:bodyPr/>
                    <a:lstStyle>
                      <a:lvl1pPr marL="285750" lvl="0" indent="-285750" algn="l" defTabSz="914400" eaLnBrk="1" fontAlgn="base" latinLnBrk="0" hangingPunct="1">
                        <a:lnSpc>
                          <a:spcPct val="80000"/>
                        </a:lnSpc>
                        <a:spcBef>
                          <a:spcPct val="20000"/>
                        </a:spcBef>
                        <a:spcAft>
                          <a:spcPct val="0"/>
                        </a:spcAft>
                        <a:buFont typeface="Arial" panose="020B0604020202020204" pitchFamily="34" charset="0"/>
                        <a:buChar char="•"/>
                        <a:defRPr sz="2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1pPr>
                      <a:lvl2pPr marL="742950" lvl="1" indent="-285750" algn="l" defTabSz="914400" eaLnBrk="1" fontAlgn="base" latinLnBrk="0" hangingPunct="1">
                        <a:lnSpc>
                          <a:spcPct val="80000"/>
                        </a:lnSpc>
                        <a:spcBef>
                          <a:spcPct val="20000"/>
                        </a:spcBef>
                        <a:spcAft>
                          <a:spcPct val="0"/>
                        </a:spcAft>
                        <a:buFont typeface="Arial" panose="020B0604020202020204" pitchFamily="34" charset="0"/>
                        <a:buChar char="•"/>
                        <a:defRPr sz="24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2pPr>
                      <a:lvl3pPr marL="1200150" lvl="2" indent="-285750" algn="l" defTabSz="914400" eaLnBrk="1" fontAlgn="base" latinLnBrk="0" hangingPunct="1">
                        <a:lnSpc>
                          <a:spcPct val="80000"/>
                        </a:lnSpc>
                        <a:spcBef>
                          <a:spcPct val="20000"/>
                        </a:spcBef>
                        <a:spcAft>
                          <a:spcPct val="0"/>
                        </a:spcAft>
                        <a:buFont typeface="Arial" panose="020B0604020202020204" pitchFamily="34" charset="0"/>
                        <a:buChar char="•"/>
                        <a:defRPr sz="20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3pPr>
                      <a:lvl4pPr marL="1657350" lvl="3"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4pPr>
                      <a:lvl5pPr marL="2114550" lvl="4"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5pPr>
                    </a:lstStyle>
                    <a:p>
                      <a:pPr marL="0" lvl="0" indent="0" fontAlgn="b">
                        <a:spcBef>
                          <a:spcPct val="0"/>
                        </a:spcBef>
                        <a:buNone/>
                      </a:pPr>
                      <a:r>
                        <a:rPr lang="zh-CN" altLang="en-US" sz="1200" dirty="0">
                          <a:solidFill>
                            <a:srgbClr val="000000"/>
                          </a:solidFill>
                          <a:latin typeface="微软雅黑" panose="020B0503020204020204" charset="-122"/>
                          <a:ea typeface="微软雅黑" panose="020B0503020204020204" charset="-122"/>
                        </a:rPr>
                        <a:t>安全评价机构</a:t>
                      </a:r>
                      <a:endParaRPr lang="zh-CN" altLang="en-US" sz="1200" dirty="0">
                        <a:solidFill>
                          <a:srgbClr val="000000"/>
                        </a:solidFill>
                        <a:latin typeface="微软雅黑" panose="020B0503020204020204" charset="-122"/>
                        <a:ea typeface="微软雅黑" panose="020B0503020204020204" charset="-122"/>
                      </a:endParaRPr>
                    </a:p>
                  </a:txBody>
                  <a:tcPr marL="9525" marR="9525" marT="9525" marB="0" anchor="b">
                    <a:lnL w="12700" cap="flat" cmpd="sng">
                      <a:solidFill>
                        <a:sysClr val="background" lastClr="000000">
                          <a:gamma/>
                          <a:invGamma/>
                        </a:sysClr>
                      </a:solidFill>
                      <a:prstDash val="solid"/>
                      <a:headEnd type="none" w="med" len="med"/>
                      <a:tailEnd type="none" w="med" len="med"/>
                    </a:lnL>
                    <a:lnR w="12700" cap="flat" cmpd="sng">
                      <a:solidFill>
                        <a:sysClr val="background" lastClr="000000">
                          <a:gamma/>
                          <a:invGamma/>
                        </a:sysClr>
                      </a:solidFill>
                      <a:prstDash val="solid"/>
                      <a:headEnd type="none" w="med" len="med"/>
                      <a:tailEnd type="none" w="med" len="med"/>
                    </a:lnR>
                    <a:lnT w="12700" cap="flat" cmpd="sng">
                      <a:solidFill>
                        <a:sysClr val="background" lastClr="000000">
                          <a:gamma/>
                          <a:invGamma/>
                        </a:sysClr>
                      </a:solidFill>
                      <a:prstDash val="solid"/>
                      <a:headEnd type="none" w="med" len="med"/>
                      <a:tailEnd type="none" w="med" len="med"/>
                    </a:lnT>
                    <a:lnB w="12700" cap="flat" cmpd="sng">
                      <a:solidFill>
                        <a:sysClr val="background" lastClr="000000">
                          <a:gamma/>
                          <a:invGamma/>
                        </a:sysClr>
                      </a:solidFill>
                      <a:prstDash val="solid"/>
                      <a:headEnd type="none" w="med" len="med"/>
                      <a:tailEnd type="none" w="med" len="med"/>
                    </a:lnB>
                    <a:lnTlToBr>
                      <a:noFill/>
                    </a:lnTlToBr>
                    <a:lnBlToTr>
                      <a:noFill/>
                    </a:lnBlToTr>
                    <a:solidFill>
                      <a:srgbClr val="C4BD97"/>
                    </a:solidFill>
                  </a:tcPr>
                </a:tc>
                <a:tc>
                  <a:txBody>
                    <a:bodyPr/>
                    <a:lstStyle>
                      <a:lvl1pPr marL="285750" lvl="0" indent="-285750" algn="l" defTabSz="914400" eaLnBrk="1" fontAlgn="base" latinLnBrk="0" hangingPunct="1">
                        <a:lnSpc>
                          <a:spcPct val="80000"/>
                        </a:lnSpc>
                        <a:spcBef>
                          <a:spcPct val="20000"/>
                        </a:spcBef>
                        <a:spcAft>
                          <a:spcPct val="0"/>
                        </a:spcAft>
                        <a:buFont typeface="Arial" panose="020B0604020202020204" pitchFamily="34" charset="0"/>
                        <a:buChar char="•"/>
                        <a:defRPr sz="2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1pPr>
                      <a:lvl2pPr marL="742950" lvl="1" indent="-285750" algn="l" defTabSz="914400" eaLnBrk="1" fontAlgn="base" latinLnBrk="0" hangingPunct="1">
                        <a:lnSpc>
                          <a:spcPct val="80000"/>
                        </a:lnSpc>
                        <a:spcBef>
                          <a:spcPct val="20000"/>
                        </a:spcBef>
                        <a:spcAft>
                          <a:spcPct val="0"/>
                        </a:spcAft>
                        <a:buFont typeface="Arial" panose="020B0604020202020204" pitchFamily="34" charset="0"/>
                        <a:buChar char="•"/>
                        <a:defRPr sz="24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2pPr>
                      <a:lvl3pPr marL="1200150" lvl="2" indent="-285750" algn="l" defTabSz="914400" eaLnBrk="1" fontAlgn="base" latinLnBrk="0" hangingPunct="1">
                        <a:lnSpc>
                          <a:spcPct val="80000"/>
                        </a:lnSpc>
                        <a:spcBef>
                          <a:spcPct val="20000"/>
                        </a:spcBef>
                        <a:spcAft>
                          <a:spcPct val="0"/>
                        </a:spcAft>
                        <a:buFont typeface="Arial" panose="020B0604020202020204" pitchFamily="34" charset="0"/>
                        <a:buChar char="•"/>
                        <a:defRPr sz="20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3pPr>
                      <a:lvl4pPr marL="1657350" lvl="3"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4pPr>
                      <a:lvl5pPr marL="2114550" lvl="4"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5pPr>
                    </a:lstStyle>
                    <a:p>
                      <a:pPr marL="0" lvl="0" indent="0" fontAlgn="b">
                        <a:spcBef>
                          <a:spcPct val="0"/>
                        </a:spcBef>
                        <a:buNone/>
                      </a:pPr>
                      <a:r>
                        <a:rPr lang="zh-CN" altLang="en-US" sz="1200" dirty="0">
                          <a:solidFill>
                            <a:srgbClr val="000000"/>
                          </a:solidFill>
                          <a:latin typeface="微软雅黑" panose="020B0503020204020204" charset="-122"/>
                          <a:ea typeface="微软雅黑" panose="020B0503020204020204" charset="-122"/>
                        </a:rPr>
                        <a:t>无</a:t>
                      </a:r>
                      <a:endParaRPr lang="zh-CN" altLang="en-US" sz="1200" dirty="0">
                        <a:solidFill>
                          <a:srgbClr val="000000"/>
                        </a:solidFill>
                        <a:latin typeface="微软雅黑" panose="020B0503020204020204" charset="-122"/>
                        <a:ea typeface="微软雅黑" panose="020B0503020204020204" charset="-122"/>
                      </a:endParaRPr>
                    </a:p>
                  </a:txBody>
                  <a:tcPr marL="9525" marR="9525" marT="9525" marB="0" anchor="b">
                    <a:lnL w="12700" cap="flat" cmpd="sng">
                      <a:solidFill>
                        <a:sysClr val="background" lastClr="000000">
                          <a:gamma/>
                          <a:invGamma/>
                        </a:sysClr>
                      </a:solidFill>
                      <a:prstDash val="solid"/>
                      <a:headEnd type="none" w="med" len="med"/>
                      <a:tailEnd type="none" w="med" len="med"/>
                    </a:lnL>
                    <a:lnR w="12700" cap="flat" cmpd="sng">
                      <a:solidFill>
                        <a:sysClr val="background" lastClr="000000">
                          <a:gamma/>
                          <a:invGamma/>
                        </a:sysClr>
                      </a:solidFill>
                      <a:prstDash val="solid"/>
                      <a:headEnd type="none" w="med" len="med"/>
                      <a:tailEnd type="none" w="med" len="med"/>
                    </a:lnR>
                    <a:lnT w="12700" cap="flat" cmpd="sng">
                      <a:solidFill>
                        <a:sysClr val="background" lastClr="000000">
                          <a:gamma/>
                          <a:invGamma/>
                        </a:sysClr>
                      </a:solidFill>
                      <a:prstDash val="solid"/>
                      <a:headEnd type="none" w="med" len="med"/>
                      <a:tailEnd type="none" w="med" len="med"/>
                    </a:lnT>
                    <a:lnB w="12700" cap="flat" cmpd="sng">
                      <a:solidFill>
                        <a:sysClr val="background" lastClr="000000">
                          <a:gamma/>
                          <a:invGamma/>
                        </a:sysClr>
                      </a:solidFill>
                      <a:prstDash val="solid"/>
                      <a:headEnd type="none" w="med" len="med"/>
                      <a:tailEnd type="none" w="med" len="med"/>
                    </a:lnB>
                    <a:lnTlToBr>
                      <a:noFill/>
                    </a:lnTlToBr>
                    <a:lnBlToTr>
                      <a:noFill/>
                    </a:lnBlToTr>
                    <a:solidFill>
                      <a:srgbClr val="C4BD97"/>
                    </a:solidFill>
                  </a:tcPr>
                </a:tc>
                <a:tc vMerge="1">
                  <a:tcPr>
                    <a:lnL w="12700" cap="flat" cmpd="sng">
                      <a:solidFill>
                        <a:sysClr val="background" lastClr="000000">
                          <a:gamma/>
                          <a:invGamma/>
                        </a:sysClr>
                      </a:solidFill>
                      <a:prstDash val="solid"/>
                      <a:headEnd type="none" w="med" len="med"/>
                      <a:tailEnd type="none" w="med" len="med"/>
                    </a:lnL>
                    <a:lnR w="12700" cap="flat" cmpd="sng">
                      <a:solidFill>
                        <a:sysClr val="background" lastClr="000000">
                          <a:gamma/>
                          <a:invGamma/>
                        </a:sysClr>
                      </a:solidFill>
                      <a:prstDash val="solid"/>
                      <a:headEnd type="none" w="med" len="med"/>
                      <a:tailEnd type="none" w="med" len="med"/>
                    </a:lnR>
                  </a:tcPr>
                </a:tc>
              </a:tr>
              <a:tr h="254000">
                <a:tc vMerge="1">
                  <a:tcPr>
                    <a:lnL w="12700" cap="flat" cmpd="sng">
                      <a:solidFill>
                        <a:sysClr val="background" lastClr="000000">
                          <a:gamma/>
                          <a:invGamma/>
                        </a:sysClr>
                      </a:solidFill>
                      <a:prstDash val="solid"/>
                      <a:headEnd type="none" w="med" len="med"/>
                      <a:tailEnd type="none" w="med" len="med"/>
                    </a:lnL>
                    <a:lnR w="12700" cap="flat" cmpd="sng">
                      <a:solidFill>
                        <a:sysClr val="background" lastClr="000000">
                          <a:gamma/>
                          <a:invGamma/>
                        </a:sysClr>
                      </a:solidFill>
                      <a:prstDash val="solid"/>
                      <a:headEnd type="none" w="med" len="med"/>
                      <a:tailEnd type="none" w="med" len="med"/>
                    </a:lnR>
                  </a:tcPr>
                </a:tc>
                <a:tc>
                  <a:txBody>
                    <a:bodyPr/>
                    <a:lstStyle>
                      <a:lvl1pPr marL="285750" lvl="0" indent="-285750" algn="l" defTabSz="914400" eaLnBrk="1" fontAlgn="base" latinLnBrk="0" hangingPunct="1">
                        <a:lnSpc>
                          <a:spcPct val="80000"/>
                        </a:lnSpc>
                        <a:spcBef>
                          <a:spcPct val="20000"/>
                        </a:spcBef>
                        <a:spcAft>
                          <a:spcPct val="0"/>
                        </a:spcAft>
                        <a:buFont typeface="Arial" panose="020B0604020202020204" pitchFamily="34" charset="0"/>
                        <a:buChar char="•"/>
                        <a:defRPr sz="2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1pPr>
                      <a:lvl2pPr marL="742950" lvl="1" indent="-285750" algn="l" defTabSz="914400" eaLnBrk="1" fontAlgn="base" latinLnBrk="0" hangingPunct="1">
                        <a:lnSpc>
                          <a:spcPct val="80000"/>
                        </a:lnSpc>
                        <a:spcBef>
                          <a:spcPct val="20000"/>
                        </a:spcBef>
                        <a:spcAft>
                          <a:spcPct val="0"/>
                        </a:spcAft>
                        <a:buFont typeface="Arial" panose="020B0604020202020204" pitchFamily="34" charset="0"/>
                        <a:buChar char="•"/>
                        <a:defRPr sz="24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2pPr>
                      <a:lvl3pPr marL="1200150" lvl="2" indent="-285750" algn="l" defTabSz="914400" eaLnBrk="1" fontAlgn="base" latinLnBrk="0" hangingPunct="1">
                        <a:lnSpc>
                          <a:spcPct val="80000"/>
                        </a:lnSpc>
                        <a:spcBef>
                          <a:spcPct val="20000"/>
                        </a:spcBef>
                        <a:spcAft>
                          <a:spcPct val="0"/>
                        </a:spcAft>
                        <a:buFont typeface="Arial" panose="020B0604020202020204" pitchFamily="34" charset="0"/>
                        <a:buChar char="•"/>
                        <a:defRPr sz="20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3pPr>
                      <a:lvl4pPr marL="1657350" lvl="3"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4pPr>
                      <a:lvl5pPr marL="2114550" lvl="4"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5pPr>
                    </a:lstStyle>
                    <a:p>
                      <a:pPr marL="0" lvl="0" indent="0" fontAlgn="b">
                        <a:spcBef>
                          <a:spcPct val="0"/>
                        </a:spcBef>
                        <a:buNone/>
                      </a:pPr>
                      <a:r>
                        <a:rPr lang="zh-CN" altLang="en-US" sz="1200" dirty="0">
                          <a:solidFill>
                            <a:srgbClr val="000000"/>
                          </a:solidFill>
                          <a:latin typeface="微软雅黑" panose="020B0503020204020204" charset="-122"/>
                          <a:ea typeface="微软雅黑" panose="020B0503020204020204" charset="-122"/>
                        </a:rPr>
                        <a:t>职业健康检测机构</a:t>
                      </a:r>
                      <a:endParaRPr lang="zh-CN" altLang="en-US" sz="1200" dirty="0">
                        <a:solidFill>
                          <a:srgbClr val="000000"/>
                        </a:solidFill>
                        <a:latin typeface="微软雅黑" panose="020B0503020204020204" charset="-122"/>
                        <a:ea typeface="微软雅黑" panose="020B0503020204020204" charset="-122"/>
                      </a:endParaRPr>
                    </a:p>
                  </a:txBody>
                  <a:tcPr marL="9525" marR="9525" marT="9525" marB="0" anchor="b">
                    <a:lnL w="12700" cap="flat" cmpd="sng">
                      <a:solidFill>
                        <a:sysClr val="background" lastClr="000000">
                          <a:gamma/>
                          <a:invGamma/>
                        </a:sysClr>
                      </a:solidFill>
                      <a:prstDash val="solid"/>
                      <a:headEnd type="none" w="med" len="med"/>
                      <a:tailEnd type="none" w="med" len="med"/>
                    </a:lnL>
                    <a:lnR w="12700" cap="flat" cmpd="sng">
                      <a:solidFill>
                        <a:sysClr val="background" lastClr="000000">
                          <a:gamma/>
                          <a:invGamma/>
                        </a:sysClr>
                      </a:solidFill>
                      <a:prstDash val="solid"/>
                      <a:headEnd type="none" w="med" len="med"/>
                      <a:tailEnd type="none" w="med" len="med"/>
                    </a:lnR>
                    <a:lnT w="12700" cap="flat" cmpd="sng">
                      <a:solidFill>
                        <a:sysClr val="background" lastClr="000000">
                          <a:gamma/>
                          <a:invGamma/>
                        </a:sysClr>
                      </a:solidFill>
                      <a:prstDash val="solid"/>
                      <a:headEnd type="none" w="med" len="med"/>
                      <a:tailEnd type="none" w="med" len="med"/>
                    </a:lnT>
                    <a:lnB w="12700" cap="flat" cmpd="sng">
                      <a:solidFill>
                        <a:sysClr val="background" lastClr="000000">
                          <a:gamma/>
                          <a:invGamma/>
                        </a:sysClr>
                      </a:solidFill>
                      <a:prstDash val="solid"/>
                      <a:headEnd type="none" w="med" len="med"/>
                      <a:tailEnd type="none" w="med" len="med"/>
                    </a:lnB>
                    <a:lnTlToBr>
                      <a:noFill/>
                    </a:lnTlToBr>
                    <a:lnBlToTr>
                      <a:noFill/>
                    </a:lnBlToTr>
                    <a:solidFill>
                      <a:srgbClr val="C4BD97"/>
                    </a:solidFill>
                  </a:tcPr>
                </a:tc>
                <a:tc>
                  <a:txBody>
                    <a:bodyPr/>
                    <a:lstStyle>
                      <a:lvl1pPr marL="285750" lvl="0" indent="-285750" algn="l" defTabSz="914400" eaLnBrk="1" fontAlgn="base" latinLnBrk="0" hangingPunct="1">
                        <a:lnSpc>
                          <a:spcPct val="80000"/>
                        </a:lnSpc>
                        <a:spcBef>
                          <a:spcPct val="20000"/>
                        </a:spcBef>
                        <a:spcAft>
                          <a:spcPct val="0"/>
                        </a:spcAft>
                        <a:buFont typeface="Arial" panose="020B0604020202020204" pitchFamily="34" charset="0"/>
                        <a:buChar char="•"/>
                        <a:defRPr sz="2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1pPr>
                      <a:lvl2pPr marL="742950" lvl="1" indent="-285750" algn="l" defTabSz="914400" eaLnBrk="1" fontAlgn="base" latinLnBrk="0" hangingPunct="1">
                        <a:lnSpc>
                          <a:spcPct val="80000"/>
                        </a:lnSpc>
                        <a:spcBef>
                          <a:spcPct val="20000"/>
                        </a:spcBef>
                        <a:spcAft>
                          <a:spcPct val="0"/>
                        </a:spcAft>
                        <a:buFont typeface="Arial" panose="020B0604020202020204" pitchFamily="34" charset="0"/>
                        <a:buChar char="•"/>
                        <a:defRPr sz="24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2pPr>
                      <a:lvl3pPr marL="1200150" lvl="2" indent="-285750" algn="l" defTabSz="914400" eaLnBrk="1" fontAlgn="base" latinLnBrk="0" hangingPunct="1">
                        <a:lnSpc>
                          <a:spcPct val="80000"/>
                        </a:lnSpc>
                        <a:spcBef>
                          <a:spcPct val="20000"/>
                        </a:spcBef>
                        <a:spcAft>
                          <a:spcPct val="0"/>
                        </a:spcAft>
                        <a:buFont typeface="Arial" panose="020B0604020202020204" pitchFamily="34" charset="0"/>
                        <a:buChar char="•"/>
                        <a:defRPr sz="20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3pPr>
                      <a:lvl4pPr marL="1657350" lvl="3"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4pPr>
                      <a:lvl5pPr marL="2114550" lvl="4"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5pPr>
                    </a:lstStyle>
                    <a:p>
                      <a:pPr marL="0" lvl="0" indent="0" fontAlgn="b">
                        <a:spcBef>
                          <a:spcPct val="0"/>
                        </a:spcBef>
                        <a:buNone/>
                      </a:pPr>
                      <a:r>
                        <a:rPr lang="zh-CN" altLang="en-US" sz="1200" dirty="0">
                          <a:solidFill>
                            <a:srgbClr val="000000"/>
                          </a:solidFill>
                          <a:latin typeface="微软雅黑" panose="020B0503020204020204" charset="-122"/>
                          <a:ea typeface="微软雅黑" panose="020B0503020204020204" charset="-122"/>
                        </a:rPr>
                        <a:t>无</a:t>
                      </a:r>
                      <a:endParaRPr lang="zh-CN" altLang="en-US" sz="1200" dirty="0">
                        <a:solidFill>
                          <a:srgbClr val="000000"/>
                        </a:solidFill>
                        <a:latin typeface="微软雅黑" panose="020B0503020204020204" charset="-122"/>
                        <a:ea typeface="微软雅黑" panose="020B0503020204020204" charset="-122"/>
                      </a:endParaRPr>
                    </a:p>
                  </a:txBody>
                  <a:tcPr marL="9525" marR="9525" marT="9525" marB="0" anchor="b">
                    <a:lnL w="12700" cap="flat" cmpd="sng">
                      <a:solidFill>
                        <a:sysClr val="background" lastClr="000000">
                          <a:gamma/>
                          <a:invGamma/>
                        </a:sysClr>
                      </a:solidFill>
                      <a:prstDash val="solid"/>
                      <a:headEnd type="none" w="med" len="med"/>
                      <a:tailEnd type="none" w="med" len="med"/>
                    </a:lnL>
                    <a:lnR w="12700" cap="flat" cmpd="sng">
                      <a:solidFill>
                        <a:sysClr val="background" lastClr="000000">
                          <a:gamma/>
                          <a:invGamma/>
                        </a:sysClr>
                      </a:solidFill>
                      <a:prstDash val="solid"/>
                      <a:headEnd type="none" w="med" len="med"/>
                      <a:tailEnd type="none" w="med" len="med"/>
                    </a:lnR>
                    <a:lnT w="12700" cap="flat" cmpd="sng">
                      <a:solidFill>
                        <a:sysClr val="background" lastClr="000000">
                          <a:gamma/>
                          <a:invGamma/>
                        </a:sysClr>
                      </a:solidFill>
                      <a:prstDash val="solid"/>
                      <a:headEnd type="none" w="med" len="med"/>
                      <a:tailEnd type="none" w="med" len="med"/>
                    </a:lnT>
                    <a:lnB w="12700" cap="flat" cmpd="sng">
                      <a:solidFill>
                        <a:sysClr val="background" lastClr="000000">
                          <a:gamma/>
                          <a:invGamma/>
                        </a:sysClr>
                      </a:solidFill>
                      <a:prstDash val="solid"/>
                      <a:headEnd type="none" w="med" len="med"/>
                      <a:tailEnd type="none" w="med" len="med"/>
                    </a:lnB>
                    <a:lnTlToBr>
                      <a:noFill/>
                    </a:lnTlToBr>
                    <a:lnBlToTr>
                      <a:noFill/>
                    </a:lnBlToTr>
                    <a:solidFill>
                      <a:srgbClr val="C4BD97"/>
                    </a:solidFill>
                  </a:tcPr>
                </a:tc>
                <a:tc vMerge="1">
                  <a:tcPr>
                    <a:lnL w="12700" cap="flat" cmpd="sng">
                      <a:solidFill>
                        <a:sysClr val="background" lastClr="000000">
                          <a:gamma/>
                          <a:invGamma/>
                        </a:sysClr>
                      </a:solidFill>
                      <a:prstDash val="solid"/>
                      <a:headEnd type="none" w="med" len="med"/>
                      <a:tailEnd type="none" w="med" len="med"/>
                    </a:lnL>
                    <a:lnR w="12700" cap="flat" cmpd="sng">
                      <a:solidFill>
                        <a:sysClr val="background" lastClr="000000">
                          <a:gamma/>
                          <a:invGamma/>
                        </a:sysClr>
                      </a:solidFill>
                      <a:prstDash val="solid"/>
                      <a:headEnd type="none" w="med" len="med"/>
                      <a:tailEnd type="none" w="med" len="med"/>
                    </a:lnR>
                  </a:tcPr>
                </a:tc>
              </a:tr>
              <a:tr h="262255">
                <a:tc vMerge="1">
                  <a:tcPr>
                    <a:lnL w="12700" cap="flat" cmpd="sng">
                      <a:solidFill>
                        <a:sysClr val="background" lastClr="000000">
                          <a:gamma/>
                          <a:invGamma/>
                        </a:sysClr>
                      </a:solidFill>
                      <a:prstDash val="solid"/>
                      <a:headEnd type="none" w="med" len="med"/>
                      <a:tailEnd type="none" w="med" len="med"/>
                    </a:lnL>
                    <a:lnR w="12700" cap="flat" cmpd="sng">
                      <a:solidFill>
                        <a:sysClr val="background" lastClr="000000">
                          <a:gamma/>
                          <a:invGamma/>
                        </a:sysClr>
                      </a:solidFill>
                      <a:prstDash val="solid"/>
                      <a:headEnd type="none" w="med" len="med"/>
                      <a:tailEnd type="none" w="med" len="med"/>
                    </a:lnR>
                    <a:lnB w="12700" cap="flat" cmpd="sng">
                      <a:solidFill>
                        <a:sysClr val="background" lastClr="000000">
                          <a:gamma/>
                          <a:invGamma/>
                        </a:sysClr>
                      </a:solidFill>
                      <a:prstDash val="solid"/>
                      <a:headEnd type="none" w="med" len="med"/>
                      <a:tailEnd type="none" w="med" len="med"/>
                    </a:lnB>
                  </a:tcPr>
                </a:tc>
                <a:tc>
                  <a:txBody>
                    <a:bodyPr/>
                    <a:lstStyle>
                      <a:lvl1pPr marL="285750" lvl="0" indent="-285750" algn="l" defTabSz="914400" eaLnBrk="1" fontAlgn="base" latinLnBrk="0" hangingPunct="1">
                        <a:lnSpc>
                          <a:spcPct val="80000"/>
                        </a:lnSpc>
                        <a:spcBef>
                          <a:spcPct val="20000"/>
                        </a:spcBef>
                        <a:spcAft>
                          <a:spcPct val="0"/>
                        </a:spcAft>
                        <a:buFont typeface="Arial" panose="020B0604020202020204" pitchFamily="34" charset="0"/>
                        <a:buChar char="•"/>
                        <a:defRPr sz="2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1pPr>
                      <a:lvl2pPr marL="742950" lvl="1" indent="-285750" algn="l" defTabSz="914400" eaLnBrk="1" fontAlgn="base" latinLnBrk="0" hangingPunct="1">
                        <a:lnSpc>
                          <a:spcPct val="80000"/>
                        </a:lnSpc>
                        <a:spcBef>
                          <a:spcPct val="20000"/>
                        </a:spcBef>
                        <a:spcAft>
                          <a:spcPct val="0"/>
                        </a:spcAft>
                        <a:buFont typeface="Arial" panose="020B0604020202020204" pitchFamily="34" charset="0"/>
                        <a:buChar char="•"/>
                        <a:defRPr sz="24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2pPr>
                      <a:lvl3pPr marL="1200150" lvl="2" indent="-285750" algn="l" defTabSz="914400" eaLnBrk="1" fontAlgn="base" latinLnBrk="0" hangingPunct="1">
                        <a:lnSpc>
                          <a:spcPct val="80000"/>
                        </a:lnSpc>
                        <a:spcBef>
                          <a:spcPct val="20000"/>
                        </a:spcBef>
                        <a:spcAft>
                          <a:spcPct val="0"/>
                        </a:spcAft>
                        <a:buFont typeface="Arial" panose="020B0604020202020204" pitchFamily="34" charset="0"/>
                        <a:buChar char="•"/>
                        <a:defRPr sz="20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3pPr>
                      <a:lvl4pPr marL="1657350" lvl="3"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4pPr>
                      <a:lvl5pPr marL="2114550" lvl="4"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5pPr>
                    </a:lstStyle>
                    <a:p>
                      <a:pPr marL="0" lvl="0" indent="0" fontAlgn="b">
                        <a:spcBef>
                          <a:spcPct val="0"/>
                        </a:spcBef>
                        <a:buNone/>
                      </a:pPr>
                      <a:r>
                        <a:rPr lang="zh-CN" altLang="en-US" sz="1200" dirty="0">
                          <a:solidFill>
                            <a:srgbClr val="000000"/>
                          </a:solidFill>
                          <a:latin typeface="微软雅黑" panose="020B0503020204020204" charset="-122"/>
                          <a:ea typeface="微软雅黑" panose="020B0503020204020204" charset="-122"/>
                        </a:rPr>
                        <a:t>环保设备制造改造机构</a:t>
                      </a:r>
                      <a:endParaRPr lang="zh-CN" altLang="en-US" sz="1200" dirty="0">
                        <a:solidFill>
                          <a:srgbClr val="000000"/>
                        </a:solidFill>
                        <a:latin typeface="微软雅黑" panose="020B0503020204020204" charset="-122"/>
                        <a:ea typeface="微软雅黑" panose="020B0503020204020204" charset="-122"/>
                      </a:endParaRPr>
                    </a:p>
                  </a:txBody>
                  <a:tcPr marL="9525" marR="9525" marT="9525" marB="0" anchor="b">
                    <a:lnL w="12700" cap="flat" cmpd="sng">
                      <a:solidFill>
                        <a:sysClr val="background" lastClr="000000">
                          <a:gamma/>
                          <a:invGamma/>
                        </a:sysClr>
                      </a:solidFill>
                      <a:prstDash val="solid"/>
                      <a:headEnd type="none" w="med" len="med"/>
                      <a:tailEnd type="none" w="med" len="med"/>
                    </a:lnL>
                    <a:lnR w="12700" cap="flat" cmpd="sng">
                      <a:solidFill>
                        <a:sysClr val="background" lastClr="000000">
                          <a:gamma/>
                          <a:invGamma/>
                        </a:sysClr>
                      </a:solidFill>
                      <a:prstDash val="solid"/>
                      <a:headEnd type="none" w="med" len="med"/>
                      <a:tailEnd type="none" w="med" len="med"/>
                    </a:lnR>
                    <a:lnT w="12700" cap="flat" cmpd="sng">
                      <a:solidFill>
                        <a:sysClr val="background" lastClr="000000">
                          <a:gamma/>
                          <a:invGamma/>
                        </a:sysClr>
                      </a:solidFill>
                      <a:prstDash val="solid"/>
                      <a:headEnd type="none" w="med" len="med"/>
                      <a:tailEnd type="none" w="med" len="med"/>
                    </a:lnT>
                    <a:lnB w="12700" cap="flat" cmpd="sng">
                      <a:solidFill>
                        <a:sysClr val="background" lastClr="000000">
                          <a:gamma/>
                          <a:invGamma/>
                        </a:sysClr>
                      </a:solidFill>
                      <a:prstDash val="solid"/>
                      <a:headEnd type="none" w="med" len="med"/>
                      <a:tailEnd type="none" w="med" len="med"/>
                    </a:lnB>
                    <a:lnTlToBr>
                      <a:noFill/>
                    </a:lnTlToBr>
                    <a:lnBlToTr>
                      <a:noFill/>
                    </a:lnBlToTr>
                    <a:solidFill>
                      <a:srgbClr val="C4BD97"/>
                    </a:solidFill>
                  </a:tcPr>
                </a:tc>
                <a:tc>
                  <a:txBody>
                    <a:bodyPr/>
                    <a:lstStyle>
                      <a:lvl1pPr marL="285750" lvl="0" indent="-285750" algn="l" defTabSz="914400" eaLnBrk="1" fontAlgn="base" latinLnBrk="0" hangingPunct="1">
                        <a:lnSpc>
                          <a:spcPct val="80000"/>
                        </a:lnSpc>
                        <a:spcBef>
                          <a:spcPct val="20000"/>
                        </a:spcBef>
                        <a:spcAft>
                          <a:spcPct val="0"/>
                        </a:spcAft>
                        <a:buFont typeface="Arial" panose="020B0604020202020204" pitchFamily="34" charset="0"/>
                        <a:buChar char="•"/>
                        <a:defRPr sz="2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1pPr>
                      <a:lvl2pPr marL="742950" lvl="1" indent="-285750" algn="l" defTabSz="914400" eaLnBrk="1" fontAlgn="base" latinLnBrk="0" hangingPunct="1">
                        <a:lnSpc>
                          <a:spcPct val="80000"/>
                        </a:lnSpc>
                        <a:spcBef>
                          <a:spcPct val="20000"/>
                        </a:spcBef>
                        <a:spcAft>
                          <a:spcPct val="0"/>
                        </a:spcAft>
                        <a:buFont typeface="Arial" panose="020B0604020202020204" pitchFamily="34" charset="0"/>
                        <a:buChar char="•"/>
                        <a:defRPr sz="24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2pPr>
                      <a:lvl3pPr marL="1200150" lvl="2" indent="-285750" algn="l" defTabSz="914400" eaLnBrk="1" fontAlgn="base" latinLnBrk="0" hangingPunct="1">
                        <a:lnSpc>
                          <a:spcPct val="80000"/>
                        </a:lnSpc>
                        <a:spcBef>
                          <a:spcPct val="20000"/>
                        </a:spcBef>
                        <a:spcAft>
                          <a:spcPct val="0"/>
                        </a:spcAft>
                        <a:buFont typeface="Arial" panose="020B0604020202020204" pitchFamily="34" charset="0"/>
                        <a:buChar char="•"/>
                        <a:defRPr sz="20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3pPr>
                      <a:lvl4pPr marL="1657350" lvl="3"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4pPr>
                      <a:lvl5pPr marL="2114550" lvl="4" indent="-285750" algn="l" defTabSz="914400" eaLnBrk="1" fontAlgn="base" latinLnBrk="0" hangingPunct="1">
                        <a:lnSpc>
                          <a:spcPct val="80000"/>
                        </a:lnSpc>
                        <a:spcBef>
                          <a:spcPct val="20000"/>
                        </a:spcBef>
                        <a:spcAft>
                          <a:spcPct val="0"/>
                        </a:spcAft>
                        <a:buFont typeface="Arial" panose="020B0604020202020204" pitchFamily="34" charset="0"/>
                        <a:buChar char="•"/>
                        <a:defRPr sz="1800" b="0" i="0" u="none" kern="1200" baseline="0">
                          <a:solidFill>
                            <a:schemeClr val="bg2"/>
                          </a:solidFill>
                          <a:latin typeface="黑体" panose="02010609060101010101" pitchFamily="2" charset="-122"/>
                          <a:ea typeface="黑体" panose="02010609060101010101" pitchFamily="2" charset="-122"/>
                          <a:sym typeface="Arial" panose="020B0604020202020204" pitchFamily="34" charset="0"/>
                        </a:defRPr>
                      </a:lvl5pPr>
                    </a:lstStyle>
                    <a:p>
                      <a:pPr marL="0" lvl="0" indent="0" fontAlgn="b">
                        <a:spcBef>
                          <a:spcPct val="0"/>
                        </a:spcBef>
                        <a:buNone/>
                      </a:pPr>
                      <a:r>
                        <a:rPr lang="zh-CN" altLang="en-US" sz="1200" dirty="0">
                          <a:solidFill>
                            <a:srgbClr val="000000"/>
                          </a:solidFill>
                          <a:latin typeface="微软雅黑" panose="020B0503020204020204" charset="-122"/>
                          <a:ea typeface="微软雅黑" panose="020B0503020204020204" charset="-122"/>
                        </a:rPr>
                        <a:t>不涉及</a:t>
                      </a:r>
                      <a:endParaRPr lang="zh-CN" altLang="en-US" sz="1200" dirty="0">
                        <a:solidFill>
                          <a:srgbClr val="000000"/>
                        </a:solidFill>
                        <a:latin typeface="微软雅黑" panose="020B0503020204020204" charset="-122"/>
                        <a:ea typeface="微软雅黑" panose="020B0503020204020204" charset="-122"/>
                      </a:endParaRPr>
                    </a:p>
                  </a:txBody>
                  <a:tcPr marL="9525" marR="9525" marT="9525" marB="0" anchor="b">
                    <a:lnL w="12700" cap="flat" cmpd="sng">
                      <a:solidFill>
                        <a:sysClr val="background" lastClr="000000">
                          <a:gamma/>
                          <a:invGamma/>
                        </a:sysClr>
                      </a:solidFill>
                      <a:prstDash val="solid"/>
                      <a:headEnd type="none" w="med" len="med"/>
                      <a:tailEnd type="none" w="med" len="med"/>
                    </a:lnL>
                    <a:lnR w="12700" cap="flat" cmpd="sng">
                      <a:solidFill>
                        <a:sysClr val="background" lastClr="000000">
                          <a:gamma/>
                          <a:invGamma/>
                        </a:sysClr>
                      </a:solidFill>
                      <a:prstDash val="solid"/>
                      <a:headEnd type="none" w="med" len="med"/>
                      <a:tailEnd type="none" w="med" len="med"/>
                    </a:lnR>
                    <a:lnT w="12700" cap="flat" cmpd="sng">
                      <a:solidFill>
                        <a:sysClr val="background" lastClr="000000">
                          <a:gamma/>
                          <a:invGamma/>
                        </a:sysClr>
                      </a:solidFill>
                      <a:prstDash val="solid"/>
                      <a:headEnd type="none" w="med" len="med"/>
                      <a:tailEnd type="none" w="med" len="med"/>
                    </a:lnT>
                    <a:lnB w="12700" cap="flat" cmpd="sng">
                      <a:solidFill>
                        <a:sysClr val="background" lastClr="000000">
                          <a:gamma/>
                          <a:invGamma/>
                        </a:sysClr>
                      </a:solidFill>
                      <a:prstDash val="solid"/>
                      <a:headEnd type="none" w="med" len="med"/>
                      <a:tailEnd type="none" w="med" len="med"/>
                    </a:lnB>
                    <a:lnTlToBr>
                      <a:noFill/>
                    </a:lnTlToBr>
                    <a:lnBlToTr>
                      <a:noFill/>
                    </a:lnBlToTr>
                    <a:solidFill>
                      <a:srgbClr val="C4BD97"/>
                    </a:solidFill>
                  </a:tcPr>
                </a:tc>
                <a:tc vMerge="1">
                  <a:tcPr>
                    <a:lnL w="12700" cap="flat" cmpd="sng">
                      <a:solidFill>
                        <a:sysClr val="background" lastClr="000000">
                          <a:gamma/>
                          <a:invGamma/>
                        </a:sysClr>
                      </a:solidFill>
                      <a:prstDash val="solid"/>
                      <a:headEnd type="none" w="med" len="med"/>
                      <a:tailEnd type="none" w="med" len="med"/>
                    </a:lnL>
                    <a:lnR w="12700" cap="flat" cmpd="sng">
                      <a:solidFill>
                        <a:sysClr val="background" lastClr="000000">
                          <a:gamma/>
                          <a:invGamma/>
                        </a:sysClr>
                      </a:solidFill>
                      <a:prstDash val="solid"/>
                      <a:headEnd type="none" w="med" len="med"/>
                      <a:tailEnd type="none" w="med" len="med"/>
                    </a:lnR>
                    <a:lnB w="12700" cap="flat" cmpd="sng">
                      <a:solidFill>
                        <a:sysClr val="background" lastClr="000000">
                          <a:gamma/>
                          <a:invGamma/>
                        </a:sysClr>
                      </a:solidFill>
                      <a:prstDash val="soli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矩形 2"/>
          <p:cNvSpPr>
            <a:spLocks noChangeArrowheads="1"/>
          </p:cNvSpPr>
          <p:nvPr/>
        </p:nvSpPr>
        <p:spPr bwMode="auto">
          <a:xfrm>
            <a:off x="1981200" y="1411288"/>
            <a:ext cx="8229600" cy="17462"/>
          </a:xfrm>
          <a:prstGeom prst="rect">
            <a:avLst/>
          </a:prstGeom>
          <a:gradFill rotWithShape="1">
            <a:gsLst>
              <a:gs pos="0">
                <a:srgbClr val="DBD8CB"/>
              </a:gs>
              <a:gs pos="50000">
                <a:srgbClr val="918415"/>
              </a:gs>
              <a:gs pos="100000">
                <a:srgbClr val="DBD8C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800">
              <a:solidFill>
                <a:srgbClr val="FFFFFF"/>
              </a:solidFill>
              <a:latin typeface="黑体" panose="02010609060101010101" pitchFamily="2" charset="-122"/>
              <a:sym typeface="黑体" panose="02010609060101010101" pitchFamily="2" charset="-122"/>
            </a:endParaRPr>
          </a:p>
        </p:txBody>
      </p:sp>
      <p:sp>
        <p:nvSpPr>
          <p:cNvPr id="70658" name="矩形 6"/>
          <p:cNvSpPr>
            <a:spLocks noChangeArrowheads="1"/>
          </p:cNvSpPr>
          <p:nvPr/>
        </p:nvSpPr>
        <p:spPr bwMode="auto">
          <a:xfrm>
            <a:off x="1909763" y="1409700"/>
            <a:ext cx="8237537" cy="5584825"/>
          </a:xfrm>
          <a:prstGeom prst="rect">
            <a:avLst/>
          </a:prstGeom>
          <a:noFill/>
          <a:ln w="25400">
            <a:solidFill>
              <a:srgbClr val="E5B440"/>
            </a:solidFill>
            <a:miter lim="800000"/>
          </a:ln>
          <a:extLst>
            <a:ext uri="{909E8E84-426E-40DD-AFC4-6F175D3DCCD1}">
              <a14:hiddenFill xmlns:a14="http://schemas.microsoft.com/office/drawing/2010/main">
                <a:solidFill>
                  <a:srgbClr val="FFFFFF"/>
                </a:solidFill>
              </a14:hiddenFill>
            </a:ext>
          </a:extLst>
        </p:spPr>
        <p:txBody>
          <a:bodyPr>
            <a:spAutoFit/>
          </a:bodyPr>
          <a:lstStyle/>
          <a:p>
            <a:pPr>
              <a:lnSpc>
                <a:spcPct val="150000"/>
              </a:lnSpc>
            </a:pPr>
            <a:r>
              <a:rPr lang="en-US" altLang="zh-CN" sz="1800" b="1">
                <a:ea typeface="宋体" panose="02010600030101010101" pitchFamily="2" charset="-122"/>
                <a:sym typeface="华文楷体" panose="02010600040101010101" pitchFamily="2" charset="-122"/>
              </a:rPr>
              <a:t>            </a:t>
            </a:r>
            <a:r>
              <a:rPr lang="en-US" altLang="zh-CN" b="1">
                <a:solidFill>
                  <a:srgbClr val="000000"/>
                </a:solidFill>
                <a:latin typeface="华文楷体" panose="02010600040101010101" pitchFamily="2" charset="-122"/>
                <a:cs typeface="Arial" panose="020B0604020202020204" pitchFamily="34" charset="0"/>
                <a:sym typeface="华文楷体" panose="02010600040101010101" pitchFamily="2" charset="-122"/>
              </a:rPr>
              <a:t>规避企业安全生产风险的措施和办法</a:t>
            </a:r>
            <a:endParaRPr lang="en-US" altLang="zh-CN" b="1">
              <a:solidFill>
                <a:srgbClr val="000000"/>
              </a:solidFill>
              <a:latin typeface="华文楷体" panose="02010600040101010101" pitchFamily="2" charset="-122"/>
              <a:cs typeface="Arial" panose="020B0604020202020204" pitchFamily="34" charset="0"/>
              <a:sym typeface="华文楷体" panose="02010600040101010101" pitchFamily="2" charset="-122"/>
            </a:endParaRPr>
          </a:p>
          <a:p>
            <a:pPr>
              <a:lnSpc>
                <a:spcPct val="150000"/>
              </a:lnSpc>
            </a:pPr>
            <a:r>
              <a:rPr lang="en-US" altLang="zh-CN" b="1">
                <a:solidFill>
                  <a:srgbClr val="000000"/>
                </a:solidFill>
                <a:latin typeface="华文楷体" panose="02010600040101010101" pitchFamily="2" charset="-122"/>
                <a:cs typeface="Arial" panose="020B0604020202020204" pitchFamily="34" charset="0"/>
                <a:sym typeface="华文楷体" panose="02010600040101010101" pitchFamily="2" charset="-122"/>
              </a:rPr>
              <a:t>      </a:t>
            </a:r>
            <a:endPar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a:t>
            </a:r>
            <a:r>
              <a:rPr lang="en-US" altLang="zh-CN" b="1">
                <a:solidFill>
                  <a:srgbClr val="EB0520"/>
                </a:solidFill>
                <a:latin typeface="华文楷体" panose="02010600040101010101" pitchFamily="2" charset="-122"/>
                <a:cs typeface="Arial" panose="020B0604020202020204" pitchFamily="34" charset="0"/>
                <a:sym typeface="华文楷体" panose="02010600040101010101" pitchFamily="2" charset="-122"/>
              </a:rPr>
              <a:t>核心：防范事故，规避风险</a:t>
            </a:r>
            <a:r>
              <a:rPr lang="en-US" altLang="zh-CN" b="1">
                <a:solidFill>
                  <a:srgbClr val="000000"/>
                </a:solidFill>
                <a:latin typeface="华文楷体" panose="02010600040101010101" pitchFamily="2" charset="-122"/>
                <a:cs typeface="Arial" panose="020B0604020202020204" pitchFamily="34" charset="0"/>
                <a:sym typeface="华文楷体" panose="02010600040101010101" pitchFamily="2" charset="-122"/>
              </a:rPr>
              <a:t>      即：预防为主</a:t>
            </a:r>
            <a:endParaRPr lang="en-US" altLang="zh-CN" b="1">
              <a:solidFill>
                <a:srgbClr val="000000"/>
              </a:solidFill>
              <a:latin typeface="华文楷体" panose="02010600040101010101" pitchFamily="2" charset="-122"/>
              <a:cs typeface="Arial" panose="020B0604020202020204" pitchFamily="34" charset="0"/>
              <a:sym typeface="华文楷体" panose="02010600040101010101" pitchFamily="2" charset="-122"/>
            </a:endParaRPr>
          </a:p>
          <a:p>
            <a:pPr>
              <a:lnSpc>
                <a:spcPct val="150000"/>
              </a:lnSpc>
            </a:pPr>
            <a:r>
              <a:rPr lang="en-US" altLang="zh-CN" b="1">
                <a:solidFill>
                  <a:srgbClr val="000000"/>
                </a:solidFill>
                <a:latin typeface="华文楷体" panose="02010600040101010101" pitchFamily="2" charset="-122"/>
                <a:cs typeface="Arial" panose="020B0604020202020204" pitchFamily="34" charset="0"/>
                <a:sym typeface="华文楷体" panose="02010600040101010101" pitchFamily="2" charset="-122"/>
              </a:rPr>
              <a:t>     *国家实行生产安全事故责任追究制度</a:t>
            </a:r>
            <a:endParaRPr lang="en-US" altLang="zh-CN" b="1">
              <a:solidFill>
                <a:srgbClr val="000000"/>
              </a:solidFill>
              <a:latin typeface="华文楷体" panose="02010600040101010101" pitchFamily="2" charset="-122"/>
              <a:cs typeface="Arial" panose="020B0604020202020204" pitchFamily="34" charset="0"/>
              <a:sym typeface="华文楷体" panose="02010600040101010101" pitchFamily="2" charset="-122"/>
            </a:endParaRPr>
          </a:p>
          <a:p>
            <a:pPr>
              <a:lnSpc>
                <a:spcPct val="150000"/>
              </a:lnSpc>
            </a:pPr>
            <a:r>
              <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a:t>
            </a:r>
            <a:r>
              <a:rPr lang="en-US" altLang="zh-CN" b="1">
                <a:solidFill>
                  <a:srgbClr val="EB0520"/>
                </a:solidFill>
                <a:latin typeface="华文楷体" panose="02010600040101010101" pitchFamily="2" charset="-122"/>
                <a:cs typeface="Arial" panose="020B0604020202020204" pitchFamily="34" charset="0"/>
                <a:sym typeface="华文楷体" panose="02010600040101010101" pitchFamily="2" charset="-122"/>
              </a:rPr>
              <a:t>凡安全事故，均为责任事故，没有“无辜事故</a:t>
            </a:r>
            <a:r>
              <a:rPr lang="en-US" altLang="zh-CN" b="1">
                <a:solidFill>
                  <a:srgbClr val="000000"/>
                </a:solidFill>
                <a:latin typeface="华文楷体" panose="02010600040101010101" pitchFamily="2" charset="-122"/>
                <a:cs typeface="Arial" panose="020B0604020202020204" pitchFamily="34" charset="0"/>
                <a:sym typeface="华文楷体" panose="02010600040101010101" pitchFamily="2" charset="-122"/>
              </a:rPr>
              <a:t>”</a:t>
            </a:r>
            <a:endParaRPr lang="en-US" altLang="zh-CN" b="1">
              <a:solidFill>
                <a:srgbClr val="000000"/>
              </a:solidFill>
              <a:latin typeface="华文楷体" panose="02010600040101010101" pitchFamily="2" charset="-122"/>
              <a:cs typeface="Arial" panose="020B0604020202020204" pitchFamily="34" charset="0"/>
              <a:sym typeface="华文楷体" panose="02010600040101010101" pitchFamily="2" charset="-122"/>
            </a:endParaRPr>
          </a:p>
          <a:p>
            <a:pPr>
              <a:lnSpc>
                <a:spcPct val="150000"/>
              </a:lnSpc>
            </a:pPr>
            <a:r>
              <a:rPr lang="en-US" altLang="zh-CN" b="1">
                <a:solidFill>
                  <a:srgbClr val="000000"/>
                </a:solidFill>
                <a:latin typeface="华文楷体" panose="02010600040101010101" pitchFamily="2" charset="-122"/>
                <a:cs typeface="Arial" panose="020B0604020202020204" pitchFamily="34" charset="0"/>
                <a:sym typeface="华文楷体" panose="02010600040101010101" pitchFamily="2" charset="-122"/>
              </a:rPr>
              <a:t>     *国家对安全事故的调查处理，是“有责任推论”</a:t>
            </a:r>
            <a:endParaRPr lang="en-US" altLang="zh-CN" b="1">
              <a:solidFill>
                <a:srgbClr val="000000"/>
              </a:solidFill>
              <a:latin typeface="华文楷体" panose="02010600040101010101" pitchFamily="2" charset="-122"/>
              <a:cs typeface="Arial" panose="020B0604020202020204" pitchFamily="34" charset="0"/>
              <a:sym typeface="华文楷体" panose="02010600040101010101" pitchFamily="2" charset="-122"/>
            </a:endParaRPr>
          </a:p>
          <a:p>
            <a:pPr>
              <a:lnSpc>
                <a:spcPct val="150000"/>
              </a:lnSpc>
            </a:pPr>
            <a:r>
              <a:rPr lang="en-US" altLang="zh-CN" b="1">
                <a:solidFill>
                  <a:srgbClr val="000000"/>
                </a:solidFill>
                <a:latin typeface="华文楷体" panose="02010600040101010101" pitchFamily="2" charset="-122"/>
                <a:cs typeface="Arial" panose="020B0604020202020204" pitchFamily="34" charset="0"/>
                <a:sym typeface="华文楷体" panose="02010600040101010101" pitchFamily="2" charset="-122"/>
              </a:rPr>
              <a:t>      </a:t>
            </a:r>
            <a:r>
              <a:rPr lang="en-US" altLang="zh-CN" b="1">
                <a:solidFill>
                  <a:srgbClr val="EB0520"/>
                </a:solidFill>
                <a:latin typeface="华文楷体" panose="02010600040101010101" pitchFamily="2" charset="-122"/>
                <a:cs typeface="Arial" panose="020B0604020202020204" pitchFamily="34" charset="0"/>
                <a:sym typeface="华文楷体" panose="02010600040101010101" pitchFamily="2" charset="-122"/>
              </a:rPr>
              <a:t>企业在事故发生后惟有“自证无辜</a:t>
            </a:r>
            <a:r>
              <a:rPr lang="en-US" altLang="zh-CN" b="1">
                <a:solidFill>
                  <a:srgbClr val="000000"/>
                </a:solidFill>
                <a:latin typeface="华文楷体" panose="02010600040101010101" pitchFamily="2" charset="-122"/>
                <a:cs typeface="Arial" panose="020B0604020202020204" pitchFamily="34" charset="0"/>
                <a:sym typeface="华文楷体" panose="02010600040101010101" pitchFamily="2" charset="-122"/>
              </a:rPr>
              <a:t>”</a:t>
            </a:r>
            <a:endParaRPr lang="en-US" altLang="zh-CN" b="1">
              <a:solidFill>
                <a:srgbClr val="000000"/>
              </a:solidFill>
              <a:latin typeface="华文楷体" panose="02010600040101010101" pitchFamily="2" charset="-122"/>
              <a:cs typeface="Arial" panose="020B0604020202020204" pitchFamily="34" charset="0"/>
              <a:sym typeface="华文楷体" panose="02010600040101010101" pitchFamily="2" charset="-122"/>
            </a:endParaRPr>
          </a:p>
          <a:p>
            <a:pPr>
              <a:lnSpc>
                <a:spcPct val="150000"/>
              </a:lnSpc>
            </a:pPr>
            <a:r>
              <a:rPr lang="en-US" altLang="zh-CN" b="1">
                <a:solidFill>
                  <a:srgbClr val="000000"/>
                </a:solidFill>
                <a:latin typeface="华文楷体" panose="02010600040101010101" pitchFamily="2" charset="-122"/>
                <a:cs typeface="Arial" panose="020B0604020202020204" pitchFamily="34" charset="0"/>
                <a:sym typeface="华文楷体" panose="02010600040101010101" pitchFamily="2" charset="-122"/>
              </a:rPr>
              <a:t>     *国家对安全事故伤亡人员的赔偿原则是“无过错赔偿”</a:t>
            </a:r>
            <a:endParaRPr lang="en-US" altLang="zh-CN" b="1">
              <a:solidFill>
                <a:srgbClr val="000000"/>
              </a:solidFill>
              <a:latin typeface="华文楷体" panose="02010600040101010101" pitchFamily="2" charset="-122"/>
              <a:cs typeface="Arial" panose="020B0604020202020204" pitchFamily="34" charset="0"/>
              <a:sym typeface="华文楷体" panose="02010600040101010101" pitchFamily="2" charset="-122"/>
            </a:endParaRPr>
          </a:p>
          <a:p>
            <a:pPr>
              <a:lnSpc>
                <a:spcPct val="150000"/>
              </a:lnSpc>
            </a:pPr>
            <a:r>
              <a:rPr lang="en-US" altLang="zh-CN" b="1">
                <a:solidFill>
                  <a:srgbClr val="000000"/>
                </a:solidFill>
                <a:latin typeface="华文楷体" panose="02010600040101010101" pitchFamily="2" charset="-122"/>
                <a:cs typeface="Arial" panose="020B0604020202020204" pitchFamily="34" charset="0"/>
                <a:sym typeface="华文楷体" panose="02010600040101010101" pitchFamily="2" charset="-122"/>
              </a:rPr>
              <a:t>     *要防范事故，“自证无辜”，只能认真贯彻、执行国家现行涉及安全工作的法律、法规、法令、规程和规范，</a:t>
            </a:r>
            <a:r>
              <a:rPr lang="en-US" altLang="zh-CN" sz="1800" b="1">
                <a:cs typeface="Arial" panose="020B0604020202020204" pitchFamily="34" charset="0"/>
                <a:sym typeface="华文楷体" panose="02010600040101010101" pitchFamily="2" charset="-122"/>
              </a:rPr>
              <a:t>落实主体责任</a:t>
            </a:r>
            <a:endParaRPr lang="en-US" altLang="zh-CN" b="1">
              <a:solidFill>
                <a:srgbClr val="000000"/>
              </a:solidFill>
              <a:latin typeface="华文楷体" panose="02010600040101010101" pitchFamily="2" charset="-122"/>
              <a:cs typeface="Arial" panose="020B0604020202020204" pitchFamily="34" charset="0"/>
              <a:sym typeface="华文楷体" panose="02010600040101010101" pitchFamily="2" charset="-122"/>
            </a:endParaRPr>
          </a:p>
          <a:p>
            <a:pPr>
              <a:lnSpc>
                <a:spcPct val="150000"/>
              </a:lnSpc>
            </a:pPr>
            <a:r>
              <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a:t>
            </a:r>
            <a:endParaRPr lang="en-US" altLang="zh-CN" b="1">
              <a:solidFill>
                <a:srgbClr val="000000"/>
              </a:solidFill>
              <a:latin typeface="华文楷体" panose="02010600040101010101" pitchFamily="2" charset="-122"/>
              <a:cs typeface="Arial" panose="020B0604020202020204" pitchFamily="34" charset="0"/>
              <a:sym typeface="华文楷体" panose="02010600040101010101" pitchFamily="2" charset="-122"/>
            </a:endParaRPr>
          </a:p>
          <a:p>
            <a:pPr>
              <a:lnSpc>
                <a:spcPct val="150000"/>
              </a:lnSpc>
            </a:pPr>
            <a:endParaRPr lang="zh-CN" altLang="en-US" sz="1800" b="1">
              <a:solidFill>
                <a:srgbClr val="000000"/>
              </a:solidFill>
              <a:latin typeface="黑体" panose="02010609060101010101" pitchFamily="2" charset="-122"/>
              <a:sym typeface="黑体" panose="02010609060101010101" pitchFamily="2" charset="-122"/>
            </a:endParaRPr>
          </a:p>
        </p:txBody>
      </p:sp>
      <p:sp>
        <p:nvSpPr>
          <p:cNvPr id="70659" name="矩形 7"/>
          <p:cNvSpPr>
            <a:spLocks noChangeArrowheads="1"/>
          </p:cNvSpPr>
          <p:nvPr/>
        </p:nvSpPr>
        <p:spPr bwMode="auto">
          <a:xfrm>
            <a:off x="2297748" y="850900"/>
            <a:ext cx="506984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p>
            <a:pPr algn="r"/>
            <a:r>
              <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rPr>
              <a:t>六、如何规避企业安全生产责任风险</a:t>
            </a:r>
            <a:endPar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endParaRPr>
          </a:p>
        </p:txBody>
      </p:sp>
    </p:spTree>
    <p:custDataLst>
      <p:tags r:id="rId1"/>
    </p:custDataLst>
  </p:cSld>
  <p:clrMapOvr>
    <a:masterClrMapping/>
  </p:clrMapOvr>
  <p:transition spd="slow">
    <p:cover dir="ru"/>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文本占位符 147458"/>
          <p:cNvSpPr>
            <a:spLocks noGrp="1" noChangeArrowheads="1"/>
          </p:cNvSpPr>
          <p:nvPr>
            <p:ph idx="1"/>
          </p:nvPr>
        </p:nvSpPr>
        <p:spPr>
          <a:xfrm>
            <a:off x="2025650" y="1368425"/>
            <a:ext cx="8229600" cy="4525963"/>
          </a:xfrm>
        </p:spPr>
        <p:txBody>
          <a:bodyPr lIns="91440" tIns="45720" rIns="91440" bIns="45720" anchor="t"/>
          <a:lstStyle/>
          <a:p>
            <a:pPr marL="0" indent="0" defTabSz="685800">
              <a:buFont typeface="Arial" panose="020B0604020202020204" pitchFamily="34" charset="0"/>
              <a:buNone/>
            </a:pPr>
            <a:r>
              <a:rPr lang="zh-CN" altLang="en-US" sz="6000" smtClean="0">
                <a:solidFill>
                  <a:schemeClr val="tx1"/>
                </a:solidFill>
                <a:latin typeface="黑体" panose="02010609060101010101" pitchFamily="2" charset="-122"/>
                <a:ea typeface="黑体" panose="02010609060101010101" pitchFamily="2" charset="-122"/>
              </a:rPr>
              <a:t>如何</a:t>
            </a:r>
            <a:r>
              <a:rPr lang="zh-CN" altLang="en-US" sz="6000" b="1" smtClean="0">
                <a:solidFill>
                  <a:schemeClr val="hlink"/>
                </a:solidFill>
                <a:latin typeface="黑体" panose="02010609060101010101" pitchFamily="2" charset="-122"/>
                <a:ea typeface="黑体" panose="02010609060101010101" pitchFamily="2" charset="-122"/>
              </a:rPr>
              <a:t>规避安全风险</a:t>
            </a:r>
            <a:r>
              <a:rPr lang="zh-CN" altLang="en-US" sz="7200" b="1" smtClean="0">
                <a:solidFill>
                  <a:schemeClr val="tx1"/>
                </a:solidFill>
                <a:latin typeface="黑体" panose="02010609060101010101" pitchFamily="2" charset="-122"/>
                <a:ea typeface="黑体" panose="02010609060101010101" pitchFamily="2" charset="-122"/>
              </a:rPr>
              <a:t>？</a:t>
            </a:r>
            <a:endParaRPr lang="zh-CN" altLang="en-US" sz="7200" b="1" smtClean="0">
              <a:solidFill>
                <a:schemeClr val="hlink"/>
              </a:solidFill>
              <a:latin typeface="黑体" panose="02010609060101010101" pitchFamily="2" charset="-122"/>
              <a:ea typeface="黑体" panose="02010609060101010101" pitchFamily="2" charset="-122"/>
            </a:endParaRPr>
          </a:p>
          <a:p>
            <a:pPr marL="0" indent="0" defTabSz="685800">
              <a:buFont typeface="Arial" panose="020B0604020202020204" pitchFamily="34" charset="0"/>
              <a:buNone/>
            </a:pPr>
            <a:r>
              <a:rPr lang="zh-CN" altLang="en-US" b="1" smtClean="0">
                <a:solidFill>
                  <a:schemeClr val="tx1"/>
                </a:solidFill>
                <a:latin typeface="黑体" panose="02010609060101010101" pitchFamily="2" charset="-122"/>
                <a:ea typeface="黑体" panose="02010609060101010101" pitchFamily="2" charset="-122"/>
              </a:rPr>
              <a:t>                     </a:t>
            </a:r>
            <a:endParaRPr lang="zh-CN" altLang="en-US" b="1" smtClean="0">
              <a:solidFill>
                <a:schemeClr val="tx1"/>
              </a:solidFill>
              <a:latin typeface="黑体" panose="02010609060101010101" pitchFamily="2" charset="-122"/>
              <a:ea typeface="黑体" panose="02010609060101010101" pitchFamily="2" charset="-122"/>
            </a:endParaRPr>
          </a:p>
          <a:p>
            <a:pPr marL="0" indent="0" defTabSz="685800">
              <a:buFont typeface="Arial" panose="020B0604020202020204" pitchFamily="34" charset="0"/>
              <a:buNone/>
            </a:pPr>
            <a:r>
              <a:rPr lang="zh-CN" altLang="en-US" b="1" smtClean="0">
                <a:latin typeface="黑体" panose="02010609060101010101" pitchFamily="2" charset="-122"/>
                <a:ea typeface="黑体" panose="02010609060101010101" pitchFamily="2" charset="-122"/>
              </a:rPr>
              <a:t>        </a:t>
            </a:r>
            <a:r>
              <a:rPr lang="zh-CN" altLang="en-US" sz="5400" b="1" smtClean="0">
                <a:solidFill>
                  <a:srgbClr val="EB0520"/>
                </a:solidFill>
                <a:latin typeface="黑体" panose="02010609060101010101" pitchFamily="2" charset="-122"/>
                <a:ea typeface="黑体" panose="02010609060101010101" pitchFamily="2" charset="-122"/>
              </a:rPr>
              <a:t> 做    </a:t>
            </a:r>
            <a:r>
              <a:rPr lang="zh-CN" altLang="en-US" b="1" smtClean="0">
                <a:latin typeface="黑体" panose="02010609060101010101" pitchFamily="2" charset="-122"/>
                <a:ea typeface="黑体" panose="02010609060101010101" pitchFamily="2" charset="-122"/>
              </a:rPr>
              <a:t>依法做</a:t>
            </a:r>
            <a:endParaRPr lang="zh-CN" altLang="en-US" sz="5400" b="1" smtClean="0">
              <a:solidFill>
                <a:srgbClr val="EB0520"/>
              </a:solidFill>
              <a:latin typeface="黑体" panose="02010609060101010101" pitchFamily="2" charset="-122"/>
              <a:ea typeface="黑体" panose="02010609060101010101" pitchFamily="2" charset="-122"/>
            </a:endParaRPr>
          </a:p>
          <a:p>
            <a:pPr marL="0" indent="0" defTabSz="685800">
              <a:buFont typeface="Arial" panose="020B0604020202020204" pitchFamily="34" charset="0"/>
              <a:buNone/>
            </a:pPr>
            <a:endParaRPr lang="zh-CN" altLang="en-US" b="1" smtClean="0">
              <a:latin typeface="黑体" panose="02010609060101010101" pitchFamily="2" charset="-122"/>
              <a:ea typeface="黑体" panose="02010609060101010101" pitchFamily="2" charset="-122"/>
            </a:endParaRPr>
          </a:p>
          <a:p>
            <a:pPr marL="0" indent="0" defTabSz="685800">
              <a:buFont typeface="Arial" panose="020B0604020202020204" pitchFamily="34" charset="0"/>
              <a:buNone/>
            </a:pPr>
            <a:r>
              <a:rPr lang="zh-CN" altLang="en-US" b="1" smtClean="0">
                <a:latin typeface="黑体" panose="02010609060101010101" pitchFamily="2" charset="-122"/>
                <a:ea typeface="黑体" panose="02010609060101010101" pitchFamily="2" charset="-122"/>
              </a:rPr>
              <a:t>              </a:t>
            </a:r>
            <a:r>
              <a:rPr lang="zh-CN" altLang="en-US" sz="5400" b="1" smtClean="0">
                <a:solidFill>
                  <a:srgbClr val="EB0520"/>
                </a:solidFill>
                <a:latin typeface="黑体" panose="02010609060101010101" pitchFamily="2" charset="-122"/>
                <a:ea typeface="黑体" panose="02010609060101010101" pitchFamily="2" charset="-122"/>
              </a:rPr>
              <a:t>记    </a:t>
            </a:r>
            <a:r>
              <a:rPr lang="zh-CN" altLang="en-US" b="1" smtClean="0">
                <a:latin typeface="黑体" panose="02010609060101010101" pitchFamily="2" charset="-122"/>
                <a:ea typeface="黑体" panose="02010609060101010101" pitchFamily="2" charset="-122"/>
              </a:rPr>
              <a:t>规范记</a:t>
            </a:r>
            <a:endParaRPr lang="zh-CN" altLang="en-US" b="1" smtClean="0">
              <a:latin typeface="黑体" panose="02010609060101010101" pitchFamily="2" charset="-122"/>
              <a:ea typeface="黑体" panose="02010609060101010101" pitchFamily="2" charset="-122"/>
            </a:endParaRPr>
          </a:p>
          <a:p>
            <a:pPr marL="0" indent="0" defTabSz="685800">
              <a:buFont typeface="Arial" panose="020B0604020202020204" pitchFamily="34" charset="0"/>
              <a:buNone/>
            </a:pPr>
            <a:endParaRPr lang="zh-CN" altLang="en-US" b="1" smtClean="0">
              <a:latin typeface="黑体" panose="02010609060101010101" pitchFamily="2" charset="-122"/>
              <a:ea typeface="黑体" panose="02010609060101010101" pitchFamily="2" charset="-122"/>
            </a:endParaRPr>
          </a:p>
        </p:txBody>
      </p:sp>
      <p:sp>
        <p:nvSpPr>
          <p:cNvPr id="71682" name="直接连接符 147459"/>
          <p:cNvSpPr>
            <a:spLocks noChangeShapeType="1"/>
          </p:cNvSpPr>
          <p:nvPr/>
        </p:nvSpPr>
        <p:spPr bwMode="auto">
          <a:xfrm>
            <a:off x="4730750" y="3167063"/>
            <a:ext cx="863600" cy="0"/>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sz="1800">
              <a:ea typeface="宋体" panose="02010600030101010101" pitchFamily="2" charset="-122"/>
            </a:endParaRPr>
          </a:p>
        </p:txBody>
      </p:sp>
      <p:sp>
        <p:nvSpPr>
          <p:cNvPr id="71683" name="直接连接符 147460"/>
          <p:cNvSpPr>
            <a:spLocks noChangeShapeType="1"/>
          </p:cNvSpPr>
          <p:nvPr/>
        </p:nvSpPr>
        <p:spPr bwMode="auto">
          <a:xfrm>
            <a:off x="5175250" y="4362450"/>
            <a:ext cx="935038" cy="0"/>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sz="1800">
              <a:ea typeface="宋体" panose="02010600030101010101" pitchFamily="2" charset="-122"/>
            </a:endParaRPr>
          </a:p>
        </p:txBody>
      </p:sp>
    </p:spTree>
    <p:custDataLst>
      <p:tags r:id="rId1"/>
    </p:custData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矩形 2"/>
          <p:cNvSpPr>
            <a:spLocks noChangeArrowheads="1"/>
          </p:cNvSpPr>
          <p:nvPr/>
        </p:nvSpPr>
        <p:spPr bwMode="auto">
          <a:xfrm>
            <a:off x="1981200" y="1411288"/>
            <a:ext cx="8229600" cy="17462"/>
          </a:xfrm>
          <a:prstGeom prst="rect">
            <a:avLst/>
          </a:prstGeom>
          <a:gradFill rotWithShape="1">
            <a:gsLst>
              <a:gs pos="0">
                <a:srgbClr val="DBD8CB"/>
              </a:gs>
              <a:gs pos="50000">
                <a:srgbClr val="918415"/>
              </a:gs>
              <a:gs pos="100000">
                <a:srgbClr val="DBD8C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800">
              <a:solidFill>
                <a:srgbClr val="FFFFFF"/>
              </a:solidFill>
              <a:latin typeface="黑体" panose="02010609060101010101" pitchFamily="2" charset="-122"/>
              <a:sym typeface="黑体" panose="02010609060101010101" pitchFamily="2" charset="-122"/>
            </a:endParaRPr>
          </a:p>
        </p:txBody>
      </p:sp>
      <p:sp>
        <p:nvSpPr>
          <p:cNvPr id="72706" name="矩形 6"/>
          <p:cNvSpPr>
            <a:spLocks noChangeArrowheads="1"/>
          </p:cNvSpPr>
          <p:nvPr/>
        </p:nvSpPr>
        <p:spPr bwMode="auto">
          <a:xfrm>
            <a:off x="1909763" y="2238375"/>
            <a:ext cx="8237537" cy="2399665"/>
          </a:xfrm>
          <a:prstGeom prst="rect">
            <a:avLst/>
          </a:prstGeom>
          <a:noFill/>
          <a:ln w="25400">
            <a:solidFill>
              <a:srgbClr val="E5B440"/>
            </a:solidFill>
            <a:miter lim="800000"/>
          </a:ln>
          <a:extLst>
            <a:ext uri="{909E8E84-426E-40DD-AFC4-6F175D3DCCD1}">
              <a14:hiddenFill xmlns:a14="http://schemas.microsoft.com/office/drawing/2010/main">
                <a:solidFill>
                  <a:srgbClr val="FFFFFF"/>
                </a:solidFill>
              </a14:hiddenFill>
            </a:ext>
          </a:extLst>
        </p:spPr>
        <p:txBody>
          <a:bodyPr>
            <a:spAutoFit/>
          </a:bodyPr>
          <a:lstStyle/>
          <a:p>
            <a:pPr>
              <a:lnSpc>
                <a:spcPct val="150000"/>
              </a:lnSpc>
            </a:pPr>
            <a:r>
              <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a:t>
            </a:r>
            <a:r>
              <a:rPr lang="en-US" altLang="zh-CN" b="1">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第一个方面   严防死守，避免事故发生</a:t>
            </a:r>
            <a:endParaRPr lang="en-US" altLang="zh-CN" b="1">
              <a:solidFill>
                <a:srgbClr val="FF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endPar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认真落实各级</a:t>
            </a:r>
            <a:r>
              <a:rPr lang="en-US" altLang="zh-CN" b="1">
                <a:latin typeface="华文楷体" panose="02010600040101010101" pitchFamily="2" charset="-122"/>
                <a:ea typeface="华文楷体" panose="02010600040101010101" pitchFamily="2" charset="-122"/>
                <a:sym typeface="华文楷体" panose="02010600040101010101" pitchFamily="2" charset="-122"/>
              </a:rPr>
              <a:t>安全生产</a:t>
            </a:r>
            <a:r>
              <a:rPr lang="en-US" altLang="zh-CN" b="1">
                <a:solidFill>
                  <a:srgbClr val="EB0520"/>
                </a:solidFill>
                <a:latin typeface="华文楷体" panose="02010600040101010101" pitchFamily="2" charset="-122"/>
                <a:cs typeface="Arial" panose="020B0604020202020204" pitchFamily="34" charset="0"/>
                <a:sym typeface="华文楷体" panose="02010600040101010101" pitchFamily="2" charset="-122"/>
              </a:rPr>
              <a:t>主体</a:t>
            </a:r>
            <a:r>
              <a:rPr lang="en-US" altLang="zh-CN" b="1">
                <a:solidFill>
                  <a:srgbClr val="EB0520"/>
                </a:solidFill>
                <a:latin typeface="华文楷体" panose="02010600040101010101" pitchFamily="2" charset="-122"/>
                <a:ea typeface="华文楷体" panose="02010600040101010101" pitchFamily="2" charset="-122"/>
                <a:sym typeface="华文楷体" panose="02010600040101010101" pitchFamily="2" charset="-122"/>
              </a:rPr>
              <a:t>责任</a:t>
            </a:r>
            <a:r>
              <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，尤其是各级管理层的</a:t>
            </a:r>
            <a:endPar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gn="ctr">
              <a:lnSpc>
                <a:spcPct val="150000"/>
              </a:lnSpc>
            </a:pPr>
            <a:r>
              <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安全生产主体责任</a:t>
            </a:r>
            <a:endPar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endParaRPr lang="zh-CN" altLang="en-US" b="1">
              <a:solidFill>
                <a:srgbClr val="000000"/>
              </a:solidFill>
              <a:latin typeface="华文楷体" panose="02010600040101010101" pitchFamily="2" charset="-122"/>
              <a:ea typeface="华文楷体" panose="02010600040101010101" pitchFamily="2" charset="-122"/>
              <a:sym typeface="黑体" panose="02010609060101010101" pitchFamily="2" charset="-122"/>
            </a:endParaRPr>
          </a:p>
        </p:txBody>
      </p:sp>
      <p:sp>
        <p:nvSpPr>
          <p:cNvPr id="72707" name="矩形 7"/>
          <p:cNvSpPr>
            <a:spLocks noChangeArrowheads="1"/>
          </p:cNvSpPr>
          <p:nvPr/>
        </p:nvSpPr>
        <p:spPr bwMode="auto">
          <a:xfrm>
            <a:off x="2297748" y="850900"/>
            <a:ext cx="506984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p>
            <a:pPr algn="r"/>
            <a:r>
              <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rPr>
              <a:t>六、如何规避企业安全生产责任风险</a:t>
            </a:r>
            <a:endPar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endParaRPr>
          </a:p>
        </p:txBody>
      </p:sp>
    </p:spTree>
    <p:custDataLst>
      <p:tags r:id="rId1"/>
    </p:custDataLst>
  </p:cSld>
  <p:clrMapOvr>
    <a:masterClrMapping/>
  </p:clrMapOvr>
  <p:transition spd="slow">
    <p:cover dir="ru"/>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ext Placeholder 148482"/>
          <p:cNvSpPr>
            <a:spLocks noGrp="1" noChangeArrowheads="1"/>
          </p:cNvSpPr>
          <p:nvPr>
            <p:ph type="body" idx="1"/>
          </p:nvPr>
        </p:nvSpPr>
        <p:spPr>
          <a:xfrm>
            <a:off x="1971675" y="1289050"/>
            <a:ext cx="8229600" cy="6064250"/>
          </a:xfrm>
        </p:spPr>
        <p:txBody>
          <a:bodyPr anchor="t">
            <a:normAutofit fontScale="92500" lnSpcReduction="10000"/>
          </a:bodyPr>
          <a:lstStyle/>
          <a:p>
            <a:r>
              <a:rPr lang="zh-CN" altLang="en-US" b="1" smtClean="0">
                <a:solidFill>
                  <a:srgbClr val="000000"/>
                </a:solidFill>
                <a:latin typeface="华文楷体" panose="02010600040101010101" pitchFamily="2" charset="-122"/>
                <a:ea typeface="华文楷体" panose="02010600040101010101" pitchFamily="2" charset="-122"/>
              </a:rPr>
              <a:t>（一）设备设施保障责任： </a:t>
            </a:r>
            <a:endParaRPr lang="zh-CN" altLang="en-US" b="1" smtClean="0">
              <a:solidFill>
                <a:srgbClr val="000000"/>
              </a:solidFill>
              <a:latin typeface="华文楷体" panose="02010600040101010101" pitchFamily="2" charset="-122"/>
              <a:ea typeface="华文楷体" panose="02010600040101010101" pitchFamily="2" charset="-122"/>
            </a:endParaRPr>
          </a:p>
          <a:p>
            <a:r>
              <a:rPr lang="en-US" altLang="zh-CN" b="1" smtClean="0">
                <a:solidFill>
                  <a:srgbClr val="000000"/>
                </a:solidFill>
                <a:latin typeface="华文楷体" panose="02010600040101010101" pitchFamily="2" charset="-122"/>
                <a:ea typeface="华文楷体" panose="02010600040101010101" pitchFamily="2" charset="-122"/>
              </a:rPr>
              <a:t>1.</a:t>
            </a:r>
            <a:r>
              <a:rPr lang="zh-CN" altLang="en-US" b="1" smtClean="0">
                <a:solidFill>
                  <a:srgbClr val="000000"/>
                </a:solidFill>
                <a:latin typeface="华文楷体" panose="02010600040101010101" pitchFamily="2" charset="-122"/>
                <a:ea typeface="华文楷体" panose="02010600040101010101" pitchFamily="2" charset="-122"/>
              </a:rPr>
              <a:t>具备法定的安全生产条件； </a:t>
            </a:r>
            <a:endParaRPr lang="zh-CN" altLang="en-US" b="1" smtClean="0">
              <a:solidFill>
                <a:srgbClr val="000000"/>
              </a:solidFill>
              <a:latin typeface="华文楷体" panose="02010600040101010101" pitchFamily="2" charset="-122"/>
              <a:ea typeface="华文楷体" panose="02010600040101010101" pitchFamily="2" charset="-122"/>
            </a:endParaRPr>
          </a:p>
          <a:p>
            <a:r>
              <a:rPr lang="en-US" altLang="zh-CN" b="1" smtClean="0">
                <a:solidFill>
                  <a:srgbClr val="000000"/>
                </a:solidFill>
                <a:latin typeface="华文楷体" panose="02010600040101010101" pitchFamily="2" charset="-122"/>
                <a:ea typeface="华文楷体" panose="02010600040101010101" pitchFamily="2" charset="-122"/>
              </a:rPr>
              <a:t>2.</a:t>
            </a:r>
            <a:r>
              <a:rPr lang="zh-CN" altLang="en-US" b="1" smtClean="0">
                <a:solidFill>
                  <a:srgbClr val="000000"/>
                </a:solidFill>
                <a:latin typeface="华文楷体" panose="02010600040101010101" pitchFamily="2" charset="-122"/>
                <a:ea typeface="华文楷体" panose="02010600040101010101" pitchFamily="2" charset="-122"/>
              </a:rPr>
              <a:t>建设项目安全设施符合“三同时”的规定； </a:t>
            </a:r>
            <a:endParaRPr lang="zh-CN" altLang="en-US" b="1" smtClean="0">
              <a:solidFill>
                <a:srgbClr val="000000"/>
              </a:solidFill>
              <a:latin typeface="华文楷体" panose="02010600040101010101" pitchFamily="2" charset="-122"/>
              <a:ea typeface="华文楷体" panose="02010600040101010101" pitchFamily="2" charset="-122"/>
            </a:endParaRPr>
          </a:p>
          <a:p>
            <a:r>
              <a:rPr lang="en-US" altLang="zh-CN" b="1" smtClean="0">
                <a:solidFill>
                  <a:srgbClr val="000000"/>
                </a:solidFill>
                <a:latin typeface="华文楷体" panose="02010600040101010101" pitchFamily="2" charset="-122"/>
                <a:ea typeface="华文楷体" panose="02010600040101010101" pitchFamily="2" charset="-122"/>
              </a:rPr>
              <a:t>3.</a:t>
            </a:r>
            <a:r>
              <a:rPr lang="zh-CN" altLang="en-US" b="1" smtClean="0">
                <a:solidFill>
                  <a:srgbClr val="000000"/>
                </a:solidFill>
                <a:latin typeface="华文楷体" panose="02010600040101010101" pitchFamily="2" charset="-122"/>
                <a:ea typeface="华文楷体" panose="02010600040101010101" pitchFamily="2" charset="-122"/>
              </a:rPr>
              <a:t>依法为从业人员提供符合国家现行标准的劳动防护用品，并监督、教育其正确佩带和使用。 </a:t>
            </a:r>
            <a:endParaRPr lang="zh-CN" altLang="en-US" b="1" smtClean="0">
              <a:solidFill>
                <a:srgbClr val="000000"/>
              </a:solidFill>
              <a:latin typeface="华文楷体" panose="02010600040101010101" pitchFamily="2" charset="-122"/>
              <a:ea typeface="华文楷体" panose="02010600040101010101" pitchFamily="2" charset="-122"/>
            </a:endParaRPr>
          </a:p>
          <a:p>
            <a:r>
              <a:rPr lang="zh-CN" altLang="en-US" b="1" smtClean="0">
                <a:solidFill>
                  <a:srgbClr val="000000"/>
                </a:solidFill>
                <a:latin typeface="华文楷体" panose="02010600040101010101" pitchFamily="2" charset="-122"/>
                <a:ea typeface="华文楷体" panose="02010600040101010101" pitchFamily="2" charset="-122"/>
              </a:rPr>
              <a:t>（二）资金投入责任： </a:t>
            </a:r>
            <a:endParaRPr lang="zh-CN" altLang="en-US" b="1" smtClean="0">
              <a:solidFill>
                <a:srgbClr val="000000"/>
              </a:solidFill>
              <a:latin typeface="华文楷体" panose="02010600040101010101" pitchFamily="2" charset="-122"/>
              <a:ea typeface="华文楷体" panose="02010600040101010101" pitchFamily="2" charset="-122"/>
            </a:endParaRPr>
          </a:p>
          <a:p>
            <a:r>
              <a:rPr lang="en-US" altLang="zh-CN" b="1" smtClean="0">
                <a:solidFill>
                  <a:srgbClr val="000000"/>
                </a:solidFill>
                <a:latin typeface="华文楷体" panose="02010600040101010101" pitchFamily="2" charset="-122"/>
                <a:ea typeface="华文楷体" panose="02010600040101010101" pitchFamily="2" charset="-122"/>
              </a:rPr>
              <a:t>1.</a:t>
            </a:r>
            <a:r>
              <a:rPr lang="zh-CN" altLang="en-US" b="1" smtClean="0">
                <a:solidFill>
                  <a:srgbClr val="000000"/>
                </a:solidFill>
                <a:latin typeface="华文楷体" panose="02010600040101010101" pitchFamily="2" charset="-122"/>
                <a:ea typeface="华文楷体" panose="02010600040101010101" pitchFamily="2" charset="-122"/>
              </a:rPr>
              <a:t>按规定提取和使用安全生产费用，确保资金投入，满足安全生产条件需要； </a:t>
            </a:r>
            <a:endParaRPr lang="zh-CN" altLang="en-US" b="1" smtClean="0">
              <a:solidFill>
                <a:srgbClr val="000000"/>
              </a:solidFill>
              <a:latin typeface="华文楷体" panose="02010600040101010101" pitchFamily="2" charset="-122"/>
              <a:ea typeface="华文楷体" panose="02010600040101010101" pitchFamily="2" charset="-122"/>
            </a:endParaRPr>
          </a:p>
          <a:p>
            <a:r>
              <a:rPr lang="en-US" altLang="zh-CN" b="1" smtClean="0">
                <a:solidFill>
                  <a:srgbClr val="000000"/>
                </a:solidFill>
                <a:latin typeface="华文楷体" panose="02010600040101010101" pitchFamily="2" charset="-122"/>
                <a:ea typeface="华文楷体" panose="02010600040101010101" pitchFamily="2" charset="-122"/>
              </a:rPr>
              <a:t>2.</a:t>
            </a:r>
            <a:r>
              <a:rPr lang="zh-CN" altLang="en-US" b="1" smtClean="0">
                <a:solidFill>
                  <a:srgbClr val="000000"/>
                </a:solidFill>
                <a:latin typeface="华文楷体" panose="02010600040101010101" pitchFamily="2" charset="-122"/>
                <a:ea typeface="华文楷体" panose="02010600040101010101" pitchFamily="2" charset="-122"/>
              </a:rPr>
              <a:t>按规定存储安全生产风险抵押金或购买安全生产责任险； </a:t>
            </a:r>
            <a:endParaRPr lang="zh-CN" altLang="en-US" b="1" smtClean="0">
              <a:solidFill>
                <a:srgbClr val="000000"/>
              </a:solidFill>
              <a:latin typeface="华文楷体" panose="02010600040101010101" pitchFamily="2" charset="-122"/>
              <a:ea typeface="华文楷体" panose="02010600040101010101" pitchFamily="2" charset="-122"/>
            </a:endParaRPr>
          </a:p>
          <a:p>
            <a:r>
              <a:rPr lang="en-US" altLang="zh-CN" b="1" smtClean="0">
                <a:solidFill>
                  <a:srgbClr val="000000"/>
                </a:solidFill>
                <a:latin typeface="华文楷体" panose="02010600040101010101" pitchFamily="2" charset="-122"/>
                <a:ea typeface="华文楷体" panose="02010600040101010101" pitchFamily="2" charset="-122"/>
              </a:rPr>
              <a:t>3.</a:t>
            </a:r>
            <a:r>
              <a:rPr lang="zh-CN" altLang="en-US" b="1" smtClean="0">
                <a:solidFill>
                  <a:srgbClr val="000000"/>
                </a:solidFill>
                <a:latin typeface="华文楷体" panose="02010600040101010101" pitchFamily="2" charset="-122"/>
                <a:ea typeface="华文楷体" panose="02010600040101010101" pitchFamily="2" charset="-122"/>
              </a:rPr>
              <a:t>依法为从业人员缴纳工伤保险费； </a:t>
            </a:r>
            <a:endParaRPr lang="zh-CN" altLang="en-US" b="1" smtClean="0">
              <a:solidFill>
                <a:srgbClr val="000000"/>
              </a:solidFill>
              <a:latin typeface="华文楷体" panose="02010600040101010101" pitchFamily="2" charset="-122"/>
              <a:ea typeface="华文楷体" panose="02010600040101010101" pitchFamily="2" charset="-122"/>
            </a:endParaRPr>
          </a:p>
          <a:p>
            <a:r>
              <a:rPr lang="en-US" altLang="zh-CN" b="1" smtClean="0">
                <a:solidFill>
                  <a:srgbClr val="000000"/>
                </a:solidFill>
                <a:latin typeface="华文楷体" panose="02010600040101010101" pitchFamily="2" charset="-122"/>
                <a:ea typeface="华文楷体" panose="02010600040101010101" pitchFamily="2" charset="-122"/>
              </a:rPr>
              <a:t>4.</a:t>
            </a:r>
            <a:r>
              <a:rPr lang="zh-CN" altLang="en-US" b="1" smtClean="0">
                <a:solidFill>
                  <a:srgbClr val="000000"/>
                </a:solidFill>
                <a:latin typeface="华文楷体" panose="02010600040101010101" pitchFamily="2" charset="-122"/>
                <a:ea typeface="华文楷体" panose="02010600040101010101" pitchFamily="2" charset="-122"/>
              </a:rPr>
              <a:t>保证安全生产教育培训的资金。 </a:t>
            </a:r>
            <a:endParaRPr lang="zh-CN" altLang="en-US" b="1" smtClean="0">
              <a:solidFill>
                <a:srgbClr val="000000"/>
              </a:solidFill>
              <a:latin typeface="华文楷体" panose="02010600040101010101" pitchFamily="2" charset="-122"/>
              <a:ea typeface="华文楷体" panose="02010600040101010101" pitchFamily="2" charset="-122"/>
            </a:endParaRPr>
          </a:p>
          <a:p>
            <a:r>
              <a:rPr lang="zh-CN" altLang="en-US" b="1" smtClean="0">
                <a:solidFill>
                  <a:srgbClr val="000000"/>
                </a:solidFill>
                <a:latin typeface="华文楷体" panose="02010600040101010101" pitchFamily="2" charset="-122"/>
                <a:ea typeface="华文楷体" panose="02010600040101010101" pitchFamily="2" charset="-122"/>
              </a:rPr>
              <a:t>（三）安全生产机构设置和人员配备责任： 依法设置安全生产管理机构，配备安全生产管理人员；</a:t>
            </a:r>
            <a:endParaRPr lang="zh-CN" altLang="en-US" b="1" smtClean="0">
              <a:solidFill>
                <a:srgbClr val="000000"/>
              </a:solidFill>
              <a:latin typeface="华文楷体" panose="02010600040101010101" pitchFamily="2" charset="-122"/>
              <a:ea typeface="华文楷体" panose="02010600040101010101" pitchFamily="2" charset="-122"/>
            </a:endParaRPr>
          </a:p>
        </p:txBody>
      </p:sp>
      <p:sp>
        <p:nvSpPr>
          <p:cNvPr id="73730" name="Title 148483"/>
          <p:cNvSpPr>
            <a:spLocks noGrp="1" noChangeArrowheads="1"/>
          </p:cNvSpPr>
          <p:nvPr>
            <p:ph type="title"/>
          </p:nvPr>
        </p:nvSpPr>
        <p:spPr>
          <a:xfrm>
            <a:off x="2540000" y="452438"/>
            <a:ext cx="7488238" cy="712787"/>
          </a:xfrm>
        </p:spPr>
        <p:txBody>
          <a:bodyPr lIns="91440" tIns="45720" rIns="91440" bIns="45720"/>
          <a:lstStyle/>
          <a:p>
            <a:r>
              <a:rPr lang="en-US" altLang="zh-CN" sz="2400" b="1" smtClean="0">
                <a:solidFill>
                  <a:srgbClr val="EB0520"/>
                </a:solidFill>
                <a:latin typeface="黑体" panose="02010609060101010101" pitchFamily="2" charset="-122"/>
                <a:ea typeface="黑体" panose="02010609060101010101" pitchFamily="2" charset="-122"/>
                <a:sym typeface="华文楷体" panose="02010600040101010101" pitchFamily="2" charset="-122"/>
              </a:rPr>
              <a:t>《</a:t>
            </a:r>
            <a:r>
              <a:rPr lang="zh-CN" altLang="en-US" sz="2400" b="1" smtClean="0">
                <a:solidFill>
                  <a:srgbClr val="EB0520"/>
                </a:solidFill>
                <a:latin typeface="黑体" panose="02010609060101010101" pitchFamily="2" charset="-122"/>
                <a:ea typeface="黑体" panose="02010609060101010101" pitchFamily="2" charset="-122"/>
                <a:sym typeface="华文楷体" panose="02010600040101010101" pitchFamily="2" charset="-122"/>
              </a:rPr>
              <a:t>安全生产法</a:t>
            </a:r>
            <a:r>
              <a:rPr lang="en-US" altLang="zh-CN" sz="2400" b="1" smtClean="0">
                <a:solidFill>
                  <a:srgbClr val="EB0520"/>
                </a:solidFill>
                <a:latin typeface="黑体" panose="02010609060101010101" pitchFamily="2" charset="-122"/>
                <a:ea typeface="黑体" panose="02010609060101010101" pitchFamily="2" charset="-122"/>
                <a:sym typeface="华文楷体" panose="02010600040101010101" pitchFamily="2" charset="-122"/>
              </a:rPr>
              <a:t>》</a:t>
            </a:r>
            <a:r>
              <a:rPr lang="zh-CN" altLang="en-US" sz="2400" b="1" smtClean="0">
                <a:latin typeface="黑体" panose="02010609060101010101" pitchFamily="2" charset="-122"/>
                <a:ea typeface="黑体" panose="02010609060101010101" pitchFamily="2" charset="-122"/>
                <a:sym typeface="华文楷体" panose="02010600040101010101" pitchFamily="2" charset="-122"/>
              </a:rPr>
              <a:t>明确生产经营单位的</a:t>
            </a:r>
            <a:r>
              <a:rPr lang="zh-CN" altLang="en-US" sz="2400" b="1" smtClean="0">
                <a:solidFill>
                  <a:srgbClr val="EB0520"/>
                </a:solidFill>
                <a:latin typeface="黑体" panose="02010609060101010101" pitchFamily="2" charset="-122"/>
                <a:ea typeface="黑体" panose="02010609060101010101" pitchFamily="2" charset="-122"/>
                <a:sym typeface="华文楷体" panose="02010600040101010101" pitchFamily="2" charset="-122"/>
              </a:rPr>
              <a:t>主体责任</a:t>
            </a:r>
            <a:endParaRPr lang="zh-CN" altLang="en-US" sz="2400" b="1" smtClean="0">
              <a:solidFill>
                <a:srgbClr val="EB0520"/>
              </a:solidFill>
              <a:latin typeface="黑体" panose="02010609060101010101" pitchFamily="2" charset="-122"/>
              <a:ea typeface="黑体" panose="02010609060101010101" pitchFamily="2" charset="-122"/>
              <a:sym typeface="华文楷体" panose="02010600040101010101" pitchFamily="2" charset="-122"/>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ext Placeholder 149506"/>
          <p:cNvSpPr>
            <a:spLocks noGrp="1" noChangeArrowheads="1"/>
          </p:cNvSpPr>
          <p:nvPr>
            <p:ph type="body" idx="1"/>
          </p:nvPr>
        </p:nvSpPr>
        <p:spPr>
          <a:xfrm>
            <a:off x="1981200" y="1285875"/>
            <a:ext cx="8229600" cy="5572125"/>
          </a:xfrm>
        </p:spPr>
        <p:txBody>
          <a:bodyPr anchor="t"/>
          <a:lstStyle/>
          <a:p>
            <a:r>
              <a:rPr lang="zh-CN" altLang="en-US" sz="2000" b="1" smtClean="0">
                <a:solidFill>
                  <a:srgbClr val="000000"/>
                </a:solidFill>
                <a:latin typeface="华文楷体" panose="02010600040101010101" pitchFamily="2" charset="-122"/>
                <a:ea typeface="华文楷体" panose="02010600040101010101" pitchFamily="2" charset="-122"/>
              </a:rPr>
              <a:t>（四）规章制度制定责任： 建立健全安全生产责任制和各项规章制度、操作规程、应急救援预案并督促落实。 </a:t>
            </a:r>
            <a:endParaRPr lang="zh-CN" altLang="en-US" sz="2000" b="1" smtClean="0">
              <a:solidFill>
                <a:srgbClr val="000000"/>
              </a:solidFill>
              <a:latin typeface="华文楷体" panose="02010600040101010101" pitchFamily="2" charset="-122"/>
              <a:ea typeface="华文楷体" panose="02010600040101010101" pitchFamily="2" charset="-122"/>
            </a:endParaRPr>
          </a:p>
          <a:p>
            <a:r>
              <a:rPr lang="zh-CN" altLang="en-US" sz="2000" b="1" smtClean="0">
                <a:solidFill>
                  <a:srgbClr val="000000"/>
                </a:solidFill>
                <a:latin typeface="华文楷体" panose="02010600040101010101" pitchFamily="2" charset="-122"/>
                <a:ea typeface="华文楷体" panose="02010600040101010101" pitchFamily="2" charset="-122"/>
              </a:rPr>
              <a:t>（五）安全教育培训责任： 开展安全生产宣传教育，依法组织从业人员参加安全生产教育培训，取得相关上岗资格证书。 </a:t>
            </a:r>
            <a:endParaRPr lang="zh-CN" altLang="en-US" sz="2000" b="1" smtClean="0">
              <a:solidFill>
                <a:srgbClr val="000000"/>
              </a:solidFill>
              <a:latin typeface="华文楷体" panose="02010600040101010101" pitchFamily="2" charset="-122"/>
              <a:ea typeface="华文楷体" panose="02010600040101010101" pitchFamily="2" charset="-122"/>
            </a:endParaRPr>
          </a:p>
          <a:p>
            <a:r>
              <a:rPr lang="zh-CN" altLang="en-US" sz="2000" b="1" smtClean="0">
                <a:solidFill>
                  <a:srgbClr val="000000"/>
                </a:solidFill>
                <a:latin typeface="华文楷体" panose="02010600040101010101" pitchFamily="2" charset="-122"/>
                <a:ea typeface="华文楷体" panose="02010600040101010101" pitchFamily="2" charset="-122"/>
              </a:rPr>
              <a:t>（六）安全生产管理责任： </a:t>
            </a:r>
            <a:endParaRPr lang="zh-CN" altLang="en-US" sz="2000" b="1" smtClean="0">
              <a:solidFill>
                <a:srgbClr val="000000"/>
              </a:solidFill>
              <a:latin typeface="华文楷体" panose="02010600040101010101" pitchFamily="2" charset="-122"/>
              <a:ea typeface="华文楷体" panose="02010600040101010101" pitchFamily="2" charset="-122"/>
            </a:endParaRPr>
          </a:p>
          <a:p>
            <a:r>
              <a:rPr lang="en-US" altLang="zh-CN" sz="2000" b="1" smtClean="0">
                <a:solidFill>
                  <a:srgbClr val="000000"/>
                </a:solidFill>
                <a:latin typeface="华文楷体" panose="02010600040101010101" pitchFamily="2" charset="-122"/>
                <a:ea typeface="华文楷体" panose="02010600040101010101" pitchFamily="2" charset="-122"/>
              </a:rPr>
              <a:t>1.</a:t>
            </a:r>
            <a:r>
              <a:rPr lang="zh-CN" altLang="en-US" sz="2000" b="1" smtClean="0">
                <a:solidFill>
                  <a:srgbClr val="000000"/>
                </a:solidFill>
                <a:latin typeface="华文楷体" panose="02010600040101010101" pitchFamily="2" charset="-122"/>
                <a:ea typeface="华文楷体" panose="02010600040101010101" pitchFamily="2" charset="-122"/>
              </a:rPr>
              <a:t>主动获取国家有关安全生产的法律法规标准并贯彻落实； </a:t>
            </a:r>
            <a:endParaRPr lang="zh-CN" altLang="en-US" sz="2000" b="1" smtClean="0">
              <a:solidFill>
                <a:srgbClr val="000000"/>
              </a:solidFill>
              <a:latin typeface="华文楷体" panose="02010600040101010101" pitchFamily="2" charset="-122"/>
              <a:ea typeface="华文楷体" panose="02010600040101010101" pitchFamily="2" charset="-122"/>
            </a:endParaRPr>
          </a:p>
          <a:p>
            <a:r>
              <a:rPr lang="en-US" altLang="zh-CN" sz="2000" b="1" smtClean="0">
                <a:solidFill>
                  <a:srgbClr val="000000"/>
                </a:solidFill>
                <a:latin typeface="华文楷体" panose="02010600040101010101" pitchFamily="2" charset="-122"/>
                <a:ea typeface="华文楷体" panose="02010600040101010101" pitchFamily="2" charset="-122"/>
              </a:rPr>
              <a:t>2.</a:t>
            </a:r>
            <a:r>
              <a:rPr lang="zh-CN" altLang="en-US" sz="2000" b="1" smtClean="0">
                <a:solidFill>
                  <a:srgbClr val="000000"/>
                </a:solidFill>
                <a:latin typeface="华文楷体" panose="02010600040101010101" pitchFamily="2" charset="-122"/>
                <a:ea typeface="华文楷体" panose="02010600040101010101" pitchFamily="2" charset="-122"/>
              </a:rPr>
              <a:t>依法取得安全生产许可； </a:t>
            </a:r>
            <a:endParaRPr lang="zh-CN" altLang="en-US" sz="2000" b="1" smtClean="0">
              <a:solidFill>
                <a:srgbClr val="000000"/>
              </a:solidFill>
              <a:latin typeface="华文楷体" panose="02010600040101010101" pitchFamily="2" charset="-122"/>
              <a:ea typeface="华文楷体" panose="02010600040101010101" pitchFamily="2" charset="-122"/>
            </a:endParaRPr>
          </a:p>
          <a:p>
            <a:r>
              <a:rPr lang="en-US" altLang="zh-CN" sz="2000" b="1" smtClean="0">
                <a:solidFill>
                  <a:srgbClr val="000000"/>
                </a:solidFill>
                <a:latin typeface="华文楷体" panose="02010600040101010101" pitchFamily="2" charset="-122"/>
                <a:ea typeface="华文楷体" panose="02010600040101010101" pitchFamily="2" charset="-122"/>
              </a:rPr>
              <a:t>3.</a:t>
            </a:r>
            <a:r>
              <a:rPr lang="zh-CN" altLang="en-US" sz="2000" b="1" smtClean="0">
                <a:solidFill>
                  <a:srgbClr val="000000"/>
                </a:solidFill>
                <a:latin typeface="华文楷体" panose="02010600040101010101" pitchFamily="2" charset="-122"/>
                <a:ea typeface="华文楷体" panose="02010600040101010101" pitchFamily="2" charset="-122"/>
              </a:rPr>
              <a:t>定期组织安全检查； </a:t>
            </a:r>
            <a:endParaRPr lang="zh-CN" altLang="en-US" sz="2000" b="1" smtClean="0">
              <a:solidFill>
                <a:srgbClr val="000000"/>
              </a:solidFill>
              <a:latin typeface="华文楷体" panose="02010600040101010101" pitchFamily="2" charset="-122"/>
              <a:ea typeface="华文楷体" panose="02010600040101010101" pitchFamily="2" charset="-122"/>
            </a:endParaRPr>
          </a:p>
          <a:p>
            <a:r>
              <a:rPr lang="en-US" altLang="zh-CN" sz="2000" b="1" smtClean="0">
                <a:solidFill>
                  <a:srgbClr val="000000"/>
                </a:solidFill>
                <a:latin typeface="华文楷体" panose="02010600040101010101" pitchFamily="2" charset="-122"/>
                <a:ea typeface="华文楷体" panose="02010600040101010101" pitchFamily="2" charset="-122"/>
              </a:rPr>
              <a:t>4.</a:t>
            </a:r>
            <a:r>
              <a:rPr lang="zh-CN" altLang="en-US" sz="2000" b="1" smtClean="0">
                <a:solidFill>
                  <a:srgbClr val="000000"/>
                </a:solidFill>
                <a:latin typeface="华文楷体" panose="02010600040101010101" pitchFamily="2" charset="-122"/>
                <a:ea typeface="华文楷体" panose="02010600040101010101" pitchFamily="2" charset="-122"/>
              </a:rPr>
              <a:t>依法对安全生产设施、设备或项目进行安全评价； </a:t>
            </a:r>
            <a:endParaRPr lang="zh-CN" altLang="en-US" sz="2000" b="1" smtClean="0">
              <a:solidFill>
                <a:srgbClr val="000000"/>
              </a:solidFill>
              <a:latin typeface="华文楷体" panose="02010600040101010101" pitchFamily="2" charset="-122"/>
              <a:ea typeface="华文楷体" panose="02010600040101010101" pitchFamily="2" charset="-122"/>
            </a:endParaRPr>
          </a:p>
          <a:p>
            <a:r>
              <a:rPr lang="en-US" altLang="zh-CN" sz="2000" b="1" smtClean="0">
                <a:solidFill>
                  <a:srgbClr val="000000"/>
                </a:solidFill>
                <a:latin typeface="华文楷体" panose="02010600040101010101" pitchFamily="2" charset="-122"/>
                <a:ea typeface="华文楷体" panose="02010600040101010101" pitchFamily="2" charset="-122"/>
              </a:rPr>
              <a:t>5.</a:t>
            </a:r>
            <a:r>
              <a:rPr lang="zh-CN" altLang="en-US" sz="2000" b="1" smtClean="0">
                <a:solidFill>
                  <a:srgbClr val="000000"/>
                </a:solidFill>
                <a:latin typeface="华文楷体" panose="02010600040101010101" pitchFamily="2" charset="-122"/>
                <a:ea typeface="华文楷体" panose="02010600040101010101" pitchFamily="2" charset="-122"/>
              </a:rPr>
              <a:t>依法对重大危险源实施监控，确保其处于可控状态； </a:t>
            </a:r>
            <a:endParaRPr lang="zh-CN" altLang="en-US" sz="2000" b="1" smtClean="0">
              <a:solidFill>
                <a:srgbClr val="000000"/>
              </a:solidFill>
              <a:latin typeface="华文楷体" panose="02010600040101010101" pitchFamily="2" charset="-122"/>
              <a:ea typeface="华文楷体" panose="02010600040101010101" pitchFamily="2" charset="-122"/>
            </a:endParaRPr>
          </a:p>
          <a:p>
            <a:r>
              <a:rPr lang="en-US" altLang="zh-CN" sz="2000" b="1" smtClean="0">
                <a:solidFill>
                  <a:srgbClr val="000000"/>
                </a:solidFill>
                <a:latin typeface="华文楷体" panose="02010600040101010101" pitchFamily="2" charset="-122"/>
                <a:ea typeface="华文楷体" panose="02010600040101010101" pitchFamily="2" charset="-122"/>
              </a:rPr>
              <a:t>6.</a:t>
            </a:r>
            <a:r>
              <a:rPr lang="zh-CN" altLang="en-US" sz="2000" b="1" smtClean="0">
                <a:solidFill>
                  <a:srgbClr val="000000"/>
                </a:solidFill>
                <a:latin typeface="华文楷体" panose="02010600040101010101" pitchFamily="2" charset="-122"/>
                <a:ea typeface="华文楷体" panose="02010600040101010101" pitchFamily="2" charset="-122"/>
              </a:rPr>
              <a:t>及时消除事故隐患； </a:t>
            </a:r>
            <a:endParaRPr lang="zh-CN" altLang="en-US" sz="2000" b="1" smtClean="0">
              <a:solidFill>
                <a:srgbClr val="000000"/>
              </a:solidFill>
              <a:latin typeface="华文楷体" panose="02010600040101010101" pitchFamily="2" charset="-122"/>
              <a:ea typeface="华文楷体" panose="02010600040101010101" pitchFamily="2" charset="-122"/>
            </a:endParaRPr>
          </a:p>
          <a:p>
            <a:r>
              <a:rPr lang="en-US" altLang="zh-CN" sz="2000" b="1" smtClean="0">
                <a:solidFill>
                  <a:srgbClr val="000000"/>
                </a:solidFill>
                <a:latin typeface="华文楷体" panose="02010600040101010101" pitchFamily="2" charset="-122"/>
                <a:ea typeface="华文楷体" panose="02010600040101010101" pitchFamily="2" charset="-122"/>
              </a:rPr>
              <a:t>7.</a:t>
            </a:r>
            <a:r>
              <a:rPr lang="zh-CN" altLang="en-US" sz="2000" b="1" smtClean="0">
                <a:solidFill>
                  <a:srgbClr val="000000"/>
                </a:solidFill>
                <a:latin typeface="华文楷体" panose="02010600040101010101" pitchFamily="2" charset="-122"/>
                <a:ea typeface="华文楷体" panose="02010600040101010101" pitchFamily="2" charset="-122"/>
              </a:rPr>
              <a:t>统一协调管理承包、承租单位的安全生产工作。</a:t>
            </a:r>
            <a:endParaRPr lang="zh-CN" altLang="en-US" sz="2000" b="1" smtClean="0">
              <a:solidFill>
                <a:srgbClr val="000000"/>
              </a:solidFill>
              <a:latin typeface="华文楷体" panose="02010600040101010101" pitchFamily="2" charset="-122"/>
              <a:ea typeface="华文楷体" panose="02010600040101010101" pitchFamily="2" charset="-122"/>
            </a:endParaRPr>
          </a:p>
          <a:p>
            <a:r>
              <a:rPr lang="zh-CN" altLang="en-US" sz="2000" b="1" smtClean="0">
                <a:solidFill>
                  <a:srgbClr val="000000"/>
                </a:solidFill>
                <a:latin typeface="华文楷体" panose="02010600040101010101" pitchFamily="2" charset="-122"/>
                <a:ea typeface="华文楷体" panose="02010600040101010101" pitchFamily="2" charset="-122"/>
              </a:rPr>
              <a:t> （七）事故报告和应急救援的责任： </a:t>
            </a:r>
            <a:endParaRPr lang="zh-CN" altLang="en-US" sz="2000" b="1" smtClean="0">
              <a:solidFill>
                <a:srgbClr val="000000"/>
              </a:solidFill>
              <a:latin typeface="华文楷体" panose="02010600040101010101" pitchFamily="2" charset="-122"/>
              <a:ea typeface="华文楷体" panose="02010600040101010101" pitchFamily="2" charset="-122"/>
            </a:endParaRPr>
          </a:p>
          <a:p>
            <a:r>
              <a:rPr lang="en-US" altLang="zh-CN" sz="2000" b="1" smtClean="0">
                <a:solidFill>
                  <a:srgbClr val="000000"/>
                </a:solidFill>
                <a:latin typeface="华文楷体" panose="02010600040101010101" pitchFamily="2" charset="-122"/>
                <a:ea typeface="华文楷体" panose="02010600040101010101" pitchFamily="2" charset="-122"/>
              </a:rPr>
              <a:t>1.</a:t>
            </a:r>
            <a:r>
              <a:rPr lang="zh-CN" altLang="en-US" sz="2000" b="1" smtClean="0">
                <a:solidFill>
                  <a:srgbClr val="000000"/>
                </a:solidFill>
                <a:latin typeface="华文楷体" panose="02010600040101010101" pitchFamily="2" charset="-122"/>
                <a:ea typeface="华文楷体" panose="02010600040101010101" pitchFamily="2" charset="-122"/>
              </a:rPr>
              <a:t>按规定报告生产安全事故； </a:t>
            </a:r>
            <a:endParaRPr lang="zh-CN" altLang="en-US" sz="2000" b="1" smtClean="0">
              <a:solidFill>
                <a:srgbClr val="000000"/>
              </a:solidFill>
              <a:latin typeface="华文楷体" panose="02010600040101010101" pitchFamily="2" charset="-122"/>
              <a:ea typeface="华文楷体" panose="02010600040101010101" pitchFamily="2" charset="-122"/>
            </a:endParaRPr>
          </a:p>
          <a:p>
            <a:r>
              <a:rPr lang="en-US" altLang="zh-CN" sz="2000" b="1" smtClean="0">
                <a:solidFill>
                  <a:srgbClr val="000000"/>
                </a:solidFill>
                <a:latin typeface="华文楷体" panose="02010600040101010101" pitchFamily="2" charset="-122"/>
                <a:ea typeface="华文楷体" panose="02010600040101010101" pitchFamily="2" charset="-122"/>
              </a:rPr>
              <a:t>2.</a:t>
            </a:r>
            <a:r>
              <a:rPr lang="zh-CN" altLang="en-US" sz="2000" b="1" smtClean="0">
                <a:solidFill>
                  <a:srgbClr val="000000"/>
                </a:solidFill>
                <a:latin typeface="华文楷体" panose="02010600040101010101" pitchFamily="2" charset="-122"/>
                <a:ea typeface="华文楷体" panose="02010600040101010101" pitchFamily="2" charset="-122"/>
              </a:rPr>
              <a:t>及时开展事故抢险救援； </a:t>
            </a:r>
            <a:endParaRPr lang="zh-CN" altLang="en-US" sz="2000" b="1" smtClean="0">
              <a:solidFill>
                <a:srgbClr val="000000"/>
              </a:solidFill>
              <a:latin typeface="华文楷体" panose="02010600040101010101" pitchFamily="2" charset="-122"/>
              <a:ea typeface="华文楷体" panose="02010600040101010101" pitchFamily="2" charset="-122"/>
            </a:endParaRPr>
          </a:p>
          <a:p>
            <a:r>
              <a:rPr lang="en-US" altLang="zh-CN" sz="2000" b="1" smtClean="0">
                <a:solidFill>
                  <a:srgbClr val="000000"/>
                </a:solidFill>
                <a:latin typeface="华文楷体" panose="02010600040101010101" pitchFamily="2" charset="-122"/>
                <a:ea typeface="华文楷体" panose="02010600040101010101" pitchFamily="2" charset="-122"/>
              </a:rPr>
              <a:t>3.</a:t>
            </a:r>
            <a:r>
              <a:rPr lang="zh-CN" altLang="en-US" sz="2000" b="1" smtClean="0">
                <a:solidFill>
                  <a:srgbClr val="000000"/>
                </a:solidFill>
                <a:latin typeface="华文楷体" panose="02010600040101010101" pitchFamily="2" charset="-122"/>
                <a:ea typeface="华文楷体" panose="02010600040101010101" pitchFamily="2" charset="-122"/>
              </a:rPr>
              <a:t>妥善处理事故善后工作。</a:t>
            </a:r>
            <a:endParaRPr lang="zh-CN" altLang="en-US" sz="2000" b="1" smtClean="0">
              <a:solidFill>
                <a:srgbClr val="000000"/>
              </a:solidFill>
              <a:latin typeface="华文楷体" panose="02010600040101010101" pitchFamily="2" charset="-122"/>
              <a:ea typeface="华文楷体" panose="02010600040101010101" pitchFamily="2" charset="-122"/>
            </a:endParaRPr>
          </a:p>
          <a:p>
            <a:r>
              <a:rPr lang="zh-CN" altLang="en-US" sz="2000" b="1" smtClean="0">
                <a:solidFill>
                  <a:srgbClr val="000000"/>
                </a:solidFill>
                <a:latin typeface="华文楷体" panose="02010600040101010101" pitchFamily="2" charset="-122"/>
                <a:ea typeface="华文楷体" panose="02010600040101010101" pitchFamily="2" charset="-122"/>
              </a:rPr>
              <a:t> （八）法律、法规、规章规定的其他安全生产责任。</a:t>
            </a:r>
            <a:endParaRPr lang="zh-CN" altLang="en-US" sz="2000" b="1" smtClean="0">
              <a:solidFill>
                <a:srgbClr val="000000"/>
              </a:solidFill>
              <a:latin typeface="华文楷体" panose="02010600040101010101" pitchFamily="2" charset="-122"/>
              <a:ea typeface="华文楷体" panose="02010600040101010101" pitchFamily="2" charset="-122"/>
            </a:endParaRPr>
          </a:p>
          <a:p>
            <a:endParaRPr lang="zh-CN" altLang="en-US" sz="2000" smtClean="0">
              <a:latin typeface="黑体" panose="02010609060101010101" pitchFamily="2" charset="-122"/>
              <a:ea typeface="黑体" panose="02010609060101010101" pitchFamily="2" charset="-122"/>
            </a:endParaRPr>
          </a:p>
        </p:txBody>
      </p:sp>
      <p:sp>
        <p:nvSpPr>
          <p:cNvPr id="74754" name="Title 149507"/>
          <p:cNvSpPr>
            <a:spLocks noGrp="1" noChangeArrowheads="1"/>
          </p:cNvSpPr>
          <p:nvPr>
            <p:ph type="title"/>
          </p:nvPr>
        </p:nvSpPr>
        <p:spPr>
          <a:xfrm>
            <a:off x="2540000" y="452438"/>
            <a:ext cx="7488238" cy="712787"/>
          </a:xfrm>
        </p:spPr>
        <p:txBody>
          <a:bodyPr lIns="91440" tIns="45720" rIns="91440" bIns="45720"/>
          <a:lstStyle/>
          <a:p>
            <a:r>
              <a:rPr lang="en-US" altLang="zh-CN" sz="2400" b="1" smtClean="0">
                <a:solidFill>
                  <a:srgbClr val="EB0520"/>
                </a:solidFill>
                <a:latin typeface="黑体" panose="02010609060101010101" pitchFamily="2" charset="-122"/>
                <a:ea typeface="黑体" panose="02010609060101010101" pitchFamily="2" charset="-122"/>
                <a:sym typeface="华文楷体" panose="02010600040101010101" pitchFamily="2" charset="-122"/>
              </a:rPr>
              <a:t>《</a:t>
            </a:r>
            <a:r>
              <a:rPr lang="zh-CN" altLang="en-US" sz="2400" b="1" smtClean="0">
                <a:solidFill>
                  <a:srgbClr val="EB0520"/>
                </a:solidFill>
                <a:latin typeface="黑体" panose="02010609060101010101" pitchFamily="2" charset="-122"/>
                <a:ea typeface="黑体" panose="02010609060101010101" pitchFamily="2" charset="-122"/>
                <a:sym typeface="华文楷体" panose="02010600040101010101" pitchFamily="2" charset="-122"/>
              </a:rPr>
              <a:t>安全生产法</a:t>
            </a:r>
            <a:r>
              <a:rPr lang="en-US" altLang="zh-CN" sz="2400" b="1" smtClean="0">
                <a:solidFill>
                  <a:srgbClr val="EB0520"/>
                </a:solidFill>
                <a:latin typeface="黑体" panose="02010609060101010101" pitchFamily="2" charset="-122"/>
                <a:ea typeface="黑体" panose="02010609060101010101" pitchFamily="2" charset="-122"/>
                <a:sym typeface="华文楷体" panose="02010600040101010101" pitchFamily="2" charset="-122"/>
              </a:rPr>
              <a:t>》</a:t>
            </a:r>
            <a:r>
              <a:rPr lang="zh-CN" altLang="en-US" sz="2400" b="1" smtClean="0">
                <a:latin typeface="黑体" panose="02010609060101010101" pitchFamily="2" charset="-122"/>
                <a:ea typeface="黑体" panose="02010609060101010101" pitchFamily="2" charset="-122"/>
                <a:sym typeface="华文楷体" panose="02010600040101010101" pitchFamily="2" charset="-122"/>
              </a:rPr>
              <a:t>明确生产经营单位的主体责任</a:t>
            </a:r>
            <a:endParaRPr lang="zh-CN" altLang="en-US" sz="2400" b="1" smtClean="0">
              <a:latin typeface="黑体" panose="02010609060101010101" pitchFamily="2" charset="-122"/>
              <a:ea typeface="黑体" panose="02010609060101010101" pitchFamily="2" charset="-122"/>
              <a:sym typeface="华文楷体" panose="02010600040101010101" pitchFamily="2" charset="-122"/>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矩形 2"/>
          <p:cNvSpPr>
            <a:spLocks noChangeArrowheads="1"/>
          </p:cNvSpPr>
          <p:nvPr/>
        </p:nvSpPr>
        <p:spPr bwMode="auto">
          <a:xfrm>
            <a:off x="1981200" y="1411288"/>
            <a:ext cx="8229600" cy="17462"/>
          </a:xfrm>
          <a:prstGeom prst="rect">
            <a:avLst/>
          </a:prstGeom>
          <a:gradFill rotWithShape="1">
            <a:gsLst>
              <a:gs pos="0">
                <a:srgbClr val="DBD8CB"/>
              </a:gs>
              <a:gs pos="50000">
                <a:srgbClr val="918415"/>
              </a:gs>
              <a:gs pos="100000">
                <a:srgbClr val="DBD8C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800">
              <a:solidFill>
                <a:srgbClr val="FFFFFF"/>
              </a:solidFill>
              <a:latin typeface="黑体" panose="02010609060101010101" pitchFamily="2" charset="-122"/>
              <a:sym typeface="黑体" panose="02010609060101010101" pitchFamily="2" charset="-122"/>
            </a:endParaRPr>
          </a:p>
        </p:txBody>
      </p:sp>
      <p:sp>
        <p:nvSpPr>
          <p:cNvPr id="75778" name="矩形 6"/>
          <p:cNvSpPr>
            <a:spLocks noChangeArrowheads="1"/>
          </p:cNvSpPr>
          <p:nvPr/>
        </p:nvSpPr>
        <p:spPr bwMode="auto">
          <a:xfrm>
            <a:off x="2016125" y="2508250"/>
            <a:ext cx="8237538" cy="1891665"/>
          </a:xfrm>
          <a:prstGeom prst="rect">
            <a:avLst/>
          </a:prstGeom>
          <a:noFill/>
          <a:ln w="25400">
            <a:solidFill>
              <a:srgbClr val="E5B440"/>
            </a:solidFill>
            <a:miter lim="800000"/>
          </a:ln>
          <a:extLst>
            <a:ext uri="{909E8E84-426E-40DD-AFC4-6F175D3DCCD1}">
              <a14:hiddenFill xmlns:a14="http://schemas.microsoft.com/office/drawing/2010/main">
                <a:solidFill>
                  <a:srgbClr val="FFFFFF"/>
                </a:solidFill>
              </a14:hiddenFill>
            </a:ext>
          </a:extLst>
        </p:spPr>
        <p:txBody>
          <a:bodyPr>
            <a:spAutoFit/>
          </a:bodyPr>
          <a:lstStyle/>
          <a:p>
            <a:pPr>
              <a:lnSpc>
                <a:spcPct val="150000"/>
              </a:lnSpc>
            </a:pPr>
            <a:r>
              <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a:t>
            </a:r>
            <a:r>
              <a:rPr lang="en-US" altLang="zh-CN" b="1">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第二方面   完善软件  “自证无辜”  减轻损失</a:t>
            </a:r>
            <a:endParaRPr lang="en-US" altLang="zh-CN" b="1">
              <a:solidFill>
                <a:srgbClr val="FF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在一旦发生安全事故以后，各项安全资料台帐就是“自证无辜”的证据，做好这项工作，可以减轻行政处罚和法律责任</a:t>
            </a:r>
            <a:endParaRPr lang="en-US" altLang="zh-CN" b="1">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endParaRPr lang="zh-CN" altLang="en-US" sz="1800" b="1">
              <a:solidFill>
                <a:srgbClr val="000000"/>
              </a:solidFill>
              <a:latin typeface="黑体" panose="02010609060101010101" pitchFamily="2" charset="-122"/>
              <a:sym typeface="黑体" panose="02010609060101010101" pitchFamily="2" charset="-122"/>
            </a:endParaRPr>
          </a:p>
        </p:txBody>
      </p:sp>
      <p:sp>
        <p:nvSpPr>
          <p:cNvPr id="75779" name="矩形 7"/>
          <p:cNvSpPr>
            <a:spLocks noChangeArrowheads="1"/>
          </p:cNvSpPr>
          <p:nvPr/>
        </p:nvSpPr>
        <p:spPr bwMode="auto">
          <a:xfrm>
            <a:off x="2297748" y="850900"/>
            <a:ext cx="506984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p>
            <a:pPr algn="r"/>
            <a:r>
              <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rPr>
              <a:t>六、如何规避企业安全生产责任风险</a:t>
            </a:r>
            <a:endPar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endParaRPr>
          </a:p>
        </p:txBody>
      </p:sp>
    </p:spTree>
    <p:custDataLst>
      <p:tags r:id="rId1"/>
    </p:custDataLst>
  </p:cSld>
  <p:clrMapOvr>
    <a:masterClrMapping/>
  </p:clrMapOvr>
  <p:transition spd="slow">
    <p:cover dir="ru"/>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ctrTitle"/>
          </p:nvPr>
        </p:nvSpPr>
        <p:spPr>
          <a:xfrm>
            <a:off x="2468563" y="2517775"/>
            <a:ext cx="7026275" cy="1047750"/>
          </a:xfrm>
        </p:spPr>
        <p:txBody>
          <a:bodyPr lIns="91440" tIns="45720" rIns="91440" bIns="45720"/>
          <a:lstStyle/>
          <a:p>
            <a:r>
              <a:rPr lang="zh-CN" altLang="en-US" smtClean="0">
                <a:latin typeface="黑体" panose="02010609060101010101" pitchFamily="2" charset="-122"/>
                <a:ea typeface="黑体" panose="02010609060101010101" pitchFamily="2" charset="-122"/>
              </a:rPr>
              <a:t>企业安全管理基础台账的编制</a:t>
            </a:r>
            <a:endParaRPr lang="zh-CN" altLang="en-US" smtClean="0">
              <a:latin typeface="黑体" panose="02010609060101010101" pitchFamily="2" charset="-122"/>
              <a:ea typeface="黑体" panose="02010609060101010101" pitchFamily="2" charset="-122"/>
            </a:endParaRPr>
          </a:p>
        </p:txBody>
      </p:sp>
      <p:sp>
        <p:nvSpPr>
          <p:cNvPr id="76802" name="矩形 7"/>
          <p:cNvSpPr>
            <a:spLocks noChangeArrowheads="1"/>
          </p:cNvSpPr>
          <p:nvPr/>
        </p:nvSpPr>
        <p:spPr bwMode="auto">
          <a:xfrm>
            <a:off x="2297748" y="850900"/>
            <a:ext cx="506984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p>
            <a:pPr algn="r"/>
            <a:r>
              <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rPr>
              <a:t>六、如何规避企业安全生产责任风险</a:t>
            </a:r>
            <a:endPar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a:xfrm>
            <a:off x="2722563" y="492125"/>
            <a:ext cx="7488237" cy="1143000"/>
          </a:xfrm>
        </p:spPr>
        <p:txBody>
          <a:bodyPr lIns="91440" tIns="45720" rIns="91440" bIns="45720"/>
          <a:lstStyle/>
          <a:p>
            <a:r>
              <a:rPr lang="zh-CN" altLang="en-US" smtClean="0">
                <a:solidFill>
                  <a:srgbClr val="7E0871"/>
                </a:solidFill>
                <a:latin typeface="黑体" panose="02010609060101010101" pitchFamily="2" charset="-122"/>
                <a:ea typeface="黑体" panose="02010609060101010101" pitchFamily="2" charset="-122"/>
              </a:rPr>
              <a:t>一、如何建立台帐</a:t>
            </a:r>
            <a:endParaRPr lang="zh-CN" altLang="en-US" smtClean="0">
              <a:solidFill>
                <a:srgbClr val="7E0871"/>
              </a:solidFill>
              <a:latin typeface="黑体" panose="02010609060101010101" pitchFamily="2" charset="-122"/>
              <a:ea typeface="黑体" panose="02010609060101010101" pitchFamily="2" charset="-122"/>
            </a:endParaRPr>
          </a:p>
        </p:txBody>
      </p:sp>
      <p:sp>
        <p:nvSpPr>
          <p:cNvPr id="77826" name="Rectangle 3"/>
          <p:cNvSpPr>
            <a:spLocks noGrp="1" noChangeArrowheads="1"/>
          </p:cNvSpPr>
          <p:nvPr>
            <p:ph type="body" idx="4294967295"/>
          </p:nvPr>
        </p:nvSpPr>
        <p:spPr/>
        <p:txBody>
          <a:bodyPr/>
          <a:lstStyle/>
          <a:p>
            <a:pPr marL="357505" indent="-357505"/>
            <a:r>
              <a:rPr lang="zh-CN" altLang="en-US" smtClean="0">
                <a:latin typeface="黑体" panose="02010609060101010101" pitchFamily="2" charset="-122"/>
                <a:ea typeface="黑体" panose="02010609060101010101" pitchFamily="2" charset="-122"/>
              </a:rPr>
              <a:t>　　</a:t>
            </a:r>
            <a:r>
              <a:rPr lang="zh-CN" altLang="en-US" sz="2800" b="1" smtClean="0">
                <a:solidFill>
                  <a:srgbClr val="7E0871"/>
                </a:solidFill>
                <a:latin typeface="黑体" panose="02010609060101010101" pitchFamily="2" charset="-122"/>
                <a:ea typeface="楷体" panose="02010609060101010101" pitchFamily="49" charset="-122"/>
              </a:rPr>
              <a:t>（一）做好台帐的基本要求</a:t>
            </a:r>
            <a:endParaRPr lang="zh-CN" altLang="en-US" sz="2800" b="1" smtClean="0">
              <a:solidFill>
                <a:srgbClr val="7E0871"/>
              </a:solidFill>
              <a:latin typeface="黑体" panose="02010609060101010101" pitchFamily="2" charset="-122"/>
              <a:ea typeface="楷体" panose="02010609060101010101" pitchFamily="49" charset="-122"/>
            </a:endParaRPr>
          </a:p>
          <a:p>
            <a:pPr marL="357505" indent="-357505"/>
            <a:r>
              <a:rPr lang="zh-CN" altLang="en-US" sz="2800" smtClean="0">
                <a:latin typeface="黑体" panose="02010609060101010101" pitchFamily="2" charset="-122"/>
                <a:ea typeface="黑体" panose="02010609060101010101" pitchFamily="2" charset="-122"/>
              </a:rPr>
              <a:t>       </a:t>
            </a:r>
            <a:r>
              <a:rPr lang="zh-CN" altLang="en-US" b="1" smtClean="0">
                <a:solidFill>
                  <a:schemeClr val="tx1"/>
                </a:solidFill>
                <a:latin typeface="华文楷体" panose="02010600040101010101" pitchFamily="2" charset="-122"/>
                <a:ea typeface="华文楷体" panose="02010600040101010101" pitchFamily="2" charset="-122"/>
              </a:rPr>
              <a:t>1、企业负责人要真正从思想上重视，建立台帐看上去很简单，真正想做好也很不容易，需要投入一定的人力和物力。</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r>
              <a:rPr lang="zh-CN" altLang="en-US" b="1" smtClean="0">
                <a:solidFill>
                  <a:schemeClr val="tx1"/>
                </a:solidFill>
                <a:latin typeface="华文楷体" panose="02010600040101010101" pitchFamily="2" charset="-122"/>
                <a:ea typeface="华文楷体" panose="02010600040101010101" pitchFamily="2" charset="-122"/>
              </a:rPr>
              <a:t>        2、负责台帐的工作人员要有恒心和毅力，坚持注重点滴积累，积少成多，保证台帐内容的充实。</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r>
              <a:rPr lang="zh-CN" altLang="en-US" b="1" smtClean="0">
                <a:solidFill>
                  <a:schemeClr val="tx1"/>
                </a:solidFill>
                <a:latin typeface="华文楷体" panose="02010600040101010101" pitchFamily="2" charset="-122"/>
                <a:ea typeface="华文楷体" panose="02010600040101010101" pitchFamily="2" charset="-122"/>
              </a:rPr>
              <a:t>        3、安全管理人员要经常性地深入到一线，对安全信息要及时收集整理，不能拖延。</a:t>
            </a:r>
            <a:r>
              <a:rPr lang="zh-CN" altLang="en-US" sz="2800" b="1" smtClean="0">
                <a:solidFill>
                  <a:srgbClr val="0616EA"/>
                </a:solidFill>
                <a:latin typeface="黑体" panose="02010609060101010101" pitchFamily="2" charset="-122"/>
                <a:ea typeface="黑体" panose="02010609060101010101" pitchFamily="2" charset="-122"/>
              </a:rPr>
              <a:t>对排查出的隐患，不论大小都要重视，都要及时</a:t>
            </a:r>
            <a:r>
              <a:rPr lang="zh-CN" altLang="en-US" sz="2800" b="1" smtClean="0">
                <a:solidFill>
                  <a:srgbClr val="EA060B"/>
                </a:solidFill>
                <a:latin typeface="黑体" panose="02010609060101010101" pitchFamily="2" charset="-122"/>
                <a:ea typeface="黑体" panose="02010609060101010101" pitchFamily="2" charset="-122"/>
              </a:rPr>
              <a:t>处理和登记</a:t>
            </a:r>
            <a:r>
              <a:rPr lang="zh-CN" altLang="en-US" sz="2800" b="1" smtClean="0">
                <a:solidFill>
                  <a:srgbClr val="0616EA"/>
                </a:solidFill>
                <a:latin typeface="黑体" panose="02010609060101010101" pitchFamily="2" charset="-122"/>
                <a:ea typeface="黑体" panose="02010609060101010101" pitchFamily="2" charset="-122"/>
              </a:rPr>
              <a:t>。</a:t>
            </a:r>
            <a:endParaRPr lang="zh-CN" altLang="en-US" sz="2800" b="1" smtClean="0">
              <a:solidFill>
                <a:srgbClr val="0616EA"/>
              </a:solidFill>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body" idx="4294967295"/>
          </p:nvPr>
        </p:nvSpPr>
        <p:spPr>
          <a:xfrm>
            <a:off x="2152650" y="623888"/>
            <a:ext cx="7886700" cy="5595937"/>
          </a:xfrm>
        </p:spPr>
        <p:txBody>
          <a:bodyPr/>
          <a:lstStyle/>
          <a:p>
            <a:pPr marL="357505" indent="-357505"/>
            <a:r>
              <a:rPr lang="zh-CN" altLang="en-US" sz="2800" b="1" smtClean="0">
                <a:solidFill>
                  <a:srgbClr val="7E0871"/>
                </a:solidFill>
                <a:latin typeface="黑体" panose="02010609060101010101" pitchFamily="2" charset="-122"/>
                <a:ea typeface="楷体" panose="02010609060101010101" pitchFamily="49" charset="-122"/>
              </a:rPr>
              <a:t>       （二）做好台帐的基本原则</a:t>
            </a:r>
            <a:endParaRPr lang="zh-CN" altLang="en-US" sz="2800" b="1" smtClean="0">
              <a:solidFill>
                <a:srgbClr val="7E0871"/>
              </a:solidFill>
              <a:latin typeface="黑体" panose="02010609060101010101" pitchFamily="2" charset="-122"/>
              <a:ea typeface="楷体" panose="02010609060101010101" pitchFamily="49" charset="-122"/>
            </a:endParaRPr>
          </a:p>
          <a:p>
            <a:pPr marL="357505" indent="-357505"/>
            <a:r>
              <a:rPr lang="zh-CN" altLang="en-US" sz="2800" smtClean="0">
                <a:latin typeface="黑体" panose="02010609060101010101" pitchFamily="2" charset="-122"/>
                <a:ea typeface="黑体" panose="02010609060101010101" pitchFamily="2" charset="-122"/>
              </a:rPr>
              <a:t>        </a:t>
            </a:r>
            <a:r>
              <a:rPr lang="zh-CN" altLang="en-US" sz="2800" smtClean="0">
                <a:solidFill>
                  <a:schemeClr val="tx1"/>
                </a:solidFill>
                <a:latin typeface="黑体" panose="02010609060101010101" pitchFamily="2" charset="-122"/>
                <a:ea typeface="黑体" panose="02010609060101010101" pitchFamily="2" charset="-122"/>
              </a:rPr>
              <a:t>1、</a:t>
            </a:r>
            <a:r>
              <a:rPr lang="zh-CN" altLang="en-US" sz="2800" smtClean="0">
                <a:solidFill>
                  <a:srgbClr val="E4123A"/>
                </a:solidFill>
                <a:latin typeface="黑体" panose="02010609060101010101" pitchFamily="2" charset="-122"/>
                <a:ea typeface="黑体" panose="02010609060101010101" pitchFamily="2" charset="-122"/>
              </a:rPr>
              <a:t>真实  </a:t>
            </a:r>
            <a:r>
              <a:rPr lang="zh-CN" altLang="en-US" sz="2800" smtClean="0">
                <a:latin typeface="黑体" panose="02010609060101010101" pitchFamily="2" charset="-122"/>
                <a:ea typeface="黑体" panose="02010609060101010101" pitchFamily="2" charset="-122"/>
              </a:rPr>
              <a:t>                                                                                          </a:t>
            </a:r>
            <a:r>
              <a:rPr lang="zh-CN" altLang="en-US" b="1" smtClean="0">
                <a:solidFill>
                  <a:schemeClr val="tx1"/>
                </a:solidFill>
                <a:latin typeface="华文楷体" panose="02010600040101010101" pitchFamily="2" charset="-122"/>
                <a:ea typeface="华文楷体" panose="02010600040101010101" pitchFamily="2" charset="-122"/>
              </a:rPr>
              <a:t>对台帐中收集的信息、数据必须是真实的，如果做假，那么就失去了建立台帐的意义了。</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r>
              <a:rPr lang="zh-CN" altLang="en-US" sz="2800" smtClean="0">
                <a:latin typeface="黑体" panose="02010609060101010101" pitchFamily="2" charset="-122"/>
                <a:ea typeface="黑体" panose="02010609060101010101" pitchFamily="2" charset="-122"/>
              </a:rPr>
              <a:t>        </a:t>
            </a:r>
            <a:r>
              <a:rPr lang="zh-CN" altLang="en-US" sz="2800" smtClean="0">
                <a:solidFill>
                  <a:schemeClr val="tx1"/>
                </a:solidFill>
                <a:latin typeface="黑体" panose="02010609060101010101" pitchFamily="2" charset="-122"/>
                <a:ea typeface="黑体" panose="02010609060101010101" pitchFamily="2" charset="-122"/>
              </a:rPr>
              <a:t>2、</a:t>
            </a:r>
            <a:r>
              <a:rPr lang="zh-CN" altLang="en-US" sz="2800" smtClean="0">
                <a:solidFill>
                  <a:srgbClr val="E4123A"/>
                </a:solidFill>
                <a:latin typeface="黑体" panose="02010609060101010101" pitchFamily="2" charset="-122"/>
                <a:ea typeface="黑体" panose="02010609060101010101" pitchFamily="2" charset="-122"/>
              </a:rPr>
              <a:t>及时</a:t>
            </a:r>
            <a:r>
              <a:rPr lang="zh-CN" altLang="en-US" sz="2800" smtClean="0">
                <a:latin typeface="黑体" panose="02010609060101010101" pitchFamily="2" charset="-122"/>
                <a:ea typeface="黑体" panose="02010609060101010101" pitchFamily="2" charset="-122"/>
              </a:rPr>
              <a:t>                                                                                </a:t>
            </a:r>
            <a:r>
              <a:rPr lang="zh-CN" altLang="en-US" b="1" smtClean="0">
                <a:solidFill>
                  <a:schemeClr val="tx1"/>
                </a:solidFill>
                <a:latin typeface="华文楷体" panose="02010600040101010101" pitchFamily="2" charset="-122"/>
                <a:ea typeface="华文楷体" panose="02010600040101010101" pitchFamily="2" charset="-122"/>
              </a:rPr>
              <a:t>坚持按时记录安全生产相关的数据、措施，时间要准确，尤其是一些化工生产企业在时间的要求上一定要严格。</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r>
              <a:rPr lang="zh-CN" altLang="en-US" sz="2800" smtClean="0">
                <a:latin typeface="黑体" panose="02010609060101010101" pitchFamily="2" charset="-122"/>
                <a:ea typeface="黑体" panose="02010609060101010101" pitchFamily="2" charset="-122"/>
              </a:rPr>
              <a:t>        </a:t>
            </a:r>
            <a:r>
              <a:rPr lang="zh-CN" altLang="en-US" sz="2800" smtClean="0">
                <a:solidFill>
                  <a:schemeClr val="tx1"/>
                </a:solidFill>
                <a:latin typeface="黑体" panose="02010609060101010101" pitchFamily="2" charset="-122"/>
                <a:ea typeface="黑体" panose="02010609060101010101" pitchFamily="2" charset="-122"/>
              </a:rPr>
              <a:t>3、</a:t>
            </a:r>
            <a:r>
              <a:rPr lang="zh-CN" altLang="en-US" sz="2800" smtClean="0">
                <a:solidFill>
                  <a:srgbClr val="E4123A"/>
                </a:solidFill>
                <a:latin typeface="黑体" panose="02010609060101010101" pitchFamily="2" charset="-122"/>
                <a:ea typeface="黑体" panose="02010609060101010101" pitchFamily="2" charset="-122"/>
              </a:rPr>
              <a:t>规范</a:t>
            </a:r>
            <a:r>
              <a:rPr lang="zh-CN" altLang="en-US" sz="2800" smtClean="0">
                <a:latin typeface="黑体" panose="02010609060101010101" pitchFamily="2" charset="-122"/>
                <a:ea typeface="黑体" panose="02010609060101010101" pitchFamily="2" charset="-122"/>
              </a:rPr>
              <a:t>                                                                                     </a:t>
            </a:r>
            <a:r>
              <a:rPr lang="zh-CN" altLang="en-US" b="1" smtClean="0">
                <a:solidFill>
                  <a:schemeClr val="tx1"/>
                </a:solidFill>
                <a:latin typeface="黑体" panose="02010609060101010101" pitchFamily="2" charset="-122"/>
                <a:ea typeface="黑体" panose="02010609060101010101" pitchFamily="2" charset="-122"/>
              </a:rPr>
              <a:t>台帐资料的记载要规范和分类，该记载什么内容的就记载什么内容，而不能乱记，否则既不便于查找，也不利于归纳和总结。</a:t>
            </a:r>
            <a:endParaRPr lang="zh-CN" altLang="en-US" b="1" smtClean="0">
              <a:solidFill>
                <a:schemeClr val="tx1"/>
              </a:solidFill>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title"/>
          </p:nvPr>
        </p:nvSpPr>
        <p:spPr>
          <a:xfrm>
            <a:off x="2713038" y="233363"/>
            <a:ext cx="7488237" cy="1143000"/>
          </a:xfrm>
        </p:spPr>
        <p:txBody>
          <a:bodyPr lIns="91440" tIns="45720" rIns="91440" bIns="45720"/>
          <a:lstStyle/>
          <a:p>
            <a:r>
              <a:rPr lang="zh-CN" altLang="en-US" smtClean="0">
                <a:latin typeface="黑体" panose="02010609060101010101" pitchFamily="2" charset="-122"/>
                <a:ea typeface="黑体" panose="02010609060101010101" pitchFamily="2" charset="-122"/>
              </a:rPr>
              <a:t>  </a:t>
            </a:r>
            <a:r>
              <a:rPr lang="zh-CN" altLang="en-US" sz="3200" smtClean="0">
                <a:solidFill>
                  <a:srgbClr val="7E0871"/>
                </a:solidFill>
                <a:latin typeface="Calibri" panose="020F0502020204030204" pitchFamily="34" charset="0"/>
                <a:ea typeface="楷体" panose="02010609060101010101" pitchFamily="49" charset="-122"/>
              </a:rPr>
              <a:t>（三）台帐的基本内容</a:t>
            </a:r>
            <a:endParaRPr lang="zh-CN" altLang="en-US" sz="3200" smtClean="0">
              <a:solidFill>
                <a:srgbClr val="7E0871"/>
              </a:solidFill>
              <a:latin typeface="Calibri" panose="020F0502020204030204" pitchFamily="34" charset="0"/>
              <a:ea typeface="楷体" panose="02010609060101010101" pitchFamily="49" charset="-122"/>
            </a:endParaRPr>
          </a:p>
        </p:txBody>
      </p:sp>
      <p:sp>
        <p:nvSpPr>
          <p:cNvPr id="79874" name="Rectangle 3"/>
          <p:cNvSpPr>
            <a:spLocks noGrp="1" noChangeArrowheads="1"/>
          </p:cNvSpPr>
          <p:nvPr>
            <p:ph type="body" idx="4294967295"/>
          </p:nvPr>
        </p:nvSpPr>
        <p:spPr>
          <a:xfrm>
            <a:off x="2027238" y="1198563"/>
            <a:ext cx="8139112" cy="5022850"/>
          </a:xfrm>
        </p:spPr>
        <p:txBody>
          <a:bodyPr/>
          <a:lstStyle/>
          <a:p>
            <a:pPr marL="357505" indent="-357505"/>
            <a:r>
              <a:rPr lang="zh-CN" altLang="en-US" b="1" smtClean="0">
                <a:solidFill>
                  <a:schemeClr val="tx1"/>
                </a:solidFill>
                <a:latin typeface="华文楷体" panose="02010600040101010101" pitchFamily="2" charset="-122"/>
                <a:ea typeface="华文楷体" panose="02010600040101010101" pitchFamily="2" charset="-122"/>
              </a:rPr>
              <a:t>　1、建立安全生产管理机构的文件（以文件形式公布:①成立生产委员会，由董事长或总经理担任主任；②成立安全生产领导小组的也应由主要负责人担任组长；③安全管理组织）；</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r>
              <a:rPr lang="zh-CN" altLang="en-US" b="1" smtClean="0">
                <a:solidFill>
                  <a:schemeClr val="tx1"/>
                </a:solidFill>
                <a:latin typeface="华文楷体" panose="02010600040101010101" pitchFamily="2" charset="-122"/>
                <a:ea typeface="华文楷体" panose="02010600040101010101" pitchFamily="2" charset="-122"/>
              </a:rPr>
              <a:t>　2、安全生产责任制、岗位职责、安全责任状（以文件公布的各级岗位的责任制、岗位职责和各层各级签订的安全生产责任状）；</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r>
              <a:rPr lang="zh-CN" altLang="en-US" b="1" smtClean="0">
                <a:solidFill>
                  <a:schemeClr val="tx1"/>
                </a:solidFill>
                <a:latin typeface="华文楷体" panose="02010600040101010101" pitchFamily="2" charset="-122"/>
                <a:ea typeface="华文楷体" panose="02010600040101010101" pitchFamily="2" charset="-122"/>
                <a:hlinkClick r:id="rId1" action="ppaction://hlinkfile"/>
              </a:rPr>
              <a:t>岗位安全职责--安全生产责任制</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r>
              <a:rPr lang="zh-CN" altLang="en-US" b="1" smtClean="0">
                <a:solidFill>
                  <a:schemeClr val="tx1"/>
                </a:solidFill>
                <a:latin typeface="华文楷体" panose="02010600040101010101" pitchFamily="2" charset="-122"/>
                <a:ea typeface="华文楷体" panose="02010600040101010101" pitchFamily="2" charset="-122"/>
              </a:rPr>
              <a:t>　3、安全生产管理制度（</a:t>
            </a:r>
            <a:r>
              <a:rPr lang="en-US" altLang="zh-CN" b="1" smtClean="0">
                <a:solidFill>
                  <a:schemeClr val="tx1"/>
                </a:solidFill>
                <a:latin typeface="华文楷体" panose="02010600040101010101" pitchFamily="2" charset="-122"/>
                <a:ea typeface="华文楷体" panose="02010600040101010101" pitchFamily="2" charset="-122"/>
              </a:rPr>
              <a:t>15</a:t>
            </a:r>
            <a:r>
              <a:rPr lang="zh-CN" altLang="en-US" b="1" smtClean="0">
                <a:solidFill>
                  <a:schemeClr val="tx1"/>
                </a:solidFill>
                <a:latin typeface="华文楷体" panose="02010600040101010101" pitchFamily="2" charset="-122"/>
                <a:ea typeface="华文楷体" panose="02010600040101010101" pitchFamily="2" charset="-122"/>
              </a:rPr>
              <a:t>）；</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r>
              <a:rPr lang="zh-CN" altLang="en-US" b="1" smtClean="0">
                <a:solidFill>
                  <a:schemeClr val="tx1"/>
                </a:solidFill>
                <a:latin typeface="华文楷体" panose="02010600040101010101" pitchFamily="2" charset="-122"/>
                <a:ea typeface="华文楷体" panose="02010600040101010101" pitchFamily="2" charset="-122"/>
              </a:rPr>
              <a:t>　4、上级部门制订和下发的各类文件、通知、通报和执法文书等；</a:t>
            </a:r>
            <a:endParaRPr lang="zh-CN" altLang="en-US" b="1" smtClean="0">
              <a:solidFill>
                <a:schemeClr val="tx1"/>
              </a:solidFill>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标题 1"/>
          <p:cNvSpPr>
            <a:spLocks noGrp="1" noChangeArrowheads="1"/>
          </p:cNvSpPr>
          <p:nvPr>
            <p:ph type="title"/>
          </p:nvPr>
        </p:nvSpPr>
        <p:spPr>
          <a:xfrm>
            <a:off x="2722563" y="258763"/>
            <a:ext cx="4186237" cy="787400"/>
          </a:xfrm>
        </p:spPr>
        <p:txBody>
          <a:bodyPr lIns="91440" tIns="45720" rIns="91440" bIns="45720"/>
          <a:lstStyle/>
          <a:p>
            <a:r>
              <a:rPr lang="en-US" altLang="zh-CN" sz="2400" b="1" smtClean="0">
                <a:solidFill>
                  <a:srgbClr val="0000FF"/>
                </a:solidFill>
                <a:latin typeface="黑体" panose="02010609060101010101" pitchFamily="2" charset="-122"/>
                <a:ea typeface="黑体" panose="02010609060101010101" pitchFamily="2" charset="-122"/>
              </a:rPr>
              <a:t>2</a:t>
            </a:r>
            <a:r>
              <a:rPr lang="zh-CN" altLang="en-US" sz="2400" b="1" smtClean="0">
                <a:solidFill>
                  <a:srgbClr val="0000FF"/>
                </a:solidFill>
                <a:latin typeface="黑体" panose="02010609060101010101" pitchFamily="2" charset="-122"/>
                <a:ea typeface="黑体" panose="02010609060101010101" pitchFamily="2" charset="-122"/>
              </a:rPr>
              <a:t>、事故处理结果对比分析</a:t>
            </a:r>
            <a:endParaRPr lang="zh-CN" altLang="en-US" sz="2400" b="1" smtClean="0">
              <a:solidFill>
                <a:srgbClr val="0000FF"/>
              </a:solidFill>
              <a:latin typeface="黑体" panose="02010609060101010101" pitchFamily="2" charset="-122"/>
              <a:ea typeface="黑体" panose="02010609060101010101" pitchFamily="2" charset="-122"/>
            </a:endParaRPr>
          </a:p>
        </p:txBody>
      </p:sp>
      <p:sp>
        <p:nvSpPr>
          <p:cNvPr id="6" name="文本框 5"/>
          <p:cNvSpPr txBox="1"/>
          <p:nvPr/>
        </p:nvSpPr>
        <p:spPr>
          <a:xfrm>
            <a:off x="2163763" y="1168400"/>
            <a:ext cx="5530850" cy="553085"/>
          </a:xfrm>
          <a:prstGeom prst="rect">
            <a:avLst/>
          </a:prstGeom>
        </p:spPr>
        <p:style>
          <a:lnRef idx="1">
            <a:schemeClr val="dk1"/>
          </a:lnRef>
          <a:fillRef idx="2">
            <a:schemeClr val="dk1"/>
          </a:fillRef>
          <a:effectRef idx="1">
            <a:schemeClr val="dk1"/>
          </a:effectRef>
          <a:fontRef idx="minor">
            <a:schemeClr val="dk1"/>
          </a:fontRef>
        </p:style>
        <p:txBody>
          <a:bodyPr>
            <a:spAutoFit/>
          </a:bodyP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defRPr>
            </a:lvl1pPr>
            <a:lvl2pPr marL="457200" lvl="1" indent="0" algn="r" defTabSz="914400" eaLnBrk="1" fontAlgn="base" latinLnBrk="0" hangingPunct="1">
              <a:lnSpc>
                <a:spcPct val="100000"/>
              </a:lnSpc>
              <a:spcBef>
                <a:spcPct val="0"/>
              </a:spcBef>
              <a:spcAft>
                <a:spcPct val="0"/>
              </a:spcAft>
              <a:buFont typeface="Arial" panose="020B0604020202020204" pitchFamily="34" charset="0"/>
              <a:buNone/>
              <a:defRPr sz="2000" b="0" i="0" u="none" kern="1200" baseline="0">
                <a:solidFill>
                  <a:schemeClr val="tx1"/>
                </a:solidFill>
                <a:latin typeface="Arial" panose="020B0604020202020204" pitchFamily="34" charset="0"/>
              </a:defRPr>
            </a:lvl2pPr>
            <a:lvl3pPr marL="914400" lvl="2" indent="0" algn="r" defTabSz="914400" eaLnBrk="1" fontAlgn="base" latinLnBrk="0" hangingPunct="1">
              <a:lnSpc>
                <a:spcPct val="100000"/>
              </a:lnSpc>
              <a:spcBef>
                <a:spcPct val="0"/>
              </a:spcBef>
              <a:spcAft>
                <a:spcPct val="0"/>
              </a:spcAft>
              <a:buFont typeface="Arial" panose="020B0604020202020204" pitchFamily="34" charset="0"/>
              <a:buNone/>
              <a:defRPr sz="2000" b="0" i="0" u="none" kern="1200" baseline="0">
                <a:solidFill>
                  <a:schemeClr val="tx1"/>
                </a:solidFill>
                <a:latin typeface="Arial" panose="020B0604020202020204" pitchFamily="34" charset="0"/>
              </a:defRPr>
            </a:lvl3pPr>
            <a:lvl4pPr marL="1371600" lvl="3" indent="0" algn="r" defTabSz="914400" eaLnBrk="1" fontAlgn="base" latinLnBrk="0" hangingPunct="1">
              <a:lnSpc>
                <a:spcPct val="100000"/>
              </a:lnSpc>
              <a:spcBef>
                <a:spcPct val="0"/>
              </a:spcBef>
              <a:spcAft>
                <a:spcPct val="0"/>
              </a:spcAft>
              <a:buFont typeface="Arial" panose="020B0604020202020204" pitchFamily="34" charset="0"/>
              <a:buNone/>
              <a:defRPr sz="2000" b="0" i="0" u="none" kern="1200" baseline="0">
                <a:solidFill>
                  <a:schemeClr val="tx1"/>
                </a:solidFill>
                <a:latin typeface="Arial" panose="020B0604020202020204" pitchFamily="34" charset="0"/>
              </a:defRPr>
            </a:lvl4pPr>
            <a:lvl5pPr marL="1828800" lvl="4" indent="0" algn="r" defTabSz="914400" eaLnBrk="1" fontAlgn="base" latinLnBrk="0" hangingPunct="1">
              <a:lnSpc>
                <a:spcPct val="100000"/>
              </a:lnSpc>
              <a:spcBef>
                <a:spcPct val="0"/>
              </a:spcBef>
              <a:spcAft>
                <a:spcPct val="0"/>
              </a:spcAft>
              <a:buFont typeface="Arial" panose="020B0604020202020204" pitchFamily="34" charset="0"/>
              <a:buNone/>
              <a:defRPr sz="2000" b="0" i="0" u="none" kern="1200" baseline="0">
                <a:solidFill>
                  <a:schemeClr val="tx1"/>
                </a:solidFill>
                <a:latin typeface="Arial" panose="020B0604020202020204" pitchFamily="34" charset="0"/>
              </a:defRPr>
            </a:lvl5pPr>
          </a:lstStyle>
          <a:p>
            <a:pPr defTabSz="457200">
              <a:lnSpc>
                <a:spcPct val="150000"/>
              </a:lnSpc>
            </a:pPr>
            <a:r>
              <a:rPr lang="zh-CN" altLang="en-US" sz="2000" b="1" noProof="1">
                <a:solidFill>
                  <a:srgbClr val="000000"/>
                </a:solidFill>
                <a:effectLst>
                  <a:outerShdw blurRad="38100" dist="38100" dir="2700000">
                    <a:srgbClr val="FFFFFF"/>
                  </a:outerShdw>
                </a:effectLst>
                <a:latin typeface="微软雅黑" panose="020B0503020204020204" charset="-122"/>
                <a:ea typeface="微软雅黑" panose="020B0503020204020204" charset="-122"/>
              </a:rPr>
              <a:t>昆山事故处理结果分析</a:t>
            </a:r>
            <a:endParaRPr lang="zh-CN" altLang="en-US" sz="2000" b="1" noProof="1">
              <a:solidFill>
                <a:srgbClr val="000000"/>
              </a:solidFill>
              <a:effectLst>
                <a:outerShdw blurRad="38100" dist="38100" dir="2700000">
                  <a:srgbClr val="FFFFFF"/>
                </a:outerShdw>
              </a:effectLst>
              <a:latin typeface="微软雅黑" panose="020B0503020204020204" charset="-122"/>
              <a:ea typeface="微软雅黑" panose="020B0503020204020204" charset="-122"/>
            </a:endParaRPr>
          </a:p>
        </p:txBody>
      </p:sp>
      <p:sp>
        <p:nvSpPr>
          <p:cNvPr id="16387" name="文本框 2"/>
          <p:cNvSpPr txBox="1">
            <a:spLocks noChangeArrowheads="1"/>
          </p:cNvSpPr>
          <p:nvPr/>
        </p:nvSpPr>
        <p:spPr bwMode="auto">
          <a:xfrm>
            <a:off x="1981200" y="1836738"/>
            <a:ext cx="8229600" cy="3784600"/>
          </a:xfrm>
          <a:prstGeom prst="rect">
            <a:avLst/>
          </a:prstGeom>
          <a:noFill/>
          <a:ln w="9525">
            <a:solidFill>
              <a:schemeClr val="tx1"/>
            </a:solidFill>
            <a:prstDash val="dash"/>
            <a:miter lim="800000"/>
          </a:ln>
          <a:extLst>
            <a:ext uri="{909E8E84-426E-40DD-AFC4-6F175D3DCCD1}">
              <a14:hiddenFill xmlns:a14="http://schemas.microsoft.com/office/drawing/2010/main">
                <a:solidFill>
                  <a:srgbClr val="FFFFFF"/>
                </a:solidFill>
              </a14:hiddenFill>
            </a:ext>
          </a:extLst>
        </p:spPr>
        <p:txBody>
          <a:bodyPr>
            <a:spAutoFit/>
          </a:bodyPr>
          <a:lstStyle>
            <a:lvl1pPr marL="285750" indent="-285750" defTabSz="457200">
              <a:defRPr sz="2000">
                <a:solidFill>
                  <a:schemeClr val="tx1"/>
                </a:solidFill>
                <a:latin typeface="Arial" panose="020B0604020202020204" pitchFamily="34" charset="0"/>
              </a:defRPr>
            </a:lvl1pPr>
            <a:lvl2pPr algn="r" defTabSz="457200">
              <a:defRPr sz="2000">
                <a:solidFill>
                  <a:schemeClr val="tx1"/>
                </a:solidFill>
                <a:latin typeface="Arial" panose="020B0604020202020204" pitchFamily="34" charset="0"/>
              </a:defRPr>
            </a:lvl2pPr>
            <a:lvl3pPr algn="r" defTabSz="457200">
              <a:defRPr sz="2000">
                <a:solidFill>
                  <a:schemeClr val="tx1"/>
                </a:solidFill>
                <a:latin typeface="Arial" panose="020B0604020202020204" pitchFamily="34" charset="0"/>
              </a:defRPr>
            </a:lvl3pPr>
            <a:lvl4pPr algn="r" defTabSz="457200">
              <a:defRPr sz="2000">
                <a:solidFill>
                  <a:schemeClr val="tx1"/>
                </a:solidFill>
                <a:latin typeface="Arial" panose="020B0604020202020204" pitchFamily="34" charset="0"/>
              </a:defRPr>
            </a:lvl4pPr>
            <a:lvl5pPr algn="r" defTabSz="457200">
              <a:defRPr sz="2000">
                <a:solidFill>
                  <a:schemeClr val="tx1"/>
                </a:solidFill>
                <a:latin typeface="Arial" panose="020B0604020202020204" pitchFamily="34" charset="0"/>
              </a:defRPr>
            </a:lvl5pPr>
            <a:lvl6pPr algn="r" defTabSz="457200"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6pPr>
            <a:lvl7pPr algn="r" defTabSz="457200"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7pPr>
            <a:lvl8pPr algn="r" defTabSz="457200"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8pPr>
            <a:lvl9pPr algn="r" defTabSz="457200" fontAlgn="base">
              <a:spcBef>
                <a:spcPct val="0"/>
              </a:spcBef>
              <a:spcAft>
                <a:spcPct val="0"/>
              </a:spcAft>
              <a:buFont typeface="Arial" panose="020B0604020202020204" pitchFamily="34" charset="0"/>
              <a:defRPr sz="2000">
                <a:solidFill>
                  <a:schemeClr val="tx1"/>
                </a:solidFill>
                <a:latin typeface="Arial" panose="020B0604020202020204" pitchFamily="34" charset="0"/>
              </a:defRPr>
            </a:lvl9pPr>
          </a:lstStyle>
          <a:p>
            <a:pPr>
              <a:lnSpc>
                <a:spcPct val="150000"/>
              </a:lnSpc>
              <a:buFont typeface="Wingdings" panose="05000000000000000000" pitchFamily="2" charset="2"/>
              <a:buChar char="Ø"/>
            </a:pPr>
            <a:r>
              <a:rPr lang="zh-CN" altLang="en-US" sz="1600">
                <a:solidFill>
                  <a:srgbClr val="000000"/>
                </a:solidFill>
                <a:latin typeface="微软雅黑" panose="020B0503020204020204" charset="-122"/>
                <a:ea typeface="微软雅黑" panose="020B0503020204020204" charset="-122"/>
              </a:rPr>
              <a:t>通过对比处理结果可以看出，同为特别重大事故，新安全生产法实施后昆山事故的处理力度</a:t>
            </a:r>
            <a:r>
              <a:rPr lang="zh-CN" altLang="en-US" sz="1600" b="1">
                <a:solidFill>
                  <a:srgbClr val="000000"/>
                </a:solidFill>
                <a:latin typeface="微软雅黑" panose="020B0503020204020204" charset="-122"/>
                <a:ea typeface="微软雅黑" panose="020B0503020204020204" charset="-122"/>
              </a:rPr>
              <a:t>明显加重</a:t>
            </a:r>
            <a:r>
              <a:rPr lang="zh-CN" altLang="en-US" sz="1600">
                <a:solidFill>
                  <a:srgbClr val="000000"/>
                </a:solidFill>
                <a:latin typeface="微软雅黑" panose="020B0503020204020204" charset="-122"/>
                <a:ea typeface="微软雅黑" panose="020B0503020204020204" charset="-122"/>
              </a:rPr>
              <a:t>；</a:t>
            </a:r>
            <a:endParaRPr lang="zh-CN" altLang="en-US" sz="1600">
              <a:solidFill>
                <a:srgbClr val="000000"/>
              </a:solidFill>
              <a:latin typeface="微软雅黑" panose="020B0503020204020204" charset="-122"/>
              <a:ea typeface="微软雅黑" panose="020B0503020204020204" charset="-122"/>
            </a:endParaRPr>
          </a:p>
          <a:p>
            <a:pPr>
              <a:lnSpc>
                <a:spcPct val="150000"/>
              </a:lnSpc>
              <a:buFont typeface="Wingdings" panose="05000000000000000000" pitchFamily="2" charset="2"/>
              <a:buChar char="Ø"/>
            </a:pPr>
            <a:r>
              <a:rPr lang="zh-CN" altLang="en-US" sz="1600" b="1">
                <a:solidFill>
                  <a:srgbClr val="000000"/>
                </a:solidFill>
                <a:latin typeface="微软雅黑" panose="020B0503020204020204" charset="-122"/>
                <a:ea typeface="微软雅黑" panose="020B0503020204020204" charset="-122"/>
              </a:rPr>
              <a:t>体现权责一致原则</a:t>
            </a:r>
            <a:r>
              <a:rPr lang="zh-CN" altLang="en-US" sz="1600">
                <a:solidFill>
                  <a:srgbClr val="000000"/>
                </a:solidFill>
                <a:latin typeface="微软雅黑" panose="020B0503020204020204" charset="-122"/>
                <a:ea typeface="微软雅黑" panose="020B0503020204020204" charset="-122"/>
              </a:rPr>
              <a:t>：无论是各级党政、安监、公安消防还是环保、住建、规划部门，与事故密切相关的人员均被追责处分；</a:t>
            </a:r>
            <a:endParaRPr lang="zh-CN" altLang="en-US" sz="1600">
              <a:solidFill>
                <a:srgbClr val="000000"/>
              </a:solidFill>
              <a:latin typeface="微软雅黑" panose="020B0503020204020204" charset="-122"/>
              <a:ea typeface="微软雅黑" panose="020B0503020204020204" charset="-122"/>
            </a:endParaRPr>
          </a:p>
          <a:p>
            <a:pPr>
              <a:lnSpc>
                <a:spcPct val="150000"/>
              </a:lnSpc>
              <a:buFont typeface="Wingdings" panose="05000000000000000000" pitchFamily="2" charset="2"/>
              <a:buChar char="Ø"/>
            </a:pPr>
            <a:r>
              <a:rPr lang="zh-CN" altLang="en-US" sz="1600" b="1">
                <a:solidFill>
                  <a:srgbClr val="000000"/>
                </a:solidFill>
                <a:latin typeface="微软雅黑" panose="020B0503020204020204" charset="-122"/>
                <a:ea typeface="微软雅黑" panose="020B0503020204020204" charset="-122"/>
              </a:rPr>
              <a:t>体现一查到底原则</a:t>
            </a:r>
            <a:r>
              <a:rPr lang="zh-CN" altLang="en-US" sz="1600">
                <a:solidFill>
                  <a:srgbClr val="000000"/>
                </a:solidFill>
                <a:latin typeface="微软雅黑" panose="020B0503020204020204" charset="-122"/>
                <a:ea typeface="微软雅黑" panose="020B0503020204020204" charset="-122"/>
              </a:rPr>
              <a:t>：曾在昆山工作且负责过中荣公司有关事项的，如昆山市公安消防大队原参谋、现任张家港市公安消防大队大队长，同样被逮捕；</a:t>
            </a:r>
            <a:endParaRPr lang="zh-CN" altLang="en-US" sz="1600">
              <a:solidFill>
                <a:srgbClr val="000000"/>
              </a:solidFill>
              <a:latin typeface="微软雅黑" panose="020B0503020204020204" charset="-122"/>
              <a:ea typeface="微软雅黑" panose="020B0503020204020204" charset="-122"/>
            </a:endParaRPr>
          </a:p>
          <a:p>
            <a:pPr>
              <a:lnSpc>
                <a:spcPct val="150000"/>
              </a:lnSpc>
              <a:buFont typeface="Wingdings" panose="05000000000000000000" pitchFamily="2" charset="2"/>
              <a:buChar char="Ø"/>
            </a:pPr>
            <a:r>
              <a:rPr lang="zh-CN" altLang="en-US" sz="1600">
                <a:solidFill>
                  <a:srgbClr val="000000"/>
                </a:solidFill>
                <a:latin typeface="微软雅黑" panose="020B0503020204020204" charset="-122"/>
                <a:ea typeface="微软雅黑" panose="020B0503020204020204" charset="-122"/>
              </a:rPr>
              <a:t>企业主要负责人及安全管理机构领导均移送司法机关处理；</a:t>
            </a:r>
            <a:endParaRPr lang="zh-CN" altLang="en-US" sz="1600">
              <a:solidFill>
                <a:srgbClr val="000000"/>
              </a:solidFill>
              <a:latin typeface="微软雅黑" panose="020B0503020204020204" charset="-122"/>
              <a:ea typeface="微软雅黑" panose="020B0503020204020204" charset="-122"/>
            </a:endParaRPr>
          </a:p>
          <a:p>
            <a:pPr>
              <a:lnSpc>
                <a:spcPct val="150000"/>
              </a:lnSpc>
              <a:buFont typeface="Wingdings" panose="05000000000000000000" pitchFamily="2" charset="2"/>
              <a:buChar char="Ø"/>
            </a:pPr>
            <a:r>
              <a:rPr lang="zh-CN" altLang="en-US" sz="1600">
                <a:solidFill>
                  <a:srgbClr val="000000"/>
                </a:solidFill>
                <a:latin typeface="微软雅黑" panose="020B0503020204020204" charset="-122"/>
                <a:ea typeface="微软雅黑" panose="020B0503020204020204" charset="-122"/>
              </a:rPr>
              <a:t>安全监管局等政府部门将</a:t>
            </a:r>
            <a:r>
              <a:rPr lang="zh-CN" altLang="en-US" sz="1600" b="1">
                <a:solidFill>
                  <a:srgbClr val="000000"/>
                </a:solidFill>
                <a:latin typeface="微软雅黑" panose="020B0503020204020204" charset="-122"/>
                <a:ea typeface="微软雅黑" panose="020B0503020204020204" charset="-122"/>
              </a:rPr>
              <a:t>追责至上级主管部门；</a:t>
            </a:r>
            <a:endParaRPr lang="zh-CN" altLang="en-US" sz="1600" b="1">
              <a:solidFill>
                <a:srgbClr val="000000"/>
              </a:solidFill>
              <a:latin typeface="微软雅黑" panose="020B0503020204020204" charset="-122"/>
              <a:ea typeface="微软雅黑" panose="020B0503020204020204" charset="-122"/>
            </a:endParaRPr>
          </a:p>
          <a:p>
            <a:pPr>
              <a:lnSpc>
                <a:spcPct val="150000"/>
              </a:lnSpc>
              <a:buFont typeface="Wingdings" panose="05000000000000000000" pitchFamily="2" charset="2"/>
              <a:buChar char="Ø"/>
            </a:pPr>
            <a:r>
              <a:rPr lang="zh-CN" altLang="en-US" sz="1600">
                <a:solidFill>
                  <a:srgbClr val="000000"/>
                </a:solidFill>
                <a:latin typeface="微软雅黑" panose="020B0503020204020204" charset="-122"/>
                <a:ea typeface="微软雅黑" panose="020B0503020204020204" charset="-122"/>
              </a:rPr>
              <a:t>江苏省淮安市建筑设计研究院、南京工业大学等</a:t>
            </a:r>
            <a:r>
              <a:rPr lang="zh-CN" altLang="en-US" sz="1600" b="1">
                <a:solidFill>
                  <a:srgbClr val="000000"/>
                </a:solidFill>
                <a:latin typeface="微软雅黑" panose="020B0503020204020204" charset="-122"/>
                <a:ea typeface="微软雅黑" panose="020B0503020204020204" charset="-122"/>
              </a:rPr>
              <a:t>承担安全评价、认证、检测、检验工作的机构</a:t>
            </a:r>
            <a:r>
              <a:rPr lang="zh-CN" altLang="en-US" sz="1600">
                <a:solidFill>
                  <a:srgbClr val="000000"/>
                </a:solidFill>
                <a:latin typeface="微软雅黑" panose="020B0503020204020204" charset="-122"/>
                <a:ea typeface="微软雅黑" panose="020B0503020204020204" charset="-122"/>
              </a:rPr>
              <a:t>在本次事故也进行了相应处罚；</a:t>
            </a:r>
            <a:endParaRPr lang="zh-CN" altLang="en-US" sz="1600">
              <a:solidFill>
                <a:srgbClr val="000000"/>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body" idx="4294967295"/>
          </p:nvPr>
        </p:nvSpPr>
        <p:spPr>
          <a:xfrm>
            <a:off x="2152650" y="762000"/>
            <a:ext cx="7886700" cy="5608638"/>
          </a:xfrm>
        </p:spPr>
        <p:txBody>
          <a:bodyPr/>
          <a:lstStyle/>
          <a:p>
            <a:pPr marL="357505" indent="-357505">
              <a:spcBef>
                <a:spcPts val="1200"/>
              </a:spcBef>
            </a:pPr>
            <a:r>
              <a:rPr lang="zh-CN" altLang="en-US" b="1" smtClean="0">
                <a:solidFill>
                  <a:schemeClr val="tx1"/>
                </a:solidFill>
                <a:latin typeface="华文楷体" panose="02010600040101010101" pitchFamily="2" charset="-122"/>
                <a:ea typeface="华文楷体" panose="02010600040101010101" pitchFamily="2" charset="-122"/>
              </a:rPr>
              <a:t>  5、安全宣传教育培训、学习、活动资料（图片）、新工人（含民工和临时工〕三级安全教育等等。</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spcBef>
                <a:spcPts val="1200"/>
              </a:spcBef>
            </a:pPr>
            <a:r>
              <a:rPr lang="zh-CN" altLang="en-US" b="1" smtClean="0">
                <a:solidFill>
                  <a:schemeClr val="tx1"/>
                </a:solidFill>
                <a:latin typeface="华文楷体" panose="02010600040101010101" pitchFamily="2" charset="-122"/>
                <a:ea typeface="华文楷体" panose="02010600040101010101" pitchFamily="2" charset="-122"/>
              </a:rPr>
              <a:t>  6、安全生产检查（巡查）记录。</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spcBef>
                <a:spcPts val="1200"/>
              </a:spcBef>
            </a:pPr>
            <a:r>
              <a:rPr lang="zh-CN" altLang="en-US" b="1" smtClean="0">
                <a:solidFill>
                  <a:schemeClr val="tx1"/>
                </a:solidFill>
                <a:latin typeface="华文楷体" panose="02010600040101010101" pitchFamily="2" charset="-122"/>
                <a:ea typeface="华文楷体" panose="02010600040101010101" pitchFamily="2" charset="-122"/>
              </a:rPr>
              <a:t>　7、安全生产会议记录。</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spcBef>
                <a:spcPts val="1200"/>
              </a:spcBef>
            </a:pPr>
            <a:r>
              <a:rPr lang="zh-CN" altLang="en-US" b="1" smtClean="0">
                <a:solidFill>
                  <a:schemeClr val="tx1"/>
                </a:solidFill>
                <a:latin typeface="华文楷体" panose="02010600040101010101" pitchFamily="2" charset="-122"/>
                <a:ea typeface="华文楷体" panose="02010600040101010101" pitchFamily="2" charset="-122"/>
              </a:rPr>
              <a:t>　8、特种设施设备及特种作业人员台账。</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spcBef>
                <a:spcPts val="1200"/>
              </a:spcBef>
            </a:pPr>
            <a:r>
              <a:rPr lang="zh-CN" altLang="en-US" b="1" smtClean="0">
                <a:solidFill>
                  <a:schemeClr val="tx1"/>
                </a:solidFill>
                <a:latin typeface="华文楷体" panose="02010600040101010101" pitchFamily="2" charset="-122"/>
                <a:ea typeface="华文楷体" panose="02010600040101010101" pitchFamily="2" charset="-122"/>
              </a:rPr>
              <a:t>　9、安全设施设备检测检验相关的资料。</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spcBef>
                <a:spcPts val="1200"/>
              </a:spcBef>
            </a:pPr>
            <a:r>
              <a:rPr lang="zh-CN" altLang="en-US" b="1" smtClean="0">
                <a:solidFill>
                  <a:schemeClr val="tx1"/>
                </a:solidFill>
                <a:latin typeface="华文楷体" panose="02010600040101010101" pitchFamily="2" charset="-122"/>
                <a:ea typeface="华文楷体" panose="02010600040101010101" pitchFamily="2" charset="-122"/>
              </a:rPr>
              <a:t>　10、安全评价报告及各类行政许可资料（含达标建设资料）。</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spcBef>
                <a:spcPts val="1200"/>
              </a:spcBef>
            </a:pPr>
            <a:r>
              <a:rPr lang="zh-CN" altLang="en-US" b="1" smtClean="0">
                <a:solidFill>
                  <a:schemeClr val="tx1"/>
                </a:solidFill>
                <a:latin typeface="华文楷体" panose="02010600040101010101" pitchFamily="2" charset="-122"/>
                <a:ea typeface="华文楷体" panose="02010600040101010101" pitchFamily="2" charset="-122"/>
              </a:rPr>
              <a:t>　11、危险源点危险物品登记、监控措施等相关资料。</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spcBef>
                <a:spcPts val="1200"/>
              </a:spcBef>
            </a:pPr>
            <a:r>
              <a:rPr lang="zh-CN" altLang="en-US" b="1" smtClean="0">
                <a:solidFill>
                  <a:schemeClr val="tx1"/>
                </a:solidFill>
                <a:latin typeface="华文楷体" panose="02010600040101010101" pitchFamily="2" charset="-122"/>
                <a:ea typeface="华文楷体" panose="02010600040101010101" pitchFamily="2" charset="-122"/>
              </a:rPr>
              <a:t>　12、安全费用提取和资金投入相关资料（</a:t>
            </a:r>
            <a:r>
              <a:rPr lang="zh-CN" altLang="en-US" b="1" smtClean="0">
                <a:solidFill>
                  <a:schemeClr val="tx1"/>
                </a:solidFill>
                <a:latin typeface="华文楷体" panose="02010600040101010101" pitchFamily="2" charset="-122"/>
                <a:ea typeface="华文楷体" panose="02010600040101010101" pitchFamily="2" charset="-122"/>
                <a:sym typeface="Wingdings" panose="05000000000000000000" pitchFamily="2" charset="2"/>
              </a:rPr>
              <a:t>①用于安全教育培训、劳保用品购置、安全设施设备维护改造更新、事故隐患排查奖励及整改使用资金的证明材料；②建立员工职业健康监护档案；③作业现场职业病危害因素检测；④工作保险及安责险</a:t>
            </a:r>
            <a:r>
              <a:rPr lang="en-US" altLang="zh-CN" b="1" smtClean="0">
                <a:solidFill>
                  <a:schemeClr val="tx1"/>
                </a:solidFill>
                <a:latin typeface="华文楷体" panose="02010600040101010101" pitchFamily="2" charset="-122"/>
                <a:ea typeface="华文楷体" panose="02010600040101010101" pitchFamily="2" charset="-122"/>
                <a:sym typeface="Wingdings" panose="05000000000000000000" pitchFamily="2" charset="2"/>
              </a:rPr>
              <a:t>; </a:t>
            </a:r>
            <a:r>
              <a:rPr lang="zh-CN" altLang="en-US" b="1" smtClean="0">
                <a:solidFill>
                  <a:schemeClr val="tx1"/>
                </a:solidFill>
                <a:latin typeface="华文楷体" panose="02010600040101010101" pitchFamily="2" charset="-122"/>
                <a:ea typeface="华文楷体" panose="02010600040101010101" pitchFamily="2" charset="-122"/>
                <a:sym typeface="Wingdings" panose="05000000000000000000" pitchFamily="2" charset="2"/>
              </a:rPr>
              <a:t>⑤其它</a:t>
            </a:r>
            <a:r>
              <a:rPr lang="zh-CN" altLang="en-US" b="1" smtClean="0">
                <a:solidFill>
                  <a:schemeClr val="tx1"/>
                </a:solidFill>
                <a:latin typeface="华文楷体" panose="02010600040101010101" pitchFamily="2" charset="-122"/>
                <a:ea typeface="华文楷体" panose="02010600040101010101" pitchFamily="2" charset="-122"/>
              </a:rPr>
              <a:t>）。</a:t>
            </a:r>
            <a:endParaRPr lang="zh-CN" altLang="en-US" b="1" smtClean="0">
              <a:solidFill>
                <a:schemeClr val="tx1"/>
              </a:solidFill>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body" idx="4294967295"/>
          </p:nvPr>
        </p:nvSpPr>
        <p:spPr>
          <a:xfrm>
            <a:off x="2162175" y="696913"/>
            <a:ext cx="7886700" cy="5513387"/>
          </a:xfrm>
        </p:spPr>
        <p:txBody>
          <a:bodyPr/>
          <a:lstStyle/>
          <a:p>
            <a:pPr marL="357505" indent="-357505"/>
            <a:r>
              <a:rPr lang="zh-CN" altLang="en-US" b="1" smtClean="0">
                <a:solidFill>
                  <a:schemeClr val="tx1"/>
                </a:solidFill>
                <a:latin typeface="华文楷体" panose="02010600040101010101" pitchFamily="2" charset="-122"/>
                <a:ea typeface="华文楷体" panose="02010600040101010101" pitchFamily="2" charset="-122"/>
              </a:rPr>
              <a:t>    13、事故应急预案（备案），应急救援器材、队伍及演练资料；事故记录和报告资料，安全事故处理材料。</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r>
              <a:rPr lang="zh-CN" altLang="en-US" b="1" smtClean="0">
                <a:solidFill>
                  <a:schemeClr val="tx1"/>
                </a:solidFill>
                <a:latin typeface="华文楷体" panose="02010600040101010101" pitchFamily="2" charset="-122"/>
                <a:ea typeface="华文楷体" panose="02010600040101010101" pitchFamily="2" charset="-122"/>
              </a:rPr>
              <a:t>    14、劳保用品购买、发放登记台帐。</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r>
              <a:rPr lang="zh-CN" altLang="en-US" b="1" smtClean="0">
                <a:solidFill>
                  <a:schemeClr val="tx1"/>
                </a:solidFill>
                <a:latin typeface="华文楷体" panose="02010600040101010101" pitchFamily="2" charset="-122"/>
                <a:ea typeface="华文楷体" panose="02010600040101010101" pitchFamily="2" charset="-122"/>
              </a:rPr>
              <a:t>　  15、其它有关资料。</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r>
              <a:rPr lang="zh-CN" altLang="en-US" b="1" smtClean="0">
                <a:solidFill>
                  <a:schemeClr val="tx1"/>
                </a:solidFill>
                <a:latin typeface="华文楷体" panose="02010600040101010101" pitchFamily="2" charset="-122"/>
                <a:ea typeface="华文楷体" panose="02010600040101010101" pitchFamily="2" charset="-122"/>
              </a:rPr>
              <a:t>　安全生产监督管理职责的部门可以针对不同类型的企业，设计制作出各类台帐的样本，企业只要直接进行登记，便可以建立健全各类台帐资料，不仅方便企业的安全生产管理，也便于上级部门进行的各项安全检查。</a:t>
            </a:r>
            <a:endParaRPr lang="zh-CN" altLang="en-US" b="1" smtClean="0">
              <a:solidFill>
                <a:schemeClr val="tx1"/>
              </a:solidFill>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a:xfrm>
            <a:off x="2163763" y="457200"/>
            <a:ext cx="7877175" cy="717550"/>
          </a:xfrm>
        </p:spPr>
        <p:txBody>
          <a:bodyPr lIns="91440" tIns="45720" rIns="91440" bIns="45720"/>
          <a:lstStyle/>
          <a:p>
            <a:pPr marL="357505" indent="-357505"/>
            <a:r>
              <a:rPr lang="zh-CN" altLang="en-US" smtClean="0">
                <a:solidFill>
                  <a:srgbClr val="7E0871"/>
                </a:solidFill>
                <a:latin typeface="黑体" panose="02010609060101010101" pitchFamily="2" charset="-122"/>
                <a:ea typeface="黑体" panose="02010609060101010101" pitchFamily="2" charset="-122"/>
              </a:rPr>
              <a:t>二、企业安全管理基础台帐</a:t>
            </a:r>
            <a:endParaRPr lang="zh-CN" altLang="en-US" smtClean="0">
              <a:solidFill>
                <a:srgbClr val="7E0871"/>
              </a:solidFill>
              <a:latin typeface="黑体" panose="02010609060101010101" pitchFamily="2" charset="-122"/>
              <a:ea typeface="黑体" panose="02010609060101010101" pitchFamily="2" charset="-122"/>
            </a:endParaRPr>
          </a:p>
        </p:txBody>
      </p:sp>
      <p:sp>
        <p:nvSpPr>
          <p:cNvPr id="82946" name="Rectangle 3"/>
          <p:cNvSpPr>
            <a:spLocks noGrp="1" noChangeArrowheads="1"/>
          </p:cNvSpPr>
          <p:nvPr>
            <p:ph type="body" idx="4294967295"/>
          </p:nvPr>
        </p:nvSpPr>
        <p:spPr>
          <a:xfrm>
            <a:off x="1981200" y="2701925"/>
            <a:ext cx="8229600" cy="3424238"/>
          </a:xfrm>
        </p:spPr>
        <p:txBody>
          <a:bodyPr/>
          <a:lstStyle/>
          <a:p>
            <a:pPr marL="357505" indent="-357505"/>
            <a:r>
              <a:rPr lang="zh-CN" altLang="en-US" b="1" smtClean="0">
                <a:solidFill>
                  <a:schemeClr val="tx1"/>
                </a:solidFill>
                <a:latin typeface="黑体" panose="02010609060101010101" pitchFamily="2" charset="-122"/>
                <a:ea typeface="楷体" panose="02010609060101010101" pitchFamily="49" charset="-122"/>
              </a:rPr>
              <a:t>   </a:t>
            </a:r>
            <a:r>
              <a:rPr lang="zh-CN" altLang="en-US" b="1" smtClean="0">
                <a:solidFill>
                  <a:srgbClr val="EB0520"/>
                </a:solidFill>
                <a:latin typeface="黑体" panose="02010609060101010101" pitchFamily="2" charset="-122"/>
                <a:ea typeface="楷体" panose="02010609060101010101" pitchFamily="49" charset="-122"/>
              </a:rPr>
              <a:t>（一）营业执照</a:t>
            </a:r>
            <a:endParaRPr lang="zh-CN" altLang="en-US" b="1" smtClean="0">
              <a:solidFill>
                <a:srgbClr val="EB0520"/>
              </a:solidFill>
              <a:latin typeface="黑体" panose="02010609060101010101" pitchFamily="2" charset="-122"/>
              <a:ea typeface="楷体" panose="02010609060101010101" pitchFamily="49" charset="-122"/>
            </a:endParaRPr>
          </a:p>
          <a:p>
            <a:pPr marL="357505" indent="-357505"/>
            <a:r>
              <a:rPr lang="zh-CN" altLang="en-US" b="1" smtClean="0">
                <a:solidFill>
                  <a:schemeClr val="tx1"/>
                </a:solidFill>
                <a:latin typeface="黑体" panose="02010609060101010101" pitchFamily="2" charset="-122"/>
                <a:ea typeface="楷体" panose="02010609060101010101" pitchFamily="49" charset="-122"/>
              </a:rPr>
              <a:t>   </a:t>
            </a:r>
            <a:r>
              <a:rPr lang="zh-CN" altLang="en-US" b="1" smtClean="0">
                <a:solidFill>
                  <a:schemeClr val="tx1"/>
                </a:solidFill>
                <a:latin typeface="叶根友毛笔行书2.0版" panose="02010601030101010101" pitchFamily="2" charset="-122"/>
                <a:ea typeface="叶根友毛笔行书2.0版" panose="02010601030101010101" pitchFamily="2" charset="-122"/>
              </a:rPr>
              <a:t> 台帐资料：</a:t>
            </a:r>
            <a:r>
              <a:rPr lang="zh-CN" altLang="en-US" b="1" smtClean="0">
                <a:solidFill>
                  <a:schemeClr val="tx1"/>
                </a:solidFill>
                <a:latin typeface="黑体" panose="02010609060101010101" pitchFamily="2" charset="-122"/>
                <a:ea typeface="楷体" panose="02010609060101010101" pitchFamily="49" charset="-122"/>
              </a:rPr>
              <a:t>营业执照正、副本复印件；</a:t>
            </a:r>
            <a:endParaRPr lang="zh-CN" altLang="en-US" b="1" smtClean="0">
              <a:solidFill>
                <a:schemeClr val="tx1"/>
              </a:solidFill>
              <a:latin typeface="黑体" panose="02010609060101010101" pitchFamily="2" charset="-122"/>
              <a:ea typeface="楷体" panose="02010609060101010101" pitchFamily="49" charset="-122"/>
            </a:endParaRPr>
          </a:p>
          <a:p>
            <a:pPr marL="357505" indent="-357505"/>
            <a:r>
              <a:rPr lang="zh-CN" altLang="en-US" b="1" smtClean="0">
                <a:solidFill>
                  <a:schemeClr val="tx1"/>
                </a:solidFill>
                <a:latin typeface="黑体" panose="02010609060101010101" pitchFamily="2" charset="-122"/>
                <a:ea typeface="楷体" panose="02010609060101010101" pitchFamily="49" charset="-122"/>
              </a:rPr>
              <a:t>   </a:t>
            </a:r>
            <a:r>
              <a:rPr lang="zh-CN" altLang="en-US" b="1" smtClean="0">
                <a:solidFill>
                  <a:srgbClr val="EB0520"/>
                </a:solidFill>
                <a:latin typeface="黑体" panose="02010609060101010101" pitchFamily="2" charset="-122"/>
                <a:ea typeface="楷体" panose="02010609060101010101" pitchFamily="49" charset="-122"/>
              </a:rPr>
              <a:t>（二）安全生产许可证（或其它许可）</a:t>
            </a:r>
            <a:endParaRPr lang="zh-CN" altLang="en-US" b="1" smtClean="0">
              <a:solidFill>
                <a:srgbClr val="EB0520"/>
              </a:solidFill>
              <a:latin typeface="黑体" panose="02010609060101010101" pitchFamily="2" charset="-122"/>
              <a:ea typeface="楷体" panose="02010609060101010101" pitchFamily="49" charset="-122"/>
            </a:endParaRPr>
          </a:p>
          <a:p>
            <a:pPr marL="357505" indent="-357505"/>
            <a:r>
              <a:rPr lang="zh-CN" altLang="en-US" b="1" smtClean="0">
                <a:solidFill>
                  <a:schemeClr val="tx1"/>
                </a:solidFill>
                <a:latin typeface="黑体" panose="02010609060101010101" pitchFamily="2" charset="-122"/>
                <a:ea typeface="楷体" panose="02010609060101010101" pitchFamily="49" charset="-122"/>
              </a:rPr>
              <a:t>  </a:t>
            </a:r>
            <a:r>
              <a:rPr lang="zh-CN" altLang="en-US" b="1" smtClean="0">
                <a:solidFill>
                  <a:schemeClr val="tx1"/>
                </a:solidFill>
                <a:latin typeface="叶根友毛笔行书2.0版" panose="02010601030101010101" pitchFamily="2" charset="-122"/>
                <a:ea typeface="叶根友毛笔行书2.0版" panose="02010601030101010101" pitchFamily="2" charset="-122"/>
              </a:rPr>
              <a:t>  台帐资料：</a:t>
            </a:r>
            <a:r>
              <a:rPr lang="zh-CN" altLang="en-US" b="1" smtClean="0">
                <a:solidFill>
                  <a:schemeClr val="tx1"/>
                </a:solidFill>
                <a:latin typeface="黑体" panose="02010609060101010101" pitchFamily="2" charset="-122"/>
                <a:ea typeface="楷体" panose="02010609060101010101" pitchFamily="49" charset="-122"/>
              </a:rPr>
              <a:t>安全生产许可证（或其它许可）复印件</a:t>
            </a:r>
            <a:endParaRPr lang="zh-CN" altLang="en-US" b="1" smtClean="0">
              <a:solidFill>
                <a:schemeClr val="tx1"/>
              </a:solidFill>
              <a:latin typeface="黑体" panose="02010609060101010101" pitchFamily="2" charset="-122"/>
              <a:ea typeface="楷体" panose="02010609060101010101" pitchFamily="49" charset="-122"/>
            </a:endParaRPr>
          </a:p>
          <a:p>
            <a:pPr marL="357505" indent="-357505"/>
            <a:r>
              <a:rPr lang="zh-CN" altLang="en-US" b="1" smtClean="0">
                <a:solidFill>
                  <a:schemeClr val="tx1"/>
                </a:solidFill>
                <a:latin typeface="黑体" panose="02010609060101010101" pitchFamily="2" charset="-122"/>
                <a:ea typeface="楷体" panose="02010609060101010101" pitchFamily="49" charset="-122"/>
              </a:rPr>
              <a:t>   </a:t>
            </a:r>
            <a:r>
              <a:rPr lang="zh-CN" altLang="en-US" b="1" smtClean="0">
                <a:solidFill>
                  <a:srgbClr val="EB0520"/>
                </a:solidFill>
                <a:latin typeface="黑体" panose="02010609060101010101" pitchFamily="2" charset="-122"/>
                <a:ea typeface="楷体" panose="02010609060101010101" pitchFamily="49" charset="-122"/>
              </a:rPr>
              <a:t>（三）安全管理机构组成</a:t>
            </a:r>
            <a:endParaRPr lang="zh-CN" altLang="en-US" b="1" smtClean="0">
              <a:solidFill>
                <a:srgbClr val="EB0520"/>
              </a:solidFill>
              <a:latin typeface="黑体" panose="02010609060101010101" pitchFamily="2" charset="-122"/>
              <a:ea typeface="楷体" panose="02010609060101010101" pitchFamily="49" charset="-122"/>
            </a:endParaRPr>
          </a:p>
          <a:p>
            <a:pPr marL="357505" indent="-357505"/>
            <a:r>
              <a:rPr lang="zh-CN" altLang="en-US" b="1" smtClean="0">
                <a:solidFill>
                  <a:schemeClr val="tx1"/>
                </a:solidFill>
                <a:latin typeface="黑体" panose="02010609060101010101" pitchFamily="2" charset="-122"/>
                <a:ea typeface="楷体" panose="02010609060101010101" pitchFamily="49" charset="-122"/>
              </a:rPr>
              <a:t>    </a:t>
            </a:r>
            <a:r>
              <a:rPr lang="zh-CN" altLang="en-US" b="1" smtClean="0">
                <a:solidFill>
                  <a:schemeClr val="tx1"/>
                </a:solidFill>
                <a:latin typeface="黑体" panose="02010609060101010101" pitchFamily="2" charset="-122"/>
                <a:ea typeface="叶根友毛笔行书2.0版" panose="02010601030101010101" pitchFamily="2" charset="-122"/>
              </a:rPr>
              <a:t>台帐资料：</a:t>
            </a:r>
            <a:endParaRPr lang="en-US" altLang="zh-CN" b="1" smtClean="0">
              <a:solidFill>
                <a:schemeClr val="tx1"/>
              </a:solidFill>
              <a:latin typeface="黑体" panose="02010609060101010101" pitchFamily="2" charset="-122"/>
              <a:ea typeface="叶根友毛笔行书2.0版" panose="02010601030101010101" pitchFamily="2" charset="-122"/>
            </a:endParaRPr>
          </a:p>
          <a:p>
            <a:pPr marL="357505" indent="-357505"/>
            <a:r>
              <a:rPr lang="zh-CN" altLang="en-US" b="1" smtClean="0">
                <a:solidFill>
                  <a:schemeClr val="tx1"/>
                </a:solidFill>
                <a:latin typeface="黑体" panose="02010609060101010101" pitchFamily="2" charset="-122"/>
                <a:ea typeface="楷体" panose="02010609060101010101" pitchFamily="49" charset="-122"/>
              </a:rPr>
              <a:t>企业安全管理机构文件及专职安全管理人员任命文件</a:t>
            </a:r>
            <a:endParaRPr lang="zh-CN" altLang="en-US" b="1" smtClean="0">
              <a:solidFill>
                <a:schemeClr val="tx1"/>
              </a:solidFill>
              <a:latin typeface="黑体" panose="02010609060101010101" pitchFamily="2" charset="-122"/>
              <a:ea typeface="楷体" panose="02010609060101010101" pitchFamily="49" charset="-122"/>
            </a:endParaRPr>
          </a:p>
        </p:txBody>
      </p:sp>
      <p:sp>
        <p:nvSpPr>
          <p:cNvPr id="82947" name="Rectangle 4"/>
          <p:cNvSpPr>
            <a:spLocks noGrp="1" noChangeArrowheads="1"/>
          </p:cNvSpPr>
          <p:nvPr/>
        </p:nvSpPr>
        <p:spPr bwMode="auto">
          <a:xfrm>
            <a:off x="2108200" y="1336675"/>
            <a:ext cx="7877175"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90000"/>
              </a:lnSpc>
            </a:pPr>
            <a:r>
              <a:rPr lang="zh-CN" altLang="en-US" sz="2400" b="1">
                <a:solidFill>
                  <a:srgbClr val="53231B"/>
                </a:solidFill>
                <a:latin typeface="Baskerville Old Face" panose="02020602080505020303" pitchFamily="18" charset="0"/>
              </a:rPr>
              <a:t>  </a:t>
            </a:r>
            <a:r>
              <a:rPr lang="zh-CN" altLang="en-US" sz="2800" b="1">
                <a:solidFill>
                  <a:srgbClr val="E4123A"/>
                </a:solidFill>
                <a:latin typeface="Baskerville Old Face" panose="02020602080505020303" pitchFamily="18" charset="0"/>
                <a:ea typeface="叶根友毛笔行书2.0版" panose="02010601030101010101" pitchFamily="2" charset="-122"/>
              </a:rPr>
              <a:t>  </a:t>
            </a:r>
            <a:r>
              <a:rPr lang="zh-CN" altLang="en-US" sz="2400" b="1">
                <a:solidFill>
                  <a:srgbClr val="E4123A"/>
                </a:solidFill>
                <a:latin typeface="Baskerville Old Face" panose="02020602080505020303" pitchFamily="18" charset="0"/>
                <a:ea typeface="叶根友毛笔行书2.0版" panose="02010601030101010101" pitchFamily="2" charset="-122"/>
              </a:rPr>
              <a:t>文件夹一：</a:t>
            </a:r>
            <a:r>
              <a:rPr lang="zh-CN" altLang="en-US" sz="2400" b="1">
                <a:solidFill>
                  <a:srgbClr val="E4123A"/>
                </a:solidFill>
                <a:latin typeface="Baskerville Old Face" panose="02020602080505020303" pitchFamily="18" charset="0"/>
                <a:ea typeface="叶根友毛笔行书2.0版" panose="02010601030101010101" pitchFamily="2" charset="-122"/>
                <a:sym typeface="Arial" panose="020B0604020202020204" pitchFamily="34" charset="0"/>
              </a:rPr>
              <a:t>安全生产责任制</a:t>
            </a:r>
            <a:endParaRPr lang="zh-CN" altLang="en-US" sz="2400" b="1">
              <a:solidFill>
                <a:srgbClr val="E4123A"/>
              </a:solidFill>
              <a:latin typeface="Baskerville Old Face" panose="02020602080505020303" pitchFamily="18" charset="0"/>
              <a:ea typeface="叶根友毛笔行书2.0版" panose="02010601030101010101" pitchFamily="2" charset="-122"/>
              <a:sym typeface="Arial" panose="020B0604020202020204" pitchFamily="34" charset="0"/>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ChangeArrowheads="1"/>
          </p:cNvSpPr>
          <p:nvPr>
            <p:ph type="body" idx="4294967295"/>
          </p:nvPr>
        </p:nvSpPr>
        <p:spPr>
          <a:xfrm>
            <a:off x="2152650" y="749300"/>
            <a:ext cx="7886700" cy="5470525"/>
          </a:xfrm>
        </p:spPr>
        <p:txBody>
          <a:bodyPr/>
          <a:lstStyle/>
          <a:p>
            <a:pPr marL="357505" indent="-357505">
              <a:lnSpc>
                <a:spcPct val="90000"/>
              </a:lnSpc>
            </a:pPr>
            <a:r>
              <a:rPr lang="zh-CN" altLang="en-US" b="1" smtClean="0">
                <a:solidFill>
                  <a:schemeClr val="tx1"/>
                </a:solidFill>
                <a:latin typeface="华文楷体" panose="02010600040101010101" pitchFamily="2" charset="-122"/>
                <a:ea typeface="华文楷体" panose="02010600040101010101" pitchFamily="2" charset="-122"/>
              </a:rPr>
              <a:t>    </a:t>
            </a:r>
            <a:r>
              <a:rPr lang="zh-CN" altLang="en-US" b="1" smtClean="0">
                <a:solidFill>
                  <a:srgbClr val="EB0520"/>
                </a:solidFill>
                <a:latin typeface="华文楷体" panose="02010600040101010101" pitchFamily="2" charset="-122"/>
                <a:ea typeface="华文楷体" panose="02010600040101010101" pitchFamily="2" charset="-122"/>
              </a:rPr>
              <a:t>（ 四）安全生产责任制</a:t>
            </a:r>
            <a:endParaRPr lang="zh-CN" altLang="en-US" b="1" smtClean="0">
              <a:solidFill>
                <a:srgbClr val="EB0520"/>
              </a:solidFill>
              <a:latin typeface="华文楷体" panose="02010600040101010101" pitchFamily="2" charset="-122"/>
              <a:ea typeface="华文楷体" panose="02010600040101010101" pitchFamily="2" charset="-122"/>
            </a:endParaRPr>
          </a:p>
          <a:p>
            <a:pPr marL="357505" indent="-357505">
              <a:lnSpc>
                <a:spcPct val="90000"/>
              </a:lnSpc>
            </a:pPr>
            <a:r>
              <a:rPr lang="zh-CN" altLang="en-US" b="1" smtClean="0">
                <a:solidFill>
                  <a:schemeClr val="tx1"/>
                </a:solidFill>
                <a:latin typeface="华文楷体" panose="02010600040101010101" pitchFamily="2" charset="-122"/>
                <a:ea typeface="华文楷体" panose="02010600040101010101" pitchFamily="2" charset="-122"/>
              </a:rPr>
              <a:t>    台帐资料：</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spcBef>
                <a:spcPct val="0"/>
              </a:spcBef>
            </a:pPr>
            <a:r>
              <a:rPr lang="zh-CN" altLang="en-US" b="1" smtClean="0">
                <a:solidFill>
                  <a:schemeClr val="tx1"/>
                </a:solidFill>
                <a:latin typeface="华文楷体" panose="02010600040101010101" pitchFamily="2" charset="-122"/>
                <a:ea typeface="华文楷体" panose="02010600040101010101" pitchFamily="2" charset="-122"/>
              </a:rPr>
              <a:t>    1、企业各级、各部门安全生产责任制；</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spcBef>
                <a:spcPct val="0"/>
              </a:spcBef>
            </a:pPr>
            <a:r>
              <a:rPr lang="zh-CN" altLang="en-US" b="1" smtClean="0">
                <a:solidFill>
                  <a:schemeClr val="tx1"/>
                </a:solidFill>
                <a:latin typeface="华文楷体" panose="02010600040101010101" pitchFamily="2" charset="-122"/>
                <a:ea typeface="华文楷体" panose="02010600040101010101" pitchFamily="2" charset="-122"/>
              </a:rPr>
              <a:t>    2、作业人员 岗位责任制</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spcBef>
                <a:spcPct val="0"/>
              </a:spcBef>
            </a:pPr>
            <a:r>
              <a:rPr lang="zh-CN" altLang="en-US" b="1" smtClean="0">
                <a:solidFill>
                  <a:schemeClr val="tx1"/>
                </a:solidFill>
                <a:latin typeface="华文楷体" panose="02010600040101010101" pitchFamily="2" charset="-122"/>
                <a:ea typeface="华文楷体" panose="02010600040101010101" pitchFamily="2" charset="-122"/>
              </a:rPr>
              <a:t>    要求：</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spcBef>
                <a:spcPct val="0"/>
              </a:spcBef>
            </a:pPr>
            <a:r>
              <a:rPr lang="zh-CN" altLang="en-US" b="1" smtClean="0">
                <a:solidFill>
                  <a:schemeClr val="tx1"/>
                </a:solidFill>
                <a:latin typeface="华文楷体" panose="02010600040101010101" pitchFamily="2" charset="-122"/>
                <a:ea typeface="华文楷体" panose="02010600040101010101" pitchFamily="2" charset="-122"/>
              </a:rPr>
              <a:t>    企业制定各级（经理、副经理、车间主任、班组长等）、各职能部门（安全部、技术部、财务部等）安全生产责任制。</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lnSpc>
                <a:spcPct val="90000"/>
              </a:lnSpc>
            </a:pPr>
            <a:r>
              <a:rPr lang="zh-CN" altLang="en-US" b="1" smtClean="0">
                <a:solidFill>
                  <a:schemeClr val="tx1"/>
                </a:solidFill>
                <a:latin typeface="华文楷体" panose="02010600040101010101" pitchFamily="2" charset="-122"/>
                <a:ea typeface="华文楷体" panose="02010600040101010101" pitchFamily="2" charset="-122"/>
              </a:rPr>
              <a:t>     </a:t>
            </a:r>
            <a:r>
              <a:rPr lang="zh-CN" altLang="en-US" b="1" smtClean="0">
                <a:solidFill>
                  <a:srgbClr val="EB0520"/>
                </a:solidFill>
                <a:latin typeface="华文楷体" panose="02010600040101010101" pitchFamily="2" charset="-122"/>
                <a:ea typeface="华文楷体" panose="02010600040101010101" pitchFamily="2" charset="-122"/>
              </a:rPr>
              <a:t>（五）安全生产责任书</a:t>
            </a:r>
            <a:endParaRPr lang="zh-CN" altLang="en-US" b="1" smtClean="0">
              <a:solidFill>
                <a:srgbClr val="EB0520"/>
              </a:solidFill>
              <a:latin typeface="华文楷体" panose="02010600040101010101" pitchFamily="2" charset="-122"/>
              <a:ea typeface="华文楷体" panose="02010600040101010101" pitchFamily="2" charset="-122"/>
            </a:endParaRPr>
          </a:p>
          <a:p>
            <a:pPr marL="357505" indent="-357505">
              <a:lnSpc>
                <a:spcPct val="90000"/>
              </a:lnSpc>
            </a:pPr>
            <a:r>
              <a:rPr lang="zh-CN" altLang="en-US" smtClean="0">
                <a:solidFill>
                  <a:schemeClr val="tx1"/>
                </a:solidFill>
                <a:latin typeface="华文楷体" panose="02010600040101010101" pitchFamily="2" charset="-122"/>
                <a:ea typeface="华文楷体" panose="02010600040101010101" pitchFamily="2" charset="-122"/>
              </a:rPr>
              <a:t>    </a:t>
            </a:r>
            <a:r>
              <a:rPr lang="zh-CN" altLang="en-US" b="1" smtClean="0">
                <a:solidFill>
                  <a:schemeClr val="tx1"/>
                </a:solidFill>
                <a:latin typeface="华文楷体" panose="02010600040101010101" pitchFamily="2" charset="-122"/>
                <a:ea typeface="华文楷体" panose="02010600040101010101" pitchFamily="2" charset="-122"/>
              </a:rPr>
              <a:t>台帐资料：安全生产责任书</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spcBef>
                <a:spcPct val="0"/>
              </a:spcBef>
            </a:pPr>
            <a:r>
              <a:rPr lang="zh-CN" altLang="en-US" b="1" smtClean="0">
                <a:solidFill>
                  <a:schemeClr val="tx1"/>
                </a:solidFill>
                <a:latin typeface="华文楷体" panose="02010600040101010101" pitchFamily="2" charset="-122"/>
                <a:ea typeface="华文楷体" panose="02010600040101010101" pitchFamily="2" charset="-122"/>
              </a:rPr>
              <a:t>    要求：</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spcBef>
                <a:spcPct val="0"/>
              </a:spcBef>
            </a:pPr>
            <a:r>
              <a:rPr lang="zh-CN" altLang="en-US" b="1" smtClean="0">
                <a:solidFill>
                  <a:schemeClr val="tx1"/>
                </a:solidFill>
                <a:latin typeface="华文楷体" panose="02010600040101010101" pitchFamily="2" charset="-122"/>
                <a:ea typeface="华文楷体" panose="02010600040101010101" pitchFamily="2" charset="-122"/>
              </a:rPr>
              <a:t>    1、企业应在每年年初编制安全生产责任书，并层层签订；</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spcBef>
                <a:spcPct val="0"/>
              </a:spcBef>
            </a:pPr>
            <a:r>
              <a:rPr lang="zh-CN" altLang="en-US" b="1" smtClean="0">
                <a:solidFill>
                  <a:schemeClr val="tx1"/>
                </a:solidFill>
                <a:latin typeface="华文楷体" panose="02010600040101010101" pitchFamily="2" charset="-122"/>
                <a:ea typeface="华文楷体" panose="02010600040101010101" pitchFamily="2" charset="-122"/>
              </a:rPr>
              <a:t>    2、安全生产责任书一年一签；</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spcBef>
                <a:spcPct val="0"/>
              </a:spcBef>
            </a:pPr>
            <a:r>
              <a:rPr lang="zh-CN" altLang="en-US" b="1" smtClean="0">
                <a:solidFill>
                  <a:schemeClr val="tx1"/>
                </a:solidFill>
                <a:latin typeface="华文楷体" panose="02010600040101010101" pitchFamily="2" charset="-122"/>
                <a:ea typeface="华文楷体" panose="02010600040101010101" pitchFamily="2" charset="-122"/>
              </a:rPr>
              <a:t>    3、企业安全生产第一责任人与各级、各部门负责人，各部门与本部门员工层层签订安全生产责任书。</a:t>
            </a:r>
            <a:endParaRPr lang="zh-CN" altLang="en-US" b="1" smtClean="0">
              <a:solidFill>
                <a:schemeClr val="tx1"/>
              </a:solidFill>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a:xfrm>
            <a:off x="2474913" y="179388"/>
            <a:ext cx="7488237" cy="1143000"/>
          </a:xfrm>
        </p:spPr>
        <p:txBody>
          <a:bodyPr lIns="91440" tIns="45720" rIns="91440" bIns="45720"/>
          <a:lstStyle/>
          <a:p>
            <a:r>
              <a:rPr lang="zh-CN" altLang="en-US" sz="2800" smtClean="0">
                <a:latin typeface="黑体" panose="02010609060101010101" pitchFamily="2" charset="-122"/>
                <a:ea typeface="黑体" panose="02010609060101010101" pitchFamily="2" charset="-122"/>
              </a:rPr>
              <a:t>      </a:t>
            </a:r>
            <a:r>
              <a:rPr lang="zh-CN" altLang="en-US" sz="3200" smtClean="0">
                <a:solidFill>
                  <a:srgbClr val="E4123A"/>
                </a:solidFill>
                <a:latin typeface="黑体" panose="02010609060101010101" pitchFamily="2" charset="-122"/>
                <a:ea typeface="叶根友毛笔行书2.0版" panose="02010601030101010101" pitchFamily="2" charset="-122"/>
              </a:rPr>
              <a:t>文件夹二：安全管理规章制度</a:t>
            </a:r>
            <a:endParaRPr lang="zh-CN" altLang="en-US" sz="3200" smtClean="0">
              <a:solidFill>
                <a:srgbClr val="E4123A"/>
              </a:solidFill>
              <a:latin typeface="黑体" panose="02010609060101010101" pitchFamily="2" charset="-122"/>
              <a:ea typeface="叶根友毛笔行书2.0版" panose="02010601030101010101" pitchFamily="2" charset="-122"/>
            </a:endParaRPr>
          </a:p>
        </p:txBody>
      </p:sp>
      <p:sp>
        <p:nvSpPr>
          <p:cNvPr id="84994" name="Rectangle 3"/>
          <p:cNvSpPr>
            <a:spLocks noGrp="1" noChangeArrowheads="1"/>
          </p:cNvSpPr>
          <p:nvPr>
            <p:ph type="body" idx="4294967295"/>
          </p:nvPr>
        </p:nvSpPr>
        <p:spPr>
          <a:xfrm>
            <a:off x="2152650" y="1065213"/>
            <a:ext cx="8040688" cy="5392737"/>
          </a:xfrm>
        </p:spPr>
        <p:txBody>
          <a:bodyPr/>
          <a:lstStyle/>
          <a:p>
            <a:pPr marL="357505" indent="-357505"/>
            <a:r>
              <a:rPr lang="zh-CN" altLang="en-US" b="1" smtClean="0">
                <a:solidFill>
                  <a:schemeClr val="tx1"/>
                </a:solidFill>
                <a:latin typeface="华文楷体" panose="02010600040101010101" pitchFamily="2" charset="-122"/>
                <a:ea typeface="华文楷体" panose="02010600040101010101" pitchFamily="2" charset="-122"/>
              </a:rPr>
              <a:t>    </a:t>
            </a:r>
            <a:r>
              <a:rPr lang="zh-CN" altLang="en-US" b="1" smtClean="0">
                <a:solidFill>
                  <a:srgbClr val="EB0520"/>
                </a:solidFill>
                <a:latin typeface="华文楷体" panose="02010600040101010101" pitchFamily="2" charset="-122"/>
                <a:ea typeface="华文楷体" panose="02010600040101010101" pitchFamily="2" charset="-122"/>
              </a:rPr>
              <a:t>（一）安全生产管理网络</a:t>
            </a:r>
            <a:endParaRPr lang="zh-CN" altLang="en-US" b="1" smtClean="0">
              <a:solidFill>
                <a:srgbClr val="EB0520"/>
              </a:solidFill>
              <a:latin typeface="华文楷体" panose="02010600040101010101" pitchFamily="2" charset="-122"/>
              <a:ea typeface="华文楷体" panose="02010600040101010101" pitchFamily="2" charset="-122"/>
            </a:endParaRPr>
          </a:p>
          <a:p>
            <a:pPr marL="357505" indent="-357505"/>
            <a:r>
              <a:rPr lang="zh-CN" altLang="en-US" smtClean="0">
                <a:solidFill>
                  <a:schemeClr val="tx1"/>
                </a:solidFill>
                <a:latin typeface="华文楷体" panose="02010600040101010101" pitchFamily="2" charset="-122"/>
                <a:ea typeface="华文楷体" panose="02010600040101010101" pitchFamily="2" charset="-122"/>
              </a:rPr>
              <a:t>    </a:t>
            </a:r>
            <a:r>
              <a:rPr lang="zh-CN" altLang="en-US" b="1" smtClean="0">
                <a:solidFill>
                  <a:schemeClr val="tx1"/>
                </a:solidFill>
                <a:latin typeface="华文楷体" panose="02010600040101010101" pitchFamily="2" charset="-122"/>
                <a:ea typeface="华文楷体" panose="02010600040101010101" pitchFamily="2" charset="-122"/>
              </a:rPr>
              <a:t>台帐资料：安全生产管理网络图</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spcBef>
                <a:spcPct val="0"/>
              </a:spcBef>
            </a:pPr>
            <a:r>
              <a:rPr lang="zh-CN" altLang="en-US" b="1" smtClean="0">
                <a:solidFill>
                  <a:schemeClr val="tx1"/>
                </a:solidFill>
                <a:latin typeface="华文楷体" panose="02010600040101010101" pitchFamily="2" charset="-122"/>
                <a:ea typeface="华文楷体" panose="02010600040101010101" pitchFamily="2" charset="-122"/>
              </a:rPr>
              <a:t>    要求：1、企业应建立企业安全管理体系网络图；</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spcBef>
                <a:spcPct val="0"/>
              </a:spcBef>
            </a:pPr>
            <a:r>
              <a:rPr lang="zh-CN" altLang="en-US" b="1" smtClean="0">
                <a:solidFill>
                  <a:schemeClr val="tx1"/>
                </a:solidFill>
                <a:latin typeface="华文楷体" panose="02010600040101010101" pitchFamily="2" charset="-122"/>
                <a:ea typeface="华文楷体" panose="02010600040101010101" pitchFamily="2" charset="-122"/>
              </a:rPr>
              <a:t>          2、安全管理体系网络图应上墙。</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r>
              <a:rPr lang="zh-CN" altLang="en-US" b="1" smtClean="0">
                <a:solidFill>
                  <a:schemeClr val="tx1"/>
                </a:solidFill>
                <a:latin typeface="华文楷体" panose="02010600040101010101" pitchFamily="2" charset="-122"/>
                <a:ea typeface="华文楷体" panose="02010600040101010101" pitchFamily="2" charset="-122"/>
              </a:rPr>
              <a:t>    </a:t>
            </a:r>
            <a:r>
              <a:rPr lang="zh-CN" altLang="en-US" b="1" smtClean="0">
                <a:solidFill>
                  <a:srgbClr val="EB0520"/>
                </a:solidFill>
                <a:latin typeface="华文楷体" panose="02010600040101010101" pitchFamily="2" charset="-122"/>
                <a:ea typeface="华文楷体" panose="02010600040101010101" pitchFamily="2" charset="-122"/>
              </a:rPr>
              <a:t>（二）安全生产规章制度</a:t>
            </a:r>
            <a:endParaRPr lang="zh-CN" altLang="en-US" b="1" smtClean="0">
              <a:solidFill>
                <a:srgbClr val="EB0520"/>
              </a:solidFill>
              <a:latin typeface="华文楷体" panose="02010600040101010101" pitchFamily="2" charset="-122"/>
              <a:ea typeface="华文楷体" panose="02010600040101010101" pitchFamily="2" charset="-122"/>
            </a:endParaRPr>
          </a:p>
          <a:p>
            <a:pPr marL="357505" indent="-357505"/>
            <a:r>
              <a:rPr lang="zh-CN" altLang="en-US" smtClean="0">
                <a:solidFill>
                  <a:schemeClr val="tx1"/>
                </a:solidFill>
                <a:latin typeface="华文楷体" panose="02010600040101010101" pitchFamily="2" charset="-122"/>
                <a:ea typeface="华文楷体" panose="02010600040101010101" pitchFamily="2" charset="-122"/>
              </a:rPr>
              <a:t>   </a:t>
            </a:r>
            <a:r>
              <a:rPr lang="zh-CN" altLang="en-US" b="1" smtClean="0">
                <a:solidFill>
                  <a:schemeClr val="tx1"/>
                </a:solidFill>
                <a:latin typeface="华文楷体" panose="02010600040101010101" pitchFamily="2" charset="-122"/>
                <a:ea typeface="华文楷体" panose="02010600040101010101" pitchFamily="2" charset="-122"/>
              </a:rPr>
              <a:t> 台帐资料：企业发布实施的文件及安全生产规章制度文本</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spcBef>
                <a:spcPct val="0"/>
              </a:spcBef>
            </a:pPr>
            <a:r>
              <a:rPr lang="zh-CN" altLang="en-US" b="1" smtClean="0">
                <a:solidFill>
                  <a:schemeClr val="tx1"/>
                </a:solidFill>
                <a:latin typeface="华文楷体" panose="02010600040101010101" pitchFamily="2" charset="-122"/>
                <a:ea typeface="华文楷体" panose="02010600040101010101" pitchFamily="2" charset="-122"/>
              </a:rPr>
              <a:t>    包括：安全生产教育培训制度，安全生产检查制度，事故隐患排查制度，安全生产投入保障制度，具有较大危险因素的生产经营场所、安全设施和设备管理制度，危险作业管理制度，职业卫生管理制度，劳动防护用品配备和管理制度，安全生产奖惩制度，安全生产事故报告和处理制度，门卫制度，其它管理制度等几十种。</a:t>
            </a:r>
            <a:endParaRPr lang="en-US" altLang="zh-CN" b="1" smtClean="0">
              <a:solidFill>
                <a:schemeClr val="tx1"/>
              </a:solidFill>
              <a:latin typeface="华文楷体" panose="02010600040101010101" pitchFamily="2" charset="-122"/>
              <a:ea typeface="华文楷体" panose="02010600040101010101" pitchFamily="2" charset="-122"/>
            </a:endParaRPr>
          </a:p>
          <a:p>
            <a:pPr marL="357505" indent="-357505">
              <a:spcBef>
                <a:spcPct val="0"/>
              </a:spcBef>
            </a:pPr>
            <a:r>
              <a:rPr lang="zh-CN" altLang="en-US" b="1" smtClean="0">
                <a:solidFill>
                  <a:schemeClr val="tx1"/>
                </a:solidFill>
                <a:latin typeface="华文楷体" panose="02010600040101010101" pitchFamily="2" charset="-122"/>
                <a:ea typeface="华文楷体" panose="02010600040101010101" pitchFamily="2" charset="-122"/>
              </a:rPr>
              <a:t>    要求：</a:t>
            </a:r>
            <a:r>
              <a:rPr lang="en-US" altLang="zh-CN" b="1" smtClean="0">
                <a:solidFill>
                  <a:schemeClr val="tx1"/>
                </a:solidFill>
                <a:latin typeface="华文楷体" panose="02010600040101010101" pitchFamily="2" charset="-122"/>
                <a:ea typeface="华文楷体" panose="02010600040101010101" pitchFamily="2" charset="-122"/>
              </a:rPr>
              <a:t>1</a:t>
            </a:r>
            <a:r>
              <a:rPr lang="zh-CN" altLang="en-US" b="1" smtClean="0">
                <a:solidFill>
                  <a:schemeClr val="tx1"/>
                </a:solidFill>
                <a:latin typeface="华文楷体" panose="02010600040101010101" pitchFamily="2" charset="-122"/>
                <a:ea typeface="华文楷体" panose="02010600040101010101" pitchFamily="2" charset="-122"/>
              </a:rPr>
              <a:t>、企业必须制定安全生产规章制度并以文件形式下到各车间、班组（由企业领导、车间负责人、安全管理人员、工会等制定）。</a:t>
            </a:r>
            <a:endParaRPr lang="zh-CN" altLang="en-US" b="1" smtClean="0">
              <a:solidFill>
                <a:schemeClr val="tx1"/>
              </a:solidFill>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ChangeArrowheads="1"/>
          </p:cNvSpPr>
          <p:nvPr>
            <p:ph type="body" idx="4294967295"/>
          </p:nvPr>
        </p:nvSpPr>
        <p:spPr>
          <a:xfrm>
            <a:off x="2152650" y="530225"/>
            <a:ext cx="7886700" cy="5691188"/>
          </a:xfrm>
        </p:spPr>
        <p:txBody>
          <a:bodyPr/>
          <a:lstStyle/>
          <a:p>
            <a:pPr marL="357505" indent="-357505">
              <a:spcBef>
                <a:spcPts val="1200"/>
              </a:spcBef>
            </a:pPr>
            <a:r>
              <a:rPr lang="zh-CN" altLang="en-US" b="1" smtClean="0">
                <a:solidFill>
                  <a:schemeClr val="tx1"/>
                </a:solidFill>
                <a:latin typeface="华文楷体" panose="02010600040101010101" pitchFamily="2" charset="-122"/>
                <a:ea typeface="华文楷体" panose="02010600040101010101" pitchFamily="2" charset="-122"/>
              </a:rPr>
              <a:t>     </a:t>
            </a:r>
            <a:r>
              <a:rPr lang="en-US" altLang="zh-CN" b="1" smtClean="0">
                <a:solidFill>
                  <a:schemeClr val="tx1"/>
                </a:solidFill>
                <a:latin typeface="华文楷体" panose="02010600040101010101" pitchFamily="2" charset="-122"/>
                <a:ea typeface="华文楷体" panose="02010600040101010101" pitchFamily="2" charset="-122"/>
              </a:rPr>
              <a:t>2</a:t>
            </a:r>
            <a:r>
              <a:rPr lang="zh-CN" altLang="en-US" b="1" smtClean="0">
                <a:solidFill>
                  <a:schemeClr val="tx1"/>
                </a:solidFill>
                <a:latin typeface="华文楷体" panose="02010600040101010101" pitchFamily="2" charset="-122"/>
                <a:ea typeface="华文楷体" panose="02010600040101010101" pitchFamily="2" charset="-122"/>
              </a:rPr>
              <a:t>、 企业应对安全生产制度进行张示（企业内部网络、办公场所、会议室、宣传栏、宣教中心等等公共场所张贴公示）   </a:t>
            </a:r>
            <a:endParaRPr lang="en-US" altLang="zh-CN" b="1" smtClean="0">
              <a:solidFill>
                <a:schemeClr val="tx1"/>
              </a:solidFill>
              <a:latin typeface="华文楷体" panose="02010600040101010101" pitchFamily="2" charset="-122"/>
              <a:ea typeface="华文楷体" panose="02010600040101010101" pitchFamily="2" charset="-122"/>
            </a:endParaRPr>
          </a:p>
          <a:p>
            <a:pPr marL="357505" indent="-357505">
              <a:spcBef>
                <a:spcPts val="1200"/>
              </a:spcBef>
            </a:pPr>
            <a:r>
              <a:rPr lang="en-US" altLang="zh-CN" b="1" smtClean="0">
                <a:solidFill>
                  <a:schemeClr val="tx1"/>
                </a:solidFill>
                <a:latin typeface="华文楷体" panose="02010600040101010101" pitchFamily="2" charset="-122"/>
                <a:ea typeface="华文楷体" panose="02010600040101010101" pitchFamily="2" charset="-122"/>
              </a:rPr>
              <a:t>     3</a:t>
            </a:r>
            <a:r>
              <a:rPr lang="zh-CN" altLang="en-US" b="1" smtClean="0">
                <a:solidFill>
                  <a:schemeClr val="tx1"/>
                </a:solidFill>
                <a:latin typeface="华文楷体" panose="02010600040101010101" pitchFamily="2" charset="-122"/>
                <a:ea typeface="华文楷体" panose="02010600040101010101" pitchFamily="2" charset="-122"/>
              </a:rPr>
              <a:t>、规章制度实施前安全管理制度要告知全体员工（企业文件）。</a:t>
            </a:r>
            <a:endParaRPr lang="en-US" altLang="zh-CN" b="1" smtClean="0">
              <a:solidFill>
                <a:schemeClr val="tx1"/>
              </a:solidFill>
              <a:latin typeface="华文楷体" panose="02010600040101010101" pitchFamily="2" charset="-122"/>
              <a:ea typeface="华文楷体" panose="02010600040101010101" pitchFamily="2" charset="-122"/>
            </a:endParaRPr>
          </a:p>
          <a:p>
            <a:pPr marL="357505" indent="-357505">
              <a:spcBef>
                <a:spcPts val="1200"/>
              </a:spcBef>
            </a:pPr>
            <a:r>
              <a:rPr lang="zh-CN" altLang="en-US" b="1" smtClean="0">
                <a:solidFill>
                  <a:srgbClr val="EB0520"/>
                </a:solidFill>
                <a:latin typeface="华文楷体" panose="02010600040101010101" pitchFamily="2" charset="-122"/>
                <a:ea typeface="华文楷体" panose="02010600040101010101" pitchFamily="2" charset="-122"/>
              </a:rPr>
              <a:t>（三）安全生产操作规程</a:t>
            </a:r>
            <a:endParaRPr lang="zh-CN" altLang="en-US" b="1" smtClean="0">
              <a:solidFill>
                <a:srgbClr val="EB0520"/>
              </a:solidFill>
              <a:latin typeface="华文楷体" panose="02010600040101010101" pitchFamily="2" charset="-122"/>
              <a:ea typeface="华文楷体" panose="02010600040101010101" pitchFamily="2" charset="-122"/>
            </a:endParaRPr>
          </a:p>
          <a:p>
            <a:pPr marL="357505" indent="-357505">
              <a:spcBef>
                <a:spcPts val="1200"/>
              </a:spcBef>
            </a:pPr>
            <a:r>
              <a:rPr lang="zh-CN" altLang="en-US" smtClean="0">
                <a:solidFill>
                  <a:schemeClr val="tx1"/>
                </a:solidFill>
                <a:latin typeface="华文楷体" panose="02010600040101010101" pitchFamily="2" charset="-122"/>
                <a:ea typeface="华文楷体" panose="02010600040101010101" pitchFamily="2" charset="-122"/>
              </a:rPr>
              <a:t>    </a:t>
            </a:r>
            <a:r>
              <a:rPr lang="zh-CN" altLang="en-US" b="1" smtClean="0">
                <a:solidFill>
                  <a:schemeClr val="tx1"/>
                </a:solidFill>
                <a:latin typeface="华文楷体" panose="02010600040101010101" pitchFamily="2" charset="-122"/>
                <a:ea typeface="华文楷体" panose="02010600040101010101" pitchFamily="2" charset="-122"/>
              </a:rPr>
              <a:t>台帐资料：</a:t>
            </a:r>
            <a:endParaRPr lang="en-US" altLang="zh-CN" b="1" smtClean="0">
              <a:solidFill>
                <a:schemeClr val="tx1"/>
              </a:solidFill>
              <a:latin typeface="华文楷体" panose="02010600040101010101" pitchFamily="2" charset="-122"/>
              <a:ea typeface="华文楷体" panose="02010600040101010101" pitchFamily="2" charset="-122"/>
            </a:endParaRPr>
          </a:p>
          <a:p>
            <a:pPr marL="357505" indent="-357505">
              <a:spcBef>
                <a:spcPts val="1200"/>
              </a:spcBef>
            </a:pPr>
            <a:r>
              <a:rPr lang="zh-CN" altLang="en-US" b="1" smtClean="0">
                <a:solidFill>
                  <a:schemeClr val="tx1"/>
                </a:solidFill>
                <a:latin typeface="华文楷体" panose="02010600040101010101" pitchFamily="2" charset="-122"/>
                <a:ea typeface="华文楷体" panose="02010600040101010101" pitchFamily="2" charset="-122"/>
              </a:rPr>
              <a:t>企业发布实施的安全生产操作规程文件、文本</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spcBef>
                <a:spcPts val="1200"/>
              </a:spcBef>
            </a:pPr>
            <a:r>
              <a:rPr lang="zh-CN" altLang="en-US" b="1" smtClean="0">
                <a:solidFill>
                  <a:schemeClr val="tx1"/>
                </a:solidFill>
                <a:latin typeface="华文楷体" panose="02010600040101010101" pitchFamily="2" charset="-122"/>
                <a:ea typeface="华文楷体" panose="02010600040101010101" pitchFamily="2" charset="-122"/>
              </a:rPr>
              <a:t>    要求：</a:t>
            </a:r>
            <a:endParaRPr lang="en-US" altLang="zh-CN" b="1" smtClean="0">
              <a:solidFill>
                <a:schemeClr val="tx1"/>
              </a:solidFill>
              <a:latin typeface="华文楷体" panose="02010600040101010101" pitchFamily="2" charset="-122"/>
              <a:ea typeface="华文楷体" panose="02010600040101010101" pitchFamily="2" charset="-122"/>
            </a:endParaRPr>
          </a:p>
          <a:p>
            <a:pPr marL="357505" indent="-357505">
              <a:spcBef>
                <a:spcPts val="1200"/>
              </a:spcBef>
            </a:pPr>
            <a:r>
              <a:rPr lang="en-US" altLang="zh-CN" b="1" smtClean="0">
                <a:solidFill>
                  <a:schemeClr val="tx1"/>
                </a:solidFill>
                <a:latin typeface="华文楷体" panose="02010600040101010101" pitchFamily="2" charset="-122"/>
                <a:ea typeface="华文楷体" panose="02010600040101010101" pitchFamily="2" charset="-122"/>
              </a:rPr>
              <a:t>      1</a:t>
            </a:r>
            <a:r>
              <a:rPr lang="zh-CN" altLang="en-US" b="1" smtClean="0">
                <a:solidFill>
                  <a:schemeClr val="tx1"/>
                </a:solidFill>
                <a:latin typeface="华文楷体" panose="02010600040101010101" pitchFamily="2" charset="-122"/>
                <a:ea typeface="华文楷体" panose="02010600040101010101" pitchFamily="2" charset="-122"/>
              </a:rPr>
              <a:t>、企业必须按照作业岗位设置制定与生产情况相应的操作规程，企业存档；企业要对所制定的操作规程要进行可靠性分析（可以请专家，形成记录资料）。</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spcBef>
                <a:spcPts val="1200"/>
              </a:spcBef>
            </a:pPr>
            <a:r>
              <a:rPr lang="en-US" altLang="zh-CN" b="1" smtClean="0">
                <a:solidFill>
                  <a:schemeClr val="tx1"/>
                </a:solidFill>
                <a:latin typeface="华文楷体" panose="02010600040101010101" pitchFamily="2" charset="-122"/>
                <a:ea typeface="华文楷体" panose="02010600040101010101" pitchFamily="2" charset="-122"/>
              </a:rPr>
              <a:t>      2</a:t>
            </a:r>
            <a:r>
              <a:rPr lang="zh-CN" altLang="en-US" b="1" smtClean="0">
                <a:solidFill>
                  <a:schemeClr val="tx1"/>
                </a:solidFill>
                <a:latin typeface="华文楷体" panose="02010600040101010101" pitchFamily="2" charset="-122"/>
                <a:ea typeface="华文楷体" panose="02010600040101010101" pitchFamily="2" charset="-122"/>
              </a:rPr>
              <a:t>、操作规程应以文件下发到各生产车间和库房（见文件）。</a:t>
            </a:r>
            <a:endParaRPr lang="en-US" altLang="zh-CN" b="1" smtClean="0">
              <a:solidFill>
                <a:schemeClr val="tx1"/>
              </a:solidFill>
              <a:latin typeface="华文楷体" panose="02010600040101010101" pitchFamily="2" charset="-122"/>
              <a:ea typeface="华文楷体" panose="02010600040101010101" pitchFamily="2" charset="-122"/>
            </a:endParaRPr>
          </a:p>
          <a:p>
            <a:pPr marL="357505" indent="-357505">
              <a:spcBef>
                <a:spcPts val="1200"/>
              </a:spcBef>
            </a:pPr>
            <a:r>
              <a:rPr lang="en-US" altLang="zh-CN" b="1" smtClean="0">
                <a:solidFill>
                  <a:schemeClr val="tx1"/>
                </a:solidFill>
                <a:latin typeface="华文楷体" panose="02010600040101010101" pitchFamily="2" charset="-122"/>
                <a:ea typeface="华文楷体" panose="02010600040101010101" pitchFamily="2" charset="-122"/>
              </a:rPr>
              <a:t>      3</a:t>
            </a:r>
            <a:r>
              <a:rPr lang="zh-CN" altLang="en-US" b="1" smtClean="0">
                <a:solidFill>
                  <a:schemeClr val="tx1"/>
                </a:solidFill>
                <a:latin typeface="华文楷体" panose="02010600040101010101" pitchFamily="2" charset="-122"/>
                <a:ea typeface="华文楷体" panose="02010600040101010101" pitchFamily="2" charset="-122"/>
              </a:rPr>
              <a:t>、操作规程在相应操作车间的醒目位置上墙张显（各岗位）。</a:t>
            </a:r>
            <a:endParaRPr lang="zh-CN" altLang="en-US" b="1" smtClean="0">
              <a:solidFill>
                <a:schemeClr val="tx1"/>
              </a:solidFill>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a:xfrm>
            <a:off x="2312988" y="0"/>
            <a:ext cx="7488237" cy="1143000"/>
          </a:xfrm>
        </p:spPr>
        <p:txBody>
          <a:bodyPr lIns="91440" tIns="45720" rIns="91440" bIns="45720"/>
          <a:lstStyle/>
          <a:p>
            <a:r>
              <a:rPr lang="zh-CN" altLang="en-US" smtClean="0">
                <a:solidFill>
                  <a:srgbClr val="E4123A"/>
                </a:solidFill>
                <a:latin typeface="黑体" panose="02010609060101010101" pitchFamily="2" charset="-122"/>
                <a:ea typeface="叶根友毛笔行书2.0版" panose="02010601030101010101" pitchFamily="2" charset="-122"/>
              </a:rPr>
              <a:t>   文件夹三：安全生产管理</a:t>
            </a:r>
            <a:endParaRPr lang="zh-CN" altLang="en-US" smtClean="0">
              <a:solidFill>
                <a:srgbClr val="E4123A"/>
              </a:solidFill>
              <a:latin typeface="黑体" panose="02010609060101010101" pitchFamily="2" charset="-122"/>
              <a:ea typeface="叶根友毛笔行书2.0版" panose="02010601030101010101" pitchFamily="2" charset="-122"/>
            </a:endParaRPr>
          </a:p>
        </p:txBody>
      </p:sp>
      <p:sp>
        <p:nvSpPr>
          <p:cNvPr id="87042" name="Rectangle 3"/>
          <p:cNvSpPr>
            <a:spLocks noGrp="1" noChangeArrowheads="1"/>
          </p:cNvSpPr>
          <p:nvPr>
            <p:ph type="body" idx="4294967295"/>
          </p:nvPr>
        </p:nvSpPr>
        <p:spPr>
          <a:xfrm>
            <a:off x="1731963" y="1208088"/>
            <a:ext cx="8677275" cy="5011737"/>
          </a:xfrm>
        </p:spPr>
        <p:txBody>
          <a:bodyPr/>
          <a:lstStyle/>
          <a:p>
            <a:pPr marL="357505" indent="-357505">
              <a:lnSpc>
                <a:spcPct val="90000"/>
              </a:lnSpc>
            </a:pPr>
            <a:r>
              <a:rPr lang="zh-CN" altLang="en-US" sz="2000" b="1" smtClean="0">
                <a:solidFill>
                  <a:schemeClr val="tx1"/>
                </a:solidFill>
                <a:latin typeface="华文楷体" panose="02010600040101010101" pitchFamily="2" charset="-122"/>
                <a:ea typeface="华文楷体" panose="02010600040101010101" pitchFamily="2" charset="-122"/>
              </a:rPr>
              <a:t>    </a:t>
            </a:r>
            <a:r>
              <a:rPr lang="zh-CN" altLang="en-US" sz="2000" b="1" smtClean="0">
                <a:solidFill>
                  <a:srgbClr val="EB0520"/>
                </a:solidFill>
                <a:latin typeface="华文楷体" panose="02010600040101010101" pitchFamily="2" charset="-122"/>
                <a:ea typeface="华文楷体" panose="02010600040101010101" pitchFamily="2" charset="-122"/>
              </a:rPr>
              <a:t>（一）安全生产例会</a:t>
            </a:r>
            <a:endParaRPr lang="zh-CN" altLang="en-US" sz="2000" b="1" smtClean="0">
              <a:solidFill>
                <a:srgbClr val="EB0520"/>
              </a:solidFill>
              <a:latin typeface="华文楷体" panose="02010600040101010101" pitchFamily="2" charset="-122"/>
              <a:ea typeface="华文楷体" panose="02010600040101010101" pitchFamily="2" charset="-122"/>
            </a:endParaRPr>
          </a:p>
          <a:p>
            <a:pPr marL="357505" indent="-357505"/>
            <a:r>
              <a:rPr lang="zh-CN" altLang="en-US" sz="2000" b="1" smtClean="0">
                <a:solidFill>
                  <a:schemeClr val="tx1"/>
                </a:solidFill>
                <a:latin typeface="华文楷体" panose="02010600040101010101" pitchFamily="2" charset="-122"/>
                <a:ea typeface="华文楷体" panose="02010600040101010101" pitchFamily="2" charset="-122"/>
              </a:rPr>
              <a:t>台帐资料：</a:t>
            </a:r>
            <a:endParaRPr lang="en-US" altLang="zh-CN" sz="2000"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pPr>
            <a:r>
              <a:rPr lang="en-US" altLang="zh-CN" sz="2000" b="1" smtClean="0">
                <a:solidFill>
                  <a:schemeClr val="tx1"/>
                </a:solidFill>
                <a:latin typeface="华文楷体" panose="02010600040101010101" pitchFamily="2" charset="-122"/>
                <a:ea typeface="华文楷体" panose="02010600040101010101" pitchFamily="2" charset="-122"/>
              </a:rPr>
              <a:t>       1</a:t>
            </a:r>
            <a:r>
              <a:rPr lang="zh-CN" altLang="en-US" sz="2000" b="1" smtClean="0">
                <a:solidFill>
                  <a:schemeClr val="tx1"/>
                </a:solidFill>
                <a:latin typeface="华文楷体" panose="02010600040101010101" pitchFamily="2" charset="-122"/>
                <a:ea typeface="华文楷体" panose="02010600040101010101" pitchFamily="2" charset="-122"/>
              </a:rPr>
              <a:t>、安全生产会议签到表；</a:t>
            </a:r>
            <a:endParaRPr lang="zh-CN" altLang="en-US" sz="2000"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buFont typeface="Arial" panose="020B0604020202020204" pitchFamily="34" charset="0"/>
              <a:buNone/>
            </a:pPr>
            <a:r>
              <a:rPr lang="en-US" altLang="zh-CN" sz="2000" b="1" smtClean="0">
                <a:solidFill>
                  <a:schemeClr val="tx1"/>
                </a:solidFill>
                <a:latin typeface="华文楷体" panose="02010600040101010101" pitchFamily="2" charset="-122"/>
                <a:ea typeface="华文楷体" panose="02010600040101010101" pitchFamily="2" charset="-122"/>
              </a:rPr>
              <a:t>          2</a:t>
            </a:r>
            <a:r>
              <a:rPr lang="zh-CN" altLang="en-US" sz="2000" b="1" smtClean="0">
                <a:solidFill>
                  <a:schemeClr val="tx1"/>
                </a:solidFill>
                <a:latin typeface="华文楷体" panose="02010600040101010101" pitchFamily="2" charset="-122"/>
                <a:ea typeface="华文楷体" panose="02010600040101010101" pitchFamily="2" charset="-122"/>
              </a:rPr>
              <a:t>、安全生产会议的完整记录，学习的文件、资料应存档；</a:t>
            </a:r>
            <a:endParaRPr lang="zh-CN" altLang="en-US" sz="2000"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buFont typeface="Arial" panose="020B0604020202020204" pitchFamily="34" charset="0"/>
              <a:buNone/>
            </a:pPr>
            <a:r>
              <a:rPr lang="en-US" altLang="zh-CN" sz="2000" b="1" smtClean="0">
                <a:solidFill>
                  <a:schemeClr val="tx1"/>
                </a:solidFill>
                <a:latin typeface="华文楷体" panose="02010600040101010101" pitchFamily="2" charset="-122"/>
                <a:ea typeface="华文楷体" panose="02010600040101010101" pitchFamily="2" charset="-122"/>
              </a:rPr>
              <a:t>          3</a:t>
            </a:r>
            <a:r>
              <a:rPr lang="zh-CN" altLang="en-US" sz="2000" b="1" smtClean="0">
                <a:solidFill>
                  <a:schemeClr val="tx1"/>
                </a:solidFill>
                <a:latin typeface="华文楷体" panose="02010600040101010101" pitchFamily="2" charset="-122"/>
                <a:ea typeface="华文楷体" panose="02010600040101010101" pitchFamily="2" charset="-122"/>
              </a:rPr>
              <a:t>、照片（附有说明）；</a:t>
            </a:r>
            <a:endParaRPr lang="en-US" altLang="zh-CN" sz="2000"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buFont typeface="Arial" panose="020B0604020202020204" pitchFamily="34" charset="0"/>
              <a:buNone/>
            </a:pPr>
            <a:r>
              <a:rPr lang="en-US" altLang="zh-CN" sz="2000" b="1" smtClean="0">
                <a:solidFill>
                  <a:schemeClr val="tx1"/>
                </a:solidFill>
                <a:latin typeface="华文楷体" panose="02010600040101010101" pitchFamily="2" charset="-122"/>
                <a:ea typeface="华文楷体" panose="02010600040101010101" pitchFamily="2" charset="-122"/>
              </a:rPr>
              <a:t>          4</a:t>
            </a:r>
            <a:r>
              <a:rPr lang="zh-CN" altLang="en-US" sz="2000" b="1" smtClean="0">
                <a:solidFill>
                  <a:schemeClr val="tx1"/>
                </a:solidFill>
                <a:latin typeface="华文楷体" panose="02010600040101010101" pitchFamily="2" charset="-122"/>
                <a:ea typeface="华文楷体" panose="02010600040101010101" pitchFamily="2" charset="-122"/>
              </a:rPr>
              <a:t>、会议通知（列为附件）。</a:t>
            </a:r>
            <a:endParaRPr lang="zh-CN" altLang="en-US" sz="2000" b="1" smtClean="0">
              <a:solidFill>
                <a:schemeClr val="tx1"/>
              </a:solidFill>
              <a:latin typeface="华文楷体" panose="02010600040101010101" pitchFamily="2" charset="-122"/>
              <a:ea typeface="华文楷体" panose="02010600040101010101" pitchFamily="2" charset="-122"/>
            </a:endParaRPr>
          </a:p>
          <a:p>
            <a:pPr marL="357505" indent="-357505"/>
            <a:r>
              <a:rPr lang="zh-CN" altLang="en-US" sz="2000" b="1" smtClean="0">
                <a:solidFill>
                  <a:schemeClr val="tx1"/>
                </a:solidFill>
                <a:latin typeface="华文楷体" panose="02010600040101010101" pitchFamily="2" charset="-122"/>
                <a:ea typeface="华文楷体" panose="02010600040101010101" pitchFamily="2" charset="-122"/>
              </a:rPr>
              <a:t>要求：</a:t>
            </a:r>
            <a:endParaRPr lang="en-US" altLang="zh-CN" sz="2000"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pPr>
            <a:r>
              <a:rPr lang="en-US" altLang="zh-CN" sz="2000" b="1" smtClean="0">
                <a:solidFill>
                  <a:schemeClr val="tx1"/>
                </a:solidFill>
                <a:latin typeface="华文楷体" panose="02010600040101010101" pitchFamily="2" charset="-122"/>
                <a:ea typeface="华文楷体" panose="02010600040101010101" pitchFamily="2" charset="-122"/>
              </a:rPr>
              <a:t>       1</a:t>
            </a:r>
            <a:r>
              <a:rPr lang="zh-CN" altLang="en-US" sz="2000" b="1" smtClean="0">
                <a:solidFill>
                  <a:schemeClr val="tx1"/>
                </a:solidFill>
                <a:latin typeface="华文楷体" panose="02010600040101010101" pitchFamily="2" charset="-122"/>
                <a:ea typeface="华文楷体" panose="02010600040101010101" pitchFamily="2" charset="-122"/>
              </a:rPr>
              <a:t>、企业应定期召开安全生产会议（一月至少一次）。</a:t>
            </a:r>
            <a:endParaRPr lang="zh-CN" altLang="en-US" sz="2000"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buFont typeface="Arial" panose="020B0604020202020204" pitchFamily="34" charset="0"/>
              <a:buNone/>
            </a:pPr>
            <a:r>
              <a:rPr lang="en-US" altLang="zh-CN" sz="2000" b="1" smtClean="0">
                <a:solidFill>
                  <a:schemeClr val="tx1"/>
                </a:solidFill>
                <a:latin typeface="华文楷体" panose="02010600040101010101" pitchFamily="2" charset="-122"/>
                <a:ea typeface="华文楷体" panose="02010600040101010101" pitchFamily="2" charset="-122"/>
              </a:rPr>
              <a:t>          2</a:t>
            </a:r>
            <a:r>
              <a:rPr lang="zh-CN" altLang="en-US" sz="2000" b="1" smtClean="0">
                <a:solidFill>
                  <a:schemeClr val="tx1"/>
                </a:solidFill>
                <a:latin typeface="华文楷体" panose="02010600040101010101" pitchFamily="2" charset="-122"/>
                <a:ea typeface="华文楷体" panose="02010600040101010101" pitchFamily="2" charset="-122"/>
              </a:rPr>
              <a:t>、参会人员必须亲自签名，不得代签。</a:t>
            </a:r>
            <a:endParaRPr lang="zh-CN" altLang="en-US" sz="2000"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buFont typeface="Arial" panose="020B0604020202020204" pitchFamily="34" charset="0"/>
              <a:buNone/>
            </a:pPr>
            <a:r>
              <a:rPr lang="en-US" altLang="zh-CN" sz="2000" b="1" smtClean="0">
                <a:solidFill>
                  <a:schemeClr val="tx1"/>
                </a:solidFill>
                <a:latin typeface="华文楷体" panose="02010600040101010101" pitchFamily="2" charset="-122"/>
                <a:ea typeface="华文楷体" panose="02010600040101010101" pitchFamily="2" charset="-122"/>
              </a:rPr>
              <a:t>          3</a:t>
            </a:r>
            <a:r>
              <a:rPr lang="zh-CN" altLang="en-US" sz="2000" b="1" smtClean="0">
                <a:solidFill>
                  <a:schemeClr val="tx1"/>
                </a:solidFill>
                <a:latin typeface="华文楷体" panose="02010600040101010101" pitchFamily="2" charset="-122"/>
                <a:ea typeface="华文楷体" panose="02010600040101010101" pitchFamily="2" charset="-122"/>
              </a:rPr>
              <a:t>、会议记录按实记录，每次例会都有记录（手写或电脑录入）。</a:t>
            </a:r>
            <a:endParaRPr lang="en-US" altLang="zh-CN" sz="2000"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buFont typeface="Arial" panose="020B0604020202020204" pitchFamily="34" charset="0"/>
              <a:buNone/>
            </a:pPr>
            <a:r>
              <a:rPr lang="en-US" altLang="zh-CN" sz="2000" b="1" smtClean="0">
                <a:solidFill>
                  <a:schemeClr val="tx1"/>
                </a:solidFill>
                <a:latin typeface="华文楷体" panose="02010600040101010101" pitchFamily="2" charset="-122"/>
                <a:ea typeface="华文楷体" panose="02010600040101010101" pitchFamily="2" charset="-122"/>
              </a:rPr>
              <a:t>          4</a:t>
            </a:r>
            <a:r>
              <a:rPr lang="zh-CN" altLang="en-US" sz="2000" b="1" smtClean="0">
                <a:solidFill>
                  <a:schemeClr val="tx1"/>
                </a:solidFill>
                <a:latin typeface="华文楷体" panose="02010600040101010101" pitchFamily="2" charset="-122"/>
                <a:ea typeface="华文楷体" panose="02010600040101010101" pitchFamily="2" charset="-122"/>
              </a:rPr>
              <a:t>、会议主持人对会议记录的阅签。</a:t>
            </a:r>
            <a:endParaRPr lang="zh-CN" altLang="en-US" sz="2000" b="1" smtClean="0">
              <a:solidFill>
                <a:schemeClr val="tx1"/>
              </a:solidFill>
              <a:latin typeface="华文楷体" panose="02010600040101010101" pitchFamily="2" charset="-122"/>
              <a:ea typeface="华文楷体" panose="02010600040101010101" pitchFamily="2" charset="-122"/>
            </a:endParaRPr>
          </a:p>
          <a:p>
            <a:pPr marL="357505" indent="-357505">
              <a:lnSpc>
                <a:spcPts val="1000"/>
              </a:lnSpc>
              <a:buFont typeface="Arial" panose="020B0604020202020204" pitchFamily="34" charset="0"/>
              <a:buNone/>
            </a:pPr>
            <a:r>
              <a:rPr lang="zh-CN" altLang="en-US" sz="2000" b="1" smtClean="0">
                <a:solidFill>
                  <a:schemeClr val="tx1"/>
                </a:solidFill>
                <a:latin typeface="华文楷体" panose="02010600040101010101" pitchFamily="2" charset="-122"/>
                <a:ea typeface="华文楷体" panose="02010600040101010101" pitchFamily="2" charset="-122"/>
              </a:rPr>
              <a:t>         </a:t>
            </a:r>
            <a:endParaRPr lang="zh-CN" altLang="en-US" sz="2000" b="1" smtClean="0">
              <a:solidFill>
                <a:schemeClr val="tx1"/>
              </a:solidFill>
              <a:latin typeface="华文楷体" panose="02010600040101010101" pitchFamily="2" charset="-122"/>
              <a:ea typeface="华文楷体" panose="02010600040101010101" pitchFamily="2" charset="-122"/>
            </a:endParaRPr>
          </a:p>
          <a:p>
            <a:pPr marL="357505" indent="-357505">
              <a:lnSpc>
                <a:spcPts val="1000"/>
              </a:lnSpc>
              <a:buFont typeface="Arial" panose="020B0604020202020204" pitchFamily="34" charset="0"/>
              <a:buNone/>
            </a:pPr>
            <a:r>
              <a:rPr lang="zh-CN" altLang="en-US" sz="2000" b="1" smtClean="0">
                <a:solidFill>
                  <a:schemeClr val="tx1"/>
                </a:solidFill>
                <a:latin typeface="华文楷体" panose="02010600040101010101" pitchFamily="2" charset="-122"/>
                <a:ea typeface="华文楷体" panose="02010600040101010101" pitchFamily="2" charset="-122"/>
              </a:rPr>
              <a:t>          </a:t>
            </a:r>
            <a:r>
              <a:rPr lang="en-US" altLang="zh-CN" sz="2000" b="1" smtClean="0">
                <a:solidFill>
                  <a:schemeClr val="tx1"/>
                </a:solidFill>
                <a:latin typeface="华文楷体" panose="02010600040101010101" pitchFamily="2" charset="-122"/>
                <a:ea typeface="华文楷体" panose="02010600040101010101" pitchFamily="2" charset="-122"/>
              </a:rPr>
              <a:t>5</a:t>
            </a:r>
            <a:r>
              <a:rPr lang="zh-CN" altLang="en-US" sz="2000" b="1" smtClean="0">
                <a:solidFill>
                  <a:schemeClr val="tx1"/>
                </a:solidFill>
                <a:latin typeface="华文楷体" panose="02010600040101010101" pitchFamily="2" charset="-122"/>
                <a:ea typeface="华文楷体" panose="02010600040101010101" pitchFamily="2" charset="-122"/>
              </a:rPr>
              <a:t>、会议现场照片。</a:t>
            </a:r>
            <a:endParaRPr lang="zh-CN" altLang="en-US" sz="2000" b="1" smtClean="0">
              <a:solidFill>
                <a:schemeClr val="tx1"/>
              </a:solidFill>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ChangeArrowheads="1"/>
          </p:cNvSpPr>
          <p:nvPr>
            <p:ph type="body" idx="4294967295"/>
          </p:nvPr>
        </p:nvSpPr>
        <p:spPr>
          <a:xfrm>
            <a:off x="2152650" y="782638"/>
            <a:ext cx="7886700" cy="5437187"/>
          </a:xfrm>
        </p:spPr>
        <p:txBody>
          <a:bodyPr/>
          <a:lstStyle/>
          <a:p>
            <a:pPr marL="357505" indent="-357505"/>
            <a:r>
              <a:rPr lang="zh-CN" altLang="en-US" b="1" smtClean="0">
                <a:solidFill>
                  <a:schemeClr val="tx1"/>
                </a:solidFill>
                <a:latin typeface="华文楷体" panose="02010600040101010101" pitchFamily="2" charset="-122"/>
                <a:ea typeface="华文楷体" panose="02010600040101010101" pitchFamily="2" charset="-122"/>
              </a:rPr>
              <a:t>    </a:t>
            </a:r>
            <a:r>
              <a:rPr lang="zh-CN" altLang="en-US" b="1" smtClean="0">
                <a:solidFill>
                  <a:srgbClr val="EB0520"/>
                </a:solidFill>
                <a:latin typeface="华文楷体" panose="02010600040101010101" pitchFamily="2" charset="-122"/>
                <a:ea typeface="华文楷体" panose="02010600040101010101" pitchFamily="2" charset="-122"/>
              </a:rPr>
              <a:t>（二）特种设备安全管理</a:t>
            </a:r>
            <a:endParaRPr lang="zh-CN" altLang="en-US" b="1" smtClean="0">
              <a:solidFill>
                <a:srgbClr val="EB0520"/>
              </a:solidFill>
              <a:latin typeface="华文楷体" panose="02010600040101010101" pitchFamily="2" charset="-122"/>
              <a:ea typeface="华文楷体" panose="02010600040101010101" pitchFamily="2" charset="-122"/>
            </a:endParaRPr>
          </a:p>
          <a:p>
            <a:pPr marL="357505" indent="-357505"/>
            <a:r>
              <a:rPr lang="zh-CN" altLang="en-US" b="1" smtClean="0">
                <a:solidFill>
                  <a:schemeClr val="tx1"/>
                </a:solidFill>
                <a:latin typeface="华文楷体" panose="02010600040101010101" pitchFamily="2" charset="-122"/>
                <a:ea typeface="华文楷体" panose="02010600040101010101" pitchFamily="2" charset="-122"/>
              </a:rPr>
              <a:t>        </a:t>
            </a:r>
            <a:r>
              <a:rPr lang="en-US" altLang="zh-CN" b="1" smtClean="0">
                <a:solidFill>
                  <a:schemeClr val="tx1"/>
                </a:solidFill>
                <a:latin typeface="华文楷体" panose="02010600040101010101" pitchFamily="2" charset="-122"/>
                <a:ea typeface="华文楷体" panose="02010600040101010101" pitchFamily="2" charset="-122"/>
              </a:rPr>
              <a:t>1</a:t>
            </a:r>
            <a:r>
              <a:rPr lang="zh-CN" altLang="en-US" b="1" smtClean="0">
                <a:solidFill>
                  <a:schemeClr val="tx1"/>
                </a:solidFill>
                <a:latin typeface="华文楷体" panose="02010600040101010101" pitchFamily="2" charset="-122"/>
                <a:ea typeface="华文楷体" panose="02010600040101010101" pitchFamily="2" charset="-122"/>
              </a:rPr>
              <a:t>、特种设备注册登记、定期检测</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r>
              <a:rPr lang="zh-CN" altLang="en-US" b="1" smtClean="0">
                <a:solidFill>
                  <a:schemeClr val="tx1"/>
                </a:solidFill>
                <a:latin typeface="华文楷体" panose="02010600040101010101" pitchFamily="2" charset="-122"/>
                <a:ea typeface="华文楷体" panose="02010600040101010101" pitchFamily="2" charset="-122"/>
              </a:rPr>
              <a:t>台帐资料：</a:t>
            </a:r>
            <a:endParaRPr lang="en-US" altLang="zh-CN"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pPr>
            <a:r>
              <a:rPr lang="zh-CN" altLang="en-US" b="1" smtClean="0">
                <a:solidFill>
                  <a:schemeClr val="tx1"/>
                </a:solidFill>
                <a:latin typeface="华文楷体" panose="02010600040101010101" pitchFamily="2" charset="-122"/>
                <a:ea typeface="华文楷体" panose="02010600040101010101" pitchFamily="2" charset="-122"/>
              </a:rPr>
              <a:t>     ①特种设备注册登记证明材料。</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buFont typeface="Arial" panose="020B0604020202020204" pitchFamily="34" charset="0"/>
              <a:buNone/>
            </a:pPr>
            <a:r>
              <a:rPr lang="zh-CN" altLang="en-US" b="1" smtClean="0">
                <a:solidFill>
                  <a:schemeClr val="tx1"/>
                </a:solidFill>
                <a:latin typeface="华文楷体" panose="02010600040101010101" pitchFamily="2" charset="-122"/>
                <a:ea typeface="华文楷体" panose="02010600040101010101" pitchFamily="2" charset="-122"/>
              </a:rPr>
              <a:t>       ②特种设备定期检测、检验报告。</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r>
              <a:rPr lang="zh-CN" altLang="en-US" b="1" smtClean="0">
                <a:solidFill>
                  <a:schemeClr val="tx1"/>
                </a:solidFill>
                <a:latin typeface="华文楷体" panose="02010600040101010101" pitchFamily="2" charset="-122"/>
                <a:ea typeface="华文楷体" panose="02010600040101010101" pitchFamily="2" charset="-122"/>
              </a:rPr>
              <a:t>要求：</a:t>
            </a:r>
            <a:endParaRPr lang="en-US" altLang="zh-CN"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pPr>
            <a:r>
              <a:rPr lang="zh-CN" altLang="en-US" b="1" smtClean="0">
                <a:solidFill>
                  <a:schemeClr val="tx1"/>
                </a:solidFill>
                <a:latin typeface="华文楷体" panose="02010600040101010101" pitchFamily="2" charset="-122"/>
                <a:ea typeface="华文楷体" panose="02010600040101010101" pitchFamily="2" charset="-122"/>
              </a:rPr>
              <a:t>    ①特种设备使用前必须及时报镇安监部门备案，注册登记后方能投入使用（保存备案和注册存根）。</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buFont typeface="Arial" panose="020B0604020202020204" pitchFamily="34" charset="0"/>
              <a:buNone/>
            </a:pPr>
            <a:r>
              <a:rPr lang="zh-CN" altLang="en-US" b="1" smtClean="0">
                <a:solidFill>
                  <a:schemeClr val="tx1"/>
                </a:solidFill>
                <a:latin typeface="华文楷体" panose="02010600040101010101" pitchFamily="2" charset="-122"/>
                <a:ea typeface="华文楷体" panose="02010600040101010101" pitchFamily="2" charset="-122"/>
              </a:rPr>
              <a:t>      ②企业应掌握特种设备检测、检验周期，对在用的特种设备定期报请有资质的单位进行检测、检验，特殊情况要及时检测检验（保存检、测检验资料）。</a:t>
            </a:r>
            <a:endParaRPr lang="en-US" altLang="zh-CN" b="1" smtClean="0">
              <a:solidFill>
                <a:schemeClr val="tx1"/>
              </a:solidFill>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body" idx="4294967295"/>
          </p:nvPr>
        </p:nvSpPr>
        <p:spPr>
          <a:xfrm>
            <a:off x="1762125" y="801688"/>
            <a:ext cx="8905875" cy="5578475"/>
          </a:xfrm>
        </p:spPr>
        <p:txBody>
          <a:bodyPr/>
          <a:lstStyle/>
          <a:p>
            <a:pPr marL="357505" indent="-357505"/>
            <a:r>
              <a:rPr lang="zh-CN" altLang="en-US" sz="2000" b="1" smtClean="0">
                <a:solidFill>
                  <a:schemeClr val="tx1"/>
                </a:solidFill>
                <a:latin typeface="华文楷体" panose="02010600040101010101" pitchFamily="2" charset="-122"/>
                <a:ea typeface="华文楷体" panose="02010600040101010101" pitchFamily="2" charset="-122"/>
              </a:rPr>
              <a:t>      </a:t>
            </a:r>
            <a:r>
              <a:rPr lang="en-US" altLang="zh-CN" sz="2000" b="1" smtClean="0">
                <a:solidFill>
                  <a:schemeClr val="tx1"/>
                </a:solidFill>
                <a:latin typeface="华文楷体" panose="02010600040101010101" pitchFamily="2" charset="-122"/>
                <a:ea typeface="华文楷体" panose="02010600040101010101" pitchFamily="2" charset="-122"/>
              </a:rPr>
              <a:t>2</a:t>
            </a:r>
            <a:r>
              <a:rPr lang="zh-CN" altLang="en-US" sz="2000" b="1" smtClean="0">
                <a:solidFill>
                  <a:schemeClr val="tx1"/>
                </a:solidFill>
                <a:latin typeface="华文楷体" panose="02010600040101010101" pitchFamily="2" charset="-122"/>
                <a:ea typeface="华文楷体" panose="02010600040101010101" pitchFamily="2" charset="-122"/>
              </a:rPr>
              <a:t>、特种设备安全管理</a:t>
            </a:r>
            <a:endParaRPr lang="en-US" altLang="zh-CN" sz="2000"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pPr>
            <a:r>
              <a:rPr lang="zh-CN" altLang="en-US" sz="2000" b="1" smtClean="0">
                <a:solidFill>
                  <a:schemeClr val="tx1"/>
                </a:solidFill>
                <a:latin typeface="华文楷体" panose="02010600040101010101" pitchFamily="2" charset="-122"/>
                <a:ea typeface="华文楷体" panose="02010600040101010101" pitchFamily="2" charset="-122"/>
              </a:rPr>
              <a:t>    台帐资料：</a:t>
            </a:r>
            <a:endParaRPr lang="en-US" altLang="zh-CN" sz="2000"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pPr>
            <a:r>
              <a:rPr lang="zh-CN" altLang="en-US" sz="2000" b="1" smtClean="0">
                <a:solidFill>
                  <a:schemeClr val="tx1"/>
                </a:solidFill>
                <a:latin typeface="华文楷体" panose="02010600040101010101" pitchFamily="2" charset="-122"/>
                <a:ea typeface="华文楷体" panose="02010600040101010101" pitchFamily="2" charset="-122"/>
              </a:rPr>
              <a:t>        ①特种设备登记汇总表；          </a:t>
            </a:r>
            <a:endParaRPr lang="en-US" altLang="zh-CN" sz="2000"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buFont typeface="Arial" panose="020B0604020202020204" pitchFamily="34" charset="0"/>
              <a:buNone/>
            </a:pPr>
            <a:r>
              <a:rPr lang="zh-CN" altLang="en-US" sz="2000" b="1" smtClean="0">
                <a:solidFill>
                  <a:schemeClr val="tx1"/>
                </a:solidFill>
                <a:latin typeface="华文楷体" panose="02010600040101010101" pitchFamily="2" charset="-122"/>
                <a:ea typeface="华文楷体" panose="02010600040101010101" pitchFamily="2" charset="-122"/>
              </a:rPr>
              <a:t>           ②特种设备随机资料；    </a:t>
            </a:r>
            <a:endParaRPr lang="en-US" altLang="zh-CN" sz="2000"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buFont typeface="Arial" panose="020B0604020202020204" pitchFamily="34" charset="0"/>
              <a:buNone/>
            </a:pPr>
            <a:r>
              <a:rPr lang="zh-CN" altLang="en-US" sz="2000" b="1" smtClean="0">
                <a:solidFill>
                  <a:schemeClr val="tx1"/>
                </a:solidFill>
                <a:latin typeface="华文楷体" panose="02010600040101010101" pitchFamily="2" charset="-122"/>
                <a:ea typeface="华文楷体" panose="02010600040101010101" pitchFamily="2" charset="-122"/>
              </a:rPr>
              <a:t>           ③特种设备定期检查维护表（锅炉使用情况定期检查表、压力容器使用情况定期检查表、电梯使用情况定期检查表、起重机械使用情况定期检查表、场（厂）内机动车辆使用情况定期检查表）</a:t>
            </a:r>
            <a:endParaRPr lang="zh-CN" altLang="en-US" sz="2000" b="1" smtClean="0">
              <a:solidFill>
                <a:schemeClr val="tx1"/>
              </a:solidFill>
              <a:latin typeface="华文楷体" panose="02010600040101010101" pitchFamily="2" charset="-122"/>
              <a:ea typeface="华文楷体" panose="02010600040101010101" pitchFamily="2" charset="-122"/>
            </a:endParaRPr>
          </a:p>
          <a:p>
            <a:pPr marL="357505" indent="-357505"/>
            <a:r>
              <a:rPr lang="zh-CN" altLang="en-US" sz="2000" b="1" smtClean="0">
                <a:solidFill>
                  <a:schemeClr val="tx1"/>
                </a:solidFill>
                <a:latin typeface="华文楷体" panose="02010600040101010101" pitchFamily="2" charset="-122"/>
                <a:ea typeface="华文楷体" panose="02010600040101010101" pitchFamily="2" charset="-122"/>
              </a:rPr>
              <a:t>    要求：</a:t>
            </a:r>
            <a:endParaRPr lang="en-US" altLang="zh-CN" sz="2000"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pPr>
            <a:r>
              <a:rPr lang="zh-CN" altLang="en-US" sz="2000" b="1" smtClean="0">
                <a:solidFill>
                  <a:schemeClr val="tx1"/>
                </a:solidFill>
                <a:latin typeface="华文楷体" panose="02010600040101010101" pitchFamily="2" charset="-122"/>
                <a:ea typeface="华文楷体" panose="02010600040101010101" pitchFamily="2" charset="-122"/>
              </a:rPr>
              <a:t>       ①企业应汇总本企业特种设备，实时掌握特种设备的使用情况；</a:t>
            </a:r>
            <a:endParaRPr lang="zh-CN" altLang="en-US" sz="2000"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buFont typeface="Arial" panose="020B0604020202020204" pitchFamily="34" charset="0"/>
              <a:buNone/>
            </a:pPr>
            <a:r>
              <a:rPr lang="zh-CN" altLang="en-US" sz="2000" b="1" smtClean="0">
                <a:solidFill>
                  <a:schemeClr val="tx1"/>
                </a:solidFill>
                <a:latin typeface="华文楷体" panose="02010600040101010101" pitchFamily="2" charset="-122"/>
                <a:ea typeface="华文楷体" panose="02010600040101010101" pitchFamily="2" charset="-122"/>
              </a:rPr>
              <a:t>          ②企业应为每一台特种设备建立单独的管理台帐，包括，特种设备注册登记证明材料，特种设备定期检测报告，特种设备随机资料（厂家提供），特种设备日常维护记录；    </a:t>
            </a:r>
            <a:endParaRPr lang="en-US" altLang="zh-CN" sz="2000"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buFont typeface="Arial" panose="020B0604020202020204" pitchFamily="34" charset="0"/>
              <a:buNone/>
            </a:pPr>
            <a:r>
              <a:rPr lang="zh-CN" altLang="en-US" sz="2000" b="1" smtClean="0">
                <a:solidFill>
                  <a:schemeClr val="tx1"/>
                </a:solidFill>
                <a:latin typeface="华文楷体" panose="02010600040101010101" pitchFamily="2" charset="-122"/>
                <a:ea typeface="华文楷体" panose="02010600040101010101" pitchFamily="2" charset="-122"/>
              </a:rPr>
              <a:t>         ③企业应做好特种设备的日常维护，对特种设备进行安全检查，并及时记录台帐。</a:t>
            </a:r>
            <a:endParaRPr lang="zh-CN" altLang="en-US" sz="2000" b="1" smtClean="0">
              <a:solidFill>
                <a:schemeClr val="tx1"/>
              </a:solidFill>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ChangeArrowheads="1"/>
          </p:cNvSpPr>
          <p:nvPr>
            <p:ph type="body" idx="4294967295"/>
          </p:nvPr>
        </p:nvSpPr>
        <p:spPr>
          <a:xfrm>
            <a:off x="2152650" y="468313"/>
            <a:ext cx="7886700" cy="5889625"/>
          </a:xfrm>
        </p:spPr>
        <p:txBody>
          <a:bodyPr/>
          <a:lstStyle/>
          <a:p>
            <a:pPr marL="357505" indent="-357505">
              <a:lnSpc>
                <a:spcPct val="90000"/>
              </a:lnSpc>
            </a:pPr>
            <a:r>
              <a:rPr lang="zh-CN" altLang="en-US" b="1" smtClean="0">
                <a:solidFill>
                  <a:schemeClr val="tx1"/>
                </a:solidFill>
                <a:latin typeface="华文楷体" panose="02010600040101010101" pitchFamily="2" charset="-122"/>
                <a:ea typeface="华文楷体" panose="02010600040101010101" pitchFamily="2" charset="-122"/>
              </a:rPr>
              <a:t>    </a:t>
            </a:r>
            <a:r>
              <a:rPr lang="zh-CN" altLang="en-US" b="1" smtClean="0">
                <a:solidFill>
                  <a:srgbClr val="EB0520"/>
                </a:solidFill>
                <a:latin typeface="华文楷体" panose="02010600040101010101" pitchFamily="2" charset="-122"/>
                <a:ea typeface="华文楷体" panose="02010600040101010101" pitchFamily="2" charset="-122"/>
              </a:rPr>
              <a:t>（三）动火、动电、有限空间安全作业票</a:t>
            </a:r>
            <a:endParaRPr lang="zh-CN" altLang="en-US" b="1" smtClean="0">
              <a:solidFill>
                <a:srgbClr val="EB0520"/>
              </a:solidFill>
              <a:latin typeface="华文楷体" panose="02010600040101010101" pitchFamily="2" charset="-122"/>
              <a:ea typeface="华文楷体" panose="02010600040101010101" pitchFamily="2" charset="-122"/>
            </a:endParaRPr>
          </a:p>
          <a:p>
            <a:pPr marL="357505" indent="-357505">
              <a:lnSpc>
                <a:spcPct val="90000"/>
              </a:lnSpc>
            </a:pPr>
            <a:r>
              <a:rPr lang="zh-CN" altLang="en-US" b="1" smtClean="0">
                <a:solidFill>
                  <a:schemeClr val="tx1"/>
                </a:solidFill>
                <a:latin typeface="华文楷体" panose="02010600040101010101" pitchFamily="2" charset="-122"/>
                <a:ea typeface="华文楷体" panose="02010600040101010101" pitchFamily="2" charset="-122"/>
              </a:rPr>
              <a:t>    台帐资料：</a:t>
            </a:r>
            <a:r>
              <a:rPr lang="en-US" altLang="zh-CN" b="1" smtClean="0">
                <a:solidFill>
                  <a:schemeClr val="tx1"/>
                </a:solidFill>
                <a:latin typeface="华文楷体" panose="02010600040101010101" pitchFamily="2" charset="-122"/>
                <a:ea typeface="华文楷体" panose="02010600040101010101" pitchFamily="2" charset="-122"/>
              </a:rPr>
              <a:t>1</a:t>
            </a:r>
            <a:r>
              <a:rPr lang="zh-CN" altLang="en-US" b="1" smtClean="0">
                <a:solidFill>
                  <a:schemeClr val="tx1"/>
                </a:solidFill>
                <a:latin typeface="华文楷体" panose="02010600040101010101" pitchFamily="2" charset="-122"/>
                <a:ea typeface="华文楷体" panose="02010600040101010101" pitchFamily="2" charset="-122"/>
              </a:rPr>
              <a:t>、动火作业票；</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lnSpc>
                <a:spcPct val="90000"/>
              </a:lnSpc>
            </a:pPr>
            <a:r>
              <a:rPr lang="zh-CN" altLang="en-US" b="1" smtClean="0">
                <a:solidFill>
                  <a:schemeClr val="tx1"/>
                </a:solidFill>
                <a:latin typeface="华文楷体" panose="02010600040101010101" pitchFamily="2" charset="-122"/>
                <a:ea typeface="华文楷体" panose="02010600040101010101" pitchFamily="2" charset="-122"/>
              </a:rPr>
              <a:t>              </a:t>
            </a:r>
            <a:r>
              <a:rPr lang="en-US" altLang="zh-CN" b="1" smtClean="0">
                <a:solidFill>
                  <a:schemeClr val="tx1"/>
                </a:solidFill>
                <a:latin typeface="华文楷体" panose="02010600040101010101" pitchFamily="2" charset="-122"/>
                <a:ea typeface="华文楷体" panose="02010600040101010101" pitchFamily="2" charset="-122"/>
              </a:rPr>
              <a:t>2</a:t>
            </a:r>
            <a:r>
              <a:rPr lang="zh-CN" altLang="en-US" b="1" smtClean="0">
                <a:solidFill>
                  <a:schemeClr val="tx1"/>
                </a:solidFill>
                <a:latin typeface="华文楷体" panose="02010600040101010101" pitchFamily="2" charset="-122"/>
                <a:ea typeface="华文楷体" panose="02010600040101010101" pitchFamily="2" charset="-122"/>
              </a:rPr>
              <a:t>、动电作业票;</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lnSpc>
                <a:spcPct val="90000"/>
              </a:lnSpc>
            </a:pPr>
            <a:r>
              <a:rPr lang="zh-CN" altLang="en-US" b="1" smtClean="0">
                <a:solidFill>
                  <a:schemeClr val="tx1"/>
                </a:solidFill>
                <a:latin typeface="华文楷体" panose="02010600040101010101" pitchFamily="2" charset="-122"/>
                <a:ea typeface="华文楷体" panose="02010600040101010101" pitchFamily="2" charset="-122"/>
              </a:rPr>
              <a:t>              </a:t>
            </a:r>
            <a:r>
              <a:rPr lang="en-US" altLang="zh-CN" b="1" smtClean="0">
                <a:solidFill>
                  <a:schemeClr val="tx1"/>
                </a:solidFill>
                <a:latin typeface="华文楷体" panose="02010600040101010101" pitchFamily="2" charset="-122"/>
                <a:ea typeface="华文楷体" panose="02010600040101010101" pitchFamily="2" charset="-122"/>
              </a:rPr>
              <a:t>3</a:t>
            </a:r>
            <a:r>
              <a:rPr lang="zh-CN" altLang="en-US" b="1" smtClean="0">
                <a:solidFill>
                  <a:schemeClr val="tx1"/>
                </a:solidFill>
                <a:latin typeface="华文楷体" panose="02010600040101010101" pitchFamily="2" charset="-122"/>
                <a:ea typeface="华文楷体" panose="02010600040101010101" pitchFamily="2" charset="-122"/>
              </a:rPr>
              <a:t>、有限空间作业票。</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pPr>
            <a:r>
              <a:rPr lang="zh-CN" altLang="en-US" b="1" smtClean="0">
                <a:solidFill>
                  <a:schemeClr val="tx1"/>
                </a:solidFill>
                <a:latin typeface="华文楷体" panose="02010600040101010101" pitchFamily="2" charset="-122"/>
                <a:ea typeface="华文楷体" panose="02010600040101010101" pitchFamily="2" charset="-122"/>
              </a:rPr>
              <a:t>    要求：在有爆炸危险、易发生火灾的作业场所或重大危险源区域内动火、动电、有限空间应执行作业审批制度，进行作业交底、做好防范措施、落实专人监护方能作业。</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lnSpc>
                <a:spcPct val="90000"/>
              </a:lnSpc>
            </a:pPr>
            <a:endParaRPr lang="en-US" altLang="zh-CN" b="1" smtClean="0">
              <a:solidFill>
                <a:schemeClr val="tx1"/>
              </a:solidFill>
              <a:latin typeface="华文楷体" panose="02010600040101010101" pitchFamily="2" charset="-122"/>
              <a:ea typeface="华文楷体" panose="02010600040101010101" pitchFamily="2" charset="-122"/>
            </a:endParaRPr>
          </a:p>
          <a:p>
            <a:pPr marL="357505" indent="-357505">
              <a:lnSpc>
                <a:spcPct val="90000"/>
              </a:lnSpc>
            </a:pPr>
            <a:r>
              <a:rPr lang="zh-CN" altLang="en-US" b="1" smtClean="0">
                <a:solidFill>
                  <a:schemeClr val="tx1"/>
                </a:solidFill>
                <a:latin typeface="华文楷体" panose="02010600040101010101" pitchFamily="2" charset="-122"/>
                <a:ea typeface="华文楷体" panose="02010600040101010101" pitchFamily="2" charset="-122"/>
              </a:rPr>
              <a:t>    </a:t>
            </a:r>
            <a:r>
              <a:rPr lang="zh-CN" altLang="en-US" b="1" smtClean="0">
                <a:solidFill>
                  <a:srgbClr val="EB0520"/>
                </a:solidFill>
                <a:latin typeface="华文楷体" panose="02010600040101010101" pitchFamily="2" charset="-122"/>
                <a:ea typeface="华文楷体" panose="02010600040101010101" pitchFamily="2" charset="-122"/>
              </a:rPr>
              <a:t>（四）安全奖惩台帐</a:t>
            </a:r>
            <a:endParaRPr lang="zh-CN" altLang="en-US" b="1" smtClean="0">
              <a:solidFill>
                <a:srgbClr val="EB0520"/>
              </a:solidFill>
              <a:latin typeface="华文楷体" panose="02010600040101010101" pitchFamily="2" charset="-122"/>
              <a:ea typeface="华文楷体" panose="02010600040101010101" pitchFamily="2" charset="-122"/>
            </a:endParaRPr>
          </a:p>
          <a:p>
            <a:pPr marL="357505" indent="-357505">
              <a:lnSpc>
                <a:spcPct val="90000"/>
              </a:lnSpc>
            </a:pPr>
            <a:r>
              <a:rPr lang="zh-CN" altLang="en-US" b="1" smtClean="0">
                <a:solidFill>
                  <a:schemeClr val="tx1"/>
                </a:solidFill>
                <a:latin typeface="华文楷体" panose="02010600040101010101" pitchFamily="2" charset="-122"/>
                <a:ea typeface="华文楷体" panose="02010600040101010101" pitchFamily="2" charset="-122"/>
              </a:rPr>
              <a:t>    台帐资料及要求：</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lnSpc>
                <a:spcPct val="90000"/>
              </a:lnSpc>
            </a:pPr>
            <a:r>
              <a:rPr lang="en-US" altLang="zh-CN" b="1" smtClean="0">
                <a:solidFill>
                  <a:schemeClr val="tx1"/>
                </a:solidFill>
                <a:latin typeface="华文楷体" panose="02010600040101010101" pitchFamily="2" charset="-122"/>
                <a:ea typeface="华文楷体" panose="02010600040101010101" pitchFamily="2" charset="-122"/>
              </a:rPr>
              <a:t>      1</a:t>
            </a:r>
            <a:r>
              <a:rPr lang="zh-CN" altLang="en-US" b="1" smtClean="0">
                <a:solidFill>
                  <a:schemeClr val="tx1"/>
                </a:solidFill>
                <a:latin typeface="华文楷体" panose="02010600040101010101" pitchFamily="2" charset="-122"/>
                <a:ea typeface="华文楷体" panose="02010600040101010101" pitchFamily="2" charset="-122"/>
              </a:rPr>
              <a:t>、企业落实奖惩制度的通报文件</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lnSpc>
                <a:spcPct val="90000"/>
              </a:lnSpc>
            </a:pPr>
            <a:r>
              <a:rPr lang="zh-CN" altLang="en-US" b="1" smtClean="0">
                <a:solidFill>
                  <a:schemeClr val="tx1"/>
                </a:solidFill>
                <a:latin typeface="华文楷体" panose="02010600040101010101" pitchFamily="2" charset="-122"/>
                <a:ea typeface="华文楷体" panose="02010600040101010101" pitchFamily="2" charset="-122"/>
              </a:rPr>
              <a:t>      </a:t>
            </a:r>
            <a:r>
              <a:rPr lang="en-US" altLang="zh-CN" b="1" smtClean="0">
                <a:solidFill>
                  <a:schemeClr val="tx1"/>
                </a:solidFill>
                <a:latin typeface="华文楷体" panose="02010600040101010101" pitchFamily="2" charset="-122"/>
                <a:ea typeface="华文楷体" panose="02010600040101010101" pitchFamily="2" charset="-122"/>
              </a:rPr>
              <a:t>2</a:t>
            </a:r>
            <a:r>
              <a:rPr lang="zh-CN" altLang="en-US" b="1" smtClean="0">
                <a:solidFill>
                  <a:schemeClr val="tx1"/>
                </a:solidFill>
                <a:latin typeface="华文楷体" panose="02010600040101010101" pitchFamily="2" charset="-122"/>
                <a:ea typeface="华文楷体" panose="02010600040101010101" pitchFamily="2" charset="-122"/>
              </a:rPr>
              <a:t>、公示奖惩情况的照片 </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lnSpc>
                <a:spcPct val="90000"/>
              </a:lnSpc>
            </a:pPr>
            <a:r>
              <a:rPr lang="zh-CN" altLang="en-US" b="1" smtClean="0">
                <a:solidFill>
                  <a:schemeClr val="tx1"/>
                </a:solidFill>
                <a:latin typeface="华文楷体" panose="02010600040101010101" pitchFamily="2" charset="-122"/>
                <a:ea typeface="华文楷体" panose="02010600040101010101" pitchFamily="2" charset="-122"/>
              </a:rPr>
              <a:t>      </a:t>
            </a:r>
            <a:r>
              <a:rPr lang="en-US" altLang="zh-CN" b="1" smtClean="0">
                <a:solidFill>
                  <a:schemeClr val="tx1"/>
                </a:solidFill>
                <a:latin typeface="华文楷体" panose="02010600040101010101" pitchFamily="2" charset="-122"/>
                <a:ea typeface="华文楷体" panose="02010600040101010101" pitchFamily="2" charset="-122"/>
              </a:rPr>
              <a:t>3</a:t>
            </a:r>
            <a:r>
              <a:rPr lang="zh-CN" altLang="en-US" b="1" smtClean="0">
                <a:solidFill>
                  <a:schemeClr val="tx1"/>
                </a:solidFill>
                <a:latin typeface="华文楷体" panose="02010600040101010101" pitchFamily="2" charset="-122"/>
                <a:ea typeface="华文楷体" panose="02010600040101010101" pitchFamily="2" charset="-122"/>
              </a:rPr>
              <a:t>、安全生产奖惩登记台帐</a:t>
            </a:r>
            <a:endParaRPr lang="zh-CN" altLang="en-US" b="1" smtClean="0">
              <a:solidFill>
                <a:schemeClr val="tx1"/>
              </a:solidFill>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矩形 3"/>
          <p:cNvSpPr>
            <a:spLocks noChangeArrowheads="1"/>
          </p:cNvSpPr>
          <p:nvPr/>
        </p:nvSpPr>
        <p:spPr bwMode="auto">
          <a:xfrm>
            <a:off x="1981200" y="1411288"/>
            <a:ext cx="8229600" cy="17462"/>
          </a:xfrm>
          <a:prstGeom prst="rect">
            <a:avLst/>
          </a:prstGeom>
          <a:gradFill rotWithShape="1">
            <a:gsLst>
              <a:gs pos="0">
                <a:srgbClr val="DBD8CB"/>
              </a:gs>
              <a:gs pos="50000">
                <a:srgbClr val="918415"/>
              </a:gs>
              <a:gs pos="100000">
                <a:srgbClr val="DBD8C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800">
              <a:solidFill>
                <a:srgbClr val="FFFFFF"/>
              </a:solidFill>
              <a:latin typeface="黑体" panose="02010609060101010101" pitchFamily="2" charset="-122"/>
              <a:sym typeface="黑体" panose="02010609060101010101" pitchFamily="2" charset="-122"/>
            </a:endParaRPr>
          </a:p>
        </p:txBody>
      </p:sp>
      <p:sp>
        <p:nvSpPr>
          <p:cNvPr id="17410" name="Text Box 3"/>
          <p:cNvSpPr>
            <a:spLocks noChangeArrowheads="1"/>
          </p:cNvSpPr>
          <p:nvPr/>
        </p:nvSpPr>
        <p:spPr bwMode="auto">
          <a:xfrm>
            <a:off x="3357563" y="788988"/>
            <a:ext cx="30988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zh-CN" altLang="en-US" sz="1800">
              <a:solidFill>
                <a:srgbClr val="000000"/>
              </a:solidFill>
              <a:ea typeface="Gulim" panose="020B0600000101010101" pitchFamily="34" charset="-127"/>
            </a:endParaRPr>
          </a:p>
        </p:txBody>
      </p:sp>
      <p:sp>
        <p:nvSpPr>
          <p:cNvPr id="17411" name="Rectangle 9"/>
          <p:cNvSpPr>
            <a:spLocks noChangeArrowheads="1"/>
          </p:cNvSpPr>
          <p:nvPr/>
        </p:nvSpPr>
        <p:spPr bwMode="auto">
          <a:xfrm>
            <a:off x="10358120" y="-184150"/>
            <a:ext cx="30988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eaLnBrk="0" hangingPunct="0"/>
            <a:r>
              <a:rPr lang="en-US" altLang="zh-CN" sz="1800">
                <a:solidFill>
                  <a:srgbClr val="000000"/>
                </a:solidFill>
                <a:ea typeface="华文行楷" panose="02010800040101010101" pitchFamily="2" charset="-122"/>
                <a:sym typeface="Calibri" panose="020F0502020204030204" pitchFamily="34" charset="0"/>
              </a:rPr>
              <a:t>  </a:t>
            </a:r>
            <a:endParaRPr lang="en-US" altLang="zh-CN" sz="1800">
              <a:solidFill>
                <a:srgbClr val="000000"/>
              </a:solidFill>
              <a:ea typeface="宋体" panose="02010600030101010101" pitchFamily="2" charset="-122"/>
              <a:sym typeface="Calibri" panose="020F0502020204030204" pitchFamily="34" charset="0"/>
            </a:endParaRPr>
          </a:p>
        </p:txBody>
      </p:sp>
      <p:sp>
        <p:nvSpPr>
          <p:cNvPr id="17412" name="矩形 10"/>
          <p:cNvSpPr>
            <a:spLocks noChangeArrowheads="1"/>
          </p:cNvSpPr>
          <p:nvPr/>
        </p:nvSpPr>
        <p:spPr bwMode="auto">
          <a:xfrm>
            <a:off x="2326323" y="374650"/>
            <a:ext cx="201549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p>
            <a:pPr algn="r"/>
            <a:r>
              <a:rPr lang="zh-CN" altLang="en-US" sz="2400" b="1">
                <a:solidFill>
                  <a:srgbClr val="0000FF"/>
                </a:solidFill>
                <a:latin typeface="华文中宋" panose="02010600040101010101" pitchFamily="2" charset="-122"/>
                <a:ea typeface="华文楷体" panose="02010600040101010101" pitchFamily="2" charset="-122"/>
                <a:sym typeface="华文中宋" panose="02010600040101010101" pitchFamily="2" charset="-122"/>
              </a:rPr>
              <a:t>二、中央重视</a:t>
            </a:r>
            <a:endParaRPr lang="zh-CN" altLang="en-US" sz="2400" b="1">
              <a:solidFill>
                <a:srgbClr val="0000FF"/>
              </a:solidFill>
              <a:latin typeface="华文中宋" panose="02010600040101010101" pitchFamily="2" charset="-122"/>
              <a:ea typeface="华文楷体" panose="02010600040101010101" pitchFamily="2" charset="-122"/>
              <a:sym typeface="华文中宋" panose="02010600040101010101" pitchFamily="2" charset="-122"/>
            </a:endParaRPr>
          </a:p>
        </p:txBody>
      </p:sp>
      <p:sp>
        <p:nvSpPr>
          <p:cNvPr id="17413" name="矩形 12"/>
          <p:cNvSpPr>
            <a:spLocks noChangeArrowheads="1"/>
          </p:cNvSpPr>
          <p:nvPr/>
        </p:nvSpPr>
        <p:spPr bwMode="auto">
          <a:xfrm>
            <a:off x="1774825" y="1395413"/>
            <a:ext cx="8724900" cy="4861560"/>
          </a:xfrm>
          <a:prstGeom prst="rect">
            <a:avLst/>
          </a:prstGeom>
          <a:noFill/>
          <a:ln w="25400">
            <a:solidFill>
              <a:srgbClr val="E5B440"/>
            </a:solidFill>
            <a:miter lim="800000"/>
          </a:ln>
          <a:extLst>
            <a:ext uri="{909E8E84-426E-40DD-AFC4-6F175D3DCCD1}">
              <a14:hiddenFill xmlns:a14="http://schemas.microsoft.com/office/drawing/2010/main">
                <a:solidFill>
                  <a:srgbClr val="FFFFFF"/>
                </a:solidFill>
              </a14:hiddenFill>
            </a:ext>
          </a:extLst>
        </p:spPr>
        <p:txBody>
          <a:bodyPr>
            <a:spAutoFit/>
          </a:bodyPr>
          <a:lstStyle/>
          <a:p>
            <a:pPr>
              <a:lnSpc>
                <a:spcPct val="150000"/>
              </a:lnSpc>
              <a:spcBef>
                <a:spcPct val="50000"/>
              </a:spcBef>
            </a:pPr>
            <a:r>
              <a:rPr lang="zh-CN" altLang="en-US">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a:t>
            </a:r>
            <a:endParaRPr lang="zh-CN" altLang="en-US">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spcBef>
                <a:spcPct val="50000"/>
              </a:spcBef>
            </a:pPr>
            <a:r>
              <a:rPr lang="zh-CN" altLang="en-US">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“接连发生的重特大安全生产事故，造成重大人员伤亡和财产损失，必须引起高度重视。人命关天，</a:t>
            </a:r>
            <a:r>
              <a:rPr lang="zh-CN" altLang="en-US">
                <a:solidFill>
                  <a:srgbClr val="EB0520"/>
                </a:solidFill>
                <a:latin typeface="华文楷体" panose="02010600040101010101" pitchFamily="2" charset="-122"/>
                <a:ea typeface="华文楷体" panose="02010600040101010101" pitchFamily="2" charset="-122"/>
                <a:sym typeface="华文楷体" panose="02010600040101010101" pitchFamily="2" charset="-122"/>
              </a:rPr>
              <a:t>发展决不能以牺牲人的生命为代价。这必须作为一条</a:t>
            </a:r>
            <a:r>
              <a:rPr lang="zh-CN" altLang="en-US" b="1">
                <a:solidFill>
                  <a:srgbClr val="FF0000"/>
                </a:solidFill>
                <a:latin typeface="华文楷体" panose="02010600040101010101" pitchFamily="2" charset="-122"/>
                <a:ea typeface="华文楷体" panose="02010600040101010101" pitchFamily="2" charset="-122"/>
                <a:sym typeface="华文楷体" panose="02010600040101010101" pitchFamily="2" charset="-122"/>
              </a:rPr>
              <a:t>不可逾越的红线</a:t>
            </a:r>
            <a:r>
              <a:rPr lang="zh-CN" altLang="en-US">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国务院有关部门将这些事故及发生原因的情况通报各地区各部门，使大家进一步警醒起来，吸取血的教训，痛定思痛，举一反三，开展一次彻底的安全生产大检查，坚决堵塞漏洞、排除隐患。要始终把人民生命安全放在首位，以对党和人民高度负责的精神，完善制度、强化责任、加强管理、严格监管，把安全生产责任制落到实处，切实防范重特大安全生产事故的发生”。</a:t>
            </a:r>
            <a:endParaRPr lang="zh-CN" altLang="en-US">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spcBef>
                <a:spcPct val="50000"/>
              </a:spcBef>
            </a:pPr>
            <a:r>
              <a:rPr lang="zh-CN" altLang="en-US">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a:t>
            </a:r>
            <a:endParaRPr lang="zh-CN" altLang="en-US" sz="1800">
              <a:ea typeface="宋体" panose="02010600030101010101" pitchFamily="2" charset="-122"/>
            </a:endParaRPr>
          </a:p>
        </p:txBody>
      </p:sp>
      <p:sp>
        <p:nvSpPr>
          <p:cNvPr id="17414" name="矩形 10"/>
          <p:cNvSpPr>
            <a:spLocks noChangeArrowheads="1"/>
          </p:cNvSpPr>
          <p:nvPr/>
        </p:nvSpPr>
        <p:spPr bwMode="auto">
          <a:xfrm>
            <a:off x="1931353" y="1593850"/>
            <a:ext cx="1788160" cy="368300"/>
          </a:xfrm>
          <a:prstGeom prst="rect">
            <a:avLst/>
          </a:prstGeom>
          <a:gradFill rotWithShape="1">
            <a:gsLst>
              <a:gs pos="0">
                <a:srgbClr val="FFF9F2"/>
              </a:gs>
              <a:gs pos="34000">
                <a:srgbClr val="FFF7ED"/>
              </a:gs>
              <a:gs pos="100000">
                <a:srgbClr val="FFD99F"/>
              </a:gs>
              <a:gs pos="100000">
                <a:srgbClr val="FFD99F"/>
              </a:gs>
            </a:gsLst>
            <a:path path="rect">
              <a:fillToRect l="50000" t="-54999" r="50000" b="154999"/>
            </a:path>
          </a:gradFill>
          <a:ln w="9525">
            <a:solidFill>
              <a:srgbClr val="E5B440"/>
            </a:solidFill>
            <a:miter lim="800000"/>
          </a:ln>
        </p:spPr>
        <p:txBody>
          <a:bodyPr wrap="none">
            <a:spAutoFit/>
          </a:bodyPr>
          <a:lstStyle/>
          <a:p>
            <a:pPr algn="r"/>
            <a:r>
              <a:rPr lang="zh-CN" altLang="en-US" sz="1800" b="1">
                <a:solidFill>
                  <a:srgbClr val="CC3300"/>
                </a:solidFill>
                <a:latin typeface="华文楷体" panose="02010600040101010101" pitchFamily="2" charset="-122"/>
                <a:ea typeface="华文楷体" panose="02010600040101010101" pitchFamily="2" charset="-122"/>
                <a:sym typeface="华文楷体" panose="02010600040101010101" pitchFamily="2" charset="-122"/>
              </a:rPr>
              <a:t>☞习近平总书记</a:t>
            </a:r>
            <a:endParaRPr lang="zh-CN" altLang="en-US" sz="1800">
              <a:solidFill>
                <a:srgbClr val="CC3300"/>
              </a:solidFill>
              <a:latin typeface="黑体" panose="02010609060101010101" pitchFamily="2" charset="-122"/>
              <a:sym typeface="黑体" panose="02010609060101010101" pitchFamily="2" charset="-122"/>
            </a:endParaRPr>
          </a:p>
        </p:txBody>
      </p:sp>
    </p:spTree>
    <p:custDataLst>
      <p:tags r:id="rId1"/>
    </p:custDataLst>
  </p:cSld>
  <p:clrMapOvr>
    <a:masterClrMapping/>
  </p:clrMapOvr>
  <p:transition spd="slow">
    <p:wedg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p:nvPr>
        </p:nvSpPr>
        <p:spPr>
          <a:xfrm>
            <a:off x="2378075" y="201613"/>
            <a:ext cx="7488238" cy="1143000"/>
          </a:xfrm>
        </p:spPr>
        <p:txBody>
          <a:bodyPr lIns="91440" tIns="45720" rIns="91440" bIns="45720"/>
          <a:lstStyle/>
          <a:p>
            <a:r>
              <a:rPr lang="zh-CN" altLang="en-US" smtClean="0">
                <a:solidFill>
                  <a:srgbClr val="E4123A"/>
                </a:solidFill>
                <a:latin typeface="黑体" panose="02010609060101010101" pitchFamily="2" charset="-122"/>
                <a:ea typeface="叶根友毛笔行书2.0版" panose="02010601030101010101" pitchFamily="2" charset="-122"/>
              </a:rPr>
              <a:t>文件夹四：职业安全卫生台帐</a:t>
            </a:r>
            <a:endParaRPr lang="zh-CN" altLang="en-US" smtClean="0">
              <a:solidFill>
                <a:srgbClr val="E4123A"/>
              </a:solidFill>
              <a:latin typeface="黑体" panose="02010609060101010101" pitchFamily="2" charset="-122"/>
              <a:ea typeface="叶根友毛笔行书2.0版" panose="02010601030101010101" pitchFamily="2" charset="-122"/>
            </a:endParaRPr>
          </a:p>
        </p:txBody>
      </p:sp>
      <p:sp>
        <p:nvSpPr>
          <p:cNvPr id="91138" name="Rectangle 3"/>
          <p:cNvSpPr>
            <a:spLocks noGrp="1" noChangeArrowheads="1"/>
          </p:cNvSpPr>
          <p:nvPr>
            <p:ph type="body" idx="4294967295"/>
          </p:nvPr>
        </p:nvSpPr>
        <p:spPr>
          <a:xfrm>
            <a:off x="2152650" y="1228725"/>
            <a:ext cx="8029575" cy="4991100"/>
          </a:xfrm>
        </p:spPr>
        <p:txBody>
          <a:bodyPr/>
          <a:lstStyle/>
          <a:p>
            <a:pPr marL="357505" indent="-357505"/>
            <a:r>
              <a:rPr lang="zh-CN" altLang="en-US" b="1" smtClean="0">
                <a:solidFill>
                  <a:schemeClr val="tx1"/>
                </a:solidFill>
                <a:latin typeface="华文楷体" panose="02010600040101010101" pitchFamily="2" charset="-122"/>
                <a:ea typeface="华文楷体" panose="02010600040101010101" pitchFamily="2" charset="-122"/>
              </a:rPr>
              <a:t>       </a:t>
            </a:r>
            <a:r>
              <a:rPr lang="zh-CN" altLang="en-US" b="1" smtClean="0">
                <a:solidFill>
                  <a:srgbClr val="EB0520"/>
                </a:solidFill>
                <a:latin typeface="华文楷体" panose="02010600040101010101" pitchFamily="2" charset="-122"/>
                <a:ea typeface="华文楷体" panose="02010600040101010101" pitchFamily="2" charset="-122"/>
              </a:rPr>
              <a:t>（ 一）企业职业卫生管理机构</a:t>
            </a:r>
            <a:endParaRPr lang="en-US" altLang="zh-CN" b="1" smtClean="0">
              <a:solidFill>
                <a:srgbClr val="EB0520"/>
              </a:solidFill>
              <a:latin typeface="华文楷体" panose="02010600040101010101" pitchFamily="2" charset="-122"/>
              <a:ea typeface="华文楷体" panose="02010600040101010101" pitchFamily="2" charset="-122"/>
            </a:endParaRPr>
          </a:p>
          <a:p>
            <a:pPr marL="357505" indent="-357505"/>
            <a:r>
              <a:rPr lang="zh-CN" altLang="en-US" b="1" smtClean="0">
                <a:solidFill>
                  <a:schemeClr val="tx1"/>
                </a:solidFill>
                <a:latin typeface="华文楷体" panose="02010600040101010101" pitchFamily="2" charset="-122"/>
                <a:ea typeface="华文楷体" panose="02010600040101010101" pitchFamily="2" charset="-122"/>
              </a:rPr>
              <a:t>台帐资料：</a:t>
            </a:r>
            <a:endParaRPr lang="en-US" altLang="zh-CN" b="1" smtClean="0">
              <a:solidFill>
                <a:schemeClr val="tx1"/>
              </a:solidFill>
              <a:latin typeface="华文楷体" panose="02010600040101010101" pitchFamily="2" charset="-122"/>
              <a:ea typeface="华文楷体" panose="02010600040101010101" pitchFamily="2" charset="-122"/>
            </a:endParaRPr>
          </a:p>
          <a:p>
            <a:pPr marL="357505" indent="-357505"/>
            <a:r>
              <a:rPr lang="zh-CN" altLang="en-US" b="1" smtClean="0">
                <a:solidFill>
                  <a:schemeClr val="tx1"/>
                </a:solidFill>
                <a:latin typeface="华文楷体" panose="02010600040101010101" pitchFamily="2" charset="-122"/>
                <a:ea typeface="华文楷体" panose="02010600040101010101" pitchFamily="2" charset="-122"/>
              </a:rPr>
              <a:t>企业成立职业卫生管理机构的文件</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r>
              <a:rPr lang="zh-CN" altLang="en-US" b="1" smtClean="0">
                <a:solidFill>
                  <a:schemeClr val="tx1"/>
                </a:solidFill>
                <a:latin typeface="华文楷体" panose="02010600040101010101" pitchFamily="2" charset="-122"/>
                <a:ea typeface="华文楷体" panose="02010600040101010101" pitchFamily="2" charset="-122"/>
              </a:rPr>
              <a:t> 要求：</a:t>
            </a:r>
            <a:endParaRPr lang="en-US" altLang="zh-CN" b="1" smtClean="0">
              <a:solidFill>
                <a:schemeClr val="tx1"/>
              </a:solidFill>
              <a:latin typeface="华文楷体" panose="02010600040101010101" pitchFamily="2" charset="-122"/>
              <a:ea typeface="华文楷体" panose="02010600040101010101" pitchFamily="2" charset="-122"/>
            </a:endParaRPr>
          </a:p>
          <a:p>
            <a:pPr marL="357505" indent="-357505"/>
            <a:r>
              <a:rPr lang="en-US" altLang="zh-CN" b="1" smtClean="0">
                <a:solidFill>
                  <a:schemeClr val="tx1"/>
                </a:solidFill>
                <a:latin typeface="华文楷体" panose="02010600040101010101" pitchFamily="2" charset="-122"/>
                <a:ea typeface="华文楷体" panose="02010600040101010101" pitchFamily="2" charset="-122"/>
              </a:rPr>
              <a:t>        1</a:t>
            </a:r>
            <a:r>
              <a:rPr lang="zh-CN" altLang="en-US" b="1" smtClean="0">
                <a:solidFill>
                  <a:schemeClr val="tx1"/>
                </a:solidFill>
                <a:latin typeface="华文楷体" panose="02010600040101010101" pitchFamily="2" charset="-122"/>
                <a:ea typeface="华文楷体" panose="02010600040101010101" pitchFamily="2" charset="-122"/>
              </a:rPr>
              <a:t>、企业必须以文件的形式公布，并在文件里明确专职或兼职的职业卫生管理人员。（企业职业卫生管理人员要具备相应的职业健康管理能力）</a:t>
            </a:r>
            <a:endParaRPr lang="en-US" altLang="zh-CN" b="1" smtClean="0">
              <a:solidFill>
                <a:schemeClr val="tx1"/>
              </a:solidFill>
              <a:latin typeface="华文楷体" panose="02010600040101010101" pitchFamily="2" charset="-122"/>
              <a:ea typeface="华文楷体" panose="02010600040101010101" pitchFamily="2" charset="-122"/>
            </a:endParaRPr>
          </a:p>
          <a:p>
            <a:pPr marL="357505" indent="-357505"/>
            <a:r>
              <a:rPr lang="en-US" altLang="zh-CN" b="1" smtClean="0">
                <a:solidFill>
                  <a:schemeClr val="tx1"/>
                </a:solidFill>
                <a:latin typeface="华文楷体" panose="02010600040101010101" pitchFamily="2" charset="-122"/>
                <a:ea typeface="华文楷体" panose="02010600040101010101" pitchFamily="2" charset="-122"/>
              </a:rPr>
              <a:t>        2</a:t>
            </a:r>
            <a:r>
              <a:rPr lang="zh-CN" altLang="en-US" b="1" smtClean="0">
                <a:solidFill>
                  <a:schemeClr val="tx1"/>
                </a:solidFill>
                <a:latin typeface="华文楷体" panose="02010600040101010101" pitchFamily="2" charset="-122"/>
                <a:ea typeface="华文楷体" panose="02010600040101010101" pitchFamily="2" charset="-122"/>
              </a:rPr>
              <a:t>、文件要下发至各部门和车间、班组。</a:t>
            </a:r>
            <a:endParaRPr lang="en-US" altLang="zh-CN" b="1" smtClean="0">
              <a:solidFill>
                <a:schemeClr val="tx1"/>
              </a:solidFill>
              <a:latin typeface="华文楷体" panose="02010600040101010101" pitchFamily="2" charset="-122"/>
              <a:ea typeface="华文楷体" panose="02010600040101010101" pitchFamily="2" charset="-122"/>
            </a:endParaRPr>
          </a:p>
          <a:p>
            <a:pPr marL="357505" indent="-357505"/>
            <a:r>
              <a:rPr lang="en-US" altLang="zh-CN" b="1" smtClean="0">
                <a:solidFill>
                  <a:schemeClr val="tx1"/>
                </a:solidFill>
                <a:latin typeface="华文楷体" panose="02010600040101010101" pitchFamily="2" charset="-122"/>
                <a:ea typeface="华文楷体" panose="02010600040101010101" pitchFamily="2" charset="-122"/>
              </a:rPr>
              <a:t>        3</a:t>
            </a:r>
            <a:r>
              <a:rPr lang="zh-CN" altLang="en-US" b="1" smtClean="0">
                <a:solidFill>
                  <a:schemeClr val="tx1"/>
                </a:solidFill>
                <a:latin typeface="华文楷体" panose="02010600040101010101" pitchFamily="2" charset="-122"/>
                <a:ea typeface="华文楷体" panose="02010600040101010101" pitchFamily="2" charset="-122"/>
              </a:rPr>
              <a:t>、明确本单位的职业病防治工作职责。   </a:t>
            </a:r>
            <a:endParaRPr lang="en-US" altLang="zh-CN" b="1" smtClean="0">
              <a:solidFill>
                <a:schemeClr val="tx1"/>
              </a:solidFill>
              <a:latin typeface="华文楷体" panose="02010600040101010101" pitchFamily="2" charset="-122"/>
              <a:ea typeface="华文楷体" panose="02010600040101010101" pitchFamily="2" charset="-122"/>
            </a:endParaRPr>
          </a:p>
          <a:p>
            <a:pPr marL="357505" indent="-357505"/>
            <a:endParaRPr lang="en-US" altLang="zh-CN" b="1" smtClean="0">
              <a:solidFill>
                <a:schemeClr val="tx1"/>
              </a:solidFill>
              <a:latin typeface="华文楷体" panose="02010600040101010101" pitchFamily="2" charset="-122"/>
              <a:ea typeface="华文楷体" panose="02010600040101010101" pitchFamily="2" charset="-122"/>
            </a:endParaRPr>
          </a:p>
          <a:p>
            <a:pPr marL="357505" indent="-357505"/>
            <a:r>
              <a:rPr lang="zh-CN" altLang="en-US" b="1" smtClean="0">
                <a:solidFill>
                  <a:schemeClr val="tx1"/>
                </a:solidFill>
                <a:latin typeface="华文楷体" panose="02010600040101010101" pitchFamily="2" charset="-122"/>
                <a:ea typeface="华文楷体" panose="02010600040101010101" pitchFamily="2" charset="-122"/>
              </a:rPr>
              <a:t>        </a:t>
            </a:r>
            <a:endParaRPr lang="zh-CN" altLang="en-US" b="1" smtClean="0">
              <a:solidFill>
                <a:schemeClr val="tx1"/>
              </a:solidFill>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内容占位符 2"/>
          <p:cNvSpPr>
            <a:spLocks noGrp="1" noChangeArrowheads="1"/>
          </p:cNvSpPr>
          <p:nvPr>
            <p:ph idx="1"/>
          </p:nvPr>
        </p:nvSpPr>
        <p:spPr>
          <a:xfrm>
            <a:off x="2152650" y="620713"/>
            <a:ext cx="7886700" cy="5599112"/>
          </a:xfrm>
        </p:spPr>
        <p:txBody>
          <a:bodyPr lIns="91440" tIns="45720" rIns="91440" bIns="45720" anchor="t"/>
          <a:lstStyle/>
          <a:p>
            <a:pPr marL="357505" indent="-357505"/>
            <a:r>
              <a:rPr lang="zh-CN" altLang="en-US" b="1" smtClean="0">
                <a:solidFill>
                  <a:schemeClr val="tx1"/>
                </a:solidFill>
                <a:latin typeface="华文楷体" panose="02010600040101010101" pitchFamily="2" charset="-122"/>
                <a:ea typeface="华文楷体" panose="02010600040101010101" pitchFamily="2" charset="-122"/>
              </a:rPr>
              <a:t>         </a:t>
            </a:r>
            <a:r>
              <a:rPr lang="zh-CN" altLang="en-US" b="1" smtClean="0">
                <a:solidFill>
                  <a:srgbClr val="EB0520"/>
                </a:solidFill>
                <a:latin typeface="华文楷体" panose="02010600040101010101" pitchFamily="2" charset="-122"/>
                <a:ea typeface="华文楷体" panose="02010600040101010101" pitchFamily="2" charset="-122"/>
              </a:rPr>
              <a:t>（二）职业病防治计划和实施方案</a:t>
            </a:r>
            <a:endParaRPr lang="en-US" altLang="zh-CN" b="1" smtClean="0">
              <a:solidFill>
                <a:srgbClr val="EB0520"/>
              </a:solidFill>
              <a:latin typeface="华文楷体" panose="02010600040101010101" pitchFamily="2" charset="-122"/>
              <a:ea typeface="华文楷体" panose="02010600040101010101" pitchFamily="2" charset="-122"/>
            </a:endParaRPr>
          </a:p>
          <a:p>
            <a:pPr marL="357505" indent="-357505"/>
            <a:r>
              <a:rPr lang="zh-CN" altLang="en-US" b="1" smtClean="0">
                <a:solidFill>
                  <a:schemeClr val="tx1"/>
                </a:solidFill>
                <a:latin typeface="华文楷体" panose="02010600040101010101" pitchFamily="2" charset="-122"/>
                <a:ea typeface="华文楷体" panose="02010600040101010101" pitchFamily="2" charset="-122"/>
              </a:rPr>
              <a:t>台帐资料：</a:t>
            </a:r>
            <a:endParaRPr lang="en-US" altLang="zh-CN" b="1" smtClean="0">
              <a:solidFill>
                <a:schemeClr val="tx1"/>
              </a:solidFill>
              <a:latin typeface="华文楷体" panose="02010600040101010101" pitchFamily="2" charset="-122"/>
              <a:ea typeface="华文楷体" panose="02010600040101010101" pitchFamily="2" charset="-122"/>
            </a:endParaRPr>
          </a:p>
          <a:p>
            <a:pPr marL="357505" indent="-357505"/>
            <a:r>
              <a:rPr lang="en-US" altLang="zh-CN" b="1" smtClean="0">
                <a:solidFill>
                  <a:schemeClr val="tx1"/>
                </a:solidFill>
                <a:latin typeface="华文楷体" panose="02010600040101010101" pitchFamily="2" charset="-122"/>
                <a:ea typeface="华文楷体" panose="02010600040101010101" pitchFamily="2" charset="-122"/>
              </a:rPr>
              <a:t>        1</a:t>
            </a:r>
            <a:r>
              <a:rPr lang="zh-CN" altLang="en-US" b="1" smtClean="0">
                <a:solidFill>
                  <a:schemeClr val="tx1"/>
                </a:solidFill>
                <a:latin typeface="华文楷体" panose="02010600040101010101" pitchFamily="2" charset="-122"/>
                <a:ea typeface="华文楷体" panose="02010600040101010101" pitchFamily="2" charset="-122"/>
              </a:rPr>
              <a:t>、年度职业病防治计划 </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r>
              <a:rPr lang="en-US" altLang="zh-CN" b="1" smtClean="0">
                <a:solidFill>
                  <a:schemeClr val="tx1"/>
                </a:solidFill>
                <a:latin typeface="华文楷体" panose="02010600040101010101" pitchFamily="2" charset="-122"/>
                <a:ea typeface="华文楷体" panose="02010600040101010101" pitchFamily="2" charset="-122"/>
              </a:rPr>
              <a:t>        2</a:t>
            </a:r>
            <a:r>
              <a:rPr lang="zh-CN" altLang="en-US" b="1" smtClean="0">
                <a:solidFill>
                  <a:schemeClr val="tx1"/>
                </a:solidFill>
                <a:latin typeface="华文楷体" panose="02010600040101010101" pitchFamily="2" charset="-122"/>
                <a:ea typeface="华文楷体" panose="02010600040101010101" pitchFamily="2" charset="-122"/>
              </a:rPr>
              <a:t>、制定职业病防治实施方案 </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r>
              <a:rPr lang="en-US" altLang="zh-CN" b="1" smtClean="0">
                <a:solidFill>
                  <a:schemeClr val="tx1"/>
                </a:solidFill>
                <a:latin typeface="华文楷体" panose="02010600040101010101" pitchFamily="2" charset="-122"/>
                <a:ea typeface="华文楷体" panose="02010600040101010101" pitchFamily="2" charset="-122"/>
              </a:rPr>
              <a:t>        3</a:t>
            </a:r>
            <a:r>
              <a:rPr lang="zh-CN" altLang="en-US" b="1" smtClean="0">
                <a:solidFill>
                  <a:schemeClr val="tx1"/>
                </a:solidFill>
                <a:latin typeface="华文楷体" panose="02010600040101010101" pitchFamily="2" charset="-122"/>
                <a:ea typeface="华文楷体" panose="02010600040101010101" pitchFamily="2" charset="-122"/>
              </a:rPr>
              <a:t>、职业病防治计划落实情况记录 </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r>
              <a:rPr lang="en-US" altLang="zh-CN" b="1" smtClean="0">
                <a:solidFill>
                  <a:schemeClr val="tx1"/>
                </a:solidFill>
                <a:latin typeface="华文楷体" panose="02010600040101010101" pitchFamily="2" charset="-122"/>
                <a:ea typeface="华文楷体" panose="02010600040101010101" pitchFamily="2" charset="-122"/>
              </a:rPr>
              <a:t>        4</a:t>
            </a:r>
            <a:r>
              <a:rPr lang="zh-CN" altLang="en-US" b="1" smtClean="0">
                <a:solidFill>
                  <a:schemeClr val="tx1"/>
                </a:solidFill>
                <a:latin typeface="华文楷体" panose="02010600040101010101" pitchFamily="2" charset="-122"/>
                <a:ea typeface="华文楷体" panose="02010600040101010101" pitchFamily="2" charset="-122"/>
              </a:rPr>
              <a:t>、年度职业病防治工作总结 </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r>
              <a:rPr lang="zh-CN" altLang="en-US" b="1" smtClean="0">
                <a:solidFill>
                  <a:schemeClr val="tx1"/>
                </a:solidFill>
                <a:latin typeface="华文楷体" panose="02010600040101010101" pitchFamily="2" charset="-122"/>
                <a:ea typeface="华文楷体" panose="02010600040101010101" pitchFamily="2" charset="-122"/>
              </a:rPr>
              <a:t>要求 ：</a:t>
            </a:r>
            <a:endParaRPr lang="en-US" altLang="zh-CN" b="1" smtClean="0">
              <a:solidFill>
                <a:schemeClr val="tx1"/>
              </a:solidFill>
              <a:latin typeface="华文楷体" panose="02010600040101010101" pitchFamily="2" charset="-122"/>
              <a:ea typeface="华文楷体" panose="02010600040101010101" pitchFamily="2" charset="-122"/>
            </a:endParaRPr>
          </a:p>
          <a:p>
            <a:pPr marL="357505" indent="-357505"/>
            <a:r>
              <a:rPr lang="zh-CN" altLang="en-US" b="1" smtClean="0">
                <a:solidFill>
                  <a:schemeClr val="tx1"/>
                </a:solidFill>
                <a:latin typeface="华文楷体" panose="02010600040101010101" pitchFamily="2" charset="-122"/>
                <a:ea typeface="华文楷体" panose="02010600040101010101" pitchFamily="2" charset="-122"/>
              </a:rPr>
              <a:t>       </a:t>
            </a:r>
            <a:r>
              <a:rPr lang="en-US" altLang="zh-CN" b="1" smtClean="0">
                <a:solidFill>
                  <a:schemeClr val="tx1"/>
                </a:solidFill>
                <a:latin typeface="华文楷体" panose="02010600040101010101" pitchFamily="2" charset="-122"/>
                <a:ea typeface="华文楷体" panose="02010600040101010101" pitchFamily="2" charset="-122"/>
              </a:rPr>
              <a:t>1</a:t>
            </a:r>
            <a:r>
              <a:rPr lang="zh-CN" altLang="en-US" b="1" smtClean="0">
                <a:solidFill>
                  <a:schemeClr val="tx1"/>
                </a:solidFill>
                <a:latin typeface="华文楷体" panose="02010600040101010101" pitchFamily="2" charset="-122"/>
                <a:ea typeface="华文楷体" panose="02010600040101010101" pitchFamily="2" charset="-122"/>
              </a:rPr>
              <a:t>、年度有计划、方案。</a:t>
            </a:r>
            <a:endParaRPr lang="en-US" altLang="zh-CN" b="1" smtClean="0">
              <a:solidFill>
                <a:schemeClr val="tx1"/>
              </a:solidFill>
              <a:latin typeface="华文楷体" panose="02010600040101010101" pitchFamily="2" charset="-122"/>
              <a:ea typeface="华文楷体" panose="02010600040101010101" pitchFamily="2" charset="-122"/>
            </a:endParaRPr>
          </a:p>
          <a:p>
            <a:pPr marL="357505" indent="-357505"/>
            <a:r>
              <a:rPr lang="en-US" altLang="zh-CN" b="1" smtClean="0">
                <a:solidFill>
                  <a:schemeClr val="tx1"/>
                </a:solidFill>
                <a:latin typeface="华文楷体" panose="02010600040101010101" pitchFamily="2" charset="-122"/>
                <a:ea typeface="华文楷体" panose="02010600040101010101" pitchFamily="2" charset="-122"/>
              </a:rPr>
              <a:t>       2</a:t>
            </a:r>
            <a:r>
              <a:rPr lang="zh-CN" altLang="en-US" b="1" smtClean="0">
                <a:solidFill>
                  <a:schemeClr val="tx1"/>
                </a:solidFill>
                <a:latin typeface="华文楷体" panose="02010600040101010101" pitchFamily="2" charset="-122"/>
                <a:ea typeface="华文楷体" panose="02010600040101010101" pitchFamily="2" charset="-122"/>
              </a:rPr>
              <a:t>、符合本企业实际情况。</a:t>
            </a:r>
            <a:endParaRPr lang="en-US" altLang="zh-CN" b="1" smtClean="0">
              <a:solidFill>
                <a:schemeClr val="tx1"/>
              </a:solidFill>
              <a:latin typeface="华文楷体" panose="02010600040101010101" pitchFamily="2" charset="-122"/>
              <a:ea typeface="华文楷体" panose="02010600040101010101" pitchFamily="2" charset="-122"/>
            </a:endParaRPr>
          </a:p>
          <a:p>
            <a:pPr marL="357505" indent="-357505"/>
            <a:r>
              <a:rPr lang="en-US" altLang="zh-CN" b="1" smtClean="0">
                <a:solidFill>
                  <a:schemeClr val="tx1"/>
                </a:solidFill>
                <a:latin typeface="华文楷体" panose="02010600040101010101" pitchFamily="2" charset="-122"/>
                <a:ea typeface="华文楷体" panose="02010600040101010101" pitchFamily="2" charset="-122"/>
              </a:rPr>
              <a:t>       3</a:t>
            </a:r>
            <a:r>
              <a:rPr lang="zh-CN" altLang="en-US" b="1" smtClean="0">
                <a:solidFill>
                  <a:schemeClr val="tx1"/>
                </a:solidFill>
                <a:latin typeface="华文楷体" panose="02010600040101010101" pitchFamily="2" charset="-122"/>
                <a:ea typeface="华文楷体" panose="02010600040101010101" pitchFamily="2" charset="-122"/>
              </a:rPr>
              <a:t>、每年要根据企业实际情况及时更新。 </a:t>
            </a:r>
            <a:endParaRPr lang="en-US" altLang="zh-CN" b="1" smtClean="0">
              <a:solidFill>
                <a:schemeClr val="tx1"/>
              </a:solidFill>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内容占位符 2"/>
          <p:cNvSpPr>
            <a:spLocks noGrp="1" noChangeArrowheads="1"/>
          </p:cNvSpPr>
          <p:nvPr>
            <p:ph idx="1"/>
          </p:nvPr>
        </p:nvSpPr>
        <p:spPr>
          <a:xfrm>
            <a:off x="2152650" y="642938"/>
            <a:ext cx="7886700" cy="5791200"/>
          </a:xfrm>
        </p:spPr>
        <p:txBody>
          <a:bodyPr lIns="91440" tIns="45720" rIns="91440" bIns="45720" anchor="t"/>
          <a:lstStyle/>
          <a:p>
            <a:pPr marL="357505" indent="-357505"/>
            <a:r>
              <a:rPr lang="zh-CN" altLang="en-US" b="1" smtClean="0">
                <a:solidFill>
                  <a:schemeClr val="tx1"/>
                </a:solidFill>
                <a:latin typeface="华文楷体" panose="02010600040101010101" pitchFamily="2" charset="-122"/>
                <a:ea typeface="华文楷体" panose="02010600040101010101" pitchFamily="2" charset="-122"/>
              </a:rPr>
              <a:t>        </a:t>
            </a:r>
            <a:r>
              <a:rPr lang="zh-CN" altLang="en-US" b="1" smtClean="0">
                <a:solidFill>
                  <a:srgbClr val="EB0520"/>
                </a:solidFill>
                <a:latin typeface="华文楷体" panose="02010600040101010101" pitchFamily="2" charset="-122"/>
                <a:ea typeface="华文楷体" panose="02010600040101010101" pitchFamily="2" charset="-122"/>
              </a:rPr>
              <a:t>（三）职业卫生管理制度和操作规程</a:t>
            </a:r>
            <a:endParaRPr lang="en-US" altLang="zh-CN" b="1" smtClean="0">
              <a:solidFill>
                <a:srgbClr val="EB0520"/>
              </a:solidFill>
              <a:latin typeface="华文楷体" panose="02010600040101010101" pitchFamily="2" charset="-122"/>
              <a:ea typeface="华文楷体" panose="02010600040101010101" pitchFamily="2" charset="-122"/>
            </a:endParaRPr>
          </a:p>
          <a:p>
            <a:pPr marL="357505" indent="-357505"/>
            <a:r>
              <a:rPr lang="zh-CN" altLang="en-US" b="1" smtClean="0">
                <a:solidFill>
                  <a:schemeClr val="tx1"/>
                </a:solidFill>
                <a:latin typeface="华文楷体" panose="02010600040101010101" pitchFamily="2" charset="-122"/>
                <a:ea typeface="华文楷体" panose="02010600040101010101" pitchFamily="2" charset="-122"/>
              </a:rPr>
              <a:t>台帐资料：</a:t>
            </a:r>
            <a:endParaRPr lang="en-US" altLang="zh-CN"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pPr>
            <a:r>
              <a:rPr lang="en-US" altLang="zh-CN" b="1" smtClean="0">
                <a:solidFill>
                  <a:schemeClr val="tx1"/>
                </a:solidFill>
                <a:latin typeface="华文楷体" panose="02010600040101010101" pitchFamily="2" charset="-122"/>
                <a:ea typeface="华文楷体" panose="02010600040101010101" pitchFamily="2" charset="-122"/>
              </a:rPr>
              <a:t>1</a:t>
            </a:r>
            <a:r>
              <a:rPr lang="zh-CN" altLang="en-US" b="1" smtClean="0">
                <a:solidFill>
                  <a:schemeClr val="tx1"/>
                </a:solidFill>
                <a:latin typeface="华文楷体" panose="02010600040101010101" pitchFamily="2" charset="-122"/>
                <a:ea typeface="华文楷体" panose="02010600040101010101" pitchFamily="2" charset="-122"/>
              </a:rPr>
              <a:t>、</a:t>
            </a:r>
            <a:r>
              <a:rPr lang="en-US" altLang="zh-CN" b="1" smtClean="0">
                <a:solidFill>
                  <a:schemeClr val="tx1"/>
                </a:solidFill>
                <a:latin typeface="华文楷体" panose="02010600040101010101" pitchFamily="2" charset="-122"/>
                <a:ea typeface="华文楷体" panose="02010600040101010101" pitchFamily="2" charset="-122"/>
              </a:rPr>
              <a:t> </a:t>
            </a:r>
            <a:r>
              <a:rPr lang="zh-CN" altLang="en-US" b="1" smtClean="0">
                <a:solidFill>
                  <a:schemeClr val="tx1"/>
                </a:solidFill>
                <a:latin typeface="华文楷体" panose="02010600040101010101" pitchFamily="2" charset="-122"/>
                <a:ea typeface="华文楷体" panose="02010600040101010101" pitchFamily="2" charset="-122"/>
              </a:rPr>
              <a:t>职业病危害防治责任制度；</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pPr>
            <a:r>
              <a:rPr lang="en-US" altLang="zh-CN" b="1" smtClean="0">
                <a:solidFill>
                  <a:schemeClr val="tx1"/>
                </a:solidFill>
                <a:latin typeface="华文楷体" panose="02010600040101010101" pitchFamily="2" charset="-122"/>
                <a:ea typeface="华文楷体" panose="02010600040101010101" pitchFamily="2" charset="-122"/>
              </a:rPr>
              <a:t>2 </a:t>
            </a:r>
            <a:r>
              <a:rPr lang="zh-CN" altLang="en-US" b="1" smtClean="0">
                <a:solidFill>
                  <a:schemeClr val="tx1"/>
                </a:solidFill>
                <a:latin typeface="华文楷体" panose="02010600040101010101" pitchFamily="2" charset="-122"/>
                <a:ea typeface="华文楷体" panose="02010600040101010101" pitchFamily="2" charset="-122"/>
              </a:rPr>
              <a:t>、职业病危害警示与告知制度； </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pPr>
            <a:r>
              <a:rPr lang="en-US" altLang="zh-CN" b="1" smtClean="0">
                <a:solidFill>
                  <a:schemeClr val="tx1"/>
                </a:solidFill>
                <a:latin typeface="华文楷体" panose="02010600040101010101" pitchFamily="2" charset="-122"/>
                <a:ea typeface="华文楷体" panose="02010600040101010101" pitchFamily="2" charset="-122"/>
              </a:rPr>
              <a:t>3</a:t>
            </a:r>
            <a:r>
              <a:rPr lang="zh-CN" altLang="en-US" b="1" smtClean="0">
                <a:solidFill>
                  <a:schemeClr val="tx1"/>
                </a:solidFill>
                <a:latin typeface="华文楷体" panose="02010600040101010101" pitchFamily="2" charset="-122"/>
                <a:ea typeface="华文楷体" panose="02010600040101010101" pitchFamily="2" charset="-122"/>
              </a:rPr>
              <a:t>、</a:t>
            </a:r>
            <a:r>
              <a:rPr lang="en-US" altLang="zh-CN" b="1" smtClean="0">
                <a:solidFill>
                  <a:schemeClr val="tx1"/>
                </a:solidFill>
                <a:latin typeface="华文楷体" panose="02010600040101010101" pitchFamily="2" charset="-122"/>
                <a:ea typeface="华文楷体" panose="02010600040101010101" pitchFamily="2" charset="-122"/>
              </a:rPr>
              <a:t> </a:t>
            </a:r>
            <a:r>
              <a:rPr lang="zh-CN" altLang="en-US" b="1" smtClean="0">
                <a:solidFill>
                  <a:schemeClr val="tx1"/>
                </a:solidFill>
                <a:latin typeface="华文楷体" panose="02010600040101010101" pitchFamily="2" charset="-122"/>
                <a:ea typeface="华文楷体" panose="02010600040101010101" pitchFamily="2" charset="-122"/>
              </a:rPr>
              <a:t>职业病危害项目申报制度；</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pPr>
            <a:r>
              <a:rPr lang="en-US" altLang="zh-CN" b="1" smtClean="0">
                <a:solidFill>
                  <a:schemeClr val="tx1"/>
                </a:solidFill>
                <a:latin typeface="华文楷体" panose="02010600040101010101" pitchFamily="2" charset="-122"/>
                <a:ea typeface="华文楷体" panose="02010600040101010101" pitchFamily="2" charset="-122"/>
              </a:rPr>
              <a:t>4</a:t>
            </a:r>
            <a:r>
              <a:rPr lang="zh-CN" altLang="en-US" b="1" smtClean="0">
                <a:solidFill>
                  <a:schemeClr val="tx1"/>
                </a:solidFill>
                <a:latin typeface="华文楷体" panose="02010600040101010101" pitchFamily="2" charset="-122"/>
                <a:ea typeface="华文楷体" panose="02010600040101010101" pitchFamily="2" charset="-122"/>
              </a:rPr>
              <a:t>、</a:t>
            </a:r>
            <a:r>
              <a:rPr lang="en-US" altLang="zh-CN" b="1" smtClean="0">
                <a:solidFill>
                  <a:schemeClr val="tx1"/>
                </a:solidFill>
                <a:latin typeface="华文楷体" panose="02010600040101010101" pitchFamily="2" charset="-122"/>
                <a:ea typeface="华文楷体" panose="02010600040101010101" pitchFamily="2" charset="-122"/>
              </a:rPr>
              <a:t> </a:t>
            </a:r>
            <a:r>
              <a:rPr lang="zh-CN" altLang="en-US" b="1" smtClean="0">
                <a:solidFill>
                  <a:schemeClr val="tx1"/>
                </a:solidFill>
                <a:latin typeface="华文楷体" panose="02010600040101010101" pitchFamily="2" charset="-122"/>
                <a:ea typeface="华文楷体" panose="02010600040101010101" pitchFamily="2" charset="-122"/>
              </a:rPr>
              <a:t>职业病防治宣传教育培训制度； </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pPr>
            <a:r>
              <a:rPr lang="en-US" altLang="zh-CN" b="1" smtClean="0">
                <a:solidFill>
                  <a:schemeClr val="tx1"/>
                </a:solidFill>
                <a:latin typeface="华文楷体" panose="02010600040101010101" pitchFamily="2" charset="-122"/>
                <a:ea typeface="华文楷体" panose="02010600040101010101" pitchFamily="2" charset="-122"/>
              </a:rPr>
              <a:t>5</a:t>
            </a:r>
            <a:r>
              <a:rPr lang="zh-CN" altLang="en-US" b="1" smtClean="0">
                <a:solidFill>
                  <a:schemeClr val="tx1"/>
                </a:solidFill>
                <a:latin typeface="华文楷体" panose="02010600040101010101" pitchFamily="2" charset="-122"/>
                <a:ea typeface="华文楷体" panose="02010600040101010101" pitchFamily="2" charset="-122"/>
              </a:rPr>
              <a:t>、</a:t>
            </a:r>
            <a:r>
              <a:rPr lang="en-US" altLang="zh-CN" b="1" smtClean="0">
                <a:solidFill>
                  <a:schemeClr val="tx1"/>
                </a:solidFill>
                <a:latin typeface="华文楷体" panose="02010600040101010101" pitchFamily="2" charset="-122"/>
                <a:ea typeface="华文楷体" panose="02010600040101010101" pitchFamily="2" charset="-122"/>
              </a:rPr>
              <a:t> </a:t>
            </a:r>
            <a:r>
              <a:rPr lang="zh-CN" altLang="en-US" b="1" smtClean="0">
                <a:solidFill>
                  <a:schemeClr val="tx1"/>
                </a:solidFill>
                <a:latin typeface="华文楷体" panose="02010600040101010101" pitchFamily="2" charset="-122"/>
                <a:ea typeface="华文楷体" panose="02010600040101010101" pitchFamily="2" charset="-122"/>
              </a:rPr>
              <a:t>职业病防护设施维护检修制度；</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pPr>
            <a:r>
              <a:rPr lang="en-US" altLang="zh-CN" b="1" smtClean="0">
                <a:solidFill>
                  <a:schemeClr val="tx1"/>
                </a:solidFill>
                <a:latin typeface="华文楷体" panose="02010600040101010101" pitchFamily="2" charset="-122"/>
                <a:ea typeface="华文楷体" panose="02010600040101010101" pitchFamily="2" charset="-122"/>
              </a:rPr>
              <a:t>6</a:t>
            </a:r>
            <a:r>
              <a:rPr lang="zh-CN" altLang="en-US" b="1" smtClean="0">
                <a:solidFill>
                  <a:schemeClr val="tx1"/>
                </a:solidFill>
                <a:latin typeface="华文楷体" panose="02010600040101010101" pitchFamily="2" charset="-122"/>
                <a:ea typeface="华文楷体" panose="02010600040101010101" pitchFamily="2" charset="-122"/>
              </a:rPr>
              <a:t>、</a:t>
            </a:r>
            <a:r>
              <a:rPr lang="en-US" altLang="zh-CN" b="1" smtClean="0">
                <a:solidFill>
                  <a:schemeClr val="tx1"/>
                </a:solidFill>
                <a:latin typeface="华文楷体" panose="02010600040101010101" pitchFamily="2" charset="-122"/>
                <a:ea typeface="华文楷体" panose="02010600040101010101" pitchFamily="2" charset="-122"/>
              </a:rPr>
              <a:t> </a:t>
            </a:r>
            <a:r>
              <a:rPr lang="zh-CN" altLang="en-US" b="1" smtClean="0">
                <a:solidFill>
                  <a:schemeClr val="tx1"/>
                </a:solidFill>
                <a:latin typeface="华文楷体" panose="02010600040101010101" pitchFamily="2" charset="-122"/>
                <a:ea typeface="华文楷体" panose="02010600040101010101" pitchFamily="2" charset="-122"/>
              </a:rPr>
              <a:t>职业病防护用品管理制度； </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pPr>
            <a:r>
              <a:rPr lang="en-US" altLang="zh-CN" b="1" smtClean="0">
                <a:solidFill>
                  <a:schemeClr val="tx1"/>
                </a:solidFill>
                <a:latin typeface="华文楷体" panose="02010600040101010101" pitchFamily="2" charset="-122"/>
                <a:ea typeface="华文楷体" panose="02010600040101010101" pitchFamily="2" charset="-122"/>
              </a:rPr>
              <a:t>7</a:t>
            </a:r>
            <a:r>
              <a:rPr lang="zh-CN" altLang="en-US" b="1" smtClean="0">
                <a:solidFill>
                  <a:schemeClr val="tx1"/>
                </a:solidFill>
                <a:latin typeface="华文楷体" panose="02010600040101010101" pitchFamily="2" charset="-122"/>
                <a:ea typeface="华文楷体" panose="02010600040101010101" pitchFamily="2" charset="-122"/>
              </a:rPr>
              <a:t>、职业病危害监测及评价管理制度；</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pPr>
            <a:r>
              <a:rPr lang="en-US" altLang="zh-CN" b="1" smtClean="0">
                <a:solidFill>
                  <a:schemeClr val="tx1"/>
                </a:solidFill>
                <a:latin typeface="华文楷体" panose="02010600040101010101" pitchFamily="2" charset="-122"/>
                <a:ea typeface="华文楷体" panose="02010600040101010101" pitchFamily="2" charset="-122"/>
              </a:rPr>
              <a:t>8</a:t>
            </a:r>
            <a:r>
              <a:rPr lang="zh-CN" altLang="en-US" b="1" smtClean="0">
                <a:solidFill>
                  <a:schemeClr val="tx1"/>
                </a:solidFill>
                <a:latin typeface="华文楷体" panose="02010600040101010101" pitchFamily="2" charset="-122"/>
                <a:ea typeface="华文楷体" panose="02010600040101010101" pitchFamily="2" charset="-122"/>
              </a:rPr>
              <a:t>、建设项目职业卫生“三同时”管理制度；</a:t>
            </a:r>
            <a:endParaRPr lang="zh-CN" altLang="en-US" b="1" smtClean="0">
              <a:solidFill>
                <a:schemeClr val="tx1"/>
              </a:solidFill>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ext Placeholder 155650"/>
          <p:cNvSpPr>
            <a:spLocks noGrp="1" noChangeArrowheads="1"/>
          </p:cNvSpPr>
          <p:nvPr>
            <p:ph type="body" idx="1"/>
          </p:nvPr>
        </p:nvSpPr>
        <p:spPr>
          <a:xfrm>
            <a:off x="1981200" y="1954213"/>
            <a:ext cx="8229600" cy="4171950"/>
          </a:xfrm>
        </p:spPr>
        <p:txBody>
          <a:bodyPr anchor="t">
            <a:normAutofit fontScale="85000" lnSpcReduction="20000"/>
          </a:bodyPr>
          <a:lstStyle/>
          <a:p>
            <a:pPr>
              <a:lnSpc>
                <a:spcPct val="100000"/>
              </a:lnSpc>
              <a:spcBef>
                <a:spcPts val="600"/>
              </a:spcBef>
            </a:pPr>
            <a:r>
              <a:rPr lang="en-US" altLang="zh-CN" b="1" smtClean="0">
                <a:solidFill>
                  <a:schemeClr val="tx1"/>
                </a:solidFill>
                <a:latin typeface="华文楷体" panose="02010600040101010101" pitchFamily="2" charset="-122"/>
                <a:ea typeface="华文楷体" panose="02010600040101010101" pitchFamily="2" charset="-122"/>
              </a:rPr>
              <a:t>9 </a:t>
            </a:r>
            <a:r>
              <a:rPr lang="zh-CN" altLang="en-US" b="1" smtClean="0">
                <a:solidFill>
                  <a:schemeClr val="tx1"/>
                </a:solidFill>
                <a:latin typeface="华文楷体" panose="02010600040101010101" pitchFamily="2" charset="-122"/>
                <a:ea typeface="华文楷体" panose="02010600040101010101" pitchFamily="2" charset="-122"/>
              </a:rPr>
              <a:t>、劳动者职业健康监护及其档案管理制度；</a:t>
            </a:r>
            <a:endParaRPr lang="zh-CN" altLang="en-US" b="1" smtClean="0">
              <a:solidFill>
                <a:schemeClr val="tx1"/>
              </a:solidFill>
              <a:latin typeface="华文楷体" panose="02010600040101010101" pitchFamily="2" charset="-122"/>
              <a:ea typeface="华文楷体" panose="02010600040101010101" pitchFamily="2" charset="-122"/>
            </a:endParaRPr>
          </a:p>
          <a:p>
            <a:pPr>
              <a:lnSpc>
                <a:spcPct val="100000"/>
              </a:lnSpc>
              <a:spcBef>
                <a:spcPts val="600"/>
              </a:spcBef>
            </a:pPr>
            <a:r>
              <a:rPr lang="en-US" altLang="zh-CN" b="1" smtClean="0">
                <a:solidFill>
                  <a:schemeClr val="tx1"/>
                </a:solidFill>
                <a:latin typeface="华文楷体" panose="02010600040101010101" pitchFamily="2" charset="-122"/>
                <a:ea typeface="华文楷体" panose="02010600040101010101" pitchFamily="2" charset="-122"/>
              </a:rPr>
              <a:t>10 </a:t>
            </a:r>
            <a:r>
              <a:rPr lang="zh-CN" altLang="en-US" b="1" smtClean="0">
                <a:solidFill>
                  <a:schemeClr val="tx1"/>
                </a:solidFill>
                <a:latin typeface="华文楷体" panose="02010600040101010101" pitchFamily="2" charset="-122"/>
                <a:ea typeface="华文楷体" panose="02010600040101010101" pitchFamily="2" charset="-122"/>
              </a:rPr>
              <a:t>、职业病危害事故处置与报告制度；</a:t>
            </a:r>
            <a:endParaRPr lang="zh-CN" altLang="en-US" b="1" smtClean="0">
              <a:solidFill>
                <a:schemeClr val="tx1"/>
              </a:solidFill>
              <a:latin typeface="华文楷体" panose="02010600040101010101" pitchFamily="2" charset="-122"/>
              <a:ea typeface="华文楷体" panose="02010600040101010101" pitchFamily="2" charset="-122"/>
            </a:endParaRPr>
          </a:p>
          <a:p>
            <a:pPr>
              <a:lnSpc>
                <a:spcPct val="100000"/>
              </a:lnSpc>
              <a:spcBef>
                <a:spcPts val="600"/>
              </a:spcBef>
            </a:pPr>
            <a:r>
              <a:rPr lang="en-US" altLang="zh-CN" b="1" smtClean="0">
                <a:solidFill>
                  <a:schemeClr val="tx1"/>
                </a:solidFill>
                <a:latin typeface="华文楷体" panose="02010600040101010101" pitchFamily="2" charset="-122"/>
                <a:ea typeface="华文楷体" panose="02010600040101010101" pitchFamily="2" charset="-122"/>
              </a:rPr>
              <a:t>11 </a:t>
            </a:r>
            <a:r>
              <a:rPr lang="zh-CN" altLang="en-US" b="1" smtClean="0">
                <a:solidFill>
                  <a:schemeClr val="tx1"/>
                </a:solidFill>
                <a:latin typeface="华文楷体" panose="02010600040101010101" pitchFamily="2" charset="-122"/>
                <a:ea typeface="华文楷体" panose="02010600040101010101" pitchFamily="2" charset="-122"/>
              </a:rPr>
              <a:t>、职业病危害应急救援与管理制度；</a:t>
            </a:r>
            <a:endParaRPr lang="zh-CN" altLang="en-US" b="1" smtClean="0">
              <a:solidFill>
                <a:schemeClr val="tx1"/>
              </a:solidFill>
              <a:latin typeface="华文楷体" panose="02010600040101010101" pitchFamily="2" charset="-122"/>
              <a:ea typeface="华文楷体" panose="02010600040101010101" pitchFamily="2" charset="-122"/>
            </a:endParaRPr>
          </a:p>
          <a:p>
            <a:pPr>
              <a:lnSpc>
                <a:spcPct val="100000"/>
              </a:lnSpc>
              <a:spcBef>
                <a:spcPts val="600"/>
              </a:spcBef>
            </a:pPr>
            <a:r>
              <a:rPr lang="en-US" altLang="zh-CN" b="1" smtClean="0">
                <a:solidFill>
                  <a:schemeClr val="tx1"/>
                </a:solidFill>
                <a:latin typeface="华文楷体" panose="02010600040101010101" pitchFamily="2" charset="-122"/>
                <a:ea typeface="华文楷体" panose="02010600040101010101" pitchFamily="2" charset="-122"/>
              </a:rPr>
              <a:t>12 </a:t>
            </a:r>
            <a:r>
              <a:rPr lang="zh-CN" altLang="en-US" b="1" smtClean="0">
                <a:solidFill>
                  <a:schemeClr val="tx1"/>
                </a:solidFill>
                <a:latin typeface="华文楷体" panose="02010600040101010101" pitchFamily="2" charset="-122"/>
                <a:ea typeface="华文楷体" panose="02010600040101010101" pitchFamily="2" charset="-122"/>
              </a:rPr>
              <a:t>、岗位职业卫生操作规程； </a:t>
            </a:r>
            <a:endParaRPr lang="zh-CN" altLang="en-US" b="1" smtClean="0">
              <a:solidFill>
                <a:schemeClr val="tx1"/>
              </a:solidFill>
              <a:latin typeface="华文楷体" panose="02010600040101010101" pitchFamily="2" charset="-122"/>
              <a:ea typeface="华文楷体" panose="02010600040101010101" pitchFamily="2" charset="-122"/>
            </a:endParaRPr>
          </a:p>
          <a:p>
            <a:pPr>
              <a:lnSpc>
                <a:spcPct val="100000"/>
              </a:lnSpc>
              <a:spcBef>
                <a:spcPts val="600"/>
              </a:spcBef>
            </a:pPr>
            <a:r>
              <a:rPr lang="en-US" altLang="zh-CN" b="1" smtClean="0">
                <a:solidFill>
                  <a:schemeClr val="tx1"/>
                </a:solidFill>
                <a:latin typeface="华文楷体" panose="02010600040101010101" pitchFamily="2" charset="-122"/>
                <a:ea typeface="华文楷体" panose="02010600040101010101" pitchFamily="2" charset="-122"/>
              </a:rPr>
              <a:t>13 </a:t>
            </a:r>
            <a:r>
              <a:rPr lang="zh-CN" altLang="en-US" b="1" smtClean="0">
                <a:solidFill>
                  <a:schemeClr val="tx1"/>
                </a:solidFill>
                <a:latin typeface="华文楷体" panose="02010600040101010101" pitchFamily="2" charset="-122"/>
                <a:ea typeface="华文楷体" panose="02010600040101010101" pitchFamily="2" charset="-122"/>
              </a:rPr>
              <a:t>、法律、法规、规章规定的其他职业病防治制度。</a:t>
            </a:r>
            <a:endParaRPr lang="en-US" altLang="zh-CN" b="1" smtClean="0">
              <a:solidFill>
                <a:schemeClr val="tx1"/>
              </a:solidFill>
              <a:latin typeface="华文楷体" panose="02010600040101010101" pitchFamily="2" charset="-122"/>
              <a:ea typeface="华文楷体" panose="02010600040101010101" pitchFamily="2" charset="-122"/>
            </a:endParaRPr>
          </a:p>
          <a:p>
            <a:pPr>
              <a:lnSpc>
                <a:spcPct val="100000"/>
              </a:lnSpc>
              <a:spcBef>
                <a:spcPts val="600"/>
              </a:spcBef>
            </a:pPr>
            <a:r>
              <a:rPr lang="zh-CN" altLang="en-US" b="1" smtClean="0">
                <a:solidFill>
                  <a:schemeClr val="tx1"/>
                </a:solidFill>
                <a:latin typeface="华文楷体" panose="02010600040101010101" pitchFamily="2" charset="-122"/>
                <a:ea typeface="华文楷体" panose="02010600040101010101" pitchFamily="2" charset="-122"/>
              </a:rPr>
              <a:t>要求 ：</a:t>
            </a:r>
            <a:endParaRPr lang="en-US" altLang="zh-CN" b="1" smtClean="0">
              <a:solidFill>
                <a:schemeClr val="tx1"/>
              </a:solidFill>
              <a:latin typeface="华文楷体" panose="02010600040101010101" pitchFamily="2" charset="-122"/>
              <a:ea typeface="华文楷体" panose="02010600040101010101" pitchFamily="2" charset="-122"/>
            </a:endParaRPr>
          </a:p>
          <a:p>
            <a:pPr>
              <a:lnSpc>
                <a:spcPct val="100000"/>
              </a:lnSpc>
              <a:spcBef>
                <a:spcPts val="600"/>
              </a:spcBef>
            </a:pPr>
            <a:r>
              <a:rPr lang="en-US" altLang="zh-CN" b="1" smtClean="0">
                <a:solidFill>
                  <a:schemeClr val="tx1"/>
                </a:solidFill>
                <a:latin typeface="华文楷体" panose="02010600040101010101" pitchFamily="2" charset="-122"/>
                <a:ea typeface="华文楷体" panose="02010600040101010101" pitchFamily="2" charset="-122"/>
              </a:rPr>
              <a:t>1</a:t>
            </a:r>
            <a:r>
              <a:rPr lang="zh-CN" altLang="en-US" b="1" smtClean="0">
                <a:solidFill>
                  <a:schemeClr val="tx1"/>
                </a:solidFill>
                <a:latin typeface="华文楷体" panose="02010600040101010101" pitchFamily="2" charset="-122"/>
                <a:ea typeface="华文楷体" panose="02010600040101010101" pitchFamily="2" charset="-122"/>
              </a:rPr>
              <a:t>、企业要建立职业卫生管理制度，并以文件的形式下发到各部门、车间。</a:t>
            </a:r>
            <a:endParaRPr lang="en-US" altLang="zh-CN" b="1" smtClean="0">
              <a:solidFill>
                <a:schemeClr val="tx1"/>
              </a:solidFill>
              <a:latin typeface="华文楷体" panose="02010600040101010101" pitchFamily="2" charset="-122"/>
              <a:ea typeface="华文楷体" panose="02010600040101010101" pitchFamily="2" charset="-122"/>
            </a:endParaRPr>
          </a:p>
          <a:p>
            <a:pPr>
              <a:lnSpc>
                <a:spcPct val="100000"/>
              </a:lnSpc>
              <a:spcBef>
                <a:spcPts val="600"/>
              </a:spcBef>
            </a:pPr>
            <a:r>
              <a:rPr lang="en-US" altLang="zh-CN" b="1" smtClean="0">
                <a:solidFill>
                  <a:schemeClr val="tx1"/>
                </a:solidFill>
                <a:latin typeface="华文楷体" panose="02010600040101010101" pitchFamily="2" charset="-122"/>
                <a:ea typeface="华文楷体" panose="02010600040101010101" pitchFamily="2" charset="-122"/>
              </a:rPr>
              <a:t>2</a:t>
            </a:r>
            <a:r>
              <a:rPr lang="zh-CN" altLang="en-US" b="1" smtClean="0">
                <a:solidFill>
                  <a:schemeClr val="tx1"/>
                </a:solidFill>
                <a:latin typeface="华文楷体" panose="02010600040101010101" pitchFamily="2" charset="-122"/>
                <a:ea typeface="华文楷体" panose="02010600040101010101" pitchFamily="2" charset="-122"/>
              </a:rPr>
              <a:t>、符合本企业实际情况；</a:t>
            </a:r>
            <a:endParaRPr lang="en-US" altLang="zh-CN" b="1" smtClean="0">
              <a:solidFill>
                <a:schemeClr val="tx1"/>
              </a:solidFill>
              <a:latin typeface="华文楷体" panose="02010600040101010101" pitchFamily="2" charset="-122"/>
              <a:ea typeface="华文楷体" panose="02010600040101010101" pitchFamily="2" charset="-122"/>
            </a:endParaRPr>
          </a:p>
          <a:p>
            <a:pPr>
              <a:lnSpc>
                <a:spcPct val="100000"/>
              </a:lnSpc>
              <a:spcBef>
                <a:spcPts val="600"/>
              </a:spcBef>
            </a:pPr>
            <a:r>
              <a:rPr lang="en-US" altLang="zh-CN" b="1" smtClean="0">
                <a:solidFill>
                  <a:schemeClr val="tx1"/>
                </a:solidFill>
                <a:latin typeface="华文楷体" panose="02010600040101010101" pitchFamily="2" charset="-122"/>
                <a:ea typeface="华文楷体" panose="02010600040101010101" pitchFamily="2" charset="-122"/>
              </a:rPr>
              <a:t>3</a:t>
            </a:r>
            <a:r>
              <a:rPr lang="zh-CN" altLang="en-US" b="1" smtClean="0">
                <a:solidFill>
                  <a:schemeClr val="tx1"/>
                </a:solidFill>
                <a:latin typeface="华文楷体" panose="02010600040101010101" pitchFamily="2" charset="-122"/>
                <a:ea typeface="华文楷体" panose="02010600040101010101" pitchFamily="2" charset="-122"/>
              </a:rPr>
              <a:t>、内容要及时更新。</a:t>
            </a:r>
            <a:endParaRPr lang="zh-CN" altLang="en-US" b="1" smtClean="0">
              <a:solidFill>
                <a:schemeClr val="tx1"/>
              </a:solidFill>
              <a:latin typeface="华文楷体" panose="02010600040101010101" pitchFamily="2" charset="-122"/>
              <a:ea typeface="华文楷体" panose="02010600040101010101" pitchFamily="2" charset="-122"/>
            </a:endParaRPr>
          </a:p>
          <a:p>
            <a:endParaRPr lang="zh-CN" altLang="en-US" b="1" smtClean="0">
              <a:solidFill>
                <a:schemeClr val="tx1"/>
              </a:solidFill>
              <a:latin typeface="华文楷体" panose="02010600040101010101" pitchFamily="2" charset="-122"/>
              <a:ea typeface="华文楷体" panose="02010600040101010101" pitchFamily="2" charset="-122"/>
            </a:endParaRPr>
          </a:p>
        </p:txBody>
      </p:sp>
      <p:sp>
        <p:nvSpPr>
          <p:cNvPr id="94210" name="矩形 155651"/>
          <p:cNvSpPr>
            <a:spLocks noChangeArrowheads="1"/>
          </p:cNvSpPr>
          <p:nvPr/>
        </p:nvSpPr>
        <p:spPr bwMode="auto">
          <a:xfrm>
            <a:off x="3476625" y="1093788"/>
            <a:ext cx="5186680" cy="38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80000"/>
              </a:lnSpc>
              <a:spcBef>
                <a:spcPct val="20000"/>
              </a:spcBef>
              <a:buFont typeface="Arial" panose="020B0604020202020204" pitchFamily="34" charset="0"/>
              <a:buChar char="•"/>
            </a:pPr>
            <a:r>
              <a:rPr lang="zh-CN" altLang="en-US" sz="2400" b="1">
                <a:solidFill>
                  <a:srgbClr val="EB0520"/>
                </a:solidFill>
                <a:ea typeface="宋体" panose="02010600030101010101" pitchFamily="2" charset="-122"/>
                <a:sym typeface="Arial" panose="020B0604020202020204" pitchFamily="34" charset="0"/>
              </a:rPr>
              <a:t>（三）职业卫生管理制度和操作规程</a:t>
            </a:r>
            <a:endParaRPr lang="en-US" altLang="zh-CN" sz="2400" b="1">
              <a:solidFill>
                <a:srgbClr val="EB0520"/>
              </a:solidFill>
              <a:ea typeface="宋体" panose="02010600030101010101" pitchFamily="2" charset="-122"/>
              <a:sym typeface="Arial" panose="020B0604020202020204" pitchFamily="34" charset="0"/>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内容占位符 2"/>
          <p:cNvSpPr>
            <a:spLocks noGrp="1" noChangeArrowheads="1"/>
          </p:cNvSpPr>
          <p:nvPr>
            <p:ph idx="1"/>
          </p:nvPr>
        </p:nvSpPr>
        <p:spPr>
          <a:xfrm>
            <a:off x="1938338" y="550863"/>
            <a:ext cx="8316912" cy="5689600"/>
          </a:xfrm>
        </p:spPr>
        <p:txBody>
          <a:bodyPr lIns="91440" tIns="45720" rIns="91440" bIns="45720" anchor="t"/>
          <a:lstStyle/>
          <a:p>
            <a:pPr marL="357505" indent="-357505"/>
            <a:endParaRPr lang="en-US" altLang="zh-CN" b="1" smtClean="0">
              <a:solidFill>
                <a:schemeClr val="tx1"/>
              </a:solidFill>
              <a:latin typeface="华文楷体" panose="02010600040101010101" pitchFamily="2" charset="-122"/>
              <a:ea typeface="华文楷体" panose="02010600040101010101" pitchFamily="2" charset="-122"/>
            </a:endParaRPr>
          </a:p>
          <a:p>
            <a:pPr marL="357505" indent="-357505"/>
            <a:r>
              <a:rPr lang="zh-CN" altLang="en-US" b="1" smtClean="0">
                <a:solidFill>
                  <a:schemeClr val="tx1"/>
                </a:solidFill>
                <a:latin typeface="华文楷体" panose="02010600040101010101" pitchFamily="2" charset="-122"/>
                <a:ea typeface="华文楷体" panose="02010600040101010101" pitchFamily="2" charset="-122"/>
              </a:rPr>
              <a:t>  </a:t>
            </a:r>
            <a:r>
              <a:rPr lang="zh-CN" altLang="en-US" b="1" smtClean="0">
                <a:solidFill>
                  <a:srgbClr val="EB0520"/>
                </a:solidFill>
                <a:latin typeface="华文楷体" panose="02010600040101010101" pitchFamily="2" charset="-122"/>
                <a:ea typeface="华文楷体" panose="02010600040101010101" pitchFamily="2" charset="-122"/>
              </a:rPr>
              <a:t>（ 四）建设项目“三同时”管理和职业病危害项目申报</a:t>
            </a:r>
            <a:endParaRPr lang="en-US" altLang="zh-CN" b="1" smtClean="0">
              <a:solidFill>
                <a:srgbClr val="EB0520"/>
              </a:solidFill>
              <a:latin typeface="华文楷体" panose="02010600040101010101" pitchFamily="2" charset="-122"/>
              <a:ea typeface="华文楷体" panose="02010600040101010101" pitchFamily="2" charset="-122"/>
            </a:endParaRPr>
          </a:p>
          <a:p>
            <a:pPr marL="357505" indent="-357505"/>
            <a:r>
              <a:rPr lang="zh-CN" altLang="en-US" b="1" smtClean="0">
                <a:solidFill>
                  <a:schemeClr val="tx1"/>
                </a:solidFill>
                <a:latin typeface="华文楷体" panose="02010600040101010101" pitchFamily="2" charset="-122"/>
                <a:ea typeface="华文楷体" panose="02010600040101010101" pitchFamily="2" charset="-122"/>
              </a:rPr>
              <a:t> 台帐资料：</a:t>
            </a:r>
            <a:endParaRPr lang="en-US" altLang="zh-CN"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pPr>
            <a:r>
              <a:rPr lang="en-US" altLang="zh-CN" b="1" smtClean="0">
                <a:solidFill>
                  <a:schemeClr val="tx1"/>
                </a:solidFill>
                <a:latin typeface="华文楷体" panose="02010600040101010101" pitchFamily="2" charset="-122"/>
                <a:ea typeface="华文楷体" panose="02010600040101010101" pitchFamily="2" charset="-122"/>
              </a:rPr>
              <a:t>      1</a:t>
            </a:r>
            <a:r>
              <a:rPr lang="zh-CN" altLang="en-US" b="1" smtClean="0">
                <a:solidFill>
                  <a:schemeClr val="tx1"/>
                </a:solidFill>
                <a:latin typeface="华文楷体" panose="02010600040101010101" pitchFamily="2" charset="-122"/>
                <a:ea typeface="华文楷体" panose="02010600040101010101" pitchFamily="2" charset="-122"/>
              </a:rPr>
              <a:t>、建设项目“三同时”管理档案 （合同、协议、项目批文）。</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pPr>
            <a:r>
              <a:rPr lang="en-US" altLang="zh-CN" b="1" smtClean="0">
                <a:solidFill>
                  <a:schemeClr val="tx1"/>
                </a:solidFill>
                <a:latin typeface="华文楷体" panose="02010600040101010101" pitchFamily="2" charset="-122"/>
                <a:ea typeface="华文楷体" panose="02010600040101010101" pitchFamily="2" charset="-122"/>
              </a:rPr>
              <a:t>      2</a:t>
            </a:r>
            <a:r>
              <a:rPr lang="zh-CN" altLang="en-US" b="1" smtClean="0">
                <a:solidFill>
                  <a:schemeClr val="tx1"/>
                </a:solidFill>
                <a:latin typeface="华文楷体" panose="02010600040101010101" pitchFamily="2" charset="-122"/>
                <a:ea typeface="华文楷体" panose="02010600040101010101" pitchFamily="2" charset="-122"/>
              </a:rPr>
              <a:t>、检查评价、备案、审核、审查和竣工验收资料。 </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pPr>
            <a:r>
              <a:rPr lang="en-US" altLang="zh-CN" b="1" smtClean="0">
                <a:solidFill>
                  <a:schemeClr val="tx1"/>
                </a:solidFill>
                <a:latin typeface="华文楷体" panose="02010600040101010101" pitchFamily="2" charset="-122"/>
                <a:ea typeface="华文楷体" panose="02010600040101010101" pitchFamily="2" charset="-122"/>
              </a:rPr>
              <a:t>      3</a:t>
            </a:r>
            <a:r>
              <a:rPr lang="zh-CN" altLang="en-US" b="1" smtClean="0">
                <a:solidFill>
                  <a:schemeClr val="tx1"/>
                </a:solidFill>
                <a:latin typeface="华文楷体" panose="02010600040101010101" pitchFamily="2" charset="-122"/>
                <a:ea typeface="华文楷体" panose="02010600040101010101" pitchFamily="2" charset="-122"/>
              </a:rPr>
              <a:t>、职业病危害项目申报申报表、申报回执。</a:t>
            </a:r>
            <a:endParaRPr lang="en-US" altLang="zh-CN" b="1" smtClean="0">
              <a:solidFill>
                <a:schemeClr val="tx1"/>
              </a:solidFill>
              <a:latin typeface="华文楷体" panose="02010600040101010101" pitchFamily="2" charset="-122"/>
              <a:ea typeface="华文楷体" panose="02010600040101010101" pitchFamily="2" charset="-122"/>
            </a:endParaRPr>
          </a:p>
          <a:p>
            <a:pPr marL="357505" indent="-357505"/>
            <a:r>
              <a:rPr lang="zh-CN" altLang="en-US" b="1" smtClean="0">
                <a:solidFill>
                  <a:schemeClr val="tx1"/>
                </a:solidFill>
                <a:latin typeface="华文楷体" panose="02010600040101010101" pitchFamily="2" charset="-122"/>
                <a:ea typeface="华文楷体" panose="02010600040101010101" pitchFamily="2" charset="-122"/>
              </a:rPr>
              <a:t>要求 ：</a:t>
            </a:r>
            <a:endParaRPr lang="en-US" altLang="zh-CN" b="1" smtClean="0">
              <a:solidFill>
                <a:schemeClr val="tx1"/>
              </a:solidFill>
              <a:latin typeface="华文楷体" panose="02010600040101010101" pitchFamily="2" charset="-122"/>
              <a:ea typeface="华文楷体" panose="02010600040101010101" pitchFamily="2" charset="-122"/>
            </a:endParaRPr>
          </a:p>
          <a:p>
            <a:pPr marL="357505" indent="-357505"/>
            <a:r>
              <a:rPr lang="en-US" altLang="zh-CN" b="1" smtClean="0">
                <a:solidFill>
                  <a:schemeClr val="tx1"/>
                </a:solidFill>
                <a:latin typeface="华文楷体" panose="02010600040101010101" pitchFamily="2" charset="-122"/>
                <a:ea typeface="华文楷体" panose="02010600040101010101" pitchFamily="2" charset="-122"/>
              </a:rPr>
              <a:t>     </a:t>
            </a:r>
            <a:r>
              <a:rPr lang="zh-CN" altLang="en-US" b="1" smtClean="0">
                <a:solidFill>
                  <a:schemeClr val="tx1"/>
                </a:solidFill>
                <a:latin typeface="华文楷体" panose="02010600040101010101" pitchFamily="2" charset="-122"/>
                <a:ea typeface="华文楷体" panose="02010600040101010101" pitchFamily="2" charset="-122"/>
              </a:rPr>
              <a:t>职业危害申报由企业每年申报一次。</a:t>
            </a:r>
            <a:endParaRPr lang="en-US" altLang="zh-CN" b="1" smtClean="0">
              <a:solidFill>
                <a:schemeClr val="tx1"/>
              </a:solidFill>
              <a:latin typeface="华文楷体" panose="02010600040101010101" pitchFamily="2" charset="-122"/>
              <a:ea typeface="华文楷体" panose="02010600040101010101" pitchFamily="2" charset="-122"/>
            </a:endParaRPr>
          </a:p>
          <a:p>
            <a:pPr marL="357505" indent="-357505"/>
            <a:endParaRPr lang="en-US" altLang="zh-CN" b="1" smtClean="0">
              <a:solidFill>
                <a:schemeClr val="tx1"/>
              </a:solidFill>
              <a:latin typeface="华文楷体" panose="02010600040101010101" pitchFamily="2" charset="-122"/>
              <a:ea typeface="华文楷体" panose="02010600040101010101" pitchFamily="2" charset="-122"/>
            </a:endParaRPr>
          </a:p>
          <a:p>
            <a:pPr marL="357505" indent="-357505"/>
            <a:endParaRPr lang="en-US" altLang="zh-CN" b="1" smtClean="0">
              <a:solidFill>
                <a:schemeClr val="tx1"/>
              </a:solidFill>
              <a:latin typeface="华文楷体" panose="02010600040101010101" pitchFamily="2" charset="-122"/>
              <a:ea typeface="华文楷体" panose="02010600040101010101" pitchFamily="2" charset="-122"/>
            </a:endParaRPr>
          </a:p>
          <a:p>
            <a:pPr marL="357505" indent="-357505"/>
            <a:endParaRPr lang="zh-CN" altLang="en-US" b="1" smtClean="0">
              <a:solidFill>
                <a:schemeClr val="tx1"/>
              </a:solidFill>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内容占位符 2"/>
          <p:cNvSpPr>
            <a:spLocks noGrp="1" noChangeArrowheads="1"/>
          </p:cNvSpPr>
          <p:nvPr>
            <p:ph idx="1"/>
          </p:nvPr>
        </p:nvSpPr>
        <p:spPr>
          <a:xfrm>
            <a:off x="2152650" y="642938"/>
            <a:ext cx="7886700" cy="5576887"/>
          </a:xfrm>
        </p:spPr>
        <p:txBody>
          <a:bodyPr lIns="91440" tIns="45720" rIns="91440" bIns="45720" anchor="t"/>
          <a:lstStyle/>
          <a:p>
            <a:pPr marL="357505" indent="-357505"/>
            <a:r>
              <a:rPr lang="zh-CN" altLang="en-US" b="1" smtClean="0">
                <a:solidFill>
                  <a:schemeClr val="tx1"/>
                </a:solidFill>
                <a:latin typeface="华文楷体" panose="02010600040101010101" pitchFamily="2" charset="-122"/>
                <a:ea typeface="华文楷体" panose="02010600040101010101" pitchFamily="2" charset="-122"/>
              </a:rPr>
              <a:t>      （</a:t>
            </a:r>
            <a:r>
              <a:rPr lang="zh-CN" altLang="en-US" b="1" smtClean="0">
                <a:solidFill>
                  <a:srgbClr val="EB0520"/>
                </a:solidFill>
                <a:latin typeface="华文楷体" panose="02010600040101010101" pitchFamily="2" charset="-122"/>
                <a:ea typeface="华文楷体" panose="02010600040101010101" pitchFamily="2" charset="-122"/>
              </a:rPr>
              <a:t>五）职业病防治经费投入</a:t>
            </a:r>
            <a:endParaRPr lang="en-US" altLang="zh-CN" b="1" smtClean="0">
              <a:solidFill>
                <a:srgbClr val="EB0520"/>
              </a:solidFill>
              <a:latin typeface="华文楷体" panose="02010600040101010101" pitchFamily="2" charset="-122"/>
              <a:ea typeface="华文楷体" panose="02010600040101010101" pitchFamily="2" charset="-122"/>
            </a:endParaRPr>
          </a:p>
          <a:p>
            <a:pPr marL="357505" indent="-357505"/>
            <a:r>
              <a:rPr lang="zh-CN" altLang="en-US" b="1" smtClean="0">
                <a:solidFill>
                  <a:schemeClr val="tx1"/>
                </a:solidFill>
                <a:latin typeface="华文楷体" panose="02010600040101010101" pitchFamily="2" charset="-122"/>
                <a:ea typeface="华文楷体" panose="02010600040101010101" pitchFamily="2" charset="-122"/>
              </a:rPr>
              <a:t>台帐资料：</a:t>
            </a:r>
            <a:endParaRPr lang="en-US" altLang="zh-CN" b="1" smtClean="0">
              <a:solidFill>
                <a:schemeClr val="tx1"/>
              </a:solidFill>
              <a:latin typeface="华文楷体" panose="02010600040101010101" pitchFamily="2" charset="-122"/>
              <a:ea typeface="华文楷体" panose="02010600040101010101" pitchFamily="2" charset="-122"/>
            </a:endParaRPr>
          </a:p>
          <a:p>
            <a:pPr marL="357505" indent="-357505"/>
            <a:r>
              <a:rPr lang="zh-CN" altLang="en-US" b="1" smtClean="0">
                <a:solidFill>
                  <a:schemeClr val="tx1"/>
                </a:solidFill>
                <a:latin typeface="华文楷体" panose="02010600040101010101" pitchFamily="2" charset="-122"/>
                <a:ea typeface="华文楷体" panose="02010600040101010101" pitchFamily="2" charset="-122"/>
              </a:rPr>
              <a:t>职业病防治经费台帐、检测、维护、保养记录等。</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r>
              <a:rPr lang="zh-CN" altLang="en-US" b="1" smtClean="0">
                <a:solidFill>
                  <a:schemeClr val="tx1"/>
                </a:solidFill>
                <a:latin typeface="华文楷体" panose="02010600040101010101" pitchFamily="2" charset="-122"/>
                <a:ea typeface="华文楷体" panose="02010600040101010101" pitchFamily="2" charset="-122"/>
              </a:rPr>
              <a:t>要求 ：</a:t>
            </a:r>
            <a:endParaRPr lang="en-US" altLang="zh-CN" b="1" smtClean="0">
              <a:solidFill>
                <a:schemeClr val="tx1"/>
              </a:solidFill>
              <a:latin typeface="华文楷体" panose="02010600040101010101" pitchFamily="2" charset="-122"/>
              <a:ea typeface="华文楷体" panose="02010600040101010101" pitchFamily="2" charset="-122"/>
            </a:endParaRPr>
          </a:p>
          <a:p>
            <a:pPr marL="357505" indent="-357505"/>
            <a:r>
              <a:rPr lang="en-US" altLang="zh-CN" b="1" smtClean="0">
                <a:solidFill>
                  <a:schemeClr val="tx1"/>
                </a:solidFill>
                <a:latin typeface="华文楷体" panose="02010600040101010101" pitchFamily="2" charset="-122"/>
                <a:ea typeface="华文楷体" panose="02010600040101010101" pitchFamily="2" charset="-122"/>
              </a:rPr>
              <a:t>1</a:t>
            </a:r>
            <a:r>
              <a:rPr lang="zh-CN" altLang="en-US" b="1" smtClean="0">
                <a:solidFill>
                  <a:schemeClr val="tx1"/>
                </a:solidFill>
                <a:latin typeface="华文楷体" panose="02010600040101010101" pitchFamily="2" charset="-122"/>
                <a:ea typeface="华文楷体" panose="02010600040101010101" pitchFamily="2" charset="-122"/>
              </a:rPr>
              <a:t>、用于为职工配备更衣间、洗浴间、孕妇休息间等卫生设施； </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r>
              <a:rPr lang="en-US" altLang="zh-CN" b="1" smtClean="0">
                <a:solidFill>
                  <a:schemeClr val="tx1"/>
                </a:solidFill>
                <a:latin typeface="华文楷体" panose="02010600040101010101" pitchFamily="2" charset="-122"/>
                <a:ea typeface="华文楷体" panose="02010600040101010101" pitchFamily="2" charset="-122"/>
              </a:rPr>
              <a:t>2</a:t>
            </a:r>
            <a:r>
              <a:rPr lang="zh-CN" altLang="en-US" b="1" smtClean="0">
                <a:solidFill>
                  <a:schemeClr val="tx1"/>
                </a:solidFill>
                <a:latin typeface="华文楷体" panose="02010600040101010101" pitchFamily="2" charset="-122"/>
                <a:ea typeface="华文楷体" panose="02010600040101010101" pitchFamily="2" charset="-122"/>
              </a:rPr>
              <a:t>、用于配备职业病防护用品； </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r>
              <a:rPr lang="en-US" altLang="zh-CN" b="1" smtClean="0">
                <a:solidFill>
                  <a:schemeClr val="tx1"/>
                </a:solidFill>
                <a:latin typeface="华文楷体" panose="02010600040101010101" pitchFamily="2" charset="-122"/>
                <a:ea typeface="华文楷体" panose="02010600040101010101" pitchFamily="2" charset="-122"/>
              </a:rPr>
              <a:t>3</a:t>
            </a:r>
            <a:r>
              <a:rPr lang="zh-CN" altLang="en-US" b="1" smtClean="0">
                <a:solidFill>
                  <a:schemeClr val="tx1"/>
                </a:solidFill>
                <a:latin typeface="华文楷体" panose="02010600040101010101" pitchFamily="2" charset="-122"/>
                <a:ea typeface="华文楷体" panose="02010600040101010101" pitchFamily="2" charset="-122"/>
              </a:rPr>
              <a:t>、用于对职业病防护设施检测、维护、保养； </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r>
              <a:rPr lang="en-US" altLang="zh-CN" b="1" smtClean="0">
                <a:solidFill>
                  <a:schemeClr val="tx1"/>
                </a:solidFill>
                <a:latin typeface="华文楷体" panose="02010600040101010101" pitchFamily="2" charset="-122"/>
                <a:ea typeface="华文楷体" panose="02010600040101010101" pitchFamily="2" charset="-122"/>
              </a:rPr>
              <a:t>4</a:t>
            </a:r>
            <a:r>
              <a:rPr lang="zh-CN" altLang="en-US" b="1" smtClean="0">
                <a:solidFill>
                  <a:schemeClr val="tx1"/>
                </a:solidFill>
                <a:latin typeface="华文楷体" panose="02010600040101010101" pitchFamily="2" charset="-122"/>
                <a:ea typeface="华文楷体" panose="02010600040101010101" pitchFamily="2" charset="-122"/>
              </a:rPr>
              <a:t>、用于职业健康监护等； </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r>
              <a:rPr lang="en-US" altLang="zh-CN" b="1" smtClean="0">
                <a:solidFill>
                  <a:schemeClr val="tx1"/>
                </a:solidFill>
                <a:latin typeface="华文楷体" panose="02010600040101010101" pitchFamily="2" charset="-122"/>
                <a:ea typeface="华文楷体" panose="02010600040101010101" pitchFamily="2" charset="-122"/>
              </a:rPr>
              <a:t>5</a:t>
            </a:r>
            <a:r>
              <a:rPr lang="zh-CN" altLang="en-US" b="1" smtClean="0">
                <a:solidFill>
                  <a:schemeClr val="tx1"/>
                </a:solidFill>
                <a:latin typeface="华文楷体" panose="02010600040101010101" pitchFamily="2" charset="-122"/>
                <a:ea typeface="华文楷体" panose="02010600040101010101" pitchFamily="2" charset="-122"/>
              </a:rPr>
              <a:t>、对资金投入不足导致的后果承担责任。</a:t>
            </a:r>
            <a:endParaRPr lang="zh-CN" altLang="en-US" b="1" smtClean="0">
              <a:solidFill>
                <a:schemeClr val="tx1"/>
              </a:solidFill>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内容占位符 2"/>
          <p:cNvSpPr>
            <a:spLocks noGrp="1" noChangeArrowheads="1"/>
          </p:cNvSpPr>
          <p:nvPr>
            <p:ph idx="1"/>
          </p:nvPr>
        </p:nvSpPr>
        <p:spPr>
          <a:xfrm>
            <a:off x="2152650" y="576263"/>
            <a:ext cx="7886700" cy="5643562"/>
          </a:xfrm>
        </p:spPr>
        <p:txBody>
          <a:bodyPr lIns="91440" tIns="45720" rIns="91440" bIns="45720" anchor="t"/>
          <a:lstStyle/>
          <a:p>
            <a:pPr marL="357505" indent="-357505"/>
            <a:r>
              <a:rPr lang="zh-CN" altLang="en-US" b="1" smtClean="0">
                <a:solidFill>
                  <a:schemeClr val="tx1"/>
                </a:solidFill>
                <a:latin typeface="华文楷体" panose="02010600040101010101" pitchFamily="2" charset="-122"/>
                <a:ea typeface="华文楷体" panose="02010600040101010101" pitchFamily="2" charset="-122"/>
              </a:rPr>
              <a:t>      </a:t>
            </a:r>
            <a:r>
              <a:rPr lang="zh-CN" altLang="en-US" b="1" smtClean="0">
                <a:solidFill>
                  <a:srgbClr val="EB0520"/>
                </a:solidFill>
                <a:latin typeface="华文楷体" panose="02010600040101010101" pitchFamily="2" charset="-122"/>
                <a:ea typeface="华文楷体" panose="02010600040101010101" pitchFamily="2" charset="-122"/>
              </a:rPr>
              <a:t>（六）劳动防护用品管理和职业病防护设施</a:t>
            </a:r>
            <a:endParaRPr lang="zh-CN" altLang="en-US" b="1" smtClean="0">
              <a:solidFill>
                <a:srgbClr val="EB0520"/>
              </a:solidFill>
              <a:latin typeface="华文楷体" panose="02010600040101010101" pitchFamily="2" charset="-122"/>
              <a:ea typeface="华文楷体" panose="02010600040101010101" pitchFamily="2" charset="-122"/>
            </a:endParaRPr>
          </a:p>
          <a:p>
            <a:pPr marL="357505" indent="-357505"/>
            <a:r>
              <a:rPr lang="zh-CN" altLang="en-US" b="1" smtClean="0">
                <a:solidFill>
                  <a:schemeClr val="tx1"/>
                </a:solidFill>
                <a:latin typeface="华文楷体" panose="02010600040101010101" pitchFamily="2" charset="-122"/>
                <a:ea typeface="华文楷体" panose="02010600040101010101" pitchFamily="2" charset="-122"/>
              </a:rPr>
              <a:t>    台帐资料：</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r>
              <a:rPr lang="en-US" altLang="zh-CN" b="1" smtClean="0">
                <a:solidFill>
                  <a:schemeClr val="tx1"/>
                </a:solidFill>
                <a:latin typeface="华文楷体" panose="02010600040101010101" pitchFamily="2" charset="-122"/>
                <a:ea typeface="华文楷体" panose="02010600040101010101" pitchFamily="2" charset="-122"/>
              </a:rPr>
              <a:t>1</a:t>
            </a:r>
            <a:r>
              <a:rPr lang="zh-CN" altLang="en-US" b="1" smtClean="0">
                <a:solidFill>
                  <a:schemeClr val="tx1"/>
                </a:solidFill>
                <a:latin typeface="华文楷体" panose="02010600040101010101" pitchFamily="2" charset="-122"/>
                <a:ea typeface="华文楷体" panose="02010600040101010101" pitchFamily="2" charset="-122"/>
              </a:rPr>
              <a:t>、劳动防护用品发放记录、使用台帐</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r>
              <a:rPr lang="en-US" altLang="zh-CN" b="1" smtClean="0">
                <a:solidFill>
                  <a:schemeClr val="tx1"/>
                </a:solidFill>
                <a:latin typeface="华文楷体" panose="02010600040101010101" pitchFamily="2" charset="-122"/>
                <a:ea typeface="华文楷体" panose="02010600040101010101" pitchFamily="2" charset="-122"/>
              </a:rPr>
              <a:t>2</a:t>
            </a:r>
            <a:r>
              <a:rPr lang="zh-CN" altLang="en-US" b="1" smtClean="0">
                <a:solidFill>
                  <a:schemeClr val="tx1"/>
                </a:solidFill>
                <a:latin typeface="华文楷体" panose="02010600040101010101" pitchFamily="2" charset="-122"/>
                <a:ea typeface="华文楷体" panose="02010600040101010101" pitchFamily="2" charset="-122"/>
              </a:rPr>
              <a:t>、职业病防护设施台帐、维护、更新记录</a:t>
            </a:r>
            <a:endParaRPr lang="en-US" altLang="zh-CN" b="1" smtClean="0">
              <a:solidFill>
                <a:schemeClr val="tx1"/>
              </a:solidFill>
              <a:latin typeface="华文楷体" panose="02010600040101010101" pitchFamily="2" charset="-122"/>
              <a:ea typeface="华文楷体" panose="02010600040101010101" pitchFamily="2" charset="-122"/>
            </a:endParaRPr>
          </a:p>
          <a:p>
            <a:pPr marL="357505" indent="-357505"/>
            <a:r>
              <a:rPr lang="zh-CN" altLang="en-US" b="1" smtClean="0">
                <a:solidFill>
                  <a:schemeClr val="tx1"/>
                </a:solidFill>
                <a:latin typeface="华文楷体" panose="02010600040101010101" pitchFamily="2" charset="-122"/>
                <a:ea typeface="华文楷体" panose="02010600040101010101" pitchFamily="2" charset="-122"/>
              </a:rPr>
              <a:t>要求 ：</a:t>
            </a:r>
            <a:endParaRPr lang="en-US" altLang="zh-CN" b="1" smtClean="0">
              <a:solidFill>
                <a:schemeClr val="tx1"/>
              </a:solidFill>
              <a:latin typeface="华文楷体" panose="02010600040101010101" pitchFamily="2" charset="-122"/>
              <a:ea typeface="华文楷体" panose="02010600040101010101" pitchFamily="2" charset="-122"/>
            </a:endParaRPr>
          </a:p>
          <a:p>
            <a:pPr marL="357505" indent="-357505"/>
            <a:r>
              <a:rPr lang="en-US" altLang="zh-CN" b="1" smtClean="0">
                <a:solidFill>
                  <a:schemeClr val="tx1"/>
                </a:solidFill>
                <a:latin typeface="华文楷体" panose="02010600040101010101" pitchFamily="2" charset="-122"/>
                <a:ea typeface="华文楷体" panose="02010600040101010101" pitchFamily="2" charset="-122"/>
              </a:rPr>
              <a:t>1</a:t>
            </a:r>
            <a:r>
              <a:rPr lang="zh-CN" altLang="en-US" b="1" smtClean="0">
                <a:solidFill>
                  <a:schemeClr val="tx1"/>
                </a:solidFill>
                <a:latin typeface="华文楷体" panose="02010600040101010101" pitchFamily="2" charset="-122"/>
                <a:ea typeface="华文楷体" panose="02010600040101010101" pitchFamily="2" charset="-122"/>
              </a:rPr>
              <a:t>、企业应按规定发放劳动防护用品。</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r>
              <a:rPr lang="en-US" altLang="zh-CN" b="1" smtClean="0">
                <a:solidFill>
                  <a:schemeClr val="tx1"/>
                </a:solidFill>
                <a:latin typeface="华文楷体" panose="02010600040101010101" pitchFamily="2" charset="-122"/>
                <a:ea typeface="华文楷体" panose="02010600040101010101" pitchFamily="2" charset="-122"/>
              </a:rPr>
              <a:t>2</a:t>
            </a:r>
            <a:r>
              <a:rPr lang="zh-CN" altLang="en-US" b="1" smtClean="0">
                <a:solidFill>
                  <a:schemeClr val="tx1"/>
                </a:solidFill>
                <a:latin typeface="华文楷体" panose="02010600040101010101" pitchFamily="2" charset="-122"/>
                <a:ea typeface="华文楷体" panose="02010600040101010101" pitchFamily="2" charset="-122"/>
              </a:rPr>
              <a:t>、选型正确 。</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r>
              <a:rPr lang="en-US" altLang="zh-CN" b="1" smtClean="0">
                <a:solidFill>
                  <a:schemeClr val="tx1"/>
                </a:solidFill>
                <a:latin typeface="华文楷体" panose="02010600040101010101" pitchFamily="2" charset="-122"/>
                <a:ea typeface="华文楷体" panose="02010600040101010101" pitchFamily="2" charset="-122"/>
              </a:rPr>
              <a:t>3</a:t>
            </a:r>
            <a:r>
              <a:rPr lang="zh-CN" altLang="en-US" b="1" smtClean="0">
                <a:solidFill>
                  <a:schemeClr val="tx1"/>
                </a:solidFill>
                <a:latin typeface="华文楷体" panose="02010600040101010101" pitchFamily="2" charset="-122"/>
                <a:ea typeface="华文楷体" panose="02010600040101010101" pitchFamily="2" charset="-122"/>
              </a:rPr>
              <a:t>、落实购买索证制度。</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r>
              <a:rPr lang="en-US" altLang="zh-CN" b="1" smtClean="0">
                <a:solidFill>
                  <a:schemeClr val="tx1"/>
                </a:solidFill>
                <a:latin typeface="华文楷体" panose="02010600040101010101" pitchFamily="2" charset="-122"/>
                <a:ea typeface="华文楷体" panose="02010600040101010101" pitchFamily="2" charset="-122"/>
              </a:rPr>
              <a:t>4</a:t>
            </a:r>
            <a:r>
              <a:rPr lang="zh-CN" altLang="en-US" b="1" smtClean="0">
                <a:solidFill>
                  <a:schemeClr val="tx1"/>
                </a:solidFill>
                <a:latin typeface="华文楷体" panose="02010600040101010101" pitchFamily="2" charset="-122"/>
                <a:ea typeface="华文楷体" panose="02010600040101010101" pitchFamily="2" charset="-122"/>
              </a:rPr>
              <a:t>、职业病防护设施要登记建档，定期维护、更新要记录。</a:t>
            </a:r>
            <a:endParaRPr lang="zh-CN" altLang="en-US" b="1" smtClean="0">
              <a:solidFill>
                <a:schemeClr val="tx1"/>
              </a:solidFill>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内容占位符 2"/>
          <p:cNvSpPr>
            <a:spLocks noGrp="1" noChangeArrowheads="1"/>
          </p:cNvSpPr>
          <p:nvPr>
            <p:ph idx="1"/>
          </p:nvPr>
        </p:nvSpPr>
        <p:spPr>
          <a:xfrm>
            <a:off x="2152650" y="428625"/>
            <a:ext cx="7886700" cy="6040438"/>
          </a:xfrm>
        </p:spPr>
        <p:txBody>
          <a:bodyPr lIns="91440" tIns="45720" rIns="91440" bIns="45720" anchor="t"/>
          <a:lstStyle/>
          <a:p>
            <a:pPr marL="357505" indent="-357505"/>
            <a:r>
              <a:rPr lang="zh-CN" altLang="en-US" sz="2000" b="1" smtClean="0">
                <a:solidFill>
                  <a:schemeClr val="tx1"/>
                </a:solidFill>
                <a:latin typeface="华文楷体" panose="02010600040101010101" pitchFamily="2" charset="-122"/>
                <a:ea typeface="华文楷体" panose="02010600040101010101" pitchFamily="2" charset="-122"/>
              </a:rPr>
              <a:t>      </a:t>
            </a:r>
            <a:r>
              <a:rPr lang="zh-CN" altLang="en-US" sz="2000" b="1" smtClean="0">
                <a:solidFill>
                  <a:srgbClr val="EB0520"/>
                </a:solidFill>
                <a:latin typeface="华文楷体" panose="02010600040101010101" pitchFamily="2" charset="-122"/>
                <a:ea typeface="华文楷体" panose="02010600040101010101" pitchFamily="2" charset="-122"/>
              </a:rPr>
              <a:t>（七）职业健康监护</a:t>
            </a:r>
            <a:endParaRPr lang="en-US" altLang="zh-CN" sz="2000" b="1" smtClean="0">
              <a:solidFill>
                <a:srgbClr val="EB0520"/>
              </a:solidFill>
              <a:latin typeface="华文楷体" panose="02010600040101010101" pitchFamily="2" charset="-122"/>
              <a:ea typeface="华文楷体" panose="02010600040101010101" pitchFamily="2" charset="-122"/>
            </a:endParaRPr>
          </a:p>
          <a:p>
            <a:pPr marL="357505" indent="-357505"/>
            <a:r>
              <a:rPr lang="zh-CN" altLang="en-US" sz="2000" b="1" smtClean="0">
                <a:solidFill>
                  <a:schemeClr val="tx1"/>
                </a:solidFill>
                <a:latin typeface="华文楷体" panose="02010600040101010101" pitchFamily="2" charset="-122"/>
                <a:ea typeface="华文楷体" panose="02010600040101010101" pitchFamily="2" charset="-122"/>
              </a:rPr>
              <a:t>台帐资料：</a:t>
            </a:r>
            <a:r>
              <a:rPr lang="en-US" altLang="zh-CN" sz="2000" b="1" smtClean="0">
                <a:solidFill>
                  <a:schemeClr val="tx1"/>
                </a:solidFill>
                <a:latin typeface="华文楷体" panose="02010600040101010101" pitchFamily="2" charset="-122"/>
                <a:ea typeface="华文楷体" panose="02010600040101010101" pitchFamily="2" charset="-122"/>
              </a:rPr>
              <a:t>1</a:t>
            </a:r>
            <a:r>
              <a:rPr lang="zh-CN" altLang="en-US" sz="2000" b="1" smtClean="0">
                <a:solidFill>
                  <a:schemeClr val="tx1"/>
                </a:solidFill>
                <a:latin typeface="华文楷体" panose="02010600040101010101" pitchFamily="2" charset="-122"/>
                <a:ea typeface="华文楷体" panose="02010600040101010101" pitchFamily="2" charset="-122"/>
              </a:rPr>
              <a:t>、从业人员职业危害健康检查表</a:t>
            </a:r>
            <a:endParaRPr lang="zh-CN" altLang="en-US" sz="2000"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pPr>
            <a:r>
              <a:rPr lang="zh-CN" altLang="en-US" sz="2000" b="1" smtClean="0">
                <a:solidFill>
                  <a:schemeClr val="tx1"/>
                </a:solidFill>
                <a:latin typeface="华文楷体" panose="02010600040101010101" pitchFamily="2" charset="-122"/>
                <a:ea typeface="华文楷体" panose="02010600040101010101" pitchFamily="2" charset="-122"/>
              </a:rPr>
              <a:t>    要求：</a:t>
            </a:r>
            <a:endParaRPr lang="en-US" altLang="zh-CN" sz="2000"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pPr>
            <a:r>
              <a:rPr lang="zh-CN" altLang="en-US" sz="2000" b="1" smtClean="0">
                <a:solidFill>
                  <a:schemeClr val="tx1"/>
                </a:solidFill>
                <a:latin typeface="华文楷体" panose="02010600040101010101" pitchFamily="2" charset="-122"/>
                <a:ea typeface="华文楷体" panose="02010600040101010101" pitchFamily="2" charset="-122"/>
              </a:rPr>
              <a:t>     ①企业应在从业人员从事职业危害作业之前对其进行健康检查，在从业人员从事职业危害作业过程中定期对其进行健康检查，在从业人员结束职业危害作业时对其进行健康检查；</a:t>
            </a:r>
            <a:endParaRPr lang="zh-CN" altLang="en-US" sz="2000"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pPr>
            <a:r>
              <a:rPr lang="zh-CN" altLang="en-US" sz="2000" b="1" smtClean="0">
                <a:solidFill>
                  <a:schemeClr val="tx1"/>
                </a:solidFill>
                <a:latin typeface="华文楷体" panose="02010600040101010101" pitchFamily="2" charset="-122"/>
                <a:ea typeface="华文楷体" panose="02010600040101010101" pitchFamily="2" charset="-122"/>
              </a:rPr>
              <a:t>     ②健康检查表全部复印作为从业人员健康档案存档；</a:t>
            </a:r>
            <a:endParaRPr lang="zh-CN" altLang="en-US" sz="2000"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buFont typeface="Arial" panose="020B0604020202020204" pitchFamily="34" charset="0"/>
              <a:buNone/>
            </a:pPr>
            <a:r>
              <a:rPr lang="zh-CN" altLang="en-US" sz="2000" b="1" smtClean="0">
                <a:solidFill>
                  <a:schemeClr val="tx1"/>
                </a:solidFill>
                <a:latin typeface="华文楷体" panose="02010600040101010101" pitchFamily="2" charset="-122"/>
                <a:ea typeface="华文楷体" panose="02010600040101010101" pitchFamily="2" charset="-122"/>
              </a:rPr>
              <a:t>        ③从业人员健康档案终生留档。</a:t>
            </a:r>
            <a:endParaRPr lang="zh-CN" altLang="en-US" sz="2000" b="1" smtClean="0">
              <a:solidFill>
                <a:schemeClr val="tx1"/>
              </a:solidFill>
              <a:latin typeface="华文楷体" panose="02010600040101010101" pitchFamily="2" charset="-122"/>
              <a:ea typeface="华文楷体" panose="02010600040101010101" pitchFamily="2" charset="-122"/>
            </a:endParaRPr>
          </a:p>
          <a:p>
            <a:pPr marL="357505" indent="-357505"/>
            <a:r>
              <a:rPr lang="zh-CN" altLang="en-US" sz="2000" b="1" smtClean="0">
                <a:solidFill>
                  <a:schemeClr val="tx1"/>
                </a:solidFill>
                <a:latin typeface="华文楷体" panose="02010600040101010101" pitchFamily="2" charset="-122"/>
                <a:ea typeface="华文楷体" panose="02010600040101010101" pitchFamily="2" charset="-122"/>
              </a:rPr>
              <a:t>    台帐资料：</a:t>
            </a:r>
            <a:r>
              <a:rPr lang="en-US" altLang="zh-CN" sz="2000" b="1" smtClean="0">
                <a:solidFill>
                  <a:schemeClr val="tx1"/>
                </a:solidFill>
                <a:latin typeface="华文楷体" panose="02010600040101010101" pitchFamily="2" charset="-122"/>
                <a:ea typeface="华文楷体" panose="02010600040101010101" pitchFamily="2" charset="-122"/>
              </a:rPr>
              <a:t>2</a:t>
            </a:r>
            <a:r>
              <a:rPr lang="zh-CN" altLang="en-US" sz="2000" b="1" smtClean="0">
                <a:solidFill>
                  <a:schemeClr val="tx1"/>
                </a:solidFill>
                <a:latin typeface="华文楷体" panose="02010600040101010101" pitchFamily="2" charset="-122"/>
                <a:ea typeface="华文楷体" panose="02010600040101010101" pitchFamily="2" charset="-122"/>
              </a:rPr>
              <a:t>、作业场所职业病危害检测报告</a:t>
            </a:r>
            <a:endParaRPr lang="zh-CN" altLang="en-US" sz="2000"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pPr>
            <a:r>
              <a:rPr lang="zh-CN" altLang="en-US" sz="2000" b="1" smtClean="0">
                <a:solidFill>
                  <a:schemeClr val="tx1"/>
                </a:solidFill>
                <a:latin typeface="华文楷体" panose="02010600040101010101" pitchFamily="2" charset="-122"/>
                <a:ea typeface="华文楷体" panose="02010600040101010101" pitchFamily="2" charset="-122"/>
              </a:rPr>
              <a:t>    要求：</a:t>
            </a:r>
            <a:endParaRPr lang="en-US" altLang="zh-CN" sz="2000"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pPr>
            <a:r>
              <a:rPr lang="en-US" altLang="zh-CN" sz="2000" b="1" smtClean="0">
                <a:solidFill>
                  <a:schemeClr val="tx1"/>
                </a:solidFill>
                <a:latin typeface="华文楷体" panose="02010600040101010101" pitchFamily="2" charset="-122"/>
                <a:ea typeface="华文楷体" panose="02010600040101010101" pitchFamily="2" charset="-122"/>
              </a:rPr>
              <a:t>     </a:t>
            </a:r>
            <a:r>
              <a:rPr lang="zh-CN" altLang="en-US" sz="2000" b="1" smtClean="0">
                <a:solidFill>
                  <a:schemeClr val="tx1"/>
                </a:solidFill>
                <a:latin typeface="华文楷体" panose="02010600040101010101" pitchFamily="2" charset="-122"/>
                <a:ea typeface="华文楷体" panose="02010600040101010101" pitchFamily="2" charset="-122"/>
              </a:rPr>
              <a:t>①按国家规定的时限进行检测；特殊情况及时检测。</a:t>
            </a:r>
            <a:endParaRPr lang="zh-CN" altLang="en-US" sz="2000"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pPr>
            <a:r>
              <a:rPr lang="zh-CN" altLang="en-US" sz="2000" b="1" smtClean="0">
                <a:solidFill>
                  <a:schemeClr val="tx1"/>
                </a:solidFill>
                <a:latin typeface="华文楷体" panose="02010600040101010101" pitchFamily="2" charset="-122"/>
                <a:ea typeface="华文楷体" panose="02010600040101010101" pitchFamily="2" charset="-122"/>
              </a:rPr>
              <a:t>     ②由中介机构进行检测。</a:t>
            </a:r>
            <a:endParaRPr lang="zh-CN" altLang="en-US" sz="2000"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pPr>
            <a:r>
              <a:rPr lang="zh-CN" altLang="en-US" sz="2000" b="1" smtClean="0">
                <a:solidFill>
                  <a:schemeClr val="tx1"/>
                </a:solidFill>
                <a:latin typeface="华文楷体" panose="02010600040101010101" pitchFamily="2" charset="-122"/>
                <a:ea typeface="华文楷体" panose="02010600040101010101" pitchFamily="2" charset="-122"/>
              </a:rPr>
              <a:t>     ③检测报告长期保存（检测结果要进行职业危害告知，即在作业场所和公告栏张贴职业危害告知牌）。</a:t>
            </a:r>
            <a:endParaRPr lang="zh-CN" altLang="en-US" sz="2000" b="1" smtClean="0">
              <a:solidFill>
                <a:schemeClr val="tx1"/>
              </a:solidFill>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title"/>
          </p:nvPr>
        </p:nvSpPr>
        <p:spPr>
          <a:xfrm>
            <a:off x="2722563" y="492125"/>
            <a:ext cx="7488237" cy="1143000"/>
          </a:xfrm>
        </p:spPr>
        <p:txBody>
          <a:bodyPr lIns="91440" tIns="45720" rIns="91440" bIns="45720"/>
          <a:lstStyle/>
          <a:p>
            <a:r>
              <a:rPr lang="zh-CN" altLang="en-US" smtClean="0">
                <a:solidFill>
                  <a:srgbClr val="E4123A"/>
                </a:solidFill>
                <a:latin typeface="黑体" panose="02010609060101010101" pitchFamily="2" charset="-122"/>
                <a:ea typeface="叶根友毛笔行书2.0版" panose="02010601030101010101" pitchFamily="2" charset="-122"/>
              </a:rPr>
              <a:t>文件夹五：安全教育培训</a:t>
            </a:r>
            <a:endParaRPr lang="zh-CN" altLang="en-US" smtClean="0">
              <a:solidFill>
                <a:srgbClr val="E4123A"/>
              </a:solidFill>
              <a:latin typeface="黑体" panose="02010609060101010101" pitchFamily="2" charset="-122"/>
              <a:ea typeface="叶根友毛笔行书2.0版" panose="02010601030101010101" pitchFamily="2" charset="-122"/>
            </a:endParaRPr>
          </a:p>
        </p:txBody>
      </p:sp>
      <p:sp>
        <p:nvSpPr>
          <p:cNvPr id="99330" name="Rectangle 3"/>
          <p:cNvSpPr>
            <a:spLocks noGrp="1" noChangeArrowheads="1"/>
          </p:cNvSpPr>
          <p:nvPr>
            <p:ph type="body" idx="4294967295"/>
          </p:nvPr>
        </p:nvSpPr>
        <p:spPr/>
        <p:txBody>
          <a:bodyPr/>
          <a:lstStyle/>
          <a:p>
            <a:pPr marL="357505" indent="-357505"/>
            <a:r>
              <a:rPr lang="zh-CN" altLang="en-US" sz="2000" b="1" smtClean="0">
                <a:solidFill>
                  <a:schemeClr val="tx1"/>
                </a:solidFill>
                <a:latin typeface="华文楷体" panose="02010600040101010101" pitchFamily="2" charset="-122"/>
                <a:ea typeface="华文楷体" panose="02010600040101010101" pitchFamily="2" charset="-122"/>
              </a:rPr>
              <a:t>      </a:t>
            </a:r>
            <a:r>
              <a:rPr lang="zh-CN" altLang="en-US" sz="2000" b="1" smtClean="0">
                <a:solidFill>
                  <a:srgbClr val="EB0520"/>
                </a:solidFill>
                <a:latin typeface="华文楷体" panose="02010600040101010101" pitchFamily="2" charset="-122"/>
                <a:ea typeface="华文楷体" panose="02010600040101010101" pitchFamily="2" charset="-122"/>
              </a:rPr>
              <a:t>（一）安全教育培训计划</a:t>
            </a:r>
            <a:endParaRPr lang="zh-CN" altLang="en-US" sz="2000" b="1" smtClean="0">
              <a:solidFill>
                <a:srgbClr val="EB0520"/>
              </a:solidFill>
              <a:latin typeface="华文楷体" panose="02010600040101010101" pitchFamily="2" charset="-122"/>
              <a:ea typeface="华文楷体" panose="02010600040101010101" pitchFamily="2" charset="-122"/>
            </a:endParaRPr>
          </a:p>
          <a:p>
            <a:pPr marL="357505" indent="-357505">
              <a:lnSpc>
                <a:spcPct val="100000"/>
              </a:lnSpc>
              <a:spcBef>
                <a:spcPts val="600"/>
              </a:spcBef>
            </a:pPr>
            <a:r>
              <a:rPr lang="zh-CN" altLang="en-US" sz="2000" b="1" smtClean="0">
                <a:solidFill>
                  <a:schemeClr val="tx1"/>
                </a:solidFill>
                <a:latin typeface="华文楷体" panose="02010600040101010101" pitchFamily="2" charset="-122"/>
                <a:ea typeface="华文楷体" panose="02010600040101010101" pitchFamily="2" charset="-122"/>
              </a:rPr>
              <a:t>    台帐资料：</a:t>
            </a:r>
            <a:endParaRPr lang="en-US" altLang="zh-CN" sz="2000"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pPr>
            <a:r>
              <a:rPr lang="zh-CN" altLang="en-US" sz="2000" b="1" smtClean="0">
                <a:solidFill>
                  <a:schemeClr val="tx1"/>
                </a:solidFill>
                <a:latin typeface="华文楷体" panose="02010600040101010101" pitchFamily="2" charset="-122"/>
                <a:ea typeface="华文楷体" panose="02010600040101010101" pitchFamily="2" charset="-122"/>
              </a:rPr>
              <a:t>    </a:t>
            </a:r>
            <a:r>
              <a:rPr lang="en-US" altLang="zh-CN" sz="2000" b="1" smtClean="0">
                <a:solidFill>
                  <a:schemeClr val="tx1"/>
                </a:solidFill>
                <a:latin typeface="华文楷体" panose="02010600040101010101" pitchFamily="2" charset="-122"/>
                <a:ea typeface="华文楷体" panose="02010600040101010101" pitchFamily="2" charset="-122"/>
              </a:rPr>
              <a:t>1</a:t>
            </a:r>
            <a:r>
              <a:rPr lang="zh-CN" altLang="en-US" sz="2000" b="1" smtClean="0">
                <a:solidFill>
                  <a:schemeClr val="tx1"/>
                </a:solidFill>
                <a:latin typeface="华文楷体" panose="02010600040101010101" pitchFamily="2" charset="-122"/>
                <a:ea typeface="华文楷体" panose="02010600040101010101" pitchFamily="2" charset="-122"/>
              </a:rPr>
              <a:t>、安全教育培训计划（分参加上级主办的培训和本企业举办的培训）；</a:t>
            </a:r>
            <a:endParaRPr lang="zh-CN" altLang="en-US" sz="2000"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pPr>
            <a:r>
              <a:rPr lang="zh-CN" altLang="en-US" sz="2000" b="1" smtClean="0">
                <a:solidFill>
                  <a:schemeClr val="tx1"/>
                </a:solidFill>
                <a:latin typeface="华文楷体" panose="02010600040101010101" pitchFamily="2" charset="-122"/>
                <a:ea typeface="华文楷体" panose="02010600040101010101" pitchFamily="2" charset="-122"/>
              </a:rPr>
              <a:t>    </a:t>
            </a:r>
            <a:r>
              <a:rPr lang="en-US" altLang="zh-CN" sz="2000" b="1" smtClean="0">
                <a:solidFill>
                  <a:schemeClr val="tx1"/>
                </a:solidFill>
                <a:latin typeface="华文楷体" panose="02010600040101010101" pitchFamily="2" charset="-122"/>
                <a:ea typeface="华文楷体" panose="02010600040101010101" pitchFamily="2" charset="-122"/>
              </a:rPr>
              <a:t>2</a:t>
            </a:r>
            <a:r>
              <a:rPr lang="zh-CN" altLang="en-US" sz="2000" b="1" smtClean="0">
                <a:solidFill>
                  <a:schemeClr val="tx1"/>
                </a:solidFill>
                <a:latin typeface="华文楷体" panose="02010600040101010101" pitchFamily="2" charset="-122"/>
                <a:ea typeface="华文楷体" panose="02010600040101010101" pitchFamily="2" charset="-122"/>
              </a:rPr>
              <a:t>、安全教育培训记录表</a:t>
            </a:r>
            <a:endParaRPr lang="zh-CN" altLang="en-US" sz="2000" b="1" smtClean="0">
              <a:solidFill>
                <a:schemeClr val="tx1"/>
              </a:solidFill>
              <a:latin typeface="华文楷体" panose="02010600040101010101" pitchFamily="2" charset="-122"/>
              <a:ea typeface="华文楷体" panose="02010600040101010101" pitchFamily="2" charset="-122"/>
            </a:endParaRPr>
          </a:p>
          <a:p>
            <a:pPr marL="357505" indent="-357505"/>
            <a:r>
              <a:rPr lang="zh-CN" altLang="en-US" sz="2000" b="1" smtClean="0">
                <a:solidFill>
                  <a:schemeClr val="tx1"/>
                </a:solidFill>
                <a:latin typeface="华文楷体" panose="02010600040101010101" pitchFamily="2" charset="-122"/>
                <a:ea typeface="华文楷体" panose="02010600040101010101" pitchFamily="2" charset="-122"/>
              </a:rPr>
              <a:t>    要求：企业应于年初制定本企业全年安全教育培训计划，按计划对从业人员进行安全教育培训，并建立本年度教育培训档案。</a:t>
            </a:r>
            <a:endParaRPr lang="zh-CN" altLang="en-US" sz="2000" b="1" smtClean="0">
              <a:solidFill>
                <a:schemeClr val="tx1"/>
              </a:solidFill>
              <a:latin typeface="华文楷体" panose="02010600040101010101" pitchFamily="2" charset="-122"/>
              <a:ea typeface="华文楷体" panose="02010600040101010101" pitchFamily="2" charset="-122"/>
            </a:endParaRPr>
          </a:p>
          <a:p>
            <a:pPr marL="357505" indent="-357505"/>
            <a:r>
              <a:rPr lang="zh-CN" altLang="en-US" sz="2000" b="1" smtClean="0">
                <a:solidFill>
                  <a:schemeClr val="tx1"/>
                </a:solidFill>
                <a:latin typeface="华文楷体" panose="02010600040101010101" pitchFamily="2" charset="-122"/>
                <a:ea typeface="华文楷体" panose="02010600040101010101" pitchFamily="2" charset="-122"/>
              </a:rPr>
              <a:t>     </a:t>
            </a:r>
            <a:r>
              <a:rPr lang="zh-CN" altLang="en-US" sz="2000" b="1" smtClean="0">
                <a:solidFill>
                  <a:srgbClr val="EB0520"/>
                </a:solidFill>
                <a:latin typeface="华文楷体" panose="02010600040101010101" pitchFamily="2" charset="-122"/>
                <a:ea typeface="华文楷体" panose="02010600040101010101" pitchFamily="2" charset="-122"/>
              </a:rPr>
              <a:t>（ 二）安全管理人员台帐</a:t>
            </a:r>
            <a:endParaRPr lang="zh-CN" altLang="en-US" sz="2000" b="1" smtClean="0">
              <a:solidFill>
                <a:srgbClr val="EB0520"/>
              </a:solidFill>
              <a:latin typeface="华文楷体" panose="02010600040101010101" pitchFamily="2" charset="-122"/>
              <a:ea typeface="华文楷体" panose="02010600040101010101" pitchFamily="2" charset="-122"/>
            </a:endParaRPr>
          </a:p>
          <a:p>
            <a:pPr marL="357505" indent="-357505">
              <a:lnSpc>
                <a:spcPct val="100000"/>
              </a:lnSpc>
              <a:spcBef>
                <a:spcPts val="600"/>
              </a:spcBef>
            </a:pPr>
            <a:r>
              <a:rPr lang="zh-CN" altLang="en-US" sz="2000" b="1" smtClean="0">
                <a:solidFill>
                  <a:schemeClr val="tx1"/>
                </a:solidFill>
                <a:latin typeface="华文楷体" panose="02010600040101010101" pitchFamily="2" charset="-122"/>
                <a:ea typeface="华文楷体" panose="02010600040101010101" pitchFamily="2" charset="-122"/>
              </a:rPr>
              <a:t>    台帐资料：</a:t>
            </a:r>
            <a:endParaRPr lang="en-US" altLang="zh-CN" sz="2000"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pPr>
            <a:r>
              <a:rPr lang="en-US" altLang="zh-CN" sz="2000" b="1" smtClean="0">
                <a:solidFill>
                  <a:schemeClr val="tx1"/>
                </a:solidFill>
                <a:latin typeface="华文楷体" panose="02010600040101010101" pitchFamily="2" charset="-122"/>
                <a:ea typeface="华文楷体" panose="02010600040101010101" pitchFamily="2" charset="-122"/>
              </a:rPr>
              <a:t>    1</a:t>
            </a:r>
            <a:r>
              <a:rPr lang="zh-CN" altLang="en-US" sz="2000" b="1" smtClean="0">
                <a:solidFill>
                  <a:schemeClr val="tx1"/>
                </a:solidFill>
                <a:latin typeface="华文楷体" panose="02010600040101010101" pitchFamily="2" charset="-122"/>
                <a:ea typeface="华文楷体" panose="02010600040101010101" pitchFamily="2" charset="-122"/>
              </a:rPr>
              <a:t>、安全管理人员名册；</a:t>
            </a:r>
            <a:endParaRPr lang="zh-CN" altLang="en-US" sz="2000"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pPr>
            <a:r>
              <a:rPr lang="zh-CN" altLang="en-US" sz="2000" b="1" smtClean="0">
                <a:solidFill>
                  <a:schemeClr val="tx1"/>
                </a:solidFill>
                <a:latin typeface="华文楷体" panose="02010600040101010101" pitchFamily="2" charset="-122"/>
                <a:ea typeface="华文楷体" panose="02010600040101010101" pitchFamily="2" charset="-122"/>
              </a:rPr>
              <a:t>    </a:t>
            </a:r>
            <a:r>
              <a:rPr lang="en-US" altLang="zh-CN" sz="2000" b="1" smtClean="0">
                <a:solidFill>
                  <a:schemeClr val="tx1"/>
                </a:solidFill>
                <a:latin typeface="华文楷体" panose="02010600040101010101" pitchFamily="2" charset="-122"/>
                <a:ea typeface="华文楷体" panose="02010600040101010101" pitchFamily="2" charset="-122"/>
              </a:rPr>
              <a:t>2</a:t>
            </a:r>
            <a:r>
              <a:rPr lang="zh-CN" altLang="en-US" sz="2000" b="1" smtClean="0">
                <a:solidFill>
                  <a:schemeClr val="tx1"/>
                </a:solidFill>
                <a:latin typeface="华文楷体" panose="02010600040101010101" pitchFamily="2" charset="-122"/>
                <a:ea typeface="华文楷体" panose="02010600040101010101" pitchFamily="2" charset="-122"/>
              </a:rPr>
              <a:t>、主要负责人、分管安全负责人、安全员、危化品仓库保管员证件复印件。</a:t>
            </a:r>
            <a:endParaRPr lang="zh-CN" altLang="en-US" sz="2000" b="1" smtClean="0">
              <a:solidFill>
                <a:schemeClr val="tx1"/>
              </a:solidFill>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ChangeArrowheads="1"/>
          </p:cNvSpPr>
          <p:nvPr>
            <p:ph type="body" idx="4294967295"/>
          </p:nvPr>
        </p:nvSpPr>
        <p:spPr>
          <a:xfrm>
            <a:off x="1731963" y="773113"/>
            <a:ext cx="8936037" cy="5448300"/>
          </a:xfrm>
        </p:spPr>
        <p:txBody>
          <a:bodyPr/>
          <a:lstStyle/>
          <a:p>
            <a:pPr marL="357505" indent="-357505">
              <a:lnSpc>
                <a:spcPct val="100000"/>
              </a:lnSpc>
              <a:spcBef>
                <a:spcPts val="600"/>
              </a:spcBef>
            </a:pPr>
            <a:r>
              <a:rPr lang="zh-CN" altLang="en-US" sz="2000" b="1" smtClean="0">
                <a:solidFill>
                  <a:schemeClr val="tx1"/>
                </a:solidFill>
                <a:latin typeface="华文楷体" panose="02010600040101010101" pitchFamily="2" charset="-122"/>
                <a:ea typeface="华文楷体" panose="02010600040101010101" pitchFamily="2" charset="-122"/>
              </a:rPr>
              <a:t>        要求：</a:t>
            </a:r>
            <a:endParaRPr lang="en-US" altLang="zh-CN" sz="2000"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pPr>
            <a:r>
              <a:rPr lang="en-US" altLang="zh-CN" sz="2000" b="1" smtClean="0">
                <a:solidFill>
                  <a:schemeClr val="tx1"/>
                </a:solidFill>
                <a:latin typeface="华文楷体" panose="02010600040101010101" pitchFamily="2" charset="-122"/>
                <a:ea typeface="华文楷体" panose="02010600040101010101" pitchFamily="2" charset="-122"/>
              </a:rPr>
              <a:t>        1</a:t>
            </a:r>
            <a:r>
              <a:rPr lang="zh-CN" altLang="en-US" sz="2000" b="1" smtClean="0">
                <a:solidFill>
                  <a:schemeClr val="tx1"/>
                </a:solidFill>
                <a:latin typeface="华文楷体" panose="02010600040101010101" pitchFamily="2" charset="-122"/>
                <a:ea typeface="华文楷体" panose="02010600040101010101" pitchFamily="2" charset="-122"/>
              </a:rPr>
              <a:t>、企业主要负责人、分管安全负责人、安全员、危化品仓库保管员必须参加资格培训后方能从事相应的生产经营活动；</a:t>
            </a:r>
            <a:endParaRPr lang="zh-CN" altLang="en-US" sz="2000"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pPr>
            <a:r>
              <a:rPr lang="en-US" altLang="zh-CN" sz="2000" b="1" smtClean="0">
                <a:solidFill>
                  <a:schemeClr val="tx1"/>
                </a:solidFill>
                <a:latin typeface="华文楷体" panose="02010600040101010101" pitchFamily="2" charset="-122"/>
                <a:ea typeface="华文楷体" panose="02010600040101010101" pitchFamily="2" charset="-122"/>
              </a:rPr>
              <a:t>        2</a:t>
            </a:r>
            <a:r>
              <a:rPr lang="zh-CN" altLang="en-US" sz="2000" b="1" smtClean="0">
                <a:solidFill>
                  <a:schemeClr val="tx1"/>
                </a:solidFill>
                <a:latin typeface="华文楷体" panose="02010600040101010101" pitchFamily="2" charset="-122"/>
                <a:ea typeface="华文楷体" panose="02010600040101010101" pitchFamily="2" charset="-122"/>
              </a:rPr>
              <a:t>、企业从业人员超过五十人的应当配备符合规定的专职安全生产管理人员；</a:t>
            </a:r>
            <a:endParaRPr lang="zh-CN" altLang="en-US" sz="2000"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pPr>
            <a:r>
              <a:rPr lang="en-US" altLang="zh-CN" sz="2000" b="1" smtClean="0">
                <a:solidFill>
                  <a:schemeClr val="tx1"/>
                </a:solidFill>
                <a:latin typeface="华文楷体" panose="02010600040101010101" pitchFamily="2" charset="-122"/>
                <a:ea typeface="华文楷体" panose="02010600040101010101" pitchFamily="2" charset="-122"/>
              </a:rPr>
              <a:t>        3</a:t>
            </a:r>
            <a:r>
              <a:rPr lang="zh-CN" altLang="en-US" sz="2000" b="1" smtClean="0">
                <a:solidFill>
                  <a:schemeClr val="tx1"/>
                </a:solidFill>
                <a:latin typeface="华文楷体" panose="02010600040101010101" pitchFamily="2" charset="-122"/>
                <a:ea typeface="华文楷体" panose="02010600040101010101" pitchFamily="2" charset="-122"/>
              </a:rPr>
              <a:t>、安全管理人员应及时参加复训，确保证件在有效期内。</a:t>
            </a:r>
            <a:endParaRPr lang="zh-CN" altLang="en-US" sz="2000"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pPr>
            <a:r>
              <a:rPr lang="zh-CN" altLang="en-US" sz="2000" b="1" smtClean="0">
                <a:solidFill>
                  <a:schemeClr val="tx1"/>
                </a:solidFill>
                <a:latin typeface="华文楷体" panose="02010600040101010101" pitchFamily="2" charset="-122"/>
                <a:ea typeface="华文楷体" panose="02010600040101010101" pitchFamily="2" charset="-122"/>
              </a:rPr>
              <a:t>       </a:t>
            </a:r>
            <a:endParaRPr lang="zh-CN" altLang="en-US" sz="2000" b="1" smtClean="0">
              <a:solidFill>
                <a:schemeClr val="tx1"/>
              </a:solidFill>
              <a:latin typeface="华文楷体" panose="02010600040101010101" pitchFamily="2" charset="-122"/>
              <a:ea typeface="华文楷体" panose="02010600040101010101" pitchFamily="2" charset="-122"/>
            </a:endParaRPr>
          </a:p>
          <a:p>
            <a:pPr marL="357505" indent="-357505">
              <a:lnSpc>
                <a:spcPct val="90000"/>
              </a:lnSpc>
            </a:pPr>
            <a:r>
              <a:rPr lang="zh-CN" altLang="en-US" sz="2000" b="1" smtClean="0">
                <a:solidFill>
                  <a:schemeClr val="tx1"/>
                </a:solidFill>
                <a:latin typeface="华文楷体" panose="02010600040101010101" pitchFamily="2" charset="-122"/>
                <a:ea typeface="华文楷体" panose="02010600040101010101" pitchFamily="2" charset="-122"/>
              </a:rPr>
              <a:t>         </a:t>
            </a:r>
            <a:r>
              <a:rPr lang="zh-CN" altLang="en-US" sz="2000" b="1" smtClean="0">
                <a:solidFill>
                  <a:srgbClr val="EB0520"/>
                </a:solidFill>
                <a:latin typeface="华文楷体" panose="02010600040101010101" pitchFamily="2" charset="-122"/>
                <a:ea typeface="华文楷体" panose="02010600040101010101" pitchFamily="2" charset="-122"/>
              </a:rPr>
              <a:t>（三）特种作业人员管理</a:t>
            </a:r>
            <a:endParaRPr lang="zh-CN" altLang="en-US" sz="2000" b="1" smtClean="0">
              <a:solidFill>
                <a:srgbClr val="EB0520"/>
              </a:solidFill>
              <a:latin typeface="华文楷体" panose="02010600040101010101" pitchFamily="2" charset="-122"/>
              <a:ea typeface="华文楷体" panose="02010600040101010101" pitchFamily="2" charset="-122"/>
            </a:endParaRPr>
          </a:p>
          <a:p>
            <a:pPr marL="357505" indent="-357505">
              <a:lnSpc>
                <a:spcPct val="90000"/>
              </a:lnSpc>
            </a:pPr>
            <a:r>
              <a:rPr lang="zh-CN" altLang="en-US" sz="2000" b="1" smtClean="0">
                <a:solidFill>
                  <a:schemeClr val="tx1"/>
                </a:solidFill>
                <a:latin typeface="华文楷体" panose="02010600040101010101" pitchFamily="2" charset="-122"/>
                <a:ea typeface="华文楷体" panose="02010600040101010101" pitchFamily="2" charset="-122"/>
              </a:rPr>
              <a:t>        台帐资料：</a:t>
            </a:r>
            <a:r>
              <a:rPr lang="en-US" altLang="zh-CN" sz="2000" b="1" smtClean="0">
                <a:solidFill>
                  <a:schemeClr val="tx1"/>
                </a:solidFill>
                <a:latin typeface="华文楷体" panose="02010600040101010101" pitchFamily="2" charset="-122"/>
                <a:ea typeface="华文楷体" panose="02010600040101010101" pitchFamily="2" charset="-122"/>
              </a:rPr>
              <a:t>1</a:t>
            </a:r>
            <a:r>
              <a:rPr lang="zh-CN" altLang="en-US" sz="2000" b="1" smtClean="0">
                <a:solidFill>
                  <a:schemeClr val="tx1"/>
                </a:solidFill>
                <a:latin typeface="华文楷体" panose="02010600040101010101" pitchFamily="2" charset="-122"/>
                <a:ea typeface="华文楷体" panose="02010600040101010101" pitchFamily="2" charset="-122"/>
              </a:rPr>
              <a:t>、特种作业人员名册；</a:t>
            </a:r>
            <a:endParaRPr lang="zh-CN" altLang="en-US" sz="2000" b="1" smtClean="0">
              <a:solidFill>
                <a:schemeClr val="tx1"/>
              </a:solidFill>
              <a:latin typeface="华文楷体" panose="02010600040101010101" pitchFamily="2" charset="-122"/>
              <a:ea typeface="华文楷体" panose="02010600040101010101" pitchFamily="2" charset="-122"/>
            </a:endParaRPr>
          </a:p>
          <a:p>
            <a:pPr marL="357505" indent="-357505">
              <a:lnSpc>
                <a:spcPct val="90000"/>
              </a:lnSpc>
            </a:pPr>
            <a:r>
              <a:rPr lang="en-US" altLang="zh-CN" sz="2000" b="1" smtClean="0">
                <a:solidFill>
                  <a:schemeClr val="tx1"/>
                </a:solidFill>
                <a:latin typeface="华文楷体" panose="02010600040101010101" pitchFamily="2" charset="-122"/>
                <a:ea typeface="华文楷体" panose="02010600040101010101" pitchFamily="2" charset="-122"/>
              </a:rPr>
              <a:t>                  2</a:t>
            </a:r>
            <a:r>
              <a:rPr lang="zh-CN" altLang="en-US" sz="2000" b="1" smtClean="0">
                <a:solidFill>
                  <a:schemeClr val="tx1"/>
                </a:solidFill>
                <a:latin typeface="华文楷体" panose="02010600040101010101" pitchFamily="2" charset="-122"/>
                <a:ea typeface="华文楷体" panose="02010600040101010101" pitchFamily="2" charset="-122"/>
              </a:rPr>
              <a:t>、特种作业人员证件复印件；</a:t>
            </a:r>
            <a:endParaRPr lang="zh-CN" altLang="en-US" sz="2000"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pPr>
            <a:r>
              <a:rPr lang="zh-CN" altLang="en-US" sz="2000" b="1" smtClean="0">
                <a:solidFill>
                  <a:schemeClr val="tx1"/>
                </a:solidFill>
                <a:latin typeface="华文楷体" panose="02010600040101010101" pitchFamily="2" charset="-122"/>
                <a:ea typeface="华文楷体" panose="02010600040101010101" pitchFamily="2" charset="-122"/>
              </a:rPr>
              <a:t>        要求：</a:t>
            </a:r>
            <a:r>
              <a:rPr lang="en-US" altLang="zh-CN" sz="2000" b="1" smtClean="0">
                <a:solidFill>
                  <a:schemeClr val="tx1"/>
                </a:solidFill>
                <a:latin typeface="华文楷体" panose="02010600040101010101" pitchFamily="2" charset="-122"/>
                <a:ea typeface="华文楷体" panose="02010600040101010101" pitchFamily="2" charset="-122"/>
              </a:rPr>
              <a:t>1</a:t>
            </a:r>
            <a:r>
              <a:rPr lang="zh-CN" altLang="en-US" sz="2000" b="1" smtClean="0">
                <a:solidFill>
                  <a:schemeClr val="tx1"/>
                </a:solidFill>
                <a:latin typeface="华文楷体" panose="02010600040101010101" pitchFamily="2" charset="-122"/>
                <a:ea typeface="华文楷体" panose="02010600040101010101" pitchFamily="2" charset="-122"/>
              </a:rPr>
              <a:t>、从事特种作业的人员必须参加资格培训后方能上岗；</a:t>
            </a:r>
            <a:endParaRPr lang="zh-CN" altLang="en-US" sz="2000"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pPr>
            <a:r>
              <a:rPr lang="en-US" altLang="zh-CN" sz="2000" b="1" smtClean="0">
                <a:solidFill>
                  <a:schemeClr val="tx1"/>
                </a:solidFill>
                <a:latin typeface="华文楷体" panose="02010600040101010101" pitchFamily="2" charset="-122"/>
                <a:ea typeface="华文楷体" panose="02010600040101010101" pitchFamily="2" charset="-122"/>
              </a:rPr>
              <a:t>              2</a:t>
            </a:r>
            <a:r>
              <a:rPr lang="zh-CN" altLang="en-US" sz="2000" b="1" smtClean="0">
                <a:solidFill>
                  <a:schemeClr val="tx1"/>
                </a:solidFill>
                <a:latin typeface="华文楷体" panose="02010600040101010101" pitchFamily="2" charset="-122"/>
                <a:ea typeface="华文楷体" panose="02010600040101010101" pitchFamily="2" charset="-122"/>
              </a:rPr>
              <a:t>、特种作业人员必须定期进行特种作业操作证件的复审，确保证件在有效期内。</a:t>
            </a:r>
            <a:endParaRPr lang="zh-CN" altLang="en-US" sz="2000" b="1" smtClean="0">
              <a:solidFill>
                <a:schemeClr val="tx1"/>
              </a:solidFill>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矩形 3"/>
          <p:cNvSpPr>
            <a:spLocks noChangeArrowheads="1"/>
          </p:cNvSpPr>
          <p:nvPr/>
        </p:nvSpPr>
        <p:spPr bwMode="auto">
          <a:xfrm>
            <a:off x="1981200" y="1411288"/>
            <a:ext cx="8229600" cy="17462"/>
          </a:xfrm>
          <a:prstGeom prst="rect">
            <a:avLst/>
          </a:prstGeom>
          <a:gradFill rotWithShape="1">
            <a:gsLst>
              <a:gs pos="0">
                <a:srgbClr val="DBD8CB"/>
              </a:gs>
              <a:gs pos="50000">
                <a:srgbClr val="918415"/>
              </a:gs>
              <a:gs pos="100000">
                <a:srgbClr val="DBD8CB"/>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en-US" sz="1800">
              <a:solidFill>
                <a:srgbClr val="FFFFFF"/>
              </a:solidFill>
              <a:latin typeface="黑体" panose="02010609060101010101" pitchFamily="2" charset="-122"/>
              <a:sym typeface="黑体" panose="02010609060101010101" pitchFamily="2" charset="-122"/>
            </a:endParaRPr>
          </a:p>
        </p:txBody>
      </p:sp>
      <p:sp>
        <p:nvSpPr>
          <p:cNvPr id="18434" name="Text Box 3"/>
          <p:cNvSpPr>
            <a:spLocks noChangeArrowheads="1"/>
          </p:cNvSpPr>
          <p:nvPr/>
        </p:nvSpPr>
        <p:spPr bwMode="auto">
          <a:xfrm>
            <a:off x="3357563" y="788988"/>
            <a:ext cx="30988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zh-CN" altLang="en-US" sz="1800">
              <a:solidFill>
                <a:srgbClr val="000000"/>
              </a:solidFill>
              <a:ea typeface="Gulim" panose="020B0600000101010101" pitchFamily="34" charset="-127"/>
            </a:endParaRPr>
          </a:p>
        </p:txBody>
      </p:sp>
      <p:sp>
        <p:nvSpPr>
          <p:cNvPr id="18435" name="Rectangle 9"/>
          <p:cNvSpPr>
            <a:spLocks noChangeArrowheads="1"/>
          </p:cNvSpPr>
          <p:nvPr/>
        </p:nvSpPr>
        <p:spPr bwMode="auto">
          <a:xfrm>
            <a:off x="10358120" y="-184150"/>
            <a:ext cx="30988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eaLnBrk="0" hangingPunct="0"/>
            <a:r>
              <a:rPr lang="en-US" altLang="zh-CN" sz="1800">
                <a:solidFill>
                  <a:srgbClr val="000000"/>
                </a:solidFill>
                <a:ea typeface="华文行楷" panose="02010800040101010101" pitchFamily="2" charset="-122"/>
                <a:sym typeface="Calibri" panose="020F0502020204030204" pitchFamily="34" charset="0"/>
              </a:rPr>
              <a:t>  </a:t>
            </a:r>
            <a:endParaRPr lang="en-US" altLang="zh-CN" sz="1800">
              <a:solidFill>
                <a:srgbClr val="000000"/>
              </a:solidFill>
              <a:ea typeface="宋体" panose="02010600030101010101" pitchFamily="2" charset="-122"/>
              <a:sym typeface="Calibri" panose="020F0502020204030204" pitchFamily="34" charset="0"/>
            </a:endParaRPr>
          </a:p>
        </p:txBody>
      </p:sp>
      <p:sp>
        <p:nvSpPr>
          <p:cNvPr id="18436" name="矩形 12"/>
          <p:cNvSpPr>
            <a:spLocks noChangeArrowheads="1"/>
          </p:cNvSpPr>
          <p:nvPr/>
        </p:nvSpPr>
        <p:spPr bwMode="auto">
          <a:xfrm>
            <a:off x="1704975" y="1241425"/>
            <a:ext cx="8615363" cy="5077460"/>
          </a:xfrm>
          <a:prstGeom prst="rect">
            <a:avLst/>
          </a:prstGeom>
          <a:noFill/>
          <a:ln w="25400">
            <a:solidFill>
              <a:srgbClr val="E5B440"/>
            </a:solidFill>
            <a:miter lim="800000"/>
          </a:ln>
          <a:extLst>
            <a:ext uri="{909E8E84-426E-40DD-AFC4-6F175D3DCCD1}">
              <a14:hiddenFill xmlns:a14="http://schemas.microsoft.com/office/drawing/2010/main">
                <a:solidFill>
                  <a:srgbClr val="FFFFFF"/>
                </a:solidFill>
              </a14:hiddenFill>
            </a:ext>
          </a:extLst>
        </p:spPr>
        <p:txBody>
          <a:bodyPr>
            <a:spAutoFit/>
          </a:bodyPr>
          <a:lstStyle/>
          <a:p>
            <a:pPr>
              <a:lnSpc>
                <a:spcPct val="150000"/>
              </a:lnSpc>
            </a:pPr>
            <a:r>
              <a:rPr lang="zh-CN" altLang="en-US" sz="180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a:t>
            </a:r>
            <a:endParaRPr lang="zh-CN" altLang="en-US" sz="1800">
              <a:solidFill>
                <a:srgbClr val="000000"/>
              </a:solidFill>
              <a:latin typeface="华文楷体" panose="02010600040101010101" pitchFamily="2" charset="-122"/>
              <a:ea typeface="华文楷体" panose="02010600040101010101" pitchFamily="2" charset="-122"/>
              <a:sym typeface="华文楷体" panose="02010600040101010101" pitchFamily="2" charset="-122"/>
            </a:endParaRPr>
          </a:p>
          <a:p>
            <a:pPr>
              <a:lnSpc>
                <a:spcPct val="150000"/>
              </a:lnSpc>
            </a:pPr>
            <a:r>
              <a:rPr lang="zh-CN" altLang="en-US" sz="180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     要充分认识做好安全生产工作的极端重要性，坚持科学发展、安全发展，坚持警钟长鸣、长抓不懈。各地区、各部门要自觉把安全生产放在经济社会发展全局中去把握和推进，把安全生产与科学发展结合起来，与推进经济转型升级结合起来，与落实为民务实的要求结合起来，与提升治国理政能力结合起来，更加认真负责、扎实有效地抓好安全生产工作，促进全国安全生产形势持续稳定好转。</a:t>
            </a:r>
            <a:r>
              <a:rPr lang="zh-CN" altLang="en-US" sz="1800">
                <a:solidFill>
                  <a:srgbClr val="CC3300"/>
                </a:solidFill>
                <a:latin typeface="华文楷体" panose="02010600040101010101" pitchFamily="2" charset="-122"/>
                <a:ea typeface="华文楷体" panose="02010600040101010101" pitchFamily="2" charset="-122"/>
                <a:sym typeface="华文楷体" panose="02010600040101010101" pitchFamily="2" charset="-122"/>
              </a:rPr>
              <a:t>严格督查考核，认真落实企业主体责任、政府监管责任，严格执行“一岗双责”和“一票否决”制度</a:t>
            </a:r>
            <a:r>
              <a:rPr lang="zh-CN" altLang="en-US" sz="180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开展“打非治违”回头看，深入查找薄弱环节和监管漏洞，纠正问题，落实责任。继续深化煤矿、非煤矿山、道路交通、烟花爆竹、危险化学品、民爆、消防和冶金等重点行业领域安全整治。加强汛期安全风险防范。强化安全科技支撑、应急救援、安全标准化建设和宣传教育培训，增强安全基础保障能力。</a:t>
            </a:r>
            <a:r>
              <a:rPr lang="zh-CN" altLang="en-US" sz="1800">
                <a:solidFill>
                  <a:srgbClr val="CC3300"/>
                </a:solidFill>
                <a:latin typeface="华文楷体" panose="02010600040101010101" pitchFamily="2" charset="-122"/>
                <a:ea typeface="华文楷体" panose="02010600040101010101" pitchFamily="2" charset="-122"/>
                <a:sym typeface="华文楷体" panose="02010600040101010101" pitchFamily="2" charset="-122"/>
              </a:rPr>
              <a:t>加强安全监督管理，对因监管不到位造成事故的要严肃追究有关人员责任</a:t>
            </a:r>
            <a:r>
              <a:rPr lang="zh-CN" altLang="en-US" sz="1800">
                <a:solidFill>
                  <a:srgbClr val="000000"/>
                </a:solidFill>
                <a:latin typeface="华文楷体" panose="02010600040101010101" pitchFamily="2" charset="-122"/>
                <a:ea typeface="华文楷体" panose="02010600040101010101" pitchFamily="2" charset="-122"/>
                <a:sym typeface="华文楷体" panose="02010600040101010101" pitchFamily="2" charset="-122"/>
              </a:rPr>
              <a:t>。</a:t>
            </a:r>
            <a:endParaRPr lang="zh-CN" altLang="en-US" sz="1800">
              <a:ea typeface="宋体" panose="02010600030101010101" pitchFamily="2" charset="-122"/>
            </a:endParaRPr>
          </a:p>
        </p:txBody>
      </p:sp>
      <p:sp>
        <p:nvSpPr>
          <p:cNvPr id="18437" name="矩形 11"/>
          <p:cNvSpPr>
            <a:spLocks noChangeArrowheads="1"/>
          </p:cNvSpPr>
          <p:nvPr/>
        </p:nvSpPr>
        <p:spPr bwMode="auto">
          <a:xfrm>
            <a:off x="1998345" y="1155700"/>
            <a:ext cx="2246630" cy="368300"/>
          </a:xfrm>
          <a:prstGeom prst="rect">
            <a:avLst/>
          </a:prstGeom>
          <a:gradFill rotWithShape="1">
            <a:gsLst>
              <a:gs pos="0">
                <a:srgbClr val="FFF9F2"/>
              </a:gs>
              <a:gs pos="34000">
                <a:srgbClr val="FFF7ED"/>
              </a:gs>
              <a:gs pos="100000">
                <a:srgbClr val="FFD99F"/>
              </a:gs>
              <a:gs pos="100000">
                <a:srgbClr val="FFD99F"/>
              </a:gs>
            </a:gsLst>
            <a:path path="rect">
              <a:fillToRect l="50000" t="-54999" r="50000" b="154999"/>
            </a:path>
          </a:gradFill>
          <a:ln w="9525">
            <a:solidFill>
              <a:srgbClr val="E5B440"/>
            </a:solidFill>
            <a:miter lim="800000"/>
          </a:ln>
        </p:spPr>
        <p:txBody>
          <a:bodyPr wrap="none">
            <a:spAutoFit/>
          </a:bodyPr>
          <a:lstStyle/>
          <a:p>
            <a:pPr algn="r"/>
            <a:r>
              <a:rPr lang="zh-CN" altLang="en-US" sz="1800" b="1">
                <a:solidFill>
                  <a:srgbClr val="CC3300"/>
                </a:solidFill>
                <a:latin typeface="华文楷体" panose="02010600040101010101" pitchFamily="2" charset="-122"/>
                <a:ea typeface="华文楷体" panose="02010600040101010101" pitchFamily="2" charset="-122"/>
                <a:sym typeface="华文楷体" panose="02010600040101010101" pitchFamily="2" charset="-122"/>
              </a:rPr>
              <a:t>☞国务院安委会要求</a:t>
            </a:r>
            <a:endParaRPr lang="zh-CN" altLang="en-US" sz="1800">
              <a:solidFill>
                <a:srgbClr val="CC3300"/>
              </a:solidFill>
              <a:latin typeface="黑体" panose="02010609060101010101" pitchFamily="2" charset="-122"/>
              <a:sym typeface="黑体" panose="02010609060101010101" pitchFamily="2" charset="-122"/>
            </a:endParaRPr>
          </a:p>
        </p:txBody>
      </p:sp>
      <p:sp>
        <p:nvSpPr>
          <p:cNvPr id="18438" name="矩形 10"/>
          <p:cNvSpPr>
            <a:spLocks noChangeArrowheads="1"/>
          </p:cNvSpPr>
          <p:nvPr/>
        </p:nvSpPr>
        <p:spPr bwMode="auto">
          <a:xfrm>
            <a:off x="2381885" y="390525"/>
            <a:ext cx="201549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p>
            <a:pPr algn="r"/>
            <a:r>
              <a:rPr lang="zh-CN" altLang="en-US" sz="2400" b="1">
                <a:solidFill>
                  <a:srgbClr val="0000FF"/>
                </a:solidFill>
                <a:latin typeface="华文中宋" panose="02010600040101010101" pitchFamily="2" charset="-122"/>
                <a:ea typeface="华文楷体" panose="02010600040101010101" pitchFamily="2" charset="-122"/>
                <a:sym typeface="华文中宋" panose="02010600040101010101" pitchFamily="2" charset="-122"/>
              </a:rPr>
              <a:t>二、中央重视</a:t>
            </a:r>
            <a:endParaRPr lang="zh-CN" altLang="en-US" sz="2400" b="1">
              <a:solidFill>
                <a:srgbClr val="0000FF"/>
              </a:solidFill>
              <a:latin typeface="华文中宋" panose="02010600040101010101" pitchFamily="2" charset="-122"/>
              <a:ea typeface="华文楷体" panose="02010600040101010101" pitchFamily="2" charset="-122"/>
              <a:sym typeface="华文中宋" panose="02010600040101010101" pitchFamily="2" charset="-122"/>
            </a:endParaRPr>
          </a:p>
        </p:txBody>
      </p:sp>
    </p:spTree>
    <p:custDataLst>
      <p:tags r:id="rId1"/>
    </p:custDataLst>
  </p:cSld>
  <p:clrMapOvr>
    <a:masterClrMapping/>
  </p:clrMapOvr>
  <p:transition spd="slow">
    <p:strips/>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ChangeArrowheads="1"/>
          </p:cNvSpPr>
          <p:nvPr>
            <p:ph type="body" idx="4294967295"/>
          </p:nvPr>
        </p:nvSpPr>
        <p:spPr>
          <a:xfrm>
            <a:off x="2144713" y="384175"/>
            <a:ext cx="7993062" cy="6084888"/>
          </a:xfrm>
        </p:spPr>
        <p:txBody>
          <a:bodyPr/>
          <a:lstStyle/>
          <a:p>
            <a:pPr marL="357505" indent="-357505"/>
            <a:r>
              <a:rPr lang="zh-CN" altLang="en-US" sz="2000" b="1" smtClean="0">
                <a:solidFill>
                  <a:schemeClr val="tx1"/>
                </a:solidFill>
                <a:latin typeface="华文楷体" panose="02010600040101010101" pitchFamily="2" charset="-122"/>
                <a:ea typeface="华文楷体" panose="02010600040101010101" pitchFamily="2" charset="-122"/>
              </a:rPr>
              <a:t>        </a:t>
            </a:r>
            <a:r>
              <a:rPr lang="zh-CN" altLang="en-US" sz="2000" b="1" smtClean="0">
                <a:solidFill>
                  <a:srgbClr val="EB0520"/>
                </a:solidFill>
                <a:latin typeface="华文楷体" panose="02010600040101010101" pitchFamily="2" charset="-122"/>
                <a:ea typeface="华文楷体" panose="02010600040101010101" pitchFamily="2" charset="-122"/>
              </a:rPr>
              <a:t>（四）从业人员安全教育</a:t>
            </a:r>
            <a:endParaRPr lang="zh-CN" altLang="en-US" sz="2000" b="1" smtClean="0">
              <a:solidFill>
                <a:srgbClr val="EB0520"/>
              </a:solidFill>
              <a:latin typeface="华文楷体" panose="02010600040101010101" pitchFamily="2" charset="-122"/>
              <a:ea typeface="华文楷体" panose="02010600040101010101" pitchFamily="2" charset="-122"/>
            </a:endParaRPr>
          </a:p>
          <a:p>
            <a:pPr marL="357505" indent="-357505"/>
            <a:r>
              <a:rPr lang="zh-CN" altLang="en-US" sz="2000" b="1" smtClean="0">
                <a:solidFill>
                  <a:schemeClr val="tx1"/>
                </a:solidFill>
                <a:latin typeface="华文楷体" panose="02010600040101010101" pitchFamily="2" charset="-122"/>
                <a:ea typeface="华文楷体" panose="02010600040101010101" pitchFamily="2" charset="-122"/>
              </a:rPr>
              <a:t>台帐资料：</a:t>
            </a:r>
            <a:endParaRPr lang="en-US" altLang="zh-CN" sz="2000"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pPr>
            <a:r>
              <a:rPr lang="en-US" altLang="zh-CN" sz="2000" b="1" smtClean="0">
                <a:solidFill>
                  <a:schemeClr val="tx1"/>
                </a:solidFill>
                <a:latin typeface="华文楷体" panose="02010600040101010101" pitchFamily="2" charset="-122"/>
                <a:ea typeface="华文楷体" panose="02010600040101010101" pitchFamily="2" charset="-122"/>
              </a:rPr>
              <a:t>        1</a:t>
            </a:r>
            <a:r>
              <a:rPr lang="zh-CN" altLang="en-US" sz="2000" b="1" smtClean="0">
                <a:solidFill>
                  <a:schemeClr val="tx1"/>
                </a:solidFill>
                <a:latin typeface="华文楷体" panose="02010600040101010101" pitchFamily="2" charset="-122"/>
                <a:ea typeface="华文楷体" panose="02010600040101010101" pitchFamily="2" charset="-122"/>
              </a:rPr>
              <a:t>、主要负责人和安全管理人员培训档案（培训合格资格证书）</a:t>
            </a:r>
            <a:endParaRPr lang="en-US" altLang="zh-CN" sz="2000"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pPr>
            <a:r>
              <a:rPr lang="en-US" altLang="zh-CN" sz="2000" b="1" smtClean="0">
                <a:solidFill>
                  <a:schemeClr val="tx1"/>
                </a:solidFill>
                <a:latin typeface="华文楷体" panose="02010600040101010101" pitchFamily="2" charset="-122"/>
                <a:ea typeface="华文楷体" panose="02010600040101010101" pitchFamily="2" charset="-122"/>
              </a:rPr>
              <a:t>        2</a:t>
            </a:r>
            <a:r>
              <a:rPr lang="zh-CN" altLang="en-US" sz="2000" b="1" smtClean="0">
                <a:solidFill>
                  <a:schemeClr val="tx1"/>
                </a:solidFill>
                <a:latin typeface="华文楷体" panose="02010600040101010101" pitchFamily="2" charset="-122"/>
                <a:ea typeface="华文楷体" panose="02010600040101010101" pitchFamily="2" charset="-122"/>
              </a:rPr>
              <a:t>、新进员工“三级”（公司级、车间级、班组级）安全教育和“四新”（新工艺、新技术、新材料、新设备）教育培训档案。</a:t>
            </a:r>
            <a:endParaRPr lang="en-US" altLang="zh-CN" sz="2000"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pPr>
            <a:r>
              <a:rPr lang="en-US" altLang="zh-CN" sz="2000" b="1" smtClean="0">
                <a:solidFill>
                  <a:schemeClr val="tx1"/>
                </a:solidFill>
                <a:latin typeface="华文楷体" panose="02010600040101010101" pitchFamily="2" charset="-122"/>
                <a:ea typeface="华文楷体" panose="02010600040101010101" pitchFamily="2" charset="-122"/>
              </a:rPr>
              <a:t>        3</a:t>
            </a:r>
            <a:r>
              <a:rPr lang="zh-CN" altLang="en-US" sz="2000" b="1" smtClean="0">
                <a:solidFill>
                  <a:schemeClr val="tx1"/>
                </a:solidFill>
                <a:latin typeface="华文楷体" panose="02010600040101010101" pitchFamily="2" charset="-122"/>
                <a:ea typeface="华文楷体" panose="02010600040101010101" pitchFamily="2" charset="-122"/>
              </a:rPr>
              <a:t>、从业人员再教育培训档案（培训计划、方案，签到，培训记录，培训材料，考核及结果，相关照片等）。</a:t>
            </a:r>
            <a:endParaRPr lang="zh-CN" altLang="en-US" sz="2000"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pPr>
            <a:r>
              <a:rPr lang="zh-CN" altLang="en-US" sz="2000" b="1" smtClean="0">
                <a:solidFill>
                  <a:schemeClr val="tx1"/>
                </a:solidFill>
                <a:latin typeface="华文楷体" panose="02010600040101010101" pitchFamily="2" charset="-122"/>
                <a:ea typeface="华文楷体" panose="02010600040101010101" pitchFamily="2" charset="-122"/>
              </a:rPr>
              <a:t> 要求：</a:t>
            </a:r>
            <a:endParaRPr lang="en-US" altLang="zh-CN" sz="2000"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pPr>
            <a:r>
              <a:rPr lang="en-US" altLang="zh-CN" sz="2000" b="1" smtClean="0">
                <a:solidFill>
                  <a:schemeClr val="tx1"/>
                </a:solidFill>
                <a:latin typeface="华文楷体" panose="02010600040101010101" pitchFamily="2" charset="-122"/>
                <a:ea typeface="华文楷体" panose="02010600040101010101" pitchFamily="2" charset="-122"/>
              </a:rPr>
              <a:t>        1</a:t>
            </a:r>
            <a:r>
              <a:rPr lang="zh-CN" altLang="en-US" sz="2000" b="1" smtClean="0">
                <a:solidFill>
                  <a:schemeClr val="tx1"/>
                </a:solidFill>
                <a:latin typeface="华文楷体" panose="02010600040101010101" pitchFamily="2" charset="-122"/>
                <a:ea typeface="华文楷体" panose="02010600040101010101" pitchFamily="2" charset="-122"/>
              </a:rPr>
              <a:t>、</a:t>
            </a:r>
            <a:r>
              <a:rPr lang="zh-CN" altLang="zh-CN" sz="2000" b="1" smtClean="0">
                <a:solidFill>
                  <a:schemeClr val="tx1"/>
                </a:solidFill>
                <a:latin typeface="华文楷体" panose="02010600040101010101" pitchFamily="2" charset="-122"/>
                <a:ea typeface="华文楷体" panose="02010600040101010101" pitchFamily="2" charset="-122"/>
              </a:rPr>
              <a:t>生产经营单位主要负责人和安全生产管理人员初次安全培训时间不得少于</a:t>
            </a:r>
            <a:r>
              <a:rPr lang="en-US" altLang="zh-CN" sz="2000" b="1" smtClean="0">
                <a:solidFill>
                  <a:schemeClr val="tx1"/>
                </a:solidFill>
                <a:latin typeface="华文楷体" panose="02010600040101010101" pitchFamily="2" charset="-122"/>
                <a:ea typeface="华文楷体" panose="02010600040101010101" pitchFamily="2" charset="-122"/>
              </a:rPr>
              <a:t>32</a:t>
            </a:r>
            <a:r>
              <a:rPr lang="zh-CN" altLang="zh-CN" sz="2000" b="1" smtClean="0">
                <a:solidFill>
                  <a:schemeClr val="tx1"/>
                </a:solidFill>
                <a:latin typeface="华文楷体" panose="02010600040101010101" pitchFamily="2" charset="-122"/>
                <a:ea typeface="华文楷体" panose="02010600040101010101" pitchFamily="2" charset="-122"/>
              </a:rPr>
              <a:t>学时。每年再培训时间不得少于</a:t>
            </a:r>
            <a:r>
              <a:rPr lang="en-US" altLang="zh-CN" sz="2000" b="1" smtClean="0">
                <a:solidFill>
                  <a:schemeClr val="tx1"/>
                </a:solidFill>
                <a:latin typeface="华文楷体" panose="02010600040101010101" pitchFamily="2" charset="-122"/>
                <a:ea typeface="华文楷体" panose="02010600040101010101" pitchFamily="2" charset="-122"/>
              </a:rPr>
              <a:t>12</a:t>
            </a:r>
            <a:r>
              <a:rPr lang="zh-CN" altLang="zh-CN" sz="2000" b="1" smtClean="0">
                <a:solidFill>
                  <a:schemeClr val="tx1"/>
                </a:solidFill>
                <a:latin typeface="华文楷体" panose="02010600040101010101" pitchFamily="2" charset="-122"/>
                <a:ea typeface="华文楷体" panose="02010600040101010101" pitchFamily="2" charset="-122"/>
              </a:rPr>
              <a:t>学时。</a:t>
            </a:r>
            <a:endParaRPr lang="en-US" altLang="zh-CN" sz="2000"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pPr>
            <a:r>
              <a:rPr lang="en-US" altLang="zh-CN" sz="2000" b="1" smtClean="0">
                <a:solidFill>
                  <a:schemeClr val="tx1"/>
                </a:solidFill>
                <a:latin typeface="华文楷体" panose="02010600040101010101" pitchFamily="2" charset="-122"/>
                <a:ea typeface="华文楷体" panose="02010600040101010101" pitchFamily="2" charset="-122"/>
              </a:rPr>
              <a:t>        2</a:t>
            </a:r>
            <a:r>
              <a:rPr lang="zh-CN" altLang="en-US" sz="2000" b="1" smtClean="0">
                <a:solidFill>
                  <a:schemeClr val="tx1"/>
                </a:solidFill>
                <a:latin typeface="华文楷体" panose="02010600040101010101" pitchFamily="2" charset="-122"/>
                <a:ea typeface="华文楷体" panose="02010600040101010101" pitchFamily="2" charset="-122"/>
              </a:rPr>
              <a:t>、企业应对新进人员进行“三级”安全教育，建立从业人员教育培训档案；</a:t>
            </a:r>
            <a:r>
              <a:rPr lang="zh-CN" altLang="zh-CN" sz="2000" b="1" smtClean="0">
                <a:solidFill>
                  <a:schemeClr val="tx1"/>
                </a:solidFill>
                <a:latin typeface="华文楷体" panose="02010600040101010101" pitchFamily="2" charset="-122"/>
                <a:ea typeface="华文楷体" panose="02010600040101010101" pitchFamily="2" charset="-122"/>
              </a:rPr>
              <a:t>生产经营单位新上岗的从业人员，岗前安全培训时间不得少于</a:t>
            </a:r>
            <a:r>
              <a:rPr lang="en-US" altLang="zh-CN" sz="2000" b="1" smtClean="0">
                <a:solidFill>
                  <a:schemeClr val="tx1"/>
                </a:solidFill>
                <a:latin typeface="华文楷体" panose="02010600040101010101" pitchFamily="2" charset="-122"/>
                <a:ea typeface="华文楷体" panose="02010600040101010101" pitchFamily="2" charset="-122"/>
              </a:rPr>
              <a:t>24</a:t>
            </a:r>
            <a:r>
              <a:rPr lang="zh-CN" altLang="zh-CN" sz="2000" b="1" smtClean="0">
                <a:solidFill>
                  <a:schemeClr val="tx1"/>
                </a:solidFill>
                <a:latin typeface="华文楷体" panose="02010600040101010101" pitchFamily="2" charset="-122"/>
                <a:ea typeface="华文楷体" panose="02010600040101010101" pitchFamily="2" charset="-122"/>
              </a:rPr>
              <a:t>学时。</a:t>
            </a:r>
            <a:endParaRPr lang="en-US" altLang="zh-CN" sz="2000"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pPr>
            <a:r>
              <a:rPr lang="zh-CN" altLang="en-US" sz="2000" b="1" smtClean="0">
                <a:solidFill>
                  <a:schemeClr val="tx1"/>
                </a:solidFill>
                <a:latin typeface="华文楷体" panose="02010600040101010101" pitchFamily="2" charset="-122"/>
                <a:ea typeface="华文楷体" panose="02010600040101010101" pitchFamily="2" charset="-122"/>
              </a:rPr>
              <a:t>        </a:t>
            </a:r>
            <a:r>
              <a:rPr lang="en-US" altLang="zh-CN" sz="2000" b="1" smtClean="0">
                <a:solidFill>
                  <a:schemeClr val="tx1"/>
                </a:solidFill>
                <a:latin typeface="华文楷体" panose="02010600040101010101" pitchFamily="2" charset="-122"/>
                <a:ea typeface="华文楷体" panose="02010600040101010101" pitchFamily="2" charset="-122"/>
              </a:rPr>
              <a:t>3</a:t>
            </a:r>
            <a:r>
              <a:rPr lang="zh-CN" altLang="en-US" sz="2000" b="1" smtClean="0">
                <a:solidFill>
                  <a:schemeClr val="tx1"/>
                </a:solidFill>
                <a:latin typeface="华文楷体" panose="02010600040101010101" pitchFamily="2" charset="-122"/>
                <a:ea typeface="华文楷体" panose="02010600040101010101" pitchFamily="2" charset="-122"/>
              </a:rPr>
              <a:t>、安全教育培训不合格的的员工不得上岗。</a:t>
            </a:r>
            <a:endParaRPr lang="en-US" altLang="zh-CN" sz="2000"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pPr>
            <a:r>
              <a:rPr lang="en-US" altLang="zh-CN" sz="2000" b="1" smtClean="0">
                <a:solidFill>
                  <a:schemeClr val="tx1"/>
                </a:solidFill>
                <a:latin typeface="华文楷体" panose="02010600040101010101" pitchFamily="2" charset="-122"/>
                <a:ea typeface="华文楷体" panose="02010600040101010101" pitchFamily="2" charset="-122"/>
              </a:rPr>
              <a:t>        4</a:t>
            </a:r>
            <a:r>
              <a:rPr lang="zh-CN" altLang="en-US" sz="2000" b="1" smtClean="0">
                <a:solidFill>
                  <a:schemeClr val="tx1"/>
                </a:solidFill>
                <a:latin typeface="华文楷体" panose="02010600040101010101" pitchFamily="2" charset="-122"/>
                <a:ea typeface="华文楷体" panose="02010600040101010101" pitchFamily="2" charset="-122"/>
              </a:rPr>
              <a:t>、再教育每年进行。</a:t>
            </a:r>
            <a:endParaRPr lang="zh-CN" altLang="en-US" sz="2000"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pPr>
            <a:r>
              <a:rPr lang="en-US" altLang="zh-CN" sz="2000" b="1" smtClean="0">
                <a:solidFill>
                  <a:schemeClr val="tx1"/>
                </a:solidFill>
                <a:latin typeface="华文楷体" panose="02010600040101010101" pitchFamily="2" charset="-122"/>
                <a:ea typeface="华文楷体" panose="02010600040101010101" pitchFamily="2" charset="-122"/>
              </a:rPr>
              <a:t>        5</a:t>
            </a:r>
            <a:r>
              <a:rPr lang="zh-CN" altLang="en-US" sz="2000" b="1" smtClean="0">
                <a:solidFill>
                  <a:schemeClr val="tx1"/>
                </a:solidFill>
                <a:latin typeface="华文楷体" panose="02010600040101010101" pitchFamily="2" charset="-122"/>
                <a:ea typeface="华文楷体" panose="02010600040101010101" pitchFamily="2" charset="-122"/>
              </a:rPr>
              <a:t>、及时记录安全教育培训内容并保存。</a:t>
            </a:r>
            <a:endParaRPr lang="zh-CN" altLang="en-US" sz="2000" b="1" smtClean="0">
              <a:solidFill>
                <a:schemeClr val="tx1"/>
              </a:solidFill>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ChangeArrowheads="1"/>
          </p:cNvSpPr>
          <p:nvPr>
            <p:ph type="title"/>
          </p:nvPr>
        </p:nvSpPr>
        <p:spPr>
          <a:xfrm>
            <a:off x="2012950" y="312738"/>
            <a:ext cx="8143875" cy="1143000"/>
          </a:xfrm>
        </p:spPr>
        <p:txBody>
          <a:bodyPr lIns="91440" tIns="45720" rIns="91440" bIns="45720">
            <a:normAutofit fontScale="90000"/>
          </a:bodyPr>
          <a:lstStyle/>
          <a:p>
            <a:r>
              <a:rPr lang="zh-CN" altLang="en-US" smtClean="0">
                <a:solidFill>
                  <a:srgbClr val="E4123A"/>
                </a:solidFill>
                <a:latin typeface="黑体" panose="02010609060101010101" pitchFamily="2" charset="-122"/>
                <a:ea typeface="叶根友毛笔行书2.0版" panose="02010601030101010101" pitchFamily="2" charset="-122"/>
              </a:rPr>
              <a:t>文件夹六：安全检查和事故隐患排查</a:t>
            </a:r>
            <a:endParaRPr lang="zh-CN" altLang="en-US" smtClean="0">
              <a:solidFill>
                <a:srgbClr val="E4123A"/>
              </a:solidFill>
              <a:latin typeface="黑体" panose="02010609060101010101" pitchFamily="2" charset="-122"/>
              <a:ea typeface="叶根友毛笔行书2.0版" panose="02010601030101010101" pitchFamily="2" charset="-122"/>
            </a:endParaRPr>
          </a:p>
        </p:txBody>
      </p:sp>
      <p:sp>
        <p:nvSpPr>
          <p:cNvPr id="102402" name="Rectangle 3"/>
          <p:cNvSpPr>
            <a:spLocks noGrp="1" noChangeArrowheads="1"/>
          </p:cNvSpPr>
          <p:nvPr>
            <p:ph type="body" idx="4294967295"/>
          </p:nvPr>
        </p:nvSpPr>
        <p:spPr>
          <a:xfrm>
            <a:off x="2055813" y="1538288"/>
            <a:ext cx="7886700" cy="4778375"/>
          </a:xfrm>
        </p:spPr>
        <p:txBody>
          <a:bodyPr/>
          <a:lstStyle/>
          <a:p>
            <a:pPr marL="357505" indent="-357505">
              <a:lnSpc>
                <a:spcPct val="90000"/>
              </a:lnSpc>
            </a:pPr>
            <a:r>
              <a:rPr lang="zh-CN" altLang="en-US" sz="2000" b="1" smtClean="0">
                <a:solidFill>
                  <a:schemeClr val="tx1"/>
                </a:solidFill>
                <a:latin typeface="华文楷体" panose="02010600040101010101" pitchFamily="2" charset="-122"/>
                <a:ea typeface="华文楷体" panose="02010600040101010101" pitchFamily="2" charset="-122"/>
              </a:rPr>
              <a:t>     </a:t>
            </a:r>
            <a:r>
              <a:rPr lang="zh-CN" altLang="en-US" sz="2000" b="1" smtClean="0">
                <a:solidFill>
                  <a:srgbClr val="EB0520"/>
                </a:solidFill>
                <a:latin typeface="华文楷体" panose="02010600040101010101" pitchFamily="2" charset="-122"/>
                <a:ea typeface="华文楷体" panose="02010600040101010101" pitchFamily="2" charset="-122"/>
              </a:rPr>
              <a:t>（一）安全检查</a:t>
            </a:r>
            <a:endParaRPr lang="zh-CN" altLang="en-US" sz="2000" b="1" smtClean="0">
              <a:solidFill>
                <a:srgbClr val="EB0520"/>
              </a:solidFill>
              <a:latin typeface="华文楷体" panose="02010600040101010101" pitchFamily="2" charset="-122"/>
              <a:ea typeface="华文楷体" panose="02010600040101010101" pitchFamily="2" charset="-122"/>
            </a:endParaRPr>
          </a:p>
          <a:p>
            <a:pPr marL="357505" indent="-357505">
              <a:lnSpc>
                <a:spcPct val="100000"/>
              </a:lnSpc>
              <a:spcBef>
                <a:spcPts val="600"/>
              </a:spcBef>
            </a:pPr>
            <a:r>
              <a:rPr lang="zh-CN" altLang="en-US" sz="2000" b="1" smtClean="0">
                <a:solidFill>
                  <a:schemeClr val="tx1"/>
                </a:solidFill>
                <a:latin typeface="华文楷体" panose="02010600040101010101" pitchFamily="2" charset="-122"/>
                <a:ea typeface="华文楷体" panose="02010600040101010101" pitchFamily="2" charset="-122"/>
              </a:rPr>
              <a:t>    台帐资料：</a:t>
            </a:r>
            <a:endParaRPr lang="en-US" altLang="zh-CN" sz="2000"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pPr>
            <a:r>
              <a:rPr lang="en-US" altLang="zh-CN" sz="2000" b="1" smtClean="0">
                <a:solidFill>
                  <a:schemeClr val="tx1"/>
                </a:solidFill>
                <a:latin typeface="华文楷体" panose="02010600040101010101" pitchFamily="2" charset="-122"/>
                <a:ea typeface="华文楷体" panose="02010600040101010101" pitchFamily="2" charset="-122"/>
              </a:rPr>
              <a:t>    1</a:t>
            </a:r>
            <a:r>
              <a:rPr lang="zh-CN" altLang="en-US" sz="2000" b="1" smtClean="0">
                <a:solidFill>
                  <a:schemeClr val="tx1"/>
                </a:solidFill>
                <a:latin typeface="华文楷体" panose="02010600040101010101" pitchFamily="2" charset="-122"/>
                <a:ea typeface="华文楷体" panose="02010600040101010101" pitchFamily="2" charset="-122"/>
              </a:rPr>
              <a:t>、安全检查表。 </a:t>
            </a:r>
            <a:r>
              <a:rPr lang="en-US" altLang="zh-CN" sz="2000" b="1" smtClean="0">
                <a:solidFill>
                  <a:schemeClr val="tx1"/>
                </a:solidFill>
                <a:latin typeface="华文楷体" panose="02010600040101010101" pitchFamily="2" charset="-122"/>
                <a:ea typeface="华文楷体" panose="02010600040101010101" pitchFamily="2" charset="-122"/>
              </a:rPr>
              <a:t>2</a:t>
            </a:r>
            <a:r>
              <a:rPr lang="zh-CN" altLang="en-US" sz="2000" b="1" smtClean="0">
                <a:solidFill>
                  <a:schemeClr val="tx1"/>
                </a:solidFill>
                <a:latin typeface="华文楷体" panose="02010600040101010101" pitchFamily="2" charset="-122"/>
                <a:ea typeface="华文楷体" panose="02010600040101010101" pitchFamily="2" charset="-122"/>
              </a:rPr>
              <a:t>、整改反馈表。</a:t>
            </a:r>
            <a:r>
              <a:rPr lang="en-US" altLang="zh-CN" sz="2000" b="1" smtClean="0">
                <a:solidFill>
                  <a:schemeClr val="tx1"/>
                </a:solidFill>
                <a:latin typeface="华文楷体" panose="02010600040101010101" pitchFamily="2" charset="-122"/>
                <a:ea typeface="华文楷体" panose="02010600040101010101" pitchFamily="2" charset="-122"/>
              </a:rPr>
              <a:t>3</a:t>
            </a:r>
            <a:r>
              <a:rPr lang="zh-CN" altLang="en-US" sz="2000" b="1" smtClean="0">
                <a:solidFill>
                  <a:schemeClr val="tx1"/>
                </a:solidFill>
                <a:latin typeface="华文楷体" panose="02010600040101010101" pitchFamily="2" charset="-122"/>
                <a:ea typeface="华文楷体" panose="02010600040101010101" pitchFamily="2" charset="-122"/>
              </a:rPr>
              <a:t>、隐患排查治理台账。</a:t>
            </a:r>
            <a:endParaRPr lang="zh-CN" altLang="en-US" sz="2000" b="1" smtClean="0">
              <a:solidFill>
                <a:schemeClr val="tx1"/>
              </a:solidFill>
              <a:latin typeface="华文楷体" panose="02010600040101010101" pitchFamily="2" charset="-122"/>
              <a:ea typeface="华文楷体" panose="02010600040101010101" pitchFamily="2" charset="-122"/>
            </a:endParaRPr>
          </a:p>
          <a:p>
            <a:pPr marL="357505" indent="-357505">
              <a:lnSpc>
                <a:spcPct val="90000"/>
              </a:lnSpc>
              <a:buFont typeface="Arial" panose="020B0604020202020204" pitchFamily="34" charset="0"/>
              <a:buNone/>
            </a:pPr>
            <a:r>
              <a:rPr lang="zh-CN" altLang="en-US" sz="2000" b="1" smtClean="0">
                <a:solidFill>
                  <a:schemeClr val="tx1"/>
                </a:solidFill>
                <a:latin typeface="华文楷体" panose="02010600040101010101" pitchFamily="2" charset="-122"/>
                <a:ea typeface="华文楷体" panose="02010600040101010101" pitchFamily="2" charset="-122"/>
              </a:rPr>
              <a:t>要求：</a:t>
            </a:r>
            <a:endParaRPr lang="en-US" altLang="zh-CN" sz="2000" b="1" smtClean="0">
              <a:solidFill>
                <a:schemeClr val="tx1"/>
              </a:solidFill>
              <a:latin typeface="华文楷体" panose="02010600040101010101" pitchFamily="2" charset="-122"/>
              <a:ea typeface="华文楷体" panose="02010600040101010101" pitchFamily="2" charset="-122"/>
            </a:endParaRPr>
          </a:p>
          <a:p>
            <a:pPr marL="357505" indent="-357505">
              <a:lnSpc>
                <a:spcPct val="90000"/>
              </a:lnSpc>
              <a:buFont typeface="Arial" panose="020B0604020202020204" pitchFamily="34" charset="0"/>
              <a:buNone/>
            </a:pPr>
            <a:r>
              <a:rPr lang="en-US" altLang="zh-CN" sz="2000" b="1" smtClean="0">
                <a:solidFill>
                  <a:schemeClr val="tx1"/>
                </a:solidFill>
                <a:latin typeface="华文楷体" panose="02010600040101010101" pitchFamily="2" charset="-122"/>
                <a:ea typeface="华文楷体" panose="02010600040101010101" pitchFamily="2" charset="-122"/>
              </a:rPr>
              <a:t>1</a:t>
            </a:r>
            <a:r>
              <a:rPr lang="zh-CN" altLang="en-US" sz="2000" b="1" smtClean="0">
                <a:solidFill>
                  <a:schemeClr val="tx1"/>
                </a:solidFill>
                <a:latin typeface="华文楷体" panose="02010600040101010101" pitchFamily="2" charset="-122"/>
                <a:ea typeface="华文楷体" panose="02010600040101010101" pitchFamily="2" charset="-122"/>
              </a:rPr>
              <a:t>、企业应定期开展安全检查（日巡查、周检查、月检查）；</a:t>
            </a:r>
            <a:endParaRPr lang="zh-CN" altLang="en-US" sz="2000" b="1" smtClean="0">
              <a:solidFill>
                <a:schemeClr val="tx1"/>
              </a:solidFill>
              <a:latin typeface="华文楷体" panose="02010600040101010101" pitchFamily="2" charset="-122"/>
              <a:ea typeface="华文楷体" panose="02010600040101010101" pitchFamily="2" charset="-122"/>
            </a:endParaRPr>
          </a:p>
          <a:p>
            <a:pPr marL="357505" indent="-357505">
              <a:spcBef>
                <a:spcPct val="0"/>
              </a:spcBef>
              <a:buFont typeface="Arial" panose="020B0604020202020204" pitchFamily="34" charset="0"/>
              <a:buNone/>
            </a:pPr>
            <a:r>
              <a:rPr lang="en-US" altLang="zh-CN" sz="2000" b="1" smtClean="0">
                <a:solidFill>
                  <a:schemeClr val="tx1"/>
                </a:solidFill>
                <a:latin typeface="华文楷体" panose="02010600040101010101" pitchFamily="2" charset="-122"/>
                <a:ea typeface="华文楷体" panose="02010600040101010101" pitchFamily="2" charset="-122"/>
              </a:rPr>
              <a:t>2</a:t>
            </a:r>
            <a:r>
              <a:rPr lang="zh-CN" altLang="en-US" sz="2000" b="1" smtClean="0">
                <a:solidFill>
                  <a:schemeClr val="tx1"/>
                </a:solidFill>
                <a:latin typeface="华文楷体" panose="02010600040101010101" pitchFamily="2" charset="-122"/>
                <a:ea typeface="华文楷体" panose="02010600040101010101" pitchFamily="2" charset="-122"/>
              </a:rPr>
              <a:t>、参检人员必须亲自签名，不得代签；</a:t>
            </a:r>
            <a:endParaRPr lang="zh-CN" altLang="en-US" sz="2000" b="1" smtClean="0">
              <a:solidFill>
                <a:schemeClr val="tx1"/>
              </a:solidFill>
              <a:latin typeface="华文楷体" panose="02010600040101010101" pitchFamily="2" charset="-122"/>
              <a:ea typeface="华文楷体" panose="02010600040101010101" pitchFamily="2" charset="-122"/>
            </a:endParaRPr>
          </a:p>
          <a:p>
            <a:pPr marL="357505" indent="-357505">
              <a:spcBef>
                <a:spcPct val="0"/>
              </a:spcBef>
              <a:buFont typeface="Arial" panose="020B0604020202020204" pitchFamily="34" charset="0"/>
              <a:buNone/>
            </a:pPr>
            <a:r>
              <a:rPr lang="en-US" altLang="zh-CN" sz="2000" b="1" smtClean="0">
                <a:solidFill>
                  <a:schemeClr val="tx1"/>
                </a:solidFill>
                <a:latin typeface="华文楷体" panose="02010600040101010101" pitchFamily="2" charset="-122"/>
                <a:ea typeface="华文楷体" panose="02010600040101010101" pitchFamily="2" charset="-122"/>
              </a:rPr>
              <a:t>3</a:t>
            </a:r>
            <a:r>
              <a:rPr lang="zh-CN" altLang="en-US" sz="2000" b="1" smtClean="0">
                <a:solidFill>
                  <a:schemeClr val="tx1"/>
                </a:solidFill>
                <a:latin typeface="华文楷体" panose="02010600040101010101" pitchFamily="2" charset="-122"/>
                <a:ea typeface="华文楷体" panose="02010600040101010101" pitchFamily="2" charset="-122"/>
              </a:rPr>
              <a:t>、安全检查完成后填写安全检查表，安全检查表原件由安全管理部门留存，复印件按检查表中责任部门（人）数量多少分别下发到责任人或其所在责任部门；</a:t>
            </a:r>
            <a:endParaRPr lang="zh-CN" altLang="en-US" sz="2000" b="1" smtClean="0">
              <a:solidFill>
                <a:schemeClr val="tx1"/>
              </a:solidFill>
              <a:latin typeface="华文楷体" panose="02010600040101010101" pitchFamily="2" charset="-122"/>
              <a:ea typeface="华文楷体" panose="02010600040101010101" pitchFamily="2" charset="-122"/>
            </a:endParaRPr>
          </a:p>
          <a:p>
            <a:pPr marL="357505" indent="-357505">
              <a:spcBef>
                <a:spcPct val="0"/>
              </a:spcBef>
              <a:buFont typeface="Arial" panose="020B0604020202020204" pitchFamily="34" charset="0"/>
              <a:buNone/>
            </a:pPr>
            <a:r>
              <a:rPr lang="en-US" altLang="zh-CN" sz="2000" b="1" smtClean="0">
                <a:solidFill>
                  <a:schemeClr val="tx1"/>
                </a:solidFill>
                <a:latin typeface="华文楷体" panose="02010600040101010101" pitchFamily="2" charset="-122"/>
                <a:ea typeface="华文楷体" panose="02010600040101010101" pitchFamily="2" charset="-122"/>
              </a:rPr>
              <a:t>4</a:t>
            </a:r>
            <a:r>
              <a:rPr lang="zh-CN" altLang="en-US" sz="2000" b="1" smtClean="0">
                <a:solidFill>
                  <a:schemeClr val="tx1"/>
                </a:solidFill>
                <a:latin typeface="华文楷体" panose="02010600040101010101" pitchFamily="2" charset="-122"/>
                <a:ea typeface="华文楷体" panose="02010600040101010101" pitchFamily="2" charset="-122"/>
              </a:rPr>
              <a:t>、责任人或责任部门负责人待整改完毕后填写整改反馈表，原件由责任部门留存，复印件交安全管理部门；</a:t>
            </a:r>
            <a:endParaRPr lang="zh-CN" altLang="en-US" sz="2000" b="1" smtClean="0">
              <a:solidFill>
                <a:schemeClr val="tx1"/>
              </a:solidFill>
              <a:latin typeface="华文楷体" panose="02010600040101010101" pitchFamily="2" charset="-122"/>
              <a:ea typeface="华文楷体" panose="02010600040101010101" pitchFamily="2" charset="-122"/>
            </a:endParaRPr>
          </a:p>
          <a:p>
            <a:pPr marL="357505" indent="-357505">
              <a:spcBef>
                <a:spcPct val="0"/>
              </a:spcBef>
              <a:buFont typeface="Arial" panose="020B0604020202020204" pitchFamily="34" charset="0"/>
              <a:buNone/>
            </a:pPr>
            <a:r>
              <a:rPr lang="en-US" altLang="zh-CN" sz="2000" b="1" smtClean="0">
                <a:solidFill>
                  <a:schemeClr val="tx1"/>
                </a:solidFill>
                <a:latin typeface="华文楷体" panose="02010600040101010101" pitchFamily="2" charset="-122"/>
                <a:ea typeface="华文楷体" panose="02010600040101010101" pitchFamily="2" charset="-122"/>
              </a:rPr>
              <a:t>5</a:t>
            </a:r>
            <a:r>
              <a:rPr lang="zh-CN" altLang="en-US" sz="2000" b="1" smtClean="0">
                <a:solidFill>
                  <a:schemeClr val="tx1"/>
                </a:solidFill>
                <a:latin typeface="华文楷体" panose="02010600040101010101" pitchFamily="2" charset="-122"/>
                <a:ea typeface="华文楷体" panose="02010600040101010101" pitchFamily="2" charset="-122"/>
              </a:rPr>
              <a:t>、安全管理部门接到整改反馈表后组织复查，复查合格并签字后，将安全检查表连同各责任部门上交的整改反馈表一起存档，作为安全检查和隐患整治台帐资料。</a:t>
            </a:r>
            <a:endParaRPr lang="zh-CN" altLang="en-US" sz="2000" b="1" smtClean="0">
              <a:solidFill>
                <a:schemeClr val="tx1"/>
              </a:solidFill>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body" idx="4294967295"/>
          </p:nvPr>
        </p:nvSpPr>
        <p:spPr>
          <a:xfrm>
            <a:off x="2152650" y="587375"/>
            <a:ext cx="7886700" cy="5632450"/>
          </a:xfrm>
        </p:spPr>
        <p:txBody>
          <a:bodyPr/>
          <a:lstStyle/>
          <a:p>
            <a:pPr marL="357505" indent="-357505"/>
            <a:r>
              <a:rPr lang="zh-CN" altLang="en-US" sz="2000" b="1" smtClean="0">
                <a:solidFill>
                  <a:schemeClr val="tx1"/>
                </a:solidFill>
                <a:latin typeface="华文楷体" panose="02010600040101010101" pitchFamily="2" charset="-122"/>
                <a:ea typeface="华文楷体" panose="02010600040101010101" pitchFamily="2" charset="-122"/>
                <a:sym typeface="黑体" panose="02010609060101010101" pitchFamily="2" charset="-122"/>
              </a:rPr>
              <a:t>  </a:t>
            </a:r>
            <a:r>
              <a:rPr lang="zh-CN" altLang="en-US" sz="2000" b="1" smtClean="0">
                <a:solidFill>
                  <a:srgbClr val="EB0520"/>
                </a:solidFill>
                <a:latin typeface="华文楷体" panose="02010600040101010101" pitchFamily="2" charset="-122"/>
                <a:ea typeface="华文楷体" panose="02010600040101010101" pitchFamily="2" charset="-122"/>
              </a:rPr>
              <a:t>（二）重大事故隐患和有限空间作业</a:t>
            </a:r>
            <a:endParaRPr lang="zh-CN" altLang="en-US" sz="2000" b="1" smtClean="0">
              <a:solidFill>
                <a:srgbClr val="EB0520"/>
              </a:solidFill>
              <a:latin typeface="华文楷体" panose="02010600040101010101" pitchFamily="2" charset="-122"/>
              <a:ea typeface="华文楷体" panose="02010600040101010101" pitchFamily="2" charset="-122"/>
            </a:endParaRPr>
          </a:p>
          <a:p>
            <a:pPr marL="357505" indent="-357505"/>
            <a:r>
              <a:rPr lang="zh-CN" altLang="en-US" sz="2000" b="1" smtClean="0">
                <a:solidFill>
                  <a:schemeClr val="tx1"/>
                </a:solidFill>
                <a:latin typeface="华文楷体" panose="02010600040101010101" pitchFamily="2" charset="-122"/>
                <a:ea typeface="华文楷体" panose="02010600040101010101" pitchFamily="2" charset="-122"/>
                <a:sym typeface="黑体" panose="02010609060101010101" pitchFamily="2" charset="-122"/>
              </a:rPr>
              <a:t>  </a:t>
            </a:r>
            <a:r>
              <a:rPr lang="zh-CN" altLang="en-US" sz="2000" b="1" smtClean="0">
                <a:solidFill>
                  <a:schemeClr val="tx1"/>
                </a:solidFill>
                <a:latin typeface="华文楷体" panose="02010600040101010101" pitchFamily="2" charset="-122"/>
                <a:ea typeface="华文楷体" panose="02010600040101010101" pitchFamily="2" charset="-122"/>
              </a:rPr>
              <a:t>台帐资料：</a:t>
            </a:r>
            <a:endParaRPr lang="en-US" altLang="zh-CN" sz="2000" b="1" smtClean="0">
              <a:solidFill>
                <a:schemeClr val="tx1"/>
              </a:solidFill>
              <a:latin typeface="华文楷体" panose="02010600040101010101" pitchFamily="2" charset="-122"/>
              <a:ea typeface="华文楷体" panose="02010600040101010101" pitchFamily="2" charset="-122"/>
              <a:sym typeface="黑体" panose="02010609060101010101" pitchFamily="2" charset="-122"/>
            </a:endParaRPr>
          </a:p>
          <a:p>
            <a:pPr marL="357505" indent="-357505">
              <a:lnSpc>
                <a:spcPct val="100000"/>
              </a:lnSpc>
              <a:spcBef>
                <a:spcPts val="600"/>
              </a:spcBef>
            </a:pPr>
            <a:r>
              <a:rPr lang="en-US" altLang="zh-CN" sz="2000" b="1" smtClean="0">
                <a:solidFill>
                  <a:schemeClr val="tx1"/>
                </a:solidFill>
                <a:latin typeface="华文楷体" panose="02010600040101010101" pitchFamily="2" charset="-122"/>
                <a:ea typeface="华文楷体" panose="02010600040101010101" pitchFamily="2" charset="-122"/>
                <a:sym typeface="黑体" panose="02010609060101010101" pitchFamily="2" charset="-122"/>
              </a:rPr>
              <a:t>    1</a:t>
            </a:r>
            <a:r>
              <a:rPr lang="zh-CN" altLang="en-US" sz="2000" b="1" smtClean="0">
                <a:solidFill>
                  <a:schemeClr val="tx1"/>
                </a:solidFill>
                <a:latin typeface="华文楷体" panose="02010600040101010101" pitchFamily="2" charset="-122"/>
                <a:ea typeface="华文楷体" panose="02010600040101010101" pitchFamily="2" charset="-122"/>
                <a:sym typeface="黑体" panose="02010609060101010101" pitchFamily="2" charset="-122"/>
              </a:rPr>
              <a:t>、重大事故隐患记录表。</a:t>
            </a:r>
            <a:endParaRPr lang="en-US" altLang="zh-CN" sz="2000" b="1" smtClean="0">
              <a:solidFill>
                <a:schemeClr val="tx1"/>
              </a:solidFill>
              <a:latin typeface="华文楷体" panose="02010600040101010101" pitchFamily="2" charset="-122"/>
              <a:ea typeface="华文楷体" panose="02010600040101010101" pitchFamily="2" charset="-122"/>
              <a:sym typeface="黑体" panose="02010609060101010101" pitchFamily="2" charset="-122"/>
            </a:endParaRPr>
          </a:p>
          <a:p>
            <a:pPr marL="357505" indent="-357505">
              <a:lnSpc>
                <a:spcPct val="100000"/>
              </a:lnSpc>
              <a:spcBef>
                <a:spcPts val="600"/>
              </a:spcBef>
            </a:pPr>
            <a:r>
              <a:rPr lang="en-US" altLang="zh-CN" sz="2000" b="1" smtClean="0">
                <a:solidFill>
                  <a:schemeClr val="tx1"/>
                </a:solidFill>
                <a:latin typeface="华文楷体" panose="02010600040101010101" pitchFamily="2" charset="-122"/>
                <a:ea typeface="华文楷体" panose="02010600040101010101" pitchFamily="2" charset="-122"/>
                <a:sym typeface="黑体" panose="02010609060101010101" pitchFamily="2" charset="-122"/>
              </a:rPr>
              <a:t>    2</a:t>
            </a:r>
            <a:r>
              <a:rPr lang="zh-CN" altLang="en-US" sz="2000" b="1" smtClean="0">
                <a:solidFill>
                  <a:schemeClr val="tx1"/>
                </a:solidFill>
                <a:latin typeface="华文楷体" panose="02010600040101010101" pitchFamily="2" charset="-122"/>
                <a:ea typeface="华文楷体" panose="02010600040101010101" pitchFamily="2" charset="-122"/>
                <a:sym typeface="黑体" panose="02010609060101010101" pitchFamily="2" charset="-122"/>
              </a:rPr>
              <a:t>、有限空间作业票、作业现场管理资料（图片）。</a:t>
            </a:r>
            <a:endParaRPr lang="zh-CN" altLang="en-US" sz="2000" b="1" smtClean="0">
              <a:solidFill>
                <a:schemeClr val="tx1"/>
              </a:solidFill>
              <a:latin typeface="华文楷体" panose="02010600040101010101" pitchFamily="2" charset="-122"/>
              <a:ea typeface="华文楷体" panose="02010600040101010101" pitchFamily="2" charset="-122"/>
              <a:sym typeface="黑体" panose="02010609060101010101" pitchFamily="2" charset="-122"/>
            </a:endParaRPr>
          </a:p>
          <a:p>
            <a:pPr marL="357505" indent="-357505">
              <a:lnSpc>
                <a:spcPct val="100000"/>
              </a:lnSpc>
              <a:spcBef>
                <a:spcPts val="600"/>
              </a:spcBef>
            </a:pPr>
            <a:r>
              <a:rPr lang="en-US" altLang="zh-CN" sz="2000" b="1" smtClean="0">
                <a:solidFill>
                  <a:schemeClr val="tx1"/>
                </a:solidFill>
                <a:latin typeface="华文楷体" panose="02010600040101010101" pitchFamily="2" charset="-122"/>
                <a:ea typeface="华文楷体" panose="02010600040101010101" pitchFamily="2" charset="-122"/>
                <a:sym typeface="黑体" panose="02010609060101010101" pitchFamily="2" charset="-122"/>
              </a:rPr>
              <a:t>    3</a:t>
            </a:r>
            <a:r>
              <a:rPr lang="zh-CN" altLang="en-US" sz="2000" b="1" smtClean="0">
                <a:solidFill>
                  <a:schemeClr val="tx1"/>
                </a:solidFill>
                <a:latin typeface="华文楷体" panose="02010600040101010101" pitchFamily="2" charset="-122"/>
                <a:ea typeface="华文楷体" panose="02010600040101010101" pitchFamily="2" charset="-122"/>
                <a:sym typeface="黑体" panose="02010609060101010101" pitchFamily="2" charset="-122"/>
              </a:rPr>
              <a:t>、重大事故隐患（有限空间作业）应急预案。</a:t>
            </a:r>
            <a:endParaRPr lang="zh-CN" altLang="en-US" sz="2000" b="1" smtClean="0">
              <a:solidFill>
                <a:schemeClr val="tx1"/>
              </a:solidFill>
              <a:latin typeface="华文楷体" panose="02010600040101010101" pitchFamily="2" charset="-122"/>
              <a:ea typeface="华文楷体" panose="02010600040101010101" pitchFamily="2" charset="-122"/>
              <a:sym typeface="黑体" panose="02010609060101010101" pitchFamily="2" charset="-122"/>
            </a:endParaRPr>
          </a:p>
          <a:p>
            <a:pPr marL="357505" indent="-357505"/>
            <a:r>
              <a:rPr lang="zh-CN" altLang="en-US" sz="2000" b="1" smtClean="0">
                <a:solidFill>
                  <a:schemeClr val="tx1"/>
                </a:solidFill>
                <a:latin typeface="华文楷体" panose="02010600040101010101" pitchFamily="2" charset="-122"/>
                <a:ea typeface="华文楷体" panose="02010600040101010101" pitchFamily="2" charset="-122"/>
              </a:rPr>
              <a:t>    要求：</a:t>
            </a:r>
            <a:endParaRPr lang="en-US" altLang="zh-CN" sz="2000"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pPr>
            <a:r>
              <a:rPr lang="en-US" altLang="zh-CN" sz="2000" b="1" smtClean="0">
                <a:solidFill>
                  <a:schemeClr val="tx1"/>
                </a:solidFill>
                <a:latin typeface="华文楷体" panose="02010600040101010101" pitchFamily="2" charset="-122"/>
                <a:ea typeface="华文楷体" panose="02010600040101010101" pitchFamily="2" charset="-122"/>
                <a:sym typeface="黑体" panose="02010609060101010101" pitchFamily="2" charset="-122"/>
              </a:rPr>
              <a:t>    1</a:t>
            </a:r>
            <a:r>
              <a:rPr lang="zh-CN" altLang="en-US" sz="2000" b="1" smtClean="0">
                <a:solidFill>
                  <a:schemeClr val="tx1"/>
                </a:solidFill>
                <a:latin typeface="华文楷体" panose="02010600040101010101" pitchFamily="2" charset="-122"/>
                <a:ea typeface="华文楷体" panose="02010600040101010101" pitchFamily="2" charset="-122"/>
                <a:sym typeface="黑体" panose="02010609060101010101" pitchFamily="2" charset="-122"/>
              </a:rPr>
              <a:t>、定期进行安全检查，发现重大事故隐患及时记录；</a:t>
            </a:r>
            <a:endParaRPr lang="zh-CN" altLang="en-US" sz="2000" b="1" smtClean="0">
              <a:solidFill>
                <a:schemeClr val="tx1"/>
              </a:solidFill>
              <a:latin typeface="华文楷体" panose="02010600040101010101" pitchFamily="2" charset="-122"/>
              <a:ea typeface="华文楷体" panose="02010600040101010101" pitchFamily="2" charset="-122"/>
              <a:sym typeface="黑体" panose="02010609060101010101" pitchFamily="2" charset="-122"/>
            </a:endParaRPr>
          </a:p>
          <a:p>
            <a:pPr marL="357505" indent="-357505">
              <a:lnSpc>
                <a:spcPct val="100000"/>
              </a:lnSpc>
              <a:spcBef>
                <a:spcPts val="600"/>
              </a:spcBef>
            </a:pPr>
            <a:r>
              <a:rPr lang="en-US" altLang="zh-CN" sz="2000" b="1" smtClean="0">
                <a:solidFill>
                  <a:schemeClr val="tx1"/>
                </a:solidFill>
                <a:latin typeface="华文楷体" panose="02010600040101010101" pitchFamily="2" charset="-122"/>
                <a:ea typeface="华文楷体" panose="02010600040101010101" pitchFamily="2" charset="-122"/>
                <a:sym typeface="黑体" panose="02010609060101010101" pitchFamily="2" charset="-122"/>
              </a:rPr>
              <a:t>    2</a:t>
            </a:r>
            <a:r>
              <a:rPr lang="zh-CN" altLang="en-US" sz="2000" b="1" smtClean="0">
                <a:solidFill>
                  <a:schemeClr val="tx1"/>
                </a:solidFill>
                <a:latin typeface="华文楷体" panose="02010600040101010101" pitchFamily="2" charset="-122"/>
                <a:ea typeface="华文楷体" panose="02010600040101010101" pitchFamily="2" charset="-122"/>
                <a:sym typeface="黑体" panose="02010609060101010101" pitchFamily="2" charset="-122"/>
              </a:rPr>
              <a:t>、整改时或因故未能及时进行整改的，应制定详细的整改计划和安全监控管理措施，确保不发生事故；</a:t>
            </a:r>
            <a:endParaRPr lang="zh-CN" altLang="en-US" sz="2000" b="1" smtClean="0">
              <a:solidFill>
                <a:schemeClr val="tx1"/>
              </a:solidFill>
              <a:latin typeface="华文楷体" panose="02010600040101010101" pitchFamily="2" charset="-122"/>
              <a:ea typeface="华文楷体" panose="02010600040101010101" pitchFamily="2" charset="-122"/>
              <a:sym typeface="黑体" panose="02010609060101010101" pitchFamily="2" charset="-122"/>
            </a:endParaRPr>
          </a:p>
          <a:p>
            <a:pPr marL="357505" indent="-357505">
              <a:lnSpc>
                <a:spcPct val="100000"/>
              </a:lnSpc>
              <a:spcBef>
                <a:spcPts val="600"/>
              </a:spcBef>
            </a:pPr>
            <a:r>
              <a:rPr lang="en-US" altLang="zh-CN" sz="2000" b="1" smtClean="0">
                <a:solidFill>
                  <a:schemeClr val="tx1"/>
                </a:solidFill>
                <a:latin typeface="华文楷体" panose="02010600040101010101" pitchFamily="2" charset="-122"/>
                <a:ea typeface="华文楷体" panose="02010600040101010101" pitchFamily="2" charset="-122"/>
                <a:sym typeface="黑体" panose="02010609060101010101" pitchFamily="2" charset="-122"/>
              </a:rPr>
              <a:t>    3</a:t>
            </a:r>
            <a:r>
              <a:rPr lang="zh-CN" altLang="en-US" sz="2000" b="1" smtClean="0">
                <a:solidFill>
                  <a:schemeClr val="tx1"/>
                </a:solidFill>
                <a:latin typeface="华文楷体" panose="02010600040101010101" pitchFamily="2" charset="-122"/>
                <a:ea typeface="华文楷体" panose="02010600040101010101" pitchFamily="2" charset="-122"/>
                <a:sym typeface="黑体" panose="02010609060101010101" pitchFamily="2" charset="-122"/>
              </a:rPr>
              <a:t>、对一时不能整改完毕的重大事故隐患，除采取临时措施减少隐患危害程度外，还应制定专门的应急预案。</a:t>
            </a:r>
            <a:r>
              <a:rPr lang="zh-CN" altLang="en-US" sz="2000" b="1" smtClean="0">
                <a:solidFill>
                  <a:schemeClr val="tx1"/>
                </a:solidFill>
                <a:latin typeface="华文楷体" panose="02010600040101010101" pitchFamily="2" charset="-122"/>
                <a:ea typeface="华文楷体" panose="02010600040101010101" pitchFamily="2" charset="-122"/>
              </a:rPr>
              <a:t>   </a:t>
            </a:r>
            <a:endParaRPr lang="en-US" altLang="zh-CN" sz="2000"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pPr>
            <a:r>
              <a:rPr lang="en-US" altLang="zh-CN" sz="2000" b="1" smtClean="0">
                <a:solidFill>
                  <a:schemeClr val="tx1"/>
                </a:solidFill>
                <a:latin typeface="华文楷体" panose="02010600040101010101" pitchFamily="2" charset="-122"/>
                <a:ea typeface="华文楷体" panose="02010600040101010101" pitchFamily="2" charset="-122"/>
              </a:rPr>
              <a:t>    4</a:t>
            </a:r>
            <a:r>
              <a:rPr lang="zh-CN" altLang="en-US" sz="2000" b="1" smtClean="0">
                <a:solidFill>
                  <a:schemeClr val="tx1"/>
                </a:solidFill>
                <a:latin typeface="华文楷体" panose="02010600040101010101" pitchFamily="2" charset="-122"/>
                <a:ea typeface="华文楷体" panose="02010600040101010101" pitchFamily="2" charset="-122"/>
              </a:rPr>
              <a:t>、有限空间作业必须设置</a:t>
            </a:r>
            <a:r>
              <a:rPr lang="zh-CN" altLang="en-US" sz="2000" b="1" smtClean="0">
                <a:solidFill>
                  <a:schemeClr val="tx1"/>
                </a:solidFill>
                <a:latin typeface="华文楷体" panose="02010600040101010101" pitchFamily="2" charset="-122"/>
                <a:ea typeface="华文楷体" panose="02010600040101010101" pitchFamily="2" charset="-122"/>
                <a:sym typeface="黑体" panose="02010609060101010101" pitchFamily="2" charset="-122"/>
              </a:rPr>
              <a:t>安全监控管理措施。</a:t>
            </a:r>
            <a:endParaRPr lang="zh-CN" altLang="en-US" sz="2000" b="1" smtClean="0">
              <a:solidFill>
                <a:schemeClr val="tx1"/>
              </a:solidFill>
              <a:latin typeface="华文楷体" panose="02010600040101010101" pitchFamily="2" charset="-122"/>
              <a:ea typeface="华文楷体" panose="02010600040101010101" pitchFamily="2" charset="-122"/>
              <a:sym typeface="黑体" panose="02010609060101010101" pitchFamily="2" charset="-122"/>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ChangeArrowheads="1"/>
          </p:cNvSpPr>
          <p:nvPr>
            <p:ph type="title"/>
          </p:nvPr>
        </p:nvSpPr>
        <p:spPr>
          <a:xfrm>
            <a:off x="2238375" y="158750"/>
            <a:ext cx="7972425" cy="1143000"/>
          </a:xfrm>
        </p:spPr>
        <p:txBody>
          <a:bodyPr lIns="91440" tIns="45720" rIns="91440" bIns="45720">
            <a:normAutofit fontScale="90000"/>
          </a:bodyPr>
          <a:lstStyle/>
          <a:p>
            <a:r>
              <a:rPr lang="zh-CN" altLang="en-US" smtClean="0">
                <a:solidFill>
                  <a:srgbClr val="E4123A"/>
                </a:solidFill>
                <a:latin typeface="黑体" panose="02010609060101010101" pitchFamily="2" charset="-122"/>
                <a:ea typeface="叶根友毛笔行书2.0版" panose="02010601030101010101" pitchFamily="2" charset="-122"/>
              </a:rPr>
              <a:t>文件夹七：应急救援预案及应急演练</a:t>
            </a:r>
            <a:endParaRPr lang="zh-CN" altLang="en-US" smtClean="0">
              <a:solidFill>
                <a:srgbClr val="E4123A"/>
              </a:solidFill>
              <a:latin typeface="黑体" panose="02010609060101010101" pitchFamily="2" charset="-122"/>
              <a:ea typeface="叶根友毛笔行书2.0版" panose="02010601030101010101" pitchFamily="2" charset="-122"/>
            </a:endParaRPr>
          </a:p>
        </p:txBody>
      </p:sp>
      <p:sp>
        <p:nvSpPr>
          <p:cNvPr id="104450" name="Rectangle 3"/>
          <p:cNvSpPr>
            <a:spLocks noGrp="1" noChangeArrowheads="1"/>
          </p:cNvSpPr>
          <p:nvPr>
            <p:ph type="body" idx="4294967295"/>
          </p:nvPr>
        </p:nvSpPr>
        <p:spPr>
          <a:xfrm>
            <a:off x="2152650" y="1206500"/>
            <a:ext cx="8089900" cy="5353050"/>
          </a:xfrm>
        </p:spPr>
        <p:txBody>
          <a:bodyPr/>
          <a:lstStyle/>
          <a:p>
            <a:pPr marL="357505" indent="-357505">
              <a:lnSpc>
                <a:spcPct val="90000"/>
              </a:lnSpc>
            </a:pPr>
            <a:r>
              <a:rPr lang="zh-CN" altLang="en-US" sz="2000" b="1" smtClean="0">
                <a:solidFill>
                  <a:schemeClr val="tx1"/>
                </a:solidFill>
                <a:latin typeface="华文楷体" panose="02010600040101010101" pitchFamily="2" charset="-122"/>
                <a:ea typeface="华文楷体" panose="02010600040101010101" pitchFamily="2" charset="-122"/>
              </a:rPr>
              <a:t>    台帐资料：</a:t>
            </a:r>
            <a:endParaRPr lang="en-US" altLang="zh-CN" sz="2000"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pPr>
            <a:r>
              <a:rPr lang="en-US" altLang="zh-CN" sz="2000" b="1" smtClean="0">
                <a:solidFill>
                  <a:schemeClr val="tx1"/>
                </a:solidFill>
                <a:latin typeface="华文楷体" panose="02010600040101010101" pitchFamily="2" charset="-122"/>
                <a:ea typeface="华文楷体" panose="02010600040101010101" pitchFamily="2" charset="-122"/>
              </a:rPr>
              <a:t>         1</a:t>
            </a:r>
            <a:r>
              <a:rPr lang="zh-CN" altLang="en-US" sz="2000" b="1" smtClean="0">
                <a:solidFill>
                  <a:schemeClr val="tx1"/>
                </a:solidFill>
                <a:latin typeface="华文楷体" panose="02010600040101010101" pitchFamily="2" charset="-122"/>
                <a:ea typeface="华文楷体" panose="02010600040101010101" pitchFamily="2" charset="-122"/>
              </a:rPr>
              <a:t>、应急预案；</a:t>
            </a:r>
            <a:endParaRPr lang="zh-CN" altLang="en-US" sz="2000"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buFont typeface="Arial" panose="020B0604020202020204" pitchFamily="34" charset="0"/>
              <a:buNone/>
            </a:pPr>
            <a:r>
              <a:rPr lang="en-US" altLang="zh-CN" sz="2000" b="1" smtClean="0">
                <a:solidFill>
                  <a:schemeClr val="tx1"/>
                </a:solidFill>
                <a:latin typeface="华文楷体" panose="02010600040101010101" pitchFamily="2" charset="-122"/>
                <a:ea typeface="华文楷体" panose="02010600040101010101" pitchFamily="2" charset="-122"/>
              </a:rPr>
              <a:t>            2</a:t>
            </a:r>
            <a:r>
              <a:rPr lang="zh-CN" altLang="en-US" sz="2000" b="1" smtClean="0">
                <a:solidFill>
                  <a:schemeClr val="tx1"/>
                </a:solidFill>
                <a:latin typeface="华文楷体" panose="02010600040101010101" pitchFamily="2" charset="-122"/>
                <a:ea typeface="华文楷体" panose="02010600040101010101" pitchFamily="2" charset="-122"/>
              </a:rPr>
              <a:t>、应急预案备案登记；</a:t>
            </a:r>
            <a:endParaRPr lang="zh-CN" altLang="en-US" sz="2000"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buFont typeface="Arial" panose="020B0604020202020204" pitchFamily="34" charset="0"/>
              <a:buNone/>
            </a:pPr>
            <a:r>
              <a:rPr lang="en-US" altLang="zh-CN" sz="2000" b="1" smtClean="0">
                <a:solidFill>
                  <a:schemeClr val="tx1"/>
                </a:solidFill>
                <a:latin typeface="华文楷体" panose="02010600040101010101" pitchFamily="2" charset="-122"/>
                <a:ea typeface="华文楷体" panose="02010600040101010101" pitchFamily="2" charset="-122"/>
              </a:rPr>
              <a:t>            3</a:t>
            </a:r>
            <a:r>
              <a:rPr lang="zh-CN" altLang="en-US" sz="2000" b="1" smtClean="0">
                <a:solidFill>
                  <a:schemeClr val="tx1"/>
                </a:solidFill>
                <a:latin typeface="华文楷体" panose="02010600040101010101" pitchFamily="2" charset="-122"/>
                <a:ea typeface="华文楷体" panose="02010600040101010101" pitchFamily="2" charset="-122"/>
              </a:rPr>
              <a:t>、应急预案教育培训计划；</a:t>
            </a:r>
            <a:endParaRPr lang="zh-CN" altLang="en-US" sz="2000"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buFont typeface="Arial" panose="020B0604020202020204" pitchFamily="34" charset="0"/>
              <a:buNone/>
            </a:pPr>
            <a:r>
              <a:rPr lang="en-US" altLang="zh-CN" sz="2000" b="1" smtClean="0">
                <a:solidFill>
                  <a:schemeClr val="tx1"/>
                </a:solidFill>
                <a:latin typeface="华文楷体" panose="02010600040101010101" pitchFamily="2" charset="-122"/>
                <a:ea typeface="华文楷体" panose="02010600040101010101" pitchFamily="2" charset="-122"/>
              </a:rPr>
              <a:t>            4</a:t>
            </a:r>
            <a:r>
              <a:rPr lang="zh-CN" altLang="en-US" sz="2000" b="1" smtClean="0">
                <a:solidFill>
                  <a:schemeClr val="tx1"/>
                </a:solidFill>
                <a:latin typeface="华文楷体" panose="02010600040101010101" pitchFamily="2" charset="-122"/>
                <a:ea typeface="华文楷体" panose="02010600040101010101" pitchFamily="2" charset="-122"/>
              </a:rPr>
              <a:t>、应急预案教育培训演练方案；</a:t>
            </a:r>
            <a:endParaRPr lang="zh-CN" altLang="en-US" sz="2000"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buFont typeface="Arial" panose="020B0604020202020204" pitchFamily="34" charset="0"/>
              <a:buNone/>
            </a:pPr>
            <a:r>
              <a:rPr lang="en-US" altLang="zh-CN" sz="2000" b="1" smtClean="0">
                <a:solidFill>
                  <a:schemeClr val="tx1"/>
                </a:solidFill>
                <a:latin typeface="华文楷体" panose="02010600040101010101" pitchFamily="2" charset="-122"/>
                <a:ea typeface="华文楷体" panose="02010600040101010101" pitchFamily="2" charset="-122"/>
              </a:rPr>
              <a:t>            5</a:t>
            </a:r>
            <a:r>
              <a:rPr lang="zh-CN" altLang="en-US" sz="2000" b="1" smtClean="0">
                <a:solidFill>
                  <a:schemeClr val="tx1"/>
                </a:solidFill>
                <a:latin typeface="华文楷体" panose="02010600040101010101" pitchFamily="2" charset="-122"/>
                <a:ea typeface="华文楷体" panose="02010600040101010101" pitchFamily="2" charset="-122"/>
              </a:rPr>
              <a:t>、应急预案演练记录、影像资料；</a:t>
            </a:r>
            <a:endParaRPr lang="zh-CN" altLang="en-US" sz="2000"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buFont typeface="Arial" panose="020B0604020202020204" pitchFamily="34" charset="0"/>
              <a:buNone/>
            </a:pPr>
            <a:r>
              <a:rPr lang="en-US" altLang="zh-CN" sz="2000" b="1" smtClean="0">
                <a:solidFill>
                  <a:schemeClr val="tx1"/>
                </a:solidFill>
                <a:latin typeface="华文楷体" panose="02010600040101010101" pitchFamily="2" charset="-122"/>
                <a:ea typeface="华文楷体" panose="02010600040101010101" pitchFamily="2" charset="-122"/>
              </a:rPr>
              <a:t>            6</a:t>
            </a:r>
            <a:r>
              <a:rPr lang="zh-CN" altLang="en-US" sz="2000" b="1" smtClean="0">
                <a:solidFill>
                  <a:schemeClr val="tx1"/>
                </a:solidFill>
                <a:latin typeface="华文楷体" panose="02010600040101010101" pitchFamily="2" charset="-122"/>
                <a:ea typeface="华文楷体" panose="02010600040101010101" pitchFamily="2" charset="-122"/>
              </a:rPr>
              <a:t>、应急预案演练评估报告；</a:t>
            </a:r>
            <a:endParaRPr lang="en-US" altLang="zh-CN" sz="2000"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buFont typeface="Arial" panose="020B0604020202020204" pitchFamily="34" charset="0"/>
              <a:buNone/>
            </a:pPr>
            <a:r>
              <a:rPr lang="en-US" altLang="zh-CN" sz="2000" b="1" smtClean="0">
                <a:solidFill>
                  <a:schemeClr val="tx1"/>
                </a:solidFill>
                <a:latin typeface="华文楷体" panose="02010600040101010101" pitchFamily="2" charset="-122"/>
                <a:ea typeface="华文楷体" panose="02010600040101010101" pitchFamily="2" charset="-122"/>
              </a:rPr>
              <a:t>            7</a:t>
            </a:r>
            <a:r>
              <a:rPr lang="zh-CN" altLang="en-US" sz="2000" b="1" smtClean="0">
                <a:solidFill>
                  <a:schemeClr val="tx1"/>
                </a:solidFill>
                <a:latin typeface="华文楷体" panose="02010600040101010101" pitchFamily="2" charset="-122"/>
                <a:ea typeface="华文楷体" panose="02010600040101010101" pitchFamily="2" charset="-122"/>
              </a:rPr>
              <a:t>、应急预案的修订。</a:t>
            </a:r>
            <a:endParaRPr lang="zh-CN" altLang="en-US" sz="2000" b="1" smtClean="0">
              <a:solidFill>
                <a:schemeClr val="tx1"/>
              </a:solidFill>
              <a:latin typeface="华文楷体" panose="02010600040101010101" pitchFamily="2" charset="-122"/>
              <a:ea typeface="华文楷体" panose="02010600040101010101" pitchFamily="2" charset="-122"/>
            </a:endParaRPr>
          </a:p>
          <a:p>
            <a:pPr marL="357505" indent="-357505">
              <a:lnSpc>
                <a:spcPct val="90000"/>
              </a:lnSpc>
              <a:buFont typeface="Arial" panose="020B0604020202020204" pitchFamily="34" charset="0"/>
              <a:buNone/>
            </a:pPr>
            <a:r>
              <a:rPr lang="zh-CN" altLang="en-US" sz="2000" b="1" smtClean="0">
                <a:solidFill>
                  <a:schemeClr val="tx1"/>
                </a:solidFill>
                <a:latin typeface="华文楷体" panose="02010600040101010101" pitchFamily="2" charset="-122"/>
                <a:ea typeface="华文楷体" panose="02010600040101010101" pitchFamily="2" charset="-122"/>
              </a:rPr>
              <a:t>         要求：</a:t>
            </a:r>
            <a:endParaRPr lang="en-US" altLang="zh-CN" sz="2000"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pPr>
            <a:r>
              <a:rPr lang="en-US" altLang="zh-CN" sz="2000" b="1" smtClean="0">
                <a:solidFill>
                  <a:schemeClr val="tx1"/>
                </a:solidFill>
                <a:latin typeface="华文楷体" panose="02010600040101010101" pitchFamily="2" charset="-122"/>
                <a:ea typeface="华文楷体" panose="02010600040101010101" pitchFamily="2" charset="-122"/>
              </a:rPr>
              <a:t>        1</a:t>
            </a:r>
            <a:r>
              <a:rPr lang="zh-CN" altLang="en-US" sz="2000" b="1" smtClean="0">
                <a:solidFill>
                  <a:schemeClr val="tx1"/>
                </a:solidFill>
                <a:latin typeface="华文楷体" panose="02010600040101010101" pitchFamily="2" charset="-122"/>
                <a:ea typeface="华文楷体" panose="02010600040101010101" pitchFamily="2" charset="-122"/>
              </a:rPr>
              <a:t>、企业应制定并实施本企业生产安全事故应急救援预案；</a:t>
            </a:r>
            <a:endParaRPr lang="zh-CN" altLang="en-US" sz="2000"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pPr>
            <a:r>
              <a:rPr lang="en-US" altLang="zh-CN" sz="2000" b="1" smtClean="0">
                <a:solidFill>
                  <a:schemeClr val="tx1"/>
                </a:solidFill>
                <a:latin typeface="华文楷体" panose="02010600040101010101" pitchFamily="2" charset="-122"/>
                <a:ea typeface="华文楷体" panose="02010600040101010101" pitchFamily="2" charset="-122"/>
              </a:rPr>
              <a:t>        2</a:t>
            </a:r>
            <a:r>
              <a:rPr lang="zh-CN" altLang="en-US" sz="2000" b="1" smtClean="0">
                <a:solidFill>
                  <a:schemeClr val="tx1"/>
                </a:solidFill>
                <a:latin typeface="华文楷体" panose="02010600040101010101" pitchFamily="2" charset="-122"/>
                <a:ea typeface="华文楷体" panose="02010600040101010101" pitchFamily="2" charset="-122"/>
              </a:rPr>
              <a:t>、应急救援预案应一年至少演练一次；</a:t>
            </a:r>
            <a:endParaRPr lang="zh-CN" altLang="en-US" sz="2000"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pPr>
            <a:r>
              <a:rPr lang="en-US" altLang="zh-CN" sz="2000" b="1" smtClean="0">
                <a:solidFill>
                  <a:schemeClr val="tx1"/>
                </a:solidFill>
                <a:latin typeface="华文楷体" panose="02010600040101010101" pitchFamily="2" charset="-122"/>
                <a:ea typeface="华文楷体" panose="02010600040101010101" pitchFamily="2" charset="-122"/>
              </a:rPr>
              <a:t>        3</a:t>
            </a:r>
            <a:r>
              <a:rPr lang="zh-CN" altLang="en-US" sz="2000" b="1" smtClean="0">
                <a:solidFill>
                  <a:schemeClr val="tx1"/>
                </a:solidFill>
                <a:latin typeface="华文楷体" panose="02010600040101010101" pitchFamily="2" charset="-122"/>
                <a:ea typeface="华文楷体" panose="02010600040101010101" pitchFamily="2" charset="-122"/>
              </a:rPr>
              <a:t>、应急预案演练前应组织参演人员进行教育培训，演练后应 对演练情况及效果进行评估，编写评估报告，并对应急救援预案进行必要的修订。</a:t>
            </a:r>
            <a:endParaRPr lang="zh-CN" altLang="en-US" sz="2000" b="1" smtClean="0">
              <a:solidFill>
                <a:schemeClr val="tx1"/>
              </a:solidFill>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ChangeArrowheads="1"/>
          </p:cNvSpPr>
          <p:nvPr>
            <p:ph type="title"/>
          </p:nvPr>
        </p:nvSpPr>
        <p:spPr>
          <a:xfrm>
            <a:off x="2722563" y="492125"/>
            <a:ext cx="7488237" cy="1143000"/>
          </a:xfrm>
        </p:spPr>
        <p:txBody>
          <a:bodyPr lIns="91440" tIns="45720" rIns="91440" bIns="45720"/>
          <a:lstStyle/>
          <a:p>
            <a:r>
              <a:rPr lang="zh-CN" altLang="en-US" smtClean="0">
                <a:solidFill>
                  <a:srgbClr val="E4123A"/>
                </a:solidFill>
                <a:latin typeface="黑体" panose="02010609060101010101" pitchFamily="2" charset="-122"/>
                <a:ea typeface="叶根友毛笔行书2.0版" panose="02010601030101010101" pitchFamily="2" charset="-122"/>
              </a:rPr>
              <a:t>文件夹八：事故调查处理台帐</a:t>
            </a:r>
            <a:endParaRPr lang="zh-CN" altLang="en-US" smtClean="0">
              <a:solidFill>
                <a:srgbClr val="E4123A"/>
              </a:solidFill>
              <a:latin typeface="黑体" panose="02010609060101010101" pitchFamily="2" charset="-122"/>
              <a:ea typeface="叶根友毛笔行书2.0版" panose="02010601030101010101" pitchFamily="2" charset="-122"/>
            </a:endParaRPr>
          </a:p>
        </p:txBody>
      </p:sp>
      <p:sp>
        <p:nvSpPr>
          <p:cNvPr id="105474" name="Rectangle 3"/>
          <p:cNvSpPr>
            <a:spLocks noGrp="1" noChangeArrowheads="1"/>
          </p:cNvSpPr>
          <p:nvPr>
            <p:ph type="body" idx="4294967295"/>
          </p:nvPr>
        </p:nvSpPr>
        <p:spPr/>
        <p:txBody>
          <a:bodyPr/>
          <a:lstStyle/>
          <a:p>
            <a:pPr marL="357505" indent="-357505"/>
            <a:r>
              <a:rPr lang="zh-CN" altLang="en-US" b="1" smtClean="0">
                <a:solidFill>
                  <a:schemeClr val="tx1"/>
                </a:solidFill>
                <a:latin typeface="华文楷体" panose="02010600040101010101" pitchFamily="2" charset="-122"/>
                <a:ea typeface="华文楷体" panose="02010600040101010101" pitchFamily="2" charset="-122"/>
              </a:rPr>
              <a:t>    台帐资料：</a:t>
            </a:r>
            <a:endParaRPr lang="en-US" altLang="zh-CN"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pPr>
            <a:r>
              <a:rPr lang="en-US" altLang="zh-CN" b="1" smtClean="0">
                <a:solidFill>
                  <a:schemeClr val="tx1"/>
                </a:solidFill>
                <a:latin typeface="华文楷体" panose="02010600040101010101" pitchFamily="2" charset="-122"/>
                <a:ea typeface="华文楷体" panose="02010600040101010101" pitchFamily="2" charset="-122"/>
              </a:rPr>
              <a:t>      1</a:t>
            </a:r>
            <a:r>
              <a:rPr lang="zh-CN" altLang="en-US" b="1" smtClean="0">
                <a:solidFill>
                  <a:schemeClr val="tx1"/>
                </a:solidFill>
                <a:latin typeface="华文楷体" panose="02010600040101010101" pitchFamily="2" charset="-122"/>
                <a:ea typeface="华文楷体" panose="02010600040101010101" pitchFamily="2" charset="-122"/>
              </a:rPr>
              <a:t>、现场勘察、调查的情况记录、照片，伤情报告书或诊断、手术证明（复印件）；</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pPr>
            <a:r>
              <a:rPr lang="en-US" altLang="zh-CN" b="1" smtClean="0">
                <a:solidFill>
                  <a:schemeClr val="tx1"/>
                </a:solidFill>
                <a:latin typeface="华文楷体" panose="02010600040101010101" pitchFamily="2" charset="-122"/>
                <a:ea typeface="华文楷体" panose="02010600040101010101" pitchFamily="2" charset="-122"/>
              </a:rPr>
              <a:t>      2</a:t>
            </a:r>
            <a:r>
              <a:rPr lang="zh-CN" altLang="en-US" b="1" smtClean="0">
                <a:solidFill>
                  <a:schemeClr val="tx1"/>
                </a:solidFill>
                <a:latin typeface="华文楷体" panose="02010600040101010101" pitchFamily="2" charset="-122"/>
                <a:ea typeface="华文楷体" panose="02010600040101010101" pitchFamily="2" charset="-122"/>
              </a:rPr>
              <a:t>、事故分析会记录；</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pPr>
            <a:r>
              <a:rPr lang="en-US" altLang="zh-CN" b="1" smtClean="0">
                <a:solidFill>
                  <a:schemeClr val="tx1"/>
                </a:solidFill>
                <a:latin typeface="华文楷体" panose="02010600040101010101" pitchFamily="2" charset="-122"/>
                <a:ea typeface="华文楷体" panose="02010600040101010101" pitchFamily="2" charset="-122"/>
              </a:rPr>
              <a:t>      3</a:t>
            </a:r>
            <a:r>
              <a:rPr lang="zh-CN" altLang="en-US" b="1" smtClean="0">
                <a:solidFill>
                  <a:schemeClr val="tx1"/>
                </a:solidFill>
                <a:latin typeface="华文楷体" panose="02010600040101010101" pitchFamily="2" charset="-122"/>
                <a:ea typeface="华文楷体" panose="02010600040101010101" pitchFamily="2" charset="-122"/>
              </a:rPr>
              <a:t>、事故登记表；</a:t>
            </a:r>
            <a:endParaRPr lang="zh-CN" altLang="en-US" b="1" smtClean="0">
              <a:solidFill>
                <a:schemeClr val="tx1"/>
              </a:solidFill>
              <a:latin typeface="华文楷体" panose="02010600040101010101" pitchFamily="2" charset="-122"/>
              <a:ea typeface="华文楷体" panose="02010600040101010101" pitchFamily="2" charset="-122"/>
            </a:endParaRPr>
          </a:p>
          <a:p>
            <a:pPr marL="357505" indent="-357505">
              <a:lnSpc>
                <a:spcPct val="100000"/>
              </a:lnSpc>
              <a:spcBef>
                <a:spcPts val="600"/>
              </a:spcBef>
            </a:pPr>
            <a:r>
              <a:rPr lang="en-US" altLang="zh-CN" b="1" smtClean="0">
                <a:solidFill>
                  <a:schemeClr val="tx1"/>
                </a:solidFill>
                <a:latin typeface="华文楷体" panose="02010600040101010101" pitchFamily="2" charset="-122"/>
                <a:ea typeface="华文楷体" panose="02010600040101010101" pitchFamily="2" charset="-122"/>
              </a:rPr>
              <a:t>      4</a:t>
            </a:r>
            <a:r>
              <a:rPr lang="zh-CN" altLang="en-US" b="1" smtClean="0">
                <a:solidFill>
                  <a:schemeClr val="tx1"/>
                </a:solidFill>
                <a:latin typeface="华文楷体" panose="02010600040101010101" pitchFamily="2" charset="-122"/>
                <a:ea typeface="华文楷体" panose="02010600040101010101" pitchFamily="2" charset="-122"/>
              </a:rPr>
              <a:t>、处理结果（公告）。</a:t>
            </a:r>
            <a:endParaRPr lang="zh-CN" altLang="en-US" b="1" smtClean="0">
              <a:solidFill>
                <a:schemeClr val="tx1"/>
              </a:solidFill>
              <a:latin typeface="华文楷体" panose="02010600040101010101" pitchFamily="2" charset="-122"/>
              <a:ea typeface="华文楷体" panose="02010600040101010101" pitchFamily="2" charset="-122"/>
            </a:endParaRPr>
          </a:p>
        </p:txBody>
      </p:sp>
      <p:pic>
        <p:nvPicPr>
          <p:cNvPr id="105475" name="Picture 3" descr="office6\wpsassist\cache\A000220150322J54PPIC"/>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332538" y="4543425"/>
            <a:ext cx="3706812"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body" idx="4294967295"/>
          </p:nvPr>
        </p:nvSpPr>
        <p:spPr>
          <a:xfrm>
            <a:off x="2130425" y="1401763"/>
            <a:ext cx="4097338" cy="4598987"/>
          </a:xfrm>
        </p:spPr>
        <p:txBody>
          <a:bodyPr/>
          <a:lstStyle/>
          <a:p>
            <a:pPr>
              <a:lnSpc>
                <a:spcPct val="120000"/>
              </a:lnSpc>
              <a:buFont typeface="Arial" panose="020B0604020202020204" pitchFamily="34" charset="0"/>
              <a:buNone/>
            </a:pPr>
            <a:endParaRPr lang="zh-CN" altLang="en-US" sz="900" b="1" smtClean="0">
              <a:solidFill>
                <a:schemeClr val="accent2"/>
              </a:solidFill>
              <a:latin typeface="华文楷体" panose="02010600040101010101" pitchFamily="2" charset="-122"/>
              <a:ea typeface="华文楷体" panose="02010600040101010101" pitchFamily="2" charset="-122"/>
            </a:endParaRPr>
          </a:p>
          <a:p>
            <a:pPr>
              <a:lnSpc>
                <a:spcPct val="150000"/>
              </a:lnSpc>
              <a:buFont typeface="Arial" panose="020B0604020202020204" pitchFamily="34" charset="0"/>
              <a:buNone/>
            </a:pPr>
            <a:r>
              <a:rPr lang="zh-CN" altLang="en-US" sz="1800" b="1" smtClean="0">
                <a:solidFill>
                  <a:srgbClr val="FF0000"/>
                </a:solidFill>
                <a:latin typeface="华文楷体" panose="02010600040101010101" pitchFamily="2" charset="-122"/>
                <a:ea typeface="华文楷体" panose="02010600040101010101" pitchFamily="2" charset="-122"/>
              </a:rPr>
              <a:t>有效的安全管理</a:t>
            </a:r>
            <a:endParaRPr lang="zh-CN" altLang="en-US" sz="1800" b="1" smtClean="0">
              <a:solidFill>
                <a:srgbClr val="FF0000"/>
              </a:solidFill>
              <a:latin typeface="华文楷体" panose="02010600040101010101" pitchFamily="2" charset="-122"/>
              <a:ea typeface="华文楷体" panose="02010600040101010101" pitchFamily="2" charset="-122"/>
            </a:endParaRPr>
          </a:p>
          <a:p>
            <a:pPr>
              <a:lnSpc>
                <a:spcPct val="150000"/>
              </a:lnSpc>
              <a:buFont typeface="Arial" panose="020B0604020202020204" pitchFamily="34" charset="0"/>
              <a:buNone/>
            </a:pPr>
            <a:r>
              <a:rPr lang="zh-CN" altLang="en-US" sz="1800" b="1" smtClean="0">
                <a:latin typeface="华文楷体" panose="02010600040101010101" pitchFamily="2" charset="-122"/>
                <a:ea typeface="华文楷体" panose="02010600040101010101" pitchFamily="2" charset="-122"/>
              </a:rPr>
              <a:t>     </a:t>
            </a:r>
            <a:r>
              <a:rPr lang="zh-CN" altLang="en-US" sz="1800" b="1" smtClean="0">
                <a:solidFill>
                  <a:srgbClr val="002060"/>
                </a:solidFill>
                <a:latin typeface="华文楷体" panose="02010600040101010101" pitchFamily="2" charset="-122"/>
                <a:ea typeface="华文楷体" panose="02010600040101010101" pitchFamily="2" charset="-122"/>
              </a:rPr>
              <a:t>从转变思想和观念开始</a:t>
            </a:r>
            <a:endParaRPr lang="zh-CN" altLang="en-US" sz="1800" b="1" smtClean="0">
              <a:solidFill>
                <a:srgbClr val="002060"/>
              </a:solidFill>
              <a:latin typeface="华文楷体" panose="02010600040101010101" pitchFamily="2" charset="-122"/>
              <a:ea typeface="华文楷体" panose="02010600040101010101" pitchFamily="2" charset="-122"/>
            </a:endParaRPr>
          </a:p>
          <a:p>
            <a:pPr>
              <a:lnSpc>
                <a:spcPct val="150000"/>
              </a:lnSpc>
              <a:buFont typeface="Arial" panose="020B0604020202020204" pitchFamily="34" charset="0"/>
              <a:buNone/>
            </a:pPr>
            <a:r>
              <a:rPr lang="zh-CN" altLang="en-US" sz="1800" b="1" smtClean="0">
                <a:solidFill>
                  <a:srgbClr val="FF0000"/>
                </a:solidFill>
                <a:latin typeface="华文楷体" panose="02010600040101010101" pitchFamily="2" charset="-122"/>
                <a:ea typeface="华文楷体" panose="02010600040101010101" pitchFamily="2" charset="-122"/>
              </a:rPr>
              <a:t>     有</a:t>
            </a:r>
            <a:r>
              <a:rPr lang="zh-CN" altLang="en-US" sz="1800" b="1" smtClean="0">
                <a:solidFill>
                  <a:srgbClr val="FF3300"/>
                </a:solidFill>
                <a:latin typeface="华文楷体" panose="02010600040101010101" pitchFamily="2" charset="-122"/>
                <a:ea typeface="华文楷体" panose="02010600040101010101" pitchFamily="2" charset="-122"/>
              </a:rPr>
              <a:t>什么样的思想，</a:t>
            </a:r>
            <a:endParaRPr lang="zh-CN" altLang="en-US" sz="1800" b="1" smtClean="0">
              <a:solidFill>
                <a:srgbClr val="FF3300"/>
              </a:solidFill>
              <a:latin typeface="华文楷体" panose="02010600040101010101" pitchFamily="2" charset="-122"/>
              <a:ea typeface="华文楷体" panose="02010600040101010101" pitchFamily="2" charset="-122"/>
            </a:endParaRPr>
          </a:p>
          <a:p>
            <a:pPr>
              <a:lnSpc>
                <a:spcPct val="150000"/>
              </a:lnSpc>
              <a:buFont typeface="Arial" panose="020B0604020202020204" pitchFamily="34" charset="0"/>
              <a:buNone/>
            </a:pPr>
            <a:r>
              <a:rPr lang="zh-CN" altLang="en-US" sz="1800" b="1" smtClean="0">
                <a:latin typeface="华文楷体" panose="02010600040101010101" pitchFamily="2" charset="-122"/>
                <a:ea typeface="华文楷体" panose="02010600040101010101" pitchFamily="2" charset="-122"/>
              </a:rPr>
              <a:t>     </a:t>
            </a:r>
            <a:r>
              <a:rPr lang="zh-CN" altLang="en-US" sz="1800" b="1" smtClean="0">
                <a:solidFill>
                  <a:srgbClr val="002060"/>
                </a:solidFill>
                <a:latin typeface="华文楷体" panose="02010600040101010101" pitchFamily="2" charset="-122"/>
                <a:ea typeface="华文楷体" panose="02010600040101010101" pitchFamily="2" charset="-122"/>
              </a:rPr>
              <a:t>就会有什么样的行为；</a:t>
            </a:r>
            <a:endParaRPr lang="zh-CN" altLang="en-US" sz="1800" b="1" smtClean="0">
              <a:solidFill>
                <a:srgbClr val="002060"/>
              </a:solidFill>
              <a:latin typeface="华文楷体" panose="02010600040101010101" pitchFamily="2" charset="-122"/>
              <a:ea typeface="华文楷体" panose="02010600040101010101" pitchFamily="2" charset="-122"/>
            </a:endParaRPr>
          </a:p>
          <a:p>
            <a:pPr>
              <a:lnSpc>
                <a:spcPct val="150000"/>
              </a:lnSpc>
              <a:buFont typeface="Arial" panose="020B0604020202020204" pitchFamily="34" charset="0"/>
              <a:buNone/>
            </a:pPr>
            <a:r>
              <a:rPr lang="zh-CN" altLang="en-US" sz="1800" b="1" smtClean="0">
                <a:solidFill>
                  <a:srgbClr val="FF3300"/>
                </a:solidFill>
                <a:latin typeface="华文楷体" panose="02010600040101010101" pitchFamily="2" charset="-122"/>
                <a:ea typeface="华文楷体" panose="02010600040101010101" pitchFamily="2" charset="-122"/>
              </a:rPr>
              <a:t>     有什么样的行为，</a:t>
            </a:r>
            <a:endParaRPr lang="zh-CN" altLang="en-US" sz="1800" b="1" smtClean="0">
              <a:solidFill>
                <a:srgbClr val="FF3300"/>
              </a:solidFill>
              <a:latin typeface="华文楷体" panose="02010600040101010101" pitchFamily="2" charset="-122"/>
              <a:ea typeface="华文楷体" panose="02010600040101010101" pitchFamily="2" charset="-122"/>
            </a:endParaRPr>
          </a:p>
          <a:p>
            <a:pPr>
              <a:lnSpc>
                <a:spcPct val="150000"/>
              </a:lnSpc>
              <a:buFont typeface="Arial" panose="020B0604020202020204" pitchFamily="34" charset="0"/>
              <a:buNone/>
            </a:pPr>
            <a:r>
              <a:rPr lang="zh-CN" altLang="en-US" sz="1800" b="1" smtClean="0">
                <a:latin typeface="华文楷体" panose="02010600040101010101" pitchFamily="2" charset="-122"/>
                <a:ea typeface="华文楷体" panose="02010600040101010101" pitchFamily="2" charset="-122"/>
              </a:rPr>
              <a:t>     </a:t>
            </a:r>
            <a:r>
              <a:rPr lang="zh-CN" altLang="en-US" sz="1800" b="1" smtClean="0">
                <a:solidFill>
                  <a:srgbClr val="002060"/>
                </a:solidFill>
                <a:latin typeface="华文楷体" panose="02010600040101010101" pitchFamily="2" charset="-122"/>
                <a:ea typeface="华文楷体" panose="02010600040101010101" pitchFamily="2" charset="-122"/>
              </a:rPr>
              <a:t>就会有什么样的结果。</a:t>
            </a:r>
            <a:r>
              <a:rPr lang="zh-CN" altLang="en-US" sz="1800" b="1" smtClean="0">
                <a:latin typeface="华文楷体" panose="02010600040101010101" pitchFamily="2" charset="-122"/>
                <a:ea typeface="华文楷体" panose="02010600040101010101" pitchFamily="2" charset="-122"/>
              </a:rPr>
              <a:t> </a:t>
            </a:r>
            <a:endParaRPr lang="zh-CN" altLang="en-US" sz="1800" b="1" smtClean="0">
              <a:latin typeface="华文楷体" panose="02010600040101010101" pitchFamily="2" charset="-122"/>
              <a:ea typeface="华文楷体" panose="02010600040101010101" pitchFamily="2" charset="-122"/>
            </a:endParaRPr>
          </a:p>
          <a:p>
            <a:pPr>
              <a:lnSpc>
                <a:spcPct val="150000"/>
              </a:lnSpc>
              <a:buFont typeface="Arial" panose="020B0604020202020204" pitchFamily="34" charset="0"/>
              <a:buNone/>
            </a:pPr>
            <a:r>
              <a:rPr lang="zh-CN" altLang="en-US" sz="1800" b="1" smtClean="0">
                <a:solidFill>
                  <a:srgbClr val="FF3300"/>
                </a:solidFill>
                <a:latin typeface="华文楷体" panose="02010600040101010101" pitchFamily="2" charset="-122"/>
                <a:ea typeface="华文楷体" panose="02010600040101010101" pitchFamily="2" charset="-122"/>
              </a:rPr>
              <a:t>所以思想决定结果</a:t>
            </a:r>
            <a:endParaRPr lang="zh-CN" altLang="en-US" sz="1800" b="1" smtClean="0">
              <a:solidFill>
                <a:srgbClr val="FF3300"/>
              </a:solidFill>
              <a:latin typeface="华文楷体" panose="02010600040101010101" pitchFamily="2" charset="-122"/>
              <a:ea typeface="华文楷体" panose="02010600040101010101" pitchFamily="2" charset="-122"/>
            </a:endParaRPr>
          </a:p>
          <a:p>
            <a:pPr>
              <a:lnSpc>
                <a:spcPct val="150000"/>
              </a:lnSpc>
              <a:buFont typeface="Arial" panose="020B0604020202020204" pitchFamily="34" charset="0"/>
              <a:buNone/>
            </a:pPr>
            <a:r>
              <a:rPr lang="zh-CN" altLang="en-US" sz="1800" b="1" smtClean="0">
                <a:latin typeface="华文楷体" panose="02010600040101010101" pitchFamily="2" charset="-122"/>
                <a:ea typeface="华文楷体" panose="02010600040101010101" pitchFamily="2" charset="-122"/>
              </a:rPr>
              <a:t>    </a:t>
            </a:r>
            <a:r>
              <a:rPr lang="zh-CN" altLang="en-US" sz="1800" b="1" smtClean="0">
                <a:solidFill>
                  <a:srgbClr val="002060"/>
                </a:solidFill>
                <a:latin typeface="华文楷体" panose="02010600040101010101" pitchFamily="2" charset="-122"/>
                <a:ea typeface="华文楷体" panose="02010600040101010101" pitchFamily="2" charset="-122"/>
              </a:rPr>
              <a:t>思想的力量不可忽视  </a:t>
            </a:r>
            <a:r>
              <a:rPr lang="zh-CN" altLang="en-US" sz="1800" b="1" smtClean="0">
                <a:latin typeface="华文楷体" panose="02010600040101010101" pitchFamily="2" charset="-122"/>
                <a:ea typeface="华文楷体" panose="02010600040101010101" pitchFamily="2" charset="-122"/>
              </a:rPr>
              <a:t> </a:t>
            </a:r>
            <a:r>
              <a:rPr lang="zh-CN" altLang="en-US" sz="1800" b="1" smtClean="0">
                <a:latin typeface="宋体" panose="02010600030101010101" pitchFamily="2" charset="-122"/>
                <a:ea typeface="黑体" panose="02010609060101010101" pitchFamily="2" charset="-122"/>
              </a:rPr>
              <a:t> </a:t>
            </a:r>
            <a:r>
              <a:rPr lang="zh-CN" altLang="en-US" sz="1600" b="1" smtClean="0">
                <a:latin typeface="宋体" panose="02010600030101010101" pitchFamily="2" charset="-122"/>
                <a:ea typeface="黑体" panose="02010609060101010101" pitchFamily="2" charset="-122"/>
              </a:rPr>
              <a:t>     </a:t>
            </a:r>
            <a:endParaRPr lang="zh-CN" altLang="en-US" sz="1600" b="1" smtClean="0">
              <a:latin typeface="宋体" panose="02010600030101010101" pitchFamily="2" charset="-122"/>
              <a:ea typeface="黑体" panose="02010609060101010101" pitchFamily="2" charset="-122"/>
            </a:endParaRPr>
          </a:p>
          <a:p>
            <a:pPr>
              <a:lnSpc>
                <a:spcPct val="110000"/>
              </a:lnSpc>
              <a:buFont typeface="Arial" panose="020B0604020202020204" pitchFamily="34" charset="0"/>
              <a:buNone/>
            </a:pPr>
            <a:r>
              <a:rPr lang="zh-CN" altLang="en-US" sz="1600" b="1" smtClean="0">
                <a:latin typeface="宋体" panose="02010600030101010101" pitchFamily="2" charset="-122"/>
                <a:ea typeface="黑体" panose="02010609060101010101" pitchFamily="2" charset="-122"/>
              </a:rPr>
              <a:t>                      </a:t>
            </a:r>
            <a:endParaRPr lang="zh-CN" altLang="en-US" sz="1600" b="1" smtClean="0">
              <a:latin typeface="宋体" panose="02010600030101010101" pitchFamily="2" charset="-122"/>
              <a:ea typeface="黑体" panose="02010609060101010101" pitchFamily="2" charset="-122"/>
            </a:endParaRPr>
          </a:p>
        </p:txBody>
      </p:sp>
      <p:pic>
        <p:nvPicPr>
          <p:cNvPr id="106498" name="Picture 3" descr="20068211031267114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278563" y="1460500"/>
            <a:ext cx="4159250" cy="458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499" name="矩形 7"/>
          <p:cNvSpPr>
            <a:spLocks noChangeArrowheads="1"/>
          </p:cNvSpPr>
          <p:nvPr/>
        </p:nvSpPr>
        <p:spPr bwMode="auto">
          <a:xfrm>
            <a:off x="2376170" y="330200"/>
            <a:ext cx="476440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p>
            <a:pPr algn="r"/>
            <a:r>
              <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rPr>
              <a:t>七、</a:t>
            </a:r>
            <a:r>
              <a:rPr lang="zh-CN" altLang="en-US" sz="2400" b="1">
                <a:solidFill>
                  <a:srgbClr val="0000FF"/>
                </a:solidFill>
                <a:latin typeface="华文楷体" panose="02010600040101010101" pitchFamily="2" charset="-122"/>
                <a:ea typeface="华文楷体" panose="02010600040101010101" pitchFamily="2" charset="-122"/>
              </a:rPr>
              <a:t>思路决定出路，思路决定成败</a:t>
            </a:r>
            <a:endPar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endParaRPr>
          </a:p>
        </p:txBody>
      </p:sp>
    </p:spTree>
    <p:custDataLst>
      <p:tags r:id="rId2"/>
    </p:custDataLst>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body" idx="4294967295"/>
          </p:nvPr>
        </p:nvSpPr>
        <p:spPr>
          <a:xfrm>
            <a:off x="1881188" y="1417638"/>
            <a:ext cx="8564562" cy="4606925"/>
          </a:xfrm>
        </p:spPr>
        <p:txBody>
          <a:bodyPr/>
          <a:lstStyle/>
          <a:p>
            <a:pPr>
              <a:lnSpc>
                <a:spcPct val="120000"/>
              </a:lnSpc>
              <a:buFont typeface="Arial" panose="020B0604020202020204" pitchFamily="34" charset="0"/>
              <a:buNone/>
            </a:pPr>
            <a:r>
              <a:rPr lang="zh-CN" altLang="en-US" sz="2200" b="1" smtClean="0">
                <a:solidFill>
                  <a:srgbClr val="FF0000"/>
                </a:solidFill>
                <a:latin typeface="华文楷体" panose="02010600040101010101" pitchFamily="2" charset="-122"/>
                <a:ea typeface="华文楷体" panose="02010600040101010101" pitchFamily="2" charset="-122"/>
              </a:rPr>
              <a:t>拒绝事故的出路 </a:t>
            </a:r>
            <a:endParaRPr lang="zh-CN" altLang="en-US" sz="2200" b="1" smtClean="0">
              <a:solidFill>
                <a:srgbClr val="FF0000"/>
              </a:solidFill>
              <a:latin typeface="华文楷体" panose="02010600040101010101" pitchFamily="2" charset="-122"/>
              <a:ea typeface="华文楷体" panose="02010600040101010101" pitchFamily="2" charset="-122"/>
            </a:endParaRPr>
          </a:p>
          <a:p>
            <a:pPr>
              <a:lnSpc>
                <a:spcPct val="120000"/>
              </a:lnSpc>
              <a:buFont typeface="Arial" panose="020B0604020202020204" pitchFamily="34" charset="0"/>
              <a:buNone/>
            </a:pPr>
            <a:r>
              <a:rPr lang="zh-CN" altLang="en-US" sz="2200" b="1" smtClean="0">
                <a:solidFill>
                  <a:srgbClr val="FF0000"/>
                </a:solidFill>
                <a:latin typeface="华文楷体" panose="02010600040101010101" pitchFamily="2" charset="-122"/>
                <a:ea typeface="华文楷体" panose="02010600040101010101" pitchFamily="2" charset="-122"/>
              </a:rPr>
              <a:t>  </a:t>
            </a:r>
            <a:r>
              <a:rPr lang="zh-CN" altLang="en-US" sz="2200" b="1" smtClean="0">
                <a:solidFill>
                  <a:srgbClr val="00B050"/>
                </a:solidFill>
                <a:latin typeface="华文楷体" panose="02010600040101010101" pitchFamily="2" charset="-122"/>
                <a:ea typeface="华文楷体" panose="02010600040101010101" pitchFamily="2" charset="-122"/>
              </a:rPr>
              <a:t>①分析自己出事的原因，避免类似事故发生</a:t>
            </a:r>
            <a:endParaRPr lang="zh-CN" altLang="en-US" sz="2200" b="1" smtClean="0">
              <a:solidFill>
                <a:srgbClr val="00B050"/>
              </a:solidFill>
              <a:latin typeface="华文楷体" panose="02010600040101010101" pitchFamily="2" charset="-122"/>
              <a:ea typeface="华文楷体" panose="02010600040101010101" pitchFamily="2" charset="-122"/>
            </a:endParaRPr>
          </a:p>
          <a:p>
            <a:pPr>
              <a:lnSpc>
                <a:spcPct val="120000"/>
              </a:lnSpc>
              <a:buFont typeface="Arial" panose="020B0604020202020204" pitchFamily="34" charset="0"/>
              <a:buNone/>
            </a:pPr>
            <a:r>
              <a:rPr lang="zh-CN" altLang="en-US" sz="2200" b="1" smtClean="0">
                <a:solidFill>
                  <a:schemeClr val="accent2"/>
                </a:solidFill>
                <a:latin typeface="华文楷体" panose="02010600040101010101" pitchFamily="2" charset="-122"/>
                <a:ea typeface="华文楷体" panose="02010600040101010101" pitchFamily="2" charset="-122"/>
              </a:rPr>
              <a:t>              自己吃一堑，自己长一智     痛苦的方式</a:t>
            </a:r>
            <a:r>
              <a:rPr lang="en-US" altLang="zh-CN" sz="2200" b="1" smtClean="0">
                <a:solidFill>
                  <a:schemeClr val="accent2"/>
                </a:solidFill>
                <a:latin typeface="华文楷体" panose="02010600040101010101" pitchFamily="2" charset="-122"/>
                <a:ea typeface="华文楷体" panose="02010600040101010101" pitchFamily="2" charset="-122"/>
              </a:rPr>
              <a:t>;</a:t>
            </a:r>
            <a:endParaRPr lang="en-US" altLang="zh-CN" sz="2200" b="1" smtClean="0">
              <a:solidFill>
                <a:schemeClr val="accent2"/>
              </a:solidFill>
              <a:latin typeface="华文楷体" panose="02010600040101010101" pitchFamily="2" charset="-122"/>
              <a:ea typeface="华文楷体" panose="02010600040101010101" pitchFamily="2" charset="-122"/>
            </a:endParaRPr>
          </a:p>
          <a:p>
            <a:pPr>
              <a:lnSpc>
                <a:spcPct val="120000"/>
              </a:lnSpc>
              <a:buFont typeface="Arial" panose="020B0604020202020204" pitchFamily="34" charset="0"/>
              <a:buNone/>
            </a:pPr>
            <a:r>
              <a:rPr lang="en-US" altLang="zh-CN" sz="2200" b="1" smtClean="0">
                <a:solidFill>
                  <a:srgbClr val="FF0000"/>
                </a:solidFill>
                <a:latin typeface="华文楷体" panose="02010600040101010101" pitchFamily="2" charset="-122"/>
                <a:ea typeface="华文楷体" panose="02010600040101010101" pitchFamily="2" charset="-122"/>
              </a:rPr>
              <a:t>  </a:t>
            </a:r>
            <a:r>
              <a:rPr lang="en-US" altLang="zh-CN" sz="2200" b="1" smtClean="0">
                <a:solidFill>
                  <a:srgbClr val="00B050"/>
                </a:solidFill>
                <a:latin typeface="华文楷体" panose="02010600040101010101" pitchFamily="2" charset="-122"/>
                <a:ea typeface="华文楷体" panose="02010600040101010101" pitchFamily="2" charset="-122"/>
              </a:rPr>
              <a:t>②</a:t>
            </a:r>
            <a:r>
              <a:rPr lang="zh-CN" altLang="en-US" sz="2200" b="1" smtClean="0">
                <a:solidFill>
                  <a:srgbClr val="00B050"/>
                </a:solidFill>
                <a:latin typeface="华文楷体" panose="02010600040101010101" pitchFamily="2" charset="-122"/>
                <a:ea typeface="华文楷体" panose="02010600040101010101" pitchFamily="2" charset="-122"/>
              </a:rPr>
              <a:t>分析别人出事的原因，避免自己出事</a:t>
            </a:r>
            <a:endParaRPr lang="zh-CN" altLang="en-US" sz="2200" b="1" smtClean="0">
              <a:solidFill>
                <a:srgbClr val="00B050"/>
              </a:solidFill>
              <a:latin typeface="华文楷体" panose="02010600040101010101" pitchFamily="2" charset="-122"/>
              <a:ea typeface="华文楷体" panose="02010600040101010101" pitchFamily="2" charset="-122"/>
            </a:endParaRPr>
          </a:p>
          <a:p>
            <a:pPr>
              <a:lnSpc>
                <a:spcPct val="120000"/>
              </a:lnSpc>
              <a:buFont typeface="Arial" panose="020B0604020202020204" pitchFamily="34" charset="0"/>
              <a:buNone/>
            </a:pPr>
            <a:r>
              <a:rPr lang="zh-CN" altLang="en-US" sz="2200" b="1" smtClean="0">
                <a:solidFill>
                  <a:schemeClr val="accent2"/>
                </a:solidFill>
                <a:latin typeface="华文楷体" panose="02010600040101010101" pitchFamily="2" charset="-122"/>
                <a:ea typeface="华文楷体" panose="02010600040101010101" pitchFamily="2" charset="-122"/>
              </a:rPr>
              <a:t>              别人吃一堑，自己长一智     高明的方式</a:t>
            </a:r>
            <a:r>
              <a:rPr lang="en-US" altLang="zh-CN" sz="2200" b="1" smtClean="0">
                <a:solidFill>
                  <a:schemeClr val="accent2"/>
                </a:solidFill>
                <a:latin typeface="华文楷体" panose="02010600040101010101" pitchFamily="2" charset="-122"/>
                <a:ea typeface="华文楷体" panose="02010600040101010101" pitchFamily="2" charset="-122"/>
              </a:rPr>
              <a:t>;</a:t>
            </a:r>
            <a:endParaRPr lang="en-US" altLang="zh-CN" sz="2200" b="1" smtClean="0">
              <a:solidFill>
                <a:schemeClr val="accent2"/>
              </a:solidFill>
              <a:latin typeface="华文楷体" panose="02010600040101010101" pitchFamily="2" charset="-122"/>
              <a:ea typeface="华文楷体" panose="02010600040101010101" pitchFamily="2" charset="-122"/>
            </a:endParaRPr>
          </a:p>
          <a:p>
            <a:pPr>
              <a:lnSpc>
                <a:spcPct val="120000"/>
              </a:lnSpc>
              <a:buFont typeface="Arial" panose="020B0604020202020204" pitchFamily="34" charset="0"/>
              <a:buNone/>
            </a:pPr>
            <a:r>
              <a:rPr lang="en-US" altLang="zh-CN" sz="2200" b="1" smtClean="0">
                <a:solidFill>
                  <a:srgbClr val="FF0000"/>
                </a:solidFill>
                <a:latin typeface="华文楷体" panose="02010600040101010101" pitchFamily="2" charset="-122"/>
                <a:ea typeface="华文楷体" panose="02010600040101010101" pitchFamily="2" charset="-122"/>
              </a:rPr>
              <a:t>  </a:t>
            </a:r>
            <a:r>
              <a:rPr lang="en-US" altLang="zh-CN" sz="2200" b="1" smtClean="0">
                <a:solidFill>
                  <a:srgbClr val="00B050"/>
                </a:solidFill>
                <a:latin typeface="华文楷体" panose="02010600040101010101" pitchFamily="2" charset="-122"/>
                <a:ea typeface="华文楷体" panose="02010600040101010101" pitchFamily="2" charset="-122"/>
              </a:rPr>
              <a:t>③</a:t>
            </a:r>
            <a:r>
              <a:rPr lang="zh-CN" altLang="en-US" sz="2200" b="1" smtClean="0">
                <a:solidFill>
                  <a:srgbClr val="00B050"/>
                </a:solidFill>
                <a:latin typeface="华文楷体" panose="02010600040101010101" pitchFamily="2" charset="-122"/>
                <a:ea typeface="华文楷体" panose="02010600040101010101" pitchFamily="2" charset="-122"/>
              </a:rPr>
              <a:t>分析别人不出事的原因，借鉴别人不出事的办法</a:t>
            </a:r>
            <a:endParaRPr lang="zh-CN" altLang="en-US" sz="2200" b="1" smtClean="0">
              <a:solidFill>
                <a:srgbClr val="00B050"/>
              </a:solidFill>
              <a:latin typeface="华文楷体" panose="02010600040101010101" pitchFamily="2" charset="-122"/>
              <a:ea typeface="华文楷体" panose="02010600040101010101" pitchFamily="2" charset="-122"/>
            </a:endParaRPr>
          </a:p>
          <a:p>
            <a:pPr>
              <a:lnSpc>
                <a:spcPct val="120000"/>
              </a:lnSpc>
              <a:buFont typeface="Arial" panose="020B0604020202020204" pitchFamily="34" charset="0"/>
              <a:buNone/>
            </a:pPr>
            <a:r>
              <a:rPr lang="zh-CN" altLang="en-US" sz="2200" b="1" smtClean="0">
                <a:solidFill>
                  <a:schemeClr val="accent2"/>
                </a:solidFill>
                <a:latin typeface="华文楷体" panose="02010600040101010101" pitchFamily="2" charset="-122"/>
                <a:ea typeface="华文楷体" panose="02010600040101010101" pitchFamily="2" charset="-122"/>
              </a:rPr>
              <a:t>              不须吃一堑，亦可长一智     智慧的方式。</a:t>
            </a:r>
            <a:endParaRPr lang="zh-CN" altLang="en-US" sz="2200" b="1" smtClean="0">
              <a:solidFill>
                <a:schemeClr val="accent2"/>
              </a:solidFill>
              <a:latin typeface="华文楷体" panose="02010600040101010101" pitchFamily="2" charset="-122"/>
              <a:ea typeface="华文楷体" panose="02010600040101010101" pitchFamily="2" charset="-122"/>
            </a:endParaRPr>
          </a:p>
          <a:p>
            <a:pPr>
              <a:lnSpc>
                <a:spcPct val="120000"/>
              </a:lnSpc>
              <a:buFont typeface="Arial" panose="020B0604020202020204" pitchFamily="34" charset="0"/>
              <a:buNone/>
            </a:pPr>
            <a:r>
              <a:rPr lang="zh-CN" altLang="en-US" sz="2200" b="1" smtClean="0">
                <a:solidFill>
                  <a:schemeClr val="accent2"/>
                </a:solidFill>
                <a:latin typeface="华文楷体" panose="02010600040101010101" pitchFamily="2" charset="-122"/>
                <a:ea typeface="华文楷体" panose="02010600040101010101" pitchFamily="2" charset="-122"/>
              </a:rPr>
              <a:t>      </a:t>
            </a:r>
            <a:r>
              <a:rPr lang="zh-CN" altLang="en-US" sz="2200" b="1" smtClean="0">
                <a:solidFill>
                  <a:srgbClr val="00B050"/>
                </a:solidFill>
                <a:latin typeface="华文楷体" panose="02010600040101010101" pitchFamily="2" charset="-122"/>
                <a:ea typeface="华文楷体" panose="02010600040101010101" pitchFamily="2" charset="-122"/>
              </a:rPr>
              <a:t> 借鉴别人的成功方式，自己才会成功</a:t>
            </a:r>
            <a:endParaRPr lang="zh-CN" altLang="en-US" sz="2200" b="1" smtClean="0">
              <a:solidFill>
                <a:srgbClr val="00B050"/>
              </a:solidFill>
              <a:latin typeface="华文楷体" panose="02010600040101010101" pitchFamily="2" charset="-122"/>
              <a:ea typeface="华文楷体" panose="02010600040101010101" pitchFamily="2" charset="-122"/>
            </a:endParaRPr>
          </a:p>
          <a:p>
            <a:pPr>
              <a:lnSpc>
                <a:spcPct val="120000"/>
              </a:lnSpc>
              <a:buFont typeface="Arial" panose="020B0604020202020204" pitchFamily="34" charset="0"/>
              <a:buNone/>
            </a:pPr>
            <a:r>
              <a:rPr lang="zh-CN" altLang="en-US" sz="2200" b="1" smtClean="0">
                <a:latin typeface="华文楷体" panose="02010600040101010101" pitchFamily="2" charset="-122"/>
                <a:ea typeface="华文楷体" panose="02010600040101010101" pitchFamily="2" charset="-122"/>
              </a:rPr>
              <a:t>    ▲ </a:t>
            </a:r>
            <a:r>
              <a:rPr lang="zh-CN" altLang="en-US" sz="2200" b="1" smtClean="0">
                <a:solidFill>
                  <a:srgbClr val="FF0000"/>
                </a:solidFill>
                <a:latin typeface="华文楷体" panose="02010600040101010101" pitchFamily="2" charset="-122"/>
                <a:ea typeface="华文楷体" panose="02010600040101010101" pitchFamily="2" charset="-122"/>
              </a:rPr>
              <a:t>“前车之辙，</a:t>
            </a:r>
            <a:r>
              <a:rPr lang="zh-CN" altLang="en-US" sz="2200" b="1" u="sng" smtClean="0">
                <a:solidFill>
                  <a:srgbClr val="FF0000"/>
                </a:solidFill>
                <a:latin typeface="华文楷体" panose="02010600040101010101" pitchFamily="2" charset="-122"/>
                <a:ea typeface="华文楷体" panose="02010600040101010101" pitchFamily="2" charset="-122"/>
              </a:rPr>
              <a:t>后车之鉴</a:t>
            </a:r>
            <a:r>
              <a:rPr lang="zh-CN" altLang="en-US" sz="2200" b="1" smtClean="0">
                <a:latin typeface="华文楷体" panose="02010600040101010101" pitchFamily="2" charset="-122"/>
                <a:ea typeface="华文楷体" panose="02010600040101010101" pitchFamily="2" charset="-122"/>
              </a:rPr>
              <a:t>”说明了总结</a:t>
            </a:r>
            <a:r>
              <a:rPr lang="zh-CN" altLang="en-US" sz="2200" b="1" u="sng" smtClean="0">
                <a:solidFill>
                  <a:srgbClr val="FF0000"/>
                </a:solidFill>
                <a:latin typeface="华文楷体" panose="02010600040101010101" pitchFamily="2" charset="-122"/>
                <a:ea typeface="华文楷体" panose="02010600040101010101" pitchFamily="2" charset="-122"/>
              </a:rPr>
              <a:t>事故</a:t>
            </a:r>
            <a:r>
              <a:rPr lang="zh-CN" altLang="en-US" sz="2200" b="1" smtClean="0">
                <a:latin typeface="华文楷体" panose="02010600040101010101" pitchFamily="2" charset="-122"/>
                <a:ea typeface="华文楷体" panose="02010600040101010101" pitchFamily="2" charset="-122"/>
              </a:rPr>
              <a:t>教训的道理。</a:t>
            </a:r>
            <a:endParaRPr lang="zh-CN" altLang="en-US" sz="2200" b="1" smtClean="0">
              <a:latin typeface="华文楷体" panose="02010600040101010101" pitchFamily="2" charset="-122"/>
              <a:ea typeface="华文楷体" panose="02010600040101010101" pitchFamily="2" charset="-122"/>
            </a:endParaRPr>
          </a:p>
        </p:txBody>
      </p:sp>
      <p:sp>
        <p:nvSpPr>
          <p:cNvPr id="107522" name="矩形 7"/>
          <p:cNvSpPr>
            <a:spLocks noChangeArrowheads="1"/>
          </p:cNvSpPr>
          <p:nvPr/>
        </p:nvSpPr>
        <p:spPr bwMode="auto">
          <a:xfrm>
            <a:off x="2376170" y="330200"/>
            <a:ext cx="476440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p>
            <a:pPr algn="r"/>
            <a:r>
              <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rPr>
              <a:t>七、</a:t>
            </a:r>
            <a:r>
              <a:rPr lang="zh-CN" altLang="en-US" sz="2400" b="1">
                <a:solidFill>
                  <a:srgbClr val="0000FF"/>
                </a:solidFill>
                <a:latin typeface="华文楷体" panose="02010600040101010101" pitchFamily="2" charset="-122"/>
                <a:ea typeface="华文楷体" panose="02010600040101010101" pitchFamily="2" charset="-122"/>
              </a:rPr>
              <a:t>思路决定出路，思路决定成败</a:t>
            </a:r>
            <a:endPar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endParaRPr>
          </a:p>
        </p:txBody>
      </p:sp>
    </p:spTree>
    <p:custDataLst>
      <p:tags r:id="rId1"/>
    </p:custDataLst>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body" idx="4294967295"/>
          </p:nvPr>
        </p:nvSpPr>
        <p:spPr>
          <a:xfrm>
            <a:off x="2413000" y="2079625"/>
            <a:ext cx="3781425" cy="4316413"/>
          </a:xfrm>
        </p:spPr>
        <p:txBody>
          <a:bodyPr/>
          <a:lstStyle/>
          <a:p>
            <a:pPr>
              <a:lnSpc>
                <a:spcPct val="120000"/>
              </a:lnSpc>
              <a:buFont typeface="Arial" panose="020B0604020202020204" pitchFamily="34" charset="0"/>
              <a:buNone/>
            </a:pPr>
            <a:r>
              <a:rPr lang="zh-CN" altLang="en-US" sz="2000" b="1" smtClean="0">
                <a:solidFill>
                  <a:srgbClr val="0000FF"/>
                </a:solidFill>
                <a:latin typeface="华文楷体" panose="02010600040101010101" pitchFamily="2" charset="-122"/>
                <a:ea typeface="华文楷体" panose="02010600040101010101" pitchFamily="2" charset="-122"/>
              </a:rPr>
              <a:t>安全管理要思考的问题</a:t>
            </a:r>
            <a:endParaRPr lang="zh-CN" altLang="en-US" sz="2000" b="1" smtClean="0">
              <a:solidFill>
                <a:srgbClr val="0000FF"/>
              </a:solidFill>
              <a:latin typeface="华文楷体" panose="02010600040101010101" pitchFamily="2" charset="-122"/>
              <a:ea typeface="华文楷体" panose="02010600040101010101" pitchFamily="2" charset="-122"/>
            </a:endParaRPr>
          </a:p>
          <a:p>
            <a:pPr>
              <a:lnSpc>
                <a:spcPct val="120000"/>
              </a:lnSpc>
              <a:buFont typeface="Arial" panose="020B0604020202020204" pitchFamily="34" charset="0"/>
              <a:buNone/>
            </a:pPr>
            <a:r>
              <a:rPr lang="zh-CN" altLang="en-US" sz="1800" b="1" smtClean="0">
                <a:solidFill>
                  <a:srgbClr val="002060"/>
                </a:solidFill>
                <a:latin typeface="华文楷体" panose="02010600040101010101" pitchFamily="2" charset="-122"/>
                <a:ea typeface="华文楷体" panose="02010600040101010101" pitchFamily="2" charset="-122"/>
              </a:rPr>
              <a:t>什么地方可能出事</a:t>
            </a:r>
            <a:endParaRPr lang="zh-CN" altLang="en-US" sz="1800" b="1" smtClean="0">
              <a:solidFill>
                <a:srgbClr val="002060"/>
              </a:solidFill>
              <a:latin typeface="华文楷体" panose="02010600040101010101" pitchFamily="2" charset="-122"/>
              <a:ea typeface="华文楷体" panose="02010600040101010101" pitchFamily="2" charset="-122"/>
            </a:endParaRPr>
          </a:p>
          <a:p>
            <a:pPr>
              <a:lnSpc>
                <a:spcPct val="120000"/>
              </a:lnSpc>
              <a:buFont typeface="Arial" panose="020B0604020202020204" pitchFamily="34" charset="0"/>
              <a:buNone/>
            </a:pPr>
            <a:r>
              <a:rPr lang="zh-CN" altLang="en-US" sz="1800" b="1" smtClean="0">
                <a:solidFill>
                  <a:srgbClr val="002060"/>
                </a:solidFill>
                <a:latin typeface="华文楷体" panose="02010600040101010101" pitchFamily="2" charset="-122"/>
                <a:ea typeface="华文楷体" panose="02010600040101010101" pitchFamily="2" charset="-122"/>
              </a:rPr>
              <a:t>谁可能出事</a:t>
            </a:r>
            <a:endParaRPr lang="zh-CN" altLang="en-US" sz="1800" b="1" smtClean="0">
              <a:solidFill>
                <a:srgbClr val="002060"/>
              </a:solidFill>
              <a:latin typeface="华文楷体" panose="02010600040101010101" pitchFamily="2" charset="-122"/>
              <a:ea typeface="华文楷体" panose="02010600040101010101" pitchFamily="2" charset="-122"/>
            </a:endParaRPr>
          </a:p>
          <a:p>
            <a:pPr>
              <a:lnSpc>
                <a:spcPct val="120000"/>
              </a:lnSpc>
              <a:buFont typeface="Arial" panose="020B0604020202020204" pitchFamily="34" charset="0"/>
              <a:buNone/>
            </a:pPr>
            <a:r>
              <a:rPr lang="zh-CN" altLang="en-US" sz="1800" b="1" smtClean="0">
                <a:solidFill>
                  <a:srgbClr val="002060"/>
                </a:solidFill>
                <a:latin typeface="华文楷体" panose="02010600040101010101" pitchFamily="2" charset="-122"/>
                <a:ea typeface="华文楷体" panose="02010600040101010101" pitchFamily="2" charset="-122"/>
              </a:rPr>
              <a:t>哪些原因可能导致事故</a:t>
            </a:r>
            <a:endParaRPr lang="zh-CN" altLang="en-US" sz="1800" b="1" smtClean="0">
              <a:solidFill>
                <a:srgbClr val="002060"/>
              </a:solidFill>
              <a:latin typeface="华文楷体" panose="02010600040101010101" pitchFamily="2" charset="-122"/>
              <a:ea typeface="华文楷体" panose="02010600040101010101" pitchFamily="2" charset="-122"/>
            </a:endParaRPr>
          </a:p>
          <a:p>
            <a:pPr>
              <a:lnSpc>
                <a:spcPct val="120000"/>
              </a:lnSpc>
              <a:buFont typeface="Arial" panose="020B0604020202020204" pitchFamily="34" charset="0"/>
              <a:buNone/>
            </a:pPr>
            <a:r>
              <a:rPr lang="zh-CN" altLang="en-US" sz="1800" b="1" smtClean="0">
                <a:solidFill>
                  <a:srgbClr val="002060"/>
                </a:solidFill>
                <a:latin typeface="华文楷体" panose="02010600040101010101" pitchFamily="2" charset="-122"/>
                <a:ea typeface="华文楷体" panose="02010600040101010101" pitchFamily="2" charset="-122"/>
              </a:rPr>
              <a:t>事故的可能性有多大</a:t>
            </a:r>
            <a:endParaRPr lang="zh-CN" altLang="en-US" sz="1800" b="1" smtClean="0">
              <a:solidFill>
                <a:srgbClr val="002060"/>
              </a:solidFill>
              <a:latin typeface="华文楷体" panose="02010600040101010101" pitchFamily="2" charset="-122"/>
              <a:ea typeface="华文楷体" panose="02010600040101010101" pitchFamily="2" charset="-122"/>
            </a:endParaRPr>
          </a:p>
          <a:p>
            <a:pPr>
              <a:lnSpc>
                <a:spcPct val="120000"/>
              </a:lnSpc>
              <a:buFont typeface="Arial" panose="020B0604020202020204" pitchFamily="34" charset="0"/>
              <a:buNone/>
            </a:pPr>
            <a:r>
              <a:rPr lang="zh-CN" altLang="en-US" sz="1800" b="1" smtClean="0">
                <a:solidFill>
                  <a:srgbClr val="002060"/>
                </a:solidFill>
                <a:latin typeface="华文楷体" panose="02010600040101010101" pitchFamily="2" charset="-122"/>
                <a:ea typeface="华文楷体" panose="02010600040101010101" pitchFamily="2" charset="-122"/>
              </a:rPr>
              <a:t>事故的后果是什么</a:t>
            </a:r>
            <a:endParaRPr lang="zh-CN" altLang="en-US" sz="1800" b="1" smtClean="0">
              <a:solidFill>
                <a:srgbClr val="002060"/>
              </a:solidFill>
              <a:latin typeface="华文楷体" panose="02010600040101010101" pitchFamily="2" charset="-122"/>
              <a:ea typeface="华文楷体" panose="02010600040101010101" pitchFamily="2" charset="-122"/>
            </a:endParaRPr>
          </a:p>
          <a:p>
            <a:pPr>
              <a:lnSpc>
                <a:spcPct val="120000"/>
              </a:lnSpc>
              <a:buFont typeface="Arial" panose="020B0604020202020204" pitchFamily="34" charset="0"/>
              <a:buNone/>
            </a:pPr>
            <a:r>
              <a:rPr lang="zh-CN" altLang="en-US" sz="1800" b="1" smtClean="0">
                <a:solidFill>
                  <a:srgbClr val="002060"/>
                </a:solidFill>
                <a:latin typeface="华文楷体" panose="02010600040101010101" pitchFamily="2" charset="-122"/>
                <a:ea typeface="华文楷体" panose="02010600040101010101" pitchFamily="2" charset="-122"/>
              </a:rPr>
              <a:t>防止事故发生的措施是什么</a:t>
            </a:r>
            <a:endParaRPr lang="zh-CN" altLang="en-US" sz="1800" b="1" smtClean="0">
              <a:solidFill>
                <a:srgbClr val="002060"/>
              </a:solidFill>
              <a:latin typeface="华文楷体" panose="02010600040101010101" pitchFamily="2" charset="-122"/>
              <a:ea typeface="华文楷体" panose="02010600040101010101" pitchFamily="2" charset="-122"/>
            </a:endParaRPr>
          </a:p>
          <a:p>
            <a:pPr>
              <a:lnSpc>
                <a:spcPct val="120000"/>
              </a:lnSpc>
              <a:buFont typeface="Arial" panose="020B0604020202020204" pitchFamily="34" charset="0"/>
              <a:buNone/>
            </a:pPr>
            <a:r>
              <a:rPr lang="zh-CN" altLang="en-US" sz="1800" b="1" smtClean="0">
                <a:solidFill>
                  <a:srgbClr val="002060"/>
                </a:solidFill>
                <a:latin typeface="华文楷体" panose="02010600040101010101" pitchFamily="2" charset="-122"/>
                <a:ea typeface="华文楷体" panose="02010600040101010101" pitchFamily="2" charset="-122"/>
              </a:rPr>
              <a:t>怎样提高有关人员的履责能力</a:t>
            </a:r>
            <a:endParaRPr lang="zh-CN" altLang="en-US" sz="1800" b="1" smtClean="0">
              <a:solidFill>
                <a:srgbClr val="002060"/>
              </a:solidFill>
              <a:latin typeface="华文楷体" panose="02010600040101010101" pitchFamily="2" charset="-122"/>
              <a:ea typeface="华文楷体" panose="02010600040101010101" pitchFamily="2" charset="-122"/>
            </a:endParaRPr>
          </a:p>
          <a:p>
            <a:pPr>
              <a:lnSpc>
                <a:spcPct val="120000"/>
              </a:lnSpc>
              <a:buFont typeface="Arial" panose="020B0604020202020204" pitchFamily="34" charset="0"/>
              <a:buNone/>
            </a:pPr>
            <a:r>
              <a:rPr lang="zh-CN" altLang="en-US" sz="1800" b="1" smtClean="0">
                <a:solidFill>
                  <a:srgbClr val="0000FF"/>
                </a:solidFill>
                <a:latin typeface="华文楷体" panose="02010600040101010101" pitchFamily="2" charset="-122"/>
                <a:ea typeface="华文楷体" panose="02010600040101010101" pitchFamily="2" charset="-122"/>
              </a:rPr>
              <a:t>思考是一种力量</a:t>
            </a:r>
            <a:endParaRPr lang="zh-CN" altLang="en-US" sz="1800" b="1" smtClean="0">
              <a:solidFill>
                <a:srgbClr val="0000FF"/>
              </a:solidFill>
              <a:latin typeface="华文楷体" panose="02010600040101010101" pitchFamily="2" charset="-122"/>
              <a:ea typeface="华文楷体" panose="02010600040101010101" pitchFamily="2" charset="-122"/>
            </a:endParaRPr>
          </a:p>
          <a:p>
            <a:pPr>
              <a:lnSpc>
                <a:spcPct val="120000"/>
              </a:lnSpc>
              <a:buFont typeface="Arial" panose="020B0604020202020204" pitchFamily="34" charset="0"/>
              <a:buNone/>
            </a:pPr>
            <a:r>
              <a:rPr lang="zh-CN" altLang="en-US" sz="1800" b="1" smtClean="0">
                <a:solidFill>
                  <a:srgbClr val="0000FF"/>
                </a:solidFill>
                <a:latin typeface="华文楷体" panose="02010600040101010101" pitchFamily="2" charset="-122"/>
                <a:ea typeface="华文楷体" panose="02010600040101010101" pitchFamily="2" charset="-122"/>
              </a:rPr>
              <a:t>勤思考才会有正确的办法</a:t>
            </a:r>
            <a:r>
              <a:rPr lang="zh-CN" altLang="en-US" sz="2000" b="1" smtClean="0">
                <a:solidFill>
                  <a:srgbClr val="0000FF"/>
                </a:solidFill>
                <a:latin typeface="华文楷体" panose="02010600040101010101" pitchFamily="2" charset="-122"/>
                <a:ea typeface="华文楷体" panose="02010600040101010101" pitchFamily="2" charset="-122"/>
              </a:rPr>
              <a:t> </a:t>
            </a:r>
            <a:endParaRPr lang="zh-CN" altLang="en-US" sz="2000" b="1" smtClean="0">
              <a:solidFill>
                <a:srgbClr val="0000FF"/>
              </a:solidFill>
              <a:latin typeface="华文楷体" panose="02010600040101010101" pitchFamily="2" charset="-122"/>
              <a:ea typeface="华文楷体" panose="02010600040101010101" pitchFamily="2" charset="-122"/>
            </a:endParaRPr>
          </a:p>
        </p:txBody>
      </p:sp>
      <p:sp>
        <p:nvSpPr>
          <p:cNvPr id="108546" name="Rectangle 3"/>
          <p:cNvSpPr>
            <a:spLocks noChangeArrowheads="1"/>
          </p:cNvSpPr>
          <p:nvPr/>
        </p:nvSpPr>
        <p:spPr bwMode="auto">
          <a:xfrm>
            <a:off x="2281238" y="1147128"/>
            <a:ext cx="3884612"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zh-CN" altLang="en-US" sz="2400">
                <a:solidFill>
                  <a:srgbClr val="EB0520"/>
                </a:solidFill>
                <a:ea typeface="华文楷体" panose="02010600040101010101" pitchFamily="2" charset="-122"/>
              </a:rPr>
              <a:t>由事后处理型</a:t>
            </a:r>
            <a:endParaRPr lang="zh-CN" altLang="en-US" sz="2400">
              <a:solidFill>
                <a:srgbClr val="EB0520"/>
              </a:solidFill>
              <a:ea typeface="华文楷体" panose="02010600040101010101" pitchFamily="2" charset="-122"/>
            </a:endParaRPr>
          </a:p>
          <a:p>
            <a:r>
              <a:rPr lang="zh-CN" altLang="en-US" sz="2400">
                <a:solidFill>
                  <a:srgbClr val="EB0520"/>
                </a:solidFill>
                <a:ea typeface="华文楷体" panose="02010600040101010101" pitchFamily="2" charset="-122"/>
              </a:rPr>
              <a:t>           到事前预防型的转变</a:t>
            </a:r>
            <a:r>
              <a:rPr lang="zh-CN" altLang="en-US" sz="2400" b="1">
                <a:solidFill>
                  <a:schemeClr val="bg1"/>
                </a:solidFill>
              </a:rPr>
              <a:t> </a:t>
            </a:r>
            <a:endParaRPr lang="zh-CN" altLang="en-US" sz="2400" b="1">
              <a:solidFill>
                <a:schemeClr val="bg1"/>
              </a:solidFill>
            </a:endParaRPr>
          </a:p>
        </p:txBody>
      </p:sp>
      <p:sp>
        <p:nvSpPr>
          <p:cNvPr id="108547" name="Rectangle 4"/>
          <p:cNvSpPr>
            <a:spLocks noChangeArrowheads="1"/>
          </p:cNvSpPr>
          <p:nvPr/>
        </p:nvSpPr>
        <p:spPr bwMode="auto">
          <a:xfrm>
            <a:off x="10605770" y="49213"/>
            <a:ext cx="30988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endParaRPr lang="zh-CN" altLang="en-US" sz="2400">
              <a:ea typeface="宋体" panose="02010600030101010101" pitchFamily="2" charset="-122"/>
            </a:endParaRPr>
          </a:p>
        </p:txBody>
      </p:sp>
      <p:pic>
        <p:nvPicPr>
          <p:cNvPr id="108548" name="Picture 5" descr="20068211030589570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565900" y="1557338"/>
            <a:ext cx="3806825"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9" name="Rectangle 6"/>
          <p:cNvSpPr>
            <a:spLocks noChangeArrowheads="1"/>
          </p:cNvSpPr>
          <p:nvPr/>
        </p:nvSpPr>
        <p:spPr bwMode="auto">
          <a:xfrm>
            <a:off x="10605770" y="49213"/>
            <a:ext cx="30988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endParaRPr lang="zh-CN" altLang="en-US" sz="2400">
              <a:ea typeface="宋体" panose="02010600030101010101" pitchFamily="2" charset="-122"/>
            </a:endParaRPr>
          </a:p>
        </p:txBody>
      </p:sp>
      <p:sp>
        <p:nvSpPr>
          <p:cNvPr id="108550" name="矩形 7"/>
          <p:cNvSpPr>
            <a:spLocks noChangeArrowheads="1"/>
          </p:cNvSpPr>
          <p:nvPr/>
        </p:nvSpPr>
        <p:spPr bwMode="auto">
          <a:xfrm>
            <a:off x="2376170" y="330200"/>
            <a:ext cx="476440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p>
            <a:pPr algn="r"/>
            <a:r>
              <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rPr>
              <a:t>七、</a:t>
            </a:r>
            <a:r>
              <a:rPr lang="zh-CN" altLang="en-US" sz="2400" b="1">
                <a:solidFill>
                  <a:srgbClr val="0000FF"/>
                </a:solidFill>
                <a:latin typeface="华文楷体" panose="02010600040101010101" pitchFamily="2" charset="-122"/>
                <a:ea typeface="华文楷体" panose="02010600040101010101" pitchFamily="2" charset="-122"/>
              </a:rPr>
              <a:t>思路决定出路，思路决定成败</a:t>
            </a:r>
            <a:endPar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endParaRPr>
          </a:p>
        </p:txBody>
      </p:sp>
    </p:spTree>
    <p:custDataLst>
      <p:tags r:id="rId2"/>
    </p:custDataLst>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body" idx="4294967295"/>
          </p:nvPr>
        </p:nvSpPr>
        <p:spPr>
          <a:xfrm>
            <a:off x="1938338" y="1365250"/>
            <a:ext cx="8424862" cy="4679950"/>
          </a:xfrm>
        </p:spPr>
        <p:txBody>
          <a:bodyPr/>
          <a:lstStyle/>
          <a:p>
            <a:pPr>
              <a:lnSpc>
                <a:spcPct val="120000"/>
              </a:lnSpc>
              <a:buFont typeface="Arial" panose="020B0604020202020204" pitchFamily="34" charset="0"/>
              <a:buNone/>
            </a:pPr>
            <a:r>
              <a:rPr lang="zh-CN" altLang="en-US" sz="2000" b="1" smtClean="0">
                <a:solidFill>
                  <a:srgbClr val="002060"/>
                </a:solidFill>
                <a:latin typeface="华文楷体" panose="02010600040101010101" pitchFamily="2" charset="-122"/>
                <a:ea typeface="华文楷体" panose="02010600040101010101" pitchFamily="2" charset="-122"/>
              </a:rPr>
              <a:t>形象思维与逻辑思维的差别：</a:t>
            </a:r>
            <a:endParaRPr lang="zh-CN" altLang="en-US" sz="2000" b="1" smtClean="0">
              <a:solidFill>
                <a:srgbClr val="002060"/>
              </a:solidFill>
              <a:latin typeface="华文楷体" panose="02010600040101010101" pitchFamily="2" charset="-122"/>
              <a:ea typeface="华文楷体" panose="02010600040101010101" pitchFamily="2" charset="-122"/>
            </a:endParaRPr>
          </a:p>
          <a:p>
            <a:pPr>
              <a:lnSpc>
                <a:spcPct val="120000"/>
              </a:lnSpc>
              <a:buFont typeface="Arial" panose="020B0604020202020204" pitchFamily="34" charset="0"/>
              <a:buNone/>
            </a:pPr>
            <a:r>
              <a:rPr lang="zh-CN" altLang="en-US" sz="2000" b="1" smtClean="0">
                <a:solidFill>
                  <a:srgbClr val="002060"/>
                </a:solidFill>
                <a:latin typeface="华文楷体" panose="02010600040101010101" pitchFamily="2" charset="-122"/>
                <a:ea typeface="华文楷体" panose="02010600040101010101" pitchFamily="2" charset="-122"/>
              </a:rPr>
              <a:t>形象思维方式：</a:t>
            </a:r>
            <a:endParaRPr lang="zh-CN" altLang="en-US" sz="2000" b="1" smtClean="0">
              <a:solidFill>
                <a:srgbClr val="002060"/>
              </a:solidFill>
              <a:latin typeface="华文楷体" panose="02010600040101010101" pitchFamily="2" charset="-122"/>
              <a:ea typeface="华文楷体" panose="02010600040101010101" pitchFamily="2" charset="-122"/>
            </a:endParaRPr>
          </a:p>
          <a:p>
            <a:pPr>
              <a:lnSpc>
                <a:spcPct val="120000"/>
              </a:lnSpc>
              <a:buFont typeface="Arial" panose="020B0604020202020204" pitchFamily="34" charset="0"/>
              <a:buNone/>
            </a:pPr>
            <a:r>
              <a:rPr lang="zh-CN" altLang="en-US" sz="2000" b="1" smtClean="0">
                <a:solidFill>
                  <a:srgbClr val="002060"/>
                </a:solidFill>
                <a:latin typeface="华文楷体" panose="02010600040101010101" pitchFamily="2" charset="-122"/>
                <a:ea typeface="华文楷体" panose="02010600040101010101" pitchFamily="2" charset="-122"/>
              </a:rPr>
              <a:t>      较多的是东方文化</a:t>
            </a:r>
            <a:endParaRPr lang="zh-CN" altLang="en-US" sz="2000" b="1" smtClean="0">
              <a:solidFill>
                <a:srgbClr val="002060"/>
              </a:solidFill>
              <a:latin typeface="华文楷体" panose="02010600040101010101" pitchFamily="2" charset="-122"/>
              <a:ea typeface="华文楷体" panose="02010600040101010101" pitchFamily="2" charset="-122"/>
            </a:endParaRPr>
          </a:p>
          <a:p>
            <a:pPr>
              <a:lnSpc>
                <a:spcPct val="120000"/>
              </a:lnSpc>
              <a:buFont typeface="Arial" panose="020B0604020202020204" pitchFamily="34" charset="0"/>
              <a:buNone/>
            </a:pPr>
            <a:r>
              <a:rPr lang="zh-CN" altLang="en-US" sz="2000" b="1" smtClean="0">
                <a:solidFill>
                  <a:srgbClr val="002060"/>
                </a:solidFill>
                <a:latin typeface="华文楷体" panose="02010600040101010101" pitchFamily="2" charset="-122"/>
                <a:ea typeface="华文楷体" panose="02010600040101010101" pitchFamily="2" charset="-122"/>
              </a:rPr>
              <a:t>      我以为是什么，我以为是这样做  </a:t>
            </a:r>
            <a:endParaRPr lang="zh-CN" altLang="en-US" sz="2000" b="1" smtClean="0">
              <a:solidFill>
                <a:srgbClr val="002060"/>
              </a:solidFill>
              <a:latin typeface="华文楷体" panose="02010600040101010101" pitchFamily="2" charset="-122"/>
              <a:ea typeface="华文楷体" panose="02010600040101010101" pitchFamily="2" charset="-122"/>
            </a:endParaRPr>
          </a:p>
          <a:p>
            <a:pPr>
              <a:lnSpc>
                <a:spcPct val="120000"/>
              </a:lnSpc>
              <a:buFont typeface="Arial" panose="020B0604020202020204" pitchFamily="34" charset="0"/>
              <a:buNone/>
            </a:pPr>
            <a:r>
              <a:rPr lang="zh-CN" altLang="en-US" sz="2000" b="1" smtClean="0">
                <a:solidFill>
                  <a:srgbClr val="002060"/>
                </a:solidFill>
                <a:latin typeface="华文楷体" panose="02010600040101010101" pitchFamily="2" charset="-122"/>
                <a:ea typeface="华文楷体" panose="02010600040101010101" pitchFamily="2" charset="-122"/>
              </a:rPr>
              <a:t>      事后的“ 我以为不会出事”</a:t>
            </a:r>
            <a:endParaRPr lang="zh-CN" altLang="en-US" sz="2000" b="1" smtClean="0">
              <a:solidFill>
                <a:srgbClr val="002060"/>
              </a:solidFill>
              <a:latin typeface="华文楷体" panose="02010600040101010101" pitchFamily="2" charset="-122"/>
              <a:ea typeface="华文楷体" panose="02010600040101010101" pitchFamily="2" charset="-122"/>
            </a:endParaRPr>
          </a:p>
          <a:p>
            <a:pPr>
              <a:lnSpc>
                <a:spcPct val="120000"/>
              </a:lnSpc>
              <a:buFont typeface="Arial" panose="020B0604020202020204" pitchFamily="34" charset="0"/>
              <a:buNone/>
            </a:pPr>
            <a:r>
              <a:rPr lang="zh-CN" altLang="en-US" sz="2000" b="1" smtClean="0">
                <a:solidFill>
                  <a:srgbClr val="002060"/>
                </a:solidFill>
                <a:latin typeface="华文楷体" panose="02010600040101010101" pitchFamily="2" charset="-122"/>
                <a:ea typeface="华文楷体" panose="02010600040101010101" pitchFamily="2" charset="-122"/>
              </a:rPr>
              <a:t>逻辑思维方式：</a:t>
            </a:r>
            <a:endParaRPr lang="zh-CN" altLang="en-US" sz="2000" b="1" smtClean="0">
              <a:solidFill>
                <a:srgbClr val="002060"/>
              </a:solidFill>
              <a:latin typeface="华文楷体" panose="02010600040101010101" pitchFamily="2" charset="-122"/>
              <a:ea typeface="华文楷体" panose="02010600040101010101" pitchFamily="2" charset="-122"/>
            </a:endParaRPr>
          </a:p>
          <a:p>
            <a:pPr>
              <a:lnSpc>
                <a:spcPct val="120000"/>
              </a:lnSpc>
              <a:buFont typeface="Arial" panose="020B0604020202020204" pitchFamily="34" charset="0"/>
              <a:buNone/>
            </a:pPr>
            <a:r>
              <a:rPr lang="zh-CN" altLang="en-US" sz="2000" b="1" smtClean="0">
                <a:solidFill>
                  <a:srgbClr val="002060"/>
                </a:solidFill>
                <a:latin typeface="华文楷体" panose="02010600040101010101" pitchFamily="2" charset="-122"/>
                <a:ea typeface="华文楷体" panose="02010600040101010101" pitchFamily="2" charset="-122"/>
              </a:rPr>
              <a:t>       较多的是西方文化</a:t>
            </a:r>
            <a:endParaRPr lang="zh-CN" altLang="en-US" sz="2000" b="1" smtClean="0">
              <a:solidFill>
                <a:srgbClr val="002060"/>
              </a:solidFill>
              <a:latin typeface="华文楷体" panose="02010600040101010101" pitchFamily="2" charset="-122"/>
              <a:ea typeface="华文楷体" panose="02010600040101010101" pitchFamily="2" charset="-122"/>
            </a:endParaRPr>
          </a:p>
          <a:p>
            <a:pPr>
              <a:lnSpc>
                <a:spcPct val="120000"/>
              </a:lnSpc>
              <a:buFont typeface="Arial" panose="020B0604020202020204" pitchFamily="34" charset="0"/>
              <a:buNone/>
            </a:pPr>
            <a:r>
              <a:rPr lang="zh-CN" altLang="en-US" sz="2000" b="1" smtClean="0">
                <a:solidFill>
                  <a:srgbClr val="002060"/>
                </a:solidFill>
                <a:latin typeface="华文楷体" panose="02010600040101010101" pitchFamily="2" charset="-122"/>
                <a:ea typeface="华文楷体" panose="02010600040101010101" pitchFamily="2" charset="-122"/>
              </a:rPr>
              <a:t>       应该是什么、应该怎样做      </a:t>
            </a:r>
            <a:endParaRPr lang="zh-CN" altLang="en-US" sz="2000" b="1" smtClean="0">
              <a:solidFill>
                <a:srgbClr val="002060"/>
              </a:solidFill>
              <a:latin typeface="华文楷体" panose="02010600040101010101" pitchFamily="2" charset="-122"/>
              <a:ea typeface="华文楷体" panose="02010600040101010101" pitchFamily="2" charset="-122"/>
            </a:endParaRPr>
          </a:p>
          <a:p>
            <a:pPr>
              <a:lnSpc>
                <a:spcPct val="120000"/>
              </a:lnSpc>
              <a:buFont typeface="Arial" panose="020B0604020202020204" pitchFamily="34" charset="0"/>
              <a:buNone/>
            </a:pPr>
            <a:r>
              <a:rPr lang="zh-CN" altLang="en-US" sz="2000" b="1" smtClean="0">
                <a:solidFill>
                  <a:srgbClr val="002060"/>
                </a:solidFill>
                <a:latin typeface="华文楷体" panose="02010600040101010101" pitchFamily="2" charset="-122"/>
                <a:ea typeface="华文楷体" panose="02010600040101010101" pitchFamily="2" charset="-122"/>
              </a:rPr>
              <a:t>       事前的“可能会出什么事</a:t>
            </a:r>
            <a:r>
              <a:rPr lang="en-US" altLang="zh-CN" sz="2000" b="1" smtClean="0">
                <a:solidFill>
                  <a:srgbClr val="002060"/>
                </a:solidFill>
                <a:latin typeface="华文楷体" panose="02010600040101010101" pitchFamily="2" charset="-122"/>
                <a:ea typeface="华文楷体" panose="02010600040101010101" pitchFamily="2" charset="-122"/>
              </a:rPr>
              <a:t>,</a:t>
            </a:r>
            <a:r>
              <a:rPr lang="zh-CN" altLang="en-US" sz="2000" b="1" smtClean="0">
                <a:solidFill>
                  <a:srgbClr val="002060"/>
                </a:solidFill>
                <a:latin typeface="华文楷体" panose="02010600040101010101" pitchFamily="2" charset="-122"/>
                <a:ea typeface="华文楷体" panose="02010600040101010101" pitchFamily="2" charset="-122"/>
              </a:rPr>
              <a:t>如果出了事怎么办”</a:t>
            </a:r>
            <a:endParaRPr lang="zh-CN" altLang="en-US" sz="2000" b="1" smtClean="0">
              <a:solidFill>
                <a:srgbClr val="002060"/>
              </a:solidFill>
              <a:latin typeface="华文楷体" panose="02010600040101010101" pitchFamily="2" charset="-122"/>
              <a:ea typeface="华文楷体" panose="02010600040101010101" pitchFamily="2" charset="-122"/>
            </a:endParaRPr>
          </a:p>
          <a:p>
            <a:pPr>
              <a:lnSpc>
                <a:spcPct val="120000"/>
              </a:lnSpc>
              <a:buFont typeface="Arial" panose="020B0604020202020204" pitchFamily="34" charset="0"/>
              <a:buNone/>
            </a:pPr>
            <a:r>
              <a:rPr lang="zh-CN" altLang="en-US" sz="2000" b="1" smtClean="0">
                <a:solidFill>
                  <a:srgbClr val="002060"/>
                </a:solidFill>
                <a:latin typeface="华文楷体" panose="02010600040101010101" pitchFamily="2" charset="-122"/>
                <a:ea typeface="华文楷体" panose="02010600040101010101" pitchFamily="2" charset="-122"/>
              </a:rPr>
              <a:t>建立从业人员的安全思想是企业的一项重大工程</a:t>
            </a:r>
            <a:endParaRPr lang="zh-CN" altLang="en-US" sz="2000" b="1" smtClean="0">
              <a:solidFill>
                <a:srgbClr val="002060"/>
              </a:solidFill>
              <a:latin typeface="华文楷体" panose="02010600040101010101" pitchFamily="2" charset="-122"/>
              <a:ea typeface="华文楷体" panose="02010600040101010101" pitchFamily="2" charset="-122"/>
            </a:endParaRPr>
          </a:p>
        </p:txBody>
      </p:sp>
      <p:pic>
        <p:nvPicPr>
          <p:cNvPr id="109570" name="Picture 4" descr="安全第一"/>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416800" y="1431925"/>
            <a:ext cx="316865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1" name="矩形 7"/>
          <p:cNvSpPr>
            <a:spLocks noChangeArrowheads="1"/>
          </p:cNvSpPr>
          <p:nvPr/>
        </p:nvSpPr>
        <p:spPr bwMode="auto">
          <a:xfrm>
            <a:off x="2376170" y="330200"/>
            <a:ext cx="476440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p>
            <a:pPr algn="r"/>
            <a:r>
              <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rPr>
              <a:t>七、</a:t>
            </a:r>
            <a:r>
              <a:rPr lang="zh-CN" altLang="en-US" sz="2400" b="1">
                <a:solidFill>
                  <a:srgbClr val="0000FF"/>
                </a:solidFill>
                <a:latin typeface="华文楷体" panose="02010600040101010101" pitchFamily="2" charset="-122"/>
                <a:ea typeface="华文楷体" panose="02010600040101010101" pitchFamily="2" charset="-122"/>
              </a:rPr>
              <a:t>思路决定出路，思路决定成败</a:t>
            </a:r>
            <a:endPar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endParaRPr>
          </a:p>
        </p:txBody>
      </p:sp>
    </p:spTree>
    <p:custDataLst>
      <p:tags r:id="rId2"/>
    </p:custDataLst>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0593" name="Group 2"/>
          <p:cNvGrpSpPr/>
          <p:nvPr/>
        </p:nvGrpSpPr>
        <p:grpSpPr bwMode="auto">
          <a:xfrm>
            <a:off x="2152650" y="2615802"/>
            <a:ext cx="1489075" cy="3154882"/>
            <a:chOff x="0" y="30"/>
            <a:chExt cx="1008" cy="2409"/>
          </a:xfrm>
        </p:grpSpPr>
        <p:grpSp>
          <p:nvGrpSpPr>
            <p:cNvPr id="110594" name="Group 3"/>
            <p:cNvGrpSpPr/>
            <p:nvPr/>
          </p:nvGrpSpPr>
          <p:grpSpPr bwMode="auto">
            <a:xfrm>
              <a:off x="0" y="30"/>
              <a:ext cx="1008" cy="489"/>
              <a:chOff x="0" y="30"/>
              <a:chExt cx="932" cy="489"/>
            </a:xfrm>
          </p:grpSpPr>
          <p:sp>
            <p:nvSpPr>
              <p:cNvPr id="110595" name="Oval 4"/>
              <p:cNvSpPr>
                <a:spLocks noChangeArrowheads="1"/>
              </p:cNvSpPr>
              <p:nvPr/>
            </p:nvSpPr>
            <p:spPr bwMode="auto">
              <a:xfrm>
                <a:off x="0" y="30"/>
                <a:ext cx="932" cy="489"/>
              </a:xfrm>
              <a:prstGeom prst="ellipse">
                <a:avLst/>
              </a:prstGeom>
              <a:gradFill rotWithShape="0">
                <a:gsLst>
                  <a:gs pos="0">
                    <a:srgbClr val="FFFF66"/>
                  </a:gs>
                  <a:gs pos="50000">
                    <a:srgbClr val="FF0000"/>
                  </a:gs>
                  <a:gs pos="100000">
                    <a:srgbClr val="FFFF66"/>
                  </a:gs>
                </a:gsLst>
                <a:lin ang="18900000" scaled="1"/>
              </a:gradFill>
              <a:ln>
                <a:noFill/>
              </a:ln>
              <a:scene3d>
                <a:camera prst="legacyPerspectiveTopRight"/>
                <a:lightRig rig="legacyFlat3" dir="b"/>
              </a:scene3d>
              <a:sp3d extrusionH="430200" prstMaterial="legacyMatte">
                <a:bevelT w="13500" h="13500" prst="angle"/>
                <a:bevelB w="13500" h="13500" prst="angle"/>
                <a:extrusionClr>
                  <a:srgbClr val="FFFF66"/>
                </a:extrusionClr>
                <a:contourClr>
                  <a:srgbClr val="FFFF66"/>
                </a:contourClr>
              </a:sp3d>
              <a:extLst>
                <a:ext uri="{91240B29-F687-4F45-9708-019B960494DF}">
                  <a14:hiddenLine xmlns:a14="http://schemas.microsoft.com/office/drawing/2010/main" w="9525">
                    <a:noFill/>
                    <a:round/>
                  </a14:hiddenLine>
                </a:ext>
              </a:extLst>
            </p:spPr>
            <p:txBody>
              <a:bodyPr anchor="ctr">
                <a:spAutoFit/>
                <a:flatTx/>
              </a:bodyPr>
              <a:lstStyle/>
              <a:p>
                <a:pPr algn="ctr">
                  <a:spcBef>
                    <a:spcPct val="50000"/>
                  </a:spcBef>
                </a:pPr>
                <a:endParaRPr lang="zh-CN" altLang="en-US" sz="2200" b="1">
                  <a:solidFill>
                    <a:srgbClr val="FF0000"/>
                  </a:solidFill>
                  <a:latin typeface="华文楷体" panose="02010600040101010101" pitchFamily="2" charset="-122"/>
                  <a:ea typeface="华文楷体" panose="02010600040101010101" pitchFamily="2" charset="-122"/>
                </a:endParaRPr>
              </a:p>
            </p:txBody>
          </p:sp>
          <p:sp>
            <p:nvSpPr>
              <p:cNvPr id="110596" name="Rectangle 5"/>
              <p:cNvSpPr>
                <a:spLocks noChangeArrowheads="1"/>
              </p:cNvSpPr>
              <p:nvPr/>
            </p:nvSpPr>
            <p:spPr bwMode="auto">
              <a:xfrm>
                <a:off x="203" y="108"/>
                <a:ext cx="465"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spcBef>
                    <a:spcPct val="50000"/>
                  </a:spcBef>
                </a:pPr>
                <a:r>
                  <a:rPr lang="zh-CN" altLang="en-US" sz="2200" b="1">
                    <a:ea typeface="华文楷体" panose="02010600040101010101" pitchFamily="2" charset="-122"/>
                  </a:rPr>
                  <a:t>目标</a:t>
                </a:r>
                <a:endParaRPr lang="zh-CN" altLang="en-US" sz="2200" b="1">
                  <a:ea typeface="华文楷体" panose="02010600040101010101" pitchFamily="2" charset="-122"/>
                </a:endParaRPr>
              </a:p>
            </p:txBody>
          </p:sp>
        </p:grpSp>
        <p:grpSp>
          <p:nvGrpSpPr>
            <p:cNvPr id="110597" name="Group 6"/>
            <p:cNvGrpSpPr/>
            <p:nvPr/>
          </p:nvGrpSpPr>
          <p:grpSpPr bwMode="auto">
            <a:xfrm>
              <a:off x="48" y="1950"/>
              <a:ext cx="932" cy="489"/>
              <a:chOff x="0" y="30"/>
              <a:chExt cx="932" cy="489"/>
            </a:xfrm>
          </p:grpSpPr>
          <p:sp>
            <p:nvSpPr>
              <p:cNvPr id="110598" name="Oval 7"/>
              <p:cNvSpPr>
                <a:spLocks noChangeArrowheads="1"/>
              </p:cNvSpPr>
              <p:nvPr/>
            </p:nvSpPr>
            <p:spPr bwMode="auto">
              <a:xfrm>
                <a:off x="0" y="30"/>
                <a:ext cx="932" cy="489"/>
              </a:xfrm>
              <a:prstGeom prst="ellipse">
                <a:avLst/>
              </a:prstGeom>
              <a:gradFill rotWithShape="0">
                <a:gsLst>
                  <a:gs pos="0">
                    <a:srgbClr val="FFFF66"/>
                  </a:gs>
                  <a:gs pos="50000">
                    <a:srgbClr val="FF0000"/>
                  </a:gs>
                  <a:gs pos="100000">
                    <a:srgbClr val="FFFF66"/>
                  </a:gs>
                </a:gsLst>
                <a:lin ang="18900000" scaled="1"/>
              </a:gradFill>
              <a:ln>
                <a:noFill/>
              </a:ln>
              <a:scene3d>
                <a:camera prst="legacyPerspectiveTopRight"/>
                <a:lightRig rig="legacyFlat3" dir="b"/>
              </a:scene3d>
              <a:sp3d extrusionH="430200" prstMaterial="legacyMatte">
                <a:bevelT w="13500" h="13500" prst="angle"/>
                <a:bevelB w="13500" h="13500" prst="angle"/>
                <a:extrusionClr>
                  <a:srgbClr val="FFFF66"/>
                </a:extrusionClr>
                <a:contourClr>
                  <a:srgbClr val="FFFF66"/>
                </a:contourClr>
              </a:sp3d>
              <a:extLst>
                <a:ext uri="{91240B29-F687-4F45-9708-019B960494DF}">
                  <a14:hiddenLine xmlns:a14="http://schemas.microsoft.com/office/drawing/2010/main" w="9525">
                    <a:noFill/>
                    <a:round/>
                  </a14:hiddenLine>
                </a:ext>
              </a:extLst>
            </p:spPr>
            <p:txBody>
              <a:bodyPr anchor="ctr">
                <a:spAutoFit/>
                <a:flatTx/>
              </a:bodyPr>
              <a:lstStyle/>
              <a:p>
                <a:pPr algn="ctr">
                  <a:spcBef>
                    <a:spcPct val="50000"/>
                  </a:spcBef>
                </a:pPr>
                <a:endParaRPr lang="zh-CN" altLang="en-US" sz="2200" b="1">
                  <a:solidFill>
                    <a:srgbClr val="FF0000"/>
                  </a:solidFill>
                  <a:latin typeface="华文楷体" panose="02010600040101010101" pitchFamily="2" charset="-122"/>
                  <a:ea typeface="华文楷体" panose="02010600040101010101" pitchFamily="2" charset="-122"/>
                </a:endParaRPr>
              </a:p>
            </p:txBody>
          </p:sp>
          <p:sp>
            <p:nvSpPr>
              <p:cNvPr id="110599" name="Rectangle 8"/>
              <p:cNvSpPr>
                <a:spLocks noChangeArrowheads="1"/>
              </p:cNvSpPr>
              <p:nvPr/>
            </p:nvSpPr>
            <p:spPr bwMode="auto">
              <a:xfrm>
                <a:off x="207" y="108"/>
                <a:ext cx="503"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spcBef>
                    <a:spcPct val="50000"/>
                  </a:spcBef>
                </a:pPr>
                <a:r>
                  <a:rPr lang="zh-CN" altLang="en-US" sz="2200" b="1">
                    <a:ea typeface="华文楷体" panose="02010600040101010101" pitchFamily="2" charset="-122"/>
                  </a:rPr>
                  <a:t>行动</a:t>
                </a:r>
                <a:endParaRPr lang="zh-CN" altLang="en-US" sz="2200" b="1">
                  <a:ea typeface="华文楷体" panose="02010600040101010101" pitchFamily="2" charset="-122"/>
                </a:endParaRPr>
              </a:p>
            </p:txBody>
          </p:sp>
        </p:grpSp>
        <p:sp>
          <p:nvSpPr>
            <p:cNvPr id="110600" name="Line 9"/>
            <p:cNvSpPr>
              <a:spLocks noChangeShapeType="1"/>
            </p:cNvSpPr>
            <p:nvPr/>
          </p:nvSpPr>
          <p:spPr bwMode="auto">
            <a:xfrm>
              <a:off x="480" y="570"/>
              <a:ext cx="0" cy="336"/>
            </a:xfrm>
            <a:prstGeom prst="line">
              <a:avLst/>
            </a:prstGeom>
            <a:noFill/>
            <a:ln w="38100">
              <a:solidFill>
                <a:srgbClr val="8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110601" name="Group 10"/>
            <p:cNvGrpSpPr/>
            <p:nvPr/>
          </p:nvGrpSpPr>
          <p:grpSpPr bwMode="auto">
            <a:xfrm>
              <a:off x="0" y="990"/>
              <a:ext cx="960" cy="489"/>
              <a:chOff x="0" y="30"/>
              <a:chExt cx="932" cy="489"/>
            </a:xfrm>
          </p:grpSpPr>
          <p:sp>
            <p:nvSpPr>
              <p:cNvPr id="110602" name="Oval 11"/>
              <p:cNvSpPr>
                <a:spLocks noChangeArrowheads="1"/>
              </p:cNvSpPr>
              <p:nvPr/>
            </p:nvSpPr>
            <p:spPr bwMode="auto">
              <a:xfrm>
                <a:off x="0" y="30"/>
                <a:ext cx="932" cy="489"/>
              </a:xfrm>
              <a:prstGeom prst="ellipse">
                <a:avLst/>
              </a:prstGeom>
              <a:gradFill rotWithShape="0">
                <a:gsLst>
                  <a:gs pos="0">
                    <a:srgbClr val="FFFF66"/>
                  </a:gs>
                  <a:gs pos="50000">
                    <a:srgbClr val="FF0000"/>
                  </a:gs>
                  <a:gs pos="100000">
                    <a:srgbClr val="FFFF66"/>
                  </a:gs>
                </a:gsLst>
                <a:lin ang="18900000" scaled="1"/>
              </a:gradFill>
              <a:ln>
                <a:noFill/>
              </a:ln>
              <a:scene3d>
                <a:camera prst="legacyPerspectiveTopRight"/>
                <a:lightRig rig="legacyFlat3" dir="b"/>
              </a:scene3d>
              <a:sp3d extrusionH="430200" prstMaterial="legacyMatte">
                <a:bevelT w="13500" h="13500" prst="angle"/>
                <a:bevelB w="13500" h="13500" prst="angle"/>
                <a:extrusionClr>
                  <a:srgbClr val="FFFF66"/>
                </a:extrusionClr>
                <a:contourClr>
                  <a:srgbClr val="FFFF66"/>
                </a:contourClr>
              </a:sp3d>
              <a:extLst>
                <a:ext uri="{91240B29-F687-4F45-9708-019B960494DF}">
                  <a14:hiddenLine xmlns:a14="http://schemas.microsoft.com/office/drawing/2010/main" w="9525">
                    <a:noFill/>
                    <a:round/>
                  </a14:hiddenLine>
                </a:ext>
              </a:extLst>
            </p:spPr>
            <p:txBody>
              <a:bodyPr anchor="ctr">
                <a:spAutoFit/>
                <a:flatTx/>
              </a:bodyPr>
              <a:lstStyle/>
              <a:p>
                <a:pPr algn="ctr">
                  <a:spcBef>
                    <a:spcPct val="50000"/>
                  </a:spcBef>
                </a:pPr>
                <a:endParaRPr lang="zh-CN" altLang="en-US" sz="2200" b="1">
                  <a:solidFill>
                    <a:srgbClr val="FF0000"/>
                  </a:solidFill>
                  <a:latin typeface="华文楷体" panose="02010600040101010101" pitchFamily="2" charset="-122"/>
                  <a:ea typeface="华文楷体" panose="02010600040101010101" pitchFamily="2" charset="-122"/>
                </a:endParaRPr>
              </a:p>
            </p:txBody>
          </p:sp>
          <p:sp>
            <p:nvSpPr>
              <p:cNvPr id="110603" name="Rectangle 12"/>
              <p:cNvSpPr>
                <a:spLocks noChangeArrowheads="1"/>
              </p:cNvSpPr>
              <p:nvPr/>
            </p:nvSpPr>
            <p:spPr bwMode="auto">
              <a:xfrm>
                <a:off x="205" y="108"/>
                <a:ext cx="488" cy="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spcBef>
                    <a:spcPct val="50000"/>
                  </a:spcBef>
                </a:pPr>
                <a:r>
                  <a:rPr lang="zh-CN" altLang="en-US" sz="2200" b="1">
                    <a:ea typeface="华文楷体" panose="02010600040101010101" pitchFamily="2" charset="-122"/>
                  </a:rPr>
                  <a:t>方法</a:t>
                </a:r>
                <a:endParaRPr lang="zh-CN" altLang="en-US" sz="2200" b="1">
                  <a:ea typeface="华文楷体" panose="02010600040101010101" pitchFamily="2" charset="-122"/>
                </a:endParaRPr>
              </a:p>
            </p:txBody>
          </p:sp>
        </p:grpSp>
        <p:sp>
          <p:nvSpPr>
            <p:cNvPr id="110604" name="Line 13"/>
            <p:cNvSpPr>
              <a:spLocks noChangeShapeType="1"/>
            </p:cNvSpPr>
            <p:nvPr/>
          </p:nvSpPr>
          <p:spPr bwMode="auto">
            <a:xfrm>
              <a:off x="480" y="1530"/>
              <a:ext cx="0" cy="336"/>
            </a:xfrm>
            <a:prstGeom prst="line">
              <a:avLst/>
            </a:prstGeom>
            <a:noFill/>
            <a:ln w="38100">
              <a:solidFill>
                <a:srgbClr val="8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sp>
        <p:nvSpPr>
          <p:cNvPr id="110605" name="AutoShape 14"/>
          <p:cNvSpPr>
            <a:spLocks noChangeArrowheads="1"/>
          </p:cNvSpPr>
          <p:nvPr/>
        </p:nvSpPr>
        <p:spPr bwMode="auto">
          <a:xfrm>
            <a:off x="7461250" y="2235200"/>
            <a:ext cx="2085975" cy="1120775"/>
          </a:xfrm>
          <a:prstGeom prst="wedgeRoundRectCallout">
            <a:avLst>
              <a:gd name="adj1" fmla="val -151759"/>
              <a:gd name="adj2" fmla="val 11884"/>
              <a:gd name="adj3" fmla="val 16667"/>
            </a:avLst>
          </a:prstGeom>
          <a:solidFill>
            <a:srgbClr val="FFFF99"/>
          </a:solidFill>
          <a:ln w="19050">
            <a:solidFill>
              <a:srgbClr val="800000"/>
            </a:solidFill>
            <a:miter lim="800000"/>
          </a:ln>
        </p:spPr>
        <p:txBody>
          <a:bodyPr/>
          <a:lstStyle/>
          <a:p>
            <a:pPr algn="r"/>
            <a:r>
              <a:rPr lang="zh-CN" altLang="en-US" sz="2200" b="1">
                <a:solidFill>
                  <a:srgbClr val="0000FF"/>
                </a:solidFill>
                <a:latin typeface="华文楷体" panose="02010600040101010101" pitchFamily="2" charset="-122"/>
                <a:ea typeface="华文楷体" panose="02010600040101010101" pitchFamily="2" charset="-122"/>
              </a:rPr>
              <a:t>防止事故发生</a:t>
            </a:r>
            <a:endParaRPr lang="en-US" altLang="zh-CN" sz="2200" b="1">
              <a:solidFill>
                <a:srgbClr val="0000FF"/>
              </a:solidFill>
              <a:latin typeface="华文楷体" panose="02010600040101010101" pitchFamily="2" charset="-122"/>
              <a:ea typeface="华文楷体" panose="02010600040101010101" pitchFamily="2" charset="-122"/>
            </a:endParaRPr>
          </a:p>
          <a:p>
            <a:pPr algn="r"/>
            <a:r>
              <a:rPr lang="zh-CN" altLang="en-US" sz="2200" b="1">
                <a:solidFill>
                  <a:srgbClr val="0000FF"/>
                </a:solidFill>
                <a:latin typeface="华文楷体" panose="02010600040101010101" pitchFamily="2" charset="-122"/>
                <a:ea typeface="华文楷体" panose="02010600040101010101" pitchFamily="2" charset="-122"/>
              </a:rPr>
              <a:t>提高经济效益</a:t>
            </a:r>
            <a:endParaRPr lang="zh-CN" altLang="en-US" sz="2200" b="1">
              <a:solidFill>
                <a:srgbClr val="0000FF"/>
              </a:solidFill>
              <a:latin typeface="华文楷体" panose="02010600040101010101" pitchFamily="2" charset="-122"/>
              <a:ea typeface="华文楷体" panose="02010600040101010101" pitchFamily="2" charset="-122"/>
            </a:endParaRPr>
          </a:p>
        </p:txBody>
      </p:sp>
      <p:grpSp>
        <p:nvGrpSpPr>
          <p:cNvPr id="110606" name="Group 15"/>
          <p:cNvGrpSpPr/>
          <p:nvPr/>
        </p:nvGrpSpPr>
        <p:grpSpPr bwMode="auto">
          <a:xfrm>
            <a:off x="3675063" y="2709863"/>
            <a:ext cx="568325" cy="2828925"/>
            <a:chOff x="0" y="0"/>
            <a:chExt cx="385" cy="2160"/>
          </a:xfrm>
        </p:grpSpPr>
        <p:sp>
          <p:nvSpPr>
            <p:cNvPr id="110607" name="AutoShape 16"/>
            <p:cNvSpPr>
              <a:spLocks noChangeArrowheads="1"/>
            </p:cNvSpPr>
            <p:nvPr/>
          </p:nvSpPr>
          <p:spPr bwMode="auto">
            <a:xfrm rot="25078">
              <a:off x="0" y="0"/>
              <a:ext cx="384" cy="288"/>
            </a:xfrm>
            <a:custGeom>
              <a:avLst/>
              <a:gdLst>
                <a:gd name="T0" fmla="*/ 16200 w 21600"/>
                <a:gd name="T1" fmla="*/ 0 h 21600"/>
                <a:gd name="T2" fmla="*/ 16200 w 21600"/>
                <a:gd name="T3" fmla="*/ 5400 h 21600"/>
                <a:gd name="T4" fmla="*/ 3375 w 21600"/>
                <a:gd name="T5" fmla="*/ 5400 h 21600"/>
                <a:gd name="T6" fmla="*/ 3375 w 21600"/>
                <a:gd name="T7" fmla="*/ 16200 h 21600"/>
                <a:gd name="T8" fmla="*/ 16200 w 21600"/>
                <a:gd name="T9" fmla="*/ 16200 h 21600"/>
                <a:gd name="T10" fmla="*/ 16200 w 21600"/>
                <a:gd name="T11" fmla="*/ 21600 h 21600"/>
                <a:gd name="T12" fmla="*/ 21600 w 21600"/>
                <a:gd name="T13" fmla="*/ 10800 h 21600"/>
                <a:gd name="T14" fmla="*/ 1350 w 21600"/>
                <a:gd name="T15" fmla="*/ 5400 h 21600"/>
                <a:gd name="T16" fmla="*/ 1350 w 21600"/>
                <a:gd name="T17" fmla="*/ 16200 h 21600"/>
                <a:gd name="T18" fmla="*/ 2700 w 21600"/>
                <a:gd name="T19" fmla="*/ 16200 h 21600"/>
                <a:gd name="T20" fmla="*/ 2700 w 21600"/>
                <a:gd name="T21" fmla="*/ 5400 h 21600"/>
                <a:gd name="T22" fmla="*/ 0 w 21600"/>
                <a:gd name="T23" fmla="*/ 5400 h 21600"/>
                <a:gd name="T24" fmla="*/ 0 w 21600"/>
                <a:gd name="T25" fmla="*/ 16200 h 21600"/>
                <a:gd name="T26" fmla="*/ 675 w 21600"/>
                <a:gd name="T27" fmla="*/ 16200 h 21600"/>
                <a:gd name="T28" fmla="*/ 675 w 21600"/>
                <a:gd name="T29" fmla="*/ 54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rgbClr val="FF3399"/>
                </a:gs>
                <a:gs pos="50000">
                  <a:srgbClr val="CCFF33"/>
                </a:gs>
                <a:gs pos="100000">
                  <a:srgbClr val="FF3399"/>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ea typeface="宋体" panose="02010600030101010101" pitchFamily="2" charset="-122"/>
              </a:endParaRPr>
            </a:p>
          </p:txBody>
        </p:sp>
        <p:sp>
          <p:nvSpPr>
            <p:cNvPr id="110608" name="AutoShape 17"/>
            <p:cNvSpPr>
              <a:spLocks noChangeArrowheads="1"/>
            </p:cNvSpPr>
            <p:nvPr/>
          </p:nvSpPr>
          <p:spPr bwMode="auto">
            <a:xfrm rot="25078">
              <a:off x="1" y="960"/>
              <a:ext cx="384" cy="288"/>
            </a:xfrm>
            <a:custGeom>
              <a:avLst/>
              <a:gdLst>
                <a:gd name="T0" fmla="*/ 16200 w 21600"/>
                <a:gd name="T1" fmla="*/ 0 h 21600"/>
                <a:gd name="T2" fmla="*/ 16200 w 21600"/>
                <a:gd name="T3" fmla="*/ 5400 h 21600"/>
                <a:gd name="T4" fmla="*/ 3375 w 21600"/>
                <a:gd name="T5" fmla="*/ 5400 h 21600"/>
                <a:gd name="T6" fmla="*/ 3375 w 21600"/>
                <a:gd name="T7" fmla="*/ 16200 h 21600"/>
                <a:gd name="T8" fmla="*/ 16200 w 21600"/>
                <a:gd name="T9" fmla="*/ 16200 h 21600"/>
                <a:gd name="T10" fmla="*/ 16200 w 21600"/>
                <a:gd name="T11" fmla="*/ 21600 h 21600"/>
                <a:gd name="T12" fmla="*/ 21600 w 21600"/>
                <a:gd name="T13" fmla="*/ 10800 h 21600"/>
                <a:gd name="T14" fmla="*/ 1350 w 21600"/>
                <a:gd name="T15" fmla="*/ 5400 h 21600"/>
                <a:gd name="T16" fmla="*/ 1350 w 21600"/>
                <a:gd name="T17" fmla="*/ 16200 h 21600"/>
                <a:gd name="T18" fmla="*/ 2700 w 21600"/>
                <a:gd name="T19" fmla="*/ 16200 h 21600"/>
                <a:gd name="T20" fmla="*/ 2700 w 21600"/>
                <a:gd name="T21" fmla="*/ 5400 h 21600"/>
                <a:gd name="T22" fmla="*/ 0 w 21600"/>
                <a:gd name="T23" fmla="*/ 5400 h 21600"/>
                <a:gd name="T24" fmla="*/ 0 w 21600"/>
                <a:gd name="T25" fmla="*/ 16200 h 21600"/>
                <a:gd name="T26" fmla="*/ 675 w 21600"/>
                <a:gd name="T27" fmla="*/ 16200 h 21600"/>
                <a:gd name="T28" fmla="*/ 675 w 21600"/>
                <a:gd name="T29" fmla="*/ 54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rgbClr val="FF3399"/>
                </a:gs>
                <a:gs pos="50000">
                  <a:srgbClr val="CCFF33"/>
                </a:gs>
                <a:gs pos="100000">
                  <a:srgbClr val="FF3399"/>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ea typeface="宋体" panose="02010600030101010101" pitchFamily="2" charset="-122"/>
              </a:endParaRPr>
            </a:p>
          </p:txBody>
        </p:sp>
        <p:sp>
          <p:nvSpPr>
            <p:cNvPr id="110609" name="AutoShape 18"/>
            <p:cNvSpPr>
              <a:spLocks noChangeArrowheads="1"/>
            </p:cNvSpPr>
            <p:nvPr/>
          </p:nvSpPr>
          <p:spPr bwMode="auto">
            <a:xfrm rot="25078">
              <a:off x="1" y="1872"/>
              <a:ext cx="384" cy="288"/>
            </a:xfrm>
            <a:custGeom>
              <a:avLst/>
              <a:gdLst>
                <a:gd name="T0" fmla="*/ 16200 w 21600"/>
                <a:gd name="T1" fmla="*/ 0 h 21600"/>
                <a:gd name="T2" fmla="*/ 16200 w 21600"/>
                <a:gd name="T3" fmla="*/ 5400 h 21600"/>
                <a:gd name="T4" fmla="*/ 3375 w 21600"/>
                <a:gd name="T5" fmla="*/ 5400 h 21600"/>
                <a:gd name="T6" fmla="*/ 3375 w 21600"/>
                <a:gd name="T7" fmla="*/ 16200 h 21600"/>
                <a:gd name="T8" fmla="*/ 16200 w 21600"/>
                <a:gd name="T9" fmla="*/ 16200 h 21600"/>
                <a:gd name="T10" fmla="*/ 16200 w 21600"/>
                <a:gd name="T11" fmla="*/ 21600 h 21600"/>
                <a:gd name="T12" fmla="*/ 21600 w 21600"/>
                <a:gd name="T13" fmla="*/ 10800 h 21600"/>
                <a:gd name="T14" fmla="*/ 1350 w 21600"/>
                <a:gd name="T15" fmla="*/ 5400 h 21600"/>
                <a:gd name="T16" fmla="*/ 1350 w 21600"/>
                <a:gd name="T17" fmla="*/ 16200 h 21600"/>
                <a:gd name="T18" fmla="*/ 2700 w 21600"/>
                <a:gd name="T19" fmla="*/ 16200 h 21600"/>
                <a:gd name="T20" fmla="*/ 2700 w 21600"/>
                <a:gd name="T21" fmla="*/ 5400 h 21600"/>
                <a:gd name="T22" fmla="*/ 0 w 21600"/>
                <a:gd name="T23" fmla="*/ 5400 h 21600"/>
                <a:gd name="T24" fmla="*/ 0 w 21600"/>
                <a:gd name="T25" fmla="*/ 16200 h 21600"/>
                <a:gd name="T26" fmla="*/ 675 w 21600"/>
                <a:gd name="T27" fmla="*/ 16200 h 21600"/>
                <a:gd name="T28" fmla="*/ 675 w 21600"/>
                <a:gd name="T29" fmla="*/ 54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rgbClr val="FF3399"/>
                </a:gs>
                <a:gs pos="50000">
                  <a:srgbClr val="CCFF33"/>
                </a:gs>
                <a:gs pos="100000">
                  <a:srgbClr val="FF3399"/>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ea typeface="宋体" panose="02010600030101010101" pitchFamily="2" charset="-122"/>
              </a:endParaRPr>
            </a:p>
          </p:txBody>
        </p:sp>
      </p:grpSp>
      <p:grpSp>
        <p:nvGrpSpPr>
          <p:cNvPr id="110610" name="Group 19"/>
          <p:cNvGrpSpPr/>
          <p:nvPr/>
        </p:nvGrpSpPr>
        <p:grpSpPr bwMode="auto">
          <a:xfrm>
            <a:off x="4357225" y="2664350"/>
            <a:ext cx="1632413" cy="2972108"/>
            <a:chOff x="48" y="78"/>
            <a:chExt cx="1104" cy="2270"/>
          </a:xfrm>
        </p:grpSpPr>
        <p:sp>
          <p:nvSpPr>
            <p:cNvPr id="110611" name="Line 20"/>
            <p:cNvSpPr>
              <a:spLocks noChangeShapeType="1"/>
            </p:cNvSpPr>
            <p:nvPr/>
          </p:nvSpPr>
          <p:spPr bwMode="auto">
            <a:xfrm flipV="1">
              <a:off x="816" y="1152"/>
              <a:ext cx="336" cy="0"/>
            </a:xfrm>
            <a:prstGeom prst="line">
              <a:avLst/>
            </a:prstGeom>
            <a:noFill/>
            <a:ln w="28575">
              <a:solidFill>
                <a:srgbClr val="8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110612" name="Group 21"/>
            <p:cNvGrpSpPr/>
            <p:nvPr/>
          </p:nvGrpSpPr>
          <p:grpSpPr bwMode="auto">
            <a:xfrm>
              <a:off x="48" y="78"/>
              <a:ext cx="768" cy="350"/>
              <a:chOff x="0" y="78"/>
              <a:chExt cx="768" cy="350"/>
            </a:xfrm>
          </p:grpSpPr>
          <p:sp>
            <p:nvSpPr>
              <p:cNvPr id="110613" name="Rectangle 22"/>
              <p:cNvSpPr>
                <a:spLocks noChangeArrowheads="1"/>
              </p:cNvSpPr>
              <p:nvPr/>
            </p:nvSpPr>
            <p:spPr bwMode="auto">
              <a:xfrm>
                <a:off x="0" y="100"/>
                <a:ext cx="768" cy="328"/>
              </a:xfrm>
              <a:prstGeom prst="rect">
                <a:avLst/>
              </a:prstGeom>
              <a:gradFill rotWithShape="0">
                <a:gsLst>
                  <a:gs pos="0">
                    <a:srgbClr val="66FFFF"/>
                  </a:gs>
                  <a:gs pos="50000">
                    <a:srgbClr val="0000FF"/>
                  </a:gs>
                  <a:gs pos="100000">
                    <a:srgbClr val="66FFFF"/>
                  </a:gs>
                </a:gsLst>
                <a:lin ang="18900000" scaled="1"/>
              </a:gradFill>
              <a:ln>
                <a:noFill/>
              </a:ln>
              <a:scene3d>
                <a:camera prst="legacyPerspectiveTopRight"/>
                <a:lightRig rig="legacyFlat3" dir="b"/>
              </a:scene3d>
              <a:sp3d extrusionH="430200" prstMaterial="legacyMatte">
                <a:bevelT w="13500" h="13500" prst="angle"/>
                <a:bevelB w="13500" h="13500" prst="angle"/>
                <a:extrusionClr>
                  <a:srgbClr val="66FFFF"/>
                </a:extrusionClr>
                <a:contourClr>
                  <a:srgbClr val="66FFFF"/>
                </a:contourClr>
              </a:sp3d>
              <a:extLst>
                <a:ext uri="{91240B29-F687-4F45-9708-019B960494DF}">
                  <a14:hiddenLine xmlns:a14="http://schemas.microsoft.com/office/drawing/2010/main" w="9525">
                    <a:noFill/>
                    <a:miter lim="800000"/>
                    <a:headEnd/>
                    <a:tailEnd/>
                  </a14:hiddenLine>
                </a:ext>
              </a:extLst>
            </p:spPr>
            <p:txBody>
              <a:bodyPr anchor="ctr">
                <a:spAutoFit/>
                <a:flatTx/>
              </a:bodyPr>
              <a:lstStyle/>
              <a:p>
                <a:pPr algn="r"/>
                <a:endParaRPr lang="zh-CN" altLang="en-US" sz="2200">
                  <a:latin typeface="华文楷体" panose="02010600040101010101" pitchFamily="2" charset="-122"/>
                  <a:ea typeface="华文楷体" panose="02010600040101010101" pitchFamily="2" charset="-122"/>
                </a:endParaRPr>
              </a:p>
            </p:txBody>
          </p:sp>
          <p:sp>
            <p:nvSpPr>
              <p:cNvPr id="110614" name="Rectangle 23"/>
              <p:cNvSpPr>
                <a:spLocks noChangeArrowheads="1"/>
              </p:cNvSpPr>
              <p:nvPr/>
            </p:nvSpPr>
            <p:spPr bwMode="auto">
              <a:xfrm>
                <a:off x="110" y="78"/>
                <a:ext cx="502"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spcBef>
                    <a:spcPct val="50000"/>
                  </a:spcBef>
                </a:pPr>
                <a:r>
                  <a:rPr lang="zh-CN" altLang="en-US" sz="2200" b="1">
                    <a:solidFill>
                      <a:srgbClr val="FF0000"/>
                    </a:solidFill>
                    <a:latin typeface="华文中宋" panose="02010600040101010101" pitchFamily="2" charset="-122"/>
                    <a:ea typeface="华文楷体" panose="02010600040101010101" pitchFamily="2" charset="-122"/>
                  </a:rPr>
                  <a:t>安全</a:t>
                </a:r>
                <a:endParaRPr lang="zh-CN" altLang="en-US" sz="2200" b="1">
                  <a:solidFill>
                    <a:srgbClr val="FF0000"/>
                  </a:solidFill>
                  <a:latin typeface="华文中宋" panose="02010600040101010101" pitchFamily="2" charset="-122"/>
                  <a:ea typeface="华文楷体" panose="02010600040101010101" pitchFamily="2" charset="-122"/>
                </a:endParaRPr>
              </a:p>
            </p:txBody>
          </p:sp>
        </p:grpSp>
        <p:grpSp>
          <p:nvGrpSpPr>
            <p:cNvPr id="110615" name="Group 24"/>
            <p:cNvGrpSpPr/>
            <p:nvPr/>
          </p:nvGrpSpPr>
          <p:grpSpPr bwMode="auto">
            <a:xfrm>
              <a:off x="48" y="1038"/>
              <a:ext cx="768" cy="350"/>
              <a:chOff x="0" y="78"/>
              <a:chExt cx="768" cy="350"/>
            </a:xfrm>
          </p:grpSpPr>
          <p:sp>
            <p:nvSpPr>
              <p:cNvPr id="110616" name="Rectangle 25"/>
              <p:cNvSpPr>
                <a:spLocks noChangeArrowheads="1"/>
              </p:cNvSpPr>
              <p:nvPr/>
            </p:nvSpPr>
            <p:spPr bwMode="auto">
              <a:xfrm>
                <a:off x="0" y="100"/>
                <a:ext cx="768" cy="328"/>
              </a:xfrm>
              <a:prstGeom prst="rect">
                <a:avLst/>
              </a:prstGeom>
              <a:gradFill rotWithShape="0">
                <a:gsLst>
                  <a:gs pos="0">
                    <a:srgbClr val="66FFFF"/>
                  </a:gs>
                  <a:gs pos="50000">
                    <a:srgbClr val="0000FF"/>
                  </a:gs>
                  <a:gs pos="100000">
                    <a:srgbClr val="66FFFF"/>
                  </a:gs>
                </a:gsLst>
                <a:lin ang="18900000" scaled="1"/>
              </a:gradFill>
              <a:ln>
                <a:noFill/>
              </a:ln>
              <a:scene3d>
                <a:camera prst="legacyPerspectiveTopRight"/>
                <a:lightRig rig="legacyFlat3" dir="b"/>
              </a:scene3d>
              <a:sp3d extrusionH="430200" prstMaterial="legacyMatte">
                <a:bevelT w="13500" h="13500" prst="angle"/>
                <a:bevelB w="13500" h="13500" prst="angle"/>
                <a:extrusionClr>
                  <a:srgbClr val="66FFFF"/>
                </a:extrusionClr>
                <a:contourClr>
                  <a:srgbClr val="66FFFF"/>
                </a:contourClr>
              </a:sp3d>
              <a:extLst>
                <a:ext uri="{91240B29-F687-4F45-9708-019B960494DF}">
                  <a14:hiddenLine xmlns:a14="http://schemas.microsoft.com/office/drawing/2010/main" w="9525">
                    <a:noFill/>
                    <a:miter lim="800000"/>
                    <a:headEnd/>
                    <a:tailEnd/>
                  </a14:hiddenLine>
                </a:ext>
              </a:extLst>
            </p:spPr>
            <p:txBody>
              <a:bodyPr anchor="ctr">
                <a:spAutoFit/>
                <a:flatTx/>
              </a:bodyPr>
              <a:lstStyle/>
              <a:p>
                <a:pPr algn="r"/>
                <a:endParaRPr lang="zh-CN" altLang="en-US" sz="2200">
                  <a:latin typeface="华文楷体" panose="02010600040101010101" pitchFamily="2" charset="-122"/>
                  <a:ea typeface="华文楷体" panose="02010600040101010101" pitchFamily="2" charset="-122"/>
                </a:endParaRPr>
              </a:p>
            </p:txBody>
          </p:sp>
          <p:sp>
            <p:nvSpPr>
              <p:cNvPr id="110617" name="Rectangle 26"/>
              <p:cNvSpPr>
                <a:spLocks noChangeArrowheads="1"/>
              </p:cNvSpPr>
              <p:nvPr/>
            </p:nvSpPr>
            <p:spPr bwMode="auto">
              <a:xfrm>
                <a:off x="110" y="78"/>
                <a:ext cx="502"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spcBef>
                    <a:spcPct val="50000"/>
                  </a:spcBef>
                </a:pPr>
                <a:r>
                  <a:rPr lang="zh-CN" altLang="en-US" sz="2200" b="1">
                    <a:solidFill>
                      <a:srgbClr val="FF0000"/>
                    </a:solidFill>
                    <a:latin typeface="华文中宋" panose="02010600040101010101" pitchFamily="2" charset="-122"/>
                    <a:ea typeface="华文楷体" panose="02010600040101010101" pitchFamily="2" charset="-122"/>
                  </a:rPr>
                  <a:t>团队</a:t>
                </a:r>
                <a:endParaRPr lang="zh-CN" altLang="en-US" sz="2200" b="1">
                  <a:solidFill>
                    <a:srgbClr val="FF0000"/>
                  </a:solidFill>
                  <a:latin typeface="华文中宋" panose="02010600040101010101" pitchFamily="2" charset="-122"/>
                  <a:ea typeface="华文楷体" panose="02010600040101010101" pitchFamily="2" charset="-122"/>
                </a:endParaRPr>
              </a:p>
            </p:txBody>
          </p:sp>
        </p:grpSp>
        <p:sp>
          <p:nvSpPr>
            <p:cNvPr id="110618" name="Rectangle 27"/>
            <p:cNvSpPr>
              <a:spLocks noChangeArrowheads="1"/>
            </p:cNvSpPr>
            <p:nvPr/>
          </p:nvSpPr>
          <p:spPr bwMode="auto">
            <a:xfrm>
              <a:off x="48" y="2020"/>
              <a:ext cx="768" cy="328"/>
            </a:xfrm>
            <a:prstGeom prst="rect">
              <a:avLst/>
            </a:prstGeom>
            <a:gradFill rotWithShape="0">
              <a:gsLst>
                <a:gs pos="0">
                  <a:srgbClr val="66FFFF"/>
                </a:gs>
                <a:gs pos="50000">
                  <a:srgbClr val="0000FF"/>
                </a:gs>
                <a:gs pos="100000">
                  <a:srgbClr val="66FFFF"/>
                </a:gs>
              </a:gsLst>
              <a:lin ang="18900000" scaled="1"/>
            </a:gradFill>
            <a:ln>
              <a:noFill/>
            </a:ln>
            <a:scene3d>
              <a:camera prst="legacyPerspectiveTopRight"/>
              <a:lightRig rig="legacyFlat3" dir="b"/>
            </a:scene3d>
            <a:sp3d extrusionH="430200" prstMaterial="legacyMatte">
              <a:bevelT w="13500" h="13500" prst="angle"/>
              <a:bevelB w="13500" h="13500" prst="angle"/>
              <a:extrusionClr>
                <a:srgbClr val="66FFFF"/>
              </a:extrusionClr>
              <a:contourClr>
                <a:srgbClr val="66FFFF"/>
              </a:contourClr>
            </a:sp3d>
            <a:extLst>
              <a:ext uri="{91240B29-F687-4F45-9708-019B960494DF}">
                <a14:hiddenLine xmlns:a14="http://schemas.microsoft.com/office/drawing/2010/main" w="9525">
                  <a:noFill/>
                  <a:miter lim="800000"/>
                  <a:headEnd/>
                  <a:tailEnd/>
                </a14:hiddenLine>
              </a:ext>
            </a:extLst>
          </p:spPr>
          <p:txBody>
            <a:bodyPr anchor="ctr">
              <a:spAutoFit/>
              <a:flatTx/>
            </a:bodyPr>
            <a:lstStyle/>
            <a:p>
              <a:pPr algn="r"/>
              <a:endParaRPr lang="zh-CN" altLang="en-US" sz="2200">
                <a:latin typeface="华文楷体" panose="02010600040101010101" pitchFamily="2" charset="-122"/>
                <a:ea typeface="华文楷体" panose="02010600040101010101" pitchFamily="2" charset="-122"/>
              </a:endParaRPr>
            </a:p>
          </p:txBody>
        </p:sp>
        <p:sp>
          <p:nvSpPr>
            <p:cNvPr id="110619" name="Rectangle 28"/>
            <p:cNvSpPr>
              <a:spLocks noChangeArrowheads="1"/>
            </p:cNvSpPr>
            <p:nvPr/>
          </p:nvSpPr>
          <p:spPr bwMode="auto">
            <a:xfrm>
              <a:off x="96" y="1980"/>
              <a:ext cx="692"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spcBef>
                  <a:spcPct val="50000"/>
                </a:spcBef>
              </a:pPr>
              <a:r>
                <a:rPr lang="zh-CN" altLang="en-US" sz="2200" b="1">
                  <a:solidFill>
                    <a:srgbClr val="FF0000"/>
                  </a:solidFill>
                  <a:latin typeface="华文中宋" panose="02010600040101010101" pitchFamily="2" charset="-122"/>
                  <a:ea typeface="华文楷体" panose="02010600040101010101" pitchFamily="2" charset="-122"/>
                </a:rPr>
                <a:t>执行力</a:t>
              </a:r>
              <a:endParaRPr lang="zh-CN" altLang="en-US" sz="2200" b="1">
                <a:solidFill>
                  <a:srgbClr val="FF0000"/>
                </a:solidFill>
                <a:latin typeface="华文中宋" panose="02010600040101010101" pitchFamily="2" charset="-122"/>
                <a:ea typeface="华文楷体" panose="02010600040101010101" pitchFamily="2" charset="-122"/>
              </a:endParaRPr>
            </a:p>
          </p:txBody>
        </p:sp>
        <p:sp>
          <p:nvSpPr>
            <p:cNvPr id="110620" name="Line 29"/>
            <p:cNvSpPr>
              <a:spLocks noChangeShapeType="1"/>
            </p:cNvSpPr>
            <p:nvPr/>
          </p:nvSpPr>
          <p:spPr bwMode="auto">
            <a:xfrm>
              <a:off x="432" y="552"/>
              <a:ext cx="0" cy="360"/>
            </a:xfrm>
            <a:prstGeom prst="line">
              <a:avLst/>
            </a:prstGeom>
            <a:noFill/>
            <a:ln w="38100">
              <a:solidFill>
                <a:srgbClr val="8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10621" name="Line 30"/>
            <p:cNvSpPr>
              <a:spLocks noChangeShapeType="1"/>
            </p:cNvSpPr>
            <p:nvPr/>
          </p:nvSpPr>
          <p:spPr bwMode="auto">
            <a:xfrm>
              <a:off x="432" y="1512"/>
              <a:ext cx="0" cy="360"/>
            </a:xfrm>
            <a:prstGeom prst="line">
              <a:avLst/>
            </a:prstGeom>
            <a:noFill/>
            <a:ln w="38100">
              <a:solidFill>
                <a:srgbClr val="8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10622" name="Line 31"/>
            <p:cNvSpPr>
              <a:spLocks noChangeShapeType="1"/>
            </p:cNvSpPr>
            <p:nvPr/>
          </p:nvSpPr>
          <p:spPr bwMode="auto">
            <a:xfrm flipV="1">
              <a:off x="816" y="2064"/>
              <a:ext cx="192" cy="0"/>
            </a:xfrm>
            <a:prstGeom prst="line">
              <a:avLst/>
            </a:prstGeom>
            <a:noFill/>
            <a:ln w="28575">
              <a:solidFill>
                <a:srgbClr val="8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sp>
        <p:nvSpPr>
          <p:cNvPr id="39968" name="Rectangle 32"/>
          <p:cNvSpPr/>
          <p:nvPr/>
        </p:nvSpPr>
        <p:spPr>
          <a:xfrm>
            <a:off x="2301875" y="1260475"/>
            <a:ext cx="3303588" cy="460375"/>
          </a:xfrm>
          <a:prstGeom prst="rect">
            <a:avLst/>
          </a:prstGeom>
          <a:noFill/>
          <a:ln w="9525">
            <a:noFill/>
          </a:ln>
        </p:spPr>
        <p:txBody>
          <a:bodyPr>
            <a:spAutoFit/>
          </a:bodyPr>
          <a:lstStyle/>
          <a:p>
            <a:pPr>
              <a:spcBef>
                <a:spcPct val="50000"/>
              </a:spcBef>
            </a:pPr>
            <a:r>
              <a:rPr lang="zh-CN" altLang="en-US" sz="2400" b="1" noProof="1">
                <a:solidFill>
                  <a:srgbClr val="EB0520"/>
                </a:solidFill>
                <a:effectLst>
                  <a:outerShdw blurRad="38100" dist="38100" dir="2700000">
                    <a:srgbClr val="000000"/>
                  </a:outerShdw>
                </a:effectLst>
                <a:latin typeface="Arial" panose="020B0604020202020204" pitchFamily="34" charset="0"/>
                <a:ea typeface="华文楷体" panose="02010600040101010101" pitchFamily="2" charset="-122"/>
                <a:cs typeface="+mn-ea"/>
              </a:rPr>
              <a:t>管理者管理安全三步骤</a:t>
            </a:r>
            <a:endParaRPr lang="zh-CN" altLang="en-US" sz="2400" b="1" noProof="1">
              <a:solidFill>
                <a:srgbClr val="EB0520"/>
              </a:solidFill>
              <a:effectLst>
                <a:outerShdw blurRad="38100" dist="38100" dir="2700000">
                  <a:srgbClr val="000000"/>
                </a:outerShdw>
              </a:effectLst>
              <a:latin typeface="Arial" panose="020B0604020202020204" pitchFamily="34" charset="0"/>
              <a:ea typeface="华文楷体" panose="02010600040101010101" pitchFamily="2" charset="-122"/>
            </a:endParaRPr>
          </a:p>
        </p:txBody>
      </p:sp>
      <p:grpSp>
        <p:nvGrpSpPr>
          <p:cNvPr id="110624" name="Group 33"/>
          <p:cNvGrpSpPr/>
          <p:nvPr/>
        </p:nvGrpSpPr>
        <p:grpSpPr bwMode="auto">
          <a:xfrm>
            <a:off x="5886450" y="3692525"/>
            <a:ext cx="3902075" cy="2074863"/>
            <a:chOff x="0" y="0"/>
            <a:chExt cx="2640" cy="1584"/>
          </a:xfrm>
        </p:grpSpPr>
        <p:sp>
          <p:nvSpPr>
            <p:cNvPr id="110625" name="Rectangle 34"/>
            <p:cNvSpPr>
              <a:spLocks noChangeArrowheads="1"/>
            </p:cNvSpPr>
            <p:nvPr/>
          </p:nvSpPr>
          <p:spPr bwMode="auto">
            <a:xfrm>
              <a:off x="0" y="0"/>
              <a:ext cx="2640" cy="1584"/>
            </a:xfrm>
            <a:prstGeom prst="rect">
              <a:avLst/>
            </a:prstGeom>
            <a:solidFill>
              <a:srgbClr val="00FF00">
                <a:alpha val="5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a:endParaRPr lang="zh-CN" altLang="en-US" sz="2200" b="1">
                <a:latin typeface="华文楷体" panose="02010600040101010101" pitchFamily="2" charset="-122"/>
                <a:ea typeface="华文楷体" panose="02010600040101010101" pitchFamily="2" charset="-122"/>
              </a:endParaRPr>
            </a:p>
          </p:txBody>
        </p:sp>
        <p:sp>
          <p:nvSpPr>
            <p:cNvPr id="110626" name="Rectangle 35"/>
            <p:cNvSpPr>
              <a:spLocks noChangeArrowheads="1"/>
            </p:cNvSpPr>
            <p:nvPr/>
          </p:nvSpPr>
          <p:spPr bwMode="auto">
            <a:xfrm>
              <a:off x="96" y="66"/>
              <a:ext cx="624" cy="462"/>
            </a:xfrm>
            <a:prstGeom prst="rect">
              <a:avLst/>
            </a:prstGeom>
            <a:solidFill>
              <a:srgbClr val="FFFF99"/>
            </a:solidFill>
            <a:ln w="9525">
              <a:solidFill>
                <a:srgbClr val="800000"/>
              </a:solidFill>
              <a:miter lim="800000"/>
            </a:ln>
          </p:spPr>
          <p:txBody>
            <a:bodyPr wrap="none" anchor="ctr"/>
            <a:lstStyle/>
            <a:p>
              <a:pPr algn="r"/>
              <a:endParaRPr lang="zh-CN" altLang="en-US" sz="2200" b="1">
                <a:latin typeface="华文楷体" panose="02010600040101010101" pitchFamily="2" charset="-122"/>
                <a:ea typeface="华文楷体" panose="02010600040101010101" pitchFamily="2" charset="-122"/>
              </a:endParaRPr>
            </a:p>
          </p:txBody>
        </p:sp>
        <p:sp>
          <p:nvSpPr>
            <p:cNvPr id="110627" name="Rectangle 36"/>
            <p:cNvSpPr>
              <a:spLocks noChangeArrowheads="1"/>
            </p:cNvSpPr>
            <p:nvPr/>
          </p:nvSpPr>
          <p:spPr bwMode="auto">
            <a:xfrm>
              <a:off x="109" y="126"/>
              <a:ext cx="503"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spcBef>
                  <a:spcPct val="50000"/>
                </a:spcBef>
              </a:pPr>
              <a:r>
                <a:rPr lang="zh-CN" altLang="en-US" sz="2200" b="1">
                  <a:solidFill>
                    <a:schemeClr val="accent2"/>
                  </a:solidFill>
                  <a:latin typeface="华文中宋" panose="02010600040101010101" pitchFamily="2" charset="-122"/>
                  <a:ea typeface="华文楷体" panose="02010600040101010101" pitchFamily="2" charset="-122"/>
                </a:rPr>
                <a:t>个体</a:t>
              </a:r>
              <a:endParaRPr lang="zh-CN" altLang="en-US" sz="2200" b="1">
                <a:solidFill>
                  <a:schemeClr val="accent2"/>
                </a:solidFill>
                <a:latin typeface="华文中宋" panose="02010600040101010101" pitchFamily="2" charset="-122"/>
                <a:ea typeface="华文楷体" panose="02010600040101010101" pitchFamily="2" charset="-122"/>
              </a:endParaRPr>
            </a:p>
          </p:txBody>
        </p:sp>
        <p:sp>
          <p:nvSpPr>
            <p:cNvPr id="110628" name="Rectangle 37"/>
            <p:cNvSpPr>
              <a:spLocks noChangeArrowheads="1"/>
            </p:cNvSpPr>
            <p:nvPr/>
          </p:nvSpPr>
          <p:spPr bwMode="auto">
            <a:xfrm>
              <a:off x="960" y="66"/>
              <a:ext cx="624" cy="462"/>
            </a:xfrm>
            <a:prstGeom prst="rect">
              <a:avLst/>
            </a:prstGeom>
            <a:solidFill>
              <a:srgbClr val="FFFF99"/>
            </a:solidFill>
            <a:ln w="9525">
              <a:solidFill>
                <a:srgbClr val="800000"/>
              </a:solidFill>
              <a:miter lim="800000"/>
            </a:ln>
          </p:spPr>
          <p:txBody>
            <a:bodyPr wrap="none" anchor="ctr"/>
            <a:lstStyle/>
            <a:p>
              <a:pPr algn="ctr"/>
              <a:r>
                <a:rPr lang="zh-CN" altLang="en-US" sz="2200" b="1">
                  <a:solidFill>
                    <a:schemeClr val="accent2"/>
                  </a:solidFill>
                  <a:latin typeface="华文中宋" panose="02010600040101010101" pitchFamily="2" charset="-122"/>
                  <a:ea typeface="华文楷体" panose="02010600040101010101" pitchFamily="2" charset="-122"/>
                </a:rPr>
                <a:t>群体</a:t>
              </a:r>
              <a:endParaRPr lang="zh-CN" altLang="en-US" sz="2200" b="1">
                <a:solidFill>
                  <a:schemeClr val="accent2"/>
                </a:solidFill>
                <a:latin typeface="华文中宋" panose="02010600040101010101" pitchFamily="2" charset="-122"/>
                <a:ea typeface="华文楷体" panose="02010600040101010101" pitchFamily="2" charset="-122"/>
              </a:endParaRPr>
            </a:p>
          </p:txBody>
        </p:sp>
        <p:sp>
          <p:nvSpPr>
            <p:cNvPr id="110629" name="Rectangle 38"/>
            <p:cNvSpPr>
              <a:spLocks noChangeArrowheads="1"/>
            </p:cNvSpPr>
            <p:nvPr/>
          </p:nvSpPr>
          <p:spPr bwMode="auto">
            <a:xfrm>
              <a:off x="1824" y="66"/>
              <a:ext cx="624" cy="462"/>
            </a:xfrm>
            <a:prstGeom prst="rect">
              <a:avLst/>
            </a:prstGeom>
            <a:solidFill>
              <a:srgbClr val="FFFF99"/>
            </a:solidFill>
            <a:ln w="9525">
              <a:solidFill>
                <a:srgbClr val="800000"/>
              </a:solidFill>
              <a:miter lim="800000"/>
            </a:ln>
          </p:spPr>
          <p:txBody>
            <a:bodyPr wrap="none" anchor="ctr"/>
            <a:lstStyle/>
            <a:p>
              <a:pPr algn="ctr"/>
              <a:r>
                <a:rPr lang="zh-CN" altLang="en-US" sz="2200" b="1">
                  <a:solidFill>
                    <a:schemeClr val="accent2"/>
                  </a:solidFill>
                  <a:latin typeface="华文中宋" panose="02010600040101010101" pitchFamily="2" charset="-122"/>
                  <a:ea typeface="华文楷体" panose="02010600040101010101" pitchFamily="2" charset="-122"/>
                </a:rPr>
                <a:t>组织</a:t>
              </a:r>
              <a:endParaRPr lang="zh-CN" altLang="en-US" sz="2200" b="1">
                <a:solidFill>
                  <a:schemeClr val="accent2"/>
                </a:solidFill>
                <a:latin typeface="华文中宋" panose="02010600040101010101" pitchFamily="2" charset="-122"/>
                <a:ea typeface="华文楷体" panose="02010600040101010101" pitchFamily="2" charset="-122"/>
              </a:endParaRPr>
            </a:p>
          </p:txBody>
        </p:sp>
        <p:sp>
          <p:nvSpPr>
            <p:cNvPr id="110630" name="Line 39"/>
            <p:cNvSpPr>
              <a:spLocks noChangeShapeType="1"/>
            </p:cNvSpPr>
            <p:nvPr/>
          </p:nvSpPr>
          <p:spPr bwMode="auto">
            <a:xfrm flipV="1">
              <a:off x="768" y="288"/>
              <a:ext cx="192" cy="0"/>
            </a:xfrm>
            <a:prstGeom prst="line">
              <a:avLst/>
            </a:prstGeom>
            <a:noFill/>
            <a:ln w="28575">
              <a:solidFill>
                <a:srgbClr val="8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10631" name="Line 40"/>
            <p:cNvSpPr>
              <a:spLocks noChangeShapeType="1"/>
            </p:cNvSpPr>
            <p:nvPr/>
          </p:nvSpPr>
          <p:spPr bwMode="auto">
            <a:xfrm flipV="1">
              <a:off x="1632" y="288"/>
              <a:ext cx="192" cy="0"/>
            </a:xfrm>
            <a:prstGeom prst="line">
              <a:avLst/>
            </a:prstGeom>
            <a:noFill/>
            <a:ln w="28575">
              <a:solidFill>
                <a:srgbClr val="8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10632" name="AutoShape 41"/>
            <p:cNvSpPr>
              <a:spLocks noChangeArrowheads="1"/>
            </p:cNvSpPr>
            <p:nvPr/>
          </p:nvSpPr>
          <p:spPr bwMode="auto">
            <a:xfrm>
              <a:off x="48" y="816"/>
              <a:ext cx="720" cy="720"/>
            </a:xfrm>
            <a:prstGeom prst="roundRect">
              <a:avLst>
                <a:gd name="adj" fmla="val 16667"/>
              </a:avLst>
            </a:prstGeom>
            <a:solidFill>
              <a:srgbClr val="FFFF99"/>
            </a:solidFill>
            <a:ln w="9525">
              <a:solidFill>
                <a:srgbClr val="800000"/>
              </a:solidFill>
              <a:round/>
            </a:ln>
          </p:spPr>
          <p:txBody>
            <a:bodyPr wrap="none" anchor="ctr"/>
            <a:lstStyle/>
            <a:p>
              <a:pPr algn="ctr"/>
              <a:r>
                <a:rPr lang="zh-CN" altLang="en-US" sz="2200" b="1">
                  <a:solidFill>
                    <a:schemeClr val="accent2"/>
                  </a:solidFill>
                  <a:ea typeface="华文楷体" panose="02010600040101010101" pitchFamily="2" charset="-122"/>
                </a:rPr>
                <a:t>内在</a:t>
              </a:r>
              <a:endParaRPr lang="zh-CN" altLang="en-US" sz="2200" b="1">
                <a:solidFill>
                  <a:schemeClr val="accent2"/>
                </a:solidFill>
                <a:ea typeface="华文楷体" panose="02010600040101010101" pitchFamily="2" charset="-122"/>
              </a:endParaRPr>
            </a:p>
            <a:p>
              <a:pPr algn="ctr"/>
              <a:r>
                <a:rPr lang="zh-CN" altLang="en-US" sz="2200" b="1">
                  <a:solidFill>
                    <a:schemeClr val="accent2"/>
                  </a:solidFill>
                  <a:ea typeface="华文楷体" panose="02010600040101010101" pitchFamily="2" charset="-122"/>
                </a:rPr>
                <a:t>素质</a:t>
              </a:r>
              <a:endParaRPr lang="zh-CN" altLang="en-US" sz="2200" b="1">
                <a:solidFill>
                  <a:schemeClr val="accent2"/>
                </a:solidFill>
                <a:ea typeface="华文楷体" panose="02010600040101010101" pitchFamily="2" charset="-122"/>
              </a:endParaRPr>
            </a:p>
          </p:txBody>
        </p:sp>
        <p:sp>
          <p:nvSpPr>
            <p:cNvPr id="110633" name="AutoShape 42"/>
            <p:cNvSpPr>
              <a:spLocks noChangeArrowheads="1"/>
            </p:cNvSpPr>
            <p:nvPr/>
          </p:nvSpPr>
          <p:spPr bwMode="auto">
            <a:xfrm>
              <a:off x="960" y="816"/>
              <a:ext cx="720" cy="720"/>
            </a:xfrm>
            <a:prstGeom prst="roundRect">
              <a:avLst>
                <a:gd name="adj" fmla="val 16667"/>
              </a:avLst>
            </a:prstGeom>
            <a:solidFill>
              <a:srgbClr val="FFFF99"/>
            </a:solidFill>
            <a:ln w="9525">
              <a:solidFill>
                <a:srgbClr val="800000"/>
              </a:solidFill>
              <a:round/>
            </a:ln>
          </p:spPr>
          <p:txBody>
            <a:bodyPr wrap="none" anchor="ctr"/>
            <a:lstStyle/>
            <a:p>
              <a:pPr algn="ctr"/>
              <a:r>
                <a:rPr lang="zh-CN" altLang="en-US" sz="2200" b="1">
                  <a:solidFill>
                    <a:schemeClr val="accent2"/>
                  </a:solidFill>
                  <a:ea typeface="华文楷体" panose="02010600040101010101" pitchFamily="2" charset="-122"/>
                </a:rPr>
                <a:t>制度</a:t>
              </a:r>
              <a:endParaRPr lang="zh-CN" altLang="en-US" sz="2200" b="1">
                <a:solidFill>
                  <a:schemeClr val="accent2"/>
                </a:solidFill>
                <a:ea typeface="华文楷体" panose="02010600040101010101" pitchFamily="2" charset="-122"/>
              </a:endParaRPr>
            </a:p>
            <a:p>
              <a:pPr algn="ctr"/>
              <a:r>
                <a:rPr lang="zh-CN" altLang="en-US" sz="2200" b="1">
                  <a:solidFill>
                    <a:schemeClr val="accent2"/>
                  </a:solidFill>
                  <a:ea typeface="华文楷体" panose="02010600040101010101" pitchFamily="2" charset="-122"/>
                </a:rPr>
                <a:t>标准</a:t>
              </a:r>
              <a:endParaRPr lang="zh-CN" altLang="en-US" sz="2200" b="1">
                <a:solidFill>
                  <a:schemeClr val="accent2"/>
                </a:solidFill>
                <a:ea typeface="华文楷体" panose="02010600040101010101" pitchFamily="2" charset="-122"/>
              </a:endParaRPr>
            </a:p>
          </p:txBody>
        </p:sp>
        <p:sp>
          <p:nvSpPr>
            <p:cNvPr id="110634" name="AutoShape 43"/>
            <p:cNvSpPr>
              <a:spLocks noChangeArrowheads="1"/>
            </p:cNvSpPr>
            <p:nvPr/>
          </p:nvSpPr>
          <p:spPr bwMode="auto">
            <a:xfrm>
              <a:off x="1872" y="816"/>
              <a:ext cx="720" cy="720"/>
            </a:xfrm>
            <a:prstGeom prst="roundRect">
              <a:avLst>
                <a:gd name="adj" fmla="val 16667"/>
              </a:avLst>
            </a:prstGeom>
            <a:solidFill>
              <a:srgbClr val="FFFF99"/>
            </a:solidFill>
            <a:ln w="9525">
              <a:solidFill>
                <a:srgbClr val="800000"/>
              </a:solidFill>
              <a:round/>
            </a:ln>
          </p:spPr>
          <p:txBody>
            <a:bodyPr wrap="none" anchor="ctr"/>
            <a:lstStyle/>
            <a:p>
              <a:pPr algn="ctr"/>
              <a:r>
                <a:rPr lang="zh-CN" altLang="en-US" sz="2200" b="1">
                  <a:solidFill>
                    <a:schemeClr val="accent2"/>
                  </a:solidFill>
                  <a:ea typeface="华文楷体" panose="02010600040101010101" pitchFamily="2" charset="-122"/>
                </a:rPr>
                <a:t>机制</a:t>
              </a:r>
              <a:endParaRPr lang="zh-CN" altLang="en-US" sz="2200" b="1">
                <a:solidFill>
                  <a:schemeClr val="accent2"/>
                </a:solidFill>
                <a:ea typeface="华文楷体" panose="02010600040101010101" pitchFamily="2" charset="-122"/>
              </a:endParaRPr>
            </a:p>
            <a:p>
              <a:pPr algn="ctr"/>
              <a:r>
                <a:rPr lang="zh-CN" altLang="en-US" sz="2200" b="1">
                  <a:solidFill>
                    <a:schemeClr val="accent2"/>
                  </a:solidFill>
                  <a:ea typeface="华文楷体" panose="02010600040101010101" pitchFamily="2" charset="-122"/>
                </a:rPr>
                <a:t>文化</a:t>
              </a:r>
              <a:endParaRPr lang="zh-CN" altLang="en-US" sz="2200" b="1">
                <a:solidFill>
                  <a:schemeClr val="accent2"/>
                </a:solidFill>
                <a:ea typeface="华文楷体" panose="02010600040101010101" pitchFamily="2" charset="-122"/>
              </a:endParaRPr>
            </a:p>
          </p:txBody>
        </p:sp>
        <p:sp>
          <p:nvSpPr>
            <p:cNvPr id="110635" name="Line 44"/>
            <p:cNvSpPr>
              <a:spLocks noChangeShapeType="1"/>
            </p:cNvSpPr>
            <p:nvPr/>
          </p:nvSpPr>
          <p:spPr bwMode="auto">
            <a:xfrm flipV="1">
              <a:off x="768" y="1200"/>
              <a:ext cx="192" cy="0"/>
            </a:xfrm>
            <a:prstGeom prst="line">
              <a:avLst/>
            </a:prstGeom>
            <a:noFill/>
            <a:ln w="28575">
              <a:solidFill>
                <a:srgbClr val="8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10636" name="Line 45"/>
            <p:cNvSpPr>
              <a:spLocks noChangeShapeType="1"/>
            </p:cNvSpPr>
            <p:nvPr/>
          </p:nvSpPr>
          <p:spPr bwMode="auto">
            <a:xfrm flipV="1">
              <a:off x="1680" y="1200"/>
              <a:ext cx="192" cy="0"/>
            </a:xfrm>
            <a:prstGeom prst="line">
              <a:avLst/>
            </a:prstGeom>
            <a:noFill/>
            <a:ln w="28575">
              <a:solidFill>
                <a:srgbClr val="8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10637" name="Line 46"/>
            <p:cNvSpPr>
              <a:spLocks noChangeShapeType="1"/>
            </p:cNvSpPr>
            <p:nvPr/>
          </p:nvSpPr>
          <p:spPr bwMode="auto">
            <a:xfrm>
              <a:off x="1248" y="528"/>
              <a:ext cx="0" cy="288"/>
            </a:xfrm>
            <a:prstGeom prst="line">
              <a:avLst/>
            </a:prstGeom>
            <a:noFill/>
            <a:ln w="28575">
              <a:solidFill>
                <a:srgbClr val="FF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10638" name="Line 47"/>
            <p:cNvSpPr>
              <a:spLocks noChangeShapeType="1"/>
            </p:cNvSpPr>
            <p:nvPr/>
          </p:nvSpPr>
          <p:spPr bwMode="auto">
            <a:xfrm flipH="1">
              <a:off x="357" y="692"/>
              <a:ext cx="1776" cy="0"/>
            </a:xfrm>
            <a:prstGeom prst="line">
              <a:avLst/>
            </a:prstGeom>
            <a:noFill/>
            <a:ln w="28575">
              <a:solidFill>
                <a:srgbClr val="FF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10639" name="Line 48"/>
            <p:cNvSpPr>
              <a:spLocks noChangeShapeType="1"/>
            </p:cNvSpPr>
            <p:nvPr/>
          </p:nvSpPr>
          <p:spPr bwMode="auto">
            <a:xfrm>
              <a:off x="336" y="528"/>
              <a:ext cx="0" cy="288"/>
            </a:xfrm>
            <a:prstGeom prst="line">
              <a:avLst/>
            </a:prstGeom>
            <a:noFill/>
            <a:ln w="28575">
              <a:solidFill>
                <a:srgbClr val="FF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10640" name="Line 49"/>
            <p:cNvSpPr>
              <a:spLocks noChangeShapeType="1"/>
            </p:cNvSpPr>
            <p:nvPr/>
          </p:nvSpPr>
          <p:spPr bwMode="auto">
            <a:xfrm>
              <a:off x="2160" y="528"/>
              <a:ext cx="0" cy="288"/>
            </a:xfrm>
            <a:prstGeom prst="line">
              <a:avLst/>
            </a:prstGeom>
            <a:noFill/>
            <a:ln w="28575">
              <a:solidFill>
                <a:srgbClr val="FF0000"/>
              </a:solidFill>
              <a:round/>
            </a:ln>
            <a:extLst>
              <a:ext uri="{909E8E84-426E-40DD-AFC4-6F175D3DCCD1}">
                <a14:hiddenFill xmlns:a14="http://schemas.microsoft.com/office/drawing/2010/main">
                  <a:noFill/>
                </a14:hiddenFill>
              </a:ext>
            </a:extLst>
          </p:spPr>
          <p:txBody>
            <a:bodyPr/>
            <a:lstStyle/>
            <a:p>
              <a:endParaRPr lang="zh-CN" altLang="en-US"/>
            </a:p>
          </p:txBody>
        </p:sp>
      </p:grpSp>
      <p:sp>
        <p:nvSpPr>
          <p:cNvPr id="110641" name="矩形 7"/>
          <p:cNvSpPr>
            <a:spLocks noChangeArrowheads="1"/>
          </p:cNvSpPr>
          <p:nvPr/>
        </p:nvSpPr>
        <p:spPr bwMode="auto">
          <a:xfrm>
            <a:off x="2376170" y="330200"/>
            <a:ext cx="476440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p>
            <a:pPr algn="r"/>
            <a:r>
              <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rPr>
              <a:t>七、</a:t>
            </a:r>
            <a:r>
              <a:rPr lang="zh-CN" altLang="en-US" sz="2400" b="1">
                <a:solidFill>
                  <a:srgbClr val="0000FF"/>
                </a:solidFill>
                <a:latin typeface="华文楷体" panose="02010600040101010101" pitchFamily="2" charset="-122"/>
                <a:ea typeface="华文楷体" panose="02010600040101010101" pitchFamily="2" charset="-122"/>
              </a:rPr>
              <a:t>思路决定出路，思路决定成败</a:t>
            </a:r>
            <a:endParaRPr lang="zh-CN" altLang="en-US" sz="2400" b="1">
              <a:solidFill>
                <a:srgbClr val="0000FF"/>
              </a:solidFill>
              <a:latin typeface="华文楷体" panose="02010600040101010101" pitchFamily="2" charset="-122"/>
              <a:ea typeface="华文楷体" panose="02010600040101010101" pitchFamily="2" charset="-122"/>
              <a:sym typeface="华文中宋" panose="02010600040101010101" pitchFamily="2" charset="-122"/>
            </a:endParaRPr>
          </a:p>
        </p:txBody>
      </p:sp>
    </p:spTree>
    <p:custDataLst>
      <p:tags r:id="rId1"/>
    </p:custDataLst>
  </p:cSld>
  <p:clrMapOvr>
    <a:masterClrMapping/>
  </p:clrMapOvr>
  <p:transition spd="med">
    <p:wheel spokes="1"/>
  </p:transition>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10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11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xml><?xml version="1.0" encoding="utf-8"?>
<p:tagLst xmlns:p="http://schemas.openxmlformats.org/presentationml/2006/main">
  <p:tag name="KSO_WM_BEAUTIFY_FLAG" val=""/>
</p:tagLst>
</file>

<file path=ppt/tags/tag12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12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13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13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5.xml><?xml version="1.0" encoding="utf-8"?>
<p:tagLst xmlns:p="http://schemas.openxmlformats.org/presentationml/2006/main">
  <p:tag name="KSO_WM_TEMPLATE_SUBCATEGORY" val="0"/>
  <p:tag name="KSO_WM_TEMPLATE_COLOR_TYPE" val="1"/>
  <p:tag name="KSO_WM_TEMPLATE_MASTER_THUMB_INDEX" val="12"/>
  <p:tag name="KSO_WM_TEMPLATE_THUMBS_INDEX" val="1、4、10、12、15、18、21、24、27、29、34"/>
  <p:tag name="KSO_WM_TAG_VERSION" val="1.0"/>
  <p:tag name="KSO_WM_BEAUTIFY_FLAG" val="#wm#"/>
  <p:tag name="KSO_WM_TEMPLATE_CATEGORY" val="custom"/>
  <p:tag name="KSO_WM_TEMPLATE_INDEX" val="20203621"/>
  <p:tag name="KSO_WM_TEMPLATE_MASTER_TYPE" val="1"/>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15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15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6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16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5.xml><?xml version="1.0" encoding="utf-8"?>
<p:tagLst xmlns:p="http://schemas.openxmlformats.org/presentationml/2006/main">
  <p:tag name="KSO_WM_SPECIAL_SOURCE" val="bdnull"/>
</p:tagLst>
</file>

<file path=ppt/tags/tag166.xml><?xml version="1.0" encoding="utf-8"?>
<p:tagLst xmlns:p="http://schemas.openxmlformats.org/presentationml/2006/main">
  <p:tag name="KSO_WM_TEMPLATE_CATEGORY" val="custom"/>
  <p:tag name="KSO_WM_TEMPLATE_INDEX" val="51"/>
</p:tagLst>
</file>

<file path=ppt/tags/tag167.xml><?xml version="1.0" encoding="utf-8"?>
<p:tagLst xmlns:p="http://schemas.openxmlformats.org/presentationml/2006/main">
  <p:tag name="KSO_WM_TEMPLATE_CATEGORY" val="custom"/>
  <p:tag name="KSO_WM_TEMPLATE_INDEX" val="51"/>
</p:tagLst>
</file>

<file path=ppt/tags/tag168.xml><?xml version="1.0" encoding="utf-8"?>
<p:tagLst xmlns:p="http://schemas.openxmlformats.org/presentationml/2006/main">
  <p:tag name="KSO_WM_TEMPLATE_CATEGORY" val="custom"/>
  <p:tag name="KSO_WM_TEMPLATE_INDEX" val="51"/>
</p:tagLst>
</file>

<file path=ppt/tags/tag169.xml><?xml version="1.0" encoding="utf-8"?>
<p:tagLst xmlns:p="http://schemas.openxmlformats.org/presentationml/2006/main">
  <p:tag name="KSO_WM_TEMPLATE_CATEGORY" val="custom"/>
  <p:tag name="KSO_WM_TEMPLATE_INDEX" val="5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70.xml><?xml version="1.0" encoding="utf-8"?>
<p:tagLst xmlns:p="http://schemas.openxmlformats.org/presentationml/2006/main">
  <p:tag name="KSO_WM_TEMPLATE_CATEGORY" val="custom"/>
  <p:tag name="KSO_WM_TEMPLATE_INDEX" val="51"/>
</p:tagLst>
</file>

<file path=ppt/tags/tag171.xml><?xml version="1.0" encoding="utf-8"?>
<p:tagLst xmlns:p="http://schemas.openxmlformats.org/presentationml/2006/main">
  <p:tag name="KSO_WM_TEMPLATE_CATEGORY" val="custom"/>
  <p:tag name="KSO_WM_TEMPLATE_INDEX" val="51"/>
</p:tagLst>
</file>

<file path=ppt/tags/tag172.xml><?xml version="1.0" encoding="utf-8"?>
<p:tagLst xmlns:p="http://schemas.openxmlformats.org/presentationml/2006/main">
  <p:tag name="KSO_WM_TEMPLATE_CATEGORY" val="custom"/>
  <p:tag name="KSO_WM_TEMPLATE_INDEX" val="51"/>
</p:tagLst>
</file>

<file path=ppt/tags/tag173.xml><?xml version="1.0" encoding="utf-8"?>
<p:tagLst xmlns:p="http://schemas.openxmlformats.org/presentationml/2006/main">
  <p:tag name="KSO_WM_TEMPLATE_CATEGORY" val="custom"/>
  <p:tag name="KSO_WM_TEMPLATE_INDEX" val="51"/>
</p:tagLst>
</file>

<file path=ppt/tags/tag174.xml><?xml version="1.0" encoding="utf-8"?>
<p:tagLst xmlns:p="http://schemas.openxmlformats.org/presentationml/2006/main">
  <p:tag name="KSO_WM_TEMPLATE_CATEGORY" val="custom"/>
  <p:tag name="KSO_WM_TEMPLATE_INDEX" val="51"/>
</p:tagLst>
</file>

<file path=ppt/tags/tag175.xml><?xml version="1.0" encoding="utf-8"?>
<p:tagLst xmlns:p="http://schemas.openxmlformats.org/presentationml/2006/main">
  <p:tag name="KSO_WM_TEMPLATE_CATEGORY" val="custom"/>
  <p:tag name="KSO_WM_TEMPLATE_INDEX" val="51"/>
</p:tagLst>
</file>

<file path=ppt/tags/tag176.xml><?xml version="1.0" encoding="utf-8"?>
<p:tagLst xmlns:p="http://schemas.openxmlformats.org/presentationml/2006/main">
  <p:tag name="KSO_WM_TEMPLATE_CATEGORY" val="custom"/>
  <p:tag name="KSO_WM_TEMPLATE_INDEX" val="51"/>
</p:tagLst>
</file>

<file path=ppt/tags/tag177.xml><?xml version="1.0" encoding="utf-8"?>
<p:tagLst xmlns:p="http://schemas.openxmlformats.org/presentationml/2006/main">
  <p:tag name="KSO_WM_TEMPLATE_CATEGORY" val="custom"/>
  <p:tag name="KSO_WM_TEMPLATE_INDEX" val="51"/>
</p:tagLst>
</file>

<file path=ppt/tags/tag178.xml><?xml version="1.0" encoding="utf-8"?>
<p:tagLst xmlns:p="http://schemas.openxmlformats.org/presentationml/2006/main">
  <p:tag name="KSO_WM_TEMPLATE_CATEGORY" val="custom"/>
  <p:tag name="KSO_WM_TEMPLATE_INDEX" val="51"/>
</p:tagLst>
</file>

<file path=ppt/tags/tag179.xml><?xml version="1.0" encoding="utf-8"?>
<p:tagLst xmlns:p="http://schemas.openxmlformats.org/presentationml/2006/main">
  <p:tag name="KSO_WM_TEMPLATE_CATEGORY" val="custom"/>
  <p:tag name="KSO_WM_TEMPLATE_INDEX" val="51"/>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80.xml><?xml version="1.0" encoding="utf-8"?>
<p:tagLst xmlns:p="http://schemas.openxmlformats.org/presentationml/2006/main">
  <p:tag name="KSO_WM_TEMPLATE_CATEGORY" val="custom"/>
  <p:tag name="KSO_WM_TEMPLATE_INDEX" val="51"/>
</p:tagLst>
</file>

<file path=ppt/tags/tag181.xml><?xml version="1.0" encoding="utf-8"?>
<p:tagLst xmlns:p="http://schemas.openxmlformats.org/presentationml/2006/main">
  <p:tag name="KSO_WM_TEMPLATE_CATEGORY" val="custom"/>
  <p:tag name="KSO_WM_TEMPLATE_INDEX" val="51"/>
</p:tagLst>
</file>

<file path=ppt/tags/tag182.xml><?xml version="1.0" encoding="utf-8"?>
<p:tagLst xmlns:p="http://schemas.openxmlformats.org/presentationml/2006/main">
  <p:tag name="KSO_WM_TEMPLATE_CATEGORY" val="custom"/>
  <p:tag name="KSO_WM_TEMPLATE_INDEX" val="51"/>
</p:tagLst>
</file>

<file path=ppt/tags/tag183.xml><?xml version="1.0" encoding="utf-8"?>
<p:tagLst xmlns:p="http://schemas.openxmlformats.org/presentationml/2006/main">
  <p:tag name="KSO_WM_TEMPLATE_CATEGORY" val="custom"/>
  <p:tag name="KSO_WM_TEMPLATE_INDEX" val="51"/>
</p:tagLst>
</file>

<file path=ppt/tags/tag184.xml><?xml version="1.0" encoding="utf-8"?>
<p:tagLst xmlns:p="http://schemas.openxmlformats.org/presentationml/2006/main">
  <p:tag name="KSO_WM_TEMPLATE_CATEGORY" val="custom"/>
  <p:tag name="KSO_WM_TEMPLATE_INDEX" val="51"/>
</p:tagLst>
</file>

<file path=ppt/tags/tag185.xml><?xml version="1.0" encoding="utf-8"?>
<p:tagLst xmlns:p="http://schemas.openxmlformats.org/presentationml/2006/main">
  <p:tag name="KSO_WM_TEMPLATE_CATEGORY" val="custom"/>
  <p:tag name="KSO_WM_TEMPLATE_INDEX" val="51"/>
</p:tagLst>
</file>

<file path=ppt/tags/tag186.xml><?xml version="1.0" encoding="utf-8"?>
<p:tagLst xmlns:p="http://schemas.openxmlformats.org/presentationml/2006/main">
  <p:tag name="KSO_WM_TEMPLATE_CATEGORY" val="custom"/>
  <p:tag name="KSO_WM_TEMPLATE_INDEX" val="160465"/>
</p:tagLst>
</file>

<file path=ppt/tags/tag187.xml><?xml version="1.0" encoding="utf-8"?>
<p:tagLst xmlns:p="http://schemas.openxmlformats.org/presentationml/2006/main">
  <p:tag name="KSO_WM_TEMPLATE_CATEGORY" val="custom"/>
  <p:tag name="KSO_WM_TEMPLATE_INDEX" val="51"/>
</p:tagLst>
</file>

<file path=ppt/tags/tag188.xml><?xml version="1.0" encoding="utf-8"?>
<p:tagLst xmlns:p="http://schemas.openxmlformats.org/presentationml/2006/main">
  <p:tag name="KSO_WM_TEMPLATE_CATEGORY" val="custom"/>
  <p:tag name="KSO_WM_TEMPLATE_INDEX" val="51"/>
</p:tagLst>
</file>

<file path=ppt/tags/tag189.xml><?xml version="1.0" encoding="utf-8"?>
<p:tagLst xmlns:p="http://schemas.openxmlformats.org/presentationml/2006/main">
  <p:tag name="KSO_WM_TEMPLATE_CATEGORY" val="custom"/>
  <p:tag name="KSO_WM_TEMPLATE_INDEX" val="51"/>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0.xml><?xml version="1.0" encoding="utf-8"?>
<p:tagLst xmlns:p="http://schemas.openxmlformats.org/presentationml/2006/main">
  <p:tag name="KSO_WM_TEMPLATE_CATEGORY" val="custom"/>
  <p:tag name="KSO_WM_TEMPLATE_INDEX" val="51"/>
</p:tagLst>
</file>

<file path=ppt/tags/tag191.xml><?xml version="1.0" encoding="utf-8"?>
<p:tagLst xmlns:p="http://schemas.openxmlformats.org/presentationml/2006/main">
  <p:tag name="KSO_WM_TEMPLATE_CATEGORY" val="custom"/>
  <p:tag name="KSO_WM_TEMPLATE_INDEX" val="51"/>
</p:tagLst>
</file>

<file path=ppt/tags/tag192.xml><?xml version="1.0" encoding="utf-8"?>
<p:tagLst xmlns:p="http://schemas.openxmlformats.org/presentationml/2006/main">
  <p:tag name="KSO_WM_TEMPLATE_CATEGORY" val="custom"/>
  <p:tag name="KSO_WM_TEMPLATE_INDEX" val="51"/>
</p:tagLst>
</file>

<file path=ppt/tags/tag193.xml><?xml version="1.0" encoding="utf-8"?>
<p:tagLst xmlns:p="http://schemas.openxmlformats.org/presentationml/2006/main">
  <p:tag name="KSO_WM_TEMPLATE_CATEGORY" val="custom"/>
  <p:tag name="KSO_WM_TEMPLATE_INDEX" val="51"/>
</p:tagLst>
</file>

<file path=ppt/tags/tag194.xml><?xml version="1.0" encoding="utf-8"?>
<p:tagLst xmlns:p="http://schemas.openxmlformats.org/presentationml/2006/main">
  <p:tag name="KSO_WM_TEMPLATE_CATEGORY" val="custom"/>
  <p:tag name="KSO_WM_TEMPLATE_INDEX" val="51"/>
</p:tagLst>
</file>

<file path=ppt/tags/tag195.xml><?xml version="1.0" encoding="utf-8"?>
<p:tagLst xmlns:p="http://schemas.openxmlformats.org/presentationml/2006/main">
  <p:tag name="KSO_WM_TEMPLATE_CATEGORY" val="custom"/>
  <p:tag name="KSO_WM_TEMPLATE_INDEX" val="51"/>
</p:tagLst>
</file>

<file path=ppt/tags/tag196.xml><?xml version="1.0" encoding="utf-8"?>
<p:tagLst xmlns:p="http://schemas.openxmlformats.org/presentationml/2006/main">
  <p:tag name="KSO_WM_TEMPLATE_CATEGORY" val="custom"/>
  <p:tag name="KSO_WM_TEMPLATE_INDEX" val="51"/>
</p:tagLst>
</file>

<file path=ppt/tags/tag197.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98.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99.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0.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201.xml><?xml version="1.0" encoding="utf-8"?>
<p:tagLst xmlns:p="http://schemas.openxmlformats.org/presentationml/2006/main">
  <p:tag name="KSO_WM_BEAUTIFY_FLAG" val=""/>
</p:tagLst>
</file>

<file path=ppt/tags/tag202.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203.xml><?xml version="1.0" encoding="utf-8"?>
<p:tagLst xmlns:p="http://schemas.openxmlformats.org/presentationml/2006/main">
  <p:tag name="commondata" val="eyJoZGlkIjoiMmU4YWI0YWE3YWNmZGVjNjMyYTRjYTFjMTc3YzAyZGIifQ=="/>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xml><?xml version="1.0" encoding="utf-8"?>
<p:tagLst xmlns:p="http://schemas.openxmlformats.org/presentationml/2006/main">
  <p:tag name="KSO_WM_TAG_VERSION" val="1.0"/>
  <p:tag name="KSO_WM_TEMPLATE_CATEGORY" val="custom"/>
  <p:tag name="KSO_WM_TEMPLATE_INDEX" val="51"/>
</p:tagLst>
</file>

<file path=ppt/tags/tag8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8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xml><?xml version="1.0" encoding="utf-8"?>
<p:tagLst xmlns:p="http://schemas.openxmlformats.org/presentationml/2006/main">
  <p:tag name="KSO_WM_TAG_VERSION" val="1.0"/>
  <p:tag name="KSO_WM_TEMPLATE_CATEGORY" val="custom"/>
  <p:tag name="KSO_WM_TEMPLATE_INDEX" val="51"/>
</p:tagLst>
</file>

<file path=ppt/tags/tag9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9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heme/theme1.xml><?xml version="1.0" encoding="utf-8"?>
<a:theme xmlns:a="http://schemas.openxmlformats.org/drawingml/2006/main" name=".">
  <a:themeElements>
    <a:clrScheme name="自定义 33">
      <a:dk1>
        <a:srgbClr val="000000"/>
      </a:dk1>
      <a:lt1>
        <a:srgbClr val="FFFFFF"/>
      </a:lt1>
      <a:dk2>
        <a:srgbClr val="474E52"/>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fontScheme name="自定义设计方案_2">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黑体" panose="0201060906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黑体" panose="02010609060101010101" pitchFamily="2" charset="-122"/>
          </a:defRPr>
        </a:defPPr>
      </a:lstStyle>
    </a:lnDef>
  </a:objectDefaults>
  <a:extraClrSchemeLst>
    <a:extraClrScheme>
      <a:clrScheme name="自定义设计方案_2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定义设计方案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定义设计方案_2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定义设计方案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定义设计方案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定义设计方案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定义设计方案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定义设计方案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定义设计方案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定义设计方案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定义设计方案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定义设计方案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主题​​">
  <a:themeElements>
    <a:clrScheme name="">
      <a:dk1>
        <a:srgbClr val="000000"/>
      </a:dk1>
      <a:lt1>
        <a:srgbClr val="FFFFFF"/>
      </a:lt1>
      <a:dk2>
        <a:srgbClr val="E6EFE9"/>
      </a:dk2>
      <a:lt2>
        <a:srgbClr val="FFFFFF"/>
      </a:lt2>
      <a:accent1>
        <a:srgbClr val="74BE8B"/>
      </a:accent1>
      <a:accent2>
        <a:srgbClr val="A4D252"/>
      </a:accent2>
      <a:accent3>
        <a:srgbClr val="C2CD57"/>
      </a:accent3>
      <a:accent4>
        <a:srgbClr val="DACE36"/>
      </a:accent4>
      <a:accent5>
        <a:srgbClr val="E0C252"/>
      </a:accent5>
      <a:accent6>
        <a:srgbClr val="E19C51"/>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25185</Words>
  <Application>WPS 演示</Application>
  <PresentationFormat>全屏显示(4:3)</PresentationFormat>
  <Paragraphs>1208</Paragraphs>
  <Slides>103</Slides>
  <Notes>111</Notes>
  <HiddenSlides>0</HiddenSlides>
  <MMClips>0</MMClips>
  <ScaleCrop>false</ScaleCrop>
  <HeadingPairs>
    <vt:vector size="6" baseType="variant">
      <vt:variant>
        <vt:lpstr>已用的字体</vt:lpstr>
      </vt:variant>
      <vt:variant>
        <vt:i4>26</vt:i4>
      </vt:variant>
      <vt:variant>
        <vt:lpstr>主题</vt:lpstr>
      </vt:variant>
      <vt:variant>
        <vt:i4>4</vt:i4>
      </vt:variant>
      <vt:variant>
        <vt:lpstr>幻灯片标题</vt:lpstr>
      </vt:variant>
      <vt:variant>
        <vt:i4>103</vt:i4>
      </vt:variant>
    </vt:vector>
  </HeadingPairs>
  <TitlesOfParts>
    <vt:vector size="133" baseType="lpstr">
      <vt:lpstr>Arial</vt:lpstr>
      <vt:lpstr>宋体</vt:lpstr>
      <vt:lpstr>Wingdings</vt:lpstr>
      <vt:lpstr>黑体</vt:lpstr>
      <vt:lpstr>Calibri</vt:lpstr>
      <vt:lpstr>微软雅黑</vt:lpstr>
      <vt:lpstr>汉仪旗黑-85S</vt:lpstr>
      <vt:lpstr>方正粗黑宋简体</vt:lpstr>
      <vt:lpstr>华文行楷</vt:lpstr>
      <vt:lpstr>Calibri</vt:lpstr>
      <vt:lpstr>华文中宋</vt:lpstr>
      <vt:lpstr>Arial Unicode MS</vt:lpstr>
      <vt:lpstr>Gulim</vt:lpstr>
      <vt:lpstr>华文楷体</vt:lpstr>
      <vt:lpstr>Times New Roman</vt:lpstr>
      <vt:lpstr>华文新魏</vt:lpstr>
      <vt:lpstr>华文琥珀</vt:lpstr>
      <vt:lpstr>Franklin Gothic Book</vt:lpstr>
      <vt:lpstr>Tahoma</vt:lpstr>
      <vt:lpstr>楷体</vt:lpstr>
      <vt:lpstr>叶根友毛笔行书2.0版</vt:lpstr>
      <vt:lpstr>Baskerville Old Face</vt:lpstr>
      <vt:lpstr>华文隶书</vt:lpstr>
      <vt:lpstr>Malgun Gothic</vt:lpstr>
      <vt:lpstr>李旭科毛笔行书</vt:lpstr>
      <vt:lpstr>隶书</vt:lpstr>
      <vt:lpstr>.</vt:lpstr>
      <vt:lpstr>1_Office 主题</vt:lpstr>
      <vt:lpstr>4_Office 主题</vt:lpstr>
      <vt:lpstr>2_Office 主题​​</vt:lpstr>
      <vt:lpstr>《中华人民共和国 安全生产法》</vt:lpstr>
      <vt:lpstr>PowerPoint 演示文稿</vt:lpstr>
      <vt:lpstr>目　　录</vt:lpstr>
      <vt:lpstr>1、事故简要 </vt:lpstr>
      <vt:lpstr>1、事故简要 </vt:lpstr>
      <vt:lpstr>PowerPoint 演示文稿</vt:lpstr>
      <vt:lpstr>2、事故处理结果对比分析</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安全事故的分级</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《安全生产法》明确生产经营单位的主体责任</vt:lpstr>
      <vt:lpstr>《安全生产法》明确生产经营单位的主体责任</vt:lpstr>
      <vt:lpstr>PowerPoint 演示文稿</vt:lpstr>
      <vt:lpstr>企业安全管理基础台账的编制</vt:lpstr>
      <vt:lpstr>一、如何建立台帐</vt:lpstr>
      <vt:lpstr>PowerPoint 演示文稿</vt:lpstr>
      <vt:lpstr>  （三）台帐的基本内容</vt:lpstr>
      <vt:lpstr>PowerPoint 演示文稿</vt:lpstr>
      <vt:lpstr>PowerPoint 演示文稿</vt:lpstr>
      <vt:lpstr>二、企业安全管理基础台帐</vt:lpstr>
      <vt:lpstr>PowerPoint 演示文稿</vt:lpstr>
      <vt:lpstr>      文件夹二：安全管理规章制度</vt:lpstr>
      <vt:lpstr>PowerPoint 演示文稿</vt:lpstr>
      <vt:lpstr>   文件夹三：安全生产管理</vt:lpstr>
      <vt:lpstr>PowerPoint 演示文稿</vt:lpstr>
      <vt:lpstr>PowerPoint 演示文稿</vt:lpstr>
      <vt:lpstr>PowerPoint 演示文稿</vt:lpstr>
      <vt:lpstr>文件夹四：职业安全卫生台帐</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文件夹五：安全教育培训</vt:lpstr>
      <vt:lpstr>PowerPoint 演示文稿</vt:lpstr>
      <vt:lpstr>PowerPoint 演示文稿</vt:lpstr>
      <vt:lpstr>文件夹六：安全检查和事故隐患排查</vt:lpstr>
      <vt:lpstr>PowerPoint 演示文稿</vt:lpstr>
      <vt:lpstr>文件夹七：应急救援预案及应急演练</vt:lpstr>
      <vt:lpstr>文件夹八：事故调查处理台帐</vt:lpstr>
      <vt:lpstr>PowerPoint 演示文稿</vt:lpstr>
      <vt:lpstr>PowerPoint 演示文稿</vt:lpstr>
      <vt:lpstr>PowerPoint 演示文稿</vt:lpstr>
      <vt:lpstr>PowerPoint 演示文稿</vt:lpstr>
      <vt:lpstr>PowerPoint 演示文稿</vt:lpstr>
      <vt:lpstr>  </vt:lpstr>
      <vt:lpstr>PowerPoint 演示文稿</vt:lpstr>
      <vt:lpstr>PowerPoint 演示文稿</vt:lpstr>
      <vt:lpstr>感谢聆听</vt:lpstr>
    </vt:vector>
  </TitlesOfParts>
  <Company>.</Company>
  <LinksUpToDate>false</LinksUpToDate>
  <SharedDoc>false</SharedDoc>
  <HyperlinksChanged>false</HyperlinksChanged>
  <AppVersion>14.0000</AppVersion>
  <Manager>.</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dc:creator>
  <dc:subject>.</dc:subject>
  <cp:lastModifiedBy>monkeyhappy</cp:lastModifiedBy>
  <cp:revision>902</cp:revision>
  <dcterms:created xsi:type="dcterms:W3CDTF">2006-06-22T01:57:00Z</dcterms:created>
  <dcterms:modified xsi:type="dcterms:W3CDTF">2023-12-20T06:08:27Z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2052-12.1.0.16120</vt:lpwstr>
  </property>
  <property fmtid="{D5CDD505-2E9C-101B-9397-08002B2CF9AE}" pid="3" name="ICV">
    <vt:lpwstr>4050836D39854CE3AAA8133CCE8F9BB5_12</vt:lpwstr>
  </property>
</Properties>
</file>