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  <p:sldMasterId id="2147483673" r:id="rId4"/>
    <p:sldMasterId id="2147483685" r:id="rId5"/>
  </p:sldMasterIdLst>
  <p:notesMasterIdLst>
    <p:notesMasterId r:id="rId36"/>
  </p:notesMasterIdLst>
  <p:handoutMasterIdLst>
    <p:handoutMasterId r:id="rId97"/>
  </p:handoutMasterIdLst>
  <p:sldIdLst>
    <p:sldId id="263" r:id="rId6"/>
    <p:sldId id="437" r:id="rId7"/>
    <p:sldId id="257" r:id="rId8"/>
    <p:sldId id="267" r:id="rId9"/>
    <p:sldId id="268" r:id="rId10"/>
    <p:sldId id="269" r:id="rId11"/>
    <p:sldId id="270" r:id="rId12"/>
    <p:sldId id="271" r:id="rId13"/>
    <p:sldId id="272" r:id="rId14"/>
    <p:sldId id="265" r:id="rId15"/>
    <p:sldId id="266" r:id="rId16"/>
    <p:sldId id="273" r:id="rId17"/>
    <p:sldId id="264" r:id="rId18"/>
    <p:sldId id="274" r:id="rId19"/>
    <p:sldId id="320" r:id="rId20"/>
    <p:sldId id="325" r:id="rId21"/>
    <p:sldId id="321" r:id="rId22"/>
    <p:sldId id="323" r:id="rId23"/>
    <p:sldId id="322" r:id="rId24"/>
    <p:sldId id="324" r:id="rId25"/>
    <p:sldId id="327" r:id="rId26"/>
    <p:sldId id="328" r:id="rId27"/>
    <p:sldId id="329" r:id="rId28"/>
    <p:sldId id="330" r:id="rId29"/>
    <p:sldId id="332" r:id="rId30"/>
    <p:sldId id="371" r:id="rId31"/>
    <p:sldId id="372" r:id="rId32"/>
    <p:sldId id="375" r:id="rId33"/>
    <p:sldId id="373" r:id="rId34"/>
    <p:sldId id="275" r:id="rId35"/>
    <p:sldId id="281" r:id="rId37"/>
    <p:sldId id="276" r:id="rId38"/>
    <p:sldId id="277" r:id="rId39"/>
    <p:sldId id="278" r:id="rId40"/>
    <p:sldId id="279" r:id="rId41"/>
    <p:sldId id="376" r:id="rId42"/>
    <p:sldId id="378" r:id="rId43"/>
    <p:sldId id="377" r:id="rId44"/>
    <p:sldId id="379" r:id="rId45"/>
    <p:sldId id="380" r:id="rId46"/>
    <p:sldId id="381" r:id="rId47"/>
    <p:sldId id="382" r:id="rId48"/>
    <p:sldId id="280" r:id="rId49"/>
    <p:sldId id="282" r:id="rId50"/>
    <p:sldId id="283" r:id="rId51"/>
    <p:sldId id="284" r:id="rId52"/>
    <p:sldId id="285" r:id="rId53"/>
    <p:sldId id="286" r:id="rId54"/>
    <p:sldId id="287" r:id="rId55"/>
    <p:sldId id="288" r:id="rId56"/>
    <p:sldId id="383" r:id="rId57"/>
    <p:sldId id="384" r:id="rId58"/>
    <p:sldId id="289" r:id="rId59"/>
    <p:sldId id="290" r:id="rId60"/>
    <p:sldId id="310" r:id="rId61"/>
    <p:sldId id="309" r:id="rId62"/>
    <p:sldId id="294" r:id="rId63"/>
    <p:sldId id="385" r:id="rId64"/>
    <p:sldId id="295" r:id="rId65"/>
    <p:sldId id="296" r:id="rId66"/>
    <p:sldId id="297" r:id="rId67"/>
    <p:sldId id="298" r:id="rId68"/>
    <p:sldId id="299" r:id="rId69"/>
    <p:sldId id="300" r:id="rId70"/>
    <p:sldId id="311" r:id="rId71"/>
    <p:sldId id="313" r:id="rId72"/>
    <p:sldId id="388" r:id="rId73"/>
    <p:sldId id="386" r:id="rId74"/>
    <p:sldId id="387" r:id="rId75"/>
    <p:sldId id="314" r:id="rId76"/>
    <p:sldId id="315" r:id="rId77"/>
    <p:sldId id="389" r:id="rId78"/>
    <p:sldId id="390" r:id="rId79"/>
    <p:sldId id="391" r:id="rId80"/>
    <p:sldId id="392" r:id="rId81"/>
    <p:sldId id="394" r:id="rId82"/>
    <p:sldId id="393" r:id="rId83"/>
    <p:sldId id="395" r:id="rId84"/>
    <p:sldId id="396" r:id="rId85"/>
    <p:sldId id="397" r:id="rId86"/>
    <p:sldId id="398" r:id="rId87"/>
    <p:sldId id="399" r:id="rId88"/>
    <p:sldId id="400" r:id="rId89"/>
    <p:sldId id="316" r:id="rId90"/>
    <p:sldId id="317" r:id="rId91"/>
    <p:sldId id="318" r:id="rId92"/>
    <p:sldId id="402" r:id="rId93"/>
    <p:sldId id="319" r:id="rId94"/>
    <p:sldId id="401" r:id="rId95"/>
    <p:sldId id="439" r:id="rId96"/>
  </p:sldIdLst>
  <p:sldSz cx="9144000" cy="6858000" type="screen4x3"/>
  <p:notesSz cx="6858000" cy="9144000"/>
  <p:custDataLst>
    <p:tags r:id="rId10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02" y="-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viewProps" Target="viewProps.xml"/><Relationship Id="rId98" Type="http://schemas.openxmlformats.org/officeDocument/2006/relationships/presProps" Target="presProps.xml"/><Relationship Id="rId97" Type="http://schemas.openxmlformats.org/officeDocument/2006/relationships/handoutMaster" Target="handoutMasters/handoutMaster1.xml"/><Relationship Id="rId96" Type="http://schemas.openxmlformats.org/officeDocument/2006/relationships/slide" Target="slides/slide90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" Type="http://schemas.openxmlformats.org/officeDocument/2006/relationships/slide" Target="slides/slide4.xml"/><Relationship Id="rId89" Type="http://schemas.openxmlformats.org/officeDocument/2006/relationships/slide" Target="slides/slide83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80" Type="http://schemas.openxmlformats.org/officeDocument/2006/relationships/slide" Target="slides/slide74.xml"/><Relationship Id="rId8" Type="http://schemas.openxmlformats.org/officeDocument/2006/relationships/slide" Target="slides/slide3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7" Type="http://schemas.openxmlformats.org/officeDocument/2006/relationships/slide" Target="slides/slide2.xml"/><Relationship Id="rId69" Type="http://schemas.openxmlformats.org/officeDocument/2006/relationships/slide" Target="slides/slide63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0" Type="http://schemas.openxmlformats.org/officeDocument/2006/relationships/slide" Target="slides/slide54.xml"/><Relationship Id="rId6" Type="http://schemas.openxmlformats.org/officeDocument/2006/relationships/slide" Target="slides/slide1.xml"/><Relationship Id="rId59" Type="http://schemas.openxmlformats.org/officeDocument/2006/relationships/slide" Target="slides/slide53.xml"/><Relationship Id="rId58" Type="http://schemas.openxmlformats.org/officeDocument/2006/relationships/slide" Target="slides/slide52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2" Type="http://schemas.openxmlformats.org/officeDocument/2006/relationships/tags" Target="tags/tag23.xml"/><Relationship Id="rId101" Type="http://schemas.openxmlformats.org/officeDocument/2006/relationships/commentAuthors" Target="commentAuthors.xml"/><Relationship Id="rId100" Type="http://schemas.openxmlformats.org/officeDocument/2006/relationships/tableStyles" Target="tableStyles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1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eaLnBrk="1" hangingPunct="1"/>
            <a:endParaRPr lang="zh-CN" altLang="en-US" sz="1200"/>
          </a:p>
        </p:txBody>
      </p:sp>
      <p:sp>
        <p:nvSpPr>
          <p:cNvPr id="5123" name="日期占位符 2"/>
          <p:cNvSpPr/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algn="r" eaLnBrk="1" hangingPunct="1"/>
            <a:endParaRPr lang="zh-CN" altLang="en-US" sz="1200"/>
          </a:p>
        </p:txBody>
      </p:sp>
      <p:sp>
        <p:nvSpPr>
          <p:cNvPr id="5124" name="页脚占位符 3"/>
          <p:cNvSpPr/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eaLnBrk="1" hangingPunct="1"/>
            <a:endParaRPr lang="zh-CN" altLang="en-US" sz="1200"/>
          </a:p>
        </p:txBody>
      </p:sp>
      <p:sp>
        <p:nvSpPr>
          <p:cNvPr id="5125" name="灯片编号占位符 4"/>
          <p:cNvSpPr/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eaLnBrk="1" hangingPunct="1"/>
            <a:endParaRPr lang="zh-CN" altLang="en-US" sz="1200">
              <a:latin typeface="Calibri" panose="020F0502020204030204" charset="0"/>
            </a:endParaRPr>
          </a:p>
        </p:txBody>
      </p:sp>
      <p:sp>
        <p:nvSpPr>
          <p:cNvPr id="4099" name="日期占位符 2"/>
          <p:cNvSpPr/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algn="r" eaLnBrk="1" hangingPunct="1"/>
            <a:endParaRPr lang="zh-CN" altLang="en-US" sz="1200">
              <a:latin typeface="Calibri" panose="020F0502020204030204" charset="0"/>
            </a:endParaRPr>
          </a:p>
        </p:txBody>
      </p:sp>
      <p:sp>
        <p:nvSpPr>
          <p:cNvPr id="4100" name="幻灯片图像占位符 3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p>
            <a:pPr marL="0" lv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 sz="12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101" name="备注占位符 4"/>
          <p:cNvSpPr/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02" name="页脚占位符 5"/>
          <p:cNvSpPr/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eaLnBrk="1" hangingPunct="1"/>
            <a:endParaRPr lang="zh-CN" altLang="en-US" sz="1200">
              <a:latin typeface="Calibri" panose="020F0502020204030204" charset="0"/>
            </a:endParaRPr>
          </a:p>
        </p:txBody>
      </p:sp>
      <p:sp>
        <p:nvSpPr>
          <p:cNvPr id="4103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None/>
      <a:defRPr sz="1200" b="0" i="0" u="none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Tx/>
      <a:buNone/>
      <a:defRPr sz="1200" b="0" i="0" u="none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Tx/>
      <a:buNone/>
      <a:defRPr sz="1200" b="0" i="0" u="none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Tx/>
      <a:buNone/>
      <a:defRPr sz="1200" b="0" i="0" u="none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Tx/>
      <a:buNone/>
      <a:defRPr sz="1200" b="0" i="0" u="none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Pct val="100000"/>
      <a:buFontTx/>
      <a:buNone/>
      <a:defRPr sz="1200" b="0" i="0" u="none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Pct val="100000"/>
      <a:buFontTx/>
      <a:buNone/>
      <a:defRPr sz="1200" b="0" i="0" u="none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Pct val="100000"/>
      <a:buFontTx/>
      <a:buNone/>
      <a:defRPr sz="1200" b="0" i="0" u="none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Pct val="100000"/>
      <a:buFontTx/>
      <a:buNone/>
      <a:defRPr sz="1200" b="0" i="0" u="none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6" name="幻灯片图像占位符 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7" name="备注占位符 2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</a:pPr>
            <a:endParaRPr sz="1200" u="none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10" name="幻灯片图像占位符 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11" name="备注占位符 2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</a:pPr>
            <a:endParaRPr sz="1200" u="none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14" name="幻灯片图像占位符 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15" name="备注占位符 2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</a:pPr>
            <a:endParaRPr sz="1200" u="none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500" y="296863"/>
            <a:ext cx="2057400" cy="5943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76300" y="296863"/>
            <a:ext cx="6052930" cy="5943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6300" y="1439863"/>
            <a:ext cx="4032504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73396" y="1439863"/>
            <a:ext cx="4032504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500" y="296863"/>
            <a:ext cx="2057400" cy="5943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76300" y="296863"/>
            <a:ext cx="6052930" cy="5943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6300" y="1439863"/>
            <a:ext cx="4032504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73396" y="1439863"/>
            <a:ext cx="4032504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500" y="296863"/>
            <a:ext cx="2057400" cy="5943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76300" y="296863"/>
            <a:ext cx="6052930" cy="5943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6300" y="1439863"/>
            <a:ext cx="4032504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73396" y="1439863"/>
            <a:ext cx="4032504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6300" y="1439863"/>
            <a:ext cx="4032504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73396" y="1439863"/>
            <a:ext cx="4032504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500" y="296863"/>
            <a:ext cx="2057400" cy="5943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76300" y="296863"/>
            <a:ext cx="6052930" cy="5943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tags" Target="../tags/tag9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13" Type="http://schemas.openxmlformats.org/officeDocument/2006/relationships/image" Target="../media/image2.png"/><Relationship Id="rId12" Type="http://schemas.openxmlformats.org/officeDocument/2006/relationships/tags" Target="../tags/tag10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4" Type="http://schemas.openxmlformats.org/officeDocument/2006/relationships/theme" Target="../theme/theme4.xml"/><Relationship Id="rId13" Type="http://schemas.openxmlformats.org/officeDocument/2006/relationships/image" Target="../media/image2.png"/><Relationship Id="rId12" Type="http://schemas.openxmlformats.org/officeDocument/2006/relationships/tags" Target="../tags/tag11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>
            <p:ph type="title"/>
          </p:nvPr>
        </p:nvSpPr>
        <p:spPr>
          <a:xfrm>
            <a:off x="876300" y="29686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Rectangle 3"/>
          <p:cNvSpPr/>
          <p:nvPr>
            <p:ph type="body" idx="1"/>
          </p:nvPr>
        </p:nvSpPr>
        <p:spPr>
          <a:xfrm>
            <a:off x="876300" y="1439863"/>
            <a:ext cx="822960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6082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SzPct val="100000"/>
        <a:buNone/>
        <a:defRPr sz="3200" b="0" i="0" u="none" kern="1200">
          <a:solidFill>
            <a:schemeClr val="folHlink"/>
          </a:solidFill>
          <a:latin typeface="+mj-lt"/>
          <a:ea typeface="+mj-ea"/>
          <a:cs typeface="+mj-cs"/>
        </a:defRPr>
      </a:lvl1pPr>
      <a:lvl2pPr marL="0" lvl="1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0" i="0" u="none" kern="1200">
          <a:solidFill>
            <a:schemeClr val="folHlink"/>
          </a:solidFill>
          <a:latin typeface="Arial" panose="020B0604020202020204"/>
          <a:ea typeface="Arial" panose="020B0604020202020204"/>
          <a:cs typeface="+mj-cs"/>
        </a:defRPr>
      </a:lvl2pPr>
      <a:lvl3pPr marL="0" lvl="2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0" i="0" u="none" kern="1200">
          <a:solidFill>
            <a:schemeClr val="folHlink"/>
          </a:solidFill>
          <a:latin typeface="Arial" panose="020B0604020202020204"/>
          <a:ea typeface="Arial" panose="020B0604020202020204"/>
          <a:cs typeface="+mj-cs"/>
        </a:defRPr>
      </a:lvl3pPr>
      <a:lvl4pPr marL="0" lvl="3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0" i="0" u="none" kern="1200">
          <a:solidFill>
            <a:schemeClr val="folHlink"/>
          </a:solidFill>
          <a:latin typeface="Arial" panose="020B0604020202020204"/>
          <a:ea typeface="Arial" panose="020B0604020202020204"/>
          <a:cs typeface="+mj-cs"/>
        </a:defRPr>
      </a:lvl4pPr>
      <a:lvl5pPr marL="0" lvl="4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0" i="0" u="none" kern="1200">
          <a:solidFill>
            <a:schemeClr val="folHlink"/>
          </a:solidFill>
          <a:latin typeface="Arial" panose="020B0604020202020204"/>
          <a:ea typeface="Arial" panose="020B0604020202020204"/>
          <a:cs typeface="+mj-cs"/>
        </a:defRPr>
      </a:lvl5pPr>
    </p:titleStyle>
    <p:bodyStyle>
      <a:lvl1pPr marL="342900" lvl="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SzPct val="100000"/>
        <a:buNone/>
        <a:defRPr sz="2000" b="1" i="0" u="none" kern="1200">
          <a:solidFill>
            <a:schemeClr val="bg2"/>
          </a:solidFill>
          <a:latin typeface="+mn-lt"/>
          <a:ea typeface="+mn-ea"/>
          <a:cs typeface="+mn-cs"/>
        </a:defRPr>
      </a:lvl1pPr>
      <a:lvl2pPr marL="400050" lvl="1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•"/>
        <a:defRPr sz="18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2pPr>
      <a:lvl3pPr marL="742950" lvl="2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 typeface="Arial" panose="020B0604020202020204"/>
        <a:buChar char="–"/>
        <a:defRPr sz="16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3pPr>
      <a:lvl4pPr marL="1085850" lvl="3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•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4pPr>
      <a:lvl5pPr marL="1428750" lvl="4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5pPr>
      <a:lvl6pPr marL="2514600" lvl="5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6pPr>
      <a:lvl7pPr marL="2971800" lvl="6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7pPr>
      <a:lvl8pPr marL="3429000" lvl="7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8pPr>
      <a:lvl9pPr marL="3886200" lvl="8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9pPr>
    </p:bodyStyle>
    <p:otherStyle>
      <a:lvl1pPr marL="0" lv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None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Arial" panose="020B0604020202020204"/>
          <a:cs typeface="+mn-cs"/>
        </a:defRPr>
      </a:lvl2pPr>
      <a:lvl3pPr marL="1143000" lvl="2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Arial" panose="020B0604020202020204"/>
          <a:cs typeface="+mn-cs"/>
        </a:defRPr>
      </a:lvl3pPr>
      <a:lvl4pPr marL="1600200" lvl="3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Arial" panose="020B0604020202020204"/>
          <a:cs typeface="+mn-cs"/>
        </a:defRPr>
      </a:lvl4pPr>
      <a:lvl5pPr marL="2057400" lvl="4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Arial" panose="020B0604020202020204"/>
          <a:cs typeface="+mn-cs"/>
        </a:defRPr>
      </a:lvl5pPr>
      <a:lvl6pPr marL="2286000" lvl="5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Arial" panose="020B0604020202020204"/>
          <a:cs typeface="+mn-cs"/>
        </a:defRPr>
      </a:lvl6pPr>
      <a:lvl7pPr marL="2743200" lvl="6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Arial" panose="020B0604020202020204"/>
          <a:cs typeface="+mn-cs"/>
        </a:defRPr>
      </a:lvl7pPr>
      <a:lvl8pPr marL="3200400" lvl="7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Arial" panose="020B0604020202020204"/>
          <a:cs typeface="+mn-cs"/>
        </a:defRPr>
      </a:lvl8pPr>
      <a:lvl9pPr marL="3657600" lvl="8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Arial" panose="020B0604020202020204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30" name="Rectangle 3"/>
          <p:cNvSpPr/>
          <p:nvPr userDrawn="1"/>
        </p:nvSpPr>
        <p:spPr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rgbClr val="3E3866"/>
              </a:gs>
              <a:gs pos="100000">
                <a:srgbClr val="FFFFFF"/>
              </a:gs>
            </a:gsLst>
            <a:lin ang="0"/>
            <a:tileRect/>
          </a:gradFill>
          <a:ln w="9525">
            <a:noFill/>
          </a:ln>
        </p:spPr>
        <p:txBody>
          <a:bodyPr wrap="none" anchor="ctr" anchorCtr="0"/>
          <a:p>
            <a:pPr marL="0" lvl="0" indent="0" algn="ctr" eaLnBrk="1" hangingPunct="1"/>
            <a:endParaRPr lang="zh-CN" altLang="en-US" sz="2400">
              <a:latin typeface="Times New Roman" panose="02020603050405020304" charset="0"/>
            </a:endParaRPr>
          </a:p>
        </p:txBody>
      </p:sp>
      <p:sp>
        <p:nvSpPr>
          <p:cNvPr id="1031" name="Rectangle 2"/>
          <p:cNvSpPr/>
          <p:nvPr>
            <p:ph type="title"/>
          </p:nvPr>
        </p:nvSpPr>
        <p:spPr>
          <a:xfrm>
            <a:off x="876300" y="29686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32" name="Rectangle 3"/>
          <p:cNvSpPr/>
          <p:nvPr>
            <p:ph type="body" idx="1"/>
          </p:nvPr>
        </p:nvSpPr>
        <p:spPr>
          <a:xfrm>
            <a:off x="876300" y="1439863"/>
            <a:ext cx="822960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6082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SzPct val="100000"/>
        <a:buNone/>
        <a:defRPr sz="3200" b="0" i="0" u="none" kern="1200">
          <a:solidFill>
            <a:schemeClr val="folHlink"/>
          </a:solidFill>
          <a:latin typeface="+mj-lt"/>
          <a:ea typeface="+mj-ea"/>
          <a:cs typeface="+mj-cs"/>
        </a:defRPr>
      </a:lvl1pPr>
      <a:lvl2pPr marL="0" lvl="1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0" i="0" u="none" kern="1200">
          <a:solidFill>
            <a:schemeClr val="folHlink"/>
          </a:solidFill>
          <a:latin typeface="Arial" panose="020B0604020202020204"/>
          <a:ea typeface="Arial" panose="020B0604020202020204"/>
          <a:cs typeface="+mj-cs"/>
        </a:defRPr>
      </a:lvl2pPr>
      <a:lvl3pPr marL="0" lvl="2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0" i="0" u="none" kern="1200">
          <a:solidFill>
            <a:schemeClr val="folHlink"/>
          </a:solidFill>
          <a:latin typeface="Arial" panose="020B0604020202020204"/>
          <a:ea typeface="Arial" panose="020B0604020202020204"/>
          <a:cs typeface="+mj-cs"/>
        </a:defRPr>
      </a:lvl3pPr>
      <a:lvl4pPr marL="0" lvl="3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0" i="0" u="none" kern="1200">
          <a:solidFill>
            <a:schemeClr val="folHlink"/>
          </a:solidFill>
          <a:latin typeface="Arial" panose="020B0604020202020204"/>
          <a:ea typeface="Arial" panose="020B0604020202020204"/>
          <a:cs typeface="+mj-cs"/>
        </a:defRPr>
      </a:lvl4pPr>
      <a:lvl5pPr marL="0" lvl="4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0" i="0" u="none" kern="1200">
          <a:solidFill>
            <a:schemeClr val="folHlink"/>
          </a:solidFill>
          <a:latin typeface="Arial" panose="020B0604020202020204"/>
          <a:ea typeface="Arial" panose="020B0604020202020204"/>
          <a:cs typeface="+mj-cs"/>
        </a:defRPr>
      </a:lvl5pPr>
    </p:titleStyle>
    <p:bodyStyle>
      <a:lvl1pPr marL="342900" lvl="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SzPct val="100000"/>
        <a:buNone/>
        <a:defRPr sz="2000" b="1" i="0" u="none" kern="1200">
          <a:solidFill>
            <a:schemeClr val="bg2"/>
          </a:solidFill>
          <a:latin typeface="+mn-lt"/>
          <a:ea typeface="+mn-ea"/>
          <a:cs typeface="+mn-cs"/>
        </a:defRPr>
      </a:lvl1pPr>
      <a:lvl2pPr marL="400050" lvl="1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•"/>
        <a:defRPr sz="18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2pPr>
      <a:lvl3pPr marL="742950" lvl="2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 typeface="Arial" panose="020B0604020202020204"/>
        <a:buChar char="–"/>
        <a:defRPr sz="16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3pPr>
      <a:lvl4pPr marL="1085850" lvl="3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•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4pPr>
      <a:lvl5pPr marL="1428750" lvl="4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5pPr>
      <a:lvl6pPr marL="2514600" lvl="5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6pPr>
      <a:lvl7pPr marL="2971800" lvl="6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7pPr>
      <a:lvl8pPr marL="3429000" lvl="7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8pPr>
      <a:lvl9pPr marL="3886200" lvl="8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35" name="Rectangle 2"/>
          <p:cNvSpPr/>
          <p:nvPr>
            <p:ph type="title"/>
          </p:nvPr>
        </p:nvSpPr>
        <p:spPr>
          <a:xfrm>
            <a:off x="876300" y="29686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36" name="Rectangle 3"/>
          <p:cNvSpPr/>
          <p:nvPr>
            <p:ph type="body" idx="1"/>
          </p:nvPr>
        </p:nvSpPr>
        <p:spPr>
          <a:xfrm>
            <a:off x="876300" y="1439863"/>
            <a:ext cx="822960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37" name="日期占位符 4"/>
          <p:cNvSpPr/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l" fontAlgn="base">
              <a:buFont typeface="Arial" panose="020B0604020202020204"/>
              <a:defRPr sz="1800">
                <a:solidFill>
                  <a:schemeClr val="tx1"/>
                </a:solidFill>
                <a:latin typeface="Arial" panose="020B0604020202020204"/>
                <a:ea typeface="Arial" panose="020B0604020202020204"/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1038" name="页脚占位符 5"/>
          <p:cNvSpPr/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l" fontAlgn="base">
              <a:buFont typeface="Arial" panose="020B0604020202020204"/>
              <a:defRPr sz="1800">
                <a:solidFill>
                  <a:schemeClr val="tx1"/>
                </a:solidFill>
                <a:latin typeface="Arial" panose="020B0604020202020204"/>
                <a:ea typeface="Arial" panose="020B0604020202020204"/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1039" name="灯片编号占位符 6"/>
          <p:cNvSpPr/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l" fontAlgn="base">
              <a:buFont typeface="Arial" panose="020B0604020202020204"/>
              <a:defRPr sz="1800">
                <a:solidFill>
                  <a:schemeClr val="tx1"/>
                </a:solidFill>
                <a:latin typeface="Arial" panose="020B0604020202020204"/>
                <a:ea typeface="Arial" panose="020B0604020202020204"/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6082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wedge/>
  </p:transition>
  <p:hf sldNum="0" hdr="0" ftr="0" dt="0"/>
  <p:txStyles>
    <p:titleStyle>
      <a:lvl1pPr marL="0" lv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SzPct val="100000"/>
        <a:buNone/>
        <a:defRPr sz="3200" b="0" i="0" u="none" kern="1200">
          <a:solidFill>
            <a:schemeClr val="folHlink"/>
          </a:solidFill>
          <a:latin typeface="+mj-lt"/>
          <a:ea typeface="+mj-ea"/>
          <a:cs typeface="+mj-cs"/>
        </a:defRPr>
      </a:lvl1pPr>
      <a:lvl2pPr marL="0" lvl="1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0" i="0" u="none" kern="1200">
          <a:solidFill>
            <a:schemeClr val="folHlink"/>
          </a:solidFill>
          <a:latin typeface="Arial" panose="020B0604020202020204"/>
          <a:ea typeface="Arial" panose="020B0604020202020204"/>
          <a:cs typeface="+mj-cs"/>
        </a:defRPr>
      </a:lvl2pPr>
      <a:lvl3pPr marL="0" lvl="2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0" i="0" u="none" kern="1200">
          <a:solidFill>
            <a:schemeClr val="folHlink"/>
          </a:solidFill>
          <a:latin typeface="Arial" panose="020B0604020202020204"/>
          <a:ea typeface="Arial" panose="020B0604020202020204"/>
          <a:cs typeface="+mj-cs"/>
        </a:defRPr>
      </a:lvl3pPr>
      <a:lvl4pPr marL="0" lvl="3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0" i="0" u="none" kern="1200">
          <a:solidFill>
            <a:schemeClr val="folHlink"/>
          </a:solidFill>
          <a:latin typeface="Arial" panose="020B0604020202020204"/>
          <a:ea typeface="Arial" panose="020B0604020202020204"/>
          <a:cs typeface="+mj-cs"/>
        </a:defRPr>
      </a:lvl4pPr>
      <a:lvl5pPr marL="0" lvl="4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0" i="0" u="none" kern="1200">
          <a:solidFill>
            <a:schemeClr val="folHlink"/>
          </a:solidFill>
          <a:latin typeface="Arial" panose="020B0604020202020204"/>
          <a:ea typeface="Arial" panose="020B0604020202020204"/>
          <a:cs typeface="+mj-cs"/>
        </a:defRPr>
      </a:lvl5pPr>
    </p:titleStyle>
    <p:bodyStyle>
      <a:lvl1pPr marL="342900" lvl="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SzPct val="100000"/>
        <a:buNone/>
        <a:defRPr sz="2000" b="1" i="0" u="none" kern="1200">
          <a:solidFill>
            <a:schemeClr val="bg2"/>
          </a:solidFill>
          <a:latin typeface="+mn-lt"/>
          <a:ea typeface="+mn-ea"/>
          <a:cs typeface="+mn-cs"/>
        </a:defRPr>
      </a:lvl1pPr>
      <a:lvl2pPr marL="400050" lvl="1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•"/>
        <a:defRPr sz="18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2pPr>
      <a:lvl3pPr marL="742950" lvl="2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 typeface="Arial" panose="020B0604020202020204"/>
        <a:buChar char="–"/>
        <a:defRPr sz="16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3pPr>
      <a:lvl4pPr marL="1085850" lvl="3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•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4pPr>
      <a:lvl5pPr marL="1428750" lvl="4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5pPr>
      <a:lvl6pPr marL="2514600" lvl="5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6pPr>
      <a:lvl7pPr marL="2971800" lvl="6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7pPr>
      <a:lvl8pPr marL="3429000" lvl="7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8pPr>
      <a:lvl9pPr marL="3886200" lvl="8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42" name="Rectangle 2"/>
          <p:cNvSpPr/>
          <p:nvPr>
            <p:ph type="title"/>
          </p:nvPr>
        </p:nvSpPr>
        <p:spPr>
          <a:xfrm>
            <a:off x="876300" y="29686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43" name="Rectangle 3"/>
          <p:cNvSpPr/>
          <p:nvPr>
            <p:ph type="body" idx="1"/>
          </p:nvPr>
        </p:nvSpPr>
        <p:spPr>
          <a:xfrm>
            <a:off x="876300" y="1439863"/>
            <a:ext cx="822960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44" name="日期占位符 4"/>
          <p:cNvSpPr/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l" fontAlgn="base">
              <a:buFont typeface="Arial" panose="020B0604020202020204"/>
              <a:defRPr sz="1800">
                <a:solidFill>
                  <a:schemeClr val="tx1"/>
                </a:solidFill>
                <a:latin typeface="Arial" panose="020B0604020202020204"/>
                <a:ea typeface="Arial" panose="020B0604020202020204"/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1045" name="页脚占位符 5"/>
          <p:cNvSpPr/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l" fontAlgn="base">
              <a:buFont typeface="Arial" panose="020B0604020202020204"/>
              <a:defRPr sz="1800">
                <a:solidFill>
                  <a:schemeClr val="tx1"/>
                </a:solidFill>
                <a:latin typeface="Arial" panose="020B0604020202020204"/>
                <a:ea typeface="Arial" panose="020B0604020202020204"/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1046" name="灯片编号占位符 6"/>
          <p:cNvSpPr/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l" fontAlgn="base">
              <a:buFont typeface="Arial" panose="020B0604020202020204"/>
              <a:defRPr sz="1800">
                <a:solidFill>
                  <a:schemeClr val="tx1"/>
                </a:solidFill>
                <a:latin typeface="Arial" panose="020B0604020202020204"/>
                <a:ea typeface="Arial" panose="020B0604020202020204"/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800" u="none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6082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wedge/>
  </p:transition>
  <p:hf sldNum="0" hdr="0" ftr="0" dt="0"/>
  <p:txStyles>
    <p:titleStyle>
      <a:lvl1pPr marL="0" lv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SzPct val="100000"/>
        <a:buNone/>
        <a:defRPr sz="3200" b="0" i="0" u="none" kern="1200">
          <a:solidFill>
            <a:schemeClr val="folHlink"/>
          </a:solidFill>
          <a:latin typeface="+mj-lt"/>
          <a:ea typeface="+mj-ea"/>
          <a:cs typeface="+mj-cs"/>
        </a:defRPr>
      </a:lvl1pPr>
      <a:lvl2pPr marL="0" lvl="1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0" i="0" u="none" kern="1200">
          <a:solidFill>
            <a:schemeClr val="folHlink"/>
          </a:solidFill>
          <a:latin typeface="Arial" panose="020B0604020202020204"/>
          <a:ea typeface="Arial" panose="020B0604020202020204"/>
          <a:cs typeface="+mj-cs"/>
        </a:defRPr>
      </a:lvl2pPr>
      <a:lvl3pPr marL="0" lvl="2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0" i="0" u="none" kern="1200">
          <a:solidFill>
            <a:schemeClr val="folHlink"/>
          </a:solidFill>
          <a:latin typeface="Arial" panose="020B0604020202020204"/>
          <a:ea typeface="Arial" panose="020B0604020202020204"/>
          <a:cs typeface="+mj-cs"/>
        </a:defRPr>
      </a:lvl3pPr>
      <a:lvl4pPr marL="0" lvl="3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0" i="0" u="none" kern="1200">
          <a:solidFill>
            <a:schemeClr val="folHlink"/>
          </a:solidFill>
          <a:latin typeface="Arial" panose="020B0604020202020204"/>
          <a:ea typeface="Arial" panose="020B0604020202020204"/>
          <a:cs typeface="+mj-cs"/>
        </a:defRPr>
      </a:lvl4pPr>
      <a:lvl5pPr marL="0" lvl="4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0" i="0" u="none" kern="1200">
          <a:solidFill>
            <a:schemeClr val="folHlink"/>
          </a:solidFill>
          <a:latin typeface="Arial" panose="020B0604020202020204"/>
          <a:ea typeface="Arial" panose="020B0604020202020204"/>
          <a:cs typeface="+mj-cs"/>
        </a:defRPr>
      </a:lvl5pPr>
    </p:titleStyle>
    <p:bodyStyle>
      <a:lvl1pPr marL="342900" lvl="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SzPct val="100000"/>
        <a:buNone/>
        <a:defRPr sz="2000" b="1" i="0" u="none" kern="1200">
          <a:solidFill>
            <a:schemeClr val="bg2"/>
          </a:solidFill>
          <a:latin typeface="+mn-lt"/>
          <a:ea typeface="+mn-ea"/>
          <a:cs typeface="+mn-cs"/>
        </a:defRPr>
      </a:lvl1pPr>
      <a:lvl2pPr marL="400050" lvl="1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•"/>
        <a:defRPr sz="18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2pPr>
      <a:lvl3pPr marL="742950" lvl="2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 typeface="Arial" panose="020B0604020202020204"/>
        <a:buChar char="–"/>
        <a:defRPr sz="16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3pPr>
      <a:lvl4pPr marL="1085850" lvl="3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•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4pPr>
      <a:lvl5pPr marL="1428750" lvl="4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5pPr>
      <a:lvl6pPr marL="2514600" lvl="5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6pPr>
      <a:lvl7pPr marL="2971800" lvl="6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7pPr>
      <a:lvl8pPr marL="3429000" lvl="7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8pPr>
      <a:lvl9pPr marL="3886200" lvl="8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20000"/>
        </a:spcAft>
        <a:buClr>
          <a:srgbClr val="ED171F"/>
        </a:buClr>
        <a:buSzPct val="100000"/>
        <a:buFontTx/>
        <a:buChar char="»"/>
        <a:defRPr sz="1400" b="0" i="0" u="none" kern="1200">
          <a:solidFill>
            <a:schemeClr val="bg2"/>
          </a:solidFill>
          <a:latin typeface="Arial" panose="020B0604020202020204"/>
          <a:ea typeface="Arial" panose="020B0604020202020204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7.xml"/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jpe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png"/><Relationship Id="rId3" Type="http://schemas.openxmlformats.org/officeDocument/2006/relationships/image" Target="../media/image30.pn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45.jpeg"/><Relationship Id="rId2" Type="http://schemas.openxmlformats.org/officeDocument/2006/relationships/image" Target="../media/image38.png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38.png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8.jpeg"/><Relationship Id="rId2" Type="http://schemas.openxmlformats.org/officeDocument/2006/relationships/image" Target="../media/image38.png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1.xml"/><Relationship Id="rId4" Type="http://schemas.openxmlformats.org/officeDocument/2006/relationships/image" Target="../media/image50.jpeg"/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1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54.png"/><Relationship Id="rId1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56.png"/><Relationship Id="rId1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3" Type="http://schemas.openxmlformats.org/officeDocument/2006/relationships/image" Target="../media/image61.jpeg"/><Relationship Id="rId2" Type="http://schemas.openxmlformats.org/officeDocument/2006/relationships/image" Target="../media/image31.png"/><Relationship Id="rId1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1.png"/><Relationship Id="rId7" Type="http://schemas.openxmlformats.org/officeDocument/2006/relationships/image" Target="../media/image25.png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jpe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1.jpeg"/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3" Type="http://schemas.openxmlformats.org/officeDocument/2006/relationships/image" Target="../media/image25.png"/><Relationship Id="rId2" Type="http://schemas.openxmlformats.org/officeDocument/2006/relationships/image" Target="../media/image73.png"/><Relationship Id="rId1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4.jpeg"/><Relationship Id="rId2" Type="http://schemas.openxmlformats.org/officeDocument/2006/relationships/image" Target="../media/image31.png"/><Relationship Id="rId1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6.jpeg"/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image" Target="../media/image75.jpe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3" Type="http://schemas.openxmlformats.org/officeDocument/2006/relationships/image" Target="../media/image77.jpeg"/><Relationship Id="rId2" Type="http://schemas.openxmlformats.org/officeDocument/2006/relationships/image" Target="../media/image31.png"/><Relationship Id="rId1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1.png"/><Relationship Id="rId1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2.png"/><Relationship Id="rId1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1.png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3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5.png"/><Relationship Id="rId2" Type="http://schemas.openxmlformats.org/officeDocument/2006/relationships/image" Target="../media/image25.png"/><Relationship Id="rId1" Type="http://schemas.openxmlformats.org/officeDocument/2006/relationships/image" Target="../media/image9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1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3.png"/><Relationship Id="rId2" Type="http://schemas.openxmlformats.org/officeDocument/2006/relationships/image" Target="../media/image82.png"/><Relationship Id="rId1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95.png"/></Relationships>
</file>

<file path=ppt/slides/_rels/slide7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6.jpeg"/><Relationship Id="rId2" Type="http://schemas.openxmlformats.org/officeDocument/2006/relationships/image" Target="../media/image25.png"/><Relationship Id="rId1" Type="http://schemas.openxmlformats.org/officeDocument/2006/relationships/image" Target="../media/image9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95.png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95.png"/><Relationship Id="rId1" Type="http://schemas.openxmlformats.org/officeDocument/2006/relationships/image" Target="../media/image97.jpeg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8.jpeg"/><Relationship Id="rId2" Type="http://schemas.openxmlformats.org/officeDocument/2006/relationships/image" Target="../media/image25.png"/><Relationship Id="rId1" Type="http://schemas.openxmlformats.org/officeDocument/2006/relationships/image" Target="../media/image95.png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9.jpeg"/><Relationship Id="rId2" Type="http://schemas.openxmlformats.org/officeDocument/2006/relationships/image" Target="../media/image25.png"/><Relationship Id="rId1" Type="http://schemas.openxmlformats.org/officeDocument/2006/relationships/image" Target="../media/image9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0.jpeg"/><Relationship Id="rId2" Type="http://schemas.openxmlformats.org/officeDocument/2006/relationships/image" Target="../media/image25.png"/><Relationship Id="rId1" Type="http://schemas.openxmlformats.org/officeDocument/2006/relationships/image" Target="../media/image9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95.png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1.jpeg"/><Relationship Id="rId2" Type="http://schemas.openxmlformats.org/officeDocument/2006/relationships/image" Target="../media/image25.png"/><Relationship Id="rId1" Type="http://schemas.openxmlformats.org/officeDocument/2006/relationships/image" Target="../media/image9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10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2.png"/><Relationship Id="rId1" Type="http://schemas.openxmlformats.org/officeDocument/2006/relationships/image" Target="../media/image25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3.png"/><Relationship Id="rId1" Type="http://schemas.openxmlformats.org/officeDocument/2006/relationships/image" Target="../media/image2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4.png"/><Relationship Id="rId1" Type="http://schemas.openxmlformats.org/officeDocument/2006/relationships/image" Target="../media/image25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5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2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1.xml"/><Relationship Id="rId5" Type="http://schemas.openxmlformats.org/officeDocument/2006/relationships/image" Target="../media/image107.jpeg"/><Relationship Id="rId4" Type="http://schemas.openxmlformats.org/officeDocument/2006/relationships/tags" Target="../tags/tag20.xml"/><Relationship Id="rId3" Type="http://schemas.openxmlformats.org/officeDocument/2006/relationships/image" Target="../media/image106.jpe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矩形 3"/>
          <p:cNvSpPr/>
          <p:nvPr/>
        </p:nvSpPr>
        <p:spPr>
          <a:xfrm>
            <a:off x="2771775" y="2413000"/>
            <a:ext cx="4821238" cy="10160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algn="ctr" defTabSz="914400">
              <a:buClrTx/>
              <a:buSzPct val="100000"/>
              <a:buFontTx/>
              <a:buNone/>
            </a:pPr>
            <a:r>
              <a:rPr lang="zh-CN" altLang="en-US" sz="60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后勤安全课件</a:t>
            </a:r>
            <a:endParaRPr lang="zh-CN" altLang="en-US" sz="6000" b="1">
              <a:solidFill>
                <a:srgbClr val="000066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156484" y="393293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818984" y="4868879"/>
            <a:ext cx="675000" cy="675000"/>
          </a:xfrm>
          <a:prstGeom prst="ellipse">
            <a:avLst/>
          </a:prstGeom>
          <a:solidFill>
            <a:srgbClr val="0070C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751320" y="4869339"/>
            <a:ext cx="675000" cy="675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683656" y="486887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2" name="图示 2"/>
          <p:cNvSpPr/>
          <p:nvPr/>
        </p:nvSpPr>
        <p:spPr>
          <a:xfrm>
            <a:off x="250825" y="908050"/>
            <a:ext cx="8640763" cy="5688013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03" name="矩形 3"/>
          <p:cNvSpPr/>
          <p:nvPr/>
        </p:nvSpPr>
        <p:spPr>
          <a:xfrm>
            <a:off x="654050" y="-71437"/>
            <a:ext cx="5749925" cy="9239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algn="ctr" defTabSz="914400">
              <a:buClrTx/>
              <a:buSzPct val="100000"/>
              <a:buFontTx/>
              <a:buNone/>
            </a:pPr>
            <a:r>
              <a:rPr lang="zh-CN" altLang="en-US" sz="5400" b="1">
                <a:latin typeface="Arial" panose="020B0604020202020204"/>
                <a:ea typeface="宋体" panose="02010600030101010101" pitchFamily="2" charset="-122"/>
              </a:rPr>
              <a:t>后勤安全管理分类</a:t>
            </a:r>
            <a:endParaRPr lang="zh-CN" altLang="en-US" sz="5400" b="1"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06" name="组合 2105"/>
          <p:cNvGrpSpPr/>
          <p:nvPr/>
        </p:nvGrpSpPr>
        <p:grpSpPr>
          <a:xfrm>
            <a:off x="2987675" y="1517650"/>
            <a:ext cx="2568575" cy="1263650"/>
            <a:chOff x="3036013" y="2039"/>
            <a:chExt cx="2568933" cy="1263234"/>
          </a:xfrm>
        </p:grpSpPr>
        <p:grpSp>
          <p:nvGrpSpPr>
            <p:cNvPr id="2107" name="组合 2106"/>
            <p:cNvGrpSpPr/>
            <p:nvPr/>
          </p:nvGrpSpPr>
          <p:grpSpPr>
            <a:xfrm>
              <a:off x="2974409" y="-34271"/>
              <a:ext cx="2682614" cy="1371148"/>
              <a:chOff x="2926080" y="1481328"/>
              <a:chExt cx="2682240" cy="1371600"/>
            </a:xfrm>
          </p:grpSpPr>
          <p:pic>
            <p:nvPicPr>
              <p:cNvPr id="2108" name="矩形 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926080" y="1481328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09" name="矩形 2108"/>
              <p:cNvSpPr/>
              <p:nvPr/>
            </p:nvSpPr>
            <p:spPr>
              <a:xfrm>
                <a:off x="2987675" y="1517650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110" name="矩形 9"/>
            <p:cNvSpPr/>
            <p:nvPr/>
          </p:nvSpPr>
          <p:spPr>
            <a:xfrm>
              <a:off x="3036013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消防安全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111" name="组合 2110"/>
          <p:cNvGrpSpPr/>
          <p:nvPr/>
        </p:nvGrpSpPr>
        <p:grpSpPr>
          <a:xfrm>
            <a:off x="2987675" y="4397375"/>
            <a:ext cx="2568575" cy="1263650"/>
            <a:chOff x="5815475" y="2039"/>
            <a:chExt cx="2568943" cy="1263234"/>
          </a:xfrm>
        </p:grpSpPr>
        <p:grpSp>
          <p:nvGrpSpPr>
            <p:cNvPr id="2112" name="组合 2111"/>
            <p:cNvGrpSpPr/>
            <p:nvPr/>
          </p:nvGrpSpPr>
          <p:grpSpPr>
            <a:xfrm>
              <a:off x="5753871" y="-36683"/>
              <a:ext cx="2682624" cy="1377242"/>
              <a:chOff x="2926080" y="4358640"/>
              <a:chExt cx="2682240" cy="1377696"/>
            </a:xfrm>
          </p:grpSpPr>
          <p:pic>
            <p:nvPicPr>
              <p:cNvPr id="2113" name="矩形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26080" y="4358640"/>
                <a:ext cx="2682240" cy="137769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14" name="矩形 2113"/>
              <p:cNvSpPr/>
              <p:nvPr/>
            </p:nvSpPr>
            <p:spPr>
              <a:xfrm>
                <a:off x="2987685" y="4397375"/>
                <a:ext cx="256856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115" name="矩形 7"/>
            <p:cNvSpPr/>
            <p:nvPr/>
          </p:nvSpPr>
          <p:spPr>
            <a:xfrm>
              <a:off x="5815475" y="2039"/>
              <a:ext cx="256894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工作场所</a:t>
              </a:r>
              <a:endParaRPr lang="en-US" altLang="zh-CN" sz="3300">
                <a:solidFill>
                  <a:srgbClr val="FFFFFF"/>
                </a:solidFill>
              </a:endParaRP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116" name="组合 2115"/>
          <p:cNvGrpSpPr/>
          <p:nvPr/>
        </p:nvGrpSpPr>
        <p:grpSpPr>
          <a:xfrm>
            <a:off x="2987675" y="2957513"/>
            <a:ext cx="2568575" cy="1263650"/>
            <a:chOff x="256540" y="2949585"/>
            <a:chExt cx="2568933" cy="1263234"/>
          </a:xfrm>
        </p:grpSpPr>
        <p:grpSp>
          <p:nvGrpSpPr>
            <p:cNvPr id="2117" name="组合 2116"/>
            <p:cNvGrpSpPr/>
            <p:nvPr/>
          </p:nvGrpSpPr>
          <p:grpSpPr>
            <a:xfrm>
              <a:off x="194936" y="2912068"/>
              <a:ext cx="2682614" cy="1371148"/>
              <a:chOff x="2926080" y="2919984"/>
              <a:chExt cx="2682240" cy="1371600"/>
            </a:xfrm>
          </p:grpSpPr>
          <p:pic>
            <p:nvPicPr>
              <p:cNvPr id="2118" name="矩形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6080" y="2919984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19" name="矩形 2118"/>
              <p:cNvSpPr/>
              <p:nvPr/>
            </p:nvSpPr>
            <p:spPr>
              <a:xfrm>
                <a:off x="2987675" y="295751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120" name="矩形 5"/>
            <p:cNvSpPr/>
            <p:nvPr/>
          </p:nvSpPr>
          <p:spPr>
            <a:xfrm>
              <a:off x="256540" y="2949585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食品安全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121" name="组合 2120"/>
          <p:cNvGrpSpPr/>
          <p:nvPr/>
        </p:nvGrpSpPr>
        <p:grpSpPr>
          <a:xfrm>
            <a:off x="6516688" y="4397375"/>
            <a:ext cx="2232025" cy="1263650"/>
            <a:chOff x="173671" y="2949585"/>
            <a:chExt cx="2568933" cy="1263234"/>
          </a:xfrm>
        </p:grpSpPr>
        <p:grpSp>
          <p:nvGrpSpPr>
            <p:cNvPr id="2122" name="组合 2121"/>
            <p:cNvGrpSpPr/>
            <p:nvPr/>
          </p:nvGrpSpPr>
          <p:grpSpPr>
            <a:xfrm>
              <a:off x="103436" y="2910863"/>
              <a:ext cx="2701217" cy="1377242"/>
              <a:chOff x="6455664" y="4358640"/>
              <a:chExt cx="2346960" cy="1377696"/>
            </a:xfrm>
          </p:grpSpPr>
          <p:pic>
            <p:nvPicPr>
              <p:cNvPr id="2123" name="矩形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5664" y="4358640"/>
                <a:ext cx="2346960" cy="137769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24" name="矩形 2123"/>
              <p:cNvSpPr/>
              <p:nvPr/>
            </p:nvSpPr>
            <p:spPr>
              <a:xfrm>
                <a:off x="6516688" y="4397375"/>
                <a:ext cx="223202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125" name="矩形 12"/>
            <p:cNvSpPr/>
            <p:nvPr/>
          </p:nvSpPr>
          <p:spPr>
            <a:xfrm>
              <a:off x="173671" y="2949585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锅炉爆炸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126" name="组合 2125"/>
          <p:cNvGrpSpPr/>
          <p:nvPr/>
        </p:nvGrpSpPr>
        <p:grpSpPr>
          <a:xfrm>
            <a:off x="49213" y="1487488"/>
            <a:ext cx="1981200" cy="1358900"/>
            <a:chOff x="31" y="937"/>
            <a:chExt cx="1248" cy="856"/>
          </a:xfrm>
        </p:grpSpPr>
        <p:pic>
          <p:nvPicPr>
            <p:cNvPr id="2127" name="矩形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" y="937"/>
              <a:ext cx="1248" cy="8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28" name="矩形 2127"/>
            <p:cNvSpPr/>
            <p:nvPr/>
          </p:nvSpPr>
          <p:spPr>
            <a:xfrm>
              <a:off x="68" y="960"/>
              <a:ext cx="1175" cy="7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r>
                <a:rPr lang="zh-CN" altLang="en-US" sz="3200">
                  <a:solidFill>
                    <a:srgbClr val="FFFFFF"/>
                  </a:solidFill>
                </a:rPr>
                <a:t>重大</a:t>
              </a:r>
              <a:endParaRPr lang="en-US" altLang="zh-CN" sz="3200">
                <a:solidFill>
                  <a:srgbClr val="FFFFFF"/>
                </a:solidFill>
              </a:endParaRPr>
            </a:p>
            <a:p>
              <a:pPr algn="ctr"/>
              <a:r>
                <a:rPr lang="zh-CN" altLang="en-US" sz="3200">
                  <a:solidFill>
                    <a:srgbClr val="FFFFFF"/>
                  </a:solidFill>
                </a:rPr>
                <a:t>风险源</a:t>
              </a:r>
              <a:endParaRPr lang="zh-CN" alt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2129" name="组合 2128"/>
          <p:cNvGrpSpPr/>
          <p:nvPr/>
        </p:nvGrpSpPr>
        <p:grpSpPr>
          <a:xfrm>
            <a:off x="2133600" y="2024063"/>
            <a:ext cx="768350" cy="469900"/>
            <a:chOff x="1344" y="1275"/>
            <a:chExt cx="484" cy="296"/>
          </a:xfrm>
        </p:grpSpPr>
        <p:pic>
          <p:nvPicPr>
            <p:cNvPr id="2130" name="右箭头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4" y="1275"/>
              <a:ext cx="484" cy="2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31" name="矩形 2130"/>
            <p:cNvSpPr/>
            <p:nvPr/>
          </p:nvSpPr>
          <p:spPr>
            <a:xfrm>
              <a:off x="1383" y="1355"/>
              <a:ext cx="352" cy="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132" name="组合 2131"/>
          <p:cNvGrpSpPr/>
          <p:nvPr/>
        </p:nvGrpSpPr>
        <p:grpSpPr>
          <a:xfrm>
            <a:off x="5662613" y="2024063"/>
            <a:ext cx="762000" cy="469900"/>
            <a:chOff x="3567" y="1275"/>
            <a:chExt cx="480" cy="296"/>
          </a:xfrm>
        </p:grpSpPr>
        <p:pic>
          <p:nvPicPr>
            <p:cNvPr id="2133" name="右箭头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67" y="1275"/>
              <a:ext cx="480" cy="2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34" name="矩形 2133"/>
            <p:cNvSpPr/>
            <p:nvPr/>
          </p:nvSpPr>
          <p:spPr>
            <a:xfrm>
              <a:off x="3606" y="1355"/>
              <a:ext cx="351" cy="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135" name="组合 2134"/>
          <p:cNvGrpSpPr/>
          <p:nvPr/>
        </p:nvGrpSpPr>
        <p:grpSpPr>
          <a:xfrm>
            <a:off x="6456363" y="1377950"/>
            <a:ext cx="2346325" cy="1474788"/>
            <a:chOff x="4067" y="868"/>
            <a:chExt cx="1478" cy="929"/>
          </a:xfrm>
        </p:grpSpPr>
        <p:pic>
          <p:nvPicPr>
            <p:cNvPr id="2136" name="矩形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67" y="868"/>
              <a:ext cx="1478" cy="9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37" name="矩形 2136"/>
            <p:cNvSpPr/>
            <p:nvPr/>
          </p:nvSpPr>
          <p:spPr>
            <a:xfrm>
              <a:off x="4105" y="956"/>
              <a:ext cx="1406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zh-CN" altLang="en-US" sz="3600">
                  <a:solidFill>
                    <a:srgbClr val="FFFFFF"/>
                  </a:solidFill>
                </a:rPr>
                <a:t>高层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/>
              <a:r>
                <a:rPr lang="zh-CN" altLang="en-US" sz="3600">
                  <a:solidFill>
                    <a:srgbClr val="FFFFFF"/>
                  </a:solidFill>
                </a:rPr>
                <a:t>火灾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grpSp>
        <p:nvGrpSpPr>
          <p:cNvPr id="2138" name="组合 2137"/>
          <p:cNvGrpSpPr/>
          <p:nvPr/>
        </p:nvGrpSpPr>
        <p:grpSpPr>
          <a:xfrm>
            <a:off x="6381750" y="2816225"/>
            <a:ext cx="2493963" cy="1474788"/>
            <a:chOff x="4020" y="1774"/>
            <a:chExt cx="1571" cy="929"/>
          </a:xfrm>
        </p:grpSpPr>
        <p:pic>
          <p:nvPicPr>
            <p:cNvPr id="2139" name="矩形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20" y="1774"/>
              <a:ext cx="1571" cy="9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40" name="矩形 2139"/>
            <p:cNvSpPr/>
            <p:nvPr/>
          </p:nvSpPr>
          <p:spPr>
            <a:xfrm>
              <a:off x="4105" y="1863"/>
              <a:ext cx="1406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zh-CN" altLang="en-US" sz="3600">
                  <a:solidFill>
                    <a:srgbClr val="FFFFFF"/>
                  </a:solidFill>
                </a:rPr>
                <a:t>集体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/>
              <a:r>
                <a:rPr lang="zh-CN" altLang="en-US" sz="3600">
                  <a:solidFill>
                    <a:srgbClr val="FFFFFF"/>
                  </a:solidFill>
                </a:rPr>
                <a:t>食物中毒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grpSp>
        <p:nvGrpSpPr>
          <p:cNvPr id="2141" name="组合 2140"/>
          <p:cNvGrpSpPr/>
          <p:nvPr/>
        </p:nvGrpSpPr>
        <p:grpSpPr>
          <a:xfrm>
            <a:off x="5662613" y="3395663"/>
            <a:ext cx="762000" cy="469900"/>
            <a:chOff x="3567" y="2139"/>
            <a:chExt cx="480" cy="296"/>
          </a:xfrm>
        </p:grpSpPr>
        <p:pic>
          <p:nvPicPr>
            <p:cNvPr id="2142" name="右箭头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67" y="2139"/>
              <a:ext cx="480" cy="2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43" name="矩形 2142"/>
            <p:cNvSpPr/>
            <p:nvPr/>
          </p:nvSpPr>
          <p:spPr>
            <a:xfrm>
              <a:off x="3606" y="2217"/>
              <a:ext cx="351" cy="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144" name="组合 2143"/>
          <p:cNvGrpSpPr/>
          <p:nvPr/>
        </p:nvGrpSpPr>
        <p:grpSpPr>
          <a:xfrm>
            <a:off x="5662613" y="4833938"/>
            <a:ext cx="762000" cy="469900"/>
            <a:chOff x="3567" y="3045"/>
            <a:chExt cx="480" cy="296"/>
          </a:xfrm>
        </p:grpSpPr>
        <p:pic>
          <p:nvPicPr>
            <p:cNvPr id="2145" name="右箭头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67" y="3045"/>
              <a:ext cx="480" cy="2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46" name="矩形 2145"/>
            <p:cNvSpPr/>
            <p:nvPr/>
          </p:nvSpPr>
          <p:spPr>
            <a:xfrm>
              <a:off x="3606" y="3124"/>
              <a:ext cx="351" cy="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2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6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0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4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9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3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7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42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46" dur="5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50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49" name="组合 2148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150" name="组合 2149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151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52" name="矩形 2151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153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sp>
        <p:nvSpPr>
          <p:cNvPr id="2154" name="图示 4"/>
          <p:cNvSpPr/>
          <p:nvPr/>
        </p:nvSpPr>
        <p:spPr>
          <a:xfrm>
            <a:off x="1857375" y="2000250"/>
            <a:ext cx="6096000" cy="4064000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5" name="矩形 5"/>
          <p:cNvSpPr/>
          <p:nvPr/>
        </p:nvSpPr>
        <p:spPr>
          <a:xfrm>
            <a:off x="428625" y="2428875"/>
            <a:ext cx="1214438" cy="25860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defTabSz="914400">
              <a:buClrTx/>
              <a:buSzPct val="100000"/>
              <a:buFontTx/>
              <a:buNone/>
            </a:pPr>
            <a:r>
              <a:rPr lang="zh-CN" altLang="en-US" sz="5400" b="1">
                <a:latin typeface="Arial" panose="020B0604020202020204"/>
                <a:ea typeface="宋体" panose="02010600030101010101" pitchFamily="2" charset="-122"/>
              </a:rPr>
              <a:t>高压线</a:t>
            </a:r>
            <a:endParaRPr lang="zh-CN" altLang="en-US" sz="5400" b="1"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8" name="组合 2157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159" name="组合 2158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160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61" name="矩形 2160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162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163" name="组合 2162"/>
          <p:cNvGrpSpPr/>
          <p:nvPr/>
        </p:nvGrpSpPr>
        <p:grpSpPr>
          <a:xfrm>
            <a:off x="858838" y="1657350"/>
            <a:ext cx="7931150" cy="787400"/>
            <a:chOff x="541" y="1044"/>
            <a:chExt cx="4996" cy="496"/>
          </a:xfrm>
        </p:grpSpPr>
        <p:pic>
          <p:nvPicPr>
            <p:cNvPr id="2164" name="矩形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" y="1044"/>
              <a:ext cx="4996" cy="4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65" name="矩形 2164"/>
            <p:cNvSpPr/>
            <p:nvPr/>
          </p:nvSpPr>
          <p:spPr>
            <a:xfrm>
              <a:off x="675" y="1125"/>
              <a:ext cx="476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200">
                  <a:solidFill>
                    <a:srgbClr val="FFFFFF"/>
                  </a:solidFill>
                </a:rPr>
                <a:t>生活小区内车辆及道路交通的管理难点：</a:t>
              </a:r>
              <a:endParaRPr lang="zh-CN" altLang="en-US" sz="3200">
                <a:solidFill>
                  <a:srgbClr val="FFFFFF"/>
                </a:solidFill>
              </a:endParaRPr>
            </a:p>
          </p:txBody>
        </p:sp>
      </p:grpSp>
      <p:sp>
        <p:nvSpPr>
          <p:cNvPr id="2166" name="图示 5"/>
          <p:cNvSpPr/>
          <p:nvPr/>
        </p:nvSpPr>
        <p:spPr>
          <a:xfrm>
            <a:off x="1143000" y="2500313"/>
            <a:ext cx="7358063" cy="4064000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6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063" y="642938"/>
            <a:ext cx="7975600" cy="5964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70" name="圆角右箭头 11"/>
          <p:cNvSpPr/>
          <p:nvPr/>
        </p:nvSpPr>
        <p:spPr>
          <a:xfrm rot="18120000">
            <a:off x="3371850" y="2767013"/>
            <a:ext cx="357188" cy="571500"/>
          </a:xfrm>
          <a:solidFill>
            <a:srgbClr val="FFFFFF"/>
          </a:solidFill>
          <a:ln w="25400" cap="flat" cmpd="sng">
            <a:solidFill>
              <a:srgbClr val="65718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171" name="组合 2170"/>
          <p:cNvGrpSpPr/>
          <p:nvPr/>
        </p:nvGrpSpPr>
        <p:grpSpPr>
          <a:xfrm>
            <a:off x="3357563" y="2571750"/>
            <a:ext cx="2479675" cy="2068513"/>
            <a:chOff x="5790428" y="1074997"/>
            <a:chExt cx="2479248" cy="2067977"/>
          </a:xfrm>
        </p:grpSpPr>
        <p:sp>
          <p:nvSpPr>
            <p:cNvPr id="2172" name="饼形 6"/>
            <p:cNvSpPr/>
            <p:nvPr/>
          </p:nvSpPr>
          <p:spPr>
            <a:xfrm rot="12720000">
              <a:off x="5790428" y="1074997"/>
              <a:ext cx="2479248" cy="2067977"/>
            </a:xfrm>
            <a:solidFill>
              <a:srgbClr val="00B0F0">
                <a:alpha val="50195"/>
              </a:srgbClr>
            </a:solidFill>
            <a:ln w="25400" cap="flat" cmpd="sng">
              <a:solidFill>
                <a:srgbClr val="65718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73" name="饼形 7"/>
            <p:cNvSpPr/>
            <p:nvPr/>
          </p:nvSpPr>
          <p:spPr>
            <a:xfrm rot="12720000">
              <a:off x="5790428" y="1074997"/>
              <a:ext cx="2479248" cy="2067977"/>
            </a:xfrm>
            <a:solidFill>
              <a:srgbClr val="C00000">
                <a:alpha val="50195"/>
              </a:srgbClr>
            </a:solidFill>
            <a:ln w="25400" cap="flat" cmpd="sng">
              <a:solidFill>
                <a:srgbClr val="65718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174" name="直角上箭头 13"/>
          <p:cNvSpPr/>
          <p:nvPr/>
        </p:nvSpPr>
        <p:spPr>
          <a:xfrm rot="12960000">
            <a:off x="2940050" y="3457575"/>
            <a:ext cx="449263" cy="388938"/>
          </a:xfrm>
          <a:solidFill>
            <a:srgbClr val="FFFFFF"/>
          </a:solidFill>
          <a:ln w="25400" cap="flat" cmpd="sng">
            <a:solidFill>
              <a:srgbClr val="65718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75" name="直角双向箭头 20"/>
          <p:cNvSpPr/>
          <p:nvPr/>
        </p:nvSpPr>
        <p:spPr>
          <a:xfrm rot="18300000">
            <a:off x="2774950" y="3311525"/>
            <a:ext cx="428625" cy="368300"/>
          </a:xfrm>
          <a:solidFill>
            <a:srgbClr val="FFFFFF"/>
          </a:solidFill>
          <a:ln w="25400" cap="flat" cmpd="sng">
            <a:solidFill>
              <a:srgbClr val="65718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176" name="组合 2175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177" name="组合 2176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178" name="矩形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79" name="矩形 2178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180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181" name="组合 2180"/>
          <p:cNvGrpSpPr/>
          <p:nvPr/>
        </p:nvGrpSpPr>
        <p:grpSpPr>
          <a:xfrm>
            <a:off x="390525" y="4548188"/>
            <a:ext cx="6192838" cy="1554162"/>
            <a:chOff x="246" y="2865"/>
            <a:chExt cx="3901" cy="979"/>
          </a:xfrm>
        </p:grpSpPr>
        <p:pic>
          <p:nvPicPr>
            <p:cNvPr id="2182" name="矩形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" y="2865"/>
              <a:ext cx="3901" cy="9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83" name="矩形 2182"/>
            <p:cNvSpPr/>
            <p:nvPr/>
          </p:nvSpPr>
          <p:spPr>
            <a:xfrm>
              <a:off x="360" y="2925"/>
              <a:ext cx="3735" cy="8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>
                  <a:solidFill>
                    <a:srgbClr val="FFFFFF"/>
                  </a:solidFill>
                </a:rPr>
                <a:t>中门两侧绿化影响驾驶视野，如有人穿越时，遇驾驶人员车速过快，存安全隐患</a:t>
              </a:r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2184" name="组合 2183"/>
          <p:cNvGrpSpPr/>
          <p:nvPr/>
        </p:nvGrpSpPr>
        <p:grpSpPr>
          <a:xfrm>
            <a:off x="3357563" y="642938"/>
            <a:ext cx="1866900" cy="871537"/>
            <a:chOff x="942982" y="0"/>
            <a:chExt cx="1697366" cy="942981"/>
          </a:xfrm>
        </p:grpSpPr>
        <p:grpSp>
          <p:nvGrpSpPr>
            <p:cNvPr id="2185" name="组合 2184"/>
            <p:cNvGrpSpPr/>
            <p:nvPr/>
          </p:nvGrpSpPr>
          <p:grpSpPr>
            <a:xfrm>
              <a:off x="888770" y="-42667"/>
              <a:ext cx="1801286" cy="1061911"/>
              <a:chOff x="3297936" y="603504"/>
              <a:chExt cx="1981200" cy="981456"/>
            </a:xfrm>
          </p:grpSpPr>
          <p:pic>
            <p:nvPicPr>
              <p:cNvPr id="2186" name="圆角矩形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7936" y="603504"/>
                <a:ext cx="1981200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87" name="矩形 2186"/>
              <p:cNvSpPr/>
              <p:nvPr/>
            </p:nvSpPr>
            <p:spPr>
              <a:xfrm>
                <a:off x="3383089" y="668464"/>
                <a:ext cx="1815848" cy="8204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188" name="圆角矩形 4"/>
            <p:cNvSpPr/>
            <p:nvPr/>
          </p:nvSpPr>
          <p:spPr>
            <a:xfrm>
              <a:off x="954529" y="27482"/>
              <a:ext cx="164107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建行路口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91" name="组合 2190"/>
          <p:cNvGrpSpPr/>
          <p:nvPr/>
        </p:nvGrpSpPr>
        <p:grpSpPr>
          <a:xfrm>
            <a:off x="444500" y="436563"/>
            <a:ext cx="2484438" cy="849312"/>
            <a:chOff x="256540" y="2039"/>
            <a:chExt cx="2568933" cy="1263234"/>
          </a:xfrm>
        </p:grpSpPr>
        <p:grpSp>
          <p:nvGrpSpPr>
            <p:cNvPr id="2192" name="组合 2191"/>
            <p:cNvGrpSpPr/>
            <p:nvPr/>
          </p:nvGrpSpPr>
          <p:grpSpPr>
            <a:xfrm>
              <a:off x="194032" y="-48869"/>
              <a:ext cx="2685216" cy="1423512"/>
              <a:chOff x="384048" y="402336"/>
              <a:chExt cx="2596896" cy="957072"/>
            </a:xfrm>
          </p:grpSpPr>
          <p:pic>
            <p:nvPicPr>
              <p:cNvPr id="2193" name="矩形 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596896" cy="9570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94" name="矩形 2193"/>
              <p:cNvSpPr/>
              <p:nvPr/>
            </p:nvSpPr>
            <p:spPr>
              <a:xfrm>
                <a:off x="444500" y="436563"/>
                <a:ext cx="2484438" cy="849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195" name="矩形 9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196" name="组合 2195"/>
          <p:cNvGrpSpPr/>
          <p:nvPr/>
        </p:nvGrpSpPr>
        <p:grpSpPr>
          <a:xfrm>
            <a:off x="3500438" y="428625"/>
            <a:ext cx="1866900" cy="871538"/>
            <a:chOff x="942982" y="0"/>
            <a:chExt cx="1697366" cy="942981"/>
          </a:xfrm>
        </p:grpSpPr>
        <p:grpSp>
          <p:nvGrpSpPr>
            <p:cNvPr id="2197" name="组合 2196"/>
            <p:cNvGrpSpPr/>
            <p:nvPr/>
          </p:nvGrpSpPr>
          <p:grpSpPr>
            <a:xfrm>
              <a:off x="886345" y="-41635"/>
              <a:ext cx="1801286" cy="1061909"/>
              <a:chOff x="3438144" y="390144"/>
              <a:chExt cx="1981200" cy="981456"/>
            </a:xfrm>
          </p:grpSpPr>
          <p:pic>
            <p:nvPicPr>
              <p:cNvPr id="2198" name="圆角矩形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38144" y="390144"/>
                <a:ext cx="1981200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99" name="矩形 2198"/>
              <p:cNvSpPr/>
              <p:nvPr/>
            </p:nvSpPr>
            <p:spPr>
              <a:xfrm>
                <a:off x="3525964" y="454151"/>
                <a:ext cx="1815848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00" name="圆角矩形 4"/>
            <p:cNvSpPr/>
            <p:nvPr/>
          </p:nvSpPr>
          <p:spPr>
            <a:xfrm>
              <a:off x="954529" y="27482"/>
              <a:ext cx="164107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禁令标示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pic>
        <p:nvPicPr>
          <p:cNvPr id="2201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428750"/>
            <a:ext cx="8293100" cy="5429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04" name="组合 2203"/>
          <p:cNvGrpSpPr/>
          <p:nvPr/>
        </p:nvGrpSpPr>
        <p:grpSpPr>
          <a:xfrm>
            <a:off x="444500" y="436563"/>
            <a:ext cx="2484438" cy="849312"/>
            <a:chOff x="256540" y="2039"/>
            <a:chExt cx="2568933" cy="1263234"/>
          </a:xfrm>
        </p:grpSpPr>
        <p:grpSp>
          <p:nvGrpSpPr>
            <p:cNvPr id="2205" name="组合 2204"/>
            <p:cNvGrpSpPr/>
            <p:nvPr/>
          </p:nvGrpSpPr>
          <p:grpSpPr>
            <a:xfrm>
              <a:off x="194032" y="-48869"/>
              <a:ext cx="2685216" cy="1423512"/>
              <a:chOff x="384048" y="402336"/>
              <a:chExt cx="2596896" cy="957072"/>
            </a:xfrm>
          </p:grpSpPr>
          <p:pic>
            <p:nvPicPr>
              <p:cNvPr id="2206" name="矩形 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596896" cy="9570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07" name="矩形 2206"/>
              <p:cNvSpPr/>
              <p:nvPr/>
            </p:nvSpPr>
            <p:spPr>
              <a:xfrm>
                <a:off x="444500" y="436563"/>
                <a:ext cx="2484438" cy="849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08" name="矩形 9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209" name="组合 2208"/>
          <p:cNvGrpSpPr/>
          <p:nvPr/>
        </p:nvGrpSpPr>
        <p:grpSpPr>
          <a:xfrm>
            <a:off x="3500438" y="428625"/>
            <a:ext cx="1866900" cy="871538"/>
            <a:chOff x="942982" y="0"/>
            <a:chExt cx="1697366" cy="942981"/>
          </a:xfrm>
        </p:grpSpPr>
        <p:grpSp>
          <p:nvGrpSpPr>
            <p:cNvPr id="2210" name="组合 2209"/>
            <p:cNvGrpSpPr/>
            <p:nvPr/>
          </p:nvGrpSpPr>
          <p:grpSpPr>
            <a:xfrm>
              <a:off x="886345" y="-41635"/>
              <a:ext cx="1801286" cy="1061909"/>
              <a:chOff x="3438144" y="390144"/>
              <a:chExt cx="1981200" cy="981456"/>
            </a:xfrm>
          </p:grpSpPr>
          <p:pic>
            <p:nvPicPr>
              <p:cNvPr id="2211" name="圆角矩形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38144" y="390144"/>
                <a:ext cx="1981200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12" name="矩形 2211"/>
              <p:cNvSpPr/>
              <p:nvPr/>
            </p:nvSpPr>
            <p:spPr>
              <a:xfrm>
                <a:off x="3525964" y="454151"/>
                <a:ext cx="1815848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13" name="圆角矩形 4"/>
            <p:cNvSpPr/>
            <p:nvPr/>
          </p:nvSpPr>
          <p:spPr>
            <a:xfrm>
              <a:off x="954529" y="27482"/>
              <a:ext cx="164107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禁令标示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pic>
        <p:nvPicPr>
          <p:cNvPr id="2214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1500188"/>
            <a:ext cx="8585200" cy="492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17" name="组合 2216"/>
          <p:cNvGrpSpPr/>
          <p:nvPr/>
        </p:nvGrpSpPr>
        <p:grpSpPr>
          <a:xfrm>
            <a:off x="444500" y="436563"/>
            <a:ext cx="2484438" cy="849312"/>
            <a:chOff x="256540" y="2039"/>
            <a:chExt cx="2568933" cy="1263234"/>
          </a:xfrm>
        </p:grpSpPr>
        <p:grpSp>
          <p:nvGrpSpPr>
            <p:cNvPr id="2218" name="组合 2217"/>
            <p:cNvGrpSpPr/>
            <p:nvPr/>
          </p:nvGrpSpPr>
          <p:grpSpPr>
            <a:xfrm>
              <a:off x="194032" y="-48869"/>
              <a:ext cx="2685216" cy="1423512"/>
              <a:chOff x="384048" y="402336"/>
              <a:chExt cx="2596896" cy="957072"/>
            </a:xfrm>
          </p:grpSpPr>
          <p:pic>
            <p:nvPicPr>
              <p:cNvPr id="2219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596896" cy="9570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20" name="矩形 2219"/>
              <p:cNvSpPr/>
              <p:nvPr/>
            </p:nvSpPr>
            <p:spPr>
              <a:xfrm>
                <a:off x="444500" y="436563"/>
                <a:ext cx="2484438" cy="849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21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222" name="组合 2221"/>
          <p:cNvGrpSpPr/>
          <p:nvPr/>
        </p:nvGrpSpPr>
        <p:grpSpPr>
          <a:xfrm>
            <a:off x="3500438" y="428625"/>
            <a:ext cx="1866900" cy="871538"/>
            <a:chOff x="942982" y="0"/>
            <a:chExt cx="1697366" cy="942981"/>
          </a:xfrm>
        </p:grpSpPr>
        <p:grpSp>
          <p:nvGrpSpPr>
            <p:cNvPr id="2223" name="组合 2222"/>
            <p:cNvGrpSpPr/>
            <p:nvPr/>
          </p:nvGrpSpPr>
          <p:grpSpPr>
            <a:xfrm>
              <a:off x="886345" y="-41635"/>
              <a:ext cx="1801286" cy="1061909"/>
              <a:chOff x="3438144" y="390144"/>
              <a:chExt cx="1981200" cy="981456"/>
            </a:xfrm>
          </p:grpSpPr>
          <p:pic>
            <p:nvPicPr>
              <p:cNvPr id="2224" name="圆角矩形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38144" y="390144"/>
                <a:ext cx="1981200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25" name="矩形 2224"/>
              <p:cNvSpPr/>
              <p:nvPr/>
            </p:nvSpPr>
            <p:spPr>
              <a:xfrm>
                <a:off x="3525964" y="454151"/>
                <a:ext cx="1815848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26" name="圆角矩形 4"/>
            <p:cNvSpPr/>
            <p:nvPr/>
          </p:nvSpPr>
          <p:spPr>
            <a:xfrm>
              <a:off x="954529" y="27482"/>
              <a:ext cx="164107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警告标示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pic>
        <p:nvPicPr>
          <p:cNvPr id="2227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8" y="1362075"/>
            <a:ext cx="7210425" cy="5495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30" name="组合 2229"/>
          <p:cNvGrpSpPr/>
          <p:nvPr/>
        </p:nvGrpSpPr>
        <p:grpSpPr>
          <a:xfrm>
            <a:off x="444500" y="436563"/>
            <a:ext cx="2484438" cy="849312"/>
            <a:chOff x="256540" y="2039"/>
            <a:chExt cx="2568933" cy="1263234"/>
          </a:xfrm>
        </p:grpSpPr>
        <p:grpSp>
          <p:nvGrpSpPr>
            <p:cNvPr id="2231" name="组合 2230"/>
            <p:cNvGrpSpPr/>
            <p:nvPr/>
          </p:nvGrpSpPr>
          <p:grpSpPr>
            <a:xfrm>
              <a:off x="194032" y="-48869"/>
              <a:ext cx="2685216" cy="1423512"/>
              <a:chOff x="384048" y="402336"/>
              <a:chExt cx="2596896" cy="957072"/>
            </a:xfrm>
          </p:grpSpPr>
          <p:pic>
            <p:nvPicPr>
              <p:cNvPr id="2232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596896" cy="9570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33" name="矩形 2232"/>
              <p:cNvSpPr/>
              <p:nvPr/>
            </p:nvSpPr>
            <p:spPr>
              <a:xfrm>
                <a:off x="444500" y="436563"/>
                <a:ext cx="2484438" cy="849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34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235" name="组合 2234"/>
          <p:cNvGrpSpPr/>
          <p:nvPr/>
        </p:nvGrpSpPr>
        <p:grpSpPr>
          <a:xfrm>
            <a:off x="3500438" y="428625"/>
            <a:ext cx="1866900" cy="871538"/>
            <a:chOff x="942982" y="0"/>
            <a:chExt cx="1697366" cy="942981"/>
          </a:xfrm>
        </p:grpSpPr>
        <p:grpSp>
          <p:nvGrpSpPr>
            <p:cNvPr id="2236" name="组合 2235"/>
            <p:cNvGrpSpPr/>
            <p:nvPr/>
          </p:nvGrpSpPr>
          <p:grpSpPr>
            <a:xfrm>
              <a:off x="886345" y="-41635"/>
              <a:ext cx="1801286" cy="1061909"/>
              <a:chOff x="3438144" y="390144"/>
              <a:chExt cx="1981200" cy="981456"/>
            </a:xfrm>
          </p:grpSpPr>
          <p:pic>
            <p:nvPicPr>
              <p:cNvPr id="2237" name="圆角矩形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38144" y="390144"/>
                <a:ext cx="1981200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38" name="矩形 2237"/>
              <p:cNvSpPr/>
              <p:nvPr/>
            </p:nvSpPr>
            <p:spPr>
              <a:xfrm>
                <a:off x="3525964" y="454151"/>
                <a:ext cx="1815848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39" name="圆角矩形 4"/>
            <p:cNvSpPr/>
            <p:nvPr/>
          </p:nvSpPr>
          <p:spPr>
            <a:xfrm>
              <a:off x="954529" y="27482"/>
              <a:ext cx="164107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警告标示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pic>
        <p:nvPicPr>
          <p:cNvPr id="224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3" y="1571625"/>
            <a:ext cx="7948612" cy="461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43" name="组合 2242"/>
          <p:cNvGrpSpPr/>
          <p:nvPr/>
        </p:nvGrpSpPr>
        <p:grpSpPr>
          <a:xfrm>
            <a:off x="444500" y="436563"/>
            <a:ext cx="2484438" cy="849312"/>
            <a:chOff x="256540" y="2039"/>
            <a:chExt cx="2568933" cy="1263234"/>
          </a:xfrm>
        </p:grpSpPr>
        <p:grpSp>
          <p:nvGrpSpPr>
            <p:cNvPr id="2244" name="组合 2243"/>
            <p:cNvGrpSpPr/>
            <p:nvPr/>
          </p:nvGrpSpPr>
          <p:grpSpPr>
            <a:xfrm>
              <a:off x="194032" y="-48869"/>
              <a:ext cx="2685216" cy="1423512"/>
              <a:chOff x="384048" y="402336"/>
              <a:chExt cx="2596896" cy="957072"/>
            </a:xfrm>
          </p:grpSpPr>
          <p:pic>
            <p:nvPicPr>
              <p:cNvPr id="2245" name="矩形 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596896" cy="9570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46" name="矩形 2245"/>
              <p:cNvSpPr/>
              <p:nvPr/>
            </p:nvSpPr>
            <p:spPr>
              <a:xfrm>
                <a:off x="444500" y="436563"/>
                <a:ext cx="2484438" cy="849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47" name="矩形 9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248" name="组合 2247"/>
          <p:cNvGrpSpPr/>
          <p:nvPr/>
        </p:nvGrpSpPr>
        <p:grpSpPr>
          <a:xfrm>
            <a:off x="3500438" y="428625"/>
            <a:ext cx="1866900" cy="871538"/>
            <a:chOff x="942982" y="0"/>
            <a:chExt cx="1697366" cy="942981"/>
          </a:xfrm>
        </p:grpSpPr>
        <p:grpSp>
          <p:nvGrpSpPr>
            <p:cNvPr id="2249" name="组合 2248"/>
            <p:cNvGrpSpPr/>
            <p:nvPr/>
          </p:nvGrpSpPr>
          <p:grpSpPr>
            <a:xfrm>
              <a:off x="886345" y="-41635"/>
              <a:ext cx="1801286" cy="1061909"/>
              <a:chOff x="3438144" y="390144"/>
              <a:chExt cx="1981200" cy="981456"/>
            </a:xfrm>
          </p:grpSpPr>
          <p:pic>
            <p:nvPicPr>
              <p:cNvPr id="2250" name="圆角矩形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38144" y="390144"/>
                <a:ext cx="1981200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51" name="矩形 2250"/>
              <p:cNvSpPr/>
              <p:nvPr/>
            </p:nvSpPr>
            <p:spPr>
              <a:xfrm>
                <a:off x="3525964" y="454151"/>
                <a:ext cx="1815848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52" name="圆角矩形 4"/>
            <p:cNvSpPr/>
            <p:nvPr/>
          </p:nvSpPr>
          <p:spPr>
            <a:xfrm>
              <a:off x="954529" y="27482"/>
              <a:ext cx="164107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指示标示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pic>
        <p:nvPicPr>
          <p:cNvPr id="2253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79538"/>
            <a:ext cx="7286625" cy="5478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395" y="1714500"/>
            <a:ext cx="594868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6082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6" name="组合 2255"/>
          <p:cNvGrpSpPr/>
          <p:nvPr/>
        </p:nvGrpSpPr>
        <p:grpSpPr>
          <a:xfrm>
            <a:off x="444500" y="436563"/>
            <a:ext cx="2484438" cy="849312"/>
            <a:chOff x="256540" y="2039"/>
            <a:chExt cx="2568933" cy="1263234"/>
          </a:xfrm>
        </p:grpSpPr>
        <p:grpSp>
          <p:nvGrpSpPr>
            <p:cNvPr id="2257" name="组合 2256"/>
            <p:cNvGrpSpPr/>
            <p:nvPr/>
          </p:nvGrpSpPr>
          <p:grpSpPr>
            <a:xfrm>
              <a:off x="194032" y="-48869"/>
              <a:ext cx="2685216" cy="1423512"/>
              <a:chOff x="384048" y="402336"/>
              <a:chExt cx="2596896" cy="957072"/>
            </a:xfrm>
          </p:grpSpPr>
          <p:pic>
            <p:nvPicPr>
              <p:cNvPr id="2258" name="矩形 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596896" cy="9570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59" name="矩形 2258"/>
              <p:cNvSpPr/>
              <p:nvPr/>
            </p:nvSpPr>
            <p:spPr>
              <a:xfrm>
                <a:off x="444500" y="436563"/>
                <a:ext cx="2484438" cy="849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60" name="矩形 9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261" name="组合 2260"/>
          <p:cNvGrpSpPr/>
          <p:nvPr/>
        </p:nvGrpSpPr>
        <p:grpSpPr>
          <a:xfrm>
            <a:off x="3500438" y="428625"/>
            <a:ext cx="1866900" cy="871538"/>
            <a:chOff x="942982" y="0"/>
            <a:chExt cx="1697366" cy="942981"/>
          </a:xfrm>
        </p:grpSpPr>
        <p:grpSp>
          <p:nvGrpSpPr>
            <p:cNvPr id="2262" name="组合 2261"/>
            <p:cNvGrpSpPr/>
            <p:nvPr/>
          </p:nvGrpSpPr>
          <p:grpSpPr>
            <a:xfrm>
              <a:off x="886345" y="-41635"/>
              <a:ext cx="1801286" cy="1061909"/>
              <a:chOff x="3438144" y="390144"/>
              <a:chExt cx="1981200" cy="981456"/>
            </a:xfrm>
          </p:grpSpPr>
          <p:pic>
            <p:nvPicPr>
              <p:cNvPr id="2263" name="圆角矩形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38144" y="390144"/>
                <a:ext cx="1981200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64" name="矩形 2263"/>
              <p:cNvSpPr/>
              <p:nvPr/>
            </p:nvSpPr>
            <p:spPr>
              <a:xfrm>
                <a:off x="3525964" y="454151"/>
                <a:ext cx="1815848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65" name="圆角矩形 4"/>
            <p:cNvSpPr/>
            <p:nvPr/>
          </p:nvSpPr>
          <p:spPr>
            <a:xfrm>
              <a:off x="954529" y="27482"/>
              <a:ext cx="164107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指示标示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pic>
        <p:nvPicPr>
          <p:cNvPr id="2266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3" y="1357313"/>
            <a:ext cx="8396287" cy="5214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69" name="Rectangle 2"/>
          <p:cNvSpPr/>
          <p:nvPr>
            <p:ph type="title" idx="4294967295"/>
          </p:nvPr>
        </p:nvSpPr>
        <p:spPr>
          <a:xfrm>
            <a:off x="285750" y="1571625"/>
            <a:ext cx="5214938" cy="2928938"/>
          </a:xfrm>
          <a:solidFill>
            <a:srgbClr val="0069B8"/>
          </a:solidFill>
          <a:ln/>
        </p:spPr>
        <p:txBody>
          <a:bodyPr wrap="square" lIns="91440" tIns="45720" rIns="91440" bIns="45720" anchor="ctr" anchorCtr="0"/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一、合理的生活安排</a:t>
            </a:r>
            <a:br>
              <a:rPr lang="en-US" altLang="zh-CN" sz="3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>
                <a:solidFill>
                  <a:schemeClr val="bg1"/>
                </a:solidFill>
                <a:ea typeface="宋体" panose="02010600030101010101" pitchFamily="2" charset="-122"/>
              </a:rPr>
              <a:t>注意劳逸结合，合理安排生活，保证充足、必要的睡眠时间。</a:t>
            </a:r>
            <a:br>
              <a:rPr lang="zh-CN" altLang="en-US">
                <a:solidFill>
                  <a:schemeClr val="bg1"/>
                </a:solidFill>
                <a:ea typeface="宋体" panose="02010600030101010101" pitchFamily="2" charset="-122"/>
              </a:rPr>
            </a:br>
            <a:r>
              <a:rPr lang="zh-CN" altLang="en-US">
                <a:solidFill>
                  <a:schemeClr val="bg1"/>
                </a:solidFill>
                <a:ea typeface="宋体" panose="02010600030101010101" pitchFamily="2" charset="-122"/>
              </a:rPr>
              <a:t>连续驾车</a:t>
            </a:r>
            <a:r>
              <a:rPr lang="en-US" altLang="zh-CN">
                <a:solidFill>
                  <a:schemeClr val="bg1"/>
                </a:solidFill>
                <a:ea typeface="宋体" panose="02010600030101010101" pitchFamily="2" charset="-122"/>
              </a:rPr>
              <a:t>4</a:t>
            </a:r>
            <a:r>
              <a:rPr lang="zh-CN" altLang="en-US">
                <a:solidFill>
                  <a:schemeClr val="bg1"/>
                </a:solidFill>
                <a:ea typeface="宋体" panose="02010600030101010101" pitchFamily="2" charset="-122"/>
              </a:rPr>
              <a:t>小时需休息</a:t>
            </a:r>
            <a:r>
              <a:rPr lang="en-US" altLang="zh-CN">
                <a:solidFill>
                  <a:schemeClr val="bg1"/>
                </a:solidFill>
                <a:ea typeface="宋体" panose="02010600030101010101" pitchFamily="2" charset="-122"/>
              </a:rPr>
              <a:t>15</a:t>
            </a:r>
            <a:r>
              <a:rPr lang="zh-CN" altLang="en-US">
                <a:solidFill>
                  <a:schemeClr val="bg1"/>
                </a:solidFill>
                <a:ea typeface="宋体" panose="02010600030101010101" pitchFamily="2" charset="-122"/>
              </a:rPr>
              <a:t>分钟以上</a:t>
            </a: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2270" name="组合 2269"/>
          <p:cNvGrpSpPr/>
          <p:nvPr/>
        </p:nvGrpSpPr>
        <p:grpSpPr>
          <a:xfrm>
            <a:off x="444500" y="436563"/>
            <a:ext cx="2484438" cy="849312"/>
            <a:chOff x="256540" y="2039"/>
            <a:chExt cx="2568933" cy="1263234"/>
          </a:xfrm>
        </p:grpSpPr>
        <p:grpSp>
          <p:nvGrpSpPr>
            <p:cNvPr id="2271" name="组合 2270"/>
            <p:cNvGrpSpPr/>
            <p:nvPr/>
          </p:nvGrpSpPr>
          <p:grpSpPr>
            <a:xfrm>
              <a:off x="194032" y="-48869"/>
              <a:ext cx="2685216" cy="1423512"/>
              <a:chOff x="384048" y="402336"/>
              <a:chExt cx="2596896" cy="957072"/>
            </a:xfrm>
          </p:grpSpPr>
          <p:pic>
            <p:nvPicPr>
              <p:cNvPr id="2272" name="矩形 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596896" cy="9570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73" name="矩形 2272"/>
              <p:cNvSpPr/>
              <p:nvPr/>
            </p:nvSpPr>
            <p:spPr>
              <a:xfrm>
                <a:off x="444500" y="436563"/>
                <a:ext cx="2484438" cy="849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74" name="矩形 7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275" name="组合 2274"/>
          <p:cNvGrpSpPr/>
          <p:nvPr/>
        </p:nvGrpSpPr>
        <p:grpSpPr>
          <a:xfrm>
            <a:off x="3500438" y="428625"/>
            <a:ext cx="3000375" cy="871538"/>
            <a:chOff x="942982" y="0"/>
            <a:chExt cx="1697366" cy="942981"/>
          </a:xfrm>
        </p:grpSpPr>
        <p:grpSp>
          <p:nvGrpSpPr>
            <p:cNvPr id="2276" name="组合 2275"/>
            <p:cNvGrpSpPr/>
            <p:nvPr/>
          </p:nvGrpSpPr>
          <p:grpSpPr>
            <a:xfrm>
              <a:off x="907741" y="-41635"/>
              <a:ext cx="1762243" cy="1061909"/>
              <a:chOff x="3438144" y="390144"/>
              <a:chExt cx="3115056" cy="981456"/>
            </a:xfrm>
          </p:grpSpPr>
          <p:pic>
            <p:nvPicPr>
              <p:cNvPr id="2277" name="圆角矩形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38144" y="390144"/>
                <a:ext cx="3115056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78" name="矩形 2277"/>
              <p:cNvSpPr/>
              <p:nvPr/>
            </p:nvSpPr>
            <p:spPr>
              <a:xfrm>
                <a:off x="3525964" y="454151"/>
                <a:ext cx="2949323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79" name="圆角矩形 4"/>
            <p:cNvSpPr/>
            <p:nvPr/>
          </p:nvSpPr>
          <p:spPr>
            <a:xfrm>
              <a:off x="953759" y="27482"/>
              <a:ext cx="164168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安全的驾驶习惯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pic>
        <p:nvPicPr>
          <p:cNvPr id="2280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688" y="3143250"/>
            <a:ext cx="3810000" cy="2752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83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6063" y="1357313"/>
            <a:ext cx="6357937" cy="499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84" name="Rectangle 3"/>
          <p:cNvSpPr/>
          <p:nvPr>
            <p:ph type="body" idx="4294967295"/>
          </p:nvPr>
        </p:nvSpPr>
        <p:spPr>
          <a:xfrm>
            <a:off x="214313" y="2000250"/>
            <a:ext cx="3643312" cy="3714750"/>
          </a:xfrm>
          <a:solidFill>
            <a:srgbClr val="0069B8"/>
          </a:solidFill>
          <a:ln/>
        </p:spPr>
        <p:txBody>
          <a:bodyPr wrap="square" lIns="91440" tIns="45720" rIns="91440" bIns="45720" anchor="t" anchorCtr="0"/>
          <a:p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二、制定合理的行车路线</a:t>
            </a:r>
            <a:endParaRPr lang="en-US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出车前，对行驶路线应了解，选择路面条件好、危险路段少、里程较近的路线。</a:t>
            </a:r>
            <a:endParaRPr lang="zh-CN" altLang="en-US" sz="28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2285" name="组合 2284"/>
          <p:cNvGrpSpPr/>
          <p:nvPr/>
        </p:nvGrpSpPr>
        <p:grpSpPr>
          <a:xfrm>
            <a:off x="444500" y="436563"/>
            <a:ext cx="2484438" cy="849312"/>
            <a:chOff x="256540" y="2039"/>
            <a:chExt cx="2568933" cy="1263234"/>
          </a:xfrm>
        </p:grpSpPr>
        <p:grpSp>
          <p:nvGrpSpPr>
            <p:cNvPr id="2286" name="组合 2285"/>
            <p:cNvGrpSpPr/>
            <p:nvPr/>
          </p:nvGrpSpPr>
          <p:grpSpPr>
            <a:xfrm>
              <a:off x="194032" y="-48869"/>
              <a:ext cx="2685216" cy="1423512"/>
              <a:chOff x="384048" y="402336"/>
              <a:chExt cx="2596896" cy="957072"/>
            </a:xfrm>
          </p:grpSpPr>
          <p:pic>
            <p:nvPicPr>
              <p:cNvPr id="2287" name="矩形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596896" cy="9570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88" name="矩形 2287"/>
              <p:cNvSpPr/>
              <p:nvPr/>
            </p:nvSpPr>
            <p:spPr>
              <a:xfrm>
                <a:off x="444500" y="436563"/>
                <a:ext cx="2484438" cy="849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89" name="矩形 6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290" name="组合 2289"/>
          <p:cNvGrpSpPr/>
          <p:nvPr/>
        </p:nvGrpSpPr>
        <p:grpSpPr>
          <a:xfrm>
            <a:off x="3500438" y="428625"/>
            <a:ext cx="3000375" cy="871538"/>
            <a:chOff x="942982" y="0"/>
            <a:chExt cx="1697366" cy="942981"/>
          </a:xfrm>
        </p:grpSpPr>
        <p:grpSp>
          <p:nvGrpSpPr>
            <p:cNvPr id="2291" name="组合 2290"/>
            <p:cNvGrpSpPr/>
            <p:nvPr/>
          </p:nvGrpSpPr>
          <p:grpSpPr>
            <a:xfrm>
              <a:off x="907741" y="-41635"/>
              <a:ext cx="1762243" cy="1061909"/>
              <a:chOff x="3438144" y="390144"/>
              <a:chExt cx="3115056" cy="981456"/>
            </a:xfrm>
          </p:grpSpPr>
          <p:pic>
            <p:nvPicPr>
              <p:cNvPr id="2292" name="圆角矩形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8144" y="390144"/>
                <a:ext cx="3115056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93" name="矩形 2292"/>
              <p:cNvSpPr/>
              <p:nvPr/>
            </p:nvSpPr>
            <p:spPr>
              <a:xfrm>
                <a:off x="3525964" y="454151"/>
                <a:ext cx="2949323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94" name="圆角矩形 4"/>
            <p:cNvSpPr/>
            <p:nvPr/>
          </p:nvSpPr>
          <p:spPr>
            <a:xfrm>
              <a:off x="953759" y="27482"/>
              <a:ext cx="164168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安全的驾驶习惯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97" name="Rectangle 3"/>
          <p:cNvSpPr/>
          <p:nvPr>
            <p:ph type="body" idx="4294967295"/>
          </p:nvPr>
        </p:nvSpPr>
        <p:spPr>
          <a:xfrm>
            <a:off x="500063" y="1643063"/>
            <a:ext cx="4429125" cy="1928812"/>
          </a:xfrm>
          <a:solidFill>
            <a:srgbClr val="0069B8"/>
          </a:solidFill>
          <a:ln/>
        </p:spPr>
        <p:txBody>
          <a:bodyPr wrap="square" lIns="91440" tIns="45720" rIns="91440" bIns="45720" anchor="t" anchorCtr="0"/>
          <a:p>
            <a:pPr algn="just"/>
            <a:r>
              <a:rPr lang="zh-CN" altLang="en-US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三、保持中速行驶和平缓变速 </a:t>
            </a:r>
            <a:endParaRPr lang="zh-CN" altLang="en-US" sz="2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/>
            <a:r>
              <a:rPr lang="zh-CN" altLang="en-US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“十次肇事九次快〞， 这是用无数次血的教训总结出来的真理。</a:t>
            </a:r>
            <a:endParaRPr lang="zh-CN" altLang="en-US" sz="2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9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2063" y="1628775"/>
            <a:ext cx="3657600" cy="20859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99" name="表格 2298"/>
          <p:cNvGraphicFramePr/>
          <p:nvPr/>
        </p:nvGraphicFramePr>
        <p:xfrm>
          <a:off x="1857375" y="4143375"/>
          <a:ext cx="4500563" cy="1736725"/>
        </p:xfrm>
        <a:graphic>
          <a:graphicData uri="http://schemas.openxmlformats.org/drawingml/2006/table">
            <a:tbl>
              <a:tblPr/>
              <a:tblGrid>
                <a:gridCol w="2251075"/>
                <a:gridCol w="2249488"/>
              </a:tblGrid>
              <a:tr h="579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3200" b="1">
                          <a:solidFill>
                            <a:schemeClr val="bg1"/>
                          </a:solidFill>
                        </a:rPr>
                        <a:t>车速</a:t>
                      </a:r>
                      <a:endParaRPr lang="zh-CN" altLang="en-US" sz="3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B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3200" b="1">
                          <a:solidFill>
                            <a:schemeClr val="bg1"/>
                          </a:solidFill>
                        </a:rPr>
                        <a:t>制动距离</a:t>
                      </a:r>
                      <a:endParaRPr lang="zh-CN" altLang="en-US" sz="3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B8"/>
                    </a:solidFill>
                  </a:tcPr>
                </a:tc>
              </a:tr>
              <a:tr h="579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3200"/>
                        <a:t>30</a:t>
                      </a:r>
                      <a:r>
                        <a:rPr lang="zh-CN" altLang="en-US" sz="3200"/>
                        <a:t>公里</a:t>
                      </a:r>
                      <a:endParaRPr lang="zh-CN" altLang="en-US" sz="320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77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3200"/>
                        <a:t>8</a:t>
                      </a:r>
                      <a:r>
                        <a:rPr lang="zh-CN" altLang="en-US" sz="3200"/>
                        <a:t>米</a:t>
                      </a:r>
                      <a:endParaRPr lang="zh-CN" altLang="en-US" sz="320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7700"/>
                    </a:solidFill>
                  </a:tcPr>
                </a:tc>
              </a:tr>
              <a:tr h="577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3200"/>
                        <a:t>60</a:t>
                      </a:r>
                      <a:r>
                        <a:rPr lang="zh-CN" altLang="en-US" sz="3200"/>
                        <a:t>公里</a:t>
                      </a:r>
                      <a:endParaRPr lang="zh-CN" altLang="en-US" sz="320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B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3200"/>
                        <a:t>30</a:t>
                      </a:r>
                      <a:r>
                        <a:rPr lang="zh-CN" altLang="en-US" sz="3200"/>
                        <a:t>米</a:t>
                      </a:r>
                      <a:endParaRPr lang="zh-CN" altLang="en-US" sz="320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B8"/>
                    </a:solidFill>
                  </a:tcPr>
                </a:tc>
              </a:tr>
            </a:tbl>
          </a:graphicData>
        </a:graphic>
      </p:graphicFrame>
      <p:grpSp>
        <p:nvGrpSpPr>
          <p:cNvPr id="2313" name="组合 2312"/>
          <p:cNvGrpSpPr/>
          <p:nvPr/>
        </p:nvGrpSpPr>
        <p:grpSpPr>
          <a:xfrm>
            <a:off x="444500" y="436563"/>
            <a:ext cx="2484438" cy="849312"/>
            <a:chOff x="256540" y="2039"/>
            <a:chExt cx="2568933" cy="1263234"/>
          </a:xfrm>
        </p:grpSpPr>
        <p:grpSp>
          <p:nvGrpSpPr>
            <p:cNvPr id="2314" name="组合 2313"/>
            <p:cNvGrpSpPr/>
            <p:nvPr/>
          </p:nvGrpSpPr>
          <p:grpSpPr>
            <a:xfrm>
              <a:off x="194032" y="-48869"/>
              <a:ext cx="2685216" cy="1423512"/>
              <a:chOff x="384048" y="402336"/>
              <a:chExt cx="2596896" cy="957072"/>
            </a:xfrm>
          </p:grpSpPr>
          <p:pic>
            <p:nvPicPr>
              <p:cNvPr id="2315" name="矩形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596896" cy="9570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16" name="矩形 2315"/>
              <p:cNvSpPr/>
              <p:nvPr/>
            </p:nvSpPr>
            <p:spPr>
              <a:xfrm>
                <a:off x="444500" y="436563"/>
                <a:ext cx="2484438" cy="849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317" name="矩形 7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318" name="组合 2317"/>
          <p:cNvGrpSpPr/>
          <p:nvPr/>
        </p:nvGrpSpPr>
        <p:grpSpPr>
          <a:xfrm>
            <a:off x="3500438" y="428625"/>
            <a:ext cx="3000375" cy="871538"/>
            <a:chOff x="942982" y="0"/>
            <a:chExt cx="1697366" cy="942981"/>
          </a:xfrm>
        </p:grpSpPr>
        <p:grpSp>
          <p:nvGrpSpPr>
            <p:cNvPr id="2319" name="组合 2318"/>
            <p:cNvGrpSpPr/>
            <p:nvPr/>
          </p:nvGrpSpPr>
          <p:grpSpPr>
            <a:xfrm>
              <a:off x="907741" y="-41635"/>
              <a:ext cx="1762243" cy="1061909"/>
              <a:chOff x="3438144" y="390144"/>
              <a:chExt cx="3115056" cy="981456"/>
            </a:xfrm>
          </p:grpSpPr>
          <p:pic>
            <p:nvPicPr>
              <p:cNvPr id="2320" name="圆角矩形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8144" y="390144"/>
                <a:ext cx="3115056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21" name="矩形 2320"/>
              <p:cNvSpPr/>
              <p:nvPr/>
            </p:nvSpPr>
            <p:spPr>
              <a:xfrm>
                <a:off x="3525964" y="454151"/>
                <a:ext cx="2949323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322" name="圆角矩形 4"/>
            <p:cNvSpPr/>
            <p:nvPr/>
          </p:nvSpPr>
          <p:spPr>
            <a:xfrm>
              <a:off x="953759" y="27482"/>
              <a:ext cx="164168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安全的驾驶习惯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2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2357438"/>
            <a:ext cx="4183062" cy="3106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26" name="Rectangle 4"/>
          <p:cNvSpPr/>
          <p:nvPr>
            <p:ph type="body" idx="4294967295"/>
          </p:nvPr>
        </p:nvSpPr>
        <p:spPr>
          <a:xfrm>
            <a:off x="4572000" y="2143125"/>
            <a:ext cx="4356100" cy="2249488"/>
          </a:xfrm>
          <a:solidFill>
            <a:srgbClr val="0069B8"/>
          </a:solidFill>
          <a:ln/>
        </p:spPr>
        <p:txBody>
          <a:bodyPr wrap="square" lIns="91440" tIns="45720" rIns="91440" bIns="45720" anchor="t" anchorCtr="0"/>
          <a:p>
            <a:pPr algn="just"/>
            <a:r>
              <a:rPr lang="zh-CN" altLang="en-US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四、把握他人的交通动态，做好预防措施 </a:t>
            </a:r>
            <a:endParaRPr lang="zh-CN" altLang="en-US" sz="2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/>
            <a:r>
              <a:rPr lang="zh-CN" altLang="en-US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机动车驾驶员能够正确判断行人、骑车人的动态，是保证行车平安的一个重要因素。</a:t>
            </a:r>
            <a:endParaRPr lang="zh-CN" altLang="en-US" sz="2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327" name="组合 2326"/>
          <p:cNvGrpSpPr/>
          <p:nvPr/>
        </p:nvGrpSpPr>
        <p:grpSpPr>
          <a:xfrm>
            <a:off x="444500" y="436563"/>
            <a:ext cx="2484438" cy="849312"/>
            <a:chOff x="256540" y="2039"/>
            <a:chExt cx="2568933" cy="1263234"/>
          </a:xfrm>
        </p:grpSpPr>
        <p:grpSp>
          <p:nvGrpSpPr>
            <p:cNvPr id="2328" name="组合 2327"/>
            <p:cNvGrpSpPr/>
            <p:nvPr/>
          </p:nvGrpSpPr>
          <p:grpSpPr>
            <a:xfrm>
              <a:off x="194032" y="-48869"/>
              <a:ext cx="2685216" cy="1423512"/>
              <a:chOff x="384048" y="402336"/>
              <a:chExt cx="2596896" cy="957072"/>
            </a:xfrm>
          </p:grpSpPr>
          <p:pic>
            <p:nvPicPr>
              <p:cNvPr id="2329" name="矩形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596896" cy="9570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30" name="矩形 2329"/>
              <p:cNvSpPr/>
              <p:nvPr/>
            </p:nvSpPr>
            <p:spPr>
              <a:xfrm>
                <a:off x="444500" y="436563"/>
                <a:ext cx="2484438" cy="849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331" name="矩形 7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332" name="组合 2331"/>
          <p:cNvGrpSpPr/>
          <p:nvPr/>
        </p:nvGrpSpPr>
        <p:grpSpPr>
          <a:xfrm>
            <a:off x="3500438" y="428625"/>
            <a:ext cx="3000375" cy="871538"/>
            <a:chOff x="942982" y="0"/>
            <a:chExt cx="1697366" cy="942981"/>
          </a:xfrm>
        </p:grpSpPr>
        <p:grpSp>
          <p:nvGrpSpPr>
            <p:cNvPr id="2333" name="组合 2332"/>
            <p:cNvGrpSpPr/>
            <p:nvPr/>
          </p:nvGrpSpPr>
          <p:grpSpPr>
            <a:xfrm>
              <a:off x="907741" y="-41635"/>
              <a:ext cx="1762243" cy="1061909"/>
              <a:chOff x="3438144" y="390144"/>
              <a:chExt cx="3115056" cy="981456"/>
            </a:xfrm>
          </p:grpSpPr>
          <p:pic>
            <p:nvPicPr>
              <p:cNvPr id="2334" name="圆角矩形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8144" y="390144"/>
                <a:ext cx="3115056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35" name="矩形 2334"/>
              <p:cNvSpPr/>
              <p:nvPr/>
            </p:nvSpPr>
            <p:spPr>
              <a:xfrm>
                <a:off x="3525964" y="454151"/>
                <a:ext cx="2949323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336" name="圆角矩形 4"/>
            <p:cNvSpPr/>
            <p:nvPr/>
          </p:nvSpPr>
          <p:spPr>
            <a:xfrm>
              <a:off x="953759" y="27482"/>
              <a:ext cx="164168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安全的驾驶习惯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39" name="Picture 4"/>
          <p:cNvPicPr>
            <a:picLocks noChangeAspect="1"/>
          </p:cNvPicPr>
          <p:nvPr/>
        </p:nvPicPr>
        <p:blipFill>
          <a:blip r:embed="rId1"/>
          <a:srcRect r="14778" b="9999"/>
          <a:stretch>
            <a:fillRect/>
          </a:stretch>
        </p:blipFill>
        <p:spPr>
          <a:xfrm>
            <a:off x="0" y="1714500"/>
            <a:ext cx="4357688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40" name="图片 4"/>
          <p:cNvPicPr>
            <a:picLocks noChangeAspect="1"/>
          </p:cNvPicPr>
          <p:nvPr/>
        </p:nvPicPr>
        <p:blipFill>
          <a:blip r:embed="rId2"/>
          <a:srcRect r="20854"/>
          <a:stretch>
            <a:fillRect/>
          </a:stretch>
        </p:blipFill>
        <p:spPr>
          <a:xfrm>
            <a:off x="4806950" y="2000250"/>
            <a:ext cx="4337050" cy="3714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41" name="组合 2340"/>
          <p:cNvGrpSpPr/>
          <p:nvPr/>
        </p:nvGrpSpPr>
        <p:grpSpPr>
          <a:xfrm>
            <a:off x="444500" y="436563"/>
            <a:ext cx="2484438" cy="849312"/>
            <a:chOff x="256540" y="2039"/>
            <a:chExt cx="2568933" cy="1263234"/>
          </a:xfrm>
        </p:grpSpPr>
        <p:grpSp>
          <p:nvGrpSpPr>
            <p:cNvPr id="2342" name="组合 2341"/>
            <p:cNvGrpSpPr/>
            <p:nvPr/>
          </p:nvGrpSpPr>
          <p:grpSpPr>
            <a:xfrm>
              <a:off x="194032" y="-48869"/>
              <a:ext cx="2685216" cy="1423512"/>
              <a:chOff x="384048" y="402336"/>
              <a:chExt cx="2596896" cy="957072"/>
            </a:xfrm>
          </p:grpSpPr>
          <p:pic>
            <p:nvPicPr>
              <p:cNvPr id="2343" name="矩形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048" y="402336"/>
                <a:ext cx="2596896" cy="9570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44" name="矩形 2343"/>
              <p:cNvSpPr/>
              <p:nvPr/>
            </p:nvSpPr>
            <p:spPr>
              <a:xfrm>
                <a:off x="444500" y="436563"/>
                <a:ext cx="2484438" cy="849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345" name="矩形 7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346" name="组合 2345"/>
          <p:cNvGrpSpPr/>
          <p:nvPr/>
        </p:nvGrpSpPr>
        <p:grpSpPr>
          <a:xfrm>
            <a:off x="3500438" y="428625"/>
            <a:ext cx="3000375" cy="871538"/>
            <a:chOff x="942982" y="0"/>
            <a:chExt cx="1697366" cy="942981"/>
          </a:xfrm>
        </p:grpSpPr>
        <p:grpSp>
          <p:nvGrpSpPr>
            <p:cNvPr id="2347" name="组合 2346"/>
            <p:cNvGrpSpPr/>
            <p:nvPr/>
          </p:nvGrpSpPr>
          <p:grpSpPr>
            <a:xfrm>
              <a:off x="907741" y="-41635"/>
              <a:ext cx="1762243" cy="1061909"/>
              <a:chOff x="3438144" y="390144"/>
              <a:chExt cx="3115056" cy="981456"/>
            </a:xfrm>
          </p:grpSpPr>
          <p:pic>
            <p:nvPicPr>
              <p:cNvPr id="2348" name="圆角矩形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8144" y="390144"/>
                <a:ext cx="3115056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49" name="矩形 2348"/>
              <p:cNvSpPr/>
              <p:nvPr/>
            </p:nvSpPr>
            <p:spPr>
              <a:xfrm>
                <a:off x="3525964" y="454151"/>
                <a:ext cx="2949323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350" name="圆角矩形 4"/>
            <p:cNvSpPr/>
            <p:nvPr/>
          </p:nvSpPr>
          <p:spPr>
            <a:xfrm>
              <a:off x="953759" y="27482"/>
              <a:ext cx="164168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安全的驾驶习惯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3" name="Rectangle 3"/>
          <p:cNvSpPr/>
          <p:nvPr>
            <p:ph type="body" sz="half" idx="4294967295"/>
          </p:nvPr>
        </p:nvSpPr>
        <p:spPr>
          <a:xfrm>
            <a:off x="611188" y="1773238"/>
            <a:ext cx="3811587" cy="4114800"/>
          </a:xfrm>
          <a:solidFill>
            <a:srgbClr val="0069B8"/>
          </a:solidFill>
          <a:ln/>
        </p:spPr>
        <p:txBody>
          <a:bodyPr wrap="square" lIns="91440" tIns="45720" rIns="91440" bIns="45720" anchor="t" anchorCtr="0"/>
          <a:lstStyle>
            <a:lvl1pPr marL="0" lvl="0" indent="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Pct val="100000"/>
              <a:buFontTx/>
              <a:buNone/>
              <a:defRPr sz="1800" b="1" i="0" u="none">
                <a:solidFill>
                  <a:schemeClr val="bg2"/>
                </a:solidFill>
                <a:latin typeface="Arial" panose="020B0604020202020204"/>
                <a:ea typeface="Arial" panose="020B0604020202020204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D171F"/>
              </a:buClr>
              <a:buSzPct val="100000"/>
              <a:buFontTx/>
              <a:buNone/>
              <a:defRPr sz="1600" b="0" i="0" u="none">
                <a:solidFill>
                  <a:schemeClr val="bg2"/>
                </a:solidFill>
                <a:latin typeface="Arial" panose="020B0604020202020204"/>
                <a:ea typeface="Arial" panose="020B0604020202020204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D171F"/>
              </a:buClr>
              <a:buSzPct val="100000"/>
              <a:buFont typeface="Arial" panose="020B0604020202020204"/>
              <a:buNone/>
              <a:defRPr sz="1400" b="0" i="0" u="none">
                <a:solidFill>
                  <a:schemeClr val="bg2"/>
                </a:solidFill>
                <a:latin typeface="Arial" panose="020B0604020202020204"/>
                <a:ea typeface="Arial" panose="020B0604020202020204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D171F"/>
              </a:buClr>
              <a:buSzPct val="100000"/>
              <a:buFontTx/>
              <a:buNone/>
              <a:defRPr sz="1200" b="0" i="0" u="none">
                <a:solidFill>
                  <a:schemeClr val="bg2"/>
                </a:solidFill>
                <a:latin typeface="Arial" panose="020B0604020202020204"/>
                <a:ea typeface="Arial" panose="020B0604020202020204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D171F"/>
              </a:buClr>
              <a:buSzPct val="100000"/>
              <a:buFontTx/>
              <a:buNone/>
              <a:defRPr sz="1200" b="0" i="0" u="none">
                <a:solidFill>
                  <a:schemeClr val="bg2"/>
                </a:solidFill>
                <a:latin typeface="Arial" panose="020B0604020202020204"/>
                <a:ea typeface="Arial" panose="020B0604020202020204"/>
              </a:defRPr>
            </a:lvl5pPr>
          </a:lstStyle>
          <a:p>
            <a:pPr marL="0" lvl="0" indent="0">
              <a:lnSpc>
                <a:spcPct val="90000"/>
              </a:lnSpc>
            </a:pPr>
            <a:r>
              <a:rPr lang="zh-CN" altLang="en-US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特别提示</a:t>
            </a:r>
            <a:endParaRPr lang="zh-CN" altLang="en-US" sz="2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>
              <a:lnSpc>
                <a:spcPct val="90000"/>
              </a:lnSpc>
            </a:pPr>
            <a:r>
              <a:rPr lang="zh-CN" altLang="en-US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生病服用药物时要了解药物的药理作用。如发现有影响驾驶工作的药物，服药后，在药物作用消失前，不应驾驶机动车。例如阿司匹林，这些药物会使人感到乏力，注意力减退，反响迟钝，极易诱发交通事故。</a:t>
            </a:r>
            <a:endParaRPr lang="zh-CN" altLang="en-US" sz="2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354" name="组合 2353"/>
          <p:cNvGrpSpPr/>
          <p:nvPr/>
        </p:nvGrpSpPr>
        <p:grpSpPr>
          <a:xfrm>
            <a:off x="444500" y="436563"/>
            <a:ext cx="2484438" cy="849312"/>
            <a:chOff x="256540" y="2039"/>
            <a:chExt cx="2568933" cy="1263234"/>
          </a:xfrm>
        </p:grpSpPr>
        <p:grpSp>
          <p:nvGrpSpPr>
            <p:cNvPr id="2355" name="组合 2354"/>
            <p:cNvGrpSpPr/>
            <p:nvPr/>
          </p:nvGrpSpPr>
          <p:grpSpPr>
            <a:xfrm>
              <a:off x="194032" y="-48869"/>
              <a:ext cx="2685216" cy="1423512"/>
              <a:chOff x="384048" y="402336"/>
              <a:chExt cx="2596896" cy="957072"/>
            </a:xfrm>
          </p:grpSpPr>
          <p:pic>
            <p:nvPicPr>
              <p:cNvPr id="2356" name="矩形 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596896" cy="9570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57" name="矩形 2356"/>
              <p:cNvSpPr/>
              <p:nvPr/>
            </p:nvSpPr>
            <p:spPr>
              <a:xfrm>
                <a:off x="444500" y="436563"/>
                <a:ext cx="2484438" cy="849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358" name="矩形 6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359" name="组合 2358"/>
          <p:cNvGrpSpPr/>
          <p:nvPr/>
        </p:nvGrpSpPr>
        <p:grpSpPr>
          <a:xfrm>
            <a:off x="3500438" y="428625"/>
            <a:ext cx="3000375" cy="871538"/>
            <a:chOff x="942982" y="0"/>
            <a:chExt cx="1697366" cy="942981"/>
          </a:xfrm>
        </p:grpSpPr>
        <p:grpSp>
          <p:nvGrpSpPr>
            <p:cNvPr id="2360" name="组合 2359"/>
            <p:cNvGrpSpPr/>
            <p:nvPr/>
          </p:nvGrpSpPr>
          <p:grpSpPr>
            <a:xfrm>
              <a:off x="907741" y="-41635"/>
              <a:ext cx="1762243" cy="1061909"/>
              <a:chOff x="3438144" y="390144"/>
              <a:chExt cx="3115056" cy="981456"/>
            </a:xfrm>
          </p:grpSpPr>
          <p:pic>
            <p:nvPicPr>
              <p:cNvPr id="2361" name="圆角矩形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38144" y="390144"/>
                <a:ext cx="3115056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62" name="矩形 2361"/>
              <p:cNvSpPr/>
              <p:nvPr/>
            </p:nvSpPr>
            <p:spPr>
              <a:xfrm>
                <a:off x="3525964" y="454151"/>
                <a:ext cx="2949323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363" name="圆角矩形 4"/>
            <p:cNvSpPr/>
            <p:nvPr/>
          </p:nvSpPr>
          <p:spPr>
            <a:xfrm>
              <a:off x="953759" y="27482"/>
              <a:ext cx="164168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安全的驾驶习惯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pic>
        <p:nvPicPr>
          <p:cNvPr id="2364" name="图片 12"/>
          <p:cNvPicPr>
            <a:picLocks noChangeAspect="1"/>
          </p:cNvPicPr>
          <p:nvPr/>
        </p:nvPicPr>
        <p:blipFill>
          <a:blip r:embed="rId3"/>
          <a:srcRect r="9483"/>
          <a:stretch>
            <a:fillRect/>
          </a:stretch>
        </p:blipFill>
        <p:spPr>
          <a:xfrm>
            <a:off x="4643438" y="1785938"/>
            <a:ext cx="4500562" cy="414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67" name="Rectangle 3"/>
          <p:cNvSpPr/>
          <p:nvPr>
            <p:ph type="body" idx="4294967295"/>
          </p:nvPr>
        </p:nvSpPr>
        <p:spPr>
          <a:xfrm>
            <a:off x="542925" y="2038350"/>
            <a:ext cx="3529013" cy="3033713"/>
          </a:xfrm>
          <a:solidFill>
            <a:srgbClr val="0069B8"/>
          </a:solidFill>
          <a:ln/>
        </p:spPr>
        <p:txBody>
          <a:bodyPr wrap="square" lIns="91440" tIns="45720" rIns="91440" bIns="45720" anchor="t" anchorCtr="0"/>
          <a:p>
            <a:r>
              <a:rPr lang="zh-CN" altLang="en-US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特别提示</a:t>
            </a:r>
            <a:endParaRPr lang="zh-CN" altLang="en-US" sz="2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车的前后窗柱使车斜前方和斜前方容易成死角。这时，应减速留够处理的余地，或及时停车、转头，直接用眼确认。 </a:t>
            </a:r>
            <a:endParaRPr lang="zh-CN" altLang="en-US" sz="2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368" name="组合 2367"/>
          <p:cNvGrpSpPr/>
          <p:nvPr/>
        </p:nvGrpSpPr>
        <p:grpSpPr>
          <a:xfrm>
            <a:off x="444500" y="436563"/>
            <a:ext cx="2484438" cy="849312"/>
            <a:chOff x="256540" y="2039"/>
            <a:chExt cx="2568933" cy="1263234"/>
          </a:xfrm>
        </p:grpSpPr>
        <p:grpSp>
          <p:nvGrpSpPr>
            <p:cNvPr id="2369" name="组合 2368"/>
            <p:cNvGrpSpPr/>
            <p:nvPr/>
          </p:nvGrpSpPr>
          <p:grpSpPr>
            <a:xfrm>
              <a:off x="194032" y="-48869"/>
              <a:ext cx="2685216" cy="1423512"/>
              <a:chOff x="384048" y="402336"/>
              <a:chExt cx="2596896" cy="957072"/>
            </a:xfrm>
          </p:grpSpPr>
          <p:pic>
            <p:nvPicPr>
              <p:cNvPr id="2370" name="矩形 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596896" cy="9570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71" name="矩形 2370"/>
              <p:cNvSpPr/>
              <p:nvPr/>
            </p:nvSpPr>
            <p:spPr>
              <a:xfrm>
                <a:off x="444500" y="436563"/>
                <a:ext cx="2484438" cy="849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372" name="矩形 8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373" name="组合 2372"/>
          <p:cNvGrpSpPr/>
          <p:nvPr/>
        </p:nvGrpSpPr>
        <p:grpSpPr>
          <a:xfrm>
            <a:off x="3500438" y="428625"/>
            <a:ext cx="3000375" cy="871538"/>
            <a:chOff x="942982" y="0"/>
            <a:chExt cx="1697366" cy="942981"/>
          </a:xfrm>
        </p:grpSpPr>
        <p:grpSp>
          <p:nvGrpSpPr>
            <p:cNvPr id="2374" name="组合 2373"/>
            <p:cNvGrpSpPr/>
            <p:nvPr/>
          </p:nvGrpSpPr>
          <p:grpSpPr>
            <a:xfrm>
              <a:off x="907741" y="-41635"/>
              <a:ext cx="1762243" cy="1061909"/>
              <a:chOff x="3438144" y="390144"/>
              <a:chExt cx="3115056" cy="981456"/>
            </a:xfrm>
          </p:grpSpPr>
          <p:pic>
            <p:nvPicPr>
              <p:cNvPr id="2375" name="圆角矩形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38144" y="390144"/>
                <a:ext cx="3115056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76" name="矩形 2375"/>
              <p:cNvSpPr/>
              <p:nvPr/>
            </p:nvSpPr>
            <p:spPr>
              <a:xfrm>
                <a:off x="3525964" y="454151"/>
                <a:ext cx="2949323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377" name="圆角矩形 4"/>
            <p:cNvSpPr/>
            <p:nvPr/>
          </p:nvSpPr>
          <p:spPr>
            <a:xfrm>
              <a:off x="953759" y="27482"/>
              <a:ext cx="164168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安全的驾驶习惯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pic>
        <p:nvPicPr>
          <p:cNvPr id="2378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3" y="1357313"/>
            <a:ext cx="40640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79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5" y="3756025"/>
            <a:ext cx="4135438" cy="3101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82" name="Rectangle 3"/>
          <p:cNvSpPr/>
          <p:nvPr>
            <p:ph type="body" idx="4294967295"/>
          </p:nvPr>
        </p:nvSpPr>
        <p:spPr>
          <a:xfrm>
            <a:off x="142875" y="2038350"/>
            <a:ext cx="3529013" cy="3033713"/>
          </a:xfrm>
          <a:solidFill>
            <a:srgbClr val="0069B8"/>
          </a:solidFill>
          <a:ln/>
        </p:spPr>
        <p:txBody>
          <a:bodyPr wrap="square" lIns="91440" tIns="45720" rIns="91440" bIns="45720" anchor="t" anchorCtr="0"/>
          <a:p>
            <a:r>
              <a:rPr lang="zh-CN" altLang="en-US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特别提示</a:t>
            </a:r>
            <a:endParaRPr lang="zh-CN" altLang="en-US" sz="2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有小孩在车后玩耍时，从驾驶室及后视镜内根本看不见。开车前要特别注意，观察车辆周围的情况，确认平安后，再开动。</a:t>
            </a:r>
            <a:endParaRPr lang="zh-CN" altLang="en-US" sz="2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endParaRPr lang="zh-CN" altLang="en-US" sz="2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383" name="组合 2382"/>
          <p:cNvGrpSpPr/>
          <p:nvPr/>
        </p:nvGrpSpPr>
        <p:grpSpPr>
          <a:xfrm>
            <a:off x="444500" y="436563"/>
            <a:ext cx="2484438" cy="849312"/>
            <a:chOff x="256540" y="2039"/>
            <a:chExt cx="2568933" cy="1263234"/>
          </a:xfrm>
        </p:grpSpPr>
        <p:grpSp>
          <p:nvGrpSpPr>
            <p:cNvPr id="2384" name="组合 2383"/>
            <p:cNvGrpSpPr/>
            <p:nvPr/>
          </p:nvGrpSpPr>
          <p:grpSpPr>
            <a:xfrm>
              <a:off x="194032" y="-48869"/>
              <a:ext cx="2685216" cy="1423512"/>
              <a:chOff x="384048" y="402336"/>
              <a:chExt cx="2596896" cy="957072"/>
            </a:xfrm>
          </p:grpSpPr>
          <p:pic>
            <p:nvPicPr>
              <p:cNvPr id="2385" name="矩形 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596896" cy="9570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86" name="矩形 2385"/>
              <p:cNvSpPr/>
              <p:nvPr/>
            </p:nvSpPr>
            <p:spPr>
              <a:xfrm>
                <a:off x="444500" y="436563"/>
                <a:ext cx="2484438" cy="849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387" name="矩形 8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388" name="组合 2387"/>
          <p:cNvGrpSpPr/>
          <p:nvPr/>
        </p:nvGrpSpPr>
        <p:grpSpPr>
          <a:xfrm>
            <a:off x="3500438" y="428625"/>
            <a:ext cx="3000375" cy="871538"/>
            <a:chOff x="942982" y="0"/>
            <a:chExt cx="1697366" cy="942981"/>
          </a:xfrm>
        </p:grpSpPr>
        <p:grpSp>
          <p:nvGrpSpPr>
            <p:cNvPr id="2389" name="组合 2388"/>
            <p:cNvGrpSpPr/>
            <p:nvPr/>
          </p:nvGrpSpPr>
          <p:grpSpPr>
            <a:xfrm>
              <a:off x="907741" y="-41635"/>
              <a:ext cx="1762243" cy="1061909"/>
              <a:chOff x="3438144" y="390144"/>
              <a:chExt cx="3115056" cy="981456"/>
            </a:xfrm>
          </p:grpSpPr>
          <p:pic>
            <p:nvPicPr>
              <p:cNvPr id="2390" name="圆角矩形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38144" y="390144"/>
                <a:ext cx="3115056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91" name="矩形 2390"/>
              <p:cNvSpPr/>
              <p:nvPr/>
            </p:nvSpPr>
            <p:spPr>
              <a:xfrm>
                <a:off x="3525964" y="454151"/>
                <a:ext cx="2949323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392" name="圆角矩形 4"/>
            <p:cNvSpPr/>
            <p:nvPr/>
          </p:nvSpPr>
          <p:spPr>
            <a:xfrm>
              <a:off x="953759" y="27482"/>
              <a:ext cx="164168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安全的驾驶习惯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pic>
        <p:nvPicPr>
          <p:cNvPr id="2393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3" y="2000250"/>
            <a:ext cx="4762500" cy="317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96" name="Rectangle 3"/>
          <p:cNvSpPr/>
          <p:nvPr>
            <p:ph type="body" sz="half" idx="4294967295"/>
          </p:nvPr>
        </p:nvSpPr>
        <p:spPr>
          <a:xfrm>
            <a:off x="142875" y="1979613"/>
            <a:ext cx="4032250" cy="3092450"/>
          </a:xfrm>
          <a:solidFill>
            <a:srgbClr val="0069B8"/>
          </a:solidFill>
          <a:ln/>
        </p:spPr>
        <p:txBody>
          <a:bodyPr wrap="square" lIns="91440" tIns="45720" rIns="91440" bIns="45720" anchor="t" anchorCtr="0"/>
          <a:lstStyle>
            <a:lvl1pPr marL="0" lvl="0" indent="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Pct val="100000"/>
              <a:buFontTx/>
              <a:buNone/>
              <a:defRPr sz="1800" b="1" i="0" u="none">
                <a:solidFill>
                  <a:schemeClr val="bg2"/>
                </a:solidFill>
                <a:latin typeface="Arial" panose="020B0604020202020204"/>
                <a:ea typeface="Arial" panose="020B0604020202020204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D171F"/>
              </a:buClr>
              <a:buSzPct val="100000"/>
              <a:buFontTx/>
              <a:buNone/>
              <a:defRPr sz="1600" b="0" i="0" u="none">
                <a:solidFill>
                  <a:schemeClr val="bg2"/>
                </a:solidFill>
                <a:latin typeface="Arial" panose="020B0604020202020204"/>
                <a:ea typeface="Arial" panose="020B0604020202020204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D171F"/>
              </a:buClr>
              <a:buSzPct val="100000"/>
              <a:buFont typeface="Arial" panose="020B0604020202020204"/>
              <a:buNone/>
              <a:defRPr sz="1400" b="0" i="0" u="none">
                <a:solidFill>
                  <a:schemeClr val="bg2"/>
                </a:solidFill>
                <a:latin typeface="Arial" panose="020B0604020202020204"/>
                <a:ea typeface="Arial" panose="020B0604020202020204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D171F"/>
              </a:buClr>
              <a:buSzPct val="100000"/>
              <a:buFontTx/>
              <a:buNone/>
              <a:defRPr sz="1200" b="0" i="0" u="none">
                <a:solidFill>
                  <a:schemeClr val="bg2"/>
                </a:solidFill>
                <a:latin typeface="Arial" panose="020B0604020202020204"/>
                <a:ea typeface="Arial" panose="020B0604020202020204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D171F"/>
              </a:buClr>
              <a:buSzPct val="100000"/>
              <a:buFontTx/>
              <a:buNone/>
              <a:defRPr sz="1200" b="0" i="0" u="none">
                <a:solidFill>
                  <a:schemeClr val="bg2"/>
                </a:solidFill>
                <a:latin typeface="Arial" panose="020B0604020202020204"/>
                <a:ea typeface="Arial" panose="020B0604020202020204"/>
              </a:defRPr>
            </a:lvl5pPr>
          </a:lstStyle>
          <a:p>
            <a:pPr marL="0" lvl="0" indent="0"/>
            <a:r>
              <a:rPr lang="zh-CN" altLang="en-US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特别提示</a:t>
            </a:r>
            <a:endParaRPr lang="zh-CN" altLang="en-US" sz="2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/>
            <a:r>
              <a:rPr lang="zh-CN" altLang="en-US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在道路穿插口、拐角处有墙等建筑物或构筑物挡住视野时，应注意可能会有行人或汽车突然闯出。所以在此情况下，要慢行、暂停，确认平安后再行车。</a:t>
            </a:r>
            <a:endParaRPr lang="zh-CN" altLang="en-US" sz="2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97" name="Picture 4"/>
          <p:cNvPicPr>
            <a:picLocks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4143375" y="1357313"/>
            <a:ext cx="4425950" cy="33004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98" name="组合 2397"/>
          <p:cNvGrpSpPr/>
          <p:nvPr/>
        </p:nvGrpSpPr>
        <p:grpSpPr>
          <a:xfrm>
            <a:off x="444500" y="436563"/>
            <a:ext cx="2484438" cy="849312"/>
            <a:chOff x="256540" y="2039"/>
            <a:chExt cx="2568933" cy="1263234"/>
          </a:xfrm>
        </p:grpSpPr>
        <p:grpSp>
          <p:nvGrpSpPr>
            <p:cNvPr id="2399" name="组合 2398"/>
            <p:cNvGrpSpPr/>
            <p:nvPr/>
          </p:nvGrpSpPr>
          <p:grpSpPr>
            <a:xfrm>
              <a:off x="194032" y="-48869"/>
              <a:ext cx="2685216" cy="1423512"/>
              <a:chOff x="384048" y="402336"/>
              <a:chExt cx="2596896" cy="957072"/>
            </a:xfrm>
          </p:grpSpPr>
          <p:pic>
            <p:nvPicPr>
              <p:cNvPr id="2400" name="矩形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596896" cy="9570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01" name="矩形 2400"/>
              <p:cNvSpPr/>
              <p:nvPr/>
            </p:nvSpPr>
            <p:spPr>
              <a:xfrm>
                <a:off x="444500" y="436563"/>
                <a:ext cx="2484438" cy="849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402" name="矩形 7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交通安全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403" name="组合 2402"/>
          <p:cNvGrpSpPr/>
          <p:nvPr/>
        </p:nvGrpSpPr>
        <p:grpSpPr>
          <a:xfrm>
            <a:off x="3500438" y="428625"/>
            <a:ext cx="3000375" cy="871538"/>
            <a:chOff x="942982" y="0"/>
            <a:chExt cx="1697366" cy="942981"/>
          </a:xfrm>
        </p:grpSpPr>
        <p:grpSp>
          <p:nvGrpSpPr>
            <p:cNvPr id="2404" name="组合 2403"/>
            <p:cNvGrpSpPr/>
            <p:nvPr/>
          </p:nvGrpSpPr>
          <p:grpSpPr>
            <a:xfrm>
              <a:off x="907741" y="-41635"/>
              <a:ext cx="1762243" cy="1061909"/>
              <a:chOff x="3438144" y="390144"/>
              <a:chExt cx="3115056" cy="981456"/>
            </a:xfrm>
          </p:grpSpPr>
          <p:pic>
            <p:nvPicPr>
              <p:cNvPr id="2405" name="圆角矩形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8144" y="390144"/>
                <a:ext cx="3115056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06" name="矩形 2405"/>
              <p:cNvSpPr/>
              <p:nvPr/>
            </p:nvSpPr>
            <p:spPr>
              <a:xfrm>
                <a:off x="3525964" y="454151"/>
                <a:ext cx="2949323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407" name="圆角矩形 4"/>
            <p:cNvSpPr/>
            <p:nvPr/>
          </p:nvSpPr>
          <p:spPr>
            <a:xfrm>
              <a:off x="953759" y="27482"/>
              <a:ext cx="164168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安全的驾驶习惯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pic>
        <p:nvPicPr>
          <p:cNvPr id="2408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3" y="3876675"/>
            <a:ext cx="4286250" cy="2981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53" name="组合 2052"/>
          <p:cNvGrpSpPr/>
          <p:nvPr/>
        </p:nvGrpSpPr>
        <p:grpSpPr>
          <a:xfrm>
            <a:off x="804863" y="768350"/>
            <a:ext cx="8431212" cy="4181475"/>
            <a:chOff x="507" y="484"/>
            <a:chExt cx="5311" cy="2634"/>
          </a:xfrm>
        </p:grpSpPr>
        <p:pic>
          <p:nvPicPr>
            <p:cNvPr id="2054" name="矩形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07" y="484"/>
              <a:ext cx="5311" cy="26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5" name="矩形 2054"/>
            <p:cNvSpPr/>
            <p:nvPr/>
          </p:nvSpPr>
          <p:spPr>
            <a:xfrm>
              <a:off x="657" y="572"/>
              <a:ext cx="4763" cy="25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600">
                  <a:solidFill>
                    <a:srgbClr val="FFFFFF"/>
                  </a:solidFill>
                </a:rPr>
                <a:t>        后勤保障工作是</a:t>
              </a:r>
              <a:r>
                <a:rPr lang="en-US" altLang="zh-CN" sz="3600">
                  <a:solidFill>
                    <a:srgbClr val="FFFFFF"/>
                  </a:solidFill>
                </a:rPr>
                <a:t>######################</a:t>
              </a:r>
              <a:r>
                <a:rPr lang="zh-CN" altLang="en-US" sz="3600">
                  <a:solidFill>
                    <a:srgbClr val="FFFFFF"/>
                  </a:solidFill>
                </a:rPr>
                <a:t>，直接关系到职工群众吃、穿、住、行等实际问题。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r>
                <a:rPr lang="en-US" altLang="zh-CN" sz="3600">
                  <a:solidFill>
                    <a:srgbClr val="FFFFFF"/>
                  </a:solidFill>
                </a:rPr>
                <a:t>        </a:t>
              </a:r>
              <a:r>
                <a:rPr lang="zh-CN" altLang="en-US" sz="3600">
                  <a:solidFill>
                    <a:srgbClr val="FFFFFF"/>
                  </a:solidFill>
                </a:rPr>
                <a:t>后勤安全工作大到保障生产所需，小到解决居民日常生活家居琐事，涉及范围点多、面广，工作繁杂。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11" name="组合 2410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412" name="组合 2411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413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14" name="矩形 2413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415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消防安全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416" name="组合 2415"/>
          <p:cNvGrpSpPr/>
          <p:nvPr/>
        </p:nvGrpSpPr>
        <p:grpSpPr>
          <a:xfrm>
            <a:off x="785813" y="1657350"/>
            <a:ext cx="7169150" cy="1768475"/>
            <a:chOff x="495" y="1044"/>
            <a:chExt cx="4516" cy="1114"/>
          </a:xfrm>
        </p:grpSpPr>
        <p:pic>
          <p:nvPicPr>
            <p:cNvPr id="2417" name="矩形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" y="1044"/>
              <a:ext cx="4516" cy="11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18" name="矩形 2417"/>
            <p:cNvSpPr/>
            <p:nvPr/>
          </p:nvSpPr>
          <p:spPr>
            <a:xfrm>
              <a:off x="630" y="1125"/>
              <a:ext cx="4320" cy="9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>
                  <a:solidFill>
                    <a:srgbClr val="FFFFFF"/>
                  </a:solidFill>
                </a:rPr>
                <a:t>生活小区共有居民住宅</a:t>
              </a:r>
              <a:r>
                <a:rPr lang="en-US" altLang="zh-CN" sz="3200">
                  <a:solidFill>
                    <a:srgbClr val="FFFFFF"/>
                  </a:solidFill>
                </a:rPr>
                <a:t>72</a:t>
              </a:r>
              <a:r>
                <a:rPr lang="zh-CN" altLang="en-US" sz="3200">
                  <a:solidFill>
                    <a:srgbClr val="FFFFFF"/>
                  </a:solidFill>
                </a:rPr>
                <a:t>栋，其中高层</a:t>
              </a:r>
              <a:r>
                <a:rPr lang="en-US" altLang="zh-CN" sz="3200">
                  <a:solidFill>
                    <a:srgbClr val="FFFFFF"/>
                  </a:solidFill>
                </a:rPr>
                <a:t>18</a:t>
              </a:r>
              <a:r>
                <a:rPr lang="zh-CN" altLang="en-US" sz="3200">
                  <a:solidFill>
                    <a:srgbClr val="FFFFFF"/>
                  </a:solidFill>
                </a:rPr>
                <a:t>栋，多层</a:t>
              </a:r>
              <a:r>
                <a:rPr lang="en-US" altLang="zh-CN" sz="3200">
                  <a:solidFill>
                    <a:srgbClr val="FFFFFF"/>
                  </a:solidFill>
                </a:rPr>
                <a:t>54</a:t>
              </a:r>
              <a:r>
                <a:rPr lang="zh-CN" altLang="en-US" sz="3200">
                  <a:solidFill>
                    <a:srgbClr val="FFFFFF"/>
                  </a:solidFill>
                </a:rPr>
                <a:t>栋。社区居民</a:t>
              </a:r>
              <a:r>
                <a:rPr lang="en-US" altLang="zh-CN" sz="3200">
                  <a:solidFill>
                    <a:srgbClr val="FFFFFF"/>
                  </a:solidFill>
                </a:rPr>
                <a:t>12000</a:t>
              </a:r>
              <a:r>
                <a:rPr lang="zh-CN" altLang="en-US" sz="3200">
                  <a:solidFill>
                    <a:srgbClr val="FFFFFF"/>
                  </a:solidFill>
                </a:rPr>
                <a:t>余人。高层火灾为重大安全隐患。</a:t>
              </a:r>
              <a:endParaRPr lang="zh-CN" altLang="en-US" sz="320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2419" name="表格 2418"/>
          <p:cNvGraphicFramePr/>
          <p:nvPr/>
        </p:nvGraphicFramePr>
        <p:xfrm>
          <a:off x="1428750" y="3500438"/>
          <a:ext cx="6096000" cy="2468562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822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sz="4800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4800" b="1">
                          <a:solidFill>
                            <a:srgbClr val="FFFFFF"/>
                          </a:solidFill>
                        </a:rPr>
                        <a:t>09</a:t>
                      </a:r>
                      <a:r>
                        <a:rPr lang="zh-CN" altLang="en-US" sz="4800" b="1">
                          <a:solidFill>
                            <a:srgbClr val="FFFFFF"/>
                          </a:solidFill>
                        </a:rPr>
                        <a:t>年</a:t>
                      </a:r>
                      <a:endParaRPr lang="zh-CN" altLang="en-US" sz="4800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4800" b="1">
                          <a:solidFill>
                            <a:srgbClr val="FFFFFF"/>
                          </a:solidFill>
                        </a:rPr>
                        <a:t>10</a:t>
                      </a:r>
                      <a:r>
                        <a:rPr lang="zh-CN" altLang="en-US" sz="4800" b="1">
                          <a:solidFill>
                            <a:srgbClr val="FFFFFF"/>
                          </a:solidFill>
                        </a:rPr>
                        <a:t>年</a:t>
                      </a:r>
                      <a:endParaRPr lang="zh-CN" altLang="en-US" sz="4800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8239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4800">
                          <a:solidFill>
                            <a:schemeClr val="bg1"/>
                          </a:solidFill>
                        </a:rPr>
                        <a:t>火情</a:t>
                      </a:r>
                      <a:endParaRPr lang="zh-CN" altLang="en-US" sz="48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59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48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CN" altLang="en-US" sz="48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59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48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CN" altLang="en-US" sz="48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5900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4800">
                          <a:solidFill>
                            <a:schemeClr val="bg1"/>
                          </a:solidFill>
                        </a:rPr>
                        <a:t>烧干锅</a:t>
                      </a:r>
                      <a:endParaRPr lang="zh-CN" altLang="en-US" sz="48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480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zh-CN" altLang="en-US" sz="48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4800" b="1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CN" altLang="en-US" sz="4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39" name="组合 2438"/>
          <p:cNvGrpSpPr/>
          <p:nvPr/>
        </p:nvGrpSpPr>
        <p:grpSpPr>
          <a:xfrm>
            <a:off x="249238" y="1627188"/>
            <a:ext cx="7858125" cy="4999037"/>
            <a:chOff x="157" y="1025"/>
            <a:chExt cx="4950" cy="3149"/>
          </a:xfrm>
        </p:grpSpPr>
        <p:pic>
          <p:nvPicPr>
            <p:cNvPr id="2440" name="矩形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7" y="1025"/>
              <a:ext cx="4950" cy="31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41" name="矩形 2440"/>
            <p:cNvSpPr/>
            <p:nvPr/>
          </p:nvSpPr>
          <p:spPr>
            <a:xfrm>
              <a:off x="270" y="1084"/>
              <a:ext cx="4770" cy="30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>
                  <a:solidFill>
                    <a:srgbClr val="FFFFFF"/>
                  </a:solidFill>
                </a:rPr>
                <a:t>高层建筑具有火势蔓延快、人员疏散困难、火灾扑救难度大等危险性。高层建筑的楼梯间、电梯井、管道井、电缆井、风道、排气道等竖向井道，如果防火分隔或者防火处理不好，发生火灾后就像一座高耸的烟囱，成为火势迅速蔓延的途径，且建筑物越高，其“烟囱效应”就越明显。同时，由于高层建筑大都是钢筋混凝土或者钢结构，它们虽然不会燃烧，但当达到一定温度时，钢筋混凝土就会出现裂缝，使强度降低一半左右。因此往往会造成人员伤亡的严重后果。</a:t>
              </a:r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2442" name="组合 2441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443" name="组合 2442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444" name="矩形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45" name="矩形 2444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446" name="矩形 4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消防安全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4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1857375"/>
            <a:ext cx="5429250" cy="3930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0" name="组合 2449"/>
          <p:cNvGrpSpPr/>
          <p:nvPr/>
        </p:nvGrpSpPr>
        <p:grpSpPr>
          <a:xfrm>
            <a:off x="42863" y="1743075"/>
            <a:ext cx="3455987" cy="4187825"/>
            <a:chOff x="27" y="1098"/>
            <a:chExt cx="2177" cy="2638"/>
          </a:xfrm>
        </p:grpSpPr>
        <p:pic>
          <p:nvPicPr>
            <p:cNvPr id="2451" name="矩形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" y="1098"/>
              <a:ext cx="2177" cy="26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2" name="矩形 2451"/>
            <p:cNvSpPr/>
            <p:nvPr/>
          </p:nvSpPr>
          <p:spPr>
            <a:xfrm>
              <a:off x="180" y="1189"/>
              <a:ext cx="1890" cy="25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3600">
                  <a:solidFill>
                    <a:srgbClr val="FFFFFF"/>
                  </a:solidFill>
                </a:rPr>
                <a:t>2010</a:t>
              </a:r>
              <a:r>
                <a:rPr lang="zh-CN" altLang="en-US" sz="3600">
                  <a:solidFill>
                    <a:srgbClr val="FFFFFF"/>
                  </a:solidFill>
                </a:rPr>
                <a:t>年</a:t>
              </a:r>
              <a:r>
                <a:rPr lang="en-US" altLang="zh-CN" sz="3600">
                  <a:solidFill>
                    <a:srgbClr val="FFFFFF"/>
                  </a:solidFill>
                </a:rPr>
                <a:t>11</a:t>
              </a:r>
              <a:r>
                <a:rPr lang="zh-CN" altLang="en-US" sz="3600">
                  <a:solidFill>
                    <a:srgbClr val="FFFFFF"/>
                  </a:solidFill>
                </a:rPr>
                <a:t>月</a:t>
              </a:r>
              <a:r>
                <a:rPr lang="en-US" altLang="zh-CN" sz="3600">
                  <a:solidFill>
                    <a:srgbClr val="FFFFFF"/>
                  </a:solidFill>
                </a:rPr>
                <a:t>15</a:t>
              </a:r>
              <a:r>
                <a:rPr lang="zh-CN" altLang="en-US" sz="3600">
                  <a:solidFill>
                    <a:srgbClr val="FFFFFF"/>
                  </a:solidFill>
                </a:rPr>
                <a:t>日</a:t>
              </a:r>
              <a:r>
                <a:rPr lang="en-US" altLang="zh-CN" sz="3600">
                  <a:solidFill>
                    <a:srgbClr val="FFFFFF"/>
                  </a:solidFill>
                </a:rPr>
                <a:t>14</a:t>
              </a:r>
              <a:r>
                <a:rPr lang="zh-CN" altLang="en-US" sz="3600">
                  <a:solidFill>
                    <a:srgbClr val="FFFFFF"/>
                  </a:solidFill>
                </a:rPr>
                <a:t>时，上海余姚路胶州路一栋高层公寓起火。大火导致</a:t>
              </a:r>
              <a:r>
                <a:rPr lang="en-US" altLang="zh-CN" sz="3600">
                  <a:solidFill>
                    <a:srgbClr val="FFFFFF"/>
                  </a:solidFill>
                </a:rPr>
                <a:t>58</a:t>
              </a:r>
              <a:r>
                <a:rPr lang="zh-CN" altLang="en-US" sz="3600">
                  <a:solidFill>
                    <a:srgbClr val="FFFFFF"/>
                  </a:solidFill>
                </a:rPr>
                <a:t>人遇难。</a:t>
              </a:r>
              <a:endParaRPr lang="en-US" altLang="zh-CN" sz="3600">
                <a:solidFill>
                  <a:srgbClr val="FFFFFF"/>
                </a:solidFill>
              </a:endParaRPr>
            </a:p>
          </p:txBody>
        </p:sp>
      </p:grpSp>
      <p:grpSp>
        <p:nvGrpSpPr>
          <p:cNvPr id="2453" name="组合 2452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454" name="组合 2453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455" name="矩形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56" name="矩形 2455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457" name="矩形 5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消防安全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6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9188" y="1785938"/>
            <a:ext cx="4010025" cy="3886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61" name="组合 2460"/>
          <p:cNvGrpSpPr/>
          <p:nvPr/>
        </p:nvGrpSpPr>
        <p:grpSpPr>
          <a:xfrm>
            <a:off x="280988" y="1773238"/>
            <a:ext cx="4632325" cy="3944937"/>
            <a:chOff x="177" y="1117"/>
            <a:chExt cx="2918" cy="2485"/>
          </a:xfrm>
        </p:grpSpPr>
        <p:pic>
          <p:nvPicPr>
            <p:cNvPr id="2462" name="矩形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" y="1117"/>
              <a:ext cx="2918" cy="24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63" name="矩形 2462"/>
            <p:cNvSpPr/>
            <p:nvPr/>
          </p:nvSpPr>
          <p:spPr>
            <a:xfrm>
              <a:off x="270" y="1170"/>
              <a:ext cx="2790" cy="23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>
                  <a:solidFill>
                    <a:srgbClr val="FFFFFF"/>
                  </a:solidFill>
                </a:rPr>
                <a:t>直接原因：由无证电焊工违章操作引起。</a:t>
              </a:r>
              <a:endParaRPr lang="en-US" altLang="zh-CN" sz="2400">
                <a:solidFill>
                  <a:srgbClr val="FFFFFF"/>
                </a:solidFill>
              </a:endParaRPr>
            </a:p>
            <a:p>
              <a:r>
                <a:rPr lang="zh-CN" altLang="en-US" sz="2400">
                  <a:solidFill>
                    <a:srgbClr val="FFFFFF"/>
                  </a:solidFill>
                </a:rPr>
                <a:t>间接原因：</a:t>
              </a:r>
              <a:endParaRPr lang="en-US" altLang="zh-CN" sz="2400">
                <a:solidFill>
                  <a:srgbClr val="FFFFFF"/>
                </a:solidFill>
              </a:endParaRPr>
            </a:p>
            <a:p>
              <a:r>
                <a:rPr lang="en-US" altLang="zh-CN" sz="2400">
                  <a:solidFill>
                    <a:srgbClr val="FFFFFF"/>
                  </a:solidFill>
                </a:rPr>
                <a:t>1</a:t>
              </a:r>
              <a:r>
                <a:rPr lang="zh-CN" altLang="en-US" sz="2400">
                  <a:solidFill>
                    <a:srgbClr val="FFFFFF"/>
                  </a:solidFill>
                </a:rPr>
                <a:t>、装修工程违法违规、层层多次分包；</a:t>
              </a:r>
              <a:endParaRPr lang="en-US" altLang="zh-CN" sz="2400">
                <a:solidFill>
                  <a:srgbClr val="FFFFFF"/>
                </a:solidFill>
              </a:endParaRPr>
            </a:p>
            <a:p>
              <a:r>
                <a:rPr lang="en-US" altLang="zh-CN" sz="2400">
                  <a:solidFill>
                    <a:srgbClr val="FFFFFF"/>
                  </a:solidFill>
                </a:rPr>
                <a:t>2</a:t>
              </a:r>
              <a:r>
                <a:rPr lang="zh-CN" altLang="en-US" sz="2400">
                  <a:solidFill>
                    <a:srgbClr val="FFFFFF"/>
                  </a:solidFill>
                </a:rPr>
                <a:t>、施工作业现场管理混乱，存在明显抢工行为；</a:t>
              </a:r>
              <a:endParaRPr lang="en-US" altLang="zh-CN" sz="2400">
                <a:solidFill>
                  <a:srgbClr val="FFFFFF"/>
                </a:solidFill>
              </a:endParaRPr>
            </a:p>
            <a:p>
              <a:r>
                <a:rPr lang="en-US" altLang="zh-CN" sz="2400">
                  <a:solidFill>
                    <a:srgbClr val="FFFFFF"/>
                  </a:solidFill>
                </a:rPr>
                <a:t>3</a:t>
              </a:r>
              <a:r>
                <a:rPr lang="zh-CN" altLang="en-US" sz="2400">
                  <a:solidFill>
                    <a:srgbClr val="FFFFFF"/>
                  </a:solidFill>
                </a:rPr>
                <a:t>、事故现场违规使用大量尼龙网、聚氨酯泡沫等易燃材料；</a:t>
              </a:r>
              <a:endParaRPr lang="en-US" altLang="zh-CN" sz="2400">
                <a:solidFill>
                  <a:srgbClr val="FFFFFF"/>
                </a:solidFill>
              </a:endParaRPr>
            </a:p>
            <a:p>
              <a:r>
                <a:rPr lang="en-US" altLang="zh-CN" sz="2400">
                  <a:solidFill>
                    <a:srgbClr val="FFFFFF"/>
                  </a:solidFill>
                </a:rPr>
                <a:t>4</a:t>
              </a:r>
              <a:r>
                <a:rPr lang="zh-CN" altLang="en-US" sz="2400">
                  <a:solidFill>
                    <a:srgbClr val="FFFFFF"/>
                  </a:solidFill>
                </a:rPr>
                <a:t>、安全监管不力等问题。</a:t>
              </a: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464" name="组合 2463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465" name="组合 2464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466" name="矩形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67" name="矩形 2466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468" name="矩形 5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消防安全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71" name="组合 2470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472" name="组合 2471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473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74" name="矩形 2473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475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消防安全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pic>
        <p:nvPicPr>
          <p:cNvPr id="2476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905000"/>
            <a:ext cx="5857875" cy="4381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77" name="组合 2476"/>
          <p:cNvGrpSpPr/>
          <p:nvPr/>
        </p:nvGrpSpPr>
        <p:grpSpPr>
          <a:xfrm>
            <a:off x="30163" y="1804988"/>
            <a:ext cx="2944812" cy="2505075"/>
            <a:chOff x="19" y="1137"/>
            <a:chExt cx="1855" cy="1578"/>
          </a:xfrm>
        </p:grpSpPr>
        <p:pic>
          <p:nvPicPr>
            <p:cNvPr id="2478" name="矩形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" y="1137"/>
              <a:ext cx="1855" cy="15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79" name="矩形 2478"/>
            <p:cNvSpPr/>
            <p:nvPr/>
          </p:nvSpPr>
          <p:spPr>
            <a:xfrm>
              <a:off x="171" y="1215"/>
              <a:ext cx="1665" cy="14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600">
                  <a:solidFill>
                    <a:srgbClr val="FFFFFF"/>
                  </a:solidFill>
                </a:rPr>
                <a:t>由于停车限制，小区多层仅刚够消防车辆进入</a:t>
              </a:r>
              <a:endParaRPr lang="en-US" altLang="zh-CN" sz="36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82" name="组合 2481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483" name="组合 2482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484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85" name="矩形 2484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486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消防安全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487" name="组合 2486"/>
          <p:cNvGrpSpPr/>
          <p:nvPr/>
        </p:nvGrpSpPr>
        <p:grpSpPr>
          <a:xfrm>
            <a:off x="188913" y="1712913"/>
            <a:ext cx="2944812" cy="4164012"/>
            <a:chOff x="119" y="1079"/>
            <a:chExt cx="1855" cy="2623"/>
          </a:xfrm>
        </p:grpSpPr>
        <p:pic>
          <p:nvPicPr>
            <p:cNvPr id="2488" name="矩形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" y="1079"/>
              <a:ext cx="1855" cy="2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89" name="矩形 2488"/>
            <p:cNvSpPr/>
            <p:nvPr/>
          </p:nvSpPr>
          <p:spPr>
            <a:xfrm>
              <a:off x="270" y="1156"/>
              <a:ext cx="1665" cy="25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600">
                  <a:solidFill>
                    <a:srgbClr val="FFFFFF"/>
                  </a:solidFill>
                </a:rPr>
                <a:t>居民在前线或大二线上班，发现火情无法第一时间，不得已采取强制措施。</a:t>
              </a:r>
              <a:endParaRPr lang="en-US" altLang="zh-CN" sz="3600">
                <a:solidFill>
                  <a:srgbClr val="FFFFFF"/>
                </a:solidFill>
              </a:endParaRPr>
            </a:p>
          </p:txBody>
        </p:sp>
      </p:grpSp>
      <p:grpSp>
        <p:nvGrpSpPr>
          <p:cNvPr id="2490" name="组合 2489"/>
          <p:cNvGrpSpPr/>
          <p:nvPr/>
        </p:nvGrpSpPr>
        <p:grpSpPr>
          <a:xfrm>
            <a:off x="3187700" y="1700213"/>
            <a:ext cx="5340350" cy="4183062"/>
            <a:chOff x="2008" y="1071"/>
            <a:chExt cx="3364" cy="2635"/>
          </a:xfrm>
        </p:grpSpPr>
        <p:pic>
          <p:nvPicPr>
            <p:cNvPr id="2491" name="矩形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8" y="1071"/>
              <a:ext cx="3364" cy="26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92" name="矩形 2491"/>
            <p:cNvSpPr/>
            <p:nvPr/>
          </p:nvSpPr>
          <p:spPr>
            <a:xfrm>
              <a:off x="2160" y="1160"/>
              <a:ext cx="3105" cy="25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3600">
                  <a:solidFill>
                    <a:srgbClr val="FFFFFF"/>
                  </a:solidFill>
                </a:rPr>
                <a:t>5</a:t>
              </a:r>
              <a:r>
                <a:rPr lang="zh-CN" altLang="en-US" sz="3600">
                  <a:solidFill>
                    <a:srgbClr val="FFFFFF"/>
                  </a:solidFill>
                </a:rPr>
                <a:t>月</a:t>
              </a:r>
              <a:r>
                <a:rPr lang="en-US" altLang="zh-CN" sz="3600">
                  <a:solidFill>
                    <a:srgbClr val="FFFFFF"/>
                  </a:solidFill>
                </a:rPr>
                <a:t>14</a:t>
              </a:r>
              <a:r>
                <a:rPr lang="zh-CN" altLang="en-US" sz="3600">
                  <a:solidFill>
                    <a:srgbClr val="FFFFFF"/>
                  </a:solidFill>
                </a:rPr>
                <a:t>日</a:t>
              </a:r>
              <a:r>
                <a:rPr lang="en-US" altLang="zh-CN" sz="3600">
                  <a:solidFill>
                    <a:srgbClr val="FFFFFF"/>
                  </a:solidFill>
                </a:rPr>
                <a:t>11</a:t>
              </a:r>
              <a:r>
                <a:rPr lang="zh-CN" altLang="en-US" sz="3600">
                  <a:solidFill>
                    <a:srgbClr val="FFFFFF"/>
                  </a:solidFill>
                </a:rPr>
                <a:t>：</a:t>
              </a:r>
              <a:r>
                <a:rPr lang="en-US" altLang="zh-CN" sz="3600">
                  <a:solidFill>
                    <a:srgbClr val="FFFFFF"/>
                  </a:solidFill>
                </a:rPr>
                <a:t>01</a:t>
              </a:r>
              <a:r>
                <a:rPr lang="zh-CN" altLang="en-US" sz="3600">
                  <a:solidFill>
                    <a:srgbClr val="FFFFFF"/>
                  </a:solidFill>
                </a:rPr>
                <a:t>分，五区</a:t>
              </a:r>
              <a:r>
                <a:rPr lang="en-US" altLang="zh-CN" sz="3600">
                  <a:solidFill>
                    <a:srgbClr val="FFFFFF"/>
                  </a:solidFill>
                </a:rPr>
                <a:t>5</a:t>
              </a:r>
              <a:r>
                <a:rPr lang="zh-CN" altLang="en-US" sz="3600">
                  <a:solidFill>
                    <a:srgbClr val="FFFFFF"/>
                  </a:solidFill>
                </a:rPr>
                <a:t>栋</a:t>
              </a:r>
              <a:r>
                <a:rPr lang="en-US" altLang="zh-CN" sz="3600">
                  <a:solidFill>
                    <a:srgbClr val="FFFFFF"/>
                  </a:solidFill>
                </a:rPr>
                <a:t>504</a:t>
              </a:r>
              <a:r>
                <a:rPr lang="zh-CN" altLang="en-US" sz="3600">
                  <a:solidFill>
                    <a:srgbClr val="FFFFFF"/>
                  </a:solidFill>
                </a:rPr>
                <a:t>室发生烧干锅事件。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r>
                <a:rPr lang="zh-CN" altLang="en-US" sz="3600">
                  <a:solidFill>
                    <a:srgbClr val="FFFFFF"/>
                  </a:solidFill>
                </a:rPr>
                <a:t>由于房主上班较远不能及时赶回，为了不耽误救火时间，</a:t>
              </a:r>
              <a:r>
                <a:rPr lang="en-US" altLang="zh-CN" sz="3600">
                  <a:solidFill>
                    <a:srgbClr val="FFFFFF"/>
                  </a:solidFill>
                </a:rPr>
                <a:t>11</a:t>
              </a:r>
              <a:r>
                <a:rPr lang="zh-CN" altLang="en-US" sz="3600">
                  <a:solidFill>
                    <a:srgbClr val="FFFFFF"/>
                  </a:solidFill>
                </a:rPr>
                <a:t>：</a:t>
              </a:r>
              <a:r>
                <a:rPr lang="en-US" altLang="zh-CN" sz="3600">
                  <a:solidFill>
                    <a:srgbClr val="FFFFFF"/>
                  </a:solidFill>
                </a:rPr>
                <a:t>18</a:t>
              </a:r>
              <a:r>
                <a:rPr lang="zh-CN" altLang="en-US" sz="3600">
                  <a:solidFill>
                    <a:srgbClr val="FFFFFF"/>
                  </a:solidFill>
                </a:rPr>
                <a:t>分，消防队员撞开门</a:t>
              </a:r>
              <a:r>
                <a:rPr lang="zh-CN" altLang="en-US">
                  <a:solidFill>
                    <a:srgbClr val="FFFFFF"/>
                  </a:solidFill>
                </a:rPr>
                <a:t>。</a:t>
              </a: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95" name="组合 2494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496" name="组合 2495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497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98" name="矩形 2497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499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消防安全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sp>
        <p:nvSpPr>
          <p:cNvPr id="2500" name="矩形 4"/>
          <p:cNvSpPr/>
          <p:nvPr/>
        </p:nvSpPr>
        <p:spPr>
          <a:xfrm>
            <a:off x="357188" y="1897063"/>
            <a:ext cx="4286250" cy="4532312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/>
          <a:p>
            <a:pPr marL="322580" indent="-322580" defTabSz="914400">
              <a:spcBef>
                <a:spcPts val="1250"/>
              </a:spcBef>
              <a:buClr>
                <a:srgbClr val="FFFFCC"/>
              </a:buClr>
              <a:buFont typeface="Wingdings" panose="05000000000000000000" pitchFamily="2" charset="2"/>
              <a:buChar char=""/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charset="0"/>
              </a:rPr>
              <a:t>烹饪动植物油引发火灾</a:t>
            </a:r>
            <a:endParaRPr lang="zh-CN" altLang="en-US" sz="320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charset="0"/>
            </a:endParaRPr>
          </a:p>
          <a:p>
            <a:pPr marL="322580" indent="-322580" defTabSz="914400">
              <a:spcBef>
                <a:spcPts val="1250"/>
              </a:spcBef>
              <a:buClr>
                <a:srgbClr val="FFFFCC"/>
              </a:buClr>
              <a:buFont typeface="Wingdings" panose="05000000000000000000" pitchFamily="2" charset="2"/>
              <a:buChar char=""/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charset="0"/>
              </a:rPr>
              <a:t>燃气漏气断裂引发火灾</a:t>
            </a:r>
            <a:endParaRPr lang="zh-CN" altLang="en-US" sz="320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charset="0"/>
            </a:endParaRPr>
          </a:p>
          <a:p>
            <a:pPr marL="322580" indent="-322580" defTabSz="914400">
              <a:spcBef>
                <a:spcPts val="1250"/>
              </a:spcBef>
              <a:buClr>
                <a:srgbClr val="FFFFCC"/>
              </a:buClr>
              <a:buFont typeface="Wingdings" panose="05000000000000000000" pitchFamily="2" charset="2"/>
              <a:buChar char=""/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charset="0"/>
              </a:rPr>
              <a:t>小孩玩火造成悲剧火灾</a:t>
            </a:r>
            <a:endParaRPr lang="zh-CN" altLang="en-US" sz="320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charset="0"/>
            </a:endParaRPr>
          </a:p>
          <a:p>
            <a:pPr marL="322580" indent="-322580" defTabSz="914400">
              <a:spcBef>
                <a:spcPts val="1250"/>
              </a:spcBef>
              <a:buClr>
                <a:srgbClr val="FFFFCC"/>
              </a:buClr>
              <a:buFont typeface="Wingdings" panose="05000000000000000000" pitchFamily="2" charset="2"/>
              <a:buChar char=""/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charset="0"/>
              </a:rPr>
              <a:t>家用电器漏电引发火灾</a:t>
            </a:r>
            <a:endParaRPr lang="zh-CN" altLang="en-US" sz="320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charset="0"/>
            </a:endParaRPr>
          </a:p>
        </p:txBody>
      </p:sp>
      <p:grpSp>
        <p:nvGrpSpPr>
          <p:cNvPr id="2501" name="组合 2500"/>
          <p:cNvGrpSpPr/>
          <p:nvPr/>
        </p:nvGrpSpPr>
        <p:grpSpPr>
          <a:xfrm>
            <a:off x="3500438" y="428625"/>
            <a:ext cx="1866900" cy="871538"/>
            <a:chOff x="942982" y="0"/>
            <a:chExt cx="1697366" cy="942981"/>
          </a:xfrm>
        </p:grpSpPr>
        <p:grpSp>
          <p:nvGrpSpPr>
            <p:cNvPr id="2502" name="组合 2501"/>
            <p:cNvGrpSpPr/>
            <p:nvPr/>
          </p:nvGrpSpPr>
          <p:grpSpPr>
            <a:xfrm>
              <a:off x="886345" y="-41635"/>
              <a:ext cx="1801286" cy="1061909"/>
              <a:chOff x="3438144" y="390144"/>
              <a:chExt cx="1981200" cy="981456"/>
            </a:xfrm>
          </p:grpSpPr>
          <p:pic>
            <p:nvPicPr>
              <p:cNvPr id="2503" name="圆角矩形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38144" y="390144"/>
                <a:ext cx="1981200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04" name="矩形 2503"/>
              <p:cNvSpPr/>
              <p:nvPr/>
            </p:nvSpPr>
            <p:spPr>
              <a:xfrm>
                <a:off x="3525964" y="454151"/>
                <a:ext cx="1815848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505" name="圆角矩形 4"/>
            <p:cNvSpPr/>
            <p:nvPr/>
          </p:nvSpPr>
          <p:spPr>
            <a:xfrm>
              <a:off x="954529" y="27482"/>
              <a:ext cx="164107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居家防火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pic>
        <p:nvPicPr>
          <p:cNvPr id="2506" name="图片 8"/>
          <p:cNvPicPr>
            <a:picLocks noChangeAspect="1"/>
          </p:cNvPicPr>
          <p:nvPr/>
        </p:nvPicPr>
        <p:blipFill>
          <a:blip r:embed="rId3"/>
          <a:srcRect l="36710" t="11813" r="22784" b="42616"/>
          <a:stretch>
            <a:fillRect/>
          </a:stretch>
        </p:blipFill>
        <p:spPr>
          <a:xfrm>
            <a:off x="4857750" y="1857375"/>
            <a:ext cx="2286000" cy="192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07" name="图片 9"/>
          <p:cNvPicPr>
            <a:picLocks noChangeAspect="1"/>
          </p:cNvPicPr>
          <p:nvPr/>
        </p:nvPicPr>
        <p:blipFill>
          <a:blip r:embed="rId4"/>
          <a:srcRect l="18367" t="24982"/>
          <a:stretch>
            <a:fillRect/>
          </a:stretch>
        </p:blipFill>
        <p:spPr>
          <a:xfrm>
            <a:off x="6429375" y="3071813"/>
            <a:ext cx="253682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08" name="图片 10"/>
          <p:cNvPicPr>
            <a:picLocks noChangeAspect="1"/>
          </p:cNvPicPr>
          <p:nvPr/>
        </p:nvPicPr>
        <p:blipFill>
          <a:blip r:embed="rId5"/>
          <a:srcRect l="40349" t="18033" r="30180" b="43098"/>
          <a:stretch>
            <a:fillRect/>
          </a:stretch>
        </p:blipFill>
        <p:spPr>
          <a:xfrm>
            <a:off x="4929188" y="4786313"/>
            <a:ext cx="2300287" cy="1700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11" name="组合 2510"/>
          <p:cNvGrpSpPr/>
          <p:nvPr/>
        </p:nvGrpSpPr>
        <p:grpSpPr>
          <a:xfrm>
            <a:off x="1000125" y="2103438"/>
            <a:ext cx="6299200" cy="4754562"/>
            <a:chOff x="1000100" y="2103437"/>
            <a:chExt cx="6299200" cy="4754563"/>
          </a:xfrm>
        </p:grpSpPr>
        <p:pic>
          <p:nvPicPr>
            <p:cNvPr id="2512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00100" y="2103437"/>
              <a:ext cx="6299200" cy="4754563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</p:pic>
        <p:sp>
          <p:nvSpPr>
            <p:cNvPr id="2513" name="TextBox 3"/>
            <p:cNvSpPr/>
            <p:nvPr/>
          </p:nvSpPr>
          <p:spPr>
            <a:xfrm>
              <a:off x="2143100" y="2158999"/>
              <a:ext cx="4000500" cy="769938"/>
            </a:xfrm>
            <a:prstGeom prst="rect">
              <a:avLst/>
            </a:prstGeom>
            <a:solidFill>
              <a:srgbClr val="0069B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en-US" altLang="zh-CN" sz="4400">
                  <a:solidFill>
                    <a:srgbClr val="FFFFFF"/>
                  </a:solidFill>
                </a:rPr>
                <a:t>3</a:t>
              </a:r>
              <a:r>
                <a:rPr lang="zh-CN" altLang="en-US" sz="4400">
                  <a:solidFill>
                    <a:srgbClr val="FFFFFF"/>
                  </a:solidFill>
                </a:rPr>
                <a:t>月</a:t>
              </a:r>
              <a:r>
                <a:rPr lang="en-US" altLang="zh-CN" sz="4400">
                  <a:solidFill>
                    <a:srgbClr val="FFFFFF"/>
                  </a:solidFill>
                </a:rPr>
                <a:t>4</a:t>
              </a:r>
              <a:r>
                <a:rPr lang="zh-CN" altLang="en-US" sz="4400">
                  <a:solidFill>
                    <a:srgbClr val="FFFFFF"/>
                  </a:solidFill>
                </a:rPr>
                <a:t>日三区</a:t>
              </a:r>
              <a:r>
                <a:rPr lang="en-US" altLang="zh-CN" sz="4400">
                  <a:solidFill>
                    <a:srgbClr val="FFFFFF"/>
                  </a:solidFill>
                </a:rPr>
                <a:t>8</a:t>
              </a:r>
              <a:r>
                <a:rPr lang="zh-CN" altLang="en-US" sz="4400">
                  <a:solidFill>
                    <a:srgbClr val="FFFFFF"/>
                  </a:solidFill>
                </a:rPr>
                <a:t>栋</a:t>
              </a:r>
              <a:endParaRPr lang="zh-CN" altLang="en-US" sz="4400">
                <a:solidFill>
                  <a:srgbClr val="FFFFFF"/>
                </a:solidFill>
              </a:endParaRPr>
            </a:p>
          </p:txBody>
        </p:sp>
      </p:grpSp>
      <p:grpSp>
        <p:nvGrpSpPr>
          <p:cNvPr id="2514" name="组合 2513"/>
          <p:cNvGrpSpPr/>
          <p:nvPr/>
        </p:nvGrpSpPr>
        <p:grpSpPr>
          <a:xfrm>
            <a:off x="-23812" y="2017713"/>
            <a:ext cx="1114425" cy="2505075"/>
            <a:chOff x="-15" y="1271"/>
            <a:chExt cx="702" cy="1578"/>
          </a:xfrm>
        </p:grpSpPr>
        <p:pic>
          <p:nvPicPr>
            <p:cNvPr id="2515" name="TextBox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" y="1271"/>
              <a:ext cx="702" cy="15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16" name="矩形 2515"/>
            <p:cNvSpPr/>
            <p:nvPr/>
          </p:nvSpPr>
          <p:spPr>
            <a:xfrm>
              <a:off x="135" y="1350"/>
              <a:ext cx="405" cy="14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600">
                  <a:solidFill>
                    <a:schemeClr val="bg1"/>
                  </a:solidFill>
                </a:rPr>
                <a:t>事件回放</a:t>
              </a:r>
              <a:endParaRPr lang="zh-CN" altLang="en-US" sz="3600">
                <a:solidFill>
                  <a:schemeClr val="bg1"/>
                </a:solidFill>
              </a:endParaRPr>
            </a:p>
          </p:txBody>
        </p:sp>
      </p:grpSp>
      <p:grpSp>
        <p:nvGrpSpPr>
          <p:cNvPr id="2517" name="组合 2516"/>
          <p:cNvGrpSpPr/>
          <p:nvPr/>
        </p:nvGrpSpPr>
        <p:grpSpPr>
          <a:xfrm>
            <a:off x="4986338" y="3206750"/>
            <a:ext cx="4213225" cy="3022600"/>
            <a:chOff x="3141" y="2020"/>
            <a:chExt cx="2654" cy="1904"/>
          </a:xfrm>
        </p:grpSpPr>
        <p:pic>
          <p:nvPicPr>
            <p:cNvPr id="2518" name="TextBox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1" y="2020"/>
              <a:ext cx="2654" cy="19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19" name="矩形 2518"/>
            <p:cNvSpPr/>
            <p:nvPr/>
          </p:nvSpPr>
          <p:spPr>
            <a:xfrm>
              <a:off x="3330" y="2115"/>
              <a:ext cx="2430" cy="17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400">
                  <a:solidFill>
                    <a:srgbClr val="FFFFFF"/>
                  </a:solidFill>
                </a:rPr>
                <a:t>在炖着排骨的情况下，当事人外出交电话费。</a:t>
              </a:r>
              <a:endParaRPr lang="zh-CN" altLang="en-US" sz="4400">
                <a:solidFill>
                  <a:srgbClr val="FFFFFF"/>
                </a:solidFill>
              </a:endParaRPr>
            </a:p>
          </p:txBody>
        </p:sp>
      </p:grpSp>
      <p:grpSp>
        <p:nvGrpSpPr>
          <p:cNvPr id="2520" name="组合 2519"/>
          <p:cNvGrpSpPr/>
          <p:nvPr/>
        </p:nvGrpSpPr>
        <p:grpSpPr>
          <a:xfrm>
            <a:off x="1214438" y="2071688"/>
            <a:ext cx="6350000" cy="4762500"/>
            <a:chOff x="928662" y="6715172"/>
            <a:chExt cx="6350000" cy="4762500"/>
          </a:xfrm>
        </p:grpSpPr>
        <p:pic>
          <p:nvPicPr>
            <p:cNvPr id="2521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8662" y="6715172"/>
              <a:ext cx="6350000" cy="4762500"/>
            </a:xfrm>
            <a:prstGeom prst="rect">
              <a:avLst/>
            </a:prstGeom>
            <a:solidFill>
              <a:srgbClr val="C5CDDF"/>
            </a:solidFill>
            <a:ln w="9525">
              <a:noFill/>
            </a:ln>
          </p:spPr>
        </p:pic>
        <p:sp>
          <p:nvSpPr>
            <p:cNvPr id="2522" name="TextBox 8"/>
            <p:cNvSpPr/>
            <p:nvPr/>
          </p:nvSpPr>
          <p:spPr>
            <a:xfrm>
              <a:off x="1714474" y="6718347"/>
              <a:ext cx="4714875" cy="830262"/>
            </a:xfrm>
            <a:prstGeom prst="rect">
              <a:avLst/>
            </a:prstGeom>
            <a:solidFill>
              <a:srgbClr val="0069B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en-US" altLang="zh-CN" sz="4800">
                  <a:solidFill>
                    <a:srgbClr val="FFFFFF"/>
                  </a:solidFill>
                </a:rPr>
                <a:t>8</a:t>
              </a:r>
              <a:r>
                <a:rPr lang="zh-CN" altLang="en-US" sz="4800">
                  <a:solidFill>
                    <a:srgbClr val="FFFFFF"/>
                  </a:solidFill>
                </a:rPr>
                <a:t>月</a:t>
              </a:r>
              <a:r>
                <a:rPr lang="en-US" altLang="zh-CN" sz="4800">
                  <a:solidFill>
                    <a:srgbClr val="FFFFFF"/>
                  </a:solidFill>
                </a:rPr>
                <a:t>20</a:t>
              </a:r>
              <a:r>
                <a:rPr lang="zh-CN" altLang="en-US" sz="4800">
                  <a:solidFill>
                    <a:srgbClr val="FFFFFF"/>
                  </a:solidFill>
                </a:rPr>
                <a:t>日一区</a:t>
              </a:r>
              <a:r>
                <a:rPr lang="en-US" altLang="zh-CN" sz="4800">
                  <a:solidFill>
                    <a:srgbClr val="FFFFFF"/>
                  </a:solidFill>
                </a:rPr>
                <a:t>7</a:t>
              </a:r>
              <a:r>
                <a:rPr lang="zh-CN" altLang="en-US" sz="4800">
                  <a:solidFill>
                    <a:srgbClr val="FFFFFF"/>
                  </a:solidFill>
                </a:rPr>
                <a:t>栋</a:t>
              </a:r>
              <a:endParaRPr lang="zh-CN" altLang="en-US" sz="4800">
                <a:solidFill>
                  <a:srgbClr val="FFFFFF"/>
                </a:solidFill>
              </a:endParaRPr>
            </a:p>
          </p:txBody>
        </p:sp>
      </p:grpSp>
      <p:grpSp>
        <p:nvGrpSpPr>
          <p:cNvPr id="2523" name="组合 2522"/>
          <p:cNvGrpSpPr/>
          <p:nvPr/>
        </p:nvGrpSpPr>
        <p:grpSpPr>
          <a:xfrm>
            <a:off x="6340475" y="3206750"/>
            <a:ext cx="3022600" cy="3022600"/>
            <a:chOff x="3994" y="2020"/>
            <a:chExt cx="1904" cy="1904"/>
          </a:xfrm>
        </p:grpSpPr>
        <p:pic>
          <p:nvPicPr>
            <p:cNvPr id="2524" name="TextBox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4" y="2020"/>
              <a:ext cx="1904" cy="19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25" name="矩形 2524"/>
            <p:cNvSpPr/>
            <p:nvPr/>
          </p:nvSpPr>
          <p:spPr>
            <a:xfrm>
              <a:off x="4185" y="2115"/>
              <a:ext cx="1575" cy="17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400">
                  <a:solidFill>
                    <a:srgbClr val="FFFFFF"/>
                  </a:solidFill>
                </a:rPr>
                <a:t>在家中煮花生时，外出送客人。</a:t>
              </a:r>
              <a:endParaRPr lang="zh-CN" altLang="en-US" sz="4400">
                <a:solidFill>
                  <a:srgbClr val="FFFFFF"/>
                </a:solidFill>
              </a:endParaRPr>
            </a:p>
          </p:txBody>
        </p:sp>
      </p:grpSp>
      <p:grpSp>
        <p:nvGrpSpPr>
          <p:cNvPr id="2526" name="组合 2525"/>
          <p:cNvGrpSpPr/>
          <p:nvPr/>
        </p:nvGrpSpPr>
        <p:grpSpPr>
          <a:xfrm>
            <a:off x="1428750" y="2071688"/>
            <a:ext cx="6350000" cy="4762500"/>
            <a:chOff x="1571604" y="2071678"/>
            <a:chExt cx="6350000" cy="4762500"/>
          </a:xfrm>
        </p:grpSpPr>
        <p:pic>
          <p:nvPicPr>
            <p:cNvPr id="2527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1604" y="2071678"/>
              <a:ext cx="6350000" cy="4762500"/>
            </a:xfrm>
            <a:prstGeom prst="rect">
              <a:avLst/>
            </a:prstGeom>
            <a:solidFill>
              <a:srgbClr val="C5CDDF"/>
            </a:solidFill>
            <a:ln w="9525">
              <a:noFill/>
            </a:ln>
          </p:spPr>
        </p:pic>
        <p:sp>
          <p:nvSpPr>
            <p:cNvPr id="2528" name="TextBox 12"/>
            <p:cNvSpPr/>
            <p:nvPr/>
          </p:nvSpPr>
          <p:spPr>
            <a:xfrm>
              <a:off x="2500292" y="2071678"/>
              <a:ext cx="4500562" cy="708025"/>
            </a:xfrm>
            <a:prstGeom prst="rect">
              <a:avLst/>
            </a:prstGeom>
            <a:solidFill>
              <a:srgbClr val="0069B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en-US" altLang="zh-CN" sz="4000">
                  <a:solidFill>
                    <a:srgbClr val="FFFFFF"/>
                  </a:solidFill>
                </a:rPr>
                <a:t>10</a:t>
              </a:r>
              <a:r>
                <a:rPr lang="zh-CN" altLang="en-US" sz="4000">
                  <a:solidFill>
                    <a:srgbClr val="FFFFFF"/>
                  </a:solidFill>
                </a:rPr>
                <a:t>月</a:t>
              </a:r>
              <a:r>
                <a:rPr lang="en-US" altLang="zh-CN" sz="4000">
                  <a:solidFill>
                    <a:srgbClr val="FFFFFF"/>
                  </a:solidFill>
                </a:rPr>
                <a:t>27</a:t>
              </a:r>
              <a:r>
                <a:rPr lang="zh-CN" altLang="en-US" sz="4000">
                  <a:solidFill>
                    <a:srgbClr val="FFFFFF"/>
                  </a:solidFill>
                </a:rPr>
                <a:t>日三区</a:t>
              </a:r>
              <a:r>
                <a:rPr lang="en-US" altLang="zh-CN" sz="4000">
                  <a:solidFill>
                    <a:srgbClr val="FFFFFF"/>
                  </a:solidFill>
                </a:rPr>
                <a:t>29</a:t>
              </a:r>
              <a:r>
                <a:rPr lang="zh-CN" altLang="en-US" sz="4000">
                  <a:solidFill>
                    <a:srgbClr val="FFFFFF"/>
                  </a:solidFill>
                </a:rPr>
                <a:t>栋</a:t>
              </a:r>
              <a:endParaRPr lang="zh-CN" altLang="en-US" sz="4000">
                <a:solidFill>
                  <a:srgbClr val="FFFFFF"/>
                </a:solidFill>
              </a:endParaRPr>
            </a:p>
          </p:txBody>
        </p:sp>
      </p:grpSp>
      <p:grpSp>
        <p:nvGrpSpPr>
          <p:cNvPr id="2529" name="组合 2528"/>
          <p:cNvGrpSpPr/>
          <p:nvPr/>
        </p:nvGrpSpPr>
        <p:grpSpPr>
          <a:xfrm>
            <a:off x="6340475" y="3206750"/>
            <a:ext cx="3022600" cy="3022600"/>
            <a:chOff x="3994" y="2020"/>
            <a:chExt cx="1904" cy="1904"/>
          </a:xfrm>
        </p:grpSpPr>
        <p:pic>
          <p:nvPicPr>
            <p:cNvPr id="2530" name="TextBox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4" y="2020"/>
              <a:ext cx="1904" cy="19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31" name="矩形 2530"/>
            <p:cNvSpPr/>
            <p:nvPr/>
          </p:nvSpPr>
          <p:spPr>
            <a:xfrm>
              <a:off x="4185" y="2115"/>
              <a:ext cx="1575" cy="17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400">
                  <a:solidFill>
                    <a:srgbClr val="FFFFFF"/>
                  </a:solidFill>
                </a:rPr>
                <a:t>中午在家炖肉，上班忘记关火。</a:t>
              </a:r>
              <a:endParaRPr lang="zh-CN" altLang="en-US" sz="4400">
                <a:solidFill>
                  <a:srgbClr val="FFFFFF"/>
                </a:solidFill>
              </a:endParaRPr>
            </a:p>
          </p:txBody>
        </p:sp>
      </p:grpSp>
      <p:grpSp>
        <p:nvGrpSpPr>
          <p:cNvPr id="2532" name="组合 2531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533" name="组合 2532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534" name="矩形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35" name="矩形 2534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536" name="矩形 16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消防安全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537" name="组合 2536"/>
          <p:cNvGrpSpPr/>
          <p:nvPr/>
        </p:nvGrpSpPr>
        <p:grpSpPr>
          <a:xfrm>
            <a:off x="3500438" y="428625"/>
            <a:ext cx="1866900" cy="871538"/>
            <a:chOff x="942982" y="0"/>
            <a:chExt cx="1697366" cy="942981"/>
          </a:xfrm>
        </p:grpSpPr>
        <p:grpSp>
          <p:nvGrpSpPr>
            <p:cNvPr id="2538" name="组合 2537"/>
            <p:cNvGrpSpPr/>
            <p:nvPr/>
          </p:nvGrpSpPr>
          <p:grpSpPr>
            <a:xfrm>
              <a:off x="886345" y="-41635"/>
              <a:ext cx="1801286" cy="1061909"/>
              <a:chOff x="3438144" y="390144"/>
              <a:chExt cx="1981200" cy="981456"/>
            </a:xfrm>
          </p:grpSpPr>
          <p:pic>
            <p:nvPicPr>
              <p:cNvPr id="2539" name="圆角矩形 1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38144" y="390144"/>
                <a:ext cx="1981200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40" name="矩形 2539"/>
              <p:cNvSpPr/>
              <p:nvPr/>
            </p:nvSpPr>
            <p:spPr>
              <a:xfrm>
                <a:off x="3525964" y="454151"/>
                <a:ext cx="1815848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541" name="圆角矩形 4"/>
            <p:cNvSpPr/>
            <p:nvPr/>
          </p:nvSpPr>
          <p:spPr>
            <a:xfrm>
              <a:off x="954529" y="27482"/>
              <a:ext cx="164107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居家防火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4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2633663"/>
            <a:ext cx="5214938" cy="391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45" name="组合 2544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546" name="组合 2545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547" name="矩形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48" name="矩形 2547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549" name="矩形 4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消防安全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550" name="组合 2549"/>
          <p:cNvGrpSpPr/>
          <p:nvPr/>
        </p:nvGrpSpPr>
        <p:grpSpPr>
          <a:xfrm>
            <a:off x="3500438" y="428625"/>
            <a:ext cx="1866900" cy="871538"/>
            <a:chOff x="942982" y="0"/>
            <a:chExt cx="1697366" cy="942981"/>
          </a:xfrm>
        </p:grpSpPr>
        <p:grpSp>
          <p:nvGrpSpPr>
            <p:cNvPr id="2551" name="组合 2550"/>
            <p:cNvGrpSpPr/>
            <p:nvPr/>
          </p:nvGrpSpPr>
          <p:grpSpPr>
            <a:xfrm>
              <a:off x="886345" y="-41635"/>
              <a:ext cx="1801286" cy="1061909"/>
              <a:chOff x="3438144" y="390144"/>
              <a:chExt cx="1981200" cy="981456"/>
            </a:xfrm>
          </p:grpSpPr>
          <p:pic>
            <p:nvPicPr>
              <p:cNvPr id="2552" name="圆角矩形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8144" y="390144"/>
                <a:ext cx="1981200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53" name="矩形 2552"/>
              <p:cNvSpPr/>
              <p:nvPr/>
            </p:nvSpPr>
            <p:spPr>
              <a:xfrm>
                <a:off x="3525964" y="454151"/>
                <a:ext cx="1815848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554" name="圆角矩形 4"/>
            <p:cNvSpPr/>
            <p:nvPr/>
          </p:nvSpPr>
          <p:spPr>
            <a:xfrm>
              <a:off x="954529" y="27482"/>
              <a:ext cx="164107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居家防火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pic>
        <p:nvPicPr>
          <p:cNvPr id="255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1857375"/>
            <a:ext cx="4286250" cy="2538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58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7813" y="4067175"/>
            <a:ext cx="3357562" cy="2790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5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1785938"/>
            <a:ext cx="4286250" cy="25384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" name="组合 2559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561" name="组合 2560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562" name="矩形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63" name="矩形 2562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564" name="矩形 4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消防安全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565" name="组合 2564"/>
          <p:cNvGrpSpPr/>
          <p:nvPr/>
        </p:nvGrpSpPr>
        <p:grpSpPr>
          <a:xfrm>
            <a:off x="3500438" y="428625"/>
            <a:ext cx="1866900" cy="871538"/>
            <a:chOff x="942982" y="0"/>
            <a:chExt cx="1697366" cy="942981"/>
          </a:xfrm>
        </p:grpSpPr>
        <p:grpSp>
          <p:nvGrpSpPr>
            <p:cNvPr id="2566" name="组合 2565"/>
            <p:cNvGrpSpPr/>
            <p:nvPr/>
          </p:nvGrpSpPr>
          <p:grpSpPr>
            <a:xfrm>
              <a:off x="886345" y="-41635"/>
              <a:ext cx="1801286" cy="1061909"/>
              <a:chOff x="3438144" y="390144"/>
              <a:chExt cx="1981200" cy="981456"/>
            </a:xfrm>
          </p:grpSpPr>
          <p:pic>
            <p:nvPicPr>
              <p:cNvPr id="2567" name="圆角矩形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8144" y="390144"/>
                <a:ext cx="1981200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68" name="矩形 2567"/>
              <p:cNvSpPr/>
              <p:nvPr/>
            </p:nvSpPr>
            <p:spPr>
              <a:xfrm>
                <a:off x="3525964" y="454151"/>
                <a:ext cx="1815848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569" name="圆角矩形 4"/>
            <p:cNvSpPr/>
            <p:nvPr/>
          </p:nvSpPr>
          <p:spPr>
            <a:xfrm>
              <a:off x="954529" y="27482"/>
              <a:ext cx="164107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居家防火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2570" name="右箭头 9"/>
          <p:cNvSpPr/>
          <p:nvPr/>
        </p:nvSpPr>
        <p:spPr>
          <a:xfrm>
            <a:off x="71438" y="1928813"/>
            <a:ext cx="2143125" cy="1357312"/>
          </a:xfrm>
          <a:prstGeom prst="rightArrow">
            <a:avLst>
              <a:gd name="adj1" fmla="val 50000"/>
              <a:gd name="adj2" fmla="val 49532"/>
            </a:avLst>
          </a:prstGeom>
          <a:solidFill>
            <a:srgbClr val="0069B8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灶台起火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571" name="左箭头 12"/>
          <p:cNvSpPr/>
          <p:nvPr/>
        </p:nvSpPr>
        <p:spPr>
          <a:xfrm>
            <a:off x="2286000" y="1714500"/>
            <a:ext cx="3500438" cy="1785938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965900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保持灶台干净，灶火附近无易燃物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572" name="左箭头 13"/>
          <p:cNvSpPr/>
          <p:nvPr/>
        </p:nvSpPr>
        <p:spPr>
          <a:xfrm>
            <a:off x="2286000" y="3357563"/>
            <a:ext cx="3500438" cy="1785937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965900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灶不离人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573" name="左箭头 14"/>
          <p:cNvSpPr/>
          <p:nvPr/>
        </p:nvSpPr>
        <p:spPr>
          <a:xfrm>
            <a:off x="2286000" y="5000625"/>
            <a:ext cx="3500438" cy="1785938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965900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断气、盖锅盖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8" name="矩形 2"/>
          <p:cNvSpPr/>
          <p:nvPr/>
        </p:nvSpPr>
        <p:spPr>
          <a:xfrm>
            <a:off x="728663" y="0"/>
            <a:ext cx="5749925" cy="923925"/>
          </a:xfrm>
          <a:prstGeom prst="rect">
            <a:avLst/>
          </a:prstGeom>
          <a:noFill/>
          <a:ln w="9525" cap="flat" cmpd="sng">
            <a:solidFill>
              <a:srgbClr val="0F121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p>
            <a:pPr algn="ctr" defTabSz="914400">
              <a:buClrTx/>
              <a:buSzPct val="100000"/>
              <a:buFontTx/>
              <a:buNone/>
            </a:pPr>
            <a:r>
              <a:rPr lang="zh-CN" altLang="en-US" sz="5400" b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/>
                <a:ea typeface="宋体" panose="02010600030101010101" pitchFamily="2" charset="-122"/>
              </a:rPr>
              <a:t>后勤安全工作难点</a:t>
            </a:r>
            <a:endParaRPr lang="zh-CN" altLang="en-US" sz="5400" b="1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059" name="图示 4"/>
          <p:cNvSpPr/>
          <p:nvPr/>
        </p:nvSpPr>
        <p:spPr>
          <a:xfrm>
            <a:off x="1143000" y="1071563"/>
            <a:ext cx="7143750" cy="4786312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76" name="组合 2575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577" name="组合 2576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578" name="矩形 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79" name="矩形 2578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580" name="矩形 4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消防安全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581" name="组合 2580"/>
          <p:cNvGrpSpPr/>
          <p:nvPr/>
        </p:nvGrpSpPr>
        <p:grpSpPr>
          <a:xfrm>
            <a:off x="3500438" y="428625"/>
            <a:ext cx="1866900" cy="871538"/>
            <a:chOff x="942982" y="0"/>
            <a:chExt cx="1697366" cy="942981"/>
          </a:xfrm>
        </p:grpSpPr>
        <p:grpSp>
          <p:nvGrpSpPr>
            <p:cNvPr id="2582" name="组合 2581"/>
            <p:cNvGrpSpPr/>
            <p:nvPr/>
          </p:nvGrpSpPr>
          <p:grpSpPr>
            <a:xfrm>
              <a:off x="886345" y="-41635"/>
              <a:ext cx="1801286" cy="1061909"/>
              <a:chOff x="3438144" y="390144"/>
              <a:chExt cx="1981200" cy="981456"/>
            </a:xfrm>
          </p:grpSpPr>
          <p:pic>
            <p:nvPicPr>
              <p:cNvPr id="2583" name="圆角矩形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38144" y="390144"/>
                <a:ext cx="1981200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84" name="矩形 2583"/>
              <p:cNvSpPr/>
              <p:nvPr/>
            </p:nvSpPr>
            <p:spPr>
              <a:xfrm>
                <a:off x="3525964" y="454151"/>
                <a:ext cx="1815848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585" name="圆角矩形 4"/>
            <p:cNvSpPr/>
            <p:nvPr/>
          </p:nvSpPr>
          <p:spPr>
            <a:xfrm>
              <a:off x="954529" y="27482"/>
              <a:ext cx="164107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居家防火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2586" name="右箭头 9"/>
          <p:cNvSpPr/>
          <p:nvPr/>
        </p:nvSpPr>
        <p:spPr>
          <a:xfrm>
            <a:off x="0" y="1928813"/>
            <a:ext cx="2143125" cy="1357312"/>
          </a:xfrm>
          <a:prstGeom prst="rightArrow">
            <a:avLst>
              <a:gd name="adj1" fmla="val 50000"/>
              <a:gd name="adj2" fmla="val 49532"/>
            </a:avLst>
          </a:prstGeom>
          <a:solidFill>
            <a:srgbClr val="0069B8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燃气管线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587" name="左箭头 12"/>
          <p:cNvSpPr/>
          <p:nvPr/>
        </p:nvSpPr>
        <p:spPr>
          <a:xfrm>
            <a:off x="2214563" y="1714500"/>
            <a:ext cx="3286125" cy="1785938"/>
          </a:xfrm>
          <a:prstGeom prst="leftArrow">
            <a:avLst>
              <a:gd name="adj1" fmla="val 50000"/>
              <a:gd name="adj2" fmla="val 50003"/>
            </a:avLst>
          </a:prstGeom>
          <a:solidFill>
            <a:srgbClr val="965900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长度不超过</a:t>
            </a:r>
            <a:r>
              <a:rPr lang="en-US" altLang="zh-CN" sz="2800">
                <a:solidFill>
                  <a:schemeClr val="bg1"/>
                </a:solidFill>
              </a:rPr>
              <a:t>2</a:t>
            </a:r>
            <a:r>
              <a:rPr lang="zh-CN" altLang="en-US" sz="2800">
                <a:solidFill>
                  <a:schemeClr val="bg1"/>
                </a:solidFill>
              </a:rPr>
              <a:t>米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588" name="左箭头 13"/>
          <p:cNvSpPr/>
          <p:nvPr/>
        </p:nvSpPr>
        <p:spPr>
          <a:xfrm>
            <a:off x="2214563" y="2928938"/>
            <a:ext cx="3286125" cy="1785937"/>
          </a:xfrm>
          <a:prstGeom prst="leftArrow">
            <a:avLst>
              <a:gd name="adj1" fmla="val 50000"/>
              <a:gd name="adj2" fmla="val 50003"/>
            </a:avLst>
          </a:prstGeom>
          <a:solidFill>
            <a:srgbClr val="965900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定期检查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589" name="左箭头 10"/>
          <p:cNvSpPr/>
          <p:nvPr/>
        </p:nvSpPr>
        <p:spPr>
          <a:xfrm>
            <a:off x="2214563" y="4143375"/>
            <a:ext cx="3286125" cy="1785938"/>
          </a:xfrm>
          <a:prstGeom prst="leftArrow">
            <a:avLst>
              <a:gd name="adj1" fmla="val 50000"/>
              <a:gd name="adj2" fmla="val 50003"/>
            </a:avLst>
          </a:prstGeom>
          <a:solidFill>
            <a:srgbClr val="965900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定期更换</a:t>
            </a:r>
            <a:endParaRPr lang="zh-CN" altLang="en-US" sz="2800">
              <a:solidFill>
                <a:schemeClr val="bg1"/>
              </a:solidFill>
            </a:endParaRPr>
          </a:p>
        </p:txBody>
      </p:sp>
      <p:pic>
        <p:nvPicPr>
          <p:cNvPr id="2590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2428875"/>
            <a:ext cx="3429000" cy="257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93" name="图片 12"/>
          <p:cNvPicPr>
            <a:picLocks noChangeAspect="1"/>
          </p:cNvPicPr>
          <p:nvPr/>
        </p:nvPicPr>
        <p:blipFill>
          <a:blip r:embed="rId1"/>
          <a:srcRect t="25000" r="42500" b="14999"/>
          <a:stretch>
            <a:fillRect/>
          </a:stretch>
        </p:blipFill>
        <p:spPr>
          <a:xfrm>
            <a:off x="5113338" y="3703638"/>
            <a:ext cx="4030662" cy="31543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94" name="组合 2593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595" name="组合 2594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596" name="矩形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97" name="矩形 2596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598" name="矩形 4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消防安全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599" name="组合 2598"/>
          <p:cNvGrpSpPr/>
          <p:nvPr/>
        </p:nvGrpSpPr>
        <p:grpSpPr>
          <a:xfrm>
            <a:off x="3500438" y="428625"/>
            <a:ext cx="1866900" cy="871538"/>
            <a:chOff x="942982" y="0"/>
            <a:chExt cx="1697366" cy="942981"/>
          </a:xfrm>
        </p:grpSpPr>
        <p:grpSp>
          <p:nvGrpSpPr>
            <p:cNvPr id="2600" name="组合 2599"/>
            <p:cNvGrpSpPr/>
            <p:nvPr/>
          </p:nvGrpSpPr>
          <p:grpSpPr>
            <a:xfrm>
              <a:off x="886345" y="-41635"/>
              <a:ext cx="1801286" cy="1061909"/>
              <a:chOff x="3438144" y="390144"/>
              <a:chExt cx="1981200" cy="981456"/>
            </a:xfrm>
          </p:grpSpPr>
          <p:pic>
            <p:nvPicPr>
              <p:cNvPr id="2601" name="圆角矩形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8144" y="390144"/>
                <a:ext cx="1981200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02" name="矩形 2601"/>
              <p:cNvSpPr/>
              <p:nvPr/>
            </p:nvSpPr>
            <p:spPr>
              <a:xfrm>
                <a:off x="3525964" y="454151"/>
                <a:ext cx="1815848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603" name="圆角矩形 4"/>
            <p:cNvSpPr/>
            <p:nvPr/>
          </p:nvSpPr>
          <p:spPr>
            <a:xfrm>
              <a:off x="954529" y="27482"/>
              <a:ext cx="164107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居家防火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2604" name="右箭头 14"/>
          <p:cNvSpPr/>
          <p:nvPr/>
        </p:nvSpPr>
        <p:spPr>
          <a:xfrm>
            <a:off x="0" y="1928813"/>
            <a:ext cx="2143125" cy="1357312"/>
          </a:xfrm>
          <a:prstGeom prst="rightArrow">
            <a:avLst>
              <a:gd name="adj1" fmla="val 50000"/>
              <a:gd name="adj2" fmla="val 49532"/>
            </a:avLst>
          </a:prstGeom>
          <a:solidFill>
            <a:srgbClr val="0069B8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儿童玩火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605" name="左箭头 15"/>
          <p:cNvSpPr/>
          <p:nvPr/>
        </p:nvSpPr>
        <p:spPr>
          <a:xfrm>
            <a:off x="2214563" y="1714500"/>
            <a:ext cx="3286125" cy="1785938"/>
          </a:xfrm>
          <a:prstGeom prst="leftArrow">
            <a:avLst>
              <a:gd name="adj1" fmla="val 50000"/>
              <a:gd name="adj2" fmla="val 50003"/>
            </a:avLst>
          </a:prstGeom>
          <a:solidFill>
            <a:srgbClr val="965900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接触不到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606" name="左箭头 16"/>
          <p:cNvSpPr/>
          <p:nvPr/>
        </p:nvSpPr>
        <p:spPr>
          <a:xfrm>
            <a:off x="2214563" y="2928938"/>
            <a:ext cx="3286125" cy="1785937"/>
          </a:xfrm>
          <a:prstGeom prst="leftArrow">
            <a:avLst>
              <a:gd name="adj1" fmla="val 50000"/>
              <a:gd name="adj2" fmla="val 50003"/>
            </a:avLst>
          </a:prstGeom>
          <a:solidFill>
            <a:srgbClr val="965900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安全教育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607" name="左箭头 17"/>
          <p:cNvSpPr/>
          <p:nvPr/>
        </p:nvSpPr>
        <p:spPr>
          <a:xfrm>
            <a:off x="2214563" y="4143375"/>
            <a:ext cx="3286125" cy="1785938"/>
          </a:xfrm>
          <a:prstGeom prst="leftArrow">
            <a:avLst>
              <a:gd name="adj1" fmla="val 50000"/>
              <a:gd name="adj2" fmla="val 50003"/>
            </a:avLst>
          </a:prstGeom>
          <a:solidFill>
            <a:srgbClr val="965900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求救、自救能力</a:t>
            </a:r>
            <a:endParaRPr lang="zh-CN" altLang="en-US" sz="2800">
              <a:solidFill>
                <a:schemeClr val="bg1"/>
              </a:solidFill>
            </a:endParaRPr>
          </a:p>
        </p:txBody>
      </p:sp>
      <p:pic>
        <p:nvPicPr>
          <p:cNvPr id="2608" name="图片 11"/>
          <p:cNvPicPr>
            <a:picLocks noChangeAspect="1"/>
          </p:cNvPicPr>
          <p:nvPr/>
        </p:nvPicPr>
        <p:blipFill>
          <a:blip r:embed="rId4"/>
          <a:srcRect l="38281" t="16666" r="27344" b="12500"/>
          <a:stretch>
            <a:fillRect/>
          </a:stretch>
        </p:blipFill>
        <p:spPr>
          <a:xfrm>
            <a:off x="5643563" y="500063"/>
            <a:ext cx="2414587" cy="3730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11" name="组合 2610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612" name="组合 2611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613" name="矩形 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14" name="矩形 2613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615" name="矩形 4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消防安全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616" name="组合 2615"/>
          <p:cNvGrpSpPr/>
          <p:nvPr/>
        </p:nvGrpSpPr>
        <p:grpSpPr>
          <a:xfrm>
            <a:off x="3500438" y="428625"/>
            <a:ext cx="1866900" cy="871538"/>
            <a:chOff x="942982" y="0"/>
            <a:chExt cx="1697366" cy="942981"/>
          </a:xfrm>
        </p:grpSpPr>
        <p:grpSp>
          <p:nvGrpSpPr>
            <p:cNvPr id="2617" name="组合 2616"/>
            <p:cNvGrpSpPr/>
            <p:nvPr/>
          </p:nvGrpSpPr>
          <p:grpSpPr>
            <a:xfrm>
              <a:off x="886345" y="-41635"/>
              <a:ext cx="1801286" cy="1061909"/>
              <a:chOff x="3438144" y="390144"/>
              <a:chExt cx="1981200" cy="981456"/>
            </a:xfrm>
          </p:grpSpPr>
          <p:pic>
            <p:nvPicPr>
              <p:cNvPr id="2618" name="圆角矩形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38144" y="390144"/>
                <a:ext cx="1981200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19" name="矩形 2618"/>
              <p:cNvSpPr/>
              <p:nvPr/>
            </p:nvSpPr>
            <p:spPr>
              <a:xfrm>
                <a:off x="3525964" y="454151"/>
                <a:ext cx="1815848" cy="8204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620" name="圆角矩形 4"/>
            <p:cNvSpPr/>
            <p:nvPr/>
          </p:nvSpPr>
          <p:spPr>
            <a:xfrm>
              <a:off x="954529" y="27482"/>
              <a:ext cx="1641075" cy="888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居家防火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2621" name="右箭头 14"/>
          <p:cNvSpPr/>
          <p:nvPr/>
        </p:nvSpPr>
        <p:spPr>
          <a:xfrm>
            <a:off x="0" y="1928813"/>
            <a:ext cx="2143125" cy="1357312"/>
          </a:xfrm>
          <a:prstGeom prst="rightArrow">
            <a:avLst>
              <a:gd name="adj1" fmla="val 50000"/>
              <a:gd name="adj2" fmla="val 49532"/>
            </a:avLst>
          </a:prstGeom>
          <a:solidFill>
            <a:srgbClr val="0069B8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电器失火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622" name="左箭头 15"/>
          <p:cNvSpPr/>
          <p:nvPr/>
        </p:nvSpPr>
        <p:spPr>
          <a:xfrm>
            <a:off x="2214563" y="1714500"/>
            <a:ext cx="3286125" cy="1785938"/>
          </a:xfrm>
          <a:prstGeom prst="leftArrow">
            <a:avLst>
              <a:gd name="adj1" fmla="val 50000"/>
              <a:gd name="adj2" fmla="val 50003"/>
            </a:avLst>
          </a:prstGeom>
          <a:solidFill>
            <a:srgbClr val="965900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负荷限制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623" name="左箭头 16"/>
          <p:cNvSpPr/>
          <p:nvPr/>
        </p:nvSpPr>
        <p:spPr>
          <a:xfrm>
            <a:off x="2214563" y="2786063"/>
            <a:ext cx="3286125" cy="1785937"/>
          </a:xfrm>
          <a:prstGeom prst="leftArrow">
            <a:avLst>
              <a:gd name="adj1" fmla="val 50000"/>
              <a:gd name="adj2" fmla="val 50003"/>
            </a:avLst>
          </a:prstGeom>
          <a:solidFill>
            <a:srgbClr val="965900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淘汰更新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624" name="左箭头 17"/>
          <p:cNvSpPr/>
          <p:nvPr/>
        </p:nvSpPr>
        <p:spPr>
          <a:xfrm>
            <a:off x="2214563" y="3857625"/>
            <a:ext cx="3286125" cy="1785938"/>
          </a:xfrm>
          <a:prstGeom prst="leftArrow">
            <a:avLst>
              <a:gd name="adj1" fmla="val 50000"/>
              <a:gd name="adj2" fmla="val 50003"/>
            </a:avLst>
          </a:prstGeom>
          <a:solidFill>
            <a:srgbClr val="965900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不用不插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625" name="左箭头 11"/>
          <p:cNvSpPr/>
          <p:nvPr/>
        </p:nvSpPr>
        <p:spPr>
          <a:xfrm>
            <a:off x="2214563" y="4929188"/>
            <a:ext cx="3286125" cy="1785937"/>
          </a:xfrm>
          <a:prstGeom prst="leftArrow">
            <a:avLst>
              <a:gd name="adj1" fmla="val 50000"/>
              <a:gd name="adj2" fmla="val 50003"/>
            </a:avLst>
          </a:prstGeom>
          <a:solidFill>
            <a:srgbClr val="965900"/>
          </a:solidFill>
          <a:ln w="9525" cap="flat" cmpd="sng">
            <a:solidFill>
              <a:srgbClr val="ADB6C6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p>
            <a:pPr algn="ctr"/>
            <a:r>
              <a:rPr lang="zh-CN" altLang="en-US" sz="2800">
                <a:solidFill>
                  <a:schemeClr val="bg1"/>
                </a:solidFill>
              </a:rPr>
              <a:t>正确施救</a:t>
            </a:r>
            <a:endParaRPr lang="zh-CN" altLang="en-US" sz="2800">
              <a:solidFill>
                <a:schemeClr val="bg1"/>
              </a:solidFill>
            </a:endParaRPr>
          </a:p>
        </p:txBody>
      </p:sp>
      <p:pic>
        <p:nvPicPr>
          <p:cNvPr id="2626" name="图片 12"/>
          <p:cNvPicPr>
            <a:picLocks noChangeAspect="1"/>
          </p:cNvPicPr>
          <p:nvPr/>
        </p:nvPicPr>
        <p:blipFill>
          <a:blip r:embed="rId3"/>
          <a:srcRect l="20833" t="15625" r="28125" b="19791"/>
          <a:stretch>
            <a:fillRect/>
          </a:stretch>
        </p:blipFill>
        <p:spPr>
          <a:xfrm>
            <a:off x="5643563" y="1143000"/>
            <a:ext cx="1995487" cy="2525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27" name="图片 13"/>
          <p:cNvPicPr>
            <a:picLocks noChangeAspect="1"/>
          </p:cNvPicPr>
          <p:nvPr/>
        </p:nvPicPr>
        <p:blipFill>
          <a:blip r:embed="rId4"/>
          <a:srcRect l="1309" t="7291" r="10387" b="7291"/>
          <a:stretch>
            <a:fillRect/>
          </a:stretch>
        </p:blipFill>
        <p:spPr>
          <a:xfrm>
            <a:off x="6715125" y="3143250"/>
            <a:ext cx="2214563" cy="16970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28" name="组合 2627"/>
          <p:cNvGrpSpPr/>
          <p:nvPr/>
        </p:nvGrpSpPr>
        <p:grpSpPr>
          <a:xfrm>
            <a:off x="6143625" y="4643438"/>
            <a:ext cx="2071688" cy="2214562"/>
            <a:chOff x="6143625" y="4643438"/>
            <a:chExt cx="2071688" cy="2214562"/>
          </a:xfrm>
        </p:grpSpPr>
        <p:pic>
          <p:nvPicPr>
            <p:cNvPr id="26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5063" y="4857750"/>
              <a:ext cx="1739900" cy="177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30" name="矩形 19"/>
            <p:cNvSpPr/>
            <p:nvPr/>
          </p:nvSpPr>
          <p:spPr>
            <a:xfrm>
              <a:off x="6143625" y="4643438"/>
              <a:ext cx="2071688" cy="22145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3800">
                  <a:solidFill>
                    <a:srgbClr val="FF0000"/>
                  </a:solidFill>
                </a:rPr>
                <a:t>×</a:t>
              </a:r>
              <a:endParaRPr lang="zh-CN" altLang="en-US" sz="138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33" name="组合 2632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634" name="组合 2633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635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36" name="矩形 2635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637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消防安全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sp>
        <p:nvSpPr>
          <p:cNvPr id="2638" name="图示 4"/>
          <p:cNvSpPr/>
          <p:nvPr/>
        </p:nvSpPr>
        <p:spPr>
          <a:xfrm>
            <a:off x="1357313" y="1785938"/>
            <a:ext cx="6143625" cy="4714875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41" name="组合 2640"/>
          <p:cNvGrpSpPr/>
          <p:nvPr/>
        </p:nvGrpSpPr>
        <p:grpSpPr>
          <a:xfrm>
            <a:off x="2146300" y="1511300"/>
            <a:ext cx="5083175" cy="5218113"/>
            <a:chOff x="1352" y="952"/>
            <a:chExt cx="3202" cy="3287"/>
          </a:xfrm>
        </p:grpSpPr>
        <p:pic>
          <p:nvPicPr>
            <p:cNvPr id="2642" name="矩形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52" y="952"/>
              <a:ext cx="3202" cy="32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43" name="矩形 2642"/>
            <p:cNvSpPr/>
            <p:nvPr/>
          </p:nvSpPr>
          <p:spPr>
            <a:xfrm>
              <a:off x="1485" y="1035"/>
              <a:ext cx="3015" cy="31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>
                  <a:solidFill>
                    <a:srgbClr val="FFFFFF"/>
                  </a:solidFill>
                </a:rPr>
                <a:t>一、逃生预演，临危不乱</a:t>
              </a:r>
              <a:endParaRPr lang="zh-CN" altLang="en-US" sz="3200">
                <a:solidFill>
                  <a:srgbClr val="FFFFFF"/>
                </a:solidFill>
              </a:endParaRPr>
            </a:p>
            <a:p>
              <a:r>
                <a:rPr lang="zh-CN" altLang="en-US" sz="3200">
                  <a:solidFill>
                    <a:srgbClr val="FFFFFF"/>
                  </a:solidFill>
                </a:rPr>
                <a:t>二、熟悉环境，暗记出口</a:t>
              </a:r>
              <a:endParaRPr lang="zh-CN" altLang="en-US" sz="3200">
                <a:solidFill>
                  <a:srgbClr val="FFFFFF"/>
                </a:solidFill>
              </a:endParaRPr>
            </a:p>
            <a:p>
              <a:r>
                <a:rPr lang="zh-CN" altLang="en-US" sz="3200">
                  <a:solidFill>
                    <a:srgbClr val="FFFFFF"/>
                  </a:solidFill>
                </a:rPr>
                <a:t>三、通道出口，畅通无阻</a:t>
              </a:r>
              <a:endParaRPr lang="zh-CN" altLang="en-US" sz="3200">
                <a:solidFill>
                  <a:srgbClr val="FFFFFF"/>
                </a:solidFill>
              </a:endParaRPr>
            </a:p>
            <a:p>
              <a:r>
                <a:rPr lang="zh-CN" altLang="en-US" sz="3200">
                  <a:solidFill>
                    <a:srgbClr val="FFFFFF"/>
                  </a:solidFill>
                </a:rPr>
                <a:t>四、扑灭小火，惠及他人</a:t>
              </a:r>
              <a:endParaRPr lang="zh-CN" altLang="en-US" sz="3200">
                <a:solidFill>
                  <a:srgbClr val="FFFFFF"/>
                </a:solidFill>
              </a:endParaRPr>
            </a:p>
            <a:p>
              <a:r>
                <a:rPr lang="zh-CN" altLang="en-US" sz="3200">
                  <a:solidFill>
                    <a:srgbClr val="FFFFFF"/>
                  </a:solidFill>
                </a:rPr>
                <a:t>五、明辨方向，迅速撤离</a:t>
              </a:r>
              <a:endParaRPr lang="zh-CN" altLang="en-US" sz="3200">
                <a:solidFill>
                  <a:srgbClr val="FFFFFF"/>
                </a:solidFill>
              </a:endParaRPr>
            </a:p>
            <a:p>
              <a:r>
                <a:rPr lang="zh-CN" altLang="en-US" sz="3200">
                  <a:solidFill>
                    <a:srgbClr val="FFFFFF"/>
                  </a:solidFill>
                </a:rPr>
                <a:t>六、不入险地，不贪财物</a:t>
              </a:r>
              <a:endParaRPr lang="zh-CN" altLang="en-US" sz="3200">
                <a:solidFill>
                  <a:srgbClr val="FFFFFF"/>
                </a:solidFill>
              </a:endParaRPr>
            </a:p>
            <a:p>
              <a:r>
                <a:rPr lang="zh-CN" altLang="en-US" sz="3200">
                  <a:solidFill>
                    <a:srgbClr val="FFFFFF"/>
                  </a:solidFill>
                </a:rPr>
                <a:t>七、简易防护，蒙鼻匍匐</a:t>
              </a:r>
              <a:endParaRPr lang="zh-CN" altLang="en-US" sz="3200">
                <a:solidFill>
                  <a:srgbClr val="FFFFFF"/>
                </a:solidFill>
              </a:endParaRPr>
            </a:p>
            <a:p>
              <a:r>
                <a:rPr lang="zh-CN" altLang="en-US" sz="3200">
                  <a:solidFill>
                    <a:srgbClr val="FFFFFF"/>
                  </a:solidFill>
                </a:rPr>
                <a:t>八、善用通道，莫入电梯</a:t>
              </a:r>
              <a:endParaRPr lang="zh-CN" altLang="en-US" sz="3200">
                <a:solidFill>
                  <a:srgbClr val="FFFFFF"/>
                </a:solidFill>
              </a:endParaRPr>
            </a:p>
            <a:p>
              <a:r>
                <a:rPr lang="zh-CN" altLang="en-US" sz="3200">
                  <a:solidFill>
                    <a:srgbClr val="FFFFFF"/>
                  </a:solidFill>
                </a:rPr>
                <a:t>九、缓降逃生，滑绳自救</a:t>
              </a:r>
              <a:endParaRPr lang="zh-CN" altLang="en-US" sz="3200">
                <a:solidFill>
                  <a:srgbClr val="FFFFFF"/>
                </a:solidFill>
              </a:endParaRPr>
            </a:p>
            <a:p>
              <a:r>
                <a:rPr lang="zh-CN" altLang="en-US" sz="3200">
                  <a:solidFill>
                    <a:srgbClr val="FFFFFF"/>
                  </a:solidFill>
                </a:rPr>
                <a:t>十、避难场所，固守待援</a:t>
              </a:r>
              <a:endParaRPr lang="zh-CN" alt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2644" name="组合 2643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645" name="组合 2644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646" name="矩形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47" name="矩形 2646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648" name="矩形 4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消防安全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51" name="组合 2650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652" name="组合 2651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653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54" name="矩形 2653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655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食品安全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656" name="组合 2655"/>
          <p:cNvGrpSpPr/>
          <p:nvPr/>
        </p:nvGrpSpPr>
        <p:grpSpPr>
          <a:xfrm>
            <a:off x="219075" y="1676400"/>
            <a:ext cx="8339138" cy="2243138"/>
            <a:chOff x="138" y="1056"/>
            <a:chExt cx="5253" cy="1413"/>
          </a:xfrm>
        </p:grpSpPr>
        <p:pic>
          <p:nvPicPr>
            <p:cNvPr id="2657" name="矩形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" y="1056"/>
              <a:ext cx="5253" cy="14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58" name="矩形 2657"/>
            <p:cNvSpPr/>
            <p:nvPr/>
          </p:nvSpPr>
          <p:spPr>
            <a:xfrm>
              <a:off x="270" y="1125"/>
              <a:ext cx="4995" cy="12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>
                  <a:solidFill>
                    <a:srgbClr val="FFFFFF"/>
                  </a:solidFill>
                </a:rPr>
                <a:t>矿区食品卫生管理重点在，前线、生活小区职工食堂及超市，点多、面广，食品采购渠道多，食品安全隐患点多因素、多环节，监督、管理难度大。</a:t>
              </a:r>
              <a:endParaRPr lang="zh-CN" altLang="en-US" sz="3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1" name="图示 1"/>
          <p:cNvSpPr/>
          <p:nvPr/>
        </p:nvSpPr>
        <p:spPr>
          <a:xfrm>
            <a:off x="1071563" y="2214563"/>
            <a:ext cx="7215187" cy="4103687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662" name="组合 2661"/>
          <p:cNvGrpSpPr/>
          <p:nvPr/>
        </p:nvGrpSpPr>
        <p:grpSpPr>
          <a:xfrm>
            <a:off x="3776663" y="1214438"/>
            <a:ext cx="1697037" cy="942975"/>
            <a:chOff x="942982" y="0"/>
            <a:chExt cx="1697366" cy="942981"/>
          </a:xfrm>
        </p:grpSpPr>
        <p:grpSp>
          <p:nvGrpSpPr>
            <p:cNvPr id="2663" name="组合 2662"/>
            <p:cNvGrpSpPr/>
            <p:nvPr/>
          </p:nvGrpSpPr>
          <p:grpSpPr>
            <a:xfrm>
              <a:off x="884868" y="-37910"/>
              <a:ext cx="1810863" cy="1054615"/>
              <a:chOff x="3718560" y="1176528"/>
              <a:chExt cx="1810512" cy="1054608"/>
            </a:xfrm>
          </p:grpSpPr>
          <p:pic>
            <p:nvPicPr>
              <p:cNvPr id="2664" name="圆角矩形 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718560" y="1176528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5" name="矩形 2664"/>
              <p:cNvSpPr/>
              <p:nvPr/>
            </p:nvSpPr>
            <p:spPr>
              <a:xfrm>
                <a:off x="3804282" y="1242057"/>
                <a:ext cx="1641799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666" name="圆角矩形 4"/>
            <p:cNvSpPr/>
            <p:nvPr/>
          </p:nvSpPr>
          <p:spPr>
            <a:xfrm>
              <a:off x="954096" y="26987"/>
              <a:ext cx="1641793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多因素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2667" name="组合 2666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668" name="组合 2667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669" name="矩形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70" name="矩形 2669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671" name="矩形 7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食品安全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74" name="组合 2673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675" name="组合 2674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676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77" name="矩形 2676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678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食品安全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679" name="组合 2678"/>
          <p:cNvGrpSpPr/>
          <p:nvPr/>
        </p:nvGrpSpPr>
        <p:grpSpPr>
          <a:xfrm>
            <a:off x="3776663" y="1214438"/>
            <a:ext cx="1697037" cy="942975"/>
            <a:chOff x="942982" y="0"/>
            <a:chExt cx="1697366" cy="942981"/>
          </a:xfrm>
        </p:grpSpPr>
        <p:grpSp>
          <p:nvGrpSpPr>
            <p:cNvPr id="2680" name="组合 2679"/>
            <p:cNvGrpSpPr/>
            <p:nvPr/>
          </p:nvGrpSpPr>
          <p:grpSpPr>
            <a:xfrm>
              <a:off x="884868" y="-37910"/>
              <a:ext cx="1810863" cy="1054615"/>
              <a:chOff x="3718560" y="1176528"/>
              <a:chExt cx="1810512" cy="1054608"/>
            </a:xfrm>
          </p:grpSpPr>
          <p:pic>
            <p:nvPicPr>
              <p:cNvPr id="2681" name="圆角矩形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8560" y="1176528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82" name="矩形 2681"/>
              <p:cNvSpPr/>
              <p:nvPr/>
            </p:nvSpPr>
            <p:spPr>
              <a:xfrm>
                <a:off x="3804282" y="1242057"/>
                <a:ext cx="1641799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683" name="圆角矩形 4"/>
            <p:cNvSpPr/>
            <p:nvPr/>
          </p:nvSpPr>
          <p:spPr>
            <a:xfrm>
              <a:off x="954096" y="26987"/>
              <a:ext cx="1641793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多环节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2684" name="图示 7"/>
          <p:cNvSpPr/>
          <p:nvPr/>
        </p:nvSpPr>
        <p:spPr>
          <a:xfrm>
            <a:off x="1143000" y="1857375"/>
            <a:ext cx="7143750" cy="4286250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87" name="组合 2686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688" name="组合 2687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689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90" name="矩形 2689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691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食品安全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692" name="组合 2691"/>
          <p:cNvGrpSpPr/>
          <p:nvPr/>
        </p:nvGrpSpPr>
        <p:grpSpPr>
          <a:xfrm>
            <a:off x="3776663" y="1214438"/>
            <a:ext cx="1697037" cy="942975"/>
            <a:chOff x="942982" y="0"/>
            <a:chExt cx="1697366" cy="942981"/>
          </a:xfrm>
        </p:grpSpPr>
        <p:grpSp>
          <p:nvGrpSpPr>
            <p:cNvPr id="2693" name="组合 2692"/>
            <p:cNvGrpSpPr/>
            <p:nvPr/>
          </p:nvGrpSpPr>
          <p:grpSpPr>
            <a:xfrm>
              <a:off x="884868" y="-37910"/>
              <a:ext cx="1810863" cy="1054615"/>
              <a:chOff x="3718560" y="1176528"/>
              <a:chExt cx="1810512" cy="1054608"/>
            </a:xfrm>
          </p:grpSpPr>
          <p:pic>
            <p:nvPicPr>
              <p:cNvPr id="2694" name="圆角矩形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8560" y="1176528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95" name="矩形 2694"/>
              <p:cNvSpPr/>
              <p:nvPr/>
            </p:nvSpPr>
            <p:spPr>
              <a:xfrm>
                <a:off x="3804282" y="1242057"/>
                <a:ext cx="1641799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696" name="圆角矩形 4"/>
            <p:cNvSpPr/>
            <p:nvPr/>
          </p:nvSpPr>
          <p:spPr>
            <a:xfrm>
              <a:off x="954096" y="26987"/>
              <a:ext cx="1641793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多环节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2697" name="图示 7"/>
          <p:cNvSpPr/>
          <p:nvPr/>
        </p:nvSpPr>
        <p:spPr>
          <a:xfrm>
            <a:off x="214313" y="2222500"/>
            <a:ext cx="6096000" cy="4064000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698" name="组合 2697"/>
          <p:cNvGrpSpPr/>
          <p:nvPr/>
        </p:nvGrpSpPr>
        <p:grpSpPr>
          <a:xfrm>
            <a:off x="6643688" y="3714750"/>
            <a:ext cx="2162175" cy="1125538"/>
            <a:chOff x="6278" y="641825"/>
            <a:chExt cx="1876642" cy="1125985"/>
          </a:xfrm>
        </p:grpSpPr>
        <p:grpSp>
          <p:nvGrpSpPr>
            <p:cNvPr id="2699" name="组合 2698"/>
            <p:cNvGrpSpPr/>
            <p:nvPr/>
          </p:nvGrpSpPr>
          <p:grpSpPr>
            <a:xfrm>
              <a:off x="-45805" y="602948"/>
              <a:ext cx="1978824" cy="1237979"/>
              <a:chOff x="6583680" y="3675888"/>
              <a:chExt cx="2279904" cy="1237488"/>
            </a:xfrm>
          </p:grpSpPr>
          <p:pic>
            <p:nvPicPr>
              <p:cNvPr id="2700" name="圆角矩形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3680" y="3675888"/>
                <a:ext cx="2279904" cy="12374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01" name="矩形 2700"/>
              <p:cNvSpPr/>
              <p:nvPr/>
            </p:nvSpPr>
            <p:spPr>
              <a:xfrm>
                <a:off x="6676654" y="3747716"/>
                <a:ext cx="2096243" cy="10596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702" name="圆角矩形 4"/>
            <p:cNvSpPr/>
            <p:nvPr/>
          </p:nvSpPr>
          <p:spPr>
            <a:xfrm>
              <a:off x="39347" y="675176"/>
              <a:ext cx="1810505" cy="105928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18110" tIns="118110" rIns="118110" bIns="118110" anchor="ctr" anchorCtr="0"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100">
                  <a:solidFill>
                    <a:srgbClr val="FFFFFF"/>
                  </a:solidFill>
                </a:rPr>
                <a:t>种植养殖</a:t>
              </a:r>
              <a:endParaRPr lang="zh-CN" altLang="en-US" sz="3100">
                <a:solidFill>
                  <a:srgbClr val="FFFFFF"/>
                </a:solidFill>
              </a:endParaRPr>
            </a:p>
          </p:txBody>
        </p:sp>
      </p:grpSp>
      <p:grpSp>
        <p:nvGrpSpPr>
          <p:cNvPr id="2703" name="组合 2702"/>
          <p:cNvGrpSpPr/>
          <p:nvPr/>
        </p:nvGrpSpPr>
        <p:grpSpPr>
          <a:xfrm>
            <a:off x="231775" y="1670050"/>
            <a:ext cx="2236788" cy="2298700"/>
            <a:chOff x="146" y="1052"/>
            <a:chExt cx="1409" cy="1448"/>
          </a:xfrm>
        </p:grpSpPr>
        <p:pic>
          <p:nvPicPr>
            <p:cNvPr id="2704" name="矩形标注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" y="1052"/>
              <a:ext cx="1409" cy="14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05" name="矩形 2704"/>
            <p:cNvSpPr/>
            <p:nvPr/>
          </p:nvSpPr>
          <p:spPr>
            <a:xfrm>
              <a:off x="270" y="1125"/>
              <a:ext cx="1170" cy="8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r>
                <a:rPr lang="zh-CN" altLang="en-US" sz="4000">
                  <a:solidFill>
                    <a:srgbClr val="FFFFFF"/>
                  </a:solidFill>
                </a:rPr>
                <a:t>海南毒豇豆</a:t>
              </a:r>
              <a:endParaRPr lang="zh-CN" altLang="en-US" sz="4000">
                <a:solidFill>
                  <a:srgbClr val="FFFFFF"/>
                </a:solidFill>
              </a:endParaRPr>
            </a:p>
          </p:txBody>
        </p:sp>
      </p:grpSp>
      <p:grpSp>
        <p:nvGrpSpPr>
          <p:cNvPr id="2706" name="组合 2705"/>
          <p:cNvGrpSpPr/>
          <p:nvPr/>
        </p:nvGrpSpPr>
        <p:grpSpPr>
          <a:xfrm>
            <a:off x="1566863" y="4443413"/>
            <a:ext cx="1998662" cy="2128837"/>
            <a:chOff x="987" y="2799"/>
            <a:chExt cx="1259" cy="1341"/>
          </a:xfrm>
        </p:grpSpPr>
        <p:pic>
          <p:nvPicPr>
            <p:cNvPr id="2707" name="矩形标注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7" y="2799"/>
              <a:ext cx="1259" cy="13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08" name="矩形 2707"/>
            <p:cNvSpPr/>
            <p:nvPr/>
          </p:nvSpPr>
          <p:spPr>
            <a:xfrm>
              <a:off x="1035" y="3375"/>
              <a:ext cx="1170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r>
                <a:rPr lang="zh-CN" altLang="en-US" sz="2400">
                  <a:solidFill>
                    <a:srgbClr val="FFFFFF"/>
                  </a:solidFill>
                </a:rPr>
                <a:t>北京福寿螺事件，禽流感</a:t>
              </a: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709" name="组合 2708"/>
          <p:cNvGrpSpPr/>
          <p:nvPr/>
        </p:nvGrpSpPr>
        <p:grpSpPr>
          <a:xfrm>
            <a:off x="3943350" y="1670050"/>
            <a:ext cx="2238375" cy="2298700"/>
            <a:chOff x="2484" y="1052"/>
            <a:chExt cx="1410" cy="1448"/>
          </a:xfrm>
        </p:grpSpPr>
        <p:pic>
          <p:nvPicPr>
            <p:cNvPr id="2710" name="矩形标注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4" y="1052"/>
              <a:ext cx="1410" cy="14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11" name="矩形 2710"/>
            <p:cNvSpPr/>
            <p:nvPr/>
          </p:nvSpPr>
          <p:spPr>
            <a:xfrm>
              <a:off x="2610" y="1125"/>
              <a:ext cx="1170" cy="8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r>
                <a:rPr lang="zh-CN" altLang="en-US" sz="4000">
                  <a:solidFill>
                    <a:srgbClr val="FFFFFF"/>
                  </a:solidFill>
                </a:rPr>
                <a:t>紫金矿业溃坝</a:t>
              </a:r>
              <a:endParaRPr lang="zh-CN" altLang="en-US" sz="40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7" dur="500"/>
                                        <p:tgtEl>
                                          <p:spTgt spid="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childTnLst>
                                    <p:animEffect transition="out" filter="wipe(down)">
                                      <p:cBhvr additive="base">
                                        <p:cTn id="11" dur="500"/>
                                        <p:tgtEl>
                                          <p:spTgt spid="270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15" dur="500"/>
                                        <p:tgtEl>
                                          <p:spTgt spid="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childTnLst>
                                    <p:animEffect transition="out" filter="wipe(down)">
                                      <p:cBhvr additive="base">
                                        <p:cTn id="19" dur="500"/>
                                        <p:tgtEl>
                                          <p:spTgt spid="270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23" dur="500"/>
                                        <p:tgtEl>
                                          <p:spTgt spid="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14" name="组合 2713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715" name="组合 2714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716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17" name="矩形 2716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718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食品安全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719" name="组合 2718"/>
          <p:cNvGrpSpPr/>
          <p:nvPr/>
        </p:nvGrpSpPr>
        <p:grpSpPr>
          <a:xfrm>
            <a:off x="3776663" y="1214438"/>
            <a:ext cx="1697037" cy="942975"/>
            <a:chOff x="942982" y="0"/>
            <a:chExt cx="1697366" cy="942981"/>
          </a:xfrm>
        </p:grpSpPr>
        <p:grpSp>
          <p:nvGrpSpPr>
            <p:cNvPr id="2720" name="组合 2719"/>
            <p:cNvGrpSpPr/>
            <p:nvPr/>
          </p:nvGrpSpPr>
          <p:grpSpPr>
            <a:xfrm>
              <a:off x="884868" y="-37910"/>
              <a:ext cx="1810863" cy="1054615"/>
              <a:chOff x="3718560" y="1176528"/>
              <a:chExt cx="1810512" cy="1054608"/>
            </a:xfrm>
          </p:grpSpPr>
          <p:pic>
            <p:nvPicPr>
              <p:cNvPr id="2721" name="圆角矩形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8560" y="1176528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22" name="矩形 2721"/>
              <p:cNvSpPr/>
              <p:nvPr/>
            </p:nvSpPr>
            <p:spPr>
              <a:xfrm>
                <a:off x="3804282" y="1242057"/>
                <a:ext cx="1641799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723" name="圆角矩形 4"/>
            <p:cNvSpPr/>
            <p:nvPr/>
          </p:nvSpPr>
          <p:spPr>
            <a:xfrm>
              <a:off x="954096" y="26987"/>
              <a:ext cx="1641793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多环节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2724" name="图示 7"/>
          <p:cNvSpPr/>
          <p:nvPr/>
        </p:nvSpPr>
        <p:spPr>
          <a:xfrm>
            <a:off x="214313" y="2222500"/>
            <a:ext cx="6096000" cy="4064000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725" name="组合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363" y="3676650"/>
            <a:ext cx="2279650" cy="1236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26" name="组合 2725"/>
          <p:cNvGrpSpPr/>
          <p:nvPr/>
        </p:nvGrpSpPr>
        <p:grpSpPr>
          <a:xfrm>
            <a:off x="-60325" y="2103438"/>
            <a:ext cx="1901825" cy="1524000"/>
            <a:chOff x="-38" y="1325"/>
            <a:chExt cx="1198" cy="960"/>
          </a:xfrm>
        </p:grpSpPr>
        <p:pic>
          <p:nvPicPr>
            <p:cNvPr id="2727" name="矩形标注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8" y="1325"/>
              <a:ext cx="1198" cy="9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28" name="矩形 2727"/>
            <p:cNvSpPr/>
            <p:nvPr/>
          </p:nvSpPr>
          <p:spPr>
            <a:xfrm>
              <a:off x="0" y="1350"/>
              <a:ext cx="1125" cy="7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r>
                <a:rPr lang="zh-CN" altLang="en-US" sz="3200">
                  <a:solidFill>
                    <a:srgbClr val="FFFFFF"/>
                  </a:solidFill>
                </a:rPr>
                <a:t>火锅泔水油</a:t>
              </a:r>
              <a:endParaRPr lang="zh-CN" alt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2729" name="组合 2728"/>
          <p:cNvGrpSpPr/>
          <p:nvPr/>
        </p:nvGrpSpPr>
        <p:grpSpPr>
          <a:xfrm>
            <a:off x="3011488" y="2103438"/>
            <a:ext cx="2114550" cy="1554162"/>
            <a:chOff x="1897" y="1325"/>
            <a:chExt cx="1332" cy="979"/>
          </a:xfrm>
        </p:grpSpPr>
        <p:pic>
          <p:nvPicPr>
            <p:cNvPr id="2730" name="矩形标注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7" y="1325"/>
              <a:ext cx="1332" cy="9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31" name="矩形 2730"/>
            <p:cNvSpPr/>
            <p:nvPr/>
          </p:nvSpPr>
          <p:spPr>
            <a:xfrm>
              <a:off x="1935" y="1395"/>
              <a:ext cx="1260" cy="7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r>
                <a:rPr lang="zh-CN" altLang="en-US" sz="3600">
                  <a:solidFill>
                    <a:srgbClr val="FFFFFF"/>
                  </a:solidFill>
                </a:rPr>
                <a:t>麦当劳橡胶门</a:t>
              </a: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732" name="组合 2731"/>
          <p:cNvGrpSpPr/>
          <p:nvPr/>
        </p:nvGrpSpPr>
        <p:grpSpPr>
          <a:xfrm>
            <a:off x="1652588" y="4816475"/>
            <a:ext cx="1974850" cy="1687513"/>
            <a:chOff x="1041" y="3034"/>
            <a:chExt cx="1244" cy="1063"/>
          </a:xfrm>
        </p:grpSpPr>
        <p:pic>
          <p:nvPicPr>
            <p:cNvPr id="2733" name="矩形标注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1" y="3034"/>
              <a:ext cx="1244" cy="10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34" name="矩形 2733"/>
            <p:cNvSpPr/>
            <p:nvPr/>
          </p:nvSpPr>
          <p:spPr>
            <a:xfrm>
              <a:off x="1080" y="3240"/>
              <a:ext cx="1170" cy="8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r>
                <a:rPr lang="zh-CN" altLang="en-US" sz="2800">
                  <a:solidFill>
                    <a:srgbClr val="FFFFFF"/>
                  </a:solidFill>
                </a:rPr>
                <a:t>奶粉添加三聚氰胺</a:t>
              </a:r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2735" name="组合 2734"/>
          <p:cNvGrpSpPr/>
          <p:nvPr/>
        </p:nvGrpSpPr>
        <p:grpSpPr>
          <a:xfrm>
            <a:off x="5095875" y="4668838"/>
            <a:ext cx="2232025" cy="1835150"/>
            <a:chOff x="3210" y="2941"/>
            <a:chExt cx="1406" cy="1156"/>
          </a:xfrm>
        </p:grpSpPr>
        <p:pic>
          <p:nvPicPr>
            <p:cNvPr id="2736" name="矩形标注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10" y="2941"/>
              <a:ext cx="1406" cy="11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37" name="矩形 2736"/>
            <p:cNvSpPr/>
            <p:nvPr/>
          </p:nvSpPr>
          <p:spPr>
            <a:xfrm>
              <a:off x="3285" y="3195"/>
              <a:ext cx="1260" cy="8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r>
                <a:rPr lang="zh-CN" altLang="en-US" sz="3200">
                  <a:solidFill>
                    <a:srgbClr val="FFFFFF"/>
                  </a:solidFill>
                </a:rPr>
                <a:t>比利时</a:t>
              </a:r>
              <a:endParaRPr lang="en-US" altLang="zh-CN" sz="3200">
                <a:solidFill>
                  <a:srgbClr val="FFFFFF"/>
                </a:solidFill>
              </a:endParaRPr>
            </a:p>
            <a:p>
              <a:pPr algn="ctr"/>
              <a:r>
                <a:rPr lang="zh-CN" altLang="en-US" sz="3200">
                  <a:solidFill>
                    <a:srgbClr val="FFFFFF"/>
                  </a:solidFill>
                </a:rPr>
                <a:t>可口可乐</a:t>
              </a:r>
              <a:endParaRPr lang="zh-CN" altLang="en-US" sz="3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7" dur="500"/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childTnLst>
                                    <p:animEffect transition="out" filter="wipe(down)">
                                      <p:cBhvr additive="base">
                                        <p:cTn id="11" dur="500"/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15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childTnLst>
                                    <p:animEffect transition="out" filter="wipe(down)">
                                      <p:cBhvr additive="base">
                                        <p:cTn id="19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23" dur="500"/>
                                        <p:tgtEl>
                                          <p:spTgt spid="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childTnLst>
                                    <p:animEffect transition="out" filter="wipe(down)">
                                      <p:cBhvr additive="base">
                                        <p:cTn id="27" dur="500"/>
                                        <p:tgtEl>
                                          <p:spTgt spid="272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31" dur="500"/>
                                        <p:tgtEl>
                                          <p:spTgt spid="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62" name="组合 2061"/>
          <p:cNvGrpSpPr/>
          <p:nvPr/>
        </p:nvGrpSpPr>
        <p:grpSpPr>
          <a:xfrm>
            <a:off x="714375" y="142875"/>
            <a:ext cx="5929313" cy="738188"/>
            <a:chOff x="418635" y="519177"/>
            <a:chExt cx="2867511" cy="1737725"/>
          </a:xfrm>
        </p:grpSpPr>
        <p:grpSp>
          <p:nvGrpSpPr>
            <p:cNvPr id="2063" name="组合 2062"/>
            <p:cNvGrpSpPr/>
            <p:nvPr/>
          </p:nvGrpSpPr>
          <p:grpSpPr>
            <a:xfrm>
              <a:off x="388601" y="426797"/>
              <a:ext cx="2924539" cy="2009033"/>
              <a:chOff x="652272" y="103632"/>
              <a:chExt cx="6047232" cy="853440"/>
            </a:xfrm>
          </p:grpSpPr>
          <p:pic>
            <p:nvPicPr>
              <p:cNvPr id="2064" name="圆角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52272" y="103632"/>
                <a:ext cx="6047232" cy="853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65" name="矩形 2064"/>
              <p:cNvSpPr/>
              <p:nvPr/>
            </p:nvSpPr>
            <p:spPr>
              <a:xfrm>
                <a:off x="750410" y="178910"/>
                <a:ext cx="5857243" cy="6661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066" name="圆角矩形 4"/>
            <p:cNvSpPr/>
            <p:nvPr/>
          </p:nvSpPr>
          <p:spPr>
            <a:xfrm>
              <a:off x="503086" y="605130"/>
              <a:ext cx="2698608" cy="15658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44780" tIns="144780" rIns="144780" bIns="144780" anchor="ctr" anchorCtr="0"/>
            <a:p>
              <a:pPr defTabSz="16891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800">
                  <a:solidFill>
                    <a:srgbClr val="FFFFFF"/>
                  </a:solidFill>
                </a:rPr>
                <a:t>一、宣传、教育与培训</a:t>
              </a:r>
              <a:endParaRPr lang="zh-CN" altLang="en-US" sz="3800">
                <a:solidFill>
                  <a:srgbClr val="FFFFFF"/>
                </a:solidFill>
              </a:endParaRPr>
            </a:p>
          </p:txBody>
        </p:sp>
      </p:grpSp>
      <p:grpSp>
        <p:nvGrpSpPr>
          <p:cNvPr id="2067" name="组合 2066"/>
          <p:cNvGrpSpPr/>
          <p:nvPr/>
        </p:nvGrpSpPr>
        <p:grpSpPr>
          <a:xfrm>
            <a:off x="476250" y="877888"/>
            <a:ext cx="7972425" cy="1395412"/>
            <a:chOff x="300" y="553"/>
            <a:chExt cx="5022" cy="879"/>
          </a:xfrm>
        </p:grpSpPr>
        <p:pic>
          <p:nvPicPr>
            <p:cNvPr id="2068" name="矩形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" y="553"/>
              <a:ext cx="5022" cy="8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69" name="矩形 2068"/>
            <p:cNvSpPr/>
            <p:nvPr/>
          </p:nvSpPr>
          <p:spPr>
            <a:xfrm>
              <a:off x="450" y="630"/>
              <a:ext cx="4815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600">
                  <a:solidFill>
                    <a:srgbClr val="FFFFFF"/>
                  </a:solidFill>
                </a:rPr>
                <a:t>对于各类安全隐患要建立与之相适应的教育培训方案。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2070" name="图示 8"/>
          <p:cNvSpPr/>
          <p:nvPr/>
        </p:nvSpPr>
        <p:spPr>
          <a:xfrm>
            <a:off x="714375" y="2286000"/>
            <a:ext cx="7643813" cy="4071938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40" name="组合 2739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741" name="组合 2740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742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43" name="矩形 2742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744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食品安全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745" name="组合 2744"/>
          <p:cNvGrpSpPr/>
          <p:nvPr/>
        </p:nvGrpSpPr>
        <p:grpSpPr>
          <a:xfrm>
            <a:off x="3776663" y="1214438"/>
            <a:ext cx="1697037" cy="942975"/>
            <a:chOff x="942982" y="0"/>
            <a:chExt cx="1697366" cy="942981"/>
          </a:xfrm>
        </p:grpSpPr>
        <p:grpSp>
          <p:nvGrpSpPr>
            <p:cNvPr id="2746" name="组合 2745"/>
            <p:cNvGrpSpPr/>
            <p:nvPr/>
          </p:nvGrpSpPr>
          <p:grpSpPr>
            <a:xfrm>
              <a:off x="884868" y="-37910"/>
              <a:ext cx="1810863" cy="1054615"/>
              <a:chOff x="3718560" y="1176528"/>
              <a:chExt cx="1810512" cy="1054608"/>
            </a:xfrm>
          </p:grpSpPr>
          <p:pic>
            <p:nvPicPr>
              <p:cNvPr id="2747" name="圆角矩形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8560" y="1176528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48" name="矩形 2747"/>
              <p:cNvSpPr/>
              <p:nvPr/>
            </p:nvSpPr>
            <p:spPr>
              <a:xfrm>
                <a:off x="3804282" y="1242057"/>
                <a:ext cx="1641799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749" name="圆角矩形 4"/>
            <p:cNvSpPr/>
            <p:nvPr/>
          </p:nvSpPr>
          <p:spPr>
            <a:xfrm>
              <a:off x="954096" y="26987"/>
              <a:ext cx="1641793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多环节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2750" name="图示 7"/>
          <p:cNvSpPr/>
          <p:nvPr/>
        </p:nvSpPr>
        <p:spPr>
          <a:xfrm>
            <a:off x="214313" y="2222500"/>
            <a:ext cx="6096000" cy="4064000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751" name="组合 2750"/>
          <p:cNvGrpSpPr/>
          <p:nvPr/>
        </p:nvGrpSpPr>
        <p:grpSpPr>
          <a:xfrm>
            <a:off x="6643688" y="3714750"/>
            <a:ext cx="2162175" cy="1125538"/>
            <a:chOff x="6278" y="641825"/>
            <a:chExt cx="1876642" cy="1125985"/>
          </a:xfrm>
        </p:grpSpPr>
        <p:grpSp>
          <p:nvGrpSpPr>
            <p:cNvPr id="2752" name="组合 2751"/>
            <p:cNvGrpSpPr/>
            <p:nvPr/>
          </p:nvGrpSpPr>
          <p:grpSpPr>
            <a:xfrm>
              <a:off x="-45805" y="602948"/>
              <a:ext cx="1978824" cy="1237979"/>
              <a:chOff x="6583680" y="3675888"/>
              <a:chExt cx="2279904" cy="1237488"/>
            </a:xfrm>
          </p:grpSpPr>
          <p:pic>
            <p:nvPicPr>
              <p:cNvPr id="2753" name="圆角矩形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3680" y="3675888"/>
                <a:ext cx="2279904" cy="12374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54" name="矩形 2753"/>
              <p:cNvSpPr/>
              <p:nvPr/>
            </p:nvSpPr>
            <p:spPr>
              <a:xfrm>
                <a:off x="6676654" y="3747716"/>
                <a:ext cx="2096243" cy="10596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755" name="圆角矩形 4"/>
            <p:cNvSpPr/>
            <p:nvPr/>
          </p:nvSpPr>
          <p:spPr>
            <a:xfrm>
              <a:off x="39347" y="675176"/>
              <a:ext cx="1810505" cy="105928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18110" tIns="118110" rIns="118110" bIns="118110" anchor="ctr" anchorCtr="0"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100">
                  <a:solidFill>
                    <a:srgbClr val="FFFFFF"/>
                  </a:solidFill>
                </a:rPr>
                <a:t>流通环节</a:t>
              </a:r>
              <a:endParaRPr lang="zh-CN" altLang="en-US" sz="31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5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0" y="4002088"/>
            <a:ext cx="7643813" cy="28559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59" name="组合 2758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760" name="组合 2759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761" name="矩形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62" name="矩形 2761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763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食品安全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764" name="组合 2763"/>
          <p:cNvGrpSpPr/>
          <p:nvPr/>
        </p:nvGrpSpPr>
        <p:grpSpPr>
          <a:xfrm>
            <a:off x="-23812" y="2017713"/>
            <a:ext cx="1114425" cy="2505075"/>
            <a:chOff x="-15" y="1271"/>
            <a:chExt cx="702" cy="1578"/>
          </a:xfrm>
        </p:grpSpPr>
        <p:pic>
          <p:nvPicPr>
            <p:cNvPr id="2765" name="TextBox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" y="1271"/>
              <a:ext cx="702" cy="15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6" name="矩形 2765"/>
            <p:cNvSpPr/>
            <p:nvPr/>
          </p:nvSpPr>
          <p:spPr>
            <a:xfrm>
              <a:off x="135" y="1350"/>
              <a:ext cx="405" cy="14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600">
                  <a:solidFill>
                    <a:schemeClr val="bg1"/>
                  </a:solidFill>
                </a:rPr>
                <a:t>事件回放</a:t>
              </a:r>
              <a:endParaRPr lang="zh-CN" altLang="en-US" sz="3600">
                <a:solidFill>
                  <a:schemeClr val="bg1"/>
                </a:solidFill>
              </a:endParaRPr>
            </a:p>
          </p:txBody>
        </p:sp>
      </p:grpSp>
      <p:sp>
        <p:nvSpPr>
          <p:cNvPr id="2767" name="矩形 6"/>
          <p:cNvSpPr/>
          <p:nvPr/>
        </p:nvSpPr>
        <p:spPr>
          <a:xfrm>
            <a:off x="1143000" y="2106613"/>
            <a:ext cx="6143625" cy="3108325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>
                <a:solidFill>
                  <a:schemeClr val="bg1"/>
                </a:solidFill>
              </a:rPr>
              <a:t>2010</a:t>
            </a:r>
            <a:r>
              <a:rPr lang="zh-CN" altLang="en-US" sz="2800">
                <a:solidFill>
                  <a:schemeClr val="bg1"/>
                </a:solidFill>
              </a:rPr>
              <a:t>年</a:t>
            </a:r>
            <a:r>
              <a:rPr lang="en-US" altLang="zh-CN" sz="2800">
                <a:solidFill>
                  <a:schemeClr val="bg1"/>
                </a:solidFill>
              </a:rPr>
              <a:t>8</a:t>
            </a:r>
            <a:r>
              <a:rPr lang="zh-CN" altLang="en-US" sz="2800">
                <a:solidFill>
                  <a:schemeClr val="bg1"/>
                </a:solidFill>
              </a:rPr>
              <a:t>月</a:t>
            </a:r>
            <a:r>
              <a:rPr lang="en-US" altLang="zh-CN" sz="2800">
                <a:solidFill>
                  <a:schemeClr val="bg1"/>
                </a:solidFill>
              </a:rPr>
              <a:t>12</a:t>
            </a:r>
            <a:r>
              <a:rPr lang="zh-CN" altLang="en-US" sz="2800">
                <a:solidFill>
                  <a:schemeClr val="bg1"/>
                </a:solidFill>
              </a:rPr>
              <a:t>日石油一中午餐食用的椒麻鸡，制作过程不符合规程，致使食物被大肠埃希氏菌污染又大量繁殖，未做杀菌处理（隔夜后煮熟蒸透），提供给教职员工直接食用，导致</a:t>
            </a:r>
            <a:r>
              <a:rPr lang="en-US" altLang="zh-CN" sz="2800">
                <a:solidFill>
                  <a:schemeClr val="bg1"/>
                </a:solidFill>
              </a:rPr>
              <a:t>35</a:t>
            </a:r>
            <a:r>
              <a:rPr lang="zh-CN" altLang="en-US" sz="2800">
                <a:solidFill>
                  <a:schemeClr val="bg1"/>
                </a:solidFill>
              </a:rPr>
              <a:t>名教职工、后勤工作人员出现腹痛、腹泻、发热的细菌性腹泻症状。 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70" name="组合 2769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771" name="组合 2770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772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73" name="矩形 2772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774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食品安全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2775" name="组合 2774"/>
          <p:cNvGrpSpPr/>
          <p:nvPr/>
        </p:nvGrpSpPr>
        <p:grpSpPr>
          <a:xfrm>
            <a:off x="-23812" y="2017713"/>
            <a:ext cx="1114425" cy="2505075"/>
            <a:chOff x="-15" y="1271"/>
            <a:chExt cx="702" cy="1578"/>
          </a:xfrm>
        </p:grpSpPr>
        <p:pic>
          <p:nvPicPr>
            <p:cNvPr id="2776" name="TextBox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" y="1271"/>
              <a:ext cx="702" cy="15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77" name="矩形 2776"/>
            <p:cNvSpPr/>
            <p:nvPr/>
          </p:nvSpPr>
          <p:spPr>
            <a:xfrm>
              <a:off x="135" y="1350"/>
              <a:ext cx="405" cy="14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600">
                  <a:solidFill>
                    <a:schemeClr val="bg1"/>
                  </a:solidFill>
                </a:rPr>
                <a:t>事件回放</a:t>
              </a:r>
              <a:endParaRPr lang="zh-CN" altLang="en-US" sz="3600">
                <a:solidFill>
                  <a:schemeClr val="bg1"/>
                </a:solidFill>
              </a:endParaRPr>
            </a:p>
          </p:txBody>
        </p:sp>
      </p:grpSp>
      <p:sp>
        <p:nvSpPr>
          <p:cNvPr id="2778" name="矩形 6"/>
          <p:cNvSpPr/>
          <p:nvPr/>
        </p:nvSpPr>
        <p:spPr>
          <a:xfrm>
            <a:off x="1143000" y="2106613"/>
            <a:ext cx="6143625" cy="522287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食品与剧毒物质混装（运输）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81" name="图示 1"/>
          <p:cNvSpPr/>
          <p:nvPr/>
        </p:nvSpPr>
        <p:spPr>
          <a:xfrm>
            <a:off x="1357313" y="1785938"/>
            <a:ext cx="6143625" cy="4714875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782" name="组合 2781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783" name="组合 2782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784" name="矩形 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85" name="矩形 2784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786" name="矩形 4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300">
                  <a:solidFill>
                    <a:srgbClr val="FFFFFF"/>
                  </a:solidFill>
                </a:rPr>
                <a:t>食品安全</a:t>
              </a:r>
              <a:endParaRPr lang="zh-CN" altLang="en-US" sz="33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89" name="组合 2788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790" name="组合 2789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791" name="矩形 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92" name="矩形 2791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793" name="矩形 6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工作场所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grpSp>
        <p:nvGrpSpPr>
          <p:cNvPr id="2794" name="组合 2793"/>
          <p:cNvGrpSpPr/>
          <p:nvPr/>
        </p:nvGrpSpPr>
        <p:grpSpPr>
          <a:xfrm>
            <a:off x="3776663" y="1214438"/>
            <a:ext cx="1697037" cy="942975"/>
            <a:chOff x="942982" y="0"/>
            <a:chExt cx="1697366" cy="942981"/>
          </a:xfrm>
        </p:grpSpPr>
        <p:grpSp>
          <p:nvGrpSpPr>
            <p:cNvPr id="2795" name="组合 2794"/>
            <p:cNvGrpSpPr/>
            <p:nvPr/>
          </p:nvGrpSpPr>
          <p:grpSpPr>
            <a:xfrm>
              <a:off x="884868" y="-37910"/>
              <a:ext cx="1810863" cy="1054615"/>
              <a:chOff x="3718560" y="1176528"/>
              <a:chExt cx="1810512" cy="1054608"/>
            </a:xfrm>
          </p:grpSpPr>
          <p:pic>
            <p:nvPicPr>
              <p:cNvPr id="2796" name="圆角矩形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8560" y="1176528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97" name="矩形 2796"/>
              <p:cNvSpPr/>
              <p:nvPr/>
            </p:nvSpPr>
            <p:spPr>
              <a:xfrm>
                <a:off x="3804282" y="1242057"/>
                <a:ext cx="1641799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798" name="圆角矩形 4"/>
            <p:cNvSpPr/>
            <p:nvPr/>
          </p:nvSpPr>
          <p:spPr>
            <a:xfrm>
              <a:off x="954096" y="26987"/>
              <a:ext cx="1641793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锅炉安全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2799" name="组合 2798"/>
          <p:cNvGrpSpPr/>
          <p:nvPr/>
        </p:nvGrpSpPr>
        <p:grpSpPr>
          <a:xfrm>
            <a:off x="854075" y="2176463"/>
            <a:ext cx="7862888" cy="2041525"/>
            <a:chOff x="538" y="1371"/>
            <a:chExt cx="4953" cy="1286"/>
          </a:xfrm>
        </p:grpSpPr>
        <p:pic>
          <p:nvPicPr>
            <p:cNvPr id="2800" name="Rectangl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" y="1371"/>
              <a:ext cx="4953" cy="12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01" name="矩形 2800"/>
            <p:cNvSpPr/>
            <p:nvPr/>
          </p:nvSpPr>
          <p:spPr>
            <a:xfrm>
              <a:off x="576" y="1449"/>
              <a:ext cx="4824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CN" sz="2000" b="1">
                  <a:solidFill>
                    <a:schemeClr val="bg2"/>
                  </a:solidFill>
                </a:rPr>
                <a:t>      </a:t>
              </a:r>
              <a:r>
                <a:rPr lang="zh-CN" altLang="en-US" sz="2400" b="1">
                  <a:solidFill>
                    <a:schemeClr val="bg1"/>
                  </a:solidFill>
                </a:rPr>
                <a:t>锅炉是承载压力的密闭设备，发生事故的后果严重，往往产生爆炸，造成人身伤亡与设备损坏。因此，</a:t>
              </a:r>
              <a:r>
                <a:rPr lang="en-US" altLang="zh-CN" sz="2400" b="1">
                  <a:solidFill>
                    <a:schemeClr val="bg1"/>
                  </a:solidFill>
                </a:rPr>
                <a:t>《</a:t>
              </a:r>
              <a:r>
                <a:rPr lang="zh-CN" altLang="en-US" sz="2400" b="1">
                  <a:solidFill>
                    <a:schemeClr val="bg1"/>
                  </a:solidFill>
                </a:rPr>
                <a:t>特种设备安全监察条例</a:t>
              </a:r>
              <a:r>
                <a:rPr lang="en-US" altLang="zh-CN" sz="2400" b="1">
                  <a:solidFill>
                    <a:schemeClr val="bg1"/>
                  </a:solidFill>
                </a:rPr>
                <a:t>》</a:t>
              </a:r>
              <a:r>
                <a:rPr lang="zh-CN" altLang="en-US" sz="2400" b="1">
                  <a:solidFill>
                    <a:schemeClr val="bg1"/>
                  </a:solidFill>
                </a:rPr>
                <a:t>规定，把锅炉列入特种设备监察范围。</a:t>
              </a:r>
              <a:endParaRPr lang="zh-CN" altLang="en-US" sz="2400" b="1">
                <a:solidFill>
                  <a:schemeClr val="bg1"/>
                </a:solidFill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zh-CN" altLang="en-US" sz="2400" b="1">
                  <a:solidFill>
                    <a:schemeClr val="bg1"/>
                  </a:solidFill>
                </a:rPr>
                <a:t>    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04" name="图示 2"/>
          <p:cNvSpPr/>
          <p:nvPr/>
        </p:nvSpPr>
        <p:spPr>
          <a:xfrm>
            <a:off x="1714500" y="1936750"/>
            <a:ext cx="6786563" cy="4849813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805" name="组合 2804"/>
          <p:cNvGrpSpPr/>
          <p:nvPr/>
        </p:nvGrpSpPr>
        <p:grpSpPr>
          <a:xfrm>
            <a:off x="571500" y="285750"/>
            <a:ext cx="1697038" cy="942975"/>
            <a:chOff x="942982" y="0"/>
            <a:chExt cx="1697366" cy="942981"/>
          </a:xfrm>
        </p:grpSpPr>
        <p:grpSp>
          <p:nvGrpSpPr>
            <p:cNvPr id="2806" name="组合 2805"/>
            <p:cNvGrpSpPr/>
            <p:nvPr/>
          </p:nvGrpSpPr>
          <p:grpSpPr>
            <a:xfrm>
              <a:off x="883535" y="-35814"/>
              <a:ext cx="1810862" cy="1054615"/>
              <a:chOff x="512064" y="249936"/>
              <a:chExt cx="1810512" cy="1054608"/>
            </a:xfrm>
          </p:grpSpPr>
          <p:pic>
            <p:nvPicPr>
              <p:cNvPr id="2807" name="圆角矩形 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12064" y="249936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08" name="矩形 2807"/>
              <p:cNvSpPr/>
              <p:nvPr/>
            </p:nvSpPr>
            <p:spPr>
              <a:xfrm>
                <a:off x="599119" y="313369"/>
                <a:ext cx="1641800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809" name="圆角矩形 4"/>
            <p:cNvSpPr/>
            <p:nvPr/>
          </p:nvSpPr>
          <p:spPr>
            <a:xfrm>
              <a:off x="954097" y="26988"/>
              <a:ext cx="1641792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锅炉安全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2810" name="矩形 4"/>
          <p:cNvSpPr/>
          <p:nvPr/>
        </p:nvSpPr>
        <p:spPr>
          <a:xfrm>
            <a:off x="714375" y="1357313"/>
            <a:ext cx="3821113" cy="58420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chemeClr val="bg1"/>
                </a:solidFill>
              </a:rPr>
              <a:t>1 </a:t>
            </a:r>
            <a:r>
              <a:rPr lang="zh-CN" altLang="en-US" sz="3200" b="1">
                <a:solidFill>
                  <a:schemeClr val="bg1"/>
                </a:solidFill>
              </a:rPr>
              <a:t>、锅炉事故的原因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13" name="组合 2812"/>
          <p:cNvGrpSpPr/>
          <p:nvPr/>
        </p:nvGrpSpPr>
        <p:grpSpPr>
          <a:xfrm>
            <a:off x="571500" y="285750"/>
            <a:ext cx="1697038" cy="942975"/>
            <a:chOff x="942982" y="0"/>
            <a:chExt cx="1697366" cy="942981"/>
          </a:xfrm>
        </p:grpSpPr>
        <p:grpSp>
          <p:nvGrpSpPr>
            <p:cNvPr id="2814" name="组合 2813"/>
            <p:cNvGrpSpPr/>
            <p:nvPr/>
          </p:nvGrpSpPr>
          <p:grpSpPr>
            <a:xfrm>
              <a:off x="883535" y="-35814"/>
              <a:ext cx="1810862" cy="1054615"/>
              <a:chOff x="512064" y="249936"/>
              <a:chExt cx="1810512" cy="1054608"/>
            </a:xfrm>
          </p:grpSpPr>
          <p:pic>
            <p:nvPicPr>
              <p:cNvPr id="2815" name="圆角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12064" y="249936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16" name="矩形 2815"/>
              <p:cNvSpPr/>
              <p:nvPr/>
            </p:nvSpPr>
            <p:spPr>
              <a:xfrm>
                <a:off x="599119" y="313369"/>
                <a:ext cx="1641800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817" name="圆角矩形 4"/>
            <p:cNvSpPr/>
            <p:nvPr/>
          </p:nvSpPr>
          <p:spPr>
            <a:xfrm>
              <a:off x="954097" y="26988"/>
              <a:ext cx="1641792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锅炉安全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2818" name="矩形 4"/>
          <p:cNvSpPr/>
          <p:nvPr/>
        </p:nvSpPr>
        <p:spPr>
          <a:xfrm>
            <a:off x="714375" y="1357313"/>
            <a:ext cx="3821113" cy="58420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chemeClr val="bg1"/>
                </a:solidFill>
              </a:rPr>
              <a:t>1 </a:t>
            </a:r>
            <a:r>
              <a:rPr lang="zh-CN" altLang="en-US" sz="3200" b="1">
                <a:solidFill>
                  <a:schemeClr val="bg1"/>
                </a:solidFill>
              </a:rPr>
              <a:t>、锅炉事故的原因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2819" name="图示 5"/>
          <p:cNvSpPr/>
          <p:nvPr/>
        </p:nvSpPr>
        <p:spPr>
          <a:xfrm>
            <a:off x="785813" y="2079625"/>
            <a:ext cx="6834187" cy="4064000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22" name="组合 2821"/>
          <p:cNvGrpSpPr/>
          <p:nvPr/>
        </p:nvGrpSpPr>
        <p:grpSpPr>
          <a:xfrm>
            <a:off x="571500" y="285750"/>
            <a:ext cx="1697038" cy="942975"/>
            <a:chOff x="942982" y="0"/>
            <a:chExt cx="1697366" cy="942981"/>
          </a:xfrm>
        </p:grpSpPr>
        <p:grpSp>
          <p:nvGrpSpPr>
            <p:cNvPr id="2823" name="组合 2822"/>
            <p:cNvGrpSpPr/>
            <p:nvPr/>
          </p:nvGrpSpPr>
          <p:grpSpPr>
            <a:xfrm>
              <a:off x="883535" y="-35814"/>
              <a:ext cx="1810862" cy="1054615"/>
              <a:chOff x="512064" y="249936"/>
              <a:chExt cx="1810512" cy="1054608"/>
            </a:xfrm>
          </p:grpSpPr>
          <p:pic>
            <p:nvPicPr>
              <p:cNvPr id="2824" name="圆角矩形 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12064" y="249936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25" name="矩形 2824"/>
              <p:cNvSpPr/>
              <p:nvPr/>
            </p:nvSpPr>
            <p:spPr>
              <a:xfrm>
                <a:off x="599119" y="313369"/>
                <a:ext cx="1641800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826" name="圆角矩形 4"/>
            <p:cNvSpPr/>
            <p:nvPr/>
          </p:nvSpPr>
          <p:spPr>
            <a:xfrm>
              <a:off x="954097" y="26988"/>
              <a:ext cx="1641792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锅炉安全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2827" name="矩形 4"/>
          <p:cNvSpPr/>
          <p:nvPr/>
        </p:nvSpPr>
        <p:spPr>
          <a:xfrm>
            <a:off x="714375" y="1357313"/>
            <a:ext cx="4105275" cy="58420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2</a:t>
            </a:r>
            <a:r>
              <a:rPr lang="zh-CN" altLang="en-US" sz="3200">
                <a:solidFill>
                  <a:schemeClr val="bg1"/>
                </a:solidFill>
              </a:rPr>
              <a:t>、锅炉事故的种类：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2828" name="图示 6"/>
          <p:cNvSpPr/>
          <p:nvPr/>
        </p:nvSpPr>
        <p:spPr>
          <a:xfrm>
            <a:off x="1143000" y="1436688"/>
            <a:ext cx="7215188" cy="4921250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31" name="Rectangle 4"/>
          <p:cNvSpPr/>
          <p:nvPr/>
        </p:nvSpPr>
        <p:spPr>
          <a:xfrm>
            <a:off x="714375" y="2071688"/>
            <a:ext cx="7858125" cy="2554287"/>
          </a:xfrm>
          <a:prstGeom prst="rect">
            <a:avLst/>
          </a:prstGeom>
          <a:solidFill>
            <a:srgbClr val="005696"/>
          </a:solidFill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3200"/>
              <a:t>      </a:t>
            </a:r>
            <a:r>
              <a:rPr lang="zh-CN" altLang="en-US" sz="3200">
                <a:solidFill>
                  <a:schemeClr val="bg1"/>
                </a:solidFill>
              </a:rPr>
              <a:t>（</a:t>
            </a:r>
            <a:r>
              <a:rPr lang="en-US" altLang="zh-CN" sz="3200">
                <a:solidFill>
                  <a:schemeClr val="bg1"/>
                </a:solidFill>
              </a:rPr>
              <a:t>1</a:t>
            </a:r>
            <a:r>
              <a:rPr lang="zh-CN" altLang="en-US" sz="3200">
                <a:solidFill>
                  <a:schemeClr val="bg1"/>
                </a:solidFill>
              </a:rPr>
              <a:t>）、 锅炉爆炸事故  </a:t>
            </a:r>
            <a:br>
              <a:rPr lang="zh-CN" altLang="en-US" sz="3200">
                <a:solidFill>
                  <a:schemeClr val="bg1"/>
                </a:solidFill>
              </a:rPr>
            </a:br>
            <a:r>
              <a:rPr lang="zh-CN" altLang="en-US" sz="3200">
                <a:solidFill>
                  <a:schemeClr val="bg1"/>
                </a:solidFill>
              </a:rPr>
              <a:t>    锅炉爆炸总是在受压元件最薄弱的失效部位，然后由汽、水剧烈膨胀引起锅内大量的水发生水锤冲击使裂口扩大。 </a:t>
            </a:r>
            <a:r>
              <a:rPr lang="zh-CN" altLang="en-US" sz="3200"/>
              <a:t> </a:t>
            </a:r>
            <a:br>
              <a:rPr lang="zh-CN" altLang="en-US" sz="3200"/>
            </a:br>
            <a:r>
              <a:rPr lang="zh-CN" altLang="en-US" sz="3200"/>
              <a:t>   </a:t>
            </a:r>
            <a:endParaRPr lang="zh-CN" altLang="en-US" sz="3200"/>
          </a:p>
        </p:txBody>
      </p:sp>
      <p:grpSp>
        <p:nvGrpSpPr>
          <p:cNvPr id="2832" name="组合 2831"/>
          <p:cNvGrpSpPr/>
          <p:nvPr/>
        </p:nvGrpSpPr>
        <p:grpSpPr>
          <a:xfrm>
            <a:off x="571500" y="285750"/>
            <a:ext cx="1697038" cy="942975"/>
            <a:chOff x="942982" y="0"/>
            <a:chExt cx="1697366" cy="942981"/>
          </a:xfrm>
        </p:grpSpPr>
        <p:grpSp>
          <p:nvGrpSpPr>
            <p:cNvPr id="2833" name="组合 2832"/>
            <p:cNvGrpSpPr/>
            <p:nvPr/>
          </p:nvGrpSpPr>
          <p:grpSpPr>
            <a:xfrm>
              <a:off x="883535" y="-35814"/>
              <a:ext cx="1810862" cy="1054615"/>
              <a:chOff x="512064" y="249936"/>
              <a:chExt cx="1810512" cy="1054608"/>
            </a:xfrm>
          </p:grpSpPr>
          <p:pic>
            <p:nvPicPr>
              <p:cNvPr id="2834" name="圆角矩形 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12064" y="249936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35" name="矩形 2834"/>
              <p:cNvSpPr/>
              <p:nvPr/>
            </p:nvSpPr>
            <p:spPr>
              <a:xfrm>
                <a:off x="599119" y="313369"/>
                <a:ext cx="1641800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836" name="圆角矩形 4"/>
            <p:cNvSpPr/>
            <p:nvPr/>
          </p:nvSpPr>
          <p:spPr>
            <a:xfrm>
              <a:off x="954097" y="26988"/>
              <a:ext cx="1641792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锅炉安全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2837" name="矩形 4"/>
          <p:cNvSpPr/>
          <p:nvPr/>
        </p:nvSpPr>
        <p:spPr>
          <a:xfrm>
            <a:off x="714375" y="1357313"/>
            <a:ext cx="4105275" cy="58420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2</a:t>
            </a:r>
            <a:r>
              <a:rPr lang="zh-CN" altLang="en-US" sz="3200">
                <a:solidFill>
                  <a:schemeClr val="bg1"/>
                </a:solidFill>
              </a:rPr>
              <a:t>、锅炉事故的种类：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40" name="Rectangle 4"/>
          <p:cNvSpPr/>
          <p:nvPr/>
        </p:nvSpPr>
        <p:spPr>
          <a:xfrm>
            <a:off x="714375" y="1357313"/>
            <a:ext cx="7643813" cy="4832350"/>
          </a:xfrm>
          <a:prstGeom prst="rect">
            <a:avLst/>
          </a:prstGeom>
          <a:solidFill>
            <a:srgbClr val="005696"/>
          </a:solidFill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锅炉爆炸的原因：  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    ①先天性缺陷   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    设计失误：结构受力、热补偿、水循环、用材、强度计算、安全设施等方面出现严重错误。制造失误：用错材料、不按图施工、焊接质量低劣、热处理、水压试验等工艺规范错误等。  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    ②超压破裂   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    锅炉运行压力超过最高许可工作压力，使元件应力超过材料的极限应力。超压工况常因安全泄放装置失灵、压力表失准、超压报警装置失灵、严重缺水事故而处理不当引起。 </a:t>
            </a:r>
            <a:endParaRPr lang="zh-CN" altLang="en-US" sz="2800">
              <a:solidFill>
                <a:schemeClr val="bg1"/>
              </a:solidFill>
            </a:endParaRPr>
          </a:p>
        </p:txBody>
      </p:sp>
      <p:grpSp>
        <p:nvGrpSpPr>
          <p:cNvPr id="2841" name="组合 2840"/>
          <p:cNvGrpSpPr/>
          <p:nvPr/>
        </p:nvGrpSpPr>
        <p:grpSpPr>
          <a:xfrm>
            <a:off x="571500" y="285750"/>
            <a:ext cx="1697038" cy="942975"/>
            <a:chOff x="942982" y="0"/>
            <a:chExt cx="1697366" cy="942981"/>
          </a:xfrm>
        </p:grpSpPr>
        <p:grpSp>
          <p:nvGrpSpPr>
            <p:cNvPr id="2842" name="组合 2841"/>
            <p:cNvGrpSpPr/>
            <p:nvPr/>
          </p:nvGrpSpPr>
          <p:grpSpPr>
            <a:xfrm>
              <a:off x="883535" y="-35814"/>
              <a:ext cx="1810862" cy="1054615"/>
              <a:chOff x="512064" y="249936"/>
              <a:chExt cx="1810512" cy="1054608"/>
            </a:xfrm>
          </p:grpSpPr>
          <p:pic>
            <p:nvPicPr>
              <p:cNvPr id="2843" name="圆角矩形 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12064" y="249936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44" name="矩形 2843"/>
              <p:cNvSpPr/>
              <p:nvPr/>
            </p:nvSpPr>
            <p:spPr>
              <a:xfrm>
                <a:off x="599119" y="313369"/>
                <a:ext cx="1641800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845" name="圆角矩形 4"/>
            <p:cNvSpPr/>
            <p:nvPr/>
          </p:nvSpPr>
          <p:spPr>
            <a:xfrm>
              <a:off x="954097" y="26988"/>
              <a:ext cx="1641792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锅炉安全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73" name="组合 2072"/>
          <p:cNvGrpSpPr/>
          <p:nvPr/>
        </p:nvGrpSpPr>
        <p:grpSpPr>
          <a:xfrm>
            <a:off x="714375" y="142875"/>
            <a:ext cx="5357813" cy="785813"/>
            <a:chOff x="3786215" y="519177"/>
            <a:chExt cx="2848247" cy="1737725"/>
          </a:xfrm>
        </p:grpSpPr>
        <p:grpSp>
          <p:nvGrpSpPr>
            <p:cNvPr id="2074" name="组合 2073"/>
            <p:cNvGrpSpPr/>
            <p:nvPr/>
          </p:nvGrpSpPr>
          <p:grpSpPr>
            <a:xfrm>
              <a:off x="3753201" y="432396"/>
              <a:ext cx="2910123" cy="1981637"/>
              <a:chOff x="652272" y="103632"/>
              <a:chExt cx="5474208" cy="896112"/>
            </a:xfrm>
          </p:grpSpPr>
          <p:pic>
            <p:nvPicPr>
              <p:cNvPr id="2075" name="圆角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52272" y="103632"/>
                <a:ext cx="5474208" cy="8961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76" name="矩形 2075"/>
              <p:cNvSpPr/>
              <p:nvPr/>
            </p:nvSpPr>
            <p:spPr>
              <a:xfrm>
                <a:off x="752735" y="181235"/>
                <a:ext cx="5281093" cy="70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077" name="圆角矩形 4"/>
            <p:cNvSpPr/>
            <p:nvPr/>
          </p:nvSpPr>
          <p:spPr>
            <a:xfrm>
              <a:off x="3871452" y="603430"/>
              <a:ext cx="2677774" cy="15692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44780" tIns="144780" rIns="144780" bIns="144780" anchor="ctr" anchorCtr="0"/>
            <a:p>
              <a:pPr defTabSz="16891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800">
                  <a:solidFill>
                    <a:srgbClr val="FFFFFF"/>
                  </a:solidFill>
                </a:rPr>
                <a:t>二、应急预案与相应</a:t>
              </a:r>
              <a:endParaRPr lang="zh-CN" altLang="en-US" sz="3800">
                <a:solidFill>
                  <a:srgbClr val="FFFFFF"/>
                </a:solidFill>
              </a:endParaRPr>
            </a:p>
          </p:txBody>
        </p:sp>
      </p:grpSp>
      <p:grpSp>
        <p:nvGrpSpPr>
          <p:cNvPr id="2078" name="组合 2077"/>
          <p:cNvGrpSpPr/>
          <p:nvPr/>
        </p:nvGrpSpPr>
        <p:grpSpPr>
          <a:xfrm>
            <a:off x="566738" y="957263"/>
            <a:ext cx="7791450" cy="1725612"/>
            <a:chOff x="357" y="603"/>
            <a:chExt cx="4908" cy="1087"/>
          </a:xfrm>
        </p:grpSpPr>
        <p:pic>
          <p:nvPicPr>
            <p:cNvPr id="2079" name="矩形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" y="603"/>
              <a:ext cx="4908" cy="10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80" name="矩形 2079"/>
            <p:cNvSpPr/>
            <p:nvPr/>
          </p:nvSpPr>
          <p:spPr>
            <a:xfrm>
              <a:off x="450" y="655"/>
              <a:ext cx="4770" cy="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>
                  <a:solidFill>
                    <a:srgbClr val="FFFFFF"/>
                  </a:solidFill>
                </a:rPr>
                <a:t>对可能发生的重大事故和紧急事件，制定相应的应急预案和程序，落实预防措施和具体应急响应措施，确保应急预案的培训与演练，减少或消除事故、伤害、财产损失和环境破坏，在发生紧急情况时重点能做到：</a:t>
              </a: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81" name="图示 14"/>
          <p:cNvSpPr/>
          <p:nvPr/>
        </p:nvSpPr>
        <p:spPr>
          <a:xfrm>
            <a:off x="714375" y="2786063"/>
            <a:ext cx="7572375" cy="3357562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48" name="Rectangle 4"/>
          <p:cNvSpPr/>
          <p:nvPr/>
        </p:nvSpPr>
        <p:spPr>
          <a:xfrm>
            <a:off x="571500" y="1500188"/>
            <a:ext cx="8072438" cy="3970337"/>
          </a:xfrm>
          <a:prstGeom prst="rect">
            <a:avLst/>
          </a:prstGeom>
          <a:solidFill>
            <a:srgbClr val="005696"/>
          </a:solidFill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锅炉爆炸的原因：</a:t>
            </a:r>
            <a:endParaRPr lang="en-US" altLang="zh-CN" sz="2800">
              <a:solidFill>
                <a:schemeClr val="bg1"/>
              </a:solidFill>
            </a:endParaRPr>
          </a:p>
          <a:p>
            <a:r>
              <a:rPr lang="en-US" altLang="zh-CN" sz="1600">
                <a:solidFill>
                  <a:schemeClr val="bg1"/>
                </a:solidFill>
              </a:rPr>
              <a:t>     </a:t>
            </a:r>
            <a:r>
              <a:rPr lang="en-US" altLang="zh-CN" sz="2800">
                <a:solidFill>
                  <a:schemeClr val="bg1"/>
                </a:solidFill>
              </a:rPr>
              <a:t> ③</a:t>
            </a:r>
            <a:r>
              <a:rPr lang="zh-CN" altLang="en-US" sz="2800">
                <a:solidFill>
                  <a:schemeClr val="bg1"/>
                </a:solidFill>
              </a:rPr>
              <a:t>过热失效   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    钢板过热烧坏，强度降低而致元件破坏。通常因锅炉缺水干烧，结垢太厚，锅水中有油脂或锅筒内掉入石棉橡胶板等异物原因引起。  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    ④爆纹和起槽 元件受交变应力作用，产生疲劳裂纹，又由腐蚀综合作用，造成槽状减薄。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    ⑤水击破坏 因操作不当引起汽水系统水锤冲击，使元件受到强大的附加应力作用而失效。</a:t>
            </a:r>
            <a:r>
              <a:rPr lang="zh-CN" altLang="en-US" sz="1600">
                <a:solidFill>
                  <a:schemeClr val="bg1"/>
                </a:solidFill>
              </a:rPr>
              <a:t> </a:t>
            </a:r>
            <a:endParaRPr lang="zh-CN" altLang="en-US" sz="1600">
              <a:solidFill>
                <a:schemeClr val="bg1"/>
              </a:solidFill>
            </a:endParaRPr>
          </a:p>
        </p:txBody>
      </p:sp>
      <p:grpSp>
        <p:nvGrpSpPr>
          <p:cNvPr id="2849" name="组合 2848"/>
          <p:cNvGrpSpPr/>
          <p:nvPr/>
        </p:nvGrpSpPr>
        <p:grpSpPr>
          <a:xfrm>
            <a:off x="571500" y="285750"/>
            <a:ext cx="1697038" cy="942975"/>
            <a:chOff x="942982" y="0"/>
            <a:chExt cx="1697366" cy="942981"/>
          </a:xfrm>
        </p:grpSpPr>
        <p:grpSp>
          <p:nvGrpSpPr>
            <p:cNvPr id="2850" name="组合 2849"/>
            <p:cNvGrpSpPr/>
            <p:nvPr/>
          </p:nvGrpSpPr>
          <p:grpSpPr>
            <a:xfrm>
              <a:off x="883535" y="-35814"/>
              <a:ext cx="1810862" cy="1054615"/>
              <a:chOff x="512064" y="249936"/>
              <a:chExt cx="1810512" cy="1054608"/>
            </a:xfrm>
          </p:grpSpPr>
          <p:pic>
            <p:nvPicPr>
              <p:cNvPr id="2851" name="圆角矩形 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12064" y="249936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52" name="矩形 2851"/>
              <p:cNvSpPr/>
              <p:nvPr/>
            </p:nvSpPr>
            <p:spPr>
              <a:xfrm>
                <a:off x="599119" y="313369"/>
                <a:ext cx="1641800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853" name="圆角矩形 4"/>
            <p:cNvSpPr/>
            <p:nvPr/>
          </p:nvSpPr>
          <p:spPr>
            <a:xfrm>
              <a:off x="954097" y="26988"/>
              <a:ext cx="1641792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锅炉安全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56" name="Rectangle 4"/>
          <p:cNvSpPr/>
          <p:nvPr/>
        </p:nvSpPr>
        <p:spPr>
          <a:xfrm>
            <a:off x="571500" y="1311275"/>
            <a:ext cx="8143875" cy="4832350"/>
          </a:xfrm>
          <a:prstGeom prst="rect">
            <a:avLst/>
          </a:prstGeom>
          <a:solidFill>
            <a:srgbClr val="005696"/>
          </a:solidFill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（</a:t>
            </a:r>
            <a:r>
              <a:rPr lang="en-US" altLang="zh-CN" sz="2800" b="1">
                <a:solidFill>
                  <a:schemeClr val="bg1"/>
                </a:solidFill>
              </a:rPr>
              <a:t>2</a:t>
            </a:r>
            <a:r>
              <a:rPr lang="zh-CN" altLang="en-US" sz="2800" b="1">
                <a:solidFill>
                  <a:schemeClr val="bg1"/>
                </a:solidFill>
              </a:rPr>
              <a:t>）、缺水事故</a:t>
            </a:r>
            <a:r>
              <a:rPr lang="zh-CN" altLang="en-US" sz="2800">
                <a:solidFill>
                  <a:schemeClr val="bg1"/>
                </a:solidFill>
              </a:rPr>
              <a:t>  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    当锅炉水位低于水位表最低安全水位刻度线时，即形成了锅炉缺水事故。锅炉缺水时，水位表往往看不到水位，表内发白发亮；低水位报警器动作并发出警报；过热蒸汽温度升高。  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    锅炉缺水是锅炉运行中最常见的事故之一，常常造成严重后果。严重的缺水会使锅炉蒸发受热而使管子过热变形甚至烧塌；胀口渗漏以致胀管脱落；受热面钢材过热或过烧，降低以致丧失承载能力，管子爆破；炉壁损坏。处理不当时，甚至导致锅炉爆炸事故。</a:t>
            </a:r>
            <a:r>
              <a:rPr lang="zh-CN" altLang="en-US" sz="1600">
                <a:solidFill>
                  <a:schemeClr val="bg1"/>
                </a:solidFill>
              </a:rPr>
              <a:t> </a:t>
            </a:r>
            <a:endParaRPr lang="zh-CN" altLang="en-US" sz="1600">
              <a:solidFill>
                <a:schemeClr val="bg1"/>
              </a:solidFill>
            </a:endParaRPr>
          </a:p>
        </p:txBody>
      </p:sp>
      <p:grpSp>
        <p:nvGrpSpPr>
          <p:cNvPr id="2857" name="组合 2856"/>
          <p:cNvGrpSpPr/>
          <p:nvPr/>
        </p:nvGrpSpPr>
        <p:grpSpPr>
          <a:xfrm>
            <a:off x="571500" y="285750"/>
            <a:ext cx="1697038" cy="942975"/>
            <a:chOff x="942982" y="0"/>
            <a:chExt cx="1697366" cy="942981"/>
          </a:xfrm>
        </p:grpSpPr>
        <p:grpSp>
          <p:nvGrpSpPr>
            <p:cNvPr id="2858" name="组合 2857"/>
            <p:cNvGrpSpPr/>
            <p:nvPr/>
          </p:nvGrpSpPr>
          <p:grpSpPr>
            <a:xfrm>
              <a:off x="883535" y="-35814"/>
              <a:ext cx="1810862" cy="1054615"/>
              <a:chOff x="512064" y="249936"/>
              <a:chExt cx="1810512" cy="1054608"/>
            </a:xfrm>
          </p:grpSpPr>
          <p:pic>
            <p:nvPicPr>
              <p:cNvPr id="2859" name="圆角矩形 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12064" y="249936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0" name="矩形 2859"/>
              <p:cNvSpPr/>
              <p:nvPr/>
            </p:nvSpPr>
            <p:spPr>
              <a:xfrm>
                <a:off x="599119" y="313369"/>
                <a:ext cx="1641800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861" name="圆角矩形 4"/>
            <p:cNvSpPr/>
            <p:nvPr/>
          </p:nvSpPr>
          <p:spPr>
            <a:xfrm>
              <a:off x="954097" y="26988"/>
              <a:ext cx="1641792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锅炉安全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4" name="Rectangle 4"/>
          <p:cNvSpPr/>
          <p:nvPr/>
        </p:nvSpPr>
        <p:spPr>
          <a:xfrm>
            <a:off x="428625" y="1270000"/>
            <a:ext cx="8143875" cy="5016500"/>
          </a:xfrm>
          <a:prstGeom prst="rect">
            <a:avLst/>
          </a:prstGeom>
          <a:solidFill>
            <a:srgbClr val="005696"/>
          </a:solidFill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常见的缺水原因</a:t>
            </a:r>
            <a:r>
              <a:rPr lang="zh-CN" altLang="en-US" sz="3200">
                <a:solidFill>
                  <a:schemeClr val="bg1"/>
                </a:solidFill>
              </a:rPr>
              <a:t>：  </a:t>
            </a:r>
            <a:br>
              <a:rPr lang="zh-CN" altLang="en-US" sz="3200">
                <a:solidFill>
                  <a:schemeClr val="bg1"/>
                </a:solidFill>
              </a:rPr>
            </a:br>
            <a:r>
              <a:rPr lang="zh-CN" altLang="en-US" sz="3200">
                <a:solidFill>
                  <a:schemeClr val="bg1"/>
                </a:solidFill>
              </a:rPr>
              <a:t>       ①运行人员疏忽大意，对水位监视不严或误操作；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</a:rPr>
              <a:t>      ②水位表故障造成假水位面运行人员未及时发现；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</a:rPr>
              <a:t>     ③水位报警器或给水自动调节器失灵；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</a:rPr>
              <a:t>     ④给水设备或给水管路故障，无法给水或水量不足；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</a:rPr>
              <a:t>    ⑤运行人员排污后忘记关排污阀，或者排污阀泄漏等。</a:t>
            </a:r>
            <a:r>
              <a:rPr lang="zh-CN" altLang="en-US">
                <a:solidFill>
                  <a:schemeClr val="bg1"/>
                </a:solidFill>
              </a:rPr>
              <a:t> </a:t>
            </a: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865" name="组合 2864"/>
          <p:cNvGrpSpPr/>
          <p:nvPr/>
        </p:nvGrpSpPr>
        <p:grpSpPr>
          <a:xfrm>
            <a:off x="571500" y="285750"/>
            <a:ext cx="1697038" cy="942975"/>
            <a:chOff x="942982" y="0"/>
            <a:chExt cx="1697366" cy="942981"/>
          </a:xfrm>
        </p:grpSpPr>
        <p:grpSp>
          <p:nvGrpSpPr>
            <p:cNvPr id="2866" name="组合 2865"/>
            <p:cNvGrpSpPr/>
            <p:nvPr/>
          </p:nvGrpSpPr>
          <p:grpSpPr>
            <a:xfrm>
              <a:off x="883535" y="-35814"/>
              <a:ext cx="1810862" cy="1054615"/>
              <a:chOff x="512064" y="249936"/>
              <a:chExt cx="1810512" cy="1054608"/>
            </a:xfrm>
          </p:grpSpPr>
          <p:pic>
            <p:nvPicPr>
              <p:cNvPr id="2867" name="圆角矩形 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12064" y="249936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8" name="矩形 2867"/>
              <p:cNvSpPr/>
              <p:nvPr/>
            </p:nvSpPr>
            <p:spPr>
              <a:xfrm>
                <a:off x="599119" y="313369"/>
                <a:ext cx="1641800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869" name="圆角矩形 4"/>
            <p:cNvSpPr/>
            <p:nvPr/>
          </p:nvSpPr>
          <p:spPr>
            <a:xfrm>
              <a:off x="954097" y="26988"/>
              <a:ext cx="1641792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锅炉安全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72" name="Rectangle 4"/>
          <p:cNvSpPr/>
          <p:nvPr/>
        </p:nvSpPr>
        <p:spPr>
          <a:xfrm>
            <a:off x="571500" y="1285875"/>
            <a:ext cx="8343900" cy="4524375"/>
          </a:xfrm>
          <a:prstGeom prst="rect">
            <a:avLst/>
          </a:prstGeom>
          <a:solidFill>
            <a:srgbClr val="005696"/>
          </a:solidFill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（</a:t>
            </a:r>
            <a:r>
              <a:rPr lang="en-US" altLang="zh-CN" sz="3200" b="1">
                <a:solidFill>
                  <a:schemeClr val="bg1"/>
                </a:solidFill>
              </a:rPr>
              <a:t>3</a:t>
            </a:r>
            <a:r>
              <a:rPr lang="zh-CN" altLang="en-US" sz="3200" b="1">
                <a:solidFill>
                  <a:schemeClr val="bg1"/>
                </a:solidFill>
              </a:rPr>
              <a:t>） 、满水事故</a:t>
            </a:r>
            <a:r>
              <a:rPr lang="zh-CN" altLang="en-US" sz="3200">
                <a:solidFill>
                  <a:schemeClr val="bg1"/>
                </a:solidFill>
              </a:rPr>
              <a:t>  </a:t>
            </a:r>
            <a:br>
              <a:rPr lang="zh-CN" altLang="en-US" sz="3200">
                <a:solidFill>
                  <a:schemeClr val="bg1"/>
                </a:solidFill>
              </a:rPr>
            </a:br>
            <a:r>
              <a:rPr lang="zh-CN" altLang="en-US" sz="3200">
                <a:solidFill>
                  <a:schemeClr val="bg1"/>
                </a:solidFill>
              </a:rPr>
              <a:t>      锅炉满水是由于锅炉水位高于水位表最高水位刻度线，致使水位表内看不到水位，但表内发暗，这是满水与缺水的重要区别。满水时，高水位报警器发出警报；过热蒸汽温度降低；给水流量不正常的大于蒸汽流量；严重时，锅水进入蒸汽管道及过热器，造成水击及过热器结垢。满水的主要危害是降低蒸汽品质、损害、破坏过热器。</a:t>
            </a:r>
            <a:r>
              <a:rPr lang="zh-CN" altLang="en-US">
                <a:solidFill>
                  <a:schemeClr val="bg1"/>
                </a:solidFill>
              </a:rPr>
              <a:t> </a:t>
            </a: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873" name="组合 2872"/>
          <p:cNvGrpSpPr/>
          <p:nvPr/>
        </p:nvGrpSpPr>
        <p:grpSpPr>
          <a:xfrm>
            <a:off x="571500" y="285750"/>
            <a:ext cx="1697038" cy="942975"/>
            <a:chOff x="942982" y="0"/>
            <a:chExt cx="1697366" cy="942981"/>
          </a:xfrm>
        </p:grpSpPr>
        <p:grpSp>
          <p:nvGrpSpPr>
            <p:cNvPr id="2874" name="组合 2873"/>
            <p:cNvGrpSpPr/>
            <p:nvPr/>
          </p:nvGrpSpPr>
          <p:grpSpPr>
            <a:xfrm>
              <a:off x="883535" y="-35814"/>
              <a:ext cx="1810862" cy="1054615"/>
              <a:chOff x="512064" y="249936"/>
              <a:chExt cx="1810512" cy="1054608"/>
            </a:xfrm>
          </p:grpSpPr>
          <p:pic>
            <p:nvPicPr>
              <p:cNvPr id="2875" name="圆角矩形 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12064" y="249936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76" name="矩形 2875"/>
              <p:cNvSpPr/>
              <p:nvPr/>
            </p:nvSpPr>
            <p:spPr>
              <a:xfrm>
                <a:off x="599119" y="313369"/>
                <a:ext cx="1641800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877" name="圆角矩形 4"/>
            <p:cNvSpPr/>
            <p:nvPr/>
          </p:nvSpPr>
          <p:spPr>
            <a:xfrm>
              <a:off x="954097" y="26988"/>
              <a:ext cx="1641792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锅炉安全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80" name="Rectangle 4"/>
          <p:cNvSpPr/>
          <p:nvPr/>
        </p:nvSpPr>
        <p:spPr>
          <a:xfrm>
            <a:off x="571500" y="1357313"/>
            <a:ext cx="8191500" cy="4070350"/>
          </a:xfrm>
          <a:prstGeom prst="rect">
            <a:avLst/>
          </a:prstGeom>
          <a:solidFill>
            <a:srgbClr val="005696"/>
          </a:solidFill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常见的满水原因：</a:t>
            </a:r>
            <a:r>
              <a:rPr lang="zh-CN" altLang="en-US" sz="3200">
                <a:solidFill>
                  <a:schemeClr val="bg1"/>
                </a:solidFill>
              </a:rPr>
              <a:t>  </a:t>
            </a:r>
            <a:br>
              <a:rPr lang="zh-CN" altLang="en-US" sz="3200">
                <a:solidFill>
                  <a:schemeClr val="bg1"/>
                </a:solidFill>
              </a:rPr>
            </a:br>
            <a:r>
              <a:rPr lang="zh-CN" altLang="en-US" sz="3200">
                <a:solidFill>
                  <a:schemeClr val="bg1"/>
                </a:solidFill>
              </a:rPr>
              <a:t>    ①运行人员疏忽大意，对水位监视不严或误操作；运行人员擅离职守，放弃了对水位及其他仪表的监视；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</a:rPr>
              <a:t>    ②水位表故障造成假水位面而运行人员未及时发生；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</a:rPr>
              <a:t>    ③水位报警器或给水自动调节器失灵且又未及时发现。 </a:t>
            </a:r>
            <a:endParaRPr lang="zh-CN" altLang="en-US" sz="3200">
              <a:solidFill>
                <a:schemeClr val="bg1"/>
              </a:solidFill>
            </a:endParaRPr>
          </a:p>
        </p:txBody>
      </p:sp>
      <p:grpSp>
        <p:nvGrpSpPr>
          <p:cNvPr id="2881" name="组合 2880"/>
          <p:cNvGrpSpPr/>
          <p:nvPr/>
        </p:nvGrpSpPr>
        <p:grpSpPr>
          <a:xfrm>
            <a:off x="571500" y="285750"/>
            <a:ext cx="1697038" cy="942975"/>
            <a:chOff x="942982" y="0"/>
            <a:chExt cx="1697366" cy="942981"/>
          </a:xfrm>
        </p:grpSpPr>
        <p:grpSp>
          <p:nvGrpSpPr>
            <p:cNvPr id="2882" name="组合 2881"/>
            <p:cNvGrpSpPr/>
            <p:nvPr/>
          </p:nvGrpSpPr>
          <p:grpSpPr>
            <a:xfrm>
              <a:off x="883535" y="-35814"/>
              <a:ext cx="1810862" cy="1054615"/>
              <a:chOff x="512064" y="249936"/>
              <a:chExt cx="1810512" cy="1054608"/>
            </a:xfrm>
          </p:grpSpPr>
          <p:pic>
            <p:nvPicPr>
              <p:cNvPr id="2883" name="圆角矩形 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12064" y="249936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84" name="矩形 2883"/>
              <p:cNvSpPr/>
              <p:nvPr/>
            </p:nvSpPr>
            <p:spPr>
              <a:xfrm>
                <a:off x="599119" y="313369"/>
                <a:ext cx="1641800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885" name="圆角矩形 4"/>
            <p:cNvSpPr/>
            <p:nvPr/>
          </p:nvSpPr>
          <p:spPr>
            <a:xfrm>
              <a:off x="954097" y="26988"/>
              <a:ext cx="1641792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锅炉安全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88" name="矩形 1"/>
          <p:cNvSpPr/>
          <p:nvPr/>
        </p:nvSpPr>
        <p:spPr>
          <a:xfrm>
            <a:off x="571500" y="1285875"/>
            <a:ext cx="7358063" cy="4954588"/>
          </a:xfrm>
          <a:prstGeom prst="rect">
            <a:avLst/>
          </a:prstGeom>
          <a:solidFill>
            <a:srgbClr val="005696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4 </a:t>
            </a:r>
            <a:r>
              <a:rPr lang="zh-CN" altLang="en-US" sz="3200">
                <a:solidFill>
                  <a:schemeClr val="bg1"/>
                </a:solidFill>
              </a:rPr>
              <a:t>、运行过程中锅炉事故的预防  </a:t>
            </a:r>
            <a:br>
              <a:rPr lang="zh-CN" altLang="en-US" sz="3200">
                <a:solidFill>
                  <a:schemeClr val="bg1"/>
                </a:solidFill>
              </a:rPr>
            </a:br>
            <a:r>
              <a:rPr lang="zh-CN" altLang="en-US" sz="3200">
                <a:solidFill>
                  <a:schemeClr val="bg1"/>
                </a:solidFill>
              </a:rPr>
              <a:t>      </a:t>
            </a:r>
            <a:r>
              <a:rPr lang="zh-CN" altLang="en-US" sz="2800">
                <a:solidFill>
                  <a:schemeClr val="bg1"/>
                </a:solidFill>
              </a:rPr>
              <a:t>做好锅炉的运行管理、维修保养、定期检修等工作。专人负责锅炉设备的技术管理，建立以岗位责任制为主的各项规章制度，司炉工人应经过考核取得</a:t>
            </a:r>
            <a:r>
              <a:rPr lang="en-US" altLang="zh-CN" sz="2800">
                <a:solidFill>
                  <a:schemeClr val="bg1"/>
                </a:solidFill>
              </a:rPr>
              <a:t>《</a:t>
            </a:r>
            <a:r>
              <a:rPr lang="zh-CN" altLang="en-US" sz="2800">
                <a:solidFill>
                  <a:schemeClr val="bg1"/>
                </a:solidFill>
              </a:rPr>
              <a:t>特种设备作业人员证书</a:t>
            </a:r>
            <a:r>
              <a:rPr lang="en-US" altLang="zh-CN" sz="2800">
                <a:solidFill>
                  <a:schemeClr val="bg1"/>
                </a:solidFill>
              </a:rPr>
              <a:t>》</a:t>
            </a:r>
            <a:r>
              <a:rPr lang="zh-CN" altLang="en-US" sz="2800">
                <a:solidFill>
                  <a:schemeClr val="bg1"/>
                </a:solidFill>
              </a:rPr>
              <a:t>。锅炉运行值班人员应不间断地观察锅炉给水、燃烧等情况，如发现异常危险征兆，要立即报告领导，采取措施，防止爆炸。  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      锅炉除加强运行管理外，还要坚持定期停炉检修、检验制度。要每年进行一次内外部检验，及时发现缺陷，及时修理。 </a:t>
            </a:r>
            <a:endParaRPr lang="zh-CN" altLang="en-US" sz="3200">
              <a:solidFill>
                <a:schemeClr val="bg1"/>
              </a:solidFill>
            </a:endParaRPr>
          </a:p>
        </p:txBody>
      </p:sp>
      <p:grpSp>
        <p:nvGrpSpPr>
          <p:cNvPr id="2889" name="组合 2888"/>
          <p:cNvGrpSpPr/>
          <p:nvPr/>
        </p:nvGrpSpPr>
        <p:grpSpPr>
          <a:xfrm>
            <a:off x="571500" y="285750"/>
            <a:ext cx="1697038" cy="942975"/>
            <a:chOff x="942982" y="0"/>
            <a:chExt cx="1697366" cy="942981"/>
          </a:xfrm>
        </p:grpSpPr>
        <p:grpSp>
          <p:nvGrpSpPr>
            <p:cNvPr id="2890" name="组合 2889"/>
            <p:cNvGrpSpPr/>
            <p:nvPr/>
          </p:nvGrpSpPr>
          <p:grpSpPr>
            <a:xfrm>
              <a:off x="883535" y="-35814"/>
              <a:ext cx="1810862" cy="1054615"/>
              <a:chOff x="512064" y="249936"/>
              <a:chExt cx="1810512" cy="1054608"/>
            </a:xfrm>
          </p:grpSpPr>
          <p:pic>
            <p:nvPicPr>
              <p:cNvPr id="2891" name="圆角矩形 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12064" y="249936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92" name="矩形 2891"/>
              <p:cNvSpPr/>
              <p:nvPr/>
            </p:nvSpPr>
            <p:spPr>
              <a:xfrm>
                <a:off x="599119" y="313369"/>
                <a:ext cx="1641800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893" name="圆角矩形 4"/>
            <p:cNvSpPr/>
            <p:nvPr/>
          </p:nvSpPr>
          <p:spPr>
            <a:xfrm>
              <a:off x="954097" y="26988"/>
              <a:ext cx="1641792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锅炉安全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96" name="组合 2895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897" name="组合 2896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898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99" name="矩形 2898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900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居家安全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2901" name="图示 5"/>
          <p:cNvSpPr/>
          <p:nvPr/>
        </p:nvSpPr>
        <p:spPr>
          <a:xfrm>
            <a:off x="1524000" y="1936750"/>
            <a:ext cx="6096000" cy="4064000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04" name="组合 2903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905" name="组合 2904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906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07" name="矩形 2906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908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居家安全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2909" name="图示 4"/>
          <p:cNvSpPr/>
          <p:nvPr/>
        </p:nvSpPr>
        <p:spPr>
          <a:xfrm>
            <a:off x="428625" y="1793875"/>
            <a:ext cx="8072438" cy="4778375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12" name="组合 2911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913" name="组合 2912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914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15" name="矩形 2914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916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居家安全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2917" name="图示 4"/>
          <p:cNvSpPr/>
          <p:nvPr/>
        </p:nvSpPr>
        <p:spPr>
          <a:xfrm>
            <a:off x="428625" y="1793875"/>
            <a:ext cx="8072438" cy="4778375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20" name="组合 2919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921" name="组合 2920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922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23" name="矩形 2922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924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居家安全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2925" name="图示 4"/>
          <p:cNvSpPr/>
          <p:nvPr/>
        </p:nvSpPr>
        <p:spPr>
          <a:xfrm>
            <a:off x="428625" y="1793875"/>
            <a:ext cx="8072438" cy="4778375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84" name="组合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0" y="92075"/>
            <a:ext cx="5291138" cy="981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85" name="组合 2084"/>
          <p:cNvGrpSpPr/>
          <p:nvPr/>
        </p:nvGrpSpPr>
        <p:grpSpPr>
          <a:xfrm>
            <a:off x="493713" y="987425"/>
            <a:ext cx="7791450" cy="1725613"/>
            <a:chOff x="311" y="622"/>
            <a:chExt cx="4908" cy="1087"/>
          </a:xfrm>
        </p:grpSpPr>
        <p:pic>
          <p:nvPicPr>
            <p:cNvPr id="2086" name="矩形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" y="622"/>
              <a:ext cx="4908" cy="10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87" name="矩形 2086"/>
            <p:cNvSpPr/>
            <p:nvPr/>
          </p:nvSpPr>
          <p:spPr>
            <a:xfrm>
              <a:off x="405" y="675"/>
              <a:ext cx="4680" cy="9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>
                  <a:solidFill>
                    <a:srgbClr val="FFFFFF"/>
                  </a:solidFill>
                </a:rPr>
                <a:t>制定不同层次和不同形式的安全监测与监督方法，监测事故与伤害预防目标及计划的实现情况。建立矿区、居民的公众监督，形成共建安全社区和共管社区安全的氛围。安全监测与监督内容重点为：</a:t>
              </a: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88" name="图示 7"/>
          <p:cNvSpPr/>
          <p:nvPr/>
        </p:nvSpPr>
        <p:spPr>
          <a:xfrm>
            <a:off x="714375" y="2786063"/>
            <a:ext cx="7358063" cy="3849687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28" name="组合 2927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929" name="组合 2928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930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31" name="矩形 2930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932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老年人安全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2933" name="图示 4"/>
          <p:cNvSpPr/>
          <p:nvPr/>
        </p:nvSpPr>
        <p:spPr>
          <a:xfrm>
            <a:off x="2643188" y="2643188"/>
            <a:ext cx="3786187" cy="2286000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34" name="图示 5"/>
          <p:cNvSpPr/>
          <p:nvPr/>
        </p:nvSpPr>
        <p:spPr>
          <a:xfrm>
            <a:off x="71438" y="1714500"/>
            <a:ext cx="2571750" cy="4064000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35" name="图示 6"/>
          <p:cNvSpPr/>
          <p:nvPr/>
        </p:nvSpPr>
        <p:spPr>
          <a:xfrm>
            <a:off x="6445250" y="1714500"/>
            <a:ext cx="2571750" cy="4064000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38" name="组合 2937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939" name="组合 2938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940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41" name="矩形 2940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942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儿童安全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2943" name="矩形 7"/>
          <p:cNvSpPr/>
          <p:nvPr/>
        </p:nvSpPr>
        <p:spPr>
          <a:xfrm>
            <a:off x="428625" y="1785938"/>
            <a:ext cx="8143875" cy="4524375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一、教育儿童不要探身到阳台或窗户的外面，不要将椅子等能蹬踏的工具放在窗台附近。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二、不能把幼童单独锁在家中。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三、家中热水器、玻璃器皿、药品等应放在儿童够不到的地方。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四、家长应告知儿童，吃饭时说笑、嬉闹会引起窒息。三岁以下儿童在吃果冻时，一定要切开用勺吃，不要吸食。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五、教育儿童不要玩电源插座、插头、电器开关及易燃、易爆危险品，不要燃放鞭炮。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六、不要给婴、幼儿玩带有尖角或易脱落小零件</a:t>
            </a:r>
            <a:r>
              <a:rPr lang="en-US" altLang="zh-CN" sz="2400">
                <a:solidFill>
                  <a:schemeClr val="bg1"/>
                </a:solidFill>
              </a:rPr>
              <a:t>(</a:t>
            </a:r>
            <a:r>
              <a:rPr lang="zh-CN" altLang="en-US" sz="2400">
                <a:solidFill>
                  <a:schemeClr val="bg1"/>
                </a:solidFill>
              </a:rPr>
              <a:t>如扣子等</a:t>
            </a:r>
            <a:r>
              <a:rPr lang="en-US" altLang="zh-CN" sz="2400">
                <a:solidFill>
                  <a:schemeClr val="bg1"/>
                </a:solidFill>
              </a:rPr>
              <a:t>)</a:t>
            </a:r>
            <a:r>
              <a:rPr lang="zh-CN" altLang="en-US" sz="2400">
                <a:solidFill>
                  <a:schemeClr val="bg1"/>
                </a:solidFill>
              </a:rPr>
              <a:t>的物品，防止儿童误吞或被划伤。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七、乘车尽量坐后排，并用儿童安全座椅。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46" name="组合 2945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947" name="组合 2946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948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49" name="矩形 2948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950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公共场所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2951" name="圆角矩形 4"/>
          <p:cNvSpPr/>
          <p:nvPr/>
        </p:nvSpPr>
        <p:spPr>
          <a:xfrm>
            <a:off x="7154863" y="669925"/>
            <a:ext cx="1641475" cy="889000"/>
          </a:xfrm>
          <a:prstGeom prst="rect">
            <a:avLst/>
          </a:prstGeom>
          <a:noFill/>
          <a:ln w="9525">
            <a:noFill/>
          </a:ln>
        </p:spPr>
        <p:txBody>
          <a:bodyPr lIns="106680" tIns="106680" rIns="106680" bIns="106680" anchor="ctr" anchorCtr="0"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zh-CN" altLang="en-US" sz="2800">
                <a:solidFill>
                  <a:schemeClr val="bg1"/>
                </a:solidFill>
              </a:rPr>
              <a:t>体育馆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952" name="图示 14"/>
          <p:cNvSpPr/>
          <p:nvPr/>
        </p:nvSpPr>
        <p:spPr>
          <a:xfrm>
            <a:off x="1285875" y="1500188"/>
            <a:ext cx="6786563" cy="4786312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55" name="矩形 7"/>
          <p:cNvSpPr/>
          <p:nvPr/>
        </p:nvSpPr>
        <p:spPr>
          <a:xfrm>
            <a:off x="2214563" y="1785938"/>
            <a:ext cx="6000750" cy="1938337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公共场所一半都在几百平方米，甚至上万平米。很多公共场所火灾时因为建筑采用“公用空间”的设计方案，上下四面环通，没有采取一定形式的防火分隔。一旦起火，火势蔓延，影响范围大很难控制。</a:t>
            </a:r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2956" name="组合 2955"/>
          <p:cNvGrpSpPr/>
          <p:nvPr/>
        </p:nvGrpSpPr>
        <p:grpSpPr>
          <a:xfrm>
            <a:off x="768350" y="1357313"/>
            <a:ext cx="1589088" cy="1595437"/>
            <a:chOff x="2376396" y="-345273"/>
            <a:chExt cx="2033816" cy="2048878"/>
          </a:xfrm>
        </p:grpSpPr>
        <p:grpSp>
          <p:nvGrpSpPr>
            <p:cNvPr id="2957" name="组合 2956"/>
            <p:cNvGrpSpPr/>
            <p:nvPr/>
          </p:nvGrpSpPr>
          <p:grpSpPr>
            <a:xfrm>
              <a:off x="2298050" y="-389554"/>
              <a:ext cx="2184574" cy="2184166"/>
              <a:chOff x="707136" y="1322832"/>
              <a:chExt cx="1706880" cy="1700784"/>
            </a:xfrm>
          </p:grpSpPr>
          <p:pic>
            <p:nvPicPr>
              <p:cNvPr id="2958" name="椭圆 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7136" y="1322832"/>
                <a:ext cx="1706880" cy="17007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59" name="矩形 2958"/>
              <p:cNvSpPr/>
              <p:nvPr/>
            </p:nvSpPr>
            <p:spPr>
              <a:xfrm>
                <a:off x="1001067" y="1590959"/>
                <a:ext cx="1123654" cy="11281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960" name="椭圆 4"/>
            <p:cNvSpPr/>
            <p:nvPr/>
          </p:nvSpPr>
          <p:spPr>
            <a:xfrm>
              <a:off x="2675069" y="-45587"/>
              <a:ext cx="1436470" cy="14495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830" tIns="36830" rIns="36830" bIns="36830" anchor="ctr" anchorCtr="0"/>
            <a:p>
              <a:pPr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900">
                  <a:solidFill>
                    <a:srgbClr val="FFFFFF"/>
                  </a:solidFill>
                </a:rPr>
                <a:t>火灾</a:t>
              </a:r>
              <a:endParaRPr lang="zh-CN" altLang="en-US" sz="2900">
                <a:solidFill>
                  <a:srgbClr val="FFFFFF"/>
                </a:solidFill>
              </a:endParaRPr>
            </a:p>
          </p:txBody>
        </p:sp>
      </p:grpSp>
      <p:grpSp>
        <p:nvGrpSpPr>
          <p:cNvPr id="2961" name="组合 2960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962" name="组合 2961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963" name="矩形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64" name="矩形 2963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965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公共场所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2966" name="矩形 8"/>
          <p:cNvSpPr/>
          <p:nvPr/>
        </p:nvSpPr>
        <p:spPr>
          <a:xfrm>
            <a:off x="2214563" y="3929063"/>
            <a:ext cx="6000750" cy="1200150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公共场所，人员比较集中而且流动量大，一旦发生火灾可能会使人员慌乱造成拥挤、踩踏、误入火场等致使较多伤亡的产生。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69" name="组合 2968"/>
          <p:cNvGrpSpPr/>
          <p:nvPr/>
        </p:nvGrpSpPr>
        <p:grpSpPr>
          <a:xfrm>
            <a:off x="768350" y="1357313"/>
            <a:ext cx="1589088" cy="1595437"/>
            <a:chOff x="2376396" y="-345273"/>
            <a:chExt cx="2033816" cy="2048878"/>
          </a:xfrm>
        </p:grpSpPr>
        <p:grpSp>
          <p:nvGrpSpPr>
            <p:cNvPr id="2970" name="组合 2969"/>
            <p:cNvGrpSpPr/>
            <p:nvPr/>
          </p:nvGrpSpPr>
          <p:grpSpPr>
            <a:xfrm>
              <a:off x="2298050" y="-389554"/>
              <a:ext cx="2184574" cy="2184166"/>
              <a:chOff x="707136" y="1322832"/>
              <a:chExt cx="1706880" cy="1700784"/>
            </a:xfrm>
          </p:grpSpPr>
          <p:pic>
            <p:nvPicPr>
              <p:cNvPr id="2971" name="椭圆 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7136" y="1322832"/>
                <a:ext cx="1706880" cy="17007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72" name="矩形 2971"/>
              <p:cNvSpPr/>
              <p:nvPr/>
            </p:nvSpPr>
            <p:spPr>
              <a:xfrm>
                <a:off x="1001067" y="1590959"/>
                <a:ext cx="1123654" cy="11281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973" name="椭圆 4"/>
            <p:cNvSpPr/>
            <p:nvPr/>
          </p:nvSpPr>
          <p:spPr>
            <a:xfrm>
              <a:off x="2675069" y="-45587"/>
              <a:ext cx="1436470" cy="14495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830" tIns="36830" rIns="36830" bIns="36830" anchor="ctr" anchorCtr="0"/>
            <a:p>
              <a:pPr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900">
                  <a:solidFill>
                    <a:srgbClr val="FFFFFF"/>
                  </a:solidFill>
                </a:rPr>
                <a:t>火灾</a:t>
              </a:r>
              <a:endParaRPr lang="zh-CN" altLang="en-US" sz="2900">
                <a:solidFill>
                  <a:srgbClr val="FFFFFF"/>
                </a:solidFill>
              </a:endParaRPr>
            </a:p>
          </p:txBody>
        </p:sp>
      </p:grpSp>
      <p:grpSp>
        <p:nvGrpSpPr>
          <p:cNvPr id="2974" name="组合 2973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975" name="组合 2974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976" name="矩形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77" name="矩形 2976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978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公共场所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pic>
        <p:nvPicPr>
          <p:cNvPr id="2979" name="图片 9"/>
          <p:cNvPicPr>
            <a:picLocks noChangeAspect="1"/>
          </p:cNvPicPr>
          <p:nvPr/>
        </p:nvPicPr>
        <p:blipFill>
          <a:blip r:embed="rId3"/>
          <a:srcRect b="13525"/>
          <a:stretch>
            <a:fillRect/>
          </a:stretch>
        </p:blipFill>
        <p:spPr>
          <a:xfrm>
            <a:off x="1957388" y="2857500"/>
            <a:ext cx="5900737" cy="335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80" name="矩形 10"/>
          <p:cNvSpPr/>
          <p:nvPr/>
        </p:nvSpPr>
        <p:spPr>
          <a:xfrm>
            <a:off x="2214563" y="2000250"/>
            <a:ext cx="5330825" cy="7080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algn="ctr" defTabSz="914400">
              <a:buClrTx/>
              <a:buSzPct val="100000"/>
              <a:buFontTx/>
              <a:buNone/>
            </a:pPr>
            <a:r>
              <a:rPr lang="zh-CN" altLang="en-US" sz="4000" b="1">
                <a:latin typeface="Arial" panose="020B0604020202020204"/>
                <a:ea typeface="宋体" panose="02010600030101010101" pitchFamily="2" charset="-122"/>
              </a:rPr>
              <a:t>乌鲁木齐德汇广场火灾</a:t>
            </a:r>
            <a:endParaRPr lang="zh-CN" altLang="en-US" sz="4000" b="1"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83" name="组合 2982"/>
          <p:cNvGrpSpPr/>
          <p:nvPr/>
        </p:nvGrpSpPr>
        <p:grpSpPr>
          <a:xfrm>
            <a:off x="768350" y="1357313"/>
            <a:ext cx="1589088" cy="1595437"/>
            <a:chOff x="2376396" y="-345273"/>
            <a:chExt cx="2033816" cy="2048878"/>
          </a:xfrm>
        </p:grpSpPr>
        <p:grpSp>
          <p:nvGrpSpPr>
            <p:cNvPr id="2984" name="组合 2983"/>
            <p:cNvGrpSpPr/>
            <p:nvPr/>
          </p:nvGrpSpPr>
          <p:grpSpPr>
            <a:xfrm>
              <a:off x="2298050" y="-389554"/>
              <a:ext cx="2184574" cy="2184166"/>
              <a:chOff x="707136" y="1322832"/>
              <a:chExt cx="1706880" cy="1700784"/>
            </a:xfrm>
          </p:grpSpPr>
          <p:pic>
            <p:nvPicPr>
              <p:cNvPr id="2985" name="椭圆 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7136" y="1322832"/>
                <a:ext cx="1706880" cy="17007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86" name="矩形 2985"/>
              <p:cNvSpPr/>
              <p:nvPr/>
            </p:nvSpPr>
            <p:spPr>
              <a:xfrm>
                <a:off x="1001067" y="1590959"/>
                <a:ext cx="1123654" cy="11281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987" name="椭圆 4"/>
            <p:cNvSpPr/>
            <p:nvPr/>
          </p:nvSpPr>
          <p:spPr>
            <a:xfrm>
              <a:off x="2675069" y="-45587"/>
              <a:ext cx="1436470" cy="14495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830" tIns="36830" rIns="36830" bIns="36830" anchor="ctr" anchorCtr="0"/>
            <a:p>
              <a:pPr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900">
                  <a:solidFill>
                    <a:srgbClr val="FFFFFF"/>
                  </a:solidFill>
                </a:rPr>
                <a:t>拥挤踩踏</a:t>
              </a:r>
              <a:endParaRPr lang="zh-CN" altLang="en-US" sz="2900">
                <a:solidFill>
                  <a:srgbClr val="FFFFFF"/>
                </a:solidFill>
              </a:endParaRPr>
            </a:p>
          </p:txBody>
        </p:sp>
      </p:grpSp>
      <p:grpSp>
        <p:nvGrpSpPr>
          <p:cNvPr id="2988" name="组合 2987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2989" name="组合 2988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2990" name="矩形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91" name="矩形 2990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992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公共场所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2993" name="矩形 11"/>
          <p:cNvSpPr/>
          <p:nvPr/>
        </p:nvSpPr>
        <p:spPr>
          <a:xfrm>
            <a:off x="2286000" y="1785938"/>
            <a:ext cx="5643563" cy="1200150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大型公共场所人员密度大往往容易发生拥挤、踩踏事件，造成人身伤害事故。分析原因，主要包括以下几个方面：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994" name="矩形 12"/>
          <p:cNvSpPr/>
          <p:nvPr/>
        </p:nvSpPr>
        <p:spPr>
          <a:xfrm>
            <a:off x="2286000" y="3071813"/>
            <a:ext cx="5643563" cy="3786187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♢ 在节假日或举办大型活动时，公共场所内人员流动可能是平时的几倍或十几倍。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♢ 由于电线短路、违章操作或吸烟灭火造成火灾。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♢ 安全出口设置不明显，通道狭窄，导致人员疏散和撤离困难。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♢ 自燃灾害、屋顶和高空悬挂物脱落。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♢ 不可预知的电网事故、安全出口和应急设备设置不明显或者不能启动。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♢ 围观、聚众行为过激、场面失控。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97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2857500"/>
            <a:ext cx="5929313" cy="37544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998" name="组合 2997"/>
          <p:cNvGrpSpPr/>
          <p:nvPr/>
        </p:nvGrpSpPr>
        <p:grpSpPr>
          <a:xfrm>
            <a:off x="768350" y="1357313"/>
            <a:ext cx="1589088" cy="1595437"/>
            <a:chOff x="2376396" y="-345273"/>
            <a:chExt cx="2033816" cy="2048878"/>
          </a:xfrm>
        </p:grpSpPr>
        <p:grpSp>
          <p:nvGrpSpPr>
            <p:cNvPr id="2999" name="组合 2998"/>
            <p:cNvGrpSpPr/>
            <p:nvPr/>
          </p:nvGrpSpPr>
          <p:grpSpPr>
            <a:xfrm>
              <a:off x="2298050" y="-389554"/>
              <a:ext cx="2184574" cy="2184166"/>
              <a:chOff x="707136" y="1322832"/>
              <a:chExt cx="1706880" cy="1700784"/>
            </a:xfrm>
          </p:grpSpPr>
          <p:pic>
            <p:nvPicPr>
              <p:cNvPr id="3000" name="椭圆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7136" y="1322832"/>
                <a:ext cx="1706880" cy="17007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01" name="矩形 3000"/>
              <p:cNvSpPr/>
              <p:nvPr/>
            </p:nvSpPr>
            <p:spPr>
              <a:xfrm>
                <a:off x="1001067" y="1590959"/>
                <a:ext cx="1123654" cy="11281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02" name="椭圆 4"/>
            <p:cNvSpPr/>
            <p:nvPr/>
          </p:nvSpPr>
          <p:spPr>
            <a:xfrm>
              <a:off x="2675069" y="-45587"/>
              <a:ext cx="1436470" cy="14495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830" tIns="36830" rIns="36830" bIns="36830" anchor="ctr" anchorCtr="0"/>
            <a:p>
              <a:pPr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900">
                  <a:solidFill>
                    <a:srgbClr val="FFFFFF"/>
                  </a:solidFill>
                </a:rPr>
                <a:t>拥挤踩踏</a:t>
              </a:r>
              <a:endParaRPr lang="zh-CN" altLang="en-US" sz="2900">
                <a:solidFill>
                  <a:srgbClr val="FFFFFF"/>
                </a:solidFill>
              </a:endParaRPr>
            </a:p>
          </p:txBody>
        </p:sp>
      </p:grpSp>
      <p:grpSp>
        <p:nvGrpSpPr>
          <p:cNvPr id="3003" name="组合 3002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3004" name="组合 3003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3005" name="矩形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06" name="矩形 3005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07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公共场所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3008" name="矩形 10"/>
          <p:cNvSpPr/>
          <p:nvPr/>
        </p:nvSpPr>
        <p:spPr>
          <a:xfrm>
            <a:off x="3000375" y="2000250"/>
            <a:ext cx="3786188" cy="7080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algn="ctr" defTabSz="914400">
              <a:buClrTx/>
              <a:buSzPct val="100000"/>
              <a:buFontTx/>
              <a:buNone/>
            </a:pPr>
            <a:r>
              <a:rPr lang="zh-CN" altLang="en-US" sz="4000" b="1">
                <a:latin typeface="Arial" panose="020B0604020202020204"/>
                <a:ea typeface="宋体" panose="02010600030101010101" pitchFamily="2" charset="-122"/>
              </a:rPr>
              <a:t>五一的上海外滩</a:t>
            </a:r>
            <a:endParaRPr lang="zh-CN" altLang="en-US" sz="4000" b="1"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11" name="组合 3010"/>
          <p:cNvGrpSpPr/>
          <p:nvPr/>
        </p:nvGrpSpPr>
        <p:grpSpPr>
          <a:xfrm>
            <a:off x="768350" y="1357313"/>
            <a:ext cx="1589088" cy="1595437"/>
            <a:chOff x="2376396" y="-345273"/>
            <a:chExt cx="2033816" cy="2048878"/>
          </a:xfrm>
        </p:grpSpPr>
        <p:grpSp>
          <p:nvGrpSpPr>
            <p:cNvPr id="3012" name="组合 3011"/>
            <p:cNvGrpSpPr/>
            <p:nvPr/>
          </p:nvGrpSpPr>
          <p:grpSpPr>
            <a:xfrm>
              <a:off x="2298050" y="-389554"/>
              <a:ext cx="2184574" cy="2184166"/>
              <a:chOff x="707136" y="1322832"/>
              <a:chExt cx="1706880" cy="1700784"/>
            </a:xfrm>
          </p:grpSpPr>
          <p:pic>
            <p:nvPicPr>
              <p:cNvPr id="3013" name="椭圆 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7136" y="1322832"/>
                <a:ext cx="1706880" cy="17007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14" name="矩形 3013"/>
              <p:cNvSpPr/>
              <p:nvPr/>
            </p:nvSpPr>
            <p:spPr>
              <a:xfrm>
                <a:off x="1001067" y="1590959"/>
                <a:ext cx="1123654" cy="11281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15" name="椭圆 4"/>
            <p:cNvSpPr/>
            <p:nvPr/>
          </p:nvSpPr>
          <p:spPr>
            <a:xfrm>
              <a:off x="2675069" y="-45587"/>
              <a:ext cx="1436470" cy="14495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830" tIns="36830" rIns="36830" bIns="36830" anchor="ctr" anchorCtr="0"/>
            <a:p>
              <a:pPr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900">
                  <a:solidFill>
                    <a:srgbClr val="FFFFFF"/>
                  </a:solidFill>
                </a:rPr>
                <a:t>拥挤踩踏</a:t>
              </a:r>
              <a:endParaRPr lang="zh-CN" altLang="en-US" sz="2900">
                <a:solidFill>
                  <a:srgbClr val="FFFFFF"/>
                </a:solidFill>
              </a:endParaRPr>
            </a:p>
          </p:txBody>
        </p:sp>
      </p:grpSp>
      <p:grpSp>
        <p:nvGrpSpPr>
          <p:cNvPr id="3016" name="组合 3015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3017" name="组合 3016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3018" name="矩形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19" name="矩形 3018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20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公共场所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3021" name="矩形 10"/>
          <p:cNvSpPr/>
          <p:nvPr/>
        </p:nvSpPr>
        <p:spPr>
          <a:xfrm>
            <a:off x="2214563" y="2000250"/>
            <a:ext cx="6359525" cy="7080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algn="ctr" defTabSz="914400">
              <a:buClrTx/>
              <a:buSzPct val="100000"/>
              <a:buFontTx/>
              <a:buNone/>
            </a:pPr>
            <a:r>
              <a:rPr lang="zh-CN" altLang="en-US" sz="4000" b="1">
                <a:latin typeface="Arial" panose="020B0604020202020204"/>
                <a:ea typeface="宋体" panose="02010600030101010101" pitchFamily="2" charset="-122"/>
              </a:rPr>
              <a:t>楼梯转角是最易发生踩踏处</a:t>
            </a:r>
            <a:endParaRPr lang="zh-CN" altLang="en-US" sz="4000" b="1"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3022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728913"/>
            <a:ext cx="5786438" cy="4129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25" name="矩形 11"/>
          <p:cNvSpPr/>
          <p:nvPr/>
        </p:nvSpPr>
        <p:spPr>
          <a:xfrm>
            <a:off x="2286000" y="1785938"/>
            <a:ext cx="5857875" cy="1570037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公共场所设备、设施出现损坏故障。如当水管爆裂、喷淋头、消防栓阀门、管路出现故障，造成大量漏水时可能给公共场所带来安全隐患。</a:t>
            </a:r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3026" name="组合 3025"/>
          <p:cNvGrpSpPr/>
          <p:nvPr/>
        </p:nvGrpSpPr>
        <p:grpSpPr>
          <a:xfrm>
            <a:off x="768350" y="1357313"/>
            <a:ext cx="1589088" cy="1595437"/>
            <a:chOff x="2376396" y="-345273"/>
            <a:chExt cx="2033816" cy="2048878"/>
          </a:xfrm>
        </p:grpSpPr>
        <p:grpSp>
          <p:nvGrpSpPr>
            <p:cNvPr id="3027" name="组合 3026"/>
            <p:cNvGrpSpPr/>
            <p:nvPr/>
          </p:nvGrpSpPr>
          <p:grpSpPr>
            <a:xfrm>
              <a:off x="2298050" y="-389554"/>
              <a:ext cx="2184574" cy="2184166"/>
              <a:chOff x="707136" y="1322832"/>
              <a:chExt cx="1706880" cy="1700784"/>
            </a:xfrm>
          </p:grpSpPr>
          <p:pic>
            <p:nvPicPr>
              <p:cNvPr id="3028" name="椭圆 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7136" y="1322832"/>
                <a:ext cx="1706880" cy="17007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29" name="矩形 3028"/>
              <p:cNvSpPr/>
              <p:nvPr/>
            </p:nvSpPr>
            <p:spPr>
              <a:xfrm>
                <a:off x="1001067" y="1590959"/>
                <a:ext cx="1123654" cy="11281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30" name="椭圆 4"/>
            <p:cNvSpPr/>
            <p:nvPr/>
          </p:nvSpPr>
          <p:spPr>
            <a:xfrm>
              <a:off x="2675069" y="-45587"/>
              <a:ext cx="1436470" cy="14495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830" tIns="36830" rIns="36830" bIns="36830" anchor="ctr" anchorCtr="0"/>
            <a:p>
              <a:pPr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900">
                  <a:solidFill>
                    <a:srgbClr val="FFFFFF"/>
                  </a:solidFill>
                </a:rPr>
                <a:t>设备损坏</a:t>
              </a:r>
              <a:endParaRPr lang="zh-CN" altLang="en-US" sz="2900">
                <a:solidFill>
                  <a:srgbClr val="FFFFFF"/>
                </a:solidFill>
              </a:endParaRPr>
            </a:p>
          </p:txBody>
        </p:sp>
      </p:grpSp>
      <p:grpSp>
        <p:nvGrpSpPr>
          <p:cNvPr id="3031" name="组合 3030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3032" name="组合 3031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3033" name="矩形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34" name="矩形 3033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35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公共场所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pic>
        <p:nvPicPr>
          <p:cNvPr id="3036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500438"/>
            <a:ext cx="5857875" cy="3279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39" name="组合 3038"/>
          <p:cNvGrpSpPr/>
          <p:nvPr/>
        </p:nvGrpSpPr>
        <p:grpSpPr>
          <a:xfrm>
            <a:off x="768350" y="1357313"/>
            <a:ext cx="1589088" cy="1595437"/>
            <a:chOff x="2376396" y="-345273"/>
            <a:chExt cx="2033816" cy="2048878"/>
          </a:xfrm>
        </p:grpSpPr>
        <p:grpSp>
          <p:nvGrpSpPr>
            <p:cNvPr id="3040" name="组合 3039"/>
            <p:cNvGrpSpPr/>
            <p:nvPr/>
          </p:nvGrpSpPr>
          <p:grpSpPr>
            <a:xfrm>
              <a:off x="2298050" y="-389554"/>
              <a:ext cx="2184574" cy="2184166"/>
              <a:chOff x="707136" y="1322832"/>
              <a:chExt cx="1706880" cy="1700784"/>
            </a:xfrm>
          </p:grpSpPr>
          <p:pic>
            <p:nvPicPr>
              <p:cNvPr id="3041" name="椭圆 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7136" y="1322832"/>
                <a:ext cx="1706880" cy="17007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42" name="矩形 3041"/>
              <p:cNvSpPr/>
              <p:nvPr/>
            </p:nvSpPr>
            <p:spPr>
              <a:xfrm>
                <a:off x="1001067" y="1590959"/>
                <a:ext cx="1123654" cy="11281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43" name="椭圆 4"/>
            <p:cNvSpPr/>
            <p:nvPr/>
          </p:nvSpPr>
          <p:spPr>
            <a:xfrm>
              <a:off x="2675069" y="-45587"/>
              <a:ext cx="1436470" cy="14495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830" tIns="36830" rIns="36830" bIns="36830" anchor="ctr" anchorCtr="0"/>
            <a:p>
              <a:pPr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900">
                  <a:solidFill>
                    <a:srgbClr val="FFFFFF"/>
                  </a:solidFill>
                </a:rPr>
                <a:t>电梯风险</a:t>
              </a:r>
              <a:endParaRPr lang="zh-CN" altLang="en-US" sz="2900">
                <a:solidFill>
                  <a:srgbClr val="FFFFFF"/>
                </a:solidFill>
              </a:endParaRPr>
            </a:p>
          </p:txBody>
        </p:sp>
      </p:grpSp>
      <p:grpSp>
        <p:nvGrpSpPr>
          <p:cNvPr id="3044" name="组合 3043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3045" name="组合 3044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3046" name="矩形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47" name="矩形 3046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48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公共场所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3049" name="图示 12"/>
          <p:cNvSpPr/>
          <p:nvPr/>
        </p:nvSpPr>
        <p:spPr>
          <a:xfrm>
            <a:off x="1524000" y="2008188"/>
            <a:ext cx="6096000" cy="4064000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91" name="图示 1"/>
          <p:cNvSpPr/>
          <p:nvPr/>
        </p:nvSpPr>
        <p:spPr>
          <a:xfrm>
            <a:off x="857250" y="1285875"/>
            <a:ext cx="7358063" cy="4357688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092" name="组合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0" y="92075"/>
            <a:ext cx="5291138" cy="981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52" name="组合 3051"/>
          <p:cNvGrpSpPr/>
          <p:nvPr/>
        </p:nvGrpSpPr>
        <p:grpSpPr>
          <a:xfrm>
            <a:off x="768350" y="1357313"/>
            <a:ext cx="1589088" cy="1595437"/>
            <a:chOff x="2376396" y="-345273"/>
            <a:chExt cx="2033816" cy="2048878"/>
          </a:xfrm>
        </p:grpSpPr>
        <p:grpSp>
          <p:nvGrpSpPr>
            <p:cNvPr id="3053" name="组合 3052"/>
            <p:cNvGrpSpPr/>
            <p:nvPr/>
          </p:nvGrpSpPr>
          <p:grpSpPr>
            <a:xfrm>
              <a:off x="2298050" y="-389554"/>
              <a:ext cx="2184574" cy="2184166"/>
              <a:chOff x="707136" y="1322832"/>
              <a:chExt cx="1706880" cy="1700784"/>
            </a:xfrm>
          </p:grpSpPr>
          <p:pic>
            <p:nvPicPr>
              <p:cNvPr id="3054" name="椭圆 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7136" y="1322832"/>
                <a:ext cx="1706880" cy="17007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55" name="矩形 3054"/>
              <p:cNvSpPr/>
              <p:nvPr/>
            </p:nvSpPr>
            <p:spPr>
              <a:xfrm>
                <a:off x="1001067" y="1590959"/>
                <a:ext cx="1123654" cy="11281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56" name="椭圆 4"/>
            <p:cNvSpPr/>
            <p:nvPr/>
          </p:nvSpPr>
          <p:spPr>
            <a:xfrm>
              <a:off x="2675069" y="-45587"/>
              <a:ext cx="1436470" cy="14495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830" tIns="36830" rIns="36830" bIns="36830" anchor="ctr" anchorCtr="0"/>
            <a:p>
              <a:pPr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900">
                  <a:solidFill>
                    <a:srgbClr val="FFFFFF"/>
                  </a:solidFill>
                </a:rPr>
                <a:t>电梯风险</a:t>
              </a:r>
              <a:endParaRPr lang="zh-CN" altLang="en-US" sz="2900">
                <a:solidFill>
                  <a:srgbClr val="FFFFFF"/>
                </a:solidFill>
              </a:endParaRPr>
            </a:p>
          </p:txBody>
        </p:sp>
      </p:grpSp>
      <p:grpSp>
        <p:nvGrpSpPr>
          <p:cNvPr id="3057" name="组合 3056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3058" name="组合 3057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3059" name="矩形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60" name="矩形 3059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61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公共场所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pic>
        <p:nvPicPr>
          <p:cNvPr id="3062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2857500"/>
            <a:ext cx="5929313" cy="374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63" name="矩形 10"/>
          <p:cNvSpPr/>
          <p:nvPr/>
        </p:nvSpPr>
        <p:spPr>
          <a:xfrm>
            <a:off x="2214563" y="2000250"/>
            <a:ext cx="5845175" cy="7080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algn="ctr" defTabSz="914400">
              <a:buClrTx/>
              <a:buSzPct val="100000"/>
              <a:buFontTx/>
              <a:buNone/>
            </a:pPr>
            <a:r>
              <a:rPr lang="zh-CN" altLang="en-US" sz="4000" b="1">
                <a:latin typeface="Arial" panose="020B0604020202020204"/>
                <a:ea typeface="宋体" panose="02010600030101010101" pitchFamily="2" charset="-122"/>
              </a:rPr>
              <a:t>人员流动过大将电梯挤爆</a:t>
            </a:r>
            <a:endParaRPr lang="zh-CN" altLang="en-US" sz="4000" b="1"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66" name="矩形 11"/>
          <p:cNvSpPr/>
          <p:nvPr/>
        </p:nvSpPr>
        <p:spPr>
          <a:xfrm>
            <a:off x="2286000" y="1928813"/>
            <a:ext cx="5857875" cy="1754187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♢ 灾害性天气的影响</a:t>
            </a:r>
            <a:endParaRPr lang="zh-CN" altLang="en-US" sz="3600">
              <a:solidFill>
                <a:schemeClr val="bg1"/>
              </a:solidFill>
            </a:endParaRPr>
          </a:p>
          <a:p>
            <a:r>
              <a:rPr lang="zh-CN" altLang="en-US" sz="3600">
                <a:solidFill>
                  <a:schemeClr val="bg1"/>
                </a:solidFill>
              </a:rPr>
              <a:t>♢ 意外事故或恶意破坏风险</a:t>
            </a:r>
            <a:endParaRPr lang="zh-CN" altLang="en-US" sz="3600">
              <a:solidFill>
                <a:schemeClr val="bg1"/>
              </a:solidFill>
            </a:endParaRPr>
          </a:p>
          <a:p>
            <a:r>
              <a:rPr lang="zh-CN" altLang="en-US" sz="3600">
                <a:solidFill>
                  <a:schemeClr val="bg1"/>
                </a:solidFill>
              </a:rPr>
              <a:t>♢ 给第三人造成伤害的风险</a:t>
            </a:r>
            <a:endParaRPr lang="zh-CN" altLang="en-US" sz="3600">
              <a:solidFill>
                <a:schemeClr val="bg1"/>
              </a:solidFill>
            </a:endParaRPr>
          </a:p>
        </p:txBody>
      </p:sp>
      <p:grpSp>
        <p:nvGrpSpPr>
          <p:cNvPr id="3067" name="组合 3066"/>
          <p:cNvGrpSpPr/>
          <p:nvPr/>
        </p:nvGrpSpPr>
        <p:grpSpPr>
          <a:xfrm>
            <a:off x="768350" y="1357313"/>
            <a:ext cx="1589088" cy="1595437"/>
            <a:chOff x="2376396" y="-345273"/>
            <a:chExt cx="2033816" cy="2048878"/>
          </a:xfrm>
        </p:grpSpPr>
        <p:grpSp>
          <p:nvGrpSpPr>
            <p:cNvPr id="3068" name="组合 3067"/>
            <p:cNvGrpSpPr/>
            <p:nvPr/>
          </p:nvGrpSpPr>
          <p:grpSpPr>
            <a:xfrm>
              <a:off x="2298050" y="-389554"/>
              <a:ext cx="2184574" cy="2184166"/>
              <a:chOff x="707136" y="1322832"/>
              <a:chExt cx="1706880" cy="1700784"/>
            </a:xfrm>
          </p:grpSpPr>
          <p:pic>
            <p:nvPicPr>
              <p:cNvPr id="3069" name="椭圆 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7136" y="1322832"/>
                <a:ext cx="1706880" cy="17007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70" name="矩形 3069"/>
              <p:cNvSpPr/>
              <p:nvPr/>
            </p:nvSpPr>
            <p:spPr>
              <a:xfrm>
                <a:off x="1001067" y="1590959"/>
                <a:ext cx="1123654" cy="11281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71" name="椭圆 4"/>
            <p:cNvSpPr/>
            <p:nvPr/>
          </p:nvSpPr>
          <p:spPr>
            <a:xfrm>
              <a:off x="2675069" y="-45587"/>
              <a:ext cx="1436470" cy="14495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830" tIns="36830" rIns="36830" bIns="36830" anchor="ctr" anchorCtr="0"/>
            <a:p>
              <a:pPr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900">
                  <a:solidFill>
                    <a:srgbClr val="FFFFFF"/>
                  </a:solidFill>
                </a:rPr>
                <a:t>其他风险</a:t>
              </a:r>
              <a:endParaRPr lang="zh-CN" altLang="en-US" sz="2900">
                <a:solidFill>
                  <a:srgbClr val="FFFFFF"/>
                </a:solidFill>
              </a:endParaRPr>
            </a:p>
          </p:txBody>
        </p:sp>
      </p:grpSp>
      <p:grpSp>
        <p:nvGrpSpPr>
          <p:cNvPr id="3072" name="组合 3071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3073" name="组合 3072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3074" name="矩形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75" name="矩形 3074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76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公共场所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9" name="组合 3078"/>
          <p:cNvGrpSpPr/>
          <p:nvPr/>
        </p:nvGrpSpPr>
        <p:grpSpPr>
          <a:xfrm>
            <a:off x="768350" y="1357313"/>
            <a:ext cx="1589088" cy="1595437"/>
            <a:chOff x="2376396" y="-345273"/>
            <a:chExt cx="2033816" cy="2048878"/>
          </a:xfrm>
        </p:grpSpPr>
        <p:grpSp>
          <p:nvGrpSpPr>
            <p:cNvPr id="3080" name="组合 3079"/>
            <p:cNvGrpSpPr/>
            <p:nvPr/>
          </p:nvGrpSpPr>
          <p:grpSpPr>
            <a:xfrm>
              <a:off x="2298050" y="-389554"/>
              <a:ext cx="2184574" cy="2184166"/>
              <a:chOff x="707136" y="1322832"/>
              <a:chExt cx="1706880" cy="1700784"/>
            </a:xfrm>
          </p:grpSpPr>
          <p:pic>
            <p:nvPicPr>
              <p:cNvPr id="3081" name="椭圆 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7136" y="1322832"/>
                <a:ext cx="1706880" cy="17007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82" name="矩形 3081"/>
              <p:cNvSpPr/>
              <p:nvPr/>
            </p:nvSpPr>
            <p:spPr>
              <a:xfrm>
                <a:off x="1001067" y="1590959"/>
                <a:ext cx="1123654" cy="11281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83" name="椭圆 4"/>
            <p:cNvSpPr/>
            <p:nvPr/>
          </p:nvSpPr>
          <p:spPr>
            <a:xfrm>
              <a:off x="2675069" y="-45587"/>
              <a:ext cx="1436470" cy="14495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830" tIns="36830" rIns="36830" bIns="36830" anchor="ctr" anchorCtr="0"/>
            <a:p>
              <a:pPr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900">
                  <a:solidFill>
                    <a:srgbClr val="FFFFFF"/>
                  </a:solidFill>
                </a:rPr>
                <a:t>其他风险</a:t>
              </a:r>
              <a:endParaRPr lang="zh-CN" altLang="en-US" sz="2900">
                <a:solidFill>
                  <a:srgbClr val="FFFFFF"/>
                </a:solidFill>
              </a:endParaRPr>
            </a:p>
          </p:txBody>
        </p:sp>
      </p:grpSp>
      <p:grpSp>
        <p:nvGrpSpPr>
          <p:cNvPr id="3084" name="组合 3083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3085" name="组合 3084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3086" name="矩形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87" name="矩形 3086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88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公共场所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3089" name="矩形 10"/>
          <p:cNvSpPr/>
          <p:nvPr/>
        </p:nvSpPr>
        <p:spPr>
          <a:xfrm>
            <a:off x="2214563" y="2000250"/>
            <a:ext cx="4384675" cy="7080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algn="ctr" defTabSz="914400">
              <a:buClrTx/>
              <a:buSzPct val="100000"/>
              <a:buFontTx/>
              <a:buNone/>
            </a:pPr>
            <a:r>
              <a:rPr lang="en-US" altLang="zh-CN" sz="4000" b="1">
                <a:latin typeface="Arial" panose="020B0604020202020204"/>
                <a:ea typeface="宋体" panose="02010600030101010101" pitchFamily="2" charset="-122"/>
              </a:rPr>
              <a:t>F1</a:t>
            </a:r>
            <a:r>
              <a:rPr lang="zh-CN" altLang="en-US" sz="4000" b="1">
                <a:latin typeface="Arial" panose="020B0604020202020204"/>
                <a:ea typeface="宋体" panose="02010600030101010101" pitchFamily="2" charset="-122"/>
              </a:rPr>
              <a:t>看台被大风刮倒</a:t>
            </a:r>
            <a:endParaRPr lang="zh-CN" altLang="en-US" sz="4000" b="1"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3090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3" y="2857500"/>
            <a:ext cx="6000750" cy="3995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93" name="矩形 9"/>
          <p:cNvSpPr/>
          <p:nvPr/>
        </p:nvSpPr>
        <p:spPr>
          <a:xfrm>
            <a:off x="2143125" y="2500313"/>
            <a:ext cx="6500813" cy="3416300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♢ 现场人员的控制。</a:t>
            </a:r>
            <a:endParaRPr lang="zh-CN" altLang="en-US" sz="3600">
              <a:solidFill>
                <a:schemeClr val="bg1"/>
              </a:solidFill>
            </a:endParaRPr>
          </a:p>
          <a:p>
            <a:r>
              <a:rPr lang="zh-CN" altLang="en-US" sz="3600">
                <a:solidFill>
                  <a:schemeClr val="bg1"/>
                </a:solidFill>
              </a:rPr>
              <a:t>♢ 车辆停放及道路交通管理。</a:t>
            </a:r>
            <a:endParaRPr lang="zh-CN" altLang="en-US" sz="3600">
              <a:solidFill>
                <a:schemeClr val="bg1"/>
              </a:solidFill>
            </a:endParaRPr>
          </a:p>
          <a:p>
            <a:r>
              <a:rPr lang="zh-CN" altLang="en-US" sz="3600">
                <a:solidFill>
                  <a:schemeClr val="bg1"/>
                </a:solidFill>
              </a:rPr>
              <a:t>♢现场消防设备、设施的检查。</a:t>
            </a:r>
            <a:endParaRPr lang="zh-CN" altLang="en-US" sz="3600">
              <a:solidFill>
                <a:schemeClr val="bg1"/>
              </a:solidFill>
            </a:endParaRPr>
          </a:p>
          <a:p>
            <a:r>
              <a:rPr lang="zh-CN" altLang="en-US" sz="3600">
                <a:solidFill>
                  <a:schemeClr val="bg1"/>
                </a:solidFill>
              </a:rPr>
              <a:t>♢应急出口标识，安全通道的畅通。</a:t>
            </a:r>
            <a:endParaRPr lang="zh-CN" altLang="en-US" sz="3600">
              <a:solidFill>
                <a:schemeClr val="bg1"/>
              </a:solidFill>
            </a:endParaRPr>
          </a:p>
          <a:p>
            <a:r>
              <a:rPr lang="zh-CN" altLang="en-US" sz="3600">
                <a:solidFill>
                  <a:schemeClr val="bg1"/>
                </a:solidFill>
              </a:rPr>
              <a:t>♢应急、备勤。</a:t>
            </a:r>
            <a:endParaRPr lang="zh-CN" altLang="en-US" sz="3600">
              <a:solidFill>
                <a:schemeClr val="bg1"/>
              </a:solidFill>
            </a:endParaRPr>
          </a:p>
        </p:txBody>
      </p:sp>
      <p:grpSp>
        <p:nvGrpSpPr>
          <p:cNvPr id="3094" name="组合 3093"/>
          <p:cNvGrpSpPr/>
          <p:nvPr/>
        </p:nvGrpSpPr>
        <p:grpSpPr>
          <a:xfrm>
            <a:off x="768350" y="1547813"/>
            <a:ext cx="1589088" cy="1595437"/>
            <a:chOff x="2376396" y="-345273"/>
            <a:chExt cx="2033816" cy="2048878"/>
          </a:xfrm>
        </p:grpSpPr>
        <p:grpSp>
          <p:nvGrpSpPr>
            <p:cNvPr id="3095" name="组合 3094"/>
            <p:cNvGrpSpPr/>
            <p:nvPr/>
          </p:nvGrpSpPr>
          <p:grpSpPr>
            <a:xfrm>
              <a:off x="2298050" y="-391511"/>
              <a:ext cx="2184574" cy="2191994"/>
              <a:chOff x="707136" y="1511808"/>
              <a:chExt cx="1706880" cy="1706880"/>
            </a:xfrm>
          </p:grpSpPr>
          <p:pic>
            <p:nvPicPr>
              <p:cNvPr id="3096" name="椭圆 1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7136" y="1511808"/>
                <a:ext cx="1706880" cy="17068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97" name="矩形 3096"/>
              <p:cNvSpPr/>
              <p:nvPr/>
            </p:nvSpPr>
            <p:spPr>
              <a:xfrm>
                <a:off x="1001067" y="1781459"/>
                <a:ext cx="1123654" cy="11281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98" name="椭圆 4"/>
            <p:cNvSpPr/>
            <p:nvPr/>
          </p:nvSpPr>
          <p:spPr>
            <a:xfrm>
              <a:off x="2675069" y="-45587"/>
              <a:ext cx="1436470" cy="14495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830" tIns="36830" rIns="36830" bIns="36830" anchor="ctr" anchorCtr="0"/>
            <a:p>
              <a:pPr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900">
                  <a:solidFill>
                    <a:srgbClr val="FFFFFF"/>
                  </a:solidFill>
                </a:rPr>
                <a:t>管理要点</a:t>
              </a:r>
              <a:endParaRPr lang="zh-CN" altLang="en-US" sz="2900">
                <a:solidFill>
                  <a:srgbClr val="FFFFFF"/>
                </a:solidFill>
              </a:endParaRPr>
            </a:p>
          </p:txBody>
        </p:sp>
      </p:grpSp>
      <p:grpSp>
        <p:nvGrpSpPr>
          <p:cNvPr id="3099" name="组合 3098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3100" name="组合 3099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3101" name="矩形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02" name="矩形 3101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103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公共场所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06" name="组合 3105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3107" name="组合 3106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3108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09" name="矩形 3108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110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公共场所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 defTabSz="14224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3111" name="圆角矩形 4"/>
          <p:cNvSpPr/>
          <p:nvPr/>
        </p:nvSpPr>
        <p:spPr>
          <a:xfrm>
            <a:off x="5297488" y="669925"/>
            <a:ext cx="1641475" cy="889000"/>
          </a:xfrm>
          <a:prstGeom prst="rect">
            <a:avLst/>
          </a:prstGeom>
          <a:noFill/>
          <a:ln w="9525">
            <a:noFill/>
          </a:ln>
        </p:spPr>
        <p:txBody>
          <a:bodyPr lIns="106680" tIns="106680" rIns="106680" bIns="106680" anchor="ctr" anchorCtr="0"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zh-CN" altLang="en-US" sz="2800">
                <a:solidFill>
                  <a:schemeClr val="bg1"/>
                </a:solidFill>
              </a:rPr>
              <a:t>影院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3112" name="矩形 13"/>
          <p:cNvSpPr/>
          <p:nvPr/>
        </p:nvSpPr>
        <p:spPr>
          <a:xfrm>
            <a:off x="2214563" y="1857375"/>
            <a:ext cx="6357937" cy="3970338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♢ 进入公众场所时，要提前观察好安全通道、应急出口的位置。</a:t>
            </a:r>
            <a:br>
              <a:rPr lang="zh-CN" altLang="en-US" sz="3600">
                <a:solidFill>
                  <a:schemeClr val="bg1"/>
                </a:solidFill>
              </a:rPr>
            </a:br>
            <a:r>
              <a:rPr lang="zh-CN" altLang="en-US" sz="3600">
                <a:solidFill>
                  <a:schemeClr val="bg1"/>
                </a:solidFill>
              </a:rPr>
              <a:t>♢ 参加大型活动时，要提前观察该活动区域的地形，尽量远离不安全区域，尽量跟随客流有序行进。</a:t>
            </a:r>
            <a:endParaRPr lang="zh-CN" altLang="en-US" sz="3600">
              <a:solidFill>
                <a:schemeClr val="bg1"/>
              </a:solidFill>
            </a:endParaRPr>
          </a:p>
        </p:txBody>
      </p:sp>
      <p:grpSp>
        <p:nvGrpSpPr>
          <p:cNvPr id="3113" name="组合 3112"/>
          <p:cNvGrpSpPr/>
          <p:nvPr/>
        </p:nvGrpSpPr>
        <p:grpSpPr>
          <a:xfrm>
            <a:off x="768350" y="1547813"/>
            <a:ext cx="1589088" cy="1595437"/>
            <a:chOff x="2376396" y="-345273"/>
            <a:chExt cx="2033816" cy="2048878"/>
          </a:xfrm>
        </p:grpSpPr>
        <p:grpSp>
          <p:nvGrpSpPr>
            <p:cNvPr id="3114" name="组合 3113"/>
            <p:cNvGrpSpPr/>
            <p:nvPr/>
          </p:nvGrpSpPr>
          <p:grpSpPr>
            <a:xfrm>
              <a:off x="2298050" y="-391511"/>
              <a:ext cx="2184574" cy="2191994"/>
              <a:chOff x="707136" y="1511808"/>
              <a:chExt cx="1706880" cy="1706880"/>
            </a:xfrm>
          </p:grpSpPr>
          <p:pic>
            <p:nvPicPr>
              <p:cNvPr id="3115" name="椭圆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7136" y="1511808"/>
                <a:ext cx="1706880" cy="17068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16" name="矩形 3115"/>
              <p:cNvSpPr/>
              <p:nvPr/>
            </p:nvSpPr>
            <p:spPr>
              <a:xfrm>
                <a:off x="1001067" y="1781459"/>
                <a:ext cx="1123654" cy="11281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117" name="椭圆 4"/>
            <p:cNvSpPr/>
            <p:nvPr/>
          </p:nvSpPr>
          <p:spPr>
            <a:xfrm>
              <a:off x="2675069" y="-45587"/>
              <a:ext cx="1436470" cy="14495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830" tIns="36830" rIns="36830" bIns="36830" anchor="ctr" anchorCtr="0"/>
            <a:p>
              <a:pPr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900">
                  <a:solidFill>
                    <a:srgbClr val="FFFFFF"/>
                  </a:solidFill>
                </a:rPr>
                <a:t>注意事项</a:t>
              </a:r>
              <a:endParaRPr lang="zh-CN" altLang="en-US" sz="29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20" name="组合 3119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3121" name="组合 3120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3122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23" name="矩形 3122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124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体育运动</a:t>
              </a:r>
              <a:endParaRPr lang="en-US" altLang="zh-CN" sz="3600">
                <a:solidFill>
                  <a:srgbClr val="FFFFFF"/>
                </a:solidFill>
              </a:endParaRPr>
            </a:p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3125" name="矩形 5"/>
          <p:cNvSpPr/>
          <p:nvPr/>
        </p:nvSpPr>
        <p:spPr>
          <a:xfrm>
            <a:off x="428625" y="1798638"/>
            <a:ext cx="7643813" cy="4832350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　　</a:t>
            </a:r>
            <a:r>
              <a:rPr lang="en-US" altLang="zh-CN" sz="2800">
                <a:solidFill>
                  <a:schemeClr val="bg1"/>
                </a:solidFill>
              </a:rPr>
              <a:t>1</a:t>
            </a:r>
            <a:r>
              <a:rPr lang="zh-CN" altLang="en-US" sz="2800">
                <a:solidFill>
                  <a:schemeClr val="bg1"/>
                </a:solidFill>
              </a:rPr>
              <a:t>、运动前须做充分的准备活动，使管理内脏的神经兴奋起来</a:t>
            </a:r>
            <a:r>
              <a:rPr lang="en-US" altLang="zh-CN" sz="2800">
                <a:solidFill>
                  <a:schemeClr val="bg1"/>
                </a:solidFill>
              </a:rPr>
              <a:t>;</a:t>
            </a:r>
            <a:endParaRPr lang="en-US" altLang="zh-CN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　　</a:t>
            </a:r>
            <a:r>
              <a:rPr lang="en-US" altLang="zh-CN" sz="2800">
                <a:solidFill>
                  <a:schemeClr val="bg1"/>
                </a:solidFill>
              </a:rPr>
              <a:t>2</a:t>
            </a:r>
            <a:r>
              <a:rPr lang="zh-CN" altLang="en-US" sz="2800">
                <a:solidFill>
                  <a:schemeClr val="bg1"/>
                </a:solidFill>
              </a:rPr>
              <a:t>、开始运动时，从自己的实际情况出发，掌握好运动的速度，不宜太快而引起出现心慌、头晕、四肢无力的症状，或者因太慢而发挥不出应有的运动水平</a:t>
            </a:r>
            <a:r>
              <a:rPr lang="en-US" altLang="zh-CN" sz="2800">
                <a:solidFill>
                  <a:schemeClr val="bg1"/>
                </a:solidFill>
              </a:rPr>
              <a:t>;</a:t>
            </a:r>
            <a:endParaRPr lang="en-US" altLang="zh-CN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　　</a:t>
            </a:r>
            <a:r>
              <a:rPr lang="en-US" altLang="zh-CN" sz="2800">
                <a:solidFill>
                  <a:schemeClr val="bg1"/>
                </a:solidFill>
              </a:rPr>
              <a:t>3</a:t>
            </a:r>
            <a:r>
              <a:rPr lang="zh-CN" altLang="en-US" sz="2800">
                <a:solidFill>
                  <a:schemeClr val="bg1"/>
                </a:solidFill>
              </a:rPr>
              <a:t>、运动中注意控制呼吸的节奏，通过加深呼吸的方法，让肺部吸入较多的氧气，排出更多的二氧化碳</a:t>
            </a:r>
            <a:r>
              <a:rPr lang="en-US" altLang="zh-CN" sz="2800">
                <a:solidFill>
                  <a:schemeClr val="bg1"/>
                </a:solidFill>
              </a:rPr>
              <a:t>;</a:t>
            </a:r>
            <a:endParaRPr lang="en-US" altLang="zh-CN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　　</a:t>
            </a:r>
            <a:r>
              <a:rPr lang="en-US" altLang="zh-CN" sz="2800">
                <a:solidFill>
                  <a:schemeClr val="bg1"/>
                </a:solidFill>
              </a:rPr>
              <a:t>4</a:t>
            </a:r>
            <a:r>
              <a:rPr lang="zh-CN" altLang="en-US" sz="2800">
                <a:solidFill>
                  <a:schemeClr val="bg1"/>
                </a:solidFill>
              </a:rPr>
              <a:t>、坚持经常性的运动，使心脏等器官的活动能力和各个器官系统的协调性得到加强。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28" name="组合 3127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3129" name="组合 3128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3130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31" name="矩形 3130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132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涉水安全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grpSp>
        <p:nvGrpSpPr>
          <p:cNvPr id="3133" name="组合 3132"/>
          <p:cNvGrpSpPr/>
          <p:nvPr/>
        </p:nvGrpSpPr>
        <p:grpSpPr>
          <a:xfrm>
            <a:off x="3375025" y="642938"/>
            <a:ext cx="1697038" cy="942975"/>
            <a:chOff x="942982" y="0"/>
            <a:chExt cx="1697366" cy="942981"/>
          </a:xfrm>
        </p:grpSpPr>
        <p:grpSp>
          <p:nvGrpSpPr>
            <p:cNvPr id="3134" name="组合 3133"/>
            <p:cNvGrpSpPr/>
            <p:nvPr/>
          </p:nvGrpSpPr>
          <p:grpSpPr>
            <a:xfrm>
              <a:off x="884170" y="-39434"/>
              <a:ext cx="1810862" cy="1054615"/>
              <a:chOff x="3316224" y="603504"/>
              <a:chExt cx="1810512" cy="1054608"/>
            </a:xfrm>
          </p:grpSpPr>
          <p:pic>
            <p:nvPicPr>
              <p:cNvPr id="3135" name="圆角矩形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16224" y="603504"/>
                <a:ext cx="1810512" cy="1054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36" name="矩形 3135"/>
              <p:cNvSpPr/>
              <p:nvPr/>
            </p:nvSpPr>
            <p:spPr>
              <a:xfrm>
                <a:off x="3402644" y="670557"/>
                <a:ext cx="1641800" cy="887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137" name="圆角矩形 4"/>
            <p:cNvSpPr/>
            <p:nvPr/>
          </p:nvSpPr>
          <p:spPr>
            <a:xfrm>
              <a:off x="954097" y="26987"/>
              <a:ext cx="1641792" cy="8890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6680" tIns="106680" rIns="106680" bIns="106680" anchor="ctr" anchorCtr="0"/>
            <a:p>
              <a:pPr algn="ctr" defTabSz="12446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孔雀河</a:t>
              </a:r>
              <a:endParaRPr lang="en-US" altLang="zh-CN" sz="2800">
                <a:solidFill>
                  <a:schemeClr val="bg1"/>
                </a:solidFill>
              </a:endParaRPr>
            </a:p>
            <a:p>
              <a:pPr algn="ctr" defTabSz="1244600">
                <a:lnSpc>
                  <a:spcPct val="50000"/>
                </a:lnSpc>
                <a:spcAft>
                  <a:spcPct val="35000"/>
                </a:spcAft>
              </a:pPr>
              <a:r>
                <a:rPr lang="zh-CN" altLang="en-US" sz="2800">
                  <a:solidFill>
                    <a:schemeClr val="bg1"/>
                  </a:solidFill>
                </a:rPr>
                <a:t>南岸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3138" name="矩形 11"/>
          <p:cNvSpPr/>
          <p:nvPr/>
        </p:nvSpPr>
        <p:spPr>
          <a:xfrm>
            <a:off x="428625" y="1798638"/>
            <a:ext cx="7643813" cy="5016500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4000">
                <a:solidFill>
                  <a:schemeClr val="bg1"/>
                </a:solidFill>
              </a:rPr>
              <a:t>　　</a:t>
            </a:r>
            <a:r>
              <a:rPr lang="en-US" altLang="zh-CN" sz="4000">
                <a:solidFill>
                  <a:schemeClr val="bg1"/>
                </a:solidFill>
              </a:rPr>
              <a:t>1</a:t>
            </a:r>
            <a:r>
              <a:rPr lang="zh-CN" altLang="en-US" sz="4000">
                <a:solidFill>
                  <a:schemeClr val="bg1"/>
                </a:solidFill>
              </a:rPr>
              <a:t>、加强对子女的安全教育和监管，杜绝发生学生涉水意外事故</a:t>
            </a:r>
            <a:r>
              <a:rPr lang="en-US" altLang="zh-CN" sz="4000">
                <a:solidFill>
                  <a:schemeClr val="bg1"/>
                </a:solidFill>
              </a:rPr>
              <a:t>;</a:t>
            </a:r>
            <a:endParaRPr lang="en-US" altLang="zh-CN" sz="4000">
              <a:solidFill>
                <a:schemeClr val="bg1"/>
              </a:solidFill>
            </a:endParaRPr>
          </a:p>
          <a:p>
            <a:r>
              <a:rPr lang="zh-CN" altLang="en-US" sz="4000">
                <a:solidFill>
                  <a:schemeClr val="bg1"/>
                </a:solidFill>
              </a:rPr>
              <a:t>　　</a:t>
            </a:r>
            <a:r>
              <a:rPr lang="en-US" altLang="zh-CN" sz="4000">
                <a:solidFill>
                  <a:schemeClr val="bg1"/>
                </a:solidFill>
              </a:rPr>
              <a:t>2</a:t>
            </a:r>
            <a:r>
              <a:rPr lang="zh-CN" altLang="en-US" sz="4000">
                <a:solidFill>
                  <a:schemeClr val="bg1"/>
                </a:solidFill>
              </a:rPr>
              <a:t>、孔雀河南岸护栏的维护</a:t>
            </a:r>
            <a:r>
              <a:rPr lang="en-US" altLang="zh-CN" sz="4000">
                <a:solidFill>
                  <a:schemeClr val="bg1"/>
                </a:solidFill>
              </a:rPr>
              <a:t>;</a:t>
            </a:r>
            <a:endParaRPr lang="en-US" altLang="zh-CN" sz="4000">
              <a:solidFill>
                <a:schemeClr val="bg1"/>
              </a:solidFill>
            </a:endParaRPr>
          </a:p>
          <a:p>
            <a:r>
              <a:rPr lang="zh-CN" altLang="en-US" sz="4000">
                <a:solidFill>
                  <a:schemeClr val="bg1"/>
                </a:solidFill>
              </a:rPr>
              <a:t>　　</a:t>
            </a:r>
            <a:r>
              <a:rPr lang="en-US" altLang="zh-CN" sz="4000">
                <a:solidFill>
                  <a:schemeClr val="bg1"/>
                </a:solidFill>
              </a:rPr>
              <a:t>3</a:t>
            </a:r>
            <a:r>
              <a:rPr lang="zh-CN" altLang="en-US" sz="4000">
                <a:solidFill>
                  <a:schemeClr val="bg1"/>
                </a:solidFill>
              </a:rPr>
              <a:t>、技防措施及安保力量的巡检</a:t>
            </a:r>
            <a:r>
              <a:rPr lang="en-US" altLang="zh-CN" sz="4000">
                <a:solidFill>
                  <a:schemeClr val="bg1"/>
                </a:solidFill>
              </a:rPr>
              <a:t>;</a:t>
            </a:r>
            <a:endParaRPr lang="en-US" altLang="zh-CN" sz="4000">
              <a:solidFill>
                <a:schemeClr val="bg1"/>
              </a:solidFill>
            </a:endParaRPr>
          </a:p>
          <a:p>
            <a:r>
              <a:rPr lang="zh-CN" altLang="en-US" sz="4000">
                <a:solidFill>
                  <a:schemeClr val="bg1"/>
                </a:solidFill>
              </a:rPr>
              <a:t>　　</a:t>
            </a:r>
            <a:r>
              <a:rPr lang="en-US" altLang="zh-CN" sz="4000">
                <a:solidFill>
                  <a:schemeClr val="bg1"/>
                </a:solidFill>
              </a:rPr>
              <a:t>4</a:t>
            </a:r>
            <a:r>
              <a:rPr lang="zh-CN" altLang="en-US" sz="4000">
                <a:solidFill>
                  <a:schemeClr val="bg1"/>
                </a:solidFill>
              </a:rPr>
              <a:t>、特殊时段（洪水、枯水期）的管理。</a:t>
            </a:r>
            <a:endParaRPr lang="zh-CN" alt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41" name="组合 3140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3142" name="组合 3141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3143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44" name="矩形 3143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145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社会治安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3146" name="矩形 4"/>
          <p:cNvSpPr/>
          <p:nvPr/>
        </p:nvSpPr>
        <p:spPr>
          <a:xfrm>
            <a:off x="1857375" y="1928813"/>
            <a:ext cx="6500813" cy="2308225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1</a:t>
            </a:r>
            <a:r>
              <a:rPr lang="zh-CN" altLang="en-US" sz="2400">
                <a:solidFill>
                  <a:schemeClr val="bg1"/>
                </a:solidFill>
              </a:rPr>
              <a:t>、治安管理是保证稳定、维护小区安定团结，保障职工、家属安居乐业的前提条件之一。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2</a:t>
            </a:r>
            <a:r>
              <a:rPr lang="zh-CN" altLang="en-US" sz="2400">
                <a:solidFill>
                  <a:schemeClr val="bg1"/>
                </a:solidFill>
              </a:rPr>
              <a:t>、治安管理能为职工、家属的人身、财产提供安全和保护。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3</a:t>
            </a:r>
            <a:r>
              <a:rPr lang="zh-CN" altLang="en-US" sz="2400">
                <a:solidFill>
                  <a:schemeClr val="bg1"/>
                </a:solidFill>
              </a:rPr>
              <a:t>、安全管理做好了，居民才能少受或不受损失和侵害，职工才能安心工作。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3147" name="组合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9125"/>
            <a:ext cx="1816100" cy="105568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148" name="表格 3147"/>
          <p:cNvGraphicFramePr/>
          <p:nvPr/>
        </p:nvGraphicFramePr>
        <p:xfrm>
          <a:off x="1857375" y="4500563"/>
          <a:ext cx="6500813" cy="1920875"/>
        </p:xfrm>
        <a:graphic>
          <a:graphicData uri="http://schemas.openxmlformats.org/drawingml/2006/table">
            <a:tbl>
              <a:tblPr/>
              <a:tblGrid>
                <a:gridCol w="2166938"/>
                <a:gridCol w="2166937"/>
                <a:gridCol w="2166938"/>
              </a:tblGrid>
              <a:tr h="639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3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59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3600" b="1">
                          <a:solidFill>
                            <a:schemeClr val="bg1"/>
                          </a:solidFill>
                        </a:rPr>
                        <a:t>刑事案件</a:t>
                      </a:r>
                      <a:endParaRPr lang="zh-CN" altLang="en-US" sz="3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59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3600" b="1">
                          <a:solidFill>
                            <a:schemeClr val="bg1"/>
                          </a:solidFill>
                        </a:rPr>
                        <a:t>治安案件</a:t>
                      </a:r>
                      <a:endParaRPr lang="zh-CN" altLang="en-US" sz="3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5900"/>
                    </a:solidFill>
                  </a:tcPr>
                </a:tc>
              </a:tr>
              <a:tr h="6397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3600">
                          <a:solidFill>
                            <a:schemeClr val="bg1"/>
                          </a:solidFill>
                        </a:rPr>
                        <a:t>09</a:t>
                      </a:r>
                      <a:r>
                        <a:rPr lang="zh-CN" altLang="en-US" sz="3600">
                          <a:solidFill>
                            <a:schemeClr val="bg1"/>
                          </a:solidFill>
                        </a:rPr>
                        <a:t>年</a:t>
                      </a:r>
                      <a:endParaRPr lang="zh-CN" altLang="en-US" sz="3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B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360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zh-CN" altLang="en-US" sz="3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B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360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zh-CN" altLang="en-US" sz="3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B8"/>
                    </a:solidFill>
                  </a:tcPr>
                </a:tc>
              </a:tr>
              <a:tr h="641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360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zh-CN" altLang="en-US" sz="3600">
                          <a:solidFill>
                            <a:schemeClr val="bg1"/>
                          </a:solidFill>
                        </a:rPr>
                        <a:t>年</a:t>
                      </a:r>
                      <a:endParaRPr lang="zh-CN" altLang="en-US" sz="3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59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3600">
                          <a:solidFill>
                            <a:schemeClr val="bg1"/>
                          </a:solidFill>
                        </a:rPr>
                        <a:t>52</a:t>
                      </a:r>
                      <a:endParaRPr lang="zh-CN" altLang="en-US" sz="3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59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360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CN" altLang="en-US" sz="3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5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68" name="组合 3167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3169" name="组合 3168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3170" name="矩形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71" name="矩形 3170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172" name="矩形 3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社会治安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3173" name="矩形 4"/>
          <p:cNvSpPr/>
          <p:nvPr/>
        </p:nvSpPr>
        <p:spPr>
          <a:xfrm>
            <a:off x="428625" y="1798638"/>
            <a:ext cx="7643813" cy="3786187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4000">
                <a:solidFill>
                  <a:schemeClr val="bg1"/>
                </a:solidFill>
              </a:rPr>
              <a:t>　　</a:t>
            </a:r>
            <a:r>
              <a:rPr lang="en-US" altLang="zh-CN" sz="4000">
                <a:solidFill>
                  <a:schemeClr val="bg1"/>
                </a:solidFill>
              </a:rPr>
              <a:t>1</a:t>
            </a:r>
            <a:r>
              <a:rPr lang="zh-CN" altLang="en-US" sz="4000">
                <a:solidFill>
                  <a:schemeClr val="bg1"/>
                </a:solidFill>
              </a:rPr>
              <a:t>、人防、物防、技防的管理</a:t>
            </a:r>
            <a:r>
              <a:rPr lang="en-US" altLang="zh-CN" sz="4000">
                <a:solidFill>
                  <a:schemeClr val="bg1"/>
                </a:solidFill>
              </a:rPr>
              <a:t>;</a:t>
            </a:r>
            <a:endParaRPr lang="en-US" altLang="zh-CN" sz="4000">
              <a:solidFill>
                <a:schemeClr val="bg1"/>
              </a:solidFill>
            </a:endParaRPr>
          </a:p>
          <a:p>
            <a:r>
              <a:rPr lang="zh-CN" altLang="en-US" sz="4000">
                <a:solidFill>
                  <a:schemeClr val="bg1"/>
                </a:solidFill>
              </a:rPr>
              <a:t>　　</a:t>
            </a:r>
            <a:r>
              <a:rPr lang="en-US" altLang="zh-CN" sz="4000">
                <a:solidFill>
                  <a:schemeClr val="bg1"/>
                </a:solidFill>
              </a:rPr>
              <a:t>2</a:t>
            </a:r>
            <a:r>
              <a:rPr lang="zh-CN" altLang="en-US" sz="4000">
                <a:solidFill>
                  <a:schemeClr val="bg1"/>
                </a:solidFill>
              </a:rPr>
              <a:t>、外来人员、车辆出入的管理</a:t>
            </a:r>
            <a:r>
              <a:rPr lang="en-US" altLang="zh-CN" sz="4000">
                <a:solidFill>
                  <a:schemeClr val="bg1"/>
                </a:solidFill>
              </a:rPr>
              <a:t>;</a:t>
            </a:r>
            <a:endParaRPr lang="en-US" altLang="zh-CN" sz="4000">
              <a:solidFill>
                <a:schemeClr val="bg1"/>
              </a:solidFill>
            </a:endParaRPr>
          </a:p>
          <a:p>
            <a:r>
              <a:rPr lang="zh-CN" altLang="en-US" sz="4000">
                <a:solidFill>
                  <a:schemeClr val="bg1"/>
                </a:solidFill>
              </a:rPr>
              <a:t>　　</a:t>
            </a:r>
            <a:r>
              <a:rPr lang="en-US" altLang="zh-CN" sz="4000">
                <a:solidFill>
                  <a:schemeClr val="bg1"/>
                </a:solidFill>
              </a:rPr>
              <a:t>3</a:t>
            </a:r>
            <a:r>
              <a:rPr lang="zh-CN" altLang="en-US" sz="4000">
                <a:solidFill>
                  <a:schemeClr val="bg1"/>
                </a:solidFill>
              </a:rPr>
              <a:t>、外来人口、出租房的管理</a:t>
            </a:r>
            <a:r>
              <a:rPr lang="en-US" altLang="zh-CN" sz="4000">
                <a:solidFill>
                  <a:schemeClr val="bg1"/>
                </a:solidFill>
              </a:rPr>
              <a:t>;</a:t>
            </a:r>
            <a:endParaRPr lang="en-US" altLang="zh-CN" sz="4000">
              <a:solidFill>
                <a:schemeClr val="bg1"/>
              </a:solidFill>
            </a:endParaRPr>
          </a:p>
          <a:p>
            <a:r>
              <a:rPr lang="zh-CN" altLang="en-US" sz="4000">
                <a:solidFill>
                  <a:schemeClr val="bg1"/>
                </a:solidFill>
              </a:rPr>
              <a:t>　　</a:t>
            </a:r>
            <a:r>
              <a:rPr lang="en-US" altLang="zh-CN" sz="4000">
                <a:solidFill>
                  <a:schemeClr val="bg1"/>
                </a:solidFill>
              </a:rPr>
              <a:t>4</a:t>
            </a:r>
            <a:r>
              <a:rPr lang="zh-CN" altLang="en-US" sz="4000">
                <a:solidFill>
                  <a:schemeClr val="bg1"/>
                </a:solidFill>
              </a:rPr>
              <a:t>、解教、吸毒、非法宗教和精神异常人员的管理。</a:t>
            </a:r>
            <a:endParaRPr lang="zh-CN" alt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6" name="组合 3175"/>
          <p:cNvGrpSpPr/>
          <p:nvPr/>
        </p:nvGrpSpPr>
        <p:grpSpPr>
          <a:xfrm>
            <a:off x="444500" y="436563"/>
            <a:ext cx="2568575" cy="1263650"/>
            <a:chOff x="256540" y="2039"/>
            <a:chExt cx="2568933" cy="1263234"/>
          </a:xfrm>
        </p:grpSpPr>
        <p:grpSp>
          <p:nvGrpSpPr>
            <p:cNvPr id="3177" name="组合 3176"/>
            <p:cNvGrpSpPr/>
            <p:nvPr/>
          </p:nvGrpSpPr>
          <p:grpSpPr>
            <a:xfrm>
              <a:off x="196080" y="-32177"/>
              <a:ext cx="2682614" cy="1371148"/>
              <a:chOff x="384048" y="402336"/>
              <a:chExt cx="2682240" cy="1371600"/>
            </a:xfrm>
          </p:grpSpPr>
          <p:pic>
            <p:nvPicPr>
              <p:cNvPr id="3178" name="矩形 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84048" y="402336"/>
                <a:ext cx="2682240" cy="1371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79" name="矩形 3178"/>
              <p:cNvSpPr/>
              <p:nvPr/>
            </p:nvSpPr>
            <p:spPr>
              <a:xfrm>
                <a:off x="444500" y="436563"/>
                <a:ext cx="2568575" cy="126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180" name="矩形 6"/>
            <p:cNvSpPr/>
            <p:nvPr/>
          </p:nvSpPr>
          <p:spPr>
            <a:xfrm>
              <a:off x="256540" y="2039"/>
              <a:ext cx="2568933" cy="12632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5730" tIns="125730" rIns="125730" bIns="125730" anchor="ctr" anchorCtr="0"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>
                  <a:solidFill>
                    <a:srgbClr val="FFFFFF"/>
                  </a:solidFill>
                </a:rPr>
                <a:t>社会治安</a:t>
              </a: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3181" name="矩形 4"/>
          <p:cNvSpPr/>
          <p:nvPr/>
        </p:nvSpPr>
        <p:spPr>
          <a:xfrm>
            <a:off x="2214563" y="2214563"/>
            <a:ext cx="5286375" cy="2559050"/>
          </a:xfrm>
          <a:prstGeom prst="rect">
            <a:avLst/>
          </a:prstGeom>
          <a:solidFill>
            <a:srgbClr val="0069B8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4000">
                <a:solidFill>
                  <a:schemeClr val="bg1"/>
                </a:solidFill>
              </a:rPr>
              <a:t>1</a:t>
            </a:r>
            <a:r>
              <a:rPr lang="zh-CN" altLang="en-US" sz="4000">
                <a:solidFill>
                  <a:schemeClr val="bg1"/>
                </a:solidFill>
              </a:rPr>
              <a:t>、杜绝外人尾随进入</a:t>
            </a:r>
            <a:r>
              <a:rPr lang="en-US" altLang="zh-CN" sz="4000">
                <a:solidFill>
                  <a:schemeClr val="bg1"/>
                </a:solidFill>
              </a:rPr>
              <a:t>;</a:t>
            </a:r>
            <a:endParaRPr lang="en-US" altLang="zh-CN" sz="4000">
              <a:solidFill>
                <a:schemeClr val="bg1"/>
              </a:solidFill>
            </a:endParaRPr>
          </a:p>
          <a:p>
            <a:r>
              <a:rPr lang="en-US" altLang="zh-CN" sz="4000">
                <a:solidFill>
                  <a:schemeClr val="bg1"/>
                </a:solidFill>
              </a:rPr>
              <a:t>2</a:t>
            </a:r>
            <a:r>
              <a:rPr lang="zh-CN" altLang="en-US" sz="4000">
                <a:solidFill>
                  <a:schemeClr val="bg1"/>
                </a:solidFill>
              </a:rPr>
              <a:t>、主动配合保安检查</a:t>
            </a:r>
            <a:r>
              <a:rPr lang="en-US" altLang="zh-CN" sz="4000">
                <a:solidFill>
                  <a:schemeClr val="bg1"/>
                </a:solidFill>
              </a:rPr>
              <a:t>;</a:t>
            </a:r>
            <a:endParaRPr lang="en-US" altLang="zh-CN" sz="4000">
              <a:solidFill>
                <a:schemeClr val="bg1"/>
              </a:solidFill>
            </a:endParaRPr>
          </a:p>
          <a:p>
            <a:r>
              <a:rPr lang="en-US" altLang="zh-CN" sz="4000">
                <a:solidFill>
                  <a:schemeClr val="bg1"/>
                </a:solidFill>
              </a:rPr>
              <a:t>3</a:t>
            </a:r>
            <a:r>
              <a:rPr lang="zh-CN" altLang="en-US" sz="4000">
                <a:solidFill>
                  <a:schemeClr val="bg1"/>
                </a:solidFill>
              </a:rPr>
              <a:t>、积极提供相关资料</a:t>
            </a:r>
            <a:r>
              <a:rPr lang="en-US" altLang="zh-CN" sz="4000">
                <a:solidFill>
                  <a:schemeClr val="bg1"/>
                </a:solidFill>
              </a:rPr>
              <a:t>;</a:t>
            </a:r>
            <a:endParaRPr lang="en-US" altLang="zh-CN" sz="4000">
              <a:solidFill>
                <a:schemeClr val="bg1"/>
              </a:solidFill>
            </a:endParaRPr>
          </a:p>
          <a:p>
            <a:r>
              <a:rPr lang="en-US" altLang="zh-CN" sz="4000">
                <a:solidFill>
                  <a:schemeClr val="bg1"/>
                </a:solidFill>
              </a:rPr>
              <a:t>4</a:t>
            </a:r>
            <a:r>
              <a:rPr lang="zh-CN" altLang="en-US" sz="4000">
                <a:solidFill>
                  <a:schemeClr val="bg1"/>
                </a:solidFill>
              </a:rPr>
              <a:t>、发现异常及时报告。</a:t>
            </a:r>
            <a:endParaRPr lang="zh-CN" altLang="en-US" sz="4000">
              <a:solidFill>
                <a:schemeClr val="bg1"/>
              </a:solidFill>
            </a:endParaRPr>
          </a:p>
        </p:txBody>
      </p:sp>
      <p:pic>
        <p:nvPicPr>
          <p:cNvPr id="3182" name="组合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3" y="2176463"/>
            <a:ext cx="1852612" cy="1054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5" name="组合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413" y="19050"/>
            <a:ext cx="5492750" cy="914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96" name="组合 2095"/>
          <p:cNvGrpSpPr/>
          <p:nvPr/>
        </p:nvGrpSpPr>
        <p:grpSpPr>
          <a:xfrm>
            <a:off x="536575" y="835025"/>
            <a:ext cx="8004175" cy="1554163"/>
            <a:chOff x="338" y="526"/>
            <a:chExt cx="5042" cy="979"/>
          </a:xfrm>
        </p:grpSpPr>
        <p:pic>
          <p:nvPicPr>
            <p:cNvPr id="2097" name="矩形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" y="526"/>
              <a:ext cx="5042" cy="9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98" name="矩形 2097"/>
            <p:cNvSpPr/>
            <p:nvPr/>
          </p:nvSpPr>
          <p:spPr>
            <a:xfrm>
              <a:off x="450" y="585"/>
              <a:ext cx="4680" cy="8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>
                  <a:solidFill>
                    <a:srgbClr val="FFFFFF"/>
                  </a:solidFill>
                </a:rPr>
                <a:t>针对安全监测与监督、事故、伤害、事件及不符合的调查，制定预防与纠正措施并予以实施。对预防与纠正措施的落实情况应予以跟踪</a:t>
              </a:r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sp>
        <p:nvSpPr>
          <p:cNvPr id="2099" name="图示 5"/>
          <p:cNvSpPr/>
          <p:nvPr/>
        </p:nvSpPr>
        <p:spPr>
          <a:xfrm>
            <a:off x="714375" y="2428875"/>
            <a:ext cx="7358063" cy="4206875"/>
          </a:xfr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21350" y="3968750"/>
            <a:ext cx="310769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68035" y="4231005"/>
            <a:ext cx="102552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SPECIAL_SOURCE" val="bdnull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2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3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 overriden">
  <a:themeElements>
    <a:clrScheme name="">
      <a:dk1>
        <a:srgbClr val="000000"/>
      </a:dk1>
      <a:lt1>
        <a:srgbClr val="FFFFFF"/>
      </a:lt1>
      <a:dk2>
        <a:srgbClr val="94002A"/>
      </a:dk2>
      <a:lt2>
        <a:srgbClr val="666465"/>
      </a:lt2>
      <a:accent1>
        <a:srgbClr val="8C9CC3"/>
      </a:accent1>
      <a:accent2>
        <a:srgbClr val="C5CDDF"/>
      </a:accent2>
      <a:accent3>
        <a:srgbClr val="FFFFFF"/>
      </a:accent3>
      <a:accent4>
        <a:srgbClr val="000000"/>
      </a:accent4>
      <a:accent5>
        <a:srgbClr val="C5CBDD"/>
      </a:accent5>
      <a:accent6>
        <a:srgbClr val="B0B8C8"/>
      </a:accent6>
      <a:hlink>
        <a:srgbClr val="FE2B12"/>
      </a:hlink>
      <a:folHlink>
        <a:srgbClr val="3E3866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FFFFF"/>
        </a:accent3>
        <a:accent4>
          <a:srgbClr val="004C4B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4E1900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2A57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FFFFFF"/>
        </a:accent3>
        <a:accent4>
          <a:srgbClr val="2A5783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666666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34344E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251A10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4002A"/>
        </a:dk2>
        <a:lt2>
          <a:srgbClr val="666464"/>
        </a:lt2>
        <a:accent1>
          <a:srgbClr val="7D0D00"/>
        </a:accent1>
        <a:accent2>
          <a:srgbClr val="DAE3E5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C3CBCD"/>
        </a:accent6>
        <a:hlink>
          <a:srgbClr val="FE2B1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4002A"/>
        </a:dk2>
        <a:lt2>
          <a:srgbClr val="666465"/>
        </a:lt2>
        <a:accent1>
          <a:srgbClr val="7D0D00"/>
        </a:accent1>
        <a:accent2>
          <a:srgbClr val="DAE3E5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C3CBCD"/>
        </a:accent6>
        <a:hlink>
          <a:srgbClr val="FE2B12"/>
        </a:hlink>
        <a:folHlink>
          <a:srgbClr val="ED17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4002A"/>
        </a:dk2>
        <a:lt2>
          <a:srgbClr val="666465"/>
        </a:lt2>
        <a:accent1>
          <a:srgbClr val="7D0D00"/>
        </a:accent1>
        <a:accent2>
          <a:srgbClr val="FFF5CD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5DCB8"/>
        </a:accent6>
        <a:hlink>
          <a:srgbClr val="FE2B12"/>
        </a:hlink>
        <a:folHlink>
          <a:srgbClr val="ED17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4002A"/>
        </a:dk2>
        <a:lt2>
          <a:srgbClr val="666465"/>
        </a:lt2>
        <a:accent1>
          <a:srgbClr val="7D0D00"/>
        </a:accent1>
        <a:accent2>
          <a:srgbClr val="FEE679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4CE6C"/>
        </a:accent6>
        <a:hlink>
          <a:srgbClr val="FE2B12"/>
        </a:hlink>
        <a:folHlink>
          <a:srgbClr val="ED17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 overriden">
  <a:themeElements>
    <a:clrScheme name="">
      <a:dk1>
        <a:srgbClr val="000000"/>
      </a:dk1>
      <a:lt1>
        <a:srgbClr val="FFFFFF"/>
      </a:lt1>
      <a:dk2>
        <a:srgbClr val="94002A"/>
      </a:dk2>
      <a:lt2>
        <a:srgbClr val="666465"/>
      </a:lt2>
      <a:accent1>
        <a:srgbClr val="8C9CC3"/>
      </a:accent1>
      <a:accent2>
        <a:srgbClr val="C5CDDF"/>
      </a:accent2>
      <a:accent3>
        <a:srgbClr val="FFFFFF"/>
      </a:accent3>
      <a:accent4>
        <a:srgbClr val="000000"/>
      </a:accent4>
      <a:accent5>
        <a:srgbClr val="C5CBDD"/>
      </a:accent5>
      <a:accent6>
        <a:srgbClr val="B0B8C8"/>
      </a:accent6>
      <a:hlink>
        <a:srgbClr val="FE2B12"/>
      </a:hlink>
      <a:folHlink>
        <a:srgbClr val="3E3866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FFFFF"/>
        </a:accent3>
        <a:accent4>
          <a:srgbClr val="004C4B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4E1900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2A57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FFFFFF"/>
        </a:accent3>
        <a:accent4>
          <a:srgbClr val="2A5783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666666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34344E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251A10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4002A"/>
        </a:dk2>
        <a:lt2>
          <a:srgbClr val="666464"/>
        </a:lt2>
        <a:accent1>
          <a:srgbClr val="7D0D00"/>
        </a:accent1>
        <a:accent2>
          <a:srgbClr val="DAE3E5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C3CBCD"/>
        </a:accent6>
        <a:hlink>
          <a:srgbClr val="FE2B1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4002A"/>
        </a:dk2>
        <a:lt2>
          <a:srgbClr val="666465"/>
        </a:lt2>
        <a:accent1>
          <a:srgbClr val="7D0D00"/>
        </a:accent1>
        <a:accent2>
          <a:srgbClr val="DAE3E5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C3CBCD"/>
        </a:accent6>
        <a:hlink>
          <a:srgbClr val="FE2B12"/>
        </a:hlink>
        <a:folHlink>
          <a:srgbClr val="ED17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4002A"/>
        </a:dk2>
        <a:lt2>
          <a:srgbClr val="666465"/>
        </a:lt2>
        <a:accent1>
          <a:srgbClr val="7D0D00"/>
        </a:accent1>
        <a:accent2>
          <a:srgbClr val="FFF5CD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5DCB8"/>
        </a:accent6>
        <a:hlink>
          <a:srgbClr val="FE2B12"/>
        </a:hlink>
        <a:folHlink>
          <a:srgbClr val="ED17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4002A"/>
        </a:dk2>
        <a:lt2>
          <a:srgbClr val="666465"/>
        </a:lt2>
        <a:accent1>
          <a:srgbClr val="7D0D00"/>
        </a:accent1>
        <a:accent2>
          <a:srgbClr val="FEE679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4CE6C"/>
        </a:accent6>
        <a:hlink>
          <a:srgbClr val="FE2B12"/>
        </a:hlink>
        <a:folHlink>
          <a:srgbClr val="ED17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 overriden">
  <a:themeElements>
    <a:clrScheme name="">
      <a:dk1>
        <a:srgbClr val="000000"/>
      </a:dk1>
      <a:lt1>
        <a:srgbClr val="FFFFFF"/>
      </a:lt1>
      <a:dk2>
        <a:srgbClr val="94002A"/>
      </a:dk2>
      <a:lt2>
        <a:srgbClr val="666465"/>
      </a:lt2>
      <a:accent1>
        <a:srgbClr val="8C9CC3"/>
      </a:accent1>
      <a:accent2>
        <a:srgbClr val="C5CDDF"/>
      </a:accent2>
      <a:accent3>
        <a:srgbClr val="FFFFFF"/>
      </a:accent3>
      <a:accent4>
        <a:srgbClr val="000000"/>
      </a:accent4>
      <a:accent5>
        <a:srgbClr val="C5CBDD"/>
      </a:accent5>
      <a:accent6>
        <a:srgbClr val="B0B8C8"/>
      </a:accent6>
      <a:hlink>
        <a:srgbClr val="FE2B12"/>
      </a:hlink>
      <a:folHlink>
        <a:srgbClr val="3E3866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FFFFF"/>
        </a:accent3>
        <a:accent4>
          <a:srgbClr val="004C4B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4E1900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2A57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FFFFFF"/>
        </a:accent3>
        <a:accent4>
          <a:srgbClr val="2A5783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666666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34344E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251A10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4002A"/>
        </a:dk2>
        <a:lt2>
          <a:srgbClr val="666464"/>
        </a:lt2>
        <a:accent1>
          <a:srgbClr val="7D0D00"/>
        </a:accent1>
        <a:accent2>
          <a:srgbClr val="DAE3E5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C3CBCD"/>
        </a:accent6>
        <a:hlink>
          <a:srgbClr val="FE2B1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4002A"/>
        </a:dk2>
        <a:lt2>
          <a:srgbClr val="666465"/>
        </a:lt2>
        <a:accent1>
          <a:srgbClr val="7D0D00"/>
        </a:accent1>
        <a:accent2>
          <a:srgbClr val="DAE3E5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C3CBCD"/>
        </a:accent6>
        <a:hlink>
          <a:srgbClr val="FE2B12"/>
        </a:hlink>
        <a:folHlink>
          <a:srgbClr val="ED17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4002A"/>
        </a:dk2>
        <a:lt2>
          <a:srgbClr val="666465"/>
        </a:lt2>
        <a:accent1>
          <a:srgbClr val="7D0D00"/>
        </a:accent1>
        <a:accent2>
          <a:srgbClr val="FFF5CD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5DCB8"/>
        </a:accent6>
        <a:hlink>
          <a:srgbClr val="FE2B12"/>
        </a:hlink>
        <a:folHlink>
          <a:srgbClr val="ED17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4002A"/>
        </a:dk2>
        <a:lt2>
          <a:srgbClr val="666465"/>
        </a:lt2>
        <a:accent1>
          <a:srgbClr val="7D0D00"/>
        </a:accent1>
        <a:accent2>
          <a:srgbClr val="FEE679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4CE6C"/>
        </a:accent6>
        <a:hlink>
          <a:srgbClr val="FE2B12"/>
        </a:hlink>
        <a:folHlink>
          <a:srgbClr val="ED17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 overriden">
  <a:themeElements>
    <a:clrScheme name="">
      <a:dk1>
        <a:srgbClr val="000000"/>
      </a:dk1>
      <a:lt1>
        <a:srgbClr val="FFFFFF"/>
      </a:lt1>
      <a:dk2>
        <a:srgbClr val="94002A"/>
      </a:dk2>
      <a:lt2>
        <a:srgbClr val="666465"/>
      </a:lt2>
      <a:accent1>
        <a:srgbClr val="8C9CC3"/>
      </a:accent1>
      <a:accent2>
        <a:srgbClr val="C5CDDF"/>
      </a:accent2>
      <a:accent3>
        <a:srgbClr val="FFFFFF"/>
      </a:accent3>
      <a:accent4>
        <a:srgbClr val="000000"/>
      </a:accent4>
      <a:accent5>
        <a:srgbClr val="C5CBDD"/>
      </a:accent5>
      <a:accent6>
        <a:srgbClr val="B0B8C8"/>
      </a:accent6>
      <a:hlink>
        <a:srgbClr val="FE2B12"/>
      </a:hlink>
      <a:folHlink>
        <a:srgbClr val="3E3866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FFFFF"/>
        </a:accent3>
        <a:accent4>
          <a:srgbClr val="004C4B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4E1900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2A57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FFFFFF"/>
        </a:accent3>
        <a:accent4>
          <a:srgbClr val="2A5783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666666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34344E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251A10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4002A"/>
        </a:dk2>
        <a:lt2>
          <a:srgbClr val="666464"/>
        </a:lt2>
        <a:accent1>
          <a:srgbClr val="7D0D00"/>
        </a:accent1>
        <a:accent2>
          <a:srgbClr val="DAE3E5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C3CBCD"/>
        </a:accent6>
        <a:hlink>
          <a:srgbClr val="FE2B1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4002A"/>
        </a:dk2>
        <a:lt2>
          <a:srgbClr val="666465"/>
        </a:lt2>
        <a:accent1>
          <a:srgbClr val="7D0D00"/>
        </a:accent1>
        <a:accent2>
          <a:srgbClr val="DAE3E5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C3CBCD"/>
        </a:accent6>
        <a:hlink>
          <a:srgbClr val="FE2B12"/>
        </a:hlink>
        <a:folHlink>
          <a:srgbClr val="ED17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4002A"/>
        </a:dk2>
        <a:lt2>
          <a:srgbClr val="666465"/>
        </a:lt2>
        <a:accent1>
          <a:srgbClr val="7D0D00"/>
        </a:accent1>
        <a:accent2>
          <a:srgbClr val="FFF5CD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5DCB8"/>
        </a:accent6>
        <a:hlink>
          <a:srgbClr val="FE2B12"/>
        </a:hlink>
        <a:folHlink>
          <a:srgbClr val="ED17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4002A"/>
        </a:dk2>
        <a:lt2>
          <a:srgbClr val="666465"/>
        </a:lt2>
        <a:accent1>
          <a:srgbClr val="7D0D00"/>
        </a:accent1>
        <a:accent2>
          <a:srgbClr val="FEE679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4CE6C"/>
        </a:accent6>
        <a:hlink>
          <a:srgbClr val="FE2B12"/>
        </a:hlink>
        <a:folHlink>
          <a:srgbClr val="ED17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5845</Words>
  <Application>WPS 演示</Application>
  <PresentationFormat>Экран</PresentationFormat>
  <Paragraphs>623</Paragraphs>
  <Slides>90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90</vt:i4>
      </vt:variant>
    </vt:vector>
  </HeadingPairs>
  <TitlesOfParts>
    <vt:vector size="106" baseType="lpstr">
      <vt:lpstr>Arial</vt:lpstr>
      <vt:lpstr>宋体</vt:lpstr>
      <vt:lpstr>Wingdings</vt:lpstr>
      <vt:lpstr>Arial</vt:lpstr>
      <vt:lpstr>Times New Roman</vt:lpstr>
      <vt:lpstr>Verdana</vt:lpstr>
      <vt:lpstr>Calibri</vt:lpstr>
      <vt:lpstr>微软雅黑</vt:lpstr>
      <vt:lpstr>Arial Unicode MS</vt:lpstr>
      <vt:lpstr>楷体</vt:lpstr>
      <vt:lpstr>汉仪旗黑-85S</vt:lpstr>
      <vt:lpstr>黑体</vt:lpstr>
      <vt:lpstr> overriden</vt:lpstr>
      <vt:lpstr> overriden</vt:lpstr>
      <vt:lpstr> overriden</vt:lpstr>
      <vt:lpstr> overriden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little fairy</cp:lastModifiedBy>
  <cp:revision>209</cp:revision>
  <dcterms:created xsi:type="dcterms:W3CDTF">2023-12-26T08:57:05Z</dcterms:created>
  <dcterms:modified xsi:type="dcterms:W3CDTF">2023-12-26T09:00:58Z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165C68A9D3AE4C38A46653469FBC5A71_13</vt:lpwstr>
  </property>
  <property fmtid="{D5CDD505-2E9C-101B-9397-08002B2CF9AE}" pid="3" name="KSOProductBuildVer">
    <vt:lpwstr>2052-12.1.0.16120</vt:lpwstr>
  </property>
</Properties>
</file>