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3"/>
    <p:sldId id="548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7" r:id="rId29"/>
    <p:sldId id="528" r:id="rId30"/>
    <p:sldId id="529" r:id="rId31"/>
    <p:sldId id="530" r:id="rId32"/>
    <p:sldId id="531" r:id="rId33"/>
    <p:sldId id="534" r:id="rId34"/>
    <p:sldId id="532" r:id="rId35"/>
    <p:sldId id="533" r:id="rId36"/>
    <p:sldId id="535" r:id="rId37"/>
    <p:sldId id="536" r:id="rId38"/>
    <p:sldId id="537" r:id="rId39"/>
    <p:sldId id="538" r:id="rId40"/>
    <p:sldId id="539" r:id="rId41"/>
    <p:sldId id="540" r:id="rId42"/>
    <p:sldId id="541" r:id="rId43"/>
    <p:sldId id="542" r:id="rId44"/>
    <p:sldId id="543" r:id="rId45"/>
    <p:sldId id="544" r:id="rId46"/>
    <p:sldId id="545" r:id="rId47"/>
    <p:sldId id="550" r:id="rId48"/>
  </p:sldIdLst>
  <p:sldSz cx="9144000" cy="6858000" type="screen4x3"/>
  <p:notesSz cx="6858000" cy="9144000"/>
  <p:custDataLst>
    <p:tags r:id="rId5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pos="27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6DDA"/>
    <a:srgbClr val="0099FF"/>
    <a:srgbClr val="FF0000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94"/>
    <p:restoredTop sz="94660"/>
  </p:normalViewPr>
  <p:slideViewPr>
    <p:cSldViewPr showGuides="1">
      <p:cViewPr varScale="1">
        <p:scale>
          <a:sx n="86" d="100"/>
          <a:sy n="86" d="100"/>
        </p:scale>
        <p:origin x="-1554" y="-84"/>
      </p:cViewPr>
      <p:guideLst>
        <p:guide orient="horz" pos="2096"/>
        <p:guide pos="27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gs" Target="tags/tag26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" y="1522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438785" y="1008380"/>
            <a:ext cx="4688840" cy="5198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tags" Target="../tags/tag12.xml"/><Relationship Id="rId4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" y="1522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6F8A1B"/>
          </a:solidFill>
          <a:latin typeface="Arial" panose="020B0604020202020204" pitchFamily="34" charset="0"/>
          <a:ea typeface="黑体" panose="02010609060101010101" pitchFamily="2" charset="-122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9pPr>
    </p:titleStyle>
    <p:bodyStyle>
      <a:lvl1pPr marL="236855" indent="-236855" algn="l" rtl="0" fontAlgn="base">
        <a:spcBef>
          <a:spcPct val="20000"/>
        </a:spcBef>
        <a:spcAft>
          <a:spcPct val="0"/>
        </a:spcAft>
        <a:buSzPct val="125000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黑体" panose="02010609060101010101" pitchFamily="2" charset="-122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2" charset="-122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2" charset="-122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2" charset="-122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»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2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GIF"/><Relationship Id="rId1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GIF"/><Relationship Id="rId1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GIF"/><Relationship Id="rId1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GI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GI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image" Target="../media/image49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GI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image" Target="../media/image5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9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1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2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3.GIF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image" Target="../media/image64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8.GIF"/><Relationship Id="rId1" Type="http://schemas.openxmlformats.org/officeDocument/2006/relationships/image" Target="../media/image6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0.GIF"/><Relationship Id="rId1" Type="http://schemas.openxmlformats.org/officeDocument/2006/relationships/image" Target="../media/image69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1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2.GIF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6.GIF"/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image" Target="../media/image73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25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4.xml"/><Relationship Id="rId5" Type="http://schemas.openxmlformats.org/officeDocument/2006/relationships/image" Target="../media/image78.jpeg"/><Relationship Id="rId4" Type="http://schemas.openxmlformats.org/officeDocument/2006/relationships/tags" Target="../tags/tag23.xml"/><Relationship Id="rId3" Type="http://schemas.openxmlformats.org/officeDocument/2006/relationships/image" Target="../media/image77.jpe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170303" y="2178050"/>
            <a:ext cx="6670040" cy="2834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>
                <a:rot lat="0" lon="0" rev="0"/>
              </a:camera>
              <a:lightRig rig="threePt" dir="t">
                <a:rot lat="0" lon="0" rev="5400000"/>
              </a:lightRig>
            </a:scene3d>
            <a:sp3d extrusionH="57150" contourW="12700" prstMaterial="metal">
              <a:extrusionClr>
                <a:srgbClr val="0000FF"/>
              </a:extrusionClr>
              <a:contourClr>
                <a:srgbClr val="0099FF"/>
              </a:contourClr>
            </a:sp3d>
          </a:bodyPr>
          <a:p>
            <a:r>
              <a:rPr lang="zh-CN" altLang="en-US" sz="6000" noProof="1">
                <a:solidFill>
                  <a:schemeClr val="accent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38100" stA="50000" endA="900" endPos="70000" dist="63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道路交通标志</a:t>
            </a:r>
            <a:endParaRPr lang="zh-CN" altLang="en-US" sz="6000" noProof="1">
              <a:solidFill>
                <a:schemeClr val="accent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38100" stA="50000" endA="900" endPos="70000" dist="63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r>
              <a:rPr lang="zh-CN" altLang="en-US" sz="6000" noProof="1">
                <a:solidFill>
                  <a:schemeClr val="accent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38100" stA="50000" endA="900" endPos="70000" dist="63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    </a:t>
            </a:r>
            <a:endParaRPr lang="zh-CN" altLang="en-US" sz="6000" noProof="1">
              <a:solidFill>
                <a:schemeClr val="accent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38100" stA="50000" endA="900" endPos="70000" dist="63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r>
              <a:rPr lang="zh-CN" altLang="en-US" sz="6000" noProof="1">
                <a:solidFill>
                  <a:schemeClr val="accent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38100" stA="50000" endA="900" endPos="70000" dist="63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   —警告标志</a:t>
            </a:r>
            <a:endParaRPr lang="zh-CN" altLang="en-US" sz="6000" noProof="1">
              <a:solidFill>
                <a:schemeClr val="accent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38100" stA="50000" endA="900" endPos="70000" dist="63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378734" y="33525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001864" y="5257499"/>
            <a:ext cx="675000" cy="675000"/>
          </a:xfrm>
          <a:prstGeom prst="ellipse">
            <a:avLst/>
          </a:prstGeom>
          <a:solidFill>
            <a:srgbClr val="7030A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椭圆 1"/>
          <p:cNvSpPr/>
          <p:nvPr>
            <p:custDataLst>
              <p:tags r:id="rId3"/>
            </p:custDataLst>
          </p:nvPr>
        </p:nvSpPr>
        <p:spPr>
          <a:xfrm>
            <a:off x="6934200" y="525795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866536" y="525749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" y="152241"/>
            <a:ext cx="898096" cy="45355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窄路标志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窄路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75" y="1833563"/>
            <a:ext cx="2738438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窄路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13" y="1833563"/>
            <a:ext cx="2738437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窄路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50" y="1833563"/>
            <a:ext cx="2849563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窄桥标志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窄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0" y="1438275"/>
            <a:ext cx="4206875" cy="3746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易滑标志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易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4025" y="2173288"/>
            <a:ext cx="3154363" cy="2774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注意行人标志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行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7650" y="2184400"/>
            <a:ext cx="3025775" cy="2662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注意儿童标志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注意儿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438" y="1971675"/>
            <a:ext cx="3313112" cy="2914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注意牲畜标志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注意牲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0313" y="1847850"/>
            <a:ext cx="3789362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渡口标志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注意渡口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2888" y="2085975"/>
            <a:ext cx="3576637" cy="3186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936625" y="5564188"/>
            <a:ext cx="691832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注意野生动物标志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注意野生动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1763" y="1812925"/>
            <a:ext cx="3248025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357313" y="5564188"/>
            <a:ext cx="6076950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注意信号灯标志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注意信号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00" y="2120900"/>
            <a:ext cx="3556000" cy="312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村庄标志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村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8913" y="2149475"/>
            <a:ext cx="3333750" cy="297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170" y="1714500"/>
            <a:ext cx="598233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" y="1522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注意落石标志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注意落石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0" y="2143125"/>
            <a:ext cx="3365500" cy="296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注意落石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50" y="2143125"/>
            <a:ext cx="3365500" cy="2960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注意横风标志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注意风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0025" y="2270125"/>
            <a:ext cx="3311525" cy="2914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傍山险路标志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傍山险路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25" y="2149475"/>
            <a:ext cx="3481388" cy="310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傍山险路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2149475"/>
            <a:ext cx="3481388" cy="310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198688" y="5564188"/>
            <a:ext cx="4392613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堤坝路标志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堤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975" y="2117725"/>
            <a:ext cx="3268663" cy="291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堤坝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2098675"/>
            <a:ext cx="3311525" cy="294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隧道标志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隧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8275" y="1925638"/>
            <a:ext cx="3375025" cy="300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198688" y="5564188"/>
            <a:ext cx="4392613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驼峰桥标志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驼峰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038" y="2192338"/>
            <a:ext cx="3365500" cy="299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路面不平标志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路面不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3" y="2276475"/>
            <a:ext cx="2944812" cy="2624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路面低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38" y="2330450"/>
            <a:ext cx="2884487" cy="257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路面高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388" y="2276475"/>
            <a:ext cx="2944812" cy="2624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631825" y="5564188"/>
            <a:ext cx="7527925" cy="822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48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过水路面（或漫水桥）标志</a:t>
            </a:r>
            <a:endParaRPr lang="zh-CN" altLang="en-US" sz="48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过水路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0" y="2181225"/>
            <a:ext cx="3089275" cy="275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铁道路口标志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铁道路口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8" y="2393950"/>
            <a:ext cx="2643187" cy="2354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铁道路口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393950"/>
            <a:ext cx="2644775" cy="2354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铁道路口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2743200"/>
            <a:ext cx="3206750" cy="2005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936625" y="5564188"/>
            <a:ext cx="691832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注意非机动车标志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非机动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1450" y="2101850"/>
            <a:ext cx="3368675" cy="294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交叉路口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588" y="1352550"/>
            <a:ext cx="170497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交叉路口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1425575"/>
            <a:ext cx="170497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交叉路口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25" y="1352550"/>
            <a:ext cx="170497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交叉路口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5" y="3927475"/>
            <a:ext cx="170497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交叉路口 (5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825" y="3771900"/>
            <a:ext cx="170497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交叉路口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613" y="3863975"/>
            <a:ext cx="1704975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交叉路口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357313" y="5564188"/>
            <a:ext cx="6076950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注意残疾人标志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残疾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125" y="2133600"/>
            <a:ext cx="3487738" cy="304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936625" y="5564188"/>
            <a:ext cx="691832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事故易发路段标志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2770" name="图片 1" descr="事故易发路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2303463"/>
            <a:ext cx="3265488" cy="2849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慢行标志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慢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2378075"/>
            <a:ext cx="3246438" cy="2833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357313" y="5564188"/>
            <a:ext cx="6076950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注意障碍物标志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障碍物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2341563"/>
            <a:ext cx="3059113" cy="277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注意障碍物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0" y="2266950"/>
            <a:ext cx="3057525" cy="277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注意障碍物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838" y="2416175"/>
            <a:ext cx="3059112" cy="262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注意危险标志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危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2238" y="2036763"/>
            <a:ext cx="3465512" cy="3144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施工标志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施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5263" y="2147888"/>
            <a:ext cx="3319462" cy="301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建议速度标志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建议速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7113" y="2698750"/>
            <a:ext cx="4716462" cy="215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357313" y="5564188"/>
            <a:ext cx="6076950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隧道开车灯标志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隧道开车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6350" y="2117725"/>
            <a:ext cx="3492500" cy="2982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936625" y="5564188"/>
            <a:ext cx="691832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注意潮汐车道标志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潮汐车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225" y="2043113"/>
            <a:ext cx="3413125" cy="2916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避险车辆标志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避险车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975" y="1225550"/>
            <a:ext cx="3367088" cy="384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避险车道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13" y="1362075"/>
            <a:ext cx="2525712" cy="357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避险车道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38" y="1279525"/>
            <a:ext cx="2751137" cy="3741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交叉路口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交叉路口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0" y="3571875"/>
            <a:ext cx="170497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交叉路口 (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38" y="3571875"/>
            <a:ext cx="170497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交叉路口 (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0" y="1549400"/>
            <a:ext cx="170497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交叉路口 (10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38" y="1654175"/>
            <a:ext cx="17049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注意合流标志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合流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0" y="2082800"/>
            <a:ext cx="3241675" cy="286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注意合流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2082800"/>
            <a:ext cx="3241675" cy="286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860425" y="5564188"/>
            <a:ext cx="7069138" cy="100488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0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注意分离式道路标志</a:t>
            </a:r>
            <a:endParaRPr lang="zh-CN" altLang="en-US" sz="60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十字平面交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4875" y="2284413"/>
            <a:ext cx="3216275" cy="2865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丁字平面交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284413"/>
            <a:ext cx="3224213" cy="2871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936625" y="5564188"/>
            <a:ext cx="691832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注意保持车距标志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保持车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2263" y="2192338"/>
            <a:ext cx="3225800" cy="287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858838" y="5564188"/>
            <a:ext cx="7072313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54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注意前方车辆排队标志</a:t>
            </a:r>
            <a:endParaRPr lang="zh-CN" altLang="en-US" sz="54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前方车队排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813" y="1993900"/>
            <a:ext cx="3408362" cy="287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655638" y="5945188"/>
            <a:ext cx="7840663" cy="5492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注意路面结冰、注意雨（雪）天气、注意雾天</a:t>
            </a:r>
            <a:endParaRPr lang="zh-CN" altLang="en-US" sz="30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注意恶劣天气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888" y="763588"/>
            <a:ext cx="3078162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注意恶劣天气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663" y="3354388"/>
            <a:ext cx="3078162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注意恶劣天气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88" y="3354388"/>
            <a:ext cx="3078162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注意恶劣天气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663" y="679450"/>
            <a:ext cx="3078162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336800" y="2007235"/>
            <a:ext cx="4375150" cy="2286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7200" b="1" strike="noStrike" noProof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文明交通</a:t>
            </a:r>
            <a:endParaRPr lang="zh-CN" altLang="en-US" sz="7200" b="1" strike="noStrike" noProof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 fontAlgn="base"/>
            <a:r>
              <a:rPr lang="zh-CN" altLang="en-US" sz="7200" b="1" strike="noStrike" noProof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安全出行</a:t>
            </a:r>
            <a:endParaRPr lang="zh-CN" altLang="en-US" sz="7200" b="1" strike="noStrike" noProof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68035" y="3968750"/>
            <a:ext cx="296100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78195" y="4231005"/>
            <a:ext cx="101536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3041650" y="5564188"/>
            <a:ext cx="27082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急弯路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转弯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0" y="2505075"/>
            <a:ext cx="2784475" cy="247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转弯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8" y="2505075"/>
            <a:ext cx="2784475" cy="247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反向弯路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下坡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1688" y="2044700"/>
            <a:ext cx="3113087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下坡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044700"/>
            <a:ext cx="3113088" cy="276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连续弯路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连续弯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813" y="1835150"/>
            <a:ext cx="3409950" cy="303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2619375" y="5564188"/>
            <a:ext cx="3551238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陡坡标志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上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9938" y="1936750"/>
            <a:ext cx="3355975" cy="298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下坡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936750"/>
            <a:ext cx="3357563" cy="298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778000" y="5564188"/>
            <a:ext cx="5235575" cy="10969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6600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连续下坡标志</a:t>
            </a:r>
            <a:endParaRPr lang="zh-CN" altLang="en-US" sz="6600" b="1" strike="noStrike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连续下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1638" y="1876425"/>
            <a:ext cx="3260725" cy="290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TEMPLATE_CATEGORY" val="custom"/>
  <p:tag name="KSO_WM_TEMPLATE_INDEX" val="10"/>
</p:tagLst>
</file>

<file path=ppt/tags/tag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PECIAL_SOURCE" val="bdnull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5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6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默认设计模板">
  <a:themeElements>
    <a:clrScheme name="PPT10">
      <a:dk1>
        <a:srgbClr val="67841A"/>
      </a:dk1>
      <a:lt1>
        <a:srgbClr val="FFFFFF"/>
      </a:lt1>
      <a:dk2>
        <a:srgbClr val="8FC226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WPS 演示</Application>
  <PresentationFormat>在屏幕上显示</PresentationFormat>
  <Paragraphs>123</Paragraphs>
  <Slides>46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6" baseType="lpstr">
      <vt:lpstr>Arial</vt:lpstr>
      <vt:lpstr>宋体</vt:lpstr>
      <vt:lpstr>Wingdings</vt:lpstr>
      <vt:lpstr>黑体</vt:lpstr>
      <vt:lpstr>楷体_GB2312</vt:lpstr>
      <vt:lpstr>新宋体</vt:lpstr>
      <vt:lpstr>隶书</vt:lpstr>
      <vt:lpstr>微软雅黑</vt:lpstr>
      <vt:lpstr>方正小标宋简体</vt:lpstr>
      <vt:lpstr>仿宋_GB2312</vt:lpstr>
      <vt:lpstr>仿宋</vt:lpstr>
      <vt:lpstr>Comic Sans MS</vt:lpstr>
      <vt:lpstr>华文仿宋</vt:lpstr>
      <vt:lpstr>Tahoma</vt:lpstr>
      <vt:lpstr>Calibri</vt:lpstr>
      <vt:lpstr>楷体_GB2312</vt:lpstr>
      <vt:lpstr>Arial Unicode MS</vt:lpstr>
      <vt:lpstr>楷体</vt:lpstr>
      <vt:lpstr>汉仪旗黑-85S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little fairy</cp:lastModifiedBy>
  <cp:revision>81</cp:revision>
  <dcterms:created xsi:type="dcterms:W3CDTF">2016-05-01T08:29:37Z</dcterms:created>
  <dcterms:modified xsi:type="dcterms:W3CDTF">2023-12-07T08:12:08Z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2052-12.1.0.15990</vt:lpwstr>
  </property>
  <property fmtid="{D5CDD505-2E9C-101B-9397-08002B2CF9AE}" pid="4" name="ICV">
    <vt:lpwstr>A4142054384846DCA0741AD47686F10E_13</vt:lpwstr>
  </property>
</Properties>
</file>