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94" r:id="rId4"/>
    <p:sldId id="257" r:id="rId5"/>
    <p:sldId id="258" r:id="rId6"/>
    <p:sldId id="259" r:id="rId7"/>
    <p:sldId id="260" r:id="rId8"/>
    <p:sldId id="261" r:id="rId9"/>
    <p:sldId id="263" r:id="rId10"/>
    <p:sldId id="262" r:id="rId11"/>
    <p:sldId id="279" r:id="rId12"/>
    <p:sldId id="264" r:id="rId13"/>
    <p:sldId id="265" r:id="rId14"/>
    <p:sldId id="266" r:id="rId15"/>
    <p:sldId id="267" r:id="rId16"/>
    <p:sldId id="269" r:id="rId17"/>
    <p:sldId id="268" r:id="rId18"/>
    <p:sldId id="270" r:id="rId19"/>
    <p:sldId id="271" r:id="rId20"/>
    <p:sldId id="272" r:id="rId21"/>
    <p:sldId id="274" r:id="rId22"/>
    <p:sldId id="273" r:id="rId23"/>
    <p:sldId id="275" r:id="rId24"/>
    <p:sldId id="276" r:id="rId25"/>
    <p:sldId id="277" r:id="rId26"/>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userDrawn="1">
          <p15:clr>
            <a:srgbClr val="A4A3A4"/>
          </p15:clr>
        </p15:guide>
        <p15:guide id="2" pos="3840" userDrawn="1">
          <p15:clr>
            <a:srgbClr val="A4A3A4"/>
          </p15:clr>
        </p15:guide>
        <p15:guide id="3" pos="30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113" d="100"/>
          <a:sy n="113" d="100"/>
        </p:scale>
        <p:origin x="372" y="96"/>
      </p:cViewPr>
      <p:guideLst>
        <p:guide orient="horz" pos="2159"/>
        <p:guide pos="3840"/>
        <p:guide pos="30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gs" Target="tags/tag27.xml"/><Relationship Id="rId30" Type="http://schemas.openxmlformats.org/officeDocument/2006/relationships/commentAuthors" Target="commentAuthors.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image" Target="../media/image4.png"/><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1E7E16F8-FA75-48DD-BA37-0EC438C9E4B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0C75C36-2F1D-411E-86AB-6E195557AEF0}"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1E7E16F8-FA75-48DD-BA37-0EC438C9E4B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0C75C36-2F1D-411E-86AB-6E195557AEF0}"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1E7E16F8-FA75-48DD-BA37-0EC438C9E4B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0C75C36-2F1D-411E-86AB-6E195557AEF0}"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1E7E16F8-FA75-48DD-BA37-0EC438C9E4B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0C75C36-2F1D-411E-86AB-6E195557AEF0}"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pic>
        <p:nvPicPr>
          <p:cNvPr id="8" name="图片 7" descr="09.02.1(1)"/>
          <p:cNvPicPr>
            <a:picLocks noChangeAspect="1"/>
          </p:cNvPicPr>
          <p:nvPr userDrawn="1"/>
        </p:nvPicPr>
        <p:blipFill>
          <a:blip r:embed="rId9"/>
          <a:stretch>
            <a:fillRect/>
          </a:stretch>
        </p:blipFill>
        <p:spPr>
          <a:xfrm>
            <a:off x="10776585" y="190500"/>
            <a:ext cx="1237615" cy="62547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1E7E16F8-FA75-48DD-BA37-0EC438C9E4B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0C75C36-2F1D-411E-86AB-6E195557AEF0}"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1E7E16F8-FA75-48DD-BA37-0EC438C9E4B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0C75C36-2F1D-411E-86AB-6E195557AEF0}"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1E7E16F8-FA75-48DD-BA37-0EC438C9E4B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0C75C36-2F1D-411E-86AB-6E195557AEF0}"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1E7E16F8-FA75-48DD-BA37-0EC438C9E4BA}"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0C75C36-2F1D-411E-86AB-6E195557AEF0}"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E7E16F8-FA75-48DD-BA37-0EC438C9E4B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0C75C36-2F1D-411E-86AB-6E195557AEF0}"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E7E16F8-FA75-48DD-BA37-0EC438C9E4B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0C75C36-2F1D-411E-86AB-6E195557AEF0}"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1E7E16F8-FA75-48DD-BA37-0EC438C9E4B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0C75C36-2F1D-411E-86AB-6E195557AEF0}" type="slidenum">
              <a:rPr lang="zh-CN" altLang="en-US" smtClean="0"/>
            </a:fld>
            <a:endParaRPr lang="zh-CN" altLang="en-US"/>
          </a:p>
        </p:txBody>
      </p:sp>
      <p:sp>
        <p:nvSpPr>
          <p:cNvPr id="325636" name="文本框 2"/>
          <p:cNvSpPr/>
          <p:nvPr userDrawn="1"/>
        </p:nvSpPr>
        <p:spPr>
          <a:xfrm>
            <a:off x="90170" y="4668203"/>
            <a:ext cx="4549775" cy="1954947"/>
          </a:xfrm>
          <a:prstGeom prst="flowChartTerminator">
            <a:avLst/>
          </a:prstGeom>
          <a:gradFill rotWithShape="1">
            <a:gsLst>
              <a:gs pos="0">
                <a:srgbClr val="9EE256"/>
              </a:gs>
              <a:gs pos="100000">
                <a:srgbClr val="FF3333"/>
              </a:gs>
            </a:gsLst>
            <a:lin ang="5400000"/>
            <a:tileRect/>
          </a:gradFill>
          <a:ln w="9525">
            <a:noFill/>
          </a:ln>
        </p:spPr>
        <p:txBody>
          <a:bodyPr wrap="square" lIns="91423" tIns="45712" rIns="91423" bIns="45712" anchor="t">
            <a:spAutoFit/>
          </a:bodyPr>
          <a:p>
            <a:pPr algn="ctr" fontAlgn="base"/>
            <a:r>
              <a:rPr lang="zh-CN" altLang="en-US" sz="2800" strike="noStrike" noProof="1" dirty="0">
                <a:solidFill>
                  <a:schemeClr val="accent6">
                    <a:lumMod val="50000"/>
                  </a:schemeClr>
                </a:solidFill>
                <a:latin typeface="方正大标宋简体" panose="02010601030101010101" charset="-122"/>
                <a:ea typeface="方正大标宋简体" panose="02010601030101010101" charset="-122"/>
                <a:cs typeface="方正大标宋简体" panose="02010601030101010101" charset="-122"/>
              </a:rPr>
              <a:t>获取</a:t>
            </a:r>
            <a:r>
              <a:rPr lang="zh-CN" altLang="en-US" sz="2800" strike="noStrike" noProof="1" dirty="0">
                <a:solidFill>
                  <a:srgbClr val="7030A0"/>
                </a:solidFill>
                <a:latin typeface="方正大标宋简体" panose="02010601030101010101" charset="-122"/>
                <a:ea typeface="方正大标宋简体" panose="02010601030101010101" charset="-122"/>
                <a:cs typeface="方正大标宋简体" panose="02010601030101010101" charset="-122"/>
              </a:rPr>
              <a:t>更多安全</a:t>
            </a:r>
            <a:r>
              <a:rPr lang="zh-CN" altLang="en-US" sz="2800" dirty="0">
                <a:solidFill>
                  <a:srgbClr val="7030A0"/>
                </a:solidFill>
                <a:latin typeface="方正大标宋简体" panose="02010601030101010101" charset="-122"/>
                <a:ea typeface="方正大标宋简体" panose="02010601030101010101" charset="-122"/>
                <a:cs typeface="方正大标宋简体" panose="02010601030101010101" charset="-122"/>
                <a:sym typeface="+mn-ea"/>
              </a:rPr>
              <a:t>精品</a:t>
            </a:r>
            <a:r>
              <a:rPr lang="zh-CN" altLang="en-US" sz="2800" strike="noStrike" noProof="1" dirty="0">
                <a:solidFill>
                  <a:srgbClr val="7030A0"/>
                </a:solidFill>
                <a:latin typeface="方正大标宋简体" panose="02010601030101010101" charset="-122"/>
                <a:ea typeface="方正大标宋简体" panose="02010601030101010101" charset="-122"/>
                <a:cs typeface="方正大标宋简体" panose="02010601030101010101" charset="-122"/>
              </a:rPr>
              <a:t>资料请扫码加入</a:t>
            </a:r>
            <a:r>
              <a:rPr lang="en-US" altLang="zh-CN" sz="2800" dirty="0">
                <a:solidFill>
                  <a:srgbClr val="0000FF"/>
                </a:solidFill>
                <a:latin typeface="方正大标宋简体" panose="02010601030101010101" charset="-122"/>
                <a:ea typeface="方正大标宋简体" panose="02010601030101010101" charset="-122"/>
                <a:cs typeface="方正大标宋简体" panose="02010601030101010101" charset="-122"/>
                <a:sym typeface="+mn-ea"/>
              </a:rPr>
              <a:t>“</a:t>
            </a:r>
            <a:r>
              <a:rPr lang="zh-CN" altLang="en-US" sz="2800" dirty="0">
                <a:solidFill>
                  <a:srgbClr val="0000FF"/>
                </a:solidFill>
                <a:latin typeface="方正大标宋简体" panose="02010601030101010101" charset="-122"/>
                <a:ea typeface="方正大标宋简体" panose="02010601030101010101" charset="-122"/>
                <a:cs typeface="方正大标宋简体" panose="02010601030101010101" charset="-122"/>
                <a:sym typeface="+mn-ea"/>
              </a:rPr>
              <a:t>安全精品资料库</a:t>
            </a:r>
            <a:r>
              <a:rPr lang="en-US" altLang="zh-CN" sz="2800" dirty="0">
                <a:solidFill>
                  <a:srgbClr val="0000FF"/>
                </a:solidFill>
                <a:latin typeface="方正大标宋简体" panose="02010601030101010101" charset="-122"/>
                <a:ea typeface="方正大标宋简体" panose="02010601030101010101" charset="-122"/>
                <a:cs typeface="方正大标宋简体" panose="02010601030101010101" charset="-122"/>
                <a:sym typeface="+mn-ea"/>
              </a:rPr>
              <a:t>”</a:t>
            </a:r>
            <a:r>
              <a:rPr lang="zh-CN" altLang="en-US" sz="2800" strike="noStrike" noProof="1" dirty="0">
                <a:solidFill>
                  <a:srgbClr val="0000FF"/>
                </a:solidFill>
                <a:latin typeface="方正大标宋简体" panose="02010601030101010101" charset="-122"/>
                <a:ea typeface="方正大标宋简体" panose="02010601030101010101" charset="-122"/>
                <a:cs typeface="方正大标宋简体" panose="02010601030101010101" charset="-122"/>
              </a:rPr>
              <a:t>知识星球</a:t>
            </a:r>
            <a:endParaRPr lang="en-US" altLang="zh-CN" sz="3000" strike="noStrike" noProof="1" dirty="0">
              <a:solidFill>
                <a:srgbClr val="0000FF"/>
              </a:solidFill>
              <a:latin typeface="方正大标宋简体" panose="02010601030101010101" charset="-122"/>
              <a:ea typeface="方正大标宋简体" panose="02010601030101010101" charset="-122"/>
              <a:cs typeface="方正大标宋简体" panose="02010601030101010101" charset="-122"/>
            </a:endParaRPr>
          </a:p>
        </p:txBody>
      </p:sp>
      <p:sp>
        <p:nvSpPr>
          <p:cNvPr id="6" name="文本框 2"/>
          <p:cNvSpPr/>
          <p:nvPr userDrawn="1"/>
        </p:nvSpPr>
        <p:spPr>
          <a:xfrm>
            <a:off x="220980" y="85090"/>
            <a:ext cx="4144010" cy="1418332"/>
          </a:xfrm>
          <a:prstGeom prst="flowChartTerminator">
            <a:avLst/>
          </a:prstGeom>
          <a:gradFill rotWithShape="1">
            <a:gsLst>
              <a:gs pos="0">
                <a:srgbClr val="14CD68"/>
              </a:gs>
              <a:gs pos="100000">
                <a:srgbClr val="FEF6A3"/>
              </a:gs>
            </a:gsLst>
            <a:lin ang="5400000"/>
            <a:tileRect/>
          </a:gradFill>
          <a:ln w="9525">
            <a:noFill/>
          </a:ln>
        </p:spPr>
        <p:txBody>
          <a:bodyPr wrap="square" lIns="91423" tIns="45712" rIns="91423" bIns="45712" anchor="t">
            <a:spAutoFit/>
          </a:bodyPr>
          <a:p>
            <a:pPr algn="ctr"/>
            <a:r>
              <a:rPr lang="zh-CN" altLang="en-US" sz="3000" dirty="0">
                <a:solidFill>
                  <a:srgbClr val="FF0000"/>
                </a:solidFill>
                <a:latin typeface="方正大标宋简体" panose="02010601030101010101" charset="-122"/>
                <a:ea typeface="方正大标宋简体" panose="02010601030101010101" charset="-122"/>
              </a:rPr>
              <a:t>扫码关注微信公众号</a:t>
            </a:r>
            <a:endParaRPr lang="zh-CN" altLang="en-US" sz="3000" dirty="0">
              <a:solidFill>
                <a:srgbClr val="FF0000"/>
              </a:solidFill>
              <a:latin typeface="方正大标宋简体" panose="02010601030101010101" charset="-122"/>
              <a:ea typeface="方正大标宋简体" panose="02010601030101010101" charset="-122"/>
            </a:endParaRPr>
          </a:p>
          <a:p>
            <a:pPr algn="ctr"/>
            <a:r>
              <a:rPr lang="zh-CN" altLang="en-US" sz="3000" dirty="0">
                <a:solidFill>
                  <a:srgbClr val="0000FF"/>
                </a:solidFill>
                <a:latin typeface="方正大标宋简体" panose="02010601030101010101" charset="-122"/>
                <a:ea typeface="方正大标宋简体" panose="02010601030101010101" charset="-122"/>
              </a:rPr>
              <a:t>“安全生产管理”</a:t>
            </a:r>
            <a:endParaRPr lang="zh-CN" altLang="en-US" sz="3000" dirty="0">
              <a:solidFill>
                <a:srgbClr val="0000FF"/>
              </a:solidFill>
              <a:latin typeface="方正大标宋简体" panose="02010601030101010101" charset="-122"/>
              <a:ea typeface="方正大标宋简体" panose="02010601030101010101" charset="-122"/>
            </a:endParaRPr>
          </a:p>
        </p:txBody>
      </p:sp>
      <p:sp>
        <p:nvSpPr>
          <p:cNvPr id="7" name="文本框 2"/>
          <p:cNvSpPr/>
          <p:nvPr userDrawn="1"/>
        </p:nvSpPr>
        <p:spPr>
          <a:xfrm>
            <a:off x="4639945" y="85090"/>
            <a:ext cx="4220845" cy="1429262"/>
          </a:xfrm>
          <a:prstGeom prst="flowChartTerminator">
            <a:avLst/>
          </a:prstGeom>
          <a:gradFill rotWithShape="1">
            <a:gsLst>
              <a:gs pos="0">
                <a:srgbClr val="14CD68"/>
              </a:gs>
              <a:gs pos="100000">
                <a:srgbClr val="00B0F0"/>
              </a:gs>
            </a:gsLst>
            <a:lin ang="5400000"/>
            <a:tileRect/>
          </a:gradFill>
          <a:ln w="9525">
            <a:noFill/>
          </a:ln>
        </p:spPr>
        <p:txBody>
          <a:bodyPr wrap="square" lIns="91423" tIns="45712" rIns="91423" bIns="45712" anchor="t">
            <a:spAutoFit/>
          </a:bodyPr>
          <a:p>
            <a:pPr algn="ctr"/>
            <a:r>
              <a:rPr lang="zh-CN" altLang="en-US" sz="3000" dirty="0">
                <a:solidFill>
                  <a:srgbClr val="FF0000"/>
                </a:solidFill>
                <a:latin typeface="方正大标宋简体" panose="02010601030101010101" charset="-122"/>
                <a:ea typeface="方正大标宋简体" panose="02010601030101010101" charset="-122"/>
              </a:rPr>
              <a:t>扫码添加管理员账号</a:t>
            </a:r>
            <a:endParaRPr lang="zh-CN" altLang="en-US" sz="3000" dirty="0">
              <a:solidFill>
                <a:srgbClr val="FF0000"/>
              </a:solidFill>
              <a:latin typeface="方正大标宋简体" panose="02010601030101010101" charset="-122"/>
              <a:ea typeface="方正大标宋简体" panose="02010601030101010101" charset="-122"/>
            </a:endParaRPr>
          </a:p>
          <a:p>
            <a:pPr algn="ctr"/>
            <a:r>
              <a:rPr lang="zh-CN" altLang="en-US" sz="3000" dirty="0">
                <a:solidFill>
                  <a:srgbClr val="0000FF"/>
                </a:solidFill>
                <a:latin typeface="方正大标宋简体" panose="02010601030101010101" charset="-122"/>
                <a:ea typeface="方正大标宋简体" panose="02010601030101010101" charset="-122"/>
              </a:rPr>
              <a:t>“安全生产管理”</a:t>
            </a:r>
            <a:endParaRPr lang="zh-CN" altLang="en-US" sz="3000" dirty="0">
              <a:solidFill>
                <a:srgbClr val="0000FF"/>
              </a:solidFill>
              <a:latin typeface="方正大标宋简体" panose="02010601030101010101" charset="-122"/>
              <a:ea typeface="方正大标宋简体" panose="02010601030101010101" charset="-122"/>
            </a:endParaRPr>
          </a:p>
        </p:txBody>
      </p:sp>
      <p:sp>
        <p:nvSpPr>
          <p:cNvPr id="8" name="文本框 2"/>
          <p:cNvSpPr/>
          <p:nvPr userDrawn="1"/>
        </p:nvSpPr>
        <p:spPr>
          <a:xfrm>
            <a:off x="90170" y="4659313"/>
            <a:ext cx="4549775" cy="1954947"/>
          </a:xfrm>
          <a:prstGeom prst="flowChartTerminator">
            <a:avLst/>
          </a:prstGeom>
          <a:gradFill rotWithShape="1">
            <a:gsLst>
              <a:gs pos="0">
                <a:srgbClr val="9EE256"/>
              </a:gs>
              <a:gs pos="100000">
                <a:srgbClr val="FF3333"/>
              </a:gs>
            </a:gsLst>
            <a:lin ang="5400000"/>
            <a:tileRect/>
          </a:gradFill>
          <a:ln w="9525">
            <a:noFill/>
          </a:ln>
        </p:spPr>
        <p:txBody>
          <a:bodyPr wrap="square" lIns="91423" tIns="45712" rIns="91423" bIns="45712" anchor="t">
            <a:spAutoFit/>
          </a:bodyPr>
          <a:p>
            <a:pPr algn="ctr" fontAlgn="base"/>
            <a:r>
              <a:rPr lang="zh-CN" altLang="en-US" sz="2800" strike="noStrike" noProof="1" dirty="0">
                <a:solidFill>
                  <a:schemeClr val="accent6">
                    <a:lumMod val="50000"/>
                  </a:schemeClr>
                </a:solidFill>
                <a:latin typeface="方正大标宋简体" panose="02010601030101010101" charset="-122"/>
                <a:ea typeface="方正大标宋简体" panose="02010601030101010101" charset="-122"/>
                <a:cs typeface="方正大标宋简体" panose="02010601030101010101" charset="-122"/>
              </a:rPr>
              <a:t>获取</a:t>
            </a:r>
            <a:r>
              <a:rPr lang="zh-CN" altLang="en-US" sz="2800" strike="noStrike" noProof="1" dirty="0">
                <a:solidFill>
                  <a:srgbClr val="7030A0"/>
                </a:solidFill>
                <a:latin typeface="方正大标宋简体" panose="02010601030101010101" charset="-122"/>
                <a:ea typeface="方正大标宋简体" panose="02010601030101010101" charset="-122"/>
                <a:cs typeface="方正大标宋简体" panose="02010601030101010101" charset="-122"/>
              </a:rPr>
              <a:t>更多安全</a:t>
            </a:r>
            <a:r>
              <a:rPr lang="zh-CN" altLang="en-US" sz="2800" dirty="0">
                <a:solidFill>
                  <a:srgbClr val="7030A0"/>
                </a:solidFill>
                <a:latin typeface="方正大标宋简体" panose="02010601030101010101" charset="-122"/>
                <a:ea typeface="方正大标宋简体" panose="02010601030101010101" charset="-122"/>
                <a:cs typeface="方正大标宋简体" panose="02010601030101010101" charset="-122"/>
                <a:sym typeface="+mn-ea"/>
              </a:rPr>
              <a:t>精品</a:t>
            </a:r>
            <a:r>
              <a:rPr lang="zh-CN" altLang="en-US" sz="2800" strike="noStrike" noProof="1" dirty="0">
                <a:solidFill>
                  <a:srgbClr val="7030A0"/>
                </a:solidFill>
                <a:latin typeface="方正大标宋简体" panose="02010601030101010101" charset="-122"/>
                <a:ea typeface="方正大标宋简体" panose="02010601030101010101" charset="-122"/>
                <a:cs typeface="方正大标宋简体" panose="02010601030101010101" charset="-122"/>
              </a:rPr>
              <a:t>资料请扫码加入</a:t>
            </a:r>
            <a:r>
              <a:rPr lang="en-US" altLang="zh-CN" sz="2800" dirty="0">
                <a:solidFill>
                  <a:srgbClr val="0000FF"/>
                </a:solidFill>
                <a:latin typeface="方正大标宋简体" panose="02010601030101010101" charset="-122"/>
                <a:ea typeface="方正大标宋简体" panose="02010601030101010101" charset="-122"/>
                <a:cs typeface="方正大标宋简体" panose="02010601030101010101" charset="-122"/>
                <a:sym typeface="+mn-ea"/>
              </a:rPr>
              <a:t>“</a:t>
            </a:r>
            <a:r>
              <a:rPr lang="zh-CN" altLang="en-US" sz="2800" dirty="0">
                <a:solidFill>
                  <a:srgbClr val="0000FF"/>
                </a:solidFill>
                <a:latin typeface="方正大标宋简体" panose="02010601030101010101" charset="-122"/>
                <a:ea typeface="方正大标宋简体" panose="02010601030101010101" charset="-122"/>
                <a:cs typeface="方正大标宋简体" panose="02010601030101010101" charset="-122"/>
                <a:sym typeface="+mn-ea"/>
              </a:rPr>
              <a:t>安全精品资料库</a:t>
            </a:r>
            <a:r>
              <a:rPr lang="en-US" altLang="zh-CN" sz="2800" dirty="0">
                <a:solidFill>
                  <a:srgbClr val="0000FF"/>
                </a:solidFill>
                <a:latin typeface="方正大标宋简体" panose="02010601030101010101" charset="-122"/>
                <a:ea typeface="方正大标宋简体" panose="02010601030101010101" charset="-122"/>
                <a:cs typeface="方正大标宋简体" panose="02010601030101010101" charset="-122"/>
                <a:sym typeface="+mn-ea"/>
              </a:rPr>
              <a:t>”</a:t>
            </a:r>
            <a:r>
              <a:rPr lang="zh-CN" altLang="en-US" sz="2800" strike="noStrike" noProof="1" dirty="0">
                <a:solidFill>
                  <a:srgbClr val="0000FF"/>
                </a:solidFill>
                <a:latin typeface="方正大标宋简体" panose="02010601030101010101" charset="-122"/>
                <a:ea typeface="方正大标宋简体" panose="02010601030101010101" charset="-122"/>
                <a:cs typeface="方正大标宋简体" panose="02010601030101010101" charset="-122"/>
              </a:rPr>
              <a:t>知识星球</a:t>
            </a:r>
            <a:endParaRPr lang="en-US" altLang="zh-CN" sz="3000" strike="noStrike" noProof="1" dirty="0">
              <a:solidFill>
                <a:srgbClr val="0000FF"/>
              </a:solidFill>
              <a:latin typeface="方正大标宋简体" panose="02010601030101010101" charset="-122"/>
              <a:ea typeface="方正大标宋简体" panose="02010601030101010101" charset="-122"/>
              <a:cs typeface="方正大标宋简体" panose="02010601030101010101" charset="-122"/>
            </a:endParaRPr>
          </a:p>
        </p:txBody>
      </p:sp>
      <p:sp>
        <p:nvSpPr>
          <p:cNvPr id="11" name=" 159"/>
          <p:cNvSpPr/>
          <p:nvPr userDrawn="1"/>
        </p:nvSpPr>
        <p:spPr>
          <a:xfrm>
            <a:off x="4806950" y="5551805"/>
            <a:ext cx="661035" cy="365760"/>
          </a:xfrm>
          <a:custGeom>
            <a:avLst/>
            <a:gdLst>
              <a:gd name="connsiteX0" fmla="*/ 545178 w 812503"/>
              <a:gd name="connsiteY0" fmla="*/ 0 h 310097"/>
              <a:gd name="connsiteX1" fmla="*/ 812503 w 812503"/>
              <a:gd name="connsiteY1" fmla="*/ 155049 h 310097"/>
              <a:gd name="connsiteX2" fmla="*/ 545178 w 812503"/>
              <a:gd name="connsiteY2" fmla="*/ 310097 h 310097"/>
              <a:gd name="connsiteX3" fmla="*/ 545178 w 812503"/>
              <a:gd name="connsiteY3" fmla="*/ 212220 h 310097"/>
              <a:gd name="connsiteX4" fmla="*/ 0 w 812503"/>
              <a:gd name="connsiteY4" fmla="*/ 259590 h 310097"/>
              <a:gd name="connsiteX5" fmla="*/ 160832 w 812503"/>
              <a:gd name="connsiteY5" fmla="*/ 155049 h 310097"/>
              <a:gd name="connsiteX6" fmla="*/ 0 w 812503"/>
              <a:gd name="connsiteY6" fmla="*/ 50507 h 310097"/>
              <a:gd name="connsiteX7" fmla="*/ 545178 w 812503"/>
              <a:gd name="connsiteY7" fmla="*/ 97878 h 31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503" h="310097">
                <a:moveTo>
                  <a:pt x="545178" y="0"/>
                </a:moveTo>
                <a:lnTo>
                  <a:pt x="812503" y="155049"/>
                </a:lnTo>
                <a:lnTo>
                  <a:pt x="545178" y="310097"/>
                </a:lnTo>
                <a:lnTo>
                  <a:pt x="545178" y="212220"/>
                </a:lnTo>
                <a:lnTo>
                  <a:pt x="0" y="259590"/>
                </a:lnTo>
                <a:lnTo>
                  <a:pt x="160832" y="155049"/>
                </a:lnTo>
                <a:lnTo>
                  <a:pt x="0" y="50507"/>
                </a:lnTo>
                <a:lnTo>
                  <a:pt x="545178" y="97878"/>
                </a:lnTo>
                <a:close/>
              </a:path>
            </a:pathLst>
          </a:custGeom>
          <a:gradFill>
            <a:gsLst>
              <a:gs pos="0">
                <a:srgbClr val="012D86"/>
              </a:gs>
              <a:gs pos="100000">
                <a:srgbClr val="0E2557"/>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pic>
        <p:nvPicPr>
          <p:cNvPr id="12" name="图片 4" descr="C:\Users\Administrator\A安全生产管理3.jpgA安全生产管理3"/>
          <p:cNvPicPr>
            <a:picLocks noChangeAspect="1"/>
          </p:cNvPicPr>
          <p:nvPr userDrawn="1"/>
        </p:nvPicPr>
        <p:blipFill>
          <a:blip r:embed="rId2"/>
          <a:srcRect/>
          <a:stretch>
            <a:fillRect/>
          </a:stretch>
        </p:blipFill>
        <p:spPr>
          <a:xfrm>
            <a:off x="5543550" y="1825625"/>
            <a:ext cx="2416810" cy="2416175"/>
          </a:xfrm>
          <a:prstGeom prst="rect">
            <a:avLst/>
          </a:prstGeom>
          <a:noFill/>
          <a:ln w="9525">
            <a:noFill/>
          </a:ln>
        </p:spPr>
      </p:pic>
      <p:pic>
        <p:nvPicPr>
          <p:cNvPr id="13" name="图片 5" descr="公众号二维码（蓝色）"/>
          <p:cNvPicPr>
            <a:picLocks noChangeAspect="1"/>
          </p:cNvPicPr>
          <p:nvPr userDrawn="1"/>
        </p:nvPicPr>
        <p:blipFill>
          <a:blip r:embed="rId3"/>
          <a:stretch>
            <a:fillRect/>
          </a:stretch>
        </p:blipFill>
        <p:spPr>
          <a:xfrm>
            <a:off x="1148080" y="1924685"/>
            <a:ext cx="2290445" cy="2291080"/>
          </a:xfrm>
          <a:prstGeom prst="rect">
            <a:avLst/>
          </a:prstGeom>
          <a:noFill/>
          <a:ln w="9525">
            <a:noFill/>
          </a:ln>
        </p:spPr>
      </p:pic>
      <p:sp>
        <p:nvSpPr>
          <p:cNvPr id="14" name=" 159"/>
          <p:cNvSpPr/>
          <p:nvPr userDrawn="1"/>
        </p:nvSpPr>
        <p:spPr>
          <a:xfrm rot="5400000">
            <a:off x="2088515" y="1592580"/>
            <a:ext cx="408305" cy="255270"/>
          </a:xfrm>
          <a:custGeom>
            <a:avLst/>
            <a:gdLst>
              <a:gd name="connsiteX0" fmla="*/ 545178 w 812503"/>
              <a:gd name="connsiteY0" fmla="*/ 0 h 310097"/>
              <a:gd name="connsiteX1" fmla="*/ 812503 w 812503"/>
              <a:gd name="connsiteY1" fmla="*/ 155049 h 310097"/>
              <a:gd name="connsiteX2" fmla="*/ 545178 w 812503"/>
              <a:gd name="connsiteY2" fmla="*/ 310097 h 310097"/>
              <a:gd name="connsiteX3" fmla="*/ 545178 w 812503"/>
              <a:gd name="connsiteY3" fmla="*/ 212220 h 310097"/>
              <a:gd name="connsiteX4" fmla="*/ 0 w 812503"/>
              <a:gd name="connsiteY4" fmla="*/ 259590 h 310097"/>
              <a:gd name="connsiteX5" fmla="*/ 160832 w 812503"/>
              <a:gd name="connsiteY5" fmla="*/ 155049 h 310097"/>
              <a:gd name="connsiteX6" fmla="*/ 0 w 812503"/>
              <a:gd name="connsiteY6" fmla="*/ 50507 h 310097"/>
              <a:gd name="connsiteX7" fmla="*/ 545178 w 812503"/>
              <a:gd name="connsiteY7" fmla="*/ 97878 h 31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503" h="310097">
                <a:moveTo>
                  <a:pt x="545178" y="0"/>
                </a:moveTo>
                <a:lnTo>
                  <a:pt x="812503" y="155049"/>
                </a:lnTo>
                <a:lnTo>
                  <a:pt x="545178" y="310097"/>
                </a:lnTo>
                <a:lnTo>
                  <a:pt x="545178" y="212220"/>
                </a:lnTo>
                <a:lnTo>
                  <a:pt x="0" y="259590"/>
                </a:lnTo>
                <a:lnTo>
                  <a:pt x="160832" y="155049"/>
                </a:lnTo>
                <a:lnTo>
                  <a:pt x="0" y="50507"/>
                </a:lnTo>
                <a:lnTo>
                  <a:pt x="545178" y="97878"/>
                </a:lnTo>
                <a:close/>
              </a:path>
            </a:pathLst>
          </a:custGeom>
          <a:gradFill>
            <a:gsLst>
              <a:gs pos="0">
                <a:srgbClr val="7B32B2"/>
              </a:gs>
              <a:gs pos="100000">
                <a:srgbClr val="401A5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sp>
        <p:nvSpPr>
          <p:cNvPr id="15" name=" 159"/>
          <p:cNvSpPr/>
          <p:nvPr userDrawn="1"/>
        </p:nvSpPr>
        <p:spPr>
          <a:xfrm rot="5400000">
            <a:off x="6553200" y="1617980"/>
            <a:ext cx="394970" cy="218440"/>
          </a:xfrm>
          <a:custGeom>
            <a:avLst/>
            <a:gdLst>
              <a:gd name="connsiteX0" fmla="*/ 545178 w 812503"/>
              <a:gd name="connsiteY0" fmla="*/ 0 h 310097"/>
              <a:gd name="connsiteX1" fmla="*/ 812503 w 812503"/>
              <a:gd name="connsiteY1" fmla="*/ 155049 h 310097"/>
              <a:gd name="connsiteX2" fmla="*/ 545178 w 812503"/>
              <a:gd name="connsiteY2" fmla="*/ 310097 h 310097"/>
              <a:gd name="connsiteX3" fmla="*/ 545178 w 812503"/>
              <a:gd name="connsiteY3" fmla="*/ 212220 h 310097"/>
              <a:gd name="connsiteX4" fmla="*/ 0 w 812503"/>
              <a:gd name="connsiteY4" fmla="*/ 259590 h 310097"/>
              <a:gd name="connsiteX5" fmla="*/ 160832 w 812503"/>
              <a:gd name="connsiteY5" fmla="*/ 155049 h 310097"/>
              <a:gd name="connsiteX6" fmla="*/ 0 w 812503"/>
              <a:gd name="connsiteY6" fmla="*/ 50507 h 310097"/>
              <a:gd name="connsiteX7" fmla="*/ 545178 w 812503"/>
              <a:gd name="connsiteY7" fmla="*/ 97878 h 31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503" h="310097">
                <a:moveTo>
                  <a:pt x="545178" y="0"/>
                </a:moveTo>
                <a:lnTo>
                  <a:pt x="812503" y="155049"/>
                </a:lnTo>
                <a:lnTo>
                  <a:pt x="545178" y="310097"/>
                </a:lnTo>
                <a:lnTo>
                  <a:pt x="545178" y="212220"/>
                </a:lnTo>
                <a:lnTo>
                  <a:pt x="0" y="259590"/>
                </a:lnTo>
                <a:lnTo>
                  <a:pt x="160832" y="155049"/>
                </a:lnTo>
                <a:lnTo>
                  <a:pt x="0" y="50507"/>
                </a:lnTo>
                <a:lnTo>
                  <a:pt x="545178" y="97878"/>
                </a:lnTo>
                <a:close/>
              </a:path>
            </a:pathLst>
          </a:custGeom>
          <a:gradFill>
            <a:gsLst>
              <a:gs pos="0">
                <a:srgbClr val="FBFB11"/>
              </a:gs>
              <a:gs pos="100000">
                <a:srgbClr val="8383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pic>
        <p:nvPicPr>
          <p:cNvPr id="16" name="图片 15" descr="C:\Users\Administrator\Desktop\知识星球二维码.png知识星球二维码"/>
          <p:cNvPicPr>
            <a:picLocks noChangeAspect="1"/>
          </p:cNvPicPr>
          <p:nvPr userDrawn="1"/>
        </p:nvPicPr>
        <p:blipFill>
          <a:blip r:embed="rId4"/>
          <a:srcRect/>
          <a:stretch>
            <a:fillRect/>
          </a:stretch>
        </p:blipFill>
        <p:spPr>
          <a:xfrm>
            <a:off x="5543550" y="4356735"/>
            <a:ext cx="2416810" cy="241681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1E7E16F8-FA75-48DD-BA37-0EC438C9E4B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0C75C36-2F1D-411E-86AB-6E195557AEF0}"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5.png"/><Relationship Id="rId14" Type="http://schemas.openxmlformats.org/officeDocument/2006/relationships/tags" Target="../tags/tag8.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7E16F8-FA75-48DD-BA37-0EC438C9E4BA}"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C75C36-2F1D-411E-86AB-6E195557AEF0}" type="slidenum">
              <a:rPr lang="zh-CN" altLang="en-US" smtClean="0"/>
            </a:fld>
            <a:endParaRPr lang="zh-CN" altLang="en-US"/>
          </a:p>
        </p:txBody>
      </p:sp>
      <p:pic>
        <p:nvPicPr>
          <p:cNvPr id="8" name="图片 7"/>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image" Target="../media/image10.jpeg"/><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0" Type="http://schemas.openxmlformats.org/officeDocument/2006/relationships/slideLayout" Target="../slideLayouts/slideLayout1.xml"/><Relationship Id="rId1"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jpeg"/><Relationship Id="rId1"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jpeg"/><Relationship Id="rId1" Type="http://schemas.openxmlformats.org/officeDocument/2006/relationships/image" Target="../media/image20.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jpe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4.xml"/><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tags" Target="../tags/tag1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4.xml.rels><?xml version="1.0" encoding="UTF-8" standalone="yes"?>
<Relationships xmlns="http://schemas.openxmlformats.org/package/2006/relationships"><Relationship Id="rId9" Type="http://schemas.openxmlformats.org/officeDocument/2006/relationships/hyperlink" Target="http://www.bofety.com/" TargetMode="External"/><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image" Target="../media/image10.jpeg"/><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8" Type="http://schemas.openxmlformats.org/officeDocument/2006/relationships/slideLayout" Target="../slideLayouts/slideLayout1.xml"/><Relationship Id="rId17" Type="http://schemas.openxmlformats.org/officeDocument/2006/relationships/tags" Target="../tags/tag26.xml"/><Relationship Id="rId16" Type="http://schemas.openxmlformats.org/officeDocument/2006/relationships/tags" Target="../tags/tag25.xml"/><Relationship Id="rId15" Type="http://schemas.openxmlformats.org/officeDocument/2006/relationships/image" Target="../media/image25.jpeg"/><Relationship Id="rId14" Type="http://schemas.openxmlformats.org/officeDocument/2006/relationships/tags" Target="../tags/tag24.xml"/><Relationship Id="rId13" Type="http://schemas.openxmlformats.org/officeDocument/2006/relationships/tags" Target="../tags/tag23.xml"/><Relationship Id="rId12" Type="http://schemas.openxmlformats.org/officeDocument/2006/relationships/image" Target="../media/image24.jpeg"/><Relationship Id="rId11" Type="http://schemas.openxmlformats.org/officeDocument/2006/relationships/tags" Target="../tags/tag22.xml"/><Relationship Id="rId10" Type="http://schemas.openxmlformats.org/officeDocument/2006/relationships/tags" Target="../tags/tag21.xml"/><Relationship Id="rId1"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任意多边形: 形状 5"/>
          <p:cNvSpPr/>
          <p:nvPr/>
        </p:nvSpPr>
        <p:spPr>
          <a:xfrm>
            <a:off x="0" y="6330950"/>
            <a:ext cx="5245505" cy="232228"/>
          </a:xfrm>
          <a:custGeom>
            <a:avLst/>
            <a:gdLst>
              <a:gd name="connsiteX0" fmla="*/ 0 w 5245505"/>
              <a:gd name="connsiteY0" fmla="*/ 0 h 232228"/>
              <a:gd name="connsiteX1" fmla="*/ 5142032 w 5245505"/>
              <a:gd name="connsiteY1" fmla="*/ 0 h 232228"/>
              <a:gd name="connsiteX2" fmla="*/ 5245505 w 5245505"/>
              <a:gd name="connsiteY2" fmla="*/ 232228 h 232228"/>
              <a:gd name="connsiteX3" fmla="*/ 0 w 5245505"/>
              <a:gd name="connsiteY3" fmla="*/ 232228 h 232228"/>
            </a:gdLst>
            <a:ahLst/>
            <a:cxnLst>
              <a:cxn ang="0">
                <a:pos x="connsiteX0" y="connsiteY0"/>
              </a:cxn>
              <a:cxn ang="0">
                <a:pos x="connsiteX1" y="connsiteY1"/>
              </a:cxn>
              <a:cxn ang="0">
                <a:pos x="connsiteX2" y="connsiteY2"/>
              </a:cxn>
              <a:cxn ang="0">
                <a:pos x="connsiteX3" y="connsiteY3"/>
              </a:cxn>
            </a:cxnLst>
            <a:rect l="l" t="t" r="r" b="b"/>
            <a:pathLst>
              <a:path w="5245505" h="232228">
                <a:moveTo>
                  <a:pt x="0" y="0"/>
                </a:moveTo>
                <a:lnTo>
                  <a:pt x="5142032" y="0"/>
                </a:lnTo>
                <a:lnTo>
                  <a:pt x="5245505" y="232228"/>
                </a:lnTo>
                <a:lnTo>
                  <a:pt x="0" y="232228"/>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形状 8"/>
          <p:cNvSpPr/>
          <p:nvPr/>
        </p:nvSpPr>
        <p:spPr>
          <a:xfrm>
            <a:off x="5245505" y="6330950"/>
            <a:ext cx="6946495" cy="232228"/>
          </a:xfrm>
          <a:custGeom>
            <a:avLst/>
            <a:gdLst>
              <a:gd name="connsiteX0" fmla="*/ 0 w 6946495"/>
              <a:gd name="connsiteY0" fmla="*/ 0 h 232228"/>
              <a:gd name="connsiteX1" fmla="*/ 5245505 w 6946495"/>
              <a:gd name="connsiteY1" fmla="*/ 0 h 232228"/>
              <a:gd name="connsiteX2" fmla="*/ 6946495 w 6946495"/>
              <a:gd name="connsiteY2" fmla="*/ 0 h 232228"/>
              <a:gd name="connsiteX3" fmla="*/ 6946495 w 6946495"/>
              <a:gd name="connsiteY3" fmla="*/ 232228 h 232228"/>
              <a:gd name="connsiteX4" fmla="*/ 5245505 w 6946495"/>
              <a:gd name="connsiteY4" fmla="*/ 232228 h 232228"/>
              <a:gd name="connsiteX5" fmla="*/ 103473 w 6946495"/>
              <a:gd name="connsiteY5" fmla="*/ 232228 h 23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6495" h="232228">
                <a:moveTo>
                  <a:pt x="0" y="0"/>
                </a:moveTo>
                <a:lnTo>
                  <a:pt x="5245505" y="0"/>
                </a:lnTo>
                <a:lnTo>
                  <a:pt x="6946495" y="0"/>
                </a:lnTo>
                <a:lnTo>
                  <a:pt x="6946495" y="232228"/>
                </a:lnTo>
                <a:lnTo>
                  <a:pt x="5245505" y="232228"/>
                </a:lnTo>
                <a:lnTo>
                  <a:pt x="103473" y="232228"/>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rotWithShape="1">
          <a:blip r:embed="rId1" cstate="print">
            <a:extLst>
              <a:ext uri="{28A0092B-C50C-407E-A947-70E740481C1C}">
                <a14:useLocalDpi xmlns:a14="http://schemas.microsoft.com/office/drawing/2010/main" val="0"/>
              </a:ext>
            </a:extLst>
          </a:blip>
          <a:srcRect l="12852" t="16311" r="9953"/>
          <a:stretch>
            <a:fillRect/>
          </a:stretch>
        </p:blipFill>
        <p:spPr>
          <a:xfrm>
            <a:off x="-1" y="4352184"/>
            <a:ext cx="2496457" cy="1802562"/>
          </a:xfrm>
          <a:prstGeom prst="rect">
            <a:avLst/>
          </a:prstGeom>
        </p:spPr>
      </p:pic>
      <p:pic>
        <p:nvPicPr>
          <p:cNvPr id="13" name="图片 12"/>
          <p:cNvPicPr>
            <a:picLocks noChangeAspect="1"/>
          </p:cNvPicPr>
          <p:nvPr/>
        </p:nvPicPr>
        <p:blipFill rotWithShape="1">
          <a:blip r:embed="rId2" cstate="print">
            <a:extLst>
              <a:ext uri="{28A0092B-C50C-407E-A947-70E740481C1C}">
                <a14:useLocalDpi xmlns:a14="http://schemas.microsoft.com/office/drawing/2010/main" val="0"/>
              </a:ext>
            </a:extLst>
          </a:blip>
          <a:srcRect l="15968" b="13412"/>
          <a:stretch>
            <a:fillRect/>
          </a:stretch>
        </p:blipFill>
        <p:spPr>
          <a:xfrm>
            <a:off x="7775200" y="4352184"/>
            <a:ext cx="2622753" cy="1802562"/>
          </a:xfrm>
          <a:prstGeom prst="rect">
            <a:avLst/>
          </a:prstGeom>
        </p:spPr>
      </p:pic>
      <p:pic>
        <p:nvPicPr>
          <p:cNvPr id="15" name="图片 14"/>
          <p:cNvPicPr>
            <a:picLocks noChangeAspect="1"/>
          </p:cNvPicPr>
          <p:nvPr/>
        </p:nvPicPr>
        <p:blipFill rotWithShape="1">
          <a:blip r:embed="rId3" cstate="print">
            <a:extLst>
              <a:ext uri="{28A0092B-C50C-407E-A947-70E740481C1C}">
                <a14:useLocalDpi xmlns:a14="http://schemas.microsoft.com/office/drawing/2010/main" val="0"/>
              </a:ext>
            </a:extLst>
          </a:blip>
          <a:srcRect b="13412"/>
          <a:stretch>
            <a:fillRect/>
          </a:stretch>
        </p:blipFill>
        <p:spPr>
          <a:xfrm>
            <a:off x="2622752" y="4352184"/>
            <a:ext cx="3121152" cy="1802562"/>
          </a:xfrm>
          <a:prstGeom prst="rect">
            <a:avLst/>
          </a:prstGeom>
        </p:spPr>
      </p:pic>
      <p:pic>
        <p:nvPicPr>
          <p:cNvPr id="17" name="图片 16"/>
          <p:cNvPicPr>
            <a:picLocks noChangeAspect="1"/>
          </p:cNvPicPr>
          <p:nvPr/>
        </p:nvPicPr>
        <p:blipFill rotWithShape="1">
          <a:blip r:embed="rId4" cstate="print">
            <a:extLst>
              <a:ext uri="{28A0092B-C50C-407E-A947-70E740481C1C}">
                <a14:useLocalDpi xmlns:a14="http://schemas.microsoft.com/office/drawing/2010/main" val="0"/>
              </a:ext>
            </a:extLst>
          </a:blip>
          <a:srcRect l="5419" r="38428" b="13412"/>
          <a:stretch>
            <a:fillRect/>
          </a:stretch>
        </p:blipFill>
        <p:spPr>
          <a:xfrm>
            <a:off x="5883252" y="4352184"/>
            <a:ext cx="1752600" cy="1802562"/>
          </a:xfrm>
          <a:prstGeom prst="rect">
            <a:avLst/>
          </a:prstGeom>
        </p:spPr>
      </p:pic>
      <p:pic>
        <p:nvPicPr>
          <p:cNvPr id="19" name="图片 18"/>
          <p:cNvPicPr>
            <a:picLocks noChangeAspect="1"/>
          </p:cNvPicPr>
          <p:nvPr/>
        </p:nvPicPr>
        <p:blipFill rotWithShape="1">
          <a:blip r:embed="rId5" cstate="print">
            <a:extLst>
              <a:ext uri="{28A0092B-C50C-407E-A947-70E740481C1C}">
                <a14:useLocalDpi xmlns:a14="http://schemas.microsoft.com/office/drawing/2010/main" val="0"/>
              </a:ext>
            </a:extLst>
          </a:blip>
          <a:srcRect r="48153" b="7863"/>
          <a:stretch>
            <a:fillRect/>
          </a:stretch>
        </p:blipFill>
        <p:spPr>
          <a:xfrm>
            <a:off x="10397815" y="4356336"/>
            <a:ext cx="1693856" cy="1799045"/>
          </a:xfrm>
          <a:prstGeom prst="rect">
            <a:avLst/>
          </a:prstGeom>
        </p:spPr>
      </p:pic>
      <p:sp>
        <p:nvSpPr>
          <p:cNvPr id="20" name="矩形 19"/>
          <p:cNvSpPr/>
          <p:nvPr/>
        </p:nvSpPr>
        <p:spPr>
          <a:xfrm>
            <a:off x="0" y="4037693"/>
            <a:ext cx="12192000" cy="11611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975198" y="2088094"/>
            <a:ext cx="10241280" cy="1106805"/>
          </a:xfrm>
          <a:prstGeom prst="rect">
            <a:avLst/>
          </a:prstGeom>
        </p:spPr>
        <p:txBody>
          <a:bodyPr wrap="none">
            <a:spAutoFit/>
          </a:bodyPr>
          <a:lstStyle/>
          <a:p>
            <a:pPr algn="r"/>
            <a:r>
              <a:rPr lang="zh-CN" altLang="en-US" sz="6600" b="1" dirty="0">
                <a:solidFill>
                  <a:schemeClr val="accent5">
                    <a:lumMod val="50000"/>
                  </a:schemeClr>
                </a:solidFill>
                <a:latin typeface="微软雅黑" panose="020B0503020204020204" charset="-122"/>
                <a:ea typeface="微软雅黑" panose="020B0503020204020204" charset="-122"/>
                <a:sym typeface="Arial" panose="020B0604020202020204" pitchFamily="34" charset="0"/>
              </a:rPr>
              <a:t>领导</a:t>
            </a:r>
            <a:r>
              <a:rPr lang="zh-CN" altLang="en-US" sz="6600" b="1" dirty="0" smtClean="0">
                <a:solidFill>
                  <a:schemeClr val="accent5">
                    <a:lumMod val="50000"/>
                  </a:schemeClr>
                </a:solidFill>
                <a:latin typeface="微软雅黑" panose="020B0503020204020204" charset="-122"/>
                <a:ea typeface="微软雅黑" panose="020B0503020204020204" charset="-122"/>
                <a:sym typeface="Arial" panose="020B0604020202020204" pitchFamily="34" charset="0"/>
              </a:rPr>
              <a:t>安全生产责任履</a:t>
            </a:r>
            <a:r>
              <a:rPr lang="zh-CN" altLang="en-US" sz="6600" b="1" dirty="0">
                <a:solidFill>
                  <a:schemeClr val="accent5">
                    <a:lumMod val="50000"/>
                  </a:schemeClr>
                </a:solidFill>
                <a:latin typeface="微软雅黑" panose="020B0503020204020204" charset="-122"/>
                <a:ea typeface="微软雅黑" panose="020B0503020204020204" charset="-122"/>
                <a:sym typeface="Arial" panose="020B0604020202020204" pitchFamily="34" charset="0"/>
              </a:rPr>
              <a:t>职培训</a:t>
            </a:r>
            <a:endParaRPr lang="zh-CN" altLang="en-US" sz="6600" b="1" dirty="0">
              <a:solidFill>
                <a:schemeClr val="accent5">
                  <a:lumMod val="50000"/>
                </a:schemeClr>
              </a:solidFill>
              <a:latin typeface="微软雅黑" panose="020B0503020204020204" charset="-122"/>
              <a:ea typeface="微软雅黑" panose="020B0503020204020204" charset="-122"/>
              <a:sym typeface="Arial" panose="020B0604020202020204" pitchFamily="34" charset="0"/>
            </a:endParaRPr>
          </a:p>
        </p:txBody>
      </p:sp>
      <p:sp>
        <p:nvSpPr>
          <p:cNvPr id="3" name="文本框 2" descr="7b0a2020202022776f7264617274223a20227b5c2269645c223a32353030343531362c5c227469645c223a31333439377d220a7d0a"/>
          <p:cNvSpPr txBox="1"/>
          <p:nvPr>
            <p:custDataLst>
              <p:tags r:id="rId6"/>
            </p:custDataLst>
          </p:nvPr>
        </p:nvSpPr>
        <p:spPr>
          <a:xfrm>
            <a:off x="8796655" y="3428866"/>
            <a:ext cx="2364740" cy="47752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7"/>
            </p:custDataLst>
          </p:nvPr>
        </p:nvSpPr>
        <p:spPr>
          <a:xfrm>
            <a:off x="638390" y="718842"/>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2" name="椭圆 1"/>
          <p:cNvSpPr/>
          <p:nvPr>
            <p:custDataLst>
              <p:tags r:id="rId8"/>
            </p:custDataLst>
          </p:nvPr>
        </p:nvSpPr>
        <p:spPr>
          <a:xfrm>
            <a:off x="1881505" y="719455"/>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9"/>
            </p:custDataLst>
          </p:nvPr>
        </p:nvSpPr>
        <p:spPr>
          <a:xfrm>
            <a:off x="3124620" y="718842"/>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1485900"/>
            <a:ext cx="12192000" cy="15621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329561"/>
            <a:ext cx="228600" cy="80074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79425" y="408657"/>
            <a:ext cx="3964547" cy="6425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nSpc>
                <a:spcPct val="120000"/>
              </a:lnSpc>
            </a:pPr>
            <a:r>
              <a:rPr lang="zh-CN" altLang="en-US" sz="3200" b="1"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1 主要领导安全职责 </a:t>
            </a:r>
            <a:endParaRPr lang="zh-CN" altLang="en-US" sz="3200" b="1" dirty="0">
              <a:solidFill>
                <a:schemeClr val="tx1">
                  <a:lumMod val="75000"/>
                  <a:lumOff val="25000"/>
                </a:schemeClr>
              </a:solidFill>
              <a:latin typeface="微软雅黑" panose="020B0503020204020204" charset="-122"/>
              <a:ea typeface="微软雅黑" panose="020B0503020204020204" charset="-122"/>
            </a:endParaRPr>
          </a:p>
        </p:txBody>
      </p:sp>
      <p:sp>
        <p:nvSpPr>
          <p:cNvPr id="3" name="矩形 2"/>
          <p:cNvSpPr/>
          <p:nvPr/>
        </p:nvSpPr>
        <p:spPr>
          <a:xfrm>
            <a:off x="1384935" y="1728538"/>
            <a:ext cx="7000875" cy="368300"/>
          </a:xfrm>
          <a:prstGeom prst="rect">
            <a:avLst/>
          </a:prstGeom>
        </p:spPr>
        <p:txBody>
          <a:bodyPr wrap="square">
            <a:spAutoFit/>
          </a:bodyPr>
          <a:lstStyle/>
          <a:p>
            <a:pPr algn="just"/>
            <a:r>
              <a:rPr lang="zh-CN" altLang="en-US" b="1" dirty="0">
                <a:solidFill>
                  <a:schemeClr val="bg1"/>
                </a:solidFill>
                <a:latin typeface="微软雅黑" panose="020B0503020204020204" charset="-122"/>
                <a:ea typeface="微软雅黑" panose="020B0503020204020204" charset="-122"/>
                <a:sym typeface="+mn-ea"/>
              </a:rPr>
              <a:t>生产经营单位的安全管理人员主要负有下列职责：</a:t>
            </a:r>
            <a:endParaRPr lang="zh-CN" altLang="en-US" b="1" dirty="0">
              <a:solidFill>
                <a:schemeClr val="bg1"/>
              </a:solidFill>
              <a:latin typeface="微软雅黑" panose="020B0503020204020204" charset="-122"/>
              <a:ea typeface="微软雅黑" panose="020B0503020204020204" charset="-122"/>
            </a:endParaRPr>
          </a:p>
        </p:txBody>
      </p:sp>
      <p:sp>
        <p:nvSpPr>
          <p:cNvPr id="7" name="矩形 6"/>
          <p:cNvSpPr/>
          <p:nvPr/>
        </p:nvSpPr>
        <p:spPr>
          <a:xfrm>
            <a:off x="6543145" y="6217674"/>
            <a:ext cx="5546725" cy="368300"/>
          </a:xfrm>
          <a:prstGeom prst="rect">
            <a:avLst/>
          </a:prstGeom>
        </p:spPr>
        <p:txBody>
          <a:bodyPr wrap="none">
            <a:spAutoFit/>
          </a:bodyPr>
          <a:lstStyle/>
          <a:p>
            <a:r>
              <a:rPr lang="zh-CN" altLang="en-US" dirty="0">
                <a:solidFill>
                  <a:schemeClr val="bg1"/>
                </a:solidFill>
                <a:latin typeface="微软雅黑" panose="020B0503020204020204" charset="-122"/>
                <a:ea typeface="微软雅黑" panose="020B0503020204020204" charset="-122"/>
                <a:sym typeface="Arial" panose="020B0604020202020204" pitchFamily="34" charset="0"/>
              </a:rPr>
              <a:t>-----摘自《中华人民共和国安全生产法》第二十五条 </a:t>
            </a:r>
            <a:endParaRPr lang="zh-CN" altLang="en-US" dirty="0">
              <a:solidFill>
                <a:schemeClr val="bg1"/>
              </a:solidFill>
              <a:latin typeface="微软雅黑" panose="020B0503020204020204" charset="-122"/>
              <a:ea typeface="微软雅黑" panose="020B0503020204020204" charset="-122"/>
            </a:endParaRPr>
          </a:p>
        </p:txBody>
      </p:sp>
      <p:sp>
        <p:nvSpPr>
          <p:cNvPr id="8" name="矩形 7"/>
          <p:cNvSpPr/>
          <p:nvPr/>
        </p:nvSpPr>
        <p:spPr>
          <a:xfrm>
            <a:off x="0" y="3226997"/>
            <a:ext cx="12192000" cy="347860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850026" y="3661953"/>
            <a:ext cx="8664575" cy="2609215"/>
          </a:xfrm>
          <a:prstGeom prst="rect">
            <a:avLst/>
          </a:prstGeom>
        </p:spPr>
        <p:txBody>
          <a:bodyPr wrap="square">
            <a:spAutoFit/>
          </a:bodyPr>
          <a:lstStyle/>
          <a:p>
            <a:pPr>
              <a:lnSpc>
                <a:spcPct val="130000"/>
              </a:lnSpc>
            </a:pPr>
            <a:r>
              <a:rPr lang="zh-CN" altLang="en-US" dirty="0">
                <a:solidFill>
                  <a:schemeClr val="bg1"/>
                </a:solidFill>
                <a:latin typeface="微软雅黑" panose="020B0503020204020204" charset="-122"/>
                <a:ea typeface="微软雅黑" panose="020B0503020204020204" charset="-122"/>
              </a:rPr>
              <a:t>（一）组织或者参与拟订本单位安全生产规章制度、操作规程和生产安全事故应急救援预案；（二）组织或者参与本单位安全生产教育和培训，如实记录安全生产教育和培训情况；（三）组织开展危险源辨识和评估，督促落实本单位重大危险源的安全管理措施；（四）组织或者参与本单位应急救援演练；（五）检查本单位的安全生产状况，及时排查生产安全事故隐患，提出改进安全生产管理的建议；（六）制止和纠正违章指挥、强令冒险作业、违反操作规程的行为；（七）督促落实本单位安全生产整改措施。</a:t>
            </a:r>
            <a:endParaRPr lang="zh-CN" altLang="en-US" dirty="0">
              <a:solidFill>
                <a:schemeClr val="bg1"/>
              </a:solidFill>
              <a:latin typeface="微软雅黑" panose="020B0503020204020204" charset="-122"/>
              <a:ea typeface="微软雅黑" panose="020B0503020204020204" charset="-122"/>
            </a:endParaRPr>
          </a:p>
        </p:txBody>
      </p:sp>
      <p:sp>
        <p:nvSpPr>
          <p:cNvPr id="2" name="矩形 1"/>
          <p:cNvSpPr/>
          <p:nvPr/>
        </p:nvSpPr>
        <p:spPr>
          <a:xfrm>
            <a:off x="5589257" y="6298369"/>
            <a:ext cx="5478780" cy="368300"/>
          </a:xfrm>
          <a:prstGeom prst="rect">
            <a:avLst/>
          </a:prstGeom>
        </p:spPr>
        <p:txBody>
          <a:bodyPr wrap="none">
            <a:spAutoFit/>
          </a:bodyPr>
          <a:p>
            <a:r>
              <a:rPr lang="zh-CN" altLang="en-US" dirty="0">
                <a:solidFill>
                  <a:schemeClr val="bg1"/>
                </a:solidFill>
                <a:latin typeface="微软雅黑" panose="020B0503020204020204" charset="-122"/>
                <a:ea typeface="微软雅黑" panose="020B0503020204020204" charset="-122"/>
                <a:sym typeface="Arial" panose="020B0604020202020204" pitchFamily="34" charset="0"/>
              </a:rPr>
              <a:t>-----摘自《中华人民共和国安全生产法》第二十五条</a:t>
            </a:r>
            <a:endParaRPr lang="zh-CN" altLang="en-US" dirty="0">
              <a:solidFill>
                <a:schemeClr val="bg1"/>
              </a:solidFill>
              <a:latin typeface="微软雅黑" panose="020B0503020204020204" charset="-122"/>
              <a:ea typeface="微软雅黑" panose="020B050302020402020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9425" y="385805"/>
            <a:ext cx="3554178" cy="6425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nSpc>
                <a:spcPct val="120000"/>
              </a:lnSpc>
            </a:pPr>
            <a:r>
              <a:rPr lang="zh-CN" altLang="en-US" sz="3200" b="1"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2 安全责职责分工 </a:t>
            </a:r>
            <a:endParaRPr lang="zh-CN" altLang="en-US" sz="3200" b="1" dirty="0">
              <a:solidFill>
                <a:schemeClr val="tx1">
                  <a:lumMod val="75000"/>
                  <a:lumOff val="25000"/>
                </a:schemeClr>
              </a:solidFill>
              <a:latin typeface="微软雅黑" panose="020B0503020204020204" charset="-122"/>
              <a:ea typeface="微软雅黑" panose="020B0503020204020204" charset="-122"/>
            </a:endParaRPr>
          </a:p>
        </p:txBody>
      </p:sp>
      <p:sp>
        <p:nvSpPr>
          <p:cNvPr id="5" name="矩形 4"/>
          <p:cNvSpPr/>
          <p:nvPr/>
        </p:nvSpPr>
        <p:spPr>
          <a:xfrm>
            <a:off x="0" y="329561"/>
            <a:ext cx="228600" cy="80074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p:nvCxnSpPr>
        <p:spPr>
          <a:xfrm>
            <a:off x="479425" y="2786745"/>
            <a:ext cx="11044918"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79425" y="3492139"/>
            <a:ext cx="11044918"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479425" y="4197533"/>
            <a:ext cx="11044918"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79425" y="4902927"/>
            <a:ext cx="11044918"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479425" y="5608321"/>
            <a:ext cx="11044918"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479425" y="6313717"/>
            <a:ext cx="11044918"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479425" y="1614603"/>
            <a:ext cx="4544834" cy="400110"/>
          </a:xfrm>
          <a:prstGeom prst="rect">
            <a:avLst/>
          </a:prstGeom>
        </p:spPr>
        <p:txBody>
          <a:bodyPr wrap="none">
            <a:spAutoFit/>
          </a:bodyPr>
          <a:lstStyle/>
          <a:p>
            <a:r>
              <a:rPr lang="zh-CN" altLang="en-US" sz="2000" b="1"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生产经营单位主要负责人安全生产职责</a:t>
            </a:r>
            <a:endParaRPr lang="zh-CN" altLang="en-US" sz="2000" b="1" dirty="0">
              <a:solidFill>
                <a:schemeClr val="tx1">
                  <a:lumMod val="85000"/>
                  <a:lumOff val="15000"/>
                </a:schemeClr>
              </a:solidFill>
              <a:latin typeface="微软雅黑" panose="020B0503020204020204" charset="-122"/>
              <a:ea typeface="微软雅黑" panose="020B0503020204020204" charset="-122"/>
            </a:endParaRPr>
          </a:p>
        </p:txBody>
      </p:sp>
      <p:sp>
        <p:nvSpPr>
          <p:cNvPr id="16" name="矩形 15"/>
          <p:cNvSpPr/>
          <p:nvPr/>
        </p:nvSpPr>
        <p:spPr>
          <a:xfrm>
            <a:off x="7366762" y="1614603"/>
            <a:ext cx="1800493" cy="400110"/>
          </a:xfrm>
          <a:prstGeom prst="rect">
            <a:avLst/>
          </a:prstGeom>
        </p:spPr>
        <p:txBody>
          <a:bodyPr wrap="none">
            <a:spAutoFit/>
          </a:bodyPr>
          <a:lstStyle/>
          <a:p>
            <a:r>
              <a:rPr lang="zh-CN" altLang="en-US" sz="2000" b="1"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分管安全领导 </a:t>
            </a:r>
            <a:endParaRPr lang="zh-CN" altLang="en-US" sz="2000" b="1" dirty="0">
              <a:solidFill>
                <a:schemeClr val="tx1">
                  <a:lumMod val="85000"/>
                  <a:lumOff val="15000"/>
                </a:schemeClr>
              </a:solidFill>
              <a:latin typeface="微软雅黑" panose="020B0503020204020204" charset="-122"/>
              <a:ea typeface="微软雅黑" panose="020B0503020204020204" charset="-122"/>
            </a:endParaRPr>
          </a:p>
        </p:txBody>
      </p:sp>
      <p:sp>
        <p:nvSpPr>
          <p:cNvPr id="17" name="矩形 16"/>
          <p:cNvSpPr/>
          <p:nvPr/>
        </p:nvSpPr>
        <p:spPr>
          <a:xfrm>
            <a:off x="9568566" y="1614603"/>
            <a:ext cx="1723549" cy="400110"/>
          </a:xfrm>
          <a:prstGeom prst="rect">
            <a:avLst/>
          </a:prstGeom>
        </p:spPr>
        <p:txBody>
          <a:bodyPr wrap="none">
            <a:spAutoFit/>
          </a:bodyPr>
          <a:lstStyle/>
          <a:p>
            <a:r>
              <a:rPr lang="zh-CN" altLang="en-US" sz="2000" b="1"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分管业务领导</a:t>
            </a:r>
            <a:endParaRPr lang="zh-CN" altLang="en-US" sz="2000" b="1" dirty="0">
              <a:solidFill>
                <a:schemeClr val="tx1">
                  <a:lumMod val="85000"/>
                  <a:lumOff val="15000"/>
                </a:schemeClr>
              </a:solidFill>
              <a:latin typeface="微软雅黑" panose="020B0503020204020204" charset="-122"/>
              <a:ea typeface="微软雅黑" panose="020B0503020204020204" charset="-122"/>
            </a:endParaRPr>
          </a:p>
        </p:txBody>
      </p:sp>
      <p:sp>
        <p:nvSpPr>
          <p:cNvPr id="18" name="矩形 17"/>
          <p:cNvSpPr/>
          <p:nvPr/>
        </p:nvSpPr>
        <p:spPr>
          <a:xfrm>
            <a:off x="479425" y="2350442"/>
            <a:ext cx="3647152" cy="369332"/>
          </a:xfrm>
          <a:prstGeom prst="rect">
            <a:avLst/>
          </a:prstGeom>
        </p:spPr>
        <p:txBody>
          <a:bodyPr wrap="none">
            <a:spAutoFit/>
          </a:bodyPr>
          <a:lstStyle/>
          <a:p>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建立、健全本单位安全生产责任制</a:t>
            </a:r>
            <a:endParaRPr lang="zh-CN" altLang="en-US" dirty="0">
              <a:solidFill>
                <a:schemeClr val="tx1">
                  <a:lumMod val="85000"/>
                  <a:lumOff val="15000"/>
                </a:schemeClr>
              </a:solidFill>
              <a:latin typeface="微软雅黑" panose="020B0503020204020204" charset="-122"/>
              <a:ea typeface="微软雅黑" panose="020B0503020204020204" charset="-122"/>
            </a:endParaRPr>
          </a:p>
        </p:txBody>
      </p:sp>
      <p:sp>
        <p:nvSpPr>
          <p:cNvPr id="19" name="矩形 18"/>
          <p:cNvSpPr/>
          <p:nvPr/>
        </p:nvSpPr>
        <p:spPr>
          <a:xfrm>
            <a:off x="479425" y="2996529"/>
            <a:ext cx="4801314" cy="369332"/>
          </a:xfrm>
          <a:prstGeom prst="rect">
            <a:avLst/>
          </a:prstGeom>
        </p:spPr>
        <p:txBody>
          <a:bodyPr wrap="none">
            <a:spAutoFit/>
          </a:bodyPr>
          <a:lstStyle/>
          <a:p>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组织制定本单位安全生产规章制度和操作规程</a:t>
            </a:r>
            <a:endParaRPr lang="zh-CN" altLang="en-US" dirty="0">
              <a:solidFill>
                <a:schemeClr val="tx1">
                  <a:lumMod val="85000"/>
                  <a:lumOff val="15000"/>
                </a:schemeClr>
              </a:solidFill>
              <a:latin typeface="微软雅黑" panose="020B0503020204020204" charset="-122"/>
              <a:ea typeface="微软雅黑" panose="020B0503020204020204" charset="-122"/>
            </a:endParaRPr>
          </a:p>
        </p:txBody>
      </p:sp>
      <p:sp>
        <p:nvSpPr>
          <p:cNvPr id="20" name="矩形 19"/>
          <p:cNvSpPr/>
          <p:nvPr/>
        </p:nvSpPr>
        <p:spPr>
          <a:xfrm>
            <a:off x="479425" y="3733519"/>
            <a:ext cx="3877985" cy="369332"/>
          </a:xfrm>
          <a:prstGeom prst="rect">
            <a:avLst/>
          </a:prstGeom>
        </p:spPr>
        <p:txBody>
          <a:bodyPr wrap="none">
            <a:spAutoFit/>
          </a:bodyPr>
          <a:lstStyle/>
          <a:p>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保证本单位安全生产投入的有效实施</a:t>
            </a:r>
            <a:endParaRPr lang="zh-CN" altLang="en-US" dirty="0">
              <a:solidFill>
                <a:schemeClr val="tx1">
                  <a:lumMod val="85000"/>
                  <a:lumOff val="15000"/>
                </a:schemeClr>
              </a:solidFill>
              <a:latin typeface="微软雅黑" panose="020B0503020204020204" charset="-122"/>
              <a:ea typeface="微软雅黑" panose="020B0503020204020204" charset="-122"/>
            </a:endParaRPr>
          </a:p>
        </p:txBody>
      </p:sp>
      <p:sp>
        <p:nvSpPr>
          <p:cNvPr id="21" name="矩形 20"/>
          <p:cNvSpPr/>
          <p:nvPr/>
        </p:nvSpPr>
        <p:spPr>
          <a:xfrm>
            <a:off x="479425" y="4438914"/>
            <a:ext cx="6777718" cy="369332"/>
          </a:xfrm>
          <a:prstGeom prst="rect">
            <a:avLst/>
          </a:prstGeom>
        </p:spPr>
        <p:txBody>
          <a:bodyPr wrap="none">
            <a:spAutoFit/>
          </a:bodyPr>
          <a:lstStyle/>
          <a:p>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督促、检查本单位的安全生产工作，及时消除生产安全事故隐患</a:t>
            </a:r>
            <a:endParaRPr lang="zh-CN" altLang="en-US" dirty="0">
              <a:solidFill>
                <a:schemeClr val="tx1">
                  <a:lumMod val="85000"/>
                  <a:lumOff val="15000"/>
                </a:schemeClr>
              </a:solidFill>
              <a:latin typeface="微软雅黑" panose="020B0503020204020204" charset="-122"/>
              <a:ea typeface="微软雅黑" panose="020B0503020204020204" charset="-122"/>
            </a:endParaRPr>
          </a:p>
        </p:txBody>
      </p:sp>
      <p:sp>
        <p:nvSpPr>
          <p:cNvPr id="22" name="矩形 21"/>
          <p:cNvSpPr/>
          <p:nvPr/>
        </p:nvSpPr>
        <p:spPr>
          <a:xfrm>
            <a:off x="479425" y="5150280"/>
            <a:ext cx="5493812" cy="369332"/>
          </a:xfrm>
          <a:prstGeom prst="rect">
            <a:avLst/>
          </a:prstGeom>
        </p:spPr>
        <p:txBody>
          <a:bodyPr wrap="none">
            <a:spAutoFit/>
          </a:bodyPr>
          <a:lstStyle/>
          <a:p>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组织制定并实施本单位的生产安全事故应急救援预案</a:t>
            </a:r>
            <a:endParaRPr lang="zh-CN" altLang="en-US" dirty="0">
              <a:solidFill>
                <a:schemeClr val="tx1">
                  <a:lumMod val="85000"/>
                  <a:lumOff val="15000"/>
                </a:schemeClr>
              </a:solidFill>
              <a:latin typeface="微软雅黑" panose="020B0503020204020204" charset="-122"/>
              <a:ea typeface="微软雅黑" panose="020B0503020204020204" charset="-122"/>
            </a:endParaRPr>
          </a:p>
        </p:txBody>
      </p:sp>
      <p:sp>
        <p:nvSpPr>
          <p:cNvPr id="23" name="矩形 22"/>
          <p:cNvSpPr/>
          <p:nvPr/>
        </p:nvSpPr>
        <p:spPr>
          <a:xfrm>
            <a:off x="479425" y="5856837"/>
            <a:ext cx="3185487" cy="369332"/>
          </a:xfrm>
          <a:prstGeom prst="rect">
            <a:avLst/>
          </a:prstGeom>
        </p:spPr>
        <p:txBody>
          <a:bodyPr wrap="none">
            <a:spAutoFit/>
          </a:bodyPr>
          <a:lstStyle/>
          <a:p>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及时、如实报告生产安全事故</a:t>
            </a:r>
            <a:endParaRPr lang="zh-CN" altLang="en-US" dirty="0">
              <a:solidFill>
                <a:schemeClr val="tx1">
                  <a:lumMod val="85000"/>
                  <a:lumOff val="15000"/>
                </a:schemeClr>
              </a:solidFill>
              <a:latin typeface="微软雅黑" panose="020B0503020204020204" charset="-122"/>
              <a:ea typeface="微软雅黑" panose="020B0503020204020204" charset="-122"/>
            </a:endParaRPr>
          </a:p>
        </p:txBody>
      </p:sp>
      <p:sp>
        <p:nvSpPr>
          <p:cNvPr id="24" name="矩形 23"/>
          <p:cNvSpPr/>
          <p:nvPr/>
        </p:nvSpPr>
        <p:spPr>
          <a:xfrm>
            <a:off x="8065425" y="2306998"/>
            <a:ext cx="369332" cy="369332"/>
          </a:xfrm>
          <a:prstGeom prst="rect">
            <a:avLst/>
          </a:prstGeom>
          <a:noFill/>
          <a:ln w="2222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10245674" y="2307148"/>
            <a:ext cx="369332" cy="369332"/>
          </a:xfrm>
          <a:prstGeom prst="rect">
            <a:avLst/>
          </a:prstGeom>
          <a:noFill/>
          <a:ln w="2222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8065425" y="2996529"/>
            <a:ext cx="369332" cy="369332"/>
          </a:xfrm>
          <a:prstGeom prst="rect">
            <a:avLst/>
          </a:prstGeom>
          <a:noFill/>
          <a:ln w="2222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0245674" y="2996679"/>
            <a:ext cx="369332" cy="369332"/>
          </a:xfrm>
          <a:prstGeom prst="rect">
            <a:avLst/>
          </a:prstGeom>
          <a:noFill/>
          <a:ln w="2222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8065425" y="3733519"/>
            <a:ext cx="369332" cy="369332"/>
          </a:xfrm>
          <a:prstGeom prst="rect">
            <a:avLst/>
          </a:prstGeom>
          <a:noFill/>
          <a:ln w="2222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10245674" y="3733669"/>
            <a:ext cx="369332" cy="369332"/>
          </a:xfrm>
          <a:prstGeom prst="rect">
            <a:avLst/>
          </a:prstGeom>
          <a:noFill/>
          <a:ln w="2222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8065425" y="4438912"/>
            <a:ext cx="369332" cy="369332"/>
          </a:xfrm>
          <a:prstGeom prst="rect">
            <a:avLst/>
          </a:prstGeom>
          <a:noFill/>
          <a:ln w="2222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10245674" y="4439062"/>
            <a:ext cx="369332" cy="369332"/>
          </a:xfrm>
          <a:prstGeom prst="rect">
            <a:avLst/>
          </a:prstGeom>
          <a:noFill/>
          <a:ln w="2222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8065425" y="5150280"/>
            <a:ext cx="369332" cy="369332"/>
          </a:xfrm>
          <a:prstGeom prst="rect">
            <a:avLst/>
          </a:prstGeom>
          <a:noFill/>
          <a:ln w="2222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10245674" y="5150430"/>
            <a:ext cx="369332" cy="369332"/>
          </a:xfrm>
          <a:prstGeom prst="rect">
            <a:avLst/>
          </a:prstGeom>
          <a:noFill/>
          <a:ln w="2222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8065425" y="5856837"/>
            <a:ext cx="369332" cy="369332"/>
          </a:xfrm>
          <a:prstGeom prst="rect">
            <a:avLst/>
          </a:prstGeom>
          <a:noFill/>
          <a:ln w="2222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10245674" y="5856987"/>
            <a:ext cx="369332" cy="369332"/>
          </a:xfrm>
          <a:prstGeom prst="rect">
            <a:avLst/>
          </a:prstGeom>
          <a:noFill/>
          <a:ln w="2222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8024408" y="2315843"/>
            <a:ext cx="451366" cy="369332"/>
          </a:xfrm>
          <a:prstGeom prst="rect">
            <a:avLst/>
          </a:prstGeom>
          <a:noFill/>
        </p:spPr>
        <p:txBody>
          <a:bodyPr wrap="square" rtlCol="0">
            <a:spAutoFit/>
          </a:bodyPr>
          <a:lstStyle/>
          <a:p>
            <a:pPr algn="ctr"/>
            <a:r>
              <a:rPr lang="zh-CN" altLang="en-US" dirty="0">
                <a:solidFill>
                  <a:schemeClr val="tx1">
                    <a:lumMod val="75000"/>
                    <a:lumOff val="25000"/>
                  </a:schemeClr>
                </a:solidFill>
              </a:rPr>
              <a:t>√</a:t>
            </a:r>
            <a:endParaRPr lang="zh-CN" altLang="en-US" dirty="0">
              <a:solidFill>
                <a:schemeClr val="tx1">
                  <a:lumMod val="75000"/>
                  <a:lumOff val="25000"/>
                </a:schemeClr>
              </a:solidFill>
            </a:endParaRPr>
          </a:p>
        </p:txBody>
      </p:sp>
      <p:sp>
        <p:nvSpPr>
          <p:cNvPr id="37" name="文本框 36"/>
          <p:cNvSpPr txBox="1"/>
          <p:nvPr/>
        </p:nvSpPr>
        <p:spPr>
          <a:xfrm>
            <a:off x="8024408" y="2996529"/>
            <a:ext cx="451366" cy="369332"/>
          </a:xfrm>
          <a:prstGeom prst="rect">
            <a:avLst/>
          </a:prstGeom>
          <a:noFill/>
        </p:spPr>
        <p:txBody>
          <a:bodyPr wrap="square" rtlCol="0">
            <a:spAutoFit/>
          </a:bodyPr>
          <a:lstStyle/>
          <a:p>
            <a:pPr algn="ctr"/>
            <a:r>
              <a:rPr lang="zh-CN" altLang="en-US" dirty="0">
                <a:solidFill>
                  <a:schemeClr val="tx1">
                    <a:lumMod val="75000"/>
                    <a:lumOff val="25000"/>
                  </a:schemeClr>
                </a:solidFill>
              </a:rPr>
              <a:t>√</a:t>
            </a:r>
            <a:endParaRPr lang="zh-CN" altLang="en-US" dirty="0">
              <a:solidFill>
                <a:schemeClr val="tx1">
                  <a:lumMod val="75000"/>
                  <a:lumOff val="25000"/>
                </a:schemeClr>
              </a:solidFill>
            </a:endParaRPr>
          </a:p>
        </p:txBody>
      </p:sp>
      <p:sp>
        <p:nvSpPr>
          <p:cNvPr id="38" name="文本框 37"/>
          <p:cNvSpPr txBox="1"/>
          <p:nvPr/>
        </p:nvSpPr>
        <p:spPr>
          <a:xfrm>
            <a:off x="8024408" y="3742745"/>
            <a:ext cx="451366" cy="369332"/>
          </a:xfrm>
          <a:prstGeom prst="rect">
            <a:avLst/>
          </a:prstGeom>
          <a:noFill/>
        </p:spPr>
        <p:txBody>
          <a:bodyPr wrap="square" rtlCol="0">
            <a:spAutoFit/>
          </a:bodyPr>
          <a:lstStyle/>
          <a:p>
            <a:pPr algn="ctr"/>
            <a:r>
              <a:rPr lang="zh-CN" altLang="en-US" dirty="0">
                <a:solidFill>
                  <a:schemeClr val="tx1">
                    <a:lumMod val="75000"/>
                    <a:lumOff val="25000"/>
                  </a:schemeClr>
                </a:solidFill>
              </a:rPr>
              <a:t>√</a:t>
            </a:r>
            <a:endParaRPr lang="zh-CN" altLang="en-US" dirty="0">
              <a:solidFill>
                <a:schemeClr val="tx1">
                  <a:lumMod val="75000"/>
                  <a:lumOff val="25000"/>
                </a:schemeClr>
              </a:solidFill>
            </a:endParaRPr>
          </a:p>
        </p:txBody>
      </p:sp>
      <p:sp>
        <p:nvSpPr>
          <p:cNvPr id="39" name="文本框 38"/>
          <p:cNvSpPr txBox="1"/>
          <p:nvPr/>
        </p:nvSpPr>
        <p:spPr>
          <a:xfrm>
            <a:off x="8024408" y="4441004"/>
            <a:ext cx="451366" cy="369332"/>
          </a:xfrm>
          <a:prstGeom prst="rect">
            <a:avLst/>
          </a:prstGeom>
          <a:noFill/>
        </p:spPr>
        <p:txBody>
          <a:bodyPr wrap="square" rtlCol="0">
            <a:spAutoFit/>
          </a:bodyPr>
          <a:lstStyle/>
          <a:p>
            <a:pPr algn="ctr"/>
            <a:r>
              <a:rPr lang="zh-CN" altLang="en-US" dirty="0">
                <a:solidFill>
                  <a:schemeClr val="tx1">
                    <a:lumMod val="75000"/>
                    <a:lumOff val="25000"/>
                  </a:schemeClr>
                </a:solidFill>
              </a:rPr>
              <a:t>√</a:t>
            </a:r>
            <a:endParaRPr lang="zh-CN" altLang="en-US" dirty="0">
              <a:solidFill>
                <a:schemeClr val="tx1">
                  <a:lumMod val="75000"/>
                  <a:lumOff val="25000"/>
                </a:schemeClr>
              </a:solidFill>
            </a:endParaRPr>
          </a:p>
        </p:txBody>
      </p:sp>
      <p:sp>
        <p:nvSpPr>
          <p:cNvPr id="40" name="文本框 39"/>
          <p:cNvSpPr txBox="1"/>
          <p:nvPr/>
        </p:nvSpPr>
        <p:spPr>
          <a:xfrm>
            <a:off x="8024408" y="5173387"/>
            <a:ext cx="451366" cy="369332"/>
          </a:xfrm>
          <a:prstGeom prst="rect">
            <a:avLst/>
          </a:prstGeom>
          <a:noFill/>
        </p:spPr>
        <p:txBody>
          <a:bodyPr wrap="square" rtlCol="0">
            <a:spAutoFit/>
          </a:bodyPr>
          <a:lstStyle/>
          <a:p>
            <a:pPr algn="ctr"/>
            <a:r>
              <a:rPr lang="zh-CN" altLang="en-US" dirty="0">
                <a:solidFill>
                  <a:schemeClr val="tx1">
                    <a:lumMod val="75000"/>
                    <a:lumOff val="25000"/>
                  </a:schemeClr>
                </a:solidFill>
              </a:rPr>
              <a:t>√</a:t>
            </a:r>
            <a:endParaRPr lang="zh-CN" altLang="en-US" dirty="0">
              <a:solidFill>
                <a:schemeClr val="tx1">
                  <a:lumMod val="75000"/>
                  <a:lumOff val="25000"/>
                </a:schemeClr>
              </a:solidFill>
            </a:endParaRPr>
          </a:p>
        </p:txBody>
      </p:sp>
      <p:sp>
        <p:nvSpPr>
          <p:cNvPr id="41" name="文本框 40"/>
          <p:cNvSpPr txBox="1"/>
          <p:nvPr/>
        </p:nvSpPr>
        <p:spPr>
          <a:xfrm>
            <a:off x="8029312" y="5878780"/>
            <a:ext cx="451366" cy="369332"/>
          </a:xfrm>
          <a:prstGeom prst="rect">
            <a:avLst/>
          </a:prstGeom>
          <a:noFill/>
        </p:spPr>
        <p:txBody>
          <a:bodyPr wrap="square" rtlCol="0">
            <a:spAutoFit/>
          </a:bodyPr>
          <a:lstStyle/>
          <a:p>
            <a:pPr algn="ctr"/>
            <a:r>
              <a:rPr lang="zh-CN" altLang="en-US" dirty="0">
                <a:solidFill>
                  <a:schemeClr val="tx1">
                    <a:lumMod val="75000"/>
                    <a:lumOff val="25000"/>
                  </a:schemeClr>
                </a:solidFill>
              </a:rPr>
              <a:t>√</a:t>
            </a:r>
            <a:endParaRPr lang="zh-CN" altLang="en-US" dirty="0">
              <a:solidFill>
                <a:schemeClr val="tx1">
                  <a:lumMod val="75000"/>
                  <a:lumOff val="25000"/>
                </a:schemeClr>
              </a:solidFill>
            </a:endParaRPr>
          </a:p>
        </p:txBody>
      </p:sp>
      <p:sp>
        <p:nvSpPr>
          <p:cNvPr id="42" name="文本框 41"/>
          <p:cNvSpPr txBox="1"/>
          <p:nvPr/>
        </p:nvSpPr>
        <p:spPr>
          <a:xfrm>
            <a:off x="10204657" y="3012541"/>
            <a:ext cx="451366" cy="369332"/>
          </a:xfrm>
          <a:prstGeom prst="rect">
            <a:avLst/>
          </a:prstGeom>
          <a:noFill/>
        </p:spPr>
        <p:txBody>
          <a:bodyPr wrap="square" rtlCol="0">
            <a:spAutoFit/>
          </a:bodyPr>
          <a:lstStyle/>
          <a:p>
            <a:pPr algn="ctr"/>
            <a:r>
              <a:rPr lang="zh-CN" altLang="en-US" dirty="0">
                <a:solidFill>
                  <a:schemeClr val="tx1">
                    <a:lumMod val="75000"/>
                    <a:lumOff val="25000"/>
                  </a:schemeClr>
                </a:solidFill>
              </a:rPr>
              <a:t>√</a:t>
            </a:r>
            <a:endParaRPr lang="zh-CN" altLang="en-US" dirty="0">
              <a:solidFill>
                <a:schemeClr val="tx1">
                  <a:lumMod val="75000"/>
                  <a:lumOff val="25000"/>
                </a:schemeClr>
              </a:solidFill>
            </a:endParaRPr>
          </a:p>
        </p:txBody>
      </p:sp>
      <p:sp>
        <p:nvSpPr>
          <p:cNvPr id="43" name="文本框 42"/>
          <p:cNvSpPr txBox="1"/>
          <p:nvPr/>
        </p:nvSpPr>
        <p:spPr>
          <a:xfrm>
            <a:off x="10204657" y="3744273"/>
            <a:ext cx="451366" cy="369332"/>
          </a:xfrm>
          <a:prstGeom prst="rect">
            <a:avLst/>
          </a:prstGeom>
          <a:noFill/>
        </p:spPr>
        <p:txBody>
          <a:bodyPr wrap="square" rtlCol="0">
            <a:spAutoFit/>
          </a:bodyPr>
          <a:lstStyle/>
          <a:p>
            <a:pPr algn="ctr"/>
            <a:r>
              <a:rPr lang="zh-CN" altLang="en-US" dirty="0">
                <a:solidFill>
                  <a:schemeClr val="tx1">
                    <a:lumMod val="75000"/>
                    <a:lumOff val="25000"/>
                  </a:schemeClr>
                </a:solidFill>
              </a:rPr>
              <a:t>√</a:t>
            </a:r>
            <a:endParaRPr lang="zh-CN" altLang="en-US" dirty="0">
              <a:solidFill>
                <a:schemeClr val="tx1">
                  <a:lumMod val="75000"/>
                  <a:lumOff val="25000"/>
                </a:schemeClr>
              </a:solidFill>
            </a:endParaRPr>
          </a:p>
        </p:txBody>
      </p:sp>
      <p:sp>
        <p:nvSpPr>
          <p:cNvPr id="44" name="文本框 43"/>
          <p:cNvSpPr txBox="1"/>
          <p:nvPr/>
        </p:nvSpPr>
        <p:spPr>
          <a:xfrm>
            <a:off x="10204657" y="4446197"/>
            <a:ext cx="451366" cy="369332"/>
          </a:xfrm>
          <a:prstGeom prst="rect">
            <a:avLst/>
          </a:prstGeom>
          <a:noFill/>
        </p:spPr>
        <p:txBody>
          <a:bodyPr wrap="square" rtlCol="0">
            <a:spAutoFit/>
          </a:bodyPr>
          <a:lstStyle/>
          <a:p>
            <a:pPr algn="ctr"/>
            <a:r>
              <a:rPr lang="zh-CN" altLang="en-US" dirty="0">
                <a:solidFill>
                  <a:schemeClr val="tx1">
                    <a:lumMod val="75000"/>
                    <a:lumOff val="25000"/>
                  </a:schemeClr>
                </a:solidFill>
              </a:rPr>
              <a:t>√</a:t>
            </a:r>
            <a:endParaRPr lang="zh-CN" altLang="en-US" dirty="0">
              <a:solidFill>
                <a:schemeClr val="tx1">
                  <a:lumMod val="75000"/>
                  <a:lumOff val="25000"/>
                </a:schemeClr>
              </a:solidFill>
            </a:endParaRPr>
          </a:p>
        </p:txBody>
      </p:sp>
      <p:sp>
        <p:nvSpPr>
          <p:cNvPr id="45" name="文本框 44"/>
          <p:cNvSpPr txBox="1"/>
          <p:nvPr/>
        </p:nvSpPr>
        <p:spPr>
          <a:xfrm>
            <a:off x="10204657" y="5169504"/>
            <a:ext cx="451366" cy="369332"/>
          </a:xfrm>
          <a:prstGeom prst="rect">
            <a:avLst/>
          </a:prstGeom>
          <a:noFill/>
        </p:spPr>
        <p:txBody>
          <a:bodyPr wrap="square" rtlCol="0">
            <a:spAutoFit/>
          </a:bodyPr>
          <a:lstStyle/>
          <a:p>
            <a:pPr algn="ctr"/>
            <a:r>
              <a:rPr lang="zh-CN" altLang="en-US" dirty="0">
                <a:solidFill>
                  <a:schemeClr val="tx1">
                    <a:lumMod val="75000"/>
                    <a:lumOff val="25000"/>
                  </a:schemeClr>
                </a:solidFill>
              </a:rPr>
              <a:t>√</a:t>
            </a:r>
            <a:endParaRPr lang="zh-CN" altLang="en-US" dirty="0">
              <a:solidFill>
                <a:schemeClr val="tx1">
                  <a:lumMod val="75000"/>
                  <a:lumOff val="25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329561"/>
            <a:ext cx="228600" cy="80074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79425" y="408657"/>
            <a:ext cx="3964547" cy="6425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nSpc>
                <a:spcPct val="120000"/>
              </a:lnSpc>
            </a:pPr>
            <a:r>
              <a:rPr lang="zh-CN" altLang="en-US" sz="3200" b="1"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3 分管领导具体职责 </a:t>
            </a:r>
            <a:endParaRPr lang="zh-CN" altLang="en-US" sz="3200" b="1" dirty="0">
              <a:solidFill>
                <a:schemeClr val="tx1">
                  <a:lumMod val="75000"/>
                  <a:lumOff val="25000"/>
                </a:schemeClr>
              </a:solidFill>
              <a:latin typeface="微软雅黑" panose="020B0503020204020204" charset="-122"/>
              <a:ea typeface="微软雅黑" panose="020B0503020204020204" charset="-122"/>
            </a:endParaRPr>
          </a:p>
        </p:txBody>
      </p:sp>
      <p:sp>
        <p:nvSpPr>
          <p:cNvPr id="7" name="矩形 6"/>
          <p:cNvSpPr/>
          <p:nvPr/>
        </p:nvSpPr>
        <p:spPr>
          <a:xfrm>
            <a:off x="624115" y="2177143"/>
            <a:ext cx="5181600" cy="4136571"/>
          </a:xfrm>
          <a:prstGeom prst="rect">
            <a:avLst/>
          </a:prstGeom>
          <a:solidFill>
            <a:schemeClr val="bg1"/>
          </a:solidFill>
          <a:ln>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矩形 7"/>
          <p:cNvSpPr/>
          <p:nvPr/>
        </p:nvSpPr>
        <p:spPr>
          <a:xfrm>
            <a:off x="6386285" y="2177142"/>
            <a:ext cx="5181600" cy="4136571"/>
          </a:xfrm>
          <a:prstGeom prst="rect">
            <a:avLst/>
          </a:prstGeom>
          <a:solidFill>
            <a:schemeClr val="bg1"/>
          </a:solidFill>
          <a:ln>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480457" y="1872343"/>
            <a:ext cx="3468915" cy="64254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7242627" y="1872343"/>
            <a:ext cx="3468915" cy="64254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630523" y="1993562"/>
            <a:ext cx="3262432" cy="400110"/>
          </a:xfrm>
          <a:prstGeom prst="rect">
            <a:avLst/>
          </a:prstGeom>
        </p:spPr>
        <p:txBody>
          <a:bodyPr wrap="none">
            <a:spAutoFit/>
          </a:bodyPr>
          <a:lstStyle/>
          <a:p>
            <a:r>
              <a:rPr lang="zh-CN" altLang="en-US" sz="2000" b="1" dirty="0">
                <a:solidFill>
                  <a:schemeClr val="bg1"/>
                </a:solidFill>
                <a:latin typeface="微软雅黑" panose="020B0503020204020204" charset="-122"/>
                <a:ea typeface="微软雅黑" panose="020B0503020204020204" charset="-122"/>
                <a:sym typeface="Arial" panose="020B0604020202020204" pitchFamily="34" charset="0"/>
              </a:rPr>
              <a:t>分管安全生产工作的负责人</a:t>
            </a:r>
            <a:endParaRPr lang="zh-CN" altLang="en-US" sz="2000" b="1" dirty="0">
              <a:solidFill>
                <a:schemeClr val="bg1"/>
              </a:solidFill>
              <a:latin typeface="微软雅黑" panose="020B0503020204020204" charset="-122"/>
              <a:ea typeface="微软雅黑" panose="020B0503020204020204" charset="-122"/>
            </a:endParaRPr>
          </a:p>
        </p:txBody>
      </p:sp>
      <p:sp>
        <p:nvSpPr>
          <p:cNvPr id="12" name="矩形 11"/>
          <p:cNvSpPr/>
          <p:nvPr/>
        </p:nvSpPr>
        <p:spPr>
          <a:xfrm>
            <a:off x="670939" y="2730604"/>
            <a:ext cx="5181600" cy="3367397"/>
          </a:xfrm>
          <a:prstGeom prst="rect">
            <a:avLst/>
          </a:prstGeom>
        </p:spPr>
        <p:txBody>
          <a:bodyPr wrap="square">
            <a:spAutoFit/>
          </a:bodyPr>
          <a:lstStyle/>
          <a:p>
            <a:pPr marL="285750" indent="-285750">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是安全生产工作综合监督管理的责任人，对安全生产工作负组织领导和综合监督管理领导责任，协助主要负责人做好安全管理工作</a:t>
            </a:r>
            <a:endPar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a:p>
            <a:pPr marL="285750" indent="-285750">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负责贯彻落实安全生产有关方针政策、法律法规，组织建立安全管理体系</a:t>
            </a:r>
            <a:endPar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a:p>
            <a:pPr marL="285750" indent="-285750">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组织开展安全生产事故的应急救援和调查处理工作  </a:t>
            </a:r>
            <a:endPar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a:p>
            <a:pPr marL="285750" indent="-285750">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指导协调本企业的安全生产监督、检查和考核 </a:t>
            </a:r>
            <a:endPar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p:txBody>
      </p:sp>
      <p:sp>
        <p:nvSpPr>
          <p:cNvPr id="13" name="矩形 12"/>
          <p:cNvSpPr/>
          <p:nvPr/>
        </p:nvSpPr>
        <p:spPr>
          <a:xfrm>
            <a:off x="6489524" y="2730604"/>
            <a:ext cx="4975120" cy="3367397"/>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对其分管范围内的安全生产工作负直接领导责任</a:t>
            </a:r>
            <a:endPar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a:p>
            <a:pPr marL="285750"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抓好分管范围内的安全生产工作</a:t>
            </a:r>
            <a:endPar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a:p>
            <a:pPr marL="285750"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支持配合分管安全生产工作负责人的工作  </a:t>
            </a:r>
            <a:endPar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a:p>
            <a:pPr marL="285750"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charset="-122"/>
                <a:ea typeface="微软雅黑" panose="020B0503020204020204" charset="-122"/>
              </a:rPr>
              <a:t>分管安全生产的负责人协助主要负责人履行安全生产职责</a:t>
            </a:r>
            <a:endParaRPr lang="zh-CN" altLang="en-US" dirty="0">
              <a:solidFill>
                <a:schemeClr val="tx1">
                  <a:lumMod val="85000"/>
                  <a:lumOff val="15000"/>
                </a:schemeClr>
              </a:solidFill>
              <a:latin typeface="微软雅黑" panose="020B0503020204020204" charset="-122"/>
              <a:ea typeface="微软雅黑" panose="020B0503020204020204" charset="-122"/>
            </a:endParaRPr>
          </a:p>
          <a:p>
            <a:pPr marL="285750"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charset="-122"/>
                <a:ea typeface="微软雅黑" panose="020B0503020204020204" charset="-122"/>
              </a:rPr>
              <a:t>其他负责人应当按照各自分工，负责其职责范围内的安全生产工作</a:t>
            </a:r>
            <a:endParaRPr lang="zh-CN" altLang="en-US" dirty="0">
              <a:solidFill>
                <a:schemeClr val="tx1">
                  <a:lumMod val="85000"/>
                  <a:lumOff val="15000"/>
                </a:schemeClr>
              </a:solidFill>
              <a:latin typeface="微软雅黑" panose="020B0503020204020204" charset="-122"/>
              <a:ea typeface="微软雅黑" panose="020B0503020204020204" charset="-122"/>
            </a:endParaRPr>
          </a:p>
        </p:txBody>
      </p:sp>
      <p:sp>
        <p:nvSpPr>
          <p:cNvPr id="14" name="矩形 13"/>
          <p:cNvSpPr/>
          <p:nvPr/>
        </p:nvSpPr>
        <p:spPr>
          <a:xfrm>
            <a:off x="7602348" y="1968631"/>
            <a:ext cx="2749471" cy="400110"/>
          </a:xfrm>
          <a:prstGeom prst="rect">
            <a:avLst/>
          </a:prstGeom>
        </p:spPr>
        <p:txBody>
          <a:bodyPr wrap="none">
            <a:spAutoFit/>
          </a:bodyPr>
          <a:lstStyle/>
          <a:p>
            <a:r>
              <a:rPr lang="zh-CN" altLang="en-US" sz="2000" b="1" dirty="0">
                <a:solidFill>
                  <a:schemeClr val="bg1"/>
                </a:solidFill>
                <a:latin typeface="微软雅黑" panose="020B0503020204020204" charset="-122"/>
                <a:ea typeface="微软雅黑" panose="020B0503020204020204" charset="-122"/>
                <a:sym typeface="Arial" panose="020B0604020202020204" pitchFamily="34" charset="0"/>
              </a:rPr>
              <a:t>分管其它工作的负责人</a:t>
            </a:r>
            <a:endParaRPr lang="zh-CN" altLang="en-US" sz="2000" b="1" dirty="0">
              <a:solidFill>
                <a:schemeClr val="bg1"/>
              </a:solidFill>
              <a:latin typeface="微软雅黑" panose="020B0503020204020204" charset="-122"/>
              <a:ea typeface="微软雅黑" panose="020B050302020402020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平行四边形 7"/>
          <p:cNvSpPr/>
          <p:nvPr/>
        </p:nvSpPr>
        <p:spPr>
          <a:xfrm>
            <a:off x="6154057" y="-40834"/>
            <a:ext cx="5820229" cy="6898834"/>
          </a:xfrm>
          <a:prstGeom prst="parallelogram">
            <a:avLst>
              <a:gd name="adj" fmla="val 81482"/>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329561"/>
            <a:ext cx="228600" cy="80074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79425" y="408657"/>
            <a:ext cx="3179075" cy="6425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nSpc>
                <a:spcPct val="120000"/>
              </a:lnSpc>
            </a:pPr>
            <a:r>
              <a:rPr lang="zh-CN" altLang="en-US" sz="3200" b="1"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其他管理者职责 </a:t>
            </a:r>
            <a:endParaRPr lang="zh-CN" altLang="en-US" sz="3200" b="1" dirty="0">
              <a:solidFill>
                <a:schemeClr val="tx1">
                  <a:lumMod val="75000"/>
                  <a:lumOff val="25000"/>
                </a:schemeClr>
              </a:solidFill>
              <a:latin typeface="微软雅黑" panose="020B0503020204020204" charset="-122"/>
              <a:ea typeface="微软雅黑" panose="020B0503020204020204" charset="-122"/>
            </a:endParaRPr>
          </a:p>
        </p:txBody>
      </p:sp>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372248" y="729931"/>
            <a:ext cx="4609014" cy="6154389"/>
          </a:xfrm>
          <a:prstGeom prst="rect">
            <a:avLst/>
          </a:prstGeom>
        </p:spPr>
      </p:pic>
      <p:sp>
        <p:nvSpPr>
          <p:cNvPr id="9" name="矩形 8"/>
          <p:cNvSpPr/>
          <p:nvPr/>
        </p:nvSpPr>
        <p:spPr>
          <a:xfrm>
            <a:off x="479425" y="1549345"/>
            <a:ext cx="2319866" cy="400110"/>
          </a:xfrm>
          <a:prstGeom prst="rect">
            <a:avLst/>
          </a:prstGeom>
        </p:spPr>
        <p:txBody>
          <a:bodyPr wrap="square">
            <a:spAutoFit/>
          </a:bodyPr>
          <a:lstStyle/>
          <a:p>
            <a:pPr algn="just"/>
            <a:r>
              <a:rPr lang="zh-CN" altLang="en-US" sz="2000" b="1"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工厂厂长（部长）</a:t>
            </a:r>
            <a:endParaRPr lang="zh-CN" altLang="en-US" sz="2000" b="1" dirty="0">
              <a:solidFill>
                <a:schemeClr val="tx1">
                  <a:lumMod val="85000"/>
                  <a:lumOff val="15000"/>
                </a:schemeClr>
              </a:solidFill>
              <a:latin typeface="微软雅黑" panose="020B0503020204020204" charset="-122"/>
              <a:ea typeface="微软雅黑" panose="020B0503020204020204" charset="-122"/>
            </a:endParaRPr>
          </a:p>
        </p:txBody>
      </p:sp>
      <p:sp>
        <p:nvSpPr>
          <p:cNvPr id="10" name="矩形 9"/>
          <p:cNvSpPr/>
          <p:nvPr/>
        </p:nvSpPr>
        <p:spPr>
          <a:xfrm>
            <a:off x="479425" y="1949455"/>
            <a:ext cx="6892824" cy="4613892"/>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全面负责本工厂安全生产工作，召开安全会议，开展安全活动</a:t>
            </a:r>
            <a:endPar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a:p>
            <a:pPr marL="285750"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保证法律法规和规章制度的执行，把安全工作列入重要议程</a:t>
            </a:r>
            <a:endPar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a:p>
            <a:pPr marL="285750"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在专业人员指导下，组织制定安全作业规程、规章制度，并检查执行情况</a:t>
            </a:r>
            <a:endPar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a:p>
            <a:pPr marL="285750"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组织制定临时生产任务，设备检修等安全预案，落实措施，并负责现场指挥</a:t>
            </a:r>
            <a:endPar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a:p>
            <a:pPr marL="285750"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组织经常性安全设施，现场隐患的检查治理，不断改善生产条件</a:t>
            </a:r>
            <a:endPar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a:p>
            <a:pPr marL="285750"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开展对员工的安全教育，负责组织编制、实施安全技术措施</a:t>
            </a:r>
            <a:endPar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a:p>
            <a:pPr marL="285750"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发生安全事故时及时采取应急措施，并报告上级领导，参与事故调查，落实整改措施</a:t>
            </a:r>
            <a:endPar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a:p>
            <a:pPr marL="285750"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检查、督促下属履行安全生产职责</a:t>
            </a:r>
            <a:endPar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329561"/>
            <a:ext cx="228600" cy="80074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79425" y="408657"/>
            <a:ext cx="3554178" cy="6425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nSpc>
                <a:spcPct val="120000"/>
              </a:lnSpc>
            </a:pPr>
            <a:r>
              <a:rPr lang="en-US" altLang="zh-CN" sz="3200" b="1"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4 </a:t>
            </a:r>
            <a:r>
              <a:rPr lang="zh-CN" altLang="en-US" sz="3200" b="1"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二长及员工职责 </a:t>
            </a:r>
            <a:endParaRPr lang="zh-CN" altLang="en-US" sz="3200" b="1" dirty="0">
              <a:solidFill>
                <a:schemeClr val="tx1">
                  <a:lumMod val="75000"/>
                  <a:lumOff val="25000"/>
                </a:schemeClr>
              </a:solidFill>
              <a:latin typeface="微软雅黑" panose="020B0503020204020204" charset="-122"/>
              <a:ea typeface="微软雅黑" panose="020B0503020204020204" charset="-122"/>
            </a:endParaRPr>
          </a:p>
        </p:txBody>
      </p:sp>
      <p:sp>
        <p:nvSpPr>
          <p:cNvPr id="6" name="矩形 5"/>
          <p:cNvSpPr/>
          <p:nvPr/>
        </p:nvSpPr>
        <p:spPr>
          <a:xfrm>
            <a:off x="479425" y="2098397"/>
            <a:ext cx="5181146" cy="4307404"/>
          </a:xfrm>
          <a:prstGeom prst="rect">
            <a:avLst/>
          </a:prstGeom>
          <a:noFill/>
          <a:ln w="158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870856" y="1851655"/>
            <a:ext cx="2394858" cy="493484"/>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591231" y="1898342"/>
            <a:ext cx="954107" cy="400110"/>
          </a:xfrm>
          <a:prstGeom prst="rect">
            <a:avLst/>
          </a:prstGeom>
        </p:spPr>
        <p:txBody>
          <a:bodyPr wrap="none">
            <a:spAutoFit/>
          </a:bodyPr>
          <a:lstStyle/>
          <a:p>
            <a:r>
              <a:rPr lang="zh-CN" altLang="en-US" sz="2000" b="1" dirty="0">
                <a:solidFill>
                  <a:schemeClr val="bg1"/>
                </a:solidFill>
                <a:latin typeface="微软雅黑" panose="020B0503020204020204" charset="-122"/>
                <a:ea typeface="微软雅黑" panose="020B0503020204020204" charset="-122"/>
                <a:sym typeface="Arial" panose="020B0604020202020204" pitchFamily="34" charset="0"/>
              </a:rPr>
              <a:t>班组长</a:t>
            </a:r>
            <a:endParaRPr lang="zh-CN" altLang="en-US" sz="2000" b="1" dirty="0">
              <a:solidFill>
                <a:schemeClr val="bg1"/>
              </a:solidFill>
              <a:latin typeface="微软雅黑" panose="020B0503020204020204" charset="-122"/>
              <a:ea typeface="微软雅黑" panose="020B0503020204020204" charset="-122"/>
            </a:endParaRPr>
          </a:p>
        </p:txBody>
      </p:sp>
      <p:sp>
        <p:nvSpPr>
          <p:cNvPr id="9" name="矩形 8"/>
          <p:cNvSpPr/>
          <p:nvPr/>
        </p:nvSpPr>
        <p:spPr>
          <a:xfrm>
            <a:off x="740227" y="2679306"/>
            <a:ext cx="4601030" cy="3367397"/>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全面负责本班组的安全生产工作</a:t>
            </a:r>
            <a:endPar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a:p>
            <a:pPr marL="285750"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执行本单位对安全生产的规定和要求</a:t>
            </a:r>
            <a:endPar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a:p>
            <a:pPr marL="285750"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督促本班组员工遵守安全规章制度和安全操作规程</a:t>
            </a:r>
            <a:endPar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a:p>
            <a:pPr marL="285750"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规范作业、杜绝三违</a:t>
            </a:r>
            <a:endPar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a:p>
            <a:pPr marL="285750"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带领班组员工开展隐患排查、自查自改；推行安全自主化管理，保持和改善现场作业环境</a:t>
            </a:r>
            <a:endPar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p:txBody>
      </p:sp>
      <p:sp>
        <p:nvSpPr>
          <p:cNvPr id="12" name="矩形 11"/>
          <p:cNvSpPr/>
          <p:nvPr/>
        </p:nvSpPr>
        <p:spPr>
          <a:xfrm>
            <a:off x="6531429" y="2082901"/>
            <a:ext cx="5181146" cy="4307404"/>
          </a:xfrm>
          <a:prstGeom prst="rect">
            <a:avLst/>
          </a:prstGeom>
          <a:noFill/>
          <a:ln w="158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947004" y="1851655"/>
            <a:ext cx="2394858" cy="4934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6845404" y="2476274"/>
            <a:ext cx="4606369" cy="3782895"/>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对本岗位的安全生产负直接责任</a:t>
            </a:r>
            <a:endPar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a:p>
            <a:pPr marL="285750"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接受安全生产教育培训，学习安全法律法规，掌握安全操作技能，增强安全保护意识</a:t>
            </a:r>
            <a:endPar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a:p>
            <a:pPr marL="285750"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遵守有关安全规章制度和操作规程</a:t>
            </a:r>
            <a:endPar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a:p>
            <a:pPr marL="285750"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遵守劳动纪律，坚持标准化作业</a:t>
            </a:r>
            <a:endPar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a:p>
            <a:pPr marL="285750"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做好设备、工器具等维护保养，保持作业现场整洁，正确使用、妥善维护、保管各种安全装  置，防护设施、劳防用品</a:t>
            </a:r>
            <a:endPar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p:txBody>
      </p:sp>
      <p:sp>
        <p:nvSpPr>
          <p:cNvPr id="15" name="矩形 14"/>
          <p:cNvSpPr/>
          <p:nvPr/>
        </p:nvSpPr>
        <p:spPr>
          <a:xfrm>
            <a:off x="7539139" y="1898342"/>
            <a:ext cx="1210588" cy="400110"/>
          </a:xfrm>
          <a:prstGeom prst="rect">
            <a:avLst/>
          </a:prstGeom>
        </p:spPr>
        <p:txBody>
          <a:bodyPr wrap="none">
            <a:spAutoFit/>
          </a:bodyPr>
          <a:lstStyle/>
          <a:p>
            <a:r>
              <a:rPr lang="zh-CN" altLang="en-US" sz="2000" b="1" dirty="0">
                <a:solidFill>
                  <a:schemeClr val="bg1"/>
                </a:solidFill>
                <a:latin typeface="微软雅黑" panose="020B0503020204020204" charset="-122"/>
                <a:ea typeface="微软雅黑" panose="020B0503020204020204" charset="-122"/>
                <a:sym typeface="Arial" panose="020B0604020202020204" pitchFamily="34" charset="0"/>
              </a:rPr>
              <a:t>岗位人员</a:t>
            </a:r>
            <a:endParaRPr lang="zh-CN" altLang="en-US" sz="2000" b="1" dirty="0">
              <a:solidFill>
                <a:schemeClr val="bg1"/>
              </a:solidFill>
              <a:latin typeface="微软雅黑" panose="020B0503020204020204" charset="-122"/>
              <a:ea typeface="微软雅黑" panose="020B050302020402020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l="12852" t="16311" r="9953"/>
          <a:stretch>
            <a:fillRect/>
          </a:stretch>
        </p:blipFill>
        <p:spPr>
          <a:xfrm>
            <a:off x="0" y="1898918"/>
            <a:ext cx="4238171" cy="3060163"/>
          </a:xfrm>
          <a:prstGeom prst="rect">
            <a:avLst/>
          </a:prstGeom>
        </p:spPr>
      </p:pic>
      <p:sp>
        <p:nvSpPr>
          <p:cNvPr id="5" name="矩形 4"/>
          <p:cNvSpPr/>
          <p:nvPr/>
        </p:nvSpPr>
        <p:spPr>
          <a:xfrm>
            <a:off x="4586512" y="1898917"/>
            <a:ext cx="7605488" cy="306016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5370286" y="2379210"/>
            <a:ext cx="725714" cy="1862048"/>
          </a:xfrm>
          <a:prstGeom prst="rect">
            <a:avLst/>
          </a:prstGeom>
          <a:noFill/>
        </p:spPr>
        <p:txBody>
          <a:bodyPr wrap="square" rtlCol="0">
            <a:spAutoFit/>
          </a:bodyPr>
          <a:lstStyle/>
          <a:p>
            <a:pPr algn="ctr"/>
            <a:r>
              <a:rPr lang="en-US" altLang="zh-CN" sz="11500" dirty="0">
                <a:solidFill>
                  <a:schemeClr val="bg1"/>
                </a:solidFill>
                <a:latin typeface="Arial" panose="020B0604020202020204" pitchFamily="34" charset="0"/>
                <a:cs typeface="Arial" panose="020B0604020202020204" pitchFamily="34" charset="0"/>
              </a:rPr>
              <a:t>3</a:t>
            </a:r>
            <a:endParaRPr lang="zh-CN" altLang="en-US" sz="11500" dirty="0">
              <a:solidFill>
                <a:schemeClr val="bg1"/>
              </a:solidFill>
              <a:latin typeface="Arial" panose="020B0604020202020204" pitchFamily="34" charset="0"/>
              <a:cs typeface="Arial" panose="020B0604020202020204" pitchFamily="34" charset="0"/>
            </a:endParaRPr>
          </a:p>
        </p:txBody>
      </p:sp>
      <p:sp>
        <p:nvSpPr>
          <p:cNvPr id="2" name="矩形 1"/>
          <p:cNvSpPr/>
          <p:nvPr/>
        </p:nvSpPr>
        <p:spPr>
          <a:xfrm>
            <a:off x="6627926" y="2848569"/>
            <a:ext cx="5032147" cy="923330"/>
          </a:xfrm>
          <a:prstGeom prst="rect">
            <a:avLst/>
          </a:prstGeom>
        </p:spPr>
        <p:txBody>
          <a:bodyPr wrap="none">
            <a:spAutoFit/>
          </a:bodyPr>
          <a:lstStyle/>
          <a:p>
            <a:r>
              <a:rPr lang="zh-CN" altLang="en-US" sz="5400" dirty="0">
                <a:solidFill>
                  <a:schemeClr val="bg1"/>
                </a:solidFill>
                <a:latin typeface="微软雅黑" panose="020B0503020204020204" charset="-122"/>
                <a:ea typeface="微软雅黑" panose="020B0503020204020204" charset="-122"/>
                <a:sym typeface="Arial" panose="020B0604020202020204" pitchFamily="34" charset="0"/>
              </a:rPr>
              <a:t>管理者履职方案</a:t>
            </a:r>
            <a:endParaRPr lang="zh-CN" altLang="en-US" sz="5400" dirty="0">
              <a:solidFill>
                <a:schemeClr val="bg1"/>
              </a:solidFill>
              <a:latin typeface="微软雅黑" panose="020B0503020204020204" charset="-122"/>
              <a:ea typeface="微软雅黑" panose="020B0503020204020204" charset="-122"/>
              <a:sym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9425" y="408657"/>
            <a:ext cx="6016391" cy="6425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nSpc>
                <a:spcPct val="120000"/>
              </a:lnSpc>
            </a:pPr>
            <a:r>
              <a:rPr lang="zh-CN" altLang="en-US" sz="3200" b="1"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1 转变安全管理理念和管理方式 </a:t>
            </a:r>
            <a:endParaRPr lang="zh-CN" altLang="en-US" sz="3200" b="1" dirty="0">
              <a:solidFill>
                <a:schemeClr val="tx1">
                  <a:lumMod val="75000"/>
                  <a:lumOff val="25000"/>
                </a:schemeClr>
              </a:solidFill>
              <a:latin typeface="微软雅黑" panose="020B0503020204020204" charset="-122"/>
              <a:ea typeface="微软雅黑" panose="020B0503020204020204" charset="-122"/>
            </a:endParaRPr>
          </a:p>
        </p:txBody>
      </p:sp>
      <p:sp>
        <p:nvSpPr>
          <p:cNvPr id="5" name="矩形 4"/>
          <p:cNvSpPr/>
          <p:nvPr/>
        </p:nvSpPr>
        <p:spPr>
          <a:xfrm>
            <a:off x="0" y="329561"/>
            <a:ext cx="228600" cy="80074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rotWithShape="1">
          <a:blip r:embed="rId1" cstate="print">
            <a:extLst>
              <a:ext uri="{28A0092B-C50C-407E-A947-70E740481C1C}">
                <a14:useLocalDpi xmlns:a14="http://schemas.microsoft.com/office/drawing/2010/main" val="0"/>
              </a:ext>
            </a:extLst>
          </a:blip>
          <a:srcRect b="9736"/>
          <a:stretch>
            <a:fillRect/>
          </a:stretch>
        </p:blipFill>
        <p:spPr>
          <a:xfrm>
            <a:off x="479425" y="1930908"/>
            <a:ext cx="2422018" cy="1458178"/>
          </a:xfrm>
          <a:prstGeom prst="rect">
            <a:avLst/>
          </a:prstGeom>
        </p:spPr>
      </p:pic>
      <p:sp>
        <p:nvSpPr>
          <p:cNvPr id="8" name="矩形 7"/>
          <p:cNvSpPr/>
          <p:nvPr/>
        </p:nvSpPr>
        <p:spPr>
          <a:xfrm>
            <a:off x="3091542" y="1930908"/>
            <a:ext cx="2119086" cy="1498092"/>
          </a:xfrm>
          <a:prstGeom prst="rect">
            <a:avLst/>
          </a:prstGeom>
          <a:solidFill>
            <a:schemeClr val="bg1"/>
          </a:solidFill>
          <a:ln w="22225">
            <a:solidFill>
              <a:schemeClr val="accent4">
                <a:lumMod val="75000"/>
              </a:schemeClr>
            </a:solid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238014" y="2332008"/>
            <a:ext cx="1826141" cy="597921"/>
          </a:xfrm>
          <a:prstGeom prst="rect">
            <a:avLst/>
          </a:prstGeom>
        </p:spPr>
        <p:txBody>
          <a:bodyPr wrap="none">
            <a:spAutoFit/>
          </a:bodyPr>
          <a:lstStyle/>
          <a:p>
            <a:pPr>
              <a:lnSpc>
                <a:spcPct val="130000"/>
              </a:lnSpc>
            </a:pPr>
            <a:r>
              <a:rPr lang="zh-CN" altLang="en-US" sz="2000" dirty="0">
                <a:solidFill>
                  <a:schemeClr val="tx1">
                    <a:lumMod val="85000"/>
                    <a:lumOff val="15000"/>
                  </a:schemeClr>
                </a:solidFill>
                <a:latin typeface="微软雅黑" panose="020B0503020204020204" charset="-122"/>
                <a:ea typeface="微软雅黑" panose="020B0503020204020204" charset="-122"/>
              </a:rPr>
              <a:t>宣传</a:t>
            </a:r>
            <a:r>
              <a:rPr lang="zh-CN" altLang="en-US" sz="2800" b="1" dirty="0">
                <a:solidFill>
                  <a:schemeClr val="accent4">
                    <a:lumMod val="75000"/>
                  </a:schemeClr>
                </a:solidFill>
                <a:latin typeface="微软雅黑" panose="020B0503020204020204" charset="-122"/>
                <a:ea typeface="微软雅黑" panose="020B0503020204020204" charset="-122"/>
              </a:rPr>
              <a:t>三</a:t>
            </a:r>
            <a:r>
              <a:rPr lang="zh-CN" altLang="en-US" sz="2000" dirty="0">
                <a:solidFill>
                  <a:schemeClr val="tx1">
                    <a:lumMod val="85000"/>
                    <a:lumOff val="15000"/>
                  </a:schemeClr>
                </a:solidFill>
                <a:latin typeface="微软雅黑" panose="020B0503020204020204" charset="-122"/>
                <a:ea typeface="微软雅黑" panose="020B0503020204020204" charset="-122"/>
              </a:rPr>
              <a:t>个理念</a:t>
            </a:r>
            <a:endParaRPr lang="zh-CN" altLang="en-US" sz="2000" dirty="0">
              <a:solidFill>
                <a:schemeClr val="tx1">
                  <a:lumMod val="85000"/>
                  <a:lumOff val="15000"/>
                </a:schemeClr>
              </a:solidFill>
              <a:latin typeface="微软雅黑" panose="020B0503020204020204" charset="-122"/>
              <a:ea typeface="微软雅黑" panose="020B0503020204020204" charset="-122"/>
            </a:endParaRPr>
          </a:p>
        </p:txBody>
      </p:sp>
      <p:sp>
        <p:nvSpPr>
          <p:cNvPr id="10" name="矩形 9"/>
          <p:cNvSpPr/>
          <p:nvPr/>
        </p:nvSpPr>
        <p:spPr>
          <a:xfrm>
            <a:off x="5616575" y="2015044"/>
            <a:ext cx="2656568" cy="1289905"/>
          </a:xfrm>
          <a:prstGeom prst="rect">
            <a:avLst/>
          </a:prstGeom>
        </p:spPr>
        <p:txBody>
          <a:bodyPr wrap="square">
            <a:spAutoFit/>
          </a:bodyPr>
          <a:lstStyle/>
          <a:p>
            <a:pPr marL="285750" indent="-285750">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charset="-122"/>
                <a:ea typeface="微软雅黑" panose="020B0503020204020204" charset="-122"/>
              </a:rPr>
              <a:t>事故可以控制和避免</a:t>
            </a:r>
            <a:endParaRPr lang="zh-CN" altLang="en-US" dirty="0">
              <a:solidFill>
                <a:schemeClr val="tx1">
                  <a:lumMod val="85000"/>
                  <a:lumOff val="15000"/>
                </a:schemeClr>
              </a:solidFill>
              <a:latin typeface="微软雅黑" panose="020B0503020204020204" charset="-122"/>
              <a:ea typeface="微软雅黑" panose="020B0503020204020204" charset="-122"/>
            </a:endParaRPr>
          </a:p>
          <a:p>
            <a:pPr marL="285750" indent="-285750">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charset="-122"/>
                <a:ea typeface="微软雅黑" panose="020B0503020204020204" charset="-122"/>
              </a:rPr>
              <a:t>隐患就是事故</a:t>
            </a:r>
            <a:endParaRPr lang="zh-CN" altLang="en-US" dirty="0">
              <a:solidFill>
                <a:schemeClr val="tx1">
                  <a:lumMod val="85000"/>
                  <a:lumOff val="15000"/>
                </a:schemeClr>
              </a:solidFill>
              <a:latin typeface="微软雅黑" panose="020B0503020204020204" charset="-122"/>
              <a:ea typeface="微软雅黑" panose="020B0503020204020204" charset="-122"/>
            </a:endParaRPr>
          </a:p>
          <a:p>
            <a:pPr marL="285750" indent="-285750">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charset="-122"/>
                <a:ea typeface="微软雅黑" panose="020B0503020204020204" charset="-122"/>
              </a:rPr>
              <a:t>我要安全、我的责任</a:t>
            </a:r>
            <a:endParaRPr lang="zh-CN" altLang="en-US" dirty="0">
              <a:solidFill>
                <a:schemeClr val="tx1">
                  <a:lumMod val="85000"/>
                  <a:lumOff val="15000"/>
                </a:schemeClr>
              </a:solidFill>
              <a:latin typeface="微软雅黑" panose="020B0503020204020204" charset="-122"/>
              <a:ea typeface="微软雅黑" panose="020B0503020204020204" charset="-122"/>
            </a:endParaRPr>
          </a:p>
        </p:txBody>
      </p:sp>
      <p:pic>
        <p:nvPicPr>
          <p:cNvPr id="12" name="图片 11"/>
          <p:cNvPicPr>
            <a:picLocks noChangeAspect="1"/>
          </p:cNvPicPr>
          <p:nvPr/>
        </p:nvPicPr>
        <p:blipFill rotWithShape="1">
          <a:blip r:embed="rId2" cstate="print">
            <a:extLst>
              <a:ext uri="{28A0092B-C50C-407E-A947-70E740481C1C}">
                <a14:useLocalDpi xmlns:a14="http://schemas.microsoft.com/office/drawing/2010/main" val="0"/>
              </a:ext>
            </a:extLst>
          </a:blip>
          <a:srcRect r="5770" b="5077"/>
          <a:stretch>
            <a:fillRect/>
          </a:stretch>
        </p:blipFill>
        <p:spPr>
          <a:xfrm>
            <a:off x="479425" y="3991937"/>
            <a:ext cx="2422018" cy="1458178"/>
          </a:xfrm>
          <a:prstGeom prst="rect">
            <a:avLst/>
          </a:prstGeom>
        </p:spPr>
      </p:pic>
      <p:sp>
        <p:nvSpPr>
          <p:cNvPr id="13" name="矩形 12"/>
          <p:cNvSpPr/>
          <p:nvPr/>
        </p:nvSpPr>
        <p:spPr>
          <a:xfrm>
            <a:off x="3091542" y="4002343"/>
            <a:ext cx="2119086" cy="1498092"/>
          </a:xfrm>
          <a:prstGeom prst="rect">
            <a:avLst/>
          </a:prstGeom>
          <a:solidFill>
            <a:schemeClr val="bg1"/>
          </a:solidFill>
          <a:ln w="22225">
            <a:solidFill>
              <a:schemeClr val="accent4">
                <a:lumMod val="75000"/>
              </a:schemeClr>
            </a:solid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3238014" y="4422065"/>
            <a:ext cx="1826141" cy="597921"/>
          </a:xfrm>
          <a:prstGeom prst="rect">
            <a:avLst/>
          </a:prstGeom>
        </p:spPr>
        <p:txBody>
          <a:bodyPr wrap="none">
            <a:spAutoFit/>
          </a:bodyPr>
          <a:lstStyle/>
          <a:p>
            <a:pPr>
              <a:lnSpc>
                <a:spcPct val="130000"/>
              </a:lnSpc>
            </a:pPr>
            <a:r>
              <a:rPr lang="zh-CN" altLang="en-US" sz="2000" dirty="0">
                <a:solidFill>
                  <a:schemeClr val="tx1">
                    <a:lumMod val="85000"/>
                    <a:lumOff val="15000"/>
                  </a:schemeClr>
                </a:solidFill>
                <a:latin typeface="微软雅黑" panose="020B0503020204020204" charset="-122"/>
                <a:ea typeface="微软雅黑" panose="020B0503020204020204" charset="-122"/>
              </a:rPr>
              <a:t>强化</a:t>
            </a:r>
            <a:r>
              <a:rPr lang="zh-CN" altLang="en-US" sz="2800" b="1" dirty="0">
                <a:solidFill>
                  <a:schemeClr val="accent4">
                    <a:lumMod val="75000"/>
                  </a:schemeClr>
                </a:solidFill>
                <a:latin typeface="微软雅黑" panose="020B0503020204020204" charset="-122"/>
                <a:ea typeface="微软雅黑" panose="020B0503020204020204" charset="-122"/>
              </a:rPr>
              <a:t>二</a:t>
            </a:r>
            <a:r>
              <a:rPr lang="zh-CN" altLang="en-US" sz="2000" dirty="0">
                <a:solidFill>
                  <a:schemeClr val="tx1">
                    <a:lumMod val="85000"/>
                    <a:lumOff val="15000"/>
                  </a:schemeClr>
                </a:solidFill>
                <a:latin typeface="微软雅黑" panose="020B0503020204020204" charset="-122"/>
                <a:ea typeface="微软雅黑" panose="020B0503020204020204" charset="-122"/>
              </a:rPr>
              <a:t>个了解</a:t>
            </a:r>
            <a:endParaRPr lang="zh-CN" altLang="en-US" sz="2000" dirty="0">
              <a:solidFill>
                <a:schemeClr val="tx1">
                  <a:lumMod val="85000"/>
                  <a:lumOff val="15000"/>
                </a:schemeClr>
              </a:solidFill>
              <a:latin typeface="微软雅黑" panose="020B0503020204020204" charset="-122"/>
              <a:ea typeface="微软雅黑" panose="020B0503020204020204" charset="-122"/>
            </a:endParaRPr>
          </a:p>
        </p:txBody>
      </p:sp>
      <p:sp>
        <p:nvSpPr>
          <p:cNvPr id="15" name="矩形 14"/>
          <p:cNvSpPr/>
          <p:nvPr/>
        </p:nvSpPr>
        <p:spPr>
          <a:xfrm>
            <a:off x="5616574" y="3868323"/>
            <a:ext cx="5965825" cy="1705403"/>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充</a:t>
            </a:r>
            <a:r>
              <a:rPr lang="zh-CN" altLang="en-US" dirty="0">
                <a:solidFill>
                  <a:schemeClr val="tx1">
                    <a:lumMod val="85000"/>
                    <a:lumOff val="15000"/>
                  </a:schemeClr>
                </a:solidFill>
                <a:latin typeface="微软雅黑" panose="020B0503020204020204" charset="-122"/>
                <a:ea typeface="微软雅黑" panose="020B0503020204020204" charset="-122"/>
              </a:rPr>
              <a:t>分了解现场安全状态和薄弱环节，加强调查研究、听取现场意见、解决实际问题、追求工作实效</a:t>
            </a:r>
            <a:endParaRPr lang="zh-CN" altLang="en-US" dirty="0">
              <a:solidFill>
                <a:schemeClr val="tx1">
                  <a:lumMod val="85000"/>
                  <a:lumOff val="15000"/>
                </a:schemeClr>
              </a:solidFill>
              <a:latin typeface="微软雅黑" panose="020B0503020204020204" charset="-122"/>
              <a:ea typeface="微软雅黑" panose="020B0503020204020204" charset="-122"/>
            </a:endParaRPr>
          </a:p>
          <a:p>
            <a:pPr marL="285750"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charset="-122"/>
                <a:ea typeface="微软雅黑" panose="020B0503020204020204" charset="-122"/>
              </a:rPr>
              <a:t>充分了解员工行为习惯和思想动态，因势利导、扬长避短，调动员工的自主性、积极性</a:t>
            </a:r>
            <a:endParaRPr lang="zh-CN" altLang="en-US" dirty="0">
              <a:solidFill>
                <a:schemeClr val="tx1">
                  <a:lumMod val="85000"/>
                  <a:lumOff val="15000"/>
                </a:schemeClr>
              </a:solidFill>
              <a:latin typeface="微软雅黑" panose="020B0503020204020204" charset="-122"/>
              <a:ea typeface="微软雅黑" panose="020B050302020402020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9425" y="408657"/>
            <a:ext cx="6016391" cy="6425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nSpc>
                <a:spcPct val="120000"/>
              </a:lnSpc>
            </a:pPr>
            <a:r>
              <a:rPr lang="zh-CN" altLang="en-US" sz="3200" b="1"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1 转变安全管理理念和管理方式 </a:t>
            </a:r>
            <a:endParaRPr lang="zh-CN" altLang="en-US" sz="3200" b="1" dirty="0">
              <a:solidFill>
                <a:schemeClr val="tx1">
                  <a:lumMod val="75000"/>
                  <a:lumOff val="25000"/>
                </a:schemeClr>
              </a:solidFill>
              <a:latin typeface="微软雅黑" panose="020B0503020204020204" charset="-122"/>
              <a:ea typeface="微软雅黑" panose="020B0503020204020204" charset="-122"/>
            </a:endParaRPr>
          </a:p>
        </p:txBody>
      </p:sp>
      <p:sp>
        <p:nvSpPr>
          <p:cNvPr id="5" name="矩形 4"/>
          <p:cNvSpPr/>
          <p:nvPr/>
        </p:nvSpPr>
        <p:spPr>
          <a:xfrm>
            <a:off x="0" y="329561"/>
            <a:ext cx="228600" cy="80074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rotWithShape="1">
          <a:blip r:embed="rId1" cstate="print">
            <a:extLst>
              <a:ext uri="{28A0092B-C50C-407E-A947-70E740481C1C}">
                <a14:useLocalDpi xmlns:a14="http://schemas.microsoft.com/office/drawing/2010/main" val="0"/>
              </a:ext>
            </a:extLst>
          </a:blip>
          <a:srcRect b="9040"/>
          <a:stretch>
            <a:fillRect/>
          </a:stretch>
        </p:blipFill>
        <p:spPr>
          <a:xfrm>
            <a:off x="479425" y="1930531"/>
            <a:ext cx="2422018" cy="1469441"/>
          </a:xfrm>
          <a:prstGeom prst="rect">
            <a:avLst/>
          </a:prstGeom>
        </p:spPr>
      </p:pic>
      <p:sp>
        <p:nvSpPr>
          <p:cNvPr id="9" name="矩形 8"/>
          <p:cNvSpPr/>
          <p:nvPr/>
        </p:nvSpPr>
        <p:spPr>
          <a:xfrm>
            <a:off x="3091542" y="1930908"/>
            <a:ext cx="2119086" cy="1469064"/>
          </a:xfrm>
          <a:prstGeom prst="rect">
            <a:avLst/>
          </a:prstGeom>
          <a:solidFill>
            <a:schemeClr val="bg1"/>
          </a:solidFill>
          <a:ln w="22225">
            <a:solidFill>
              <a:schemeClr val="accent4">
                <a:lumMod val="75000"/>
              </a:schemeClr>
            </a:solid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矩形 9"/>
          <p:cNvSpPr/>
          <p:nvPr/>
        </p:nvSpPr>
        <p:spPr>
          <a:xfrm>
            <a:off x="3238014" y="2322748"/>
            <a:ext cx="1826141" cy="597921"/>
          </a:xfrm>
          <a:prstGeom prst="rect">
            <a:avLst/>
          </a:prstGeom>
        </p:spPr>
        <p:txBody>
          <a:bodyPr wrap="none">
            <a:spAutoFit/>
          </a:bodyPr>
          <a:lstStyle/>
          <a:p>
            <a:pPr>
              <a:lnSpc>
                <a:spcPct val="130000"/>
              </a:lnSpc>
            </a:pPr>
            <a:r>
              <a:rPr lang="zh-CN" altLang="en-US" sz="2000" dirty="0">
                <a:solidFill>
                  <a:schemeClr val="tx1">
                    <a:lumMod val="85000"/>
                    <a:lumOff val="15000"/>
                  </a:schemeClr>
                </a:solidFill>
                <a:latin typeface="微软雅黑" panose="020B0503020204020204" charset="-122"/>
                <a:ea typeface="微软雅黑" panose="020B0503020204020204" charset="-122"/>
              </a:rPr>
              <a:t>推进</a:t>
            </a:r>
            <a:r>
              <a:rPr lang="zh-CN" altLang="en-US" sz="2800" b="1" dirty="0">
                <a:solidFill>
                  <a:schemeClr val="accent4">
                    <a:lumMod val="75000"/>
                  </a:schemeClr>
                </a:solidFill>
                <a:latin typeface="微软雅黑" panose="020B0503020204020204" charset="-122"/>
                <a:ea typeface="微软雅黑" panose="020B0503020204020204" charset="-122"/>
              </a:rPr>
              <a:t>三</a:t>
            </a:r>
            <a:r>
              <a:rPr lang="zh-CN" altLang="en-US" sz="2000" dirty="0">
                <a:solidFill>
                  <a:schemeClr val="tx1">
                    <a:lumMod val="85000"/>
                    <a:lumOff val="15000"/>
                  </a:schemeClr>
                </a:solidFill>
                <a:latin typeface="微软雅黑" panose="020B0503020204020204" charset="-122"/>
                <a:ea typeface="微软雅黑" panose="020B0503020204020204" charset="-122"/>
              </a:rPr>
              <a:t>个转变</a:t>
            </a:r>
            <a:endParaRPr lang="zh-CN" altLang="en-US" sz="2000" dirty="0">
              <a:solidFill>
                <a:schemeClr val="tx1">
                  <a:lumMod val="85000"/>
                  <a:lumOff val="15000"/>
                </a:schemeClr>
              </a:solidFill>
              <a:latin typeface="微软雅黑" panose="020B0503020204020204" charset="-122"/>
              <a:ea typeface="微软雅黑" panose="020B0503020204020204" charset="-122"/>
            </a:endParaRPr>
          </a:p>
        </p:txBody>
      </p:sp>
      <p:sp>
        <p:nvSpPr>
          <p:cNvPr id="11" name="矩形 10"/>
          <p:cNvSpPr/>
          <p:nvPr/>
        </p:nvSpPr>
        <p:spPr>
          <a:xfrm>
            <a:off x="5639020" y="1988640"/>
            <a:ext cx="4245209" cy="1295163"/>
          </a:xfrm>
          <a:prstGeom prst="rect">
            <a:avLst/>
          </a:prstGeom>
        </p:spPr>
        <p:txBody>
          <a:bodyPr wrap="square">
            <a:spAutoFit/>
          </a:bodyPr>
          <a:lstStyle/>
          <a:p>
            <a:pPr marL="285750" indent="-285750">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由</a:t>
            </a:r>
            <a:r>
              <a:rPr lang="zh-CN" altLang="en-US" dirty="0">
                <a:solidFill>
                  <a:schemeClr val="tx1">
                    <a:lumMod val="85000"/>
                    <a:lumOff val="15000"/>
                  </a:schemeClr>
                </a:solidFill>
                <a:latin typeface="微软雅黑" panose="020B0503020204020204" charset="-122"/>
                <a:ea typeface="微软雅黑" panose="020B0503020204020204" charset="-122"/>
              </a:rPr>
              <a:t>管事故向控隐患转变</a:t>
            </a:r>
            <a:endParaRPr lang="zh-CN" altLang="en-US" dirty="0">
              <a:solidFill>
                <a:schemeClr val="tx1">
                  <a:lumMod val="85000"/>
                  <a:lumOff val="15000"/>
                </a:schemeClr>
              </a:solidFill>
              <a:latin typeface="微软雅黑" panose="020B0503020204020204" charset="-122"/>
              <a:ea typeface="微软雅黑" panose="020B0503020204020204" charset="-122"/>
            </a:endParaRPr>
          </a:p>
          <a:p>
            <a:pPr marL="285750" indent="-285750">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charset="-122"/>
                <a:ea typeface="微软雅黑" panose="020B0503020204020204" charset="-122"/>
              </a:rPr>
              <a:t>由重视制度制定向强化现场执行转变</a:t>
            </a:r>
            <a:endParaRPr lang="zh-CN" altLang="en-US" dirty="0">
              <a:solidFill>
                <a:schemeClr val="tx1">
                  <a:lumMod val="85000"/>
                  <a:lumOff val="15000"/>
                </a:schemeClr>
              </a:solidFill>
              <a:latin typeface="微软雅黑" panose="020B0503020204020204" charset="-122"/>
              <a:ea typeface="微软雅黑" panose="020B0503020204020204" charset="-122"/>
            </a:endParaRPr>
          </a:p>
          <a:p>
            <a:pPr marL="285750" indent="-285750">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charset="-122"/>
                <a:ea typeface="微软雅黑" panose="020B0503020204020204" charset="-122"/>
              </a:rPr>
              <a:t>由职能推进型向自主管理型转变</a:t>
            </a:r>
            <a:endParaRPr lang="zh-CN" altLang="en-US" dirty="0">
              <a:solidFill>
                <a:schemeClr val="tx1">
                  <a:lumMod val="85000"/>
                  <a:lumOff val="15000"/>
                </a:schemeClr>
              </a:solidFill>
              <a:latin typeface="微软雅黑" panose="020B0503020204020204" charset="-122"/>
              <a:ea typeface="微软雅黑" panose="020B0503020204020204" charset="-122"/>
            </a:endParaRPr>
          </a:p>
        </p:txBody>
      </p:sp>
      <p:pic>
        <p:nvPicPr>
          <p:cNvPr id="13" name="图片 12"/>
          <p:cNvPicPr>
            <a:picLocks noChangeAspect="1"/>
          </p:cNvPicPr>
          <p:nvPr/>
        </p:nvPicPr>
        <p:blipFill rotWithShape="1">
          <a:blip r:embed="rId2" cstate="print">
            <a:extLst>
              <a:ext uri="{28A0092B-C50C-407E-A947-70E740481C1C}">
                <a14:useLocalDpi xmlns:a14="http://schemas.microsoft.com/office/drawing/2010/main" val="0"/>
              </a:ext>
            </a:extLst>
          </a:blip>
          <a:srcRect t="13832" r="14398" b="7906"/>
          <a:stretch>
            <a:fillRect/>
          </a:stretch>
        </p:blipFill>
        <p:spPr>
          <a:xfrm>
            <a:off x="479425" y="4024040"/>
            <a:ext cx="2422018" cy="1476975"/>
          </a:xfrm>
          <a:prstGeom prst="rect">
            <a:avLst/>
          </a:prstGeom>
        </p:spPr>
      </p:pic>
      <p:sp>
        <p:nvSpPr>
          <p:cNvPr id="14" name="矩形 13"/>
          <p:cNvSpPr/>
          <p:nvPr/>
        </p:nvSpPr>
        <p:spPr>
          <a:xfrm>
            <a:off x="3091542" y="4024040"/>
            <a:ext cx="2119086" cy="1469064"/>
          </a:xfrm>
          <a:prstGeom prst="rect">
            <a:avLst/>
          </a:prstGeom>
          <a:solidFill>
            <a:schemeClr val="bg1"/>
          </a:solidFill>
          <a:ln w="22225">
            <a:solidFill>
              <a:schemeClr val="accent4">
                <a:lumMod val="75000"/>
              </a:schemeClr>
            </a:solid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矩形 14"/>
          <p:cNvSpPr/>
          <p:nvPr/>
        </p:nvSpPr>
        <p:spPr>
          <a:xfrm>
            <a:off x="3238013" y="4387041"/>
            <a:ext cx="1826141" cy="597921"/>
          </a:xfrm>
          <a:prstGeom prst="rect">
            <a:avLst/>
          </a:prstGeom>
        </p:spPr>
        <p:txBody>
          <a:bodyPr wrap="none">
            <a:spAutoFit/>
          </a:bodyPr>
          <a:lstStyle/>
          <a:p>
            <a:pPr>
              <a:lnSpc>
                <a:spcPct val="130000"/>
              </a:lnSpc>
            </a:pPr>
            <a:r>
              <a:rPr lang="zh-CN" altLang="en-US" sz="2000"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落实</a:t>
            </a:r>
            <a:r>
              <a:rPr lang="zh-CN" altLang="en-US" sz="2800" b="1" dirty="0">
                <a:solidFill>
                  <a:schemeClr val="accent4">
                    <a:lumMod val="75000"/>
                  </a:schemeClr>
                </a:solidFill>
                <a:latin typeface="微软雅黑" panose="020B0503020204020204" charset="-122"/>
                <a:ea typeface="微软雅黑" panose="020B0503020204020204" charset="-122"/>
                <a:sym typeface="Arial" panose="020B0604020202020204" pitchFamily="34" charset="0"/>
              </a:rPr>
              <a:t>七</a:t>
            </a:r>
            <a:r>
              <a:rPr lang="zh-CN" altLang="en-US" sz="2000"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项措施</a:t>
            </a:r>
            <a:endParaRPr lang="zh-CN" altLang="en-US" sz="2000"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p:txBody>
      </p:sp>
      <p:sp>
        <p:nvSpPr>
          <p:cNvPr id="16" name="矩形 15"/>
          <p:cNvSpPr/>
          <p:nvPr/>
        </p:nvSpPr>
        <p:spPr>
          <a:xfrm>
            <a:off x="5639020" y="4248797"/>
            <a:ext cx="4956409" cy="874407"/>
          </a:xfrm>
          <a:prstGeom prst="rect">
            <a:avLst/>
          </a:prstGeom>
        </p:spPr>
        <p:txBody>
          <a:bodyPr wrap="square">
            <a:spAutoFit/>
          </a:bodyPr>
          <a:lstStyle/>
          <a:p>
            <a:pPr algn="just">
              <a:lnSpc>
                <a:spcPct val="150000"/>
              </a:lnSpc>
            </a:pPr>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安全生产 、安全责任、隐患排查、自主管理、班组学习、制度执行、计划落实</a:t>
            </a:r>
            <a:endParaRPr lang="zh-CN" altLang="en-US" dirty="0">
              <a:solidFill>
                <a:schemeClr val="tx1">
                  <a:lumMod val="85000"/>
                  <a:lumOff val="15000"/>
                </a:schemeClr>
              </a:solidFill>
              <a:latin typeface="微软雅黑" panose="020B0503020204020204" charset="-122"/>
              <a:ea typeface="微软雅黑" panose="020B050302020402020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9425" y="408657"/>
            <a:ext cx="3143809" cy="6425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nSpc>
                <a:spcPct val="120000"/>
              </a:lnSpc>
            </a:pPr>
            <a:r>
              <a:rPr lang="zh-CN" altLang="en-US" sz="3200" b="1"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2 安全履职要素 </a:t>
            </a:r>
            <a:endParaRPr lang="zh-CN" altLang="en-US" sz="3200" b="1" dirty="0">
              <a:solidFill>
                <a:schemeClr val="tx1">
                  <a:lumMod val="75000"/>
                  <a:lumOff val="25000"/>
                </a:schemeClr>
              </a:solidFill>
              <a:latin typeface="微软雅黑" panose="020B0503020204020204" charset="-122"/>
              <a:ea typeface="微软雅黑" panose="020B0503020204020204" charset="-122"/>
            </a:endParaRPr>
          </a:p>
        </p:txBody>
      </p:sp>
      <p:sp>
        <p:nvSpPr>
          <p:cNvPr id="5" name="矩形 4"/>
          <p:cNvSpPr/>
          <p:nvPr/>
        </p:nvSpPr>
        <p:spPr>
          <a:xfrm>
            <a:off x="0" y="329561"/>
            <a:ext cx="228600" cy="80074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6" name="Group 4"/>
          <p:cNvGraphicFramePr/>
          <p:nvPr>
            <p:custDataLst>
              <p:tags r:id="rId1"/>
            </p:custDataLst>
          </p:nvPr>
        </p:nvGraphicFramePr>
        <p:xfrm>
          <a:off x="2387600" y="1355271"/>
          <a:ext cx="7416800" cy="5230813"/>
        </p:xfrm>
        <a:graphic>
          <a:graphicData uri="http://schemas.openxmlformats.org/drawingml/2006/table">
            <a:tbl>
              <a:tblPr/>
              <a:tblGrid>
                <a:gridCol w="1220787"/>
                <a:gridCol w="2495550"/>
                <a:gridCol w="3700463"/>
              </a:tblGrid>
              <a:tr h="350838">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400" b="1" i="0" u="none" strike="noStrike" cap="none" normalizeH="0" baseline="0" dirty="0">
                          <a:ln>
                            <a:noFill/>
                          </a:ln>
                          <a:solidFill>
                            <a:srgbClr val="FFFFFF"/>
                          </a:solidFill>
                          <a:effectLst/>
                          <a:latin typeface="Calibri" panose="020F0502020204030204" charset="0"/>
                          <a:ea typeface="微软雅黑" panose="020B0503020204020204" charset="-122"/>
                        </a:rPr>
                        <a:t>序号</a:t>
                      </a:r>
                      <a:endParaRPr kumimoji="0" lang="zh-CN" altLang="zh-CN" sz="1400" b="1" i="0" u="none" strike="noStrike" cap="none" normalizeH="0" baseline="0" dirty="0">
                        <a:ln>
                          <a:noFill/>
                        </a:ln>
                        <a:solidFill>
                          <a:srgbClr val="FFFFFF"/>
                        </a:solidFill>
                        <a:effectLst/>
                        <a:latin typeface="Calibri" panose="020F0502020204030204" charset="0"/>
                        <a:ea typeface="微软雅黑" panose="020B0503020204020204" charset="-122"/>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4">
                        <a:lumMod val="75000"/>
                      </a:schemeClr>
                    </a:solid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400" b="1" i="0" u="none" strike="noStrike" cap="none" normalizeH="0" baseline="0" dirty="0">
                          <a:ln>
                            <a:noFill/>
                          </a:ln>
                          <a:solidFill>
                            <a:srgbClr val="FFFFFF"/>
                          </a:solidFill>
                          <a:effectLst/>
                          <a:latin typeface="Calibri" panose="020F0502020204030204" charset="0"/>
                          <a:ea typeface="微软雅黑" panose="020B0503020204020204" charset="-122"/>
                        </a:rPr>
                        <a:t>一级要素</a:t>
                      </a:r>
                      <a:endParaRPr kumimoji="0" lang="zh-CN" altLang="zh-CN" sz="1400" b="1" i="0" u="none" strike="noStrike" cap="none" normalizeH="0" baseline="0" dirty="0">
                        <a:ln>
                          <a:noFill/>
                        </a:ln>
                        <a:solidFill>
                          <a:srgbClr val="FFFFFF"/>
                        </a:solidFill>
                        <a:effectLst/>
                        <a:latin typeface="Calibri" panose="020F0502020204030204" charset="0"/>
                        <a:ea typeface="微软雅黑" panose="020B0503020204020204" charset="-122"/>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4">
                        <a:lumMod val="75000"/>
                      </a:schemeClr>
                    </a:solid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400" b="1" i="0" u="none" strike="noStrike" cap="none" normalizeH="0" baseline="0" dirty="0">
                          <a:ln>
                            <a:noFill/>
                          </a:ln>
                          <a:solidFill>
                            <a:srgbClr val="FFFFFF"/>
                          </a:solidFill>
                          <a:effectLst/>
                          <a:latin typeface="Calibri" panose="020F0502020204030204" charset="0"/>
                          <a:ea typeface="微软雅黑" panose="020B0503020204020204" charset="-122"/>
                        </a:rPr>
                        <a:t>二级要素</a:t>
                      </a:r>
                      <a:endParaRPr kumimoji="0" lang="zh-CN" altLang="zh-CN" sz="1400" b="1" i="0" u="none" strike="noStrike" cap="none" normalizeH="0" baseline="0" dirty="0">
                        <a:ln>
                          <a:noFill/>
                        </a:ln>
                        <a:solidFill>
                          <a:srgbClr val="FFFFFF"/>
                        </a:solidFill>
                        <a:effectLst/>
                        <a:latin typeface="Calibri" panose="020F0502020204030204" charset="0"/>
                        <a:ea typeface="微软雅黑" panose="020B0503020204020204" charset="-122"/>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4">
                        <a:lumMod val="75000"/>
                      </a:schemeClr>
                    </a:solidFill>
                  </a:tcPr>
                </a:tc>
              </a:tr>
              <a:tr h="304800">
                <a:tc rowSpan="2">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en-US" sz="1400" b="0" i="0" u="none" strike="noStrike" cap="none" normalizeH="0" baseline="0" dirty="0">
                          <a:ln>
                            <a:noFill/>
                          </a:ln>
                          <a:solidFill>
                            <a:srgbClr val="000000"/>
                          </a:solidFill>
                          <a:effectLst/>
                          <a:latin typeface="微软雅黑" panose="020B0503020204020204" charset="-122"/>
                          <a:ea typeface="微软雅黑" panose="020B0503020204020204" charset="-122"/>
                        </a:rPr>
                        <a:t>1</a:t>
                      </a:r>
                      <a:endParaRPr kumimoji="0" lang="zh-CN" altLang="en-US" sz="1400" b="0" i="0" u="none" strike="noStrike" cap="none" normalizeH="0" baseline="0" dirty="0">
                        <a:ln>
                          <a:noFill/>
                        </a:ln>
                        <a:solidFill>
                          <a:srgbClr val="000000"/>
                        </a:solidFill>
                        <a:effectLst/>
                        <a:latin typeface="微软雅黑" panose="020B0503020204020204" charset="-122"/>
                        <a:ea typeface="微软雅黑" panose="020B0503020204020204" charset="-122"/>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4">
                        <a:lumMod val="40000"/>
                        <a:lumOff val="60000"/>
                      </a:schemeClr>
                    </a:solidFill>
                  </a:tcPr>
                </a:tc>
                <a:tc rowSpan="2">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400" b="0" i="0" u="none" strike="noStrike" cap="none" normalizeH="0" baseline="0" dirty="0">
                          <a:ln>
                            <a:noFill/>
                          </a:ln>
                          <a:solidFill>
                            <a:srgbClr val="000000"/>
                          </a:solidFill>
                          <a:effectLst/>
                          <a:latin typeface="Calibri" panose="020F0502020204030204" charset="0"/>
                          <a:ea typeface="微软雅黑" panose="020B0503020204020204" charset="-122"/>
                        </a:rPr>
                        <a:t>安全履职方案</a:t>
                      </a:r>
                      <a:endParaRPr kumimoji="0" lang="zh-CN" altLang="zh-CN" sz="1400" b="0" i="0" u="none" strike="noStrike" cap="none" normalizeH="0" baseline="0" dirty="0">
                        <a:ln>
                          <a:noFill/>
                        </a:ln>
                        <a:solidFill>
                          <a:srgbClr val="000000"/>
                        </a:solidFill>
                        <a:effectLst/>
                        <a:latin typeface="Calibri" panose="020F0502020204030204" charset="0"/>
                        <a:ea typeface="微软雅黑" panose="020B0503020204020204" charset="-122"/>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400" b="0" i="0" u="none" strike="noStrike" cap="none" normalizeH="0" baseline="0">
                          <a:ln>
                            <a:noFill/>
                          </a:ln>
                          <a:solidFill>
                            <a:srgbClr val="000000"/>
                          </a:solidFill>
                          <a:effectLst/>
                          <a:latin typeface="Calibri" panose="020F0502020204030204" charset="0"/>
                          <a:ea typeface="微软雅黑" panose="020B0503020204020204" charset="-122"/>
                        </a:rPr>
                        <a:t>自身履职方案建立</a:t>
                      </a:r>
                      <a:endParaRPr kumimoji="0" lang="zh-CN" altLang="zh-CN" sz="1400" b="0" i="0" u="none" strike="noStrike" cap="none" normalizeH="0" baseline="0">
                        <a:ln>
                          <a:noFill/>
                        </a:ln>
                        <a:solidFill>
                          <a:srgbClr val="000000"/>
                        </a:solidFill>
                        <a:effectLst/>
                        <a:latin typeface="Calibri" panose="020F0502020204030204" charset="0"/>
                        <a:ea typeface="微软雅黑" panose="020B0503020204020204" charset="-122"/>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r>
              <a:tr h="307975">
                <a:tc vMerge="1">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400" b="0" i="0" u="none" strike="noStrike" cap="none" normalizeH="0" baseline="0">
                          <a:ln>
                            <a:noFill/>
                          </a:ln>
                          <a:solidFill>
                            <a:srgbClr val="000000"/>
                          </a:solidFill>
                          <a:effectLst/>
                          <a:latin typeface="Calibri" panose="020F0502020204030204" charset="0"/>
                          <a:ea typeface="微软雅黑" panose="020B0503020204020204" charset="-122"/>
                        </a:rPr>
                        <a:t>相关管理者履职方案</a:t>
                      </a:r>
                      <a:endParaRPr kumimoji="0" lang="zh-CN" altLang="zh-CN" sz="1400" b="0" i="0" u="none" strike="noStrike" cap="none" normalizeH="0" baseline="0">
                        <a:ln>
                          <a:noFill/>
                        </a:ln>
                        <a:solidFill>
                          <a:srgbClr val="000000"/>
                        </a:solidFill>
                        <a:effectLst/>
                        <a:latin typeface="Calibri" panose="020F0502020204030204" charset="0"/>
                        <a:ea typeface="微软雅黑" panose="020B0503020204020204" charset="-122"/>
                      </a:endParaRPr>
                    </a:p>
                  </a:txBody>
                  <a:tcPr marL="90170" marR="90170" marT="46990" marB="4699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r>
              <a:tr h="304800">
                <a:tc rowSpan="2">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en-US" sz="1400" b="0" i="0" u="none" strike="noStrike" cap="none" normalizeH="0" baseline="0" dirty="0">
                          <a:ln>
                            <a:noFill/>
                          </a:ln>
                          <a:solidFill>
                            <a:srgbClr val="000000"/>
                          </a:solidFill>
                          <a:effectLst/>
                          <a:latin typeface="微软雅黑" panose="020B0503020204020204" charset="-122"/>
                          <a:ea typeface="微软雅黑" panose="020B0503020204020204" charset="-122"/>
                        </a:rPr>
                        <a:t>2</a:t>
                      </a:r>
                      <a:endParaRPr kumimoji="0" lang="zh-CN" altLang="en-US" sz="1400" b="0" i="0" u="none" strike="noStrike" cap="none" normalizeH="0" baseline="0" dirty="0">
                        <a:ln>
                          <a:noFill/>
                        </a:ln>
                        <a:solidFill>
                          <a:srgbClr val="000000"/>
                        </a:solidFill>
                        <a:effectLst/>
                        <a:latin typeface="微软雅黑" panose="020B0503020204020204" charset="-122"/>
                        <a:ea typeface="微软雅黑" panose="020B0503020204020204" charset="-122"/>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4">
                        <a:lumMod val="40000"/>
                        <a:lumOff val="60000"/>
                      </a:schemeClr>
                    </a:solidFill>
                  </a:tcPr>
                </a:tc>
                <a:tc rowSpan="2">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400" b="0" i="0" u="none" strike="noStrike" cap="none" normalizeH="0" baseline="0">
                          <a:ln>
                            <a:noFill/>
                          </a:ln>
                          <a:solidFill>
                            <a:srgbClr val="000000"/>
                          </a:solidFill>
                          <a:effectLst/>
                          <a:latin typeface="Calibri" panose="020F0502020204030204" charset="0"/>
                          <a:ea typeface="微软雅黑" panose="020B0503020204020204" charset="-122"/>
                        </a:rPr>
                        <a:t>安全责任制</a:t>
                      </a:r>
                      <a:endParaRPr kumimoji="0" lang="zh-CN" altLang="zh-CN" sz="1400" b="0" i="0" u="none" strike="noStrike" cap="none" normalizeH="0" baseline="0">
                        <a:ln>
                          <a:noFill/>
                        </a:ln>
                        <a:solidFill>
                          <a:srgbClr val="000000"/>
                        </a:solidFill>
                        <a:effectLst/>
                        <a:latin typeface="Calibri" panose="020F0502020204030204" charset="0"/>
                        <a:ea typeface="微软雅黑" panose="020B0503020204020204" charset="-122"/>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400" b="0" i="0" u="none" strike="noStrike" cap="none" normalizeH="0" baseline="0" dirty="0">
                          <a:ln>
                            <a:noFill/>
                          </a:ln>
                          <a:solidFill>
                            <a:srgbClr val="000000"/>
                          </a:solidFill>
                          <a:effectLst/>
                          <a:latin typeface="Calibri" panose="020F0502020204030204" charset="0"/>
                          <a:ea typeface="微软雅黑" panose="020B0503020204020204" charset="-122"/>
                        </a:rPr>
                        <a:t>责任制度建设</a:t>
                      </a:r>
                      <a:endParaRPr kumimoji="0" lang="zh-CN" altLang="zh-CN" sz="1400" b="0" i="0" u="none" strike="noStrike" cap="none" normalizeH="0" baseline="0" dirty="0">
                        <a:ln>
                          <a:noFill/>
                        </a:ln>
                        <a:solidFill>
                          <a:srgbClr val="000000"/>
                        </a:solidFill>
                        <a:effectLst/>
                        <a:latin typeface="Calibri" panose="020F0502020204030204" charset="0"/>
                        <a:ea typeface="微软雅黑" panose="020B0503020204020204" charset="-122"/>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r>
              <a:tr h="304800">
                <a:tc vMerge="1">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400" b="0" i="0" u="none" strike="noStrike" cap="none" normalizeH="0" baseline="0">
                          <a:ln>
                            <a:noFill/>
                          </a:ln>
                          <a:solidFill>
                            <a:srgbClr val="000000"/>
                          </a:solidFill>
                          <a:effectLst/>
                          <a:latin typeface="Calibri" panose="020F0502020204030204" charset="0"/>
                          <a:ea typeface="微软雅黑" panose="020B0503020204020204" charset="-122"/>
                        </a:rPr>
                        <a:t>责任的分解落实</a:t>
                      </a:r>
                      <a:endParaRPr kumimoji="0" lang="zh-CN" altLang="zh-CN" sz="1400" b="0" i="0" u="none" strike="noStrike" cap="none" normalizeH="0" baseline="0">
                        <a:ln>
                          <a:noFill/>
                        </a:ln>
                        <a:solidFill>
                          <a:srgbClr val="000000"/>
                        </a:solidFill>
                        <a:effectLst/>
                        <a:latin typeface="Calibri" panose="020F0502020204030204" charset="0"/>
                        <a:ea typeface="微软雅黑" panose="020B0503020204020204" charset="-122"/>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r>
              <a:tr h="304800">
                <a:tc rowSpan="2">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en-US" sz="1400" b="0" i="0" u="none" strike="noStrike" cap="none" normalizeH="0" baseline="0" dirty="0">
                          <a:ln>
                            <a:noFill/>
                          </a:ln>
                          <a:solidFill>
                            <a:srgbClr val="000000"/>
                          </a:solidFill>
                          <a:effectLst/>
                          <a:latin typeface="微软雅黑" panose="020B0503020204020204" charset="-122"/>
                          <a:ea typeface="微软雅黑" panose="020B0503020204020204" charset="-122"/>
                        </a:rPr>
                        <a:t>3</a:t>
                      </a:r>
                      <a:endParaRPr kumimoji="0" lang="zh-CN" altLang="en-US" sz="1400" b="0" i="0" u="none" strike="noStrike" cap="none" normalizeH="0" baseline="0" dirty="0">
                        <a:ln>
                          <a:noFill/>
                        </a:ln>
                        <a:solidFill>
                          <a:srgbClr val="000000"/>
                        </a:solidFill>
                        <a:effectLst/>
                        <a:latin typeface="微软雅黑" panose="020B0503020204020204" charset="-122"/>
                        <a:ea typeface="微软雅黑" panose="020B0503020204020204" charset="-122"/>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4">
                        <a:lumMod val="40000"/>
                        <a:lumOff val="60000"/>
                      </a:schemeClr>
                    </a:solidFill>
                  </a:tcPr>
                </a:tc>
                <a:tc rowSpan="2">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400" b="0" i="0" u="none" strike="noStrike" cap="none" normalizeH="0" baseline="0" dirty="0">
                          <a:ln>
                            <a:noFill/>
                          </a:ln>
                          <a:solidFill>
                            <a:srgbClr val="000000"/>
                          </a:solidFill>
                          <a:effectLst/>
                          <a:latin typeface="Calibri" panose="020F0502020204030204" charset="0"/>
                          <a:ea typeface="微软雅黑" panose="020B0503020204020204" charset="-122"/>
                        </a:rPr>
                        <a:t>安全资金投入</a:t>
                      </a:r>
                      <a:endParaRPr kumimoji="0" lang="zh-CN" altLang="zh-CN" sz="1400" b="0" i="0" u="none" strike="noStrike" cap="none" normalizeH="0" baseline="0" dirty="0">
                        <a:ln>
                          <a:noFill/>
                        </a:ln>
                        <a:solidFill>
                          <a:srgbClr val="000000"/>
                        </a:solidFill>
                        <a:effectLst/>
                        <a:latin typeface="Calibri" panose="020F0502020204030204" charset="0"/>
                        <a:ea typeface="微软雅黑" panose="020B0503020204020204" charset="-122"/>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400" b="0" i="0" u="none" strike="noStrike" cap="none" normalizeH="0" baseline="0">
                          <a:ln>
                            <a:noFill/>
                          </a:ln>
                          <a:solidFill>
                            <a:srgbClr val="000000"/>
                          </a:solidFill>
                          <a:effectLst/>
                          <a:latin typeface="Calibri" panose="020F0502020204030204" charset="0"/>
                          <a:ea typeface="微软雅黑" panose="020B0503020204020204" charset="-122"/>
                        </a:rPr>
                        <a:t>资金投入计划</a:t>
                      </a:r>
                      <a:endParaRPr kumimoji="0" lang="zh-CN" altLang="zh-CN" sz="1400" b="0" i="0" u="none" strike="noStrike" cap="none" normalizeH="0" baseline="0">
                        <a:ln>
                          <a:noFill/>
                        </a:ln>
                        <a:solidFill>
                          <a:srgbClr val="000000"/>
                        </a:solidFill>
                        <a:effectLst/>
                        <a:latin typeface="Calibri" panose="020F0502020204030204" charset="0"/>
                        <a:ea typeface="微软雅黑" panose="020B0503020204020204" charset="-122"/>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r>
              <a:tr h="304800">
                <a:tc vMerge="1">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400" b="0" i="0" u="none" strike="noStrike" cap="none" normalizeH="0" baseline="0">
                          <a:ln>
                            <a:noFill/>
                          </a:ln>
                          <a:solidFill>
                            <a:srgbClr val="000000"/>
                          </a:solidFill>
                          <a:effectLst/>
                          <a:latin typeface="Calibri" panose="020F0502020204030204" charset="0"/>
                          <a:ea typeface="微软雅黑" panose="020B0503020204020204" charset="-122"/>
                        </a:rPr>
                        <a:t>资金实际投入</a:t>
                      </a:r>
                      <a:endParaRPr kumimoji="0" lang="zh-CN" altLang="zh-CN" sz="1400" b="0" i="0" u="none" strike="noStrike" cap="none" normalizeH="0" baseline="0">
                        <a:ln>
                          <a:noFill/>
                        </a:ln>
                        <a:solidFill>
                          <a:srgbClr val="000000"/>
                        </a:solidFill>
                        <a:effectLst/>
                        <a:latin typeface="Calibri" panose="020F0502020204030204" charset="0"/>
                        <a:ea typeface="微软雅黑" panose="020B0503020204020204" charset="-122"/>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r>
              <a:tr h="304800">
                <a:tc rowSpan="2">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en-US" sz="1400" b="0" i="0" u="none" strike="noStrike" cap="none" normalizeH="0" baseline="0">
                          <a:ln>
                            <a:noFill/>
                          </a:ln>
                          <a:solidFill>
                            <a:srgbClr val="000000"/>
                          </a:solidFill>
                          <a:effectLst/>
                          <a:latin typeface="微软雅黑" panose="020B0503020204020204" charset="-122"/>
                          <a:ea typeface="微软雅黑" panose="020B0503020204020204" charset="-122"/>
                        </a:rPr>
                        <a:t>4</a:t>
                      </a:r>
                      <a:endParaRPr kumimoji="0" lang="zh-CN" altLang="en-US" sz="1400" b="0" i="0" u="none" strike="noStrike" cap="none" normalizeH="0" baseline="0">
                        <a:ln>
                          <a:noFill/>
                        </a:ln>
                        <a:solidFill>
                          <a:srgbClr val="000000"/>
                        </a:solidFill>
                        <a:effectLst/>
                        <a:latin typeface="微软雅黑" panose="020B0503020204020204" charset="-122"/>
                        <a:ea typeface="微软雅黑" panose="020B0503020204020204" charset="-122"/>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4">
                        <a:lumMod val="40000"/>
                        <a:lumOff val="60000"/>
                      </a:schemeClr>
                    </a:solidFill>
                  </a:tcPr>
                </a:tc>
                <a:tc rowSpan="2">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400" b="0" i="0" u="none" strike="noStrike" cap="none" normalizeH="0" baseline="0" dirty="0">
                          <a:ln>
                            <a:noFill/>
                          </a:ln>
                          <a:solidFill>
                            <a:srgbClr val="000000"/>
                          </a:solidFill>
                          <a:effectLst/>
                          <a:latin typeface="Calibri" panose="020F0502020204030204" charset="0"/>
                          <a:ea typeface="微软雅黑" panose="020B0503020204020204" charset="-122"/>
                        </a:rPr>
                        <a:t>人力资源投入</a:t>
                      </a:r>
                      <a:endParaRPr kumimoji="0" lang="zh-CN" altLang="zh-CN" sz="1400" b="0" i="0" u="none" strike="noStrike" cap="none" normalizeH="0" baseline="0" dirty="0">
                        <a:ln>
                          <a:noFill/>
                        </a:ln>
                        <a:solidFill>
                          <a:srgbClr val="000000"/>
                        </a:solidFill>
                        <a:effectLst/>
                        <a:latin typeface="Calibri" panose="020F0502020204030204" charset="0"/>
                        <a:ea typeface="微软雅黑" panose="020B0503020204020204" charset="-122"/>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400" b="0" i="0" u="none" strike="noStrike" cap="none" normalizeH="0" baseline="0">
                          <a:ln>
                            <a:noFill/>
                          </a:ln>
                          <a:solidFill>
                            <a:srgbClr val="000000"/>
                          </a:solidFill>
                          <a:effectLst/>
                          <a:latin typeface="Calibri" panose="020F0502020204030204" charset="0"/>
                          <a:ea typeface="微软雅黑" panose="020B0503020204020204" charset="-122"/>
                        </a:rPr>
                        <a:t>安全管理人员配置</a:t>
                      </a:r>
                      <a:endParaRPr kumimoji="0" lang="zh-CN" altLang="zh-CN" sz="1400" b="0" i="0" u="none" strike="noStrike" cap="none" normalizeH="0" baseline="0">
                        <a:ln>
                          <a:noFill/>
                        </a:ln>
                        <a:solidFill>
                          <a:srgbClr val="000000"/>
                        </a:solidFill>
                        <a:effectLst/>
                        <a:latin typeface="Calibri" panose="020F0502020204030204" charset="0"/>
                        <a:ea typeface="微软雅黑" panose="020B0503020204020204" charset="-122"/>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r>
              <a:tr h="304800">
                <a:tc vMerge="1">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400" b="0" i="0" u="none" strike="noStrike" cap="none" normalizeH="0" baseline="0">
                          <a:ln>
                            <a:noFill/>
                          </a:ln>
                          <a:solidFill>
                            <a:srgbClr val="000000"/>
                          </a:solidFill>
                          <a:effectLst/>
                          <a:latin typeface="Calibri" panose="020F0502020204030204" charset="0"/>
                          <a:ea typeface="微软雅黑" panose="020B0503020204020204" charset="-122"/>
                        </a:rPr>
                        <a:t>安全管理人员发展</a:t>
                      </a:r>
                      <a:endParaRPr kumimoji="0" lang="zh-CN" altLang="zh-CN" sz="1400" b="0" i="0" u="none" strike="noStrike" cap="none" normalizeH="0" baseline="0">
                        <a:ln>
                          <a:noFill/>
                        </a:ln>
                        <a:solidFill>
                          <a:srgbClr val="000000"/>
                        </a:solidFill>
                        <a:effectLst/>
                        <a:latin typeface="Calibri" panose="020F0502020204030204" charset="0"/>
                        <a:ea typeface="微软雅黑" panose="020B0503020204020204" charset="-122"/>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r>
              <a:tr h="304800">
                <a:tc rowSpan="6">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en-US" sz="1400" b="0" i="0" u="none" strike="noStrike" cap="none" normalizeH="0" baseline="0">
                          <a:ln>
                            <a:noFill/>
                          </a:ln>
                          <a:solidFill>
                            <a:srgbClr val="000000"/>
                          </a:solidFill>
                          <a:effectLst/>
                          <a:latin typeface="微软雅黑" panose="020B0503020204020204" charset="-122"/>
                          <a:ea typeface="微软雅黑" panose="020B0503020204020204" charset="-122"/>
                        </a:rPr>
                        <a:t>5</a:t>
                      </a:r>
                      <a:endParaRPr kumimoji="0" lang="zh-CN" altLang="en-US" sz="1400" b="0" i="0" u="none" strike="noStrike" cap="none" normalizeH="0" baseline="0">
                        <a:ln>
                          <a:noFill/>
                        </a:ln>
                        <a:solidFill>
                          <a:srgbClr val="000000"/>
                        </a:solidFill>
                        <a:effectLst/>
                        <a:latin typeface="微软雅黑" panose="020B0503020204020204" charset="-122"/>
                        <a:ea typeface="微软雅黑" panose="020B0503020204020204" charset="-122"/>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4">
                        <a:lumMod val="40000"/>
                        <a:lumOff val="60000"/>
                      </a:schemeClr>
                    </a:solidFill>
                  </a:tcPr>
                </a:tc>
                <a:tc rowSpan="6">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400" b="0" i="0" u="none" strike="noStrike" cap="none" normalizeH="0" baseline="0" dirty="0">
                          <a:ln>
                            <a:noFill/>
                          </a:ln>
                          <a:solidFill>
                            <a:srgbClr val="000000"/>
                          </a:solidFill>
                          <a:effectLst/>
                          <a:latin typeface="Calibri" panose="020F0502020204030204" charset="0"/>
                          <a:ea typeface="微软雅黑" panose="020B0503020204020204" charset="-122"/>
                        </a:rPr>
                        <a:t>领导精力投入</a:t>
                      </a:r>
                      <a:endParaRPr kumimoji="0" lang="zh-CN" altLang="zh-CN" sz="1400" b="0" i="0" u="none" strike="noStrike" cap="none" normalizeH="0" baseline="0" dirty="0">
                        <a:ln>
                          <a:noFill/>
                        </a:ln>
                        <a:solidFill>
                          <a:srgbClr val="000000"/>
                        </a:solidFill>
                        <a:effectLst/>
                        <a:latin typeface="Calibri" panose="020F0502020204030204" charset="0"/>
                        <a:ea typeface="微软雅黑" panose="020B0503020204020204" charset="-122"/>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400" b="0" i="0" u="none" strike="noStrike" cap="none" normalizeH="0" baseline="0">
                          <a:ln>
                            <a:noFill/>
                          </a:ln>
                          <a:solidFill>
                            <a:srgbClr val="000000"/>
                          </a:solidFill>
                          <a:effectLst/>
                          <a:latin typeface="Calibri" panose="020F0502020204030204" charset="0"/>
                          <a:ea typeface="微软雅黑" panose="020B0503020204020204" charset="-122"/>
                        </a:rPr>
                        <a:t>管理方式转变</a:t>
                      </a:r>
                      <a:endParaRPr kumimoji="0" lang="zh-CN" altLang="zh-CN" sz="1400" b="0" i="0" u="none" strike="noStrike" cap="none" normalizeH="0" baseline="0">
                        <a:ln>
                          <a:noFill/>
                        </a:ln>
                        <a:solidFill>
                          <a:srgbClr val="000000"/>
                        </a:solidFill>
                        <a:effectLst/>
                        <a:latin typeface="Calibri" panose="020F0502020204030204" charset="0"/>
                        <a:ea typeface="微软雅黑" panose="020B0503020204020204" charset="-122"/>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r>
              <a:tr h="304800">
                <a:tc vMerge="1">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400" b="0" i="0" u="none" strike="noStrike" cap="none" normalizeH="0" baseline="0">
                          <a:ln>
                            <a:noFill/>
                          </a:ln>
                          <a:solidFill>
                            <a:srgbClr val="000000"/>
                          </a:solidFill>
                          <a:effectLst/>
                          <a:latin typeface="Calibri" panose="020F0502020204030204" charset="0"/>
                          <a:ea typeface="微软雅黑" panose="020B0503020204020204" charset="-122"/>
                        </a:rPr>
                        <a:t>常规工作开展</a:t>
                      </a:r>
                      <a:endParaRPr kumimoji="0" lang="zh-CN" altLang="zh-CN" sz="1400" b="0" i="0" u="none" strike="noStrike" cap="none" normalizeH="0" baseline="0">
                        <a:ln>
                          <a:noFill/>
                        </a:ln>
                        <a:solidFill>
                          <a:srgbClr val="000000"/>
                        </a:solidFill>
                        <a:effectLst/>
                        <a:latin typeface="Calibri" panose="020F0502020204030204" charset="0"/>
                        <a:ea typeface="微软雅黑" panose="020B0503020204020204" charset="-122"/>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r>
              <a:tr h="304800">
                <a:tc vMerge="1">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400" b="0" i="0" u="none" strike="noStrike" cap="none" normalizeH="0" baseline="0">
                          <a:ln>
                            <a:noFill/>
                          </a:ln>
                          <a:solidFill>
                            <a:srgbClr val="000000"/>
                          </a:solidFill>
                          <a:effectLst/>
                          <a:latin typeface="微软雅黑" panose="020B0503020204020204" charset="-122"/>
                          <a:ea typeface="微软雅黑" panose="020B0503020204020204" charset="-122"/>
                        </a:rPr>
                        <a:t>安全“五同时</a:t>
                      </a:r>
                      <a:endParaRPr kumimoji="0" lang="zh-CN" altLang="zh-CN" sz="1400" b="0" i="0" u="none" strike="noStrike" cap="none" normalizeH="0" baseline="0">
                        <a:ln>
                          <a:noFill/>
                        </a:ln>
                        <a:solidFill>
                          <a:srgbClr val="000000"/>
                        </a:solidFill>
                        <a:effectLst/>
                        <a:latin typeface="微软雅黑" panose="020B0503020204020204" charset="-122"/>
                        <a:ea typeface="微软雅黑" panose="020B0503020204020204" charset="-122"/>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r>
              <a:tr h="304800">
                <a:tc vMerge="1">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400" b="0" i="0" u="none" strike="noStrike" cap="none" normalizeH="0" baseline="0">
                          <a:ln>
                            <a:noFill/>
                          </a:ln>
                          <a:solidFill>
                            <a:srgbClr val="000000"/>
                          </a:solidFill>
                          <a:effectLst/>
                          <a:latin typeface="Calibri" panose="020F0502020204030204" charset="0"/>
                          <a:ea typeface="微软雅黑" panose="020B0503020204020204" charset="-122"/>
                        </a:rPr>
                        <a:t>三项制度实施</a:t>
                      </a:r>
                      <a:endParaRPr kumimoji="0" lang="zh-CN" altLang="zh-CN" sz="1400" b="0" i="0" u="none" strike="noStrike" cap="none" normalizeH="0" baseline="0">
                        <a:ln>
                          <a:noFill/>
                        </a:ln>
                        <a:solidFill>
                          <a:srgbClr val="000000"/>
                        </a:solidFill>
                        <a:effectLst/>
                        <a:latin typeface="Calibri" panose="020F0502020204030204" charset="0"/>
                        <a:ea typeface="微软雅黑" panose="020B0503020204020204" charset="-122"/>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r>
              <a:tr h="304800">
                <a:tc vMerge="1">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400" b="0" i="0" u="none" strike="noStrike" cap="none" normalizeH="0" baseline="0">
                          <a:ln>
                            <a:noFill/>
                          </a:ln>
                          <a:solidFill>
                            <a:srgbClr val="000000"/>
                          </a:solidFill>
                          <a:effectLst/>
                          <a:latin typeface="Calibri" panose="020F0502020204030204" charset="0"/>
                          <a:ea typeface="微软雅黑" panose="020B0503020204020204" charset="-122"/>
                        </a:rPr>
                        <a:t>安全活动开展</a:t>
                      </a:r>
                      <a:endParaRPr kumimoji="0" lang="zh-CN" altLang="zh-CN" sz="1400" b="0" i="0" u="none" strike="noStrike" cap="none" normalizeH="0" baseline="0">
                        <a:ln>
                          <a:noFill/>
                        </a:ln>
                        <a:solidFill>
                          <a:srgbClr val="000000"/>
                        </a:solidFill>
                        <a:effectLst/>
                        <a:latin typeface="Calibri" panose="020F0502020204030204" charset="0"/>
                        <a:ea typeface="微软雅黑" panose="020B0503020204020204" charset="-122"/>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r>
              <a:tr h="304800">
                <a:tc vMerge="1">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400" b="0" i="0" u="none" strike="noStrike" cap="none" normalizeH="0" baseline="0">
                          <a:ln>
                            <a:noFill/>
                          </a:ln>
                          <a:solidFill>
                            <a:srgbClr val="000000"/>
                          </a:solidFill>
                          <a:effectLst/>
                          <a:latin typeface="Calibri" panose="020F0502020204030204" charset="0"/>
                          <a:ea typeface="微软雅黑" panose="020B0503020204020204" charset="-122"/>
                        </a:rPr>
                        <a:t>应急管理</a:t>
                      </a:r>
                      <a:endParaRPr kumimoji="0" lang="zh-CN" altLang="zh-CN" sz="1400" b="0" i="0" u="none" strike="noStrike" cap="none" normalizeH="0" baseline="0">
                        <a:ln>
                          <a:noFill/>
                        </a:ln>
                        <a:solidFill>
                          <a:srgbClr val="000000"/>
                        </a:solidFill>
                        <a:effectLst/>
                        <a:latin typeface="Calibri" panose="020F0502020204030204" charset="0"/>
                        <a:ea typeface="微软雅黑" panose="020B0503020204020204" charset="-122"/>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r>
              <a:tr h="304800">
                <a:tc rowSpan="2">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en-US" sz="1400" b="0" i="0" u="none" strike="noStrike" cap="none" normalizeH="0" baseline="0">
                          <a:ln>
                            <a:noFill/>
                          </a:ln>
                          <a:solidFill>
                            <a:srgbClr val="000000"/>
                          </a:solidFill>
                          <a:effectLst/>
                          <a:latin typeface="微软雅黑" panose="020B0503020204020204" charset="-122"/>
                          <a:ea typeface="微软雅黑" panose="020B0503020204020204" charset="-122"/>
                        </a:rPr>
                        <a:t>6</a:t>
                      </a:r>
                      <a:endParaRPr kumimoji="0" lang="zh-CN" altLang="en-US" sz="1400" b="0" i="0" u="none" strike="noStrike" cap="none" normalizeH="0" baseline="0">
                        <a:ln>
                          <a:noFill/>
                        </a:ln>
                        <a:solidFill>
                          <a:srgbClr val="000000"/>
                        </a:solidFill>
                        <a:effectLst/>
                        <a:latin typeface="微软雅黑" panose="020B0503020204020204" charset="-122"/>
                        <a:ea typeface="微软雅黑" panose="020B0503020204020204" charset="-122"/>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4">
                        <a:lumMod val="40000"/>
                        <a:lumOff val="60000"/>
                      </a:schemeClr>
                    </a:solidFill>
                  </a:tcPr>
                </a:tc>
                <a:tc rowSpan="2">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400" b="0" i="0" u="none" strike="noStrike" cap="none" normalizeH="0" baseline="0" dirty="0">
                          <a:ln>
                            <a:noFill/>
                          </a:ln>
                          <a:solidFill>
                            <a:srgbClr val="000000"/>
                          </a:solidFill>
                          <a:effectLst/>
                          <a:latin typeface="Calibri" panose="020F0502020204030204" charset="0"/>
                          <a:ea typeface="微软雅黑" panose="020B0503020204020204" charset="-122"/>
                        </a:rPr>
                        <a:t>事故管理</a:t>
                      </a:r>
                      <a:endParaRPr kumimoji="0" lang="zh-CN" altLang="zh-CN" sz="1400" b="0" i="0" u="none" strike="noStrike" cap="none" normalizeH="0" baseline="0" dirty="0">
                        <a:ln>
                          <a:noFill/>
                        </a:ln>
                        <a:solidFill>
                          <a:srgbClr val="000000"/>
                        </a:solidFill>
                        <a:effectLst/>
                        <a:latin typeface="Calibri" panose="020F0502020204030204" charset="0"/>
                        <a:ea typeface="微软雅黑" panose="020B0503020204020204" charset="-122"/>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400" b="0" i="0" u="none" strike="noStrike" cap="none" normalizeH="0" baseline="0">
                          <a:ln>
                            <a:noFill/>
                          </a:ln>
                          <a:solidFill>
                            <a:srgbClr val="000000"/>
                          </a:solidFill>
                          <a:effectLst/>
                          <a:latin typeface="Calibri" panose="020F0502020204030204" charset="0"/>
                          <a:ea typeface="微软雅黑" panose="020B0503020204020204" charset="-122"/>
                        </a:rPr>
                        <a:t>事故的及时上报</a:t>
                      </a:r>
                      <a:endParaRPr kumimoji="0" lang="zh-CN" altLang="zh-CN" sz="1400" b="0" i="0" u="none" strike="noStrike" cap="none" normalizeH="0" baseline="0">
                        <a:ln>
                          <a:noFill/>
                        </a:ln>
                        <a:solidFill>
                          <a:srgbClr val="000000"/>
                        </a:solidFill>
                        <a:effectLst/>
                        <a:latin typeface="Calibri" panose="020F0502020204030204" charset="0"/>
                        <a:ea typeface="微软雅黑" panose="020B0503020204020204" charset="-122"/>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r>
              <a:tr h="304800">
                <a:tc vMerge="1">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400" b="0" i="0" u="none" strike="noStrike" cap="none" normalizeH="0" baseline="0" dirty="0">
                          <a:ln>
                            <a:noFill/>
                          </a:ln>
                          <a:solidFill>
                            <a:srgbClr val="000000"/>
                          </a:solidFill>
                          <a:effectLst/>
                          <a:latin typeface="Calibri" panose="020F0502020204030204" charset="0"/>
                          <a:ea typeface="微软雅黑" panose="020B0503020204020204" charset="-122"/>
                        </a:rPr>
                        <a:t>事故的四不放过</a:t>
                      </a:r>
                      <a:endParaRPr kumimoji="0" lang="zh-CN" altLang="zh-CN" sz="1400" b="0" i="0" u="none" strike="noStrike" cap="none" normalizeH="0" baseline="0" dirty="0">
                        <a:ln>
                          <a:noFill/>
                        </a:ln>
                        <a:solidFill>
                          <a:srgbClr val="000000"/>
                        </a:solidFill>
                        <a:effectLst/>
                        <a:latin typeface="Calibri" panose="020F0502020204030204" charset="0"/>
                        <a:ea typeface="微软雅黑" panose="020B0503020204020204" charset="-122"/>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329561"/>
            <a:ext cx="228600" cy="80074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79425" y="408657"/>
            <a:ext cx="3143809" cy="6425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nSpc>
                <a:spcPct val="120000"/>
              </a:lnSpc>
            </a:pPr>
            <a:r>
              <a:rPr lang="zh-CN" altLang="en-US" sz="3200" b="1"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3 相关要求提示 </a:t>
            </a:r>
            <a:endParaRPr lang="zh-CN" altLang="en-US" sz="3200" b="1" dirty="0">
              <a:solidFill>
                <a:schemeClr val="tx1">
                  <a:lumMod val="75000"/>
                  <a:lumOff val="25000"/>
                </a:schemeClr>
              </a:solidFill>
              <a:latin typeface="微软雅黑" panose="020B0503020204020204" charset="-122"/>
              <a:ea typeface="微软雅黑" panose="020B0503020204020204" charset="-122"/>
            </a:endParaRPr>
          </a:p>
        </p:txBody>
      </p:sp>
      <p:sp>
        <p:nvSpPr>
          <p:cNvPr id="6" name="矩形 5"/>
          <p:cNvSpPr/>
          <p:nvPr/>
        </p:nvSpPr>
        <p:spPr>
          <a:xfrm>
            <a:off x="479425" y="1419953"/>
            <a:ext cx="6763204" cy="5029390"/>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zh-CN" altLang="en-US" dirty="0">
                <a:latin typeface="微软雅黑" panose="020B0503020204020204" charset="-122"/>
                <a:ea typeface="微软雅黑" panose="020B0503020204020204" charset="-122"/>
              </a:rPr>
              <a:t>管理者安全履职方案涉及单位主要领导、分管领导及工厂厂长；</a:t>
            </a:r>
            <a:endParaRPr lang="zh-CN" altLang="en-US" dirty="0">
              <a:latin typeface="微软雅黑" panose="020B0503020204020204" charset="-122"/>
              <a:ea typeface="微软雅黑" panose="020B0503020204020204" charset="-122"/>
            </a:endParaRPr>
          </a:p>
          <a:p>
            <a:pPr marL="342900" indent="-342900" algn="just">
              <a:lnSpc>
                <a:spcPct val="150000"/>
              </a:lnSpc>
              <a:buFont typeface="Wingdings" panose="05000000000000000000" pitchFamily="2" charset="2"/>
              <a:buChar char="Ø"/>
            </a:pPr>
            <a:r>
              <a:rPr lang="zh-CN" altLang="en-US" dirty="0">
                <a:latin typeface="微软雅黑" panose="020B0503020204020204" charset="-122"/>
                <a:ea typeface="微软雅黑" panose="020B0503020204020204" charset="-122"/>
              </a:rPr>
              <a:t>履职方案应以提升现场安全管理能力为主要目的，重心下移、立足现场、解决问题；</a:t>
            </a:r>
            <a:endParaRPr lang="zh-CN" altLang="en-US" dirty="0">
              <a:latin typeface="微软雅黑" panose="020B0503020204020204" charset="-122"/>
              <a:ea typeface="微软雅黑" panose="020B0503020204020204" charset="-122"/>
            </a:endParaRPr>
          </a:p>
          <a:p>
            <a:pPr marL="342900" indent="-342900" algn="just">
              <a:lnSpc>
                <a:spcPct val="150000"/>
              </a:lnSpc>
              <a:buFont typeface="Wingdings" panose="05000000000000000000" pitchFamily="2" charset="2"/>
              <a:buChar char="Ø"/>
            </a:pPr>
            <a:r>
              <a:rPr lang="zh-CN" altLang="en-US" dirty="0">
                <a:latin typeface="微软雅黑" panose="020B0503020204020204" charset="-122"/>
                <a:ea typeface="微软雅黑" panose="020B0503020204020204" charset="-122"/>
              </a:rPr>
              <a:t>应在调查研究的基础上，结合单位/区域特点，相关管理者亲自制定方案；</a:t>
            </a:r>
            <a:endParaRPr lang="zh-CN" altLang="en-US" dirty="0">
              <a:latin typeface="微软雅黑" panose="020B0503020204020204" charset="-122"/>
              <a:ea typeface="微软雅黑" panose="020B0503020204020204" charset="-122"/>
            </a:endParaRPr>
          </a:p>
          <a:p>
            <a:pPr marL="342900" indent="-342900" algn="just">
              <a:lnSpc>
                <a:spcPct val="150000"/>
              </a:lnSpc>
              <a:buFont typeface="Wingdings" panose="05000000000000000000" pitchFamily="2" charset="2"/>
              <a:buChar char="Ø"/>
            </a:pPr>
            <a:r>
              <a:rPr lang="zh-CN" altLang="en-US" dirty="0">
                <a:latin typeface="微软雅黑" panose="020B0503020204020204" charset="-122"/>
                <a:ea typeface="微软雅黑" panose="020B0503020204020204" charset="-122"/>
              </a:rPr>
              <a:t>安全履职要从现场改善、健康安全出发，追求实效，避免任何形式主义；</a:t>
            </a:r>
            <a:endParaRPr lang="zh-CN" altLang="en-US" dirty="0">
              <a:latin typeface="微软雅黑" panose="020B0503020204020204" charset="-122"/>
              <a:ea typeface="微软雅黑" panose="020B0503020204020204" charset="-122"/>
            </a:endParaRPr>
          </a:p>
          <a:p>
            <a:pPr marL="342900" indent="-342900" algn="just">
              <a:lnSpc>
                <a:spcPct val="150000"/>
              </a:lnSpc>
              <a:buFont typeface="Wingdings" panose="05000000000000000000" pitchFamily="2" charset="2"/>
              <a:buChar char="Ø"/>
            </a:pPr>
            <a:r>
              <a:rPr lang="zh-CN" altLang="en-US" dirty="0">
                <a:latin typeface="微软雅黑" panose="020B0503020204020204" charset="-122"/>
                <a:ea typeface="微软雅黑" panose="020B0503020204020204" charset="-122"/>
              </a:rPr>
              <a:t>履职内容要纳入管理者工作计划，要明确目标、进度节点、闭环控制；</a:t>
            </a:r>
            <a:endParaRPr lang="zh-CN" altLang="en-US" dirty="0">
              <a:latin typeface="微软雅黑" panose="020B0503020204020204" charset="-122"/>
              <a:ea typeface="微软雅黑" panose="020B0503020204020204" charset="-122"/>
            </a:endParaRPr>
          </a:p>
          <a:p>
            <a:pPr marL="342900" indent="-342900" algn="just">
              <a:lnSpc>
                <a:spcPct val="150000"/>
              </a:lnSpc>
              <a:buFont typeface="Wingdings" panose="05000000000000000000" pitchFamily="2" charset="2"/>
              <a:buChar char="Ø"/>
            </a:pPr>
            <a:r>
              <a:rPr lang="zh-CN" altLang="en-US" dirty="0">
                <a:latin typeface="微软雅黑" panose="020B0503020204020204" charset="-122"/>
                <a:ea typeface="微软雅黑" panose="020B0503020204020204" charset="-122"/>
              </a:rPr>
              <a:t>要及时记录、总结、改进，善于发现区域内的亮点与不足，实现持续改进；</a:t>
            </a:r>
            <a:endParaRPr lang="zh-CN" altLang="en-US" dirty="0">
              <a:latin typeface="微软雅黑" panose="020B0503020204020204" charset="-122"/>
              <a:ea typeface="微软雅黑" panose="020B0503020204020204" charset="-122"/>
            </a:endParaRPr>
          </a:p>
          <a:p>
            <a:pPr marL="342900" indent="-342900" algn="just">
              <a:lnSpc>
                <a:spcPct val="150000"/>
              </a:lnSpc>
              <a:buFont typeface="Wingdings" panose="05000000000000000000" pitchFamily="2" charset="2"/>
              <a:buChar char="Ø"/>
            </a:pPr>
            <a:r>
              <a:rPr lang="zh-CN" altLang="en-US" dirty="0">
                <a:latin typeface="微软雅黑" panose="020B0503020204020204" charset="-122"/>
                <a:ea typeface="微软雅黑" panose="020B0503020204020204" charset="-122"/>
              </a:rPr>
              <a:t>安全、技术管理人员要在专业技术方面给予支撑。</a:t>
            </a:r>
            <a:endParaRPr lang="zh-CN" altLang="en-US" dirty="0">
              <a:latin typeface="微软雅黑" panose="020B0503020204020204" charset="-122"/>
              <a:ea typeface="微软雅黑" panose="020B0503020204020204" charset="-122"/>
            </a:endParaRPr>
          </a:p>
        </p:txBody>
      </p:sp>
      <p:pic>
        <p:nvPicPr>
          <p:cNvPr id="10" name="图片 9"/>
          <p:cNvPicPr>
            <a:picLocks noChangeAspect="1"/>
          </p:cNvPicPr>
          <p:nvPr/>
        </p:nvPicPr>
        <p:blipFill rotWithShape="1">
          <a:blip r:embed="rId1">
            <a:extLst>
              <a:ext uri="{28A0092B-C50C-407E-A947-70E740481C1C}">
                <a14:useLocalDpi xmlns:a14="http://schemas.microsoft.com/office/drawing/2010/main" val="0"/>
              </a:ext>
            </a:extLst>
          </a:blip>
          <a:srcRect r="55580" b="5093"/>
          <a:stretch>
            <a:fillRect/>
          </a:stretch>
        </p:blipFill>
        <p:spPr>
          <a:xfrm flipH="1">
            <a:off x="7379682" y="0"/>
            <a:ext cx="4812318"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691" y="1143000"/>
            <a:ext cx="7421880" cy="241490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8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charset="-122"/>
              <a:sym typeface="宋体" panose="02010600030101010101" pitchFamily="2" charset="-122"/>
            </a:endParaRPr>
          </a:p>
        </p:txBody>
      </p:sp>
    </p:spTree>
    <p:custDataLst>
      <p:tags r:id="rId4"/>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l="12852" t="16311" r="9953"/>
          <a:stretch>
            <a:fillRect/>
          </a:stretch>
        </p:blipFill>
        <p:spPr>
          <a:xfrm>
            <a:off x="0" y="1898918"/>
            <a:ext cx="4238171" cy="3060163"/>
          </a:xfrm>
          <a:prstGeom prst="rect">
            <a:avLst/>
          </a:prstGeom>
        </p:spPr>
      </p:pic>
      <p:sp>
        <p:nvSpPr>
          <p:cNvPr id="5" name="矩形 4"/>
          <p:cNvSpPr/>
          <p:nvPr/>
        </p:nvSpPr>
        <p:spPr>
          <a:xfrm>
            <a:off x="4586512" y="1898917"/>
            <a:ext cx="7605488" cy="306016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5370286" y="2379210"/>
            <a:ext cx="725714" cy="1862048"/>
          </a:xfrm>
          <a:prstGeom prst="rect">
            <a:avLst/>
          </a:prstGeom>
          <a:noFill/>
        </p:spPr>
        <p:txBody>
          <a:bodyPr wrap="square" rtlCol="0">
            <a:spAutoFit/>
          </a:bodyPr>
          <a:lstStyle/>
          <a:p>
            <a:pPr algn="ctr"/>
            <a:r>
              <a:rPr lang="en-US" altLang="zh-CN" sz="11500" dirty="0">
                <a:solidFill>
                  <a:schemeClr val="bg1"/>
                </a:solidFill>
                <a:latin typeface="Arial" panose="020B0604020202020204" pitchFamily="34" charset="0"/>
                <a:cs typeface="Arial" panose="020B0604020202020204" pitchFamily="34" charset="0"/>
              </a:rPr>
              <a:t>4</a:t>
            </a:r>
            <a:endParaRPr lang="zh-CN" altLang="en-US" sz="11500" dirty="0">
              <a:solidFill>
                <a:schemeClr val="bg1"/>
              </a:solidFill>
              <a:latin typeface="Arial" panose="020B0604020202020204" pitchFamily="34" charset="0"/>
              <a:cs typeface="Arial" panose="020B0604020202020204" pitchFamily="34" charset="0"/>
            </a:endParaRPr>
          </a:p>
        </p:txBody>
      </p:sp>
      <p:sp>
        <p:nvSpPr>
          <p:cNvPr id="2" name="矩形 1"/>
          <p:cNvSpPr/>
          <p:nvPr/>
        </p:nvSpPr>
        <p:spPr>
          <a:xfrm>
            <a:off x="6627926" y="2848569"/>
            <a:ext cx="5032147" cy="923330"/>
          </a:xfrm>
          <a:prstGeom prst="rect">
            <a:avLst/>
          </a:prstGeom>
        </p:spPr>
        <p:txBody>
          <a:bodyPr wrap="none">
            <a:spAutoFit/>
          </a:bodyPr>
          <a:lstStyle/>
          <a:p>
            <a:r>
              <a:rPr lang="zh-CN" altLang="en-US" sz="5400" dirty="0">
                <a:solidFill>
                  <a:schemeClr val="bg1"/>
                </a:solidFill>
                <a:latin typeface="微软雅黑" panose="020B0503020204020204" charset="-122"/>
                <a:ea typeface="微软雅黑" panose="020B0503020204020204" charset="-122"/>
                <a:sym typeface="Arial" panose="020B0604020202020204" pitchFamily="34" charset="0"/>
              </a:rPr>
              <a:t>履职评价的标准</a:t>
            </a:r>
            <a:endParaRPr lang="zh-CN" altLang="en-US" sz="5400" dirty="0">
              <a:solidFill>
                <a:schemeClr val="bg1"/>
              </a:solidFill>
              <a:latin typeface="微软雅黑" panose="020B0503020204020204" charset="-122"/>
              <a:ea typeface="微软雅黑" panose="020B0503020204020204" charset="-122"/>
              <a:sym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014921" y="0"/>
            <a:ext cx="10281979" cy="6858000"/>
          </a:xfrm>
          <a:prstGeom prst="rect">
            <a:avLst/>
          </a:prstGeom>
        </p:spPr>
      </p:pic>
      <p:sp>
        <p:nvSpPr>
          <p:cNvPr id="4" name="矩形 3"/>
          <p:cNvSpPr/>
          <p:nvPr/>
        </p:nvSpPr>
        <p:spPr>
          <a:xfrm>
            <a:off x="479425" y="408657"/>
            <a:ext cx="3143809" cy="6425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nSpc>
                <a:spcPct val="120000"/>
              </a:lnSpc>
            </a:pPr>
            <a:r>
              <a:rPr lang="zh-CN" altLang="en-US" sz="3200" b="1"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1 履职评价办法 </a:t>
            </a:r>
            <a:endParaRPr lang="zh-CN" altLang="en-US" sz="3200" b="1" dirty="0">
              <a:solidFill>
                <a:schemeClr val="tx1">
                  <a:lumMod val="75000"/>
                  <a:lumOff val="25000"/>
                </a:schemeClr>
              </a:solidFill>
              <a:latin typeface="微软雅黑" panose="020B0503020204020204" charset="-122"/>
              <a:ea typeface="微软雅黑" panose="020B0503020204020204" charset="-122"/>
            </a:endParaRPr>
          </a:p>
        </p:txBody>
      </p:sp>
      <p:sp>
        <p:nvSpPr>
          <p:cNvPr id="5" name="矩形 4"/>
          <p:cNvSpPr/>
          <p:nvPr/>
        </p:nvSpPr>
        <p:spPr>
          <a:xfrm>
            <a:off x="0" y="329561"/>
            <a:ext cx="228600" cy="80074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79425" y="1339136"/>
            <a:ext cx="6492875" cy="4613892"/>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zh-CN" altLang="en-US" dirty="0">
                <a:latin typeface="微软雅黑" panose="020B0503020204020204" charset="-122"/>
                <a:ea typeface="微软雅黑" panose="020B0503020204020204" charset="-122"/>
              </a:rPr>
              <a:t>安工部拟订领导履职评价标准，并在一季度发到各子公司，听取相关人员意见；</a:t>
            </a:r>
            <a:endParaRPr lang="zh-CN" altLang="en-US" dirty="0">
              <a:latin typeface="微软雅黑" panose="020B0503020204020204" charset="-122"/>
              <a:ea typeface="微软雅黑" panose="020B0503020204020204" charset="-122"/>
            </a:endParaRPr>
          </a:p>
          <a:p>
            <a:pPr marL="342900" indent="-342900" algn="just">
              <a:lnSpc>
                <a:spcPct val="150000"/>
              </a:lnSpc>
              <a:buFont typeface="Wingdings" panose="05000000000000000000" pitchFamily="2" charset="2"/>
              <a:buChar char="Ø"/>
            </a:pPr>
            <a:r>
              <a:rPr lang="zh-CN" altLang="en-US" dirty="0">
                <a:latin typeface="微软雅黑" panose="020B0503020204020204" charset="-122"/>
                <a:ea typeface="微软雅黑" panose="020B0503020204020204" charset="-122"/>
              </a:rPr>
              <a:t>安工部将组织相关人员开展评价，两次/年（6、11）；若无法按时完成，将考虑请外单位专家到现场指导评价工作；</a:t>
            </a:r>
            <a:endParaRPr lang="zh-CN" altLang="en-US" dirty="0">
              <a:latin typeface="微软雅黑" panose="020B0503020204020204" charset="-122"/>
              <a:ea typeface="微软雅黑" panose="020B0503020204020204" charset="-122"/>
            </a:endParaRPr>
          </a:p>
          <a:p>
            <a:pPr marL="342900" indent="-342900" algn="just">
              <a:lnSpc>
                <a:spcPct val="150000"/>
              </a:lnSpc>
              <a:buFont typeface="Wingdings" panose="05000000000000000000" pitchFamily="2" charset="2"/>
              <a:buChar char="Ø"/>
            </a:pPr>
            <a:r>
              <a:rPr lang="zh-CN" altLang="en-US" dirty="0">
                <a:latin typeface="微软雅黑" panose="020B0503020204020204" charset="-122"/>
                <a:ea typeface="微软雅黑" panose="020B0503020204020204" charset="-122"/>
              </a:rPr>
              <a:t>评价结果将在公司安委会会议上报告，会议将提出整改要求；</a:t>
            </a:r>
            <a:endParaRPr lang="zh-CN" altLang="en-US" dirty="0">
              <a:latin typeface="微软雅黑" panose="020B0503020204020204" charset="-122"/>
              <a:ea typeface="微软雅黑" panose="020B0503020204020204" charset="-122"/>
            </a:endParaRPr>
          </a:p>
          <a:p>
            <a:pPr marL="342900" indent="-342900" algn="just">
              <a:lnSpc>
                <a:spcPct val="150000"/>
              </a:lnSpc>
              <a:buFont typeface="Wingdings" panose="05000000000000000000" pitchFamily="2" charset="2"/>
              <a:buChar char="Ø"/>
            </a:pPr>
            <a:r>
              <a:rPr lang="zh-CN" altLang="en-US" dirty="0">
                <a:latin typeface="微软雅黑" panose="020B0503020204020204" charset="-122"/>
                <a:ea typeface="微软雅黑" panose="020B0503020204020204" charset="-122"/>
              </a:rPr>
              <a:t>针对不合格者，将组织再培训；同时，将评价结果纳入个人和单位年度安全绩效；</a:t>
            </a:r>
            <a:endParaRPr lang="zh-CN" altLang="en-US" dirty="0">
              <a:latin typeface="微软雅黑" panose="020B0503020204020204" charset="-122"/>
              <a:ea typeface="微软雅黑" panose="020B0503020204020204" charset="-122"/>
            </a:endParaRPr>
          </a:p>
          <a:p>
            <a:pPr marL="342900" indent="-342900" algn="just">
              <a:lnSpc>
                <a:spcPct val="150000"/>
              </a:lnSpc>
              <a:buFont typeface="Wingdings" panose="05000000000000000000" pitchFamily="2" charset="2"/>
              <a:buChar char="Ø"/>
            </a:pPr>
            <a:r>
              <a:rPr lang="zh-CN" altLang="en-US" dirty="0">
                <a:latin typeface="微软雅黑" panose="020B0503020204020204" charset="-122"/>
                <a:ea typeface="微软雅黑" panose="020B0503020204020204" charset="-122"/>
              </a:rPr>
              <a:t>评价结果分级：优秀≥90分、良好≥80分、合格≥70分、待整改＜70分；</a:t>
            </a:r>
            <a:endParaRPr lang="zh-CN" altLang="en-US" dirty="0">
              <a:latin typeface="微软雅黑" panose="020B0503020204020204" charset="-122"/>
              <a:ea typeface="微软雅黑" panose="020B0503020204020204" charset="-122"/>
            </a:endParaRPr>
          </a:p>
          <a:p>
            <a:pPr marL="342900" indent="-342900" algn="just">
              <a:lnSpc>
                <a:spcPct val="150000"/>
              </a:lnSpc>
              <a:buFont typeface="Wingdings" panose="05000000000000000000" pitchFamily="2" charset="2"/>
              <a:buChar char="Ø"/>
            </a:pPr>
            <a:r>
              <a:rPr lang="zh-CN" altLang="en-US" dirty="0">
                <a:latin typeface="微软雅黑" panose="020B0503020204020204" charset="-122"/>
                <a:ea typeface="微软雅黑" panose="020B0503020204020204" charset="-122"/>
              </a:rPr>
              <a:t>公司组织开展评价对象是：主要领导、安全分管领导、业务分管领导，若无分管领导，将由主要领导承担其职责。</a:t>
            </a:r>
            <a:endParaRPr lang="zh-CN" altLang="en-US" dirty="0">
              <a:latin typeface="微软雅黑" panose="020B0503020204020204" charset="-122"/>
              <a:ea typeface="微软雅黑" panose="020B050302020402020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329561"/>
            <a:ext cx="228600" cy="80074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79425" y="408657"/>
            <a:ext cx="5308900" cy="63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nSpc>
                <a:spcPct val="120000"/>
              </a:lnSpc>
            </a:pPr>
            <a:r>
              <a:rPr lang="zh-CN" altLang="en-US" sz="3200" b="1"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2 履职评价标准（仅供参考） </a:t>
            </a:r>
            <a:endParaRPr lang="zh-CN" altLang="en-US" sz="3200" b="1" dirty="0">
              <a:solidFill>
                <a:schemeClr val="tx1">
                  <a:lumMod val="75000"/>
                  <a:lumOff val="25000"/>
                </a:schemeClr>
              </a:solidFill>
              <a:latin typeface="微软雅黑" panose="020B0503020204020204" charset="-122"/>
              <a:ea typeface="微软雅黑" panose="020B0503020204020204" charset="-122"/>
            </a:endParaRPr>
          </a:p>
        </p:txBody>
      </p:sp>
      <p:graphicFrame>
        <p:nvGraphicFramePr>
          <p:cNvPr id="6" name="Group 4"/>
          <p:cNvGraphicFramePr>
            <a:graphicFrameLocks noGrp="1"/>
          </p:cNvGraphicFramePr>
          <p:nvPr>
            <p:custDataLst>
              <p:tags r:id="rId1"/>
            </p:custDataLst>
          </p:nvPr>
        </p:nvGraphicFramePr>
        <p:xfrm>
          <a:off x="461962" y="1262679"/>
          <a:ext cx="11268076" cy="5313664"/>
        </p:xfrm>
        <a:graphic>
          <a:graphicData uri="http://schemas.openxmlformats.org/drawingml/2006/table">
            <a:tbl>
              <a:tblPr/>
              <a:tblGrid>
                <a:gridCol w="203738"/>
                <a:gridCol w="433697"/>
                <a:gridCol w="825035"/>
                <a:gridCol w="4956258"/>
                <a:gridCol w="1516934"/>
                <a:gridCol w="336873"/>
                <a:gridCol w="522454"/>
                <a:gridCol w="617263"/>
                <a:gridCol w="407474"/>
                <a:gridCol w="748382"/>
                <a:gridCol w="699968"/>
              </a:tblGrid>
              <a:tr h="216360">
                <a:tc rowSpan="2">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1"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序号</a:t>
                      </a:r>
                      <a:endParaRPr kumimoji="0" lang="zh-CN" altLang="zh-CN" sz="1000" b="1"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1524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1"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一级要素</a:t>
                      </a:r>
                      <a:endParaRPr kumimoji="0" lang="zh-CN" altLang="zh-CN" sz="1000" b="1"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1"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二级要素</a:t>
                      </a:r>
                      <a:endParaRPr kumimoji="0" lang="zh-CN" altLang="zh-CN" sz="1000" b="1"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1"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三级要素</a:t>
                      </a:r>
                      <a:endParaRPr kumimoji="0" lang="zh-CN" altLang="zh-CN" sz="1000" b="1"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1"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检查要求</a:t>
                      </a:r>
                      <a:endParaRPr kumimoji="0" lang="zh-CN" altLang="zh-CN" sz="1000" b="1"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3">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1"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适用范围</a:t>
                      </a:r>
                      <a:endParaRPr kumimoji="0" lang="zh-CN" altLang="zh-CN" sz="1000" b="1"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cPr/>
                </a:tc>
                <a:tc hMerge="1">
                  <a:tcPr/>
                </a:tc>
                <a:tc rowSpan="2">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1"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标准分</a:t>
                      </a:r>
                      <a:endParaRPr kumimoji="0" lang="zh-CN" altLang="zh-CN" sz="1000" b="1"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1"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实得分</a:t>
                      </a:r>
                      <a:endParaRPr kumimoji="0" lang="zh-CN" altLang="zh-CN" sz="1000" b="1"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1"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检查评价描述</a:t>
                      </a:r>
                      <a:endParaRPr kumimoji="0" lang="zh-CN" altLang="zh-CN" sz="1000" b="1"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63045">
                <a:tc vMerge="1">
                  <a:tcPr/>
                </a:tc>
                <a:tc vMerge="1">
                  <a:tcPr/>
                </a:tc>
                <a:tc vMerge="1">
                  <a:tcPr/>
                </a:tc>
                <a:tc vMerge="1">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1"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主要领导</a:t>
                      </a:r>
                      <a:endParaRPr kumimoji="0" lang="zh-CN" altLang="zh-CN" sz="1000" b="1"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1"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分管安全领导</a:t>
                      </a:r>
                      <a:endParaRPr kumimoji="0" lang="zh-CN" altLang="zh-CN" sz="1000" b="1"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1"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分管业务领导</a:t>
                      </a:r>
                      <a:endParaRPr kumimoji="0" lang="zh-CN" altLang="zh-CN" sz="1000" b="1"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cPr/>
                </a:tc>
                <a:tc vMerge="1">
                  <a:tcPr/>
                </a:tc>
                <a:tc vMerge="1">
                  <a:tcPr/>
                </a:tc>
              </a:tr>
              <a:tr h="364879">
                <a:tc rowSpan="5">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1</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1524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5">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安全履职方案</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3">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自身履职方案建立</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主要领导、分管领导根据宝钢金属《关于转变安全管理理念和管理方式的工作方案》(以下简称《方案》)的要求,亲自、按时建立履职方案</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查方案和现场调查</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3">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10</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52044">
                <a:tc vMerge="1">
                  <a:tcPr/>
                </a:tc>
                <a:tc vMerge="1">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履职重点内容明确、突出现场安全工作，并体现自身特点，符合《方案》要求</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查方案</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52044">
                <a:tc vMerge="1">
                  <a:tcPr/>
                </a:tc>
                <a:tc vMerge="1">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订履职计划和总结，包括主要内容、方式方法、时间节点、工作目标和成效等</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查计划和总结</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52044">
                <a:tc vMerge="1">
                  <a:tcPr/>
                </a:tc>
                <a:tc vMerge="1">
                  <a:tcPr/>
                </a:tc>
                <a:tc rowSpan="2">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相关管理者履职方案</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帮助相关管理者建立履职方案（如工厂厂长、作业长等）</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与厂长、作业长等交流</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3</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76022">
                <a:tc vMerge="1">
                  <a:tcPr/>
                </a:tc>
                <a:tc vMerge="1">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检查、推进相关管理者履职方案的有效实施</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查记录</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52044">
                <a:tc rowSpan="5">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2</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1524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5">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安全责任制</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责任制度建设</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完善安全生产责任制，充分体现安全生产“一岗双责、党政同责”</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含相关业务部门责任制</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5</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53878">
                <a:tc vMerge="1">
                  <a:tcPr/>
                </a:tc>
                <a:tc vMerge="1">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明确和熟知自身安全生产职责，符合相关法律法规和宝钢金属安全生产责任制要求</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查责任制，调查测试</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76022">
                <a:tc vMerge="1">
                  <a:tcPr/>
                </a:tc>
                <a:tc vMerge="1">
                  <a:tcPr/>
                </a:tc>
                <a:tc rowSpan="3">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责任的分解落实</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组织细化各级管理者安全责任制</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查制度、记录</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3">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5</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76022">
                <a:tc vMerge="1">
                  <a:tcPr/>
                </a:tc>
                <a:tc vMerge="1">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组织逐级签订安全生产目标责任书</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查责任书</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76022">
                <a:tc vMerge="1">
                  <a:tcPr/>
                </a:tc>
                <a:tc vMerge="1">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定期检查安全责任制的落实情况</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查记录</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76022">
                <a:tc rowSpan="4">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3</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1524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4">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安全资金投入</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资金投入计划</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结合本单位安全生产特点，制定年度安全费用预算，符合相关要求</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查预算（书面）</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5</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76022">
                <a:tc vMerge="1">
                  <a:tcPr/>
                </a:tc>
                <a:tc vMerge="1">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制定安全费用计划，明确具体科目、时间节点、责任人</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查计划、记录</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76022">
                <a:tc vMerge="1">
                  <a:tcPr/>
                </a:tc>
                <a:tc vMerge="1">
                  <a:tcPr/>
                </a:tc>
                <a:tc rowSpan="2">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资金实际投入</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按照计划合理使用费用</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查费用投入清单</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5</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76022">
                <a:tc vMerge="1">
                  <a:tcPr/>
                </a:tc>
                <a:tc vMerge="1">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及时做好安全费用分析评价，确保资金投入成效</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查记录</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87023">
                <a:tc rowSpan="5">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4</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1524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5">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人力资源投入</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安全管理人员配置</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结合本单位安全生产特点，配备安全管理人员</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查记录，调研</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5</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07193">
                <a:tc vMerge="1">
                  <a:tcPr/>
                </a:tc>
                <a:tc vMerge="1">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根据相关要求，设置安全管理机构</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查记录，调研</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07193">
                <a:tc vMerge="1">
                  <a:tcPr/>
                </a:tc>
                <a:tc vMerge="1">
                  <a:tcPr/>
                </a:tc>
                <a:tc rowSpan="3">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安全管理人员发展</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制定和实施安全管理等相关人员能力提升三年计划及目标</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查计划和实绩记录</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3">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5</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34696">
                <a:tc vMerge="1">
                  <a:tcPr/>
                </a:tc>
                <a:tc vMerge="1">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为安全管理等相关人员提供学习、培训的机会，并采取鼓励措施</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查记录</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63045">
                <a:tc vMerge="1">
                  <a:tcPr/>
                </a:tc>
                <a:tc vMerge="1">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dirty="0">
                          <a:ln>
                            <a:noFill/>
                          </a:ln>
                          <a:solidFill>
                            <a:srgbClr val="000000"/>
                          </a:solidFill>
                          <a:effectLst/>
                          <a:latin typeface="微软雅黑" panose="020B0503020204020204" charset="-122"/>
                          <a:ea typeface="微软雅黑" panose="020B0503020204020204" charset="-122"/>
                          <a:sym typeface="微软雅黑" panose="020B0503020204020204" charset="-122"/>
                        </a:rPr>
                        <a:t>安全管理人员岗位待遇和提升不低于同级岗位人员</a:t>
                      </a:r>
                      <a:endParaRPr kumimoji="0" lang="zh-CN" altLang="zh-CN" sz="1000" b="0" i="0" u="none" strike="noStrike" cap="none" normalizeH="0" baseline="0" dirty="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查岗级是否明确（书面），查实绩记录</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dirty="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329561"/>
            <a:ext cx="228600" cy="80074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79425" y="408657"/>
            <a:ext cx="5075986" cy="6425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nSpc>
                <a:spcPct val="120000"/>
              </a:lnSpc>
            </a:pPr>
            <a:r>
              <a:rPr lang="zh-CN" altLang="en-US" sz="3200" b="1"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2 履职评价标准（仅供参考） </a:t>
            </a:r>
            <a:endParaRPr lang="zh-CN" altLang="en-US" sz="3200" b="1" dirty="0">
              <a:solidFill>
                <a:schemeClr val="tx1">
                  <a:lumMod val="75000"/>
                  <a:lumOff val="25000"/>
                </a:schemeClr>
              </a:solidFill>
              <a:latin typeface="微软雅黑" panose="020B0503020204020204" charset="-122"/>
              <a:ea typeface="微软雅黑" panose="020B0503020204020204" charset="-122"/>
            </a:endParaRPr>
          </a:p>
        </p:txBody>
      </p:sp>
      <p:graphicFrame>
        <p:nvGraphicFramePr>
          <p:cNvPr id="6" name="Group 4"/>
          <p:cNvGraphicFramePr>
            <a:graphicFrameLocks noGrp="1"/>
          </p:cNvGraphicFramePr>
          <p:nvPr>
            <p:custDataLst>
              <p:tags r:id="rId1"/>
            </p:custDataLst>
          </p:nvPr>
        </p:nvGraphicFramePr>
        <p:xfrm>
          <a:off x="479425" y="1321717"/>
          <a:ext cx="11199812" cy="5127626"/>
        </p:xfrm>
        <a:graphic>
          <a:graphicData uri="http://schemas.openxmlformats.org/drawingml/2006/table">
            <a:tbl>
              <a:tblPr/>
              <a:tblGrid>
                <a:gridCol w="258908"/>
                <a:gridCol w="372181"/>
                <a:gridCol w="687726"/>
                <a:gridCol w="5075009"/>
                <a:gridCol w="1567610"/>
                <a:gridCol w="360045"/>
                <a:gridCol w="533999"/>
                <a:gridCol w="536021"/>
                <a:gridCol w="382295"/>
                <a:gridCol w="659407"/>
                <a:gridCol w="766611"/>
              </a:tblGrid>
              <a:tr h="161925">
                <a:tc rowSpan="2">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1"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序号</a:t>
                      </a:r>
                      <a:endParaRPr kumimoji="0" lang="zh-CN" altLang="zh-CN" sz="1000" b="1"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1524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1"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一级要素</a:t>
                      </a:r>
                      <a:endParaRPr kumimoji="0" lang="zh-CN" altLang="zh-CN" sz="1000" b="1"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1"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二级要素</a:t>
                      </a:r>
                      <a:endParaRPr kumimoji="0" lang="zh-CN" altLang="zh-CN" sz="1000" b="1"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1"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三级要素</a:t>
                      </a:r>
                      <a:endParaRPr kumimoji="0" lang="zh-CN" altLang="zh-CN" sz="1000" b="1"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1"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检查要求</a:t>
                      </a:r>
                      <a:endParaRPr kumimoji="0" lang="zh-CN" altLang="zh-CN" sz="1000" b="1"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3">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1"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适用范围</a:t>
                      </a:r>
                      <a:endParaRPr kumimoji="0" lang="zh-CN" altLang="zh-CN" sz="1000" b="1"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cPr/>
                </a:tc>
                <a:tc hMerge="1">
                  <a:tcPr/>
                </a:tc>
                <a:tc rowSpan="2">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1"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标准分</a:t>
                      </a:r>
                      <a:endParaRPr kumimoji="0" lang="zh-CN" altLang="zh-CN" sz="1000" b="1"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1"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实得分</a:t>
                      </a:r>
                      <a:endParaRPr kumimoji="0" lang="zh-CN" altLang="zh-CN" sz="1000" b="1"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1"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检查评价描述</a:t>
                      </a:r>
                      <a:endParaRPr kumimoji="0" lang="zh-CN" altLang="zh-CN" sz="1000" b="1"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15913">
                <a:tc vMerge="1">
                  <a:tcPr/>
                </a:tc>
                <a:tc vMerge="1">
                  <a:tcPr/>
                </a:tc>
                <a:tc vMerge="1">
                  <a:tcPr/>
                </a:tc>
                <a:tc vMerge="1">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1"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主要领导</a:t>
                      </a:r>
                      <a:endParaRPr kumimoji="0" lang="zh-CN" altLang="zh-CN" sz="1000" b="1"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1"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分管安全领导</a:t>
                      </a:r>
                      <a:endParaRPr kumimoji="0" lang="zh-CN" altLang="zh-CN" sz="1000" b="1"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1"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分管业务领导</a:t>
                      </a:r>
                      <a:endParaRPr kumimoji="0" lang="zh-CN" altLang="zh-CN" sz="1000" b="1"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cPr/>
                </a:tc>
                <a:tc vMerge="1">
                  <a:tcPr/>
                </a:tc>
                <a:tc vMerge="1">
                  <a:tcPr/>
                </a:tc>
              </a:tr>
              <a:tr h="201613">
                <a:tc rowSpan="14">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5</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1524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14">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领导精力投入</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管理方式转变</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深入现场，宣传三个理念、强化两个了解</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问卷调查</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10</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04800">
                <a:tc vMerge="1">
                  <a:tcPr/>
                </a:tc>
                <a:tc vMerge="1">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推进六个转变（上/本年各3个）、措施七项措施</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问卷调查，检查记录、成效评价</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52400">
                <a:tc vMerge="1">
                  <a:tcPr/>
                </a:tc>
                <a:tc vMerge="1">
                  <a:tcPr/>
                </a:tc>
                <a:tc rowSpan="2">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常规工作开展</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批阅相关文件对安全管理的指示和要求需明确</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查文件批阅</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5</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52400">
                <a:tc vMerge="1">
                  <a:tcPr/>
                </a:tc>
                <a:tc vMerge="1">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日常工作会议对安全工作的布置和要求</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会议记录或会议纪要</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52400">
                <a:tc vMerge="1">
                  <a:tcPr/>
                </a:tc>
                <a:tc vMerge="1">
                  <a:tcPr/>
                </a:tc>
                <a:tc rowSpan="4">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安全“五同时</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年度安全工作计划的制定、落实</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查计划、落实</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4">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15</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04800">
                <a:tc vMerge="1">
                  <a:tcPr/>
                </a:tc>
                <a:tc vMerge="1">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年度安全工作计划充分结合自身特点全面落实宝钢金属安全工作计划和要求</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查计划与落实的内容</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04800">
                <a:tc vMerge="1">
                  <a:tcPr/>
                </a:tc>
                <a:tc vMerge="1">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dirty="0">
                          <a:ln>
                            <a:noFill/>
                          </a:ln>
                          <a:solidFill>
                            <a:srgbClr val="000000"/>
                          </a:solidFill>
                          <a:effectLst/>
                          <a:latin typeface="微软雅黑" panose="020B0503020204020204" charset="-122"/>
                          <a:ea typeface="微软雅黑" panose="020B0503020204020204" charset="-122"/>
                          <a:sym typeface="微软雅黑" panose="020B0503020204020204" charset="-122"/>
                        </a:rPr>
                        <a:t>年/季/月度会议，在进行生产经营工作计划、布置、检查、总结、评比的同时，进行安全工作的计划、布置、检查、总结、评比</a:t>
                      </a:r>
                      <a:endParaRPr kumimoji="0" lang="zh-CN" altLang="zh-CN" sz="1000" b="0" i="0" u="none" strike="noStrike" cap="none" normalizeH="0" baseline="0" dirty="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查会议纪要，查纪要的落实</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457200">
                <a:tc vMerge="1">
                  <a:tcPr/>
                </a:tc>
                <a:tc vMerge="1">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充分体现工作成效、不足之处、改进措施</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针对“五同时”工作的成效，在上一条基础上抽查</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04800">
                <a:tc vMerge="1">
                  <a:tcPr/>
                </a:tc>
                <a:tc vMerge="1">
                  <a:tcPr/>
                </a:tc>
                <a:tc rowSpan="2">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三项制度实施</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结合自身特点，建立检查、值班、带班制度，明确具体内容、时间安排、周期频次和工作方式                                 </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检查制度文件</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5</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52400">
                <a:tc vMerge="1">
                  <a:tcPr/>
                </a:tc>
                <a:tc vMerge="1">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按照三项制度要求严格执行</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查执行情况（记录）</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04800">
                <a:tc vMerge="1">
                  <a:tcPr/>
                </a:tc>
                <a:tc vMerge="1">
                  <a:tcPr/>
                </a:tc>
                <a:tc rowSpan="2">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安全活动开展</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立足现场，开展安全活动(如定点、对口活动)，明确内容、时间、地点、方式、频度、成效</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查记录和对口的现场</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10</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52400">
                <a:tc vMerge="1">
                  <a:tcPr/>
                </a:tc>
                <a:tc vMerge="1">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组织并直接参与其他安全活动（如安全月、525、119活动等）</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查记录</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04800">
                <a:tc vMerge="1">
                  <a:tcPr/>
                </a:tc>
                <a:tc vMerge="1">
                  <a:tcPr/>
                </a:tc>
                <a:tc rowSpan="2">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应急管理</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在组织对危险源进行动态辨识、风险评估、措施落实、检测预警、持续改进等基础上，推进建立、评审事故应急预案</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查应急预案和相关记录，组织领导情况</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6</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52400">
                <a:tc vMerge="1">
                  <a:tcPr/>
                </a:tc>
                <a:tc vMerge="1">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组织应急预案演练计划，直接参与预案演练</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查计划和实绩记录</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52400">
                <a:tc rowSpan="5">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6</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1524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5">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事故管理</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事故的及时上报</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按照相关法律法规和宝钢金属相关制度要求，及时进行事故报告</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查记录</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5">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6</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52400">
                <a:tc vMerge="1">
                  <a:tcPr/>
                </a:tc>
                <a:tc vMerge="1">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按照要求报告后续的变化信息</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针对事故单位查记录</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52400">
                <a:tc vMerge="1">
                  <a:tcPr/>
                </a:tc>
                <a:tc vMerge="1">
                  <a:tcPr/>
                </a:tc>
                <a:tc rowSpan="3">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事故的四不放过</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组织开展事故处理和调查</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查记录</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52400">
                <a:tc vMerge="1">
                  <a:tcPr/>
                </a:tc>
                <a:tc vMerge="1">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按照相关规定，对事故做到四不放过</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查记录</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80975">
                <a:tc vMerge="1">
                  <a:tcPr/>
                </a:tc>
                <a:tc vMerge="1">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对外单位事故的举一反三</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查记录、知晓情况</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457200">
                <a:tc gridSpan="2">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合计</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1524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lnTlToBr>
                      <a:noFill/>
                    </a:lnTlToBr>
                    <a:lnBlToTr>
                      <a:noFill/>
                    </a:lnBlToTr>
                    <a:noFill/>
                  </a:tcPr>
                </a:tc>
                <a:tc h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lnTlToBr>
                      <a:noFill/>
                    </a:lnTlToBr>
                    <a:lnBlToTr>
                      <a:noFill/>
                    </a:lnBlToTr>
                    <a:noFill/>
                  </a:tcPr>
                </a:tc>
                <a:tc gridSpan="3">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若无分管领导，由主要领导承担其职责</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lnTlToBr>
                      <a:noFill/>
                    </a:lnTlToBr>
                    <a:lnBlToTr>
                      <a:noFill/>
                    </a:lnBlToTr>
                    <a:noFill/>
                  </a:tcPr>
                </a:tc>
                <a:tc hMerge="1">
                  <a:tcPr/>
                </a:tc>
                <a:tc h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57</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dirty="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形状 5"/>
          <p:cNvSpPr/>
          <p:nvPr/>
        </p:nvSpPr>
        <p:spPr>
          <a:xfrm>
            <a:off x="0" y="6068060"/>
            <a:ext cx="5245505" cy="232228"/>
          </a:xfrm>
          <a:custGeom>
            <a:avLst/>
            <a:gdLst>
              <a:gd name="connsiteX0" fmla="*/ 0 w 5245505"/>
              <a:gd name="connsiteY0" fmla="*/ 0 h 232228"/>
              <a:gd name="connsiteX1" fmla="*/ 5142032 w 5245505"/>
              <a:gd name="connsiteY1" fmla="*/ 0 h 232228"/>
              <a:gd name="connsiteX2" fmla="*/ 5245505 w 5245505"/>
              <a:gd name="connsiteY2" fmla="*/ 232228 h 232228"/>
              <a:gd name="connsiteX3" fmla="*/ 0 w 5245505"/>
              <a:gd name="connsiteY3" fmla="*/ 232228 h 232228"/>
            </a:gdLst>
            <a:ahLst/>
            <a:cxnLst>
              <a:cxn ang="0">
                <a:pos x="connsiteX0" y="connsiteY0"/>
              </a:cxn>
              <a:cxn ang="0">
                <a:pos x="connsiteX1" y="connsiteY1"/>
              </a:cxn>
              <a:cxn ang="0">
                <a:pos x="connsiteX2" y="connsiteY2"/>
              </a:cxn>
              <a:cxn ang="0">
                <a:pos x="connsiteX3" y="connsiteY3"/>
              </a:cxn>
            </a:cxnLst>
            <a:rect l="l" t="t" r="r" b="b"/>
            <a:pathLst>
              <a:path w="5245505" h="232228">
                <a:moveTo>
                  <a:pt x="0" y="0"/>
                </a:moveTo>
                <a:lnTo>
                  <a:pt x="5142032" y="0"/>
                </a:lnTo>
                <a:lnTo>
                  <a:pt x="5245505" y="232228"/>
                </a:lnTo>
                <a:lnTo>
                  <a:pt x="0" y="232228"/>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形状 8"/>
          <p:cNvSpPr/>
          <p:nvPr/>
        </p:nvSpPr>
        <p:spPr>
          <a:xfrm>
            <a:off x="5245505" y="6068060"/>
            <a:ext cx="6946495" cy="232228"/>
          </a:xfrm>
          <a:custGeom>
            <a:avLst/>
            <a:gdLst>
              <a:gd name="connsiteX0" fmla="*/ 0 w 6946495"/>
              <a:gd name="connsiteY0" fmla="*/ 0 h 232228"/>
              <a:gd name="connsiteX1" fmla="*/ 5245505 w 6946495"/>
              <a:gd name="connsiteY1" fmla="*/ 0 h 232228"/>
              <a:gd name="connsiteX2" fmla="*/ 6946495 w 6946495"/>
              <a:gd name="connsiteY2" fmla="*/ 0 h 232228"/>
              <a:gd name="connsiteX3" fmla="*/ 6946495 w 6946495"/>
              <a:gd name="connsiteY3" fmla="*/ 232228 h 232228"/>
              <a:gd name="connsiteX4" fmla="*/ 5245505 w 6946495"/>
              <a:gd name="connsiteY4" fmla="*/ 232228 h 232228"/>
              <a:gd name="connsiteX5" fmla="*/ 103473 w 6946495"/>
              <a:gd name="connsiteY5" fmla="*/ 232228 h 23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6495" h="232228">
                <a:moveTo>
                  <a:pt x="0" y="0"/>
                </a:moveTo>
                <a:lnTo>
                  <a:pt x="5245505" y="0"/>
                </a:lnTo>
                <a:lnTo>
                  <a:pt x="6946495" y="0"/>
                </a:lnTo>
                <a:lnTo>
                  <a:pt x="6946495" y="232228"/>
                </a:lnTo>
                <a:lnTo>
                  <a:pt x="5245505" y="232228"/>
                </a:lnTo>
                <a:lnTo>
                  <a:pt x="103473" y="232228"/>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rotWithShape="1">
          <a:blip r:embed="rId1" cstate="print">
            <a:extLst>
              <a:ext uri="{28A0092B-C50C-407E-A947-70E740481C1C}">
                <a14:useLocalDpi xmlns:a14="http://schemas.microsoft.com/office/drawing/2010/main" val="0"/>
              </a:ext>
            </a:extLst>
          </a:blip>
          <a:srcRect l="12852" t="16311" r="9953"/>
          <a:stretch>
            <a:fillRect/>
          </a:stretch>
        </p:blipFill>
        <p:spPr>
          <a:xfrm>
            <a:off x="-1" y="4089294"/>
            <a:ext cx="2496457" cy="1802562"/>
          </a:xfrm>
          <a:prstGeom prst="rect">
            <a:avLst/>
          </a:prstGeom>
        </p:spPr>
      </p:pic>
      <p:pic>
        <p:nvPicPr>
          <p:cNvPr id="13" name="图片 12"/>
          <p:cNvPicPr>
            <a:picLocks noChangeAspect="1"/>
          </p:cNvPicPr>
          <p:nvPr/>
        </p:nvPicPr>
        <p:blipFill rotWithShape="1">
          <a:blip r:embed="rId2" cstate="print">
            <a:extLst>
              <a:ext uri="{28A0092B-C50C-407E-A947-70E740481C1C}">
                <a14:useLocalDpi xmlns:a14="http://schemas.microsoft.com/office/drawing/2010/main" val="0"/>
              </a:ext>
            </a:extLst>
          </a:blip>
          <a:srcRect l="15968" b="13412"/>
          <a:stretch>
            <a:fillRect/>
          </a:stretch>
        </p:blipFill>
        <p:spPr>
          <a:xfrm>
            <a:off x="7775200" y="4089294"/>
            <a:ext cx="2622753" cy="1802562"/>
          </a:xfrm>
          <a:prstGeom prst="rect">
            <a:avLst/>
          </a:prstGeom>
        </p:spPr>
      </p:pic>
      <p:pic>
        <p:nvPicPr>
          <p:cNvPr id="15" name="图片 14"/>
          <p:cNvPicPr>
            <a:picLocks noChangeAspect="1"/>
          </p:cNvPicPr>
          <p:nvPr/>
        </p:nvPicPr>
        <p:blipFill rotWithShape="1">
          <a:blip r:embed="rId3" cstate="print">
            <a:extLst>
              <a:ext uri="{28A0092B-C50C-407E-A947-70E740481C1C}">
                <a14:useLocalDpi xmlns:a14="http://schemas.microsoft.com/office/drawing/2010/main" val="0"/>
              </a:ext>
            </a:extLst>
          </a:blip>
          <a:srcRect b="13412"/>
          <a:stretch>
            <a:fillRect/>
          </a:stretch>
        </p:blipFill>
        <p:spPr>
          <a:xfrm>
            <a:off x="2622752" y="4089294"/>
            <a:ext cx="3121152" cy="1802562"/>
          </a:xfrm>
          <a:prstGeom prst="rect">
            <a:avLst/>
          </a:prstGeom>
        </p:spPr>
      </p:pic>
      <p:pic>
        <p:nvPicPr>
          <p:cNvPr id="17" name="图片 16"/>
          <p:cNvPicPr>
            <a:picLocks noChangeAspect="1"/>
          </p:cNvPicPr>
          <p:nvPr/>
        </p:nvPicPr>
        <p:blipFill rotWithShape="1">
          <a:blip r:embed="rId4" cstate="print">
            <a:extLst>
              <a:ext uri="{28A0092B-C50C-407E-A947-70E740481C1C}">
                <a14:useLocalDpi xmlns:a14="http://schemas.microsoft.com/office/drawing/2010/main" val="0"/>
              </a:ext>
            </a:extLst>
          </a:blip>
          <a:srcRect l="5419" r="38428" b="13412"/>
          <a:stretch>
            <a:fillRect/>
          </a:stretch>
        </p:blipFill>
        <p:spPr>
          <a:xfrm>
            <a:off x="5883252" y="4089294"/>
            <a:ext cx="1752600" cy="1802562"/>
          </a:xfrm>
          <a:prstGeom prst="rect">
            <a:avLst/>
          </a:prstGeom>
        </p:spPr>
      </p:pic>
      <p:pic>
        <p:nvPicPr>
          <p:cNvPr id="19" name="图片 18"/>
          <p:cNvPicPr>
            <a:picLocks noChangeAspect="1"/>
          </p:cNvPicPr>
          <p:nvPr/>
        </p:nvPicPr>
        <p:blipFill rotWithShape="1">
          <a:blip r:embed="rId5" cstate="print">
            <a:extLst>
              <a:ext uri="{28A0092B-C50C-407E-A947-70E740481C1C}">
                <a14:useLocalDpi xmlns:a14="http://schemas.microsoft.com/office/drawing/2010/main" val="0"/>
              </a:ext>
            </a:extLst>
          </a:blip>
          <a:srcRect r="48153" b="7863"/>
          <a:stretch>
            <a:fillRect/>
          </a:stretch>
        </p:blipFill>
        <p:spPr>
          <a:xfrm>
            <a:off x="10498145" y="4092811"/>
            <a:ext cx="1693856" cy="1799045"/>
          </a:xfrm>
          <a:prstGeom prst="rect">
            <a:avLst/>
          </a:prstGeom>
        </p:spPr>
      </p:pic>
      <p:sp>
        <p:nvSpPr>
          <p:cNvPr id="20" name="矩形 19"/>
          <p:cNvSpPr/>
          <p:nvPr/>
        </p:nvSpPr>
        <p:spPr>
          <a:xfrm>
            <a:off x="0" y="3774803"/>
            <a:ext cx="12192000" cy="11611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6"/>
            </p:custDataLst>
          </p:nvPr>
        </p:nvSpPr>
        <p:spPr>
          <a:xfrm>
            <a:off x="1421039" y="303641"/>
            <a:ext cx="5284399" cy="1179607"/>
          </a:xfrm>
        </p:spPr>
        <p:txBody>
          <a:bodyPr>
            <a:noAutofit/>
          </a:bodyPr>
          <a:p>
            <a:r>
              <a:rPr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7" name="文本框 6"/>
          <p:cNvSpPr txBox="1"/>
          <p:nvPr>
            <p:custDataLst>
              <p:tags r:id="rId7"/>
            </p:custDataLst>
          </p:nvPr>
        </p:nvSpPr>
        <p:spPr>
          <a:xfrm>
            <a:off x="2069721" y="2570088"/>
            <a:ext cx="4020049" cy="1006475"/>
          </a:xfrm>
          <a:prstGeom prst="rect">
            <a:avLst/>
          </a:prstGeom>
          <a:noFill/>
        </p:spPr>
        <p:txBody>
          <a:bodyPr wrap="square" rtlCol="0">
            <a:spAutoFit/>
            <a:scene3d>
              <a:camera prst="orthographicFront"/>
              <a:lightRig rig="threePt" dir="t"/>
            </a:scene3d>
            <a:sp3d contourW="12700"/>
          </a:bodyPr>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custDataLst>
              <p:tags r:id="rId8"/>
            </p:custDataLst>
          </p:nvPr>
        </p:nvSpPr>
        <p:spPr>
          <a:xfrm>
            <a:off x="2496186" y="1483112"/>
            <a:ext cx="3146425" cy="1048385"/>
          </a:xfrm>
          <a:prstGeom prst="rect">
            <a:avLst/>
          </a:prstGeom>
          <a:noFill/>
        </p:spPr>
        <p:txBody>
          <a:bodyPr wrap="square" rtlCol="0">
            <a:noAutofit/>
            <a:scene3d>
              <a:camera prst="orthographicFront"/>
              <a:lightRig rig="threePt" dir="t"/>
            </a:scene3d>
          </a:bodyPr>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9"/>
              </a:rPr>
              <a:t>http://www.bofety.com/</a:t>
            </a:r>
            <a:endParaRPr lang="en-US" altLang="zh-CN" sz="1600" b="1" dirty="0">
              <a:solidFill>
                <a:schemeClr val="accent5">
                  <a:lumMod val="50000"/>
                </a:schemeClr>
              </a:solidFill>
              <a:effectLst>
                <a:outerShdw blurRad="38100" dist="19050" dir="2700000" algn="tl" rotWithShape="0">
                  <a:schemeClr val="dk1">
                    <a:alpha val="40000"/>
                  </a:schemeClr>
                </a:outerShdw>
              </a:effectLst>
              <a:cs typeface="+mn-ea"/>
              <a:sym typeface="+mn-lt"/>
              <a:hlinkClick r:id="rId9"/>
            </a:endParaRPr>
          </a:p>
        </p:txBody>
      </p:sp>
      <p:sp>
        <p:nvSpPr>
          <p:cNvPr id="3" name="矩形 2"/>
          <p:cNvSpPr/>
          <p:nvPr>
            <p:custDataLst>
              <p:tags r:id="rId10"/>
            </p:custDataLst>
          </p:nvPr>
        </p:nvSpPr>
        <p:spPr>
          <a:xfrm>
            <a:off x="7518400" y="1508760"/>
            <a:ext cx="4050030" cy="158432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pic>
        <p:nvPicPr>
          <p:cNvPr id="5" name="图片 4" descr="公众号二维码"/>
          <p:cNvPicPr>
            <a:picLocks noChangeAspect="1"/>
          </p:cNvPicPr>
          <p:nvPr>
            <p:custDataLst>
              <p:tags r:id="rId11"/>
            </p:custDataLst>
          </p:nvPr>
        </p:nvPicPr>
        <p:blipFill>
          <a:blip r:embed="rId12"/>
          <a:stretch>
            <a:fillRect/>
          </a:stretch>
        </p:blipFill>
        <p:spPr>
          <a:xfrm>
            <a:off x="9078595" y="1572885"/>
            <a:ext cx="1188000" cy="1188000"/>
          </a:xfrm>
          <a:prstGeom prst="rect">
            <a:avLst/>
          </a:prstGeom>
        </p:spPr>
      </p:pic>
      <p:sp>
        <p:nvSpPr>
          <p:cNvPr id="4" name="文本框 3"/>
          <p:cNvSpPr txBox="1"/>
          <p:nvPr>
            <p:custDataLst>
              <p:tags r:id="rId13"/>
            </p:custDataLst>
          </p:nvPr>
        </p:nvSpPr>
        <p:spPr>
          <a:xfrm>
            <a:off x="7700503" y="1837937"/>
            <a:ext cx="1257935" cy="869315"/>
          </a:xfrm>
          <a:prstGeom prst="rect">
            <a:avLst/>
          </a:prstGeom>
          <a:solidFill>
            <a:schemeClr val="lt2"/>
          </a:solidFill>
        </p:spPr>
        <p:txBody>
          <a:bodyPr wrap="square" rtlCol="0">
            <a:noAutofit/>
          </a:bodyPr>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400" b="1" dirty="0">
              <a:solidFill>
                <a:schemeClr val="accent5">
                  <a:lumMod val="50000"/>
                </a:schemeClr>
              </a:solidFill>
              <a:latin typeface="微软雅黑" panose="020B0503020204020204" charset="-122"/>
              <a:ea typeface="微软雅黑" panose="020B0503020204020204" charset="-122"/>
            </a:endParaRPr>
          </a:p>
        </p:txBody>
      </p:sp>
      <p:pic>
        <p:nvPicPr>
          <p:cNvPr id="10" name="图片 9"/>
          <p:cNvPicPr>
            <a:picLocks noChangeAspect="1"/>
          </p:cNvPicPr>
          <p:nvPr>
            <p:custDataLst>
              <p:tags r:id="rId14"/>
            </p:custDataLst>
          </p:nvPr>
        </p:nvPicPr>
        <p:blipFill rotWithShape="1">
          <a:blip r:embed="rId15" cstate="print">
            <a:extLst>
              <a:ext uri="{28A0092B-C50C-407E-A947-70E740481C1C}">
                <a14:useLocalDpi xmlns:a14="http://schemas.microsoft.com/office/drawing/2010/main" val="0"/>
              </a:ext>
            </a:extLst>
          </a:blip>
          <a:srcRect l="17072" t="14301" r="17073" b="42649"/>
          <a:stretch>
            <a:fillRect/>
          </a:stretch>
        </p:blipFill>
        <p:spPr>
          <a:xfrm>
            <a:off x="10357485" y="1626861"/>
            <a:ext cx="1106729" cy="1080000"/>
          </a:xfrm>
          <a:prstGeom prst="rect">
            <a:avLst/>
          </a:prstGeom>
        </p:spPr>
      </p:pic>
      <p:sp>
        <p:nvSpPr>
          <p:cNvPr id="12" name="文本框 11"/>
          <p:cNvSpPr txBox="1"/>
          <p:nvPr>
            <p:custDataLst>
              <p:tags r:id="rId16"/>
            </p:custDataLst>
          </p:nvPr>
        </p:nvSpPr>
        <p:spPr>
          <a:xfrm>
            <a:off x="9205168" y="2760885"/>
            <a:ext cx="936104" cy="260350"/>
          </a:xfrm>
          <a:prstGeom prst="rect">
            <a:avLst/>
          </a:prstGeom>
          <a:noFill/>
        </p:spPr>
        <p:txBody>
          <a:bodyPr wrap="square" rtlCol="0">
            <a:spAutoFit/>
          </a:bodyPr>
          <a:p>
            <a:pPr algn="ctr"/>
            <a:r>
              <a:rPr lang="zh-CN" altLang="en-US" sz="1100" dirty="0"/>
              <a:t>微信公众号</a:t>
            </a:r>
            <a:endParaRPr lang="zh-CN" altLang="en-US" sz="1100" dirty="0"/>
          </a:p>
        </p:txBody>
      </p:sp>
      <p:sp>
        <p:nvSpPr>
          <p:cNvPr id="14" name="文本框 13"/>
          <p:cNvSpPr txBox="1"/>
          <p:nvPr>
            <p:custDataLst>
              <p:tags r:id="rId17"/>
            </p:custDataLst>
          </p:nvPr>
        </p:nvSpPr>
        <p:spPr>
          <a:xfrm>
            <a:off x="10386799" y="2759630"/>
            <a:ext cx="936104" cy="260350"/>
          </a:xfrm>
          <a:prstGeom prst="rect">
            <a:avLst/>
          </a:prstGeom>
          <a:noFill/>
        </p:spPr>
        <p:txBody>
          <a:bodyPr wrap="square" rtlCol="0">
            <a:spAutoFit/>
          </a:bodyPr>
          <a:p>
            <a:pPr algn="ctr"/>
            <a:r>
              <a:rPr lang="zh-CN" altLang="en-US" sz="1100" dirty="0"/>
              <a:t>抖音</a:t>
            </a:r>
            <a:endParaRPr lang="zh-CN" altLang="en-US" sz="1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95086" y="910771"/>
            <a:ext cx="11001830" cy="50364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矩形 4"/>
          <p:cNvSpPr/>
          <p:nvPr/>
        </p:nvSpPr>
        <p:spPr>
          <a:xfrm>
            <a:off x="595085" y="0"/>
            <a:ext cx="1988458"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812801" y="1992070"/>
            <a:ext cx="1654628" cy="2554545"/>
          </a:xfrm>
          <a:prstGeom prst="rect">
            <a:avLst/>
          </a:prstGeom>
          <a:noFill/>
        </p:spPr>
        <p:txBody>
          <a:bodyPr wrap="square" rtlCol="0">
            <a:spAutoFit/>
          </a:bodyPr>
          <a:lstStyle/>
          <a:p>
            <a:pPr algn="ctr"/>
            <a:r>
              <a:rPr lang="zh-CN" altLang="en-US" sz="8000" dirty="0">
                <a:solidFill>
                  <a:schemeClr val="bg1"/>
                </a:solidFill>
                <a:latin typeface="微软雅黑" panose="020B0503020204020204" charset="-122"/>
                <a:ea typeface="微软雅黑" panose="020B0503020204020204" charset="-122"/>
              </a:rPr>
              <a:t>目</a:t>
            </a:r>
            <a:endParaRPr lang="en-US" altLang="zh-CN" sz="8000" dirty="0">
              <a:solidFill>
                <a:schemeClr val="bg1"/>
              </a:solidFill>
              <a:latin typeface="微软雅黑" panose="020B0503020204020204" charset="-122"/>
              <a:ea typeface="微软雅黑" panose="020B0503020204020204" charset="-122"/>
            </a:endParaRPr>
          </a:p>
          <a:p>
            <a:pPr algn="ctr"/>
            <a:r>
              <a:rPr lang="zh-CN" altLang="en-US" sz="8000" dirty="0">
                <a:solidFill>
                  <a:schemeClr val="bg1"/>
                </a:solidFill>
                <a:latin typeface="微软雅黑" panose="020B0503020204020204" charset="-122"/>
                <a:ea typeface="微软雅黑" panose="020B0503020204020204" charset="-122"/>
              </a:rPr>
              <a:t>录</a:t>
            </a:r>
            <a:endParaRPr lang="zh-CN" altLang="en-US" sz="8000" dirty="0">
              <a:solidFill>
                <a:schemeClr val="bg1"/>
              </a:solidFill>
              <a:latin typeface="微软雅黑" panose="020B0503020204020204" charset="-122"/>
              <a:ea typeface="微软雅黑" panose="020B0503020204020204" charset="-122"/>
            </a:endParaRPr>
          </a:p>
        </p:txBody>
      </p:sp>
      <p:sp>
        <p:nvSpPr>
          <p:cNvPr id="7" name="文本框 6"/>
          <p:cNvSpPr txBox="1"/>
          <p:nvPr/>
        </p:nvSpPr>
        <p:spPr>
          <a:xfrm>
            <a:off x="696686" y="4643873"/>
            <a:ext cx="1886857" cy="523220"/>
          </a:xfrm>
          <a:prstGeom prst="rect">
            <a:avLst/>
          </a:prstGeom>
          <a:noFill/>
        </p:spPr>
        <p:txBody>
          <a:bodyPr wrap="square" rtlCol="0">
            <a:spAutoFit/>
          </a:bodyPr>
          <a:lstStyle/>
          <a:p>
            <a:pPr algn="ctr"/>
            <a:r>
              <a:rPr lang="en-US" altLang="zh-CN" sz="2800" dirty="0">
                <a:solidFill>
                  <a:schemeClr val="bg1"/>
                </a:solidFill>
              </a:rPr>
              <a:t>CONTENT</a:t>
            </a:r>
            <a:endParaRPr lang="zh-CN" altLang="en-US" sz="2800" dirty="0">
              <a:solidFill>
                <a:schemeClr val="bg1"/>
              </a:solidFill>
            </a:endParaRPr>
          </a:p>
        </p:txBody>
      </p:sp>
      <p:sp>
        <p:nvSpPr>
          <p:cNvPr id="8" name="矩形 7"/>
          <p:cNvSpPr/>
          <p:nvPr/>
        </p:nvSpPr>
        <p:spPr>
          <a:xfrm>
            <a:off x="4165598" y="1478321"/>
            <a:ext cx="580572" cy="58057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4165598" y="2610449"/>
            <a:ext cx="580572" cy="58057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165598" y="3742577"/>
            <a:ext cx="580572" cy="58057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4165598" y="4874705"/>
            <a:ext cx="580572" cy="58057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4252684" y="1506997"/>
            <a:ext cx="406400" cy="523220"/>
          </a:xfrm>
          <a:prstGeom prst="rect">
            <a:avLst/>
          </a:prstGeom>
          <a:noFill/>
        </p:spPr>
        <p:txBody>
          <a:bodyPr wrap="square" rtlCol="0">
            <a:spAutoFit/>
          </a:bodyPr>
          <a:lstStyle/>
          <a:p>
            <a:pPr algn="ctr"/>
            <a:r>
              <a:rPr lang="en-US" altLang="zh-CN" sz="2800" dirty="0">
                <a:solidFill>
                  <a:schemeClr val="bg1"/>
                </a:solidFill>
                <a:latin typeface="Arial" panose="020B0604020202020204" pitchFamily="34" charset="0"/>
                <a:cs typeface="Arial" panose="020B0604020202020204" pitchFamily="34" charset="0"/>
              </a:rPr>
              <a:t>1</a:t>
            </a:r>
            <a:endParaRPr lang="zh-CN" altLang="en-US" sz="2800" dirty="0">
              <a:solidFill>
                <a:schemeClr val="bg1"/>
              </a:solidFill>
              <a:latin typeface="Arial" panose="020B0604020202020204" pitchFamily="34" charset="0"/>
              <a:cs typeface="Arial" panose="020B0604020202020204" pitchFamily="34" charset="0"/>
            </a:endParaRPr>
          </a:p>
        </p:txBody>
      </p:sp>
      <p:sp>
        <p:nvSpPr>
          <p:cNvPr id="13" name="文本框 12"/>
          <p:cNvSpPr txBox="1"/>
          <p:nvPr/>
        </p:nvSpPr>
        <p:spPr>
          <a:xfrm>
            <a:off x="4252684" y="2629794"/>
            <a:ext cx="406400" cy="523220"/>
          </a:xfrm>
          <a:prstGeom prst="rect">
            <a:avLst/>
          </a:prstGeom>
          <a:noFill/>
        </p:spPr>
        <p:txBody>
          <a:bodyPr wrap="square" rtlCol="0">
            <a:spAutoFit/>
          </a:bodyPr>
          <a:lstStyle/>
          <a:p>
            <a:pPr algn="ctr"/>
            <a:r>
              <a:rPr lang="en-US" altLang="zh-CN" sz="2800" dirty="0">
                <a:solidFill>
                  <a:schemeClr val="bg1"/>
                </a:solidFill>
                <a:latin typeface="Arial" panose="020B0604020202020204" pitchFamily="34" charset="0"/>
                <a:cs typeface="Arial" panose="020B0604020202020204" pitchFamily="34" charset="0"/>
              </a:rPr>
              <a:t>2</a:t>
            </a:r>
            <a:endParaRPr lang="zh-CN" altLang="en-US" sz="2800" dirty="0">
              <a:solidFill>
                <a:schemeClr val="bg1"/>
              </a:solidFill>
              <a:latin typeface="Arial" panose="020B0604020202020204" pitchFamily="34" charset="0"/>
              <a:cs typeface="Arial" panose="020B0604020202020204" pitchFamily="34" charset="0"/>
            </a:endParaRPr>
          </a:p>
        </p:txBody>
      </p:sp>
      <p:sp>
        <p:nvSpPr>
          <p:cNvPr id="14" name="文本框 13"/>
          <p:cNvSpPr txBox="1"/>
          <p:nvPr/>
        </p:nvSpPr>
        <p:spPr>
          <a:xfrm>
            <a:off x="4252684" y="3761922"/>
            <a:ext cx="406400" cy="523220"/>
          </a:xfrm>
          <a:prstGeom prst="rect">
            <a:avLst/>
          </a:prstGeom>
          <a:noFill/>
        </p:spPr>
        <p:txBody>
          <a:bodyPr wrap="square" rtlCol="0">
            <a:spAutoFit/>
          </a:bodyPr>
          <a:lstStyle/>
          <a:p>
            <a:pPr algn="ctr"/>
            <a:r>
              <a:rPr lang="en-US" altLang="zh-CN" sz="2800" dirty="0">
                <a:solidFill>
                  <a:schemeClr val="bg1"/>
                </a:solidFill>
                <a:latin typeface="Arial" panose="020B0604020202020204" pitchFamily="34" charset="0"/>
                <a:cs typeface="Arial" panose="020B0604020202020204" pitchFamily="34" charset="0"/>
              </a:rPr>
              <a:t>3</a:t>
            </a:r>
            <a:endParaRPr lang="zh-CN" altLang="en-US" sz="2800" dirty="0">
              <a:solidFill>
                <a:schemeClr val="bg1"/>
              </a:solidFill>
              <a:latin typeface="Arial" panose="020B0604020202020204" pitchFamily="34" charset="0"/>
              <a:cs typeface="Arial" panose="020B0604020202020204" pitchFamily="34" charset="0"/>
            </a:endParaRPr>
          </a:p>
        </p:txBody>
      </p:sp>
      <p:sp>
        <p:nvSpPr>
          <p:cNvPr id="15" name="文本框 14"/>
          <p:cNvSpPr txBox="1"/>
          <p:nvPr/>
        </p:nvSpPr>
        <p:spPr>
          <a:xfrm>
            <a:off x="4252684" y="4897154"/>
            <a:ext cx="406400" cy="523220"/>
          </a:xfrm>
          <a:prstGeom prst="rect">
            <a:avLst/>
          </a:prstGeom>
          <a:noFill/>
        </p:spPr>
        <p:txBody>
          <a:bodyPr wrap="square" rtlCol="0">
            <a:spAutoFit/>
          </a:bodyPr>
          <a:lstStyle/>
          <a:p>
            <a:pPr algn="ctr"/>
            <a:r>
              <a:rPr lang="en-US" altLang="zh-CN" sz="2800" dirty="0">
                <a:solidFill>
                  <a:schemeClr val="bg1"/>
                </a:solidFill>
                <a:latin typeface="Arial" panose="020B0604020202020204" pitchFamily="34" charset="0"/>
                <a:cs typeface="Arial" panose="020B0604020202020204" pitchFamily="34" charset="0"/>
              </a:rPr>
              <a:t>4</a:t>
            </a:r>
            <a:endParaRPr lang="zh-CN" altLang="en-US" sz="2800" dirty="0">
              <a:solidFill>
                <a:schemeClr val="bg1"/>
              </a:solidFill>
              <a:latin typeface="Arial" panose="020B0604020202020204" pitchFamily="34" charset="0"/>
              <a:cs typeface="Arial" panose="020B0604020202020204" pitchFamily="34" charset="0"/>
            </a:endParaRPr>
          </a:p>
        </p:txBody>
      </p:sp>
      <p:sp>
        <p:nvSpPr>
          <p:cNvPr id="16" name="矩形 15"/>
          <p:cNvSpPr/>
          <p:nvPr/>
        </p:nvSpPr>
        <p:spPr>
          <a:xfrm>
            <a:off x="5201385" y="1474118"/>
            <a:ext cx="3057247" cy="584775"/>
          </a:xfrm>
          <a:prstGeom prst="rect">
            <a:avLst/>
          </a:prstGeom>
        </p:spPr>
        <p:txBody>
          <a:bodyPr wrap="none">
            <a:spAutoFit/>
          </a:bodyPr>
          <a:lstStyle/>
          <a:p>
            <a:r>
              <a:rPr lang="zh-CN" altLang="en-US" sz="3200"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安全生产责任制</a:t>
            </a:r>
            <a:endParaRPr lang="zh-CN" altLang="en-US" sz="3200"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p:txBody>
      </p:sp>
      <p:sp>
        <p:nvSpPr>
          <p:cNvPr id="17" name="矩形 16"/>
          <p:cNvSpPr/>
          <p:nvPr/>
        </p:nvSpPr>
        <p:spPr>
          <a:xfrm>
            <a:off x="5201384" y="2608347"/>
            <a:ext cx="3057247" cy="584775"/>
          </a:xfrm>
          <a:prstGeom prst="rect">
            <a:avLst/>
          </a:prstGeom>
        </p:spPr>
        <p:txBody>
          <a:bodyPr wrap="none">
            <a:spAutoFit/>
          </a:bodyPr>
          <a:lstStyle/>
          <a:p>
            <a:r>
              <a:rPr lang="zh-CN" altLang="en-US" sz="3200"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管理者安全职责</a:t>
            </a:r>
            <a:endParaRPr lang="zh-CN" altLang="en-US" sz="3200"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p:txBody>
      </p:sp>
      <p:sp>
        <p:nvSpPr>
          <p:cNvPr id="18" name="矩形 17"/>
          <p:cNvSpPr/>
          <p:nvPr/>
        </p:nvSpPr>
        <p:spPr>
          <a:xfrm>
            <a:off x="5201383" y="3742576"/>
            <a:ext cx="3057247" cy="584775"/>
          </a:xfrm>
          <a:prstGeom prst="rect">
            <a:avLst/>
          </a:prstGeom>
        </p:spPr>
        <p:txBody>
          <a:bodyPr wrap="none">
            <a:spAutoFit/>
          </a:bodyPr>
          <a:lstStyle/>
          <a:p>
            <a:r>
              <a:rPr lang="zh-CN" altLang="en-US" sz="3200"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管理者履职方案</a:t>
            </a:r>
            <a:endParaRPr lang="zh-CN" altLang="en-US" sz="3200"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p:txBody>
      </p:sp>
      <p:sp>
        <p:nvSpPr>
          <p:cNvPr id="19" name="矩形 18"/>
          <p:cNvSpPr/>
          <p:nvPr/>
        </p:nvSpPr>
        <p:spPr>
          <a:xfrm>
            <a:off x="5201382" y="4874705"/>
            <a:ext cx="3057247" cy="584775"/>
          </a:xfrm>
          <a:prstGeom prst="rect">
            <a:avLst/>
          </a:prstGeom>
        </p:spPr>
        <p:txBody>
          <a:bodyPr wrap="none">
            <a:spAutoFit/>
          </a:bodyPr>
          <a:lstStyle/>
          <a:p>
            <a:r>
              <a:rPr lang="zh-CN" altLang="en-US" sz="3200"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履职评价的标准</a:t>
            </a:r>
            <a:endParaRPr lang="zh-CN" altLang="en-US" sz="3200" dirty="0">
              <a:solidFill>
                <a:schemeClr val="tx1">
                  <a:lumMod val="85000"/>
                  <a:lumOff val="15000"/>
                </a:schemeClr>
              </a:solidFill>
              <a:latin typeface="微软雅黑" panose="020B0503020204020204" charset="-122"/>
              <a:ea typeface="微软雅黑" panose="020B0503020204020204" charset="-122"/>
            </a:endParaRPr>
          </a:p>
        </p:txBody>
      </p:sp>
      <p:sp>
        <p:nvSpPr>
          <p:cNvPr id="20" name="矩形 19"/>
          <p:cNvSpPr/>
          <p:nvPr/>
        </p:nvSpPr>
        <p:spPr>
          <a:xfrm>
            <a:off x="11488064" y="2717793"/>
            <a:ext cx="101597" cy="1422414"/>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l="12852" t="16311" r="9953"/>
          <a:stretch>
            <a:fillRect/>
          </a:stretch>
        </p:blipFill>
        <p:spPr>
          <a:xfrm>
            <a:off x="0" y="1898918"/>
            <a:ext cx="4238171" cy="3060163"/>
          </a:xfrm>
          <a:prstGeom prst="rect">
            <a:avLst/>
          </a:prstGeom>
        </p:spPr>
      </p:pic>
      <p:sp>
        <p:nvSpPr>
          <p:cNvPr id="5" name="矩形 4"/>
          <p:cNvSpPr/>
          <p:nvPr/>
        </p:nvSpPr>
        <p:spPr>
          <a:xfrm>
            <a:off x="4586512" y="1898917"/>
            <a:ext cx="7605488" cy="306016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5370286" y="2379210"/>
            <a:ext cx="725714" cy="1862048"/>
          </a:xfrm>
          <a:prstGeom prst="rect">
            <a:avLst/>
          </a:prstGeom>
          <a:noFill/>
        </p:spPr>
        <p:txBody>
          <a:bodyPr wrap="square" rtlCol="0">
            <a:spAutoFit/>
          </a:bodyPr>
          <a:lstStyle/>
          <a:p>
            <a:pPr algn="ctr"/>
            <a:r>
              <a:rPr lang="en-US" altLang="zh-CN" sz="11500" dirty="0">
                <a:solidFill>
                  <a:schemeClr val="bg1"/>
                </a:solidFill>
                <a:latin typeface="Arial" panose="020B0604020202020204" pitchFamily="34" charset="0"/>
                <a:cs typeface="Arial" panose="020B0604020202020204" pitchFamily="34" charset="0"/>
              </a:rPr>
              <a:t>1</a:t>
            </a:r>
            <a:endParaRPr lang="zh-CN" altLang="en-US" sz="11500" dirty="0">
              <a:solidFill>
                <a:schemeClr val="bg1"/>
              </a:solidFill>
              <a:latin typeface="Arial" panose="020B0604020202020204" pitchFamily="34" charset="0"/>
              <a:cs typeface="Arial" panose="020B0604020202020204" pitchFamily="34" charset="0"/>
            </a:endParaRPr>
          </a:p>
        </p:txBody>
      </p:sp>
      <p:sp>
        <p:nvSpPr>
          <p:cNvPr id="7" name="矩形 6"/>
          <p:cNvSpPr/>
          <p:nvPr/>
        </p:nvSpPr>
        <p:spPr>
          <a:xfrm>
            <a:off x="6627926" y="2848569"/>
            <a:ext cx="5032147" cy="923330"/>
          </a:xfrm>
          <a:prstGeom prst="rect">
            <a:avLst/>
          </a:prstGeom>
        </p:spPr>
        <p:txBody>
          <a:bodyPr wrap="none">
            <a:spAutoFit/>
          </a:bodyPr>
          <a:lstStyle/>
          <a:p>
            <a:r>
              <a:rPr lang="zh-CN" altLang="en-US" sz="5400" dirty="0">
                <a:solidFill>
                  <a:schemeClr val="bg1"/>
                </a:solidFill>
                <a:latin typeface="微软雅黑" panose="020B0503020204020204" charset="-122"/>
                <a:ea typeface="微软雅黑" panose="020B0503020204020204" charset="-122"/>
                <a:sym typeface="Arial" panose="020B0604020202020204" pitchFamily="34" charset="0"/>
              </a:rPr>
              <a:t>安全生产责任制</a:t>
            </a:r>
            <a:endParaRPr lang="zh-CN" altLang="en-US" sz="5400" dirty="0">
              <a:solidFill>
                <a:schemeClr val="bg1"/>
              </a:solidFill>
              <a:latin typeface="微软雅黑" panose="020B0503020204020204" charset="-122"/>
              <a:ea typeface="微软雅黑" panose="020B0503020204020204" charset="-122"/>
              <a:sym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rcRect l="14416" t="6782" r="61868" b="37442"/>
          <a:stretch>
            <a:fillRect/>
          </a:stretch>
        </p:blipFill>
        <p:spPr>
          <a:xfrm>
            <a:off x="4840512" y="3170355"/>
            <a:ext cx="885371" cy="1388817"/>
          </a:xfrm>
          <a:custGeom>
            <a:avLst/>
            <a:gdLst>
              <a:gd name="connsiteX0" fmla="*/ 0 w 885371"/>
              <a:gd name="connsiteY0" fmla="*/ 0 h 1388817"/>
              <a:gd name="connsiteX1" fmla="*/ 442686 w 885371"/>
              <a:gd name="connsiteY1" fmla="*/ 0 h 1388817"/>
              <a:gd name="connsiteX2" fmla="*/ 885371 w 885371"/>
              <a:gd name="connsiteY2" fmla="*/ 694409 h 1388817"/>
              <a:gd name="connsiteX3" fmla="*/ 442686 w 885371"/>
              <a:gd name="connsiteY3" fmla="*/ 1388817 h 1388817"/>
              <a:gd name="connsiteX4" fmla="*/ 0 w 885371"/>
              <a:gd name="connsiteY4" fmla="*/ 1388817 h 1388817"/>
              <a:gd name="connsiteX5" fmla="*/ 442686 w 885371"/>
              <a:gd name="connsiteY5" fmla="*/ 694409 h 1388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5371" h="1388817">
                <a:moveTo>
                  <a:pt x="0" y="0"/>
                </a:moveTo>
                <a:lnTo>
                  <a:pt x="442686" y="0"/>
                </a:lnTo>
                <a:lnTo>
                  <a:pt x="885371" y="694409"/>
                </a:lnTo>
                <a:lnTo>
                  <a:pt x="442686" y="1388817"/>
                </a:lnTo>
                <a:lnTo>
                  <a:pt x="0" y="1388817"/>
                </a:lnTo>
                <a:lnTo>
                  <a:pt x="442686" y="694409"/>
                </a:lnTo>
                <a:close/>
              </a:path>
            </a:pathLst>
          </a:custGeom>
          <a:ln w="15875">
            <a:solidFill>
              <a:schemeClr val="tx1">
                <a:lumMod val="75000"/>
                <a:lumOff val="25000"/>
              </a:schemeClr>
            </a:solidFill>
          </a:ln>
          <a:effectLst>
            <a:outerShdw blurRad="127000" dist="38100" dir="2700000" algn="tl" rotWithShape="0">
              <a:prstClr val="black">
                <a:alpha val="40000"/>
              </a:prstClr>
            </a:outerShdw>
          </a:effectLst>
        </p:spPr>
      </p:pic>
      <p:sp>
        <p:nvSpPr>
          <p:cNvPr id="4" name="矩形 3"/>
          <p:cNvSpPr/>
          <p:nvPr/>
        </p:nvSpPr>
        <p:spPr>
          <a:xfrm>
            <a:off x="0" y="329561"/>
            <a:ext cx="228600" cy="80074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27"/>
          <p:cNvSpPr txBox="1">
            <a:spLocks noChangeArrowheads="1"/>
          </p:cNvSpPr>
          <p:nvPr/>
        </p:nvSpPr>
        <p:spPr bwMode="auto">
          <a:xfrm>
            <a:off x="483506" y="413337"/>
            <a:ext cx="3540579" cy="63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3200" b="1"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1 相关法律法规</a:t>
            </a:r>
            <a:endParaRPr lang="zh-CN" altLang="en-US" sz="3200" b="1"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515" y="1725059"/>
            <a:ext cx="2893314" cy="4329175"/>
          </a:xfrm>
          <a:prstGeom prst="rect">
            <a:avLst/>
          </a:prstGeom>
          <a:effectLst>
            <a:outerShdw blurRad="203200" dist="38100" dir="2700000" algn="tl" rotWithShape="0">
              <a:prstClr val="black">
                <a:alpha val="40000"/>
              </a:prstClr>
            </a:outerShdw>
          </a:effectLst>
        </p:spPr>
      </p:pic>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rcRect l="50000" t="16644" r="21633" b="16644"/>
          <a:stretch>
            <a:fillRect/>
          </a:stretch>
        </p:blipFill>
        <p:spPr>
          <a:xfrm>
            <a:off x="5653314" y="3170355"/>
            <a:ext cx="885371" cy="1388817"/>
          </a:xfrm>
          <a:custGeom>
            <a:avLst/>
            <a:gdLst>
              <a:gd name="connsiteX0" fmla="*/ 0 w 885371"/>
              <a:gd name="connsiteY0" fmla="*/ 0 h 1388817"/>
              <a:gd name="connsiteX1" fmla="*/ 442686 w 885371"/>
              <a:gd name="connsiteY1" fmla="*/ 0 h 1388817"/>
              <a:gd name="connsiteX2" fmla="*/ 885371 w 885371"/>
              <a:gd name="connsiteY2" fmla="*/ 694409 h 1388817"/>
              <a:gd name="connsiteX3" fmla="*/ 442686 w 885371"/>
              <a:gd name="connsiteY3" fmla="*/ 1388817 h 1388817"/>
              <a:gd name="connsiteX4" fmla="*/ 0 w 885371"/>
              <a:gd name="connsiteY4" fmla="*/ 1388817 h 1388817"/>
              <a:gd name="connsiteX5" fmla="*/ 442686 w 885371"/>
              <a:gd name="connsiteY5" fmla="*/ 694409 h 1388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5371" h="1388817">
                <a:moveTo>
                  <a:pt x="0" y="0"/>
                </a:moveTo>
                <a:lnTo>
                  <a:pt x="442686" y="0"/>
                </a:lnTo>
                <a:lnTo>
                  <a:pt x="885371" y="694409"/>
                </a:lnTo>
                <a:lnTo>
                  <a:pt x="442686" y="1388817"/>
                </a:lnTo>
                <a:lnTo>
                  <a:pt x="0" y="1388817"/>
                </a:lnTo>
                <a:lnTo>
                  <a:pt x="442686" y="694409"/>
                </a:lnTo>
                <a:close/>
              </a:path>
            </a:pathLst>
          </a:custGeom>
          <a:ln w="15875">
            <a:solidFill>
              <a:schemeClr val="tx1">
                <a:lumMod val="75000"/>
                <a:lumOff val="25000"/>
              </a:schemeClr>
            </a:solidFill>
          </a:ln>
          <a:effectLst>
            <a:outerShdw blurRad="127000" dist="38100" dir="2700000" algn="tl" rotWithShape="0">
              <a:prstClr val="black">
                <a:alpha val="40000"/>
              </a:prstClr>
            </a:outerShdw>
          </a:effectLst>
        </p:spPr>
      </p:pic>
      <p:sp>
        <p:nvSpPr>
          <p:cNvPr id="17" name="矩形 16"/>
          <p:cNvSpPr/>
          <p:nvPr/>
        </p:nvSpPr>
        <p:spPr>
          <a:xfrm>
            <a:off x="7351489" y="2307771"/>
            <a:ext cx="4016827" cy="50800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7351488" y="2923611"/>
            <a:ext cx="4016827" cy="50800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7351487" y="3539451"/>
            <a:ext cx="4016827" cy="50800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7351487" y="4155291"/>
            <a:ext cx="4016827" cy="50800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7351486" y="4771131"/>
            <a:ext cx="4016827" cy="50800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7453086" y="2365988"/>
            <a:ext cx="2031325" cy="369332"/>
          </a:xfrm>
          <a:prstGeom prst="rect">
            <a:avLst/>
          </a:prstGeom>
        </p:spPr>
        <p:txBody>
          <a:bodyPr wrap="none">
            <a:spAutoFit/>
          </a:bodyPr>
          <a:lstStyle/>
          <a:p>
            <a:r>
              <a:rPr lang="zh-CN" altLang="en-US" dirty="0">
                <a:solidFill>
                  <a:schemeClr val="bg1"/>
                </a:solidFill>
                <a:latin typeface="微软雅黑" panose="020B0503020204020204" charset="-122"/>
                <a:ea typeface="微软雅黑" panose="020B0503020204020204" charset="-122"/>
                <a:sym typeface="Arial" panose="020B0604020202020204" pitchFamily="34" charset="0"/>
              </a:rPr>
              <a:t>安全生产管理方针</a:t>
            </a:r>
            <a:endParaRPr lang="zh-CN" altLang="en-US" dirty="0">
              <a:solidFill>
                <a:schemeClr val="bg1"/>
              </a:solidFill>
              <a:latin typeface="微软雅黑" panose="020B0503020204020204" charset="-122"/>
              <a:ea typeface="微软雅黑" panose="020B0503020204020204" charset="-122"/>
              <a:sym typeface="Arial" panose="020B0604020202020204" pitchFamily="34" charset="0"/>
            </a:endParaRPr>
          </a:p>
        </p:txBody>
      </p:sp>
      <p:sp>
        <p:nvSpPr>
          <p:cNvPr id="23" name="矩形 22"/>
          <p:cNvSpPr/>
          <p:nvPr/>
        </p:nvSpPr>
        <p:spPr>
          <a:xfrm>
            <a:off x="7453086" y="2967234"/>
            <a:ext cx="3877985" cy="369332"/>
          </a:xfrm>
          <a:prstGeom prst="rect">
            <a:avLst/>
          </a:prstGeom>
        </p:spPr>
        <p:txBody>
          <a:bodyPr wrap="none">
            <a:spAutoFit/>
          </a:bodyPr>
          <a:lstStyle/>
          <a:p>
            <a:r>
              <a:rPr lang="zh-CN" altLang="en-US" dirty="0">
                <a:solidFill>
                  <a:schemeClr val="bg1"/>
                </a:solidFill>
                <a:latin typeface="微软雅黑" panose="020B0503020204020204" charset="-122"/>
                <a:ea typeface="微软雅黑" panose="020B0503020204020204" charset="-122"/>
                <a:sym typeface="Arial" panose="020B0604020202020204" pitchFamily="34" charset="0"/>
              </a:rPr>
              <a:t>生产经营单位是安全生产的责任主体</a:t>
            </a:r>
            <a:endParaRPr lang="zh-CN" altLang="en-US" dirty="0">
              <a:solidFill>
                <a:schemeClr val="bg1"/>
              </a:solidFill>
              <a:latin typeface="微软雅黑" panose="020B0503020204020204" charset="-122"/>
              <a:ea typeface="微软雅黑" panose="020B0503020204020204" charset="-122"/>
              <a:sym typeface="Arial" panose="020B0604020202020204" pitchFamily="34" charset="0"/>
            </a:endParaRPr>
          </a:p>
        </p:txBody>
      </p:sp>
      <p:sp>
        <p:nvSpPr>
          <p:cNvPr id="24" name="矩形 23"/>
          <p:cNvSpPr/>
          <p:nvPr/>
        </p:nvSpPr>
        <p:spPr>
          <a:xfrm>
            <a:off x="7453086" y="3618028"/>
            <a:ext cx="2723823" cy="369332"/>
          </a:xfrm>
          <a:prstGeom prst="rect">
            <a:avLst/>
          </a:prstGeom>
        </p:spPr>
        <p:txBody>
          <a:bodyPr wrap="none">
            <a:spAutoFit/>
          </a:bodyPr>
          <a:lstStyle/>
          <a:p>
            <a:r>
              <a:rPr lang="zh-CN" altLang="en-US" dirty="0">
                <a:solidFill>
                  <a:schemeClr val="bg1"/>
                </a:solidFill>
                <a:latin typeface="微软雅黑" panose="020B0503020204020204" charset="-122"/>
                <a:ea typeface="微软雅黑" panose="020B0503020204020204" charset="-122"/>
                <a:sym typeface="Arial" panose="020B0604020202020204" pitchFamily="34" charset="0"/>
              </a:rPr>
              <a:t>管生产的同时必须管安全</a:t>
            </a:r>
            <a:endParaRPr lang="zh-CN" altLang="en-US" dirty="0">
              <a:solidFill>
                <a:schemeClr val="bg1"/>
              </a:solidFill>
              <a:latin typeface="微软雅黑" panose="020B0503020204020204" charset="-122"/>
              <a:ea typeface="微软雅黑" panose="020B0503020204020204" charset="-122"/>
              <a:sym typeface="Arial" panose="020B0604020202020204" pitchFamily="34" charset="0"/>
            </a:endParaRPr>
          </a:p>
        </p:txBody>
      </p:sp>
      <p:sp>
        <p:nvSpPr>
          <p:cNvPr id="25" name="矩形 24"/>
          <p:cNvSpPr/>
          <p:nvPr/>
        </p:nvSpPr>
        <p:spPr>
          <a:xfrm>
            <a:off x="7453086" y="4210686"/>
            <a:ext cx="2492990" cy="369332"/>
          </a:xfrm>
          <a:prstGeom prst="rect">
            <a:avLst/>
          </a:prstGeom>
        </p:spPr>
        <p:txBody>
          <a:bodyPr wrap="none">
            <a:spAutoFit/>
          </a:bodyPr>
          <a:lstStyle/>
          <a:p>
            <a:r>
              <a:rPr lang="zh-CN" altLang="en-US" dirty="0">
                <a:solidFill>
                  <a:schemeClr val="bg1"/>
                </a:solidFill>
                <a:latin typeface="微软雅黑" panose="020B0503020204020204" charset="-122"/>
                <a:ea typeface="微软雅黑" panose="020B0503020204020204" charset="-122"/>
                <a:sym typeface="Arial" panose="020B0604020202020204" pitchFamily="34" charset="0"/>
              </a:rPr>
              <a:t>安全生产“一岗双责”</a:t>
            </a:r>
            <a:endParaRPr lang="zh-CN" altLang="en-US" dirty="0">
              <a:solidFill>
                <a:schemeClr val="bg1"/>
              </a:solidFill>
              <a:latin typeface="微软雅黑" panose="020B0503020204020204" charset="-122"/>
              <a:ea typeface="微软雅黑" panose="020B0503020204020204" charset="-122"/>
              <a:sym typeface="Arial" panose="020B0604020202020204" pitchFamily="34" charset="0"/>
            </a:endParaRPr>
          </a:p>
        </p:txBody>
      </p:sp>
      <p:sp>
        <p:nvSpPr>
          <p:cNvPr id="26" name="矩形 25"/>
          <p:cNvSpPr/>
          <p:nvPr/>
        </p:nvSpPr>
        <p:spPr>
          <a:xfrm>
            <a:off x="7453086" y="4840465"/>
            <a:ext cx="1800493" cy="369332"/>
          </a:xfrm>
          <a:prstGeom prst="rect">
            <a:avLst/>
          </a:prstGeom>
        </p:spPr>
        <p:txBody>
          <a:bodyPr wrap="none">
            <a:spAutoFit/>
          </a:bodyPr>
          <a:lstStyle/>
          <a:p>
            <a:r>
              <a:rPr lang="zh-CN" altLang="en-US" dirty="0">
                <a:solidFill>
                  <a:schemeClr val="bg1"/>
                </a:solidFill>
                <a:latin typeface="微软雅黑" panose="020B0503020204020204" charset="-122"/>
                <a:ea typeface="微软雅黑" panose="020B0503020204020204" charset="-122"/>
                <a:sym typeface="Arial" panose="020B0604020202020204" pitchFamily="34" charset="0"/>
              </a:rPr>
              <a:t>安全生产责任制</a:t>
            </a:r>
            <a:endParaRPr lang="zh-CN" altLang="en-US" dirty="0">
              <a:solidFill>
                <a:schemeClr val="bg1"/>
              </a:solidFill>
              <a:latin typeface="微软雅黑" panose="020B0503020204020204" charset="-122"/>
              <a:ea typeface="微软雅黑" panose="020B0503020204020204" charset="-122"/>
              <a:sym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329561"/>
            <a:ext cx="228600" cy="80074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79425" y="408657"/>
            <a:ext cx="3021981" cy="6425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nSpc>
                <a:spcPct val="120000"/>
              </a:lnSpc>
            </a:pPr>
            <a:r>
              <a:rPr lang="zh-CN" altLang="en-US" sz="3200" b="1"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2 安全履职要求</a:t>
            </a:r>
            <a:endParaRPr lang="zh-CN" altLang="en-US" sz="3200" b="1" dirty="0">
              <a:solidFill>
                <a:schemeClr val="tx1">
                  <a:lumMod val="75000"/>
                  <a:lumOff val="25000"/>
                </a:schemeClr>
              </a:solidFill>
              <a:latin typeface="微软雅黑" panose="020B0503020204020204" charset="-122"/>
              <a:ea typeface="微软雅黑" panose="020B0503020204020204" charset="-122"/>
            </a:endParaRPr>
          </a:p>
        </p:txBody>
      </p:sp>
      <p:cxnSp>
        <p:nvCxnSpPr>
          <p:cNvPr id="7" name="直接连接符 6"/>
          <p:cNvCxnSpPr/>
          <p:nvPr/>
        </p:nvCxnSpPr>
        <p:spPr>
          <a:xfrm>
            <a:off x="479425" y="3142331"/>
            <a:ext cx="10856232" cy="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479425" y="4847772"/>
            <a:ext cx="10856232" cy="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1335657" y="3142331"/>
            <a:ext cx="0" cy="1705441"/>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1396999" y="2865515"/>
            <a:ext cx="1777997" cy="507975"/>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5207001" y="2891660"/>
            <a:ext cx="1777997" cy="50797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9017003" y="2891660"/>
            <a:ext cx="1777997" cy="507975"/>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9017003" y="4593784"/>
            <a:ext cx="1777997" cy="50797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5207001" y="4593784"/>
            <a:ext cx="1777997" cy="507975"/>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396998" y="4593784"/>
            <a:ext cx="1777997" cy="50797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937182" y="2888345"/>
            <a:ext cx="697627" cy="400110"/>
          </a:xfrm>
          <a:prstGeom prst="rect">
            <a:avLst/>
          </a:prstGeom>
          <a:effectLst/>
        </p:spPr>
        <p:txBody>
          <a:bodyPr wrap="none">
            <a:spAutoFit/>
          </a:bodyPr>
          <a:lstStyle/>
          <a:p>
            <a:pPr algn="ctr" fontAlgn="ctr"/>
            <a:r>
              <a:rPr lang="zh-CN" altLang="en-US" sz="2000" b="1" dirty="0">
                <a:solidFill>
                  <a:schemeClr val="bg1"/>
                </a:solidFill>
                <a:latin typeface="微软雅黑" panose="020B0503020204020204" charset="-122"/>
                <a:ea typeface="微软雅黑" panose="020B0503020204020204" charset="-122"/>
                <a:sym typeface="Arial" panose="020B0604020202020204" pitchFamily="34" charset="0"/>
              </a:rPr>
              <a:t>有责</a:t>
            </a:r>
            <a:endParaRPr lang="zh-CN" altLang="en-US" sz="2000" b="1" dirty="0">
              <a:solidFill>
                <a:schemeClr val="bg1"/>
              </a:solidFill>
              <a:latin typeface="微软雅黑" panose="020B0503020204020204" charset="-122"/>
              <a:ea typeface="微软雅黑" panose="020B0503020204020204" charset="-122"/>
              <a:sym typeface="Arial" panose="020B0604020202020204" pitchFamily="34" charset="0"/>
            </a:endParaRPr>
          </a:p>
        </p:txBody>
      </p:sp>
      <p:sp>
        <p:nvSpPr>
          <p:cNvPr id="21" name="矩形 20"/>
          <p:cNvSpPr/>
          <p:nvPr/>
        </p:nvSpPr>
        <p:spPr>
          <a:xfrm>
            <a:off x="5708715" y="2945065"/>
            <a:ext cx="774571" cy="400110"/>
          </a:xfrm>
          <a:prstGeom prst="rect">
            <a:avLst/>
          </a:prstGeom>
          <a:effectLst/>
        </p:spPr>
        <p:txBody>
          <a:bodyPr wrap="none">
            <a:spAutoFit/>
          </a:bodyPr>
          <a:lstStyle/>
          <a:p>
            <a:pPr algn="ctr" fontAlgn="ctr"/>
            <a:r>
              <a:rPr lang="zh-CN" altLang="en-US" sz="2000" b="1" dirty="0">
                <a:solidFill>
                  <a:schemeClr val="bg1"/>
                </a:solidFill>
                <a:latin typeface="微软雅黑" panose="020B0503020204020204" charset="-122"/>
                <a:ea typeface="微软雅黑" panose="020B0503020204020204" charset="-122"/>
                <a:sym typeface="Arial" panose="020B0604020202020204" pitchFamily="34" charset="0"/>
              </a:rPr>
              <a:t>知 责</a:t>
            </a:r>
            <a:endParaRPr lang="zh-CN" altLang="en-US" sz="2000" b="1" dirty="0">
              <a:solidFill>
                <a:schemeClr val="bg1"/>
              </a:solidFill>
              <a:latin typeface="微软雅黑" panose="020B0503020204020204" charset="-122"/>
              <a:ea typeface="微软雅黑" panose="020B0503020204020204" charset="-122"/>
            </a:endParaRPr>
          </a:p>
        </p:txBody>
      </p:sp>
      <p:sp>
        <p:nvSpPr>
          <p:cNvPr id="22" name="矩形 21"/>
          <p:cNvSpPr/>
          <p:nvPr/>
        </p:nvSpPr>
        <p:spPr>
          <a:xfrm>
            <a:off x="9557188" y="2939618"/>
            <a:ext cx="697627" cy="400110"/>
          </a:xfrm>
          <a:prstGeom prst="rect">
            <a:avLst/>
          </a:prstGeom>
          <a:effectLst/>
        </p:spPr>
        <p:txBody>
          <a:bodyPr wrap="none">
            <a:spAutoFit/>
          </a:bodyPr>
          <a:lstStyle/>
          <a:p>
            <a:pPr algn="ctr" fontAlgn="ctr"/>
            <a:r>
              <a:rPr lang="zh-CN" altLang="en-US" sz="2000" b="1" dirty="0">
                <a:solidFill>
                  <a:schemeClr val="bg1"/>
                </a:solidFill>
                <a:latin typeface="微软雅黑" panose="020B0503020204020204" charset="-122"/>
                <a:ea typeface="微软雅黑" panose="020B0503020204020204" charset="-122"/>
                <a:sym typeface="Arial" panose="020B0604020202020204" pitchFamily="34" charset="0"/>
              </a:rPr>
              <a:t>尽责</a:t>
            </a:r>
            <a:endParaRPr lang="zh-CN" altLang="en-US" sz="2000" b="1" dirty="0">
              <a:solidFill>
                <a:schemeClr val="bg1"/>
              </a:solidFill>
              <a:latin typeface="微软雅黑" panose="020B0503020204020204" charset="-122"/>
              <a:ea typeface="微软雅黑" panose="020B0503020204020204" charset="-122"/>
            </a:endParaRPr>
          </a:p>
        </p:txBody>
      </p:sp>
      <p:sp>
        <p:nvSpPr>
          <p:cNvPr id="23" name="矩形 22"/>
          <p:cNvSpPr/>
          <p:nvPr/>
        </p:nvSpPr>
        <p:spPr>
          <a:xfrm>
            <a:off x="9557187" y="4628464"/>
            <a:ext cx="697627" cy="400110"/>
          </a:xfrm>
          <a:prstGeom prst="rect">
            <a:avLst/>
          </a:prstGeom>
          <a:effectLst/>
        </p:spPr>
        <p:txBody>
          <a:bodyPr wrap="none">
            <a:spAutoFit/>
          </a:bodyPr>
          <a:lstStyle/>
          <a:p>
            <a:pPr algn="ctr" fontAlgn="ctr"/>
            <a:r>
              <a:rPr lang="zh-CN" altLang="en-US" sz="2000" b="1" dirty="0">
                <a:solidFill>
                  <a:schemeClr val="bg1"/>
                </a:solidFill>
                <a:latin typeface="微软雅黑" panose="020B0503020204020204" charset="-122"/>
                <a:ea typeface="微软雅黑" panose="020B0503020204020204" charset="-122"/>
                <a:sym typeface="Arial" panose="020B0604020202020204" pitchFamily="34" charset="0"/>
              </a:rPr>
              <a:t>自查</a:t>
            </a:r>
            <a:endParaRPr lang="zh-CN" altLang="en-US" sz="2000" b="1" dirty="0">
              <a:solidFill>
                <a:schemeClr val="bg1"/>
              </a:solidFill>
              <a:latin typeface="微软雅黑" panose="020B0503020204020204" charset="-122"/>
              <a:ea typeface="微软雅黑" panose="020B0503020204020204" charset="-122"/>
            </a:endParaRPr>
          </a:p>
        </p:txBody>
      </p:sp>
      <p:sp>
        <p:nvSpPr>
          <p:cNvPr id="24" name="矩形 23"/>
          <p:cNvSpPr/>
          <p:nvPr/>
        </p:nvSpPr>
        <p:spPr>
          <a:xfrm>
            <a:off x="5747186" y="4628464"/>
            <a:ext cx="697627" cy="400110"/>
          </a:xfrm>
          <a:prstGeom prst="rect">
            <a:avLst/>
          </a:prstGeom>
          <a:effectLst/>
        </p:spPr>
        <p:txBody>
          <a:bodyPr wrap="none">
            <a:spAutoFit/>
          </a:bodyPr>
          <a:lstStyle/>
          <a:p>
            <a:pPr algn="ctr" fontAlgn="ctr"/>
            <a:r>
              <a:rPr lang="zh-CN" altLang="en-US" sz="2000" b="1" dirty="0">
                <a:solidFill>
                  <a:schemeClr val="bg1"/>
                </a:solidFill>
                <a:latin typeface="微软雅黑" panose="020B0503020204020204" charset="-122"/>
                <a:ea typeface="微软雅黑" panose="020B0503020204020204" charset="-122"/>
                <a:sym typeface="Arial" panose="020B0604020202020204" pitchFamily="34" charset="0"/>
              </a:rPr>
              <a:t>监督</a:t>
            </a:r>
            <a:endParaRPr lang="zh-CN" altLang="en-US" sz="2000" b="1" dirty="0">
              <a:solidFill>
                <a:schemeClr val="bg1"/>
              </a:solidFill>
              <a:latin typeface="微软雅黑" panose="020B0503020204020204" charset="-122"/>
              <a:ea typeface="微软雅黑" panose="020B0503020204020204" charset="-122"/>
            </a:endParaRPr>
          </a:p>
        </p:txBody>
      </p:sp>
      <p:sp>
        <p:nvSpPr>
          <p:cNvPr id="25" name="矩形 24"/>
          <p:cNvSpPr/>
          <p:nvPr/>
        </p:nvSpPr>
        <p:spPr>
          <a:xfrm>
            <a:off x="1937181" y="4647716"/>
            <a:ext cx="697627" cy="400110"/>
          </a:xfrm>
          <a:prstGeom prst="rect">
            <a:avLst/>
          </a:prstGeom>
          <a:effectLst/>
        </p:spPr>
        <p:txBody>
          <a:bodyPr wrap="none">
            <a:spAutoFit/>
          </a:bodyPr>
          <a:lstStyle/>
          <a:p>
            <a:pPr algn="ctr" fontAlgn="ctr"/>
            <a:r>
              <a:rPr lang="zh-CN" altLang="en-US" sz="2000" b="1" dirty="0">
                <a:solidFill>
                  <a:schemeClr val="bg1"/>
                </a:solidFill>
                <a:latin typeface="微软雅黑" panose="020B0503020204020204" charset="-122"/>
                <a:ea typeface="微软雅黑" panose="020B0503020204020204" charset="-122"/>
                <a:sym typeface="Arial" panose="020B0604020202020204" pitchFamily="34" charset="0"/>
              </a:rPr>
              <a:t>评价</a:t>
            </a:r>
            <a:endParaRPr lang="zh-CN" altLang="en-US" sz="2000" b="1" dirty="0">
              <a:solidFill>
                <a:schemeClr val="bg1"/>
              </a:solidFill>
              <a:latin typeface="微软雅黑" panose="020B0503020204020204" charset="-122"/>
              <a:ea typeface="微软雅黑" panose="020B0503020204020204" charset="-122"/>
            </a:endParaRPr>
          </a:p>
        </p:txBody>
      </p:sp>
      <p:sp>
        <p:nvSpPr>
          <p:cNvPr id="26" name="矩形 25"/>
          <p:cNvSpPr/>
          <p:nvPr/>
        </p:nvSpPr>
        <p:spPr>
          <a:xfrm>
            <a:off x="1396996" y="1758921"/>
            <a:ext cx="1777995" cy="1061381"/>
          </a:xfrm>
          <a:prstGeom prst="rect">
            <a:avLst/>
          </a:prstGeom>
        </p:spPr>
        <p:txBody>
          <a:bodyPr wrap="square">
            <a:spAutoFit/>
          </a:bodyPr>
          <a:lstStyle/>
          <a:p>
            <a:pPr algn="ctr">
              <a:lnSpc>
                <a:spcPct val="120000"/>
              </a:lnSpc>
            </a:pPr>
            <a:r>
              <a:rPr lang="zh-CN" altLang="en-US" dirty="0">
                <a:solidFill>
                  <a:schemeClr val="tx1">
                    <a:lumMod val="85000"/>
                    <a:lumOff val="15000"/>
                  </a:schemeClr>
                </a:solidFill>
                <a:latin typeface="微软雅黑" panose="020B0503020204020204" charset="-122"/>
                <a:ea typeface="微软雅黑" panose="020B0503020204020204" charset="-122"/>
              </a:rPr>
              <a:t>建立责任制度</a:t>
            </a:r>
            <a:endParaRPr lang="zh-CN" altLang="en-US" dirty="0">
              <a:solidFill>
                <a:schemeClr val="tx1">
                  <a:lumMod val="85000"/>
                  <a:lumOff val="15000"/>
                </a:schemeClr>
              </a:solidFill>
              <a:latin typeface="微软雅黑" panose="020B0503020204020204" charset="-122"/>
              <a:ea typeface="微软雅黑" panose="020B0503020204020204" charset="-122"/>
            </a:endParaRPr>
          </a:p>
          <a:p>
            <a:pPr algn="ctr">
              <a:lnSpc>
                <a:spcPct val="120000"/>
              </a:lnSpc>
            </a:pPr>
            <a:r>
              <a:rPr lang="zh-CN" altLang="en-US" dirty="0">
                <a:solidFill>
                  <a:schemeClr val="tx1">
                    <a:lumMod val="85000"/>
                    <a:lumOff val="15000"/>
                  </a:schemeClr>
                </a:solidFill>
                <a:latin typeface="微软雅黑" panose="020B0503020204020204" charset="-122"/>
                <a:ea typeface="微软雅黑" panose="020B0503020204020204" charset="-122"/>
              </a:rPr>
              <a:t>细化职责</a:t>
            </a:r>
            <a:endParaRPr lang="zh-CN" altLang="en-US" dirty="0">
              <a:solidFill>
                <a:schemeClr val="tx1">
                  <a:lumMod val="85000"/>
                  <a:lumOff val="15000"/>
                </a:schemeClr>
              </a:solidFill>
              <a:latin typeface="微软雅黑" panose="020B0503020204020204" charset="-122"/>
              <a:ea typeface="微软雅黑" panose="020B0503020204020204" charset="-122"/>
            </a:endParaRPr>
          </a:p>
          <a:p>
            <a:pPr algn="ctr">
              <a:lnSpc>
                <a:spcPct val="120000"/>
              </a:lnSpc>
            </a:pPr>
            <a:r>
              <a:rPr lang="zh-CN" altLang="en-US" dirty="0">
                <a:solidFill>
                  <a:schemeClr val="tx1">
                    <a:lumMod val="85000"/>
                    <a:lumOff val="15000"/>
                  </a:schemeClr>
                </a:solidFill>
                <a:latin typeface="微软雅黑" panose="020B0503020204020204" charset="-122"/>
                <a:ea typeface="微软雅黑" panose="020B0503020204020204" charset="-122"/>
              </a:rPr>
              <a:t>明确责任</a:t>
            </a:r>
            <a:endParaRPr lang="zh-CN" altLang="en-US" dirty="0">
              <a:solidFill>
                <a:schemeClr val="tx1">
                  <a:lumMod val="85000"/>
                  <a:lumOff val="15000"/>
                </a:schemeClr>
              </a:solidFill>
              <a:latin typeface="微软雅黑" panose="020B0503020204020204" charset="-122"/>
              <a:ea typeface="微软雅黑" panose="020B0503020204020204" charset="-122"/>
            </a:endParaRPr>
          </a:p>
        </p:txBody>
      </p:sp>
      <p:sp>
        <p:nvSpPr>
          <p:cNvPr id="27" name="矩形 26"/>
          <p:cNvSpPr/>
          <p:nvPr/>
        </p:nvSpPr>
        <p:spPr>
          <a:xfrm>
            <a:off x="5524494" y="1828227"/>
            <a:ext cx="1143000" cy="1063433"/>
          </a:xfrm>
          <a:prstGeom prst="rect">
            <a:avLst/>
          </a:prstGeom>
        </p:spPr>
        <p:txBody>
          <a:bodyPr wrap="square">
            <a:spAutoFit/>
          </a:bodyPr>
          <a:lstStyle/>
          <a:p>
            <a:pPr algn="ctr">
              <a:lnSpc>
                <a:spcPct val="120000"/>
              </a:lnSpc>
            </a:pPr>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宣传教育</a:t>
            </a:r>
            <a:endPar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a:p>
            <a:pPr algn="ctr">
              <a:lnSpc>
                <a:spcPct val="120000"/>
              </a:lnSpc>
            </a:pPr>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培训</a:t>
            </a:r>
            <a:endPar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a:p>
            <a:pPr algn="ctr">
              <a:lnSpc>
                <a:spcPct val="120000"/>
              </a:lnSpc>
            </a:pPr>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自主学习</a:t>
            </a:r>
            <a:endPar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p:txBody>
      </p:sp>
      <p:sp>
        <p:nvSpPr>
          <p:cNvPr id="28" name="矩形 27"/>
          <p:cNvSpPr/>
          <p:nvPr/>
        </p:nvSpPr>
        <p:spPr>
          <a:xfrm>
            <a:off x="9264651" y="1830759"/>
            <a:ext cx="1282697" cy="1058367"/>
          </a:xfrm>
          <a:prstGeom prst="rect">
            <a:avLst/>
          </a:prstGeom>
        </p:spPr>
        <p:txBody>
          <a:bodyPr wrap="square">
            <a:spAutoFit/>
          </a:bodyPr>
          <a:lstStyle/>
          <a:p>
            <a:pPr algn="ctr">
              <a:lnSpc>
                <a:spcPct val="120000"/>
              </a:lnSpc>
            </a:pPr>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自觉履职</a:t>
            </a:r>
            <a:endPar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a:p>
            <a:pPr algn="ctr">
              <a:lnSpc>
                <a:spcPct val="120000"/>
              </a:lnSpc>
            </a:pPr>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投入精力</a:t>
            </a:r>
            <a:endPar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a:p>
            <a:pPr algn="ctr">
              <a:lnSpc>
                <a:spcPct val="120000"/>
              </a:lnSpc>
            </a:pPr>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改进方法</a:t>
            </a:r>
            <a:endPar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p:txBody>
      </p:sp>
      <p:sp>
        <p:nvSpPr>
          <p:cNvPr id="29" name="矩形 28"/>
          <p:cNvSpPr/>
          <p:nvPr/>
        </p:nvSpPr>
        <p:spPr>
          <a:xfrm>
            <a:off x="9264651" y="5136439"/>
            <a:ext cx="1384298" cy="1061381"/>
          </a:xfrm>
          <a:prstGeom prst="rect">
            <a:avLst/>
          </a:prstGeom>
        </p:spPr>
        <p:txBody>
          <a:bodyPr wrap="square">
            <a:spAutoFit/>
          </a:bodyPr>
          <a:lstStyle/>
          <a:p>
            <a:pPr algn="ctr">
              <a:lnSpc>
                <a:spcPct val="120000"/>
              </a:lnSpc>
            </a:pPr>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自查自改</a:t>
            </a:r>
            <a:endPar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a:p>
            <a:pPr algn="ctr">
              <a:lnSpc>
                <a:spcPct val="120000"/>
              </a:lnSpc>
            </a:pPr>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追求实效</a:t>
            </a:r>
            <a:endPar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a:p>
            <a:pPr algn="ctr">
              <a:lnSpc>
                <a:spcPct val="120000"/>
              </a:lnSpc>
            </a:pPr>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PDCA</a:t>
            </a:r>
            <a:endPar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p:txBody>
      </p:sp>
      <p:sp>
        <p:nvSpPr>
          <p:cNvPr id="30" name="矩形 29"/>
          <p:cNvSpPr/>
          <p:nvPr/>
        </p:nvSpPr>
        <p:spPr>
          <a:xfrm>
            <a:off x="5257794" y="5136439"/>
            <a:ext cx="1676399" cy="1063433"/>
          </a:xfrm>
          <a:prstGeom prst="rect">
            <a:avLst/>
          </a:prstGeom>
        </p:spPr>
        <p:txBody>
          <a:bodyPr wrap="square">
            <a:spAutoFit/>
          </a:bodyPr>
          <a:lstStyle/>
          <a:p>
            <a:pPr algn="ctr">
              <a:lnSpc>
                <a:spcPct val="120000"/>
              </a:lnSpc>
            </a:pPr>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安全管理部门</a:t>
            </a:r>
            <a:endPar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a:p>
            <a:pPr algn="ctr">
              <a:lnSpc>
                <a:spcPct val="120000"/>
              </a:lnSpc>
            </a:pPr>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上级主管部门</a:t>
            </a:r>
            <a:endPar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a:p>
            <a:pPr algn="ctr">
              <a:lnSpc>
                <a:spcPct val="120000"/>
              </a:lnSpc>
            </a:pPr>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政府主管部门</a:t>
            </a:r>
            <a:endPar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p:txBody>
      </p:sp>
      <p:sp>
        <p:nvSpPr>
          <p:cNvPr id="31" name="矩形 30"/>
          <p:cNvSpPr/>
          <p:nvPr/>
        </p:nvSpPr>
        <p:spPr>
          <a:xfrm>
            <a:off x="1457349" y="5136439"/>
            <a:ext cx="1657287" cy="1058367"/>
          </a:xfrm>
          <a:prstGeom prst="rect">
            <a:avLst/>
          </a:prstGeom>
        </p:spPr>
        <p:txBody>
          <a:bodyPr wrap="square">
            <a:spAutoFit/>
          </a:bodyPr>
          <a:lstStyle/>
          <a:p>
            <a:pPr algn="ctr">
              <a:lnSpc>
                <a:spcPct val="120000"/>
              </a:lnSpc>
            </a:pPr>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本单位</a:t>
            </a:r>
            <a:endPar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a:p>
            <a:pPr algn="ctr">
              <a:lnSpc>
                <a:spcPct val="120000"/>
              </a:lnSpc>
            </a:pPr>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综合评价</a:t>
            </a:r>
            <a:endPar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a:p>
            <a:pPr algn="ctr">
              <a:lnSpc>
                <a:spcPct val="120000"/>
              </a:lnSpc>
            </a:pPr>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主管部门评价</a:t>
            </a:r>
            <a:endPar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p:txBody>
      </p:sp>
      <p:sp>
        <p:nvSpPr>
          <p:cNvPr id="32" name="等腰三角形 31"/>
          <p:cNvSpPr/>
          <p:nvPr/>
        </p:nvSpPr>
        <p:spPr>
          <a:xfrm rot="5400000">
            <a:off x="4151171" y="3027754"/>
            <a:ext cx="79654" cy="228601"/>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等腰三角形 32"/>
          <p:cNvSpPr/>
          <p:nvPr/>
        </p:nvSpPr>
        <p:spPr>
          <a:xfrm rot="5400000">
            <a:off x="7961173" y="3028607"/>
            <a:ext cx="79654" cy="228601"/>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rot="16200000" flipH="1">
            <a:off x="7961173" y="4733471"/>
            <a:ext cx="79654" cy="228601"/>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等腰三角形 34"/>
          <p:cNvSpPr/>
          <p:nvPr/>
        </p:nvSpPr>
        <p:spPr>
          <a:xfrm rot="16200000" flipH="1">
            <a:off x="4151170" y="4733472"/>
            <a:ext cx="79654" cy="228601"/>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等腰三角形 35"/>
          <p:cNvSpPr/>
          <p:nvPr/>
        </p:nvSpPr>
        <p:spPr>
          <a:xfrm rot="10800000">
            <a:off x="11295830" y="3880751"/>
            <a:ext cx="79654" cy="228601"/>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9424" y="398854"/>
            <a:ext cx="7089775" cy="63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nSpc>
                <a:spcPct val="120000"/>
              </a:lnSpc>
            </a:pPr>
            <a:r>
              <a:rPr lang="zh-CN" altLang="en-US" sz="3200" b="1"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3 公司安全责任体系架构（仅供参考） </a:t>
            </a:r>
            <a:endParaRPr lang="zh-CN" altLang="en-US" sz="3200" b="1" dirty="0">
              <a:solidFill>
                <a:schemeClr val="tx1">
                  <a:lumMod val="75000"/>
                  <a:lumOff val="25000"/>
                </a:schemeClr>
              </a:solidFill>
              <a:latin typeface="微软雅黑" panose="020B0503020204020204" charset="-122"/>
              <a:ea typeface="微软雅黑" panose="020B0503020204020204" charset="-122"/>
            </a:endParaRPr>
          </a:p>
        </p:txBody>
      </p:sp>
      <p:sp>
        <p:nvSpPr>
          <p:cNvPr id="5" name="矩形 4"/>
          <p:cNvSpPr/>
          <p:nvPr/>
        </p:nvSpPr>
        <p:spPr>
          <a:xfrm>
            <a:off x="0" y="329561"/>
            <a:ext cx="228600" cy="80074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625600" y="1591468"/>
            <a:ext cx="2689225" cy="51911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751387" y="1591467"/>
            <a:ext cx="2689225" cy="51911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7877174" y="1591467"/>
            <a:ext cx="2689225" cy="51911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2108437" y="1650968"/>
            <a:ext cx="1723550" cy="400110"/>
          </a:xfrm>
          <a:prstGeom prst="rect">
            <a:avLst/>
          </a:prstGeom>
        </p:spPr>
        <p:txBody>
          <a:bodyPr wrap="none">
            <a:spAutoFit/>
          </a:bodyPr>
          <a:lstStyle/>
          <a:p>
            <a:pPr algn="ctr" eaLnBrk="0" hangingPunct="0">
              <a:spcBef>
                <a:spcPct val="50000"/>
              </a:spcBef>
            </a:pPr>
            <a:r>
              <a:rPr lang="zh-CN" altLang="en-US" sz="2000" b="1" dirty="0">
                <a:solidFill>
                  <a:schemeClr val="bg1"/>
                </a:solidFill>
                <a:latin typeface="微软雅黑" panose="020B0503020204020204" charset="-122"/>
                <a:ea typeface="微软雅黑" panose="020B0503020204020204" charset="-122"/>
              </a:rPr>
              <a:t>主体责任体系</a:t>
            </a:r>
            <a:endParaRPr lang="zh-CN" altLang="en-US" sz="2000" b="1" dirty="0">
              <a:solidFill>
                <a:schemeClr val="bg1"/>
              </a:solidFill>
              <a:latin typeface="微软雅黑" panose="020B0503020204020204" charset="-122"/>
              <a:ea typeface="微软雅黑" panose="020B0503020204020204" charset="-122"/>
            </a:endParaRPr>
          </a:p>
        </p:txBody>
      </p:sp>
      <p:sp>
        <p:nvSpPr>
          <p:cNvPr id="13" name="矩形 12"/>
          <p:cNvSpPr/>
          <p:nvPr/>
        </p:nvSpPr>
        <p:spPr>
          <a:xfrm>
            <a:off x="5234224" y="1650968"/>
            <a:ext cx="1723550" cy="400110"/>
          </a:xfrm>
          <a:prstGeom prst="rect">
            <a:avLst/>
          </a:prstGeom>
        </p:spPr>
        <p:txBody>
          <a:bodyPr wrap="none">
            <a:spAutoFit/>
          </a:bodyPr>
          <a:lstStyle/>
          <a:p>
            <a:pPr algn="ctr" eaLnBrk="0" hangingPunct="0">
              <a:spcBef>
                <a:spcPct val="50000"/>
              </a:spcBef>
            </a:pPr>
            <a:r>
              <a:rPr lang="zh-CN" altLang="en-US" sz="2000" b="1" dirty="0">
                <a:solidFill>
                  <a:schemeClr val="bg1"/>
                </a:solidFill>
                <a:latin typeface="微软雅黑" panose="020B0503020204020204" charset="-122"/>
                <a:ea typeface="微软雅黑" panose="020B0503020204020204" charset="-122"/>
              </a:rPr>
              <a:t>管理责任体系</a:t>
            </a:r>
            <a:endParaRPr lang="zh-CN" altLang="en-US" sz="2000" b="1" dirty="0">
              <a:solidFill>
                <a:schemeClr val="bg1"/>
              </a:solidFill>
              <a:latin typeface="微软雅黑" panose="020B0503020204020204" charset="-122"/>
              <a:ea typeface="微软雅黑" panose="020B0503020204020204" charset="-122"/>
            </a:endParaRPr>
          </a:p>
        </p:txBody>
      </p:sp>
      <p:sp>
        <p:nvSpPr>
          <p:cNvPr id="14" name="矩形 13"/>
          <p:cNvSpPr/>
          <p:nvPr/>
        </p:nvSpPr>
        <p:spPr>
          <a:xfrm>
            <a:off x="8436956" y="1650968"/>
            <a:ext cx="1569660" cy="369332"/>
          </a:xfrm>
          <a:prstGeom prst="rect">
            <a:avLst/>
          </a:prstGeom>
        </p:spPr>
        <p:txBody>
          <a:bodyPr wrap="none">
            <a:spAutoFit/>
          </a:bodyPr>
          <a:lstStyle/>
          <a:p>
            <a:pPr algn="ctr" eaLnBrk="0" hangingPunct="0">
              <a:spcBef>
                <a:spcPct val="50000"/>
              </a:spcBef>
            </a:pPr>
            <a:r>
              <a:rPr lang="zh-CN" altLang="en-US" sz="2000" b="1" dirty="0">
                <a:solidFill>
                  <a:schemeClr val="bg1"/>
                </a:solidFill>
                <a:latin typeface="微软雅黑" panose="020B0503020204020204" charset="-122"/>
                <a:ea typeface="微软雅黑" panose="020B0503020204020204" charset="-122"/>
              </a:rPr>
              <a:t>支持责任体系</a:t>
            </a:r>
            <a:endParaRPr lang="zh-CN" altLang="en-US" sz="2000" b="1" dirty="0">
              <a:solidFill>
                <a:schemeClr val="bg1"/>
              </a:solidFill>
              <a:latin typeface="微软雅黑" panose="020B0503020204020204" charset="-122"/>
              <a:ea typeface="微软雅黑" panose="020B0503020204020204" charset="-122"/>
            </a:endParaRPr>
          </a:p>
        </p:txBody>
      </p:sp>
      <p:sp>
        <p:nvSpPr>
          <p:cNvPr id="15" name="矩形 14"/>
          <p:cNvSpPr/>
          <p:nvPr/>
        </p:nvSpPr>
        <p:spPr>
          <a:xfrm>
            <a:off x="0" y="2286000"/>
            <a:ext cx="12192000" cy="14097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3797332"/>
            <a:ext cx="12192000" cy="306066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479425" y="2329130"/>
            <a:ext cx="441146" cy="1323439"/>
          </a:xfrm>
          <a:prstGeom prst="rect">
            <a:avLst/>
          </a:prstGeom>
        </p:spPr>
        <p:txBody>
          <a:bodyPr wrap="none">
            <a:spAutoFit/>
          </a:bodyPr>
          <a:lstStyle/>
          <a:p>
            <a:r>
              <a:rPr lang="zh-CN" altLang="en-US" sz="2000" b="1"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公</a:t>
            </a:r>
            <a:endParaRPr lang="en-US" altLang="zh-CN" sz="2000" b="1"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a:p>
            <a:r>
              <a:rPr lang="zh-CN" altLang="en-US" sz="2000" b="1"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司</a:t>
            </a:r>
            <a:endParaRPr lang="en-US" altLang="zh-CN" sz="2000" b="1"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a:p>
            <a:r>
              <a:rPr lang="zh-CN" altLang="en-US" sz="2000" b="1"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总</a:t>
            </a:r>
            <a:endParaRPr lang="en-US" altLang="zh-CN" sz="2000" b="1"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a:p>
            <a:r>
              <a:rPr lang="zh-CN" altLang="en-US" sz="2000" b="1"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部</a:t>
            </a:r>
            <a:endParaRPr lang="zh-CN" altLang="en-US" sz="2000" b="1"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p:txBody>
      </p:sp>
      <p:sp>
        <p:nvSpPr>
          <p:cNvPr id="18" name="矩形 17"/>
          <p:cNvSpPr/>
          <p:nvPr/>
        </p:nvSpPr>
        <p:spPr>
          <a:xfrm>
            <a:off x="1625600" y="2422358"/>
            <a:ext cx="2689225" cy="49530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625600" y="3038308"/>
            <a:ext cx="2689225" cy="49530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7877174" y="2422358"/>
            <a:ext cx="2689225" cy="111125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4751387" y="2422358"/>
            <a:ext cx="2689225" cy="4953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4751387" y="3038308"/>
            <a:ext cx="2689225" cy="4953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1625600" y="3880477"/>
            <a:ext cx="2689225" cy="49530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1625600" y="4496427"/>
            <a:ext cx="2689225" cy="49530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1625600" y="5093359"/>
            <a:ext cx="2689225" cy="49530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625600" y="5709309"/>
            <a:ext cx="2689225" cy="49530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1625599" y="6283654"/>
            <a:ext cx="2689225" cy="49530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4751387" y="3880477"/>
            <a:ext cx="2689225" cy="4953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4751387" y="4496427"/>
            <a:ext cx="2689225" cy="4953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4751387" y="5093359"/>
            <a:ext cx="2689225" cy="4953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4751387" y="5709309"/>
            <a:ext cx="2689225" cy="4953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2300797" y="2485342"/>
            <a:ext cx="1338828" cy="369332"/>
          </a:xfrm>
          <a:prstGeom prst="rect">
            <a:avLst/>
          </a:prstGeom>
        </p:spPr>
        <p:txBody>
          <a:bodyPr wrap="none">
            <a:spAutoFit/>
          </a:bodyPr>
          <a:lstStyle/>
          <a:p>
            <a:pPr algn="ctr" eaLnBrk="0" hangingPunct="0">
              <a:spcBef>
                <a:spcPct val="50000"/>
              </a:spcBef>
            </a:pPr>
            <a:r>
              <a:rPr lang="zh-CN" altLang="en-US" dirty="0">
                <a:solidFill>
                  <a:schemeClr val="tx1">
                    <a:lumMod val="85000"/>
                    <a:lumOff val="15000"/>
                  </a:schemeClr>
                </a:solidFill>
                <a:latin typeface="微软雅黑" panose="020B0503020204020204" charset="-122"/>
                <a:ea typeface="微软雅黑" panose="020B0503020204020204" charset="-122"/>
              </a:rPr>
              <a:t>企业负责人</a:t>
            </a:r>
            <a:endParaRPr lang="zh-CN" altLang="en-US" dirty="0">
              <a:solidFill>
                <a:schemeClr val="tx1">
                  <a:lumMod val="85000"/>
                  <a:lumOff val="15000"/>
                </a:schemeClr>
              </a:solidFill>
              <a:latin typeface="微软雅黑" panose="020B0503020204020204" charset="-122"/>
              <a:ea typeface="微软雅黑" panose="020B0503020204020204" charset="-122"/>
            </a:endParaRPr>
          </a:p>
        </p:txBody>
      </p:sp>
      <p:sp>
        <p:nvSpPr>
          <p:cNvPr id="34" name="矩形 33"/>
          <p:cNvSpPr/>
          <p:nvPr/>
        </p:nvSpPr>
        <p:spPr>
          <a:xfrm>
            <a:off x="2031494" y="3093077"/>
            <a:ext cx="1800493" cy="369332"/>
          </a:xfrm>
          <a:prstGeom prst="rect">
            <a:avLst/>
          </a:prstGeom>
        </p:spPr>
        <p:txBody>
          <a:bodyPr wrap="none">
            <a:spAutoFit/>
          </a:bodyPr>
          <a:lstStyle/>
          <a:p>
            <a:pPr algn="ctr" eaLnBrk="0" hangingPunct="0">
              <a:spcBef>
                <a:spcPct val="50000"/>
              </a:spcBef>
            </a:pPr>
            <a:r>
              <a:rPr lang="zh-CN" altLang="en-US" dirty="0">
                <a:solidFill>
                  <a:schemeClr val="tx1">
                    <a:lumMod val="85000"/>
                    <a:lumOff val="15000"/>
                  </a:schemeClr>
                </a:solidFill>
                <a:latin typeface="微软雅黑" panose="020B0503020204020204" charset="-122"/>
                <a:ea typeface="微软雅黑" panose="020B0503020204020204" charset="-122"/>
              </a:rPr>
              <a:t>安全生产委员会</a:t>
            </a:r>
            <a:endParaRPr lang="zh-CN" altLang="en-US" dirty="0">
              <a:solidFill>
                <a:schemeClr val="tx1">
                  <a:lumMod val="85000"/>
                  <a:lumOff val="15000"/>
                </a:schemeClr>
              </a:solidFill>
              <a:latin typeface="微软雅黑" panose="020B0503020204020204" charset="-122"/>
              <a:ea typeface="微软雅黑" panose="020B0503020204020204" charset="-122"/>
            </a:endParaRPr>
          </a:p>
        </p:txBody>
      </p:sp>
      <p:sp>
        <p:nvSpPr>
          <p:cNvPr id="35" name="矩形 34"/>
          <p:cNvSpPr/>
          <p:nvPr/>
        </p:nvSpPr>
        <p:spPr>
          <a:xfrm>
            <a:off x="2178616" y="3952850"/>
            <a:ext cx="1569660" cy="369332"/>
          </a:xfrm>
          <a:prstGeom prst="rect">
            <a:avLst/>
          </a:prstGeom>
        </p:spPr>
        <p:txBody>
          <a:bodyPr wrap="none">
            <a:spAutoFit/>
          </a:bodyPr>
          <a:lstStyle/>
          <a:p>
            <a:pPr algn="ctr" eaLnBrk="0" hangingPunct="0">
              <a:spcBef>
                <a:spcPct val="50000"/>
              </a:spcBef>
            </a:pPr>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子公司负责人</a:t>
            </a:r>
            <a:endPar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p:txBody>
      </p:sp>
      <p:sp>
        <p:nvSpPr>
          <p:cNvPr id="36" name="矩形 35"/>
          <p:cNvSpPr/>
          <p:nvPr/>
        </p:nvSpPr>
        <p:spPr>
          <a:xfrm>
            <a:off x="2063199" y="4537400"/>
            <a:ext cx="1800493" cy="409023"/>
          </a:xfrm>
          <a:prstGeom prst="rect">
            <a:avLst/>
          </a:prstGeom>
        </p:spPr>
        <p:txBody>
          <a:bodyPr wrap="none">
            <a:spAutoFit/>
          </a:bodyPr>
          <a:lstStyle/>
          <a:p>
            <a:pPr algn="ctr" eaLnBrk="0" hangingPunct="0">
              <a:spcBef>
                <a:spcPct val="50000"/>
              </a:spcBef>
            </a:pPr>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下属公司负责人</a:t>
            </a:r>
            <a:endParaRPr lang="zh-CN" altLang="en-US" dirty="0">
              <a:solidFill>
                <a:schemeClr val="tx1">
                  <a:lumMod val="85000"/>
                  <a:lumOff val="15000"/>
                </a:schemeClr>
              </a:solidFill>
              <a:latin typeface="微软雅黑" panose="020B0503020204020204" charset="-122"/>
              <a:ea typeface="微软雅黑" panose="020B0503020204020204" charset="-122"/>
            </a:endParaRPr>
          </a:p>
        </p:txBody>
      </p:sp>
      <p:sp>
        <p:nvSpPr>
          <p:cNvPr id="37" name="矩形 36"/>
          <p:cNvSpPr/>
          <p:nvPr/>
        </p:nvSpPr>
        <p:spPr>
          <a:xfrm>
            <a:off x="2236323" y="5145050"/>
            <a:ext cx="1454244" cy="369332"/>
          </a:xfrm>
          <a:prstGeom prst="rect">
            <a:avLst/>
          </a:prstGeom>
        </p:spPr>
        <p:txBody>
          <a:bodyPr wrap="none">
            <a:spAutoFit/>
          </a:bodyPr>
          <a:lstStyle/>
          <a:p>
            <a:pPr algn="ctr" eaLnBrk="0" hangingPunct="0">
              <a:spcBef>
                <a:spcPct val="50000"/>
              </a:spcBef>
            </a:pPr>
            <a:r>
              <a:rPr lang="zh-CN" altLang="en-US" dirty="0">
                <a:solidFill>
                  <a:schemeClr val="tx1">
                    <a:lumMod val="85000"/>
                    <a:lumOff val="15000"/>
                  </a:schemeClr>
                </a:solidFill>
                <a:latin typeface="微软雅黑" panose="020B0503020204020204" charset="-122"/>
                <a:ea typeface="微软雅黑" panose="020B0503020204020204" charset="-122"/>
              </a:rPr>
              <a:t>工厂厂/部长</a:t>
            </a:r>
            <a:endParaRPr lang="zh-CN" altLang="en-US" dirty="0">
              <a:solidFill>
                <a:schemeClr val="tx1">
                  <a:lumMod val="85000"/>
                  <a:lumOff val="15000"/>
                </a:schemeClr>
              </a:solidFill>
              <a:latin typeface="微软雅黑" panose="020B0503020204020204" charset="-122"/>
              <a:ea typeface="微软雅黑" panose="020B0503020204020204" charset="-122"/>
            </a:endParaRPr>
          </a:p>
        </p:txBody>
      </p:sp>
      <p:sp>
        <p:nvSpPr>
          <p:cNvPr id="38" name="矩形 37"/>
          <p:cNvSpPr/>
          <p:nvPr/>
        </p:nvSpPr>
        <p:spPr>
          <a:xfrm>
            <a:off x="1998581" y="5740077"/>
            <a:ext cx="1800493" cy="369332"/>
          </a:xfrm>
          <a:prstGeom prst="rect">
            <a:avLst/>
          </a:prstGeom>
        </p:spPr>
        <p:txBody>
          <a:bodyPr wrap="none">
            <a:spAutoFit/>
          </a:bodyPr>
          <a:lstStyle/>
          <a:p>
            <a:pPr algn="ctr" eaLnBrk="0" hangingPunct="0">
              <a:spcBef>
                <a:spcPct val="50000"/>
              </a:spcBef>
            </a:pPr>
            <a:r>
              <a:rPr lang="zh-CN" altLang="en-US" dirty="0">
                <a:solidFill>
                  <a:schemeClr val="tx1">
                    <a:lumMod val="85000"/>
                    <a:lumOff val="15000"/>
                  </a:schemeClr>
                </a:solidFill>
                <a:latin typeface="微软雅黑" panose="020B0503020204020204" charset="-122"/>
                <a:ea typeface="微软雅黑" panose="020B0503020204020204" charset="-122"/>
              </a:rPr>
              <a:t>作业长、班组长</a:t>
            </a:r>
            <a:endParaRPr lang="zh-CN" altLang="en-US" dirty="0">
              <a:solidFill>
                <a:schemeClr val="tx1">
                  <a:lumMod val="85000"/>
                  <a:lumOff val="15000"/>
                </a:schemeClr>
              </a:solidFill>
              <a:latin typeface="微软雅黑" panose="020B0503020204020204" charset="-122"/>
              <a:ea typeface="微软雅黑" panose="020B0503020204020204" charset="-122"/>
            </a:endParaRPr>
          </a:p>
        </p:txBody>
      </p:sp>
      <p:sp>
        <p:nvSpPr>
          <p:cNvPr id="39" name="矩形 38"/>
          <p:cNvSpPr/>
          <p:nvPr/>
        </p:nvSpPr>
        <p:spPr>
          <a:xfrm>
            <a:off x="2377742" y="6349870"/>
            <a:ext cx="1107996" cy="369332"/>
          </a:xfrm>
          <a:prstGeom prst="rect">
            <a:avLst/>
          </a:prstGeom>
        </p:spPr>
        <p:txBody>
          <a:bodyPr wrap="none">
            <a:spAutoFit/>
          </a:bodyPr>
          <a:lstStyle/>
          <a:p>
            <a:pPr algn="ctr" eaLnBrk="0" hangingPunct="0">
              <a:spcBef>
                <a:spcPct val="50000"/>
              </a:spcBef>
            </a:pPr>
            <a:r>
              <a:rPr lang="zh-CN" altLang="en-US" dirty="0">
                <a:solidFill>
                  <a:schemeClr val="tx1">
                    <a:lumMod val="85000"/>
                    <a:lumOff val="15000"/>
                  </a:schemeClr>
                </a:solidFill>
                <a:latin typeface="微软雅黑" panose="020B0503020204020204" charset="-122"/>
                <a:ea typeface="微软雅黑" panose="020B0503020204020204" charset="-122"/>
              </a:rPr>
              <a:t>岗位工人</a:t>
            </a:r>
            <a:endParaRPr lang="zh-CN" altLang="en-US" dirty="0">
              <a:solidFill>
                <a:schemeClr val="tx1">
                  <a:lumMod val="85000"/>
                  <a:lumOff val="15000"/>
                </a:schemeClr>
              </a:solidFill>
              <a:latin typeface="微软雅黑" panose="020B0503020204020204" charset="-122"/>
              <a:ea typeface="微软雅黑" panose="020B0503020204020204" charset="-122"/>
            </a:endParaRPr>
          </a:p>
        </p:txBody>
      </p:sp>
      <p:sp>
        <p:nvSpPr>
          <p:cNvPr id="40" name="矩形 39"/>
          <p:cNvSpPr/>
          <p:nvPr/>
        </p:nvSpPr>
        <p:spPr>
          <a:xfrm>
            <a:off x="4751387" y="2485340"/>
            <a:ext cx="2723823" cy="369332"/>
          </a:xfrm>
          <a:prstGeom prst="rect">
            <a:avLst/>
          </a:prstGeom>
        </p:spPr>
        <p:txBody>
          <a:bodyPr wrap="none">
            <a:spAutoFit/>
          </a:bodyPr>
          <a:lstStyle/>
          <a:p>
            <a:pPr algn="ctr" eaLnBrk="0" hangingPunct="0">
              <a:spcBef>
                <a:spcPct val="50000"/>
              </a:spcBef>
            </a:pPr>
            <a:r>
              <a:rPr lang="zh-CN" altLang="en-US" dirty="0">
                <a:solidFill>
                  <a:schemeClr val="tx1">
                    <a:lumMod val="85000"/>
                    <a:lumOff val="15000"/>
                  </a:schemeClr>
                </a:solidFill>
                <a:latin typeface="微软雅黑" panose="020B0503020204020204" charset="-122"/>
                <a:ea typeface="微软雅黑" panose="020B0503020204020204" charset="-122"/>
              </a:rPr>
              <a:t>政府、集团专业监督部门</a:t>
            </a:r>
            <a:endParaRPr lang="zh-CN" altLang="en-US" dirty="0">
              <a:solidFill>
                <a:schemeClr val="tx1">
                  <a:lumMod val="85000"/>
                  <a:lumOff val="15000"/>
                </a:schemeClr>
              </a:solidFill>
              <a:latin typeface="微软雅黑" panose="020B0503020204020204" charset="-122"/>
              <a:ea typeface="微软雅黑" panose="020B0503020204020204" charset="-122"/>
            </a:endParaRPr>
          </a:p>
        </p:txBody>
      </p:sp>
      <p:sp>
        <p:nvSpPr>
          <p:cNvPr id="41" name="矩形 40"/>
          <p:cNvSpPr/>
          <p:nvPr/>
        </p:nvSpPr>
        <p:spPr>
          <a:xfrm>
            <a:off x="4866803" y="3115109"/>
            <a:ext cx="2492990" cy="369332"/>
          </a:xfrm>
          <a:prstGeom prst="rect">
            <a:avLst/>
          </a:prstGeom>
        </p:spPr>
        <p:txBody>
          <a:bodyPr wrap="none">
            <a:spAutoFit/>
          </a:bodyPr>
          <a:lstStyle/>
          <a:p>
            <a:pPr algn="ctr" eaLnBrk="0" hangingPunct="0">
              <a:spcBef>
                <a:spcPct val="50000"/>
              </a:spcBef>
            </a:pPr>
            <a:r>
              <a:rPr lang="zh-CN" altLang="en-US" dirty="0">
                <a:solidFill>
                  <a:schemeClr val="tx1">
                    <a:lumMod val="85000"/>
                    <a:lumOff val="15000"/>
                  </a:schemeClr>
                </a:solidFill>
                <a:latin typeface="微软雅黑" panose="020B0503020204020204" charset="-122"/>
                <a:ea typeface="微软雅黑" panose="020B0503020204020204" charset="-122"/>
              </a:rPr>
              <a:t>政府、安管部门、工会</a:t>
            </a:r>
            <a:endParaRPr lang="zh-CN" altLang="en-US" dirty="0">
              <a:solidFill>
                <a:schemeClr val="tx1">
                  <a:lumMod val="85000"/>
                  <a:lumOff val="15000"/>
                </a:schemeClr>
              </a:solidFill>
              <a:latin typeface="微软雅黑" panose="020B0503020204020204" charset="-122"/>
              <a:ea typeface="微软雅黑" panose="020B0503020204020204" charset="-122"/>
            </a:endParaRPr>
          </a:p>
        </p:txBody>
      </p:sp>
      <p:sp>
        <p:nvSpPr>
          <p:cNvPr id="42" name="矩形 41"/>
          <p:cNvSpPr/>
          <p:nvPr/>
        </p:nvSpPr>
        <p:spPr>
          <a:xfrm>
            <a:off x="5685388" y="4577091"/>
            <a:ext cx="877163" cy="369332"/>
          </a:xfrm>
          <a:prstGeom prst="rect">
            <a:avLst/>
          </a:prstGeom>
        </p:spPr>
        <p:txBody>
          <a:bodyPr wrap="none">
            <a:spAutoFit/>
          </a:bodyPr>
          <a:lstStyle/>
          <a:p>
            <a:pPr algn="ctr" eaLnBrk="0" hangingPunct="0">
              <a:spcBef>
                <a:spcPct val="50000"/>
              </a:spcBef>
            </a:pPr>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安全员</a:t>
            </a:r>
            <a:endParaRPr lang="zh-CN" altLang="en-US" dirty="0">
              <a:solidFill>
                <a:schemeClr val="tx1">
                  <a:lumMod val="85000"/>
                  <a:lumOff val="15000"/>
                </a:schemeClr>
              </a:solidFill>
              <a:latin typeface="微软雅黑" panose="020B0503020204020204" charset="-122"/>
              <a:ea typeface="微软雅黑" panose="020B0503020204020204" charset="-122"/>
            </a:endParaRPr>
          </a:p>
        </p:txBody>
      </p:sp>
      <p:sp>
        <p:nvSpPr>
          <p:cNvPr id="43" name="矩形 42"/>
          <p:cNvSpPr/>
          <p:nvPr/>
        </p:nvSpPr>
        <p:spPr>
          <a:xfrm>
            <a:off x="5679121" y="5195145"/>
            <a:ext cx="877163" cy="369332"/>
          </a:xfrm>
          <a:prstGeom prst="rect">
            <a:avLst/>
          </a:prstGeom>
        </p:spPr>
        <p:txBody>
          <a:bodyPr wrap="none">
            <a:spAutoFit/>
          </a:bodyPr>
          <a:lstStyle/>
          <a:p>
            <a:pPr algn="ctr" eaLnBrk="0" hangingPunct="0">
              <a:spcBef>
                <a:spcPct val="50000"/>
              </a:spcBef>
            </a:pPr>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安全员</a:t>
            </a:r>
            <a:endParaRPr lang="zh-CN" altLang="en-US" dirty="0">
              <a:solidFill>
                <a:schemeClr val="tx1">
                  <a:lumMod val="85000"/>
                  <a:lumOff val="15000"/>
                </a:schemeClr>
              </a:solidFill>
              <a:latin typeface="微软雅黑" panose="020B0503020204020204" charset="-122"/>
              <a:ea typeface="微软雅黑" panose="020B0503020204020204" charset="-122"/>
            </a:endParaRPr>
          </a:p>
        </p:txBody>
      </p:sp>
      <p:sp>
        <p:nvSpPr>
          <p:cNvPr id="44" name="矩形 43"/>
          <p:cNvSpPr/>
          <p:nvPr/>
        </p:nvSpPr>
        <p:spPr>
          <a:xfrm>
            <a:off x="5542001" y="5772293"/>
            <a:ext cx="1107996" cy="369332"/>
          </a:xfrm>
          <a:prstGeom prst="rect">
            <a:avLst/>
          </a:prstGeom>
        </p:spPr>
        <p:txBody>
          <a:bodyPr wrap="none">
            <a:spAutoFit/>
          </a:bodyPr>
          <a:lstStyle/>
          <a:p>
            <a:pPr algn="ctr" eaLnBrk="0" hangingPunct="0">
              <a:spcBef>
                <a:spcPct val="50000"/>
              </a:spcBef>
            </a:pPr>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安全代表</a:t>
            </a:r>
            <a:endPar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p:txBody>
      </p:sp>
      <p:sp>
        <p:nvSpPr>
          <p:cNvPr id="45" name="矩形 44"/>
          <p:cNvSpPr/>
          <p:nvPr/>
        </p:nvSpPr>
        <p:spPr>
          <a:xfrm>
            <a:off x="7971395" y="2454834"/>
            <a:ext cx="2480706" cy="1061381"/>
          </a:xfrm>
          <a:prstGeom prst="rect">
            <a:avLst/>
          </a:prstGeom>
        </p:spPr>
        <p:txBody>
          <a:bodyPr wrap="square">
            <a:spAutoFit/>
          </a:bodyPr>
          <a:lstStyle/>
          <a:p>
            <a:pPr algn="just" eaLnBrk="0" hangingPunct="0">
              <a:lnSpc>
                <a:spcPct val="120000"/>
              </a:lnSpc>
            </a:pPr>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办公室、人力部、财务部、规</a:t>
            </a:r>
            <a:r>
              <a:rPr lang="zh-CN" altLang="en-US" dirty="0">
                <a:solidFill>
                  <a:schemeClr val="tx1">
                    <a:lumMod val="85000"/>
                    <a:lumOff val="15000"/>
                  </a:schemeClr>
                </a:solidFill>
                <a:latin typeface="微软雅黑" panose="020B0503020204020204" charset="-122"/>
                <a:ea typeface="微软雅黑" panose="020B0503020204020204" charset="-122"/>
              </a:rPr>
              <a:t>划部、资产部、</a:t>
            </a:r>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工程部</a:t>
            </a:r>
            <a:r>
              <a:rPr lang="zh-CN" altLang="en-US" dirty="0">
                <a:solidFill>
                  <a:schemeClr val="tx1">
                    <a:lumMod val="85000"/>
                    <a:lumOff val="15000"/>
                  </a:schemeClr>
                </a:solidFill>
                <a:latin typeface="微软雅黑" panose="020B0503020204020204" charset="-122"/>
                <a:ea typeface="微软雅黑" panose="020B0503020204020204" charset="-122"/>
              </a:rPr>
              <a:t>等部门</a:t>
            </a:r>
            <a:endParaRPr lang="zh-CN" altLang="en-US" dirty="0">
              <a:solidFill>
                <a:schemeClr val="tx1">
                  <a:lumMod val="85000"/>
                  <a:lumOff val="15000"/>
                </a:schemeClr>
              </a:solidFill>
              <a:latin typeface="微软雅黑" panose="020B0503020204020204" charset="-122"/>
              <a:ea typeface="微软雅黑" panose="020B0503020204020204" charset="-122"/>
            </a:endParaRPr>
          </a:p>
        </p:txBody>
      </p:sp>
      <p:sp>
        <p:nvSpPr>
          <p:cNvPr id="46" name="矩形 45"/>
          <p:cNvSpPr/>
          <p:nvPr/>
        </p:nvSpPr>
        <p:spPr>
          <a:xfrm>
            <a:off x="8028389" y="4542859"/>
            <a:ext cx="2538010" cy="1061381"/>
          </a:xfrm>
          <a:prstGeom prst="rect">
            <a:avLst/>
          </a:prstGeom>
        </p:spPr>
        <p:txBody>
          <a:bodyPr wrap="square">
            <a:spAutoFit/>
          </a:bodyPr>
          <a:lstStyle/>
          <a:p>
            <a:pPr algn="just" eaLnBrk="0" hangingPunct="0">
              <a:lnSpc>
                <a:spcPct val="120000"/>
              </a:lnSpc>
            </a:pPr>
            <a:r>
              <a:rPr lang="zh-CN" altLang="en-US" dirty="0">
                <a:solidFill>
                  <a:schemeClr val="tx1">
                    <a:lumMod val="85000"/>
                    <a:lumOff val="15000"/>
                  </a:schemeClr>
                </a:solidFill>
                <a:latin typeface="微软雅黑" panose="020B0503020204020204" charset="-122"/>
                <a:ea typeface="微软雅黑" panose="020B0503020204020204" charset="-122"/>
              </a:rPr>
              <a:t>设备、技术、设计、销售、采购、人事、财务等部门</a:t>
            </a:r>
            <a:endParaRPr lang="zh-CN" altLang="en-US" dirty="0">
              <a:solidFill>
                <a:schemeClr val="tx1">
                  <a:lumMod val="85000"/>
                  <a:lumOff val="15000"/>
                </a:schemeClr>
              </a:solidFill>
              <a:latin typeface="微软雅黑" panose="020B0503020204020204" charset="-122"/>
              <a:ea typeface="微软雅黑" panose="020B0503020204020204" charset="-122"/>
            </a:endParaRPr>
          </a:p>
        </p:txBody>
      </p:sp>
      <p:sp>
        <p:nvSpPr>
          <p:cNvPr id="47" name="矩形 46"/>
          <p:cNvSpPr/>
          <p:nvPr/>
        </p:nvSpPr>
        <p:spPr>
          <a:xfrm>
            <a:off x="479424" y="4050393"/>
            <a:ext cx="441146" cy="2554545"/>
          </a:xfrm>
          <a:prstGeom prst="rect">
            <a:avLst/>
          </a:prstGeom>
        </p:spPr>
        <p:txBody>
          <a:bodyPr wrap="none">
            <a:spAutoFit/>
          </a:bodyPr>
          <a:lstStyle/>
          <a:p>
            <a:r>
              <a:rPr lang="zh-CN" altLang="en-US" sz="2000" b="1"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子</a:t>
            </a:r>
            <a:endParaRPr lang="en-US" altLang="zh-CN" sz="2000" b="1"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a:p>
            <a:r>
              <a:rPr lang="zh-CN" altLang="en-US" sz="2000" b="1"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公</a:t>
            </a:r>
            <a:endParaRPr lang="en-US" altLang="zh-CN" sz="2000" b="1"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a:p>
            <a:r>
              <a:rPr lang="zh-CN" altLang="en-US" sz="2000" b="1"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司</a:t>
            </a:r>
            <a:endParaRPr lang="en-US" altLang="zh-CN" sz="2000" b="1"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a:p>
            <a:r>
              <a:rPr lang="zh-CN" altLang="en-US" sz="2000" b="1"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及</a:t>
            </a:r>
            <a:endParaRPr lang="en-US" altLang="zh-CN" sz="2000" b="1"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a:p>
            <a:r>
              <a:rPr lang="zh-CN" altLang="en-US" sz="2000" b="1"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下</a:t>
            </a:r>
            <a:endParaRPr lang="en-US" altLang="zh-CN" sz="2000" b="1"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a:p>
            <a:r>
              <a:rPr lang="zh-CN" altLang="en-US" sz="2000" b="1"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属</a:t>
            </a:r>
            <a:endParaRPr lang="en-US" altLang="zh-CN" sz="2000" b="1"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a:p>
            <a:r>
              <a:rPr lang="zh-CN" altLang="en-US" sz="2000" b="1"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公</a:t>
            </a:r>
            <a:endParaRPr lang="en-US" altLang="zh-CN" sz="2000" b="1"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a:p>
            <a:r>
              <a:rPr lang="zh-CN" altLang="en-US" sz="2000" b="1"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司</a:t>
            </a:r>
            <a:endParaRPr lang="zh-CN" altLang="en-US" sz="2000" b="1"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p:txBody>
      </p:sp>
      <p:sp>
        <p:nvSpPr>
          <p:cNvPr id="2" name="矩形 1"/>
          <p:cNvSpPr/>
          <p:nvPr/>
        </p:nvSpPr>
        <p:spPr>
          <a:xfrm>
            <a:off x="4849505" y="3962350"/>
            <a:ext cx="2492990" cy="369332"/>
          </a:xfrm>
          <a:prstGeom prst="rect">
            <a:avLst/>
          </a:prstGeom>
        </p:spPr>
        <p:txBody>
          <a:bodyPr wrap="none">
            <a:spAutoFit/>
          </a:bodyPr>
          <a:lstStyle/>
          <a:p>
            <a:pPr algn="ctr" eaLnBrk="0" hangingPunct="0">
              <a:spcBef>
                <a:spcPct val="50000"/>
              </a:spcBef>
            </a:pPr>
            <a:r>
              <a:rPr lang="zh-CN" altLang="en-US" dirty="0">
                <a:solidFill>
                  <a:schemeClr val="tx1">
                    <a:lumMod val="85000"/>
                    <a:lumOff val="15000"/>
                  </a:schemeClr>
                </a:solidFill>
                <a:latin typeface="微软雅黑" panose="020B0503020204020204" charset="-122"/>
                <a:ea typeface="微软雅黑" panose="020B0503020204020204" charset="-122"/>
              </a:rPr>
              <a:t>政府、安管部门、工会</a:t>
            </a:r>
            <a:endParaRPr lang="zh-CN" altLang="en-US" dirty="0">
              <a:solidFill>
                <a:schemeClr val="tx1">
                  <a:lumMod val="85000"/>
                  <a:lumOff val="15000"/>
                </a:schemeClr>
              </a:solidFill>
              <a:latin typeface="微软雅黑" panose="020B0503020204020204" charset="-122"/>
              <a:ea typeface="微软雅黑" panose="020B050302020402020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l="12852" t="16311" r="9953"/>
          <a:stretch>
            <a:fillRect/>
          </a:stretch>
        </p:blipFill>
        <p:spPr>
          <a:xfrm>
            <a:off x="0" y="1898918"/>
            <a:ext cx="4238171" cy="3060163"/>
          </a:xfrm>
          <a:prstGeom prst="rect">
            <a:avLst/>
          </a:prstGeom>
        </p:spPr>
      </p:pic>
      <p:sp>
        <p:nvSpPr>
          <p:cNvPr id="5" name="矩形 4"/>
          <p:cNvSpPr/>
          <p:nvPr/>
        </p:nvSpPr>
        <p:spPr>
          <a:xfrm>
            <a:off x="4586512" y="1898917"/>
            <a:ext cx="7605488" cy="306016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5370286" y="2379210"/>
            <a:ext cx="725714" cy="1862048"/>
          </a:xfrm>
          <a:prstGeom prst="rect">
            <a:avLst/>
          </a:prstGeom>
          <a:noFill/>
        </p:spPr>
        <p:txBody>
          <a:bodyPr wrap="square" rtlCol="0">
            <a:spAutoFit/>
          </a:bodyPr>
          <a:lstStyle/>
          <a:p>
            <a:pPr algn="ctr"/>
            <a:r>
              <a:rPr lang="en-US" altLang="zh-CN" sz="11500" dirty="0">
                <a:solidFill>
                  <a:schemeClr val="bg1"/>
                </a:solidFill>
                <a:latin typeface="Arial" panose="020B0604020202020204" pitchFamily="34" charset="0"/>
                <a:cs typeface="Arial" panose="020B0604020202020204" pitchFamily="34" charset="0"/>
              </a:rPr>
              <a:t>2</a:t>
            </a:r>
            <a:endParaRPr lang="zh-CN" altLang="en-US" sz="11500" dirty="0">
              <a:solidFill>
                <a:schemeClr val="bg1"/>
              </a:solidFill>
              <a:latin typeface="Arial" panose="020B0604020202020204" pitchFamily="34" charset="0"/>
              <a:cs typeface="Arial" panose="020B0604020202020204" pitchFamily="34" charset="0"/>
            </a:endParaRPr>
          </a:p>
        </p:txBody>
      </p:sp>
      <p:sp>
        <p:nvSpPr>
          <p:cNvPr id="2" name="矩形 1"/>
          <p:cNvSpPr/>
          <p:nvPr/>
        </p:nvSpPr>
        <p:spPr>
          <a:xfrm>
            <a:off x="6627926" y="2848569"/>
            <a:ext cx="5032147" cy="923330"/>
          </a:xfrm>
          <a:prstGeom prst="rect">
            <a:avLst/>
          </a:prstGeom>
        </p:spPr>
        <p:txBody>
          <a:bodyPr wrap="none">
            <a:spAutoFit/>
          </a:bodyPr>
          <a:lstStyle/>
          <a:p>
            <a:r>
              <a:rPr lang="zh-CN" altLang="en-US" sz="5400" dirty="0">
                <a:solidFill>
                  <a:schemeClr val="bg1"/>
                </a:solidFill>
                <a:latin typeface="微软雅黑" panose="020B0503020204020204" charset="-122"/>
                <a:ea typeface="微软雅黑" panose="020B0503020204020204" charset="-122"/>
                <a:sym typeface="Arial" panose="020B0604020202020204" pitchFamily="34" charset="0"/>
              </a:rPr>
              <a:t>管理者安全职责</a:t>
            </a:r>
            <a:endParaRPr lang="zh-CN" altLang="en-US" sz="5400" dirty="0">
              <a:solidFill>
                <a:schemeClr val="bg1"/>
              </a:solidFill>
              <a:latin typeface="微软雅黑" panose="020B0503020204020204" charset="-122"/>
              <a:ea typeface="微软雅黑" panose="020B050302020402020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1485900"/>
            <a:ext cx="12192000" cy="15621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329561"/>
            <a:ext cx="228600" cy="80074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79425" y="408657"/>
            <a:ext cx="3964547" cy="6425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nSpc>
                <a:spcPct val="120000"/>
              </a:lnSpc>
            </a:pPr>
            <a:r>
              <a:rPr lang="zh-CN" altLang="en-US" sz="3200" b="1"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1 主要领导安全职责 </a:t>
            </a:r>
            <a:endParaRPr lang="zh-CN" altLang="en-US" sz="3200" b="1" dirty="0">
              <a:solidFill>
                <a:schemeClr val="tx1">
                  <a:lumMod val="75000"/>
                  <a:lumOff val="25000"/>
                </a:schemeClr>
              </a:solidFill>
              <a:latin typeface="微软雅黑" panose="020B0503020204020204" charset="-122"/>
              <a:ea typeface="微软雅黑" panose="020B0503020204020204" charset="-122"/>
            </a:endParaRPr>
          </a:p>
        </p:txBody>
      </p:sp>
      <p:sp>
        <p:nvSpPr>
          <p:cNvPr id="3" name="矩形 2"/>
          <p:cNvSpPr/>
          <p:nvPr/>
        </p:nvSpPr>
        <p:spPr>
          <a:xfrm>
            <a:off x="1083310" y="1738698"/>
            <a:ext cx="7000875" cy="368300"/>
          </a:xfrm>
          <a:prstGeom prst="rect">
            <a:avLst/>
          </a:prstGeom>
        </p:spPr>
        <p:txBody>
          <a:bodyPr wrap="square">
            <a:spAutoFit/>
          </a:bodyPr>
          <a:lstStyle/>
          <a:p>
            <a:pPr algn="just"/>
            <a:r>
              <a:rPr lang="zh-CN" altLang="en-US" b="1" dirty="0">
                <a:solidFill>
                  <a:schemeClr val="bg1"/>
                </a:solidFill>
                <a:latin typeface="微软雅黑" panose="020B0503020204020204" charset="-122"/>
                <a:ea typeface="微软雅黑" panose="020B0503020204020204" charset="-122"/>
                <a:sym typeface="+mn-ea"/>
              </a:rPr>
              <a:t>生产经营单位的主要负责人对本单位安全生产工作负有下列职责：</a:t>
            </a:r>
            <a:endParaRPr lang="zh-CN" altLang="en-US" b="1" dirty="0">
              <a:solidFill>
                <a:schemeClr val="bg1"/>
              </a:solidFill>
              <a:latin typeface="微软雅黑" panose="020B0503020204020204" charset="-122"/>
              <a:ea typeface="微软雅黑" panose="020B0503020204020204" charset="-122"/>
            </a:endParaRPr>
          </a:p>
        </p:txBody>
      </p:sp>
      <p:sp>
        <p:nvSpPr>
          <p:cNvPr id="8" name="矩形 7"/>
          <p:cNvSpPr/>
          <p:nvPr/>
        </p:nvSpPr>
        <p:spPr>
          <a:xfrm>
            <a:off x="0" y="3226997"/>
            <a:ext cx="12192000" cy="347860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365521" y="3403508"/>
            <a:ext cx="8664575" cy="2609215"/>
          </a:xfrm>
          <a:prstGeom prst="rect">
            <a:avLst/>
          </a:prstGeom>
        </p:spPr>
        <p:txBody>
          <a:bodyPr wrap="square">
            <a:spAutoFit/>
          </a:bodyPr>
          <a:lstStyle/>
          <a:p>
            <a:pPr>
              <a:lnSpc>
                <a:spcPct val="130000"/>
              </a:lnSpc>
            </a:pPr>
            <a:r>
              <a:rPr lang="zh-CN" altLang="en-US" dirty="0">
                <a:solidFill>
                  <a:schemeClr val="bg1"/>
                </a:solidFill>
                <a:latin typeface="微软雅黑" panose="020B0503020204020204" charset="-122"/>
                <a:ea typeface="微软雅黑" panose="020B0503020204020204" charset="-122"/>
              </a:rPr>
              <a:t>（一）建立健全并落实本单位全员安全生产责任制，加强安全生产标准化建设；（二）组织制定并实施本单位安全生产规章制度和操作规程；（三）组织制定并实施本单位安全生产教育和培训计划；（四）保证本单位安全生产投入的有效实施；（五）组织建立并落实安全风险分级管控和隐患排查治理双重预防工作机制，督促、检查本单位的安全生产工作，及时消除生产安全事故隐患；（六）组织制定并实施本单位的生产安全事故应急救援预案；（七）及时、如实报告生产安全事故。”</a:t>
            </a:r>
            <a:endParaRPr lang="zh-CN" altLang="en-US" dirty="0">
              <a:solidFill>
                <a:schemeClr val="bg1"/>
              </a:solidFill>
              <a:latin typeface="微软雅黑" panose="020B0503020204020204" charset="-122"/>
              <a:ea typeface="微软雅黑" panose="020B0503020204020204" charset="-122"/>
            </a:endParaRPr>
          </a:p>
          <a:p>
            <a:pPr>
              <a:lnSpc>
                <a:spcPct val="130000"/>
              </a:lnSpc>
            </a:pPr>
            <a:endParaRPr lang="zh-CN" altLang="en-US" dirty="0">
              <a:solidFill>
                <a:schemeClr val="bg1"/>
              </a:solidFill>
              <a:latin typeface="微软雅黑" panose="020B0503020204020204" charset="-122"/>
              <a:ea typeface="微软雅黑" panose="020B0503020204020204" charset="-122"/>
            </a:endParaRPr>
          </a:p>
        </p:txBody>
      </p:sp>
      <p:sp>
        <p:nvSpPr>
          <p:cNvPr id="12" name="矩形 11"/>
          <p:cNvSpPr/>
          <p:nvPr/>
        </p:nvSpPr>
        <p:spPr>
          <a:xfrm>
            <a:off x="6591922" y="5975789"/>
            <a:ext cx="5478780" cy="368300"/>
          </a:xfrm>
          <a:prstGeom prst="rect">
            <a:avLst/>
          </a:prstGeom>
        </p:spPr>
        <p:txBody>
          <a:bodyPr wrap="none">
            <a:spAutoFit/>
          </a:bodyPr>
          <a:lstStyle/>
          <a:p>
            <a:r>
              <a:rPr lang="zh-CN" altLang="en-US" dirty="0">
                <a:solidFill>
                  <a:schemeClr val="bg1"/>
                </a:solidFill>
                <a:latin typeface="微软雅黑" panose="020B0503020204020204" charset="-122"/>
                <a:ea typeface="微软雅黑" panose="020B0503020204020204" charset="-122"/>
                <a:sym typeface="Arial" panose="020B0604020202020204" pitchFamily="34" charset="0"/>
              </a:rPr>
              <a:t>-----摘自《中华人民共和国安全生产法》第二十一条</a:t>
            </a:r>
            <a:endParaRPr lang="zh-CN" altLang="en-US" dirty="0">
              <a:solidFill>
                <a:schemeClr val="bg1"/>
              </a:solidFill>
              <a:latin typeface="微软雅黑" panose="020B0503020204020204" charset="-122"/>
              <a:ea typeface="微软雅黑" panose="020B0503020204020204" charset="-122"/>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1.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2.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xml><?xml version="1.0" encoding="utf-8"?>
<p:tagLst xmlns:p="http://schemas.openxmlformats.org/presentationml/2006/main">
  <p:tag name="KSO_WM_SPECIAL_SOURCE" val="bdnull"/>
</p:tagLst>
</file>

<file path=ppt/tags/tag15.xml><?xml version="1.0" encoding="utf-8"?>
<p:tagLst xmlns:p="http://schemas.openxmlformats.org/presentationml/2006/main">
  <p:tag name="KSO_WM_UNIT_TABLE_BEAUTIFY" val="{a617eaf5-2210-46c2-93c6-c228dfdc63b4}"/>
</p:tagLst>
</file>

<file path=ppt/tags/tag16.xml><?xml version="1.0" encoding="utf-8"?>
<p:tagLst xmlns:p="http://schemas.openxmlformats.org/presentationml/2006/main">
  <p:tag name="KSO_WM_UNIT_TABLE_BEAUTIFY" val="{251d4f21-ebf8-4976-ab86-c703560a6657}"/>
</p:tagLst>
</file>

<file path=ppt/tags/tag17.xml><?xml version="1.0" encoding="utf-8"?>
<p:tagLst xmlns:p="http://schemas.openxmlformats.org/presentationml/2006/main">
  <p:tag name="KSO_WM_UNIT_TABLE_BEAUTIFY" val="{4ef7bed5-54ef-4009-bffe-bd730eebb528}"/>
</p:tagLst>
</file>

<file path=ppt/tags/tag18.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
  <p:tag name="KSO_WM_UNIT_PRESET_TEXT" val="感谢观看"/>
</p:tagLst>
</file>

<file path=ppt/tags/tag19.xml><?xml version="1.0" encoding="utf-8"?>
<p:tagLst xmlns:p="http://schemas.openxmlformats.org/presentationml/2006/main">
  <p:tag name="KSO_WM_UNIT_TEXT_FILL_FORE_SCHEMECOLOR_INDEX_BRIGHTNESS" val="-0.25"/>
  <p:tag name="KSO_WM_UNIT_TEXT_FILL_FORE_SCHEMECOLOR_INDEX" val="9"/>
  <p:tag name="KSO_WM_UNIT_TEXT_FILL_TYPE" val="1"/>
  <p:tag name="KSO_WM_BEAUTIFY_FLAG" va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commondata" val="eyJoZGlkIjoiNDY1MmY4MTY3YzFkZTg4NGM1MWI4N2I1NTA1MWI4MWE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heme/theme1.xml><?xml version="1.0" encoding="utf-8"?>
<a:theme xmlns:a="http://schemas.openxmlformats.org/drawingml/2006/main" name="111">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5416</Words>
  <Application>WPS 演示</Application>
  <PresentationFormat>宽屏</PresentationFormat>
  <Paragraphs>1163</Paragraphs>
  <Slides>24</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24</vt:i4>
      </vt:variant>
    </vt:vector>
  </HeadingPairs>
  <TitlesOfParts>
    <vt:vector size="38" baseType="lpstr">
      <vt:lpstr>Arial</vt:lpstr>
      <vt:lpstr>宋体</vt:lpstr>
      <vt:lpstr>Wingdings</vt:lpstr>
      <vt:lpstr>方正大标宋简体</vt:lpstr>
      <vt:lpstr>微软雅黑</vt:lpstr>
      <vt:lpstr>等线</vt:lpstr>
      <vt:lpstr>Arial Unicode MS</vt:lpstr>
      <vt:lpstr>等线 Light</vt:lpstr>
      <vt:lpstr>Calibri</vt:lpstr>
      <vt:lpstr>Verdana</vt:lpstr>
      <vt:lpstr>楷体</vt:lpstr>
      <vt:lpstr>汉仪旗黑-85S</vt:lpstr>
      <vt:lpstr>黑体</vt:lpstr>
      <vt:lpstr>111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微信公众号:安全生产管理</dc:title>
  <dc:creator>微信公众号:安全生产管理</dc:creator>
  <cp:keywords>免费安全资料加微anquan2023</cp:keywords>
  <dc:description>免费安全资料加微anquan2023免费安全资料加微anquan2023</dc:description>
  <dc:subject>免费安全资料加微anquan2023</dc:subject>
  <cp:category>免费安全资料加微anquan2023</cp:category>
  <cp:lastModifiedBy>little fairy</cp:lastModifiedBy>
  <cp:revision>9</cp:revision>
  <dcterms:created xsi:type="dcterms:W3CDTF">2018-05-11T05:43:00Z</dcterms:created>
  <dcterms:modified xsi:type="dcterms:W3CDTF">2023-12-06T06:52:40Z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2052-12.1.0.15990</vt:lpwstr>
  </property>
  <property fmtid="{D5CDD505-2E9C-101B-9397-08002B2CF9AE}" pid="3" name="ICV">
    <vt:lpwstr>AEF024E6C3C546A38CC0DE5F4457AF0D_13</vt:lpwstr>
  </property>
</Properties>
</file>