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28"/>
  </p:notesMasterIdLst>
  <p:sldIdLst>
    <p:sldId id="944" r:id="rId4"/>
    <p:sldId id="945" r:id="rId5"/>
    <p:sldId id="257" r:id="rId6"/>
    <p:sldId id="262" r:id="rId7"/>
    <p:sldId id="904" r:id="rId8"/>
    <p:sldId id="727" r:id="rId9"/>
    <p:sldId id="903" r:id="rId10"/>
    <p:sldId id="258" r:id="rId11"/>
    <p:sldId id="905" r:id="rId12"/>
    <p:sldId id="304" r:id="rId13"/>
    <p:sldId id="906" r:id="rId14"/>
    <p:sldId id="312" r:id="rId15"/>
    <p:sldId id="313" r:id="rId16"/>
    <p:sldId id="314" r:id="rId17"/>
    <p:sldId id="907" r:id="rId18"/>
    <p:sldId id="315" r:id="rId19"/>
    <p:sldId id="908" r:id="rId20"/>
    <p:sldId id="316" r:id="rId21"/>
    <p:sldId id="909" r:id="rId22"/>
    <p:sldId id="317" r:id="rId23"/>
    <p:sldId id="910" r:id="rId24"/>
    <p:sldId id="319" r:id="rId25"/>
    <p:sldId id="320" r:id="rId26"/>
    <p:sldId id="321" r:id="rId27"/>
    <p:sldId id="914" r:id="rId29"/>
    <p:sldId id="318" r:id="rId30"/>
    <p:sldId id="322" r:id="rId31"/>
    <p:sldId id="352" r:id="rId32"/>
    <p:sldId id="916" r:id="rId33"/>
    <p:sldId id="353" r:id="rId34"/>
    <p:sldId id="918" r:id="rId35"/>
    <p:sldId id="354" r:id="rId36"/>
    <p:sldId id="919" r:id="rId37"/>
    <p:sldId id="355" r:id="rId38"/>
    <p:sldId id="356" r:id="rId39"/>
    <p:sldId id="920" r:id="rId40"/>
    <p:sldId id="357" r:id="rId41"/>
    <p:sldId id="358" r:id="rId42"/>
    <p:sldId id="921" r:id="rId43"/>
    <p:sldId id="360" r:id="rId44"/>
    <p:sldId id="922" r:id="rId45"/>
    <p:sldId id="362" r:id="rId46"/>
    <p:sldId id="363" r:id="rId47"/>
    <p:sldId id="924" r:id="rId48"/>
    <p:sldId id="946" r:id="rId49"/>
  </p:sldIdLst>
  <p:sldSz cx="12192000" cy="6858000"/>
  <p:notesSz cx="7104380" cy="10234930"/>
  <p:custDataLst>
    <p:tags r:id="rId5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5"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15"/>
    <p:restoredTop sz="85714"/>
  </p:normalViewPr>
  <p:slideViewPr>
    <p:cSldViewPr snapToGrid="0" showGuides="1">
      <p:cViewPr varScale="1">
        <p:scale>
          <a:sx n="56" d="100"/>
          <a:sy n="56" d="100"/>
        </p:scale>
        <p:origin x="-1182" y="-102"/>
      </p:cViewPr>
      <p:guideLst>
        <p:guide orient="horz" pos="2165"/>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162.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notesMaster" Target="notesMasters/notes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fontAlgn="auto">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785D05F-34B3-4AC5-B987-CDBCC339E831}"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46084"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noChangeArrowheads="1"/>
          </p:cNvSpPr>
          <p:nvPr>
            <p:ph type="body" sz="quarter" idx="4294967295"/>
          </p:nvPr>
        </p:nvSpPr>
        <p:spPr bwMode="auto">
          <a:xfrm>
            <a:off x="709613" y="4926013"/>
            <a:ext cx="5683250" cy="4029075"/>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miter lim="800000"/>
          </a:ln>
        </p:spPr>
      </p:sp>
      <p:sp>
        <p:nvSpPr>
          <p:cNvPr id="47107"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miter lim="800000"/>
          </a:ln>
        </p:spPr>
      </p:sp>
      <p:sp>
        <p:nvSpPr>
          <p:cNvPr id="56323"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miter lim="800000"/>
          </a:ln>
        </p:spPr>
      </p:sp>
      <p:sp>
        <p:nvSpPr>
          <p:cNvPr id="57347"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miter lim="800000"/>
          </a:ln>
        </p:spPr>
      </p:sp>
      <p:sp>
        <p:nvSpPr>
          <p:cNvPr id="58371"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miter lim="800000"/>
          </a:ln>
        </p:spPr>
      </p:sp>
      <p:sp>
        <p:nvSpPr>
          <p:cNvPr id="48131"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miter lim="800000"/>
          </a:ln>
        </p:spPr>
      </p:sp>
      <p:sp>
        <p:nvSpPr>
          <p:cNvPr id="49155"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miter lim="800000"/>
          </a:ln>
        </p:spPr>
      </p:sp>
      <p:sp>
        <p:nvSpPr>
          <p:cNvPr id="50179"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miter lim="800000"/>
          </a:ln>
        </p:spPr>
      </p:sp>
      <p:sp>
        <p:nvSpPr>
          <p:cNvPr id="51203"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miter lim="800000"/>
          </a:ln>
        </p:spPr>
      </p:sp>
      <p:sp>
        <p:nvSpPr>
          <p:cNvPr id="52227"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miter lim="800000"/>
          </a:ln>
        </p:spPr>
      </p:sp>
      <p:sp>
        <p:nvSpPr>
          <p:cNvPr id="53251"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miter lim="800000"/>
          </a:ln>
        </p:spPr>
      </p:sp>
      <p:sp>
        <p:nvSpPr>
          <p:cNvPr id="54275"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miter lim="800000"/>
          </a:ln>
        </p:spPr>
      </p:sp>
      <p:sp>
        <p:nvSpPr>
          <p:cNvPr id="55299"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2.xml"/><Relationship Id="rId19" Type="http://schemas.openxmlformats.org/officeDocument/2006/relationships/image" Target="../media/image3.png"/><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61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1.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slideLayout" Target="../slideLayouts/slideLayout11.xml"/><Relationship Id="rId10"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56.xml"/><Relationship Id="rId5" Type="http://schemas.openxmlformats.org/officeDocument/2006/relationships/image" Target="../media/image1.png"/><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9.jpeg"/><Relationship Id="rId5" Type="http://schemas.openxmlformats.org/officeDocument/2006/relationships/tags" Target="../tags/tag159.xml"/><Relationship Id="rId4" Type="http://schemas.openxmlformats.org/officeDocument/2006/relationships/image" Target="../media/image8.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21.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建筑施工高处作业</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安全技术规范</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85863"/>
          <a:ext cx="12174538" cy="4851400"/>
        </p:xfrm>
        <a:graphic>
          <a:graphicData uri="http://schemas.openxmlformats.org/drawingml/2006/table">
            <a:tbl>
              <a:tblPr/>
              <a:tblGrid>
                <a:gridCol w="5956300"/>
                <a:gridCol w="6218767"/>
              </a:tblGrid>
              <a:tr h="4000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3 基本规定</a:t>
                      </a:r>
                      <a:endPar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1384194">
                <a:tc rowSpan="4">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第2.0.1条高处作业的安全技术措施及其所需料具，必须列入工程的施工组织设计。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第2.0.2条单位工程施工负责人应对工程的高处作业安全技术负责并建立相应的责任制。施工前，应逐级进行安全技术教育及交底，落实所有安全技术措施和人身防护用品，未经落实时不得进行施工。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第2.0.3条高处作业中的安全标志、工具、仪表、电气设施和各种设备，必须在施工前加以检查，确认其完好，方能投入使用。</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第2.0.4条 攀登和悬空高处作业人员以及搭设高处作业安全设施的人员，必须经过专业技术培训及专业考试合格，持证上岗，并必须定期进行体格检查。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3.0.1  </a:t>
                      </a:r>
                      <a:r>
                        <a:rPr lang="zh-CN" altLang="en-US" sz="2000" kern="1200" baseline="0" dirty="0" smtClean="0">
                          <a:solidFill>
                            <a:schemeClr val="tx1"/>
                          </a:solidFill>
                          <a:latin typeface="+mn-lt"/>
                          <a:ea typeface="+mn-ea"/>
                          <a:cs typeface="+mn-cs"/>
                        </a:rPr>
                        <a:t>在施工组织设计或施工技术方案中应按国家、行业相关规定并结合工程特点编制包括临边与洞口作业、攀登与悬空作业、操作平台、交叉作业及安全网搭设的安全防护技术措施等内容的高处作业安全技术措施。</a:t>
                      </a:r>
                      <a:endParaRPr lang="zh-CN" altLang="en-US" sz="2000" kern="1200" baseline="0" dirty="0" smtClean="0">
                        <a:solidFill>
                          <a:schemeClr val="tx1"/>
                        </a:solidFill>
                        <a:latin typeface="+mn-lt"/>
                        <a:ea typeface="+mn-ea"/>
                        <a:cs typeface="+mn-cs"/>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28594">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3.0.2  </a:t>
                      </a:r>
                      <a:r>
                        <a:rPr lang="zh-CN" altLang="en-US" sz="2000" kern="1200" baseline="0" dirty="0" smtClean="0">
                          <a:solidFill>
                            <a:schemeClr val="tx1"/>
                          </a:solidFill>
                          <a:latin typeface="+mn-lt"/>
                          <a:ea typeface="+mn-ea"/>
                          <a:cs typeface="+mn-cs"/>
                        </a:rPr>
                        <a:t>建筑施工高处作业前，应对安全防护设施进行检查、验收，验收合格后方可进行作业；验收可分层或分阶段进行。</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75766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3.0.3  </a:t>
                      </a:r>
                      <a:r>
                        <a:rPr lang="zh-CN" altLang="en-US" sz="2000" kern="1200" baseline="0" dirty="0" smtClean="0">
                          <a:solidFill>
                            <a:schemeClr val="tx1"/>
                          </a:solidFill>
                          <a:latin typeface="+mn-lt"/>
                          <a:ea typeface="+mn-ea"/>
                          <a:cs typeface="+mn-cs"/>
                        </a:rPr>
                        <a:t>高处作业施工前，应对作业人员进行安全技术教育及交底，并应配备相应防护用品。</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33413">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3.0.4　</a:t>
                      </a:r>
                      <a:r>
                        <a:rPr lang="zh-CN" altLang="en-US" sz="2000" kern="1200" baseline="0" dirty="0" smtClean="0">
                          <a:solidFill>
                            <a:schemeClr val="tx1"/>
                          </a:solidFill>
                          <a:latin typeface="+mn-lt"/>
                          <a:ea typeface="+mn-ea"/>
                          <a:cs typeface="+mn-cs"/>
                        </a:rPr>
                        <a:t>高处作业施工前，应检查高处作业的安全标志、安全设施、工具、仪表、防火设施、电气设施和设备，确认其完好，方可进行施工。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0263"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1"/>
          <p:cNvSpPr txBox="1"/>
          <p:nvPr/>
        </p:nvSpPr>
        <p:spPr>
          <a:xfrm>
            <a:off x="-25400" y="1184275"/>
            <a:ext cx="12187238" cy="5262563"/>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3  </a:t>
            </a:r>
            <a:r>
              <a:rPr lang="zh-CN" altLang="en-US" sz="2400" dirty="0">
                <a:solidFill>
                  <a:srgbClr val="000000"/>
                </a:solidFill>
                <a:latin typeface="黑体" panose="02010609060101010101" pitchFamily="49" charset="-122"/>
                <a:ea typeface="黑体" panose="02010609060101010101" pitchFamily="49" charset="-122"/>
              </a:rPr>
              <a:t>基本规定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3.0.1</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本条结合</a:t>
            </a:r>
            <a:r>
              <a:rPr lang="en-US" altLang="zh-CN" sz="2400" dirty="0">
                <a:latin typeface="宋体" panose="02010600030101010101" pitchFamily="2" charset="-122"/>
              </a:rPr>
              <a:t>《</a:t>
            </a:r>
            <a:r>
              <a:rPr lang="zh-CN" altLang="en-US" sz="2400" dirty="0">
                <a:latin typeface="宋体" panose="02010600030101010101" pitchFamily="2" charset="-122"/>
              </a:rPr>
              <a:t>建筑施工企业安全生产管理规范</a:t>
            </a:r>
            <a:r>
              <a:rPr lang="en-US" altLang="zh-CN" sz="2400" dirty="0">
                <a:latin typeface="宋体" panose="02010600030101010101" pitchFamily="2" charset="-122"/>
              </a:rPr>
              <a:t>》GB50656-2011</a:t>
            </a:r>
            <a:r>
              <a:rPr lang="zh-CN" altLang="en-US" sz="2400" dirty="0">
                <a:latin typeface="宋体" panose="02010600030101010101" pitchFamily="2" charset="-122"/>
              </a:rPr>
              <a:t>第</a:t>
            </a:r>
            <a:r>
              <a:rPr lang="en-US" altLang="zh-CN" sz="2400" dirty="0">
                <a:latin typeface="宋体" panose="02010600030101010101" pitchFamily="2" charset="-122"/>
              </a:rPr>
              <a:t>12.0.5</a:t>
            </a:r>
            <a:r>
              <a:rPr lang="zh-CN" altLang="en-US" sz="2400" dirty="0">
                <a:latin typeface="宋体" panose="02010600030101010101" pitchFamily="2" charset="-122"/>
              </a:rPr>
              <a:t>条的规定，</a:t>
            </a:r>
            <a:r>
              <a:rPr lang="zh-CN" altLang="en-US" sz="2400" dirty="0">
                <a:solidFill>
                  <a:srgbClr val="000000"/>
                </a:solidFill>
                <a:latin typeface="宋体" panose="02010600030101010101" pitchFamily="2" charset="-122"/>
              </a:rPr>
              <a:t>明确高处作业施工安全技术措施必须列入施工组织设计，同时明确了所应包括的主要内容。</a:t>
            </a:r>
            <a:endParaRPr lang="zh-CN" altLang="en-US" sz="2400" dirty="0">
              <a:solidFill>
                <a:srgbClr val="000000"/>
              </a:solidFill>
              <a:latin typeface="宋体" panose="02010600030101010101" pitchFamily="2" charset="-122"/>
            </a:endParaRPr>
          </a:p>
          <a:p>
            <a:r>
              <a:rPr lang="zh-CN" altLang="en-US" sz="2400" dirty="0">
                <a:solidFill>
                  <a:srgbClr val="000000"/>
                </a:solidFill>
                <a:latin typeface="宋体" panose="02010600030101010101" pitchFamily="2" charset="-122"/>
              </a:rPr>
              <a:t>对于专业性较强、结构复杂、危险性较大的项目或采用新结构、新材料、新工艺或特殊结构的高处作业，强调要求编制专项方案，以及专项方案必须经过相关管理人员审批。</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3.0.2</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为加强检查、保障安全，要求对安全防护设施进行检查验收，经验收合格方能投入使用。</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3.0.3</a:t>
            </a:r>
            <a:r>
              <a:rPr lang="zh-CN" altLang="en-US" sz="2400" dirty="0">
                <a:solidFill>
                  <a:srgbClr val="000000"/>
                </a:solidFill>
                <a:latin typeface="宋体" panose="02010600030101010101" pitchFamily="2" charset="-122"/>
              </a:rPr>
              <a:t>　系参酌</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建设工程安全生产管理条例</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（国务院第</a:t>
            </a:r>
            <a:r>
              <a:rPr lang="en-US" altLang="zh-CN" sz="2400" dirty="0">
                <a:solidFill>
                  <a:srgbClr val="000000"/>
                </a:solidFill>
                <a:latin typeface="宋体" panose="02010600030101010101" pitchFamily="2" charset="-122"/>
              </a:rPr>
              <a:t>393</a:t>
            </a:r>
            <a:r>
              <a:rPr lang="zh-CN" altLang="en-US" sz="2400" dirty="0">
                <a:solidFill>
                  <a:srgbClr val="000000"/>
                </a:solidFill>
                <a:latin typeface="宋体" panose="02010600030101010101" pitchFamily="2" charset="-122"/>
              </a:rPr>
              <a:t>号令）第二十七条、</a:t>
            </a:r>
            <a:r>
              <a:rPr lang="en-US" altLang="zh-CN" sz="2400" dirty="0">
                <a:latin typeface="宋体" panose="02010600030101010101" pitchFamily="2" charset="-122"/>
              </a:rPr>
              <a:t>《</a:t>
            </a:r>
            <a:r>
              <a:rPr lang="zh-CN" altLang="en-US" sz="2400" dirty="0">
                <a:latin typeface="宋体" panose="02010600030101010101" pitchFamily="2" charset="-122"/>
              </a:rPr>
              <a:t>建筑施工安全技术统一规范</a:t>
            </a:r>
            <a:r>
              <a:rPr lang="en-US" altLang="zh-CN" sz="2400" dirty="0">
                <a:latin typeface="宋体" panose="02010600030101010101" pitchFamily="2" charset="-122"/>
              </a:rPr>
              <a:t>》GB50870-2013</a:t>
            </a:r>
            <a:r>
              <a:rPr lang="zh-CN" altLang="en-US" sz="2400" dirty="0">
                <a:latin typeface="宋体" panose="02010600030101010101" pitchFamily="2" charset="-122"/>
              </a:rPr>
              <a:t>第</a:t>
            </a:r>
            <a:r>
              <a:rPr lang="en-US" altLang="zh-CN" sz="2400" dirty="0">
                <a:latin typeface="宋体" panose="02010600030101010101" pitchFamily="2" charset="-122"/>
              </a:rPr>
              <a:t>1.0.7</a:t>
            </a:r>
            <a:r>
              <a:rPr lang="zh-CN" altLang="en-US" sz="2400" dirty="0">
                <a:latin typeface="宋体" panose="02010600030101010101" pitchFamily="2" charset="-122"/>
              </a:rPr>
              <a:t>条</a:t>
            </a:r>
            <a:r>
              <a:rPr lang="zh-CN" altLang="en-US" sz="2400" dirty="0">
                <a:solidFill>
                  <a:srgbClr val="000000"/>
                </a:solidFill>
                <a:latin typeface="宋体" panose="02010600030101010101" pitchFamily="2" charset="-122"/>
              </a:rPr>
              <a:t>的规定而订。</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3.0.4</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3.0.5</a:t>
            </a:r>
            <a:r>
              <a:rPr lang="zh-CN" altLang="en-US" sz="2400" dirty="0">
                <a:solidFill>
                  <a:srgbClr val="000000"/>
                </a:solidFill>
                <a:latin typeface="宋体" panose="02010600030101010101" pitchFamily="2" charset="-122"/>
              </a:rPr>
              <a:t>　为加强检查、保障安全，要求对安全防护标志等进行检查验收，经验收合格方能投入使用。系参酌</a:t>
            </a:r>
            <a:r>
              <a:rPr lang="en-US" altLang="zh-CN" sz="2400" dirty="0">
                <a:latin typeface="宋体" panose="02010600030101010101" pitchFamily="2" charset="-122"/>
              </a:rPr>
              <a:t>《</a:t>
            </a:r>
            <a:r>
              <a:rPr lang="zh-CN" altLang="en-US" sz="2400" dirty="0">
                <a:latin typeface="宋体" panose="02010600030101010101" pitchFamily="2" charset="-122"/>
              </a:rPr>
              <a:t>建筑施工安全技术统一规范</a:t>
            </a:r>
            <a:r>
              <a:rPr lang="en-US" altLang="zh-CN" sz="2400" dirty="0">
                <a:latin typeface="宋体" panose="02010600030101010101" pitchFamily="2" charset="-122"/>
              </a:rPr>
              <a:t>》GB50870-2013</a:t>
            </a:r>
            <a:r>
              <a:rPr lang="zh-CN" altLang="en-US" sz="2400" dirty="0">
                <a:solidFill>
                  <a:srgbClr val="000000"/>
                </a:solidFill>
                <a:latin typeface="宋体" panose="02010600030101010101" pitchFamily="2" charset="-122"/>
              </a:rPr>
              <a:t>第</a:t>
            </a:r>
            <a:r>
              <a:rPr lang="en-US" altLang="zh-CN" sz="2400" dirty="0">
                <a:solidFill>
                  <a:srgbClr val="000000"/>
                </a:solidFill>
                <a:latin typeface="宋体" panose="02010600030101010101" pitchFamily="2" charset="-122"/>
              </a:rPr>
              <a:t>1.0.9</a:t>
            </a:r>
            <a:r>
              <a:rPr lang="zh-CN" altLang="en-US" sz="2400" dirty="0">
                <a:solidFill>
                  <a:srgbClr val="000000"/>
                </a:solidFill>
                <a:latin typeface="宋体" panose="02010600030101010101" pitchFamily="2" charset="-122"/>
              </a:rPr>
              <a:t>条及国务院第</a:t>
            </a:r>
            <a:r>
              <a:rPr lang="en-US" altLang="zh-CN" sz="2400" dirty="0">
                <a:solidFill>
                  <a:srgbClr val="000000"/>
                </a:solidFill>
                <a:latin typeface="宋体" panose="02010600030101010101" pitchFamily="2" charset="-122"/>
              </a:rPr>
              <a:t>393</a:t>
            </a:r>
            <a:r>
              <a:rPr lang="zh-CN" altLang="en-US" sz="2400" dirty="0">
                <a:solidFill>
                  <a:srgbClr val="000000"/>
                </a:solidFill>
                <a:latin typeface="宋体" panose="02010600030101010101" pitchFamily="2" charset="-122"/>
              </a:rPr>
              <a:t>号令第三十二条的规定而订。</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3.0.6</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高处作业中，除安全技术设施和人身防护用品外，操作时涉及到的物料、废料、工具等，都存在高处坠落的可能而引起伤亡事故，故对相应的安全防范措施做出规定。</a:t>
            </a:r>
            <a:endParaRPr lang="zh-CN" altLang="en-US" sz="2400" dirty="0">
              <a:latin typeface="Calibri" panose="020F0502020204030204" pitchFamily="34" charset="0"/>
            </a:endParaRPr>
          </a:p>
        </p:txBody>
      </p:sp>
      <p:sp>
        <p:nvSpPr>
          <p:cNvPr id="11267" name="任意多边形 4"/>
          <p:cNvSpPr/>
          <p:nvPr/>
        </p:nvSpPr>
        <p:spPr>
          <a:xfrm>
            <a:off x="-3175" y="649288"/>
            <a:ext cx="12185650" cy="522287"/>
          </a:xfrm>
          <a:custGeom>
            <a:avLst/>
            <a:gdLst>
              <a:gd name="txL" fmla="*/ 0 w 9072562"/>
              <a:gd name="txT" fmla="*/ 0 h 585788"/>
              <a:gd name="txR" fmla="*/ 9072562 w 9072562"/>
              <a:gd name="txB" fmla="*/ 585788 h 585788"/>
            </a:gdLst>
            <a:ahLst/>
            <a:cxnLst>
              <a:cxn ang="0">
                <a:pos x="0" y="0"/>
              </a:cxn>
              <a:cxn ang="0">
                <a:pos x="48840509" y="0"/>
              </a:cxn>
              <a:cxn ang="0">
                <a:pos x="48840509" y="5330"/>
              </a:cxn>
              <a:cxn ang="0">
                <a:pos x="0" y="533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77925"/>
          <a:ext cx="12174538" cy="5730875"/>
        </p:xfrm>
        <a:graphic>
          <a:graphicData uri="http://schemas.openxmlformats.org/drawingml/2006/table">
            <a:tbl>
              <a:tblPr/>
              <a:tblGrid>
                <a:gridCol w="4371975"/>
                <a:gridCol w="775758"/>
                <a:gridCol w="7027334"/>
              </a:tblGrid>
              <a:tr h="3905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 基本规定</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708449">
                <a:tc rowSpan="4"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第2.0.5条 施工中对高处作业的安全技术设施，发现有缺陷和隐患时，必须及时解决；危及人身安全时，必须停止作业。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2.0.6条施工作业场所有坠落可能的物件，应一律先行撤除或加以固定。高处作业中所用的物料，均应堆放平稳，不妨碍通行和装卸。工具应随手放入工具袋；作业中的走道、通道板和登高用具，应随时清扫干净；拆卸下的物件及余料和废料均应及时清理运走，不得任意乱置或向下丢弃。传递物件禁止抛掷</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4"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3.0.5  </a:t>
                      </a:r>
                      <a:r>
                        <a:rPr lang="zh-CN" altLang="en-US" sz="2000" kern="1200" baseline="0" dirty="0" smtClean="0">
                          <a:solidFill>
                            <a:schemeClr val="tx1"/>
                          </a:solidFill>
                          <a:latin typeface="+mn-lt"/>
                          <a:ea typeface="+mn-ea"/>
                          <a:cs typeface="+mn-cs"/>
                        </a:rPr>
                        <a:t>高处作业人员应按规定正确佩戴和使用高处作业安全防护用品、用具，并应经专人检查。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659466">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3.0.6  </a:t>
                      </a:r>
                      <a:r>
                        <a:rPr lang="zh-CN" altLang="en-US" sz="2000" kern="1200" baseline="0" dirty="0" smtClean="0">
                          <a:solidFill>
                            <a:schemeClr val="tx1"/>
                          </a:solidFill>
                          <a:latin typeface="+mn-lt"/>
                          <a:ea typeface="+mn-ea"/>
                          <a:cs typeface="+mn-cs"/>
                        </a:rPr>
                        <a:t>对施工作业现场所有可能坠落的物料，应及时拆除或采取固定措施。高处作业所用的物料应堆放平稳，不得妨碍通行和装卸。工具应随手放入工具袋；作业中的走道、通道板和登高用具，应随时清理干净；拆卸下的物料及余料和废料应及时清理运走，不得任意放置或向下丢弃。传递物料时不得抛掷。</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7112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3.0.7　</a:t>
                      </a:r>
                      <a:r>
                        <a:rPr lang="zh-CN" altLang="en-US" sz="2000" kern="1200" baseline="0" dirty="0" smtClean="0">
                          <a:solidFill>
                            <a:schemeClr val="tx1"/>
                          </a:solidFill>
                          <a:latin typeface="+mn-lt"/>
                          <a:ea typeface="+mn-ea"/>
                          <a:cs typeface="+mn-cs"/>
                        </a:rPr>
                        <a:t>施工现场应按规定设置消防器材，当进行焊接等动火作业时，应采取防火措施。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896533">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3.0.8  </a:t>
                      </a:r>
                      <a:r>
                        <a:rPr lang="zh-CN" altLang="en-US" sz="2000" kern="1200" baseline="0" dirty="0" smtClean="0">
                          <a:solidFill>
                            <a:schemeClr val="tx1"/>
                          </a:solidFill>
                          <a:latin typeface="+mn-lt"/>
                          <a:ea typeface="+mn-ea"/>
                          <a:cs typeface="+mn-cs"/>
                        </a:rPr>
                        <a:t>在雨、霜、雾、雪等天气进行高处作业时，应采取防滑、防冻措施，并应及时清除作业面上的水、冰、雪、霜。</a:t>
                      </a:r>
                      <a:endParaRPr lang="zh-CN" altLang="en-US" sz="2000" kern="1200" baseline="0" dirty="0" smtClean="0">
                        <a:solidFill>
                          <a:schemeClr val="tx1"/>
                        </a:solidFill>
                        <a:latin typeface="+mn-lt"/>
                        <a:ea typeface="+mn-ea"/>
                        <a:cs typeface="+mn-cs"/>
                      </a:endParaRPr>
                    </a:p>
                    <a:p>
                      <a:r>
                        <a:rPr lang="zh-CN" altLang="en-US" sz="2000" kern="1200" baseline="0" dirty="0" smtClean="0">
                          <a:solidFill>
                            <a:schemeClr val="tx1"/>
                          </a:solidFill>
                          <a:latin typeface="+mn-lt"/>
                          <a:ea typeface="+mn-ea"/>
                          <a:cs typeface="+mn-cs"/>
                        </a:rPr>
                        <a:t>         当遇有</a:t>
                      </a:r>
                      <a:r>
                        <a:rPr lang="en-US" altLang="zh-CN" sz="2000" kern="1200" baseline="0" dirty="0" smtClean="0">
                          <a:solidFill>
                            <a:schemeClr val="tx1"/>
                          </a:solidFill>
                          <a:latin typeface="+mn-lt"/>
                          <a:ea typeface="+mn-ea"/>
                          <a:cs typeface="+mn-cs"/>
                        </a:rPr>
                        <a:t>6</a:t>
                      </a:r>
                      <a:r>
                        <a:rPr lang="zh-CN" altLang="en-US" sz="2000" kern="1200" baseline="0" dirty="0" smtClean="0">
                          <a:solidFill>
                            <a:schemeClr val="tx1"/>
                          </a:solidFill>
                          <a:latin typeface="+mn-lt"/>
                          <a:ea typeface="+mn-ea"/>
                          <a:cs typeface="+mn-cs"/>
                        </a:rPr>
                        <a:t>级以上强风、浓雾、沙尘暴等恶劣气候，不得进行露天攀登与悬空高处作业。暴风雪及台风暴雨后，应对高处作业安全设施进行检查，当发现有松动、变形、损坏或脱落等现象时，应立即修理完善，维修合格后再使用。</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2311"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6500"/>
          <a:ext cx="12192000" cy="5397500"/>
        </p:xfrm>
        <a:graphic>
          <a:graphicData uri="http://schemas.openxmlformats.org/drawingml/2006/table">
            <a:tbl>
              <a:tblPr/>
              <a:tblGrid>
                <a:gridCol w="5012267"/>
                <a:gridCol w="933697"/>
                <a:gridCol w="6246036"/>
              </a:tblGrid>
              <a:tr h="367776">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7776">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3 基本规定</a:t>
                      </a:r>
                      <a:endPar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870046">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第2.0.7条 雨天和雪天进行高处作业时，必须采取可靠的防滑、防寒和防冻措施。凡水、冰、霜、雪均应及时清除。对进行高处作业的高耸建筑物，应事先设置避雷设施。遇有六级以上强风、浓雾等恶劣气候，不得进行露天攀登与悬空高处作业。暴风雪及台风暴雨后，应对高处作业安全设施逐一加以检查，发现有松动、变形、损坏或脱落等现象，应立即修理完善。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3.0.9　</a:t>
                      </a:r>
                      <a:r>
                        <a:rPr lang="zh-CN" altLang="en-US" sz="1800" kern="1200" baseline="0" dirty="0" smtClean="0">
                          <a:solidFill>
                            <a:schemeClr val="tx1"/>
                          </a:solidFill>
                          <a:latin typeface="+mn-lt"/>
                          <a:ea typeface="+mn-ea"/>
                          <a:cs typeface="+mn-cs"/>
                        </a:rPr>
                        <a:t>需要临时拆除或变动安全防护设施时，应采取能代替原防护设施的可靠措施，作业后应立即恢复。</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792431">
                <a:tc vMerge="1">
                  <a:tcPr/>
                </a:tc>
                <a:tc gridSpan="2">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3.0.1</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800" kern="1200" baseline="0" dirty="0" smtClean="0">
                          <a:solidFill>
                            <a:schemeClr val="tx1"/>
                          </a:solidFill>
                          <a:latin typeface="+mn-lt"/>
                          <a:ea typeface="+mn-ea"/>
                          <a:cs typeface="+mn-cs"/>
                        </a:rPr>
                        <a:t>安全防护设施验收应包括下列主要内容：</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1.</a:t>
                      </a:r>
                      <a:r>
                        <a:rPr lang="zh-CN" altLang="en-US" sz="1800" kern="1200" baseline="0" dirty="0" smtClean="0">
                          <a:solidFill>
                            <a:schemeClr val="tx1"/>
                          </a:solidFill>
                          <a:latin typeface="+mn-lt"/>
                          <a:ea typeface="+mn-ea"/>
                          <a:cs typeface="+mn-cs"/>
                        </a:rPr>
                        <a:t>防护栏杆立杆、横杆及挡脚板的设置、固定及其连接方式；</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2.</a:t>
                      </a:r>
                      <a:r>
                        <a:rPr lang="zh-CN" altLang="en-US" sz="1800" kern="1200" baseline="0" dirty="0" smtClean="0">
                          <a:solidFill>
                            <a:schemeClr val="tx1"/>
                          </a:solidFill>
                          <a:latin typeface="+mn-lt"/>
                          <a:ea typeface="+mn-ea"/>
                          <a:cs typeface="+mn-cs"/>
                        </a:rPr>
                        <a:t>攀登与悬空作业时的上下通道、防护栏杆等各类设施的搭设；</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3.</a:t>
                      </a:r>
                      <a:r>
                        <a:rPr lang="zh-CN" altLang="en-US" sz="1800" kern="1200" baseline="0" dirty="0" smtClean="0">
                          <a:solidFill>
                            <a:schemeClr val="tx1"/>
                          </a:solidFill>
                          <a:latin typeface="+mn-lt"/>
                          <a:ea typeface="+mn-ea"/>
                          <a:cs typeface="+mn-cs"/>
                        </a:rPr>
                        <a:t>操作平台及平台防护设施的搭设；</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4.</a:t>
                      </a:r>
                      <a:r>
                        <a:rPr lang="zh-CN" altLang="en-US" sz="1800" kern="1200" baseline="0" dirty="0" smtClean="0">
                          <a:solidFill>
                            <a:schemeClr val="tx1"/>
                          </a:solidFill>
                          <a:latin typeface="+mn-lt"/>
                          <a:ea typeface="+mn-ea"/>
                          <a:cs typeface="+mn-cs"/>
                        </a:rPr>
                        <a:t>防护棚的搭设；</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5.</a:t>
                      </a:r>
                      <a:r>
                        <a:rPr lang="zh-CN" altLang="en-US" sz="1800" kern="1200" baseline="0" dirty="0" smtClean="0">
                          <a:solidFill>
                            <a:schemeClr val="tx1"/>
                          </a:solidFill>
                          <a:latin typeface="+mn-lt"/>
                          <a:ea typeface="+mn-ea"/>
                          <a:cs typeface="+mn-cs"/>
                        </a:rPr>
                        <a:t>安全网的设置情况；</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6.</a:t>
                      </a:r>
                      <a:r>
                        <a:rPr lang="zh-CN" altLang="en-US" sz="1800" kern="1200" baseline="0" dirty="0" smtClean="0">
                          <a:solidFill>
                            <a:schemeClr val="tx1"/>
                          </a:solidFill>
                          <a:latin typeface="+mn-lt"/>
                          <a:ea typeface="+mn-ea"/>
                          <a:cs typeface="+mn-cs"/>
                        </a:rPr>
                        <a:t>安全防护设施构件、设备的性能与质量；</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7.</a:t>
                      </a:r>
                      <a:r>
                        <a:rPr lang="zh-CN" altLang="en-US" sz="1800" kern="1200" baseline="0" dirty="0" smtClean="0">
                          <a:solidFill>
                            <a:schemeClr val="tx1"/>
                          </a:solidFill>
                          <a:latin typeface="+mn-lt"/>
                          <a:ea typeface="+mn-ea"/>
                          <a:cs typeface="+mn-cs"/>
                        </a:rPr>
                        <a:t>防火设施的配备；</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8.</a:t>
                      </a:r>
                      <a:r>
                        <a:rPr lang="zh-CN" altLang="en-US" sz="1800" kern="1200" baseline="0" dirty="0" smtClean="0">
                          <a:solidFill>
                            <a:schemeClr val="tx1"/>
                          </a:solidFill>
                          <a:latin typeface="+mn-lt"/>
                          <a:ea typeface="+mn-ea"/>
                          <a:cs typeface="+mn-cs"/>
                        </a:rPr>
                        <a:t>各类设施所用的材料、配件的规格及材质；</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9.</a:t>
                      </a:r>
                      <a:r>
                        <a:rPr lang="zh-CN" altLang="en-US" sz="1800" kern="1200" baseline="0" dirty="0" smtClean="0">
                          <a:solidFill>
                            <a:schemeClr val="tx1"/>
                          </a:solidFill>
                          <a:latin typeface="+mn-lt"/>
                          <a:ea typeface="+mn-ea"/>
                          <a:cs typeface="+mn-cs"/>
                        </a:rPr>
                        <a:t>设施的节点构造及其与建筑物的固定情况，扣件和连接件的紧固程度。</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bl>
          </a:graphicData>
        </a:graphic>
      </p:graphicFrame>
      <p:sp>
        <p:nvSpPr>
          <p:cNvPr id="13331"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93800"/>
          <a:ext cx="12192000" cy="5427663"/>
        </p:xfrm>
        <a:graphic>
          <a:graphicData uri="http://schemas.openxmlformats.org/drawingml/2006/table">
            <a:tbl>
              <a:tblPr/>
              <a:tblGrid>
                <a:gridCol w="4910667"/>
                <a:gridCol w="1104370"/>
                <a:gridCol w="6176963"/>
              </a:tblGrid>
              <a:tr h="400050">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 基本规定</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2019723">
                <a:tc rowSpan="3">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第2.0.8条因作业必需，临时拆除或变动安全防护设施时，必须经施工负责人同意，并采取相应的可靠措施，作业后应立即恢复。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第2.0.9条 防护棚搭设与拆除时，应设警戒区，并应派专人监护。严禁上下同时拆除。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第2.0.10条高处作业安全设施的主要受力杆件，力学计算按一般结构力学公式，强度及挠度计算按现行有关规范进行,但钢受弯构件的强度计算不考虑塑性影响，构造上应符合现行的相应规范的要求。</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3.0.1</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800" kern="1200" baseline="0" dirty="0" smtClean="0">
                          <a:solidFill>
                            <a:schemeClr val="tx1"/>
                          </a:solidFill>
                          <a:latin typeface="+mn-lt"/>
                          <a:ea typeface="+mn-ea"/>
                          <a:cs typeface="+mn-cs"/>
                        </a:rPr>
                        <a:t>安全防护设施验收资料应包括下列主要内容：</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1.</a:t>
                      </a:r>
                      <a:r>
                        <a:rPr lang="zh-CN" altLang="en-US" sz="1800" kern="1200" baseline="0" dirty="0" smtClean="0">
                          <a:solidFill>
                            <a:schemeClr val="tx1"/>
                          </a:solidFill>
                          <a:latin typeface="+mn-lt"/>
                          <a:ea typeface="+mn-ea"/>
                          <a:cs typeface="+mn-cs"/>
                        </a:rPr>
                        <a:t>施工组织设计中的安全技术措施或专项方案；</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2.</a:t>
                      </a:r>
                      <a:r>
                        <a:rPr lang="zh-CN" altLang="en-US" sz="1800" kern="1200" baseline="0" dirty="0" smtClean="0">
                          <a:solidFill>
                            <a:schemeClr val="tx1"/>
                          </a:solidFill>
                          <a:latin typeface="+mn-lt"/>
                          <a:ea typeface="+mn-ea"/>
                          <a:cs typeface="+mn-cs"/>
                        </a:rPr>
                        <a:t>安全防护用品用具产品合格证明；</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3.</a:t>
                      </a:r>
                      <a:r>
                        <a:rPr lang="zh-CN" altLang="en-US" sz="1800" kern="1200" baseline="0" dirty="0" smtClean="0">
                          <a:solidFill>
                            <a:schemeClr val="tx1"/>
                          </a:solidFill>
                          <a:latin typeface="+mn-lt"/>
                          <a:ea typeface="+mn-ea"/>
                          <a:cs typeface="+mn-cs"/>
                        </a:rPr>
                        <a:t>安全防护设施验收记录；</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4.</a:t>
                      </a:r>
                      <a:r>
                        <a:rPr lang="zh-CN" altLang="en-US" sz="1800" kern="1200" baseline="0" dirty="0" smtClean="0">
                          <a:solidFill>
                            <a:schemeClr val="tx1"/>
                          </a:solidFill>
                          <a:latin typeface="+mn-lt"/>
                          <a:ea typeface="+mn-ea"/>
                          <a:cs typeface="+mn-cs"/>
                        </a:rPr>
                        <a:t>预埋件隐蔽验收记录；</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5.</a:t>
                      </a:r>
                      <a:r>
                        <a:rPr lang="zh-CN" altLang="en-US" sz="1800" kern="1200" baseline="0" dirty="0" smtClean="0">
                          <a:solidFill>
                            <a:schemeClr val="tx1"/>
                          </a:solidFill>
                          <a:latin typeface="+mn-lt"/>
                          <a:ea typeface="+mn-ea"/>
                          <a:cs typeface="+mn-cs"/>
                        </a:rPr>
                        <a:t>安全防护设施变更记录及签证。</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3.0.12  </a:t>
                      </a:r>
                      <a:r>
                        <a:rPr lang="zh-CN" altLang="en-US" sz="1800" kern="1200" baseline="0" dirty="0" smtClean="0">
                          <a:solidFill>
                            <a:schemeClr val="tx1"/>
                          </a:solidFill>
                          <a:latin typeface="+mn-lt"/>
                          <a:ea typeface="+mn-ea"/>
                          <a:cs typeface="+mn-cs"/>
                        </a:rPr>
                        <a:t>安全防护设施的验收应按类别逐项检查，验收合格后方可使用，并应作出验收记录。</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1626128">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3.0.13  </a:t>
                      </a:r>
                      <a:r>
                        <a:rPr lang="zh-CN" altLang="en-US" sz="1800" kern="1200" baseline="0" dirty="0" smtClean="0">
                          <a:solidFill>
                            <a:schemeClr val="tx1"/>
                          </a:solidFill>
                          <a:latin typeface="+mn-lt"/>
                          <a:ea typeface="+mn-ea"/>
                          <a:cs typeface="+mn-cs"/>
                        </a:rPr>
                        <a:t>各类安全防护设施，并应建立定期不定期的检查和维修保养制度，发现隐患应及时采取整改措施。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4357" name="任意多边形 4"/>
          <p:cNvSpPr/>
          <p:nvPr/>
        </p:nvSpPr>
        <p:spPr>
          <a:xfrm>
            <a:off x="4763" y="712788"/>
            <a:ext cx="12185650" cy="460375"/>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1"/>
          <p:cNvSpPr txBox="1"/>
          <p:nvPr/>
        </p:nvSpPr>
        <p:spPr>
          <a:xfrm>
            <a:off x="0" y="1200150"/>
            <a:ext cx="12185650" cy="5262563"/>
          </a:xfrm>
          <a:prstGeom prst="rect">
            <a:avLst/>
          </a:prstGeom>
          <a:noFill/>
          <a:ln w="9525">
            <a:noFill/>
          </a:ln>
        </p:spPr>
        <p:txBody>
          <a:bodyPr>
            <a:spAutoFit/>
          </a:bodyPr>
          <a:p>
            <a:r>
              <a:rPr lang="en-US" altLang="zh-CN" sz="2400" dirty="0">
                <a:solidFill>
                  <a:srgbClr val="000000"/>
                </a:solidFill>
                <a:latin typeface="黑体" panose="02010609060101010101" pitchFamily="49" charset="-122"/>
                <a:ea typeface="黑体" panose="02010609060101010101" pitchFamily="49" charset="-122"/>
              </a:rPr>
              <a:t>3.0.7  </a:t>
            </a:r>
            <a:r>
              <a:rPr lang="zh-CN" altLang="en-US" sz="2400" dirty="0">
                <a:solidFill>
                  <a:srgbClr val="000000"/>
                </a:solidFill>
                <a:latin typeface="宋体" panose="02010600030101010101" pitchFamily="2" charset="-122"/>
              </a:rPr>
              <a:t>高处作业的防火措施，按</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建设工程施工现场消防安全技术规范</a:t>
            </a:r>
            <a:r>
              <a:rPr lang="en-US" altLang="zh-CN" sz="2400" dirty="0">
                <a:solidFill>
                  <a:srgbClr val="000000"/>
                </a:solidFill>
                <a:latin typeface="宋体" panose="02010600030101010101" pitchFamily="2" charset="-122"/>
              </a:rPr>
              <a:t>》GB50720-2011</a:t>
            </a:r>
            <a:r>
              <a:rPr lang="zh-CN" altLang="en-US" sz="2400" dirty="0">
                <a:solidFill>
                  <a:srgbClr val="000000"/>
                </a:solidFill>
                <a:latin typeface="宋体" panose="02010600030101010101" pitchFamily="2" charset="-122"/>
              </a:rPr>
              <a:t>的规定执行。</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3.0.8</a:t>
            </a:r>
            <a:r>
              <a:rPr lang="zh-CN" altLang="en-US" sz="2400" dirty="0">
                <a:solidFill>
                  <a:srgbClr val="000000"/>
                </a:solidFill>
                <a:latin typeface="宋体" panose="02010600030101010101" pitchFamily="2" charset="-122"/>
              </a:rPr>
              <a:t>　本条在原条文给出的恶劣气候现象的基础上，增加了近年频发的沙尘暴气候，但因我国幅员辽阔，气候条件复杂，仍难全部囊括；</a:t>
            </a:r>
            <a:r>
              <a:rPr lang="en-US" altLang="zh-CN" sz="2400" dirty="0">
                <a:solidFill>
                  <a:srgbClr val="000000"/>
                </a:solidFill>
                <a:latin typeface="宋体" panose="02010600030101010101" pitchFamily="2" charset="-122"/>
              </a:rPr>
              <a:t>6</a:t>
            </a:r>
            <a:r>
              <a:rPr lang="zh-CN" altLang="en-US" sz="2400" dirty="0">
                <a:solidFill>
                  <a:srgbClr val="000000"/>
                </a:solidFill>
                <a:latin typeface="宋体" panose="02010600030101010101" pitchFamily="2" charset="-122"/>
              </a:rPr>
              <a:t>级以上强风指风速超过</a:t>
            </a:r>
            <a:r>
              <a:rPr lang="en-US" altLang="zh-CN" sz="2400" dirty="0">
                <a:solidFill>
                  <a:srgbClr val="000000"/>
                </a:solidFill>
                <a:latin typeface="宋体" panose="02010600030101010101" pitchFamily="2" charset="-122"/>
              </a:rPr>
              <a:t>10.8m/s</a:t>
            </a:r>
            <a:r>
              <a:rPr lang="zh-CN" altLang="en-US" sz="2400" dirty="0">
                <a:solidFill>
                  <a:srgbClr val="000000"/>
                </a:solidFill>
                <a:latin typeface="宋体" panose="02010600030101010101" pitchFamily="2" charset="-122"/>
              </a:rPr>
              <a:t>～</a:t>
            </a:r>
            <a:r>
              <a:rPr lang="en-US" altLang="zh-CN" sz="2400" dirty="0">
                <a:solidFill>
                  <a:srgbClr val="000000"/>
                </a:solidFill>
                <a:latin typeface="宋体" panose="02010600030101010101" pitchFamily="2" charset="-122"/>
              </a:rPr>
              <a:t>13.8m/s</a:t>
            </a:r>
            <a:r>
              <a:rPr lang="zh-CN" altLang="en-US" sz="2400" dirty="0">
                <a:solidFill>
                  <a:srgbClr val="000000"/>
                </a:solidFill>
                <a:latin typeface="宋体" panose="02010600030101010101" pitchFamily="2" charset="-122"/>
              </a:rPr>
              <a:t>的风；在高处作业施工过程中除遇到本条罗列的气候条件外，遇到其他可能导致高处作业安全隐患增加的气候条件亦应按相关要求采取安全保障措施。</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3.0.9 </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安全技术措施，施工期间原则上不得变动和拆除。因施工作业要求必须临时拆除的，为施工安全考虑，</a:t>
            </a:r>
            <a:r>
              <a:rPr lang="zh-CN" altLang="en-US" sz="2400" dirty="0">
                <a:latin typeface="宋体" panose="02010600030101010101" pitchFamily="2" charset="-122"/>
              </a:rPr>
              <a:t>规定必须采取相应的替换措施</a:t>
            </a:r>
            <a:r>
              <a:rPr lang="zh-CN" altLang="en-US" sz="2400" dirty="0">
                <a:solidFill>
                  <a:srgbClr val="000000"/>
                </a:solidFill>
                <a:latin typeface="宋体" panose="02010600030101010101" pitchFamily="2" charset="-122"/>
              </a:rPr>
              <a:t>，并予以及时恢复。</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3.0.10</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3.0.11</a:t>
            </a:r>
            <a:r>
              <a:rPr lang="zh-CN" altLang="en-US" sz="2400" dirty="0">
                <a:solidFill>
                  <a:srgbClr val="000000"/>
                </a:solidFill>
                <a:latin typeface="宋体" panose="02010600030101010101" pitchFamily="2" charset="-122"/>
              </a:rPr>
              <a:t>　这几条明列了安全防护设施验收时应检查的各项资料、项目及验收的要求。</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3.0.12</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安全防护设施的安全关系着施工人员的安全，故规定要按类别逐项检查，验收合格后方可使用，并要有书面记录。</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3.0.13  </a:t>
            </a:r>
            <a:r>
              <a:rPr lang="zh-CN" altLang="en-US" sz="2400" dirty="0">
                <a:solidFill>
                  <a:srgbClr val="000000"/>
                </a:solidFill>
                <a:latin typeface="宋体" panose="02010600030101010101" pitchFamily="2" charset="-122"/>
              </a:rPr>
              <a:t>各类安全防护设施本身的安全与否，与施工的安全休戚相关，故规定要建立检查和维修</a:t>
            </a:r>
            <a:r>
              <a:rPr lang="zh-CN" altLang="en-US" sz="2400" dirty="0">
                <a:latin typeface="宋体" panose="02010600030101010101" pitchFamily="2" charset="-122"/>
              </a:rPr>
              <a:t>保养制度</a:t>
            </a:r>
            <a:r>
              <a:rPr lang="zh-CN" altLang="en-US" sz="2400" dirty="0">
                <a:solidFill>
                  <a:srgbClr val="000000"/>
                </a:solidFill>
                <a:latin typeface="宋体" panose="02010600030101010101" pitchFamily="2" charset="-122"/>
              </a:rPr>
              <a:t>。</a:t>
            </a:r>
            <a:endParaRPr lang="zh-CN" altLang="en-US" sz="2400" dirty="0">
              <a:latin typeface="Calibri" panose="020F0502020204030204" pitchFamily="34" charset="0"/>
            </a:endParaRPr>
          </a:p>
        </p:txBody>
      </p:sp>
      <p:sp>
        <p:nvSpPr>
          <p:cNvPr id="15364" name="任意多边形 4"/>
          <p:cNvSpPr/>
          <p:nvPr/>
        </p:nvSpPr>
        <p:spPr>
          <a:xfrm>
            <a:off x="-3175"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14425"/>
          <a:ext cx="12192000" cy="5772150"/>
        </p:xfrm>
        <a:graphic>
          <a:graphicData uri="http://schemas.openxmlformats.org/drawingml/2006/table">
            <a:tbl>
              <a:tblPr/>
              <a:tblGrid>
                <a:gridCol w="5929312"/>
                <a:gridCol w="6262688"/>
              </a:tblGrid>
              <a:tr h="4000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4 临边与洞口作业            4.1临边作业</a:t>
                      </a:r>
                      <a:endPar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309563">
                <a:tc rowSpan="5">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第一节临边作业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第3.1.1条对临边高处作业，必须设置防护措施，并符合下列规定：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一、基坑周边，尚未安装栏杆或栏板的阳台、料台与挑平台周边，雨蓬与挑檐边，无外脚手的屋面与楼层周边及水箱与水塔周边等处，必须设置防护栏杆。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二、头层墙高度超过3.2m的二层楼面周边，以及无外脚手的高度超过3.2m的楼层周边，必须在外围架设安全平网一道。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三、分层施工的楼梯口和梯段边，必须安装临时护栏。顶层楼梯口应随工程结构进度安装正式防护栏杆。</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四、井架与施工用电梯和脚手架等与建筑物通道的两侧边，必须设防护栏杆。地面通道上部应装设安全防护棚。双笼井架通道中间，应予分隔封闭。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五、各种垂直运输接料平台，除两侧设防护栏杆外</a:t>
                      </a:r>
                      <a:endParaRPr kumimoji="0" lang="en-US" altLang="zh-CN"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，平台口还应设置安全门或活动防护栏杆。</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4.1.1  </a:t>
                      </a:r>
                      <a:r>
                        <a:rPr lang="zh-CN" altLang="en-US" sz="1900" kern="1200" baseline="0" dirty="0" smtClean="0">
                          <a:solidFill>
                            <a:srgbClr val="FF0000"/>
                          </a:solidFill>
                          <a:latin typeface="+mn-lt"/>
                          <a:ea typeface="+mn-ea"/>
                          <a:cs typeface="+mn-cs"/>
                        </a:rPr>
                        <a:t>坠落高度基准面</a:t>
                      </a:r>
                      <a:r>
                        <a:rPr lang="en-US" altLang="zh-CN" sz="1900" kern="1200" baseline="0" dirty="0" smtClean="0">
                          <a:solidFill>
                            <a:srgbClr val="FF0000"/>
                          </a:solidFill>
                          <a:latin typeface="+mn-lt"/>
                          <a:ea typeface="+mn-ea"/>
                          <a:cs typeface="+mn-cs"/>
                        </a:rPr>
                        <a:t>2m</a:t>
                      </a:r>
                      <a:r>
                        <a:rPr lang="zh-CN" altLang="en-US" sz="1900" kern="1200" baseline="0" dirty="0" smtClean="0">
                          <a:solidFill>
                            <a:srgbClr val="FF0000"/>
                          </a:solidFill>
                          <a:latin typeface="+mn-lt"/>
                          <a:ea typeface="+mn-ea"/>
                          <a:cs typeface="+mn-cs"/>
                        </a:rPr>
                        <a:t>及以上进行临边作业时，应在临空一侧设置防护栏杆，并应采用密目式安全立网或工具式栏板封闭。</a:t>
                      </a:r>
                      <a:endParaRPr kumimoji="0" lang="zh-CN" altLang="en-US" sz="19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08685">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a:t>
                      </a: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1.2　</a:t>
                      </a:r>
                      <a:r>
                        <a:rPr lang="zh-CN" altLang="en-US" sz="1900" kern="1200" baseline="0" dirty="0" smtClean="0">
                          <a:solidFill>
                            <a:schemeClr val="tx1"/>
                          </a:solidFill>
                          <a:latin typeface="+mn-lt"/>
                          <a:ea typeface="+mn-ea"/>
                          <a:cs typeface="+mn-cs"/>
                        </a:rPr>
                        <a:t>分层施工的楼梯口、楼梯平台和梯段边，应安装防护栏杆；外设楼梯口、楼梯平台和梯段边还应采用密目式安全立网封闭。</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1202267">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4.1.3　</a:t>
                      </a:r>
                      <a:r>
                        <a:rPr lang="zh-CN" altLang="en-US" sz="1900" kern="1200" baseline="0" dirty="0" smtClean="0">
                          <a:solidFill>
                            <a:schemeClr val="tx1"/>
                          </a:solidFill>
                          <a:latin typeface="+mn-lt"/>
                          <a:ea typeface="+mn-ea"/>
                          <a:cs typeface="+mn-cs"/>
                        </a:rPr>
                        <a:t>建筑物外围边沿处，应采用密目式安全立网进行全封闭，有外脚手架的工程，密目式安全立网应设置在脚架的工手架外侧立杆上，并与脚手杆紧密连接；没有外脚手程，应采用密目式安全立网将临边全封闭。</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14325">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4.1.4　</a:t>
                      </a:r>
                      <a:r>
                        <a:rPr lang="zh-CN" altLang="en-US" sz="1900" kern="1200" baseline="0" dirty="0" smtClean="0">
                          <a:solidFill>
                            <a:schemeClr val="tx1"/>
                          </a:solidFill>
                          <a:latin typeface="+mn-lt"/>
                          <a:ea typeface="+mn-ea"/>
                          <a:cs typeface="+mn-cs"/>
                        </a:rPr>
                        <a:t>施工升降机、龙门架和井架物料提升机等各类垂直运输设备设施与建筑物间设置的通道平台两侧边，应设置防护栏杆、挡脚板，并应采用密目式安全立网或工具式栏板封闭。</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92666">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4.1.5　</a:t>
                      </a:r>
                      <a:r>
                        <a:rPr lang="zh-CN" altLang="en-US" sz="1900" kern="1200" baseline="0" dirty="0" smtClean="0">
                          <a:solidFill>
                            <a:schemeClr val="tx1"/>
                          </a:solidFill>
                          <a:latin typeface="+mn-lt"/>
                          <a:ea typeface="+mn-ea"/>
                          <a:cs typeface="+mn-cs"/>
                        </a:rPr>
                        <a:t>各类垂直运输接料平台口应设置高度不低于</a:t>
                      </a:r>
                      <a:r>
                        <a:rPr lang="en-US" altLang="zh-CN" sz="1900" kern="1200" baseline="0" dirty="0" smtClean="0">
                          <a:solidFill>
                            <a:schemeClr val="tx1"/>
                          </a:solidFill>
                          <a:latin typeface="+mn-lt"/>
                          <a:ea typeface="+mn-ea"/>
                          <a:cs typeface="+mn-cs"/>
                        </a:rPr>
                        <a:t>1.80m</a:t>
                      </a:r>
                      <a:r>
                        <a:rPr lang="zh-CN" altLang="en-US" sz="1900" kern="1200" baseline="0" dirty="0" smtClean="0">
                          <a:solidFill>
                            <a:schemeClr val="tx1"/>
                          </a:solidFill>
                          <a:latin typeface="+mn-lt"/>
                          <a:ea typeface="+mn-ea"/>
                          <a:cs typeface="+mn-cs"/>
                        </a:rPr>
                        <a:t>的楼层防护门，并应设置防外开装置；多笼井架物料提升机通道中间，应分别设置隔离设施。</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6409"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框 1"/>
          <p:cNvSpPr txBox="1"/>
          <p:nvPr/>
        </p:nvSpPr>
        <p:spPr>
          <a:xfrm>
            <a:off x="-20637" y="1217613"/>
            <a:ext cx="12185650" cy="5578475"/>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4  </a:t>
            </a:r>
            <a:r>
              <a:rPr lang="zh-CN" altLang="en-US" sz="2400" dirty="0">
                <a:solidFill>
                  <a:srgbClr val="000000"/>
                </a:solidFill>
                <a:latin typeface="黑体" panose="02010609060101010101" pitchFamily="49" charset="-122"/>
                <a:ea typeface="黑体" panose="02010609060101010101" pitchFamily="49" charset="-122"/>
              </a:rPr>
              <a:t>临边与洞口作业    </a:t>
            </a:r>
            <a:r>
              <a:rPr lang="en-US" altLang="zh-CN" sz="2400" dirty="0">
                <a:solidFill>
                  <a:srgbClr val="000000"/>
                </a:solidFill>
                <a:latin typeface="黑体" panose="02010609060101010101" pitchFamily="49" charset="-122"/>
                <a:ea typeface="黑体" panose="02010609060101010101" pitchFamily="49" charset="-122"/>
              </a:rPr>
              <a:t>4.1</a:t>
            </a:r>
            <a:r>
              <a:rPr lang="zh-CN" altLang="en-US" sz="2400" dirty="0">
                <a:solidFill>
                  <a:srgbClr val="000000"/>
                </a:solidFill>
                <a:latin typeface="黑体" panose="02010609060101010101" pitchFamily="49" charset="-122"/>
                <a:ea typeface="黑体" panose="02010609060101010101" pitchFamily="49" charset="-122"/>
              </a:rPr>
              <a:t>　临边作业</a:t>
            </a:r>
            <a:endParaRPr lang="zh-CN" altLang="en-US" sz="2400" dirty="0">
              <a:solidFill>
                <a:srgbClr val="000000"/>
              </a:solidFill>
              <a:latin typeface="黑体" panose="02010609060101010101" pitchFamily="49" charset="-122"/>
              <a:ea typeface="黑体" panose="02010609060101010101" pitchFamily="49" charset="-122"/>
            </a:endParaRPr>
          </a:p>
          <a:p>
            <a:pPr algn="ctr"/>
            <a:r>
              <a:rPr lang="en-US" altLang="zh-CN" sz="2400" dirty="0">
                <a:solidFill>
                  <a:srgbClr val="000000"/>
                </a:solidFill>
                <a:latin typeface="黑体" panose="02010609060101010101" pitchFamily="49" charset="-122"/>
                <a:ea typeface="黑体" panose="02010609060101010101" pitchFamily="49" charset="-122"/>
              </a:rPr>
              <a:t>4.1.1</a:t>
            </a:r>
            <a:r>
              <a:rPr lang="zh-CN" altLang="en-US" sz="2400" dirty="0">
                <a:solidFill>
                  <a:srgbClr val="000000"/>
                </a:solidFill>
                <a:latin typeface="宋体" panose="02010600030101010101" pitchFamily="2" charset="-122"/>
              </a:rPr>
              <a:t>　本条是强制性条文。现行国家标准</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高处作业分级</a:t>
            </a:r>
            <a:r>
              <a:rPr lang="en-US" altLang="zh-CN" sz="2400" dirty="0">
                <a:solidFill>
                  <a:srgbClr val="000000"/>
                </a:solidFill>
                <a:latin typeface="宋体" panose="02010600030101010101" pitchFamily="2" charset="-122"/>
              </a:rPr>
              <a:t>》GB3608</a:t>
            </a:r>
            <a:r>
              <a:rPr lang="zh-CN" altLang="en-US" sz="2400" dirty="0">
                <a:solidFill>
                  <a:srgbClr val="000000"/>
                </a:solidFill>
                <a:latin typeface="宋体" panose="02010600030101010101" pitchFamily="2" charset="-122"/>
              </a:rPr>
              <a:t>对“高处作业”的规定是</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凡距坠落高度基准面</a:t>
            </a:r>
            <a:r>
              <a:rPr lang="en-US" altLang="zh-CN" sz="2400" dirty="0">
                <a:solidFill>
                  <a:srgbClr val="000000"/>
                </a:solidFill>
                <a:latin typeface="宋体" panose="02010600030101010101" pitchFamily="2" charset="-122"/>
              </a:rPr>
              <a:t>2m</a:t>
            </a:r>
            <a:r>
              <a:rPr lang="zh-CN" altLang="en-US" sz="2400" dirty="0">
                <a:solidFill>
                  <a:srgbClr val="000000"/>
                </a:solidFill>
                <a:latin typeface="宋体" panose="02010600030101010101" pitchFamily="2" charset="-122"/>
              </a:rPr>
              <a:t>或</a:t>
            </a:r>
            <a:r>
              <a:rPr lang="en-US" altLang="zh-CN" sz="2400" dirty="0">
                <a:solidFill>
                  <a:srgbClr val="000000"/>
                </a:solidFill>
                <a:latin typeface="宋体" panose="02010600030101010101" pitchFamily="2" charset="-122"/>
              </a:rPr>
              <a:t>2m</a:t>
            </a:r>
            <a:r>
              <a:rPr lang="zh-CN" altLang="en-US" sz="2400" dirty="0">
                <a:solidFill>
                  <a:srgbClr val="000000"/>
                </a:solidFill>
                <a:latin typeface="宋体" panose="02010600030101010101" pitchFamily="2" charset="-122"/>
              </a:rPr>
              <a:t>以上有可能坠落的高处进行的作业”。临空高度在</a:t>
            </a:r>
            <a:r>
              <a:rPr lang="en-US" altLang="zh-CN" sz="2400" dirty="0">
                <a:solidFill>
                  <a:srgbClr val="000000"/>
                </a:solidFill>
                <a:latin typeface="宋体" panose="02010600030101010101" pitchFamily="2" charset="-122"/>
              </a:rPr>
              <a:t>2m</a:t>
            </a:r>
            <a:r>
              <a:rPr lang="zh-CN" altLang="en-US" sz="2400" dirty="0">
                <a:solidFill>
                  <a:srgbClr val="000000"/>
                </a:solidFill>
                <a:latin typeface="宋体" panose="02010600030101010101" pitchFamily="2" charset="-122"/>
              </a:rPr>
              <a:t>及以上的临边部位，如楼面、屋面周边，阳台、雨蓬、挑檐边，坑、沟、槽周边等具有较大的高处坠落隐患，因此</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通过设置防护栏杆、密目式安全立网及踢脚板或工具式栏板可以保证高处作业的人员安全，以及防止高处坠落物体伤人等安全事故发生。防护栏杆的构造应符合</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建筑施工高处作业安全技术规范</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内“</a:t>
            </a:r>
            <a:r>
              <a:rPr lang="en-US" altLang="zh-CN" sz="2400" dirty="0">
                <a:solidFill>
                  <a:srgbClr val="000000"/>
                </a:solidFill>
                <a:latin typeface="宋体" panose="02010600030101010101" pitchFamily="2" charset="-122"/>
              </a:rPr>
              <a:t>4.3</a:t>
            </a:r>
            <a:r>
              <a:rPr lang="zh-CN" altLang="en-US" sz="2400" dirty="0">
                <a:solidFill>
                  <a:srgbClr val="000000"/>
                </a:solidFill>
                <a:latin typeface="宋体" panose="02010600030101010101" pitchFamily="2" charset="-122"/>
              </a:rPr>
              <a:t>防护栏杆的构造”一节内相关要求。</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4.1.2</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规定了施工过程中的楼梯口和梯段边，都必须设防护拦杆的要求，此次修订增加了对外设楼梯口和梯段边设置密目式安全立网全封闭的要求。</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4.1.3</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工程施工过程中，为防止落物和减少污染，</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建筑施工安全检查标准</a:t>
            </a:r>
            <a:r>
              <a:rPr lang="en-US" altLang="zh-CN" sz="2400" dirty="0">
                <a:solidFill>
                  <a:srgbClr val="000000"/>
                </a:solidFill>
                <a:latin typeface="宋体" panose="02010600030101010101" pitchFamily="2" charset="-122"/>
              </a:rPr>
              <a:t>》JGJ59</a:t>
            </a:r>
            <a:r>
              <a:rPr lang="zh-CN" altLang="en-US" sz="2400" dirty="0">
                <a:solidFill>
                  <a:srgbClr val="000000"/>
                </a:solidFill>
                <a:latin typeface="宋体" panose="02010600030101010101" pitchFamily="2" charset="-122"/>
              </a:rPr>
              <a:t>要求在建筑物外侧必须用密目式安全网进行全封闭，</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4.1.4</a:t>
            </a: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宋体" panose="02010600030101010101" pitchFamily="2" charset="-122"/>
              </a:rPr>
              <a:t>因施工升降机、井字架（龙门架）物料提升机的进出口与运料通道，都是人、机、料汇聚作业且安全风险性较高的场所场所，故作了较严密的规定。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4.1.5</a:t>
            </a:r>
            <a:r>
              <a:rPr lang="zh-CN" altLang="en-US" sz="2400" dirty="0">
                <a:solidFill>
                  <a:srgbClr val="000000"/>
                </a:solidFill>
                <a:latin typeface="宋体" panose="02010600030101010101" pitchFamily="2" charset="-122"/>
              </a:rPr>
              <a:t>　本条系参酌</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龙门架及井架物料提升机安全技术规范</a:t>
            </a:r>
            <a:r>
              <a:rPr lang="en-US" altLang="zh-CN" sz="2400" dirty="0">
                <a:solidFill>
                  <a:srgbClr val="000000"/>
                </a:solidFill>
                <a:latin typeface="宋体" panose="02010600030101010101" pitchFamily="2" charset="-122"/>
              </a:rPr>
              <a:t>》JGJ88</a:t>
            </a:r>
            <a:r>
              <a:rPr lang="zh-CN" altLang="en-US" sz="2400" dirty="0">
                <a:solidFill>
                  <a:srgbClr val="000000"/>
                </a:solidFill>
                <a:latin typeface="宋体" panose="02010600030101010101" pitchFamily="2" charset="-122"/>
              </a:rPr>
              <a:t>及</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建筑施工升降机安装、使用、拆卸安全技术规范</a:t>
            </a:r>
            <a:r>
              <a:rPr lang="en-US" altLang="zh-CN" sz="2400" dirty="0">
                <a:solidFill>
                  <a:srgbClr val="000000"/>
                </a:solidFill>
                <a:latin typeface="宋体" panose="02010600030101010101" pitchFamily="2" charset="-122"/>
              </a:rPr>
              <a:t>》JGJ215</a:t>
            </a:r>
            <a:r>
              <a:rPr lang="zh-CN" altLang="en-US" sz="2400" dirty="0">
                <a:solidFill>
                  <a:srgbClr val="000000"/>
                </a:solidFill>
                <a:latin typeface="宋体" panose="02010600030101010101" pitchFamily="2" charset="-122"/>
              </a:rPr>
              <a:t>的相关规定而订。</a:t>
            </a:r>
            <a:endParaRPr lang="zh-CN" altLang="en-US" sz="2400" dirty="0">
              <a:latin typeface="Calibri" panose="020F0502020204030204" pitchFamily="34" charset="0"/>
            </a:endParaRPr>
          </a:p>
        </p:txBody>
      </p:sp>
      <p:sp>
        <p:nvSpPr>
          <p:cNvPr id="17412" name="任意多边形 4"/>
          <p:cNvSpPr/>
          <p:nvPr/>
        </p:nvSpPr>
        <p:spPr>
          <a:xfrm>
            <a:off x="-3175"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6500"/>
          <a:ext cx="12174538" cy="5499100"/>
        </p:xfrm>
        <a:graphic>
          <a:graphicData uri="http://schemas.openxmlformats.org/drawingml/2006/table">
            <a:tbl>
              <a:tblPr/>
              <a:tblGrid>
                <a:gridCol w="4707467"/>
                <a:gridCol w="1218670"/>
                <a:gridCol w="6248930"/>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4 临边与洞口作业            4.</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2</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洞口作业</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2133600">
                <a:tc rowSpan="6">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第二节洞口作业 </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第3.2.1条 进行洞口作业以及在因工程和工序需要而产生的，使人与物有坠落危险或危及人身安全的其他洞口进行高处作业时，必须按下列规定设置防护设施： </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一、板与墙的洞口，必须设置牢固的盖板、防护栏杆、安全网或其他防坠落的防护设施。</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二、电梯井口必须设防护栏杆或固定栅门；电梯井内应每隔两层并最多隔10m设一道安全网。 </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三、钢管桩、钻孔桩等桩孔上口，杯形、条形基础上口,未填土的坑槽，以及人孔、天窗、地板门等处,均应按洞口防护设置稳固的盖件。</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四、施工现场通道附近的各类洞口与坑槽等处，除设置防护设施与安全标志外，夜间还应设红灯示警。 </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4.2.1  洞口作业时，应采取防坠落措施，并应符合下列规定：</a:t>
                      </a:r>
                      <a:endParaRPr kumimoji="0" lang="en-US" altLang="zh-CN"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1  当竖向洞口短边边长小于500㎜时，应采取封堵措施；当垂直洞口短边边长大于或等于500㎜时，应在临空一侧设置高度不小于1.2m的防护栏杆，并应采用密目式安全立网或工具式栏板封闭，设置挡脚板；</a:t>
                      </a:r>
                      <a:endParaRPr kumimoji="0" lang="en-US" altLang="zh-CN"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2  当非竖向洞口短边边长为25mm～500㎜时，应采用承载力满足使用要求的盖板覆盖，盖板四周搁置应均衡，且应防止盖板移位；</a:t>
                      </a:r>
                      <a:endPar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3  当非竖向洞口短边边长为500㎜～1500㎜时，应采用盖板覆盖或防护栏杆等措施，并应固定牢固；</a:t>
                      </a:r>
                      <a:endPar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4  当非竖向洞口短边边长大于或等于1500mm时，应在洞口作业侧设置高度不小于1.2m的防护栏杆，洞口应采用安全平网封闭。</a:t>
                      </a:r>
                      <a:endPar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4318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4.2.2　电梯井口应设置防护门，其高度不应小于1.5m，防护门底端距地面高度不应大于50mm，并应设置挡脚板。</a:t>
                      </a:r>
                      <a:endParaRPr kumimoji="0" lang="zh-CN" altLang="en-US" sz="16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427038">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4.2.3  在电梯施工前，电梯井道内应每隔2层且不大于10m加设一道安全平网。电梯井内的施工层上部，应设置隔离防护设施。</a:t>
                      </a:r>
                      <a:endParaRPr kumimoji="0" lang="zh-CN" altLang="en-US" sz="16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427038">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4.2.4  </a:t>
                      </a: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施工现场通道附近的洞口、坑、沟、槽、高处临边等危险作业处，应悬挂安全警示标志外，夜间应设灯光警示。</a:t>
                      </a:r>
                      <a:endPar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28506">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a:t>
                      </a:r>
                      <a:r>
                        <a:rPr kumimoji="0" lang="en-US" altLang="zh-CN"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a:t>
                      </a: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边长不大于</a:t>
                      </a:r>
                      <a:r>
                        <a:rPr kumimoji="0" lang="en-US" altLang="zh-CN"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500㎜</a:t>
                      </a: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洞口所加盖板，应能承受不小于</a:t>
                      </a:r>
                      <a:r>
                        <a:rPr kumimoji="0" lang="en-US" altLang="zh-CN"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1.1kN/㎡</a:t>
                      </a: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的荷载。</a:t>
                      </a:r>
                      <a:endPar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31919">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a:t>
                      </a:r>
                      <a:r>
                        <a:rPr kumimoji="0" lang="en-US" altLang="zh-CN" sz="16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zh-CN" altLang="en-US" sz="16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600" kern="1200" baseline="0" dirty="0" smtClean="0">
                          <a:solidFill>
                            <a:schemeClr val="tx1"/>
                          </a:solidFill>
                          <a:latin typeface="+mn-lt"/>
                          <a:ea typeface="+mn-ea"/>
                          <a:cs typeface="+mn-cs"/>
                        </a:rPr>
                        <a:t>墙面等处落地的竖向洞口、窗台高度低于</a:t>
                      </a:r>
                      <a:r>
                        <a:rPr lang="en-US" altLang="zh-CN" sz="1600" kern="1200" baseline="0" dirty="0" smtClean="0">
                          <a:solidFill>
                            <a:schemeClr val="tx1"/>
                          </a:solidFill>
                          <a:latin typeface="+mn-lt"/>
                          <a:ea typeface="+mn-ea"/>
                          <a:cs typeface="+mn-cs"/>
                        </a:rPr>
                        <a:t>800㎜</a:t>
                      </a:r>
                      <a:r>
                        <a:rPr lang="zh-CN" altLang="en-US" sz="1600" kern="1200" baseline="0" dirty="0" smtClean="0">
                          <a:solidFill>
                            <a:schemeClr val="tx1"/>
                          </a:solidFill>
                          <a:latin typeface="+mn-lt"/>
                          <a:ea typeface="+mn-ea"/>
                          <a:cs typeface="+mn-cs"/>
                        </a:rPr>
                        <a:t>的竖向洞口及框架结构在浇注完混凝土没有砌筑墙体时的洞口，应按临边防护要求设置防护栏杆。</a:t>
                      </a:r>
                      <a:endParaRPr kumimoji="0" lang="zh-CN" altLang="en-US" sz="16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8459" name="任意多边形 4"/>
          <p:cNvSpPr/>
          <p:nvPr/>
        </p:nvSpPr>
        <p:spPr>
          <a:xfrm>
            <a:off x="-6350" y="728663"/>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文本框 1"/>
          <p:cNvSpPr txBox="1"/>
          <p:nvPr/>
        </p:nvSpPr>
        <p:spPr>
          <a:xfrm>
            <a:off x="14288" y="1166813"/>
            <a:ext cx="12185650" cy="5416550"/>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4.2</a:t>
            </a:r>
            <a:r>
              <a:rPr lang="zh-CN" altLang="en-US" sz="2400" dirty="0">
                <a:solidFill>
                  <a:srgbClr val="000000"/>
                </a:solidFill>
                <a:latin typeface="黑体" panose="02010609060101010101" pitchFamily="49" charset="-122"/>
                <a:ea typeface="黑体" panose="02010609060101010101" pitchFamily="49" charset="-122"/>
              </a:rPr>
              <a:t>　洞口作业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4.2.1</a:t>
            </a:r>
            <a:r>
              <a:rPr lang="zh-CN" altLang="en-US" sz="2300" dirty="0">
                <a:solidFill>
                  <a:srgbClr val="000000"/>
                </a:solidFill>
                <a:latin typeface="宋体" panose="02010600030101010101" pitchFamily="2" charset="-122"/>
              </a:rPr>
              <a:t>　本条是强制性条文。洞口的防护措施应能确实防止人与物的坠落，各类洞口的防护应根据具体情况采取加盖板、设置防护栏杆及密目网或工具式栏板等措施。盖板须有防止移位或固定位置的措施，不允许用施工材料随意盖设。因此，提倡采用工具式、定型化的盖件。</a:t>
            </a:r>
            <a:endParaRPr lang="zh-CN" altLang="en-US" sz="2300" dirty="0">
              <a:solidFill>
                <a:srgbClr val="000000"/>
              </a:solidFill>
              <a:latin typeface="宋体" panose="02010600030101010101" pitchFamily="2" charset="-122"/>
            </a:endParaRPr>
          </a:p>
          <a:p>
            <a:r>
              <a:rPr lang="zh-CN" altLang="en-US" sz="2300" dirty="0">
                <a:solidFill>
                  <a:srgbClr val="000000"/>
                </a:solidFill>
                <a:latin typeface="宋体" panose="02010600030101010101" pitchFamily="2" charset="-122"/>
              </a:rPr>
              <a:t>本条规定对边长大于</a:t>
            </a:r>
            <a:r>
              <a:rPr lang="en-US" altLang="zh-CN" sz="2300" dirty="0">
                <a:solidFill>
                  <a:srgbClr val="000000"/>
                </a:solidFill>
                <a:latin typeface="宋体" panose="02010600030101010101" pitchFamily="2" charset="-122"/>
              </a:rPr>
              <a:t>500</a:t>
            </a:r>
            <a:r>
              <a:rPr lang="zh-CN" altLang="en-US" sz="2300" dirty="0">
                <a:solidFill>
                  <a:srgbClr val="000000"/>
                </a:solidFill>
                <a:latin typeface="宋体" panose="02010600030101010101" pitchFamily="2" charset="-122"/>
              </a:rPr>
              <a:t>㎜的非竖向洞口规定采用专项设计盖板进行防护，因为对短边大于</a:t>
            </a:r>
            <a:r>
              <a:rPr lang="en-US" altLang="zh-CN" sz="2300" dirty="0">
                <a:solidFill>
                  <a:srgbClr val="000000"/>
                </a:solidFill>
                <a:latin typeface="宋体" panose="02010600030101010101" pitchFamily="2" charset="-122"/>
              </a:rPr>
              <a:t>500</a:t>
            </a:r>
            <a:r>
              <a:rPr lang="zh-CN" altLang="en-US" sz="2300" dirty="0">
                <a:solidFill>
                  <a:srgbClr val="000000"/>
                </a:solidFill>
                <a:latin typeface="宋体" panose="02010600030101010101" pitchFamily="2" charset="-122"/>
              </a:rPr>
              <a:t>㎜的洞口，用非专项设计盖件不能有效承受坠物的冲击。一般可采用钢管及扣件组合而成的钢管防护网，网格间距不应大于</a:t>
            </a:r>
            <a:r>
              <a:rPr lang="en-US" altLang="zh-CN" sz="2300" dirty="0">
                <a:solidFill>
                  <a:srgbClr val="000000"/>
                </a:solidFill>
                <a:latin typeface="宋体" panose="02010600030101010101" pitchFamily="2" charset="-122"/>
              </a:rPr>
              <a:t>400</a:t>
            </a:r>
            <a:r>
              <a:rPr lang="zh-CN" altLang="en-US" sz="2300" dirty="0">
                <a:solidFill>
                  <a:srgbClr val="000000"/>
                </a:solidFill>
                <a:latin typeface="宋体" panose="02010600030101010101" pitchFamily="2" charset="-122"/>
              </a:rPr>
              <a:t>㎜；或采用贯穿于混凝土板内的钢筋构成防护网，网格间距不得大于</a:t>
            </a:r>
            <a:r>
              <a:rPr lang="en-US" altLang="zh-CN" sz="2300" dirty="0">
                <a:solidFill>
                  <a:srgbClr val="000000"/>
                </a:solidFill>
                <a:latin typeface="宋体" panose="02010600030101010101" pitchFamily="2" charset="-122"/>
              </a:rPr>
              <a:t>200</a:t>
            </a:r>
            <a:r>
              <a:rPr lang="zh-CN" altLang="en-US" sz="2300" dirty="0">
                <a:solidFill>
                  <a:srgbClr val="000000"/>
                </a:solidFill>
                <a:latin typeface="宋体" panose="02010600030101010101" pitchFamily="2" charset="-122"/>
              </a:rPr>
              <a:t>㎜；且防护网上应满铺竹笆或木板，盖板孔洞短边不大于</a:t>
            </a:r>
            <a:r>
              <a:rPr lang="en-US" altLang="zh-CN" sz="2300" dirty="0">
                <a:solidFill>
                  <a:srgbClr val="000000"/>
                </a:solidFill>
                <a:latin typeface="宋体" panose="02010600030101010101" pitchFamily="2" charset="-122"/>
              </a:rPr>
              <a:t>25mm</a:t>
            </a:r>
            <a:r>
              <a:rPr lang="zh-CN" altLang="en-US" sz="2300" dirty="0">
                <a:solidFill>
                  <a:srgbClr val="000000"/>
                </a:solidFill>
                <a:latin typeface="宋体" panose="02010600030101010101" pitchFamily="2" charset="-122"/>
              </a:rPr>
              <a:t>。防护栏杆的构造应符合</a:t>
            </a:r>
            <a:r>
              <a:rPr lang="en-US" altLang="zh-CN" sz="2300" dirty="0">
                <a:solidFill>
                  <a:srgbClr val="000000"/>
                </a:solidFill>
                <a:latin typeface="宋体" panose="02010600030101010101" pitchFamily="2" charset="-122"/>
              </a:rPr>
              <a:t>《</a:t>
            </a:r>
            <a:r>
              <a:rPr lang="zh-CN" altLang="en-US" sz="2300" dirty="0">
                <a:solidFill>
                  <a:srgbClr val="000000"/>
                </a:solidFill>
                <a:latin typeface="宋体" panose="02010600030101010101" pitchFamily="2" charset="-122"/>
              </a:rPr>
              <a:t>建筑施工高处作业安全技术规范</a:t>
            </a:r>
            <a:r>
              <a:rPr lang="en-US" altLang="zh-CN" sz="2300" dirty="0">
                <a:solidFill>
                  <a:srgbClr val="000000"/>
                </a:solidFill>
                <a:latin typeface="宋体" panose="02010600030101010101" pitchFamily="2" charset="-122"/>
              </a:rPr>
              <a:t>》</a:t>
            </a:r>
            <a:r>
              <a:rPr lang="zh-CN" altLang="en-US" sz="2300" dirty="0">
                <a:solidFill>
                  <a:srgbClr val="000000"/>
                </a:solidFill>
                <a:latin typeface="宋体" panose="02010600030101010101" pitchFamily="2" charset="-122"/>
              </a:rPr>
              <a:t>内“</a:t>
            </a:r>
            <a:r>
              <a:rPr lang="en-US" altLang="zh-CN" sz="2300" dirty="0">
                <a:solidFill>
                  <a:srgbClr val="000000"/>
                </a:solidFill>
                <a:latin typeface="宋体" panose="02010600030101010101" pitchFamily="2" charset="-122"/>
              </a:rPr>
              <a:t>4.3</a:t>
            </a:r>
            <a:r>
              <a:rPr lang="zh-CN" altLang="en-US" sz="2300" dirty="0">
                <a:solidFill>
                  <a:srgbClr val="000000"/>
                </a:solidFill>
                <a:latin typeface="宋体" panose="02010600030101010101" pitchFamily="2" charset="-122"/>
              </a:rPr>
              <a:t>防护栏杆构造”一节内相关要求。</a:t>
            </a:r>
            <a:endParaRPr lang="zh-CN" altLang="en-US" sz="23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4.2.2</a:t>
            </a:r>
            <a:r>
              <a:rPr lang="zh-CN" altLang="en-US" sz="2300" dirty="0">
                <a:solidFill>
                  <a:srgbClr val="000000"/>
                </a:solidFill>
                <a:latin typeface="宋体" panose="02010600030101010101" pitchFamily="2" charset="-122"/>
              </a:rPr>
              <a:t>　本条仅针对建筑施工过程中的电梯井口防护要求，不适用于电梯安装施工过程。</a:t>
            </a:r>
            <a:endParaRPr lang="zh-CN" altLang="en-US" sz="23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4.2.3</a:t>
            </a:r>
            <a:r>
              <a:rPr lang="zh-CN" altLang="en-US" sz="2300" dirty="0">
                <a:solidFill>
                  <a:srgbClr val="000000"/>
                </a:solidFill>
                <a:latin typeface="宋体" panose="02010600030101010101" pitchFamily="2" charset="-122"/>
              </a:rPr>
              <a:t>　本条仅适用于建筑施工过程。</a:t>
            </a:r>
            <a:endParaRPr lang="en-US" altLang="zh-CN" sz="2300" dirty="0">
              <a:solidFill>
                <a:srgbClr val="000000"/>
              </a:solidFill>
              <a:latin typeface="宋体" panose="02010600030101010101" pitchFamily="2" charset="-122"/>
            </a:endParaRPr>
          </a:p>
          <a:p>
            <a:r>
              <a:rPr lang="en-US" altLang="zh-CN" sz="2300" dirty="0">
                <a:solidFill>
                  <a:srgbClr val="000000"/>
                </a:solidFill>
                <a:latin typeface="黑体" panose="02010609060101010101" pitchFamily="49" charset="-122"/>
                <a:ea typeface="黑体" panose="02010609060101010101" pitchFamily="49" charset="-122"/>
              </a:rPr>
              <a:t>4.2.4  </a:t>
            </a:r>
            <a:r>
              <a:rPr lang="zh-CN" altLang="en-US" sz="2300" dirty="0">
                <a:solidFill>
                  <a:srgbClr val="000000"/>
                </a:solidFill>
                <a:latin typeface="宋体" panose="02010600030101010101" pitchFamily="2" charset="-122"/>
              </a:rPr>
              <a:t>处于通道附近的洞口、坑槽在夜间仅靠防护栏杆、盖板等防护设施，可能不足以起到防护作用，故规定用红灯示警，以加强防护作用。</a:t>
            </a:r>
            <a:endParaRPr lang="zh-CN" altLang="en-US" sz="23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4.2.5</a:t>
            </a:r>
            <a:r>
              <a:rPr lang="en-US" altLang="zh-CN" sz="2300" dirty="0">
                <a:solidFill>
                  <a:srgbClr val="000000"/>
                </a:solidFill>
                <a:latin typeface="宋体" panose="02010600030101010101" pitchFamily="2" charset="-122"/>
              </a:rPr>
              <a:t>  </a:t>
            </a:r>
            <a:r>
              <a:rPr lang="zh-CN" altLang="en-US" sz="2300" dirty="0">
                <a:solidFill>
                  <a:srgbClr val="000000"/>
                </a:solidFill>
                <a:latin typeface="宋体" panose="02010600030101010101" pitchFamily="2" charset="-122"/>
              </a:rPr>
              <a:t>盖板的主要作用是防人坠落，不考虑施工堆载，因此作此规定。</a:t>
            </a:r>
            <a:endParaRPr lang="zh-CN" altLang="en-US" sz="23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4.2.6</a:t>
            </a:r>
            <a:r>
              <a:rPr lang="zh-CN" altLang="en-US" sz="2300" dirty="0">
                <a:solidFill>
                  <a:srgbClr val="000000"/>
                </a:solidFill>
                <a:latin typeface="宋体" panose="02010600030101010101" pitchFamily="2" charset="-122"/>
              </a:rPr>
              <a:t>　墙面的落地洞口、窗洞等竖向洞口的防护，较易疏忽，故作此规定。</a:t>
            </a:r>
            <a:endParaRPr lang="zh-CN" altLang="en-US" sz="2300" dirty="0">
              <a:latin typeface="Calibri" panose="020F0502020204030204" pitchFamily="34" charset="0"/>
            </a:endParaRPr>
          </a:p>
        </p:txBody>
      </p:sp>
      <p:sp>
        <p:nvSpPr>
          <p:cNvPr id="19460" name="任意多边形 4"/>
          <p:cNvSpPr/>
          <p:nvPr/>
        </p:nvSpPr>
        <p:spPr>
          <a:xfrm>
            <a:off x="-3175" y="693738"/>
            <a:ext cx="12185650" cy="466725"/>
          </a:xfrm>
          <a:custGeom>
            <a:avLst/>
            <a:gdLst>
              <a:gd name="txL" fmla="*/ 0 w 9072562"/>
              <a:gd name="txT" fmla="*/ 0 h 585788"/>
              <a:gd name="txR" fmla="*/ 9072562 w 9072562"/>
              <a:gd name="txB" fmla="*/ 585788 h 585788"/>
            </a:gdLst>
            <a:ahLst/>
            <a:cxnLst>
              <a:cxn ang="0">
                <a:pos x="0" y="0"/>
              </a:cxn>
              <a:cxn ang="0">
                <a:pos x="48840509" y="0"/>
              </a:cxn>
              <a:cxn ang="0">
                <a:pos x="48840509" y="4754"/>
              </a:cxn>
              <a:cxn ang="0">
                <a:pos x="0" y="4754"/>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22375"/>
          <a:ext cx="12172950" cy="5432425"/>
        </p:xfrm>
        <a:graphic>
          <a:graphicData uri="http://schemas.openxmlformats.org/drawingml/2006/table">
            <a:tbl>
              <a:tblPr/>
              <a:tblGrid>
                <a:gridCol w="6068200"/>
                <a:gridCol w="214067"/>
                <a:gridCol w="5890682"/>
              </a:tblGrid>
              <a:tr h="39907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64864">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4 临边与洞口作业            4.</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2</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洞口作业</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2572207">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第3.1.3条 搭设临边防护栏杆时，必须符合下列要求：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防护栏杆应由上、下两道横杆及栏杆柱组成，上杆离地高度为1.0～1.2m，下杆离地高度为0.5～0.6m。坡度大于1∶22的屋面,防护栏杆应高1.5m，并加挂安全立网。除经设计计算外，横杆长度大于2m时，必须加设栏杆柱。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二、栏杆柱的固定应符合下列要求：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1 当在基坑四周固定时，可采用钢管并打入地面50～70cm深。钢管离边口的距离，不应小于50cm。当基坑周边采用板桩时,钢管可打在板桩外侧。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2 当在混凝土楼面、屋面或墙面固定时，可用预埋件与钢管或钢筋焊牢。采用竹、木栏杆时，可在预埋件上焊接30cm长的L50³5角钢,其上下各钻一孔，然后用1mm螺栓与竹、木杆件栓牢。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3 当在砖或砌块等砌体上固定时，可预先砌入规格相适应的80³6弯转扁钢作预埋铁的混凝土块，然后用上项方法固定。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2"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4.3 防护栏杆构造</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4.3.1  </a:t>
                      </a:r>
                      <a:r>
                        <a:rPr lang="zh-CN" altLang="en-US" sz="2000" kern="1200" baseline="0" dirty="0" smtClean="0">
                          <a:solidFill>
                            <a:schemeClr val="tx1"/>
                          </a:solidFill>
                          <a:latin typeface="+mn-lt"/>
                          <a:ea typeface="+mn-ea"/>
                          <a:cs typeface="+mn-cs"/>
                        </a:rPr>
                        <a:t>临边作业的防护栏杆应由横杆、立杆及不低于</a:t>
                      </a:r>
                      <a:r>
                        <a:rPr lang="en-US" altLang="zh-CN" sz="2000" kern="1200" baseline="0" dirty="0" smtClean="0">
                          <a:solidFill>
                            <a:schemeClr val="tx1"/>
                          </a:solidFill>
                          <a:latin typeface="+mn-lt"/>
                          <a:ea typeface="+mn-ea"/>
                          <a:cs typeface="+mn-cs"/>
                        </a:rPr>
                        <a:t>180㎜</a:t>
                      </a:r>
                      <a:r>
                        <a:rPr lang="zh-CN" altLang="en-US" sz="2000" kern="1200" baseline="0" dirty="0" smtClean="0">
                          <a:solidFill>
                            <a:schemeClr val="tx1"/>
                          </a:solidFill>
                          <a:latin typeface="+mn-lt"/>
                          <a:ea typeface="+mn-ea"/>
                          <a:cs typeface="+mn-cs"/>
                        </a:rPr>
                        <a:t>高的挡脚板组成，并应符合下列规定：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防护栏杆应为两道横杆，上杆距地面高度应为</a:t>
                      </a:r>
                      <a:r>
                        <a:rPr lang="en-US" altLang="zh-CN" sz="2000" kern="1200" baseline="0" dirty="0" smtClean="0">
                          <a:solidFill>
                            <a:schemeClr val="tx1"/>
                          </a:solidFill>
                          <a:latin typeface="+mn-lt"/>
                          <a:ea typeface="+mn-ea"/>
                          <a:cs typeface="+mn-cs"/>
                        </a:rPr>
                        <a:t>1.2m</a:t>
                      </a:r>
                      <a:r>
                        <a:rPr lang="zh-CN" altLang="en-US" sz="2000" kern="1200" baseline="0" dirty="0" smtClean="0">
                          <a:solidFill>
                            <a:schemeClr val="tx1"/>
                          </a:solidFill>
                          <a:latin typeface="+mn-lt"/>
                          <a:ea typeface="+mn-ea"/>
                          <a:cs typeface="+mn-cs"/>
                        </a:rPr>
                        <a:t>，下杆应在上杆和挡脚板中间设置。当防护栏杆高度大于</a:t>
                      </a:r>
                      <a:r>
                        <a:rPr lang="en-US" altLang="zh-CN" sz="2000" kern="1200" baseline="0" dirty="0" smtClean="0">
                          <a:solidFill>
                            <a:schemeClr val="tx1"/>
                          </a:solidFill>
                          <a:latin typeface="+mn-lt"/>
                          <a:ea typeface="+mn-ea"/>
                          <a:cs typeface="+mn-cs"/>
                        </a:rPr>
                        <a:t>1.2m</a:t>
                      </a:r>
                      <a:r>
                        <a:rPr lang="zh-CN" altLang="en-US" sz="2000" kern="1200" baseline="0" dirty="0" smtClean="0">
                          <a:solidFill>
                            <a:schemeClr val="tx1"/>
                          </a:solidFill>
                          <a:latin typeface="+mn-lt"/>
                          <a:ea typeface="+mn-ea"/>
                          <a:cs typeface="+mn-cs"/>
                        </a:rPr>
                        <a:t>时，应增设横杆，横杆间距不应大于</a:t>
                      </a:r>
                      <a:r>
                        <a:rPr lang="en-US" altLang="zh-CN" sz="2000" kern="1200" baseline="0" dirty="0" smtClean="0">
                          <a:solidFill>
                            <a:schemeClr val="tx1"/>
                          </a:solidFill>
                          <a:latin typeface="+mn-lt"/>
                          <a:ea typeface="+mn-ea"/>
                          <a:cs typeface="+mn-cs"/>
                        </a:rPr>
                        <a:t>600㎜</a:t>
                      </a:r>
                      <a:r>
                        <a:rPr lang="zh-CN" altLang="en-US" sz="2000" kern="1200" baseline="0" dirty="0" smtClean="0">
                          <a:solidFill>
                            <a:schemeClr val="tx1"/>
                          </a:solidFill>
                          <a:latin typeface="+mn-lt"/>
                          <a:ea typeface="+mn-ea"/>
                          <a:cs typeface="+mn-cs"/>
                        </a:rPr>
                        <a:t>；</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防护栏杆立杆间距不应大于</a:t>
                      </a:r>
                      <a:r>
                        <a:rPr lang="en-US" altLang="zh-CN" sz="2000" kern="1200" baseline="0" dirty="0" smtClean="0">
                          <a:solidFill>
                            <a:schemeClr val="tx1"/>
                          </a:solidFill>
                          <a:latin typeface="+mn-lt"/>
                          <a:ea typeface="+mn-ea"/>
                          <a:cs typeface="+mn-cs"/>
                        </a:rPr>
                        <a:t>2m</a:t>
                      </a:r>
                      <a:r>
                        <a:rPr lang="zh-CN" altLang="en-US" sz="20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094617">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4.3.2  </a:t>
                      </a:r>
                      <a:r>
                        <a:rPr lang="zh-CN" altLang="en-US" sz="2000" kern="1200" baseline="0" dirty="0" smtClean="0">
                          <a:solidFill>
                            <a:schemeClr val="tx1"/>
                          </a:solidFill>
                          <a:latin typeface="+mn-lt"/>
                          <a:ea typeface="+mn-ea"/>
                          <a:cs typeface="+mn-cs"/>
                        </a:rPr>
                        <a:t>防护栏杆立杆底端应固定牢固，并应符合下列规定：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当在基坑四周土体上固定时，应采用预埋或打入方式固定。当基坑周边采用板桩时，如用钢管做立杆，钢管立杆应设置在板桩外侧；</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当采用木立杆时，预埋件应与木杆件连接牢固。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bl>
          </a:graphicData>
        </a:graphic>
      </p:graphicFrame>
      <p:sp>
        <p:nvSpPr>
          <p:cNvPr id="20499" name="任意多边形 4"/>
          <p:cNvSpPr/>
          <p:nvPr/>
        </p:nvSpPr>
        <p:spPr>
          <a:xfrm>
            <a:off x="4763" y="736600"/>
            <a:ext cx="12185650" cy="461963"/>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文本框 1"/>
          <p:cNvSpPr txBox="1"/>
          <p:nvPr/>
        </p:nvSpPr>
        <p:spPr>
          <a:xfrm>
            <a:off x="-19050" y="1214438"/>
            <a:ext cx="12185650" cy="5938837"/>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4.3</a:t>
            </a:r>
            <a:r>
              <a:rPr lang="zh-CN" altLang="en-US" sz="2400" dirty="0">
                <a:solidFill>
                  <a:srgbClr val="000000"/>
                </a:solidFill>
                <a:latin typeface="黑体" panose="02010609060101010101" pitchFamily="49" charset="-122"/>
                <a:ea typeface="黑体" panose="02010609060101010101" pitchFamily="49" charset="-122"/>
              </a:rPr>
              <a:t>　防护栏杆构造</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4.3.1</a:t>
            </a:r>
            <a:r>
              <a:rPr lang="en-US" altLang="zh-CN" sz="2000" dirty="0">
                <a:solidFill>
                  <a:srgbClr val="000000"/>
                </a:solidFill>
                <a:latin typeface="宋体" panose="02010600030101010101" pitchFamily="2" charset="-122"/>
              </a:rPr>
              <a:t>  </a:t>
            </a:r>
            <a:r>
              <a:rPr lang="zh-CN" altLang="en-US" sz="2000" dirty="0">
                <a:solidFill>
                  <a:srgbClr val="000000"/>
                </a:solidFill>
                <a:latin typeface="宋体" panose="02010600030101010101" pitchFamily="2" charset="-122"/>
              </a:rPr>
              <a:t>对临边防护栏构成要素予以明确，防护栏杆的作用是防止人在各种可能情况下的坠落，故设上下两道横杆，规定的挡脚板高度</a:t>
            </a:r>
            <a:r>
              <a:rPr lang="en-US" altLang="zh-CN" sz="2000" dirty="0">
                <a:solidFill>
                  <a:srgbClr val="000000"/>
                </a:solidFill>
                <a:latin typeface="宋体" panose="02010600030101010101" pitchFamily="2" charset="-122"/>
              </a:rPr>
              <a:t>180mm</a:t>
            </a:r>
            <a:r>
              <a:rPr lang="zh-CN" altLang="en-US" sz="2000" dirty="0">
                <a:solidFill>
                  <a:srgbClr val="000000"/>
                </a:solidFill>
                <a:latin typeface="宋体" panose="02010600030101010101" pitchFamily="2" charset="-122"/>
              </a:rPr>
              <a:t>系考虑多数地方的习惯，对挡脚板的材料不作具体规定，只要结实及固定于立杆即可。</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第一款中原规定栏杆高度为</a:t>
            </a:r>
            <a:r>
              <a:rPr lang="en-US" altLang="zh-CN" sz="2000" dirty="0">
                <a:solidFill>
                  <a:srgbClr val="000000"/>
                </a:solidFill>
                <a:latin typeface="宋体" panose="02010600030101010101" pitchFamily="2" charset="-122"/>
              </a:rPr>
              <a:t>1.0</a:t>
            </a:r>
            <a:r>
              <a:rPr lang="zh-CN" altLang="en-US" sz="2000" dirty="0">
                <a:solidFill>
                  <a:srgbClr val="000000"/>
                </a:solidFill>
                <a:latin typeface="宋体" panose="02010600030101010101" pitchFamily="2" charset="-122"/>
              </a:rPr>
              <a:t>～</a:t>
            </a:r>
            <a:r>
              <a:rPr lang="en-US" altLang="zh-CN" sz="2000" dirty="0">
                <a:solidFill>
                  <a:srgbClr val="000000"/>
                </a:solidFill>
                <a:latin typeface="宋体" panose="02010600030101010101" pitchFamily="2" charset="-122"/>
              </a:rPr>
              <a:t>1.2m</a:t>
            </a:r>
            <a:r>
              <a:rPr lang="zh-CN" altLang="en-US" sz="2000" dirty="0">
                <a:solidFill>
                  <a:srgbClr val="000000"/>
                </a:solidFill>
                <a:latin typeface="宋体" panose="02010600030101010101" pitchFamily="2" charset="-122"/>
              </a:rPr>
              <a:t>，此次修订时根据征求意见稿的反馈意见并参酌</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建筑施工安全检查标准</a:t>
            </a:r>
            <a:r>
              <a:rPr lang="en-US" altLang="zh-CN" sz="2000" dirty="0">
                <a:solidFill>
                  <a:srgbClr val="000000"/>
                </a:solidFill>
                <a:latin typeface="宋体" panose="02010600030101010101" pitchFamily="2" charset="-122"/>
              </a:rPr>
              <a:t>》JGJ59</a:t>
            </a:r>
            <a:r>
              <a:rPr lang="zh-CN" altLang="en-US" sz="2000" dirty="0">
                <a:solidFill>
                  <a:srgbClr val="000000"/>
                </a:solidFill>
                <a:latin typeface="宋体" panose="02010600030101010101" pitchFamily="2" charset="-122"/>
              </a:rPr>
              <a:t>中的相关规定修改为</a:t>
            </a:r>
            <a:r>
              <a:rPr lang="en-US" altLang="zh-CN" sz="2000" dirty="0">
                <a:solidFill>
                  <a:srgbClr val="000000"/>
                </a:solidFill>
                <a:latin typeface="宋体" panose="02010600030101010101" pitchFamily="2" charset="-122"/>
              </a:rPr>
              <a:t>1.2m</a:t>
            </a:r>
            <a:r>
              <a:rPr lang="zh-CN" altLang="en-US" sz="2000" dirty="0">
                <a:solidFill>
                  <a:srgbClr val="000000"/>
                </a:solidFill>
                <a:latin typeface="宋体" panose="02010600030101010101" pitchFamily="2" charset="-122"/>
              </a:rPr>
              <a:t>，同时对下杆的高度也作了规定。第二款当栏杆高度超过</a:t>
            </a:r>
            <a:r>
              <a:rPr lang="en-US" altLang="zh-CN" sz="2000" dirty="0">
                <a:solidFill>
                  <a:srgbClr val="000000"/>
                </a:solidFill>
                <a:latin typeface="宋体" panose="02010600030101010101" pitchFamily="2" charset="-122"/>
              </a:rPr>
              <a:t>1.2m</a:t>
            </a:r>
            <a:r>
              <a:rPr lang="zh-CN" altLang="en-US" sz="2000" dirty="0">
                <a:solidFill>
                  <a:srgbClr val="000000"/>
                </a:solidFill>
                <a:latin typeface="宋体" panose="02010600030101010101" pitchFamily="2" charset="-122"/>
              </a:rPr>
              <a:t>需增加中横杆时，对中横杆间距作了规定。第三款栏杆，关于立杆间距，</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建筑施工扣件式钢管脚手架安全技术规范</a:t>
            </a:r>
            <a:r>
              <a:rPr lang="en-US" altLang="zh-CN" sz="2000" dirty="0">
                <a:solidFill>
                  <a:srgbClr val="000000"/>
                </a:solidFill>
                <a:latin typeface="宋体" panose="02010600030101010101" pitchFamily="2" charset="-122"/>
              </a:rPr>
              <a:t>》JGJ130</a:t>
            </a:r>
            <a:r>
              <a:rPr lang="zh-CN" altLang="en-US" sz="2000" dirty="0">
                <a:solidFill>
                  <a:srgbClr val="000000"/>
                </a:solidFill>
                <a:latin typeface="宋体" panose="02010600030101010101" pitchFamily="2" charset="-122"/>
              </a:rPr>
              <a:t>第</a:t>
            </a:r>
            <a:r>
              <a:rPr lang="en-US" altLang="zh-CN" sz="2000" dirty="0">
                <a:solidFill>
                  <a:srgbClr val="000000"/>
                </a:solidFill>
                <a:latin typeface="宋体" panose="02010600030101010101" pitchFamily="2" charset="-122"/>
              </a:rPr>
              <a:t>6</a:t>
            </a:r>
            <a:r>
              <a:rPr lang="zh-CN" altLang="en-US" sz="2000" dirty="0">
                <a:solidFill>
                  <a:srgbClr val="000000"/>
                </a:solidFill>
                <a:latin typeface="宋体" panose="02010600030101010101" pitchFamily="2" charset="-122"/>
              </a:rPr>
              <a:t>章“构造要求中”， 由</a:t>
            </a:r>
            <a:r>
              <a:rPr lang="en-US" altLang="zh-CN" sz="2000" dirty="0">
                <a:solidFill>
                  <a:srgbClr val="000000"/>
                </a:solidFill>
                <a:latin typeface="宋体" panose="02010600030101010101" pitchFamily="2" charset="-122"/>
              </a:rPr>
              <a:t>6.1.1-6.1.2</a:t>
            </a:r>
            <a:r>
              <a:rPr lang="zh-CN" altLang="en-US" sz="2000" dirty="0">
                <a:solidFill>
                  <a:srgbClr val="000000"/>
                </a:solidFill>
                <a:latin typeface="宋体" panose="02010600030101010101" pitchFamily="2" charset="-122"/>
              </a:rPr>
              <a:t>条内附表“表</a:t>
            </a:r>
            <a:r>
              <a:rPr lang="en-US" altLang="zh-CN" sz="2000" dirty="0">
                <a:solidFill>
                  <a:srgbClr val="000000"/>
                </a:solidFill>
                <a:latin typeface="宋体" panose="02010600030101010101" pitchFamily="2" charset="-122"/>
              </a:rPr>
              <a:t>6.1.1-2  </a:t>
            </a:r>
            <a:r>
              <a:rPr lang="zh-CN" altLang="en-US" sz="2000" dirty="0">
                <a:solidFill>
                  <a:srgbClr val="000000"/>
                </a:solidFill>
                <a:latin typeface="宋体" panose="02010600030101010101" pitchFamily="2" charset="-122"/>
              </a:rPr>
              <a:t>常用密目式安全立网全封闭式单排脚手架的设计尺寸”可知，在立杆横距（单排脚手架为外立杆轴线至外墙面距离）</a:t>
            </a:r>
            <a:r>
              <a:rPr lang="en-US" altLang="zh-CN" sz="2000" dirty="0">
                <a:solidFill>
                  <a:srgbClr val="000000"/>
                </a:solidFill>
                <a:latin typeface="宋体" panose="02010600030101010101" pitchFamily="2" charset="-122"/>
              </a:rPr>
              <a:t>1.2</a:t>
            </a:r>
            <a:r>
              <a:rPr lang="zh-CN" altLang="en-US" sz="2000" dirty="0">
                <a:solidFill>
                  <a:srgbClr val="000000"/>
                </a:solidFill>
                <a:latin typeface="宋体" panose="02010600030101010101" pitchFamily="2" charset="-122"/>
              </a:rPr>
              <a:t>米、步距（上下水平杆间距）</a:t>
            </a:r>
            <a:r>
              <a:rPr lang="en-US" altLang="zh-CN" sz="2000" dirty="0">
                <a:solidFill>
                  <a:srgbClr val="000000"/>
                </a:solidFill>
                <a:latin typeface="宋体" panose="02010600030101010101" pitchFamily="2" charset="-122"/>
              </a:rPr>
              <a:t>1.5</a:t>
            </a:r>
            <a:r>
              <a:rPr lang="zh-CN" altLang="en-US" sz="2000" dirty="0">
                <a:solidFill>
                  <a:srgbClr val="000000"/>
                </a:solidFill>
                <a:latin typeface="宋体" panose="02010600030101010101" pitchFamily="2" charset="-122"/>
              </a:rPr>
              <a:t>米、荷载为</a:t>
            </a:r>
            <a:r>
              <a:rPr lang="en-US" altLang="zh-CN" sz="2000" dirty="0">
                <a:solidFill>
                  <a:srgbClr val="000000"/>
                </a:solidFill>
                <a:latin typeface="宋体" panose="02010600030101010101" pitchFamily="2" charset="-122"/>
              </a:rPr>
              <a:t>2+0.35</a:t>
            </a:r>
            <a:r>
              <a:rPr lang="zh-CN" altLang="en-US" sz="2000" dirty="0">
                <a:solidFill>
                  <a:srgbClr val="000000"/>
                </a:solidFill>
                <a:latin typeface="宋体" panose="02010600030101010101" pitchFamily="2" charset="-122"/>
              </a:rPr>
              <a:t>（</a:t>
            </a:r>
            <a:r>
              <a:rPr lang="en-US" altLang="zh-CN" sz="2000" dirty="0">
                <a:solidFill>
                  <a:srgbClr val="000000"/>
                </a:solidFill>
                <a:latin typeface="宋体" panose="02010600030101010101" pitchFamily="2" charset="-122"/>
              </a:rPr>
              <a:t>kN/m</a:t>
            </a:r>
            <a:r>
              <a:rPr lang="en-US" altLang="zh-CN" sz="2000" baseline="30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）时，立杆纵距（脚手架纵向相邻立杆之间的轴线距离）</a:t>
            </a:r>
            <a:r>
              <a:rPr lang="en-US" altLang="zh-CN" sz="2000" dirty="0">
                <a:solidFill>
                  <a:srgbClr val="000000"/>
                </a:solidFill>
                <a:latin typeface="宋体" panose="02010600030101010101" pitchFamily="2" charset="-122"/>
              </a:rPr>
              <a:t>la</a:t>
            </a:r>
            <a:r>
              <a:rPr lang="zh-CN" altLang="en-US" sz="2000" dirty="0">
                <a:solidFill>
                  <a:srgbClr val="000000"/>
                </a:solidFill>
                <a:latin typeface="宋体" panose="02010600030101010101" pitchFamily="2" charset="-122"/>
              </a:rPr>
              <a:t>最大为</a:t>
            </a: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米；以上基本风压为</a:t>
            </a:r>
            <a:r>
              <a:rPr lang="en-US" altLang="zh-CN" sz="2000" dirty="0">
                <a:solidFill>
                  <a:srgbClr val="000000"/>
                </a:solidFill>
                <a:latin typeface="宋体" panose="02010600030101010101" pitchFamily="2" charset="-122"/>
              </a:rPr>
              <a:t>0.4kN/ m</a:t>
            </a:r>
            <a:r>
              <a:rPr lang="en-US" altLang="zh-CN" sz="2000" baseline="30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。当防护栏杆立杆间距（同脚手架“纵距”）为</a:t>
            </a: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米时候，一般情况下栏杆结构仅承受侧面风压及结构本体自重；且防护栏杆上下水平杆间距（同脚手架“步距”）较脚手架的“步距”小得多，安全保障程度较高。当防护栏杆承受“任何方向的最小</a:t>
            </a:r>
            <a:r>
              <a:rPr lang="en-US" altLang="zh-CN" sz="2000" dirty="0">
                <a:solidFill>
                  <a:srgbClr val="000000"/>
                </a:solidFill>
                <a:latin typeface="宋体" panose="02010600030101010101" pitchFamily="2" charset="-122"/>
              </a:rPr>
              <a:t>1</a:t>
            </a:r>
            <a:r>
              <a:rPr lang="en-US" altLang="zh-CN" sz="2000" dirty="0">
                <a:latin typeface="宋体" panose="02010600030101010101" pitchFamily="2" charset="-122"/>
              </a:rPr>
              <a:t>.0</a:t>
            </a:r>
            <a:r>
              <a:rPr lang="en-US" altLang="zh-CN" sz="2000" dirty="0">
                <a:solidFill>
                  <a:srgbClr val="000000"/>
                </a:solidFill>
                <a:latin typeface="宋体" panose="02010600030101010101" pitchFamily="2" charset="-122"/>
              </a:rPr>
              <a:t> kN/</a:t>
            </a:r>
            <a:r>
              <a:rPr lang="zh-CN" altLang="en-US" sz="2000" dirty="0">
                <a:solidFill>
                  <a:srgbClr val="000000"/>
                </a:solidFill>
                <a:latin typeface="宋体" panose="02010600030101010101" pitchFamily="2" charset="-122"/>
              </a:rPr>
              <a:t>外力作用”时并承受</a:t>
            </a:r>
            <a:r>
              <a:rPr lang="en-US" altLang="zh-CN" sz="2000" dirty="0">
                <a:solidFill>
                  <a:srgbClr val="000000"/>
                </a:solidFill>
                <a:latin typeface="宋体" panose="02010600030101010101" pitchFamily="2" charset="-122"/>
              </a:rPr>
              <a:t>0.4kN/m</a:t>
            </a:r>
            <a:r>
              <a:rPr lang="en-US" altLang="zh-CN" sz="2000" baseline="30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基本风压时（按照最不利情形：防护栏杆仅为双立杆，外力水平作用于一侧立杆顶部）建立模型，进行受力分析与计算，计算结果显示防护栏杆本体的强度及变形均满足要求。</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4.3.2</a:t>
            </a:r>
            <a:r>
              <a:rPr lang="en-US" altLang="zh-CN" sz="2000" dirty="0">
                <a:solidFill>
                  <a:srgbClr val="000000"/>
                </a:solidFill>
                <a:latin typeface="宋体" panose="02010600030101010101" pitchFamily="2" charset="-122"/>
              </a:rPr>
              <a:t>  </a:t>
            </a:r>
            <a:r>
              <a:rPr lang="zh-CN" altLang="en-US" sz="2000" dirty="0">
                <a:solidFill>
                  <a:srgbClr val="000000"/>
                </a:solidFill>
                <a:latin typeface="宋体" panose="02010600030101010101" pitchFamily="2" charset="-122"/>
              </a:rPr>
              <a:t>栏杆立杆的固定，本规范考虑了几种主要场合及不同材质，以稳固坚牢为原则，栏杆不宜有悬臂部分，杆件周围均应有</a:t>
            </a:r>
            <a:r>
              <a:rPr lang="en-US" altLang="zh-CN" sz="2000" dirty="0">
                <a:solidFill>
                  <a:srgbClr val="000000"/>
                </a:solidFill>
                <a:latin typeface="宋体" panose="02010600030101010101" pitchFamily="2" charset="-122"/>
              </a:rPr>
              <a:t>40</a:t>
            </a:r>
            <a:r>
              <a:rPr lang="zh-CN" altLang="en-US" sz="2000" dirty="0">
                <a:solidFill>
                  <a:srgbClr val="000000"/>
                </a:solidFill>
                <a:latin typeface="宋体" panose="02010600030101010101" pitchFamily="2" charset="-122"/>
              </a:rPr>
              <a:t>㎜以上的净空，籍以保证其安全。</a:t>
            </a:r>
            <a:endParaRPr lang="zh-CN" altLang="en-US" sz="2000" dirty="0">
              <a:latin typeface="宋体" panose="02010600030101010101" pitchFamily="2" charset="-122"/>
            </a:endParaRPr>
          </a:p>
          <a:p>
            <a:r>
              <a:rPr lang="zh-CN" altLang="en-US" sz="2000" dirty="0">
                <a:latin typeface="宋体" panose="02010600030101010101" pitchFamily="2" charset="-122"/>
              </a:rPr>
              <a:t>当基坑周边采用板桩时，如用钢管做立杆，钢管立杆应设置在板桩外侧。</a:t>
            </a:r>
            <a:endParaRPr lang="zh-CN" altLang="en-US" sz="1600" dirty="0">
              <a:latin typeface="Calibri" panose="020F0502020204030204" pitchFamily="34" charset="0"/>
            </a:endParaRPr>
          </a:p>
          <a:p>
            <a:pPr algn="ctr"/>
            <a:r>
              <a:rPr lang="zh-CN" altLang="en-US" sz="1600" dirty="0">
                <a:solidFill>
                  <a:srgbClr val="000000"/>
                </a:solidFill>
                <a:latin typeface="宋体" panose="02010600030101010101" pitchFamily="2" charset="-122"/>
              </a:rPr>
              <a:t>  </a:t>
            </a:r>
            <a:endParaRPr lang="zh-CN" altLang="en-US" sz="1600" dirty="0">
              <a:latin typeface="Calibri" panose="020F0502020204030204" pitchFamily="34" charset="0"/>
            </a:endParaRPr>
          </a:p>
        </p:txBody>
      </p:sp>
      <p:sp>
        <p:nvSpPr>
          <p:cNvPr id="21508" name="任意多边形 4"/>
          <p:cNvSpPr/>
          <p:nvPr/>
        </p:nvSpPr>
        <p:spPr>
          <a:xfrm>
            <a:off x="-3175"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977900"/>
          <a:ext cx="12174538" cy="5727700"/>
        </p:xfrm>
        <a:graphic>
          <a:graphicData uri="http://schemas.openxmlformats.org/drawingml/2006/table">
            <a:tbl>
              <a:tblPr/>
              <a:tblGrid>
                <a:gridCol w="5266267"/>
                <a:gridCol w="666220"/>
                <a:gridCol w="6242580"/>
              </a:tblGrid>
              <a:tr h="400050">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4 临边与洞口作业            4.</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防护栏杆构造</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2582228">
                <a:tc rowSpan="4">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三、栏杆柱的固定及其与横杆的连接，其整体构造应使防护栏杆在上杆任何处,能经受任何方向的1000N外力。当栏杆所处位置有发生人群拥挤、车辆冲击或物件碰撞等可能时，应加大横杆截面或加密柱距。</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防护栏杆必须自上而下用安全立网封闭，或在栏杆下边设置严密固定的高度不低于18cm的挡脚板或40cm的挡脚笆。挡脚板与挡脚笆上如有孔眼，不应大于25mm。板与笆下边距离底面的空隙不应大于10mm。卸料平台两侧的栏杆，必须自上而下加挂安全立网或满扎竹笆。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五、当临边的外侧面临街道时，除防护栏杆外，敞口立面必须采取满挂安全网或其他可靠措施作全封闭处理。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4.3.3　</a:t>
                      </a:r>
                      <a:r>
                        <a:rPr lang="zh-CN" altLang="en-US" sz="1900" kern="1200" baseline="0" dirty="0" smtClean="0">
                          <a:solidFill>
                            <a:schemeClr val="tx1"/>
                          </a:solidFill>
                          <a:latin typeface="+mn-lt"/>
                          <a:ea typeface="+mn-ea"/>
                          <a:cs typeface="+mn-cs"/>
                        </a:rPr>
                        <a:t>防护栏杆杆件的规格及连接，应符合下列规定：</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1.</a:t>
                      </a:r>
                      <a:r>
                        <a:rPr lang="zh-CN" altLang="en-US" sz="1900" kern="1200" baseline="0" dirty="0" smtClean="0">
                          <a:solidFill>
                            <a:schemeClr val="tx1"/>
                          </a:solidFill>
                          <a:latin typeface="+mn-lt"/>
                          <a:ea typeface="+mn-ea"/>
                          <a:cs typeface="+mn-cs"/>
                        </a:rPr>
                        <a:t>当采用钢管作为防护栏杆杆件时，横杆及栏杆立杆应采用脚手钢管，并应采用扣件、焊接、定型套管等方式进行连接固定；</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2.</a:t>
                      </a:r>
                      <a:r>
                        <a:rPr lang="zh-CN" altLang="en-US" sz="1900" kern="1200" baseline="0" dirty="0" smtClean="0">
                          <a:solidFill>
                            <a:schemeClr val="tx1"/>
                          </a:solidFill>
                          <a:latin typeface="+mn-lt"/>
                          <a:ea typeface="+mn-ea"/>
                          <a:cs typeface="+mn-cs"/>
                        </a:rPr>
                        <a:t>当采用原木作为防护栏杆杆件时，杉木杆稍径不应小于</a:t>
                      </a:r>
                      <a:r>
                        <a:rPr lang="en-US" altLang="zh-CN" sz="1900" kern="1200" baseline="0" dirty="0" smtClean="0">
                          <a:solidFill>
                            <a:schemeClr val="tx1"/>
                          </a:solidFill>
                          <a:latin typeface="+mn-lt"/>
                          <a:ea typeface="+mn-ea"/>
                          <a:cs typeface="+mn-cs"/>
                        </a:rPr>
                        <a:t>80㎜</a:t>
                      </a:r>
                      <a:r>
                        <a:rPr lang="zh-CN" altLang="en-US" sz="1900" kern="1200" baseline="0" dirty="0" smtClean="0">
                          <a:solidFill>
                            <a:schemeClr val="tx1"/>
                          </a:solidFill>
                          <a:latin typeface="+mn-lt"/>
                          <a:ea typeface="+mn-ea"/>
                          <a:cs typeface="+mn-cs"/>
                        </a:rPr>
                        <a:t>，红松、落叶松稍径不应小于</a:t>
                      </a:r>
                      <a:r>
                        <a:rPr lang="en-US" altLang="zh-CN" sz="1900" kern="1200" baseline="0" dirty="0" smtClean="0">
                          <a:solidFill>
                            <a:schemeClr val="tx1"/>
                          </a:solidFill>
                          <a:latin typeface="+mn-lt"/>
                          <a:ea typeface="+mn-ea"/>
                          <a:cs typeface="+mn-cs"/>
                        </a:rPr>
                        <a:t>70㎜</a:t>
                      </a:r>
                      <a:r>
                        <a:rPr lang="zh-CN" altLang="en-US" sz="1900" kern="1200" baseline="0" dirty="0" smtClean="0">
                          <a:solidFill>
                            <a:schemeClr val="tx1"/>
                          </a:solidFill>
                          <a:latin typeface="+mn-lt"/>
                          <a:ea typeface="+mn-ea"/>
                          <a:cs typeface="+mn-cs"/>
                        </a:rPr>
                        <a:t>；栏杆立杆木杆稍径不应小于</a:t>
                      </a:r>
                      <a:r>
                        <a:rPr lang="en-US" altLang="zh-CN" sz="1900" kern="1200" baseline="0" dirty="0" smtClean="0">
                          <a:solidFill>
                            <a:schemeClr val="tx1"/>
                          </a:solidFill>
                          <a:latin typeface="+mn-lt"/>
                          <a:ea typeface="+mn-ea"/>
                          <a:cs typeface="+mn-cs"/>
                        </a:rPr>
                        <a:t>70㎜</a:t>
                      </a:r>
                      <a:r>
                        <a:rPr lang="zh-CN" altLang="en-US" sz="1900" kern="1200" baseline="0" dirty="0" smtClean="0">
                          <a:solidFill>
                            <a:schemeClr val="tx1"/>
                          </a:solidFill>
                          <a:latin typeface="+mn-lt"/>
                          <a:ea typeface="+mn-ea"/>
                          <a:cs typeface="+mn-cs"/>
                        </a:rPr>
                        <a:t>，并应采用</a:t>
                      </a:r>
                      <a:r>
                        <a:rPr lang="en-US" altLang="zh-CN" sz="1900" kern="1200" baseline="0" dirty="0" smtClean="0">
                          <a:solidFill>
                            <a:schemeClr val="tx1"/>
                          </a:solidFill>
                          <a:latin typeface="+mn-lt"/>
                          <a:ea typeface="+mn-ea"/>
                          <a:cs typeface="+mn-cs"/>
                        </a:rPr>
                        <a:t>8</a:t>
                      </a:r>
                      <a:r>
                        <a:rPr lang="zh-CN" altLang="en-US" sz="1900" kern="1200" baseline="0" dirty="0" smtClean="0">
                          <a:solidFill>
                            <a:schemeClr val="tx1"/>
                          </a:solidFill>
                          <a:latin typeface="+mn-lt"/>
                          <a:ea typeface="+mn-ea"/>
                          <a:cs typeface="+mn-cs"/>
                        </a:rPr>
                        <a:t>号镀锌铁丝或回火铁丝进行绑扎，绑扎应牢固紧密，不得出现泻滑现象。用过的铁丝不得重复使用；</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3.</a:t>
                      </a:r>
                      <a:r>
                        <a:rPr lang="zh-CN" altLang="en-US" sz="1900" kern="1200" baseline="0" dirty="0" smtClean="0">
                          <a:solidFill>
                            <a:schemeClr val="tx1"/>
                          </a:solidFill>
                          <a:latin typeface="+mn-lt"/>
                          <a:ea typeface="+mn-ea"/>
                          <a:cs typeface="+mn-cs"/>
                        </a:rPr>
                        <a:t>当采用其他型材作防护栏杆杆件时，应选用与脚手钢管材质强度相当规格的材料，并应采用螺栓、销轴或焊接等方式进行连接固定。</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3341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4.3.4　</a:t>
                      </a:r>
                      <a:r>
                        <a:rPr lang="zh-CN" altLang="en-US" sz="1900" kern="1200" baseline="0" dirty="0" smtClean="0">
                          <a:solidFill>
                            <a:schemeClr val="tx1"/>
                          </a:solidFill>
                          <a:latin typeface="+mn-lt"/>
                          <a:ea typeface="+mn-ea"/>
                          <a:cs typeface="+mn-cs"/>
                        </a:rPr>
                        <a:t>栏杆立杆和横杆的设置、固定及连接，应确保防护栏杆在上下横杆和立杆任何处</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均能承受任何方向的最小</a:t>
                      </a:r>
                      <a:r>
                        <a:rPr lang="en-US" altLang="zh-CN" sz="1900" kern="1200" baseline="0" dirty="0" smtClean="0">
                          <a:solidFill>
                            <a:schemeClr val="tx1"/>
                          </a:solidFill>
                          <a:latin typeface="+mn-lt"/>
                          <a:ea typeface="+mn-ea"/>
                          <a:cs typeface="+mn-cs"/>
                        </a:rPr>
                        <a:t>1kN</a:t>
                      </a:r>
                      <a:r>
                        <a:rPr lang="zh-CN" altLang="en-US" sz="1900" kern="1200" baseline="0" dirty="0" smtClean="0">
                          <a:solidFill>
                            <a:schemeClr val="tx1"/>
                          </a:solidFill>
                          <a:latin typeface="+mn-lt"/>
                          <a:ea typeface="+mn-ea"/>
                          <a:cs typeface="+mn-cs"/>
                        </a:rPr>
                        <a:t>外力作用，当栏杆所处位置有发生人群拥挤、车辆冲击和物件碰撞等可能时，应加大横杆截面或加密立杆间距。</a:t>
                      </a:r>
                      <a:endParaRPr kumimoji="0" lang="en-US" altLang="zh-CN"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75285">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4.3.5　</a:t>
                      </a:r>
                      <a:r>
                        <a:rPr lang="zh-CN" altLang="en-US" sz="1900" kern="1200" baseline="0" dirty="0" smtClean="0">
                          <a:solidFill>
                            <a:schemeClr val="tx1"/>
                          </a:solidFill>
                          <a:latin typeface="+mn-lt"/>
                          <a:ea typeface="+mn-ea"/>
                          <a:cs typeface="+mn-cs"/>
                        </a:rPr>
                        <a:t>防护栏杆应张挂密目式安全立网。</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32341">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4.3.6  </a:t>
                      </a:r>
                      <a:r>
                        <a:rPr lang="zh-CN" altLang="en-US" sz="1900" kern="1200" baseline="0" dirty="0" smtClean="0">
                          <a:solidFill>
                            <a:schemeClr val="tx1"/>
                          </a:solidFill>
                          <a:latin typeface="+mn-lt"/>
                          <a:ea typeface="+mn-ea"/>
                          <a:cs typeface="+mn-cs"/>
                        </a:rPr>
                        <a:t>防护栏杆的设计应符合本规范附录</a:t>
                      </a:r>
                      <a:r>
                        <a:rPr lang="en-US" altLang="zh-CN" sz="1900" kern="1200" baseline="0" dirty="0" smtClean="0">
                          <a:solidFill>
                            <a:schemeClr val="tx1"/>
                          </a:solidFill>
                          <a:latin typeface="+mn-lt"/>
                          <a:ea typeface="+mn-ea"/>
                          <a:cs typeface="+mn-cs"/>
                        </a:rPr>
                        <a:t>A</a:t>
                      </a:r>
                      <a:r>
                        <a:rPr lang="zh-CN" altLang="en-US" sz="1900" kern="1200" baseline="0" dirty="0" smtClean="0">
                          <a:solidFill>
                            <a:schemeClr val="tx1"/>
                          </a:solidFill>
                          <a:latin typeface="+mn-lt"/>
                          <a:ea typeface="+mn-ea"/>
                          <a:cs typeface="+mn-cs"/>
                        </a:rPr>
                        <a:t>的规定。</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2551"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030288"/>
          <a:ext cx="12192000" cy="5681663"/>
        </p:xfrm>
        <a:graphic>
          <a:graphicData uri="http://schemas.openxmlformats.org/drawingml/2006/table">
            <a:tbl>
              <a:tblPr/>
              <a:tblGrid>
                <a:gridCol w="3623733"/>
                <a:gridCol w="1627717"/>
                <a:gridCol w="6940550"/>
              </a:tblGrid>
              <a:tr h="425450">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攀登与悬空作业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5.1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攀登作业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304800">
                <a:tc rowSpan="6">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第4.1.1条 在施工组织设计中应确定用于现场施工的登高和攀登设施。现场登高应借助建筑结构或脚手架上的登高设施，也可采用载人的垂直运输设备。进行攀登作业时可使用梯子或采用其他攀登设施。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第4.1.2条 柱、梁和行车梁等构件吊装所需的直爬梯及其他登高用拉攀件，应在构件施工图或说明内作出规定。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5.1.1  </a:t>
                      </a:r>
                      <a:r>
                        <a:rPr lang="zh-CN" altLang="en-US" sz="2000" kern="1200" baseline="0" dirty="0" smtClean="0">
                          <a:solidFill>
                            <a:schemeClr val="tx1"/>
                          </a:solidFill>
                          <a:latin typeface="+mn-lt"/>
                          <a:ea typeface="+mn-ea"/>
                          <a:cs typeface="+mn-cs"/>
                        </a:rPr>
                        <a:t>施工组织设计或施工技术方案中应明确施工中使用的登高和攀登设施，人员登高应借助建筑结构或脚手架的上下通道、梯子及其他攀登设施和用具。</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144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5.1.2  </a:t>
                      </a:r>
                      <a:r>
                        <a:rPr lang="zh-CN" altLang="en-US" sz="2000" kern="1200" baseline="0" dirty="0" smtClean="0">
                          <a:solidFill>
                            <a:schemeClr val="tx1"/>
                          </a:solidFill>
                          <a:latin typeface="+mn-lt"/>
                          <a:ea typeface="+mn-ea"/>
                          <a:cs typeface="+mn-cs"/>
                        </a:rPr>
                        <a:t>攀登作业所用设施和用具的结构构造应牢固可靠；作用在踏步上的荷载在踏板上的荷载不应大于</a:t>
                      </a:r>
                      <a:r>
                        <a:rPr lang="en-US" altLang="zh-CN" sz="2000" kern="1200" baseline="0" dirty="0" smtClean="0">
                          <a:solidFill>
                            <a:schemeClr val="tx1"/>
                          </a:solidFill>
                          <a:latin typeface="+mn-lt"/>
                          <a:ea typeface="+mn-ea"/>
                          <a:cs typeface="+mn-cs"/>
                        </a:rPr>
                        <a:t>1.1kN</a:t>
                      </a:r>
                      <a:r>
                        <a:rPr lang="zh-CN" altLang="en-US" sz="2000" kern="1200" baseline="0" dirty="0" smtClean="0">
                          <a:solidFill>
                            <a:schemeClr val="tx1"/>
                          </a:solidFill>
                          <a:latin typeface="+mn-lt"/>
                          <a:ea typeface="+mn-ea"/>
                          <a:cs typeface="+mn-cs"/>
                        </a:rPr>
                        <a:t>，当梯面上有特殊作业，重量超过上述荷载时，应按实际情况验算。</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88645">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5.1.3　</a:t>
                      </a:r>
                      <a:r>
                        <a:rPr lang="zh-CN" altLang="en-US" sz="2000" kern="1200" baseline="0" dirty="0" smtClean="0">
                          <a:solidFill>
                            <a:schemeClr val="tx1"/>
                          </a:solidFill>
                          <a:latin typeface="+mn-lt"/>
                          <a:ea typeface="+mn-ea"/>
                          <a:cs typeface="+mn-cs"/>
                        </a:rPr>
                        <a:t>不得两人同时在梯子上作业。在通道处使用梯子作业时，应有专人监护或设置围栏。脚手架操作层上不得使用梯子进行作业。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2357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5.1.4  </a:t>
                      </a:r>
                      <a:r>
                        <a:rPr lang="zh-CN" altLang="en-US" sz="2000" kern="1200" baseline="0" dirty="0" smtClean="0">
                          <a:solidFill>
                            <a:schemeClr val="tx1"/>
                          </a:solidFill>
                          <a:latin typeface="+mn-lt"/>
                          <a:ea typeface="+mn-ea"/>
                          <a:cs typeface="+mn-cs"/>
                        </a:rPr>
                        <a:t>便携式梯子宜采用金属材料或木材制作，并应符合现行国家标准</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便携式金属梯安全要求</a:t>
                      </a:r>
                      <a:r>
                        <a:rPr lang="en-US" altLang="zh-CN" sz="2000" kern="1200" baseline="0" dirty="0" smtClean="0">
                          <a:solidFill>
                            <a:schemeClr val="tx1"/>
                          </a:solidFill>
                          <a:latin typeface="+mn-lt"/>
                          <a:ea typeface="+mn-ea"/>
                          <a:cs typeface="+mn-cs"/>
                        </a:rPr>
                        <a:t>》GB 12142</a:t>
                      </a:r>
                      <a:r>
                        <a:rPr lang="zh-CN" altLang="en-US" sz="2000" kern="1200" baseline="0" dirty="0" smtClean="0">
                          <a:solidFill>
                            <a:schemeClr val="tx1"/>
                          </a:solidFill>
                          <a:latin typeface="+mn-lt"/>
                          <a:ea typeface="+mn-ea"/>
                          <a:cs typeface="+mn-cs"/>
                        </a:rPr>
                        <a:t>和</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便携式木梯安全要求</a:t>
                      </a:r>
                      <a:r>
                        <a:rPr lang="en-US" altLang="zh-CN" sz="2000" kern="1200" baseline="0" dirty="0" smtClean="0">
                          <a:solidFill>
                            <a:schemeClr val="tx1"/>
                          </a:solidFill>
                          <a:latin typeface="+mn-lt"/>
                          <a:ea typeface="+mn-ea"/>
                          <a:cs typeface="+mn-cs"/>
                        </a:rPr>
                        <a:t>》GB 7059</a:t>
                      </a:r>
                      <a:r>
                        <a:rPr lang="zh-CN" altLang="en-US" sz="20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28650">
                <a:tc vMerge="1">
                  <a:tcPr/>
                </a:tc>
                <a:tc gridSpan="2">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5.1.5  </a:t>
                      </a:r>
                      <a:r>
                        <a:rPr lang="zh-CN" altLang="en-US" sz="2000" kern="1200" baseline="0" dirty="0" smtClean="0">
                          <a:solidFill>
                            <a:schemeClr val="tx1"/>
                          </a:solidFill>
                          <a:latin typeface="+mn-lt"/>
                          <a:ea typeface="+mn-ea"/>
                          <a:cs typeface="+mn-cs"/>
                        </a:rPr>
                        <a:t>单梯不得垫高使用，使用时应与水平面成</a:t>
                      </a:r>
                      <a:r>
                        <a:rPr lang="en-US" altLang="zh-CN" sz="2000" kern="1200" baseline="0" dirty="0" smtClean="0">
                          <a:solidFill>
                            <a:schemeClr val="tx1"/>
                          </a:solidFill>
                          <a:latin typeface="+mn-lt"/>
                          <a:ea typeface="+mn-ea"/>
                          <a:cs typeface="+mn-cs"/>
                        </a:rPr>
                        <a:t>75°</a:t>
                      </a:r>
                      <a:r>
                        <a:rPr lang="zh-CN" altLang="en-US" sz="2000" kern="1200" baseline="0" dirty="0" smtClean="0">
                          <a:solidFill>
                            <a:schemeClr val="tx1"/>
                          </a:solidFill>
                          <a:latin typeface="+mn-lt"/>
                          <a:ea typeface="+mn-ea"/>
                          <a:cs typeface="+mn-cs"/>
                        </a:rPr>
                        <a:t>夹角，踏步不得缺失，其间距宜为</a:t>
                      </a:r>
                      <a:r>
                        <a:rPr lang="en-US" altLang="zh-CN" sz="2000" kern="1200" baseline="0" dirty="0" smtClean="0">
                          <a:solidFill>
                            <a:schemeClr val="tx1"/>
                          </a:solidFill>
                          <a:latin typeface="+mn-lt"/>
                          <a:ea typeface="+mn-ea"/>
                          <a:cs typeface="+mn-cs"/>
                        </a:rPr>
                        <a:t>300㎜</a:t>
                      </a:r>
                      <a:r>
                        <a:rPr lang="zh-CN" altLang="en-US" sz="2000" kern="1200" baseline="0" dirty="0" smtClean="0">
                          <a:solidFill>
                            <a:schemeClr val="tx1"/>
                          </a:solidFill>
                          <a:latin typeface="+mn-lt"/>
                          <a:ea typeface="+mn-ea"/>
                          <a:cs typeface="+mn-cs"/>
                        </a:rPr>
                        <a:t>。</a:t>
                      </a:r>
                      <a:endParaRPr lang="zh-CN" altLang="en-US" sz="2000" kern="1200" baseline="0" dirty="0" smtClean="0">
                        <a:solidFill>
                          <a:schemeClr val="tx1"/>
                        </a:solidFill>
                        <a:latin typeface="+mn-lt"/>
                        <a:ea typeface="+mn-ea"/>
                        <a:cs typeface="+mn-cs"/>
                      </a:endParaRPr>
                    </a:p>
                    <a:p>
                      <a:r>
                        <a:rPr lang="zh-CN" altLang="en-US" sz="2000" kern="1200" baseline="0" dirty="0" smtClean="0">
                          <a:solidFill>
                            <a:schemeClr val="tx1"/>
                          </a:solidFill>
                          <a:latin typeface="+mn-lt"/>
                          <a:ea typeface="+mn-ea"/>
                          <a:cs typeface="+mn-cs"/>
                        </a:rPr>
                        <a:t>         当梯子需接长使用时，应有可靠的连接措施，接头不得超过</a:t>
                      </a:r>
                      <a:r>
                        <a:rPr lang="en-US" altLang="zh-CN" sz="2000" kern="1200" baseline="0" dirty="0" smtClean="0">
                          <a:solidFill>
                            <a:schemeClr val="tx1"/>
                          </a:solidFill>
                          <a:latin typeface="+mn-lt"/>
                          <a:ea typeface="+mn-ea"/>
                          <a:cs typeface="+mn-cs"/>
                        </a:rPr>
                        <a:t>1</a:t>
                      </a:r>
                      <a:r>
                        <a:rPr lang="zh-CN" altLang="en-US" sz="2000" kern="1200" baseline="0" dirty="0" smtClean="0">
                          <a:solidFill>
                            <a:schemeClr val="tx1"/>
                          </a:solidFill>
                          <a:latin typeface="+mn-lt"/>
                          <a:ea typeface="+mn-ea"/>
                          <a:cs typeface="+mn-cs"/>
                        </a:rPr>
                        <a:t>处。连接后梯梁的强度，不应低于单梯梯梁的强度。</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01065">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5.1.6　</a:t>
                      </a:r>
                      <a:r>
                        <a:rPr lang="zh-CN" altLang="en-US" sz="2000" kern="1200" baseline="0" dirty="0" smtClean="0">
                          <a:solidFill>
                            <a:schemeClr val="tx1"/>
                          </a:solidFill>
                          <a:latin typeface="+mn-lt"/>
                          <a:ea typeface="+mn-ea"/>
                          <a:cs typeface="+mn-cs"/>
                        </a:rPr>
                        <a:t>折梯张开到工作位置的倾角应符合现行国家标准</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便携式金属梯安全要求</a:t>
                      </a:r>
                      <a:r>
                        <a:rPr lang="en-US" altLang="zh-CN" sz="2000" kern="1200" baseline="0" dirty="0" smtClean="0">
                          <a:solidFill>
                            <a:schemeClr val="tx1"/>
                          </a:solidFill>
                          <a:latin typeface="+mn-lt"/>
                          <a:ea typeface="+mn-ea"/>
                          <a:cs typeface="+mn-cs"/>
                        </a:rPr>
                        <a:t>》GB 12142</a:t>
                      </a:r>
                      <a:r>
                        <a:rPr lang="zh-CN" altLang="en-US" sz="2000" kern="1200" baseline="0" dirty="0" smtClean="0">
                          <a:solidFill>
                            <a:schemeClr val="tx1"/>
                          </a:solidFill>
                          <a:latin typeface="+mn-lt"/>
                          <a:ea typeface="+mn-ea"/>
                          <a:cs typeface="+mn-cs"/>
                        </a:rPr>
                        <a:t>和</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便携式木梯安全要求</a:t>
                      </a:r>
                      <a:r>
                        <a:rPr lang="en-US" altLang="zh-CN" sz="2000" kern="1200" baseline="0" dirty="0" smtClean="0">
                          <a:solidFill>
                            <a:schemeClr val="tx1"/>
                          </a:solidFill>
                          <a:latin typeface="+mn-lt"/>
                          <a:ea typeface="+mn-ea"/>
                          <a:cs typeface="+mn-cs"/>
                        </a:rPr>
                        <a:t>》GB 7059</a:t>
                      </a:r>
                      <a:r>
                        <a:rPr lang="zh-CN" altLang="en-US" sz="2000" kern="1200" baseline="0" dirty="0" smtClean="0">
                          <a:solidFill>
                            <a:schemeClr val="tx1"/>
                          </a:solidFill>
                          <a:latin typeface="+mn-lt"/>
                          <a:ea typeface="+mn-ea"/>
                          <a:cs typeface="+mn-cs"/>
                        </a:rPr>
                        <a:t>的有关规定，并应有整体的金属撑杆或可靠的锁定装置。</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3579" name="任意多边形 4"/>
          <p:cNvSpPr/>
          <p:nvPr/>
        </p:nvSpPr>
        <p:spPr>
          <a:xfrm>
            <a:off x="-12700" y="709930"/>
            <a:ext cx="12185650" cy="292100"/>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no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896938"/>
          <a:ext cx="12192000" cy="5772150"/>
        </p:xfrm>
        <a:graphic>
          <a:graphicData uri="http://schemas.openxmlformats.org/drawingml/2006/table">
            <a:tbl>
              <a:tblPr/>
              <a:tblGrid>
                <a:gridCol w="3979333"/>
                <a:gridCol w="1427692"/>
                <a:gridCol w="6784975"/>
              </a:tblGrid>
              <a:tr h="45243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攀登与悬空作业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5.1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攀登作业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1366731">
                <a:tc rowSpan="5">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第4.1.3条 攀登的用具，结构构造上必须牢固可靠。供人上下的踏板其使用荷载不应大于1100N。当梯面上有特殊作业,重量超过上述荷载时，应按实际情况加以验算。</a:t>
                      </a:r>
                      <a:endPar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第4.1.4条 移动式梯子，均应按现行的国家标准验收其质量。</a:t>
                      </a:r>
                      <a:endPar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第4.1.5条 梯脚底部应坚实，不得垫高。梯子的上端应有固定。立梯工作角度以75°±5°为宜,踏板上下间距以30cm为宜s,不得有缺档。</a:t>
                      </a:r>
                      <a:endPar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5.1.7　</a:t>
                      </a:r>
                      <a:r>
                        <a:rPr lang="zh-CN" altLang="en-US" sz="1900" kern="1200" baseline="0" dirty="0" smtClean="0">
                          <a:solidFill>
                            <a:schemeClr val="tx1"/>
                          </a:solidFill>
                          <a:latin typeface="+mn-lt"/>
                          <a:ea typeface="+mn-ea"/>
                          <a:cs typeface="+mn-cs"/>
                        </a:rPr>
                        <a:t>固定式直梯应采用金属材料制成，并符合现行国家标准</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固定式钢直梯安全技术条件</a:t>
                      </a:r>
                      <a:r>
                        <a:rPr lang="en-US" altLang="zh-CN" sz="1900" kern="1200" baseline="0" dirty="0" smtClean="0">
                          <a:solidFill>
                            <a:schemeClr val="tx1"/>
                          </a:solidFill>
                          <a:latin typeface="+mn-lt"/>
                          <a:ea typeface="+mn-ea"/>
                          <a:cs typeface="+mn-cs"/>
                        </a:rPr>
                        <a:t>》GB4053.1</a:t>
                      </a:r>
                      <a:r>
                        <a:rPr lang="zh-CN" altLang="en-US" sz="1900" kern="1200" baseline="0" dirty="0" smtClean="0">
                          <a:solidFill>
                            <a:schemeClr val="tx1"/>
                          </a:solidFill>
                          <a:latin typeface="+mn-lt"/>
                          <a:ea typeface="+mn-ea"/>
                          <a:cs typeface="+mn-cs"/>
                        </a:rPr>
                        <a:t>的规定；梯子内侧净宽应为</a:t>
                      </a:r>
                      <a:r>
                        <a:rPr lang="en-US" altLang="zh-CN" sz="1900" kern="1200" baseline="0" dirty="0" smtClean="0">
                          <a:solidFill>
                            <a:schemeClr val="tx1"/>
                          </a:solidFill>
                          <a:latin typeface="+mn-lt"/>
                          <a:ea typeface="+mn-ea"/>
                          <a:cs typeface="+mn-cs"/>
                        </a:rPr>
                        <a:t>400㎜</a:t>
                      </a:r>
                      <a:r>
                        <a:rPr lang="zh-CN" altLang="en-US" sz="1900" kern="1200" baseline="0" dirty="0" smtClean="0">
                          <a:solidFill>
                            <a:schemeClr val="tx1"/>
                          </a:solidFill>
                          <a:latin typeface="+mn-lt"/>
                          <a:ea typeface="+mn-ea"/>
                          <a:cs typeface="+mn-cs"/>
                        </a:rPr>
                        <a:t>～</a:t>
                      </a:r>
                      <a:r>
                        <a:rPr lang="en-US" altLang="zh-CN" sz="1900" kern="1200" baseline="0" dirty="0" smtClean="0">
                          <a:solidFill>
                            <a:schemeClr val="tx1"/>
                          </a:solidFill>
                          <a:latin typeface="+mn-lt"/>
                          <a:ea typeface="+mn-ea"/>
                          <a:cs typeface="+mn-cs"/>
                        </a:rPr>
                        <a:t>600㎜</a:t>
                      </a:r>
                      <a:r>
                        <a:rPr lang="zh-CN" altLang="en-US" sz="1900" kern="1200" baseline="0" dirty="0" smtClean="0">
                          <a:solidFill>
                            <a:schemeClr val="tx1"/>
                          </a:solidFill>
                          <a:latin typeface="+mn-lt"/>
                          <a:ea typeface="+mn-ea"/>
                          <a:cs typeface="+mn-cs"/>
                        </a:rPr>
                        <a:t>，固定直梯的支撑应采用不小于</a:t>
                      </a:r>
                      <a:r>
                        <a:rPr lang="en-US" altLang="zh-CN" sz="1900" kern="1200" baseline="0" dirty="0" smtClean="0">
                          <a:solidFill>
                            <a:schemeClr val="tx1"/>
                          </a:solidFill>
                          <a:latin typeface="+mn-lt"/>
                          <a:ea typeface="+mn-ea"/>
                          <a:cs typeface="+mn-cs"/>
                        </a:rPr>
                        <a:t>L70×6</a:t>
                      </a:r>
                      <a:r>
                        <a:rPr lang="zh-CN" altLang="en-US" sz="1900" kern="1200" baseline="0" dirty="0" smtClean="0">
                          <a:solidFill>
                            <a:schemeClr val="tx1"/>
                          </a:solidFill>
                          <a:latin typeface="+mn-lt"/>
                          <a:ea typeface="+mn-ea"/>
                          <a:cs typeface="+mn-cs"/>
                        </a:rPr>
                        <a:t>的角钢</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埋设与焊接应牢固。直梯顶端的踏棍应与攀登的顶面齐平，并应加设</a:t>
                      </a:r>
                      <a:r>
                        <a:rPr lang="en-US" altLang="zh-CN" sz="1900" kern="1200" baseline="0" dirty="0" smtClean="0">
                          <a:solidFill>
                            <a:schemeClr val="tx1"/>
                          </a:solidFill>
                          <a:latin typeface="+mn-lt"/>
                          <a:ea typeface="+mn-ea"/>
                          <a:cs typeface="+mn-cs"/>
                        </a:rPr>
                        <a:t>1.05m</a:t>
                      </a:r>
                      <a:r>
                        <a:rPr lang="zh-CN" altLang="en-US" sz="1900" kern="1200" baseline="0" dirty="0" smtClean="0">
                          <a:solidFill>
                            <a:schemeClr val="tx1"/>
                          </a:solidFill>
                          <a:latin typeface="+mn-lt"/>
                          <a:ea typeface="+mn-ea"/>
                          <a:cs typeface="+mn-cs"/>
                        </a:rPr>
                        <a:t>～</a:t>
                      </a:r>
                      <a:r>
                        <a:rPr lang="en-US" altLang="zh-CN" sz="1900" kern="1200" baseline="0" dirty="0" smtClean="0">
                          <a:solidFill>
                            <a:schemeClr val="tx1"/>
                          </a:solidFill>
                          <a:latin typeface="+mn-lt"/>
                          <a:ea typeface="+mn-ea"/>
                          <a:cs typeface="+mn-cs"/>
                        </a:rPr>
                        <a:t>1.5m</a:t>
                      </a:r>
                      <a:r>
                        <a:rPr lang="zh-CN" altLang="en-US" sz="1900" kern="1200" baseline="0" dirty="0" smtClean="0">
                          <a:solidFill>
                            <a:schemeClr val="tx1"/>
                          </a:solidFill>
                          <a:latin typeface="+mn-lt"/>
                          <a:ea typeface="+mn-ea"/>
                          <a:cs typeface="+mn-cs"/>
                        </a:rPr>
                        <a:t>高的扶手。</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745066">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5.1.8　</a:t>
                      </a:r>
                      <a:r>
                        <a:rPr lang="zh-CN" altLang="en-US" sz="1900" kern="1200" baseline="0" dirty="0" smtClean="0">
                          <a:solidFill>
                            <a:schemeClr val="tx1"/>
                          </a:solidFill>
                          <a:latin typeface="+mn-lt"/>
                          <a:ea typeface="+mn-ea"/>
                          <a:cs typeface="+mn-cs"/>
                        </a:rPr>
                        <a:t>使用固定式直梯进行攀登作业时，攀登高度宜为</a:t>
                      </a:r>
                      <a:r>
                        <a:rPr lang="en-US" altLang="zh-CN" sz="1900" kern="1200" baseline="0" dirty="0" smtClean="0">
                          <a:solidFill>
                            <a:schemeClr val="tx1"/>
                          </a:solidFill>
                          <a:latin typeface="+mn-lt"/>
                          <a:ea typeface="+mn-ea"/>
                          <a:cs typeface="+mn-cs"/>
                        </a:rPr>
                        <a:t>5m</a:t>
                      </a:r>
                      <a:r>
                        <a:rPr lang="zh-CN" altLang="en-US" sz="1900" kern="1200" baseline="0" dirty="0" smtClean="0">
                          <a:solidFill>
                            <a:schemeClr val="tx1"/>
                          </a:solidFill>
                          <a:latin typeface="+mn-lt"/>
                          <a:ea typeface="+mn-ea"/>
                          <a:cs typeface="+mn-cs"/>
                        </a:rPr>
                        <a:t>，且不超过</a:t>
                      </a:r>
                      <a:r>
                        <a:rPr lang="en-US" altLang="zh-CN" sz="1900" kern="1200" baseline="0" dirty="0" smtClean="0">
                          <a:solidFill>
                            <a:schemeClr val="tx1"/>
                          </a:solidFill>
                          <a:latin typeface="+mn-lt"/>
                          <a:ea typeface="+mn-ea"/>
                          <a:cs typeface="+mn-cs"/>
                        </a:rPr>
                        <a:t>10m</a:t>
                      </a:r>
                      <a:r>
                        <a:rPr lang="zh-CN" altLang="en-US" sz="1900" kern="1200" baseline="0" dirty="0" smtClean="0">
                          <a:solidFill>
                            <a:schemeClr val="tx1"/>
                          </a:solidFill>
                          <a:latin typeface="+mn-lt"/>
                          <a:ea typeface="+mn-ea"/>
                          <a:cs typeface="+mn-cs"/>
                        </a:rPr>
                        <a:t>。当攀登高度超过</a:t>
                      </a:r>
                      <a:r>
                        <a:rPr lang="en-US" altLang="zh-CN" sz="1900" kern="1200" baseline="0" dirty="0" smtClean="0">
                          <a:solidFill>
                            <a:schemeClr val="tx1"/>
                          </a:solidFill>
                          <a:latin typeface="+mn-lt"/>
                          <a:ea typeface="+mn-ea"/>
                          <a:cs typeface="+mn-cs"/>
                        </a:rPr>
                        <a:t>3m</a:t>
                      </a:r>
                      <a:r>
                        <a:rPr lang="zh-CN" altLang="en-US" sz="1900" kern="1200" baseline="0" dirty="0" smtClean="0">
                          <a:solidFill>
                            <a:schemeClr val="tx1"/>
                          </a:solidFill>
                          <a:latin typeface="+mn-lt"/>
                          <a:ea typeface="+mn-ea"/>
                          <a:cs typeface="+mn-cs"/>
                        </a:rPr>
                        <a:t>时</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宜加设护笼，超过</a:t>
                      </a:r>
                      <a:r>
                        <a:rPr lang="en-US" altLang="zh-CN" sz="1900" kern="1200" baseline="0" dirty="0" smtClean="0">
                          <a:solidFill>
                            <a:schemeClr val="tx1"/>
                          </a:solidFill>
                          <a:latin typeface="+mn-lt"/>
                          <a:ea typeface="+mn-ea"/>
                          <a:cs typeface="+mn-cs"/>
                        </a:rPr>
                        <a:t>8m</a:t>
                      </a:r>
                      <a:r>
                        <a:rPr lang="zh-CN" altLang="en-US" sz="1900" kern="1200" baseline="0" dirty="0" smtClean="0">
                          <a:solidFill>
                            <a:schemeClr val="tx1"/>
                          </a:solidFill>
                          <a:latin typeface="+mn-lt"/>
                          <a:ea typeface="+mn-ea"/>
                          <a:cs typeface="+mn-cs"/>
                        </a:rPr>
                        <a:t>时</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应设置梯间平台。</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652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5.1.9　</a:t>
                      </a:r>
                      <a:r>
                        <a:rPr lang="zh-CN" altLang="en-US" sz="1900" kern="1200" baseline="0" dirty="0" smtClean="0">
                          <a:solidFill>
                            <a:schemeClr val="tx1"/>
                          </a:solidFill>
                          <a:latin typeface="+mn-lt"/>
                          <a:ea typeface="+mn-ea"/>
                          <a:cs typeface="+mn-cs"/>
                        </a:rPr>
                        <a:t>当安装钢柱或钢结构时，应使用梯子或其他登高设施。当钢柱或钢结构接高时，应设置操作平台。当无电焊防风要求时，操作平台的防护栏杆高度不应小于</a:t>
                      </a:r>
                      <a:r>
                        <a:rPr lang="en-US" altLang="zh-CN" sz="1900" kern="1200" baseline="0" dirty="0" smtClean="0">
                          <a:solidFill>
                            <a:schemeClr val="tx1"/>
                          </a:solidFill>
                          <a:latin typeface="+mn-lt"/>
                          <a:ea typeface="+mn-ea"/>
                          <a:cs typeface="+mn-cs"/>
                        </a:rPr>
                        <a:t>1.2m</a:t>
                      </a:r>
                      <a:r>
                        <a:rPr lang="zh-CN" altLang="en-US" sz="1900" kern="1200" baseline="0" dirty="0" smtClean="0">
                          <a:solidFill>
                            <a:schemeClr val="tx1"/>
                          </a:solidFill>
                          <a:latin typeface="+mn-lt"/>
                          <a:ea typeface="+mn-ea"/>
                          <a:cs typeface="+mn-cs"/>
                        </a:rPr>
                        <a:t>；有电焊防风要求时，操作平台的防护栏杆高度不应小于</a:t>
                      </a:r>
                      <a:r>
                        <a:rPr lang="en-US" altLang="zh-CN" sz="1900" kern="1200" baseline="0" dirty="0" smtClean="0">
                          <a:solidFill>
                            <a:schemeClr val="tx1"/>
                          </a:solidFill>
                          <a:latin typeface="+mn-lt"/>
                          <a:ea typeface="+mn-ea"/>
                          <a:cs typeface="+mn-cs"/>
                        </a:rPr>
                        <a:t>1.8m</a:t>
                      </a:r>
                      <a:r>
                        <a:rPr lang="zh-CN" altLang="en-US" sz="1900" kern="1200" baseline="0" dirty="0" smtClean="0">
                          <a:solidFill>
                            <a:schemeClr val="tx1"/>
                          </a:solidFill>
                          <a:latin typeface="+mn-lt"/>
                          <a:ea typeface="+mn-ea"/>
                          <a:cs typeface="+mn-cs"/>
                        </a:rPr>
                        <a:t>。</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9906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5.1.10　</a:t>
                      </a:r>
                      <a:r>
                        <a:rPr lang="zh-CN" altLang="en-US" sz="1900" kern="1200" baseline="0" dirty="0" smtClean="0">
                          <a:solidFill>
                            <a:schemeClr val="tx1"/>
                          </a:solidFill>
                          <a:latin typeface="+mn-lt"/>
                          <a:ea typeface="+mn-ea"/>
                          <a:cs typeface="+mn-cs"/>
                        </a:rPr>
                        <a:t>当安装三角形屋架时，应在屋脊处设置上下的扶梯；当安装梯形屋架时，应在两端设置上下的扶梯。扶梯的踏步间距不应大于</a:t>
                      </a:r>
                      <a:r>
                        <a:rPr lang="en-US" altLang="zh-CN" sz="1900" kern="1200" baseline="0" dirty="0" smtClean="0">
                          <a:solidFill>
                            <a:schemeClr val="tx1"/>
                          </a:solidFill>
                          <a:latin typeface="+mn-lt"/>
                          <a:ea typeface="+mn-ea"/>
                          <a:cs typeface="+mn-cs"/>
                        </a:rPr>
                        <a:t>400㎜</a:t>
                      </a:r>
                      <a:r>
                        <a:rPr lang="zh-CN" altLang="en-US" sz="1900" kern="1200" baseline="0" dirty="0" smtClean="0">
                          <a:solidFill>
                            <a:schemeClr val="tx1"/>
                          </a:solidFill>
                          <a:latin typeface="+mn-lt"/>
                          <a:ea typeface="+mn-ea"/>
                          <a:cs typeface="+mn-cs"/>
                        </a:rPr>
                        <a:t>。屋架弦杆安装时搭设的操作平台，应设置防护栏杆或用于作业人员栓挂安全带的安全绳。</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87725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5.1.11　</a:t>
                      </a:r>
                      <a:r>
                        <a:rPr lang="zh-CN" altLang="en-US" sz="1900" kern="1200" baseline="0" dirty="0" smtClean="0">
                          <a:solidFill>
                            <a:schemeClr val="tx1"/>
                          </a:solidFill>
                          <a:latin typeface="+mn-lt"/>
                          <a:ea typeface="+mn-ea"/>
                          <a:cs typeface="+mn-cs"/>
                        </a:rPr>
                        <a:t>深基坑施工，应设置扶梯、入坑踏步及专用载人设备或斜道等，采用斜道时，应加设间距不大于</a:t>
                      </a:r>
                      <a:r>
                        <a:rPr lang="en-US" altLang="zh-CN" sz="1900" kern="1200" baseline="0" dirty="0" smtClean="0">
                          <a:solidFill>
                            <a:schemeClr val="tx1"/>
                          </a:solidFill>
                          <a:latin typeface="+mn-lt"/>
                          <a:ea typeface="+mn-ea"/>
                          <a:cs typeface="+mn-cs"/>
                        </a:rPr>
                        <a:t>400mm</a:t>
                      </a:r>
                      <a:r>
                        <a:rPr lang="zh-CN" altLang="en-US" sz="1900" kern="1200" baseline="0" dirty="0" smtClean="0">
                          <a:solidFill>
                            <a:schemeClr val="tx1"/>
                          </a:solidFill>
                          <a:latin typeface="+mn-lt"/>
                          <a:ea typeface="+mn-ea"/>
                          <a:cs typeface="+mn-cs"/>
                        </a:rPr>
                        <a:t>的防滑条等防滑措施。严禁沿坑壁、支撑或乘运土工具上下。</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4601" name="任意多边形 4"/>
          <p:cNvSpPr/>
          <p:nvPr/>
        </p:nvSpPr>
        <p:spPr>
          <a:xfrm>
            <a:off x="5080" y="681355"/>
            <a:ext cx="12185650" cy="190500"/>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no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文本框 1"/>
          <p:cNvSpPr txBox="1"/>
          <p:nvPr/>
        </p:nvSpPr>
        <p:spPr>
          <a:xfrm>
            <a:off x="0" y="1181100"/>
            <a:ext cx="12185650" cy="5386388"/>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5 </a:t>
            </a:r>
            <a:r>
              <a:rPr lang="zh-CN" altLang="en-US" sz="2400" dirty="0">
                <a:solidFill>
                  <a:srgbClr val="000000"/>
                </a:solidFill>
                <a:latin typeface="黑体" panose="02010609060101010101" pitchFamily="49" charset="-122"/>
                <a:ea typeface="黑体" panose="02010609060101010101" pitchFamily="49" charset="-122"/>
              </a:rPr>
              <a:t>攀登与悬空作业     </a:t>
            </a:r>
            <a:r>
              <a:rPr lang="en-US" altLang="zh-CN" sz="2400" dirty="0">
                <a:solidFill>
                  <a:srgbClr val="000000"/>
                </a:solidFill>
                <a:latin typeface="黑体" panose="02010609060101010101" pitchFamily="49" charset="-122"/>
                <a:ea typeface="黑体" panose="02010609060101010101" pitchFamily="49" charset="-122"/>
              </a:rPr>
              <a:t>5.1</a:t>
            </a:r>
            <a:r>
              <a:rPr lang="zh-CN" altLang="en-US" sz="2400" dirty="0">
                <a:solidFill>
                  <a:srgbClr val="000000"/>
                </a:solidFill>
                <a:latin typeface="黑体" panose="02010609060101010101" pitchFamily="49" charset="-122"/>
                <a:ea typeface="黑体" panose="02010609060101010101" pitchFamily="49" charset="-122"/>
              </a:rPr>
              <a:t>　攀登作业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5.1.1</a:t>
            </a:r>
            <a:r>
              <a:rPr lang="zh-CN" altLang="en-US" sz="2000" dirty="0">
                <a:solidFill>
                  <a:srgbClr val="000000"/>
                </a:solidFill>
                <a:latin typeface="宋体" panose="02010600030101010101" pitchFamily="2" charset="-122"/>
              </a:rPr>
              <a:t>　施工现场的登高与攀登设施必须编入施工组织中，这在许多文件中均有规定。</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5.1.2</a:t>
            </a:r>
            <a:r>
              <a:rPr lang="zh-CN" altLang="en-US" sz="2000" dirty="0">
                <a:solidFill>
                  <a:srgbClr val="000000"/>
                </a:solidFill>
                <a:latin typeface="宋体" panose="02010600030101010101" pitchFamily="2" charset="-122"/>
              </a:rPr>
              <a:t>　规定梯面上作业和上下时的总重量以</a:t>
            </a:r>
            <a:r>
              <a:rPr lang="en-US" altLang="zh-CN" sz="2000" dirty="0">
                <a:solidFill>
                  <a:srgbClr val="000000"/>
                </a:solidFill>
                <a:latin typeface="宋体" panose="02010600030101010101" pitchFamily="2" charset="-122"/>
              </a:rPr>
              <a:t>1.1kN</a:t>
            </a:r>
            <a:r>
              <a:rPr lang="zh-CN" altLang="en-US" sz="2000" dirty="0">
                <a:solidFill>
                  <a:srgbClr val="000000"/>
                </a:solidFill>
                <a:latin typeface="宋体" panose="02010600030101010101" pitchFamily="2" charset="-122"/>
              </a:rPr>
              <a:t>计算，是将人与衣着的重量</a:t>
            </a:r>
            <a:r>
              <a:rPr lang="en-US" altLang="zh-CN" sz="2000" dirty="0">
                <a:solidFill>
                  <a:srgbClr val="000000"/>
                </a:solidFill>
                <a:latin typeface="宋体" panose="02010600030101010101" pitchFamily="2" charset="-122"/>
              </a:rPr>
              <a:t>750N</a:t>
            </a:r>
            <a:r>
              <a:rPr lang="zh-CN" altLang="en-US" sz="2000" dirty="0">
                <a:solidFill>
                  <a:srgbClr val="000000"/>
                </a:solidFill>
                <a:latin typeface="宋体" panose="02010600030101010101" pitchFamily="2" charset="-122"/>
              </a:rPr>
              <a:t>， 酌量乘以动荷载结合安全系数</a:t>
            </a:r>
            <a:r>
              <a:rPr lang="en-US" altLang="zh-CN" sz="2000" dirty="0">
                <a:solidFill>
                  <a:srgbClr val="000000"/>
                </a:solidFill>
                <a:latin typeface="宋体" panose="02010600030101010101" pitchFamily="2" charset="-122"/>
              </a:rPr>
              <a:t>1.5</a:t>
            </a:r>
            <a:r>
              <a:rPr lang="zh-CN" altLang="en-US" sz="2000" dirty="0">
                <a:solidFill>
                  <a:srgbClr val="000000"/>
                </a:solidFill>
                <a:latin typeface="宋体" panose="02010600030101010101" pitchFamily="2" charset="-122"/>
              </a:rPr>
              <a:t>而定。对于超过荷载的特殊作业，应根据实际情况进行专项设计。</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5.1.3</a:t>
            </a:r>
            <a:r>
              <a:rPr lang="zh-CN" altLang="en-US" sz="2000" dirty="0">
                <a:solidFill>
                  <a:srgbClr val="000000"/>
                </a:solidFill>
                <a:latin typeface="宋体" panose="02010600030101010101" pitchFamily="2" charset="-122"/>
              </a:rPr>
              <a:t>　禁止两人同时在梯子上作业，系参照国家标准</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便携式金属梯安全要求</a:t>
            </a:r>
            <a:r>
              <a:rPr lang="en-US" altLang="zh-CN" sz="2000" dirty="0">
                <a:solidFill>
                  <a:srgbClr val="000000"/>
                </a:solidFill>
                <a:latin typeface="宋体" panose="02010600030101010101" pitchFamily="2" charset="-122"/>
              </a:rPr>
              <a:t>》GB 12142</a:t>
            </a:r>
            <a:r>
              <a:rPr lang="zh-CN" altLang="en-US" sz="2000" dirty="0">
                <a:solidFill>
                  <a:srgbClr val="000000"/>
                </a:solidFill>
                <a:latin typeface="宋体" panose="02010600030101010101" pitchFamily="2" charset="-122"/>
              </a:rPr>
              <a:t>第</a:t>
            </a:r>
            <a:r>
              <a:rPr lang="en-US" altLang="zh-CN" sz="2000" dirty="0">
                <a:solidFill>
                  <a:srgbClr val="000000"/>
                </a:solidFill>
                <a:latin typeface="宋体" panose="02010600030101010101" pitchFamily="2" charset="-122"/>
              </a:rPr>
              <a:t>8.2</a:t>
            </a:r>
            <a:r>
              <a:rPr lang="zh-CN" altLang="en-US" sz="2000" dirty="0">
                <a:solidFill>
                  <a:srgbClr val="000000"/>
                </a:solidFill>
                <a:latin typeface="宋体" panose="02010600030101010101" pitchFamily="2" charset="-122"/>
              </a:rPr>
              <a:t>条与</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便携式木梯安全要求</a:t>
            </a:r>
            <a:r>
              <a:rPr lang="en-US" altLang="zh-CN" sz="2000" dirty="0">
                <a:solidFill>
                  <a:srgbClr val="000000"/>
                </a:solidFill>
                <a:latin typeface="宋体" panose="02010600030101010101" pitchFamily="2" charset="-122"/>
              </a:rPr>
              <a:t>》GB 7059</a:t>
            </a:r>
            <a:r>
              <a:rPr lang="zh-CN" altLang="en-US" sz="2000" dirty="0">
                <a:solidFill>
                  <a:srgbClr val="000000"/>
                </a:solidFill>
                <a:latin typeface="宋体" panose="02010600030101010101" pitchFamily="2" charset="-122"/>
              </a:rPr>
              <a:t>第</a:t>
            </a:r>
            <a:r>
              <a:rPr lang="en-US" altLang="zh-CN" sz="2000" dirty="0">
                <a:solidFill>
                  <a:srgbClr val="000000"/>
                </a:solidFill>
                <a:latin typeface="宋体" panose="02010600030101010101" pitchFamily="2" charset="-122"/>
              </a:rPr>
              <a:t>7.2</a:t>
            </a:r>
            <a:r>
              <a:rPr lang="zh-CN" altLang="en-US" sz="2000" dirty="0">
                <a:solidFill>
                  <a:srgbClr val="000000"/>
                </a:solidFill>
                <a:latin typeface="宋体" panose="02010600030101010101" pitchFamily="2" charset="-122"/>
              </a:rPr>
              <a:t>条而订。</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根据相关的脚手架规范的规定，脚手架应专门设置供人上下的斜道，因此规定脚手架上禁止使用梯子登高作业。</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5.1.4</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5.1.8</a:t>
            </a:r>
            <a:r>
              <a:rPr lang="zh-CN" altLang="en-US" sz="2000" dirty="0">
                <a:solidFill>
                  <a:srgbClr val="000000"/>
                </a:solidFill>
                <a:latin typeface="宋体" panose="02010600030101010101" pitchFamily="2" charset="-122"/>
              </a:rPr>
              <a:t>　各种梯子的构造及有关要求均已有相应的国家标准，故本规范从略。梯子的形式甚多，除本节列举的三类外，尚有伸缩梯，支架梯、手推梯及竹梯等多种，均应按有关标准检查和验算。</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关于梯子使用的安全规定，本条列出几项重点措施，以求重视。梯子的梯脚不得垫高，系防止受荷后下沉或不稳定，斜度不应过大，系防止作业时滑倒；固定式直梯高度超过</a:t>
            </a:r>
            <a:r>
              <a:rPr lang="en-US" altLang="zh-CN" sz="2000" dirty="0">
                <a:solidFill>
                  <a:srgbClr val="000000"/>
                </a:solidFill>
                <a:latin typeface="宋体" panose="02010600030101010101" pitchFamily="2" charset="-122"/>
              </a:rPr>
              <a:t>3m</a:t>
            </a:r>
            <a:r>
              <a:rPr lang="zh-CN" altLang="en-US" sz="2000" dirty="0">
                <a:solidFill>
                  <a:srgbClr val="000000"/>
                </a:solidFill>
                <a:latin typeface="宋体" panose="02010600030101010101" pitchFamily="2" charset="-122"/>
              </a:rPr>
              <a:t>时应加设护笼，超过</a:t>
            </a:r>
            <a:r>
              <a:rPr lang="en-US" altLang="zh-CN" sz="2000" dirty="0">
                <a:solidFill>
                  <a:srgbClr val="000000"/>
                </a:solidFill>
                <a:latin typeface="宋体" panose="02010600030101010101" pitchFamily="2" charset="-122"/>
              </a:rPr>
              <a:t>8m</a:t>
            </a:r>
            <a:r>
              <a:rPr lang="zh-CN" altLang="en-US" sz="2000" dirty="0">
                <a:solidFill>
                  <a:srgbClr val="000000"/>
                </a:solidFill>
                <a:latin typeface="宋体" panose="02010600030101010101" pitchFamily="2" charset="-122"/>
              </a:rPr>
              <a:t>时必须设置梯间平台，系参照国家标准</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固定式钢梯及平台安全要求</a:t>
            </a:r>
            <a:r>
              <a:rPr lang="en-US" altLang="zh-CN" sz="2000" dirty="0">
                <a:solidFill>
                  <a:srgbClr val="000000"/>
                </a:solidFill>
                <a:latin typeface="宋体" panose="02010600030101010101" pitchFamily="2" charset="-122"/>
              </a:rPr>
              <a:t>》GB 4053</a:t>
            </a:r>
            <a:r>
              <a:rPr lang="zh-CN" altLang="en-US" sz="2000" dirty="0">
                <a:solidFill>
                  <a:srgbClr val="000000"/>
                </a:solidFill>
                <a:latin typeface="宋体" panose="02010600030101010101" pitchFamily="2" charset="-122"/>
              </a:rPr>
              <a:t>规定而定。</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5.1.9</a:t>
            </a:r>
            <a:r>
              <a:rPr lang="zh-CN" altLang="en-US" sz="2000" dirty="0">
                <a:solidFill>
                  <a:srgbClr val="000000"/>
                </a:solidFill>
                <a:latin typeface="宋体" panose="02010600030101010101" pitchFamily="2" charset="-122"/>
              </a:rPr>
              <a:t>　对钢柱的接柱作业，取消了使用梯子，主要是考虑梯子的作用是上下，不应用作施工操作。</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5.1.10</a:t>
            </a:r>
            <a:r>
              <a:rPr lang="zh-CN" altLang="en-US" sz="2000" dirty="0">
                <a:solidFill>
                  <a:srgbClr val="000000"/>
                </a:solidFill>
                <a:latin typeface="宋体" panose="02010600030101010101" pitchFamily="2" charset="-122"/>
              </a:rPr>
              <a:t>　设置扶梯等防护设施，是为了减少安装屋架时的悬空作业。</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5.1.11</a:t>
            </a:r>
            <a:r>
              <a:rPr lang="zh-CN" altLang="en-US" sz="2000" dirty="0">
                <a:solidFill>
                  <a:srgbClr val="000000"/>
                </a:solidFill>
                <a:latin typeface="宋体" panose="02010600030101010101" pitchFamily="2" charset="-122"/>
              </a:rPr>
              <a:t>　</a:t>
            </a:r>
            <a:r>
              <a:rPr lang="zh-CN" altLang="en-US" sz="2000" dirty="0">
                <a:latin typeface="宋体" panose="02010600030101010101" pitchFamily="2" charset="-122"/>
              </a:rPr>
              <a:t>规定深基坑施工时人员的上下通道</a:t>
            </a:r>
            <a:r>
              <a:rPr lang="zh-CN" altLang="en-US" sz="2000" dirty="0">
                <a:solidFill>
                  <a:srgbClr val="000000"/>
                </a:solidFill>
                <a:latin typeface="宋体" panose="02010600030101010101" pitchFamily="2" charset="-122"/>
              </a:rPr>
              <a:t>，防止施工人员从非规定通道上下，减少安全事故的发生，</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建筑施工安全检查标准</a:t>
            </a:r>
            <a:r>
              <a:rPr lang="en-US" altLang="zh-CN" sz="2000" dirty="0">
                <a:solidFill>
                  <a:srgbClr val="000000"/>
                </a:solidFill>
                <a:latin typeface="宋体" panose="02010600030101010101" pitchFamily="2" charset="-122"/>
              </a:rPr>
              <a:t>》JGJ59</a:t>
            </a:r>
            <a:r>
              <a:rPr lang="zh-CN" altLang="en-US" sz="2000" dirty="0">
                <a:solidFill>
                  <a:srgbClr val="000000"/>
                </a:solidFill>
                <a:latin typeface="宋体" panose="02010600030101010101" pitchFamily="2" charset="-122"/>
              </a:rPr>
              <a:t>中也有明确规定。</a:t>
            </a:r>
            <a:endParaRPr lang="zh-CN" altLang="en-US" sz="2000" dirty="0">
              <a:latin typeface="Calibri" panose="020F0502020204030204" pitchFamily="34" charset="0"/>
            </a:endParaRPr>
          </a:p>
        </p:txBody>
      </p:sp>
      <p:sp>
        <p:nvSpPr>
          <p:cNvPr id="25604" name="任意多边形 4"/>
          <p:cNvSpPr/>
          <p:nvPr/>
        </p:nvSpPr>
        <p:spPr>
          <a:xfrm>
            <a:off x="0" y="696913"/>
            <a:ext cx="12185650" cy="466725"/>
          </a:xfrm>
          <a:custGeom>
            <a:avLst/>
            <a:gdLst>
              <a:gd name="txL" fmla="*/ 0 w 9072562"/>
              <a:gd name="txT" fmla="*/ 0 h 585788"/>
              <a:gd name="txR" fmla="*/ 9072562 w 9072562"/>
              <a:gd name="txB" fmla="*/ 585788 h 585788"/>
            </a:gdLst>
            <a:ahLst/>
            <a:cxnLst>
              <a:cxn ang="0">
                <a:pos x="0" y="0"/>
              </a:cxn>
              <a:cxn ang="0">
                <a:pos x="48840509" y="0"/>
              </a:cxn>
              <a:cxn ang="0">
                <a:pos x="48840509" y="4646"/>
              </a:cxn>
              <a:cxn ang="0">
                <a:pos x="0" y="4646"/>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4763" y="1211263"/>
          <a:ext cx="12187238" cy="5641975"/>
        </p:xfrm>
        <a:graphic>
          <a:graphicData uri="http://schemas.openxmlformats.org/drawingml/2006/table">
            <a:tbl>
              <a:tblPr/>
              <a:tblGrid>
                <a:gridCol w="3709987"/>
                <a:gridCol w="129117"/>
                <a:gridCol w="8348133"/>
              </a:tblGrid>
              <a:tr h="4000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38138">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攀登与悬空作业</a:t>
                      </a:r>
                      <a:r>
                        <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alt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5.2  </a:t>
                      </a:r>
                      <a:r>
                        <a:rPr kumimoji="0" 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悬空作业</a:t>
                      </a:r>
                      <a:endParaRPr kumimoji="0" 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427988">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第4.2.1条 悬空作业处应有牢靠的立足处，并必须视具体情况，配置防护栏网、栏杆或其他安全设施。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第4.2.2条 悬空作业所用的索具、脚手板、吊篮、吊笼、平台等设备，均需经过技术鉴定或检证方可使用</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第4.2.3条 构件吊装和管道安装时的悬空作业： 一、钢结构的吊装；  二、悬空安装大模板、吊装第一块预制构件、吊装单独的大中型预制构件；  三、安装管道时必须有已完结构或操作平台为立足点，严禁在安装中的管道上站立和行走。</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3"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5.2.1　</a:t>
                      </a:r>
                      <a:r>
                        <a:rPr lang="zh-CN" altLang="en-US" sz="1800" kern="1200" baseline="0" dirty="0" smtClean="0">
                          <a:solidFill>
                            <a:schemeClr val="tx1"/>
                          </a:solidFill>
                          <a:latin typeface="+mn-lt"/>
                          <a:ea typeface="+mn-ea"/>
                          <a:cs typeface="+mn-cs"/>
                        </a:rPr>
                        <a:t>悬空作业应设有牢固的立足点，并应配置登高和防坠落的设施。</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928534">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5.2.2　</a:t>
                      </a:r>
                      <a:r>
                        <a:rPr lang="zh-CN" altLang="en-US" sz="1800" kern="1200" baseline="0" dirty="0" smtClean="0">
                          <a:solidFill>
                            <a:schemeClr val="tx1"/>
                          </a:solidFill>
                          <a:latin typeface="+mn-lt"/>
                          <a:ea typeface="+mn-ea"/>
                          <a:cs typeface="+mn-cs"/>
                        </a:rPr>
                        <a:t>构件吊装和管道安装时的悬空作业应符合下列规定：</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1.</a:t>
                      </a:r>
                      <a:r>
                        <a:rPr lang="zh-CN" altLang="en-US" sz="1800" kern="1200" baseline="0" dirty="0" smtClean="0">
                          <a:solidFill>
                            <a:schemeClr val="tx1"/>
                          </a:solidFill>
                          <a:latin typeface="+mn-lt"/>
                          <a:ea typeface="+mn-ea"/>
                          <a:cs typeface="+mn-cs"/>
                        </a:rPr>
                        <a:t>钢结构吊装，构件宜在地面组装，安全设施应一并设置。吊装时，应在作业层下方设置一道水平安全网；</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2.</a:t>
                      </a:r>
                      <a:r>
                        <a:rPr lang="zh-CN" altLang="en-US" sz="1800" kern="1200" baseline="0" dirty="0" smtClean="0">
                          <a:solidFill>
                            <a:schemeClr val="tx1"/>
                          </a:solidFill>
                          <a:latin typeface="+mn-lt"/>
                          <a:ea typeface="+mn-ea"/>
                          <a:cs typeface="+mn-cs"/>
                        </a:rPr>
                        <a:t>吊装钢筋混凝土屋架、梁、柱等大型构件前，应在构件上预先设置登高通道、操作立足点等安全设施；</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3.</a:t>
                      </a:r>
                      <a:r>
                        <a:rPr lang="zh-CN" altLang="en-US" sz="1800" kern="1200" baseline="0" dirty="0" smtClean="0">
                          <a:solidFill>
                            <a:schemeClr val="tx1"/>
                          </a:solidFill>
                          <a:latin typeface="+mn-lt"/>
                          <a:ea typeface="+mn-ea"/>
                          <a:cs typeface="+mn-cs"/>
                        </a:rPr>
                        <a:t>在高空安装大模板、吊装第一块预制构件或单独的大中型预制构件时，应站在作业平台上操作；</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4.</a:t>
                      </a:r>
                      <a:r>
                        <a:rPr lang="zh-CN" altLang="en-US" sz="1800" kern="1200" baseline="0" dirty="0" smtClean="0">
                          <a:solidFill>
                            <a:schemeClr val="tx1"/>
                          </a:solidFill>
                          <a:latin typeface="+mn-lt"/>
                          <a:ea typeface="+mn-ea"/>
                          <a:cs typeface="+mn-cs"/>
                        </a:rPr>
                        <a:t>当吊装作业利用吊车梁等构件作为水平通道时，临空面的一侧应设置连续的栏杆等防护措施。当采用钢索做安全绳时，钢索的一端应采用花兰螺栓收紧；当采用钢丝绳做安全绳时，绳的自然下垂度不应大于绳长的</a:t>
                      </a:r>
                      <a:r>
                        <a:rPr lang="en-US" altLang="zh-CN" sz="1800" kern="1200" baseline="0" dirty="0" smtClean="0">
                          <a:solidFill>
                            <a:schemeClr val="tx1"/>
                          </a:solidFill>
                          <a:latin typeface="+mn-lt"/>
                          <a:ea typeface="+mn-ea"/>
                          <a:cs typeface="+mn-cs"/>
                        </a:rPr>
                        <a:t>1/20</a:t>
                      </a:r>
                      <a:r>
                        <a:rPr lang="zh-CN" altLang="en-US" sz="1800" kern="1200" baseline="0" dirty="0" smtClean="0">
                          <a:solidFill>
                            <a:schemeClr val="tx1"/>
                          </a:solidFill>
                          <a:latin typeface="+mn-lt"/>
                          <a:ea typeface="+mn-ea"/>
                          <a:cs typeface="+mn-cs"/>
                        </a:rPr>
                        <a:t>，并应控制在</a:t>
                      </a:r>
                      <a:r>
                        <a:rPr lang="en-US" altLang="zh-CN" sz="1800" kern="1200" baseline="0" dirty="0" smtClean="0">
                          <a:solidFill>
                            <a:schemeClr val="tx1"/>
                          </a:solidFill>
                          <a:latin typeface="+mn-lt"/>
                          <a:ea typeface="+mn-ea"/>
                          <a:cs typeface="+mn-cs"/>
                        </a:rPr>
                        <a:t>100㎜</a:t>
                      </a:r>
                      <a:r>
                        <a:rPr lang="zh-CN" altLang="en-US" sz="1800" kern="1200" baseline="0" dirty="0" smtClean="0">
                          <a:solidFill>
                            <a:schemeClr val="tx1"/>
                          </a:solidFill>
                          <a:latin typeface="+mn-lt"/>
                          <a:ea typeface="+mn-ea"/>
                          <a:cs typeface="+mn-cs"/>
                        </a:rPr>
                        <a:t>以内；</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5.</a:t>
                      </a:r>
                      <a:r>
                        <a:rPr lang="zh-CN" altLang="en-US" sz="1800" kern="1200" baseline="0" dirty="0" smtClean="0">
                          <a:solidFill>
                            <a:schemeClr val="tx1"/>
                          </a:solidFill>
                          <a:latin typeface="+mn-lt"/>
                          <a:ea typeface="+mn-ea"/>
                          <a:cs typeface="+mn-cs"/>
                        </a:rPr>
                        <a:t>钢结构安装施工宜在施工层搭设水平通道，水平通道二侧应设置防护栏杆，当利用钢梁作为水平通道时，应在钢梁一侧设置连续的安全绳，安全绳宜采用钢丝绳；</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6.</a:t>
                      </a:r>
                      <a:r>
                        <a:rPr lang="zh-CN" altLang="en-US" sz="1800" kern="1200" baseline="0" dirty="0" smtClean="0">
                          <a:solidFill>
                            <a:schemeClr val="tx1"/>
                          </a:solidFill>
                          <a:latin typeface="+mn-lt"/>
                          <a:ea typeface="+mn-ea"/>
                          <a:cs typeface="+mn-cs"/>
                        </a:rPr>
                        <a:t>钢结构、管道等安装施工的安全防护设施宜采用标准化、定型化产品。</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15913">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5.2.3　</a:t>
                      </a:r>
                      <a:r>
                        <a:rPr lang="zh-CN" altLang="en-US" sz="1800" kern="1200" baseline="0" dirty="0" smtClean="0">
                          <a:solidFill>
                            <a:srgbClr val="FF0000"/>
                          </a:solidFill>
                          <a:latin typeface="+mn-lt"/>
                          <a:ea typeface="+mn-ea"/>
                          <a:cs typeface="+mn-cs"/>
                        </a:rPr>
                        <a:t>严禁在未固定、无防护的构件及安装中的管道上作业或通行。</a:t>
                      </a:r>
                      <a:endParaRPr kumimoji="0" lang="en-US" altLang="zh-CN"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6645" name="任意多边形 4"/>
          <p:cNvSpPr/>
          <p:nvPr/>
        </p:nvSpPr>
        <p:spPr>
          <a:xfrm>
            <a:off x="4763" y="736600"/>
            <a:ext cx="12185650" cy="461963"/>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17613"/>
          <a:ext cx="12174538" cy="5386388"/>
        </p:xfrm>
        <a:graphic>
          <a:graphicData uri="http://schemas.openxmlformats.org/drawingml/2006/table">
            <a:tbl>
              <a:tblPr/>
              <a:tblGrid>
                <a:gridCol w="4486275"/>
                <a:gridCol w="7688792"/>
              </a:tblGrid>
              <a:tr h="44894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5810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攀登与悬空作业</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5.2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悬空作业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1372749">
                <a:tc row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第4.2.4条 模板支撑和拆卸时的悬空作业，必须遵守下列规定：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一、支模应按规定的作业程序；   </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二、支设高度在3m以上的柱模板；  </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三、支设悬挑形式的模板； 拆模高处作业，应配置登高用具或搭设支架。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第4.1.5条 钢筋绑扎时的悬空作业，必须遵守下列规定：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一、绑扎钢筋和安装钢筋骨架时，必须搭设脚手架和马道； </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二、绑扎圈梁、挑梁、挑檐、外墙和边柱等钢筋时；</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三、绑扎立柱和墙体钢筋时，必须搭设操作平台。</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5.2.4  </a:t>
                      </a:r>
                      <a:r>
                        <a:rPr lang="zh-CN" altLang="en-US" sz="2000" kern="1200" baseline="0" dirty="0" smtClean="0">
                          <a:solidFill>
                            <a:schemeClr val="tx1"/>
                          </a:solidFill>
                          <a:latin typeface="+mn-lt"/>
                          <a:ea typeface="+mn-ea"/>
                          <a:cs typeface="+mn-cs"/>
                        </a:rPr>
                        <a:t>模板支撑体系搭设和拆卸时的悬空作业，应符合下列规定：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模板支撑应按规定的程序进行，不得在连接件和支撑件上攀登上下，不得在上下同一垂直面上装拆模板；</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在</a:t>
                      </a:r>
                      <a:r>
                        <a:rPr lang="en-US" altLang="zh-CN" sz="2000" kern="1200" baseline="0" dirty="0" smtClean="0">
                          <a:solidFill>
                            <a:schemeClr val="tx1"/>
                          </a:solidFill>
                          <a:latin typeface="+mn-lt"/>
                          <a:ea typeface="+mn-ea"/>
                          <a:cs typeface="+mn-cs"/>
                        </a:rPr>
                        <a:t>2m</a:t>
                      </a:r>
                      <a:r>
                        <a:rPr lang="zh-CN" altLang="en-US" sz="2000" kern="1200" baseline="0" dirty="0" smtClean="0">
                          <a:solidFill>
                            <a:schemeClr val="tx1"/>
                          </a:solidFill>
                          <a:latin typeface="+mn-lt"/>
                          <a:ea typeface="+mn-ea"/>
                          <a:cs typeface="+mn-cs"/>
                        </a:rPr>
                        <a:t>以上高处搭设与拆除柱模板及悬挑式模板时，应设置操作平台；</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3.</a:t>
                      </a:r>
                      <a:r>
                        <a:rPr lang="zh-CN" altLang="en-US" sz="2000" kern="1200" baseline="0" dirty="0" smtClean="0">
                          <a:solidFill>
                            <a:schemeClr val="tx1"/>
                          </a:solidFill>
                          <a:latin typeface="+mn-lt"/>
                          <a:ea typeface="+mn-ea"/>
                          <a:cs typeface="+mn-cs"/>
                        </a:rPr>
                        <a:t>在进行高处拆模作业时应配置登高用具或搭设支架。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104167">
                <a:tc vMerge="1">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000" kern="1200" baseline="0" dirty="0" smtClean="0">
                          <a:solidFill>
                            <a:schemeClr val="tx1"/>
                          </a:solidFill>
                          <a:latin typeface="+mn-lt"/>
                          <a:ea typeface="+mn-ea"/>
                          <a:cs typeface="+mn-cs"/>
                        </a:rPr>
                        <a:t>绑扎钢筋和预应力张拉时的悬空作业应符合下列规定：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绑扎立柱和墙体钢筋，不得站在钢筋骨架上或攀登骨架；</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在</a:t>
                      </a:r>
                      <a:r>
                        <a:rPr lang="en-US" altLang="zh-CN" sz="2000" kern="1200" baseline="0" dirty="0" smtClean="0">
                          <a:solidFill>
                            <a:schemeClr val="tx1"/>
                          </a:solidFill>
                          <a:latin typeface="+mn-lt"/>
                          <a:ea typeface="+mn-ea"/>
                          <a:cs typeface="+mn-cs"/>
                        </a:rPr>
                        <a:t>2m</a:t>
                      </a:r>
                      <a:r>
                        <a:rPr lang="zh-CN" altLang="en-US" sz="2000" kern="1200" baseline="0" dirty="0" smtClean="0">
                          <a:solidFill>
                            <a:schemeClr val="tx1"/>
                          </a:solidFill>
                          <a:latin typeface="+mn-lt"/>
                          <a:ea typeface="+mn-ea"/>
                          <a:cs typeface="+mn-cs"/>
                        </a:rPr>
                        <a:t>以上的高处绑扎柱钢筋时，应搭设操作平台；</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3.</a:t>
                      </a:r>
                      <a:r>
                        <a:rPr lang="zh-CN" altLang="en-US" sz="2000" kern="1200" baseline="0" dirty="0" smtClean="0">
                          <a:solidFill>
                            <a:schemeClr val="tx1"/>
                          </a:solidFill>
                          <a:latin typeface="+mn-lt"/>
                          <a:ea typeface="+mn-ea"/>
                          <a:cs typeface="+mn-cs"/>
                        </a:rPr>
                        <a:t>在高处进行预应力张拉时，应搭设有防护挡板的操作平台。</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104167">
                <a:tc vMerge="1">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000" kern="1200" baseline="0" dirty="0" smtClean="0">
                          <a:solidFill>
                            <a:schemeClr val="tx1"/>
                          </a:solidFill>
                          <a:latin typeface="+mn-lt"/>
                          <a:ea typeface="+mn-ea"/>
                          <a:cs typeface="+mn-cs"/>
                        </a:rPr>
                        <a:t>混凝土浇筑与结构施工时的悬空作业应符合下列规定：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浇筑高度</a:t>
                      </a:r>
                      <a:r>
                        <a:rPr lang="en-US" altLang="zh-CN" sz="2000" kern="1200" baseline="0" dirty="0" smtClean="0">
                          <a:solidFill>
                            <a:schemeClr val="tx1"/>
                          </a:solidFill>
                          <a:latin typeface="+mn-lt"/>
                          <a:ea typeface="+mn-ea"/>
                          <a:cs typeface="+mn-cs"/>
                        </a:rPr>
                        <a:t>2m</a:t>
                      </a:r>
                      <a:r>
                        <a:rPr lang="zh-CN" altLang="en-US" sz="2000" kern="1200" baseline="0" dirty="0" smtClean="0">
                          <a:solidFill>
                            <a:schemeClr val="tx1"/>
                          </a:solidFill>
                          <a:latin typeface="+mn-lt"/>
                          <a:ea typeface="+mn-ea"/>
                          <a:cs typeface="+mn-cs"/>
                        </a:rPr>
                        <a:t>以上的混凝土结构构件时，应设置脚手架或操作平台；</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悬挑的混凝土梁、檐、外墙和边柱等结构施工时，应搭设脚手架或操作平台，并应设置防护栏杆，采用密目式安全立网封闭。</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7669" name="任意多边形 4"/>
          <p:cNvSpPr/>
          <p:nvPr/>
        </p:nvSpPr>
        <p:spPr>
          <a:xfrm>
            <a:off x="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8088"/>
          <a:ext cx="12158663" cy="5429250"/>
        </p:xfrm>
        <a:graphic>
          <a:graphicData uri="http://schemas.openxmlformats.org/drawingml/2006/table">
            <a:tbl>
              <a:tblPr/>
              <a:tblGrid>
                <a:gridCol w="4486275"/>
                <a:gridCol w="7671858"/>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攀登与悬空作业</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5.2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悬空作业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1963102">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第4.2.6条 混凝土浇筑时的悬空作业；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第4.2.7条 进行预应力张拉的悬空作业时；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第4.2.8条 悬空进行门窗作业时；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000" kern="1200" baseline="0" dirty="0" smtClean="0">
                          <a:solidFill>
                            <a:schemeClr val="tx1"/>
                          </a:solidFill>
                          <a:latin typeface="+mn-lt"/>
                          <a:ea typeface="+mn-ea"/>
                          <a:cs typeface="+mn-cs"/>
                        </a:rPr>
                        <a:t>屋面作业时应符合下列规定：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在坡度大于</a:t>
                      </a:r>
                      <a:r>
                        <a:rPr lang="en-US" altLang="zh-CN" sz="2000" kern="1200" baseline="0" dirty="0" smtClean="0">
                          <a:solidFill>
                            <a:schemeClr val="tx1"/>
                          </a:solidFill>
                          <a:latin typeface="+mn-lt"/>
                          <a:ea typeface="+mn-ea"/>
                          <a:cs typeface="+mn-cs"/>
                        </a:rPr>
                        <a:t>1</a:t>
                      </a:r>
                      <a:r>
                        <a:rPr lang="zh-CN" altLang="en-US" sz="2000" kern="1200" baseline="0" dirty="0" smtClean="0">
                          <a:solidFill>
                            <a:schemeClr val="tx1"/>
                          </a:solidFill>
                          <a:latin typeface="+mn-lt"/>
                          <a:ea typeface="+mn-ea"/>
                          <a:cs typeface="+mn-cs"/>
                        </a:rPr>
                        <a:t>：</a:t>
                      </a:r>
                      <a:r>
                        <a:rPr lang="en-US" altLang="zh-CN" sz="2000" kern="1200" baseline="0" dirty="0" smtClean="0">
                          <a:solidFill>
                            <a:schemeClr val="tx1"/>
                          </a:solidFill>
                          <a:latin typeface="+mn-lt"/>
                          <a:ea typeface="+mn-ea"/>
                          <a:cs typeface="+mn-cs"/>
                        </a:rPr>
                        <a:t>2.2</a:t>
                      </a:r>
                      <a:r>
                        <a:rPr lang="zh-CN" altLang="en-US" sz="2000" kern="1200" baseline="0" dirty="0" smtClean="0">
                          <a:solidFill>
                            <a:schemeClr val="tx1"/>
                          </a:solidFill>
                          <a:latin typeface="+mn-lt"/>
                          <a:ea typeface="+mn-ea"/>
                          <a:cs typeface="+mn-cs"/>
                        </a:rPr>
                        <a:t>的屋面上作业，当无外脚手架时，应在屋檐边设置不低于</a:t>
                      </a:r>
                      <a:r>
                        <a:rPr lang="en-US" altLang="zh-CN" sz="2000" kern="1200" baseline="0" dirty="0" smtClean="0">
                          <a:solidFill>
                            <a:schemeClr val="tx1"/>
                          </a:solidFill>
                          <a:latin typeface="+mn-lt"/>
                          <a:ea typeface="+mn-ea"/>
                          <a:cs typeface="+mn-cs"/>
                        </a:rPr>
                        <a:t>1.5m</a:t>
                      </a:r>
                      <a:r>
                        <a:rPr lang="zh-CN" altLang="en-US" sz="2000" kern="1200" baseline="0" dirty="0" smtClean="0">
                          <a:solidFill>
                            <a:schemeClr val="tx1"/>
                          </a:solidFill>
                          <a:latin typeface="+mn-lt"/>
                          <a:ea typeface="+mn-ea"/>
                          <a:cs typeface="+mn-cs"/>
                        </a:rPr>
                        <a:t>高的防护栏杆，并应采用密目式安全立网全封闭；</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在轻质型材等屋面上作业，应搭设临时走道板，不得在轻质型材上行走；安装压型板前，应采取在梁下支设安全平网或搭设脚手架等安全防护措施。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507296">
                <a:tc vMerge="1">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000" kern="1200" baseline="0" dirty="0" smtClean="0">
                          <a:solidFill>
                            <a:schemeClr val="tx1"/>
                          </a:solidFill>
                          <a:latin typeface="+mn-lt"/>
                          <a:ea typeface="+mn-ea"/>
                          <a:cs typeface="+mn-cs"/>
                        </a:rPr>
                        <a:t>外墙作业时应符合下列规定：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门窗作业时，应有防坠落措施，操作人员在无安全防护措施情况下，不得站立在樘子、阳台栏板上作业；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高处安装、不得使用座板式单人吊具。</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8691" name="任意多边形 4"/>
          <p:cNvSpPr/>
          <p:nvPr/>
        </p:nvSpPr>
        <p:spPr>
          <a:xfrm>
            <a:off x="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文本框 1"/>
          <p:cNvSpPr txBox="1"/>
          <p:nvPr/>
        </p:nvSpPr>
        <p:spPr>
          <a:xfrm>
            <a:off x="14288" y="1200150"/>
            <a:ext cx="12185650" cy="5724525"/>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5.2 </a:t>
            </a:r>
            <a:r>
              <a:rPr lang="zh-CN" altLang="en-US" sz="2400" dirty="0">
                <a:solidFill>
                  <a:srgbClr val="000000"/>
                </a:solidFill>
                <a:latin typeface="黑体" panose="02010609060101010101" pitchFamily="49" charset="-122"/>
                <a:ea typeface="黑体" panose="02010609060101010101" pitchFamily="49" charset="-122"/>
              </a:rPr>
              <a:t>悬空作业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5.2.1</a:t>
            </a:r>
            <a:r>
              <a:rPr lang="zh-CN" altLang="en-US" sz="1900" dirty="0">
                <a:solidFill>
                  <a:srgbClr val="000000"/>
                </a:solidFill>
                <a:latin typeface="宋体" panose="02010600030101010101" pitchFamily="2" charset="-122"/>
              </a:rPr>
              <a:t>　由于悬空作业的条件并不相同，这条仅作原则上的规定，具体可由施工单位自行决定，用以保证施工安全。</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5.2.2</a:t>
            </a:r>
            <a:r>
              <a:rPr lang="en-US" altLang="zh-CN" sz="1900" dirty="0">
                <a:solidFill>
                  <a:srgbClr val="000000"/>
                </a:solidFill>
                <a:latin typeface="宋体" panose="02010600030101010101" pitchFamily="2" charset="-122"/>
              </a:rPr>
              <a:t> </a:t>
            </a:r>
            <a:r>
              <a:rPr lang="zh-CN" altLang="en-US" sz="1900" dirty="0">
                <a:solidFill>
                  <a:srgbClr val="000000"/>
                </a:solidFill>
                <a:latin typeface="宋体" panose="02010600030101010101" pitchFamily="2" charset="-122"/>
              </a:rPr>
              <a:t>第一款规定将结构构件尽量在地面安装，并装设进行高空作业的安全设施，是为了尽量避免或减少在悬空状态下的作业；</a:t>
            </a:r>
            <a:endParaRPr lang="zh-CN" altLang="en-US" sz="1900" dirty="0">
              <a:solidFill>
                <a:srgbClr val="000000"/>
              </a:solidFill>
              <a:latin typeface="宋体" panose="02010600030101010101" pitchFamily="2" charset="-122"/>
            </a:endParaRPr>
          </a:p>
          <a:p>
            <a:r>
              <a:rPr lang="zh-CN" altLang="en-US" sz="1900" dirty="0">
                <a:solidFill>
                  <a:srgbClr val="000000"/>
                </a:solidFill>
                <a:latin typeface="宋体" panose="02010600030101010101" pitchFamily="2" charset="-122"/>
              </a:rPr>
              <a:t>第二款的规定是为了施工的安全和方便，并且制作构件时一并制作高处作业安全设施亦较容易处理；</a:t>
            </a:r>
            <a:endParaRPr lang="zh-CN" altLang="en-US" sz="1900" dirty="0">
              <a:solidFill>
                <a:srgbClr val="000000"/>
              </a:solidFill>
              <a:latin typeface="宋体" panose="02010600030101010101" pitchFamily="2" charset="-122"/>
            </a:endParaRPr>
          </a:p>
          <a:p>
            <a:r>
              <a:rPr lang="zh-CN" altLang="en-US" sz="1900" dirty="0">
                <a:solidFill>
                  <a:srgbClr val="000000"/>
                </a:solidFill>
                <a:latin typeface="宋体" panose="02010600030101010101" pitchFamily="2" charset="-122"/>
              </a:rPr>
              <a:t>第三、第四款是常见的关于悬空作业的安全技术措施。</a:t>
            </a:r>
            <a:endParaRPr lang="zh-CN" altLang="en-US" sz="1900" dirty="0">
              <a:latin typeface="宋体" panose="02010600030101010101" pitchFamily="2" charset="-122"/>
            </a:endParaRPr>
          </a:p>
          <a:p>
            <a:r>
              <a:rPr lang="zh-CN" altLang="en-US" sz="1900" dirty="0">
                <a:latin typeface="宋体" panose="02010600030101010101" pitchFamily="2" charset="-122"/>
              </a:rPr>
              <a:t>第五款的规定是鼓励使用和推广标准化、定型化产品的安全防护设施。</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5.2.3</a:t>
            </a:r>
            <a:r>
              <a:rPr lang="zh-CN" altLang="en-US" sz="1900" dirty="0">
                <a:solidFill>
                  <a:srgbClr val="000000"/>
                </a:solidFill>
                <a:latin typeface="宋体" panose="02010600030101010101" pitchFamily="2" charset="-122"/>
              </a:rPr>
              <a:t>　本条是强制性条文。安装中的管道，特别是横向管道，并不具有承受操作人员重量的能力，操作时严禁在其上面站立和行走。</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5.2.4</a:t>
            </a:r>
            <a:r>
              <a:rPr lang="zh-CN" altLang="en-US" sz="1900" dirty="0">
                <a:solidFill>
                  <a:srgbClr val="000000"/>
                </a:solidFill>
                <a:latin typeface="宋体" panose="02010600030101010101" pitchFamily="2" charset="-122"/>
              </a:rPr>
              <a:t>　第一款禁止在连接件、支撑件和模板上攀登，是防止因受力过大产生变形、折断等情况造成坠落危险。</a:t>
            </a:r>
            <a:endParaRPr lang="zh-CN" altLang="en-US" sz="1900" dirty="0">
              <a:solidFill>
                <a:srgbClr val="000000"/>
              </a:solidFill>
              <a:latin typeface="宋体" panose="02010600030101010101" pitchFamily="2" charset="-122"/>
            </a:endParaRPr>
          </a:p>
          <a:p>
            <a:r>
              <a:rPr lang="zh-CN" altLang="en-US" sz="1900" dirty="0">
                <a:solidFill>
                  <a:srgbClr val="000000"/>
                </a:solidFill>
                <a:latin typeface="宋体" panose="02010600030101010101" pitchFamily="2" charset="-122"/>
              </a:rPr>
              <a:t>第二款、第三款系参酌</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建筑施工模板安全技术规范</a:t>
            </a:r>
            <a:r>
              <a:rPr lang="en-US" altLang="zh-CN" sz="1900" dirty="0">
                <a:solidFill>
                  <a:srgbClr val="000000"/>
                </a:solidFill>
                <a:latin typeface="宋体" panose="02010600030101010101" pitchFamily="2" charset="-122"/>
              </a:rPr>
              <a:t>》JGJ162</a:t>
            </a:r>
            <a:r>
              <a:rPr lang="zh-CN" altLang="en-US" sz="1900" dirty="0">
                <a:solidFill>
                  <a:srgbClr val="000000"/>
                </a:solidFill>
                <a:latin typeface="宋体" panose="02010600030101010101" pitchFamily="2" charset="-122"/>
              </a:rPr>
              <a:t>的相关规定执行。</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5.2.5</a:t>
            </a:r>
            <a:r>
              <a:rPr lang="zh-CN" altLang="en-US" sz="1900" dirty="0">
                <a:solidFill>
                  <a:srgbClr val="000000"/>
                </a:solidFill>
                <a:latin typeface="黑体" panose="02010609060101010101" pitchFamily="49" charset="-122"/>
                <a:ea typeface="黑体" panose="02010609060101010101" pitchFamily="49" charset="-122"/>
              </a:rPr>
              <a:t>～</a:t>
            </a:r>
            <a:r>
              <a:rPr lang="en-US" altLang="zh-CN" sz="1900" dirty="0">
                <a:solidFill>
                  <a:srgbClr val="000000"/>
                </a:solidFill>
                <a:latin typeface="黑体" panose="02010609060101010101" pitchFamily="49" charset="-122"/>
                <a:ea typeface="黑体" panose="02010609060101010101" pitchFamily="49" charset="-122"/>
              </a:rPr>
              <a:t>5.2.6</a:t>
            </a:r>
            <a:r>
              <a:rPr lang="zh-CN" altLang="en-US" sz="1900" dirty="0">
                <a:solidFill>
                  <a:srgbClr val="000000"/>
                </a:solidFill>
                <a:latin typeface="宋体" panose="02010600030101010101" pitchFamily="2" charset="-122"/>
              </a:rPr>
              <a:t>　系参酌</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建筑安装工人安全技术操作规程</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建筑施工安全技术统一规范</a:t>
            </a:r>
            <a:r>
              <a:rPr lang="en-US" altLang="zh-CN" sz="1900" dirty="0">
                <a:solidFill>
                  <a:srgbClr val="000000"/>
                </a:solidFill>
                <a:latin typeface="宋体" panose="02010600030101010101" pitchFamily="2" charset="-122"/>
              </a:rPr>
              <a:t>》GB50870</a:t>
            </a:r>
            <a:r>
              <a:rPr lang="zh-CN" altLang="en-US" sz="1900" dirty="0">
                <a:solidFill>
                  <a:srgbClr val="000000"/>
                </a:solidFill>
                <a:latin typeface="宋体" panose="02010600030101010101" pitchFamily="2" charset="-122"/>
              </a:rPr>
              <a:t>有关规定而制订。</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5.2.7</a:t>
            </a:r>
            <a:r>
              <a:rPr lang="zh-CN" altLang="en-US" sz="1900" dirty="0">
                <a:solidFill>
                  <a:srgbClr val="000000"/>
                </a:solidFill>
                <a:latin typeface="宋体" panose="02010600030101010101" pitchFamily="2" charset="-122"/>
              </a:rPr>
              <a:t>　第一款，防护栏杆高度与屋面坡度关系，原定坡度以</a:t>
            </a:r>
            <a:r>
              <a:rPr lang="en-US" altLang="zh-CN" sz="1900" dirty="0">
                <a:solidFill>
                  <a:srgbClr val="000000"/>
                </a:solidFill>
                <a:latin typeface="宋体" panose="02010600030101010101" pitchFamily="2" charset="-122"/>
              </a:rPr>
              <a:t>25º</a:t>
            </a:r>
            <a:r>
              <a:rPr lang="zh-CN" altLang="en-US" sz="1900" dirty="0">
                <a:solidFill>
                  <a:srgbClr val="000000"/>
                </a:solidFill>
                <a:latin typeface="宋体" panose="02010600030101010101" pitchFamily="2" charset="-122"/>
              </a:rPr>
              <a:t>为界，现换算成比例改为</a:t>
            </a:r>
            <a:r>
              <a:rPr lang="en-US" altLang="zh-CN" sz="1900" dirty="0">
                <a:solidFill>
                  <a:srgbClr val="000000"/>
                </a:solidFill>
                <a:latin typeface="宋体" panose="02010600030101010101" pitchFamily="2" charset="-122"/>
              </a:rPr>
              <a:t>1</a:t>
            </a:r>
            <a:r>
              <a:rPr lang="zh-CN" altLang="en-US" sz="1900" dirty="0">
                <a:solidFill>
                  <a:srgbClr val="000000"/>
                </a:solidFill>
                <a:latin typeface="宋体" panose="02010600030101010101" pitchFamily="2" charset="-122"/>
              </a:rPr>
              <a:t>：</a:t>
            </a:r>
            <a:r>
              <a:rPr lang="en-US" altLang="zh-CN" sz="1900" dirty="0">
                <a:solidFill>
                  <a:srgbClr val="000000"/>
                </a:solidFill>
                <a:latin typeface="宋体" panose="02010600030101010101" pitchFamily="2" charset="-122"/>
              </a:rPr>
              <a:t>2.2</a:t>
            </a:r>
            <a:r>
              <a:rPr lang="zh-CN" altLang="en-US" sz="1900" dirty="0">
                <a:solidFill>
                  <a:srgbClr val="000000"/>
                </a:solidFill>
                <a:latin typeface="宋体" panose="02010600030101010101" pitchFamily="2" charset="-122"/>
              </a:rPr>
              <a:t>；</a:t>
            </a:r>
            <a:endParaRPr lang="zh-CN" altLang="en-US" sz="1900" dirty="0">
              <a:solidFill>
                <a:srgbClr val="000000"/>
              </a:solidFill>
              <a:latin typeface="宋体" panose="02010600030101010101" pitchFamily="2" charset="-122"/>
            </a:endParaRPr>
          </a:p>
          <a:p>
            <a:r>
              <a:rPr lang="zh-CN" altLang="en-US" sz="1900" dirty="0">
                <a:solidFill>
                  <a:srgbClr val="000000"/>
                </a:solidFill>
                <a:latin typeface="宋体" panose="02010600030101010101" pitchFamily="2" charset="-122"/>
              </a:rPr>
              <a:t>第二款，屋面施工时，既处于悬空作业状态，又往往处于临边作业状态，稍不注意就容易发生高处坠落事故，本条对在屋面施工中较易发生事故之处作出规定，以谋重视。</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5.2.8</a:t>
            </a:r>
            <a:r>
              <a:rPr lang="zh-CN" altLang="en-US" sz="1900" dirty="0">
                <a:solidFill>
                  <a:srgbClr val="000000"/>
                </a:solidFill>
                <a:latin typeface="宋体" panose="02010600030101010101" pitchFamily="2" charset="-122"/>
              </a:rPr>
              <a:t>　</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座板式单人吊具悬吊作业安全技术规范</a:t>
            </a:r>
            <a:r>
              <a:rPr lang="en-US" altLang="zh-CN" sz="1900" dirty="0">
                <a:solidFill>
                  <a:srgbClr val="000000"/>
                </a:solidFill>
                <a:latin typeface="宋体" panose="02010600030101010101" pitchFamily="2" charset="-122"/>
              </a:rPr>
              <a:t>》GB 23525</a:t>
            </a:r>
            <a:r>
              <a:rPr lang="zh-CN" altLang="en-US" sz="1900" dirty="0">
                <a:solidFill>
                  <a:srgbClr val="000000"/>
                </a:solidFill>
                <a:latin typeface="宋体" panose="02010600030101010101" pitchFamily="2" charset="-122"/>
              </a:rPr>
              <a:t>规定，座板式单人吊具适用于对建筑物清洗、粉饰、养护，并规定不适用于高处安装和吊运作业。在修订过程中，各地对高处作业使用座板式单人吊具意见不一，经多方征求意见作此规定。自制吊篮的质量具有不确定性，存在安全隐患，故高处作业中不得使用。</a:t>
            </a:r>
            <a:endParaRPr lang="zh-CN" altLang="en-US" sz="1900" dirty="0">
              <a:latin typeface="Calibri" panose="020F0502020204030204" pitchFamily="34" charset="0"/>
            </a:endParaRPr>
          </a:p>
        </p:txBody>
      </p:sp>
      <p:sp>
        <p:nvSpPr>
          <p:cNvPr id="29700" name="任意多边形 4"/>
          <p:cNvSpPr/>
          <p:nvPr/>
        </p:nvSpPr>
        <p:spPr>
          <a:xfrm>
            <a:off x="6350"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a:spLocks noGrp="1"/>
          </p:cNvSpPr>
          <p:nvPr>
            <p:ph type="body" idx="4294967295"/>
          </p:nvPr>
        </p:nvSpPr>
        <p:spPr>
          <a:xfrm>
            <a:off x="6350" y="1209675"/>
            <a:ext cx="12185650" cy="5360988"/>
          </a:xfrm>
        </p:spPr>
        <p:txBody>
          <a:bodyPr vert="horz" wrap="square" lIns="91440" tIns="45720" rIns="91440" bIns="45720" numCol="1" anchor="t" anchorCtr="0" compatLnSpc="1"/>
          <a:lstStyle/>
          <a:p>
            <a:pPr marL="0" marR="0" lvl="0" indent="-228600" algn="l" defTabSz="914400" rtl="0" eaLnBrk="1" fontAlgn="base" latinLnBrk="0" hangingPunct="1">
              <a:lnSpc>
                <a:spcPts val="3200"/>
              </a:lnSpc>
              <a:spcBef>
                <a:spcPts val="1000"/>
              </a:spcBef>
              <a:spcAft>
                <a:spcPct val="0"/>
              </a:spcAft>
              <a:buClrTx/>
              <a:buSzTx/>
              <a:buFont typeface="Arial" panose="020B0604020202020204" pitchFamily="34" charset="0"/>
              <a:buNone/>
              <a:defRPr/>
            </a:pPr>
            <a:r>
              <a:rPr kumimoji="0" lang="zh-CN" altLang="en-US" sz="22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      </a:t>
            </a:r>
            <a:r>
              <a:rPr kumimoji="0" lang="zh-CN" altLang="en-US" sz="2400" b="0"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 2016年7月9日住房城乡建设部发布关于行业标准《建筑施工高处作业安全技术规范》的公告，此公告声明批准《建筑施工高处作业安全技术规范》为行业标准，编号为JGJ80-2016，自2016年12月1日起实施。其中，第4.1.1、4.2.1、5.2.3、6.4.1、8.1.2条为强制性条文，必须严格执行。原《建筑施工高处作业安全技术规范》JGJ80-91同时废止。</a:t>
            </a:r>
            <a:endParaRPr kumimoji="0" lang="zh-CN" altLang="en-US" sz="2400" b="0"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228600" marR="0" lvl="0" indent="-228600" algn="l" defTabSz="914400" rtl="0" eaLnBrk="1" fontAlgn="base" latinLnBrk="0" hangingPunct="1">
              <a:lnSpc>
                <a:spcPts val="2700"/>
              </a:lnSpc>
              <a:spcBef>
                <a:spcPts val="1000"/>
              </a:spcBef>
              <a:spcAft>
                <a:spcPct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endParaRPr>
          </a:p>
          <a:p>
            <a:pPr marL="228600" marR="0" lvl="0" indent="-228600" algn="l" defTabSz="914400" rtl="0" eaLnBrk="1" fontAlgn="base" latinLnBrk="0" hangingPunct="1">
              <a:lnSpc>
                <a:spcPts val="2700"/>
              </a:lnSpc>
              <a:spcBef>
                <a:spcPts val="100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一、新规范修改的主要内容</a:t>
            </a:r>
            <a:endParaRPr kumimoji="0" lang="en-US" altLang="zh-CN"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endParaRPr>
          </a:p>
          <a:p>
            <a:pPr marL="228600" marR="0" lvl="0" indent="-228600" algn="l" defTabSz="914400" rtl="0" eaLnBrk="1" fontAlgn="base" latinLnBrk="0" hangingPunct="1">
              <a:lnSpc>
                <a:spcPts val="2700"/>
              </a:lnSpc>
              <a:spcBef>
                <a:spcPts val="1000"/>
              </a:spcBef>
              <a:spcAft>
                <a:spcPct val="0"/>
              </a:spcAft>
              <a:buClrTx/>
              <a:buSzTx/>
              <a:buFont typeface="Arial" panose="020B0604020202020204" pitchFamily="34" charset="0"/>
              <a:buNone/>
              <a:defRPr/>
            </a:pPr>
            <a:endParaRPr kumimoji="0" lang="zh-CN"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endParaRPr>
          </a:p>
          <a:p>
            <a:pPr marL="228600" marR="0" lvl="0" indent="-228600" algn="l" defTabSz="914400" rtl="0" eaLnBrk="1" fontAlgn="base" latinLnBrk="0" hangingPunct="1">
              <a:lnSpc>
                <a:spcPts val="2700"/>
              </a:lnSpc>
              <a:spcBef>
                <a:spcPts val="100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二、解读《建筑施工高处作业安全技术规范》</a:t>
            </a:r>
            <a:endParaRPr kumimoji="0" lang="en-US"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76" name="任意多边形 4"/>
          <p:cNvSpPr/>
          <p:nvPr/>
        </p:nvSpPr>
        <p:spPr>
          <a:xfrm>
            <a:off x="0" y="811848"/>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3638"/>
              </a:cxn>
              <a:cxn ang="0">
                <a:pos x="0" y="363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en-US" altLang="zh-CN" sz="2400" dirty="0">
                <a:solidFill>
                  <a:srgbClr val="FF3300"/>
                </a:solidFill>
                <a:latin typeface="华文琥珀" panose="02010800040101010101" pitchFamily="2" charset="-122"/>
                <a:ea typeface="华文琥珀" panose="02010800040101010101" pitchFamily="2" charset="-122"/>
              </a:rPr>
              <a:t>&lt;</a:t>
            </a:r>
            <a:r>
              <a:rPr lang="zh-CN" altLang="en-US" sz="2400" dirty="0">
                <a:solidFill>
                  <a:srgbClr val="FF3300"/>
                </a:solidFill>
                <a:latin typeface="华文琥珀" panose="02010800040101010101" pitchFamily="2" charset="-122"/>
                <a:ea typeface="华文琥珀" panose="02010800040101010101" pitchFamily="2" charset="-122"/>
                <a:sym typeface="宋体" panose="02010600030101010101" pitchFamily="2" charset="-122"/>
              </a:rPr>
              <a:t>建筑施工高处作业安全技术规范</a:t>
            </a:r>
            <a:r>
              <a:rPr lang="en-US" altLang="zh-CN" sz="2400" dirty="0">
                <a:solidFill>
                  <a:srgbClr val="FF3300"/>
                </a:solidFill>
                <a:latin typeface="华文琥珀" panose="02010800040101010101" pitchFamily="2" charset="-122"/>
                <a:ea typeface="华文琥珀" panose="02010800040101010101" pitchFamily="2" charset="-122"/>
              </a:rPr>
              <a:t>&gt;JGJ80-2016</a:t>
            </a:r>
            <a:r>
              <a:rPr lang="zh-CN" altLang="en-US" sz="2400" b="1" dirty="0">
                <a:solidFill>
                  <a:srgbClr val="FF0000"/>
                </a:solidFill>
                <a:latin typeface="Arial" panose="020B0604020202020204" pitchFamily="34" charset="0"/>
              </a:rPr>
              <a:t>宣讲提纲</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9675"/>
          <a:ext cx="12209463" cy="5429250"/>
        </p:xfrm>
        <a:graphic>
          <a:graphicData uri="http://schemas.openxmlformats.org/drawingml/2006/table">
            <a:tbl>
              <a:tblPr/>
              <a:tblGrid>
                <a:gridCol w="4486275"/>
                <a:gridCol w="7722658"/>
              </a:tblGrid>
              <a:tr h="57896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56669">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6.1</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一般规定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730676">
                <a:tc rowSpan="5">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第5.1.1条 移动式操作平台，必须符合下列规定：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一、操作平台应由专业技术人员按现行的相应规范进行设计，计算书及图纸应编入施工组织设计。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二、操作平台的面积不应超过10㎡，高度不应超过5m。还应进行稳定验算，并采取措施减少立柱的长细比。</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6.1.1　</a:t>
                      </a:r>
                      <a:r>
                        <a:rPr lang="zh-CN" altLang="en-US" sz="2000" kern="1200" baseline="0" dirty="0" smtClean="0">
                          <a:solidFill>
                            <a:schemeClr val="tx1"/>
                          </a:solidFill>
                          <a:latin typeface="+mn-lt"/>
                          <a:ea typeface="+mn-ea"/>
                          <a:cs typeface="+mn-cs"/>
                        </a:rPr>
                        <a:t>操作平台应进行设计计算，架体构造与材质应满足相关现行国家、行业标准规定。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77103">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6.1.2　</a:t>
                      </a:r>
                      <a:r>
                        <a:rPr lang="zh-CN" altLang="en-US" sz="2000" kern="1200" baseline="0" dirty="0" smtClean="0">
                          <a:solidFill>
                            <a:schemeClr val="tx1"/>
                          </a:solidFill>
                          <a:latin typeface="+mn-lt"/>
                          <a:ea typeface="+mn-ea"/>
                          <a:cs typeface="+mn-cs"/>
                        </a:rPr>
                        <a:t>面积、高度或荷载超过本规范规定的，应编制专项施工方案。</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411947">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6.1.3　</a:t>
                      </a:r>
                      <a:r>
                        <a:rPr lang="zh-CN" altLang="en-US" sz="2000" kern="1200" baseline="0" dirty="0" smtClean="0">
                          <a:solidFill>
                            <a:schemeClr val="tx1"/>
                          </a:solidFill>
                          <a:latin typeface="+mn-lt"/>
                          <a:ea typeface="+mn-ea"/>
                          <a:cs typeface="+mn-cs"/>
                        </a:rPr>
                        <a:t>操作平台的架体应采用钢管、型钢等组装，并应符合现行国家标准</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钢结构设计规范</a:t>
                      </a:r>
                      <a:r>
                        <a:rPr lang="en-US" altLang="zh-CN" sz="2000" kern="1200" baseline="0" dirty="0" smtClean="0">
                          <a:solidFill>
                            <a:schemeClr val="tx1"/>
                          </a:solidFill>
                          <a:latin typeface="+mn-lt"/>
                          <a:ea typeface="+mn-ea"/>
                          <a:cs typeface="+mn-cs"/>
                        </a:rPr>
                        <a:t>》GB50017</a:t>
                      </a:r>
                      <a:r>
                        <a:rPr lang="zh-CN" altLang="en-US" sz="2000" kern="1200" baseline="0" dirty="0" smtClean="0">
                          <a:solidFill>
                            <a:schemeClr val="tx1"/>
                          </a:solidFill>
                          <a:latin typeface="+mn-lt"/>
                          <a:ea typeface="+mn-ea"/>
                          <a:cs typeface="+mn-cs"/>
                        </a:rPr>
                        <a:t>及相关脚手架行业标准规定。平台面铺设的钢、木或竹胶合板等材质的脚手板，应符合强度要求，并应平整满铺及可靠固定。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7185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6.1.4　</a:t>
                      </a:r>
                      <a:r>
                        <a:rPr lang="zh-CN" altLang="en-US" sz="2000" kern="1200" baseline="0" dirty="0" smtClean="0">
                          <a:solidFill>
                            <a:schemeClr val="tx1"/>
                          </a:solidFill>
                          <a:latin typeface="+mn-lt"/>
                          <a:ea typeface="+mn-ea"/>
                          <a:cs typeface="+mn-cs"/>
                        </a:rPr>
                        <a:t>操作平台的临边应按本规范第</a:t>
                      </a:r>
                      <a:r>
                        <a:rPr lang="en-US" altLang="zh-CN" sz="2000" kern="1200" baseline="0" dirty="0" smtClean="0">
                          <a:solidFill>
                            <a:schemeClr val="tx1"/>
                          </a:solidFill>
                          <a:latin typeface="+mn-lt"/>
                          <a:ea typeface="+mn-ea"/>
                          <a:cs typeface="+mn-cs"/>
                        </a:rPr>
                        <a:t>4.3</a:t>
                      </a:r>
                      <a:r>
                        <a:rPr lang="zh-CN" altLang="en-US" sz="2000" kern="1200" baseline="0" dirty="0" smtClean="0">
                          <a:solidFill>
                            <a:schemeClr val="tx1"/>
                          </a:solidFill>
                          <a:latin typeface="+mn-lt"/>
                          <a:ea typeface="+mn-ea"/>
                          <a:cs typeface="+mn-cs"/>
                        </a:rPr>
                        <a:t>节的规定设置防护栏杆，单独设置的操作平台应设置供人上下、踏步间距不大于</a:t>
                      </a:r>
                      <a:r>
                        <a:rPr lang="en-US" altLang="zh-CN" sz="2000" kern="1200" baseline="0" dirty="0" smtClean="0">
                          <a:solidFill>
                            <a:schemeClr val="tx1"/>
                          </a:solidFill>
                          <a:latin typeface="+mn-lt"/>
                          <a:ea typeface="+mn-ea"/>
                          <a:cs typeface="+mn-cs"/>
                        </a:rPr>
                        <a:t>400㎜</a:t>
                      </a:r>
                      <a:r>
                        <a:rPr lang="zh-CN" altLang="en-US" sz="2000" kern="1200" baseline="0" dirty="0" smtClean="0">
                          <a:solidFill>
                            <a:schemeClr val="tx1"/>
                          </a:solidFill>
                          <a:latin typeface="+mn-lt"/>
                          <a:ea typeface="+mn-ea"/>
                          <a:cs typeface="+mn-cs"/>
                        </a:rPr>
                        <a:t>的扶梯。</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292417">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6.1.5  </a:t>
                      </a:r>
                      <a:r>
                        <a:rPr lang="zh-CN" altLang="en-US" sz="2000" kern="1200" baseline="0" dirty="0" smtClean="0">
                          <a:solidFill>
                            <a:schemeClr val="tx1"/>
                          </a:solidFill>
                          <a:latin typeface="+mn-lt"/>
                          <a:ea typeface="+mn-ea"/>
                          <a:cs typeface="+mn-cs"/>
                        </a:rPr>
                        <a:t>操作平台投入使用时，应在平台的内侧设置标明允许负载值的限载牌，物料应及时转运，不得超重与超高堆放。</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0745"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文本框 1"/>
          <p:cNvSpPr txBox="1"/>
          <p:nvPr/>
        </p:nvSpPr>
        <p:spPr>
          <a:xfrm>
            <a:off x="-19050" y="1201738"/>
            <a:ext cx="12185650" cy="5386387"/>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6  </a:t>
            </a:r>
            <a:r>
              <a:rPr lang="zh-CN" altLang="en-US" sz="2400" dirty="0">
                <a:solidFill>
                  <a:srgbClr val="000000"/>
                </a:solidFill>
                <a:latin typeface="黑体" panose="02010609060101010101" pitchFamily="49" charset="-122"/>
                <a:ea typeface="黑体" panose="02010609060101010101" pitchFamily="49" charset="-122"/>
              </a:rPr>
              <a:t>操作平台     </a:t>
            </a:r>
            <a:r>
              <a:rPr lang="en-US" altLang="zh-CN" sz="2400" dirty="0">
                <a:solidFill>
                  <a:srgbClr val="000000"/>
                </a:solidFill>
                <a:latin typeface="黑体" panose="02010609060101010101" pitchFamily="49" charset="-122"/>
                <a:ea typeface="黑体" panose="02010609060101010101" pitchFamily="49" charset="-122"/>
              </a:rPr>
              <a:t>6.1</a:t>
            </a:r>
            <a:r>
              <a:rPr lang="zh-CN" altLang="en-US" sz="2400" dirty="0">
                <a:solidFill>
                  <a:srgbClr val="000000"/>
                </a:solidFill>
                <a:latin typeface="黑体" panose="02010609060101010101" pitchFamily="49" charset="-122"/>
                <a:ea typeface="黑体" panose="02010609060101010101" pitchFamily="49" charset="-122"/>
              </a:rPr>
              <a:t>　一般规定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6.1.1-6.1.2</a:t>
            </a:r>
            <a:r>
              <a:rPr lang="en-US" altLang="zh-CN" sz="2000" dirty="0">
                <a:solidFill>
                  <a:srgbClr val="000000"/>
                </a:solidFill>
                <a:latin typeface="宋体" panose="02010600030101010101" pitchFamily="2" charset="-122"/>
              </a:rPr>
              <a:t>  </a:t>
            </a:r>
            <a:r>
              <a:rPr lang="zh-CN" altLang="en-US" sz="2000" dirty="0">
                <a:latin typeface="宋体" panose="02010600030101010101" pitchFamily="2" charset="-122"/>
              </a:rPr>
              <a:t>本条规定操作平台应通过设计计算并编制专项方案后搭设，是因为施工现场操作平台发生事故的重要原因，常常是因没有编制专项施工方案或有方案不执行。</a:t>
            </a:r>
            <a:r>
              <a:rPr lang="zh-CN" altLang="en-US" sz="2000" dirty="0">
                <a:solidFill>
                  <a:srgbClr val="000000"/>
                </a:solidFill>
                <a:latin typeface="宋体" panose="02010600030101010101" pitchFamily="2" charset="-122"/>
              </a:rPr>
              <a:t>施工现场的操作平台，根据用途可分为只用于施工操作的作业平台和进行施工作业亦进行施工材料转接用的接料平台（或称卸料平台、转料平台等）。本规范修订时，根据施工现场应用的操作平台，列举了移动式操作平台、落地式操作平台、悬挑式操作平台。在审查会上，对目前国内已出现的伸缩式卸料平台，审查专家认为作为国外专利，该产品目前国内虽已有厂家在生产，但应用尚不多，建议待国内应用成熟后再放入本规范中。</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本条参酌</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建筑施工安全检查标准</a:t>
            </a:r>
            <a:r>
              <a:rPr lang="en-US" altLang="zh-CN" sz="2000" dirty="0">
                <a:solidFill>
                  <a:srgbClr val="000000"/>
                </a:solidFill>
                <a:latin typeface="宋体" panose="02010600030101010101" pitchFamily="2" charset="-122"/>
              </a:rPr>
              <a:t>》JGJ59</a:t>
            </a:r>
            <a:r>
              <a:rPr lang="zh-CN" altLang="en-US" sz="2000" dirty="0">
                <a:solidFill>
                  <a:srgbClr val="000000"/>
                </a:solidFill>
                <a:latin typeface="宋体" panose="02010600030101010101" pitchFamily="2" charset="-122"/>
              </a:rPr>
              <a:t>的相关条款而订。规定各类落地式操作平台应进行设计计算，</a:t>
            </a:r>
            <a:r>
              <a:rPr lang="zh-CN" altLang="en-US" sz="2000" dirty="0">
                <a:latin typeface="宋体" panose="02010600030101010101" pitchFamily="2" charset="-122"/>
              </a:rPr>
              <a:t>计算内容包含强度、稳定性及抗倾覆验算。</a:t>
            </a:r>
            <a:endParaRPr lang="zh-CN" altLang="en-US" sz="2000" dirty="0">
              <a:latin typeface="宋体" panose="02010600030101010101" pitchFamily="2" charset="-122"/>
            </a:endParaRPr>
          </a:p>
          <a:p>
            <a:r>
              <a:rPr lang="zh-CN" altLang="en-US" sz="2000" dirty="0">
                <a:latin typeface="宋体" panose="02010600030101010101" pitchFamily="2" charset="-122"/>
              </a:rPr>
              <a:t> </a:t>
            </a:r>
            <a:r>
              <a:rPr lang="en-US" altLang="zh-CN" sz="2000" dirty="0">
                <a:solidFill>
                  <a:srgbClr val="000000"/>
                </a:solidFill>
                <a:latin typeface="黑体" panose="02010609060101010101" pitchFamily="49" charset="-122"/>
                <a:ea typeface="黑体" panose="02010609060101010101" pitchFamily="49" charset="-122"/>
              </a:rPr>
              <a:t>6.1.3</a:t>
            </a:r>
            <a:r>
              <a:rPr lang="zh-CN" altLang="en-US" sz="2000" dirty="0">
                <a:solidFill>
                  <a:srgbClr val="000000"/>
                </a:solidFill>
                <a:latin typeface="宋体" panose="02010600030101010101" pitchFamily="2" charset="-122"/>
              </a:rPr>
              <a:t>　本条所称的脚手架规范，指</a:t>
            </a:r>
            <a:r>
              <a:rPr lang="en-US" altLang="zh-CN" sz="2000" dirty="0">
                <a:latin typeface="宋体" panose="02010600030101010101" pitchFamily="2" charset="-122"/>
              </a:rPr>
              <a:t>《</a:t>
            </a:r>
            <a:r>
              <a:rPr lang="zh-CN" altLang="en-US" sz="2000" dirty="0">
                <a:latin typeface="宋体" panose="02010600030101010101" pitchFamily="2" charset="-122"/>
              </a:rPr>
              <a:t>建筑施工木脚手架安全技术规范</a:t>
            </a:r>
            <a:r>
              <a:rPr lang="en-US" altLang="zh-CN" sz="2000" dirty="0">
                <a:latin typeface="宋体" panose="02010600030101010101" pitchFamily="2" charset="-122"/>
              </a:rPr>
              <a:t>》JGJ164</a:t>
            </a:r>
            <a:r>
              <a:rPr lang="zh-CN" altLang="en-US" sz="2000" dirty="0">
                <a:solidFill>
                  <a:srgbClr val="000000"/>
                </a:solidFill>
                <a:latin typeface="宋体" panose="02010600030101010101" pitchFamily="2" charset="-122"/>
              </a:rPr>
              <a:t>、</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建筑施工扣件式钢管脚手架安全技术规范</a:t>
            </a:r>
            <a:r>
              <a:rPr lang="en-US" altLang="zh-CN" sz="2000" dirty="0">
                <a:solidFill>
                  <a:srgbClr val="000000"/>
                </a:solidFill>
                <a:latin typeface="宋体" panose="02010600030101010101" pitchFamily="2" charset="-122"/>
              </a:rPr>
              <a:t>》JGJ130</a:t>
            </a:r>
            <a:r>
              <a:rPr lang="zh-CN" altLang="en-US" sz="2000" dirty="0">
                <a:solidFill>
                  <a:srgbClr val="000000"/>
                </a:solidFill>
                <a:latin typeface="宋体" panose="02010600030101010101" pitchFamily="2" charset="-122"/>
              </a:rPr>
              <a:t>、</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建筑施工门式钢管脚手架安全技术规范</a:t>
            </a:r>
            <a:r>
              <a:rPr lang="en-US" altLang="zh-CN" sz="2000" dirty="0">
                <a:solidFill>
                  <a:srgbClr val="000000"/>
                </a:solidFill>
                <a:latin typeface="宋体" panose="02010600030101010101" pitchFamily="2" charset="-122"/>
              </a:rPr>
              <a:t>》JGJ128</a:t>
            </a:r>
            <a:r>
              <a:rPr lang="zh-CN" altLang="en-US" sz="2000" dirty="0">
                <a:solidFill>
                  <a:srgbClr val="000000"/>
                </a:solidFill>
                <a:latin typeface="宋体" panose="02010600030101010101" pitchFamily="2" charset="-122"/>
              </a:rPr>
              <a:t>及</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建筑施工碗扣式钢管脚手架安全技术规范</a:t>
            </a:r>
            <a:r>
              <a:rPr lang="en-US" altLang="zh-CN" sz="2000" dirty="0">
                <a:solidFill>
                  <a:srgbClr val="000000"/>
                </a:solidFill>
                <a:latin typeface="宋体" panose="02010600030101010101" pitchFamily="2" charset="-122"/>
              </a:rPr>
              <a:t>》JGJ166</a:t>
            </a:r>
            <a:r>
              <a:rPr lang="zh-CN" altLang="en-US" sz="2000" dirty="0">
                <a:solidFill>
                  <a:srgbClr val="000000"/>
                </a:solidFill>
                <a:latin typeface="宋体" panose="02010600030101010101" pitchFamily="2" charset="-122"/>
              </a:rPr>
              <a:t>、</a:t>
            </a:r>
            <a:r>
              <a:rPr lang="en-US" altLang="zh-CN" sz="2000" dirty="0">
                <a:latin typeface="宋体" panose="02010600030101010101" pitchFamily="2" charset="-122"/>
              </a:rPr>
              <a:t>《</a:t>
            </a:r>
            <a:r>
              <a:rPr lang="zh-CN" altLang="en-US" sz="2000" dirty="0">
                <a:latin typeface="宋体" panose="02010600030101010101" pitchFamily="2" charset="-122"/>
              </a:rPr>
              <a:t>建筑施工竹脚手架安全技术规范等</a:t>
            </a:r>
            <a:r>
              <a:rPr lang="en-US" altLang="zh-CN" sz="2000" dirty="0">
                <a:latin typeface="宋体" panose="02010600030101010101" pitchFamily="2" charset="-122"/>
              </a:rPr>
              <a:t>》JGJ254</a:t>
            </a:r>
            <a:r>
              <a:rPr lang="zh-CN" altLang="en-US" sz="2000" dirty="0">
                <a:latin typeface="宋体" panose="02010600030101010101" pitchFamily="2" charset="-122"/>
              </a:rPr>
              <a:t>等。</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操作平台的构造、荷载要求及搭设与拆除，与脚手架相近，为方便施工现场的使用与管理，故要求符合相关脚手架规范的要求。</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6.1.4</a:t>
            </a:r>
            <a:r>
              <a:rPr lang="zh-CN" altLang="en-US" sz="2000" dirty="0">
                <a:solidFill>
                  <a:srgbClr val="000000"/>
                </a:solidFill>
                <a:latin typeface="宋体" panose="02010600030101010101" pitchFamily="2" charset="-122"/>
              </a:rPr>
              <a:t>　规定操作平台设置防护栏杆，为确保平台上作业人员的安全；考虑到平台上作业人员上下时的舒适性，将登高扶梯的步距定为</a:t>
            </a:r>
            <a:r>
              <a:rPr lang="en-US" altLang="zh-CN" sz="2000" dirty="0">
                <a:solidFill>
                  <a:srgbClr val="000000"/>
                </a:solidFill>
                <a:latin typeface="宋体" panose="02010600030101010101" pitchFamily="2" charset="-122"/>
              </a:rPr>
              <a:t>400</a:t>
            </a:r>
            <a:r>
              <a:rPr lang="zh-CN" altLang="en-US" sz="2000" dirty="0">
                <a:solidFill>
                  <a:srgbClr val="000000"/>
                </a:solidFill>
                <a:latin typeface="宋体" panose="02010600030101010101" pitchFamily="2" charset="-122"/>
              </a:rPr>
              <a:t>㎜。</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黑体" panose="02010609060101010101" pitchFamily="49" charset="-122"/>
                <a:ea typeface="黑体" panose="02010609060101010101" pitchFamily="49" charset="-122"/>
              </a:rPr>
              <a:t>6.1.5</a:t>
            </a:r>
            <a:r>
              <a:rPr lang="en-US" altLang="zh-CN" sz="2000" dirty="0">
                <a:solidFill>
                  <a:srgbClr val="000000"/>
                </a:solidFill>
                <a:latin typeface="宋体" panose="02010600030101010101" pitchFamily="2" charset="-122"/>
                <a:ea typeface="黑体" panose="02010609060101010101" pitchFamily="49" charset="-122"/>
              </a:rPr>
              <a:t>  </a:t>
            </a:r>
            <a:r>
              <a:rPr lang="zh-CN" altLang="en-US" sz="2000" dirty="0">
                <a:solidFill>
                  <a:srgbClr val="000000"/>
                </a:solidFill>
                <a:latin typeface="宋体" panose="02010600030101010101" pitchFamily="2" charset="-122"/>
              </a:rPr>
              <a:t>操作平台投入使用后，设置限载牌，用来提醒工人，且平台上严禁堆积物料。</a:t>
            </a:r>
            <a:endParaRPr lang="zh-CN" altLang="en-US" sz="2000" dirty="0">
              <a:solidFill>
                <a:srgbClr val="000000"/>
              </a:solidFill>
              <a:latin typeface="宋体" panose="02010600030101010101" pitchFamily="2" charset="-122"/>
            </a:endParaRPr>
          </a:p>
        </p:txBody>
      </p:sp>
      <p:sp>
        <p:nvSpPr>
          <p:cNvPr id="31748" name="任意多边形 4"/>
          <p:cNvSpPr/>
          <p:nvPr/>
        </p:nvSpPr>
        <p:spPr>
          <a:xfrm>
            <a:off x="0" y="712788"/>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662"/>
              </a:cxn>
              <a:cxn ang="0">
                <a:pos x="0" y="4662"/>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1738"/>
          <a:ext cx="12118975" cy="5402263"/>
        </p:xfrm>
        <a:graphic>
          <a:graphicData uri="http://schemas.openxmlformats.org/drawingml/2006/table">
            <a:tbl>
              <a:tblPr/>
              <a:tblGrid>
                <a:gridCol w="4486275"/>
                <a:gridCol w="102658"/>
                <a:gridCol w="7530042"/>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2</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移动式操作平台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768773">
                <a:tc rowSpan="5"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三、装设轮子的移动式操作平台，轮子与平台的接合处应牢固可靠，立柱底端离地面不得超过80mm。</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四、操作平台可采用Φ（48～51）×3.5mm钢管以扣件连接，亦可采用门架式或承插式钢管脚手架部件,按产品使用要求进行组装。平台的次梁，间距不应大于40cm；台面应满铺3cm厚的木板或竹笆。</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五、操作平台四周必须按临边作业要求设置防护栏杆，并应布置登高扶梯。</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5"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6.2.1　</a:t>
                      </a:r>
                      <a:r>
                        <a:rPr lang="zh-CN" altLang="en-US" sz="2000" kern="1200" baseline="0" dirty="0" smtClean="0">
                          <a:solidFill>
                            <a:schemeClr val="tx1"/>
                          </a:solidFill>
                          <a:latin typeface="+mn-lt"/>
                          <a:ea typeface="+mn-ea"/>
                          <a:cs typeface="+mn-cs"/>
                        </a:rPr>
                        <a:t>移动式操作平台的面积不应超过</a:t>
                      </a:r>
                      <a:r>
                        <a:rPr lang="en-US" altLang="zh-CN" sz="2000" kern="1200" baseline="0" dirty="0" smtClean="0">
                          <a:solidFill>
                            <a:schemeClr val="tx1"/>
                          </a:solidFill>
                          <a:latin typeface="+mn-lt"/>
                          <a:ea typeface="+mn-ea"/>
                          <a:cs typeface="+mn-cs"/>
                        </a:rPr>
                        <a:t>10㎡</a:t>
                      </a:r>
                      <a:r>
                        <a:rPr lang="zh-CN" altLang="en-US" sz="2000" kern="1200" baseline="0" dirty="0" smtClean="0">
                          <a:solidFill>
                            <a:schemeClr val="tx1"/>
                          </a:solidFill>
                          <a:latin typeface="+mn-lt"/>
                          <a:ea typeface="+mn-ea"/>
                          <a:cs typeface="+mn-cs"/>
                        </a:rPr>
                        <a:t>，高度不应超过</a:t>
                      </a:r>
                      <a:r>
                        <a:rPr lang="en-US" altLang="zh-CN" sz="2000" kern="1200" baseline="0" dirty="0" smtClean="0">
                          <a:solidFill>
                            <a:schemeClr val="tx1"/>
                          </a:solidFill>
                          <a:latin typeface="+mn-lt"/>
                          <a:ea typeface="+mn-ea"/>
                          <a:cs typeface="+mn-cs"/>
                        </a:rPr>
                        <a:t>5m</a:t>
                      </a:r>
                      <a:r>
                        <a:rPr lang="zh-CN" altLang="en-US" sz="2000" kern="1200" baseline="0" dirty="0" smtClean="0">
                          <a:solidFill>
                            <a:schemeClr val="tx1"/>
                          </a:solidFill>
                          <a:latin typeface="+mn-lt"/>
                          <a:ea typeface="+mn-ea"/>
                          <a:cs typeface="+mn-cs"/>
                        </a:rPr>
                        <a:t>，高宽比不应大于</a:t>
                      </a:r>
                      <a:r>
                        <a:rPr lang="en-US" altLang="zh-CN" sz="2000" kern="1200" baseline="0" dirty="0" smtClean="0">
                          <a:solidFill>
                            <a:schemeClr val="tx1"/>
                          </a:solidFill>
                          <a:latin typeface="+mn-lt"/>
                          <a:ea typeface="+mn-ea"/>
                          <a:cs typeface="+mn-cs"/>
                        </a:rPr>
                        <a:t>3:1</a:t>
                      </a:r>
                      <a:r>
                        <a:rPr lang="zh-CN" altLang="en-US" sz="2000" kern="1200" baseline="0" dirty="0" smtClean="0">
                          <a:solidFill>
                            <a:schemeClr val="tx1"/>
                          </a:solidFill>
                          <a:latin typeface="+mn-lt"/>
                          <a:ea typeface="+mn-ea"/>
                          <a:cs typeface="+mn-cs"/>
                        </a:rPr>
                        <a:t>，施工荷载不应超过</a:t>
                      </a:r>
                      <a:r>
                        <a:rPr lang="en-US" altLang="zh-CN" sz="2000" kern="1200" baseline="0" dirty="0" smtClean="0">
                          <a:solidFill>
                            <a:schemeClr val="tx1"/>
                          </a:solidFill>
                          <a:latin typeface="+mn-lt"/>
                          <a:ea typeface="+mn-ea"/>
                          <a:cs typeface="+mn-cs"/>
                        </a:rPr>
                        <a:t>1.5kN/</a:t>
                      </a:r>
                      <a:r>
                        <a:rPr lang="zh-CN" altLang="en-US" sz="20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6.2.2　</a:t>
                      </a:r>
                      <a:r>
                        <a:rPr lang="zh-CN" altLang="en-US" sz="2000" kern="1200" baseline="0" dirty="0" smtClean="0">
                          <a:solidFill>
                            <a:schemeClr val="tx1"/>
                          </a:solidFill>
                          <a:latin typeface="+mn-lt"/>
                          <a:ea typeface="+mn-ea"/>
                          <a:cs typeface="+mn-cs"/>
                        </a:rPr>
                        <a:t>移动式操作平台的轮子与平台架体连接应牢固，立柱底端离地面不得超过</a:t>
                      </a:r>
                      <a:r>
                        <a:rPr lang="en-US" altLang="zh-CN" sz="2000" kern="1200" baseline="0" dirty="0" smtClean="0">
                          <a:solidFill>
                            <a:schemeClr val="tx1"/>
                          </a:solidFill>
                          <a:latin typeface="+mn-lt"/>
                          <a:ea typeface="+mn-ea"/>
                          <a:cs typeface="+mn-cs"/>
                        </a:rPr>
                        <a:t>80mm</a:t>
                      </a:r>
                      <a:r>
                        <a:rPr lang="zh-CN" altLang="en-US" sz="2000" kern="1200" baseline="0" dirty="0" smtClean="0">
                          <a:solidFill>
                            <a:schemeClr val="tx1"/>
                          </a:solidFill>
                          <a:latin typeface="+mn-lt"/>
                          <a:ea typeface="+mn-ea"/>
                          <a:cs typeface="+mn-cs"/>
                        </a:rPr>
                        <a:t>，行走轮和导向轮应配有制动器或刹车闸等固定措施。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6.2.3　</a:t>
                      </a:r>
                      <a:r>
                        <a:rPr lang="zh-CN" altLang="en-US" sz="2000" kern="1200" baseline="0" dirty="0" smtClean="0">
                          <a:solidFill>
                            <a:schemeClr val="tx1"/>
                          </a:solidFill>
                          <a:latin typeface="+mn-lt"/>
                          <a:ea typeface="+mn-ea"/>
                          <a:cs typeface="+mn-cs"/>
                        </a:rPr>
                        <a:t>移动式行走轮的承载力不应小于</a:t>
                      </a:r>
                      <a:r>
                        <a:rPr lang="en-US" altLang="zh-CN" sz="2000" kern="1200" baseline="0" dirty="0" smtClean="0">
                          <a:solidFill>
                            <a:schemeClr val="tx1"/>
                          </a:solidFill>
                          <a:latin typeface="+mn-lt"/>
                          <a:ea typeface="+mn-ea"/>
                          <a:cs typeface="+mn-cs"/>
                        </a:rPr>
                        <a:t>5kN</a:t>
                      </a:r>
                      <a:r>
                        <a:rPr lang="zh-CN" altLang="en-US" sz="2000" kern="1200" baseline="0" dirty="0" smtClean="0">
                          <a:solidFill>
                            <a:schemeClr val="tx1"/>
                          </a:solidFill>
                          <a:latin typeface="+mn-lt"/>
                          <a:ea typeface="+mn-ea"/>
                          <a:cs typeface="+mn-cs"/>
                        </a:rPr>
                        <a:t>，行走轮制动器的制动力矩不应小于</a:t>
                      </a:r>
                      <a:r>
                        <a:rPr lang="en-US" altLang="zh-CN" sz="2000" kern="1200" baseline="0" dirty="0" smtClean="0">
                          <a:solidFill>
                            <a:schemeClr val="tx1"/>
                          </a:solidFill>
                          <a:latin typeface="+mn-lt"/>
                          <a:ea typeface="+mn-ea"/>
                          <a:cs typeface="+mn-cs"/>
                        </a:rPr>
                        <a:t>2.5N·m</a:t>
                      </a:r>
                      <a:r>
                        <a:rPr lang="zh-CN" altLang="en-US" sz="2000" kern="1200" baseline="0" dirty="0" smtClean="0">
                          <a:solidFill>
                            <a:schemeClr val="tx1"/>
                          </a:solidFill>
                          <a:latin typeface="+mn-lt"/>
                          <a:ea typeface="+mn-ea"/>
                          <a:cs typeface="+mn-cs"/>
                        </a:rPr>
                        <a:t>，移动式操作平台架体应保持垂直，不得弯曲变形，行走轮的制动器除在移动情况外，均应保持制动状态。</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88938">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6.2.4　</a:t>
                      </a:r>
                      <a:r>
                        <a:rPr lang="zh-CN" altLang="en-US" sz="2000" kern="1200" baseline="0" dirty="0" smtClean="0">
                          <a:solidFill>
                            <a:schemeClr val="tx1"/>
                          </a:solidFill>
                          <a:latin typeface="+mn-lt"/>
                          <a:ea typeface="+mn-ea"/>
                          <a:cs typeface="+mn-cs"/>
                        </a:rPr>
                        <a:t>移动式操作平台在移动时，操作平台上不得站人。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253595">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6.2.5  </a:t>
                      </a:r>
                      <a:r>
                        <a:rPr lang="zh-CN" altLang="en-US" sz="2000" kern="1200" baseline="0" dirty="0" smtClean="0">
                          <a:solidFill>
                            <a:schemeClr val="tx1"/>
                          </a:solidFill>
                          <a:latin typeface="+mn-lt"/>
                          <a:ea typeface="+mn-ea"/>
                          <a:cs typeface="+mn-cs"/>
                        </a:rPr>
                        <a:t>移动式操作平台的设计应符合本规范附录</a:t>
                      </a:r>
                      <a:r>
                        <a:rPr lang="en-US" altLang="zh-CN" sz="2000" kern="1200" baseline="0" dirty="0" smtClean="0">
                          <a:solidFill>
                            <a:schemeClr val="tx1"/>
                          </a:solidFill>
                          <a:latin typeface="+mn-lt"/>
                          <a:ea typeface="+mn-ea"/>
                          <a:cs typeface="+mn-cs"/>
                        </a:rPr>
                        <a:t>B</a:t>
                      </a:r>
                      <a:r>
                        <a:rPr lang="zh-CN" altLang="en-US" sz="2000" kern="1200" baseline="0" dirty="0" smtClean="0">
                          <a:solidFill>
                            <a:schemeClr val="tx1"/>
                          </a:solidFill>
                          <a:latin typeface="+mn-lt"/>
                          <a:ea typeface="+mn-ea"/>
                          <a:cs typeface="+mn-cs"/>
                        </a:rPr>
                        <a:t>的规定。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2793" name="任意多边形 4"/>
          <p:cNvSpPr/>
          <p:nvPr/>
        </p:nvSpPr>
        <p:spPr>
          <a:xfrm>
            <a:off x="6350" y="696913"/>
            <a:ext cx="12185650" cy="460375"/>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文本框 1"/>
          <p:cNvSpPr txBox="1"/>
          <p:nvPr/>
        </p:nvSpPr>
        <p:spPr>
          <a:xfrm>
            <a:off x="0" y="1185863"/>
            <a:ext cx="12185650" cy="3784600"/>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6.2</a:t>
            </a:r>
            <a:r>
              <a:rPr lang="zh-CN" altLang="en-US" sz="2400" dirty="0">
                <a:solidFill>
                  <a:srgbClr val="000000"/>
                </a:solidFill>
                <a:latin typeface="黑体" panose="02010609060101010101" pitchFamily="49" charset="-122"/>
                <a:ea typeface="黑体" panose="02010609060101010101" pitchFamily="49" charset="-122"/>
              </a:rPr>
              <a:t>　移动式操作平台</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6.2.1</a:t>
            </a:r>
            <a:r>
              <a:rPr lang="zh-CN" altLang="en-US" sz="2400" dirty="0">
                <a:solidFill>
                  <a:srgbClr val="000000"/>
                </a:solidFill>
                <a:latin typeface="宋体" panose="02010600030101010101" pitchFamily="2" charset="-122"/>
              </a:rPr>
              <a:t>　对面积的规定是从移动式的特点不宜过大出发，高度的控制是防倾覆，高宽比的要求是从整体稳定性考虑，对荷载的要求是为操作平台的整体安全而制订。</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6.2.2</a:t>
            </a:r>
            <a:r>
              <a:rPr lang="zh-CN" altLang="en-US" sz="2400" dirty="0">
                <a:solidFill>
                  <a:srgbClr val="000000"/>
                </a:solidFill>
                <a:latin typeface="宋体" panose="02010600030101010101" pitchFamily="2" charset="-122"/>
              </a:rPr>
              <a:t>　立柱底部离地面不得超过</a:t>
            </a:r>
            <a:r>
              <a:rPr lang="en-US" altLang="zh-CN" sz="2400" dirty="0">
                <a:solidFill>
                  <a:srgbClr val="000000"/>
                </a:solidFill>
                <a:latin typeface="宋体" panose="02010600030101010101" pitchFamily="2" charset="-122"/>
              </a:rPr>
              <a:t>80mm</a:t>
            </a:r>
            <a:r>
              <a:rPr lang="zh-CN" altLang="en-US" sz="2400" dirty="0">
                <a:solidFill>
                  <a:srgbClr val="000000"/>
                </a:solidFill>
                <a:latin typeface="宋体" panose="02010600030101010101" pitchFamily="2" charset="-122"/>
              </a:rPr>
              <a:t>，是为了工人在使用操作平台进行施工时，宜将立柱与地坪间垫实，避免轮子起传力作用。新增脚轮固定措施等内容，是为避免平台滑移。</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6.2.3</a:t>
            </a:r>
            <a:r>
              <a:rPr lang="zh-CN" altLang="en-US" sz="2400" dirty="0">
                <a:solidFill>
                  <a:srgbClr val="000000"/>
                </a:solidFill>
                <a:latin typeface="宋体" panose="02010600030101010101" pitchFamily="2" charset="-122"/>
              </a:rPr>
              <a:t>　系根据施工中的使用经验并明确了移动式操作平台脚轮的单个承载力、脚轮制动器的力矩限制。</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6.2.4</a:t>
            </a:r>
            <a:r>
              <a:rPr lang="zh-CN" altLang="en-US" sz="2400" dirty="0">
                <a:solidFill>
                  <a:srgbClr val="000000"/>
                </a:solidFill>
                <a:latin typeface="宋体" panose="02010600030101010101" pitchFamily="2" charset="-122"/>
              </a:rPr>
              <a:t>　移动式操作平台在移动过程中，其稳定性较差，故明确规定严禁载人运行。</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6.2.5  </a:t>
            </a:r>
            <a:r>
              <a:rPr lang="zh-CN" altLang="en-US" sz="2400" dirty="0">
                <a:solidFill>
                  <a:srgbClr val="000000"/>
                </a:solidFill>
                <a:latin typeface="宋体" panose="02010600030101010101" pitchFamily="2" charset="-122"/>
              </a:rPr>
              <a:t>移动式操作平台的设计可按附录</a:t>
            </a:r>
            <a:r>
              <a:rPr lang="en-US" altLang="zh-CN" sz="2400" dirty="0">
                <a:solidFill>
                  <a:srgbClr val="000000"/>
                </a:solidFill>
                <a:latin typeface="宋体" panose="02010600030101010101" pitchFamily="2" charset="-122"/>
              </a:rPr>
              <a:t>B</a:t>
            </a:r>
            <a:r>
              <a:rPr lang="zh-CN" altLang="en-US" sz="2400" dirty="0">
                <a:solidFill>
                  <a:srgbClr val="000000"/>
                </a:solidFill>
                <a:latin typeface="宋体" panose="02010600030101010101" pitchFamily="2" charset="-122"/>
              </a:rPr>
              <a:t>计算。</a:t>
            </a:r>
            <a:endParaRPr lang="zh-CN" altLang="en-US" sz="2400" dirty="0">
              <a:solidFill>
                <a:srgbClr val="000000"/>
              </a:solidFill>
              <a:latin typeface="宋体" panose="02010600030101010101" pitchFamily="2" charset="-122"/>
            </a:endParaRPr>
          </a:p>
        </p:txBody>
      </p:sp>
      <p:sp>
        <p:nvSpPr>
          <p:cNvPr id="33796" name="任意多边形 4"/>
          <p:cNvSpPr/>
          <p:nvPr/>
        </p:nvSpPr>
        <p:spPr>
          <a:xfrm>
            <a:off x="6350"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98563"/>
          <a:ext cx="12174538" cy="5405438"/>
        </p:xfrm>
        <a:graphic>
          <a:graphicData uri="http://schemas.openxmlformats.org/drawingml/2006/table">
            <a:tbl>
              <a:tblPr/>
              <a:tblGrid>
                <a:gridCol w="3251200"/>
                <a:gridCol w="488950"/>
                <a:gridCol w="8434917"/>
              </a:tblGrid>
              <a:tr h="38258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落地式操作平台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1533525">
                <a:tc row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第5.1.1条 移动式操作平台，必须符合下列规定：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一、操作平台应由专业技术人员按现行的相应规范进行设计，计算书及图纸应编入施工组织设计。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二、操作平台的面积不应超过10㎡，高度不应超过5m。还应进行稳定验算，并采取措施减少立柱的长细比</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三、装设轮子的移动式操作平台，轮子与平台的接合处应牢固可靠，立柱底端离地面不得超过80mm。</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6.3.1　</a:t>
                      </a:r>
                      <a:r>
                        <a:rPr lang="zh-CN" altLang="en-US" sz="1900" kern="1200" baseline="0" dirty="0" smtClean="0">
                          <a:solidFill>
                            <a:schemeClr val="tx1"/>
                          </a:solidFill>
                          <a:latin typeface="+mn-lt"/>
                          <a:ea typeface="+mn-ea"/>
                          <a:cs typeface="+mn-cs"/>
                        </a:rPr>
                        <a:t>落地式操作平台的架体构造应符合下列规定：</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1.</a:t>
                      </a:r>
                      <a:r>
                        <a:rPr lang="zh-CN" altLang="en-US" sz="1900" kern="1200" baseline="0" dirty="0" smtClean="0">
                          <a:solidFill>
                            <a:schemeClr val="tx1"/>
                          </a:solidFill>
                          <a:latin typeface="+mn-lt"/>
                          <a:ea typeface="+mn-ea"/>
                          <a:cs typeface="+mn-cs"/>
                        </a:rPr>
                        <a:t>落地式操作平台的面积不应超过</a:t>
                      </a:r>
                      <a:r>
                        <a:rPr lang="en-US" altLang="zh-CN" sz="1900" kern="1200" baseline="0" dirty="0" smtClean="0">
                          <a:solidFill>
                            <a:schemeClr val="tx1"/>
                          </a:solidFill>
                          <a:latin typeface="+mn-lt"/>
                          <a:ea typeface="+mn-ea"/>
                          <a:cs typeface="+mn-cs"/>
                        </a:rPr>
                        <a:t>10㎡</a:t>
                      </a:r>
                      <a:r>
                        <a:rPr lang="zh-CN" altLang="en-US" sz="1900" kern="1200" baseline="0" dirty="0" smtClean="0">
                          <a:solidFill>
                            <a:schemeClr val="tx1"/>
                          </a:solidFill>
                          <a:latin typeface="+mn-lt"/>
                          <a:ea typeface="+mn-ea"/>
                          <a:cs typeface="+mn-cs"/>
                        </a:rPr>
                        <a:t>，高度不应超过</a:t>
                      </a:r>
                      <a:r>
                        <a:rPr lang="en-US" altLang="zh-CN" sz="1900" kern="1200" baseline="0" dirty="0" smtClean="0">
                          <a:solidFill>
                            <a:schemeClr val="tx1"/>
                          </a:solidFill>
                          <a:latin typeface="+mn-lt"/>
                          <a:ea typeface="+mn-ea"/>
                          <a:cs typeface="+mn-cs"/>
                        </a:rPr>
                        <a:t>15m</a:t>
                      </a:r>
                      <a:r>
                        <a:rPr lang="zh-CN" altLang="en-US" sz="1900" kern="1200" baseline="0" dirty="0" smtClean="0">
                          <a:solidFill>
                            <a:schemeClr val="tx1"/>
                          </a:solidFill>
                          <a:latin typeface="+mn-lt"/>
                          <a:ea typeface="+mn-ea"/>
                          <a:cs typeface="+mn-cs"/>
                        </a:rPr>
                        <a:t>，高宽比不应大于</a:t>
                      </a:r>
                      <a:r>
                        <a:rPr lang="en-US" altLang="zh-CN" sz="1900" kern="1200" baseline="0" dirty="0" smtClean="0">
                          <a:solidFill>
                            <a:schemeClr val="tx1"/>
                          </a:solidFill>
                          <a:latin typeface="+mn-lt"/>
                          <a:ea typeface="+mn-ea"/>
                          <a:cs typeface="+mn-cs"/>
                        </a:rPr>
                        <a:t>2.5:1</a:t>
                      </a:r>
                      <a:r>
                        <a:rPr lang="zh-CN" altLang="en-US" sz="1900" kern="1200" baseline="0" dirty="0" smtClean="0">
                          <a:solidFill>
                            <a:schemeClr val="tx1"/>
                          </a:solidFill>
                          <a:latin typeface="+mn-lt"/>
                          <a:ea typeface="+mn-ea"/>
                          <a:cs typeface="+mn-cs"/>
                        </a:rPr>
                        <a:t>；</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2.</a:t>
                      </a:r>
                      <a:r>
                        <a:rPr lang="zh-CN" altLang="en-US" sz="1900" kern="1200" baseline="0" dirty="0" smtClean="0">
                          <a:solidFill>
                            <a:schemeClr val="tx1"/>
                          </a:solidFill>
                          <a:latin typeface="+mn-lt"/>
                          <a:ea typeface="+mn-ea"/>
                          <a:cs typeface="+mn-cs"/>
                        </a:rPr>
                        <a:t>施工平台的施工荷载不应超过</a:t>
                      </a:r>
                      <a:r>
                        <a:rPr lang="en-US" altLang="zh-CN" sz="1900" kern="1200" baseline="0" dirty="0" smtClean="0">
                          <a:solidFill>
                            <a:schemeClr val="tx1"/>
                          </a:solidFill>
                          <a:latin typeface="+mn-lt"/>
                          <a:ea typeface="+mn-ea"/>
                          <a:cs typeface="+mn-cs"/>
                        </a:rPr>
                        <a:t>2.0kN /㎡</a:t>
                      </a:r>
                      <a:r>
                        <a:rPr lang="zh-CN" altLang="en-US" sz="1900" kern="1200" baseline="0" dirty="0" smtClean="0">
                          <a:solidFill>
                            <a:schemeClr val="tx1"/>
                          </a:solidFill>
                          <a:latin typeface="+mn-lt"/>
                          <a:ea typeface="+mn-ea"/>
                          <a:cs typeface="+mn-cs"/>
                        </a:rPr>
                        <a:t>，接料平台的施工荷载不应超过</a:t>
                      </a:r>
                      <a:r>
                        <a:rPr lang="en-US" altLang="zh-CN" sz="1900" kern="1200" baseline="0" dirty="0" smtClean="0">
                          <a:solidFill>
                            <a:schemeClr val="tx1"/>
                          </a:solidFill>
                          <a:latin typeface="+mn-lt"/>
                          <a:ea typeface="+mn-ea"/>
                          <a:cs typeface="+mn-cs"/>
                        </a:rPr>
                        <a:t>3.0kN /㎡</a:t>
                      </a:r>
                      <a:r>
                        <a:rPr lang="zh-CN" altLang="en-US" sz="1900" kern="1200" baseline="0" dirty="0" smtClean="0">
                          <a:solidFill>
                            <a:schemeClr val="tx1"/>
                          </a:solidFill>
                          <a:latin typeface="+mn-lt"/>
                          <a:ea typeface="+mn-ea"/>
                          <a:cs typeface="+mn-cs"/>
                        </a:rPr>
                        <a:t>；</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3.</a:t>
                      </a:r>
                      <a:r>
                        <a:rPr lang="zh-CN" altLang="en-US" sz="1900" kern="1200" baseline="0" dirty="0" smtClean="0">
                          <a:solidFill>
                            <a:schemeClr val="tx1"/>
                          </a:solidFill>
                          <a:latin typeface="+mn-lt"/>
                          <a:ea typeface="+mn-ea"/>
                          <a:cs typeface="+mn-cs"/>
                        </a:rPr>
                        <a:t>落地式操作平台应独立设置，并应与建筑物进行刚性连接，不得与脚手架连接；</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4.</a:t>
                      </a:r>
                      <a:r>
                        <a:rPr lang="zh-CN" altLang="en-US" sz="1900" kern="1200" baseline="0" dirty="0" smtClean="0">
                          <a:solidFill>
                            <a:schemeClr val="tx1"/>
                          </a:solidFill>
                          <a:latin typeface="+mn-lt"/>
                          <a:ea typeface="+mn-ea"/>
                          <a:cs typeface="+mn-cs"/>
                        </a:rPr>
                        <a:t>用脚手架搭设落地式操作平台时其结构构造应符合相关脚手架规范的规定，在立杆下部设置底座或垫板、纵向与横向扫地杆，在外立面设置剪刀撑或斜撑；</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5.</a:t>
                      </a:r>
                      <a:r>
                        <a:rPr lang="zh-CN" altLang="en-US" sz="1900" kern="1200" baseline="0" dirty="0" smtClean="0">
                          <a:solidFill>
                            <a:schemeClr val="tx1"/>
                          </a:solidFill>
                          <a:latin typeface="+mn-lt"/>
                          <a:ea typeface="+mn-ea"/>
                          <a:cs typeface="+mn-cs"/>
                        </a:rPr>
                        <a:t>落地式操作平台应从底层第一步水平杆起逐层设置连墙件且间隔不应大于</a:t>
                      </a:r>
                      <a:r>
                        <a:rPr lang="en-US" altLang="zh-CN" sz="1900" kern="1200" baseline="0" dirty="0" smtClean="0">
                          <a:solidFill>
                            <a:schemeClr val="tx1"/>
                          </a:solidFill>
                          <a:latin typeface="+mn-lt"/>
                          <a:ea typeface="+mn-ea"/>
                          <a:cs typeface="+mn-cs"/>
                        </a:rPr>
                        <a:t>4m</a:t>
                      </a:r>
                      <a:r>
                        <a:rPr lang="zh-CN" altLang="en-US" sz="1900" kern="1200" baseline="0" dirty="0" smtClean="0">
                          <a:solidFill>
                            <a:schemeClr val="tx1"/>
                          </a:solidFill>
                          <a:latin typeface="+mn-lt"/>
                          <a:ea typeface="+mn-ea"/>
                          <a:cs typeface="+mn-cs"/>
                        </a:rPr>
                        <a:t>，同时应设置水平剪刀撑。连墙件应采用可承受拉力和压力的构造，并应与建筑结构可靠连接；</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6356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en-US" altLang="zh-CN"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3.2　</a:t>
                      </a:r>
                      <a:r>
                        <a:rPr lang="zh-CN" altLang="en-US" sz="1900" kern="1200" baseline="0" dirty="0" smtClean="0">
                          <a:solidFill>
                            <a:schemeClr val="tx1"/>
                          </a:solidFill>
                          <a:latin typeface="+mn-lt"/>
                          <a:ea typeface="+mn-ea"/>
                          <a:cs typeface="+mn-cs"/>
                        </a:rPr>
                        <a:t>落地式操作平台的搭设材料及搭设技术要求、允许偏差应符合相关脚手架规范的规定。</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892386">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6.3.3　</a:t>
                      </a:r>
                      <a:r>
                        <a:rPr lang="zh-CN" altLang="en-US" sz="1900" kern="1200" baseline="0" dirty="0" smtClean="0">
                          <a:solidFill>
                            <a:schemeClr val="tx1"/>
                          </a:solidFill>
                          <a:latin typeface="+mn-lt"/>
                          <a:ea typeface="+mn-ea"/>
                          <a:cs typeface="+mn-cs"/>
                        </a:rPr>
                        <a:t>落地式操作平台应按相关脚手架规范的规定计算受弯构件强度、连接扣件抗滑承载力、立杆稳定性、连墙杆件强度与稳定性及连接强度、立杆地基承载力等。</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4837" name="任意多边形 4"/>
          <p:cNvSpPr/>
          <p:nvPr/>
        </p:nvSpPr>
        <p:spPr>
          <a:xfrm>
            <a:off x="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1587" y="1209675"/>
          <a:ext cx="12158663" cy="5411788"/>
        </p:xfrm>
        <a:graphic>
          <a:graphicData uri="http://schemas.openxmlformats.org/drawingml/2006/table">
            <a:tbl>
              <a:tblPr/>
              <a:tblGrid>
                <a:gridCol w="5470526"/>
                <a:gridCol w="101599"/>
                <a:gridCol w="6587067"/>
              </a:tblGrid>
              <a:tr h="43762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18379">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落地式操作平台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898182">
                <a:tc row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endPar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四、操作平台可采用Φ（48～51）×3.5mm钢管以扣件连接，亦可采用门架式或承插式钢管脚手架部件,按产品使用要求进行组装。平台的次梁，间距不应大于40cm；台面应满铺3cm厚的木板或竹笆。</a:t>
                      </a:r>
                      <a:endPar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五、操作平台四周必须按临边作业要求设置防护栏杆，并应布置登高扶梯。</a:t>
                      </a:r>
                      <a:endPar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6.3.4　</a:t>
                      </a:r>
                      <a:r>
                        <a:rPr lang="zh-CN" altLang="en-US" sz="2000" kern="1200" baseline="0" dirty="0" smtClean="0">
                          <a:solidFill>
                            <a:schemeClr val="tx1"/>
                          </a:solidFill>
                          <a:latin typeface="+mn-lt"/>
                          <a:ea typeface="+mn-ea"/>
                          <a:cs typeface="+mn-cs"/>
                        </a:rPr>
                        <a:t>落地式操作平台一次搭设高度不应超过相邻连墙件以上两步。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73216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6.3.5　</a:t>
                      </a:r>
                      <a:r>
                        <a:rPr lang="zh-CN" altLang="en-US" sz="2000" kern="1200" baseline="0" dirty="0" smtClean="0">
                          <a:solidFill>
                            <a:schemeClr val="tx1"/>
                          </a:solidFill>
                          <a:latin typeface="+mn-lt"/>
                          <a:ea typeface="+mn-ea"/>
                          <a:cs typeface="+mn-cs"/>
                        </a:rPr>
                        <a:t>落地式操作平台的拆除应由上而下逐层进行，严禁上下同时作业，连墙件应随工程施工进度逐层拆除。</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92543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6.3.6　</a:t>
                      </a:r>
                      <a:r>
                        <a:rPr lang="zh-CN" altLang="en-US" sz="2000" kern="1200" baseline="0" dirty="0" smtClean="0">
                          <a:solidFill>
                            <a:schemeClr val="tx1"/>
                          </a:solidFill>
                          <a:latin typeface="+mn-lt"/>
                          <a:ea typeface="+mn-ea"/>
                          <a:cs typeface="+mn-cs"/>
                        </a:rPr>
                        <a:t>落地式操作平台应符合有关脚手架规范的规定，检查与验收应符合下列规定：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搭设操作平台的钢管和扣件应有产品合格证；</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搭设前应对基础进行检查验收，搭设中应随施工进度按结构层对操作平台进行检查验收；</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3.</a:t>
                      </a:r>
                      <a:r>
                        <a:rPr lang="zh-CN" altLang="en-US" sz="2000" kern="1200" baseline="0" dirty="0" smtClean="0">
                          <a:solidFill>
                            <a:schemeClr val="tx1"/>
                          </a:solidFill>
                          <a:latin typeface="+mn-lt"/>
                          <a:ea typeface="+mn-ea"/>
                          <a:cs typeface="+mn-cs"/>
                        </a:rPr>
                        <a:t>遇</a:t>
                      </a:r>
                      <a:r>
                        <a:rPr lang="en-US" altLang="zh-CN" sz="2000" kern="1200" baseline="0" dirty="0" smtClean="0">
                          <a:solidFill>
                            <a:schemeClr val="tx1"/>
                          </a:solidFill>
                          <a:latin typeface="+mn-lt"/>
                          <a:ea typeface="+mn-ea"/>
                          <a:cs typeface="+mn-cs"/>
                        </a:rPr>
                        <a:t>6</a:t>
                      </a:r>
                      <a:r>
                        <a:rPr lang="zh-CN" altLang="en-US" sz="2000" kern="1200" baseline="0" dirty="0" smtClean="0">
                          <a:solidFill>
                            <a:schemeClr val="tx1"/>
                          </a:solidFill>
                          <a:latin typeface="+mn-lt"/>
                          <a:ea typeface="+mn-ea"/>
                          <a:cs typeface="+mn-cs"/>
                        </a:rPr>
                        <a:t>级以上大风、雷雨、大雪等恶劣天气及停用超过一个月恢复，使用前应进行检查；</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4.</a:t>
                      </a:r>
                      <a:r>
                        <a:rPr lang="zh-CN" altLang="en-US" sz="2000" kern="1200" baseline="0" dirty="0" smtClean="0">
                          <a:solidFill>
                            <a:schemeClr val="tx1"/>
                          </a:solidFill>
                          <a:latin typeface="+mn-lt"/>
                          <a:ea typeface="+mn-ea"/>
                          <a:cs typeface="+mn-cs"/>
                        </a:rPr>
                        <a:t>操作平台使用中，应定期进行检查。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5861"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文本框 1"/>
          <p:cNvSpPr txBox="1"/>
          <p:nvPr/>
        </p:nvSpPr>
        <p:spPr>
          <a:xfrm>
            <a:off x="-19050" y="1217613"/>
            <a:ext cx="12185650" cy="5508625"/>
          </a:xfrm>
          <a:prstGeom prst="rect">
            <a:avLst/>
          </a:prstGeom>
          <a:noFill/>
          <a:ln w="9525">
            <a:noFill/>
          </a:ln>
        </p:spPr>
        <p:txBody>
          <a:bodyPr>
            <a:spAutoFit/>
          </a:bodyPr>
          <a:p>
            <a:r>
              <a:rPr lang="en-US" altLang="zh-CN" sz="2200" dirty="0">
                <a:solidFill>
                  <a:srgbClr val="000000"/>
                </a:solidFill>
                <a:latin typeface="黑体" panose="02010609060101010101" pitchFamily="49" charset="-122"/>
                <a:ea typeface="黑体" panose="02010609060101010101" pitchFamily="49" charset="-122"/>
              </a:rPr>
              <a:t>6.3</a:t>
            </a:r>
            <a:r>
              <a:rPr lang="zh-CN" altLang="en-US" sz="2200" dirty="0">
                <a:solidFill>
                  <a:srgbClr val="000000"/>
                </a:solidFill>
                <a:latin typeface="黑体" panose="02010609060101010101" pitchFamily="49" charset="-122"/>
                <a:ea typeface="黑体" panose="02010609060101010101" pitchFamily="49" charset="-122"/>
              </a:rPr>
              <a:t>落地式操作平台构造</a:t>
            </a:r>
            <a:endParaRPr lang="zh-CN" altLang="en-US" sz="2200" dirty="0">
              <a:solidFill>
                <a:srgbClr val="000000"/>
              </a:solidFill>
              <a:latin typeface="黑体" panose="02010609060101010101" pitchFamily="49" charset="-122"/>
              <a:ea typeface="黑体" panose="02010609060101010101" pitchFamily="49" charset="-122"/>
            </a:endParaRPr>
          </a:p>
          <a:p>
            <a:r>
              <a:rPr lang="en-US" altLang="zh-CN" sz="2200" dirty="0">
                <a:solidFill>
                  <a:srgbClr val="000000"/>
                </a:solidFill>
                <a:latin typeface="黑体" panose="02010609060101010101" pitchFamily="49" charset="-122"/>
                <a:ea typeface="黑体" panose="02010609060101010101" pitchFamily="49" charset="-122"/>
              </a:rPr>
              <a:t>6.3.1 </a:t>
            </a: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对落地式操作平台，本条列出了五项应遵守的规定，具体搭设时，尚应遵守相关脚手架规范的规定。</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　　第三款 因脚手架不具备承受操作平台的荷载，为防止影响脚手架的稳定及满足操作平台架体稳定性与安全要求，规定操作平台不得与脚手架连接；</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　　第四款 指出了操作平台架体整体稳定需注意的几项内容。设置剪刀撑、斜撑可增强脚手架的纵向刚度，阻止脚手架倾斜，并有助于提高立杆的承载能力；</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第五款 对连墙件的设置提出要求，是因为连墙件对架体稳定具有不可忽视的重要作用</a:t>
            </a:r>
            <a:r>
              <a:rPr lang="zh-CN" altLang="en-US" sz="2200" dirty="0">
                <a:latin typeface="宋体" panose="02010600030101010101" pitchFamily="2" charset="-122"/>
              </a:rPr>
              <a:t>。</a:t>
            </a:r>
            <a:endParaRPr lang="zh-CN" altLang="en-US" sz="2200" dirty="0">
              <a:solidFill>
                <a:srgbClr val="000000"/>
              </a:solidFill>
              <a:latin typeface="黑体" panose="02010609060101010101" pitchFamily="49" charset="-122"/>
              <a:ea typeface="黑体" panose="02010609060101010101" pitchFamily="49" charset="-122"/>
            </a:endParaRPr>
          </a:p>
          <a:p>
            <a:r>
              <a:rPr lang="en-US" altLang="zh-CN" sz="2200" dirty="0">
                <a:solidFill>
                  <a:srgbClr val="000000"/>
                </a:solidFill>
                <a:latin typeface="黑体" panose="02010609060101010101" pitchFamily="49" charset="-122"/>
                <a:ea typeface="黑体" panose="02010609060101010101" pitchFamily="49" charset="-122"/>
              </a:rPr>
              <a:t>6.3.2</a:t>
            </a: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施工现场搭设操作平台的材料有钢管、型钢或用门架式或承插式钢管脚手架组装，对操作平台搭设的材料不作明确规定，要求其符合相应的脚手架规范的规定，是为方便施工现场对搭设材料的选择。</a:t>
            </a:r>
            <a:endParaRPr lang="zh-CN" altLang="en-US" sz="2200" dirty="0">
              <a:solidFill>
                <a:srgbClr val="000000"/>
              </a:solidFill>
              <a:latin typeface="黑体" panose="02010609060101010101" pitchFamily="49" charset="-122"/>
              <a:ea typeface="黑体" panose="02010609060101010101" pitchFamily="49" charset="-122"/>
            </a:endParaRPr>
          </a:p>
          <a:p>
            <a:r>
              <a:rPr lang="en-US" altLang="zh-CN" sz="2200" dirty="0">
                <a:solidFill>
                  <a:srgbClr val="000000"/>
                </a:solidFill>
                <a:latin typeface="黑体" panose="02010609060101010101" pitchFamily="49" charset="-122"/>
                <a:ea typeface="黑体" panose="02010609060101010101" pitchFamily="49" charset="-122"/>
              </a:rPr>
              <a:t>6.3.3</a:t>
            </a:r>
            <a:r>
              <a:rPr lang="zh-CN" altLang="en-US" sz="2200" dirty="0">
                <a:solidFill>
                  <a:srgbClr val="000000"/>
                </a:solidFill>
                <a:latin typeface="黑体" panose="02010609060101010101" pitchFamily="49" charset="-122"/>
                <a:ea typeface="黑体" panose="02010609060101010101" pitchFamily="49" charset="-122"/>
              </a:rPr>
              <a:t>～</a:t>
            </a:r>
            <a:r>
              <a:rPr lang="en-US" altLang="zh-CN" sz="2200" dirty="0">
                <a:solidFill>
                  <a:srgbClr val="000000"/>
                </a:solidFill>
                <a:latin typeface="黑体" panose="02010609060101010101" pitchFamily="49" charset="-122"/>
                <a:ea typeface="黑体" panose="02010609060101010101" pitchFamily="49" charset="-122"/>
              </a:rPr>
              <a:t>6.3.5</a:t>
            </a:r>
            <a:r>
              <a:rPr lang="zh-CN" altLang="en-US" sz="2200" dirty="0">
                <a:solidFill>
                  <a:srgbClr val="000000"/>
                </a:solidFill>
                <a:latin typeface="宋体" panose="02010600030101010101" pitchFamily="2" charset="-122"/>
              </a:rPr>
              <a:t>　相关脚手架规范对架体的计算有明确规定，本规范不再赘述。</a:t>
            </a:r>
            <a:endParaRPr lang="zh-CN" altLang="en-US" sz="2200" dirty="0">
              <a:solidFill>
                <a:srgbClr val="000000"/>
              </a:solidFill>
              <a:latin typeface="黑体" panose="02010609060101010101" pitchFamily="49" charset="-122"/>
              <a:ea typeface="黑体" panose="02010609060101010101" pitchFamily="49" charset="-122"/>
            </a:endParaRPr>
          </a:p>
          <a:p>
            <a:r>
              <a:rPr lang="en-US" altLang="zh-CN" sz="2200" dirty="0">
                <a:solidFill>
                  <a:srgbClr val="000000"/>
                </a:solidFill>
                <a:latin typeface="黑体" panose="02010609060101010101" pitchFamily="49" charset="-122"/>
                <a:ea typeface="黑体" panose="02010609060101010101" pitchFamily="49" charset="-122"/>
              </a:rPr>
              <a:t>6.3.6</a:t>
            </a: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第一款对操作平台的材料和配件在搭前进行检查，是验证其质量是否良好的重要工作。</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第二款要求在搭设中分层、分阶段进行验收，旨在防止产生累计偏差；</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第三款相应的脚手架规范已有明确规定，本规范仅作原则要求。</a:t>
            </a:r>
            <a:endParaRPr lang="en-US" altLang="zh-CN"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第四款要求使用操作平台时，要定期进行检查。</a:t>
            </a:r>
            <a:endParaRPr lang="zh-CN" altLang="en-US" sz="2200" dirty="0">
              <a:latin typeface="Calibri" panose="020F0502020204030204" pitchFamily="34" charset="0"/>
            </a:endParaRPr>
          </a:p>
        </p:txBody>
      </p:sp>
      <p:sp>
        <p:nvSpPr>
          <p:cNvPr id="36868" name="任意多边形 4"/>
          <p:cNvSpPr/>
          <p:nvPr/>
        </p:nvSpPr>
        <p:spPr>
          <a:xfrm>
            <a:off x="0" y="727075"/>
            <a:ext cx="12185650" cy="468313"/>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111125" y="808038"/>
          <a:ext cx="12118975" cy="5835650"/>
        </p:xfrm>
        <a:graphic>
          <a:graphicData uri="http://schemas.openxmlformats.org/drawingml/2006/table">
            <a:tbl>
              <a:tblPr/>
              <a:tblGrid>
                <a:gridCol w="4465638"/>
                <a:gridCol w="7653337"/>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6.4</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悬挑式操作平台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1584325">
                <a:tc rowSpan="4">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第5.1.2条 悬挑式钢平台，必须符合下列规定：</a:t>
                      </a: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一、悬挑式钢平台应按现行的相应规范进行设计，其结构构造应能防止左右晃动，计算书及图纸应编入施工组织设计。</a:t>
                      </a: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二、悬挑式钢平台的搁支点与上部拉结点，必须位于建筑物上，不得设置在脚手架等施工设备上。</a:t>
                      </a: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三、斜拉杆或钢丝绳，构造上宜两边各设前后两道，两道中的每一道均应作单道受力计算。</a:t>
                      </a: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6.4.1　</a:t>
                      </a:r>
                      <a:r>
                        <a:rPr lang="zh-CN" altLang="en-US" sz="1800" kern="1200" baseline="0" dirty="0" smtClean="0">
                          <a:solidFill>
                            <a:srgbClr val="FF0000"/>
                          </a:solidFill>
                          <a:latin typeface="+mn-lt"/>
                          <a:ea typeface="+mn-ea"/>
                          <a:cs typeface="+mn-cs"/>
                        </a:rPr>
                        <a:t>悬挑式操作平台的设置应符合下列规定：</a:t>
                      </a:r>
                      <a:endParaRPr lang="zh-CN" altLang="en-US" sz="1800" kern="1200" baseline="0" dirty="0" smtClean="0">
                        <a:solidFill>
                          <a:srgbClr val="FF0000"/>
                        </a:solidFill>
                        <a:latin typeface="+mn-lt"/>
                        <a:ea typeface="+mn-ea"/>
                        <a:cs typeface="+mn-cs"/>
                      </a:endParaRPr>
                    </a:p>
                    <a:p>
                      <a:r>
                        <a:rPr lang="en-US" altLang="zh-CN" sz="1800" kern="1200" baseline="0" dirty="0" smtClean="0">
                          <a:solidFill>
                            <a:srgbClr val="FF0000"/>
                          </a:solidFill>
                          <a:latin typeface="+mn-lt"/>
                          <a:ea typeface="+mn-ea"/>
                          <a:cs typeface="+mn-cs"/>
                        </a:rPr>
                        <a:t>        1.</a:t>
                      </a:r>
                      <a:r>
                        <a:rPr lang="zh-CN" altLang="en-US" sz="1800" kern="1200" baseline="0" dirty="0" smtClean="0">
                          <a:solidFill>
                            <a:srgbClr val="FF0000"/>
                          </a:solidFill>
                          <a:latin typeface="+mn-lt"/>
                          <a:ea typeface="+mn-ea"/>
                          <a:cs typeface="+mn-cs"/>
                        </a:rPr>
                        <a:t>悬挑式操作平台的搁置点、拉结点、支撑点应设置在主体结构上，且应可靠连接；</a:t>
                      </a:r>
                      <a:endParaRPr lang="zh-CN" altLang="en-US" sz="1800" kern="1200" baseline="0" dirty="0" smtClean="0">
                        <a:solidFill>
                          <a:srgbClr val="FF0000"/>
                        </a:solidFill>
                        <a:latin typeface="+mn-lt"/>
                        <a:ea typeface="+mn-ea"/>
                        <a:cs typeface="+mn-cs"/>
                      </a:endParaRPr>
                    </a:p>
                    <a:p>
                      <a:r>
                        <a:rPr lang="en-US" altLang="zh-CN" sz="1800" kern="1200" baseline="0" dirty="0" smtClean="0">
                          <a:solidFill>
                            <a:srgbClr val="FF0000"/>
                          </a:solidFill>
                          <a:latin typeface="+mn-lt"/>
                          <a:ea typeface="+mn-ea"/>
                          <a:cs typeface="+mn-cs"/>
                        </a:rPr>
                        <a:t>        2.</a:t>
                      </a:r>
                      <a:r>
                        <a:rPr lang="zh-CN" altLang="en-US" sz="1800" kern="1200" baseline="0" dirty="0" smtClean="0">
                          <a:solidFill>
                            <a:srgbClr val="FF0000"/>
                          </a:solidFill>
                          <a:latin typeface="+mn-lt"/>
                          <a:ea typeface="+mn-ea"/>
                          <a:cs typeface="+mn-cs"/>
                        </a:rPr>
                        <a:t>未经专项设计的临时设施上，不得设置悬挑式操作平台；</a:t>
                      </a:r>
                      <a:endParaRPr lang="zh-CN" altLang="en-US" sz="1800" kern="1200" baseline="0" dirty="0" smtClean="0">
                        <a:solidFill>
                          <a:srgbClr val="FF0000"/>
                        </a:solidFill>
                        <a:latin typeface="+mn-lt"/>
                        <a:ea typeface="+mn-ea"/>
                        <a:cs typeface="+mn-cs"/>
                      </a:endParaRPr>
                    </a:p>
                    <a:p>
                      <a:r>
                        <a:rPr lang="en-US" altLang="zh-CN" sz="1800" kern="1200" baseline="0" dirty="0" smtClean="0">
                          <a:solidFill>
                            <a:srgbClr val="FF0000"/>
                          </a:solidFill>
                          <a:latin typeface="+mn-lt"/>
                          <a:ea typeface="+mn-ea"/>
                          <a:cs typeface="+mn-cs"/>
                        </a:rPr>
                        <a:t>        3.</a:t>
                      </a:r>
                      <a:r>
                        <a:rPr lang="zh-CN" altLang="en-US" sz="1800" kern="1200" baseline="0" dirty="0" smtClean="0">
                          <a:solidFill>
                            <a:srgbClr val="FF0000"/>
                          </a:solidFill>
                          <a:latin typeface="+mn-lt"/>
                          <a:ea typeface="+mn-ea"/>
                          <a:cs typeface="+mn-cs"/>
                        </a:rPr>
                        <a:t>悬挑式操作平台的结构应稳定可靠，且其承载力应符合使用要求。</a:t>
                      </a:r>
                      <a:endPar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52463">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6.4.2　</a:t>
                      </a:r>
                      <a:r>
                        <a:rPr lang="zh-CN" altLang="en-US" sz="1800" kern="1200" baseline="0" dirty="0" smtClean="0">
                          <a:solidFill>
                            <a:schemeClr val="tx1"/>
                          </a:solidFill>
                          <a:latin typeface="+mn-lt"/>
                          <a:ea typeface="+mn-ea"/>
                          <a:cs typeface="+mn-cs"/>
                        </a:rPr>
                        <a:t>悬挑式操作平台的悬挑长度不宜大于</a:t>
                      </a:r>
                      <a:r>
                        <a:rPr lang="en-US" altLang="zh-CN" sz="1800" kern="1200" baseline="0" dirty="0" smtClean="0">
                          <a:solidFill>
                            <a:schemeClr val="tx1"/>
                          </a:solidFill>
                          <a:latin typeface="+mn-lt"/>
                          <a:ea typeface="+mn-ea"/>
                          <a:cs typeface="+mn-cs"/>
                        </a:rPr>
                        <a:t>5m</a:t>
                      </a:r>
                      <a:r>
                        <a:rPr lang="zh-CN" altLang="en-US" sz="1800" kern="1200" baseline="0" dirty="0" smtClean="0">
                          <a:solidFill>
                            <a:schemeClr val="tx1"/>
                          </a:solidFill>
                          <a:latin typeface="+mn-lt"/>
                          <a:ea typeface="+mn-ea"/>
                          <a:cs typeface="+mn-cs"/>
                        </a:rPr>
                        <a:t>，承载力需经设计验收。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20713">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　</a:t>
                      </a:r>
                      <a:r>
                        <a:rPr lang="zh-CN" altLang="en-US" sz="1800" kern="1200" baseline="0" dirty="0" smtClean="0">
                          <a:solidFill>
                            <a:schemeClr val="tx1"/>
                          </a:solidFill>
                          <a:latin typeface="+mn-lt"/>
                          <a:ea typeface="+mn-ea"/>
                          <a:cs typeface="+mn-cs"/>
                        </a:rPr>
                        <a:t>采用斜拉方式的悬挑式操作平台应在平台两边各设置前后两道斜拉钢丝绳，每一道均应作单独受力计算和设置。</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744027">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6.4.4　</a:t>
                      </a:r>
                      <a:r>
                        <a:rPr lang="zh-CN" altLang="en-US" sz="1800" kern="1200" baseline="0" dirty="0" smtClean="0">
                          <a:solidFill>
                            <a:schemeClr val="tx1"/>
                          </a:solidFill>
                          <a:latin typeface="+mn-lt"/>
                          <a:ea typeface="+mn-ea"/>
                          <a:cs typeface="+mn-cs"/>
                        </a:rPr>
                        <a:t>采用支承方式的悬挑式操作平台，应在钢平台的下方设置不少于两道的斜撑，斜撑的一端应支承在钢平台主结构钢梁下，另一端支承在建筑物主体结构。</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7911" name="任意多边形 4"/>
          <p:cNvSpPr/>
          <p:nvPr/>
        </p:nvSpPr>
        <p:spPr>
          <a:xfrm>
            <a:off x="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9525" y="1201738"/>
          <a:ext cx="12182475" cy="5573713"/>
        </p:xfrm>
        <a:graphic>
          <a:graphicData uri="http://schemas.openxmlformats.org/drawingml/2006/table">
            <a:tbl>
              <a:tblPr/>
              <a:tblGrid>
                <a:gridCol w="4003673"/>
                <a:gridCol w="482602"/>
                <a:gridCol w="7696198"/>
              </a:tblGrid>
              <a:tr h="44608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6.4</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悬挑式操作平台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1356679">
                <a:tc rowSpan="6">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四、应设置4个经过验算的吊环。吊运平台时应使用卡环，不 得使吊钩直接钩挂吊环。吊环应用甲类3号沸腾钢制作。</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五、钢平台安装时，钢丝绳应采用专用的挂钩挂牢,采取其他方式时卡头的卡子不得少于3个。建筑物锐角利口围系钢丝绳处应加衬软垫物，钢平台外口应略高于内口。</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六、钢平台左右两侧必须装置固定的防护栏杆。</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6.4.5　</a:t>
                      </a:r>
                      <a:r>
                        <a:rPr lang="zh-CN" altLang="en-US" sz="2000" kern="1200" baseline="0" dirty="0" smtClean="0">
                          <a:solidFill>
                            <a:schemeClr val="tx1"/>
                          </a:solidFill>
                          <a:latin typeface="+mn-lt"/>
                          <a:ea typeface="+mn-ea"/>
                          <a:cs typeface="+mn-cs"/>
                        </a:rPr>
                        <a:t>采用悬臂梁式的操作平台，应采用型钢制作悬挑梁或悬挑桁架，不得使用钢管，其节点应是螺栓或焊接的刚性节点，不得采用扣件连接。</a:t>
                      </a:r>
                      <a:endParaRPr lang="zh-CN" altLang="en-US" sz="2000" kern="1200" baseline="0" dirty="0" smtClean="0">
                        <a:solidFill>
                          <a:schemeClr val="tx1"/>
                        </a:solidFill>
                        <a:latin typeface="+mn-lt"/>
                        <a:ea typeface="+mn-ea"/>
                        <a:cs typeface="+mn-cs"/>
                      </a:endParaRPr>
                    </a:p>
                    <a:p>
                      <a:r>
                        <a:rPr lang="zh-CN" altLang="en-US" sz="2000" kern="1200" baseline="0" dirty="0" smtClean="0">
                          <a:solidFill>
                            <a:schemeClr val="tx1"/>
                          </a:solidFill>
                          <a:latin typeface="+mn-lt"/>
                          <a:ea typeface="+mn-ea"/>
                          <a:cs typeface="+mn-cs"/>
                        </a:rPr>
                        <a:t>当平台板上的主梁采用与主体结构预埋件焊接时，预埋件、焊缝均应经设计计算，建筑主体结构需同时满足强度要求。</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728134">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6.4.6　</a:t>
                      </a:r>
                      <a:r>
                        <a:rPr lang="zh-CN" altLang="en-US" sz="2000" kern="1200" baseline="0" dirty="0" smtClean="0">
                          <a:solidFill>
                            <a:schemeClr val="tx1"/>
                          </a:solidFill>
                          <a:latin typeface="+mn-lt"/>
                          <a:ea typeface="+mn-ea"/>
                          <a:cs typeface="+mn-cs"/>
                        </a:rPr>
                        <a:t>悬挑式操作平台安装吊运时应使用起重吊环，与建筑物连接固定时应使用承载吊环。</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4.7　</a:t>
                      </a:r>
                      <a:r>
                        <a:rPr lang="zh-CN" altLang="en-US" sz="2000" kern="1200" baseline="0" dirty="0" smtClean="0">
                          <a:solidFill>
                            <a:schemeClr val="tx1"/>
                          </a:solidFill>
                          <a:latin typeface="+mn-lt"/>
                          <a:ea typeface="+mn-ea"/>
                          <a:cs typeface="+mn-cs"/>
                        </a:rPr>
                        <a:t>当悬挑式操作平台安装时，钢丝绳应采用专用的卡环连接，钢丝绳卡数量应与钢丝绳直径相匹配，且不得少于</a:t>
                      </a:r>
                      <a:r>
                        <a:rPr lang="en-US" altLang="zh-CN" sz="2000" kern="1200" baseline="0" dirty="0" smtClean="0">
                          <a:solidFill>
                            <a:schemeClr val="tx1"/>
                          </a:solidFill>
                          <a:latin typeface="+mn-lt"/>
                          <a:ea typeface="+mn-ea"/>
                          <a:cs typeface="+mn-cs"/>
                        </a:rPr>
                        <a:t>4</a:t>
                      </a:r>
                      <a:r>
                        <a:rPr lang="zh-CN" altLang="en-US" sz="2000" kern="1200" baseline="0" dirty="0" smtClean="0">
                          <a:solidFill>
                            <a:schemeClr val="tx1"/>
                          </a:solidFill>
                          <a:latin typeface="+mn-lt"/>
                          <a:ea typeface="+mn-ea"/>
                          <a:cs typeface="+mn-cs"/>
                        </a:rPr>
                        <a:t>个。钢丝绳卡的连接方法应满足规范要求。建筑物锐角利口周围系钢丝绳处应加衬软垫物。</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72813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6.4.8　</a:t>
                      </a:r>
                      <a:r>
                        <a:rPr lang="zh-CN" altLang="en-US" sz="2000" kern="1200" baseline="0" dirty="0" smtClean="0">
                          <a:solidFill>
                            <a:schemeClr val="tx1"/>
                          </a:solidFill>
                          <a:latin typeface="+mn-lt"/>
                          <a:ea typeface="+mn-ea"/>
                          <a:cs typeface="+mn-cs"/>
                        </a:rPr>
                        <a:t>悬挑式操作平台的外侧应略高于内侧；外侧应安装固定的防护栏杆并应设置防护挡板完全封闭。</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40417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6.4.9　</a:t>
                      </a:r>
                      <a:r>
                        <a:rPr lang="zh-CN" altLang="en-US" sz="2000" kern="1200" baseline="0" dirty="0" smtClean="0">
                          <a:solidFill>
                            <a:schemeClr val="tx1"/>
                          </a:solidFill>
                          <a:latin typeface="+mn-lt"/>
                          <a:ea typeface="+mn-ea"/>
                          <a:cs typeface="+mn-cs"/>
                        </a:rPr>
                        <a:t>不得在悬挑式操作平台吊运、安装时上人。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28638">
                <a:tc v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6.4.10  </a:t>
                      </a:r>
                      <a:r>
                        <a:rPr lang="zh-CN" altLang="en-US" sz="2000" kern="1200" baseline="0" dirty="0" smtClean="0">
                          <a:solidFill>
                            <a:schemeClr val="tx1"/>
                          </a:solidFill>
                          <a:latin typeface="+mn-lt"/>
                          <a:ea typeface="+mn-ea"/>
                          <a:cs typeface="+mn-cs"/>
                        </a:rPr>
                        <a:t>悬挑式操作平台的构造和设计应符合本规范附录</a:t>
                      </a:r>
                      <a:r>
                        <a:rPr lang="en-US" altLang="zh-CN" sz="2000" kern="1200" baseline="0" dirty="0" smtClean="0">
                          <a:solidFill>
                            <a:schemeClr val="tx1"/>
                          </a:solidFill>
                          <a:latin typeface="+mn-lt"/>
                          <a:ea typeface="+mn-ea"/>
                          <a:cs typeface="+mn-cs"/>
                        </a:rPr>
                        <a:t>C</a:t>
                      </a:r>
                      <a:r>
                        <a:rPr lang="zh-CN" altLang="en-US" sz="2000" kern="1200" baseline="0" dirty="0" smtClean="0">
                          <a:solidFill>
                            <a:schemeClr val="tx1"/>
                          </a:solidFill>
                          <a:latin typeface="+mn-lt"/>
                          <a:ea typeface="+mn-ea"/>
                          <a:cs typeface="+mn-cs"/>
                        </a:rPr>
                        <a:t>的规定。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8939"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文本框 1"/>
          <p:cNvSpPr txBox="1"/>
          <p:nvPr/>
        </p:nvSpPr>
        <p:spPr>
          <a:xfrm>
            <a:off x="14288" y="1200150"/>
            <a:ext cx="12185650" cy="4770438"/>
          </a:xfrm>
          <a:prstGeom prst="rect">
            <a:avLst/>
          </a:prstGeom>
          <a:noFill/>
          <a:ln w="9525">
            <a:noFill/>
          </a:ln>
        </p:spPr>
        <p:txBody>
          <a:bodyPr>
            <a:spAutoFit/>
          </a:bodyPr>
          <a:p>
            <a:pPr algn="ctr"/>
            <a:r>
              <a:rPr lang="" altLang="zh-CN" sz="2400" dirty="0">
                <a:solidFill>
                  <a:srgbClr val="000000"/>
                </a:solidFill>
                <a:latin typeface="黑体" panose="02010609060101010101" pitchFamily="49" charset="-122"/>
                <a:ea typeface="黑体" panose="02010609060101010101" pitchFamily="49" charset="-122"/>
              </a:rPr>
              <a:t>6.4</a:t>
            </a:r>
            <a:r>
              <a:rPr lang="" altLang="en-US" sz="2400" dirty="0">
                <a:solidFill>
                  <a:srgbClr val="000000"/>
                </a:solidFill>
                <a:latin typeface="黑体" panose="02010609060101010101" pitchFamily="49" charset="-122"/>
                <a:ea typeface="黑体" panose="02010609060101010101" pitchFamily="49" charset="-122"/>
              </a:rPr>
              <a:t>悬挑式操作平台</a:t>
            </a:r>
            <a:endParaRPr lang="" altLang="en-US" sz="2400" dirty="0">
              <a:solidFill>
                <a:srgbClr val="000000"/>
              </a:solidFill>
              <a:latin typeface="黑体" panose="02010609060101010101" pitchFamily="49" charset="-122"/>
              <a:ea typeface="黑体" panose="02010609060101010101" pitchFamily="49" charset="-122"/>
            </a:endParaRPr>
          </a:p>
          <a:p>
            <a:r>
              <a:rPr lang="" altLang="zh-CN" sz="2000" dirty="0">
                <a:solidFill>
                  <a:srgbClr val="000000"/>
                </a:solidFill>
                <a:latin typeface="黑体" panose="02010609060101010101" pitchFamily="49" charset="-122"/>
                <a:ea typeface="黑体" panose="02010609060101010101" pitchFamily="49" charset="-122"/>
              </a:rPr>
              <a:t>6.4.1</a:t>
            </a:r>
            <a:r>
              <a:rPr lang="" altLang="en-US" sz="2000" dirty="0">
                <a:solidFill>
                  <a:srgbClr val="000000"/>
                </a:solidFill>
                <a:latin typeface="宋体" panose="02010600030101010101" pitchFamily="2" charset="-122"/>
              </a:rPr>
              <a:t>本条是强制性条文。悬挑式操作平台必须与建筑物、构筑物结构可靠连接，平台在建筑物、构筑物上的搁置点、拉结点、支撑点可采用锚固环、螺栓等方式可靠连接，防止平台受外力冲击而发生移动。</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6.4.2</a:t>
            </a:r>
            <a:r>
              <a:rPr lang="" altLang="en-US" sz="2000" dirty="0">
                <a:solidFill>
                  <a:srgbClr val="000000"/>
                </a:solidFill>
                <a:latin typeface="宋体" panose="02010600030101010101" pitchFamily="2" charset="-122"/>
              </a:rPr>
              <a:t>平台的额定载荷除了与卸料平台的结构设计本身有关外，还与悬臂长度有关。悬臂长度越大，额定载荷应相应减小。否则，会导致平台因超载而倾翻；　</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6.4.3  </a:t>
            </a:r>
            <a:r>
              <a:rPr lang="" altLang="en-US" sz="2000" dirty="0">
                <a:solidFill>
                  <a:srgbClr val="000000"/>
                </a:solidFill>
                <a:latin typeface="宋体" panose="02010600030101010101" pitchFamily="2" charset="-122"/>
              </a:rPr>
              <a:t>设计斜拉式的悬挑式操作平台时，一般两边各设两道斜拉杆或钢丝绳；如只各设一道时，斜拉杆或钢丝绳的安全系数比按常规设计还应适当提高，以策安全；　</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6.4.4  </a:t>
            </a:r>
            <a:r>
              <a:rPr lang="" altLang="en-US" sz="2000" dirty="0">
                <a:solidFill>
                  <a:srgbClr val="000000"/>
                </a:solidFill>
                <a:latin typeface="宋体" panose="02010600030101010101" pitchFamily="2" charset="-122"/>
              </a:rPr>
              <a:t>设计支承式的悬挑式操作平台时，一般在两边各设一道斜撑，如平台较大时，还应相应增加斜撑与横梁；</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6.4.5  </a:t>
            </a:r>
            <a:r>
              <a:rPr lang="" altLang="en-US" sz="2000" dirty="0">
                <a:solidFill>
                  <a:srgbClr val="000000"/>
                </a:solidFill>
                <a:latin typeface="宋体" panose="02010600030101010101" pitchFamily="2" charset="-122"/>
              </a:rPr>
              <a:t>系参酌</a:t>
            </a:r>
            <a:r>
              <a:rPr lang="" altLang="zh-CN" sz="2000" dirty="0">
                <a:solidFill>
                  <a:srgbClr val="000000"/>
                </a:solidFill>
                <a:latin typeface="宋体" panose="02010600030101010101" pitchFamily="2" charset="-122"/>
              </a:rPr>
              <a:t>《</a:t>
            </a:r>
            <a:r>
              <a:rPr lang="" altLang="en-US" sz="2000" dirty="0">
                <a:solidFill>
                  <a:srgbClr val="000000"/>
                </a:solidFill>
                <a:latin typeface="宋体" panose="02010600030101010101" pitchFamily="2" charset="-122"/>
              </a:rPr>
              <a:t>建筑施工安全技术统一规范</a:t>
            </a:r>
            <a:r>
              <a:rPr lang="" altLang="zh-CN" sz="2000" dirty="0">
                <a:solidFill>
                  <a:srgbClr val="000000"/>
                </a:solidFill>
                <a:latin typeface="宋体" panose="02010600030101010101" pitchFamily="2" charset="-122"/>
              </a:rPr>
              <a:t>》GB50870</a:t>
            </a:r>
            <a:r>
              <a:rPr lang="" altLang="en-US" sz="2000" dirty="0">
                <a:solidFill>
                  <a:srgbClr val="000000"/>
                </a:solidFill>
                <a:latin typeface="宋体" panose="02010600030101010101" pitchFamily="2" charset="-122"/>
              </a:rPr>
              <a:t>的相关条款而订；</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6.4.6  </a:t>
            </a:r>
            <a:r>
              <a:rPr lang="" altLang="en-US" sz="2000" dirty="0">
                <a:solidFill>
                  <a:srgbClr val="000000"/>
                </a:solidFill>
                <a:latin typeface="宋体" panose="02010600030101010101" pitchFamily="2" charset="-122"/>
              </a:rPr>
              <a:t>悬挑式操作平台吊运时，如不设置起重吊环，有可能发生倾斜，因此要求使用起重吊环以策安全； </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6.4.7  </a:t>
            </a:r>
            <a:r>
              <a:rPr lang="" altLang="en-US" sz="2000" dirty="0">
                <a:solidFill>
                  <a:srgbClr val="000000"/>
                </a:solidFill>
                <a:latin typeface="宋体" panose="02010600030101010101" pitchFamily="2" charset="-122"/>
              </a:rPr>
              <a:t>钢丝绳在使用时应采取措施防止剪切伤害，钢丝绳夹连接方法应满足</a:t>
            </a:r>
            <a:r>
              <a:rPr lang="" altLang="zh-CN" sz="2000" dirty="0">
                <a:solidFill>
                  <a:srgbClr val="000000"/>
                </a:solidFill>
                <a:latin typeface="宋体" panose="02010600030101010101" pitchFamily="2" charset="-122"/>
              </a:rPr>
              <a:t>《</a:t>
            </a:r>
            <a:r>
              <a:rPr lang="" altLang="en-US" sz="2000" dirty="0">
                <a:solidFill>
                  <a:srgbClr val="000000"/>
                </a:solidFill>
                <a:latin typeface="宋体" panose="02010600030101010101" pitchFamily="2" charset="-122"/>
              </a:rPr>
              <a:t>钢丝绳夹</a:t>
            </a:r>
            <a:r>
              <a:rPr lang="" altLang="zh-CN" sz="2000" dirty="0">
                <a:solidFill>
                  <a:srgbClr val="000000"/>
                </a:solidFill>
                <a:latin typeface="宋体" panose="02010600030101010101" pitchFamily="2" charset="-122"/>
              </a:rPr>
              <a:t>》GB/T5976</a:t>
            </a:r>
            <a:r>
              <a:rPr lang="" altLang="en-US" sz="2000" dirty="0">
                <a:solidFill>
                  <a:srgbClr val="000000"/>
                </a:solidFill>
                <a:latin typeface="宋体" panose="02010600030101010101" pitchFamily="2" charset="-122"/>
              </a:rPr>
              <a:t>的要求；</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6.4.8  </a:t>
            </a:r>
            <a:r>
              <a:rPr lang="" altLang="en-US" sz="2000" dirty="0">
                <a:solidFill>
                  <a:srgbClr val="000000"/>
                </a:solidFill>
                <a:latin typeface="宋体" panose="02010600030101010101" pitchFamily="2" charset="-122"/>
              </a:rPr>
              <a:t>悬挑式操作平台是人员临时作业的场所，周边的临边防护设施封闭应严密，防止人员、材料的滑落。 </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6.4.9  </a:t>
            </a:r>
            <a:r>
              <a:rPr lang="" altLang="en-US" sz="2000" dirty="0">
                <a:solidFill>
                  <a:srgbClr val="000000"/>
                </a:solidFill>
                <a:latin typeface="宋体" panose="02010600030101010101" pitchFamily="2" charset="-122"/>
              </a:rPr>
              <a:t>在吊运安装时的操作平台，其安全性较差，因此禁止上下人。</a:t>
            </a:r>
            <a:endParaRPr lang="" altLang="zh-CN" sz="2000" dirty="0">
              <a:solidFill>
                <a:srgbClr val="000000"/>
              </a:solidFill>
              <a:latin typeface="宋体" panose="02010600030101010101" pitchFamily="2" charset="-122"/>
            </a:endParaRPr>
          </a:p>
          <a:p>
            <a:r>
              <a:rPr lang="" altLang="zh-CN" sz="2000" dirty="0">
                <a:solidFill>
                  <a:srgbClr val="000000"/>
                </a:solidFill>
                <a:latin typeface="宋体" panose="02010600030101010101" pitchFamily="2" charset="-122"/>
              </a:rPr>
              <a:t>6.4.10 </a:t>
            </a:r>
            <a:r>
              <a:rPr lang="" altLang="en-US" sz="2000" dirty="0">
                <a:solidFill>
                  <a:srgbClr val="000000"/>
                </a:solidFill>
                <a:latin typeface="宋体" panose="02010600030101010101" pitchFamily="2" charset="-122"/>
              </a:rPr>
              <a:t>悬挑式操作平台的构造和设计可按附录</a:t>
            </a:r>
            <a:r>
              <a:rPr lang="" altLang="zh-CN" sz="2000" dirty="0">
                <a:solidFill>
                  <a:srgbClr val="000000"/>
                </a:solidFill>
                <a:latin typeface="宋体" panose="02010600030101010101" pitchFamily="2" charset="-122"/>
              </a:rPr>
              <a:t>C</a:t>
            </a:r>
            <a:r>
              <a:rPr lang="" altLang="en-US" sz="2000" dirty="0">
                <a:solidFill>
                  <a:srgbClr val="000000"/>
                </a:solidFill>
                <a:latin typeface="宋体" panose="02010600030101010101" pitchFamily="2" charset="-122"/>
              </a:rPr>
              <a:t>计算</a:t>
            </a:r>
            <a:endParaRPr lang="" altLang="en-US" sz="2000" dirty="0">
              <a:solidFill>
                <a:srgbClr val="000000"/>
              </a:solidFill>
              <a:latin typeface="宋体" panose="02010600030101010101" pitchFamily="2" charset="-122"/>
            </a:endParaRPr>
          </a:p>
        </p:txBody>
      </p:sp>
      <p:sp>
        <p:nvSpPr>
          <p:cNvPr id="39940" name="任意多边形 4"/>
          <p:cNvSpPr/>
          <p:nvPr/>
        </p:nvSpPr>
        <p:spPr>
          <a:xfrm>
            <a:off x="6350"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任意多边形 4"/>
          <p:cNvSpPr/>
          <p:nvPr/>
        </p:nvSpPr>
        <p:spPr>
          <a:xfrm>
            <a:off x="6350" y="815658"/>
            <a:ext cx="12185650" cy="468312"/>
          </a:xfrm>
          <a:custGeom>
            <a:avLst/>
            <a:gdLst>
              <a:gd name="txL" fmla="*/ 0 w 9072562"/>
              <a:gd name="txT" fmla="*/ 0 h 585788"/>
              <a:gd name="txR" fmla="*/ 9072562 w 9072562"/>
              <a:gd name="txB" fmla="*/ 585788 h 585788"/>
            </a:gdLst>
            <a:ahLst/>
            <a:cxnLst>
              <a:cxn ang="0">
                <a:pos x="0" y="0"/>
              </a:cxn>
              <a:cxn ang="0">
                <a:pos x="42750029" y="0"/>
              </a:cxn>
              <a:cxn ang="0">
                <a:pos x="42750029" y="18408"/>
              </a:cxn>
              <a:cxn ang="0">
                <a:pos x="0" y="1840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Lst>
            <a:lin ang="5400000"/>
            <a:tileRect/>
          </a:gradFill>
          <a:ln w="9525" cap="flat" cmpd="sng">
            <a:solidFill>
              <a:srgbClr val="000000">
                <a:alpha val="58823"/>
              </a:srgbClr>
            </a:solidFill>
            <a:prstDash val="solid"/>
            <a:miter/>
            <a:headEnd type="none" w="med" len="med"/>
            <a:tailEnd type="none" w="med" len="med"/>
          </a:ln>
        </p:spPr>
        <p:txBody>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一、新规范修改的主要内容：             规范</a:t>
            </a:r>
            <a:r>
              <a:rPr lang="zh-CN" altLang="en-US" sz="2800" b="1" dirty="0">
                <a:solidFill>
                  <a:srgbClr val="FF0000"/>
                </a:solidFill>
                <a:latin typeface="仿宋_GB2312" charset="0"/>
                <a:sym typeface="宋体" panose="02010600030101010101" pitchFamily="2" charset="-122"/>
              </a:rPr>
              <a:t>目次</a:t>
            </a:r>
            <a:r>
              <a:rPr lang="zh-CN" altLang="en-US" sz="2800" b="1" dirty="0">
                <a:solidFill>
                  <a:srgbClr val="FF0000"/>
                </a:solidFill>
                <a:latin typeface="楷体_GB2312" pitchFamily="1" charset="-122"/>
                <a:ea typeface="楷体_GB2312" pitchFamily="1" charset="-122"/>
                <a:sym typeface="宋体" panose="02010600030101010101" pitchFamily="2" charset="-122"/>
              </a:rPr>
              <a:t>的对比</a:t>
            </a:r>
            <a:endParaRPr lang="zh-CN" altLang="en-US" sz="2800" b="1" dirty="0">
              <a:solidFill>
                <a:srgbClr val="FF0000"/>
              </a:solidFill>
              <a:latin typeface="仿宋_GB2312" charset="0"/>
              <a:sym typeface="宋体" panose="02010600030101010101" pitchFamily="2" charset="-122"/>
            </a:endParaRPr>
          </a:p>
          <a:p>
            <a:pPr algn="ctr"/>
            <a:endParaRPr lang="zh-CN" altLang="en-US" sz="2800" b="1" dirty="0">
              <a:solidFill>
                <a:srgbClr val="000000"/>
              </a:solidFill>
              <a:latin typeface="宋体" panose="02010600030101010101" pitchFamily="2" charset="-122"/>
              <a:sym typeface="宋体" panose="02010600030101010101" pitchFamily="2" charset="-122"/>
            </a:endParaRPr>
          </a:p>
          <a:p>
            <a:pPr algn="ctr"/>
            <a:endParaRPr lang="zh-CN" altLang="en-US" sz="2800" b="1" dirty="0">
              <a:solidFill>
                <a:srgbClr val="000000"/>
              </a:solidFill>
              <a:latin typeface="宋体" panose="02010600030101010101" pitchFamily="2" charset="-122"/>
              <a:sym typeface="宋体" panose="02010600030101010101" pitchFamily="2" charset="-122"/>
            </a:endParaRPr>
          </a:p>
        </p:txBody>
      </p:sp>
      <p:sp>
        <p:nvSpPr>
          <p:cNvPr id="4100" name="文本框 1"/>
          <p:cNvSpPr txBox="1"/>
          <p:nvPr/>
        </p:nvSpPr>
        <p:spPr>
          <a:xfrm>
            <a:off x="0" y="1195388"/>
            <a:ext cx="5919788" cy="5448300"/>
          </a:xfrm>
          <a:prstGeom prst="rect">
            <a:avLst/>
          </a:prstGeom>
          <a:noFill/>
          <a:ln w="9525">
            <a:noFill/>
          </a:ln>
        </p:spPr>
        <p:txBody>
          <a:bodyPr>
            <a:spAutoFit/>
          </a:bodyPr>
          <a:p>
            <a:r>
              <a:rPr lang="en-US" altLang="zh-CN" sz="2800" b="1" dirty="0">
                <a:solidFill>
                  <a:srgbClr val="000000"/>
                </a:solidFill>
                <a:latin typeface="宋体" panose="02010600030101010101" pitchFamily="2" charset="-122"/>
              </a:rPr>
              <a:t> JGJ80--91</a:t>
            </a:r>
            <a:r>
              <a:rPr lang="zh-CN" altLang="en-US" sz="2800" b="1" dirty="0">
                <a:solidFill>
                  <a:srgbClr val="000000"/>
                </a:solidFill>
                <a:latin typeface="宋体" panose="02010600030101010101" pitchFamily="2" charset="-122"/>
              </a:rPr>
              <a:t>版</a:t>
            </a:r>
            <a:endParaRPr lang="zh-CN" altLang="en-US" sz="2800" b="1"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第一章总则            </a:t>
            </a:r>
            <a:r>
              <a:rPr lang="zh-CN" altLang="en-US" sz="2000" b="1" dirty="0">
                <a:latin typeface="宋体" panose="02010600030101010101" pitchFamily="2" charset="-122"/>
              </a:rPr>
              <a:t>共第1.0.4条</a:t>
            </a:r>
            <a:endParaRPr lang="zh-CN" altLang="en-US" sz="2000" b="1" dirty="0">
              <a:latin typeface="宋体" panose="02010600030101010101" pitchFamily="2" charset="-122"/>
            </a:endParaRPr>
          </a:p>
          <a:p>
            <a:r>
              <a:rPr lang="zh-CN" altLang="en-US" sz="2000" b="1" dirty="0">
                <a:solidFill>
                  <a:srgbClr val="FF0000"/>
                </a:solidFill>
                <a:latin typeface="宋体" panose="02010600030101010101" pitchFamily="2" charset="-122"/>
              </a:rPr>
              <a:t>第二章基本规定      </a:t>
            </a:r>
            <a:r>
              <a:rPr lang="zh-CN" altLang="en-US" sz="2000" b="1" dirty="0">
                <a:latin typeface="宋体" panose="02010600030101010101" pitchFamily="2" charset="-122"/>
              </a:rPr>
              <a:t>  共</a:t>
            </a:r>
            <a:r>
              <a:rPr lang="zh-CN" altLang="en-US" sz="2000" b="1" dirty="0">
                <a:latin typeface="宋体" panose="02010600030101010101" pitchFamily="2" charset="-122"/>
                <a:sym typeface="宋体" panose="02010600030101010101" pitchFamily="2" charset="-122"/>
              </a:rPr>
              <a:t>第</a:t>
            </a:r>
            <a:r>
              <a:rPr lang="en-US" altLang="zh-CN" sz="2000" b="1" dirty="0">
                <a:latin typeface="宋体" panose="02010600030101010101" pitchFamily="2" charset="-122"/>
                <a:sym typeface="宋体" panose="02010600030101010101" pitchFamily="2" charset="-122"/>
              </a:rPr>
              <a:t>2.0.10</a:t>
            </a:r>
            <a:r>
              <a:rPr lang="zh-CN" altLang="en-US" sz="2000" b="1" dirty="0">
                <a:latin typeface="宋体" panose="02010600030101010101" pitchFamily="2" charset="-122"/>
                <a:sym typeface="宋体" panose="02010600030101010101" pitchFamily="2" charset="-122"/>
              </a:rPr>
              <a:t>条 </a:t>
            </a:r>
            <a:r>
              <a:rPr lang="zh-CN" altLang="en-US" sz="2000" b="1" dirty="0">
                <a:solidFill>
                  <a:srgbClr val="FF0000"/>
                </a:solidFill>
                <a:latin typeface="宋体" panose="02010600030101010101" pitchFamily="2" charset="-122"/>
                <a:sym typeface="宋体" panose="02010600030101010101" pitchFamily="2" charset="-122"/>
              </a:rPr>
              <a:t>  </a:t>
            </a:r>
            <a:r>
              <a:rPr lang="zh-CN" altLang="en-US" sz="2000" b="1" dirty="0">
                <a:solidFill>
                  <a:srgbClr val="FF0000"/>
                </a:solidFill>
                <a:latin typeface="宋体" panose="02010600030101010101" pitchFamily="2" charset="-122"/>
              </a:rPr>
              <a:t> </a:t>
            </a:r>
            <a:r>
              <a:rPr lang="zh-CN" altLang="en-US" sz="2000" dirty="0">
                <a:solidFill>
                  <a:srgbClr val="000000"/>
                </a:solidFill>
                <a:latin typeface="宋体" panose="02010600030101010101" pitchFamily="2" charset="-122"/>
              </a:rPr>
              <a:t>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第三章临边与洞口作业的安全防护</a:t>
            </a:r>
            <a:r>
              <a:rPr lang="zh-CN" altLang="en-US" sz="2000" dirty="0">
                <a:latin typeface="宋体" panose="02010600030101010101" pitchFamily="2" charset="-122"/>
              </a:rPr>
              <a:t>  </a:t>
            </a:r>
            <a:endParaRPr lang="zh-CN" altLang="en-US" sz="2000" dirty="0">
              <a:latin typeface="宋体" panose="02010600030101010101" pitchFamily="2" charset="-122"/>
            </a:endParaRPr>
          </a:p>
          <a:p>
            <a:r>
              <a:rPr lang="zh-CN" altLang="en-US" sz="2000" b="1" dirty="0">
                <a:latin typeface="宋体" panose="02010600030101010101" pitchFamily="2" charset="-122"/>
              </a:rPr>
              <a:t>  第一节临边作业      共第</a:t>
            </a:r>
            <a:r>
              <a:rPr lang="zh-CN" altLang="en-US" sz="2000" b="1" dirty="0">
                <a:latin typeface="宋体" panose="02010600030101010101" pitchFamily="2" charset="-122"/>
                <a:sym typeface="宋体" panose="02010600030101010101" pitchFamily="2" charset="-122"/>
              </a:rPr>
              <a:t>3.1.4条</a:t>
            </a:r>
            <a:endParaRPr lang="en-US" altLang="zh-CN" sz="2000" b="1" dirty="0">
              <a:latin typeface="宋体" panose="02010600030101010101" pitchFamily="2" charset="-122"/>
            </a:endParaRPr>
          </a:p>
          <a:p>
            <a:r>
              <a:rPr lang="zh-CN" altLang="en-US" sz="2000" b="1" dirty="0">
                <a:latin typeface="宋体" panose="02010600030101010101" pitchFamily="2" charset="-122"/>
              </a:rPr>
              <a:t>  第二节洞口作业      </a:t>
            </a:r>
            <a:r>
              <a:rPr lang="zh-CN" altLang="en-US" sz="2000" b="1" dirty="0">
                <a:latin typeface="宋体" panose="02010600030101010101" pitchFamily="2" charset="-122"/>
                <a:sym typeface="宋体" panose="02010600030101010101" pitchFamily="2" charset="-122"/>
              </a:rPr>
              <a:t>共第3.</a:t>
            </a:r>
            <a:r>
              <a:rPr lang="en-US" altLang="zh-CN" sz="2000" b="1" dirty="0">
                <a:latin typeface="宋体" panose="02010600030101010101" pitchFamily="2" charset="-122"/>
                <a:sym typeface="宋体" panose="02010600030101010101" pitchFamily="2" charset="-122"/>
              </a:rPr>
              <a:t>2</a:t>
            </a:r>
            <a:r>
              <a:rPr lang="zh-CN" altLang="en-US" sz="2000" b="1" dirty="0">
                <a:latin typeface="宋体" panose="02010600030101010101" pitchFamily="2" charset="-122"/>
                <a:sym typeface="宋体" panose="02010600030101010101" pitchFamily="2" charset="-122"/>
              </a:rPr>
              <a:t>.</a:t>
            </a:r>
            <a:r>
              <a:rPr lang="en-US" altLang="zh-CN" sz="2000" b="1" dirty="0">
                <a:latin typeface="宋体" panose="02010600030101010101" pitchFamily="2" charset="-122"/>
                <a:sym typeface="宋体" panose="02010600030101010101" pitchFamily="2" charset="-122"/>
              </a:rPr>
              <a:t>3</a:t>
            </a:r>
            <a:r>
              <a:rPr lang="zh-CN" altLang="en-US" sz="2000" b="1" dirty="0">
                <a:latin typeface="宋体" panose="02010600030101010101" pitchFamily="2" charset="-122"/>
                <a:sym typeface="宋体" panose="02010600030101010101" pitchFamily="2" charset="-122"/>
              </a:rPr>
              <a:t>条</a:t>
            </a:r>
            <a:endParaRPr lang="zh-CN" altLang="en-US" sz="2000" b="1" dirty="0">
              <a:latin typeface="宋体" panose="02010600030101010101" pitchFamily="2" charset="-122"/>
            </a:endParaRPr>
          </a:p>
          <a:p>
            <a:r>
              <a:rPr lang="zh-CN" altLang="en-US" sz="2000" b="1" dirty="0">
                <a:solidFill>
                  <a:srgbClr val="FF0000"/>
                </a:solidFill>
                <a:latin typeface="宋体" panose="02010600030101010101" pitchFamily="2" charset="-122"/>
              </a:rPr>
              <a:t>第四章 攀登与悬空作业的安全防护</a:t>
            </a:r>
            <a:endParaRPr lang="zh-CN" altLang="en-US" sz="2000" b="1" dirty="0">
              <a:solidFill>
                <a:srgbClr val="FF0000"/>
              </a:solidFill>
              <a:latin typeface="宋体" panose="02010600030101010101" pitchFamily="2" charset="-122"/>
            </a:endParaRPr>
          </a:p>
          <a:p>
            <a:r>
              <a:rPr lang="zh-CN" altLang="en-US" sz="2000" b="1" dirty="0">
                <a:solidFill>
                  <a:srgbClr val="FF0000"/>
                </a:solidFill>
                <a:latin typeface="宋体" panose="02010600030101010101" pitchFamily="2" charset="-122"/>
              </a:rPr>
              <a:t>  </a:t>
            </a:r>
            <a:r>
              <a:rPr lang="zh-CN" altLang="en-US" sz="2000" b="1" dirty="0">
                <a:latin typeface="宋体" panose="02010600030101010101" pitchFamily="2" charset="-122"/>
              </a:rPr>
              <a:t>第一节 攀登作业     共第4.1.10条</a:t>
            </a:r>
            <a:endParaRPr lang="zh-CN" altLang="en-US" sz="2000" b="1" dirty="0">
              <a:latin typeface="宋体" panose="02010600030101010101" pitchFamily="2" charset="-122"/>
            </a:endParaRPr>
          </a:p>
          <a:p>
            <a:r>
              <a:rPr lang="zh-CN" altLang="en-US" sz="2000" b="1" dirty="0">
                <a:latin typeface="宋体" panose="02010600030101010101" pitchFamily="2" charset="-122"/>
              </a:rPr>
              <a:t>  第二节 悬空作业</a:t>
            </a:r>
            <a:r>
              <a:rPr lang="zh-CN" altLang="en-US" sz="2000" b="1" dirty="0">
                <a:latin typeface="宋体" panose="02010600030101010101" pitchFamily="2" charset="-122"/>
                <a:sym typeface="宋体" panose="02010600030101010101" pitchFamily="2" charset="-122"/>
              </a:rPr>
              <a:t>     共第4.2.8条</a:t>
            </a:r>
            <a:endParaRPr lang="zh-CN" altLang="en-US" sz="2000" b="1" dirty="0">
              <a:latin typeface="宋体" panose="02010600030101010101" pitchFamily="2" charset="-122"/>
              <a:sym typeface="宋体" panose="02010600030101010101" pitchFamily="2" charset="-122"/>
            </a:endParaRPr>
          </a:p>
          <a:p>
            <a:r>
              <a:rPr lang="zh-CN" altLang="en-US" sz="2000" b="1" dirty="0">
                <a:solidFill>
                  <a:srgbClr val="FF0000"/>
                </a:solidFill>
                <a:latin typeface="宋体" panose="02010600030101010101" pitchFamily="2" charset="-122"/>
              </a:rPr>
              <a:t>第五章 操作平台与交叉作业的安全防护</a:t>
            </a:r>
            <a:endParaRPr lang="zh-CN" altLang="en-US" sz="2000" b="1" dirty="0">
              <a:solidFill>
                <a:srgbClr val="FF0000"/>
              </a:solidFill>
              <a:latin typeface="宋体" panose="02010600030101010101" pitchFamily="2" charset="-122"/>
            </a:endParaRPr>
          </a:p>
          <a:p>
            <a:r>
              <a:rPr lang="zh-CN" altLang="en-US" sz="2000" b="1" dirty="0">
                <a:solidFill>
                  <a:srgbClr val="FF0000"/>
                </a:solidFill>
                <a:latin typeface="宋体" panose="02010600030101010101" pitchFamily="2" charset="-122"/>
              </a:rPr>
              <a:t>  </a:t>
            </a:r>
            <a:r>
              <a:rPr lang="zh-CN" altLang="en-US" sz="2000" b="1" dirty="0">
                <a:latin typeface="宋体" panose="02010600030101010101" pitchFamily="2" charset="-122"/>
              </a:rPr>
              <a:t>第一节 操作平台     共第5.1.</a:t>
            </a:r>
            <a:r>
              <a:rPr lang="en-US" altLang="zh-CN" sz="2000" b="1" dirty="0">
                <a:latin typeface="宋体" panose="02010600030101010101" pitchFamily="2" charset="-122"/>
              </a:rPr>
              <a:t>6</a:t>
            </a:r>
            <a:r>
              <a:rPr lang="zh-CN" altLang="en-US" sz="2000" b="1" dirty="0">
                <a:latin typeface="宋体" panose="02010600030101010101" pitchFamily="2" charset="-122"/>
              </a:rPr>
              <a:t>条 </a:t>
            </a:r>
            <a:endParaRPr lang="zh-CN" altLang="en-US" sz="2000" b="1" dirty="0">
              <a:latin typeface="宋体" panose="02010600030101010101" pitchFamily="2" charset="-122"/>
            </a:endParaRPr>
          </a:p>
          <a:p>
            <a:r>
              <a:rPr lang="zh-CN" altLang="en-US" sz="2000" b="1" dirty="0">
                <a:latin typeface="宋体" panose="02010600030101010101" pitchFamily="2" charset="-122"/>
              </a:rPr>
              <a:t>  第二节 交叉作业     共第5.2.</a:t>
            </a:r>
            <a:r>
              <a:rPr lang="en-US" altLang="zh-CN" sz="2000" b="1" dirty="0">
                <a:latin typeface="宋体" panose="02010600030101010101" pitchFamily="2" charset="-122"/>
              </a:rPr>
              <a:t>6</a:t>
            </a:r>
            <a:r>
              <a:rPr lang="zh-CN" altLang="en-US" sz="2000" b="1" dirty="0">
                <a:latin typeface="宋体" panose="02010600030101010101" pitchFamily="2" charset="-122"/>
              </a:rPr>
              <a:t>条 </a:t>
            </a:r>
            <a:endParaRPr lang="zh-CN" altLang="en-US" sz="2000" b="1" dirty="0">
              <a:latin typeface="宋体" panose="02010600030101010101" pitchFamily="2" charset="-122"/>
            </a:endParaRPr>
          </a:p>
          <a:p>
            <a:r>
              <a:rPr lang="zh-CN" altLang="en-US" sz="2000" b="1" dirty="0">
                <a:solidFill>
                  <a:srgbClr val="FF0000"/>
                </a:solidFill>
                <a:latin typeface="宋体" panose="02010600030101010101" pitchFamily="2" charset="-122"/>
              </a:rPr>
              <a:t>第六章 高处作业安全防护设施的验收   </a:t>
            </a:r>
            <a:endParaRPr lang="en-US" altLang="zh-CN" sz="2000" b="1" dirty="0">
              <a:solidFill>
                <a:srgbClr val="FF0000"/>
              </a:solidFill>
              <a:latin typeface="宋体" panose="02010600030101010101" pitchFamily="2" charset="-122"/>
            </a:endParaRPr>
          </a:p>
          <a:p>
            <a:r>
              <a:rPr lang="en-US" altLang="zh-CN" sz="2000" b="1" dirty="0">
                <a:solidFill>
                  <a:srgbClr val="FF0000"/>
                </a:solidFill>
                <a:latin typeface="宋体" panose="02010600030101010101" pitchFamily="2" charset="-122"/>
              </a:rPr>
              <a:t>                      </a:t>
            </a:r>
            <a:r>
              <a:rPr lang="zh-CN" altLang="en-US" sz="2000" b="1" dirty="0">
                <a:latin typeface="宋体" panose="02010600030101010101" pitchFamily="2" charset="-122"/>
              </a:rPr>
              <a:t>共第6.0.</a:t>
            </a:r>
            <a:r>
              <a:rPr lang="en-US" altLang="zh-CN" sz="2000" b="1" dirty="0">
                <a:latin typeface="宋体" panose="02010600030101010101" pitchFamily="2" charset="-122"/>
              </a:rPr>
              <a:t>5</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r>
              <a:rPr lang="zh-CN" altLang="en-US" sz="2000" b="1" dirty="0">
                <a:solidFill>
                  <a:srgbClr val="FF0000"/>
                </a:solidFill>
                <a:latin typeface="宋体" panose="02010600030101010101" pitchFamily="2" charset="-122"/>
                <a:sym typeface="宋体" panose="02010600030101010101" pitchFamily="2" charset="-122"/>
              </a:rPr>
              <a:t>附录一</a:t>
            </a:r>
            <a:r>
              <a:rPr lang="zh-CN" altLang="en-US" sz="2000" dirty="0">
                <a:solidFill>
                  <a:srgbClr val="000000"/>
                </a:solidFill>
                <a:latin typeface="宋体" panose="02010600030101010101" pitchFamily="2" charset="-122"/>
                <a:sym typeface="宋体" panose="02010600030101010101" pitchFamily="2" charset="-122"/>
              </a:rPr>
              <a:t>　防护栏杆的设计计算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sym typeface="宋体" panose="02010600030101010101" pitchFamily="2" charset="-122"/>
              </a:rPr>
              <a:t>附录二</a:t>
            </a:r>
            <a:r>
              <a:rPr lang="zh-CN" altLang="en-US" sz="2000" dirty="0">
                <a:solidFill>
                  <a:srgbClr val="000000"/>
                </a:solidFill>
                <a:latin typeface="宋体" panose="02010600030101010101" pitchFamily="2" charset="-122"/>
                <a:sym typeface="宋体" panose="02010600030101010101" pitchFamily="2" charset="-122"/>
              </a:rPr>
              <a:t>  临边作业防护栏杆的计算及构造实例</a:t>
            </a:r>
            <a:endParaRPr lang="zh-CN" altLang="en-US" sz="2000" dirty="0">
              <a:solidFill>
                <a:srgbClr val="000000"/>
              </a:solidFill>
              <a:latin typeface="宋体" panose="02010600030101010101" pitchFamily="2" charset="-122"/>
              <a:sym typeface="宋体" panose="02010600030101010101" pitchFamily="2" charset="-122"/>
            </a:endParaRPr>
          </a:p>
          <a:p>
            <a:r>
              <a:rPr lang="zh-CN" altLang="en-US" sz="2000" b="1" dirty="0">
                <a:solidFill>
                  <a:srgbClr val="FF0000"/>
                </a:solidFill>
                <a:latin typeface="宋体" panose="02010600030101010101" pitchFamily="2" charset="-122"/>
              </a:rPr>
              <a:t>附：条文说明 </a:t>
            </a:r>
            <a:r>
              <a:rPr lang="zh-CN" altLang="en-US" sz="2000" dirty="0">
                <a:solidFill>
                  <a:srgbClr val="000000"/>
                </a:solidFill>
                <a:latin typeface="宋体" panose="02010600030101010101" pitchFamily="2" charset="-122"/>
              </a:rPr>
              <a:t>  </a:t>
            </a:r>
            <a:endParaRPr lang="zh-CN" altLang="en-US" sz="2000" dirty="0">
              <a:latin typeface="Calibri" panose="020F0502020204030204" pitchFamily="34" charset="0"/>
            </a:endParaRPr>
          </a:p>
        </p:txBody>
      </p:sp>
      <p:sp>
        <p:nvSpPr>
          <p:cNvPr id="4101" name="文本框 2"/>
          <p:cNvSpPr txBox="1"/>
          <p:nvPr/>
        </p:nvSpPr>
        <p:spPr>
          <a:xfrm>
            <a:off x="5994400" y="1195388"/>
            <a:ext cx="5919788" cy="5448300"/>
          </a:xfrm>
          <a:prstGeom prst="rect">
            <a:avLst/>
          </a:prstGeom>
          <a:noFill/>
          <a:ln w="9525">
            <a:noFill/>
          </a:ln>
        </p:spPr>
        <p:txBody>
          <a:bodyPr>
            <a:spAutoFit/>
          </a:bodyPr>
          <a:p>
            <a:r>
              <a:rPr lang="en-US" altLang="zh-CN" dirty="0">
                <a:solidFill>
                  <a:srgbClr val="000000"/>
                </a:solidFill>
                <a:latin typeface="宋体" panose="02010600030101010101" pitchFamily="2" charset="-122"/>
              </a:rPr>
              <a:t> </a:t>
            </a:r>
            <a:r>
              <a:rPr lang="en-US" altLang="zh-CN" sz="2400" b="1" dirty="0">
                <a:solidFill>
                  <a:srgbClr val="000000"/>
                </a:solidFill>
                <a:latin typeface="宋体" panose="02010600030101010101" pitchFamily="2" charset="-122"/>
                <a:sym typeface="宋体" panose="02010600030101010101" pitchFamily="2" charset="-122"/>
              </a:rPr>
              <a:t> </a:t>
            </a:r>
            <a:r>
              <a:rPr lang="en-US" altLang="zh-CN" sz="2800" b="1" dirty="0">
                <a:solidFill>
                  <a:srgbClr val="000000"/>
                </a:solidFill>
                <a:latin typeface="宋体" panose="02010600030101010101" pitchFamily="2" charset="-122"/>
                <a:sym typeface="宋体" panose="02010600030101010101" pitchFamily="2" charset="-122"/>
              </a:rPr>
              <a:t>JGJ</a:t>
            </a:r>
            <a:r>
              <a:rPr lang="en-US" altLang="zh-CN" sz="2800" b="1" dirty="0">
                <a:solidFill>
                  <a:srgbClr val="000000"/>
                </a:solidFill>
                <a:latin typeface="宋体" panose="02010600030101010101" pitchFamily="2" charset="-122"/>
              </a:rPr>
              <a:t>80--2016</a:t>
            </a:r>
            <a:r>
              <a:rPr lang="zh-CN" altLang="en-US" sz="2800" b="1" dirty="0">
                <a:solidFill>
                  <a:srgbClr val="000000"/>
                </a:solidFill>
                <a:latin typeface="宋体" panose="02010600030101010101" pitchFamily="2" charset="-122"/>
              </a:rPr>
              <a:t>版</a:t>
            </a:r>
            <a:endParaRPr lang="zh-CN" altLang="en-US" sz="2800" b="1" dirty="0">
              <a:solidFill>
                <a:srgbClr val="000000"/>
              </a:solidFill>
              <a:latin typeface="宋体" panose="02010600030101010101" pitchFamily="2" charset="-122"/>
            </a:endParaRPr>
          </a:p>
          <a:p>
            <a:r>
              <a:rPr lang="en-US" altLang="zh-CN" sz="2000" b="1" dirty="0">
                <a:solidFill>
                  <a:srgbClr val="FF0000"/>
                </a:solidFill>
                <a:latin typeface="宋体" panose="02010600030101010101" pitchFamily="2" charset="-122"/>
              </a:rPr>
              <a:t> 1</a:t>
            </a:r>
            <a:r>
              <a:rPr lang="zh-CN" altLang="en-US" sz="2000" b="1" dirty="0">
                <a:solidFill>
                  <a:srgbClr val="FF0000"/>
                </a:solidFill>
                <a:latin typeface="宋体" panose="02010600030101010101" pitchFamily="2" charset="-122"/>
              </a:rPr>
              <a:t>　总则    </a:t>
            </a:r>
            <a:endParaRPr lang="zh-CN" altLang="en-US" sz="2000" b="1" dirty="0">
              <a:solidFill>
                <a:srgbClr val="FF0000"/>
              </a:solidFill>
              <a:latin typeface="宋体" panose="02010600030101010101" pitchFamily="2" charset="-122"/>
            </a:endParaRPr>
          </a:p>
          <a:p>
            <a:r>
              <a:rPr lang="zh-CN" altLang="en-US" sz="2000" b="1" dirty="0">
                <a:solidFill>
                  <a:srgbClr val="FF0000"/>
                </a:solidFill>
                <a:latin typeface="宋体" panose="02010600030101010101" pitchFamily="2" charset="-122"/>
              </a:rPr>
              <a:t> </a:t>
            </a:r>
            <a:r>
              <a:rPr lang="en-US" altLang="zh-CN" sz="2000" b="1" dirty="0">
                <a:solidFill>
                  <a:srgbClr val="FF0000"/>
                </a:solidFill>
                <a:latin typeface="宋体" panose="02010600030101010101" pitchFamily="2" charset="-122"/>
              </a:rPr>
              <a:t>2</a:t>
            </a:r>
            <a:r>
              <a:rPr lang="zh-CN" altLang="en-US" sz="2000" b="1" dirty="0">
                <a:solidFill>
                  <a:srgbClr val="FF0000"/>
                </a:solidFill>
                <a:latin typeface="宋体" panose="02010600030101010101" pitchFamily="2" charset="-122"/>
              </a:rPr>
              <a:t>　术语和符号 </a:t>
            </a:r>
            <a:r>
              <a:rPr lang="en-US" altLang="zh-CN" sz="2000" dirty="0">
                <a:solidFill>
                  <a:srgbClr val="000000"/>
                </a:solidFill>
                <a:latin typeface="宋体" panose="02010600030101010101" pitchFamily="2" charset="-122"/>
              </a:rPr>
              <a:t>    2.1</a:t>
            </a:r>
            <a:r>
              <a:rPr lang="zh-CN" altLang="en-US" sz="2000" dirty="0">
                <a:solidFill>
                  <a:srgbClr val="000000"/>
                </a:solidFill>
                <a:latin typeface="宋体" panose="02010600030101010101" pitchFamily="2" charset="-122"/>
              </a:rPr>
              <a:t>　术语 </a:t>
            </a:r>
            <a:r>
              <a:rPr lang="en-US" altLang="zh-CN" sz="2000" dirty="0">
                <a:solidFill>
                  <a:srgbClr val="000000"/>
                </a:solidFill>
                <a:latin typeface="宋体" panose="02010600030101010101" pitchFamily="2" charset="-122"/>
              </a:rPr>
              <a:t>   2.2</a:t>
            </a:r>
            <a:r>
              <a:rPr lang="zh-CN" altLang="en-US" sz="2000" dirty="0">
                <a:solidFill>
                  <a:srgbClr val="000000"/>
                </a:solidFill>
                <a:latin typeface="宋体" panose="02010600030101010101" pitchFamily="2" charset="-122"/>
              </a:rPr>
              <a:t>　符号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3　基本规定  </a:t>
            </a:r>
            <a:r>
              <a:rPr lang="zh-CN" altLang="en-US" sz="2000" dirty="0">
                <a:solidFill>
                  <a:srgbClr val="000000"/>
                </a:solidFill>
                <a:latin typeface="宋体" panose="02010600030101010101" pitchFamily="2" charset="-122"/>
              </a:rPr>
              <a:t>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4　临边与洞口作业 </a:t>
            </a:r>
            <a:r>
              <a:rPr lang="en-US" altLang="zh-CN" sz="2000" dirty="0">
                <a:solidFill>
                  <a:srgbClr val="000000"/>
                </a:solidFill>
                <a:latin typeface="宋体" panose="02010600030101010101" pitchFamily="2" charset="-122"/>
              </a:rPr>
              <a:t>4.1</a:t>
            </a:r>
            <a:r>
              <a:rPr lang="zh-CN" altLang="en-US" sz="2000" dirty="0">
                <a:solidFill>
                  <a:srgbClr val="000000"/>
                </a:solidFill>
                <a:latin typeface="宋体" panose="02010600030101010101" pitchFamily="2" charset="-122"/>
              </a:rPr>
              <a:t>　临边作业</a:t>
            </a:r>
            <a:r>
              <a:rPr lang="en-US" altLang="zh-CN" sz="2000" dirty="0">
                <a:solidFill>
                  <a:srgbClr val="000000"/>
                </a:solidFill>
                <a:latin typeface="宋体" panose="02010600030101010101" pitchFamily="2" charset="-122"/>
              </a:rPr>
              <a:t>4.2</a:t>
            </a:r>
            <a:r>
              <a:rPr lang="zh-CN" altLang="en-US" sz="2000" dirty="0">
                <a:solidFill>
                  <a:srgbClr val="000000"/>
                </a:solidFill>
                <a:latin typeface="宋体" panose="02010600030101010101" pitchFamily="2" charset="-122"/>
              </a:rPr>
              <a:t>　洞口作业      </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宋体" panose="02010600030101010101" pitchFamily="2" charset="-122"/>
              </a:rPr>
              <a:t>                   4.3  </a:t>
            </a:r>
            <a:r>
              <a:rPr lang="zh-CN" altLang="en-US" sz="2000" dirty="0">
                <a:solidFill>
                  <a:srgbClr val="000000"/>
                </a:solidFill>
                <a:latin typeface="宋体" panose="02010600030101010101" pitchFamily="2" charset="-122"/>
              </a:rPr>
              <a:t>防护栏杆构造   </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a:t>
            </a:r>
            <a:r>
              <a:rPr lang="zh-CN" altLang="en-US" sz="2000" b="1" dirty="0">
                <a:solidFill>
                  <a:srgbClr val="FF0000"/>
                </a:solidFill>
                <a:latin typeface="宋体" panose="02010600030101010101" pitchFamily="2" charset="-122"/>
              </a:rPr>
              <a:t>5　攀登与悬空作业 </a:t>
            </a:r>
            <a:r>
              <a:rPr lang="en-US" altLang="zh-CN" sz="2000" dirty="0">
                <a:solidFill>
                  <a:srgbClr val="000000"/>
                </a:solidFill>
                <a:latin typeface="宋体" panose="02010600030101010101" pitchFamily="2" charset="-122"/>
              </a:rPr>
              <a:t>5.1</a:t>
            </a:r>
            <a:r>
              <a:rPr lang="zh-CN" altLang="en-US" sz="2000" dirty="0">
                <a:solidFill>
                  <a:srgbClr val="000000"/>
                </a:solidFill>
                <a:latin typeface="宋体" panose="02010600030101010101" pitchFamily="2" charset="-122"/>
              </a:rPr>
              <a:t>　攀登作业</a:t>
            </a:r>
            <a:r>
              <a:rPr lang="en-US" altLang="zh-CN" sz="2000" dirty="0">
                <a:solidFill>
                  <a:srgbClr val="000000"/>
                </a:solidFill>
                <a:latin typeface="宋体" panose="02010600030101010101" pitchFamily="2" charset="-122"/>
              </a:rPr>
              <a:t>5.2</a:t>
            </a:r>
            <a:r>
              <a:rPr lang="zh-CN" altLang="en-US" sz="2000" dirty="0">
                <a:solidFill>
                  <a:srgbClr val="000000"/>
                </a:solidFill>
                <a:latin typeface="宋体" panose="02010600030101010101" pitchFamily="2" charset="-122"/>
              </a:rPr>
              <a:t>　悬空作业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6  操作平台 </a:t>
            </a: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 6.1</a:t>
            </a:r>
            <a:r>
              <a:rPr lang="zh-CN" altLang="en-US" sz="2000" dirty="0">
                <a:solidFill>
                  <a:srgbClr val="000000"/>
                </a:solidFill>
                <a:latin typeface="宋体" panose="02010600030101010101" pitchFamily="2" charset="-122"/>
              </a:rPr>
              <a:t>　一般规定</a:t>
            </a:r>
            <a:r>
              <a:rPr lang="en-US" altLang="zh-CN" sz="2000" dirty="0">
                <a:solidFill>
                  <a:srgbClr val="000000"/>
                </a:solidFill>
                <a:latin typeface="宋体" panose="02010600030101010101" pitchFamily="2" charset="-122"/>
              </a:rPr>
              <a:t>6.2</a:t>
            </a:r>
            <a:r>
              <a:rPr lang="zh-CN" altLang="en-US" sz="2000" dirty="0">
                <a:solidFill>
                  <a:srgbClr val="000000"/>
                </a:solidFill>
                <a:latin typeface="宋体" panose="02010600030101010101" pitchFamily="2" charset="-122"/>
              </a:rPr>
              <a:t>　移动式操</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宋体" panose="02010600030101010101" pitchFamily="2" charset="-122"/>
              </a:rPr>
              <a:t>                   </a:t>
            </a:r>
            <a:r>
              <a:rPr lang="zh-CN" altLang="en-US" sz="2000" dirty="0">
                <a:solidFill>
                  <a:srgbClr val="000000"/>
                </a:solidFill>
                <a:latin typeface="宋体" panose="02010600030101010101" pitchFamily="2" charset="-122"/>
              </a:rPr>
              <a:t>作平台 </a:t>
            </a:r>
            <a:r>
              <a:rPr lang="en-US" altLang="zh-CN" sz="2000" dirty="0">
                <a:solidFill>
                  <a:srgbClr val="000000"/>
                </a:solidFill>
                <a:latin typeface="宋体" panose="02010600030101010101" pitchFamily="2" charset="-122"/>
              </a:rPr>
              <a:t>6.3</a:t>
            </a:r>
            <a:r>
              <a:rPr lang="zh-CN" altLang="en-US" sz="2000" dirty="0">
                <a:solidFill>
                  <a:srgbClr val="000000"/>
                </a:solidFill>
                <a:latin typeface="宋体" panose="02010600030101010101" pitchFamily="2" charset="-122"/>
              </a:rPr>
              <a:t>　落地式操作平台                </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宋体" panose="02010600030101010101" pitchFamily="2" charset="-122"/>
              </a:rPr>
              <a:t>                   6.4</a:t>
            </a:r>
            <a:r>
              <a:rPr lang="zh-CN" altLang="en-US" sz="2000" dirty="0">
                <a:solidFill>
                  <a:srgbClr val="000000"/>
                </a:solidFill>
                <a:latin typeface="宋体" panose="02010600030101010101" pitchFamily="2" charset="-122"/>
              </a:rPr>
              <a:t>　悬挑式操作平台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7  交叉作业 </a:t>
            </a: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7.1</a:t>
            </a:r>
            <a:r>
              <a:rPr lang="zh-CN" altLang="en-US" sz="2000" dirty="0">
                <a:solidFill>
                  <a:srgbClr val="000000"/>
                </a:solidFill>
                <a:latin typeface="宋体" panose="02010600030101010101" pitchFamily="2" charset="-122"/>
              </a:rPr>
              <a:t>　一般规定</a:t>
            </a:r>
            <a:r>
              <a:rPr lang="en-US" altLang="zh-CN" sz="2000" dirty="0">
                <a:solidFill>
                  <a:srgbClr val="000000"/>
                </a:solidFill>
                <a:latin typeface="宋体" panose="02010600030101010101" pitchFamily="2" charset="-122"/>
              </a:rPr>
              <a:t>7.2</a:t>
            </a:r>
            <a:r>
              <a:rPr lang="zh-CN" altLang="en-US" sz="2000" dirty="0">
                <a:solidFill>
                  <a:srgbClr val="000000"/>
                </a:solidFill>
                <a:latin typeface="宋体" panose="02010600030101010101" pitchFamily="2" charset="-122"/>
              </a:rPr>
              <a:t>　安全措施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8  建筑施工安全网</a:t>
            </a: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8.1</a:t>
            </a:r>
            <a:r>
              <a:rPr lang="zh-CN" altLang="en-US" sz="2000" dirty="0">
                <a:solidFill>
                  <a:srgbClr val="000000"/>
                </a:solidFill>
                <a:latin typeface="宋体" panose="02010600030101010101" pitchFamily="2" charset="-122"/>
              </a:rPr>
              <a:t>　一般规定</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宋体" panose="02010600030101010101" pitchFamily="2" charset="-122"/>
              </a:rPr>
              <a:t>                   8.2</a:t>
            </a:r>
            <a:r>
              <a:rPr lang="zh-CN" altLang="en-US" sz="2000" dirty="0">
                <a:solidFill>
                  <a:srgbClr val="000000"/>
                </a:solidFill>
                <a:latin typeface="宋体" panose="02010600030101010101" pitchFamily="2" charset="-122"/>
              </a:rPr>
              <a:t>　安全网搭设    </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a:t>
            </a:r>
            <a:r>
              <a:rPr lang="zh-CN" altLang="en-US" sz="2000" b="1" dirty="0">
                <a:solidFill>
                  <a:srgbClr val="FF0000"/>
                </a:solidFill>
                <a:latin typeface="宋体" panose="02010600030101010101" pitchFamily="2" charset="-122"/>
              </a:rPr>
              <a:t>附录A</a:t>
            </a:r>
            <a:r>
              <a:rPr lang="zh-CN" altLang="en-US" sz="2000" dirty="0">
                <a:solidFill>
                  <a:srgbClr val="000000"/>
                </a:solidFill>
                <a:latin typeface="宋体" panose="02010600030101010101" pitchFamily="2" charset="-122"/>
              </a:rPr>
              <a:t>　防护栏杆的设计计算   </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附录</a:t>
            </a:r>
            <a:r>
              <a:rPr lang="en-US" altLang="zh-CN" sz="2000" dirty="0">
                <a:solidFill>
                  <a:srgbClr val="000000"/>
                </a:solidFill>
                <a:latin typeface="宋体" panose="02010600030101010101" pitchFamily="2" charset="-122"/>
              </a:rPr>
              <a:t>B</a:t>
            </a:r>
            <a:r>
              <a:rPr lang="zh-CN" altLang="en-US" sz="2000" dirty="0">
                <a:solidFill>
                  <a:srgbClr val="000000"/>
                </a:solidFill>
                <a:latin typeface="宋体" panose="02010600030101010101" pitchFamily="2" charset="-122"/>
              </a:rPr>
              <a:t>　移动式操作平台的结构设计计算   </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附录</a:t>
            </a:r>
            <a:r>
              <a:rPr lang="en-US" altLang="zh-CN" sz="2000" dirty="0">
                <a:solidFill>
                  <a:srgbClr val="000000"/>
                </a:solidFill>
                <a:latin typeface="宋体" panose="02010600030101010101" pitchFamily="2" charset="-122"/>
              </a:rPr>
              <a:t>C</a:t>
            </a:r>
            <a:r>
              <a:rPr lang="zh-CN" altLang="en-US" sz="2000" dirty="0">
                <a:solidFill>
                  <a:srgbClr val="000000"/>
                </a:solidFill>
                <a:latin typeface="宋体" panose="02010600030101010101" pitchFamily="2" charset="-122"/>
              </a:rPr>
              <a:t>　悬挑式操作平台的结构设计计算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附：条文说明 </a:t>
            </a:r>
            <a:r>
              <a:rPr lang="zh-CN" altLang="en-US" sz="2000" dirty="0">
                <a:solidFill>
                  <a:srgbClr val="000000"/>
                </a:solidFill>
                <a:latin typeface="宋体" panose="02010600030101010101" pitchFamily="2" charset="-122"/>
              </a:rPr>
              <a:t>  </a:t>
            </a:r>
            <a:endParaRPr lang="zh-CN" altLang="en-US" sz="2000" dirty="0">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9525" y="1217613"/>
          <a:ext cx="12165013" cy="5643563"/>
        </p:xfrm>
        <a:graphic>
          <a:graphicData uri="http://schemas.openxmlformats.org/drawingml/2006/table">
            <a:tbl>
              <a:tblPr/>
              <a:tblGrid>
                <a:gridCol w="4139140"/>
                <a:gridCol w="643998"/>
                <a:gridCol w="7382402"/>
              </a:tblGrid>
              <a:tr h="310712">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10712">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7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交叉作业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7.1</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一般规定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724995">
                <a:tc rowSpan="9">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第5.2.1条 支模、粉刷、砌墙等各工种进行上下立体交叉作业时，不得在同一垂直方向上操作。下层作业的位置，必须处于依上层高度确定的可能坠落范围半径之外。不符合以上条件时，应设置安全防护层。</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第5.2.2条 钢模板、脚手架等拆除时，下方不得有其他操作人员。</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第5.2.3条 钢模板部件拆除后，临时堆放处离楼层边沿不应小于1m，堆放高度不得超过1m。楼层边口、通道口、脚手架边缘等处，严禁堆放任何拆下物件。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  </a:t>
                      </a:r>
                      <a:r>
                        <a:rPr lang="zh-CN" altLang="en-US" sz="1800" kern="1200" baseline="0" dirty="0" smtClean="0">
                          <a:solidFill>
                            <a:schemeClr val="tx1"/>
                          </a:solidFill>
                          <a:latin typeface="+mn-lt"/>
                          <a:ea typeface="+mn-ea"/>
                          <a:cs typeface="+mn-cs"/>
                        </a:rPr>
                        <a:t>施工现场立体交叉作业时，下层作业的位置，应处于坠落半径之外，坠落半径见表</a:t>
                      </a:r>
                      <a:r>
                        <a:rPr lang="en-US" altLang="zh-CN" sz="1800" kern="1200" baseline="0" dirty="0" smtClean="0">
                          <a:solidFill>
                            <a:schemeClr val="tx1"/>
                          </a:solidFill>
                          <a:latin typeface="+mn-lt"/>
                          <a:ea typeface="+mn-ea"/>
                          <a:cs typeface="+mn-cs"/>
                        </a:rPr>
                        <a:t>7.0.1</a:t>
                      </a:r>
                      <a:r>
                        <a:rPr lang="zh-CN" altLang="en-US" sz="1800" kern="1200" baseline="0" dirty="0" smtClean="0">
                          <a:solidFill>
                            <a:schemeClr val="tx1"/>
                          </a:solidFill>
                          <a:latin typeface="+mn-lt"/>
                          <a:ea typeface="+mn-ea"/>
                          <a:cs typeface="+mn-cs"/>
                        </a:rPr>
                        <a:t>的规定，模板、脚手架等拆除作业应适当增大坠落半径。当达不到规定时，应设置安全防护棚，下方应设置警戒隔离区。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5892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2</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800" kern="1200" baseline="0" dirty="0" smtClean="0">
                          <a:solidFill>
                            <a:schemeClr val="tx1"/>
                          </a:solidFill>
                          <a:latin typeface="+mn-lt"/>
                          <a:ea typeface="+mn-ea"/>
                          <a:cs typeface="+mn-cs"/>
                        </a:rPr>
                        <a:t>施工现场人员进出的通道口应搭设防护棚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465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  </a:t>
                      </a:r>
                      <a:r>
                        <a:rPr lang="zh-CN" altLang="en-US" sz="1800" kern="1200" baseline="0" dirty="0" smtClean="0">
                          <a:solidFill>
                            <a:schemeClr val="tx1"/>
                          </a:solidFill>
                          <a:latin typeface="+mn-lt"/>
                          <a:ea typeface="+mn-ea"/>
                          <a:cs typeface="+mn-cs"/>
                        </a:rPr>
                        <a:t>处于起重设备的起重机臂回转范围之内的通道，顶部应搭设防护棚。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5892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800" kern="1200" baseline="0" dirty="0" smtClean="0">
                          <a:solidFill>
                            <a:schemeClr val="tx1"/>
                          </a:solidFill>
                          <a:latin typeface="+mn-lt"/>
                          <a:ea typeface="+mn-ea"/>
                          <a:cs typeface="+mn-cs"/>
                        </a:rPr>
                        <a:t>操作平台内侧通道的上下方应设置阻挡物体坠落的隔离防护措施。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58029">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  </a:t>
                      </a:r>
                      <a:r>
                        <a:rPr lang="zh-CN" altLang="en-US" sz="1800" kern="1200" baseline="0" dirty="0" smtClean="0">
                          <a:solidFill>
                            <a:schemeClr val="tx1"/>
                          </a:solidFill>
                          <a:latin typeface="+mn-lt"/>
                          <a:ea typeface="+mn-ea"/>
                          <a:cs typeface="+mn-cs"/>
                        </a:rPr>
                        <a:t>防护棚的顶棚使用竹笆或胶合板搭设时，应采用双层搭设，间距不应小于</a:t>
                      </a:r>
                      <a:r>
                        <a:rPr lang="en-US" altLang="zh-CN" sz="1800" kern="1200" baseline="0" dirty="0" smtClean="0">
                          <a:solidFill>
                            <a:schemeClr val="tx1"/>
                          </a:solidFill>
                          <a:latin typeface="+mn-lt"/>
                          <a:ea typeface="+mn-ea"/>
                          <a:cs typeface="+mn-cs"/>
                        </a:rPr>
                        <a:t>700mm</a:t>
                      </a:r>
                      <a:r>
                        <a:rPr lang="zh-CN" altLang="en-US" sz="1800" kern="1200" baseline="0" dirty="0" smtClean="0">
                          <a:solidFill>
                            <a:schemeClr val="tx1"/>
                          </a:solidFill>
                          <a:latin typeface="+mn-lt"/>
                          <a:ea typeface="+mn-ea"/>
                          <a:cs typeface="+mn-cs"/>
                        </a:rPr>
                        <a:t>；当使用木板时，可采用单层搭设，木板厚度不应小于</a:t>
                      </a:r>
                      <a:r>
                        <a:rPr lang="en-US" altLang="zh-CN" sz="1800" kern="1200" baseline="0" dirty="0" smtClean="0">
                          <a:solidFill>
                            <a:schemeClr val="tx1"/>
                          </a:solidFill>
                          <a:latin typeface="+mn-lt"/>
                          <a:ea typeface="+mn-ea"/>
                          <a:cs typeface="+mn-cs"/>
                        </a:rPr>
                        <a:t>50mm</a:t>
                      </a:r>
                      <a:r>
                        <a:rPr lang="zh-CN" altLang="en-US" sz="1800" kern="1200" baseline="0" dirty="0" smtClean="0">
                          <a:solidFill>
                            <a:schemeClr val="tx1"/>
                          </a:solidFill>
                          <a:latin typeface="+mn-lt"/>
                          <a:ea typeface="+mn-ea"/>
                          <a:cs typeface="+mn-cs"/>
                        </a:rPr>
                        <a:t>，或可采用与木板等强度的其它材料搭设。防护棚的长度应根据建筑物高度与可能坠落半径确定。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2081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  </a:t>
                      </a:r>
                      <a:r>
                        <a:rPr lang="zh-CN" altLang="en-US" sz="1800" kern="1200" baseline="0" dirty="0" smtClean="0">
                          <a:solidFill>
                            <a:schemeClr val="tx1"/>
                          </a:solidFill>
                          <a:latin typeface="+mn-lt"/>
                          <a:ea typeface="+mn-ea"/>
                          <a:cs typeface="+mn-cs"/>
                        </a:rPr>
                        <a:t>当建筑物高度大于</a:t>
                      </a:r>
                      <a:r>
                        <a:rPr lang="en-US" altLang="zh-CN" sz="1800" kern="1200" baseline="0" dirty="0" smtClean="0">
                          <a:solidFill>
                            <a:schemeClr val="tx1"/>
                          </a:solidFill>
                          <a:latin typeface="+mn-lt"/>
                          <a:ea typeface="+mn-ea"/>
                          <a:cs typeface="+mn-cs"/>
                        </a:rPr>
                        <a:t>24m</a:t>
                      </a:r>
                      <a:r>
                        <a:rPr lang="zh-CN" altLang="en-US" sz="1800" kern="1200" baseline="0" dirty="0" smtClean="0">
                          <a:solidFill>
                            <a:schemeClr val="tx1"/>
                          </a:solidFill>
                          <a:latin typeface="+mn-lt"/>
                          <a:ea typeface="+mn-ea"/>
                          <a:cs typeface="+mn-cs"/>
                        </a:rPr>
                        <a:t>、并采用木板搭设时，应搭设双层防护棚，两层防护棚的间距不应小于</a:t>
                      </a:r>
                      <a:r>
                        <a:rPr lang="en-US" altLang="zh-CN" sz="1800" kern="1200" baseline="0" dirty="0" smtClean="0">
                          <a:solidFill>
                            <a:schemeClr val="tx1"/>
                          </a:solidFill>
                          <a:latin typeface="+mn-lt"/>
                          <a:ea typeface="+mn-ea"/>
                          <a:cs typeface="+mn-cs"/>
                        </a:rPr>
                        <a:t>700mm</a:t>
                      </a:r>
                      <a:r>
                        <a:rPr lang="zh-CN" altLang="en-US" sz="18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72534">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7.0.7  </a:t>
                      </a:r>
                      <a:r>
                        <a:rPr lang="zh-CN" altLang="en-US" sz="1800" kern="1200" baseline="0" dirty="0" smtClean="0">
                          <a:solidFill>
                            <a:schemeClr val="tx1"/>
                          </a:solidFill>
                          <a:latin typeface="+mn-lt"/>
                          <a:ea typeface="+mn-ea"/>
                          <a:cs typeface="+mn-cs"/>
                        </a:rPr>
                        <a:t>防护棚的架体构造、搭设与材质应符合设计要求。</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a:tc>
              </a:tr>
              <a:tr h="6096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7.0.8  </a:t>
                      </a:r>
                      <a:r>
                        <a:rPr lang="zh-CN" altLang="en-US" sz="1800" kern="1200" baseline="0" dirty="0" smtClean="0">
                          <a:solidFill>
                            <a:schemeClr val="tx1"/>
                          </a:solidFill>
                          <a:latin typeface="+mn-lt"/>
                          <a:ea typeface="+mn-ea"/>
                          <a:cs typeface="+mn-cs"/>
                        </a:rPr>
                        <a:t>悬挑式防护棚悬挑杆的一端应与建筑物结构可靠连接，并应符合本规范第</a:t>
                      </a:r>
                      <a:r>
                        <a:rPr lang="en-US" altLang="zh-CN" sz="1800" kern="1200" baseline="0" dirty="0" smtClean="0">
                          <a:solidFill>
                            <a:schemeClr val="tx1"/>
                          </a:solidFill>
                          <a:latin typeface="+mn-lt"/>
                          <a:ea typeface="+mn-ea"/>
                          <a:cs typeface="+mn-cs"/>
                        </a:rPr>
                        <a:t>6.4</a:t>
                      </a:r>
                      <a:r>
                        <a:rPr lang="zh-CN" altLang="en-US" sz="1800" kern="1200" baseline="0" dirty="0" smtClean="0">
                          <a:solidFill>
                            <a:schemeClr val="tx1"/>
                          </a:solidFill>
                          <a:latin typeface="+mn-lt"/>
                          <a:ea typeface="+mn-ea"/>
                          <a:cs typeface="+mn-cs"/>
                        </a:rPr>
                        <a:t>节的规定。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a:tc>
              </a:tr>
              <a:tr h="372533">
                <a:tc v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7.0.9  </a:t>
                      </a:r>
                      <a:r>
                        <a:rPr lang="zh-CN" altLang="en-US" sz="1800" kern="1200" baseline="0" dirty="0" smtClean="0">
                          <a:solidFill>
                            <a:schemeClr val="tx1"/>
                          </a:solidFill>
                          <a:latin typeface="+mn-lt"/>
                          <a:ea typeface="+mn-ea"/>
                          <a:cs typeface="+mn-cs"/>
                        </a:rPr>
                        <a:t>不得在防护棚棚顶堆放物料。</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a:tc>
              </a:tr>
            </a:tbl>
          </a:graphicData>
        </a:graphic>
      </p:graphicFrame>
      <p:sp>
        <p:nvSpPr>
          <p:cNvPr id="40993" name="任意多边形 4"/>
          <p:cNvSpPr/>
          <p:nvPr/>
        </p:nvSpPr>
        <p:spPr>
          <a:xfrm>
            <a:off x="6350" y="730250"/>
            <a:ext cx="12185650" cy="461963"/>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7" name="文本框 1"/>
          <p:cNvSpPr txBox="1"/>
          <p:nvPr/>
        </p:nvSpPr>
        <p:spPr>
          <a:xfrm>
            <a:off x="12700" y="1227138"/>
            <a:ext cx="12185650" cy="3538537"/>
          </a:xfrm>
          <a:prstGeom prst="rect">
            <a:avLst/>
          </a:prstGeom>
          <a:solidFill>
            <a:srgbClr val="FFFFFF"/>
          </a:solidFill>
          <a:ln w="9525" cap="flat" cmpd="sng">
            <a:solidFill>
              <a:srgbClr val="000000"/>
            </a:solidFill>
            <a:prstDash val="solid"/>
            <a:round/>
            <a:headEnd type="none" w="med" len="med"/>
            <a:tailEnd type="none" w="med" len="med"/>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7</a:t>
            </a:r>
            <a:r>
              <a:rPr lang="zh-CN" altLang="en-US" sz="2400" dirty="0">
                <a:solidFill>
                  <a:srgbClr val="000000"/>
                </a:solidFill>
                <a:latin typeface="黑体" panose="02010609060101010101" pitchFamily="49" charset="-122"/>
                <a:ea typeface="黑体" panose="02010609060101010101" pitchFamily="49" charset="-122"/>
              </a:rPr>
              <a:t>　交叉作业     </a:t>
            </a:r>
            <a:r>
              <a:rPr lang="en-US" altLang="zh-CN" sz="2400" dirty="0">
                <a:solidFill>
                  <a:srgbClr val="000000"/>
                </a:solidFill>
                <a:latin typeface="黑体" panose="02010609060101010101" pitchFamily="49" charset="-122"/>
                <a:ea typeface="黑体" panose="02010609060101010101" pitchFamily="49" charset="-122"/>
              </a:rPr>
              <a:t>7.1 </a:t>
            </a:r>
            <a:r>
              <a:rPr lang="zh-CN" altLang="en-US" sz="2400" dirty="0">
                <a:solidFill>
                  <a:srgbClr val="000000"/>
                </a:solidFill>
                <a:latin typeface="黑体" panose="02010609060101010101" pitchFamily="49" charset="-122"/>
                <a:ea typeface="黑体" panose="02010609060101010101" pitchFamily="49" charset="-122"/>
              </a:rPr>
              <a:t>一般规定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7.0.1  </a:t>
            </a:r>
            <a:r>
              <a:rPr lang="zh-CN" altLang="en-US" sz="2000" dirty="0">
                <a:solidFill>
                  <a:srgbClr val="000000"/>
                </a:solidFill>
                <a:latin typeface="宋体" panose="02010600030101010101" pitchFamily="2" charset="-122"/>
              </a:rPr>
              <a:t>依据上层高度确定的可能坠落半径应符合</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高处作业分级</a:t>
            </a:r>
            <a:r>
              <a:rPr lang="en-US" altLang="zh-CN" sz="2000" dirty="0">
                <a:solidFill>
                  <a:srgbClr val="000000"/>
                </a:solidFill>
                <a:latin typeface="宋体" panose="02010600030101010101" pitchFamily="2" charset="-122"/>
              </a:rPr>
              <a:t>》GB/T3608</a:t>
            </a:r>
            <a:r>
              <a:rPr lang="zh-CN" altLang="en-US" sz="2000" dirty="0">
                <a:solidFill>
                  <a:srgbClr val="000000"/>
                </a:solidFill>
                <a:latin typeface="宋体" panose="02010600030101010101" pitchFamily="2" charset="-122"/>
              </a:rPr>
              <a:t>之规定。凡必须在可能坠落范围半径之内进行交叉作业的，应搭设能防止坠物伤害下方人员的安全防护棚。设置隔离区是为了防止无关人员进入有可能由落物造成物体打击事故的区域。</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7.0.2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7.0.4</a:t>
            </a:r>
            <a:r>
              <a:rPr lang="en-US" altLang="zh-CN" sz="2000" dirty="0">
                <a:solidFill>
                  <a:srgbClr val="000000"/>
                </a:solidFill>
                <a:latin typeface="宋体" panose="02010600030101010101" pitchFamily="2" charset="-122"/>
              </a:rPr>
              <a:t>  </a:t>
            </a:r>
            <a:r>
              <a:rPr lang="zh-CN" altLang="en-US" sz="2000" dirty="0">
                <a:solidFill>
                  <a:srgbClr val="000000"/>
                </a:solidFill>
                <a:latin typeface="宋体" panose="02010600030101010101" pitchFamily="2" charset="-122"/>
              </a:rPr>
              <a:t>这两条是根据施工现场容易出现坠落物伤人现象而订的。</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7.1.5  </a:t>
            </a:r>
            <a:r>
              <a:rPr lang="zh-CN" altLang="en-US" sz="2000" dirty="0">
                <a:solidFill>
                  <a:srgbClr val="000000"/>
                </a:solidFill>
                <a:latin typeface="宋体" panose="02010600030101010101" pitchFamily="2" charset="-122"/>
              </a:rPr>
              <a:t>规定防护棚顶棚的厚度，是为防止因顶棚厚度小而使坠落物击穿顶棚发生伤亡事故。</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7.0.6  </a:t>
            </a:r>
            <a:r>
              <a:rPr lang="zh-CN" altLang="en-US" sz="2000" dirty="0">
                <a:solidFill>
                  <a:srgbClr val="000000"/>
                </a:solidFill>
                <a:latin typeface="宋体" panose="02010600030101010101" pitchFamily="2" charset="-122"/>
              </a:rPr>
              <a:t>当建筑物高度大于</a:t>
            </a:r>
            <a:r>
              <a:rPr lang="en-US" altLang="zh-CN" sz="2000" dirty="0">
                <a:solidFill>
                  <a:srgbClr val="000000"/>
                </a:solidFill>
                <a:latin typeface="宋体" panose="02010600030101010101" pitchFamily="2" charset="-122"/>
              </a:rPr>
              <a:t>24m</a:t>
            </a:r>
            <a:r>
              <a:rPr lang="zh-CN" altLang="en-US" sz="2000" dirty="0">
                <a:solidFill>
                  <a:srgbClr val="000000"/>
                </a:solidFill>
                <a:latin typeface="宋体" panose="02010600030101010101" pitchFamily="2" charset="-122"/>
              </a:rPr>
              <a:t>时，坠落物的冲击力较大，单层防护棚可能起不到防护作用，修订时根据各方意见，增加了本条规定。</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7.0.7  </a:t>
            </a:r>
            <a:r>
              <a:rPr lang="zh-CN" altLang="en-US" sz="2000" dirty="0">
                <a:solidFill>
                  <a:srgbClr val="000000"/>
                </a:solidFill>
                <a:latin typeface="宋体" panose="02010600030101010101" pitchFamily="2" charset="-122"/>
              </a:rPr>
              <a:t>防护棚的架体构造、搭设与材质应符合要求。</a:t>
            </a:r>
            <a:endParaRPr lang="en-US" altLang="zh-CN"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7.0.8</a:t>
            </a:r>
            <a:r>
              <a:rPr lang="" altLang="zh-CN" sz="2000" dirty="0">
                <a:solidFill>
                  <a:srgbClr val="000000"/>
                </a:solidFill>
                <a:latin typeface="宋体" panose="02010600030101010101" pitchFamily="2" charset="-122"/>
              </a:rPr>
              <a:t>  </a:t>
            </a:r>
            <a:r>
              <a:rPr lang="" altLang="en-US" sz="2000" dirty="0">
                <a:solidFill>
                  <a:srgbClr val="000000"/>
                </a:solidFill>
                <a:latin typeface="宋体" panose="02010600030101010101" pitchFamily="2" charset="-122"/>
              </a:rPr>
              <a:t>悬挑式防护棚悬挑杆的一端应与建筑物结构可靠连接，并应符合相关规定。</a:t>
            </a:r>
            <a:endParaRPr lang="" altLang="zh-CN" sz="2000" dirty="0">
              <a:solidFill>
                <a:srgbClr val="000000"/>
              </a:solidFill>
              <a:latin typeface="宋体" panose="02010600030101010101" pitchFamily="2" charset="-122"/>
            </a:endParaRPr>
          </a:p>
          <a:p>
            <a:r>
              <a:rPr lang="en-US" altLang="zh-CN" sz="2000" dirty="0">
                <a:solidFill>
                  <a:srgbClr val="000000"/>
                </a:solidFill>
                <a:latin typeface="黑体" panose="02010609060101010101" pitchFamily="49" charset="-122"/>
                <a:ea typeface="黑体" panose="02010609060101010101" pitchFamily="49" charset="-122"/>
              </a:rPr>
              <a:t>7.0.9  </a:t>
            </a:r>
            <a:r>
              <a:rPr lang="" altLang="en-US" sz="2000" dirty="0">
                <a:solidFill>
                  <a:srgbClr val="000000"/>
                </a:solidFill>
                <a:latin typeface="宋体" panose="02010600030101010101" pitchFamily="2" charset="-122"/>
              </a:rPr>
              <a:t>防护棚的顶棚在设计时并未考虑堆放物料，因此不能承受堆物的荷载，故作此规定。</a:t>
            </a:r>
            <a:endParaRPr lang="en-US" altLang="zh-CN" sz="2000" dirty="0">
              <a:solidFill>
                <a:srgbClr val="000000"/>
              </a:solidFill>
              <a:latin typeface="黑体" panose="02010609060101010101" pitchFamily="49" charset="-122"/>
              <a:ea typeface="黑体" panose="02010609060101010101" pitchFamily="49" charset="-122"/>
            </a:endParaRPr>
          </a:p>
        </p:txBody>
      </p:sp>
      <p:sp>
        <p:nvSpPr>
          <p:cNvPr id="41988" name="任意多边形 4"/>
          <p:cNvSpPr/>
          <p:nvPr/>
        </p:nvSpPr>
        <p:spPr>
          <a:xfrm>
            <a:off x="6350" y="727075"/>
            <a:ext cx="12185650" cy="468313"/>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1587" y="1211263"/>
          <a:ext cx="12176125" cy="3960813"/>
        </p:xfrm>
        <a:graphic>
          <a:graphicData uri="http://schemas.openxmlformats.org/drawingml/2006/table">
            <a:tbl>
              <a:tblPr/>
              <a:tblGrid>
                <a:gridCol w="4486275"/>
                <a:gridCol w="730250"/>
                <a:gridCol w="6959601"/>
              </a:tblGrid>
              <a:tr h="4460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8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建筑施工安全网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8.1</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一般规定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1393825">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sym typeface="+mn-ea"/>
                        </a:rPr>
                        <a:t>原规范没有此条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3"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8.1.1　</a:t>
                      </a:r>
                      <a:r>
                        <a:rPr lang="zh-CN" altLang="en-US" sz="2000" kern="1200" baseline="0" dirty="0" smtClean="0">
                          <a:solidFill>
                            <a:schemeClr val="tx1"/>
                          </a:solidFill>
                          <a:latin typeface="+mn-lt"/>
                          <a:ea typeface="+mn-ea"/>
                          <a:cs typeface="+mn-cs"/>
                        </a:rPr>
                        <a:t>建筑施工安全网的选用应符合下列规定：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安全网的材质、规格、要求及其物理性能、耐火性、阻燃性应满足现行国家标准</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安全网</a:t>
                      </a:r>
                      <a:r>
                        <a:rPr lang="en-US" altLang="zh-CN" sz="2000" kern="1200" baseline="0" dirty="0" smtClean="0">
                          <a:solidFill>
                            <a:schemeClr val="tx1"/>
                          </a:solidFill>
                          <a:latin typeface="+mn-lt"/>
                          <a:ea typeface="+mn-ea"/>
                          <a:cs typeface="+mn-cs"/>
                        </a:rPr>
                        <a:t>》GB5725</a:t>
                      </a:r>
                      <a:r>
                        <a:rPr lang="zh-CN" altLang="en-US" sz="2000" kern="1200" baseline="0" dirty="0" smtClean="0">
                          <a:solidFill>
                            <a:schemeClr val="tx1"/>
                          </a:solidFill>
                          <a:latin typeface="+mn-lt"/>
                          <a:ea typeface="+mn-ea"/>
                          <a:cs typeface="+mn-cs"/>
                        </a:rPr>
                        <a:t>的规定；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密目式安全立网的网目密度应为</a:t>
                      </a:r>
                      <a:r>
                        <a:rPr lang="en-US" altLang="zh-CN" sz="2000" kern="1200" baseline="0" dirty="0" smtClean="0">
                          <a:solidFill>
                            <a:schemeClr val="tx1"/>
                          </a:solidFill>
                          <a:latin typeface="+mn-lt"/>
                          <a:ea typeface="+mn-ea"/>
                          <a:cs typeface="+mn-cs"/>
                        </a:rPr>
                        <a:t>10cm×10cm=100cm2</a:t>
                      </a:r>
                      <a:r>
                        <a:rPr lang="zh-CN" altLang="en-US" sz="2000" kern="1200" baseline="0" dirty="0" smtClean="0">
                          <a:solidFill>
                            <a:schemeClr val="tx1"/>
                          </a:solidFill>
                          <a:latin typeface="+mn-lt"/>
                          <a:ea typeface="+mn-ea"/>
                          <a:cs typeface="+mn-cs"/>
                        </a:rPr>
                        <a:t>面积上大于或等于</a:t>
                      </a:r>
                      <a:r>
                        <a:rPr lang="en-US" altLang="zh-CN" sz="2000" kern="1200" baseline="0" dirty="0" smtClean="0">
                          <a:solidFill>
                            <a:schemeClr val="tx1"/>
                          </a:solidFill>
                          <a:latin typeface="+mn-lt"/>
                          <a:ea typeface="+mn-ea"/>
                          <a:cs typeface="+mn-cs"/>
                        </a:rPr>
                        <a:t>2000</a:t>
                      </a:r>
                      <a:r>
                        <a:rPr lang="zh-CN" altLang="en-US" sz="2000" kern="1200" baseline="0" dirty="0" smtClean="0">
                          <a:solidFill>
                            <a:schemeClr val="tx1"/>
                          </a:solidFill>
                          <a:latin typeface="+mn-lt"/>
                          <a:ea typeface="+mn-ea"/>
                          <a:cs typeface="+mn-cs"/>
                        </a:rPr>
                        <a:t>目。</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30225">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8.</a:t>
                      </a:r>
                      <a:r>
                        <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1.2　</a:t>
                      </a:r>
                      <a:r>
                        <a:rPr lang="zh-CN" altLang="en-US" sz="2000" kern="1200" baseline="0" dirty="0" smtClean="0">
                          <a:solidFill>
                            <a:srgbClr val="FF0000"/>
                          </a:solidFill>
                          <a:latin typeface="+mn-lt"/>
                          <a:ea typeface="+mn-ea"/>
                          <a:cs typeface="+mn-cs"/>
                        </a:rPr>
                        <a:t>当需采用平网进行防护时，严禁使用密目式安全立网代替平网使用。</a:t>
                      </a:r>
                      <a:endPar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1.3　</a:t>
                      </a:r>
                      <a:r>
                        <a:rPr lang="zh-CN" altLang="en-US" sz="2000" kern="1200" baseline="0" dirty="0" smtClean="0">
                          <a:solidFill>
                            <a:schemeClr val="tx1"/>
                          </a:solidFill>
                          <a:latin typeface="+mn-lt"/>
                          <a:ea typeface="+mn-ea"/>
                          <a:cs typeface="+mn-cs"/>
                        </a:rPr>
                        <a:t>施工现场在使用密目式安全立网前，应检查产品分类标记、产品合格证、网目数及网体重量，确认合格方可使用。</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43029"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9525" y="1201738"/>
          <a:ext cx="12165013" cy="5572125"/>
        </p:xfrm>
        <a:graphic>
          <a:graphicData uri="http://schemas.openxmlformats.org/drawingml/2006/table">
            <a:tbl>
              <a:tblPr/>
              <a:tblGrid>
                <a:gridCol w="4486275"/>
                <a:gridCol w="347131"/>
                <a:gridCol w="7332134"/>
              </a:tblGrid>
              <a:tr h="45872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76120">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8.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安全网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8.2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安全网搭设</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692165">
                <a:tc rowSpan="4" grid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sym typeface="+mn-ea"/>
                        </a:rPr>
                        <a:t>原规范没有此条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4"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8.2.1　</a:t>
                      </a:r>
                      <a:r>
                        <a:rPr lang="zh-CN" altLang="en-US" sz="1800" kern="1200" baseline="0" dirty="0" smtClean="0">
                          <a:solidFill>
                            <a:schemeClr val="tx1"/>
                          </a:solidFill>
                          <a:latin typeface="+mn-lt"/>
                          <a:ea typeface="+mn-ea"/>
                          <a:cs typeface="+mn-cs"/>
                        </a:rPr>
                        <a:t>安全网搭设应牢固、严密，完整有效，易于拆卸。安全网的支撑架应具有足够的强度和稳定性。</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92317">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8.2.2　</a:t>
                      </a:r>
                      <a:r>
                        <a:rPr lang="zh-CN" altLang="en-US" sz="1800" kern="1200" baseline="0" dirty="0" smtClean="0">
                          <a:solidFill>
                            <a:schemeClr val="tx1"/>
                          </a:solidFill>
                          <a:latin typeface="+mn-lt"/>
                          <a:ea typeface="+mn-ea"/>
                          <a:cs typeface="+mn-cs"/>
                        </a:rPr>
                        <a:t>密目式安全立网时搭设每个开眼环扣应穿入系绳，系绳应绑扎在支撑架上，间距不得大于</a:t>
                      </a:r>
                      <a:r>
                        <a:rPr lang="en-US" altLang="zh-CN" sz="1800" kern="1200" baseline="0" dirty="0" smtClean="0">
                          <a:solidFill>
                            <a:schemeClr val="tx1"/>
                          </a:solidFill>
                          <a:latin typeface="+mn-lt"/>
                          <a:ea typeface="+mn-ea"/>
                          <a:cs typeface="+mn-cs"/>
                        </a:rPr>
                        <a:t>450㎜</a:t>
                      </a:r>
                      <a:r>
                        <a:rPr lang="zh-CN" altLang="en-US" sz="1800" kern="1200" baseline="0" dirty="0" smtClean="0">
                          <a:solidFill>
                            <a:schemeClr val="tx1"/>
                          </a:solidFill>
                          <a:latin typeface="+mn-lt"/>
                          <a:ea typeface="+mn-ea"/>
                          <a:cs typeface="+mn-cs"/>
                        </a:rPr>
                        <a:t>。相邻密目网间应紧密结合或重叠。</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829736">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8.2.3　</a:t>
                      </a:r>
                      <a:r>
                        <a:rPr lang="zh-CN" altLang="en-US" sz="1800" kern="1200" baseline="0" dirty="0" smtClean="0">
                          <a:solidFill>
                            <a:schemeClr val="tx1"/>
                          </a:solidFill>
                          <a:latin typeface="+mn-lt"/>
                          <a:ea typeface="+mn-ea"/>
                          <a:cs typeface="+mn-cs"/>
                        </a:rPr>
                        <a:t>当立网用于龙门架、物料提升架及井架的封闭防护时，四周边绳应与支撑架贴紧，边绳的断裂张力不得小于</a:t>
                      </a:r>
                      <a:r>
                        <a:rPr lang="en-US" altLang="zh-CN" sz="1800" kern="1200" baseline="0" dirty="0" smtClean="0">
                          <a:solidFill>
                            <a:schemeClr val="tx1"/>
                          </a:solidFill>
                          <a:latin typeface="+mn-lt"/>
                          <a:ea typeface="+mn-ea"/>
                          <a:cs typeface="+mn-cs"/>
                        </a:rPr>
                        <a:t>3kN</a:t>
                      </a:r>
                      <a:r>
                        <a:rPr lang="zh-CN" altLang="en-US" sz="1800" kern="1200" baseline="0" dirty="0" smtClean="0">
                          <a:solidFill>
                            <a:schemeClr val="tx1"/>
                          </a:solidFill>
                          <a:latin typeface="+mn-lt"/>
                          <a:ea typeface="+mn-ea"/>
                          <a:cs typeface="+mn-cs"/>
                        </a:rPr>
                        <a:t>，系绳应绑在支撑架上，间距不得大于</a:t>
                      </a:r>
                      <a:r>
                        <a:rPr lang="en-US" altLang="zh-CN" sz="1800" kern="1200" baseline="0" dirty="0" smtClean="0">
                          <a:solidFill>
                            <a:schemeClr val="tx1"/>
                          </a:solidFill>
                          <a:latin typeface="+mn-lt"/>
                          <a:ea typeface="+mn-ea"/>
                          <a:cs typeface="+mn-cs"/>
                        </a:rPr>
                        <a:t>750㎜</a:t>
                      </a:r>
                      <a:r>
                        <a:rPr lang="zh-CN" altLang="en-US" sz="18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1844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8.2.4　</a:t>
                      </a:r>
                      <a:r>
                        <a:rPr lang="zh-CN" altLang="en-US" sz="1800" kern="1200" baseline="0" dirty="0" smtClean="0">
                          <a:solidFill>
                            <a:schemeClr val="tx1"/>
                          </a:solidFill>
                          <a:latin typeface="+mn-lt"/>
                          <a:ea typeface="+mn-ea"/>
                          <a:cs typeface="+mn-cs"/>
                        </a:rPr>
                        <a:t>用于电梯井、钢结构和框架结构及构筑物封闭防护的平网应符合下列规定：</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1.</a:t>
                      </a:r>
                      <a:r>
                        <a:rPr lang="zh-CN" altLang="en-US" sz="1800" kern="1200" baseline="0" dirty="0" smtClean="0">
                          <a:solidFill>
                            <a:schemeClr val="tx1"/>
                          </a:solidFill>
                          <a:latin typeface="+mn-lt"/>
                          <a:ea typeface="+mn-ea"/>
                          <a:cs typeface="+mn-cs"/>
                        </a:rPr>
                        <a:t>平网每个系结点上的边绳应与支撑架靠紧，边绳的断裂张力不得小于</a:t>
                      </a:r>
                      <a:r>
                        <a:rPr lang="en-US" altLang="zh-CN" sz="1800" kern="1200" baseline="0" dirty="0" smtClean="0">
                          <a:solidFill>
                            <a:schemeClr val="tx1"/>
                          </a:solidFill>
                          <a:latin typeface="+mn-lt"/>
                          <a:ea typeface="+mn-ea"/>
                          <a:cs typeface="+mn-cs"/>
                        </a:rPr>
                        <a:t>7kN</a:t>
                      </a:r>
                      <a:r>
                        <a:rPr lang="zh-CN" altLang="en-US" sz="1800" kern="1200" baseline="0" dirty="0" smtClean="0">
                          <a:solidFill>
                            <a:schemeClr val="tx1"/>
                          </a:solidFill>
                          <a:latin typeface="+mn-lt"/>
                          <a:ea typeface="+mn-ea"/>
                          <a:cs typeface="+mn-cs"/>
                        </a:rPr>
                        <a:t>，系绳沿网边均匀分布，间距不得大于</a:t>
                      </a:r>
                      <a:r>
                        <a:rPr lang="en-US" altLang="zh-CN" sz="1800" kern="1200" baseline="0" dirty="0" smtClean="0">
                          <a:solidFill>
                            <a:schemeClr val="tx1"/>
                          </a:solidFill>
                          <a:latin typeface="+mn-lt"/>
                          <a:ea typeface="+mn-ea"/>
                          <a:cs typeface="+mn-cs"/>
                        </a:rPr>
                        <a:t>750㎜</a:t>
                      </a:r>
                      <a:r>
                        <a:rPr lang="zh-CN" altLang="en-US" sz="1800" kern="1200" baseline="0" dirty="0" smtClean="0">
                          <a:solidFill>
                            <a:schemeClr val="tx1"/>
                          </a:solidFill>
                          <a:latin typeface="+mn-lt"/>
                          <a:ea typeface="+mn-ea"/>
                          <a:cs typeface="+mn-cs"/>
                        </a:rPr>
                        <a:t>；</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2.</a:t>
                      </a:r>
                      <a:r>
                        <a:rPr lang="zh-CN" altLang="en-US" sz="1800" kern="1200" baseline="0" dirty="0" smtClean="0">
                          <a:solidFill>
                            <a:schemeClr val="tx1"/>
                          </a:solidFill>
                          <a:latin typeface="+mn-lt"/>
                          <a:ea typeface="+mn-ea"/>
                          <a:cs typeface="+mn-cs"/>
                        </a:rPr>
                        <a:t>钢结构厂房和框架结构及构筑物在作业层下部应搭设平网，落地式支撑架应采用脚手钢管，悬挑式平网支撑架应采用直径不小于</a:t>
                      </a:r>
                      <a:r>
                        <a:rPr lang="en-US" altLang="zh-CN" sz="1800" kern="1200" baseline="0" dirty="0" smtClean="0">
                          <a:solidFill>
                            <a:schemeClr val="tx1"/>
                          </a:solidFill>
                          <a:latin typeface="+mn-lt"/>
                          <a:ea typeface="+mn-ea"/>
                          <a:cs typeface="+mn-cs"/>
                        </a:rPr>
                        <a:t>9.3mm</a:t>
                      </a:r>
                      <a:r>
                        <a:rPr lang="zh-CN" altLang="en-US" sz="1800" kern="1200" baseline="0" dirty="0" smtClean="0">
                          <a:solidFill>
                            <a:schemeClr val="tx1"/>
                          </a:solidFill>
                          <a:latin typeface="+mn-lt"/>
                          <a:ea typeface="+mn-ea"/>
                          <a:cs typeface="+mn-cs"/>
                        </a:rPr>
                        <a:t>的钢丝绳；</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3.</a:t>
                      </a:r>
                      <a:r>
                        <a:rPr lang="zh-CN" altLang="en-US" sz="1800" kern="1200" baseline="0" dirty="0" smtClean="0">
                          <a:solidFill>
                            <a:schemeClr val="tx1"/>
                          </a:solidFill>
                          <a:latin typeface="+mn-lt"/>
                          <a:ea typeface="+mn-ea"/>
                          <a:cs typeface="+mn-cs"/>
                        </a:rPr>
                        <a:t>电梯井内平网网体与井壁的空隙不得大于</a:t>
                      </a:r>
                      <a:r>
                        <a:rPr lang="en-US" altLang="zh-CN" sz="1800" kern="1200" baseline="0" dirty="0" smtClean="0">
                          <a:solidFill>
                            <a:schemeClr val="tx1"/>
                          </a:solidFill>
                          <a:latin typeface="+mn-lt"/>
                          <a:ea typeface="+mn-ea"/>
                          <a:cs typeface="+mn-cs"/>
                        </a:rPr>
                        <a:t>25mm</a:t>
                      </a:r>
                      <a:r>
                        <a:rPr lang="zh-CN" altLang="en-US" sz="1800" kern="1200" baseline="0" dirty="0" smtClean="0">
                          <a:solidFill>
                            <a:schemeClr val="tx1"/>
                          </a:solidFill>
                          <a:latin typeface="+mn-lt"/>
                          <a:ea typeface="+mn-ea"/>
                          <a:cs typeface="+mn-cs"/>
                        </a:rPr>
                        <a:t>。安全网拉结应牢固。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44055"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文本框 100"/>
          <p:cNvSpPr txBox="1"/>
          <p:nvPr/>
        </p:nvSpPr>
        <p:spPr>
          <a:xfrm>
            <a:off x="-36512" y="1166813"/>
            <a:ext cx="12098337" cy="5508625"/>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8 </a:t>
            </a:r>
            <a:r>
              <a:rPr lang="zh-CN" altLang="en-US" sz="2400" dirty="0">
                <a:solidFill>
                  <a:srgbClr val="000000"/>
                </a:solidFill>
                <a:latin typeface="黑体" panose="02010609060101010101" pitchFamily="49" charset="-122"/>
                <a:ea typeface="黑体" panose="02010609060101010101" pitchFamily="49" charset="-122"/>
              </a:rPr>
              <a:t>建筑施工安全网      </a:t>
            </a:r>
            <a:r>
              <a:rPr lang="en-US" altLang="zh-CN" sz="2400" dirty="0">
                <a:solidFill>
                  <a:srgbClr val="000000"/>
                </a:solidFill>
                <a:latin typeface="黑体" panose="02010609060101010101" pitchFamily="49" charset="-122"/>
                <a:ea typeface="黑体" panose="02010609060101010101" pitchFamily="49" charset="-122"/>
              </a:rPr>
              <a:t>8.1 </a:t>
            </a:r>
            <a:r>
              <a:rPr lang="zh-CN" altLang="en-US" sz="2400" dirty="0">
                <a:solidFill>
                  <a:srgbClr val="000000"/>
                </a:solidFill>
                <a:latin typeface="黑体" panose="02010609060101010101" pitchFamily="49" charset="-122"/>
                <a:ea typeface="黑体" panose="02010609060101010101" pitchFamily="49" charset="-122"/>
              </a:rPr>
              <a:t>一般规定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8.1.1</a:t>
            </a:r>
            <a:r>
              <a:rPr lang="zh-CN" altLang="en-US" sz="1900" dirty="0">
                <a:solidFill>
                  <a:srgbClr val="000000"/>
                </a:solidFill>
                <a:latin typeface="宋体" panose="02010600030101010101" pitchFamily="2" charset="-122"/>
              </a:rPr>
              <a:t>　 我国的建筑业发展很快，对安全网的需求量大大增加，由于安全网的生产制造工艺相对来讲比较简单，因而许多安全网生产厂应运而生，其中一些乡镇办企业，甚至还有个体户，既没有机械设备又缺少检验手段。这样，如果没有有关国家标准，就无法制止结构不合理或材料低劣的安全网生产，无法对安全网进行严格的检验来保证其制造质量，也无法控制不合格的安全网销售和使用，更难于保证使用的科学合理性。为了确保安全网能起到保障作业者生命安全的作用，必须严格规定网的选用要求，防止不合格网进入施工现场。</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8.1.2</a:t>
            </a:r>
            <a:r>
              <a:rPr lang="zh-CN" altLang="en-US" sz="1900" dirty="0">
                <a:solidFill>
                  <a:srgbClr val="000000"/>
                </a:solidFill>
                <a:latin typeface="宋体" panose="02010600030101010101" pitchFamily="2" charset="-122"/>
              </a:rPr>
              <a:t>　本条是强制性条文。密目式安全立网安装平面垂直水平面，冲击高度为</a:t>
            </a:r>
            <a:r>
              <a:rPr lang="en-US" altLang="zh-CN" sz="1900" dirty="0">
                <a:solidFill>
                  <a:srgbClr val="000000"/>
                </a:solidFill>
                <a:latin typeface="宋体" panose="02010600030101010101" pitchFamily="2" charset="-122"/>
              </a:rPr>
              <a:t>1.5m</a:t>
            </a:r>
            <a:r>
              <a:rPr lang="zh-CN" altLang="en-US" sz="1900" dirty="0">
                <a:solidFill>
                  <a:srgbClr val="000000"/>
                </a:solidFill>
                <a:latin typeface="宋体" panose="02010600030101010101" pitchFamily="2" charset="-122"/>
              </a:rPr>
              <a:t>，主要是用来防止人和物坠落的安全网。平网安装平面不垂直水平面，冲击高度为</a:t>
            </a:r>
            <a:r>
              <a:rPr lang="en-US" altLang="zh-CN" sz="1900" dirty="0">
                <a:solidFill>
                  <a:srgbClr val="000000"/>
                </a:solidFill>
                <a:latin typeface="宋体" panose="02010600030101010101" pitchFamily="2" charset="-122"/>
              </a:rPr>
              <a:t>10m</a:t>
            </a:r>
            <a:r>
              <a:rPr lang="zh-CN" altLang="en-US" sz="1900" dirty="0">
                <a:solidFill>
                  <a:srgbClr val="000000"/>
                </a:solidFill>
                <a:latin typeface="宋体" panose="02010600030101010101" pitchFamily="2" charset="-122"/>
              </a:rPr>
              <a:t>，主要是用来挡住人和物坠落的安全网，它们承受冲击荷载作用的能力相差</a:t>
            </a:r>
            <a:r>
              <a:rPr lang="en-US" altLang="zh-CN" sz="1900" dirty="0">
                <a:solidFill>
                  <a:srgbClr val="000000"/>
                </a:solidFill>
                <a:latin typeface="宋体" panose="02010600030101010101" pitchFamily="2" charset="-122"/>
              </a:rPr>
              <a:t>5</a:t>
            </a:r>
            <a:r>
              <a:rPr lang="zh-CN" altLang="en-US" sz="1900" dirty="0">
                <a:solidFill>
                  <a:srgbClr val="000000"/>
                </a:solidFill>
                <a:latin typeface="宋体" panose="02010600030101010101" pitchFamily="2" charset="-122"/>
              </a:rPr>
              <a:t>倍，故不允许做平网使用。</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8.1.3</a:t>
            </a:r>
            <a:r>
              <a:rPr lang="zh-CN" altLang="en-US" sz="1900" dirty="0">
                <a:solidFill>
                  <a:srgbClr val="000000"/>
                </a:solidFill>
                <a:latin typeface="宋体" panose="02010600030101010101" pitchFamily="2" charset="-122"/>
              </a:rPr>
              <a:t>　本条系参酌</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建筑施工安全检查标准</a:t>
            </a:r>
            <a:r>
              <a:rPr lang="en-US" altLang="zh-CN" sz="1900" dirty="0">
                <a:solidFill>
                  <a:srgbClr val="000000"/>
                </a:solidFill>
                <a:latin typeface="宋体" panose="02010600030101010101" pitchFamily="2" charset="-122"/>
              </a:rPr>
              <a:t>》JGJ59</a:t>
            </a:r>
            <a:r>
              <a:rPr lang="zh-CN" altLang="en-US" sz="1900" dirty="0">
                <a:solidFill>
                  <a:srgbClr val="000000"/>
                </a:solidFill>
                <a:latin typeface="宋体" panose="02010600030101010101" pitchFamily="2" charset="-122"/>
              </a:rPr>
              <a:t>有关规定而订。</a:t>
            </a:r>
            <a:endParaRPr lang="zh-CN" altLang="en-US" sz="1900" dirty="0">
              <a:solidFill>
                <a:srgbClr val="000000"/>
              </a:solidFill>
              <a:latin typeface="黑体" panose="02010609060101010101" pitchFamily="49" charset="-122"/>
              <a:ea typeface="黑体" panose="02010609060101010101" pitchFamily="49" charset="-122"/>
            </a:endParaRPr>
          </a:p>
          <a:p>
            <a:pPr algn="ctr"/>
            <a:r>
              <a:rPr lang="en-US" altLang="zh-CN" sz="2400" dirty="0">
                <a:solidFill>
                  <a:srgbClr val="000000"/>
                </a:solidFill>
                <a:latin typeface="黑体" panose="02010609060101010101" pitchFamily="49" charset="-122"/>
                <a:ea typeface="黑体" panose="02010609060101010101" pitchFamily="49" charset="-122"/>
              </a:rPr>
              <a:t>8.2 </a:t>
            </a:r>
            <a:r>
              <a:rPr lang="zh-CN" altLang="en-US" sz="2400" dirty="0">
                <a:solidFill>
                  <a:srgbClr val="000000"/>
                </a:solidFill>
                <a:latin typeface="黑体" panose="02010609060101010101" pitchFamily="49" charset="-122"/>
                <a:ea typeface="黑体" panose="02010609060101010101" pitchFamily="49" charset="-122"/>
              </a:rPr>
              <a:t>安全网搭设</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8.2.1</a:t>
            </a:r>
            <a:r>
              <a:rPr lang="en-US" altLang="zh-CN" sz="1900" dirty="0">
                <a:solidFill>
                  <a:srgbClr val="000000"/>
                </a:solidFill>
                <a:latin typeface="宋体" panose="02010600030101010101" pitchFamily="2" charset="-122"/>
              </a:rPr>
              <a:t> </a:t>
            </a:r>
            <a:r>
              <a:rPr lang="zh-CN" altLang="en-US" sz="1900" dirty="0">
                <a:solidFill>
                  <a:srgbClr val="000000"/>
                </a:solidFill>
                <a:latin typeface="宋体" panose="02010600030101010101" pitchFamily="2" charset="-122"/>
              </a:rPr>
              <a:t>施工现场搭设的建筑施工安全网必须保证具有足够的强度、整体稳定性。严禁在施工现场不按规定搭设安全网，甚至有些安全网的搭设仅仅是摆摆样子，应付安全检查，根本不能起到应有的防护作用。</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8.2.2</a:t>
            </a:r>
            <a:r>
              <a:rPr lang="zh-CN" altLang="en-US" sz="1900" dirty="0">
                <a:solidFill>
                  <a:srgbClr val="000000"/>
                </a:solidFill>
                <a:latin typeface="宋体" panose="02010600030101010101" pitchFamily="2" charset="-122"/>
              </a:rPr>
              <a:t>　密目式安全立网用系绳必须按规定绑扎通过开眼环扣绑扎在支撑架上，才能保证施工安全，不出现防护漏洞。</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8.2.3</a:t>
            </a:r>
            <a:r>
              <a:rPr lang="zh-CN" altLang="en-US" sz="1900" dirty="0">
                <a:solidFill>
                  <a:srgbClr val="000000"/>
                </a:solidFill>
                <a:latin typeface="宋体" panose="02010600030101010101" pitchFamily="2" charset="-122"/>
              </a:rPr>
              <a:t>　密目式安全立网采光不佳，通风不良而井字架、龙门架、物料提升架，因视线不佳、易发生危险，且网目也易吸收尘埃泥浆，难以维持网面整洁，所以应采用立网封闭。</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8.2.4</a:t>
            </a:r>
            <a:r>
              <a:rPr lang="en-US" altLang="zh-CN" sz="1900" dirty="0">
                <a:solidFill>
                  <a:srgbClr val="000000"/>
                </a:solidFill>
                <a:latin typeface="宋体" panose="02010600030101010101" pitchFamily="2" charset="-122"/>
              </a:rPr>
              <a:t> </a:t>
            </a:r>
            <a:r>
              <a:rPr lang="zh-CN" altLang="en-US" sz="1900" dirty="0">
                <a:solidFill>
                  <a:srgbClr val="000000"/>
                </a:solidFill>
                <a:latin typeface="宋体" panose="02010600030101010101" pitchFamily="2" charset="-122"/>
              </a:rPr>
              <a:t>平网的防护效果好，用于施工中建筑物的一些比较危险的地方如：洞口、通道口等。</a:t>
            </a:r>
            <a:endParaRPr lang="zh-CN" altLang="en-US" sz="1900" dirty="0">
              <a:latin typeface="Calibri" panose="020F0502020204030204" pitchFamily="34" charset="0"/>
            </a:endParaRPr>
          </a:p>
        </p:txBody>
      </p:sp>
      <p:sp>
        <p:nvSpPr>
          <p:cNvPr id="45060" name="任意多边形 4"/>
          <p:cNvSpPr/>
          <p:nvPr/>
        </p:nvSpPr>
        <p:spPr>
          <a:xfrm>
            <a:off x="0" y="744538"/>
            <a:ext cx="12185650" cy="466725"/>
          </a:xfrm>
          <a:custGeom>
            <a:avLst/>
            <a:gdLst>
              <a:gd name="txL" fmla="*/ 0 w 9072562"/>
              <a:gd name="txT" fmla="*/ 0 h 585788"/>
              <a:gd name="txR" fmla="*/ 9072562 w 9072562"/>
              <a:gd name="txB" fmla="*/ 585788 h 585788"/>
            </a:gdLst>
            <a:ahLst/>
            <a:cxnLst>
              <a:cxn ang="0">
                <a:pos x="0" y="0"/>
              </a:cxn>
              <a:cxn ang="0">
                <a:pos x="48840509" y="0"/>
              </a:cxn>
              <a:cxn ang="0">
                <a:pos x="48840509" y="4754"/>
              </a:cxn>
              <a:cxn ang="0">
                <a:pos x="0" y="4754"/>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任意多边形 4"/>
          <p:cNvSpPr/>
          <p:nvPr/>
        </p:nvSpPr>
        <p:spPr>
          <a:xfrm>
            <a:off x="-3175" y="781050"/>
            <a:ext cx="12185650" cy="522288"/>
          </a:xfrm>
          <a:custGeom>
            <a:avLst/>
            <a:gdLst>
              <a:gd name="txL" fmla="*/ 0 w 9072562"/>
              <a:gd name="txT" fmla="*/ 0 h 585788"/>
              <a:gd name="txR" fmla="*/ 9072562 w 9072562"/>
              <a:gd name="txB" fmla="*/ 585788 h 585788"/>
            </a:gdLst>
            <a:ahLst/>
            <a:cxnLst>
              <a:cxn ang="0">
                <a:pos x="0" y="0"/>
              </a:cxn>
              <a:cxn ang="0">
                <a:pos x="48840509" y="0"/>
              </a:cxn>
              <a:cxn ang="0">
                <a:pos x="48840509" y="5208"/>
              </a:cxn>
              <a:cxn ang="0">
                <a:pos x="0" y="520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一、新规范修改的主要内容：</a:t>
            </a:r>
            <a:endParaRPr lang="zh-CN" altLang="en-US" sz="2800" b="1" dirty="0">
              <a:solidFill>
                <a:srgbClr val="FF0000"/>
              </a:solidFill>
              <a:latin typeface="Arial" panose="020B0604020202020204" pitchFamily="34" charset="0"/>
            </a:endParaRPr>
          </a:p>
        </p:txBody>
      </p:sp>
      <p:sp>
        <p:nvSpPr>
          <p:cNvPr id="5124" name="文本框 1"/>
          <p:cNvSpPr txBox="1"/>
          <p:nvPr/>
        </p:nvSpPr>
        <p:spPr>
          <a:xfrm>
            <a:off x="9525" y="1196975"/>
            <a:ext cx="12185650" cy="6094413"/>
          </a:xfrm>
          <a:prstGeom prst="rect">
            <a:avLst/>
          </a:prstGeom>
          <a:noFill/>
          <a:ln w="9525">
            <a:noFill/>
          </a:ln>
        </p:spPr>
        <p:txBody>
          <a:bodyPr>
            <a:spAutoFit/>
          </a:bodyPr>
          <a:p>
            <a:pPr indent="266700"/>
            <a:r>
              <a:rPr lang="" altLang="en-US" sz="2600" dirty="0">
                <a:solidFill>
                  <a:srgbClr val="000000"/>
                </a:solidFill>
                <a:latin typeface="宋体" panose="02010600030101010101" pitchFamily="2" charset="-122"/>
              </a:rPr>
              <a:t>本次修订的主要技术内容是：</a:t>
            </a:r>
            <a:endParaRPr lang="" altLang="en-US" sz="2600" dirty="0">
              <a:solidFill>
                <a:srgbClr val="000000"/>
              </a:solidFill>
              <a:latin typeface="宋体" panose="02010600030101010101" pitchFamily="2" charset="-122"/>
            </a:endParaRPr>
          </a:p>
          <a:p>
            <a:pPr indent="266700"/>
            <a:r>
              <a:rPr lang="" altLang="zh-CN" sz="2600" dirty="0">
                <a:solidFill>
                  <a:srgbClr val="000000"/>
                </a:solidFill>
                <a:latin typeface="宋体" panose="02010600030101010101" pitchFamily="2" charset="-122"/>
              </a:rPr>
              <a:t>1</a:t>
            </a:r>
            <a:r>
              <a:rPr lang="" altLang="en-US" sz="2600" dirty="0">
                <a:solidFill>
                  <a:srgbClr val="000000"/>
                </a:solidFill>
                <a:latin typeface="宋体" panose="02010600030101010101" pitchFamily="2" charset="-122"/>
              </a:rPr>
              <a:t>、增加了</a:t>
            </a:r>
            <a:r>
              <a:rPr lang="" altLang="zh-CN" sz="2600" dirty="0">
                <a:solidFill>
                  <a:srgbClr val="000000"/>
                </a:solidFill>
                <a:latin typeface="宋体" panose="02010600030101010101" pitchFamily="2" charset="-122"/>
              </a:rPr>
              <a:t>5</a:t>
            </a:r>
            <a:r>
              <a:rPr lang="" altLang="en-US" sz="2600" dirty="0">
                <a:solidFill>
                  <a:srgbClr val="000000"/>
                </a:solidFill>
                <a:latin typeface="宋体" panose="02010600030101010101" pitchFamily="2" charset="-122"/>
              </a:rPr>
              <a:t>条强制性条文；</a:t>
            </a:r>
            <a:endParaRPr lang="" altLang="en-US" sz="2600" dirty="0">
              <a:solidFill>
                <a:srgbClr val="00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4.1.1  坠落高度基准面2m及以上进行临边作业时，应在临空一侧设置防护栏杆，并应采用密目式安全立网或工具式栏板封闭。</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4.2.1  洞口作业时，应采取防坠落措施，并应符合下列规定：</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1  当竖向洞口短边边长小于500㎜时，应采取封堵措施；当垂直洞口短边边长大于或等于500㎜时，应在临空一侧设置高度不小于1.2m的防护栏杆，并应采用密目式安全立网或工具式栏板封闭，设置挡脚板；</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2  当非竖向洞口短边边长为25mm～500㎜时，应采用承载力满足使用要求的盖板覆盖，盖板四周搁置应均衡，且应防止盖板移位；</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3  当非竖向洞口短边边长为500㎜～1500㎜时，应采用盖板覆盖或防护栏杆等措施，并应固定牢固； </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4  当非竖向洞口短边边长大于或等于1500mm时，应在洞口作业侧设置高度不小于1.2m的防护栏杆，洞口应采用安全平网封闭。</a:t>
            </a:r>
            <a:endParaRPr lang="" altLang="en-US" sz="2600" b="1" dirty="0">
              <a:solidFill>
                <a:srgbClr val="FF0000"/>
              </a:solidFill>
              <a:latin typeface="宋体" panose="02010600030101010101" pitchFamily="2" charset="-122"/>
            </a:endParaRPr>
          </a:p>
          <a:p>
            <a:pPr indent="266700"/>
            <a:endParaRPr lang="" altLang="en-US" sz="2600" b="1" dirty="0">
              <a:solidFill>
                <a:srgbClr val="FF0000"/>
              </a:solidFill>
              <a:latin typeface="宋体" panose="02010600030101010101" pitchFamily="2"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任意多边形 4"/>
          <p:cNvSpPr/>
          <p:nvPr/>
        </p:nvSpPr>
        <p:spPr>
          <a:xfrm>
            <a:off x="-3175" y="835660"/>
            <a:ext cx="12185650" cy="522288"/>
          </a:xfrm>
          <a:custGeom>
            <a:avLst/>
            <a:gdLst>
              <a:gd name="txL" fmla="*/ 0 w 9072562"/>
              <a:gd name="txT" fmla="*/ 0 h 585788"/>
              <a:gd name="txR" fmla="*/ 9072562 w 9072562"/>
              <a:gd name="txB" fmla="*/ 585788 h 585788"/>
            </a:gdLst>
            <a:ahLst/>
            <a:cxnLst>
              <a:cxn ang="0">
                <a:pos x="0" y="0"/>
              </a:cxn>
              <a:cxn ang="0">
                <a:pos x="48840509" y="0"/>
              </a:cxn>
              <a:cxn ang="0">
                <a:pos x="48840509" y="5208"/>
              </a:cxn>
              <a:cxn ang="0">
                <a:pos x="0" y="520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一、新规范修改的主要内容：</a:t>
            </a:r>
            <a:endParaRPr lang="zh-CN" altLang="en-US" sz="2800" b="1" dirty="0">
              <a:solidFill>
                <a:srgbClr val="FF0000"/>
              </a:solidFill>
              <a:latin typeface="Arial" panose="020B0604020202020204" pitchFamily="34" charset="0"/>
            </a:endParaRPr>
          </a:p>
        </p:txBody>
      </p:sp>
      <p:sp>
        <p:nvSpPr>
          <p:cNvPr id="6148" name="文本框 1"/>
          <p:cNvSpPr txBox="1"/>
          <p:nvPr/>
        </p:nvSpPr>
        <p:spPr>
          <a:xfrm>
            <a:off x="9525" y="1206500"/>
            <a:ext cx="12185650" cy="4186238"/>
          </a:xfrm>
          <a:prstGeom prst="rect">
            <a:avLst/>
          </a:prstGeom>
          <a:noFill/>
          <a:ln w="9525">
            <a:noFill/>
          </a:ln>
        </p:spPr>
        <p:txBody>
          <a:bodyPr>
            <a:spAutoFit/>
          </a:bodyPr>
          <a:p>
            <a:pPr indent="266700"/>
            <a:r>
              <a:rPr lang="zh-CN" altLang="en-US" sz="2600" dirty="0">
                <a:solidFill>
                  <a:srgbClr val="000000"/>
                </a:solidFill>
                <a:latin typeface="宋体" panose="02010600030101010101" pitchFamily="2" charset="-122"/>
              </a:rPr>
              <a:t>本次修订的主要技术内容是：</a:t>
            </a:r>
            <a:endParaRPr lang="zh-CN" altLang="en-US" sz="2600" dirty="0">
              <a:solidFill>
                <a:srgbClr val="000000"/>
              </a:solidFill>
              <a:latin typeface="宋体" panose="02010600030101010101" pitchFamily="2" charset="-122"/>
            </a:endParaRPr>
          </a:p>
          <a:p>
            <a:pPr indent="266700"/>
            <a:r>
              <a:rPr lang="en-US" altLang="zh-CN" sz="2600" dirty="0">
                <a:solidFill>
                  <a:srgbClr val="000000"/>
                </a:solidFill>
                <a:latin typeface="宋体" panose="02010600030101010101" pitchFamily="2" charset="-122"/>
              </a:rPr>
              <a:t>1</a:t>
            </a:r>
            <a:r>
              <a:rPr lang="zh-CN" altLang="en-US" sz="2600" dirty="0">
                <a:solidFill>
                  <a:srgbClr val="000000"/>
                </a:solidFill>
                <a:latin typeface="宋体" panose="02010600030101010101" pitchFamily="2" charset="-122"/>
              </a:rPr>
              <a:t>、增加了</a:t>
            </a:r>
            <a:r>
              <a:rPr lang="en-US" altLang="zh-CN" sz="2600" dirty="0">
                <a:solidFill>
                  <a:srgbClr val="000000"/>
                </a:solidFill>
                <a:latin typeface="宋体" panose="02010600030101010101" pitchFamily="2" charset="-122"/>
              </a:rPr>
              <a:t>5</a:t>
            </a:r>
            <a:r>
              <a:rPr lang="zh-CN" altLang="en-US" sz="2600" dirty="0">
                <a:solidFill>
                  <a:srgbClr val="000000"/>
                </a:solidFill>
                <a:latin typeface="宋体" panose="02010600030101010101" pitchFamily="2" charset="-122"/>
              </a:rPr>
              <a:t>条强制性条文；</a:t>
            </a:r>
            <a:endParaRPr lang="zh-CN" altLang="en-US" sz="2600" dirty="0">
              <a:solidFill>
                <a:srgbClr val="00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sym typeface="宋体" panose="02010600030101010101" pitchFamily="2" charset="-122"/>
              </a:rPr>
              <a:t>5.2.3　严禁在未固定、无防护设施的构件及管道上作业或通行。</a:t>
            </a:r>
            <a:endParaRPr lang="zh-CN" altLang="en-US" sz="2600" b="1" dirty="0">
              <a:solidFill>
                <a:srgbClr val="FF0000"/>
              </a:solidFill>
              <a:latin typeface="宋体" panose="02010600030101010101" pitchFamily="2" charset="-122"/>
              <a:sym typeface="宋体" panose="02010600030101010101" pitchFamily="2" charset="-122"/>
            </a:endParaRPr>
          </a:p>
          <a:p>
            <a:pPr indent="266700"/>
            <a:r>
              <a:rPr lang="zh-CN" altLang="en-US" sz="2600" b="1" dirty="0">
                <a:solidFill>
                  <a:srgbClr val="FF0000"/>
                </a:solidFill>
                <a:latin typeface="宋体" panose="02010600030101010101" pitchFamily="2" charset="-122"/>
              </a:rPr>
              <a:t>6.4.1　悬挑式操作平台设置应符合下列规定：</a:t>
            </a:r>
            <a:endParaRPr lang="zh-CN" altLang="en-US" sz="2600" b="1" dirty="0">
              <a:solidFill>
                <a:srgbClr val="FF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rPr>
              <a:t>1　操作平台的搁置点、拉结点、支撑点应设置在稳定的主体结构上，且应可靠连接；</a:t>
            </a:r>
            <a:endParaRPr lang="zh-CN" altLang="en-US" sz="2600" b="1" dirty="0">
              <a:solidFill>
                <a:srgbClr val="FF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rPr>
              <a:t>2　严禁将操作平台设置在临时设施上；</a:t>
            </a:r>
            <a:endParaRPr lang="zh-CN" altLang="en-US" sz="2600" b="1" dirty="0">
              <a:solidFill>
                <a:srgbClr val="FF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rPr>
              <a:t>3　操作平台的结构应稳定可靠，承载力应符合设计要求。</a:t>
            </a:r>
            <a:endParaRPr lang="zh-CN" altLang="en-US" sz="2600" b="1" dirty="0">
              <a:solidFill>
                <a:srgbClr val="FF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sym typeface="宋体" panose="02010600030101010101" pitchFamily="2" charset="-122"/>
              </a:rPr>
              <a:t>8.1.2　采用平网防护时，严禁使用密目式安全立网代替平网使用。</a:t>
            </a:r>
            <a:endParaRPr lang="zh-CN" altLang="en-US" sz="2600" b="1" dirty="0">
              <a:solidFill>
                <a:srgbClr val="FF0000"/>
              </a:solidFill>
              <a:latin typeface="宋体" panose="02010600030101010101" pitchFamily="2" charset="-122"/>
              <a:sym typeface="宋体" panose="02010600030101010101" pitchFamily="2" charset="-122"/>
            </a:endParaRPr>
          </a:p>
          <a:p>
            <a:pPr indent="266700"/>
            <a:endParaRPr lang="zh-CN" altLang="en-US" sz="3200" b="1" dirty="0">
              <a:solidFill>
                <a:srgbClr val="FF0000"/>
              </a:solidFill>
              <a:latin typeface="宋体" panose="02010600030101010101" pitchFamily="2" charset="-122"/>
              <a:sym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文本框 99"/>
          <p:cNvSpPr txBox="1"/>
          <p:nvPr/>
        </p:nvSpPr>
        <p:spPr>
          <a:xfrm>
            <a:off x="12700" y="1211263"/>
            <a:ext cx="12185650" cy="5416550"/>
          </a:xfrm>
          <a:prstGeom prst="rect">
            <a:avLst/>
          </a:prstGeom>
          <a:noFill/>
          <a:ln w="9525">
            <a:noFill/>
          </a:ln>
        </p:spPr>
        <p:txBody>
          <a:bodyPr>
            <a:spAutoFit/>
          </a:bodyPr>
          <a:p>
            <a:pPr indent="266700"/>
            <a:r>
              <a:rPr lang="en-US" altLang="zh-CN" sz="2300" dirty="0">
                <a:solidFill>
                  <a:srgbClr val="000000"/>
                </a:solidFill>
                <a:latin typeface="宋体" panose="02010600030101010101" pitchFamily="2" charset="-122"/>
                <a:sym typeface="宋体" panose="02010600030101010101" pitchFamily="2" charset="-122"/>
              </a:rPr>
              <a:t>2</a:t>
            </a:r>
            <a:r>
              <a:rPr lang="zh-CN" altLang="en-US" sz="2300" dirty="0">
                <a:solidFill>
                  <a:srgbClr val="000000"/>
                </a:solidFill>
                <a:latin typeface="宋体" panose="02010600030101010101" pitchFamily="2" charset="-122"/>
                <a:sym typeface="宋体" panose="02010600030101010101" pitchFamily="2" charset="-122"/>
              </a:rPr>
              <a:t>、增加了“术语和符号”章节；</a:t>
            </a:r>
            <a:endParaRPr lang="zh-CN" altLang="en-US" sz="2300" dirty="0">
              <a:solidFill>
                <a:srgbClr val="00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3</a:t>
            </a:r>
            <a:r>
              <a:rPr lang="zh-CN" altLang="en-US" sz="2300" dirty="0">
                <a:solidFill>
                  <a:srgbClr val="000000"/>
                </a:solidFill>
                <a:latin typeface="宋体" panose="02010600030101010101" pitchFamily="2" charset="-122"/>
                <a:sym typeface="宋体" panose="02010600030101010101" pitchFamily="2" charset="-122"/>
              </a:rPr>
              <a:t>、将“临边和洞口作业”中对护栏的要求归纳、整理，统一对其构造进行规定；</a:t>
            </a:r>
            <a:endParaRPr lang="zh-CN" altLang="en-US" sz="2300" dirty="0">
              <a:solidFill>
                <a:srgbClr val="00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4</a:t>
            </a:r>
            <a:r>
              <a:rPr lang="zh-CN" altLang="en-US" sz="2300" dirty="0">
                <a:solidFill>
                  <a:srgbClr val="000000"/>
                </a:solidFill>
                <a:latin typeface="宋体" panose="02010600030101010101" pitchFamily="2" charset="-122"/>
                <a:sym typeface="宋体" panose="02010600030101010101" pitchFamily="2" charset="-122"/>
              </a:rPr>
              <a:t>、在“攀登与悬空作业”章节中，增加屋面和外墙作业时的安全防护要求；</a:t>
            </a:r>
            <a:endParaRPr lang="zh-CN" altLang="en-US" sz="2300" dirty="0">
              <a:solidFill>
                <a:srgbClr val="000000"/>
              </a:solidFill>
              <a:latin typeface="宋体" panose="02010600030101010101" pitchFamily="2" charset="-122"/>
              <a:sym typeface="宋体" panose="02010600030101010101" pitchFamily="2" charset="-122"/>
            </a:endParaRPr>
          </a:p>
          <a:p>
            <a:pPr indent="266700"/>
            <a:r>
              <a:rPr lang="zh-CN" altLang="en-US" sz="2300" b="1" dirty="0">
                <a:solidFill>
                  <a:srgbClr val="FF0000"/>
                </a:solidFill>
                <a:latin typeface="宋体" panose="02010600030101010101" pitchFamily="2" charset="-122"/>
                <a:sym typeface="宋体" panose="02010600030101010101" pitchFamily="2" charset="-122"/>
              </a:rPr>
              <a:t>   5.2.8　屋面作业时应符合下列规定：</a:t>
            </a:r>
            <a:r>
              <a:rPr lang="zh-CN" altLang="en-US" sz="2300" b="1" dirty="0">
                <a:solidFill>
                  <a:srgbClr val="FF0000"/>
                </a:solidFill>
                <a:latin typeface="宋体" panose="02010600030101010101" pitchFamily="2" charset="-122"/>
              </a:rPr>
              <a:t>1　在坡度大于25°的屋面上作业，当无外脚手架时，应在屋檐边设置不低于1.5m高的防护栏杆，并应采用密目式安全立网全封闭；2　在轻质型材等屋面上作业，应搭设临时走道板，不得在轻质型材上行走；安装轻质型材板前，应采取在梁下支设安全平网或搭设脚手架等安全防护措施。</a:t>
            </a:r>
            <a:endParaRPr lang="zh-CN" altLang="en-US" sz="2300" b="1" dirty="0">
              <a:solidFill>
                <a:srgbClr val="FF0000"/>
              </a:solidFill>
              <a:latin typeface="宋体" panose="02010600030101010101" pitchFamily="2" charset="-122"/>
            </a:endParaRPr>
          </a:p>
          <a:p>
            <a:pPr indent="266700"/>
            <a:r>
              <a:rPr lang="zh-CN" altLang="en-US" sz="2300" b="1" dirty="0">
                <a:solidFill>
                  <a:srgbClr val="FF0000"/>
                </a:solidFill>
                <a:latin typeface="宋体" panose="02010600030101010101" pitchFamily="2" charset="-122"/>
              </a:rPr>
              <a:t>   5.2.9　外墙作业时应符合下列规定：1　门窗作业时，应有防坠落措施，操作人员在无安全防护措施时，不得站立在樘子、阳台栏板上作业；2　高处作业不得使用座板式单人吊具，不得使用自制吊篮。</a:t>
            </a:r>
            <a:endParaRPr lang="zh-CN" altLang="en-US" sz="2300" b="1" dirty="0">
              <a:solidFill>
                <a:srgbClr val="FF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5</a:t>
            </a:r>
            <a:r>
              <a:rPr lang="zh-CN" altLang="en-US" sz="2300" dirty="0">
                <a:solidFill>
                  <a:srgbClr val="000000"/>
                </a:solidFill>
                <a:latin typeface="宋体" panose="02010600030101010101" pitchFamily="2" charset="-122"/>
                <a:sym typeface="宋体" panose="02010600030101010101" pitchFamily="2" charset="-122"/>
              </a:rPr>
              <a:t>、将原“操作平台和交叉作业”章节拆分为“操作平台”和“交叉作业”两个章节，其中操作平台分为移动操作平台、落地式操作平台与悬挑式操作平台，交叉作业分为安全防护棚和安全防护网，并分别作出具体规定；</a:t>
            </a:r>
            <a:endParaRPr lang="zh-CN" altLang="en-US" sz="2300" dirty="0">
              <a:solidFill>
                <a:srgbClr val="00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6</a:t>
            </a:r>
            <a:r>
              <a:rPr lang="zh-CN" altLang="en-US" sz="2300" dirty="0">
                <a:solidFill>
                  <a:srgbClr val="000000"/>
                </a:solidFill>
                <a:latin typeface="宋体" panose="02010600030101010101" pitchFamily="2" charset="-122"/>
                <a:sym typeface="宋体" panose="02010600030101010101" pitchFamily="2" charset="-122"/>
              </a:rPr>
              <a:t>、取消了原“高处作业安全防护设施的验收”章节，部分相关条款加入“基本规定”章节；</a:t>
            </a:r>
            <a:endParaRPr lang="zh-CN" altLang="en-US" sz="2300" dirty="0">
              <a:solidFill>
                <a:srgbClr val="00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7</a:t>
            </a:r>
            <a:r>
              <a:rPr lang="zh-CN" altLang="en-US" sz="2300" dirty="0">
                <a:solidFill>
                  <a:srgbClr val="000000"/>
                </a:solidFill>
                <a:latin typeface="宋体" panose="02010600030101010101" pitchFamily="2" charset="-122"/>
                <a:sym typeface="宋体" panose="02010600030101010101" pitchFamily="2" charset="-122"/>
              </a:rPr>
              <a:t>、增加了“建筑施工安全网”章节，并对安全网搭设进行了具体规定。</a:t>
            </a:r>
            <a:r>
              <a:rPr lang="zh-CN" altLang="en-US" sz="2400" dirty="0">
                <a:solidFill>
                  <a:srgbClr val="000000"/>
                </a:solidFill>
                <a:latin typeface="宋体" panose="02010600030101010101" pitchFamily="2" charset="-122"/>
                <a:sym typeface="宋体" panose="02010600030101010101" pitchFamily="2" charset="-122"/>
              </a:rPr>
              <a:t> </a:t>
            </a:r>
            <a:endParaRPr lang="zh-CN" altLang="en-US" sz="2400" dirty="0">
              <a:latin typeface="Calibri" panose="020F0502020204030204" pitchFamily="34" charset="0"/>
            </a:endParaRPr>
          </a:p>
        </p:txBody>
      </p:sp>
      <p:sp>
        <p:nvSpPr>
          <p:cNvPr id="7172" name="任意多边形 4"/>
          <p:cNvSpPr/>
          <p:nvPr/>
        </p:nvSpPr>
        <p:spPr>
          <a:xfrm>
            <a:off x="-6350" y="828358"/>
            <a:ext cx="12185650" cy="468312"/>
          </a:xfrm>
          <a:custGeom>
            <a:avLst/>
            <a:gdLst>
              <a:gd name="txL" fmla="*/ 0 w 9072562"/>
              <a:gd name="txT" fmla="*/ 0 h 585788"/>
              <a:gd name="txR" fmla="*/ 9072562 w 9072562"/>
              <a:gd name="txB" fmla="*/ 585788 h 585788"/>
            </a:gdLst>
            <a:ahLst/>
            <a:cxnLst>
              <a:cxn ang="0">
                <a:pos x="0" y="0"/>
              </a:cxn>
              <a:cxn ang="0">
                <a:pos x="42750029" y="0"/>
              </a:cxn>
              <a:cxn ang="0">
                <a:pos x="42750029" y="18408"/>
              </a:cxn>
              <a:cxn ang="0">
                <a:pos x="0" y="1840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Lst>
            <a:lin ang="5400000"/>
            <a:tileRect/>
          </a:gradFill>
          <a:ln w="9525" cap="flat" cmpd="sng">
            <a:solidFill>
              <a:srgbClr val="000000">
                <a:alpha val="58823"/>
              </a:srgbClr>
            </a:solidFill>
            <a:prstDash val="solid"/>
            <a:miter/>
            <a:headEnd type="none" w="med" len="med"/>
            <a:tailEnd type="none" w="med" len="med"/>
          </a:ln>
        </p:spPr>
        <p:txBody>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一、新规范修改的主要内容：</a:t>
            </a:r>
            <a:endParaRPr lang="zh-CN" altLang="en-US" sz="2800" b="1" dirty="0">
              <a:solidFill>
                <a:srgbClr val="FF0000"/>
              </a:solidFill>
              <a:latin typeface="Arial" panose="020B0604020202020204" pitchFamily="34" charset="0"/>
            </a:endParaRPr>
          </a:p>
          <a:p>
            <a:pPr algn="ctr"/>
            <a:endParaRPr lang="zh-CN" altLang="en-US" sz="2800" b="1" dirty="0">
              <a:solidFill>
                <a:srgbClr val="000000"/>
              </a:solidFill>
              <a:latin typeface="宋体" panose="02010600030101010101" pitchFamily="2" charset="-122"/>
              <a:sym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90625"/>
          <a:ext cx="12192000" cy="5667375"/>
        </p:xfrm>
        <a:graphic>
          <a:graphicData uri="http://schemas.openxmlformats.org/drawingml/2006/table">
            <a:tbl>
              <a:tblPr/>
              <a:tblGrid>
                <a:gridCol w="5524500"/>
                <a:gridCol w="317500"/>
                <a:gridCol w="5300133"/>
                <a:gridCol w="1049867"/>
              </a:tblGrid>
              <a:tr h="369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核心词</a:t>
                      </a:r>
                      <a:endParaRPr kumimoji="0" lang="zh-CN" altLang="en-US" sz="24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r>
              <a:tr h="366713">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第一章总则</a:t>
                      </a:r>
                      <a:endParaRPr kumimoji="0" lang="zh-CN" altLang="en-US" sz="2400" b="0" i="0" u="none" strike="noStrike" cap="none" normalizeH="0" baseline="0" smtClean="0">
                        <a:ln>
                          <a:noFill/>
                        </a:ln>
                        <a:solidFill>
                          <a:srgbClr val="FF0000"/>
                        </a:solidFill>
                        <a:effectLst/>
                        <a:latin typeface="宋体" panose="02010600030101010101" pitchFamily="2" charset="-122"/>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smtClean="0">
                        <a:ln>
                          <a:noFill/>
                        </a:ln>
                        <a:solidFill>
                          <a:srgbClr val="000000"/>
                        </a:solidFill>
                        <a:effectLst/>
                        <a:latin typeface="黑体" panose="02010609060101010101" pitchFamily="49"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1222375">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Arial" panose="020B0604020202020204" pitchFamily="34" charset="0"/>
                          <a:ea typeface="黑体" panose="02010609060101010101" pitchFamily="49" charset="-122"/>
                        </a:rPr>
                        <a:t>    </a:t>
                      </a: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第1.0.1条为了在建筑施工高处作业中，贯彻安全生产的方针，做到防护要求明确，技术合理和经济适用，制订本规范。</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第1.0.2条本规范适用于工业与民用房屋建筑及一般构筑物施工时，高处作业中临边、洞口、攀登、悬空、操作平台及交叉等项作业。</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本规范亦适用于其他高处作业的各类洞、坑、沟、槽等工程的施工。</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第1.0.3条本规范所称的高处作业，应符合国家标准《高处作业分级》GB3608—83规定的“凡在坠落高度基准面2m以上（含2m），有可能坠落的高处进行的作业”。</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第1.0.4条进行高处作业时，除执行本规范外，尚应符合国家现行的有关高处作业及安全技术标准的规定。</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3"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1.0.1  </a:t>
                      </a:r>
                      <a:r>
                        <a:rPr lang="zh-CN" altLang="en-US" sz="2000" kern="1200" baseline="0" dirty="0" smtClean="0">
                          <a:solidFill>
                            <a:schemeClr val="tx1"/>
                          </a:solidFill>
                          <a:latin typeface="+mn-lt"/>
                          <a:ea typeface="+mn-ea"/>
                          <a:cs typeface="+mn-cs"/>
                        </a:rPr>
                        <a:t>为提升建筑施工高处作业的安全水平，做到防护安全、技术先进、经济合理，特制定本规范。</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rPr>
                        <a:t>制定目的</a:t>
                      </a:r>
                      <a:endParaRPr kumimoji="0" lang="zh-CN" altLang="en-US"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527175">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1.0.2  </a:t>
                      </a:r>
                      <a:r>
                        <a:rPr lang="zh-CN" altLang="en-US" sz="2000" kern="1200" baseline="0" dirty="0" smtClean="0">
                          <a:solidFill>
                            <a:schemeClr val="tx1"/>
                          </a:solidFill>
                          <a:latin typeface="+mn-lt"/>
                          <a:ea typeface="+mn-ea"/>
                          <a:cs typeface="+mn-cs"/>
                        </a:rPr>
                        <a:t>本规范适用于房屋建筑工程施工时，高处作业中的临边、洞口、攀登、悬空、操作平台、交叉作业及安全网搭设等项作业。</a:t>
                      </a:r>
                      <a:endParaRPr lang="en-US" altLang="zh-CN" sz="2000"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2000" kern="1200" baseline="0" dirty="0" smtClean="0">
                          <a:solidFill>
                            <a:schemeClr val="tx1"/>
                          </a:solidFill>
                          <a:latin typeface="+mn-lt"/>
                          <a:ea typeface="+mn-ea"/>
                          <a:cs typeface="+mn-cs"/>
                        </a:rPr>
                        <a:t>         本规范亦适用于其它高处作业的各类洞、坑、沟、槽等工程的施工。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rPr>
                        <a:t>适用范围</a:t>
                      </a:r>
                      <a:endParaRPr kumimoji="0" lang="zh-CN"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2181753">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1.0.3  </a:t>
                      </a:r>
                      <a:r>
                        <a:rPr lang="zh-CN" altLang="en-US" sz="2000" kern="1200" baseline="0" dirty="0" smtClean="0">
                          <a:solidFill>
                            <a:schemeClr val="tx1"/>
                          </a:solidFill>
                          <a:latin typeface="+mn-lt"/>
                          <a:ea typeface="+mn-ea"/>
                          <a:cs typeface="+mn-cs"/>
                        </a:rPr>
                        <a:t>建筑施工高处作业时，除应符合本规范外，尚应符合国家及行业现行有关标准的规定。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rPr>
                        <a:t>相互关系</a:t>
                      </a:r>
                      <a:endParaRPr kumimoji="0" lang="zh-CN" altLang="en-US"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8219" name="任意多边形 4"/>
          <p:cNvSpPr/>
          <p:nvPr/>
        </p:nvSpPr>
        <p:spPr>
          <a:xfrm>
            <a:off x="4763" y="679450"/>
            <a:ext cx="12185650" cy="522288"/>
          </a:xfrm>
          <a:custGeom>
            <a:avLst/>
            <a:gdLst>
              <a:gd name="txL" fmla="*/ 0 w 9072562"/>
              <a:gd name="txT" fmla="*/ 0 h 585788"/>
              <a:gd name="txR" fmla="*/ 9072562 w 9072562"/>
              <a:gd name="txB" fmla="*/ 585788 h 585788"/>
            </a:gdLst>
            <a:ahLst/>
            <a:cxnLst>
              <a:cxn ang="0">
                <a:pos x="0" y="0"/>
              </a:cxn>
              <a:cxn ang="0">
                <a:pos x="47704714" y="0"/>
              </a:cxn>
              <a:cxn ang="0">
                <a:pos x="47704714" y="1385"/>
              </a:cxn>
              <a:cxn ang="0">
                <a:pos x="0" y="1385"/>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Arial" panose="020B0604020202020204" pitchFamily="34" charset="0"/>
              </a:rPr>
              <a:t>二、解读《建筑施工高处作业安全技术规范》</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文本框 99"/>
          <p:cNvSpPr txBox="1"/>
          <p:nvPr/>
        </p:nvSpPr>
        <p:spPr>
          <a:xfrm>
            <a:off x="14288" y="1184275"/>
            <a:ext cx="12185650" cy="4484688"/>
          </a:xfrm>
          <a:prstGeom prst="rect">
            <a:avLst/>
          </a:prstGeom>
          <a:noFill/>
          <a:ln w="9525">
            <a:noFill/>
          </a:ln>
        </p:spPr>
        <p:txBody>
          <a:bodyPr>
            <a:spAutoFit/>
          </a:bodyPr>
          <a:p>
            <a:pPr algn="ctr"/>
            <a:r>
              <a:rPr lang="zh-CN" altLang="en-US" sz="2400" dirty="0">
                <a:latin typeface="黑体" panose="02010609060101010101" pitchFamily="49" charset="-122"/>
                <a:ea typeface="黑体" panose="02010609060101010101" pitchFamily="49" charset="-122"/>
              </a:rPr>
              <a:t>1  总    则</a:t>
            </a:r>
            <a:endParaRPr lang="zh-CN" altLang="en-US" sz="2400" dirty="0">
              <a:latin typeface="黑体" panose="02010609060101010101" pitchFamily="49" charset="-122"/>
              <a:ea typeface="黑体" panose="02010609060101010101" pitchFamily="49" charset="-122"/>
            </a:endParaRPr>
          </a:p>
          <a:p>
            <a:r>
              <a:rPr lang="zh-CN" altLang="en-US" sz="2400" dirty="0">
                <a:latin typeface="Calibri" panose="020F0502020204030204" pitchFamily="34" charset="0"/>
              </a:rPr>
              <a:t>1.0.1  本条说明制订本规范的目的，在于防止高处作业中发生高处坠落及产生其他危及人身安全的各种事故。</a:t>
            </a:r>
            <a:endParaRPr lang="zh-CN" altLang="en-US" sz="2400" dirty="0">
              <a:latin typeface="Calibri" panose="020F0502020204030204" pitchFamily="34" charset="0"/>
            </a:endParaRPr>
          </a:p>
          <a:p>
            <a:r>
              <a:rPr lang="zh-CN" altLang="en-US" sz="2400" dirty="0">
                <a:latin typeface="Calibri" panose="020F0502020204030204" pitchFamily="34" charset="0"/>
              </a:rPr>
              <a:t>1.0.2  本规范的适用范围为房屋建筑工程施工中在整体结构范围以内的特定的高处作业，包括临边、洞口、攀登、悬空、操作平台、交叉作业与建筑施工安全网搭设等7个范畴。其他机械装置和施工设备诸如各种塔式起重机、各类脚手架以及室外电气设施等的安全技术均在各专业技术规范内分别制订。因室外的施工作业，亦有各种洞、坑、沟、槽等工程，可形成高处作业，故也将其包括在内。鉴于市政设施范围较广，适用范围以建筑施工现场为限。</a:t>
            </a:r>
            <a:endParaRPr lang="zh-CN" altLang="en-US" sz="2400" dirty="0">
              <a:latin typeface="Calibri" panose="020F0502020204030204" pitchFamily="34" charset="0"/>
            </a:endParaRPr>
          </a:p>
          <a:p>
            <a:r>
              <a:rPr lang="zh-CN" altLang="en-US" sz="2400" dirty="0">
                <a:latin typeface="Calibri" panose="020F0502020204030204" pitchFamily="34" charset="0"/>
              </a:rPr>
              <a:t>1.0.3  涉及高处作业的工种相当多，有关施工安全的范畴亦相当广，关于人身安全的各种安全措施，各类工具和设备的安全技术标准和安全规定等，业已有不少国家标准、规范和规定，陆续明令公布，均必须遵照执行，本规范不予重复。</a:t>
            </a:r>
            <a:endParaRPr lang="zh-CN" altLang="en-US" sz="2400" dirty="0">
              <a:latin typeface="Calibri" panose="020F0502020204030204" pitchFamily="34" charset="0"/>
            </a:endParaRPr>
          </a:p>
        </p:txBody>
      </p:sp>
      <p:sp>
        <p:nvSpPr>
          <p:cNvPr id="9220" name="任意多边形 4"/>
          <p:cNvSpPr/>
          <p:nvPr/>
        </p:nvSpPr>
        <p:spPr>
          <a:xfrm>
            <a:off x="-3175" y="682625"/>
            <a:ext cx="12185650" cy="522288"/>
          </a:xfrm>
          <a:custGeom>
            <a:avLst/>
            <a:gdLst>
              <a:gd name="txL" fmla="*/ 0 w 9072562"/>
              <a:gd name="txT" fmla="*/ 0 h 585788"/>
              <a:gd name="txR" fmla="*/ 9072562 w 9072562"/>
              <a:gd name="txB" fmla="*/ 585788 h 585788"/>
            </a:gdLst>
            <a:ahLst/>
            <a:cxnLst>
              <a:cxn ang="0">
                <a:pos x="0" y="0"/>
              </a:cxn>
              <a:cxn ang="0">
                <a:pos x="48840509" y="0"/>
              </a:cxn>
              <a:cxn ang="0">
                <a:pos x="48840509" y="5330"/>
              </a:cxn>
              <a:cxn ang="0">
                <a:pos x="0" y="533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47410</Words>
  <Application>WPS 演示</Application>
  <PresentationFormat>自定义</PresentationFormat>
  <Paragraphs>1621</Paragraphs>
  <Slides>45</Slides>
  <Notes>12</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45</vt:i4>
      </vt:variant>
    </vt:vector>
  </HeadingPairs>
  <TitlesOfParts>
    <vt:vector size="71" baseType="lpstr">
      <vt:lpstr>Arial</vt:lpstr>
      <vt:lpstr>宋体</vt:lpstr>
      <vt:lpstr>Wingdings</vt:lpstr>
      <vt:lpstr>Calibri</vt:lpstr>
      <vt:lpstr>Calibri Light</vt:lpstr>
      <vt:lpstr>黑体</vt:lpstr>
      <vt:lpstr>华文隶书</vt:lpstr>
      <vt:lpstr>华文彩云</vt:lpstr>
      <vt:lpstr>华文中宋</vt:lpstr>
      <vt:lpstr>华文新魏</vt:lpstr>
      <vt:lpstr>楷体_GB2312</vt:lpstr>
      <vt:lpstr>新宋体</vt:lpstr>
      <vt:lpstr>华文琥珀</vt:lpstr>
      <vt:lpstr>仿宋_GB2312</vt:lpstr>
      <vt:lpstr>仿宋</vt:lpstr>
      <vt:lpstr>+mn-ea</vt:lpstr>
      <vt:lpstr>Segoe Print</vt:lpstr>
      <vt:lpstr>Times New Roman</vt:lpstr>
      <vt:lpstr>微软雅黑</vt:lpstr>
      <vt:lpstr>Arial Unicode MS</vt:lpstr>
      <vt:lpstr>隶书</vt:lpstr>
      <vt:lpstr>汉仪旗黑-85S</vt:lpstr>
      <vt:lpstr>李旭科毛笔行书</vt:lpstr>
      <vt:lpstr>楷体</vt:lpstr>
      <vt:lpstr>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FENGJIANQIANG</dc:creator>
  <cp:lastModifiedBy>monkeyhappy</cp:lastModifiedBy>
  <cp:revision>57</cp:revision>
  <dcterms:created xsi:type="dcterms:W3CDTF">2016-09-08T04:44:00Z</dcterms:created>
  <dcterms:modified xsi:type="dcterms:W3CDTF">2024-01-02T01:55:10Z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A311C77999364353AC68E120D6A0D9DC_12</vt:lpwstr>
  </property>
</Properties>
</file>