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0" r:id="rId4"/>
    <p:sldId id="257" r:id="rId5"/>
    <p:sldId id="258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6" r:id="rId33"/>
    <p:sldId id="277" r:id="rId34"/>
    <p:sldId id="278" r:id="rId35"/>
    <p:sldId id="279" r:id="rId36"/>
    <p:sldId id="312" r:id="rId37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/>
    <p:restoredTop sz="94696"/>
  </p:normalViewPr>
  <p:slideViewPr>
    <p:cSldViewPr showGuides="1"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20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91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C:/Users/DELL/Desktop/http:/www.safe001.com/sale/smallImg/YB1140.GIF" TargetMode="External"/><Relationship Id="rId7" Type="http://schemas.openxmlformats.org/officeDocument/2006/relationships/image" Target="../media/image20.png"/><Relationship Id="rId6" Type="http://schemas.openxmlformats.org/officeDocument/2006/relationships/image" Target="C:/Users/DELL/Desktop/http:/www.safe001.com/sale/smallImg/YB1141.GIF" TargetMode="External"/><Relationship Id="rId5" Type="http://schemas.openxmlformats.org/officeDocument/2006/relationships/image" Target="../media/image19.png"/><Relationship Id="rId4" Type="http://schemas.openxmlformats.org/officeDocument/2006/relationships/image" Target="C:/Users/DELL/Desktop/http:/www.safe001.com/sale/smallImg/YB1142.GIF" TargetMode="External"/><Relationship Id="rId3" Type="http://schemas.openxmlformats.org/officeDocument/2006/relationships/image" Target="../media/image18.png"/><Relationship Id="rId2" Type="http://schemas.openxmlformats.org/officeDocument/2006/relationships/image" Target="C:/Users/DELL/Desktop/http:/www.safe001.com/sale/smallImg/YB1143.GIF" TargetMode="Externa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C:/Users/DELL/Desktop/http:/www.safe001.com/sale/smallImg/YB1148.GIF" TargetMode="External"/><Relationship Id="rId7" Type="http://schemas.openxmlformats.org/officeDocument/2006/relationships/image" Target="../media/image24.png"/><Relationship Id="rId6" Type="http://schemas.openxmlformats.org/officeDocument/2006/relationships/image" Target="C:/Users/DELL/Desktop/http:/www.safe001.com/sale/smallImg/YB1149.gif" TargetMode="External"/><Relationship Id="rId5" Type="http://schemas.openxmlformats.org/officeDocument/2006/relationships/image" Target="../media/image23.png"/><Relationship Id="rId4" Type="http://schemas.openxmlformats.org/officeDocument/2006/relationships/image" Target="C:/Users/DELL/Desktop/http:/www.safe001.com/sale/smallImg/YB1150.GIF" TargetMode="External"/><Relationship Id="rId3" Type="http://schemas.openxmlformats.org/officeDocument/2006/relationships/image" Target="../media/image22.png"/><Relationship Id="rId2" Type="http://schemas.openxmlformats.org/officeDocument/2006/relationships/image" Target="C:/Users/DELL/Desktop/http:/www.safe001.com/sale/smallImg/YB1151.GIF" TargetMode="External"/><Relationship Id="rId17" Type="http://schemas.openxmlformats.org/officeDocument/2006/relationships/slideLayout" Target="../slideLayouts/slideLayout7.xml"/><Relationship Id="rId16" Type="http://schemas.openxmlformats.org/officeDocument/2006/relationships/image" Target="C:/Users/DELL/Desktop/http:/www.safe001.com/sale/smallImg/YB1144.GIF" TargetMode="External"/><Relationship Id="rId15" Type="http://schemas.openxmlformats.org/officeDocument/2006/relationships/image" Target="../media/image28.png"/><Relationship Id="rId14" Type="http://schemas.openxmlformats.org/officeDocument/2006/relationships/image" Target="C:/Users/DELL/Desktop/http:/www.safe001.com/sale/smallImg/YB1145.gif" TargetMode="External"/><Relationship Id="rId13" Type="http://schemas.openxmlformats.org/officeDocument/2006/relationships/image" Target="../media/image27.png"/><Relationship Id="rId12" Type="http://schemas.openxmlformats.org/officeDocument/2006/relationships/image" Target="C:/Users/DELL/Desktop/http:/www.safe001.com/sale/smallImg/YB1146.gif" TargetMode="External"/><Relationship Id="rId11" Type="http://schemas.openxmlformats.org/officeDocument/2006/relationships/image" Target="../media/image26.png"/><Relationship Id="rId10" Type="http://schemas.openxmlformats.org/officeDocument/2006/relationships/image" Target="C:/Users/DELL/Desktop/http:/www.safe001.com/sale/smallImg/YB1147.gif" TargetMode="Externa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C:/Users/DELL/Desktop/http:/www.safe001.com/sale/smallImg/YB1160.GIF" TargetMode="External"/><Relationship Id="rId7" Type="http://schemas.openxmlformats.org/officeDocument/2006/relationships/image" Target="../media/image32.png"/><Relationship Id="rId6" Type="http://schemas.openxmlformats.org/officeDocument/2006/relationships/image" Target="C:/Users/DELL/Desktop/http:/www.safe001.com/sale/smallImg/YB1161.GIF" TargetMode="External"/><Relationship Id="rId5" Type="http://schemas.openxmlformats.org/officeDocument/2006/relationships/image" Target="../media/image31.png"/><Relationship Id="rId4" Type="http://schemas.openxmlformats.org/officeDocument/2006/relationships/image" Target="C:/Users/DELL/Desktop/http:/www.safe001.com/sale/smallImg/YB1162.GIF" TargetMode="External"/><Relationship Id="rId3" Type="http://schemas.openxmlformats.org/officeDocument/2006/relationships/image" Target="../media/image30.png"/><Relationship Id="rId2" Type="http://schemas.openxmlformats.org/officeDocument/2006/relationships/image" Target="C:/Users/DELL/Desktop/http:/www.safe001.com/sale/smallImg/YB1163.GIF" TargetMode="Externa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C:/Users/DELL/Desktop/http:/www.safe001.com/sale/smallImg/YB1156.GIF" TargetMode="External"/><Relationship Id="rId7" Type="http://schemas.openxmlformats.org/officeDocument/2006/relationships/image" Target="../media/image36.png"/><Relationship Id="rId6" Type="http://schemas.openxmlformats.org/officeDocument/2006/relationships/image" Target="C:/Users/DELL/Desktop/http:/www.safe001.com/sale/smallImg/YB1157.GIF" TargetMode="External"/><Relationship Id="rId5" Type="http://schemas.openxmlformats.org/officeDocument/2006/relationships/image" Target="../media/image35.png"/><Relationship Id="rId4" Type="http://schemas.openxmlformats.org/officeDocument/2006/relationships/image" Target="C:/Users/DELL/Desktop/http:/www.safe001.com/sale/smallImg/YB1158.GIF" TargetMode="External"/><Relationship Id="rId3" Type="http://schemas.openxmlformats.org/officeDocument/2006/relationships/image" Target="../media/image34.png"/><Relationship Id="rId2" Type="http://schemas.openxmlformats.org/officeDocument/2006/relationships/image" Target="C:/Users/DELL/Desktop/http:/www.safe001.com/sale/smallImg/YB1159.GIF" TargetMode="External"/><Relationship Id="rId17" Type="http://schemas.openxmlformats.org/officeDocument/2006/relationships/slideLayout" Target="../slideLayouts/slideLayout7.xml"/><Relationship Id="rId16" Type="http://schemas.openxmlformats.org/officeDocument/2006/relationships/image" Target="C:/Users/DELL/Desktop/http:/www.safe001.com/sale/smallImg/YB1152.GIF" TargetMode="External"/><Relationship Id="rId15" Type="http://schemas.openxmlformats.org/officeDocument/2006/relationships/image" Target="../media/image40.png"/><Relationship Id="rId14" Type="http://schemas.openxmlformats.org/officeDocument/2006/relationships/image" Target="C:/Users/DELL/Desktop/http:/www.safe001.com/sale/smallImg/YB1153.GIF" TargetMode="External"/><Relationship Id="rId13" Type="http://schemas.openxmlformats.org/officeDocument/2006/relationships/image" Target="../media/image39.png"/><Relationship Id="rId12" Type="http://schemas.openxmlformats.org/officeDocument/2006/relationships/image" Target="C:/Users/DELL/Desktop/http:/www.safe001.com/sale/smallImg/YB1154.GIF" TargetMode="External"/><Relationship Id="rId11" Type="http://schemas.openxmlformats.org/officeDocument/2006/relationships/image" Target="../media/image38.png"/><Relationship Id="rId10" Type="http://schemas.openxmlformats.org/officeDocument/2006/relationships/image" Target="C:/Users/DELL/Desktop/http:/www.safe001.com/sale/smallImg/YB1155.GIF" TargetMode="Externa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C:/Users/DELL/Desktop/http:/www.safe001.com/sale/smallImg/YB1165.GIF" TargetMode="External"/><Relationship Id="rId5" Type="http://schemas.openxmlformats.org/officeDocument/2006/relationships/image" Target="../media/image43.png"/><Relationship Id="rId4" Type="http://schemas.openxmlformats.org/officeDocument/2006/relationships/image" Target="C:/Users/DELL/Desktop/http:/www.safe001.com/sale/smallImg/YB1166.GIF" TargetMode="External"/><Relationship Id="rId3" Type="http://schemas.openxmlformats.org/officeDocument/2006/relationships/image" Target="../media/image42.png"/><Relationship Id="rId2" Type="http://schemas.openxmlformats.org/officeDocument/2006/relationships/image" Target="C:/Users/DELL/Desktop/http:/www.safe001.com/sale/smallImg/YB1167.GIF" TargetMode="External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C:/Users/DELL/Desktop/http:/www.bjjtgl.gov.cn/bzbx/bx11.files/s1.gif" TargetMode="External"/><Relationship Id="rId7" Type="http://schemas.openxmlformats.org/officeDocument/2006/relationships/image" Target="../media/image47.png"/><Relationship Id="rId6" Type="http://schemas.openxmlformats.org/officeDocument/2006/relationships/image" Target="C:/Users/DELL/Desktop/http:/www.bjjtgl.gov.cn/bzbx/bx11.files/s5.jpg" TargetMode="External"/><Relationship Id="rId5" Type="http://schemas.openxmlformats.org/officeDocument/2006/relationships/image" Target="../media/image46.jpeg"/><Relationship Id="rId4" Type="http://schemas.openxmlformats.org/officeDocument/2006/relationships/image" Target="C:/Users/DELL/Desktop/http:/www.bjjtgl.gov.cn/bzbx/bx11.files/s4.jpg" TargetMode="External"/><Relationship Id="rId3" Type="http://schemas.openxmlformats.org/officeDocument/2006/relationships/image" Target="../media/image45.jpeg"/><Relationship Id="rId2" Type="http://schemas.openxmlformats.org/officeDocument/2006/relationships/image" Target="C:/Users/DELL/Desktop/http:/www.bjjtgl.gov.cn/bzbx/bx11.files/s3.gif" TargetMode="External"/><Relationship Id="rId11" Type="http://schemas.openxmlformats.org/officeDocument/2006/relationships/slideLayout" Target="../slideLayouts/slideLayout7.xml"/><Relationship Id="rId10" Type="http://schemas.openxmlformats.org/officeDocument/2006/relationships/image" Target="C:/Users/DELL/Desktop/http:/www.bjjtgl.gov.cn/bzbx/bx11.files/s2.gif" TargetMode="External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jpeg"/><Relationship Id="rId8" Type="http://schemas.openxmlformats.org/officeDocument/2006/relationships/image" Target="C:/Users/DELL/Desktop/http:/www.bjjtgl.gov.cn/bzbx/bx11.files/s19.jpg" TargetMode="External"/><Relationship Id="rId7" Type="http://schemas.openxmlformats.org/officeDocument/2006/relationships/image" Target="../media/image52.jpeg"/><Relationship Id="rId6" Type="http://schemas.openxmlformats.org/officeDocument/2006/relationships/image" Target="C:/Users/DELL/Desktop/http:/www.bjjtgl.gov.cn/bzbx/bx11.files/s14.jpg" TargetMode="External"/><Relationship Id="rId5" Type="http://schemas.openxmlformats.org/officeDocument/2006/relationships/image" Target="../media/image51.jpeg"/><Relationship Id="rId4" Type="http://schemas.openxmlformats.org/officeDocument/2006/relationships/image" Target="C:/Users/DELL/Desktop/http:/www.bjjtgl.gov.cn/bzbx/bx11.files/s9.jpg" TargetMode="External"/><Relationship Id="rId3" Type="http://schemas.openxmlformats.org/officeDocument/2006/relationships/image" Target="../media/image50.jpeg"/><Relationship Id="rId2" Type="http://schemas.openxmlformats.org/officeDocument/2006/relationships/image" Target="C:/Users/DELL/Desktop/http:/www.bjjtgl.gov.cn/bzbx/bx11.files/s7.jpg" TargetMode="External"/><Relationship Id="rId13" Type="http://schemas.openxmlformats.org/officeDocument/2006/relationships/slideLayout" Target="../slideLayouts/slideLayout7.xml"/><Relationship Id="rId12" Type="http://schemas.openxmlformats.org/officeDocument/2006/relationships/image" Target="C:/Users/DELL/Desktop/http:/www.bjjtgl.gov.cn/bzbx/bx11.files/s25.jpg" TargetMode="External"/><Relationship Id="rId11" Type="http://schemas.openxmlformats.org/officeDocument/2006/relationships/image" Target="../media/image54.jpeg"/><Relationship Id="rId10" Type="http://schemas.openxmlformats.org/officeDocument/2006/relationships/image" Target="C:/Users/DELL/Desktop/http:/www.bjjtgl.gov.cn/bzbx/bx11.files/s21.jpg" TargetMode="External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6.jpeg"/><Relationship Id="rId10" Type="http://schemas.openxmlformats.org/officeDocument/2006/relationships/image" Target="../media/image65.jpeg"/><Relationship Id="rId1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6.jpeg"/><Relationship Id="rId1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jpeg"/><Relationship Id="rId8" Type="http://schemas.openxmlformats.org/officeDocument/2006/relationships/image" Target="../media/image84.jpeg"/><Relationship Id="rId7" Type="http://schemas.openxmlformats.org/officeDocument/2006/relationships/image" Target="../media/image83.jpeg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7.jpeg"/><Relationship Id="rId10" Type="http://schemas.openxmlformats.org/officeDocument/2006/relationships/image" Target="../media/image86.jpeg"/><Relationship Id="rId1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jpeg"/><Relationship Id="rId8" Type="http://schemas.openxmlformats.org/officeDocument/2006/relationships/image" Target="../media/image95.jpeg"/><Relationship Id="rId7" Type="http://schemas.openxmlformats.org/officeDocument/2006/relationships/image" Target="../media/image94.jpeg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7.jpeg"/><Relationship Id="rId11" Type="http://schemas.openxmlformats.org/officeDocument/2006/relationships/image" Target="../media/image98.jpeg"/><Relationship Id="rId10" Type="http://schemas.openxmlformats.org/officeDocument/2006/relationships/image" Target="../media/image97.jpeg"/><Relationship Id="rId1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jpeg"/><Relationship Id="rId8" Type="http://schemas.openxmlformats.org/officeDocument/2006/relationships/image" Target="../media/image106.jpeg"/><Relationship Id="rId7" Type="http://schemas.openxmlformats.org/officeDocument/2006/relationships/image" Target="../media/image105.jpeg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9.jpeg"/><Relationship Id="rId10" Type="http://schemas.openxmlformats.org/officeDocument/2006/relationships/image" Target="../media/image108.jpeg"/><Relationship Id="rId1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117.jpeg"/><Relationship Id="rId4" Type="http://schemas.openxmlformats.org/officeDocument/2006/relationships/tags" Target="../tags/tag17.xml"/><Relationship Id="rId3" Type="http://schemas.openxmlformats.org/officeDocument/2006/relationships/image" Target="../media/image116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C:/Users/DELL/Desktop/http:/www.safe001.com/sale/smallImg/YB1122.GIF" TargetMode="External"/><Relationship Id="rId3" Type="http://schemas.openxmlformats.org/officeDocument/2006/relationships/image" Target="../media/image6.png"/><Relationship Id="rId2" Type="http://schemas.openxmlformats.org/officeDocument/2006/relationships/image" Target="C:/Users/DELL/Desktop/http:/www.safe001.com/sale/smallImg/YB1123.GIF" TargetMode="Externa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C:/Users/DELL/Desktop/http:/www.safe001.com/sale/smallImg/YB1118.GIF" TargetMode="External"/><Relationship Id="rId7" Type="http://schemas.openxmlformats.org/officeDocument/2006/relationships/image" Target="../media/image10.png"/><Relationship Id="rId6" Type="http://schemas.openxmlformats.org/officeDocument/2006/relationships/image" Target="C:/Users/DELL/Desktop/http:/www.safe001.com/sale/smallImg/YB1119.GIF" TargetMode="External"/><Relationship Id="rId5" Type="http://schemas.openxmlformats.org/officeDocument/2006/relationships/image" Target="../media/image9.png"/><Relationship Id="rId4" Type="http://schemas.openxmlformats.org/officeDocument/2006/relationships/image" Target="C:/Users/DELL/Desktop/http:/www.safe001.com/sale/smallImg/YB1120.GIF" TargetMode="External"/><Relationship Id="rId3" Type="http://schemas.openxmlformats.org/officeDocument/2006/relationships/image" Target="../media/image8.png"/><Relationship Id="rId2" Type="http://schemas.openxmlformats.org/officeDocument/2006/relationships/image" Target="C:/Users/DELL/Desktop/http:/www.safe001.com/sale/smallImg/YB1121.GIF" TargetMode="External"/><Relationship Id="rId13" Type="http://schemas.openxmlformats.org/officeDocument/2006/relationships/slideLayout" Target="../slideLayouts/slideLayout7.xml"/><Relationship Id="rId12" Type="http://schemas.openxmlformats.org/officeDocument/2006/relationships/image" Target="C:/Users/DELL/Desktop/http:/www.safe001.com/sale/smallImg/YB1116.GIF" TargetMode="External"/><Relationship Id="rId11" Type="http://schemas.openxmlformats.org/officeDocument/2006/relationships/image" Target="../media/image12.png"/><Relationship Id="rId10" Type="http://schemas.openxmlformats.org/officeDocument/2006/relationships/image" Target="C:/Users/DELL/Desktop/http:/www.safe001.com/sale/smallImg/YB1117.GIF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C:/Users/DELL/Desktop/http:/www.safe001.com/sale/smallImg/YB1112.GIF" TargetMode="External"/><Relationship Id="rId7" Type="http://schemas.openxmlformats.org/officeDocument/2006/relationships/image" Target="../media/image16.png"/><Relationship Id="rId6" Type="http://schemas.openxmlformats.org/officeDocument/2006/relationships/image" Target="C:/Users/DELL/Desktop/http:/www.safe001.com/sale/smallImg/YB1113.GIF" TargetMode="External"/><Relationship Id="rId5" Type="http://schemas.openxmlformats.org/officeDocument/2006/relationships/image" Target="../media/image15.png"/><Relationship Id="rId4" Type="http://schemas.openxmlformats.org/officeDocument/2006/relationships/image" Target="C:/Users/DELL/Desktop/http:/www.safe001.com/sale/smallImg/YB1114.GIF" TargetMode="External"/><Relationship Id="rId3" Type="http://schemas.openxmlformats.org/officeDocument/2006/relationships/image" Target="../media/image14.png"/><Relationship Id="rId2" Type="http://schemas.openxmlformats.org/officeDocument/2006/relationships/image" Target="C:/Users/DELL/Desktop/http:/www.safe001.com/sale/smallImg/YB1115.GIF" TargetMode="Externa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b="1" dirty="0">
                <a:ea typeface="仿宋_GB2312" pitchFamily="49" charset="-122"/>
              </a:rPr>
              <a:t>安全色标与安全标志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68194" y="35728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30694" y="4508834"/>
            <a:ext cx="675000" cy="67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63030" y="45092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95366" y="45088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0" y="304800"/>
            <a:ext cx="9144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(2)黄色  是一种明亮的颜色。黄色和黑色相间组成的条纹是视认性最高的色彩，特别能引起人们的注目，所以适用于警告或注意的信号。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如：警告标志、文通警告标志、道路交通路面标志、皮带轮及其防扩罩的内壁、砂轮机罩的内壁、楼梯的第一级和最后一级的踏步前沿、防护栏杆、警告信号旗等等。凡是警告人们注意的器件、设备或环境，应涂以黄色或黑、黄相间的标记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7"/>
          <p:cNvSpPr/>
          <p:nvPr/>
        </p:nvSpPr>
        <p:spPr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6" descr="http://www.safe001.com/sale/smallImg/YB1143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28600" y="3276600"/>
            <a:ext cx="189230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8"/>
          <p:cNvSpPr/>
          <p:nvPr/>
        </p:nvSpPr>
        <p:spPr>
          <a:xfrm>
            <a:off x="0" y="2814638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1270" name="Picture 5" descr="http://www.safe001.com/sale/smallImg/YB1142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514600" y="3276600"/>
            <a:ext cx="189865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9"/>
          <p:cNvSpPr/>
          <p:nvPr/>
        </p:nvSpPr>
        <p:spPr>
          <a:xfrm>
            <a:off x="0" y="3089275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1272" name="Picture 4" descr="http://www.safe001.com/sale/smallImg/YB1141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4800600" y="3276600"/>
            <a:ext cx="1839913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10"/>
          <p:cNvSpPr/>
          <p:nvPr/>
        </p:nvSpPr>
        <p:spPr>
          <a:xfrm>
            <a:off x="0" y="3363913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1274" name="Picture 3" descr="http://www.safe001.com/sale/smallImg/YB1140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010400" y="3276600"/>
            <a:ext cx="1827213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Rectangle 12"/>
          <p:cNvSpPr/>
          <p:nvPr/>
        </p:nvSpPr>
        <p:spPr>
          <a:xfrm>
            <a:off x="4048125" y="2819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6"/>
          <p:cNvSpPr/>
          <p:nvPr/>
        </p:nvSpPr>
        <p:spPr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291" name="Picture 5" descr="http://www.safe001.com/sale/smallImg/YB1151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81000" y="762000"/>
            <a:ext cx="176847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7"/>
          <p:cNvSpPr/>
          <p:nvPr/>
        </p:nvSpPr>
        <p:spPr>
          <a:xfrm>
            <a:off x="0" y="2795588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293" name="Picture 4" descr="http://www.safe001.com/sale/smallImg/YB1150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953000" y="762000"/>
            <a:ext cx="1677988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8"/>
          <p:cNvSpPr/>
          <p:nvPr/>
        </p:nvSpPr>
        <p:spPr>
          <a:xfrm>
            <a:off x="0" y="3070225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295" name="Picture 3" descr="http://www.safe001.com/sale/smallImg/YB1149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590800" y="762000"/>
            <a:ext cx="193040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0" y="220980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297" name="Picture 2" descr="http://www.safe001.com/sale/smallImg/YB1148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086600" y="762000"/>
            <a:ext cx="1677988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Rectangle 14"/>
          <p:cNvSpPr/>
          <p:nvPr/>
        </p:nvSpPr>
        <p:spPr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299" name="Picture 13" descr="http://www.safe001.com/sale/smallImg/YB1147.gif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381000" y="4114800"/>
            <a:ext cx="1716088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0" name="Rectangle 15"/>
          <p:cNvSpPr/>
          <p:nvPr/>
        </p:nvSpPr>
        <p:spPr>
          <a:xfrm>
            <a:off x="0" y="2847975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301" name="Picture 12" descr="http://www.safe001.com/sale/smallImg/YB1146.gif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2590800" y="3886200"/>
            <a:ext cx="193040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2" name="Rectangle 16"/>
          <p:cNvSpPr/>
          <p:nvPr/>
        </p:nvSpPr>
        <p:spPr>
          <a:xfrm>
            <a:off x="0" y="3122613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303" name="Picture 11" descr="http://www.safe001.com/sale/smallImg/YB1145.gif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5105400" y="4038600"/>
            <a:ext cx="169227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4" name="Rectangle 17"/>
          <p:cNvSpPr/>
          <p:nvPr/>
        </p:nvSpPr>
        <p:spPr>
          <a:xfrm>
            <a:off x="0" y="339725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305" name="Picture 10" descr="http://www.safe001.com/sale/smallImg/YB1144.GIF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7239000" y="3962400"/>
            <a:ext cx="1597025" cy="177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0" y="533400"/>
            <a:ext cx="9144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(3)蓝色  虽然注目性和视认性都不太好，但和白色配合使用效果较好。特别是在阳光照射下，蓝色和白色衬托出的图像或标志，看起来明显，所以被选用为指令标志的颜色。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如：指令标志、交通指示标识等，要求必须遵守。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315" name="Rectangle 7"/>
          <p:cNvSpPr/>
          <p:nvPr/>
        </p:nvSpPr>
        <p:spPr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3316" name="Picture 6" descr="http://www.safe001.com/sale/smallImg/YB1163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81000" y="2895600"/>
            <a:ext cx="18097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8"/>
          <p:cNvSpPr/>
          <p:nvPr/>
        </p:nvSpPr>
        <p:spPr>
          <a:xfrm>
            <a:off x="0" y="280035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3318" name="Picture 5" descr="http://www.safe001.com/sale/smallImg/YB1162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590800" y="2895600"/>
            <a:ext cx="1846263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9"/>
          <p:cNvSpPr/>
          <p:nvPr/>
        </p:nvSpPr>
        <p:spPr>
          <a:xfrm>
            <a:off x="0" y="3074988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3320" name="Picture 4" descr="http://www.safe001.com/sale/smallImg/YB1161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4800600" y="28956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Rectangle 10"/>
          <p:cNvSpPr/>
          <p:nvPr/>
        </p:nvSpPr>
        <p:spPr>
          <a:xfrm>
            <a:off x="0" y="335280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3322" name="Picture 3" descr="http://www.safe001.com/sale/smallImg/YB1160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6934200" y="2895600"/>
            <a:ext cx="168275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6"/>
          <p:cNvSpPr/>
          <p:nvPr/>
        </p:nvSpPr>
        <p:spPr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39" name="Picture 5" descr="http://www.safe001.com/sale/smallImg/YB1159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457200" y="533400"/>
            <a:ext cx="187325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Rectangle 7"/>
          <p:cNvSpPr/>
          <p:nvPr/>
        </p:nvSpPr>
        <p:spPr>
          <a:xfrm>
            <a:off x="0" y="280035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41" name="Picture 4" descr="http://www.safe001.com/sale/smallImg/YB1158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667000" y="533400"/>
            <a:ext cx="18097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8"/>
          <p:cNvSpPr/>
          <p:nvPr/>
        </p:nvSpPr>
        <p:spPr>
          <a:xfrm>
            <a:off x="0" y="3074988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43" name="Picture 3" descr="http://www.safe001.com/sale/smallImg/YB1157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4876800" y="5334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Rectangle 9"/>
          <p:cNvSpPr/>
          <p:nvPr/>
        </p:nvSpPr>
        <p:spPr>
          <a:xfrm>
            <a:off x="0" y="3349625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45" name="Picture 2" descr="http://www.safe001.com/sale/smallImg/YB1156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010400" y="533400"/>
            <a:ext cx="168275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Rectangle 14"/>
          <p:cNvSpPr/>
          <p:nvPr/>
        </p:nvSpPr>
        <p:spPr>
          <a:xfrm>
            <a:off x="0" y="2790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47" name="Picture 13" descr="http://www.safe001.com/sale/smallImg/YB1155.GIF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609600" y="3733800"/>
            <a:ext cx="161925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Rectangle 15"/>
          <p:cNvSpPr/>
          <p:nvPr/>
        </p:nvSpPr>
        <p:spPr>
          <a:xfrm>
            <a:off x="0" y="2790825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49" name="Picture 12" descr="http://www.safe001.com/sale/smallImg/YB1154.GIF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2743200" y="3657600"/>
            <a:ext cx="1673225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6"/>
          <p:cNvSpPr/>
          <p:nvPr/>
        </p:nvSpPr>
        <p:spPr>
          <a:xfrm>
            <a:off x="0" y="3065463"/>
            <a:ext cx="91440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51" name="Picture 11" descr="http://www.safe001.com/sale/smallImg/YB1153.GIF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4953000" y="35814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Rectangle 17"/>
          <p:cNvSpPr/>
          <p:nvPr/>
        </p:nvSpPr>
        <p:spPr>
          <a:xfrm>
            <a:off x="0" y="3340100"/>
            <a:ext cx="9144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53" name="Picture 10" descr="http://www.safe001.com/sale/smallImg/YB1152.GIF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7086600" y="3581400"/>
            <a:ext cx="1614488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0" y="1066800"/>
            <a:ext cx="9144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(4)绿色  虽然注目性和视认性都不高，但使人感到舒服、平静和有安全感。所以采用绿色作为表示通性、安全提示的颜色。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凡是在可以通行或安全情况下，应涂以绿色标记。如：交通岗和铁路、机器启动按钮，安全信号旗。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6"/>
          <p:cNvSpPr/>
          <p:nvPr/>
        </p:nvSpPr>
        <p:spPr>
          <a:xfrm>
            <a:off x="0" y="2968625"/>
            <a:ext cx="91440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5364" name="Picture 5" descr="http://www.safe001.com/sale/smallImg/YB1167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533400" y="3571875"/>
            <a:ext cx="2438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" descr="http://www.safe001.com/sale/smallImg/YB1166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429000" y="3624263"/>
            <a:ext cx="22098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3" descr="http://www.safe001.com/sale/smallImg/YB1165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096000" y="3600450"/>
            <a:ext cx="2438400" cy="141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066800" y="2057400"/>
            <a:ext cx="7010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(5)黑色  用于安全标志的文宇、图形符号和警告标志的几何图形。</a:t>
            </a:r>
            <a:endParaRPr lang="en-US" altLang="zh-CN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algn="just"/>
            <a:endParaRPr lang="zh-CN" altLang="en-US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 (6)白色  作为安全标志红、蓝、绿色的背景，也可用于安全标志的文字和图形符号。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ea typeface="仿宋_GB2312" pitchFamily="49" charset="-122"/>
              </a:rPr>
              <a:t>二、对比色</a:t>
            </a:r>
            <a:endParaRPr lang="zh-CN" altLang="en-US" sz="3600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为了使安全色衬托得更醒目，规定用白色和黑色作为安全色的对比色。黄色的对比色为黑色；红、蓝、绿色的对比色为白色。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红色与白色相间隔的条纹表示禁止通行、禁止跨越的意思。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使用实例：用于公路、交通等方面所用的防护栏杆从隔离墩；化工企业中禁止靠近的变电站等。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黄色与黑色相间隔的条纹表示特别注意的意思。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使用实例：工矿企业内部的防护栏杆、吊车吊钩的滑轮架、铁路和公路交叉道口上的防护栏杆。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黄色与黑色相间隔的条纹，两色宽度相等，一般为100</a:t>
            </a:r>
            <a:r>
              <a:rPr lang="en-US" altLang="zh-CN" sz="2400" dirty="0">
                <a:ea typeface="仿宋_GB2312" pitchFamily="49" charset="-122"/>
              </a:rPr>
              <a:t>mm。</a:t>
            </a:r>
            <a:r>
              <a:rPr lang="zh-CN" altLang="en-US" sz="2400" dirty="0">
                <a:ea typeface="仿宋_GB2312" pitchFamily="49" charset="-122"/>
              </a:rPr>
              <a:t>在较小的面积上，其宽度可适当缩小，每条颜色不应少于两条。斜度一般与水平面成45</a:t>
            </a:r>
            <a:r>
              <a:rPr lang="zh-CN" altLang="en-US" sz="2400" baseline="30000" dirty="0">
                <a:ea typeface="仿宋_GB2312" pitchFamily="49" charset="-122"/>
              </a:rPr>
              <a:t>0</a:t>
            </a:r>
            <a:r>
              <a:rPr lang="zh-CN" altLang="en-US" sz="2400" dirty="0">
                <a:ea typeface="仿宋_GB2312" pitchFamily="49" charset="-122"/>
              </a:rPr>
              <a:t>角。在设备上的黄黑条纹，其倾斜方向应以设备的中心线为轴，呈对称形。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蓝色与白色相间隔的条纹表示指示方向。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使用实例：用于交通上的指示性导向标。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5"/>
          <p:cNvSpPr/>
          <p:nvPr/>
        </p:nvSpPr>
        <p:spPr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35" name="Picture 4" descr="http://www.bjjtgl.gov.cn/bzbx/bx11.files/s3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143000" y="609600"/>
            <a:ext cx="1601788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6"/>
          <p:cNvSpPr/>
          <p:nvPr/>
        </p:nvSpPr>
        <p:spPr>
          <a:xfrm>
            <a:off x="0" y="2652713"/>
            <a:ext cx="9144000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9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37" name="Picture 3" descr="http://www.bjjtgl.gov.cn/bzbx/bx11.files/s4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581400" y="685800"/>
            <a:ext cx="14065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7"/>
          <p:cNvSpPr/>
          <p:nvPr/>
        </p:nvSpPr>
        <p:spPr>
          <a:xfrm>
            <a:off x="0" y="2881313"/>
            <a:ext cx="9144000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9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39" name="Picture 2" descr="http://www.bjjtgl.gov.cn/bzbx/bx11.files/s5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5943600" y="685800"/>
            <a:ext cx="13271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Rectangle 10"/>
          <p:cNvSpPr/>
          <p:nvPr/>
        </p:nvSpPr>
        <p:spPr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41" name="Picture 9" descr="http://www.bjjtgl.gov.cn/bzbx/bx11.files/s1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1219200" y="4384675"/>
            <a:ext cx="2895600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Rectangle 11"/>
          <p:cNvSpPr/>
          <p:nvPr/>
        </p:nvSpPr>
        <p:spPr>
          <a:xfrm>
            <a:off x="0" y="2981325"/>
            <a:ext cx="9144000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9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43" name="Picture 8" descr="http://www.bjjtgl.gov.cn/bzbx/bx11.files/s2.gif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4724400" y="4397375"/>
            <a:ext cx="2438400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Rectangle 12"/>
          <p:cNvSpPr/>
          <p:nvPr/>
        </p:nvSpPr>
        <p:spPr>
          <a:xfrm>
            <a:off x="3810000" y="58674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</a:rPr>
              <a:t>施工路栏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8445" name="Rectangle 13"/>
          <p:cNvSpPr/>
          <p:nvPr/>
        </p:nvSpPr>
        <p:spPr>
          <a:xfrm>
            <a:off x="838200" y="3276600"/>
            <a:ext cx="685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</a:rPr>
              <a:t>          锥形交通标 	          道口标柱</a:t>
            </a:r>
            <a:endParaRPr lang="zh-CN" altLang="en-US" dirty="0">
              <a:solidFill>
                <a:srgbClr val="333333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/>
          <p:nvPr/>
        </p:nvSpPr>
        <p:spPr>
          <a:xfrm>
            <a:off x="3857625" y="3176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59" name="Picture 2" descr="http://www.bjjtgl.gov.cn/bzbx/bx11.files/s7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838200" y="762000"/>
            <a:ext cx="3352800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5"/>
          <p:cNvSpPr/>
          <p:nvPr/>
        </p:nvSpPr>
        <p:spPr>
          <a:xfrm>
            <a:off x="3857625" y="3176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1" name="Picture 4" descr="http://www.bjjtgl.gov.cn/bzbx/bx11.files/s9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876800" y="822325"/>
            <a:ext cx="3200400" cy="113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7"/>
          <p:cNvSpPr/>
          <p:nvPr/>
        </p:nvSpPr>
        <p:spPr>
          <a:xfrm>
            <a:off x="3857625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3" name="Picture 6" descr="http://www.bjjtgl.gov.cn/bzbx/bx11.files/s14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762000" y="2819400"/>
            <a:ext cx="3352800" cy="116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9"/>
          <p:cNvSpPr/>
          <p:nvPr/>
        </p:nvSpPr>
        <p:spPr>
          <a:xfrm>
            <a:off x="3857625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5" name="Picture 8" descr="http://www.bjjtgl.gov.cn/bzbx/bx11.files/s19.jp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4876800" y="2819400"/>
            <a:ext cx="3200400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Rectangle 11"/>
          <p:cNvSpPr/>
          <p:nvPr/>
        </p:nvSpPr>
        <p:spPr>
          <a:xfrm>
            <a:off x="3857625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7" name="Picture 10" descr="http://www.bjjtgl.gov.cn/bzbx/bx11.files/s21.jp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62000" y="4800600"/>
            <a:ext cx="3429000" cy="118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Rectangle 13"/>
          <p:cNvSpPr/>
          <p:nvPr/>
        </p:nvSpPr>
        <p:spPr>
          <a:xfrm>
            <a:off x="3857625" y="3176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9" name="Picture 12" descr="http://www.bjjtgl.gov.cn/bzbx/bx11.files/s25.jp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4876800" y="4746625"/>
            <a:ext cx="3200400" cy="113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ea typeface="仿宋_GB2312" pitchFamily="49" charset="-122"/>
              </a:rPr>
              <a:t>三、安全色的使用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>
                <a:ea typeface="仿宋_GB2312" pitchFamily="49" charset="-122"/>
              </a:rPr>
              <a:t>无论是红色、蓝色、黄色或绿色必须是作为安全标志或表示以安全为目的时，才能成为安全色。否则。即使应用了红、蓝、黄、绿这四种颜色，也只能叫颜色。不能称安全色。例如气瓶和化工厂各种管道的涂色，目的是用以区别盛装各种不同介质的气瓶，表示不同管道盛装各种不同的气体或化学介质。这些涂上各种颜色的气瓶，并没有禁止、警告或安全的意思。如液氯钢瓶涂草绿色，并不是告诉人们使用这种气瓶是安全的；液氨钢瓶外表面的颜色是黄色，不是警告人们搬运或使用这种气瓶有危险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" y="1714500"/>
            <a:ext cx="590359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</a:t>
            </a:r>
            <a:r>
              <a:rPr lang="zh-CN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系统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ea typeface="仿宋_GB2312" pitchFamily="49" charset="-122"/>
              </a:rPr>
              <a:t>第二节  安全标志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5146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>
                <a:ea typeface="仿宋_GB2312" pitchFamily="49" charset="-122"/>
              </a:rPr>
              <a:t>安全标志是由安全色、几何图形和图形符号构成，用以表达“禁止”、“警告”、“指令”、“提示”等特定的信息，引起人们对不安全因素的注意，预防发生事故。因此，要求安全标志必须含义简明，醒目易辨，引人注目，使人一看就知道它所表达的信息含义。国家标准对安全标志有着明确的规定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ea typeface="仿宋_GB2312" pitchFamily="49" charset="-122"/>
              </a:rPr>
              <a:t>一、安全标志的分类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53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dirty="0">
                <a:ea typeface="仿宋_GB2312" pitchFamily="49" charset="-122"/>
              </a:rPr>
              <a:t>    安全标志分为禁止标志、警告标志、指令标志和提示标志四类。</a:t>
            </a:r>
            <a:endParaRPr lang="zh-CN" altLang="en-US" sz="2400" dirty="0">
              <a:ea typeface="仿宋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1.禁止标志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ea typeface="仿宋_GB2312" pitchFamily="49" charset="-122"/>
              </a:rPr>
              <a:t>    在圆环内划一斜杠，即表示“禁止”或“不允许”的意思。圆环和斜杠涂以红色，圆环内的图像用黑色，背景用白色。说明文字设在几何图形的下面，文字用白色、背景用红色。</a:t>
            </a:r>
            <a:endParaRPr lang="zh-CN" altLang="en-US" sz="2400" dirty="0">
              <a:ea typeface="仿宋_GB2312" pitchFamily="49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2.警告标志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ea typeface="仿宋_GB2312" pitchFamily="49" charset="-122"/>
              </a:rPr>
              <a:t>     三角形引人注目，故用作“警告标志”。含义是使人们注意可能发生的危险。如“当心触电”、“当心有毒”等。</a:t>
            </a:r>
            <a:endParaRPr lang="zh-CN" altLang="en-US" sz="2400" dirty="0">
              <a:ea typeface="仿宋_GB2312" pitchFamily="49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ea typeface="仿宋_GB2312" pitchFamily="49" charset="-122"/>
              </a:rPr>
              <a:t>     三角的背景用黄色，三角图形和三角内的图像均用黑色。黄色是有警告含义的颜色，在对比色黑色的衬托下，绘成的“警告标志”就更引人注目。</a:t>
            </a:r>
            <a:endParaRPr lang="zh-CN" altLang="en-US" sz="2400" dirty="0">
              <a:ea typeface="仿宋_GB2312" pitchFamily="49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ea typeface="仿宋_GB2312" pitchFamily="49" charset="-122"/>
              </a:rPr>
              <a:t>3.指令标志</a:t>
            </a:r>
            <a:endParaRPr lang="zh-CN" altLang="en-US" sz="2400" dirty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ea typeface="仿宋_GB2312" pitchFamily="49" charset="-122"/>
              </a:rPr>
              <a:t>     在圆形内配上指令含义的颜色——蓝色，并用白色绘画必须履行的图形符号，表示必须要遵守的意思。  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/>
          <p:nvPr/>
        </p:nvSpPr>
        <p:spPr>
          <a:xfrm>
            <a:off x="0" y="1268413"/>
            <a:ext cx="91440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42900" algn="just"/>
            <a:r>
              <a:rPr lang="zh-CN" altLang="en-US" b="1" dirty="0">
                <a:latin typeface="Times New Roman" panose="02020603050405020304" pitchFamily="18" charset="0"/>
                <a:ea typeface="仿宋_GB2312" pitchFamily="49" charset="-122"/>
              </a:rPr>
              <a:t>4.提示标志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在绿色长方形内的文字和图形符号，配以白色或标明目标的方向，即构成提示标志。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长方形内的文字和图形符号用白色。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提示标志根据长方形长短边的比例不同，分一般提示标志和消防设备标志。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一般提示标志是指出安全通道或安全门的方向。如在有危险的生产车间，当发生事故时,要求操作人员迅速从安全通道撤离，就需要在安全通道的附近标上有指明安全通道方向的提示标志。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消防设备提示标志是标明各种消防设备存放或设置的地方。当发生火灾时，使人们不会因为慌张而忘了消防设备存放或设置的地方。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0" y="1557338"/>
            <a:ext cx="9144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42900" algn="just" eaLnBrk="0" hangingPunct="0"/>
            <a:r>
              <a:rPr lang="zh-CN" altLang="en-US" b="1" dirty="0">
                <a:latin typeface="Times New Roman" panose="02020603050405020304" pitchFamily="18" charset="0"/>
                <a:ea typeface="仿宋_GB2312" pitchFamily="49" charset="-122"/>
              </a:rPr>
              <a:t>5.补充标志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除了上述四种不同几何图形所表达四种不同含义的安全标志外，还有一种补充标志。补充标志就是在每个安全标志的下方标有文字，可以和标志连在一起，也可以分开，补充说明安全标志的含义。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indent="342900" algn="just"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补充标志的文字可以横写，也可以竖写。一般来说，挂牌的标志用横写，用杆竖立在特定地方的安全标志，文字竖写在标志的立杆上。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/>
          <p:nvPr/>
        </p:nvSpPr>
        <p:spPr>
          <a:xfrm>
            <a:off x="457200" y="762000"/>
            <a:ext cx="1920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Arial Narrow" pitchFamily="34" charset="0"/>
              </a:rPr>
              <a:t>、安全标识</a:t>
            </a:r>
            <a:endParaRPr lang="zh-CN" altLang="en-US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9939" name="Text Box 3"/>
          <p:cNvSpPr txBox="1"/>
          <p:nvPr/>
        </p:nvSpPr>
        <p:spPr>
          <a:xfrm>
            <a:off x="0" y="1143000"/>
            <a:ext cx="8610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 Narrow" pitchFamily="34" charset="0"/>
              </a:rPr>
              <a:t>        </a:t>
            </a:r>
            <a:r>
              <a:rPr lang="zh-CN" altLang="en-US" b="1" dirty="0">
                <a:solidFill>
                  <a:srgbClr val="111111"/>
                </a:solidFill>
                <a:latin typeface="Arial Narrow" pitchFamily="34" charset="0"/>
              </a:rPr>
              <a:t>安全标识通常指安全标志和安全标签。安全标志是由安全色、几何图形和形象的图形符号构成，用以表达特定的安全信息。是一种国际通用的信息。</a:t>
            </a:r>
            <a:endParaRPr lang="zh-CN" altLang="en-US" b="1" dirty="0">
              <a:solidFill>
                <a:srgbClr val="111111"/>
              </a:solidFill>
              <a:latin typeface="Arial Narrow" pitchFamily="34" charset="0"/>
            </a:endParaRPr>
          </a:p>
        </p:txBody>
      </p:sp>
      <p:sp>
        <p:nvSpPr>
          <p:cNvPr id="39940" name="Text Box 4"/>
          <p:cNvSpPr txBox="1"/>
          <p:nvPr/>
        </p:nvSpPr>
        <p:spPr>
          <a:xfrm>
            <a:off x="457200" y="3505200"/>
            <a:ext cx="3276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 Narrow" pitchFamily="34" charset="0"/>
              </a:rPr>
              <a:t>        </a:t>
            </a:r>
            <a:r>
              <a:rPr lang="zh-CN" altLang="en-US" b="1" dirty="0">
                <a:solidFill>
                  <a:srgbClr val="FF0000"/>
                </a:solidFill>
                <a:latin typeface="Arial Narrow" pitchFamily="34" charset="0"/>
              </a:rPr>
              <a:t>安全标志分为禁止标志、警告标志、指令标志和提示标志四类。</a:t>
            </a:r>
            <a:endParaRPr lang="zh-CN" alt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9941" name="Picture 5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2168525"/>
            <a:ext cx="4953000" cy="3943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2"/>
          <p:cNvSpPr txBox="1"/>
          <p:nvPr/>
        </p:nvSpPr>
        <p:spPr>
          <a:xfrm>
            <a:off x="179388" y="404813"/>
            <a:ext cx="2895600" cy="356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（</a:t>
            </a:r>
            <a:r>
              <a:rPr lang="en-US" altLang="zh-CN" b="1" dirty="0">
                <a:solidFill>
                  <a:srgbClr val="CC3300"/>
                </a:solidFill>
                <a:latin typeface="Arial Narrow" pitchFamily="34" charset="0"/>
              </a:rPr>
              <a:t>1</a:t>
            </a:r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）</a:t>
            </a:r>
            <a: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  <a:t>禁止标志</a:t>
            </a:r>
            <a:r>
              <a:rPr lang="zh-CN" altLang="en-US" b="1" dirty="0">
                <a:latin typeface="Arial Narrow" pitchFamily="34" charset="0"/>
              </a:rPr>
              <a:t>的含义是禁止人们不安全行为；其基本形式为带斜杠的圆形框。圆形和斜杠为红色，图形符号为黑色，衬底为白色。禁止标志图形共</a:t>
            </a:r>
            <a:r>
              <a:rPr lang="en-US" altLang="zh-CN" b="1" dirty="0">
                <a:latin typeface="Arial Narrow" pitchFamily="34" charset="0"/>
              </a:rPr>
              <a:t>23</a:t>
            </a:r>
            <a:r>
              <a:rPr lang="zh-CN" altLang="en-US" b="1" dirty="0">
                <a:latin typeface="Arial Narrow" pitchFamily="34" charset="0"/>
              </a:rPr>
              <a:t>个。</a:t>
            </a:r>
            <a:endParaRPr lang="zh-CN" altLang="en-US" b="1" dirty="0">
              <a:solidFill>
                <a:srgbClr val="111111"/>
              </a:solidFill>
              <a:latin typeface="Arial Narrow" pitchFamily="34" charset="0"/>
            </a:endParaRPr>
          </a:p>
        </p:txBody>
      </p:sp>
      <p:pic>
        <p:nvPicPr>
          <p:cNvPr id="40963" name="Picture 3" descr="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0" y="2471738"/>
            <a:ext cx="1882775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 descr="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4724400"/>
            <a:ext cx="174466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471738"/>
            <a:ext cx="1922463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538" y="4724400"/>
            <a:ext cx="192246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7" descr="0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2471738"/>
            <a:ext cx="1908175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 descr="0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4724400"/>
            <a:ext cx="18780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 descr="0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24400"/>
            <a:ext cx="161925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0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325" y="0"/>
            <a:ext cx="1912938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 descr="0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975" y="0"/>
            <a:ext cx="1852613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 descr="0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38" y="0"/>
            <a:ext cx="1960562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Picture 13" descr="0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5600" y="4724400"/>
            <a:ext cx="17272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8213" y="2420938"/>
            <a:ext cx="20875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3" descr="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3" y="2462213"/>
            <a:ext cx="2097087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4" descr="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0463"/>
            <a:ext cx="2195513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5" descr="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5513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6" descr="0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063" y="0"/>
            <a:ext cx="2039937" cy="229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Picture 7" descr="0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575" y="0"/>
            <a:ext cx="223202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8" descr="0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975" y="0"/>
            <a:ext cx="223202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Picture 9" descr="0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438" y="4797425"/>
            <a:ext cx="2089150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Picture 10" descr="0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724400"/>
            <a:ext cx="212407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Picture 11" descr="0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4438" y="2389188"/>
            <a:ext cx="2138362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533400" y="620713"/>
            <a:ext cx="3124200" cy="356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（</a:t>
            </a:r>
            <a:r>
              <a:rPr lang="en-US" altLang="zh-CN" b="1" dirty="0">
                <a:solidFill>
                  <a:srgbClr val="CC3300"/>
                </a:solidFill>
                <a:latin typeface="Arial Narrow" pitchFamily="34" charset="0"/>
              </a:rPr>
              <a:t>2</a:t>
            </a:r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）</a:t>
            </a:r>
            <a: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  <a:t>警告标志</a:t>
            </a:r>
            <a:b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</a:br>
            <a:r>
              <a:rPr lang="zh-CN" altLang="en-US" b="1" dirty="0">
                <a:latin typeface="Arial Narrow" pitchFamily="34" charset="0"/>
              </a:rPr>
              <a:t>的含义是提醒人们对周围环境引起注意，以避免可能发生的危险；其基本形式是正三角形边框。三角形边框及图形符号为黑色，衬底为黄色。警告标志图形共</a:t>
            </a:r>
            <a:r>
              <a:rPr lang="en-US" altLang="zh-CN" b="1" dirty="0">
                <a:latin typeface="Arial Narrow" pitchFamily="34" charset="0"/>
              </a:rPr>
              <a:t>28</a:t>
            </a:r>
            <a:r>
              <a:rPr lang="zh-CN" altLang="en-US" b="1" dirty="0">
                <a:latin typeface="Arial Narrow" pitchFamily="34" charset="0"/>
              </a:rPr>
              <a:t>个。</a:t>
            </a:r>
            <a:endParaRPr lang="zh-CN" altLang="en-US" b="1" dirty="0">
              <a:solidFill>
                <a:srgbClr val="111111"/>
              </a:solidFill>
              <a:latin typeface="Arial Narrow" pitchFamily="34" charset="0"/>
            </a:endParaRPr>
          </a:p>
        </p:txBody>
      </p:sp>
      <p:pic>
        <p:nvPicPr>
          <p:cNvPr id="43011" name="Picture 3" descr="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2349500"/>
            <a:ext cx="174307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4" descr="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0"/>
            <a:ext cx="16779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5" descr="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13" y="2349500"/>
            <a:ext cx="172085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6" descr="0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50" y="4652963"/>
            <a:ext cx="183515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7" descr="0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850" y="4652963"/>
            <a:ext cx="183515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8" descr="0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38" y="0"/>
            <a:ext cx="18669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9" descr="0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850" y="2349500"/>
            <a:ext cx="183515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10" descr="0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0"/>
            <a:ext cx="18002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11" descr="0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375" y="4652963"/>
            <a:ext cx="1728788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0" name="Picture 12" descr="0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713" y="4652963"/>
            <a:ext cx="1800225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13" descr="0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652963"/>
            <a:ext cx="169227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68550"/>
            <a:ext cx="1835150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2409825"/>
            <a:ext cx="19431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4" descr="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420938"/>
            <a:ext cx="223202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5" descr="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0"/>
            <a:ext cx="2159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Picture 6" descr="0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1868488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0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4797425"/>
            <a:ext cx="2303462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Picture 8" descr="0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513" y="4797425"/>
            <a:ext cx="2027237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0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3515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Picture 10" descr="0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7875" y="4797425"/>
            <a:ext cx="2016125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3" name="Picture 11" descr="0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9925" y="0"/>
            <a:ext cx="212407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4" name="Picture 12" descr="0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7263" y="0"/>
            <a:ext cx="198437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5" name="Picture 13" descr="0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2950" y="2420938"/>
            <a:ext cx="2051050" cy="2087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 Box 2"/>
          <p:cNvSpPr txBox="1"/>
          <p:nvPr/>
        </p:nvSpPr>
        <p:spPr>
          <a:xfrm>
            <a:off x="323850" y="333375"/>
            <a:ext cx="3124200" cy="3197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（</a:t>
            </a:r>
            <a:r>
              <a:rPr lang="en-US" altLang="zh-CN" b="1" dirty="0">
                <a:solidFill>
                  <a:srgbClr val="CC3300"/>
                </a:solidFill>
                <a:latin typeface="Arial Narrow" pitchFamily="34" charset="0"/>
              </a:rPr>
              <a:t>3</a:t>
            </a:r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）</a:t>
            </a:r>
            <a: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  <a:t>指令标志</a:t>
            </a:r>
            <a:b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</a:br>
            <a:r>
              <a:rPr lang="zh-CN" altLang="en-US" b="1" dirty="0">
                <a:latin typeface="Arial Narrow" pitchFamily="34" charset="0"/>
              </a:rPr>
              <a:t>的含义是强制人们必须做出某种动作或采用防范措施；其基本形式是圆形边框。图形符号为白色，衬底色为蓝色。指令标志图形共</a:t>
            </a:r>
            <a:r>
              <a:rPr lang="en-US" altLang="zh-CN" b="1" dirty="0">
                <a:latin typeface="Arial Narrow" pitchFamily="34" charset="0"/>
              </a:rPr>
              <a:t>12</a:t>
            </a:r>
            <a:r>
              <a:rPr lang="zh-CN" altLang="en-US" b="1" dirty="0">
                <a:latin typeface="Arial Narrow" pitchFamily="34" charset="0"/>
              </a:rPr>
              <a:t>个。</a:t>
            </a:r>
            <a:endParaRPr lang="zh-CN" altLang="en-US" b="1" dirty="0">
              <a:solidFill>
                <a:srgbClr val="111111"/>
              </a:solidFill>
              <a:latin typeface="Arial Narrow" pitchFamily="34" charset="0"/>
            </a:endParaRPr>
          </a:p>
        </p:txBody>
      </p:sp>
      <p:pic>
        <p:nvPicPr>
          <p:cNvPr id="45059" name="Picture 3" descr="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2349500"/>
            <a:ext cx="1763712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4" descr="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349500"/>
            <a:ext cx="180022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5" descr="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13" y="0"/>
            <a:ext cx="17113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6" descr="0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0"/>
            <a:ext cx="1803400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Picture 7" descr="0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850" y="0"/>
            <a:ext cx="1835150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4" name="Picture 8" descr="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13" y="2349500"/>
            <a:ext cx="167322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Picture 9" descr="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875" y="4652963"/>
            <a:ext cx="1762125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6" name="Picture 10" descr="0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238" y="4652963"/>
            <a:ext cx="1800225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7" name="Picture 11" descr="0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850" y="4652963"/>
            <a:ext cx="1673225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Picture 12" descr="0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988" y="4652963"/>
            <a:ext cx="1728787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9" name="Picture 13" descr="0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652963"/>
            <a:ext cx="169227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ea typeface="仿宋_GB2312" pitchFamily="49" charset="-122"/>
              </a:rPr>
              <a:t>安全色标</a:t>
            </a:r>
            <a:endParaRPr lang="zh-CN" altLang="en-US" sz="3200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1336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zh-CN" altLang="en-US" sz="2400" dirty="0">
                <a:ea typeface="仿宋_GB2312" pitchFamily="49" charset="-122"/>
              </a:rPr>
              <a:t>        安全色标就是用特定的颜色和标志，引起人们对周围存在的安全和不安全的环境注意，提高人们对不安全因素的警惕。特别在紧急情况下人们能借助安全色标的指引，尽快采取防范和应急措施或安全撤离现场，避免发生更严重的事故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2"/>
          <p:cNvSpPr txBox="1"/>
          <p:nvPr/>
        </p:nvSpPr>
        <p:spPr>
          <a:xfrm>
            <a:off x="323850" y="115888"/>
            <a:ext cx="3527425" cy="3232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（</a:t>
            </a:r>
            <a:r>
              <a:rPr lang="en-US" altLang="zh-CN" b="1" dirty="0">
                <a:solidFill>
                  <a:srgbClr val="CC3300"/>
                </a:solidFill>
                <a:latin typeface="Arial Narrow" pitchFamily="34" charset="0"/>
              </a:rPr>
              <a:t>4</a:t>
            </a:r>
            <a:r>
              <a:rPr lang="zh-CN" altLang="en-US" b="1" dirty="0">
                <a:solidFill>
                  <a:srgbClr val="CC3300"/>
                </a:solidFill>
                <a:latin typeface="Arial Narrow" pitchFamily="34" charset="0"/>
              </a:rPr>
              <a:t>）</a:t>
            </a:r>
            <a: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  <a:t>提示标志</a:t>
            </a:r>
            <a:br>
              <a:rPr lang="zh-CN" altLang="en-US" sz="3600" b="1" dirty="0">
                <a:solidFill>
                  <a:srgbClr val="CC3300"/>
                </a:solidFill>
                <a:latin typeface="Arial Narrow" pitchFamily="34" charset="0"/>
                <a:ea typeface="华文新魏" pitchFamily="2" charset="-122"/>
              </a:rPr>
            </a:br>
            <a:r>
              <a:rPr lang="zh-CN" altLang="en-US" b="1" dirty="0">
                <a:latin typeface="Arial Narrow" pitchFamily="34" charset="0"/>
              </a:rPr>
              <a:t>的含义是向人们提供某种信息（如标明安全设施或场所等）。其基本形式是正方形边框。图形符号为白色，衬底色为绿色。提示标志图形共</a:t>
            </a:r>
            <a:r>
              <a:rPr lang="en-US" altLang="zh-CN" b="1" dirty="0">
                <a:latin typeface="Arial Narrow" pitchFamily="34" charset="0"/>
              </a:rPr>
              <a:t>3</a:t>
            </a:r>
            <a:r>
              <a:rPr lang="zh-CN" altLang="en-US" b="1" dirty="0">
                <a:latin typeface="Arial Narrow" pitchFamily="34" charset="0"/>
              </a:rPr>
              <a:t>个避险处。</a:t>
            </a:r>
            <a:endParaRPr lang="zh-CN" altLang="en-US" b="1" dirty="0">
              <a:solidFill>
                <a:srgbClr val="111111"/>
              </a:solidFill>
              <a:latin typeface="Arial Narrow" pitchFamily="34" charset="0"/>
            </a:endParaRPr>
          </a:p>
        </p:txBody>
      </p:sp>
      <p:pic>
        <p:nvPicPr>
          <p:cNvPr id="4608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4797425"/>
            <a:ext cx="2519362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" descr="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4365625"/>
            <a:ext cx="2195513" cy="249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4365625"/>
            <a:ext cx="2339975" cy="249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6" descr="紧急出口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0"/>
            <a:ext cx="2411412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7" descr="紧急出口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0"/>
            <a:ext cx="2233613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Rectangle 8"/>
          <p:cNvSpPr/>
          <p:nvPr/>
        </p:nvSpPr>
        <p:spPr>
          <a:xfrm>
            <a:off x="1550988" y="6092825"/>
            <a:ext cx="2012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 Narrow" pitchFamily="34" charset="0"/>
              </a:rPr>
              <a:t>疏散通道方向</a:t>
            </a: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31753" name="Rectangle 9"/>
          <p:cNvSpPr/>
          <p:nvPr/>
        </p:nvSpPr>
        <p:spPr>
          <a:xfrm>
            <a:off x="4897438" y="21336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Arial Narrow" pitchFamily="34" charset="0"/>
              </a:rPr>
              <a:t>紧急出口</a:t>
            </a:r>
            <a:endParaRPr lang="zh-CN" alt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754" name="Rectangle 10"/>
          <p:cNvSpPr/>
          <p:nvPr/>
        </p:nvSpPr>
        <p:spPr>
          <a:xfrm>
            <a:off x="7129463" y="21336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Arial Narrow" pitchFamily="34" charset="0"/>
              </a:rPr>
              <a:t>紧急出口</a:t>
            </a:r>
            <a:endParaRPr lang="zh-CN" alt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6091" name="Picture 11" descr="xb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0" y="2882900"/>
            <a:ext cx="47879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矩形 11"/>
          <p:cNvSpPr/>
          <p:nvPr/>
        </p:nvSpPr>
        <p:spPr>
          <a:xfrm>
            <a:off x="5148263" y="6396038"/>
            <a:ext cx="1112837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 Narrow" pitchFamily="34" charset="0"/>
              </a:rPr>
              <a:t>避险处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ea typeface="仿宋_GB2312" pitchFamily="49" charset="-122"/>
              </a:rPr>
              <a:t>二、安全标志的设置和维护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9718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/>
            <a:r>
              <a:rPr lang="zh-CN" altLang="en-US" sz="2400" dirty="0">
                <a:ea typeface="仿宋_GB2312" pitchFamily="49" charset="-122"/>
              </a:rPr>
              <a:t>(1)安全标志牌应设在醒目、与安全有关的地方，并使人们看到后有足够的时间来注意它所表示的内容。</a:t>
            </a:r>
            <a:endParaRPr lang="zh-CN" altLang="en-US" sz="2400" dirty="0"/>
          </a:p>
          <a:p>
            <a:pPr algn="just" eaLnBrk="1" hangingPunct="1"/>
            <a:r>
              <a:rPr lang="zh-CN" altLang="en-US" sz="2400" dirty="0">
                <a:ea typeface="仿宋_GB2312" pitchFamily="49" charset="-122"/>
              </a:rPr>
              <a:t>(2)安全标志不宜设在门、窗、架等可移动的物体上，以免这些物体移动后看不见安全标志。</a:t>
            </a:r>
            <a:endParaRPr lang="zh-CN" altLang="en-US" sz="2400" dirty="0"/>
          </a:p>
          <a:p>
            <a:pPr algn="just" eaLnBrk="1" hangingPunct="1"/>
            <a:r>
              <a:rPr lang="zh-CN" altLang="en-US" sz="2400" dirty="0">
                <a:ea typeface="仿宋_GB2312" pitchFamily="49" charset="-122"/>
              </a:rPr>
              <a:t>(3)安全标志牌每年至少检查一次，如发现有变形、破损或图形符号脱落以及变色不符合安全色的范围，应及时修整或更换。</a:t>
            </a:r>
            <a:endParaRPr lang="zh-CN" altLang="en-US" sz="2400" dirty="0"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ea typeface="仿宋_GB2312" pitchFamily="49" charset="-122"/>
              </a:rPr>
              <a:t>化工管道涂色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在化工厂各种不同介质的管道上涂以各种颜色．是使人们可以根据不同的颜色，判断备种管道所盛装的不同的介质，对方便操作、排除故障和处理事故都有重要意义。特别是车间内一旦发生管道大量跑冒事故，抢救人员就能根据管道的颜色，采取正确、迅速的办法去排除事故和处理事故。相反，如果在一个管道纵横的化工生产车间，各种不同介质的管道都涂以相同的颜色，操作工人就难于辨认哪—条管道是什么介质?流向哪里?因此，就容易因操作失误造成人身伤亡或设备事故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ea typeface="仿宋_GB2312" pitchFamily="49" charset="-122"/>
              </a:rPr>
              <a:t>化学工业部于1979年制订了《工厂设备管道的保温油漆规定》(</a:t>
            </a:r>
            <a:r>
              <a:rPr lang="en-US" altLang="zh-CN" sz="2400" dirty="0">
                <a:ea typeface="仿宋_GB2312" pitchFamily="49" charset="-122"/>
              </a:rPr>
              <a:t>HGJ 1074—79)，</a:t>
            </a:r>
            <a:r>
              <a:rPr lang="zh-CN" altLang="en-US" sz="2400" dirty="0">
                <a:ea typeface="仿宋_GB2312" pitchFamily="49" charset="-122"/>
              </a:rPr>
              <a:t>要求将不同介质的管道，涂上特定的颜色，并在经常操作和明显的部位，标注介质流动方向的箭头和流向的设备位号。如水管涂绿色、蒸汽管涂红色、空气管涂深蓝色、氨管涂黄色等等。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/>
          <p:nvPr/>
        </p:nvSpPr>
        <p:spPr>
          <a:xfrm>
            <a:off x="0" y="609600"/>
            <a:ext cx="9144000" cy="520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42900"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(1)在所有工艺管道上标出的箭头．表示流体方向，并注明介质去向设备号位。(2)采暖装置一律涂刷银粉漆，不注字。(3)通风管(塑料管除外)一律涂灰色。(4)室外地沟内管道不涂色．但要考虑涂防腐漆，在阴井内和接头处应按介质进行涂色。(5)不锈钢管、有色金属管、玻璃管、塑料管以及保温管外系铅皮保护罩时，均不涂色。(6)凡保温后涂沥青防腐的管道，均不涂色。(7)管道注字应从设备的管接头、阀件上方醒目处开始标注(相距不得超过0.5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m)，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注字体为仿宋体。为保持美观一致，可用字模涂刷或喷涂。(8)凡管道外径或保温外径小于50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mm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者，不注字，可挂牌于醒目处，便于操作。(9)注字、代号间距，以便于操作为标准，特别是管道起迄点，阀件法兰上方以及拐角、相交处均需注字，直管段以3—5个管架间距为注字间距。(10)管道穿墙、穿楼板时，应在离墙两侧或楼板上方0.5～1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处注字。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(11)当长杆阀门延伸杆在两楼层或隔墙操作时，不论其管道直径如何，均应在阀门延伸杆上挂牌，以方便操作。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ea typeface="仿宋_GB2312" pitchFamily="49" charset="-122"/>
              </a:rPr>
              <a:t>气瓶涂色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956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>
                <a:ea typeface="仿宋_GB2312" pitchFamily="49" charset="-122"/>
              </a:rPr>
              <a:t>与化工管道涂色一样，气瓶涂以下同的颜色，日的是用以区别备各种气瓶所盛装的不同的气体，便于操作工人正确识别不同的气瓶，对安全操作、避免和排除事故有重要意义；同时，气瓶外壁上的油漆也是防止瓶体腐蚀的保护层。因此，要经常保持瓶体上的漆色完好、字样清晰，否则充装单位将拒绝充装。</a:t>
            </a:r>
            <a:endParaRPr lang="zh-CN" altLang="en-US" sz="2400" dirty="0">
              <a:ea typeface="仿宋_GB2312" pitchFamily="49" charset="-122"/>
            </a:endParaRPr>
          </a:p>
          <a:p>
            <a:pPr eaLnBrk="1" hangingPunct="1"/>
            <a:r>
              <a:rPr lang="zh-CN" altLang="en-US" sz="2400" dirty="0">
                <a:ea typeface="仿宋_GB2312" pitchFamily="49" charset="-122"/>
              </a:rPr>
              <a:t>国家标准</a:t>
            </a:r>
            <a:r>
              <a:rPr lang="en-US" altLang="zh-CN" sz="2400" dirty="0">
                <a:ea typeface="仿宋_GB2312" pitchFamily="49" charset="-122"/>
              </a:rPr>
              <a:t>GB 7144—1999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80710" y="3968750"/>
            <a:ext cx="314833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33745" y="4231005"/>
            <a:ext cx="103759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/>
          <p:nvPr/>
        </p:nvSpPr>
        <p:spPr>
          <a:xfrm>
            <a:off x="838200" y="609600"/>
            <a:ext cx="754380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早在40年代以前，一些国家已注意对安全色标的研究和应用。是在第二次世界大战期间，由于盟国部队的士兵来自不同的国家，言语和文字都各不相通，对一些在军事上和交通上必须注意的安全要求或禁令指示，如“当心车辆”、“此处危险”、“禁止通行”等，无法用文字或语言来表达，安全色标在这种情况下就起了特别重要的作用。在中国，无论城市、乡村或工厂，都有各种安全色标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   国际标准化组织(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ISO)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在1952年设立了一个安全色标技术委员会，专门研究制订国际上统一的安全色和安全标志，并于19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4年公布了《安全色标准》(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ISOR408-64)，1967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年又公布了《安全标志的符号、尺寸和图形标准》(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ISO R577-67)。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中国于1982年颁布了《安全色》(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GB 2893—82)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和《安全标志》两个国家标准，于1986年颁布《安全色卡》国家标准。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ea typeface="仿宋_GB2312" pitchFamily="49" charset="-122"/>
              </a:rPr>
              <a:t>第一节  安  全  色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zh-CN" altLang="en-US" sz="2400" dirty="0">
                <a:ea typeface="仿宋_GB2312" pitchFamily="49" charset="-122"/>
              </a:rPr>
              <a:t>        安全色是根据颜色给人们不同的感受而确定的。颜色可分为彩色和非彩色两种，白色和黑色属于非彩色，其他各种颜色属于彩色，安全色属于彩色类；白色和黑色能使安全色反衬得更醒目，更令人容易辨认。故成为安全色的对比色。</a:t>
            </a:r>
            <a:endParaRPr lang="zh-CN" altLang="en-US" sz="2400" dirty="0"/>
          </a:p>
          <a:p>
            <a:pPr eaLnBrk="1" hangingPunct="1">
              <a:buNone/>
            </a:pPr>
            <a:r>
              <a:rPr lang="zh-CN" altLang="en-US" sz="2400" dirty="0">
                <a:ea typeface="仿宋_GB2312" pitchFamily="49" charset="-122"/>
              </a:rPr>
              <a:t>            中国的《安全色》国家标准是采用红、黄、蓝、绿这四种颜色，作为“禁止”、“警告”、“指令”和“提示”等安全信息含义的颜色，安全色要求容易辨认和引人注目。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2"/>
          <p:cNvSpPr txBox="1"/>
          <p:nvPr/>
        </p:nvSpPr>
        <p:spPr>
          <a:xfrm>
            <a:off x="539750" y="693738"/>
            <a:ext cx="842486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3300"/>
                </a:solidFill>
                <a:latin typeface="Arial Narrow" pitchFamily="34" charset="0"/>
                <a:ea typeface="黑体" panose="02010609060101010101" pitchFamily="2" charset="-122"/>
              </a:rPr>
              <a:t>红色：含义是禁止、停止。用于禁止标志。机器       </a:t>
            </a:r>
            <a:endParaRPr lang="zh-CN" altLang="en-US" sz="2800" b="1" dirty="0">
              <a:solidFill>
                <a:srgbClr val="CC3300"/>
              </a:solidFill>
              <a:latin typeface="Arial Narrow" pitchFamily="34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CC3300"/>
                </a:solidFill>
                <a:latin typeface="Arial Narrow" pitchFamily="34" charset="0"/>
                <a:ea typeface="黑体" panose="02010609060101010101" pitchFamily="2" charset="-122"/>
              </a:rPr>
              <a:t>             设备上的紧急停止手柄或按扭以及禁止触    </a:t>
            </a:r>
            <a:endParaRPr lang="zh-CN" altLang="en-US" sz="2800" b="1" dirty="0">
              <a:solidFill>
                <a:srgbClr val="CC3300"/>
              </a:solidFill>
              <a:latin typeface="Arial Narrow" pitchFamily="34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CC3300"/>
                </a:solidFill>
                <a:latin typeface="Arial Narrow" pitchFamily="34" charset="0"/>
                <a:ea typeface="黑体" panose="02010609060101010101" pitchFamily="2" charset="-122"/>
              </a:rPr>
              <a:t>             动的部位通常都用红色，有时也表示防火。</a:t>
            </a:r>
            <a:endParaRPr lang="zh-CN" altLang="en-US" sz="2800" b="1" dirty="0">
              <a:solidFill>
                <a:srgbClr val="CC3300"/>
              </a:solidFill>
              <a:latin typeface="Arial Narrow" pitchFamily="34" charset="0"/>
              <a:ea typeface="黑体" panose="02010609060101010101" pitchFamily="2" charset="-122"/>
            </a:endParaRPr>
          </a:p>
        </p:txBody>
      </p:sp>
      <p:sp>
        <p:nvSpPr>
          <p:cNvPr id="38915" name="Text Box 3"/>
          <p:cNvSpPr txBox="1"/>
          <p:nvPr/>
        </p:nvSpPr>
        <p:spPr>
          <a:xfrm>
            <a:off x="468313" y="2276475"/>
            <a:ext cx="58737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66FF"/>
                </a:solidFill>
                <a:latin typeface="Arial Narrow" pitchFamily="34" charset="0"/>
                <a:ea typeface="华文新魏" pitchFamily="2" charset="-122"/>
              </a:rPr>
              <a:t>蓝色：含义是指令，必须遵守。</a:t>
            </a:r>
            <a:endParaRPr lang="zh-CN" altLang="en-US" sz="3200" b="1" dirty="0">
              <a:solidFill>
                <a:srgbClr val="0066FF"/>
              </a:solidFill>
              <a:latin typeface="Arial Narrow" pitchFamily="34" charset="0"/>
              <a:ea typeface="华文新魏" pitchFamily="2" charset="-122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358775" y="2997200"/>
            <a:ext cx="88931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Arial Narrow" pitchFamily="34" charset="0"/>
              </a:rPr>
              <a:t>黄色：含义是警告和注意。如厂内危险机</a:t>
            </a:r>
            <a:endParaRPr lang="zh-CN" altLang="en-US" sz="3200" b="1" dirty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zh-CN" altLang="en-US" sz="3200" b="1" dirty="0">
                <a:solidFill>
                  <a:srgbClr val="FFFF00"/>
                </a:solidFill>
                <a:latin typeface="Arial Narrow" pitchFamily="34" charset="0"/>
              </a:rPr>
              <a:t>               器和警戒线，行车道中线、安全帽等。</a:t>
            </a:r>
            <a:endParaRPr lang="zh-CN" alt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8917" name="Text Box 5"/>
          <p:cNvSpPr txBox="1"/>
          <p:nvPr/>
        </p:nvSpPr>
        <p:spPr>
          <a:xfrm>
            <a:off x="458788" y="4221163"/>
            <a:ext cx="80010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292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绿色：含义是提示，表示安全状态或可以通 </a:t>
            </a:r>
            <a:endParaRPr lang="zh-CN" altLang="en-US" sz="3200" b="1" dirty="0">
              <a:solidFill>
                <a:srgbClr val="0292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292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行。车间内的安全通道，行人和车辆 </a:t>
            </a:r>
            <a:endParaRPr lang="zh-CN" altLang="en-US" sz="3200" b="1" dirty="0">
              <a:solidFill>
                <a:srgbClr val="0292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292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通行标志，消防设备和其他安全防护</a:t>
            </a:r>
            <a:endParaRPr lang="zh-CN" altLang="en-US" sz="3200" b="1" dirty="0">
              <a:solidFill>
                <a:srgbClr val="0292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292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设备的位置表示都用绿色。</a:t>
            </a:r>
            <a:endParaRPr lang="zh-CN" altLang="en-US" sz="3200" b="1" dirty="0">
              <a:solidFill>
                <a:srgbClr val="0292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2800" b="1" dirty="0">
                <a:ea typeface="仿宋_GB2312" pitchFamily="49" charset="-122"/>
              </a:rPr>
              <a:t>一、安全色的含义及用途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zh-CN" altLang="en-US" sz="2000" dirty="0">
                <a:ea typeface="仿宋_GB2312" pitchFamily="49" charset="-122"/>
              </a:rPr>
              <a:t>        （1）红色  引人注目，使人在心理上会产生兴奋感和刺激感。同时由于红色光波波长较长，不容易被微尘、雾粒散射，所以在较远的地方也容易辨认。也就是说，红色的注目性很高，视认性也很好，适用于表示危险、禁止、紧急停止的信号。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>
                <a:ea typeface="仿宋_GB2312" pitchFamily="49" charset="-122"/>
              </a:rPr>
              <a:t>              凡是禁止、停止和有危险的器件、设备或环境，均涂以红色的标记。例如：交通岗和铁路上的红灯作为禁行标志，禁止标志、消防设备、停止按钮和停车、刹车装置的操纵把手、仪表刻度盘上的极限位置刻度、机器转动部件的裸露部分(飞轮、齿轮、皮带轮等的轮幅、轮毂)、液化石油气汽车槽车的条带及文字、危险信号旗等均以红色为标志。(加图说明)</a:t>
            </a:r>
            <a:r>
              <a:rPr lang="zh-CN" altLang="en-US" sz="2000" dirty="0"/>
              <a:t> </a:t>
            </a:r>
            <a:endParaRPr lang="zh-CN" altLang="en-US" sz="2000" dirty="0"/>
          </a:p>
        </p:txBody>
      </p:sp>
      <p:sp>
        <p:nvSpPr>
          <p:cNvPr id="8196" name="Rectangle 5"/>
          <p:cNvSpPr/>
          <p:nvPr/>
        </p:nvSpPr>
        <p:spPr>
          <a:xfrm>
            <a:off x="4048125" y="2795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197" name="Picture 4" descr="http://www.safe001.com/sale/smallImg/YB1123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752600" y="4114800"/>
            <a:ext cx="175260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7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199" name="Picture 6" descr="http://www.safe001.com/sale/smallImg/YB1122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181600" y="4191000"/>
            <a:ext cx="161925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/>
          <p:nvPr/>
        </p:nvSpPr>
        <p:spPr>
          <a:xfrm>
            <a:off x="4048125" y="2790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19" name="Picture 2" descr="http://www.safe001.com/sale/smallImg/YB1121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62000" y="533400"/>
            <a:ext cx="1798638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5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21" name="Picture 4" descr="http://www.safe001.com/sale/smallImg/YB1120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276600" y="5334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7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23" name="Picture 6" descr="http://www.safe001.com/sale/smallImg/YB1119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5791200" y="533400"/>
            <a:ext cx="168275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Rectangle 9"/>
          <p:cNvSpPr/>
          <p:nvPr/>
        </p:nvSpPr>
        <p:spPr>
          <a:xfrm>
            <a:off x="4048125" y="28146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25" name="Picture 8" descr="http://www.safe001.com/sale/smallImg/YB1118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62000" y="3505200"/>
            <a:ext cx="1762125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Rectangle 11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27" name="Picture 10" descr="http://www.safe001.com/sale/smallImg/YB1117.GIF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3352800" y="35052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Rectangle 13"/>
          <p:cNvSpPr/>
          <p:nvPr/>
        </p:nvSpPr>
        <p:spPr>
          <a:xfrm>
            <a:off x="4048125" y="28146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29" name="Picture 12" descr="http://www.safe001.com/sale/smallImg/YB1116.GIF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5867400" y="3505200"/>
            <a:ext cx="1762125" cy="206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11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3" name="Picture 10" descr="http://www.safe001.com/sale/smallImg/YB1115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981200" y="990600"/>
            <a:ext cx="18097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13"/>
          <p:cNvSpPr/>
          <p:nvPr/>
        </p:nvSpPr>
        <p:spPr>
          <a:xfrm>
            <a:off x="4048125" y="2800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5" name="Picture 12" descr="http://www.safe001.com/sale/smallImg/YB1114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724400" y="990600"/>
            <a:ext cx="17462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15"/>
          <p:cNvSpPr/>
          <p:nvPr/>
        </p:nvSpPr>
        <p:spPr>
          <a:xfrm>
            <a:off x="4048125" y="2795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7" name="Picture 14" descr="http://www.safe001.com/sale/smallImg/YB1113.G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981200" y="3733800"/>
            <a:ext cx="180340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Rectangle 17"/>
          <p:cNvSpPr/>
          <p:nvPr/>
        </p:nvSpPr>
        <p:spPr>
          <a:xfrm>
            <a:off x="4048125" y="2809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9" name="Picture 16" descr="http://www.safe001.com/sale/smallImg/YB1112.G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4724400" y="3733800"/>
            <a:ext cx="1757363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自定义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5124</Words>
  <Application>WPS 演示</Application>
  <PresentationFormat>全屏显示(4:3)</PresentationFormat>
  <Paragraphs>208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</vt:lpstr>
      <vt:lpstr>宋体</vt:lpstr>
      <vt:lpstr>Wingdings</vt:lpstr>
      <vt:lpstr>Times New Roman</vt:lpstr>
      <vt:lpstr>Calibri</vt:lpstr>
      <vt:lpstr>仿宋_GB2312</vt:lpstr>
      <vt:lpstr>仿宋</vt:lpstr>
      <vt:lpstr>Arial Narrow</vt:lpstr>
      <vt:lpstr>黑体</vt:lpstr>
      <vt:lpstr>华文新魏</vt:lpstr>
      <vt:lpstr>微软雅黑</vt:lpstr>
      <vt:lpstr>Arial Unicode MS</vt:lpstr>
      <vt:lpstr>楷体</vt:lpstr>
      <vt:lpstr>汉仪旗黑-85S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34</cp:revision>
  <dcterms:created xsi:type="dcterms:W3CDTF">2023-12-26T07:24:31Z</dcterms:created>
  <dcterms:modified xsi:type="dcterms:W3CDTF">2023-12-26T07:33:59Z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99A0DFC5B0A446FDAF0D4FAB9269B76A_13</vt:lpwstr>
  </property>
  <property fmtid="{D5CDD505-2E9C-101B-9397-08002B2CF9AE}" pid="3" name="KSOProductBuildVer">
    <vt:lpwstr>2052-12.1.0.16120</vt:lpwstr>
  </property>
</Properties>
</file>