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534" r:id="rId3"/>
    <p:sldId id="553" r:id="rId4"/>
    <p:sldId id="511" r:id="rId5"/>
    <p:sldId id="509" r:id="rId6"/>
    <p:sldId id="513" r:id="rId7"/>
    <p:sldId id="514" r:id="rId8"/>
    <p:sldId id="515" r:id="rId9"/>
    <p:sldId id="518" r:id="rId10"/>
    <p:sldId id="512" r:id="rId11"/>
    <p:sldId id="519" r:id="rId12"/>
    <p:sldId id="522" r:id="rId13"/>
    <p:sldId id="523" r:id="rId14"/>
    <p:sldId id="524" r:id="rId15"/>
    <p:sldId id="525" r:id="rId16"/>
    <p:sldId id="526" r:id="rId17"/>
    <p:sldId id="520" r:id="rId18"/>
    <p:sldId id="530" r:id="rId19"/>
    <p:sldId id="531" r:id="rId20"/>
    <p:sldId id="532" r:id="rId21"/>
    <p:sldId id="533" r:id="rId22"/>
    <p:sldId id="555" r:id="rId23"/>
  </p:sldIdLst>
  <p:sldSz cx="9144000" cy="6858000" type="screen4x3"/>
  <p:notesSz cx="6858000" cy="9144000"/>
  <p:custDataLst>
    <p:tags r:id="rId2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2" userDrawn="1">
          <p15:clr>
            <a:srgbClr val="A4A3A4"/>
          </p15:clr>
        </p15:guide>
        <p15:guide id="2" pos="297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520E01"/>
    <a:srgbClr val="9FECFF"/>
    <a:srgbClr val="00CCFF"/>
    <a:srgbClr val="00FFFF"/>
    <a:srgbClr val="99CCFF"/>
    <a:srgbClr val="FFFFCC"/>
    <a:srgbClr val="66CC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92" y="-90"/>
      </p:cViewPr>
      <p:guideLst>
        <p:guide orient="horz" pos="2212"/>
        <p:guide pos="29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6" cy="7619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gs" Target="tags/tag20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 vert="horz"/>
          <a:p>
            <a:pPr lvl="0" algn="l" fontAlgn="base"/>
            <a:endParaRPr sz="1200" strike="noStrike" noProof="1"/>
          </a:p>
        </p:txBody>
      </p:sp>
      <p:sp>
        <p:nvSpPr>
          <p:cNvPr id="2051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 vert="horz"/>
          <a:p>
            <a:pPr lvl="0" algn="r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/>
          </a:p>
        </p:txBody>
      </p:sp>
      <p:sp>
        <p:nvSpPr>
          <p:cNvPr id="205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备注占位符 4"/>
          <p:cNvSpPr>
            <a:spLocks noGrp="1" noRot="1" noChangeAspect="1"/>
          </p:cNvSpPr>
          <p:nvPr/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 indent="0"/>
            <a:r>
              <a:rPr lang="zh-CN" altLang="en-US" dirty="0"/>
              <a:t>第二级</a:t>
            </a:r>
            <a:endParaRPr lang="zh-CN" altLang="en-US" dirty="0"/>
          </a:p>
          <a:p>
            <a:pPr lvl="2" indent="0"/>
            <a:r>
              <a:rPr lang="zh-CN" altLang="en-US" dirty="0"/>
              <a:t>第三级</a:t>
            </a:r>
            <a:endParaRPr lang="zh-CN" altLang="en-US" dirty="0"/>
          </a:p>
          <a:p>
            <a:pPr lvl="3" indent="0"/>
            <a:r>
              <a:rPr lang="zh-CN" altLang="en-US" dirty="0"/>
              <a:t>第四级</a:t>
            </a:r>
            <a:endParaRPr lang="zh-CN" altLang="en-US" dirty="0"/>
          </a:p>
          <a:p>
            <a:pPr lvl="4" indent="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054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 vert="horz" anchor="b"/>
          <a:p>
            <a:pPr lvl="0" algn="l" fontAlgn="base"/>
            <a:endParaRPr sz="1200" strike="noStrike" noProof="1"/>
          </a:p>
        </p:txBody>
      </p:sp>
      <p:sp>
        <p:nvSpPr>
          <p:cNvPr id="2055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 vert="horz" anchor="b"/>
          <a:p>
            <a:pPr lvl="0" algn="r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lvl="0" defTabSz="0" fontAlgn="base">
      <a:defRPr sz="1200" kern="1200"/>
    </a:lvl1pPr>
    <a:lvl2pPr marL="0" lvl="1" indent="0" defTabSz="0" fontAlgn="base">
      <a:defRPr sz="1200" kern="1200"/>
    </a:lvl2pPr>
    <a:lvl3pPr marL="0" lvl="2" indent="0" defTabSz="0" fontAlgn="base">
      <a:defRPr sz="1200" kern="1200"/>
    </a:lvl3pPr>
    <a:lvl4pPr marL="0" lvl="3" indent="0" defTabSz="0" fontAlgn="base">
      <a:defRPr sz="1200" kern="1200"/>
    </a:lvl4pPr>
    <a:lvl5pPr marL="0" lvl="4" indent="0" defTabSz="0" fontAlgn="base">
      <a:defRPr sz="1200" kern="1200"/>
    </a:lvl5pPr>
    <a:lvl6pPr marL="2286000" lvl="5" indent="0" defTabSz="0" fontAlgn="base">
      <a:defRPr sz="1200" kern="1200"/>
    </a:lvl6pPr>
    <a:lvl7pPr marL="2743200" lvl="6" indent="0" defTabSz="0" fontAlgn="base">
      <a:defRPr sz="1200" kern="1200"/>
    </a:lvl7pPr>
    <a:lvl8pPr marL="3200400" lvl="7" indent="0" defTabSz="0" fontAlgn="base">
      <a:defRPr sz="1200" kern="1200"/>
    </a:lvl8pPr>
    <a:lvl9pPr marL="3657600" lvl="8" indent="0" defTabSz="0" fontAlgn="base">
      <a:defRPr sz="1200" kern="1200"/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Verdana" panose="020B0604030504040204" pitchFamily="34" charset="0"/>
              </a:rPr>
            </a:fld>
            <a:endParaRPr lang="zh-CN" altLang="en-US" strike="noStrike" noProof="1" dirty="0">
              <a:sym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Verdana" panose="020B0604030504040204" pitchFamily="34" charset="0"/>
              </a:rPr>
            </a:fld>
            <a:endParaRPr lang="zh-CN" altLang="en-US" strike="noStrike" noProof="1" dirty="0">
              <a:sym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81800" y="457200"/>
            <a:ext cx="1905000" cy="5772150"/>
          </a:xfrm>
        </p:spPr>
        <p:txBody>
          <a:bodyPr vert="eaVert"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5604565" cy="57721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Verdana" panose="020B0604030504040204" pitchFamily="34" charset="0"/>
              </a:rPr>
            </a:fld>
            <a:endParaRPr lang="zh-CN" altLang="en-US" strike="noStrike" noProof="1" dirty="0">
              <a:sym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714965" y="804067"/>
            <a:ext cx="4051700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3150455" y="1800369"/>
            <a:ext cx="2683069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03366" y="2662659"/>
            <a:ext cx="39632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574840" y="6349833"/>
            <a:ext cx="2025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6349833"/>
            <a:ext cx="297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803366" y="3950373"/>
            <a:ext cx="39632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Verdana" panose="020B0604030504040204" pitchFamily="34" charset="0"/>
              </a:rPr>
            </a:fld>
            <a:endParaRPr lang="zh-CN" altLang="en-US" strike="noStrike" noProof="1" dirty="0">
              <a:sym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Verdana" panose="020B0604030504040204" pitchFamily="34" charset="0"/>
              </a:rPr>
            </a:fld>
            <a:endParaRPr lang="zh-CN" altLang="en-US" strike="noStrike" noProof="1" dirty="0">
              <a:sym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066800" y="1371600"/>
            <a:ext cx="3733800" cy="485775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53000" y="1371600"/>
            <a:ext cx="3733800" cy="485775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Verdana" panose="020B0604030504040204" pitchFamily="34" charset="0"/>
              </a:rPr>
            </a:fld>
            <a:endParaRPr lang="zh-CN" altLang="en-US" strike="noStrike" noProof="1" dirty="0">
              <a:sym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Verdana" panose="020B0604030504040204" pitchFamily="34" charset="0"/>
              </a:rPr>
            </a:fld>
            <a:endParaRPr lang="zh-CN" altLang="en-US" strike="noStrike" noProof="1" dirty="0">
              <a:sym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Verdana" panose="020B0604030504040204" pitchFamily="34" charset="0"/>
              </a:rPr>
            </a:fld>
            <a:endParaRPr lang="zh-CN" altLang="en-US" strike="noStrike" noProof="1" dirty="0">
              <a:sym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Verdana" panose="020B0604030504040204" pitchFamily="34" charset="0"/>
              </a:rPr>
            </a:fld>
            <a:endParaRPr lang="zh-CN" altLang="en-US" strike="noStrike" noProof="1" dirty="0">
              <a:sym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Verdana" panose="020B0604030504040204" pitchFamily="34" charset="0"/>
              </a:rPr>
            </a:fld>
            <a:endParaRPr lang="zh-CN" altLang="en-US" strike="noStrike" noProof="1" dirty="0">
              <a:sym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Verdana" panose="020B0604030504040204" pitchFamily="34" charset="0"/>
              </a:rPr>
            </a:fld>
            <a:endParaRPr lang="zh-CN" altLang="en-US" strike="noStrike" noProof="1" dirty="0">
              <a:sym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2.png"/><Relationship Id="rId14" Type="http://schemas.openxmlformats.org/officeDocument/2006/relationships/tags" Target="../tags/tag8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Object 2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3581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/>
          <p:nvPr userDrawn="1"/>
        </p:nvSpPr>
        <p:spPr>
          <a:xfrm>
            <a:off x="5715000" y="6305550"/>
            <a:ext cx="3009900" cy="4000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 anchorCtr="0"/>
          <a:p>
            <a:pPr lvl="0" algn="r" eaLnBrk="1" hangingPunct="1"/>
            <a:endParaRPr lang="zh-CN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8" name="Rectangle 4"/>
          <p:cNvSpPr>
            <a:spLocks noGrp="1"/>
          </p:cNvSpPr>
          <p:nvPr>
            <p:ph type="body"/>
          </p:nvPr>
        </p:nvSpPr>
        <p:spPr>
          <a:xfrm>
            <a:off x="1066800" y="1371600"/>
            <a:ext cx="7620000" cy="48577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 anchorCtr="0"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 indent="-285750"/>
            <a:r>
              <a:rPr lang="en-US" altLang="zh-CN"/>
              <a:t>Second level</a:t>
            </a:r>
            <a:endParaRPr lang="en-US" altLang="zh-CN"/>
          </a:p>
          <a:p>
            <a:pPr lvl="2" indent="-228600"/>
            <a:r>
              <a:rPr lang="en-US" altLang="zh-CN"/>
              <a:t>Third level</a:t>
            </a:r>
            <a:endParaRPr lang="en-US" altLang="zh-CN"/>
          </a:p>
          <a:p>
            <a:pPr lvl="3" indent="-228600"/>
            <a:r>
              <a:rPr lang="en-US" altLang="zh-CN"/>
              <a:t>Fourth level</a:t>
            </a:r>
            <a:endParaRPr lang="en-US" altLang="zh-CN"/>
          </a:p>
          <a:p>
            <a:pPr lvl="4" indent="-228600"/>
            <a:r>
              <a:rPr lang="en-US" altLang="zh-CN"/>
              <a:t>Fifth level</a:t>
            </a:r>
            <a:endParaRPr lang="en-US" altLang="zh-CN"/>
          </a:p>
        </p:txBody>
      </p:sp>
      <p:sp>
        <p:nvSpPr>
          <p:cNvPr id="1029" name="Rectangle 5"/>
          <p:cNvSpPr>
            <a:spLocks noGrp="1"/>
          </p:cNvSpPr>
          <p:nvPr>
            <p:ph type="sldNum" sz="quarter" idx="4"/>
          </p:nvPr>
        </p:nvSpPr>
        <p:spPr>
          <a:xfrm>
            <a:off x="228600" y="6400800"/>
            <a:ext cx="2133600" cy="2444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/>
          <a:lstStyle>
            <a:lvl1pPr algn="l">
              <a:defRPr sz="900">
                <a:latin typeface="Verdana" panose="020B0604030504040204" pitchFamily="34" charset="0"/>
                <a:ea typeface="宋体" panose="02010600030101010101" pitchFamily="2" charset="-122"/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Verdana" panose="020B0604030504040204" pitchFamily="34" charset="0"/>
              </a:rPr>
            </a:fld>
            <a:endParaRPr lang="zh-CN" altLang="en-US" strike="noStrike" noProof="1" dirty="0">
              <a:sym typeface="Verdana" panose="020B0604030504040204" pitchFamily="34" charset="0"/>
            </a:endParaRPr>
          </a:p>
        </p:txBody>
      </p:sp>
      <p:sp>
        <p:nvSpPr>
          <p:cNvPr id="1030" name="Rectangle 6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086600" cy="5635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 anchorCtr="0"/>
          <a:p>
            <a:pPr lvl="0"/>
            <a:r>
              <a:rPr lang="en-US" altLang="zh-CN"/>
              <a:t>Click to edit Master title style</a:t>
            </a:r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381476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0" lvl="0" indent="0" algn="l" eaLnBrk="0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3200" b="1" kern="1200">
          <a:solidFill>
            <a:schemeClr val="tx2"/>
          </a:solidFill>
          <a:latin typeface="+mj-lt"/>
          <a:ea typeface="+mj-ea"/>
          <a:cs typeface="+mj-cs"/>
          <a:sym typeface="Verdana" panose="020B0604030504040204" pitchFamily="34" charset="0"/>
        </a:defRPr>
      </a:lvl1pPr>
    </p:titleStyle>
    <p:bodyStyle>
      <a:lvl1pPr marL="342900" lvl="0" indent="-3429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v"/>
        <a:defRPr sz="2400" b="1" kern="1200">
          <a:solidFill>
            <a:schemeClr val="tx1"/>
          </a:solidFill>
          <a:latin typeface="+mn-lt"/>
          <a:ea typeface="+mn-ea"/>
          <a:cs typeface="+mn-cs"/>
          <a:sym typeface="Verdana" panose="020B0604030504040204" pitchFamily="34" charset="0"/>
        </a:defRPr>
      </a:lvl1pPr>
      <a:lvl2pPr marL="742950" lvl="1" indent="-28575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200" b="1" kern="120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+mn-cs"/>
          <a:sym typeface="Verdana" panose="020B0604030504040204" pitchFamily="34" charset="0"/>
        </a:defRPr>
      </a:lvl2pPr>
      <a:lvl3pPr marL="1143000" lvl="2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•"/>
        <a:defRPr sz="2000" b="1" kern="120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+mn-cs"/>
          <a:sym typeface="Verdana" panose="020B0604030504040204" pitchFamily="34" charset="0"/>
        </a:defRPr>
      </a:lvl3pPr>
      <a:lvl4pPr marL="1600200" lvl="3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–"/>
        <a:defRPr sz="1600" b="1" kern="120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+mn-cs"/>
          <a:sym typeface="Verdana" panose="020B0604030504040204" pitchFamily="34" charset="0"/>
        </a:defRPr>
      </a:lvl4pPr>
      <a:lvl5pPr marL="2057400" lvl="4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»"/>
        <a:defRPr sz="1600" b="1" kern="120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+mn-cs"/>
          <a:sym typeface="Verdana" panose="020B0604030504040204" pitchFamily="34" charset="0"/>
        </a:defRPr>
      </a:lvl5pPr>
      <a:lvl6pPr marL="2514600" lvl="5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»"/>
        <a:defRPr sz="1600" b="1" kern="120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+mn-cs"/>
          <a:sym typeface="Verdana" panose="020B0604030504040204" pitchFamily="34" charset="0"/>
        </a:defRPr>
      </a:lvl6pPr>
      <a:lvl7pPr marL="2971800" lvl="6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»"/>
        <a:defRPr sz="1600" b="1" kern="120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+mn-cs"/>
          <a:sym typeface="Verdana" panose="020B0604030504040204" pitchFamily="34" charset="0"/>
        </a:defRPr>
      </a:lvl7pPr>
      <a:lvl8pPr marL="3429000" lvl="7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»"/>
        <a:defRPr sz="1600" b="1" kern="120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+mn-cs"/>
          <a:sym typeface="Verdana" panose="020B0604030504040204" pitchFamily="34" charset="0"/>
        </a:defRPr>
      </a:lvl8pPr>
      <a:lvl9pPr marL="3886200" lvl="8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»"/>
        <a:defRPr sz="1600" b="1" kern="120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+mn-cs"/>
          <a:sym typeface="Verdana" panose="020B0604030504040204" pitchFamily="34" charset="0"/>
        </a:defRPr>
      </a:lvl9pPr>
    </p:bodyStyle>
    <p:otherStyle>
      <a:lvl1pPr marL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4.xml"/><Relationship Id="rId4" Type="http://schemas.openxmlformats.org/officeDocument/2006/relationships/image" Target="../media/image2.pn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tags" Target="../tags/tag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tags" Target="../tags/tag19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18.xml"/><Relationship Id="rId5" Type="http://schemas.openxmlformats.org/officeDocument/2006/relationships/image" Target="../media/image7.jpeg"/><Relationship Id="rId4" Type="http://schemas.openxmlformats.org/officeDocument/2006/relationships/tags" Target="../tags/tag17.xml"/><Relationship Id="rId3" Type="http://schemas.openxmlformats.org/officeDocument/2006/relationships/image" Target="../media/image6.jpeg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3" name="标题 23553"/>
          <p:cNvSpPr>
            <a:spLocks noGrp="1"/>
          </p:cNvSpPr>
          <p:nvPr>
            <p:ph type="ctrTitle"/>
          </p:nvPr>
        </p:nvSpPr>
        <p:spPr>
          <a:xfrm>
            <a:off x="990600" y="1524000"/>
            <a:ext cx="7772400" cy="1470025"/>
          </a:xfrm>
          <a:ln/>
        </p:spPr>
        <p:txBody>
          <a:bodyPr vert="horz" wrap="square" anchor="ctr" anchorCtr="0"/>
          <a:p>
            <a:pPr algn="l">
              <a:buClrTx/>
              <a:buSzTx/>
              <a:buFontTx/>
              <a:buNone/>
            </a:pPr>
            <a:r>
              <a:rPr lang="zh-CN" altLang="en-US" sz="5400" kern="1200" dirty="0">
                <a:latin typeface="+mj-lt"/>
                <a:ea typeface="+mj-ea"/>
                <a:cs typeface="+mj-cs"/>
                <a:sym typeface="Verdana" panose="020B0604030504040204" pitchFamily="34" charset="0"/>
              </a:rPr>
              <a:t>节后复工复产培训准备</a:t>
            </a:r>
            <a:endParaRPr lang="zh-CN" altLang="en-US" sz="5400" kern="1200" dirty="0">
              <a:latin typeface="+mj-lt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1"/>
            </p:custDataLst>
          </p:nvPr>
        </p:nvSpPr>
        <p:spPr>
          <a:xfrm>
            <a:off x="5867559" y="3809741"/>
            <a:ext cx="1773555" cy="3581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sz="1800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博富特咨询</a:t>
            </a:r>
            <a:r>
              <a:rPr lang="en-US" altLang="zh-CN" sz="1800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800" b="1" dirty="0">
              <a:solidFill>
                <a:schemeClr val="lt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>
            <p:custDataLst>
              <p:tags r:id="rId2"/>
            </p:custDataLst>
          </p:nvPr>
        </p:nvSpPr>
        <p:spPr>
          <a:xfrm>
            <a:off x="5530059" y="4745689"/>
            <a:ext cx="675000" cy="675000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sz="16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3"/>
            </p:custDataLst>
          </p:nvPr>
        </p:nvSpPr>
        <p:spPr>
          <a:xfrm>
            <a:off x="6462395" y="4746149"/>
            <a:ext cx="675000" cy="675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16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4"/>
            </p:custDataLst>
          </p:nvPr>
        </p:nvSpPr>
        <p:spPr>
          <a:xfrm>
            <a:off x="7394731" y="4745689"/>
            <a:ext cx="675000" cy="675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sz="16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棱台 11265"/>
          <p:cNvSpPr/>
          <p:nvPr/>
        </p:nvSpPr>
        <p:spPr>
          <a:xfrm>
            <a:off x="1219200" y="457200"/>
            <a:ext cx="5181600" cy="609600"/>
          </a:xfrm>
          <a:prstGeom prst="bevel">
            <a:avLst>
              <a:gd name="adj" fmla="val 5903"/>
            </a:avLst>
          </a:prstGeom>
          <a:gradFill rotWithShape="1">
            <a:gsLst>
              <a:gs pos="0">
                <a:schemeClr val="accent1"/>
              </a:gs>
              <a:gs pos="100000">
                <a:srgbClr val="99C1E9"/>
              </a:gs>
            </a:gsLst>
            <a:lin ang="18900000" scaled="1"/>
            <a:tileRect/>
          </a:gradFill>
          <a:ln w="9525">
            <a:noFill/>
          </a:ln>
        </p:spPr>
        <p:txBody>
          <a:bodyPr anchor="t" anchorCtr="0"/>
          <a:p>
            <a:pPr eaLnBrk="0" hangingPunc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66" name="Rectangle 2"/>
          <p:cNvSpPr>
            <a:spLocks noGrp="1"/>
          </p:cNvSpPr>
          <p:nvPr/>
        </p:nvSpPr>
        <p:spPr>
          <a:xfrm>
            <a:off x="1295400" y="457200"/>
            <a:ext cx="5029200" cy="563563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Verdana" panose="020B0604030504040204" pitchFamily="34" charset="0"/>
              </a:rPr>
              <a:t>2、节后复工主要危险因素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Verdana" panose="020B0604030504040204" pitchFamily="34" charset="0"/>
            </a:endParaRPr>
          </a:p>
        </p:txBody>
      </p:sp>
      <p:grpSp>
        <p:nvGrpSpPr>
          <p:cNvPr id="11268" name="组合 30"/>
          <p:cNvGrpSpPr/>
          <p:nvPr/>
        </p:nvGrpSpPr>
        <p:grpSpPr>
          <a:xfrm rot="-7518117" flipH="1">
            <a:off x="930275" y="1860550"/>
            <a:ext cx="368300" cy="428625"/>
            <a:chOff x="0" y="0"/>
            <a:chExt cx="2476499" cy="2479675"/>
          </a:xfrm>
        </p:grpSpPr>
        <p:sp>
          <p:nvSpPr>
            <p:cNvPr id="2" name="Freeform 67"/>
            <p:cNvSpPr/>
            <p:nvPr/>
          </p:nvSpPr>
          <p:spPr>
            <a:xfrm>
              <a:off x="0" y="0"/>
              <a:ext cx="2476499" cy="2479675"/>
            </a:xfrm>
            <a:custGeom>
              <a:avLst/>
              <a:gdLst/>
              <a:ahLst/>
              <a:cxnLst>
                <a:cxn ang="0">
                  <a:pos x="2476499" y="1239838"/>
                </a:cxn>
                <a:cxn ang="0">
                  <a:pos x="2476499" y="2479675"/>
                </a:cxn>
                <a:cxn ang="0">
                  <a:pos x="1240134" y="2479675"/>
                </a:cxn>
                <a:cxn ang="0">
                  <a:pos x="0" y="1239838"/>
                </a:cxn>
                <a:cxn ang="0">
                  <a:pos x="1240134" y="0"/>
                </a:cxn>
                <a:cxn ang="0">
                  <a:pos x="2476499" y="1239838"/>
                </a:cxn>
              </a:cxnLst>
              <a:pathLst>
                <a:path w="657" h="658">
                  <a:moveTo>
                    <a:pt x="657" y="329"/>
                  </a:moveTo>
                  <a:cubicBezTo>
                    <a:pt x="657" y="419"/>
                    <a:pt x="657" y="658"/>
                    <a:pt x="657" y="658"/>
                  </a:cubicBezTo>
                  <a:cubicBezTo>
                    <a:pt x="657" y="658"/>
                    <a:pt x="420" y="658"/>
                    <a:pt x="329" y="658"/>
                  </a:cubicBezTo>
                  <a:cubicBezTo>
                    <a:pt x="147" y="658"/>
                    <a:pt x="0" y="511"/>
                    <a:pt x="0" y="329"/>
                  </a:cubicBezTo>
                  <a:cubicBezTo>
                    <a:pt x="0" y="148"/>
                    <a:pt x="147" y="0"/>
                    <a:pt x="329" y="0"/>
                  </a:cubicBezTo>
                  <a:cubicBezTo>
                    <a:pt x="510" y="0"/>
                    <a:pt x="657" y="148"/>
                    <a:pt x="657" y="329"/>
                  </a:cubicBezTo>
                  <a:close/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6000">
                  <a:srgbClr val="FFFFFF">
                    <a:alpha val="100000"/>
                  </a:srgbClr>
                </a:gs>
                <a:gs pos="33000">
                  <a:srgbClr val="D9D9D9">
                    <a:alpha val="100000"/>
                  </a:srgbClr>
                </a:gs>
                <a:gs pos="49001">
                  <a:srgbClr val="FFFFFF">
                    <a:alpha val="100000"/>
                  </a:srgbClr>
                </a:gs>
                <a:gs pos="69000">
                  <a:srgbClr val="CCCCCC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11269" name="Freeform 72"/>
            <p:cNvGrpSpPr/>
            <p:nvPr/>
          </p:nvGrpSpPr>
          <p:grpSpPr>
            <a:xfrm rot="-7518117" flipH="1">
              <a:off x="-90618" y="196834"/>
              <a:ext cx="2978011" cy="2507798"/>
              <a:chOff x="0" y="0"/>
              <a:chExt cx="694944" cy="585216"/>
            </a:xfrm>
          </p:grpSpPr>
          <p:pic>
            <p:nvPicPr>
              <p:cNvPr id="11270" name="Freeform 72"/>
              <p:cNvPicPr/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0" y="0"/>
                <a:ext cx="694944" cy="58521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1271" name="Text Box 12"/>
              <p:cNvSpPr txBox="1"/>
              <p:nvPr/>
            </p:nvSpPr>
            <p:spPr>
              <a:xfrm rot="-7518117">
                <a:off x="18199" y="15756"/>
                <a:ext cx="551239" cy="5519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/>
              <a:p>
                <a:pPr>
                  <a:buClr>
                    <a:schemeClr val="tx2"/>
                  </a:buClr>
                </a:pPr>
                <a:endParaRPr lang="zh-CN" sz="2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Verdana" panose="020B0604030504040204" pitchFamily="34" charset="0"/>
                </a:endParaRPr>
              </a:p>
            </p:txBody>
          </p:sp>
        </p:grpSp>
      </p:grpSp>
      <p:sp>
        <p:nvSpPr>
          <p:cNvPr id="11273" name="Rectangle 65"/>
          <p:cNvSpPr/>
          <p:nvPr/>
        </p:nvSpPr>
        <p:spPr>
          <a:xfrm>
            <a:off x="1371600" y="1905000"/>
            <a:ext cx="4029075" cy="4572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 anchorCtr="0">
            <a:spAutoFit/>
          </a:bodyPr>
          <a:p>
            <a:pPr algn="ctr" eaLnBrk="0" hangingPunct="0">
              <a:spcBef>
                <a:spcPct val="20000"/>
              </a:spcBef>
              <a:buClr>
                <a:schemeClr val="tx2"/>
              </a:buClr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现场安全隐患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1274" name="Rectangle 2"/>
          <p:cNvSpPr>
            <a:spLocks noGrp="1"/>
          </p:cNvSpPr>
          <p:nvPr/>
        </p:nvSpPr>
        <p:spPr>
          <a:xfrm>
            <a:off x="1220788" y="2744788"/>
            <a:ext cx="7237412" cy="2360612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 wrap="square" anchor="t" anchorCtr="0"/>
          <a:p>
            <a:pPr algn="just" eaLnBrk="0" hangingPunct="0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春节长假期间，矿山顶板松石未及时处理，防护设施、机械设备、电线电路等停用时间较长，易受风雨、潮湿气候的锈蚀等，也可能会出现设备松动等情况，易影响其安全性能，如不进行检查、维修、加固，就会成为隐患，从而导致事故发生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  <a:buClr>
                <a:schemeClr val="tx2"/>
              </a:buClr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 bldLvl="0" animBg="1"/>
      <p:bldP spid="11274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棱台 12289"/>
          <p:cNvSpPr/>
          <p:nvPr/>
        </p:nvSpPr>
        <p:spPr>
          <a:xfrm>
            <a:off x="1219200" y="457200"/>
            <a:ext cx="5181600" cy="609600"/>
          </a:xfrm>
          <a:prstGeom prst="bevel">
            <a:avLst>
              <a:gd name="adj" fmla="val 5903"/>
            </a:avLst>
          </a:prstGeom>
          <a:gradFill rotWithShape="1">
            <a:gsLst>
              <a:gs pos="0">
                <a:schemeClr val="accent1"/>
              </a:gs>
              <a:gs pos="100000">
                <a:srgbClr val="99C1E9"/>
              </a:gs>
            </a:gsLst>
            <a:lin ang="18900000" scaled="1"/>
            <a:tileRect/>
          </a:gradFill>
          <a:ln w="9525">
            <a:noFill/>
          </a:ln>
        </p:spPr>
        <p:txBody>
          <a:bodyPr anchor="t" anchorCtr="0"/>
          <a:p>
            <a:pPr eaLnBrk="0" hangingPunc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290" name="Rectangle 2"/>
          <p:cNvSpPr>
            <a:spLocks noGrp="1"/>
          </p:cNvSpPr>
          <p:nvPr/>
        </p:nvSpPr>
        <p:spPr>
          <a:xfrm>
            <a:off x="1295400" y="457200"/>
            <a:ext cx="5029200" cy="563563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Verdana" panose="020B0604030504040204" pitchFamily="34" charset="0"/>
              </a:rPr>
              <a:t>2、节后复工主要危险因素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Verdana" panose="020B0604030504040204" pitchFamily="34" charset="0"/>
            </a:endParaRPr>
          </a:p>
        </p:txBody>
      </p:sp>
      <p:grpSp>
        <p:nvGrpSpPr>
          <p:cNvPr id="12292" name="组合 30"/>
          <p:cNvGrpSpPr/>
          <p:nvPr/>
        </p:nvGrpSpPr>
        <p:grpSpPr>
          <a:xfrm rot="-7518117" flipH="1">
            <a:off x="930275" y="1860550"/>
            <a:ext cx="368300" cy="428625"/>
            <a:chOff x="0" y="0"/>
            <a:chExt cx="2476499" cy="2479675"/>
          </a:xfrm>
        </p:grpSpPr>
        <p:sp>
          <p:nvSpPr>
            <p:cNvPr id="2" name="Freeform 67"/>
            <p:cNvSpPr/>
            <p:nvPr/>
          </p:nvSpPr>
          <p:spPr>
            <a:xfrm>
              <a:off x="0" y="0"/>
              <a:ext cx="2476499" cy="2479675"/>
            </a:xfrm>
            <a:custGeom>
              <a:avLst/>
              <a:gdLst/>
              <a:ahLst/>
              <a:cxnLst>
                <a:cxn ang="0">
                  <a:pos x="2476499" y="1239838"/>
                </a:cxn>
                <a:cxn ang="0">
                  <a:pos x="2476499" y="2479675"/>
                </a:cxn>
                <a:cxn ang="0">
                  <a:pos x="1240134" y="2479675"/>
                </a:cxn>
                <a:cxn ang="0">
                  <a:pos x="0" y="1239838"/>
                </a:cxn>
                <a:cxn ang="0">
                  <a:pos x="1240134" y="0"/>
                </a:cxn>
                <a:cxn ang="0">
                  <a:pos x="2476499" y="1239838"/>
                </a:cxn>
              </a:cxnLst>
              <a:pathLst>
                <a:path w="657" h="658">
                  <a:moveTo>
                    <a:pt x="657" y="329"/>
                  </a:moveTo>
                  <a:cubicBezTo>
                    <a:pt x="657" y="419"/>
                    <a:pt x="657" y="658"/>
                    <a:pt x="657" y="658"/>
                  </a:cubicBezTo>
                  <a:cubicBezTo>
                    <a:pt x="657" y="658"/>
                    <a:pt x="420" y="658"/>
                    <a:pt x="329" y="658"/>
                  </a:cubicBezTo>
                  <a:cubicBezTo>
                    <a:pt x="147" y="658"/>
                    <a:pt x="0" y="511"/>
                    <a:pt x="0" y="329"/>
                  </a:cubicBezTo>
                  <a:cubicBezTo>
                    <a:pt x="0" y="148"/>
                    <a:pt x="147" y="0"/>
                    <a:pt x="329" y="0"/>
                  </a:cubicBezTo>
                  <a:cubicBezTo>
                    <a:pt x="510" y="0"/>
                    <a:pt x="657" y="148"/>
                    <a:pt x="657" y="329"/>
                  </a:cubicBezTo>
                  <a:close/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6000">
                  <a:srgbClr val="FFFFFF">
                    <a:alpha val="100000"/>
                  </a:srgbClr>
                </a:gs>
                <a:gs pos="33000">
                  <a:srgbClr val="D9D9D9">
                    <a:alpha val="100000"/>
                  </a:srgbClr>
                </a:gs>
                <a:gs pos="49001">
                  <a:srgbClr val="FFFFFF">
                    <a:alpha val="100000"/>
                  </a:srgbClr>
                </a:gs>
                <a:gs pos="69000">
                  <a:srgbClr val="CCCCCC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12293" name="Freeform 72"/>
            <p:cNvGrpSpPr/>
            <p:nvPr/>
          </p:nvGrpSpPr>
          <p:grpSpPr>
            <a:xfrm rot="-7518117" flipH="1">
              <a:off x="-90618" y="196834"/>
              <a:ext cx="2978011" cy="2507798"/>
              <a:chOff x="0" y="0"/>
              <a:chExt cx="694944" cy="585216"/>
            </a:xfrm>
          </p:grpSpPr>
          <p:pic>
            <p:nvPicPr>
              <p:cNvPr id="12294" name="Freeform 72"/>
              <p:cNvPicPr/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0" y="0"/>
                <a:ext cx="694944" cy="58521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2295" name="Text Box 12"/>
              <p:cNvSpPr txBox="1"/>
              <p:nvPr/>
            </p:nvSpPr>
            <p:spPr>
              <a:xfrm rot="-7518117">
                <a:off x="18199" y="15756"/>
                <a:ext cx="551239" cy="5519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/>
              <a:p>
                <a:pPr>
                  <a:buClr>
                    <a:schemeClr val="tx2"/>
                  </a:buClr>
                </a:pPr>
                <a:endParaRPr lang="zh-CN" sz="2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Verdana" panose="020B0604030504040204" pitchFamily="34" charset="0"/>
                </a:endParaRPr>
              </a:p>
            </p:txBody>
          </p:sp>
        </p:grpSp>
      </p:grpSp>
      <p:sp>
        <p:nvSpPr>
          <p:cNvPr id="12297" name="Rectangle 65"/>
          <p:cNvSpPr/>
          <p:nvPr/>
        </p:nvSpPr>
        <p:spPr>
          <a:xfrm>
            <a:off x="1371600" y="1905000"/>
            <a:ext cx="4029075" cy="4572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 anchorCtr="0">
            <a:spAutoFit/>
          </a:bodyPr>
          <a:p>
            <a:pPr algn="ctr" eaLnBrk="0" hangingPunct="0">
              <a:spcBef>
                <a:spcPct val="20000"/>
              </a:spcBef>
              <a:buClr>
                <a:schemeClr val="tx2"/>
              </a:buClr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超强度抢生产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2298" name="Rectangle 2"/>
          <p:cNvSpPr>
            <a:spLocks noGrp="1"/>
          </p:cNvSpPr>
          <p:nvPr/>
        </p:nvSpPr>
        <p:spPr>
          <a:xfrm>
            <a:off x="1220788" y="2744788"/>
            <a:ext cx="7237412" cy="1827212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 wrap="square" anchor="t" anchorCtr="0"/>
          <a:p>
            <a:pPr algn="just" eaLnBrk="0" hangingPunct="0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由于年前环保问题停产整改，再加上春节长假没有生产，而且矿价行情好，为了赶进度、抢生产，或者为抢抓开门红，个别企业超能力、超强度、超定员违法生产，极易导致生产安全事故。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  <a:buClr>
                <a:schemeClr val="tx2"/>
              </a:buClr>
            </a:pPr>
            <a:endParaRPr lang="zh-CN" altLang="en-US" sz="2000" b="1" dirty="0">
              <a:latin typeface="Verdana" panose="020B0604030504040204" pitchFamily="34" charset="0"/>
              <a:ea typeface="Verdana" panose="020B0604030504040204" pitchFamily="34" charset="0"/>
              <a:sym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 bldLvl="0" animBg="1"/>
      <p:bldP spid="12298" grpId="0" bldLvl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棱台 13313"/>
          <p:cNvSpPr/>
          <p:nvPr/>
        </p:nvSpPr>
        <p:spPr>
          <a:xfrm>
            <a:off x="1219200" y="457200"/>
            <a:ext cx="5181600" cy="609600"/>
          </a:xfrm>
          <a:prstGeom prst="bevel">
            <a:avLst>
              <a:gd name="adj" fmla="val 5903"/>
            </a:avLst>
          </a:prstGeom>
          <a:gradFill rotWithShape="1">
            <a:gsLst>
              <a:gs pos="0">
                <a:schemeClr val="accent1"/>
              </a:gs>
              <a:gs pos="100000">
                <a:srgbClr val="99C1E9"/>
              </a:gs>
            </a:gsLst>
            <a:lin ang="18900000" scaled="1"/>
            <a:tileRect/>
          </a:gradFill>
          <a:ln w="9525">
            <a:noFill/>
          </a:ln>
        </p:spPr>
        <p:txBody>
          <a:bodyPr anchor="t" anchorCtr="0"/>
          <a:p>
            <a:pPr eaLnBrk="0" hangingPunc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14" name="Rectangle 2"/>
          <p:cNvSpPr>
            <a:spLocks noGrp="1"/>
          </p:cNvSpPr>
          <p:nvPr/>
        </p:nvSpPr>
        <p:spPr>
          <a:xfrm>
            <a:off x="1295400" y="457200"/>
            <a:ext cx="5029200" cy="563563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Verdana" panose="020B0604030504040204" pitchFamily="34" charset="0"/>
              </a:rPr>
              <a:t>2、节后复工主要危险因素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Verdana" panose="020B0604030504040204" pitchFamily="34" charset="0"/>
            </a:endParaRPr>
          </a:p>
        </p:txBody>
      </p:sp>
      <p:grpSp>
        <p:nvGrpSpPr>
          <p:cNvPr id="13316" name="组合 30"/>
          <p:cNvGrpSpPr/>
          <p:nvPr/>
        </p:nvGrpSpPr>
        <p:grpSpPr>
          <a:xfrm rot="-7518117" flipH="1">
            <a:off x="930275" y="1860550"/>
            <a:ext cx="368300" cy="428625"/>
            <a:chOff x="0" y="0"/>
            <a:chExt cx="2476499" cy="2479675"/>
          </a:xfrm>
        </p:grpSpPr>
        <p:sp>
          <p:nvSpPr>
            <p:cNvPr id="2" name="Freeform 67"/>
            <p:cNvSpPr/>
            <p:nvPr/>
          </p:nvSpPr>
          <p:spPr>
            <a:xfrm>
              <a:off x="0" y="0"/>
              <a:ext cx="2476499" cy="2479675"/>
            </a:xfrm>
            <a:custGeom>
              <a:avLst/>
              <a:gdLst/>
              <a:ahLst/>
              <a:cxnLst>
                <a:cxn ang="0">
                  <a:pos x="2476499" y="1239838"/>
                </a:cxn>
                <a:cxn ang="0">
                  <a:pos x="2476499" y="2479675"/>
                </a:cxn>
                <a:cxn ang="0">
                  <a:pos x="1240134" y="2479675"/>
                </a:cxn>
                <a:cxn ang="0">
                  <a:pos x="0" y="1239838"/>
                </a:cxn>
                <a:cxn ang="0">
                  <a:pos x="1240134" y="0"/>
                </a:cxn>
                <a:cxn ang="0">
                  <a:pos x="2476499" y="1239838"/>
                </a:cxn>
              </a:cxnLst>
              <a:pathLst>
                <a:path w="657" h="658">
                  <a:moveTo>
                    <a:pt x="657" y="329"/>
                  </a:moveTo>
                  <a:cubicBezTo>
                    <a:pt x="657" y="419"/>
                    <a:pt x="657" y="658"/>
                    <a:pt x="657" y="658"/>
                  </a:cubicBezTo>
                  <a:cubicBezTo>
                    <a:pt x="657" y="658"/>
                    <a:pt x="420" y="658"/>
                    <a:pt x="329" y="658"/>
                  </a:cubicBezTo>
                  <a:cubicBezTo>
                    <a:pt x="147" y="658"/>
                    <a:pt x="0" y="511"/>
                    <a:pt x="0" y="329"/>
                  </a:cubicBezTo>
                  <a:cubicBezTo>
                    <a:pt x="0" y="148"/>
                    <a:pt x="147" y="0"/>
                    <a:pt x="329" y="0"/>
                  </a:cubicBezTo>
                  <a:cubicBezTo>
                    <a:pt x="510" y="0"/>
                    <a:pt x="657" y="148"/>
                    <a:pt x="657" y="329"/>
                  </a:cubicBezTo>
                  <a:close/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6000">
                  <a:srgbClr val="FFFFFF">
                    <a:alpha val="100000"/>
                  </a:srgbClr>
                </a:gs>
                <a:gs pos="33000">
                  <a:srgbClr val="D9D9D9">
                    <a:alpha val="100000"/>
                  </a:srgbClr>
                </a:gs>
                <a:gs pos="49001">
                  <a:srgbClr val="FFFFFF">
                    <a:alpha val="100000"/>
                  </a:srgbClr>
                </a:gs>
                <a:gs pos="69000">
                  <a:srgbClr val="CCCCCC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13317" name="Freeform 72"/>
            <p:cNvGrpSpPr/>
            <p:nvPr/>
          </p:nvGrpSpPr>
          <p:grpSpPr>
            <a:xfrm rot="-7518117" flipH="1">
              <a:off x="-90618" y="196834"/>
              <a:ext cx="2978011" cy="2507798"/>
              <a:chOff x="0" y="0"/>
              <a:chExt cx="694944" cy="585216"/>
            </a:xfrm>
          </p:grpSpPr>
          <p:pic>
            <p:nvPicPr>
              <p:cNvPr id="13318" name="Freeform 72"/>
              <p:cNvPicPr/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0" y="0"/>
                <a:ext cx="694944" cy="58521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3319" name="Text Box 12"/>
              <p:cNvSpPr txBox="1"/>
              <p:nvPr/>
            </p:nvSpPr>
            <p:spPr>
              <a:xfrm rot="-7518117">
                <a:off x="18199" y="15756"/>
                <a:ext cx="551239" cy="5519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/>
              <a:p>
                <a:pPr>
                  <a:buClr>
                    <a:schemeClr val="tx2"/>
                  </a:buClr>
                </a:pPr>
                <a:endParaRPr lang="zh-CN" sz="2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Verdana" panose="020B0604030504040204" pitchFamily="34" charset="0"/>
                </a:endParaRPr>
              </a:p>
            </p:txBody>
          </p:sp>
        </p:grpSp>
      </p:grpSp>
      <p:sp>
        <p:nvSpPr>
          <p:cNvPr id="13321" name="Rectangle 65"/>
          <p:cNvSpPr/>
          <p:nvPr/>
        </p:nvSpPr>
        <p:spPr>
          <a:xfrm>
            <a:off x="1371600" y="1905000"/>
            <a:ext cx="4029075" cy="4572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 anchorCtr="0">
            <a:spAutoFit/>
          </a:bodyPr>
          <a:p>
            <a:pPr algn="ctr" eaLnBrk="0" hangingPunct="0">
              <a:spcBef>
                <a:spcPct val="20000"/>
              </a:spcBef>
              <a:buClr>
                <a:schemeClr val="tx2"/>
              </a:buClr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节后易产生的不安全行为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" name="TextBox 6"/>
          <p:cNvSpPr txBox="1"/>
          <p:nvPr/>
        </p:nvSpPr>
        <p:spPr>
          <a:xfrm>
            <a:off x="1443038" y="2700338"/>
            <a:ext cx="1198562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违章操作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22" name="圆角矩形​​ 10"/>
          <p:cNvSpPr/>
          <p:nvPr/>
        </p:nvSpPr>
        <p:spPr>
          <a:xfrm>
            <a:off x="687388" y="2776538"/>
            <a:ext cx="647700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000"/>
              </a:gs>
              <a:gs pos="50000">
                <a:srgbClr val="EE9012"/>
              </a:gs>
              <a:gs pos="100000">
                <a:srgbClr val="FFC000"/>
              </a:gs>
            </a:gsLst>
            <a:lin ang="5400000"/>
            <a:tileRect/>
          </a:gradFill>
          <a:ln w="25400" cap="flat" cmpd="sng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ctr" anchorCtr="0"/>
          <a:p>
            <a:pPr algn="ctr" eaLnBrk="0" hangingPunct="0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23" name="TextBox 11"/>
          <p:cNvSpPr txBox="1"/>
          <p:nvPr/>
        </p:nvSpPr>
        <p:spPr>
          <a:xfrm>
            <a:off x="1452563" y="3143250"/>
            <a:ext cx="6624637" cy="13112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未经许可开动、关停、移动机器，开动、关停机器时未给信号，开关未锁紧，造成意外移动、通电或漏电等，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忘记关闭设备，忽视警告标记、警告信号、操作错误，奔跑作业等。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324" name="组合 16"/>
          <p:cNvGrpSpPr/>
          <p:nvPr/>
        </p:nvGrpSpPr>
        <p:grpSpPr>
          <a:xfrm>
            <a:off x="685800" y="4867275"/>
            <a:ext cx="6130925" cy="723900"/>
            <a:chOff x="0" y="0"/>
            <a:chExt cx="6130036" cy="723610"/>
          </a:xfrm>
        </p:grpSpPr>
        <p:sp>
          <p:nvSpPr>
            <p:cNvPr id="13325" name="TextBox 17"/>
            <p:cNvSpPr txBox="1"/>
            <p:nvPr/>
          </p:nvSpPr>
          <p:spPr>
            <a:xfrm>
              <a:off x="755697" y="0"/>
              <a:ext cx="1706986" cy="3986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eaLnBrk="0" hangingPunct="0"/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安全装置失效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26" name="圆角矩形​​ 18"/>
            <p:cNvSpPr/>
            <p:nvPr/>
          </p:nvSpPr>
          <p:spPr>
            <a:xfrm>
              <a:off x="0" y="76169"/>
              <a:ext cx="647740" cy="64744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EE9012"/>
                </a:gs>
                <a:gs pos="100000">
                  <a:srgbClr val="FFC000"/>
                </a:gs>
              </a:gsLst>
              <a:lin ang="5400000"/>
              <a:tileRect/>
            </a:gradFill>
            <a:ln w="25400" cap="flat" cmpd="sng">
              <a:solidFill>
                <a:srgbClr val="BFBFB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anchor="ctr" anchorCtr="0"/>
            <a:p>
              <a:pPr algn="ctr" eaLnBrk="0" hangingPunct="0"/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27" name="TextBox 19"/>
            <p:cNvSpPr txBox="1"/>
            <p:nvPr/>
          </p:nvSpPr>
          <p:spPr>
            <a:xfrm>
              <a:off x="765223" y="442735"/>
              <a:ext cx="5364813" cy="2754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eaLnBrk="0" hangingPunct="0"/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拆除了安全装置，安全装置堵塞，作用失效，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0" hangingPunct="0"/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调整的错误造成安全装置失效。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328" name="同侧圆角矩形 30"/>
          <p:cNvSpPr/>
          <p:nvPr/>
        </p:nvSpPr>
        <p:spPr>
          <a:xfrm>
            <a:off x="681038" y="2774950"/>
            <a:ext cx="658812" cy="681038"/>
          </a:xfrm>
          <a:custGeom>
            <a:avLst/>
            <a:gdLst/>
            <a:ahLst/>
            <a:cxnLst>
              <a:cxn ang="0">
                <a:pos x="658812" y="340518"/>
              </a:cxn>
              <a:cxn ang="5400000">
                <a:pos x="329406" y="681037"/>
              </a:cxn>
              <a:cxn ang="10800000">
                <a:pos x="0" y="340518"/>
              </a:cxn>
              <a:cxn ang="16200000">
                <a:pos x="329406" y="0"/>
              </a:cxn>
            </a:cxnLst>
            <a:pathLst>
              <a:path w="658812" h="681037">
                <a:moveTo>
                  <a:pt x="109804" y="0"/>
                </a:moveTo>
                <a:lnTo>
                  <a:pt x="549008" y="0"/>
                </a:lnTo>
                <a:cubicBezTo>
                  <a:pt x="609651" y="0"/>
                  <a:pt x="658812" y="49161"/>
                  <a:pt x="658812" y="109804"/>
                </a:cubicBezTo>
                <a:lnTo>
                  <a:pt x="658812" y="681037"/>
                </a:lnTo>
                <a:lnTo>
                  <a:pt x="658812" y="681037"/>
                </a:lnTo>
                <a:lnTo>
                  <a:pt x="0" y="681037"/>
                </a:lnTo>
                <a:lnTo>
                  <a:pt x="0" y="681037"/>
                </a:lnTo>
                <a:lnTo>
                  <a:pt x="0" y="109804"/>
                </a:lnTo>
                <a:cubicBezTo>
                  <a:pt x="0" y="49161"/>
                  <a:pt x="49161" y="0"/>
                  <a:pt x="109804" y="0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0"/>
                </a:srgbClr>
              </a:gs>
              <a:gs pos="50000">
                <a:srgbClr val="F5F5F5">
                  <a:alpha val="0"/>
                </a:srgbClr>
              </a:gs>
              <a:gs pos="52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  <a:gs pos="100000">
                <a:schemeClr val="bg1">
                  <a:alpha val="0"/>
                </a:schemeClr>
              </a:gs>
            </a:gsLst>
            <a:lin ang="4680000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329" name="同侧圆角矩形 31"/>
          <p:cNvSpPr/>
          <p:nvPr/>
        </p:nvSpPr>
        <p:spPr>
          <a:xfrm>
            <a:off x="685800" y="4956175"/>
            <a:ext cx="660400" cy="681038"/>
          </a:xfrm>
          <a:custGeom>
            <a:avLst/>
            <a:gdLst/>
            <a:ahLst/>
            <a:cxnLst>
              <a:cxn ang="0">
                <a:pos x="660400" y="340518"/>
              </a:cxn>
              <a:cxn ang="5400000">
                <a:pos x="330200" y="681037"/>
              </a:cxn>
              <a:cxn ang="10800000">
                <a:pos x="0" y="340518"/>
              </a:cxn>
              <a:cxn ang="16200000">
                <a:pos x="330200" y="0"/>
              </a:cxn>
            </a:cxnLst>
            <a:pathLst>
              <a:path w="660400" h="681037">
                <a:moveTo>
                  <a:pt x="110068" y="0"/>
                </a:moveTo>
                <a:lnTo>
                  <a:pt x="550331" y="0"/>
                </a:lnTo>
                <a:cubicBezTo>
                  <a:pt x="611120" y="0"/>
                  <a:pt x="660399" y="49279"/>
                  <a:pt x="660399" y="110068"/>
                </a:cubicBezTo>
                <a:lnTo>
                  <a:pt x="660400" y="681037"/>
                </a:lnTo>
                <a:lnTo>
                  <a:pt x="660400" y="681037"/>
                </a:lnTo>
                <a:lnTo>
                  <a:pt x="0" y="681037"/>
                </a:lnTo>
                <a:lnTo>
                  <a:pt x="0" y="681037"/>
                </a:lnTo>
                <a:lnTo>
                  <a:pt x="0" y="110068"/>
                </a:lnTo>
                <a:cubicBezTo>
                  <a:pt x="0" y="49279"/>
                  <a:pt x="49279" y="0"/>
                  <a:pt x="110068" y="0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0"/>
                </a:srgbClr>
              </a:gs>
              <a:gs pos="50000">
                <a:srgbClr val="F5F5F5">
                  <a:alpha val="0"/>
                </a:srgbClr>
              </a:gs>
              <a:gs pos="52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  <a:gs pos="100000">
                <a:schemeClr val="bg1">
                  <a:alpha val="0"/>
                </a:schemeClr>
              </a:gs>
            </a:gsLst>
            <a:lin ang="4680000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棱台 14337"/>
          <p:cNvSpPr/>
          <p:nvPr/>
        </p:nvSpPr>
        <p:spPr>
          <a:xfrm>
            <a:off x="1219200" y="457200"/>
            <a:ext cx="5181600" cy="609600"/>
          </a:xfrm>
          <a:prstGeom prst="bevel">
            <a:avLst>
              <a:gd name="adj" fmla="val 5903"/>
            </a:avLst>
          </a:prstGeom>
          <a:gradFill rotWithShape="1">
            <a:gsLst>
              <a:gs pos="0">
                <a:schemeClr val="accent1"/>
              </a:gs>
              <a:gs pos="100000">
                <a:srgbClr val="99C1E9"/>
              </a:gs>
            </a:gsLst>
            <a:lin ang="18900000" scaled="1"/>
            <a:tileRect/>
          </a:gradFill>
          <a:ln w="9525">
            <a:noFill/>
          </a:ln>
        </p:spPr>
        <p:txBody>
          <a:bodyPr anchor="t" anchorCtr="0"/>
          <a:p>
            <a:pPr eaLnBrk="0" hangingPunc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38" name="Rectangle 2"/>
          <p:cNvSpPr>
            <a:spLocks noGrp="1"/>
          </p:cNvSpPr>
          <p:nvPr/>
        </p:nvSpPr>
        <p:spPr>
          <a:xfrm>
            <a:off x="1295400" y="457200"/>
            <a:ext cx="5029200" cy="563563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Verdana" panose="020B0604030504040204" pitchFamily="34" charset="0"/>
              </a:rPr>
              <a:t>2、节后复工主要危险因素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Verdana" panose="020B0604030504040204" pitchFamily="34" charset="0"/>
            </a:endParaRPr>
          </a:p>
        </p:txBody>
      </p:sp>
      <p:grpSp>
        <p:nvGrpSpPr>
          <p:cNvPr id="14340" name="组合 30"/>
          <p:cNvGrpSpPr/>
          <p:nvPr/>
        </p:nvGrpSpPr>
        <p:grpSpPr>
          <a:xfrm rot="-7518117" flipH="1">
            <a:off x="930275" y="1860550"/>
            <a:ext cx="368300" cy="428625"/>
            <a:chOff x="0" y="0"/>
            <a:chExt cx="2476499" cy="2479675"/>
          </a:xfrm>
        </p:grpSpPr>
        <p:sp>
          <p:nvSpPr>
            <p:cNvPr id="2" name="Freeform 67"/>
            <p:cNvSpPr/>
            <p:nvPr/>
          </p:nvSpPr>
          <p:spPr>
            <a:xfrm>
              <a:off x="0" y="0"/>
              <a:ext cx="2476499" cy="2479675"/>
            </a:xfrm>
            <a:custGeom>
              <a:avLst/>
              <a:gdLst/>
              <a:ahLst/>
              <a:cxnLst>
                <a:cxn ang="0">
                  <a:pos x="2476499" y="1239838"/>
                </a:cxn>
                <a:cxn ang="0">
                  <a:pos x="2476499" y="2479675"/>
                </a:cxn>
                <a:cxn ang="0">
                  <a:pos x="1240134" y="2479675"/>
                </a:cxn>
                <a:cxn ang="0">
                  <a:pos x="0" y="1239838"/>
                </a:cxn>
                <a:cxn ang="0">
                  <a:pos x="1240134" y="0"/>
                </a:cxn>
                <a:cxn ang="0">
                  <a:pos x="2476499" y="1239838"/>
                </a:cxn>
              </a:cxnLst>
              <a:pathLst>
                <a:path w="657" h="658">
                  <a:moveTo>
                    <a:pt x="657" y="329"/>
                  </a:moveTo>
                  <a:cubicBezTo>
                    <a:pt x="657" y="419"/>
                    <a:pt x="657" y="658"/>
                    <a:pt x="657" y="658"/>
                  </a:cubicBezTo>
                  <a:cubicBezTo>
                    <a:pt x="657" y="658"/>
                    <a:pt x="420" y="658"/>
                    <a:pt x="329" y="658"/>
                  </a:cubicBezTo>
                  <a:cubicBezTo>
                    <a:pt x="147" y="658"/>
                    <a:pt x="0" y="511"/>
                    <a:pt x="0" y="329"/>
                  </a:cubicBezTo>
                  <a:cubicBezTo>
                    <a:pt x="0" y="148"/>
                    <a:pt x="147" y="0"/>
                    <a:pt x="329" y="0"/>
                  </a:cubicBezTo>
                  <a:cubicBezTo>
                    <a:pt x="510" y="0"/>
                    <a:pt x="657" y="148"/>
                    <a:pt x="657" y="329"/>
                  </a:cubicBezTo>
                  <a:close/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6000">
                  <a:srgbClr val="FFFFFF">
                    <a:alpha val="100000"/>
                  </a:srgbClr>
                </a:gs>
                <a:gs pos="33000">
                  <a:srgbClr val="D9D9D9">
                    <a:alpha val="100000"/>
                  </a:srgbClr>
                </a:gs>
                <a:gs pos="49001">
                  <a:srgbClr val="FFFFFF">
                    <a:alpha val="100000"/>
                  </a:srgbClr>
                </a:gs>
                <a:gs pos="69000">
                  <a:srgbClr val="CCCCCC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14341" name="Freeform 72"/>
            <p:cNvGrpSpPr/>
            <p:nvPr/>
          </p:nvGrpSpPr>
          <p:grpSpPr>
            <a:xfrm rot="-7518117" flipH="1">
              <a:off x="-90618" y="196834"/>
              <a:ext cx="2978011" cy="2507798"/>
              <a:chOff x="0" y="0"/>
              <a:chExt cx="694944" cy="585216"/>
            </a:xfrm>
          </p:grpSpPr>
          <p:pic>
            <p:nvPicPr>
              <p:cNvPr id="14342" name="Freeform 72"/>
              <p:cNvPicPr/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0" y="0"/>
                <a:ext cx="694944" cy="58521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4343" name="Text Box 12"/>
              <p:cNvSpPr txBox="1"/>
              <p:nvPr/>
            </p:nvSpPr>
            <p:spPr>
              <a:xfrm rot="-7518117">
                <a:off x="18199" y="15756"/>
                <a:ext cx="551239" cy="5519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/>
              <a:p>
                <a:pPr>
                  <a:buClr>
                    <a:schemeClr val="tx2"/>
                  </a:buClr>
                </a:pPr>
                <a:endParaRPr lang="zh-CN" sz="2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Verdana" panose="020B0604030504040204" pitchFamily="34" charset="0"/>
                </a:endParaRPr>
              </a:p>
            </p:txBody>
          </p:sp>
        </p:grpSp>
      </p:grpSp>
      <p:sp>
        <p:nvSpPr>
          <p:cNvPr id="14345" name="Rectangle 65"/>
          <p:cNvSpPr/>
          <p:nvPr/>
        </p:nvSpPr>
        <p:spPr>
          <a:xfrm>
            <a:off x="1371600" y="1905000"/>
            <a:ext cx="4029075" cy="4572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 anchorCtr="0">
            <a:spAutoFit/>
          </a:bodyPr>
          <a:p>
            <a:pPr algn="ctr" eaLnBrk="0" hangingPunct="0">
              <a:spcBef>
                <a:spcPct val="20000"/>
              </a:spcBef>
              <a:buClr>
                <a:schemeClr val="tx2"/>
              </a:buClr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节后易产生的不安全行为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3" name="组合 20"/>
          <p:cNvGrpSpPr/>
          <p:nvPr/>
        </p:nvGrpSpPr>
        <p:grpSpPr>
          <a:xfrm>
            <a:off x="1212850" y="3036888"/>
            <a:ext cx="4302125" cy="723900"/>
            <a:chOff x="0" y="0"/>
            <a:chExt cx="4301123" cy="723610"/>
          </a:xfrm>
        </p:grpSpPr>
        <p:sp>
          <p:nvSpPr>
            <p:cNvPr id="14346" name="TextBox 21"/>
            <p:cNvSpPr txBox="1"/>
            <p:nvPr/>
          </p:nvSpPr>
          <p:spPr>
            <a:xfrm>
              <a:off x="755697" y="0"/>
              <a:ext cx="1961002" cy="3986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eaLnBrk="0" hangingPunct="0"/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使用不安全设备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47" name="圆角矩形​​ 22"/>
            <p:cNvSpPr/>
            <p:nvPr/>
          </p:nvSpPr>
          <p:spPr>
            <a:xfrm>
              <a:off x="0" y="76169"/>
              <a:ext cx="647740" cy="64744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EE9012"/>
                </a:gs>
                <a:gs pos="100000">
                  <a:srgbClr val="FFC000"/>
                </a:gs>
              </a:gsLst>
              <a:lin ang="5400000"/>
              <a:tileRect/>
            </a:gradFill>
            <a:ln w="25400" cap="flat" cmpd="sng">
              <a:solidFill>
                <a:srgbClr val="BFBFB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anchor="ctr" anchorCtr="0"/>
            <a:p>
              <a:pPr algn="ctr" eaLnBrk="0" hangingPunct="0"/>
              <a:r>
                <a:rPr lang="en-US" altLang="zh-CN" sz="2000" dirty="0">
                  <a:latin typeface="Arial" panose="020B0604020202020204" pitchFamily="34" charset="0"/>
                  <a:ea typeface="微软雅黑" panose="020B0503020204020204" pitchFamily="34" charset="-122"/>
                </a:rPr>
                <a:t>3</a:t>
              </a:r>
              <a:endPara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4348" name="TextBox 23"/>
            <p:cNvSpPr txBox="1"/>
            <p:nvPr/>
          </p:nvSpPr>
          <p:spPr>
            <a:xfrm>
              <a:off x="765223" y="442736"/>
              <a:ext cx="3535900" cy="2754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eaLnBrk="0" hangingPunct="0"/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临时使用不牢固的设施，使用无安全装置的设备。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349" name="组合 24"/>
          <p:cNvGrpSpPr/>
          <p:nvPr/>
        </p:nvGrpSpPr>
        <p:grpSpPr>
          <a:xfrm>
            <a:off x="1203325" y="4457700"/>
            <a:ext cx="6130925" cy="722313"/>
            <a:chOff x="0" y="0"/>
            <a:chExt cx="6130036" cy="723610"/>
          </a:xfrm>
        </p:grpSpPr>
        <p:sp>
          <p:nvSpPr>
            <p:cNvPr id="14350" name="TextBox 25"/>
            <p:cNvSpPr txBox="1"/>
            <p:nvPr/>
          </p:nvSpPr>
          <p:spPr>
            <a:xfrm>
              <a:off x="755697" y="0"/>
              <a:ext cx="2215018" cy="39949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eaLnBrk="0" hangingPunct="0"/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用手代替工具操作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51" name="圆角矩形​​ 26"/>
            <p:cNvSpPr/>
            <p:nvPr/>
          </p:nvSpPr>
          <p:spPr>
            <a:xfrm>
              <a:off x="0" y="74746"/>
              <a:ext cx="647740" cy="64886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EE9012"/>
                </a:gs>
                <a:gs pos="100000">
                  <a:srgbClr val="FFC000"/>
                </a:gs>
              </a:gsLst>
              <a:lin ang="5400000"/>
              <a:tileRect/>
            </a:gradFill>
            <a:ln w="25400" cap="flat" cmpd="sng">
              <a:solidFill>
                <a:srgbClr val="BFBFB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anchor="ctr" anchorCtr="0"/>
            <a:p>
              <a:pPr algn="ctr" eaLnBrk="0" hangingPunct="0"/>
              <a:r>
                <a:rPr lang="en-US" altLang="zh-CN" sz="2000" dirty="0">
                  <a:latin typeface="Arial" panose="020B0604020202020204" pitchFamily="34" charset="0"/>
                  <a:ea typeface="微软雅黑" panose="020B0503020204020204" pitchFamily="34" charset="-122"/>
                </a:rPr>
                <a:t>4</a:t>
              </a:r>
              <a:endPara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4352" name="TextBox 27"/>
            <p:cNvSpPr txBox="1"/>
            <p:nvPr/>
          </p:nvSpPr>
          <p:spPr>
            <a:xfrm>
              <a:off x="765223" y="442118"/>
              <a:ext cx="5364813" cy="27608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eaLnBrk="0" hangingPunct="0"/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用手代替工具，不用夹具固定、物体（材料、工具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0" hangingPunct="0"/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和生产用品等）存放不当。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353" name="同侧圆角矩形 32"/>
          <p:cNvSpPr/>
          <p:nvPr/>
        </p:nvSpPr>
        <p:spPr>
          <a:xfrm>
            <a:off x="1219200" y="3124200"/>
            <a:ext cx="660400" cy="681038"/>
          </a:xfrm>
          <a:custGeom>
            <a:avLst/>
            <a:gdLst/>
            <a:ahLst/>
            <a:cxnLst>
              <a:cxn ang="0">
                <a:pos x="658812" y="340518"/>
              </a:cxn>
              <a:cxn ang="5400000">
                <a:pos x="329406" y="681037"/>
              </a:cxn>
              <a:cxn ang="10800000">
                <a:pos x="0" y="340518"/>
              </a:cxn>
              <a:cxn ang="16200000">
                <a:pos x="329406" y="0"/>
              </a:cxn>
            </a:cxnLst>
            <a:pathLst>
              <a:path w="658812" h="681037">
                <a:moveTo>
                  <a:pt x="109804" y="0"/>
                </a:moveTo>
                <a:lnTo>
                  <a:pt x="549008" y="0"/>
                </a:lnTo>
                <a:cubicBezTo>
                  <a:pt x="609651" y="0"/>
                  <a:pt x="658812" y="49161"/>
                  <a:pt x="658812" y="109804"/>
                </a:cubicBezTo>
                <a:lnTo>
                  <a:pt x="658812" y="681037"/>
                </a:lnTo>
                <a:lnTo>
                  <a:pt x="658812" y="681037"/>
                </a:lnTo>
                <a:lnTo>
                  <a:pt x="0" y="681037"/>
                </a:lnTo>
                <a:lnTo>
                  <a:pt x="0" y="681037"/>
                </a:lnTo>
                <a:lnTo>
                  <a:pt x="0" y="109804"/>
                </a:lnTo>
                <a:cubicBezTo>
                  <a:pt x="0" y="49161"/>
                  <a:pt x="49161" y="0"/>
                  <a:pt x="109804" y="0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0"/>
                </a:srgbClr>
              </a:gs>
              <a:gs pos="50000">
                <a:srgbClr val="F5F5F5">
                  <a:alpha val="0"/>
                </a:srgbClr>
              </a:gs>
              <a:gs pos="52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  <a:gs pos="100000">
                <a:schemeClr val="bg1">
                  <a:alpha val="0"/>
                </a:schemeClr>
              </a:gs>
            </a:gsLst>
            <a:lin ang="4680000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354" name="同侧圆角矩形 33"/>
          <p:cNvSpPr/>
          <p:nvPr/>
        </p:nvSpPr>
        <p:spPr>
          <a:xfrm>
            <a:off x="1241425" y="4498975"/>
            <a:ext cx="660400" cy="679450"/>
          </a:xfrm>
          <a:custGeom>
            <a:avLst/>
            <a:gdLst/>
            <a:ahLst/>
            <a:cxnLst>
              <a:cxn ang="0">
                <a:pos x="660400" y="339725"/>
              </a:cxn>
              <a:cxn ang="5400000">
                <a:pos x="330200" y="679450"/>
              </a:cxn>
              <a:cxn ang="10800000">
                <a:pos x="0" y="339725"/>
              </a:cxn>
              <a:cxn ang="16200000">
                <a:pos x="330200" y="0"/>
              </a:cxn>
            </a:cxnLst>
            <a:pathLst>
              <a:path w="660400" h="679450">
                <a:moveTo>
                  <a:pt x="110068" y="0"/>
                </a:moveTo>
                <a:lnTo>
                  <a:pt x="550331" y="0"/>
                </a:lnTo>
                <a:cubicBezTo>
                  <a:pt x="611120" y="0"/>
                  <a:pt x="660399" y="49279"/>
                  <a:pt x="660399" y="110068"/>
                </a:cubicBezTo>
                <a:lnTo>
                  <a:pt x="660400" y="679450"/>
                </a:lnTo>
                <a:lnTo>
                  <a:pt x="660400" y="679450"/>
                </a:lnTo>
                <a:lnTo>
                  <a:pt x="0" y="679450"/>
                </a:lnTo>
                <a:lnTo>
                  <a:pt x="0" y="679450"/>
                </a:lnTo>
                <a:lnTo>
                  <a:pt x="0" y="110068"/>
                </a:lnTo>
                <a:cubicBezTo>
                  <a:pt x="0" y="49279"/>
                  <a:pt x="49279" y="0"/>
                  <a:pt x="110068" y="0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0"/>
                </a:srgbClr>
              </a:gs>
              <a:gs pos="50000">
                <a:srgbClr val="F5F5F5">
                  <a:alpha val="0"/>
                </a:srgbClr>
              </a:gs>
              <a:gs pos="52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  <a:gs pos="100000">
                <a:schemeClr val="bg1">
                  <a:alpha val="0"/>
                </a:schemeClr>
              </a:gs>
            </a:gsLst>
            <a:lin ang="4680000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棱台 15361"/>
          <p:cNvSpPr/>
          <p:nvPr/>
        </p:nvSpPr>
        <p:spPr>
          <a:xfrm>
            <a:off x="1219200" y="457200"/>
            <a:ext cx="5181600" cy="609600"/>
          </a:xfrm>
          <a:prstGeom prst="bevel">
            <a:avLst>
              <a:gd name="adj" fmla="val 5903"/>
            </a:avLst>
          </a:prstGeom>
          <a:gradFill rotWithShape="1">
            <a:gsLst>
              <a:gs pos="0">
                <a:schemeClr val="accent1"/>
              </a:gs>
              <a:gs pos="100000">
                <a:srgbClr val="99C1E9"/>
              </a:gs>
            </a:gsLst>
            <a:lin ang="18900000" scaled="1"/>
            <a:tileRect/>
          </a:gradFill>
          <a:ln w="9525">
            <a:noFill/>
          </a:ln>
        </p:spPr>
        <p:txBody>
          <a:bodyPr anchor="t" anchorCtr="0"/>
          <a:p>
            <a:pPr eaLnBrk="0" hangingPunc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2" name="Rectangle 2"/>
          <p:cNvSpPr>
            <a:spLocks noGrp="1"/>
          </p:cNvSpPr>
          <p:nvPr/>
        </p:nvSpPr>
        <p:spPr>
          <a:xfrm>
            <a:off x="1295400" y="457200"/>
            <a:ext cx="5029200" cy="563563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Verdana" panose="020B0604030504040204" pitchFamily="34" charset="0"/>
              </a:rPr>
              <a:t>2、节后复工主要危险因素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Verdana" panose="020B0604030504040204" pitchFamily="34" charset="0"/>
            </a:endParaRPr>
          </a:p>
        </p:txBody>
      </p:sp>
      <p:grpSp>
        <p:nvGrpSpPr>
          <p:cNvPr id="15364" name="组合 30"/>
          <p:cNvGrpSpPr/>
          <p:nvPr/>
        </p:nvGrpSpPr>
        <p:grpSpPr>
          <a:xfrm rot="-7518117" flipH="1">
            <a:off x="930275" y="1860550"/>
            <a:ext cx="368300" cy="428625"/>
            <a:chOff x="0" y="0"/>
            <a:chExt cx="2476499" cy="2479675"/>
          </a:xfrm>
        </p:grpSpPr>
        <p:sp>
          <p:nvSpPr>
            <p:cNvPr id="2" name="Freeform 67"/>
            <p:cNvSpPr/>
            <p:nvPr/>
          </p:nvSpPr>
          <p:spPr>
            <a:xfrm>
              <a:off x="0" y="0"/>
              <a:ext cx="2476499" cy="2479675"/>
            </a:xfrm>
            <a:custGeom>
              <a:avLst/>
              <a:gdLst/>
              <a:ahLst/>
              <a:cxnLst>
                <a:cxn ang="0">
                  <a:pos x="2476499" y="1239838"/>
                </a:cxn>
                <a:cxn ang="0">
                  <a:pos x="2476499" y="2479675"/>
                </a:cxn>
                <a:cxn ang="0">
                  <a:pos x="1240134" y="2479675"/>
                </a:cxn>
                <a:cxn ang="0">
                  <a:pos x="0" y="1239838"/>
                </a:cxn>
                <a:cxn ang="0">
                  <a:pos x="1240134" y="0"/>
                </a:cxn>
                <a:cxn ang="0">
                  <a:pos x="2476499" y="1239838"/>
                </a:cxn>
              </a:cxnLst>
              <a:pathLst>
                <a:path w="657" h="658">
                  <a:moveTo>
                    <a:pt x="657" y="329"/>
                  </a:moveTo>
                  <a:cubicBezTo>
                    <a:pt x="657" y="419"/>
                    <a:pt x="657" y="658"/>
                    <a:pt x="657" y="658"/>
                  </a:cubicBezTo>
                  <a:cubicBezTo>
                    <a:pt x="657" y="658"/>
                    <a:pt x="420" y="658"/>
                    <a:pt x="329" y="658"/>
                  </a:cubicBezTo>
                  <a:cubicBezTo>
                    <a:pt x="147" y="658"/>
                    <a:pt x="0" y="511"/>
                    <a:pt x="0" y="329"/>
                  </a:cubicBezTo>
                  <a:cubicBezTo>
                    <a:pt x="0" y="148"/>
                    <a:pt x="147" y="0"/>
                    <a:pt x="329" y="0"/>
                  </a:cubicBezTo>
                  <a:cubicBezTo>
                    <a:pt x="510" y="0"/>
                    <a:pt x="657" y="148"/>
                    <a:pt x="657" y="329"/>
                  </a:cubicBezTo>
                  <a:close/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6000">
                  <a:srgbClr val="FFFFFF">
                    <a:alpha val="100000"/>
                  </a:srgbClr>
                </a:gs>
                <a:gs pos="33000">
                  <a:srgbClr val="D9D9D9">
                    <a:alpha val="100000"/>
                  </a:srgbClr>
                </a:gs>
                <a:gs pos="49001">
                  <a:srgbClr val="FFFFFF">
                    <a:alpha val="100000"/>
                  </a:srgbClr>
                </a:gs>
                <a:gs pos="69000">
                  <a:srgbClr val="CCCCCC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15365" name="Freeform 72"/>
            <p:cNvGrpSpPr/>
            <p:nvPr/>
          </p:nvGrpSpPr>
          <p:grpSpPr>
            <a:xfrm rot="-7518117" flipH="1">
              <a:off x="-90618" y="196834"/>
              <a:ext cx="2978011" cy="2507798"/>
              <a:chOff x="0" y="0"/>
              <a:chExt cx="694944" cy="585216"/>
            </a:xfrm>
          </p:grpSpPr>
          <p:pic>
            <p:nvPicPr>
              <p:cNvPr id="15366" name="Freeform 72"/>
              <p:cNvPicPr/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0" y="0"/>
                <a:ext cx="694944" cy="58521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5367" name="Text Box 12"/>
              <p:cNvSpPr txBox="1"/>
              <p:nvPr/>
            </p:nvSpPr>
            <p:spPr>
              <a:xfrm rot="-7518117">
                <a:off x="18199" y="15756"/>
                <a:ext cx="551239" cy="5519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/>
              <a:p>
                <a:pPr>
                  <a:buClr>
                    <a:schemeClr val="tx2"/>
                  </a:buClr>
                </a:pPr>
                <a:endParaRPr lang="zh-CN" sz="2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Verdana" panose="020B0604030504040204" pitchFamily="34" charset="0"/>
                </a:endParaRPr>
              </a:p>
            </p:txBody>
          </p:sp>
        </p:grpSp>
      </p:grpSp>
      <p:sp>
        <p:nvSpPr>
          <p:cNvPr id="15369" name="Rectangle 65"/>
          <p:cNvSpPr/>
          <p:nvPr/>
        </p:nvSpPr>
        <p:spPr>
          <a:xfrm>
            <a:off x="1371600" y="1905000"/>
            <a:ext cx="4029075" cy="4572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 anchorCtr="0">
            <a:spAutoFit/>
          </a:bodyPr>
          <a:p>
            <a:pPr algn="ctr" eaLnBrk="0" hangingPunct="0">
              <a:spcBef>
                <a:spcPct val="20000"/>
              </a:spcBef>
              <a:buClr>
                <a:schemeClr val="tx2"/>
              </a:buClr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节后易产生的不安全行为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" name="TextBox 6"/>
          <p:cNvSpPr txBox="1"/>
          <p:nvPr/>
        </p:nvSpPr>
        <p:spPr>
          <a:xfrm>
            <a:off x="1520825" y="3005138"/>
            <a:ext cx="2214563" cy="396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冒险进入危险场所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70" name="圆角矩形​​ 10"/>
          <p:cNvSpPr/>
          <p:nvPr/>
        </p:nvSpPr>
        <p:spPr>
          <a:xfrm>
            <a:off x="765175" y="3081338"/>
            <a:ext cx="374650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000"/>
              </a:gs>
              <a:gs pos="50000">
                <a:srgbClr val="EE9012"/>
              </a:gs>
              <a:gs pos="100000">
                <a:srgbClr val="FFC000"/>
              </a:gs>
            </a:gsLst>
            <a:lin ang="5400000"/>
            <a:tileRect/>
          </a:gradFill>
          <a:ln w="25400" cap="flat" cmpd="sng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ctr" anchorCtr="0"/>
          <a:p>
            <a:pPr algn="ctr" eaLnBrk="0" hangingPunct="0"/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</a:rPr>
              <a:t>5</a:t>
            </a:r>
            <a:endParaRPr lang="en-US" altLang="zh-CN" sz="20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371" name="TextBox 11"/>
          <p:cNvSpPr txBox="1"/>
          <p:nvPr/>
        </p:nvSpPr>
        <p:spPr>
          <a:xfrm>
            <a:off x="1528763" y="3448050"/>
            <a:ext cx="6700837" cy="1006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复工后，冒险进入采空区和独头巷道，打钻、装车、运输时未远离危险区，未“敲帮问顶”盲目作业，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易燃易爆场合使用明火等。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372" name="组合 16"/>
          <p:cNvGrpSpPr/>
          <p:nvPr/>
        </p:nvGrpSpPr>
        <p:grpSpPr>
          <a:xfrm>
            <a:off x="763588" y="4794250"/>
            <a:ext cx="4241800" cy="723900"/>
            <a:chOff x="0" y="0"/>
            <a:chExt cx="7349312" cy="723610"/>
          </a:xfrm>
        </p:grpSpPr>
        <p:sp>
          <p:nvSpPr>
            <p:cNvPr id="15373" name="TextBox 17"/>
            <p:cNvSpPr txBox="1"/>
            <p:nvPr/>
          </p:nvSpPr>
          <p:spPr>
            <a:xfrm>
              <a:off x="755697" y="0"/>
              <a:ext cx="2215018" cy="3986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eaLnBrk="0" hangingPunct="0"/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攀、坐不安全位置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74" name="圆角矩形​​ 18"/>
            <p:cNvSpPr/>
            <p:nvPr/>
          </p:nvSpPr>
          <p:spPr>
            <a:xfrm>
              <a:off x="0" y="76169"/>
              <a:ext cx="647740" cy="64744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EE9012"/>
                </a:gs>
                <a:gs pos="100000">
                  <a:srgbClr val="FFC000"/>
                </a:gs>
              </a:gsLst>
              <a:lin ang="5400000"/>
              <a:tileRect/>
            </a:gradFill>
            <a:ln w="25400" cap="flat" cmpd="sng">
              <a:solidFill>
                <a:srgbClr val="BFBFB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anchor="ctr" anchorCtr="0"/>
            <a:p>
              <a:pPr algn="ctr" eaLnBrk="0" hangingPunct="0"/>
              <a:r>
                <a:rPr lang="en-US" altLang="zh-CN" sz="2000" dirty="0">
                  <a:latin typeface="Arial" panose="020B0604020202020204" pitchFamily="34" charset="0"/>
                  <a:ea typeface="微软雅黑" panose="020B0503020204020204" pitchFamily="34" charset="-122"/>
                </a:rPr>
                <a:t>6</a:t>
              </a:r>
              <a:endPara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5375" name="TextBox 19"/>
            <p:cNvSpPr txBox="1"/>
            <p:nvPr/>
          </p:nvSpPr>
          <p:spPr>
            <a:xfrm>
              <a:off x="765223" y="442735"/>
              <a:ext cx="6584089" cy="2754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eaLnBrk="0" hangingPunct="0"/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在起吊物下作业、停留，机器运转时加油、修理、调整、焊接、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0" hangingPunct="0"/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清扫等，有分散注意力的行为。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9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棱台 16385"/>
          <p:cNvSpPr/>
          <p:nvPr/>
        </p:nvSpPr>
        <p:spPr>
          <a:xfrm>
            <a:off x="1219200" y="457200"/>
            <a:ext cx="5181600" cy="609600"/>
          </a:xfrm>
          <a:prstGeom prst="bevel">
            <a:avLst>
              <a:gd name="adj" fmla="val 5903"/>
            </a:avLst>
          </a:prstGeom>
          <a:gradFill rotWithShape="1">
            <a:gsLst>
              <a:gs pos="0">
                <a:schemeClr val="accent1"/>
              </a:gs>
              <a:gs pos="100000">
                <a:srgbClr val="99C1E9"/>
              </a:gs>
            </a:gsLst>
            <a:lin ang="18900000" scaled="1"/>
            <a:tileRect/>
          </a:gradFill>
          <a:ln w="9525">
            <a:noFill/>
          </a:ln>
        </p:spPr>
        <p:txBody>
          <a:bodyPr anchor="t" anchorCtr="0"/>
          <a:p>
            <a:pPr eaLnBrk="0" hangingPunc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86" name="Rectangle 2"/>
          <p:cNvSpPr>
            <a:spLocks noGrp="1"/>
          </p:cNvSpPr>
          <p:nvPr/>
        </p:nvSpPr>
        <p:spPr>
          <a:xfrm>
            <a:off x="1295400" y="457200"/>
            <a:ext cx="5029200" cy="563563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Verdana" panose="020B0604030504040204" pitchFamily="34" charset="0"/>
              </a:rPr>
              <a:t>2、节后复工主要危险因素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Verdana" panose="020B0604030504040204" pitchFamily="34" charset="0"/>
            </a:endParaRPr>
          </a:p>
        </p:txBody>
      </p:sp>
      <p:grpSp>
        <p:nvGrpSpPr>
          <p:cNvPr id="16388" name="组合 30"/>
          <p:cNvGrpSpPr/>
          <p:nvPr/>
        </p:nvGrpSpPr>
        <p:grpSpPr>
          <a:xfrm rot="-7518117" flipH="1">
            <a:off x="930275" y="1860550"/>
            <a:ext cx="368300" cy="428625"/>
            <a:chOff x="0" y="0"/>
            <a:chExt cx="2476499" cy="2479675"/>
          </a:xfrm>
        </p:grpSpPr>
        <p:sp>
          <p:nvSpPr>
            <p:cNvPr id="2" name="Freeform 67"/>
            <p:cNvSpPr/>
            <p:nvPr/>
          </p:nvSpPr>
          <p:spPr>
            <a:xfrm>
              <a:off x="0" y="0"/>
              <a:ext cx="2476499" cy="2479675"/>
            </a:xfrm>
            <a:custGeom>
              <a:avLst/>
              <a:gdLst/>
              <a:ahLst/>
              <a:cxnLst>
                <a:cxn ang="0">
                  <a:pos x="2476499" y="1239838"/>
                </a:cxn>
                <a:cxn ang="0">
                  <a:pos x="2476499" y="2479675"/>
                </a:cxn>
                <a:cxn ang="0">
                  <a:pos x="1240134" y="2479675"/>
                </a:cxn>
                <a:cxn ang="0">
                  <a:pos x="0" y="1239838"/>
                </a:cxn>
                <a:cxn ang="0">
                  <a:pos x="1240134" y="0"/>
                </a:cxn>
                <a:cxn ang="0">
                  <a:pos x="2476499" y="1239838"/>
                </a:cxn>
              </a:cxnLst>
              <a:pathLst>
                <a:path w="657" h="658">
                  <a:moveTo>
                    <a:pt x="657" y="329"/>
                  </a:moveTo>
                  <a:cubicBezTo>
                    <a:pt x="657" y="419"/>
                    <a:pt x="657" y="658"/>
                    <a:pt x="657" y="658"/>
                  </a:cubicBezTo>
                  <a:cubicBezTo>
                    <a:pt x="657" y="658"/>
                    <a:pt x="420" y="658"/>
                    <a:pt x="329" y="658"/>
                  </a:cubicBezTo>
                  <a:cubicBezTo>
                    <a:pt x="147" y="658"/>
                    <a:pt x="0" y="511"/>
                    <a:pt x="0" y="329"/>
                  </a:cubicBezTo>
                  <a:cubicBezTo>
                    <a:pt x="0" y="148"/>
                    <a:pt x="147" y="0"/>
                    <a:pt x="329" y="0"/>
                  </a:cubicBezTo>
                  <a:cubicBezTo>
                    <a:pt x="510" y="0"/>
                    <a:pt x="657" y="148"/>
                    <a:pt x="657" y="329"/>
                  </a:cubicBezTo>
                  <a:close/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6000">
                  <a:srgbClr val="FFFFFF">
                    <a:alpha val="100000"/>
                  </a:srgbClr>
                </a:gs>
                <a:gs pos="33000">
                  <a:srgbClr val="D9D9D9">
                    <a:alpha val="100000"/>
                  </a:srgbClr>
                </a:gs>
                <a:gs pos="49001">
                  <a:srgbClr val="FFFFFF">
                    <a:alpha val="100000"/>
                  </a:srgbClr>
                </a:gs>
                <a:gs pos="69000">
                  <a:srgbClr val="CCCCCC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16389" name="Freeform 72"/>
            <p:cNvGrpSpPr/>
            <p:nvPr/>
          </p:nvGrpSpPr>
          <p:grpSpPr>
            <a:xfrm rot="-7518117" flipH="1">
              <a:off x="-90618" y="196834"/>
              <a:ext cx="2978011" cy="2507798"/>
              <a:chOff x="0" y="0"/>
              <a:chExt cx="694944" cy="585216"/>
            </a:xfrm>
          </p:grpSpPr>
          <p:pic>
            <p:nvPicPr>
              <p:cNvPr id="16390" name="Freeform 72"/>
              <p:cNvPicPr/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0" y="0"/>
                <a:ext cx="694944" cy="58521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6391" name="Text Box 12"/>
              <p:cNvSpPr txBox="1"/>
              <p:nvPr/>
            </p:nvSpPr>
            <p:spPr>
              <a:xfrm rot="-7518117">
                <a:off x="18199" y="15756"/>
                <a:ext cx="551239" cy="5519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/>
              <a:p>
                <a:pPr>
                  <a:buClr>
                    <a:schemeClr val="tx2"/>
                  </a:buClr>
                </a:pPr>
                <a:endParaRPr lang="zh-CN" sz="2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Verdana" panose="020B0604030504040204" pitchFamily="34" charset="0"/>
                </a:endParaRPr>
              </a:p>
            </p:txBody>
          </p:sp>
        </p:grpSp>
      </p:grpSp>
      <p:sp>
        <p:nvSpPr>
          <p:cNvPr id="16393" name="Rectangle 65"/>
          <p:cNvSpPr/>
          <p:nvPr/>
        </p:nvSpPr>
        <p:spPr>
          <a:xfrm>
            <a:off x="1371600" y="1905000"/>
            <a:ext cx="4029075" cy="4572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 anchorCtr="0">
            <a:spAutoFit/>
          </a:bodyPr>
          <a:p>
            <a:pPr algn="ctr" eaLnBrk="0" hangingPunct="0">
              <a:spcBef>
                <a:spcPct val="20000"/>
              </a:spcBef>
              <a:buClr>
                <a:schemeClr val="tx2"/>
              </a:buClr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节后易产生的不安全行为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3" name="组合 20"/>
          <p:cNvGrpSpPr/>
          <p:nvPr/>
        </p:nvGrpSpPr>
        <p:grpSpPr>
          <a:xfrm>
            <a:off x="762000" y="2898775"/>
            <a:ext cx="6740525" cy="723900"/>
            <a:chOff x="0" y="0"/>
            <a:chExt cx="6739674" cy="723610"/>
          </a:xfrm>
        </p:grpSpPr>
        <p:sp>
          <p:nvSpPr>
            <p:cNvPr id="16394" name="TextBox 21"/>
            <p:cNvSpPr txBox="1"/>
            <p:nvPr/>
          </p:nvSpPr>
          <p:spPr>
            <a:xfrm>
              <a:off x="755697" y="0"/>
              <a:ext cx="2469033" cy="3986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eaLnBrk="0" hangingPunct="0"/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不佩戴劳动保护用品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95" name="圆角矩形​​ 22"/>
            <p:cNvSpPr/>
            <p:nvPr/>
          </p:nvSpPr>
          <p:spPr>
            <a:xfrm>
              <a:off x="0" y="76169"/>
              <a:ext cx="647740" cy="64744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EE9012"/>
                </a:gs>
                <a:gs pos="100000">
                  <a:srgbClr val="FFC000"/>
                </a:gs>
              </a:gsLst>
              <a:lin ang="5400000"/>
              <a:tileRect/>
            </a:gradFill>
            <a:ln w="25400" cap="flat" cmpd="sng">
              <a:solidFill>
                <a:srgbClr val="BFBFB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anchor="ctr" anchorCtr="0"/>
            <a:p>
              <a:pPr algn="ctr" eaLnBrk="0" hangingPunct="0"/>
              <a:r>
                <a:rPr lang="en-US" altLang="zh-CN" sz="2000" dirty="0">
                  <a:latin typeface="Arial" panose="020B0604020202020204" pitchFamily="34" charset="0"/>
                  <a:ea typeface="微软雅黑" panose="020B0503020204020204" pitchFamily="34" charset="-122"/>
                </a:rPr>
                <a:t>7</a:t>
              </a:r>
              <a:endPara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6396" name="TextBox 23"/>
            <p:cNvSpPr txBox="1"/>
            <p:nvPr/>
          </p:nvSpPr>
          <p:spPr>
            <a:xfrm>
              <a:off x="765223" y="442736"/>
              <a:ext cx="5974451" cy="2754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eaLnBrk="0" hangingPunct="0"/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麻痹大意，盲目自信，本该佩戴劳保用品才能作业的环节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0" hangingPunct="0"/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未佩戴劳保用品就进行作业。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397" name="组合 24"/>
          <p:cNvGrpSpPr/>
          <p:nvPr/>
        </p:nvGrpSpPr>
        <p:grpSpPr>
          <a:xfrm>
            <a:off x="757238" y="4727575"/>
            <a:ext cx="6435725" cy="722313"/>
            <a:chOff x="0" y="0"/>
            <a:chExt cx="6434855" cy="723610"/>
          </a:xfrm>
        </p:grpSpPr>
        <p:sp>
          <p:nvSpPr>
            <p:cNvPr id="16398" name="TextBox 25"/>
            <p:cNvSpPr txBox="1"/>
            <p:nvPr/>
          </p:nvSpPr>
          <p:spPr>
            <a:xfrm>
              <a:off x="755697" y="0"/>
              <a:ext cx="1452970" cy="39949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eaLnBrk="0" hangingPunct="0"/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不安全装束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99" name="圆角矩形​​ 26"/>
            <p:cNvSpPr/>
            <p:nvPr/>
          </p:nvSpPr>
          <p:spPr>
            <a:xfrm>
              <a:off x="0" y="74746"/>
              <a:ext cx="647740" cy="64886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EE9012"/>
                </a:gs>
                <a:gs pos="100000">
                  <a:srgbClr val="FFC000"/>
                </a:gs>
              </a:gsLst>
              <a:lin ang="5400000"/>
              <a:tileRect/>
            </a:gradFill>
            <a:ln w="25400" cap="flat" cmpd="sng">
              <a:solidFill>
                <a:srgbClr val="BFBFB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anchor="ctr" anchorCtr="0"/>
            <a:p>
              <a:pPr algn="ctr" eaLnBrk="0" hangingPunct="0"/>
              <a:r>
                <a:rPr lang="en-US" altLang="zh-CN" sz="2000" dirty="0">
                  <a:latin typeface="Arial" panose="020B0604020202020204" pitchFamily="34" charset="0"/>
                  <a:ea typeface="微软雅黑" panose="020B0503020204020204" pitchFamily="34" charset="-122"/>
                </a:rPr>
                <a:t>8</a:t>
              </a:r>
              <a:endPara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6400" name="TextBox 27"/>
            <p:cNvSpPr txBox="1"/>
            <p:nvPr/>
          </p:nvSpPr>
          <p:spPr>
            <a:xfrm>
              <a:off x="765223" y="442118"/>
              <a:ext cx="5669632" cy="27608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eaLnBrk="0" hangingPunct="0"/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在有旋转零件的设备旁作业穿过肥大服装，操纵带有旋转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0" hangingPunct="0"/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部件的设备时戴手套等。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棱台 17409"/>
          <p:cNvSpPr/>
          <p:nvPr/>
        </p:nvSpPr>
        <p:spPr>
          <a:xfrm>
            <a:off x="1219200" y="457200"/>
            <a:ext cx="5181600" cy="609600"/>
          </a:xfrm>
          <a:prstGeom prst="bevel">
            <a:avLst>
              <a:gd name="adj" fmla="val 5903"/>
            </a:avLst>
          </a:prstGeom>
          <a:gradFill rotWithShape="1">
            <a:gsLst>
              <a:gs pos="0">
                <a:schemeClr val="accent1"/>
              </a:gs>
              <a:gs pos="100000">
                <a:srgbClr val="99C1E9"/>
              </a:gs>
            </a:gsLst>
            <a:lin ang="18900000" scaled="1"/>
            <a:tileRect/>
          </a:gradFill>
          <a:ln w="9525">
            <a:noFill/>
          </a:ln>
        </p:spPr>
        <p:txBody>
          <a:bodyPr anchor="t" anchorCtr="0"/>
          <a:p>
            <a:pPr eaLnBrk="0" hangingPunc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10" name="Rectangle 2"/>
          <p:cNvSpPr>
            <a:spLocks noGrp="1"/>
          </p:cNvSpPr>
          <p:nvPr/>
        </p:nvSpPr>
        <p:spPr>
          <a:xfrm>
            <a:off x="1295400" y="457200"/>
            <a:ext cx="5029200" cy="563563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Verdana" panose="020B0604030504040204" pitchFamily="34" charset="0"/>
              </a:rPr>
              <a:t>3、节后复工主要安全措施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Verdana" panose="020B0604030504040204" pitchFamily="34" charset="0"/>
            </a:endParaRPr>
          </a:p>
        </p:txBody>
      </p:sp>
      <p:grpSp>
        <p:nvGrpSpPr>
          <p:cNvPr id="17412" name="组合 30"/>
          <p:cNvGrpSpPr/>
          <p:nvPr/>
        </p:nvGrpSpPr>
        <p:grpSpPr>
          <a:xfrm rot="-7518117" flipH="1">
            <a:off x="930275" y="1860550"/>
            <a:ext cx="368300" cy="428625"/>
            <a:chOff x="0" y="0"/>
            <a:chExt cx="2476499" cy="2479675"/>
          </a:xfrm>
        </p:grpSpPr>
        <p:sp>
          <p:nvSpPr>
            <p:cNvPr id="2" name="Freeform 67"/>
            <p:cNvSpPr/>
            <p:nvPr/>
          </p:nvSpPr>
          <p:spPr>
            <a:xfrm>
              <a:off x="0" y="0"/>
              <a:ext cx="2476499" cy="2479675"/>
            </a:xfrm>
            <a:custGeom>
              <a:avLst/>
              <a:gdLst/>
              <a:ahLst/>
              <a:cxnLst>
                <a:cxn ang="0">
                  <a:pos x="2476499" y="1239838"/>
                </a:cxn>
                <a:cxn ang="0">
                  <a:pos x="2476499" y="2479675"/>
                </a:cxn>
                <a:cxn ang="0">
                  <a:pos x="1240134" y="2479675"/>
                </a:cxn>
                <a:cxn ang="0">
                  <a:pos x="0" y="1239838"/>
                </a:cxn>
                <a:cxn ang="0">
                  <a:pos x="1240134" y="0"/>
                </a:cxn>
                <a:cxn ang="0">
                  <a:pos x="2476499" y="1239838"/>
                </a:cxn>
              </a:cxnLst>
              <a:pathLst>
                <a:path w="657" h="658">
                  <a:moveTo>
                    <a:pt x="657" y="329"/>
                  </a:moveTo>
                  <a:cubicBezTo>
                    <a:pt x="657" y="419"/>
                    <a:pt x="657" y="658"/>
                    <a:pt x="657" y="658"/>
                  </a:cubicBezTo>
                  <a:cubicBezTo>
                    <a:pt x="657" y="658"/>
                    <a:pt x="420" y="658"/>
                    <a:pt x="329" y="658"/>
                  </a:cubicBezTo>
                  <a:cubicBezTo>
                    <a:pt x="147" y="658"/>
                    <a:pt x="0" y="511"/>
                    <a:pt x="0" y="329"/>
                  </a:cubicBezTo>
                  <a:cubicBezTo>
                    <a:pt x="0" y="148"/>
                    <a:pt x="147" y="0"/>
                    <a:pt x="329" y="0"/>
                  </a:cubicBezTo>
                  <a:cubicBezTo>
                    <a:pt x="510" y="0"/>
                    <a:pt x="657" y="148"/>
                    <a:pt x="657" y="329"/>
                  </a:cubicBezTo>
                  <a:close/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6000">
                  <a:srgbClr val="FFFFFF">
                    <a:alpha val="100000"/>
                  </a:srgbClr>
                </a:gs>
                <a:gs pos="33000">
                  <a:srgbClr val="D9D9D9">
                    <a:alpha val="100000"/>
                  </a:srgbClr>
                </a:gs>
                <a:gs pos="49001">
                  <a:srgbClr val="FFFFFF">
                    <a:alpha val="100000"/>
                  </a:srgbClr>
                </a:gs>
                <a:gs pos="69000">
                  <a:srgbClr val="CCCCCC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17413" name="Freeform 72"/>
            <p:cNvGrpSpPr/>
            <p:nvPr/>
          </p:nvGrpSpPr>
          <p:grpSpPr>
            <a:xfrm rot="-7518117" flipH="1">
              <a:off x="-90618" y="196834"/>
              <a:ext cx="2978011" cy="2507798"/>
              <a:chOff x="0" y="0"/>
              <a:chExt cx="694944" cy="585216"/>
            </a:xfrm>
          </p:grpSpPr>
          <p:pic>
            <p:nvPicPr>
              <p:cNvPr id="17414" name="Freeform 72"/>
              <p:cNvPicPr/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0" y="0"/>
                <a:ext cx="694944" cy="58521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7415" name="Text Box 12"/>
              <p:cNvSpPr txBox="1"/>
              <p:nvPr/>
            </p:nvSpPr>
            <p:spPr>
              <a:xfrm rot="-7518117">
                <a:off x="18199" y="15756"/>
                <a:ext cx="551239" cy="5519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/>
              <a:p>
                <a:pPr>
                  <a:buClr>
                    <a:schemeClr val="tx2"/>
                  </a:buClr>
                </a:pPr>
                <a:endParaRPr lang="zh-CN" sz="2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Verdana" panose="020B0604030504040204" pitchFamily="34" charset="0"/>
                </a:endParaRPr>
              </a:p>
            </p:txBody>
          </p:sp>
        </p:grpSp>
      </p:grpSp>
      <p:sp>
        <p:nvSpPr>
          <p:cNvPr id="17417" name="Rectangle 65"/>
          <p:cNvSpPr/>
          <p:nvPr/>
        </p:nvSpPr>
        <p:spPr>
          <a:xfrm>
            <a:off x="1371600" y="1905000"/>
            <a:ext cx="4029075" cy="4572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 anchorCtr="0">
            <a:spAutoFit/>
          </a:bodyPr>
          <a:p>
            <a:pPr algn="ctr" eaLnBrk="0" hangingPunct="0">
              <a:spcBef>
                <a:spcPct val="20000"/>
              </a:spcBef>
              <a:buClr>
                <a:schemeClr val="tx2"/>
              </a:buClr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开展安全责任承诺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7418" name="Rectangle 2"/>
          <p:cNvSpPr>
            <a:spLocks noGrp="1"/>
          </p:cNvSpPr>
          <p:nvPr/>
        </p:nvSpPr>
        <p:spPr>
          <a:xfrm>
            <a:off x="1220788" y="2744788"/>
            <a:ext cx="7237412" cy="2055812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 wrap="square" anchor="t" anchorCtr="0"/>
          <a:p>
            <a:pPr eaLnBrk="0" hangingPunct="0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逐级分解、层层组织签订新一年度的安全生产责任书，明确企业负责人、安全负责人、班组长、员工的安全责任，做到以岗定责、按责履职。组织开展岗位安全责任承诺，树立“责任不落实是最大的隐患”的理念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  <a:buClr>
                <a:schemeClr val="tx2"/>
              </a:buClr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 bldLvl="0" animBg="1"/>
      <p:bldP spid="17418" grpId="0" bldLvl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棱台 18433"/>
          <p:cNvSpPr/>
          <p:nvPr/>
        </p:nvSpPr>
        <p:spPr>
          <a:xfrm>
            <a:off x="1219200" y="457200"/>
            <a:ext cx="5181600" cy="609600"/>
          </a:xfrm>
          <a:prstGeom prst="bevel">
            <a:avLst>
              <a:gd name="adj" fmla="val 5903"/>
            </a:avLst>
          </a:prstGeom>
          <a:gradFill rotWithShape="1">
            <a:gsLst>
              <a:gs pos="0">
                <a:schemeClr val="accent1"/>
              </a:gs>
              <a:gs pos="100000">
                <a:srgbClr val="99C1E9"/>
              </a:gs>
            </a:gsLst>
            <a:lin ang="18900000" scaled="1"/>
            <a:tileRect/>
          </a:gradFill>
          <a:ln w="9525">
            <a:noFill/>
          </a:ln>
        </p:spPr>
        <p:txBody>
          <a:bodyPr anchor="t" anchorCtr="0"/>
          <a:p>
            <a:pPr eaLnBrk="0" hangingPunc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34" name="Rectangle 2"/>
          <p:cNvSpPr>
            <a:spLocks noGrp="1"/>
          </p:cNvSpPr>
          <p:nvPr/>
        </p:nvSpPr>
        <p:spPr>
          <a:xfrm>
            <a:off x="1295400" y="457200"/>
            <a:ext cx="5029200" cy="563563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Verdana" panose="020B0604030504040204" pitchFamily="34" charset="0"/>
              </a:rPr>
              <a:t>3、节后复工主要安全措施</a:t>
            </a:r>
            <a:endParaRPr lang="zh-CN" altLang="en-US" sz="32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sym typeface="Verdana" panose="020B0604030504040204" pitchFamily="34" charset="0"/>
            </a:endParaRPr>
          </a:p>
        </p:txBody>
      </p:sp>
      <p:grpSp>
        <p:nvGrpSpPr>
          <p:cNvPr id="18436" name="组合 30"/>
          <p:cNvGrpSpPr/>
          <p:nvPr/>
        </p:nvGrpSpPr>
        <p:grpSpPr>
          <a:xfrm rot="-7518117" flipH="1">
            <a:off x="930275" y="1860550"/>
            <a:ext cx="368300" cy="428625"/>
            <a:chOff x="0" y="0"/>
            <a:chExt cx="2476499" cy="2479675"/>
          </a:xfrm>
        </p:grpSpPr>
        <p:sp>
          <p:nvSpPr>
            <p:cNvPr id="2" name="Freeform 67"/>
            <p:cNvSpPr/>
            <p:nvPr/>
          </p:nvSpPr>
          <p:spPr>
            <a:xfrm>
              <a:off x="0" y="0"/>
              <a:ext cx="2476499" cy="2479675"/>
            </a:xfrm>
            <a:custGeom>
              <a:avLst/>
              <a:gdLst/>
              <a:ahLst/>
              <a:cxnLst>
                <a:cxn ang="0">
                  <a:pos x="2476499" y="1239838"/>
                </a:cxn>
                <a:cxn ang="0">
                  <a:pos x="2476499" y="2479675"/>
                </a:cxn>
                <a:cxn ang="0">
                  <a:pos x="1240134" y="2479675"/>
                </a:cxn>
                <a:cxn ang="0">
                  <a:pos x="0" y="1239838"/>
                </a:cxn>
                <a:cxn ang="0">
                  <a:pos x="1240134" y="0"/>
                </a:cxn>
                <a:cxn ang="0">
                  <a:pos x="2476499" y="1239838"/>
                </a:cxn>
              </a:cxnLst>
              <a:pathLst>
                <a:path w="657" h="658">
                  <a:moveTo>
                    <a:pt x="657" y="329"/>
                  </a:moveTo>
                  <a:cubicBezTo>
                    <a:pt x="657" y="419"/>
                    <a:pt x="657" y="658"/>
                    <a:pt x="657" y="658"/>
                  </a:cubicBezTo>
                  <a:cubicBezTo>
                    <a:pt x="657" y="658"/>
                    <a:pt x="420" y="658"/>
                    <a:pt x="329" y="658"/>
                  </a:cubicBezTo>
                  <a:cubicBezTo>
                    <a:pt x="147" y="658"/>
                    <a:pt x="0" y="511"/>
                    <a:pt x="0" y="329"/>
                  </a:cubicBezTo>
                  <a:cubicBezTo>
                    <a:pt x="0" y="148"/>
                    <a:pt x="147" y="0"/>
                    <a:pt x="329" y="0"/>
                  </a:cubicBezTo>
                  <a:cubicBezTo>
                    <a:pt x="510" y="0"/>
                    <a:pt x="657" y="148"/>
                    <a:pt x="657" y="329"/>
                  </a:cubicBezTo>
                  <a:close/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6000">
                  <a:srgbClr val="FFFFFF">
                    <a:alpha val="100000"/>
                  </a:srgbClr>
                </a:gs>
                <a:gs pos="33000">
                  <a:srgbClr val="D9D9D9">
                    <a:alpha val="100000"/>
                  </a:srgbClr>
                </a:gs>
                <a:gs pos="49001">
                  <a:srgbClr val="FFFFFF">
                    <a:alpha val="100000"/>
                  </a:srgbClr>
                </a:gs>
                <a:gs pos="69000">
                  <a:srgbClr val="CCCCCC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18437" name="Freeform 72"/>
            <p:cNvGrpSpPr/>
            <p:nvPr/>
          </p:nvGrpSpPr>
          <p:grpSpPr>
            <a:xfrm rot="-7518117" flipH="1">
              <a:off x="-90618" y="196834"/>
              <a:ext cx="2978011" cy="2507798"/>
              <a:chOff x="0" y="0"/>
              <a:chExt cx="694944" cy="585216"/>
            </a:xfrm>
          </p:grpSpPr>
          <p:pic>
            <p:nvPicPr>
              <p:cNvPr id="18438" name="Freeform 72"/>
              <p:cNvPicPr/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0" y="0"/>
                <a:ext cx="694944" cy="58521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8439" name="Text Box 12"/>
              <p:cNvSpPr txBox="1"/>
              <p:nvPr/>
            </p:nvSpPr>
            <p:spPr>
              <a:xfrm rot="-7518117">
                <a:off x="18199" y="15756"/>
                <a:ext cx="551239" cy="5519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/>
              <a:p>
                <a:pPr>
                  <a:buClr>
                    <a:schemeClr val="tx2"/>
                  </a:buClr>
                </a:pPr>
                <a:endParaRPr lang="zh-CN" sz="2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Verdana" panose="020B0604030504040204" pitchFamily="34" charset="0"/>
                </a:endParaRPr>
              </a:p>
            </p:txBody>
          </p:sp>
        </p:grpSp>
      </p:grpSp>
      <p:sp>
        <p:nvSpPr>
          <p:cNvPr id="18441" name="Rectangle 65"/>
          <p:cNvSpPr/>
          <p:nvPr/>
        </p:nvSpPr>
        <p:spPr>
          <a:xfrm>
            <a:off x="1371600" y="1905000"/>
            <a:ext cx="4029075" cy="4572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 anchorCtr="0">
            <a:spAutoFit/>
          </a:bodyPr>
          <a:p>
            <a:pPr algn="ctr" eaLnBrk="0" hangingPunct="0">
              <a:spcBef>
                <a:spcPct val="20000"/>
              </a:spcBef>
              <a:buClr>
                <a:schemeClr val="tx2"/>
              </a:buClr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开展全员安全培训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8442" name="Rectangle 2"/>
          <p:cNvSpPr>
            <a:spLocks noGrp="1"/>
          </p:cNvSpPr>
          <p:nvPr/>
        </p:nvSpPr>
        <p:spPr>
          <a:xfrm>
            <a:off x="1220788" y="2744788"/>
            <a:ext cx="7237412" cy="2055812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 wrap="square" anchor="t" anchorCtr="0"/>
          <a:p>
            <a:pPr eaLnBrk="0" hangingPunct="0">
              <a:lnSpc>
                <a:spcPct val="17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对新员工进行三级安全教育培训，对返岗员工安全培训唤醒安全生产意识，提高安全操作技能，要严格审核特种作业人员资格，确保持证上岗，对特种作业人员进行岗位安全教育。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70000"/>
              </a:lnSpc>
              <a:buClr>
                <a:schemeClr val="tx2"/>
              </a:buClr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1" grpId="0" bldLvl="0" animBg="1"/>
      <p:bldP spid="18442" grpId="0" bldLvl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棱台 19457"/>
          <p:cNvSpPr/>
          <p:nvPr/>
        </p:nvSpPr>
        <p:spPr>
          <a:xfrm>
            <a:off x="1219200" y="457200"/>
            <a:ext cx="5181600" cy="609600"/>
          </a:xfrm>
          <a:prstGeom prst="bevel">
            <a:avLst>
              <a:gd name="adj" fmla="val 5903"/>
            </a:avLst>
          </a:prstGeom>
          <a:gradFill rotWithShape="1">
            <a:gsLst>
              <a:gs pos="0">
                <a:schemeClr val="accent1"/>
              </a:gs>
              <a:gs pos="100000">
                <a:srgbClr val="99C1E9"/>
              </a:gs>
            </a:gsLst>
            <a:lin ang="18900000" scaled="1"/>
            <a:tileRect/>
          </a:gradFill>
          <a:ln w="9525">
            <a:noFill/>
          </a:ln>
        </p:spPr>
        <p:txBody>
          <a:bodyPr anchor="t" anchorCtr="0"/>
          <a:p>
            <a:pPr eaLnBrk="0" hangingPunc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58" name="Rectangle 2"/>
          <p:cNvSpPr>
            <a:spLocks noGrp="1"/>
          </p:cNvSpPr>
          <p:nvPr/>
        </p:nvSpPr>
        <p:spPr>
          <a:xfrm>
            <a:off x="1295400" y="457200"/>
            <a:ext cx="5029200" cy="563563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Verdana" panose="020B0604030504040204" pitchFamily="34" charset="0"/>
              </a:rPr>
              <a:t>3、节后复工主要安全措施</a:t>
            </a:r>
            <a:endParaRPr lang="zh-CN" altLang="en-US" sz="32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sym typeface="Verdana" panose="020B0604030504040204" pitchFamily="34" charset="0"/>
            </a:endParaRPr>
          </a:p>
        </p:txBody>
      </p:sp>
      <p:grpSp>
        <p:nvGrpSpPr>
          <p:cNvPr id="19460" name="组合 30"/>
          <p:cNvGrpSpPr/>
          <p:nvPr/>
        </p:nvGrpSpPr>
        <p:grpSpPr>
          <a:xfrm rot="-7518117" flipH="1">
            <a:off x="930275" y="1860550"/>
            <a:ext cx="368300" cy="428625"/>
            <a:chOff x="0" y="0"/>
            <a:chExt cx="2476499" cy="2479675"/>
          </a:xfrm>
        </p:grpSpPr>
        <p:sp>
          <p:nvSpPr>
            <p:cNvPr id="2" name="Freeform 67"/>
            <p:cNvSpPr/>
            <p:nvPr/>
          </p:nvSpPr>
          <p:spPr>
            <a:xfrm>
              <a:off x="0" y="0"/>
              <a:ext cx="2476499" cy="2479675"/>
            </a:xfrm>
            <a:custGeom>
              <a:avLst/>
              <a:gdLst/>
              <a:ahLst/>
              <a:cxnLst>
                <a:cxn ang="0">
                  <a:pos x="2476499" y="1239838"/>
                </a:cxn>
                <a:cxn ang="0">
                  <a:pos x="2476499" y="2479675"/>
                </a:cxn>
                <a:cxn ang="0">
                  <a:pos x="1240134" y="2479675"/>
                </a:cxn>
                <a:cxn ang="0">
                  <a:pos x="0" y="1239838"/>
                </a:cxn>
                <a:cxn ang="0">
                  <a:pos x="1240134" y="0"/>
                </a:cxn>
                <a:cxn ang="0">
                  <a:pos x="2476499" y="1239838"/>
                </a:cxn>
              </a:cxnLst>
              <a:pathLst>
                <a:path w="657" h="658">
                  <a:moveTo>
                    <a:pt x="657" y="329"/>
                  </a:moveTo>
                  <a:cubicBezTo>
                    <a:pt x="657" y="419"/>
                    <a:pt x="657" y="658"/>
                    <a:pt x="657" y="658"/>
                  </a:cubicBezTo>
                  <a:cubicBezTo>
                    <a:pt x="657" y="658"/>
                    <a:pt x="420" y="658"/>
                    <a:pt x="329" y="658"/>
                  </a:cubicBezTo>
                  <a:cubicBezTo>
                    <a:pt x="147" y="658"/>
                    <a:pt x="0" y="511"/>
                    <a:pt x="0" y="329"/>
                  </a:cubicBezTo>
                  <a:cubicBezTo>
                    <a:pt x="0" y="148"/>
                    <a:pt x="147" y="0"/>
                    <a:pt x="329" y="0"/>
                  </a:cubicBezTo>
                  <a:cubicBezTo>
                    <a:pt x="510" y="0"/>
                    <a:pt x="657" y="148"/>
                    <a:pt x="657" y="329"/>
                  </a:cubicBezTo>
                  <a:close/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6000">
                  <a:srgbClr val="FFFFFF">
                    <a:alpha val="100000"/>
                  </a:srgbClr>
                </a:gs>
                <a:gs pos="33000">
                  <a:srgbClr val="D9D9D9">
                    <a:alpha val="100000"/>
                  </a:srgbClr>
                </a:gs>
                <a:gs pos="49001">
                  <a:srgbClr val="FFFFFF">
                    <a:alpha val="100000"/>
                  </a:srgbClr>
                </a:gs>
                <a:gs pos="69000">
                  <a:srgbClr val="CCCCCC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19461" name="Freeform 72"/>
            <p:cNvGrpSpPr/>
            <p:nvPr/>
          </p:nvGrpSpPr>
          <p:grpSpPr>
            <a:xfrm rot="-7518117" flipH="1">
              <a:off x="-90618" y="196834"/>
              <a:ext cx="2978011" cy="2507798"/>
              <a:chOff x="0" y="0"/>
              <a:chExt cx="694944" cy="585216"/>
            </a:xfrm>
          </p:grpSpPr>
          <p:pic>
            <p:nvPicPr>
              <p:cNvPr id="19462" name="Freeform 72"/>
              <p:cNvPicPr/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0" y="0"/>
                <a:ext cx="694944" cy="58521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9463" name="Text Box 12"/>
              <p:cNvSpPr txBox="1"/>
              <p:nvPr/>
            </p:nvSpPr>
            <p:spPr>
              <a:xfrm rot="-7518117">
                <a:off x="18199" y="15756"/>
                <a:ext cx="551239" cy="5519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/>
              <a:p>
                <a:pPr>
                  <a:buClr>
                    <a:schemeClr val="tx2"/>
                  </a:buClr>
                </a:pPr>
                <a:endParaRPr lang="zh-CN" sz="2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Verdana" panose="020B0604030504040204" pitchFamily="34" charset="0"/>
                </a:endParaRPr>
              </a:p>
            </p:txBody>
          </p:sp>
        </p:grpSp>
      </p:grpSp>
      <p:sp>
        <p:nvSpPr>
          <p:cNvPr id="19465" name="Rectangle 65"/>
          <p:cNvSpPr/>
          <p:nvPr/>
        </p:nvSpPr>
        <p:spPr>
          <a:xfrm>
            <a:off x="1371600" y="1905000"/>
            <a:ext cx="4029075" cy="4572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 anchorCtr="0">
            <a:spAutoFit/>
          </a:bodyPr>
          <a:p>
            <a:pPr algn="ctr" eaLnBrk="0" hangingPunct="0">
              <a:spcBef>
                <a:spcPct val="20000"/>
              </a:spcBef>
              <a:buClr>
                <a:schemeClr val="tx2"/>
              </a:buClr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开展专题班前会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9466" name="Rectangle 2"/>
          <p:cNvSpPr>
            <a:spLocks noGrp="1"/>
          </p:cNvSpPr>
          <p:nvPr/>
        </p:nvSpPr>
        <p:spPr>
          <a:xfrm>
            <a:off x="1220788" y="2744788"/>
            <a:ext cx="7237412" cy="2055812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 wrap="square" anchor="t" anchorCtr="0"/>
          <a:p>
            <a:pPr eaLnBrk="0" hangingPunct="0">
              <a:lnSpc>
                <a:spcPct val="14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组织、指导和督促生产班组开展一次安全专题班前会，班组长带领班组成员作出安全承诺，开展交心谈话，了解节后大家的身体和心理状态，一起分析工作中面临的风险，相互提醒，自觉做到“四不伤害”。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 bldLvl="0" animBg="1"/>
      <p:bldP spid="19466" grpId="0" bldLvl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棱台 20481"/>
          <p:cNvSpPr/>
          <p:nvPr/>
        </p:nvSpPr>
        <p:spPr>
          <a:xfrm>
            <a:off x="1219200" y="457200"/>
            <a:ext cx="5181600" cy="609600"/>
          </a:xfrm>
          <a:prstGeom prst="bevel">
            <a:avLst>
              <a:gd name="adj" fmla="val 5903"/>
            </a:avLst>
          </a:prstGeom>
          <a:gradFill rotWithShape="1">
            <a:gsLst>
              <a:gs pos="0">
                <a:schemeClr val="accent1"/>
              </a:gs>
              <a:gs pos="100000">
                <a:srgbClr val="99C1E9"/>
              </a:gs>
            </a:gsLst>
            <a:lin ang="18900000" scaled="1"/>
            <a:tileRect/>
          </a:gradFill>
          <a:ln w="9525">
            <a:noFill/>
          </a:ln>
        </p:spPr>
        <p:txBody>
          <a:bodyPr anchor="t" anchorCtr="0"/>
          <a:p>
            <a:pPr eaLnBrk="0" hangingPunc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2" name="Rectangle 2"/>
          <p:cNvSpPr>
            <a:spLocks noGrp="1"/>
          </p:cNvSpPr>
          <p:nvPr/>
        </p:nvSpPr>
        <p:spPr>
          <a:xfrm>
            <a:off x="1295400" y="457200"/>
            <a:ext cx="5029200" cy="563563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Verdana" panose="020B0604030504040204" pitchFamily="34" charset="0"/>
              </a:rPr>
              <a:t>3、节后复工主要安全措施</a:t>
            </a:r>
            <a:endParaRPr lang="zh-CN" altLang="en-US" sz="32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sym typeface="Verdana" panose="020B0604030504040204" pitchFamily="34" charset="0"/>
            </a:endParaRPr>
          </a:p>
        </p:txBody>
      </p:sp>
      <p:grpSp>
        <p:nvGrpSpPr>
          <p:cNvPr id="20484" name="组合 30"/>
          <p:cNvGrpSpPr/>
          <p:nvPr/>
        </p:nvGrpSpPr>
        <p:grpSpPr>
          <a:xfrm rot="-7518117" flipH="1">
            <a:off x="930275" y="1860550"/>
            <a:ext cx="368300" cy="428625"/>
            <a:chOff x="0" y="0"/>
            <a:chExt cx="2476499" cy="2479675"/>
          </a:xfrm>
        </p:grpSpPr>
        <p:sp>
          <p:nvSpPr>
            <p:cNvPr id="2" name="Freeform 67"/>
            <p:cNvSpPr/>
            <p:nvPr/>
          </p:nvSpPr>
          <p:spPr>
            <a:xfrm>
              <a:off x="0" y="0"/>
              <a:ext cx="2476499" cy="2479675"/>
            </a:xfrm>
            <a:custGeom>
              <a:avLst/>
              <a:gdLst/>
              <a:ahLst/>
              <a:cxnLst>
                <a:cxn ang="0">
                  <a:pos x="2476499" y="1239838"/>
                </a:cxn>
                <a:cxn ang="0">
                  <a:pos x="2476499" y="2479675"/>
                </a:cxn>
                <a:cxn ang="0">
                  <a:pos x="1240134" y="2479675"/>
                </a:cxn>
                <a:cxn ang="0">
                  <a:pos x="0" y="1239838"/>
                </a:cxn>
                <a:cxn ang="0">
                  <a:pos x="1240134" y="0"/>
                </a:cxn>
                <a:cxn ang="0">
                  <a:pos x="2476499" y="1239838"/>
                </a:cxn>
              </a:cxnLst>
              <a:pathLst>
                <a:path w="657" h="658">
                  <a:moveTo>
                    <a:pt x="657" y="329"/>
                  </a:moveTo>
                  <a:cubicBezTo>
                    <a:pt x="657" y="419"/>
                    <a:pt x="657" y="658"/>
                    <a:pt x="657" y="658"/>
                  </a:cubicBezTo>
                  <a:cubicBezTo>
                    <a:pt x="657" y="658"/>
                    <a:pt x="420" y="658"/>
                    <a:pt x="329" y="658"/>
                  </a:cubicBezTo>
                  <a:cubicBezTo>
                    <a:pt x="147" y="658"/>
                    <a:pt x="0" y="511"/>
                    <a:pt x="0" y="329"/>
                  </a:cubicBezTo>
                  <a:cubicBezTo>
                    <a:pt x="0" y="148"/>
                    <a:pt x="147" y="0"/>
                    <a:pt x="329" y="0"/>
                  </a:cubicBezTo>
                  <a:cubicBezTo>
                    <a:pt x="510" y="0"/>
                    <a:pt x="657" y="148"/>
                    <a:pt x="657" y="329"/>
                  </a:cubicBezTo>
                  <a:close/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6000">
                  <a:srgbClr val="FFFFFF">
                    <a:alpha val="100000"/>
                  </a:srgbClr>
                </a:gs>
                <a:gs pos="33000">
                  <a:srgbClr val="D9D9D9">
                    <a:alpha val="100000"/>
                  </a:srgbClr>
                </a:gs>
                <a:gs pos="49001">
                  <a:srgbClr val="FFFFFF">
                    <a:alpha val="100000"/>
                  </a:srgbClr>
                </a:gs>
                <a:gs pos="69000">
                  <a:srgbClr val="CCCCCC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20485" name="Freeform 72"/>
            <p:cNvGrpSpPr/>
            <p:nvPr/>
          </p:nvGrpSpPr>
          <p:grpSpPr>
            <a:xfrm rot="-7518117" flipH="1">
              <a:off x="-90618" y="196834"/>
              <a:ext cx="2978011" cy="2507798"/>
              <a:chOff x="0" y="0"/>
              <a:chExt cx="694944" cy="585216"/>
            </a:xfrm>
          </p:grpSpPr>
          <p:pic>
            <p:nvPicPr>
              <p:cNvPr id="20486" name="Freeform 72"/>
              <p:cNvPicPr/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0" y="0"/>
                <a:ext cx="694944" cy="58521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0487" name="Text Box 12"/>
              <p:cNvSpPr txBox="1"/>
              <p:nvPr/>
            </p:nvSpPr>
            <p:spPr>
              <a:xfrm rot="-7518117">
                <a:off x="18199" y="15756"/>
                <a:ext cx="551239" cy="5519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/>
              <a:p>
                <a:pPr>
                  <a:buClr>
                    <a:schemeClr val="tx2"/>
                  </a:buClr>
                </a:pPr>
                <a:endParaRPr lang="zh-CN" sz="2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Verdana" panose="020B0604030504040204" pitchFamily="34" charset="0"/>
                </a:endParaRPr>
              </a:p>
            </p:txBody>
          </p:sp>
        </p:grpSp>
      </p:grpSp>
      <p:sp>
        <p:nvSpPr>
          <p:cNvPr id="20489" name="Rectangle 65"/>
          <p:cNvSpPr/>
          <p:nvPr/>
        </p:nvSpPr>
        <p:spPr>
          <a:xfrm>
            <a:off x="1371600" y="1905000"/>
            <a:ext cx="4029075" cy="4572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 anchorCtr="0">
            <a:spAutoFit/>
          </a:bodyPr>
          <a:p>
            <a:pPr algn="ctr" eaLnBrk="0" hangingPunct="0">
              <a:spcBef>
                <a:spcPct val="20000"/>
              </a:spcBef>
              <a:buClr>
                <a:schemeClr val="tx2"/>
              </a:buClr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开展全面安全检查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0490" name="Rectangle 2"/>
          <p:cNvSpPr>
            <a:spLocks noGrp="1"/>
          </p:cNvSpPr>
          <p:nvPr/>
        </p:nvSpPr>
        <p:spPr>
          <a:xfrm>
            <a:off x="1220788" y="2744788"/>
            <a:ext cx="7237412" cy="2055812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 wrap="square" anchor="t" anchorCtr="0"/>
          <a:p>
            <a:pPr eaLnBrk="0" hangingPunct="0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各矿山应在复工前对开拓运输、通风、排水各生产和辅助系统进行全面安全隐患排查，确保设备设施正常、安全运行。加强对顶板松石、通风照明等检查，确保安全可靠。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9" grpId="0" bldLvl="0" animBg="1"/>
      <p:bldP spid="20490" grpId="0" bldLvl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7475" y="1714500"/>
            <a:ext cx="5982335" cy="1899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429000" y="4114800"/>
            <a:ext cx="5148739" cy="112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" b="1" dirty="0">
                <a:solidFill>
                  <a:schemeClr val="dk1"/>
                </a:solidFill>
                <a:latin typeface="+mn-ea"/>
                <a:cs typeface="楷体" panose="02010609060101010101" pitchFamily="49" charset="-122"/>
                <a:sym typeface="+mn-ea"/>
              </a:rPr>
              <a:t>   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15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59617" y="3829050"/>
            <a:ext cx="2822734" cy="1881378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00525" y="1714500"/>
            <a:ext cx="2809399" cy="1872615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89535" y="998696"/>
            <a:ext cx="5111591" cy="44767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1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sym typeface="宋体" panose="02010600030101010101" pitchFamily="2" charset="-122"/>
              </a:rPr>
              <a:t>关于博富特</a:t>
            </a:r>
            <a:endParaRPr lang="zh-CN" altLang="en-US" sz="21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381476"/>
            <a:ext cx="898096" cy="453553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棱台 21505"/>
          <p:cNvSpPr/>
          <p:nvPr/>
        </p:nvSpPr>
        <p:spPr>
          <a:xfrm>
            <a:off x="1219200" y="457200"/>
            <a:ext cx="5181600" cy="609600"/>
          </a:xfrm>
          <a:prstGeom prst="bevel">
            <a:avLst>
              <a:gd name="adj" fmla="val 5903"/>
            </a:avLst>
          </a:prstGeom>
          <a:gradFill rotWithShape="1">
            <a:gsLst>
              <a:gs pos="0">
                <a:schemeClr val="accent1"/>
              </a:gs>
              <a:gs pos="100000">
                <a:srgbClr val="99C1E9"/>
              </a:gs>
            </a:gsLst>
            <a:lin ang="18900000" scaled="1"/>
            <a:tileRect/>
          </a:gradFill>
          <a:ln w="9525">
            <a:noFill/>
          </a:ln>
        </p:spPr>
        <p:txBody>
          <a:bodyPr anchor="t" anchorCtr="0"/>
          <a:p>
            <a:pPr eaLnBrk="0" hangingPunc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06" name="Rectangle 2"/>
          <p:cNvSpPr>
            <a:spLocks noGrp="1"/>
          </p:cNvSpPr>
          <p:nvPr/>
        </p:nvSpPr>
        <p:spPr>
          <a:xfrm>
            <a:off x="1295400" y="457200"/>
            <a:ext cx="5029200" cy="563563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Verdana" panose="020B0604030504040204" pitchFamily="34" charset="0"/>
              </a:rPr>
              <a:t>3、节后复工主要安全措施</a:t>
            </a:r>
            <a:endParaRPr lang="zh-CN" altLang="en-US" sz="32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sym typeface="Verdana" panose="020B0604030504040204" pitchFamily="34" charset="0"/>
            </a:endParaRPr>
          </a:p>
        </p:txBody>
      </p:sp>
      <p:grpSp>
        <p:nvGrpSpPr>
          <p:cNvPr id="21508" name="组合 30"/>
          <p:cNvGrpSpPr/>
          <p:nvPr/>
        </p:nvGrpSpPr>
        <p:grpSpPr>
          <a:xfrm rot="-7518117" flipH="1">
            <a:off x="930275" y="1860550"/>
            <a:ext cx="368300" cy="428625"/>
            <a:chOff x="0" y="0"/>
            <a:chExt cx="2476499" cy="2479675"/>
          </a:xfrm>
        </p:grpSpPr>
        <p:sp>
          <p:nvSpPr>
            <p:cNvPr id="2" name="Freeform 67"/>
            <p:cNvSpPr/>
            <p:nvPr/>
          </p:nvSpPr>
          <p:spPr>
            <a:xfrm>
              <a:off x="0" y="0"/>
              <a:ext cx="2476499" cy="2479675"/>
            </a:xfrm>
            <a:custGeom>
              <a:avLst/>
              <a:gdLst/>
              <a:ahLst/>
              <a:cxnLst>
                <a:cxn ang="0">
                  <a:pos x="2476499" y="1239838"/>
                </a:cxn>
                <a:cxn ang="0">
                  <a:pos x="2476499" y="2479675"/>
                </a:cxn>
                <a:cxn ang="0">
                  <a:pos x="1240134" y="2479675"/>
                </a:cxn>
                <a:cxn ang="0">
                  <a:pos x="0" y="1239838"/>
                </a:cxn>
                <a:cxn ang="0">
                  <a:pos x="1240134" y="0"/>
                </a:cxn>
                <a:cxn ang="0">
                  <a:pos x="2476499" y="1239838"/>
                </a:cxn>
              </a:cxnLst>
              <a:pathLst>
                <a:path w="657" h="658">
                  <a:moveTo>
                    <a:pt x="657" y="329"/>
                  </a:moveTo>
                  <a:cubicBezTo>
                    <a:pt x="657" y="419"/>
                    <a:pt x="657" y="658"/>
                    <a:pt x="657" y="658"/>
                  </a:cubicBezTo>
                  <a:cubicBezTo>
                    <a:pt x="657" y="658"/>
                    <a:pt x="420" y="658"/>
                    <a:pt x="329" y="658"/>
                  </a:cubicBezTo>
                  <a:cubicBezTo>
                    <a:pt x="147" y="658"/>
                    <a:pt x="0" y="511"/>
                    <a:pt x="0" y="329"/>
                  </a:cubicBezTo>
                  <a:cubicBezTo>
                    <a:pt x="0" y="148"/>
                    <a:pt x="147" y="0"/>
                    <a:pt x="329" y="0"/>
                  </a:cubicBezTo>
                  <a:cubicBezTo>
                    <a:pt x="510" y="0"/>
                    <a:pt x="657" y="148"/>
                    <a:pt x="657" y="329"/>
                  </a:cubicBezTo>
                  <a:close/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6000">
                  <a:srgbClr val="FFFFFF">
                    <a:alpha val="100000"/>
                  </a:srgbClr>
                </a:gs>
                <a:gs pos="33000">
                  <a:srgbClr val="D9D9D9">
                    <a:alpha val="100000"/>
                  </a:srgbClr>
                </a:gs>
                <a:gs pos="49001">
                  <a:srgbClr val="FFFFFF">
                    <a:alpha val="100000"/>
                  </a:srgbClr>
                </a:gs>
                <a:gs pos="69000">
                  <a:srgbClr val="CCCCCC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21509" name="Freeform 72"/>
            <p:cNvGrpSpPr/>
            <p:nvPr/>
          </p:nvGrpSpPr>
          <p:grpSpPr>
            <a:xfrm rot="-7518117" flipH="1">
              <a:off x="-90618" y="196834"/>
              <a:ext cx="2978011" cy="2507798"/>
              <a:chOff x="0" y="0"/>
              <a:chExt cx="694944" cy="585216"/>
            </a:xfrm>
          </p:grpSpPr>
          <p:pic>
            <p:nvPicPr>
              <p:cNvPr id="21510" name="Freeform 72"/>
              <p:cNvPicPr/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0" y="0"/>
                <a:ext cx="694944" cy="58521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1511" name="Text Box 12"/>
              <p:cNvSpPr txBox="1"/>
              <p:nvPr/>
            </p:nvSpPr>
            <p:spPr>
              <a:xfrm rot="-7518117">
                <a:off x="18199" y="15756"/>
                <a:ext cx="551239" cy="5519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/>
              <a:p>
                <a:pPr>
                  <a:buClr>
                    <a:schemeClr val="tx2"/>
                  </a:buClr>
                </a:pPr>
                <a:endParaRPr lang="zh-CN" sz="2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Verdana" panose="020B0604030504040204" pitchFamily="34" charset="0"/>
                </a:endParaRPr>
              </a:p>
            </p:txBody>
          </p:sp>
        </p:grpSp>
      </p:grpSp>
      <p:sp>
        <p:nvSpPr>
          <p:cNvPr id="21513" name="Rectangle 65"/>
          <p:cNvSpPr/>
          <p:nvPr/>
        </p:nvSpPr>
        <p:spPr>
          <a:xfrm>
            <a:off x="1371600" y="1905000"/>
            <a:ext cx="4029075" cy="4572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 anchorCtr="0">
            <a:spAutoFit/>
          </a:bodyPr>
          <a:p>
            <a:pPr algn="ctr" eaLnBrk="0" hangingPunct="0">
              <a:spcBef>
                <a:spcPct val="20000"/>
              </a:spcBef>
              <a:buClr>
                <a:schemeClr val="tx2"/>
              </a:buClr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开展现场安全监督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1514" name="Rectangle 2"/>
          <p:cNvSpPr>
            <a:spLocks noGrp="1"/>
          </p:cNvSpPr>
          <p:nvPr/>
        </p:nvSpPr>
        <p:spPr>
          <a:xfrm>
            <a:off x="1220788" y="2744788"/>
            <a:ext cx="7237412" cy="2055812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 wrap="square" anchor="t" anchorCtr="0"/>
          <a:p>
            <a:pPr eaLnBrk="0" hangingPunct="0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各矿山管理人员到现场检查设备设施安全运行情况，切实加强员工劳动防护用品的正确佩戴和使用情况检查、监督，并与员工加强沟通、交流情感，及时了解员工的思想状况。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sym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 bldLvl="0" animBg="1"/>
      <p:bldP spid="21514" grpId="0" bldLvl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91459" y="1970806"/>
            <a:ext cx="3963299" cy="884705"/>
          </a:xfrm>
        </p:spPr>
        <p:txBody>
          <a:bodyPr>
            <a:noAutofit/>
          </a:bodyPr>
          <a:lstStyle/>
          <a:p>
            <a:r>
              <a:rPr sz="495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感谢聆听</a:t>
            </a:r>
            <a:endParaRPr lang="zh-CN" altLang="en-US" sz="495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658485" y="3968750"/>
            <a:ext cx="3170555" cy="118808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346" y="4017161"/>
            <a:ext cx="891000" cy="891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5791200" y="4191000"/>
            <a:ext cx="1054100" cy="65214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05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获取第一手安全资讯</a:t>
            </a:r>
            <a:endParaRPr lang="zh-CN" altLang="en-US" sz="105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7920514" y="4057643"/>
            <a:ext cx="830047" cy="81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277971" y="4076882"/>
            <a:ext cx="3015037" cy="816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05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0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05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05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93533" y="3104964"/>
            <a:ext cx="2359819" cy="786289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2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022465" y="4907915"/>
            <a:ext cx="735965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微信公众号</a:t>
            </a:r>
            <a:endParaRPr lang="zh-CN" altLang="en-US" sz="825" dirty="0"/>
          </a:p>
        </p:txBody>
      </p:sp>
      <p:sp>
        <p:nvSpPr>
          <p:cNvPr id="9" name="文本框 8"/>
          <p:cNvSpPr txBox="1"/>
          <p:nvPr/>
        </p:nvSpPr>
        <p:spPr>
          <a:xfrm>
            <a:off x="7942499" y="4907220"/>
            <a:ext cx="702078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抖音</a:t>
            </a:r>
            <a:endParaRPr lang="zh-CN" altLang="en-US" sz="825" dirty="0"/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Rectangle 2"/>
          <p:cNvSpPr>
            <a:spLocks noGrp="1"/>
          </p:cNvSpPr>
          <p:nvPr>
            <p:ph type="ctrTitle"/>
          </p:nvPr>
        </p:nvSpPr>
        <p:spPr>
          <a:xfrm>
            <a:off x="1373188" y="457200"/>
            <a:ext cx="7008812" cy="563563"/>
          </a:xfrm>
          <a:ln/>
        </p:spPr>
        <p:txBody>
          <a:bodyPr vert="horz" wrap="square" anchor="ctr" anchorCtr="0"/>
          <a:p>
            <a:pPr algn="l" eaLnBrk="1" hangingPunct="1">
              <a:buNone/>
            </a:pPr>
            <a:r>
              <a:rPr lang="zh-CN" altLang="en-US" sz="32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微软雅黑" panose="020B0503020204020204" pitchFamily="34" charset="-122"/>
              </a:rPr>
              <a:t>主要内容</a:t>
            </a:r>
            <a:endParaRPr lang="zh-CN" altLang="en-US" sz="3200" b="0" kern="1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微软雅黑" panose="020B0503020204020204" pitchFamily="34" charset="-122"/>
            </a:endParaRPr>
          </a:p>
        </p:txBody>
      </p:sp>
      <p:sp>
        <p:nvSpPr>
          <p:cNvPr id="4098" name="椭圆 4098"/>
          <p:cNvSpPr/>
          <p:nvPr/>
        </p:nvSpPr>
        <p:spPr>
          <a:xfrm>
            <a:off x="319088" y="1524000"/>
            <a:ext cx="3895725" cy="3892550"/>
          </a:xfrm>
          <a:prstGeom prst="ellipse">
            <a:avLst/>
          </a:prstGeom>
          <a:solidFill>
            <a:schemeClr val="tx2">
              <a:alpha val="9999"/>
            </a:schemeClr>
          </a:solidFill>
          <a:ln w="9525">
            <a:noFill/>
          </a:ln>
        </p:spPr>
        <p:txBody>
          <a:bodyPr anchor="t" anchorCtr="0"/>
          <a:p>
            <a:pPr eaLnBrk="0" hangingPunc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00" name="文本框 4099"/>
          <p:cNvSpPr txBox="1"/>
          <p:nvPr/>
        </p:nvSpPr>
        <p:spPr>
          <a:xfrm>
            <a:off x="4268788" y="2811463"/>
            <a:ext cx="3516312" cy="395287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  <a:effectLst>
            <a:prstShdw prst="shdw17" dist="17961" dir="13499999">
              <a:srgbClr val="858585"/>
            </a:prstShdw>
          </a:effectLst>
        </p:spPr>
        <p:txBody>
          <a:bodyPr wrap="square" anchor="t" anchorCtr="0"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、节后复工主要危险因素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01" name="文本框 4100"/>
          <p:cNvSpPr txBox="1"/>
          <p:nvPr/>
        </p:nvSpPr>
        <p:spPr>
          <a:xfrm>
            <a:off x="4224338" y="3732213"/>
            <a:ext cx="4233862" cy="404812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3、节后复工主要安全措施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102" name="组合 4101"/>
          <p:cNvGrpSpPr/>
          <p:nvPr/>
        </p:nvGrpSpPr>
        <p:grpSpPr>
          <a:xfrm>
            <a:off x="3813175" y="2809875"/>
            <a:ext cx="517525" cy="463550"/>
            <a:chOff x="0" y="0"/>
            <a:chExt cx="1488" cy="1488"/>
          </a:xfrm>
        </p:grpSpPr>
        <p:sp>
          <p:nvSpPr>
            <p:cNvPr id="2" name="椭圆 4102"/>
            <p:cNvSpPr/>
            <p:nvPr/>
          </p:nvSpPr>
          <p:spPr>
            <a:xfrm>
              <a:off x="0" y="0"/>
              <a:ext cx="1488" cy="1488"/>
            </a:xfrm>
            <a:prstGeom prst="ellipse">
              <a:avLst/>
            </a:prstGeom>
            <a:gradFill rotWithShape="1">
              <a:gsLst>
                <a:gs pos="0">
                  <a:srgbClr val="EDF4FB"/>
                </a:gs>
                <a:gs pos="50000">
                  <a:schemeClr val="accent1"/>
                </a:gs>
                <a:gs pos="100000">
                  <a:srgbClr val="EDF4FB"/>
                </a:gs>
              </a:gsLst>
              <a:lin ang="5400000" scaled="1"/>
              <a:tileRect/>
            </a:gradFill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anchor="t" anchorCtr="0"/>
            <a:p>
              <a:pPr eaLnBrk="0" hangingPunc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103" name="椭圆 4103"/>
            <p:cNvSpPr/>
            <p:nvPr/>
          </p:nvSpPr>
          <p:spPr>
            <a:xfrm>
              <a:off x="23" y="23"/>
              <a:ext cx="1434" cy="1434"/>
            </a:xfrm>
            <a:prstGeom prst="ellipse">
              <a:avLst/>
            </a:prstGeom>
            <a:gradFill rotWithShape="1">
              <a:gsLst>
                <a:gs pos="0">
                  <a:srgbClr val="C1D9F2"/>
                </a:gs>
                <a:gs pos="50000">
                  <a:schemeClr val="accent1"/>
                </a:gs>
                <a:gs pos="100000">
                  <a:srgbClr val="C1D9F2"/>
                </a:gs>
              </a:gsLst>
              <a:lin ang="5400000" scaled="1"/>
              <a:tileRect/>
            </a:gradFill>
            <a:ln w="19050" cap="flat" cmpd="sng">
              <a:solidFill>
                <a:schemeClr val="accent1">
                  <a:alpha val="7999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eaLnBrk="0" hangingPunc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105" name="组合 4104"/>
          <p:cNvGrpSpPr/>
          <p:nvPr/>
        </p:nvGrpSpPr>
        <p:grpSpPr>
          <a:xfrm>
            <a:off x="3878263" y="3730625"/>
            <a:ext cx="457200" cy="457200"/>
            <a:chOff x="0" y="0"/>
            <a:chExt cx="1488" cy="1488"/>
          </a:xfrm>
        </p:grpSpPr>
        <p:sp>
          <p:nvSpPr>
            <p:cNvPr id="3" name="椭圆 4105"/>
            <p:cNvSpPr/>
            <p:nvPr/>
          </p:nvSpPr>
          <p:spPr>
            <a:xfrm>
              <a:off x="0" y="0"/>
              <a:ext cx="1488" cy="1488"/>
            </a:xfrm>
            <a:prstGeom prst="ellipse">
              <a:avLst/>
            </a:prstGeom>
            <a:solidFill>
              <a:srgbClr val="FFFFCC"/>
            </a:solidFill>
            <a:ln w="127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anchor="t" anchorCtr="0"/>
            <a:p>
              <a:pPr eaLnBrk="0" hangingPunc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106" name="椭圆 4106"/>
            <p:cNvSpPr/>
            <p:nvPr/>
          </p:nvSpPr>
          <p:spPr>
            <a:xfrm>
              <a:off x="23" y="23"/>
              <a:ext cx="1434" cy="1434"/>
            </a:xfrm>
            <a:prstGeom prst="ellipse">
              <a:avLst/>
            </a:prstGeom>
            <a:solidFill>
              <a:srgbClr val="FFFFCC"/>
            </a:solidFill>
            <a:ln w="19050" cap="flat" cmpd="sng">
              <a:solidFill>
                <a:schemeClr val="accent2">
                  <a:alpha val="7999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eaLnBrk="0" hangingPunc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107" name="组合 4107"/>
          <p:cNvGrpSpPr/>
          <p:nvPr/>
        </p:nvGrpSpPr>
        <p:grpSpPr>
          <a:xfrm>
            <a:off x="690563" y="1911350"/>
            <a:ext cx="3124200" cy="3124200"/>
            <a:chOff x="0" y="0"/>
            <a:chExt cx="1488" cy="1488"/>
          </a:xfrm>
        </p:grpSpPr>
        <p:sp>
          <p:nvSpPr>
            <p:cNvPr id="4108" name="椭圆 4108"/>
            <p:cNvSpPr/>
            <p:nvPr/>
          </p:nvSpPr>
          <p:spPr>
            <a:xfrm>
              <a:off x="0" y="0"/>
              <a:ext cx="1488" cy="14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tx2"/>
                </a:gs>
                <a:gs pos="100000">
                  <a:srgbClr val="FFFFFF"/>
                </a:gs>
              </a:gsLst>
              <a:lin ang="5400000" scaled="1"/>
              <a:tileRect/>
            </a:gradFill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anchor="t" anchorCtr="0"/>
            <a:p>
              <a:pPr eaLnBrk="0" hangingPunc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109" name="椭圆 4109"/>
            <p:cNvSpPr/>
            <p:nvPr/>
          </p:nvSpPr>
          <p:spPr>
            <a:xfrm>
              <a:off x="23" y="23"/>
              <a:ext cx="1434" cy="1434"/>
            </a:xfrm>
            <a:prstGeom prst="ellipse">
              <a:avLst/>
            </a:prstGeom>
            <a:gradFill rotWithShape="1">
              <a:gsLst>
                <a:gs pos="0">
                  <a:srgbClr val="B3C3E4"/>
                </a:gs>
                <a:gs pos="50000">
                  <a:schemeClr val="tx2"/>
                </a:gs>
                <a:gs pos="100000">
                  <a:srgbClr val="B3C3E4"/>
                </a:gs>
              </a:gsLst>
              <a:lin ang="5400000" scaled="1"/>
              <a:tileRect/>
            </a:gradFill>
            <a:ln w="19050" cap="flat" cmpd="sng">
              <a:solidFill>
                <a:schemeClr val="bg1">
                  <a:alpha val="7999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eaLnBrk="0" hangingPunc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4110" name="文本框 4110"/>
          <p:cNvSpPr txBox="1"/>
          <p:nvPr/>
        </p:nvSpPr>
        <p:spPr>
          <a:xfrm>
            <a:off x="1058863" y="3168650"/>
            <a:ext cx="2362200" cy="639763"/>
          </a:xfrm>
          <a:prstGeom prst="rect">
            <a:avLst/>
          </a:prstGeom>
          <a:noFill/>
          <a:ln w="9525">
            <a:noFill/>
          </a:ln>
          <a:effectLst>
            <a:outerShdw dist="28398" dir="3806096" algn="ctr" rotWithShape="0">
              <a:schemeClr val="tx1"/>
            </a:outerShdw>
          </a:effectLst>
        </p:spPr>
        <p:txBody>
          <a:bodyPr wrap="square" anchor="t" anchorCtr="0"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zh-CN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主要内容</a:t>
            </a: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12" name="椭圆 4111"/>
          <p:cNvSpPr/>
          <p:nvPr/>
        </p:nvSpPr>
        <p:spPr>
          <a:xfrm>
            <a:off x="330200" y="1524000"/>
            <a:ext cx="3895725" cy="3892550"/>
          </a:xfrm>
          <a:prstGeom prst="ellipse">
            <a:avLst/>
          </a:prstGeom>
          <a:solidFill>
            <a:schemeClr val="tx2">
              <a:alpha val="9999"/>
            </a:schemeClr>
          </a:solidFill>
          <a:ln w="9525">
            <a:noFill/>
          </a:ln>
        </p:spPr>
        <p:txBody>
          <a:bodyPr anchor="t" anchorCtr="0"/>
          <a:p>
            <a:pPr eaLnBrk="0" hangingPunc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4113" name="组合 4112"/>
          <p:cNvGrpSpPr/>
          <p:nvPr/>
        </p:nvGrpSpPr>
        <p:grpSpPr>
          <a:xfrm>
            <a:off x="701675" y="1911350"/>
            <a:ext cx="3124200" cy="3124200"/>
            <a:chOff x="0" y="0"/>
            <a:chExt cx="1488" cy="1488"/>
          </a:xfrm>
        </p:grpSpPr>
        <p:sp>
          <p:nvSpPr>
            <p:cNvPr id="4" name="椭圆 4113"/>
            <p:cNvSpPr/>
            <p:nvPr/>
          </p:nvSpPr>
          <p:spPr>
            <a:xfrm>
              <a:off x="0" y="0"/>
              <a:ext cx="1488" cy="14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tx2"/>
                </a:gs>
                <a:gs pos="100000">
                  <a:srgbClr val="FFFFFF"/>
                </a:gs>
              </a:gsLst>
              <a:lin ang="5400000" scaled="1"/>
              <a:tileRect/>
            </a:gradFill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anchor="t" anchorCtr="0"/>
            <a:p>
              <a:pPr eaLnBrk="0" hangingPunc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114" name="椭圆 4114"/>
            <p:cNvSpPr/>
            <p:nvPr/>
          </p:nvSpPr>
          <p:spPr>
            <a:xfrm>
              <a:off x="23" y="23"/>
              <a:ext cx="1434" cy="1434"/>
            </a:xfrm>
            <a:prstGeom prst="ellipse">
              <a:avLst/>
            </a:prstGeom>
            <a:gradFill rotWithShape="1">
              <a:gsLst>
                <a:gs pos="0">
                  <a:srgbClr val="B3C3E4"/>
                </a:gs>
                <a:gs pos="50000">
                  <a:schemeClr val="tx2"/>
                </a:gs>
                <a:gs pos="100000">
                  <a:srgbClr val="B3C3E4"/>
                </a:gs>
              </a:gsLst>
              <a:lin ang="5400000" scaled="1"/>
              <a:tileRect/>
            </a:gradFill>
            <a:ln w="19050" cap="flat" cmpd="sng">
              <a:solidFill>
                <a:schemeClr val="bg1">
                  <a:alpha val="7999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eaLnBrk="0" hangingPunc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4116" name="文本框 4115"/>
          <p:cNvSpPr txBox="1"/>
          <p:nvPr/>
        </p:nvSpPr>
        <p:spPr>
          <a:xfrm>
            <a:off x="1071563" y="2743200"/>
            <a:ext cx="2362200" cy="1189038"/>
          </a:xfrm>
          <a:prstGeom prst="rect">
            <a:avLst/>
          </a:prstGeom>
          <a:noFill/>
          <a:ln w="9525">
            <a:noFill/>
          </a:ln>
          <a:effectLst>
            <a:outerShdw dist="28398" dir="3806096" algn="ctr" rotWithShape="0">
              <a:schemeClr val="tx1"/>
            </a:outerShdw>
          </a:effectLst>
        </p:spPr>
        <p:txBody>
          <a:bodyPr wrap="square" anchor="t" anchorCtr="0"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节后复工复产准备</a:t>
            </a:r>
            <a:endParaRPr lang="zh-CN" altLang="en-US" sz="3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17" name="文本框 4116"/>
          <p:cNvSpPr txBox="1"/>
          <p:nvPr/>
        </p:nvSpPr>
        <p:spPr>
          <a:xfrm>
            <a:off x="4040188" y="1981200"/>
            <a:ext cx="4233862" cy="406400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1、为何要进行节后复工准备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118" name="组合 4117"/>
          <p:cNvGrpSpPr/>
          <p:nvPr/>
        </p:nvGrpSpPr>
        <p:grpSpPr>
          <a:xfrm>
            <a:off x="3694113" y="1979613"/>
            <a:ext cx="457200" cy="457200"/>
            <a:chOff x="0" y="0"/>
            <a:chExt cx="1488" cy="1488"/>
          </a:xfrm>
        </p:grpSpPr>
        <p:sp>
          <p:nvSpPr>
            <p:cNvPr id="5" name="椭圆 4118"/>
            <p:cNvSpPr/>
            <p:nvPr/>
          </p:nvSpPr>
          <p:spPr>
            <a:xfrm>
              <a:off x="0" y="0"/>
              <a:ext cx="1488" cy="1488"/>
            </a:xfrm>
            <a:prstGeom prst="ellipse">
              <a:avLst/>
            </a:prstGeom>
            <a:solidFill>
              <a:srgbClr val="FFFFCC"/>
            </a:solidFill>
            <a:ln w="127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anchor="t" anchorCtr="0"/>
            <a:p>
              <a:pPr eaLnBrk="0" hangingPunc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119" name="椭圆 4119"/>
            <p:cNvSpPr/>
            <p:nvPr/>
          </p:nvSpPr>
          <p:spPr>
            <a:xfrm>
              <a:off x="23" y="23"/>
              <a:ext cx="1434" cy="1434"/>
            </a:xfrm>
            <a:prstGeom prst="ellipse">
              <a:avLst/>
            </a:prstGeom>
            <a:solidFill>
              <a:srgbClr val="FFFFCC"/>
            </a:solidFill>
            <a:ln w="19050" cap="flat" cmpd="sng">
              <a:solidFill>
                <a:schemeClr val="accent2">
                  <a:alpha val="7999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eaLnBrk="0" hangingPunc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75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8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1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" grpId="0" bldLvl="0"/>
      <p:bldP spid="4100" grpId="0" bldLvl="0"/>
      <p:bldP spid="4101" grpId="0" bldLvl="0"/>
      <p:bldP spid="4117" grpId="0" bldLvl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棱台 5121"/>
          <p:cNvSpPr/>
          <p:nvPr/>
        </p:nvSpPr>
        <p:spPr>
          <a:xfrm>
            <a:off x="1219200" y="457200"/>
            <a:ext cx="5181600" cy="609600"/>
          </a:xfrm>
          <a:prstGeom prst="bevel">
            <a:avLst>
              <a:gd name="adj" fmla="val 5903"/>
            </a:avLst>
          </a:prstGeom>
          <a:gradFill rotWithShape="1">
            <a:gsLst>
              <a:gs pos="0">
                <a:schemeClr val="accent1"/>
              </a:gs>
              <a:gs pos="100000">
                <a:srgbClr val="99C1E9"/>
              </a:gs>
            </a:gsLst>
            <a:lin ang="18900000" scaled="1"/>
            <a:tileRect/>
          </a:gradFill>
          <a:ln w="9525">
            <a:noFill/>
          </a:ln>
        </p:spPr>
        <p:txBody>
          <a:bodyPr anchor="t" anchorCtr="0"/>
          <a:p>
            <a:pPr eaLnBrk="0" hangingPunc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2" name="Rectangle 2"/>
          <p:cNvSpPr>
            <a:spLocks noGrp="1"/>
          </p:cNvSpPr>
          <p:nvPr/>
        </p:nvSpPr>
        <p:spPr>
          <a:xfrm>
            <a:off x="1295400" y="457200"/>
            <a:ext cx="5029200" cy="563563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Verdana" panose="020B0604030504040204" pitchFamily="34" charset="0"/>
              </a:rPr>
              <a:t>1、为何要进行节后复工准备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Verdana" panose="020B0604030504040204" pitchFamily="34" charset="0"/>
            </a:endParaRPr>
          </a:p>
        </p:txBody>
      </p:sp>
      <p:sp>
        <p:nvSpPr>
          <p:cNvPr id="5124" name="矩形 30"/>
          <p:cNvSpPr/>
          <p:nvPr/>
        </p:nvSpPr>
        <p:spPr>
          <a:xfrm>
            <a:off x="1295400" y="2133600"/>
            <a:ext cx="7315200" cy="28352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>
              <a:lnSpc>
                <a:spcPct val="150000"/>
              </a:lnSpc>
            </a:pPr>
            <a:r>
              <a:rPr lang="en-US" altLang="zh-CN" sz="2400" dirty="0">
                <a:solidFill>
                  <a:srgbClr val="0B174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</a:t>
            </a:r>
            <a:r>
              <a:rPr lang="zh-CN" altLang="en-US" sz="2400" dirty="0">
                <a:solidFill>
                  <a:srgbClr val="0B1749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春节长假结束了，恢复安全生产工作势在必行……</a:t>
            </a:r>
            <a:endParaRPr lang="zh-CN" altLang="en-US" sz="2400" dirty="0">
              <a:solidFill>
                <a:srgbClr val="0B1749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400" dirty="0">
                <a:solidFill>
                  <a:srgbClr val="0B1749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       长假过后，精神难以进入状态，会给安全生产埋下了隐患，快速收心，抓好安全管理工作成为首要任务。</a:t>
            </a:r>
            <a:endParaRPr lang="zh-CN" altLang="en-US" sz="2400" dirty="0">
              <a:solidFill>
                <a:srgbClr val="0B1749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棱台 6145"/>
          <p:cNvSpPr/>
          <p:nvPr/>
        </p:nvSpPr>
        <p:spPr>
          <a:xfrm>
            <a:off x="1219200" y="457200"/>
            <a:ext cx="5181600" cy="609600"/>
          </a:xfrm>
          <a:prstGeom prst="bevel">
            <a:avLst>
              <a:gd name="adj" fmla="val 5903"/>
            </a:avLst>
          </a:prstGeom>
          <a:gradFill rotWithShape="1">
            <a:gsLst>
              <a:gs pos="0">
                <a:schemeClr val="accent1"/>
              </a:gs>
              <a:gs pos="100000">
                <a:srgbClr val="99C1E9"/>
              </a:gs>
            </a:gsLst>
            <a:lin ang="18900000" scaled="1"/>
            <a:tileRect/>
          </a:gradFill>
          <a:ln w="9525">
            <a:noFill/>
          </a:ln>
        </p:spPr>
        <p:txBody>
          <a:bodyPr anchor="t" anchorCtr="0"/>
          <a:p>
            <a:pPr eaLnBrk="0" hangingPunc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46" name="Rectangle 2"/>
          <p:cNvSpPr>
            <a:spLocks noGrp="1"/>
          </p:cNvSpPr>
          <p:nvPr/>
        </p:nvSpPr>
        <p:spPr>
          <a:xfrm>
            <a:off x="1295400" y="457200"/>
            <a:ext cx="5029200" cy="563563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Verdana" panose="020B0604030504040204" pitchFamily="34" charset="0"/>
              </a:rPr>
              <a:t>1、为何要进行节后复工准备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Verdana" panose="020B0604030504040204" pitchFamily="34" charset="0"/>
            </a:endParaRPr>
          </a:p>
        </p:txBody>
      </p:sp>
      <p:grpSp>
        <p:nvGrpSpPr>
          <p:cNvPr id="6148" name="组合 30"/>
          <p:cNvGrpSpPr/>
          <p:nvPr/>
        </p:nvGrpSpPr>
        <p:grpSpPr>
          <a:xfrm rot="-7518117" flipH="1">
            <a:off x="701675" y="1555750"/>
            <a:ext cx="368300" cy="428625"/>
            <a:chOff x="0" y="0"/>
            <a:chExt cx="2476499" cy="2479675"/>
          </a:xfrm>
        </p:grpSpPr>
        <p:sp>
          <p:nvSpPr>
            <p:cNvPr id="2" name="Freeform 67"/>
            <p:cNvSpPr/>
            <p:nvPr/>
          </p:nvSpPr>
          <p:spPr>
            <a:xfrm>
              <a:off x="0" y="0"/>
              <a:ext cx="2476499" cy="2479675"/>
            </a:xfrm>
            <a:custGeom>
              <a:avLst/>
              <a:gdLst/>
              <a:ahLst/>
              <a:cxnLst>
                <a:cxn ang="0">
                  <a:pos x="2476499" y="1239838"/>
                </a:cxn>
                <a:cxn ang="0">
                  <a:pos x="2476499" y="2479675"/>
                </a:cxn>
                <a:cxn ang="0">
                  <a:pos x="1240134" y="2479675"/>
                </a:cxn>
                <a:cxn ang="0">
                  <a:pos x="0" y="1239838"/>
                </a:cxn>
                <a:cxn ang="0">
                  <a:pos x="1240134" y="0"/>
                </a:cxn>
                <a:cxn ang="0">
                  <a:pos x="2476499" y="1239838"/>
                </a:cxn>
              </a:cxnLst>
              <a:pathLst>
                <a:path w="657" h="658">
                  <a:moveTo>
                    <a:pt x="657" y="329"/>
                  </a:moveTo>
                  <a:cubicBezTo>
                    <a:pt x="657" y="419"/>
                    <a:pt x="657" y="658"/>
                    <a:pt x="657" y="658"/>
                  </a:cubicBezTo>
                  <a:cubicBezTo>
                    <a:pt x="657" y="658"/>
                    <a:pt x="420" y="658"/>
                    <a:pt x="329" y="658"/>
                  </a:cubicBezTo>
                  <a:cubicBezTo>
                    <a:pt x="147" y="658"/>
                    <a:pt x="0" y="511"/>
                    <a:pt x="0" y="329"/>
                  </a:cubicBezTo>
                  <a:cubicBezTo>
                    <a:pt x="0" y="148"/>
                    <a:pt x="147" y="0"/>
                    <a:pt x="329" y="0"/>
                  </a:cubicBezTo>
                  <a:cubicBezTo>
                    <a:pt x="510" y="0"/>
                    <a:pt x="657" y="148"/>
                    <a:pt x="657" y="329"/>
                  </a:cubicBezTo>
                  <a:close/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6000">
                  <a:srgbClr val="FFFFFF">
                    <a:alpha val="100000"/>
                  </a:srgbClr>
                </a:gs>
                <a:gs pos="33000">
                  <a:srgbClr val="D9D9D9">
                    <a:alpha val="100000"/>
                  </a:srgbClr>
                </a:gs>
                <a:gs pos="49001">
                  <a:srgbClr val="FFFFFF">
                    <a:alpha val="100000"/>
                  </a:srgbClr>
                </a:gs>
                <a:gs pos="69000">
                  <a:srgbClr val="CCCCCC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6149" name="Freeform 72"/>
            <p:cNvGrpSpPr/>
            <p:nvPr/>
          </p:nvGrpSpPr>
          <p:grpSpPr>
            <a:xfrm rot="-7518117" flipH="1">
              <a:off x="-90618" y="196834"/>
              <a:ext cx="2978011" cy="2507798"/>
              <a:chOff x="0" y="0"/>
              <a:chExt cx="694944" cy="585216"/>
            </a:xfrm>
          </p:grpSpPr>
          <p:pic>
            <p:nvPicPr>
              <p:cNvPr id="6150" name="Freeform 72"/>
              <p:cNvPicPr/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0" y="0"/>
                <a:ext cx="694944" cy="58521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151" name="Text Box 12"/>
              <p:cNvSpPr txBox="1"/>
              <p:nvPr/>
            </p:nvSpPr>
            <p:spPr>
              <a:xfrm rot="-7518117">
                <a:off x="18199" y="15756"/>
                <a:ext cx="551239" cy="5519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/>
              <a:p>
                <a:pPr>
                  <a:buClr>
                    <a:schemeClr val="tx2"/>
                  </a:buClr>
                </a:pPr>
                <a:endParaRPr lang="zh-CN" sz="24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Verdana" panose="020B0604030504040204" pitchFamily="34" charset="0"/>
                </a:endParaRPr>
              </a:p>
            </p:txBody>
          </p:sp>
        </p:grpSp>
      </p:grpSp>
      <p:sp>
        <p:nvSpPr>
          <p:cNvPr id="6153" name="Rectangle 65"/>
          <p:cNvSpPr/>
          <p:nvPr/>
        </p:nvSpPr>
        <p:spPr>
          <a:xfrm>
            <a:off x="1143000" y="1600200"/>
            <a:ext cx="4029075" cy="4572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 anchorCtr="0">
            <a:spAutoFit/>
          </a:bodyPr>
          <a:p>
            <a:pPr algn="ctr" eaLnBrk="0" hangingPunct="0">
              <a:spcBef>
                <a:spcPct val="20000"/>
              </a:spcBef>
              <a:buClr>
                <a:schemeClr val="tx2"/>
              </a:buClr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复工复产检查目的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154" name="Rectangle 2"/>
          <p:cNvSpPr>
            <a:spLocks noGrp="1"/>
          </p:cNvSpPr>
          <p:nvPr/>
        </p:nvSpPr>
        <p:spPr>
          <a:xfrm>
            <a:off x="990600" y="2438400"/>
            <a:ext cx="7315200" cy="609600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 wrap="square" anchor="t" anchorCtr="0"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</a:pPr>
            <a:r>
              <a:rPr lang="zh-CN" altLang="en-US" sz="2000" dirty="0">
                <a:latin typeface="Verdana" panose="020B0604030504040204" pitchFamily="34" charset="0"/>
                <a:ea typeface="微软雅黑" panose="020B0503020204020204" pitchFamily="34" charset="-122"/>
                <a:sym typeface="Verdana" panose="020B0604030504040204" pitchFamily="34" charset="0"/>
              </a:rPr>
              <a:t>排查安全生产隐患，确保生产及施工安全，防范发生伤亡事故。</a:t>
            </a:r>
            <a:endParaRPr lang="zh-CN" altLang="en-US" sz="2000" dirty="0">
              <a:latin typeface="Verdana" panose="020B0604030504040204" pitchFamily="34" charset="0"/>
              <a:ea typeface="微软雅黑" panose="020B0503020204020204" pitchFamily="34" charset="-122"/>
              <a:sym typeface="Verdana" panose="020B0604030504040204" pitchFamily="34" charset="0"/>
            </a:endParaRPr>
          </a:p>
          <a:p>
            <a:pPr marL="342900" indent="-342900" eaLnBrk="0" hangingPunct="0">
              <a:lnSpc>
                <a:spcPct val="150000"/>
              </a:lnSpc>
              <a:buClr>
                <a:schemeClr val="tx2"/>
              </a:buClr>
            </a:pPr>
            <a:endParaRPr lang="zh-CN" altLang="en-US" sz="2000" dirty="0">
              <a:latin typeface="Verdana" panose="020B0604030504040204" pitchFamily="34" charset="0"/>
              <a:ea typeface="微软雅黑" panose="020B0503020204020204" pitchFamily="34" charset="-122"/>
              <a:sym typeface="Verdana" panose="020B0604030504040204" pitchFamily="34" charset="0"/>
            </a:endParaRPr>
          </a:p>
        </p:txBody>
      </p:sp>
      <p:grpSp>
        <p:nvGrpSpPr>
          <p:cNvPr id="6155" name="组合 30"/>
          <p:cNvGrpSpPr/>
          <p:nvPr/>
        </p:nvGrpSpPr>
        <p:grpSpPr>
          <a:xfrm rot="-7518117" flipH="1">
            <a:off x="627063" y="3611563"/>
            <a:ext cx="368300" cy="430212"/>
            <a:chOff x="0" y="0"/>
            <a:chExt cx="2476499" cy="2479675"/>
          </a:xfrm>
        </p:grpSpPr>
        <p:sp>
          <p:nvSpPr>
            <p:cNvPr id="3" name="Freeform 67"/>
            <p:cNvSpPr/>
            <p:nvPr/>
          </p:nvSpPr>
          <p:spPr>
            <a:xfrm>
              <a:off x="0" y="0"/>
              <a:ext cx="2476499" cy="2479675"/>
            </a:xfrm>
            <a:custGeom>
              <a:avLst/>
              <a:gdLst/>
              <a:ahLst/>
              <a:cxnLst>
                <a:cxn ang="0">
                  <a:pos x="2476499" y="1239838"/>
                </a:cxn>
                <a:cxn ang="0">
                  <a:pos x="2476499" y="2479675"/>
                </a:cxn>
                <a:cxn ang="0">
                  <a:pos x="1240134" y="2479675"/>
                </a:cxn>
                <a:cxn ang="0">
                  <a:pos x="0" y="1239838"/>
                </a:cxn>
                <a:cxn ang="0">
                  <a:pos x="1240134" y="0"/>
                </a:cxn>
                <a:cxn ang="0">
                  <a:pos x="2476499" y="1239838"/>
                </a:cxn>
              </a:cxnLst>
              <a:pathLst>
                <a:path w="657" h="658">
                  <a:moveTo>
                    <a:pt x="657" y="329"/>
                  </a:moveTo>
                  <a:cubicBezTo>
                    <a:pt x="657" y="419"/>
                    <a:pt x="657" y="658"/>
                    <a:pt x="657" y="658"/>
                  </a:cubicBezTo>
                  <a:cubicBezTo>
                    <a:pt x="657" y="658"/>
                    <a:pt x="420" y="658"/>
                    <a:pt x="329" y="658"/>
                  </a:cubicBezTo>
                  <a:cubicBezTo>
                    <a:pt x="147" y="658"/>
                    <a:pt x="0" y="511"/>
                    <a:pt x="0" y="329"/>
                  </a:cubicBezTo>
                  <a:cubicBezTo>
                    <a:pt x="0" y="148"/>
                    <a:pt x="147" y="0"/>
                    <a:pt x="329" y="0"/>
                  </a:cubicBezTo>
                  <a:cubicBezTo>
                    <a:pt x="510" y="0"/>
                    <a:pt x="657" y="148"/>
                    <a:pt x="657" y="329"/>
                  </a:cubicBezTo>
                  <a:close/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6000">
                  <a:srgbClr val="FFFFFF">
                    <a:alpha val="100000"/>
                  </a:srgbClr>
                </a:gs>
                <a:gs pos="33000">
                  <a:srgbClr val="D9D9D9">
                    <a:alpha val="100000"/>
                  </a:srgbClr>
                </a:gs>
                <a:gs pos="49001">
                  <a:srgbClr val="FFFFFF">
                    <a:alpha val="100000"/>
                  </a:srgbClr>
                </a:gs>
                <a:gs pos="69000">
                  <a:srgbClr val="CCCCCC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6156" name="Freeform 72"/>
            <p:cNvGrpSpPr/>
            <p:nvPr/>
          </p:nvGrpSpPr>
          <p:grpSpPr>
            <a:xfrm rot="-7518117" flipH="1">
              <a:off x="-90618" y="196834"/>
              <a:ext cx="2978011" cy="2507798"/>
              <a:chOff x="0" y="0"/>
              <a:chExt cx="694944" cy="585216"/>
            </a:xfrm>
          </p:grpSpPr>
          <p:pic>
            <p:nvPicPr>
              <p:cNvPr id="6157" name="Freeform 72"/>
              <p:cNvPicPr/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0" y="0"/>
                <a:ext cx="694944" cy="58521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158" name="Text Box 12"/>
              <p:cNvSpPr txBox="1"/>
              <p:nvPr/>
            </p:nvSpPr>
            <p:spPr>
              <a:xfrm rot="-7518117">
                <a:off x="18199" y="15756"/>
                <a:ext cx="551239" cy="5519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/>
              <a:p>
                <a:pPr>
                  <a:buClr>
                    <a:schemeClr val="tx2"/>
                  </a:buClr>
                </a:pPr>
                <a:endParaRPr lang="zh-CN" sz="2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Verdana" panose="020B0604030504040204" pitchFamily="34" charset="0"/>
                </a:endParaRPr>
              </a:p>
            </p:txBody>
          </p:sp>
        </p:grpSp>
      </p:grpSp>
      <p:sp>
        <p:nvSpPr>
          <p:cNvPr id="6160" name="Rectangle 65"/>
          <p:cNvSpPr/>
          <p:nvPr/>
        </p:nvSpPr>
        <p:spPr>
          <a:xfrm>
            <a:off x="1068388" y="3657600"/>
            <a:ext cx="4029075" cy="4572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 anchorCtr="0">
            <a:spAutoFit/>
          </a:bodyPr>
          <a:p>
            <a:pPr algn="ctr" eaLnBrk="0" hangingPunct="0">
              <a:spcBef>
                <a:spcPct val="20000"/>
              </a:spcBef>
              <a:buClr>
                <a:schemeClr val="tx2"/>
              </a:buClr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复工复产检查范围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161" name="Rectangle 2"/>
          <p:cNvSpPr>
            <a:spLocks noGrp="1"/>
          </p:cNvSpPr>
          <p:nvPr/>
        </p:nvSpPr>
        <p:spPr>
          <a:xfrm>
            <a:off x="915988" y="4495800"/>
            <a:ext cx="7313612" cy="609600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 wrap="square" anchor="t" anchorCtr="0"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</a:pPr>
            <a:r>
              <a:rPr lang="zh-CN" altLang="en-US" sz="2000" dirty="0">
                <a:latin typeface="Verdana" panose="020B0604030504040204" pitchFamily="34" charset="0"/>
                <a:ea typeface="微软雅黑" panose="020B0503020204020204" pitchFamily="34" charset="-122"/>
                <a:sym typeface="Verdana" panose="020B0604030504040204" pitchFamily="34" charset="0"/>
              </a:rPr>
              <a:t>人、物、环、管</a:t>
            </a:r>
            <a:endParaRPr lang="zh-CN" altLang="en-US" sz="2000" dirty="0">
              <a:latin typeface="Verdana" panose="020B0604030504040204" pitchFamily="34" charset="0"/>
              <a:ea typeface="微软雅黑" panose="020B0503020204020204" pitchFamily="34" charset="-122"/>
              <a:sym typeface="Verdana" panose="020B060403050404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</a:pPr>
            <a:endParaRPr lang="zh-CN" altLang="en-US" sz="2000" dirty="0">
              <a:latin typeface="Verdana" panose="020B0604030504040204" pitchFamily="34" charset="0"/>
              <a:ea typeface="微软雅黑" panose="020B0503020204020204" pitchFamily="34" charset="-122"/>
              <a:sym typeface="Verdana" panose="020B0604030504040204" pitchFamily="34" charset="0"/>
            </a:endParaRPr>
          </a:p>
          <a:p>
            <a:pPr marL="342900" indent="-342900" eaLnBrk="0" hangingPunct="0">
              <a:lnSpc>
                <a:spcPct val="150000"/>
              </a:lnSpc>
              <a:buClr>
                <a:schemeClr val="tx2"/>
              </a:buClr>
            </a:pPr>
            <a:endParaRPr lang="zh-CN" altLang="en-US" sz="2000" dirty="0">
              <a:latin typeface="Verdana" panose="020B0604030504040204" pitchFamily="34" charset="0"/>
              <a:ea typeface="微软雅黑" panose="020B0503020204020204" pitchFamily="34" charset="-122"/>
              <a:sym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 bldLvl="0" animBg="1"/>
      <p:bldP spid="6154" grpId="0" bldLvl="0"/>
      <p:bldP spid="6160" grpId="0" bldLvl="0" animBg="1"/>
      <p:bldP spid="6161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棱台 7169"/>
          <p:cNvSpPr/>
          <p:nvPr/>
        </p:nvSpPr>
        <p:spPr>
          <a:xfrm>
            <a:off x="1219200" y="457200"/>
            <a:ext cx="5181600" cy="609600"/>
          </a:xfrm>
          <a:prstGeom prst="bevel">
            <a:avLst>
              <a:gd name="adj" fmla="val 5903"/>
            </a:avLst>
          </a:prstGeom>
          <a:gradFill rotWithShape="1">
            <a:gsLst>
              <a:gs pos="0">
                <a:schemeClr val="accent1"/>
              </a:gs>
              <a:gs pos="100000">
                <a:srgbClr val="99C1E9"/>
              </a:gs>
            </a:gsLst>
            <a:lin ang="18900000" scaled="1"/>
            <a:tileRect/>
          </a:gradFill>
          <a:ln w="9525">
            <a:noFill/>
          </a:ln>
        </p:spPr>
        <p:txBody>
          <a:bodyPr anchor="t" anchorCtr="0"/>
          <a:p>
            <a:pPr eaLnBrk="0" hangingPunc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0" name="Rectangle 2"/>
          <p:cNvSpPr>
            <a:spLocks noGrp="1"/>
          </p:cNvSpPr>
          <p:nvPr/>
        </p:nvSpPr>
        <p:spPr>
          <a:xfrm>
            <a:off x="1295400" y="457200"/>
            <a:ext cx="5029200" cy="563563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Verdana" panose="020B0604030504040204" pitchFamily="34" charset="0"/>
              </a:rPr>
              <a:t>1、为何要进行节后复工准备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Verdana" panose="020B0604030504040204" pitchFamily="34" charset="0"/>
            </a:endParaRPr>
          </a:p>
        </p:txBody>
      </p:sp>
      <p:sp>
        <p:nvSpPr>
          <p:cNvPr id="7172" name="矩形 30"/>
          <p:cNvSpPr/>
          <p:nvPr/>
        </p:nvSpPr>
        <p:spPr>
          <a:xfrm>
            <a:off x="1295400" y="2133600"/>
            <a:ext cx="7315200" cy="17367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>
              <a:lnSpc>
                <a:spcPct val="150000"/>
              </a:lnSpc>
            </a:pPr>
            <a:r>
              <a:rPr lang="en-US" altLang="zh-CN" sz="2400" dirty="0">
                <a:solidFill>
                  <a:srgbClr val="0B174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</a:t>
            </a:r>
            <a:r>
              <a:rPr lang="zh-CN" altLang="en-US" sz="2400" dirty="0">
                <a:solidFill>
                  <a:srgbClr val="0B1749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可怕的“假期综合症”导致职工身心疲惫、心情烦躁、精力不集中、容易误操作等。患有“假期综合症”的职工，如不及时加以引导，其行为极易引发事故。</a:t>
            </a:r>
            <a:endParaRPr lang="zh-CN" altLang="en-US" sz="2400" dirty="0">
              <a:solidFill>
                <a:srgbClr val="0B1749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棱台 8193"/>
          <p:cNvSpPr/>
          <p:nvPr/>
        </p:nvSpPr>
        <p:spPr>
          <a:xfrm>
            <a:off x="1219200" y="457200"/>
            <a:ext cx="5181600" cy="609600"/>
          </a:xfrm>
          <a:prstGeom prst="bevel">
            <a:avLst>
              <a:gd name="adj" fmla="val 5903"/>
            </a:avLst>
          </a:prstGeom>
          <a:gradFill rotWithShape="1">
            <a:gsLst>
              <a:gs pos="0">
                <a:schemeClr val="accent1"/>
              </a:gs>
              <a:gs pos="100000">
                <a:srgbClr val="99C1E9"/>
              </a:gs>
            </a:gsLst>
            <a:lin ang="18900000" scaled="1"/>
            <a:tileRect/>
          </a:gradFill>
          <a:ln w="9525">
            <a:noFill/>
          </a:ln>
        </p:spPr>
        <p:txBody>
          <a:bodyPr anchor="t" anchorCtr="0"/>
          <a:p>
            <a:pPr eaLnBrk="0" hangingPunc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4" name="Rectangle 2"/>
          <p:cNvSpPr>
            <a:spLocks noGrp="1"/>
          </p:cNvSpPr>
          <p:nvPr/>
        </p:nvSpPr>
        <p:spPr>
          <a:xfrm>
            <a:off x="1295400" y="457200"/>
            <a:ext cx="5029200" cy="563563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Verdana" panose="020B0604030504040204" pitchFamily="34" charset="0"/>
              </a:rPr>
              <a:t>1、为何要进行节后复工准备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Verdana" panose="020B0604030504040204" pitchFamily="34" charset="0"/>
            </a:endParaRPr>
          </a:p>
        </p:txBody>
      </p:sp>
      <p:grpSp>
        <p:nvGrpSpPr>
          <p:cNvPr id="8196" name="组合 30"/>
          <p:cNvGrpSpPr/>
          <p:nvPr/>
        </p:nvGrpSpPr>
        <p:grpSpPr>
          <a:xfrm rot="-7518117" flipH="1">
            <a:off x="854075" y="1708150"/>
            <a:ext cx="368300" cy="428625"/>
            <a:chOff x="0" y="0"/>
            <a:chExt cx="2476499" cy="2479675"/>
          </a:xfrm>
        </p:grpSpPr>
        <p:sp>
          <p:nvSpPr>
            <p:cNvPr id="2" name="Freeform 67"/>
            <p:cNvSpPr/>
            <p:nvPr/>
          </p:nvSpPr>
          <p:spPr>
            <a:xfrm>
              <a:off x="0" y="0"/>
              <a:ext cx="2476499" cy="2479675"/>
            </a:xfrm>
            <a:custGeom>
              <a:avLst/>
              <a:gdLst/>
              <a:ahLst/>
              <a:cxnLst>
                <a:cxn ang="0">
                  <a:pos x="2476499" y="1239838"/>
                </a:cxn>
                <a:cxn ang="0">
                  <a:pos x="2476499" y="2479675"/>
                </a:cxn>
                <a:cxn ang="0">
                  <a:pos x="1240134" y="2479675"/>
                </a:cxn>
                <a:cxn ang="0">
                  <a:pos x="0" y="1239838"/>
                </a:cxn>
                <a:cxn ang="0">
                  <a:pos x="1240134" y="0"/>
                </a:cxn>
                <a:cxn ang="0">
                  <a:pos x="2476499" y="1239838"/>
                </a:cxn>
              </a:cxnLst>
              <a:pathLst>
                <a:path w="657" h="658">
                  <a:moveTo>
                    <a:pt x="657" y="329"/>
                  </a:moveTo>
                  <a:cubicBezTo>
                    <a:pt x="657" y="419"/>
                    <a:pt x="657" y="658"/>
                    <a:pt x="657" y="658"/>
                  </a:cubicBezTo>
                  <a:cubicBezTo>
                    <a:pt x="657" y="658"/>
                    <a:pt x="420" y="658"/>
                    <a:pt x="329" y="658"/>
                  </a:cubicBezTo>
                  <a:cubicBezTo>
                    <a:pt x="147" y="658"/>
                    <a:pt x="0" y="511"/>
                    <a:pt x="0" y="329"/>
                  </a:cubicBezTo>
                  <a:cubicBezTo>
                    <a:pt x="0" y="148"/>
                    <a:pt x="147" y="0"/>
                    <a:pt x="329" y="0"/>
                  </a:cubicBezTo>
                  <a:cubicBezTo>
                    <a:pt x="510" y="0"/>
                    <a:pt x="657" y="148"/>
                    <a:pt x="657" y="329"/>
                  </a:cubicBezTo>
                  <a:close/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6000">
                  <a:srgbClr val="FFFFFF">
                    <a:alpha val="100000"/>
                  </a:srgbClr>
                </a:gs>
                <a:gs pos="33000">
                  <a:srgbClr val="D9D9D9">
                    <a:alpha val="100000"/>
                  </a:srgbClr>
                </a:gs>
                <a:gs pos="49001">
                  <a:srgbClr val="FFFFFF">
                    <a:alpha val="100000"/>
                  </a:srgbClr>
                </a:gs>
                <a:gs pos="69000">
                  <a:srgbClr val="CCCCCC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8197" name="Freeform 72"/>
            <p:cNvGrpSpPr/>
            <p:nvPr/>
          </p:nvGrpSpPr>
          <p:grpSpPr>
            <a:xfrm rot="-7518117" flipH="1">
              <a:off x="-90618" y="196834"/>
              <a:ext cx="2978011" cy="2507798"/>
              <a:chOff x="0" y="0"/>
              <a:chExt cx="694944" cy="585216"/>
            </a:xfrm>
          </p:grpSpPr>
          <p:pic>
            <p:nvPicPr>
              <p:cNvPr id="8198" name="Freeform 72"/>
              <p:cNvPicPr/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0" y="0"/>
                <a:ext cx="694944" cy="58521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8199" name="Text Box 12"/>
              <p:cNvSpPr txBox="1"/>
              <p:nvPr/>
            </p:nvSpPr>
            <p:spPr>
              <a:xfrm rot="-7518117">
                <a:off x="18199" y="15756"/>
                <a:ext cx="551239" cy="5519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/>
              <a:p>
                <a:pPr>
                  <a:buClr>
                    <a:schemeClr val="tx2"/>
                  </a:buClr>
                </a:pPr>
                <a:endParaRPr lang="zh-CN" sz="2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Verdana" panose="020B0604030504040204" pitchFamily="34" charset="0"/>
                </a:endParaRPr>
              </a:p>
            </p:txBody>
          </p:sp>
        </p:grpSp>
      </p:grpSp>
      <p:sp>
        <p:nvSpPr>
          <p:cNvPr id="8201" name="Rectangle 65"/>
          <p:cNvSpPr/>
          <p:nvPr/>
        </p:nvSpPr>
        <p:spPr>
          <a:xfrm>
            <a:off x="1295400" y="1752600"/>
            <a:ext cx="4029075" cy="4572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 anchorCtr="0">
            <a:spAutoFit/>
          </a:bodyPr>
          <a:p>
            <a:pPr algn="ctr" eaLnBrk="0" hangingPunct="0">
              <a:spcBef>
                <a:spcPct val="20000"/>
              </a:spcBef>
              <a:buClr>
                <a:schemeClr val="tx2"/>
              </a:buClr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节后综合症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8202" name="Rectangle 2"/>
          <p:cNvSpPr>
            <a:spLocks noGrp="1"/>
          </p:cNvSpPr>
          <p:nvPr/>
        </p:nvSpPr>
        <p:spPr>
          <a:xfrm>
            <a:off x="1144588" y="2592388"/>
            <a:ext cx="7008812" cy="2894012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 wrap="square" anchor="t" anchorCtr="0"/>
          <a:p>
            <a:pPr marL="342900" indent="-342900" eaLnBrk="0" hangingPunct="0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zh-CN" altLang="en-US" sz="2000" dirty="0">
                <a:latin typeface="Verdana" panose="020B0604030504040204" pitchFamily="34" charset="0"/>
                <a:ea typeface="微软雅黑" panose="020B0503020204020204" pitchFamily="34" charset="-122"/>
                <a:sym typeface="Verdana" panose="020B0604030504040204" pitchFamily="34" charset="0"/>
              </a:rPr>
              <a:t>          刚刚过完幸福、 热闹 的春节， 现在又陆续返回施工现场， 但许多 人还沉浸在节日 欢乐的气氛之中 ， 生活节律还没有调整过来， 自 由 散漫的心还没有收回 来， 主要体现在疲惫、 情绪不稳定， 人虽然到工地了 ， 但心还家里， 思想不集中 ， 这就是“节后综合症” ， 是很危险的隐患， 是很容易发生事故的。</a:t>
            </a:r>
            <a:endParaRPr lang="zh-CN" altLang="en-US" sz="2000" dirty="0">
              <a:latin typeface="Verdana" panose="020B0604030504040204" pitchFamily="34" charset="0"/>
              <a:ea typeface="微软雅黑" panose="020B0503020204020204" pitchFamily="34" charset="-122"/>
              <a:sym typeface="Verdana" panose="020B060403050404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</a:pPr>
            <a:endParaRPr lang="zh-CN" altLang="en-US" sz="2000" dirty="0">
              <a:latin typeface="Verdana" panose="020B0604030504040204" pitchFamily="34" charset="0"/>
              <a:ea typeface="微软雅黑" panose="020B0503020204020204" pitchFamily="34" charset="-122"/>
              <a:sym typeface="Verdana" panose="020B0604030504040204" pitchFamily="34" charset="0"/>
            </a:endParaRPr>
          </a:p>
          <a:p>
            <a:pPr marL="342900" indent="-342900" eaLnBrk="0" hangingPunct="0">
              <a:lnSpc>
                <a:spcPct val="150000"/>
              </a:lnSpc>
              <a:buClr>
                <a:schemeClr val="tx2"/>
              </a:buClr>
            </a:pPr>
            <a:endParaRPr lang="zh-CN" altLang="en-US" sz="2000" dirty="0">
              <a:latin typeface="Verdana" panose="020B0604030504040204" pitchFamily="34" charset="0"/>
              <a:ea typeface="微软雅黑" panose="020B0503020204020204" pitchFamily="34" charset="-122"/>
              <a:sym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 bldLvl="0" animBg="1"/>
      <p:bldP spid="8202" grpId="0" bldLvl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棱台 9217"/>
          <p:cNvSpPr/>
          <p:nvPr/>
        </p:nvSpPr>
        <p:spPr>
          <a:xfrm>
            <a:off x="1219200" y="457200"/>
            <a:ext cx="5181600" cy="609600"/>
          </a:xfrm>
          <a:prstGeom prst="bevel">
            <a:avLst>
              <a:gd name="adj" fmla="val 5903"/>
            </a:avLst>
          </a:prstGeom>
          <a:gradFill rotWithShape="1">
            <a:gsLst>
              <a:gs pos="0">
                <a:schemeClr val="accent1"/>
              </a:gs>
              <a:gs pos="100000">
                <a:srgbClr val="99C1E9"/>
              </a:gs>
            </a:gsLst>
            <a:lin ang="18900000" scaled="1"/>
            <a:tileRect/>
          </a:gradFill>
          <a:ln w="9525">
            <a:noFill/>
          </a:ln>
        </p:spPr>
        <p:txBody>
          <a:bodyPr anchor="t" anchorCtr="0"/>
          <a:p>
            <a:pPr eaLnBrk="0" hangingPunc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18" name="Rectangle 2"/>
          <p:cNvSpPr>
            <a:spLocks noGrp="1"/>
          </p:cNvSpPr>
          <p:nvPr/>
        </p:nvSpPr>
        <p:spPr>
          <a:xfrm>
            <a:off x="1295400" y="457200"/>
            <a:ext cx="5029200" cy="563563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Verdana" panose="020B0604030504040204" pitchFamily="34" charset="0"/>
              </a:rPr>
              <a:t>1、为何要进行节后复工准备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Verdana" panose="020B0604030504040204" pitchFamily="34" charset="0"/>
            </a:endParaRPr>
          </a:p>
        </p:txBody>
      </p:sp>
      <p:grpSp>
        <p:nvGrpSpPr>
          <p:cNvPr id="9220" name="组合 30"/>
          <p:cNvGrpSpPr/>
          <p:nvPr/>
        </p:nvGrpSpPr>
        <p:grpSpPr>
          <a:xfrm rot="-7518117" flipH="1">
            <a:off x="854075" y="1708150"/>
            <a:ext cx="368300" cy="428625"/>
            <a:chOff x="0" y="0"/>
            <a:chExt cx="2476499" cy="2479675"/>
          </a:xfrm>
        </p:grpSpPr>
        <p:sp>
          <p:nvSpPr>
            <p:cNvPr id="2" name="Freeform 67"/>
            <p:cNvSpPr/>
            <p:nvPr/>
          </p:nvSpPr>
          <p:spPr>
            <a:xfrm>
              <a:off x="0" y="0"/>
              <a:ext cx="2476499" cy="2479675"/>
            </a:xfrm>
            <a:custGeom>
              <a:avLst/>
              <a:gdLst/>
              <a:ahLst/>
              <a:cxnLst>
                <a:cxn ang="0">
                  <a:pos x="2476499" y="1239838"/>
                </a:cxn>
                <a:cxn ang="0">
                  <a:pos x="2476499" y="2479675"/>
                </a:cxn>
                <a:cxn ang="0">
                  <a:pos x="1240134" y="2479675"/>
                </a:cxn>
                <a:cxn ang="0">
                  <a:pos x="0" y="1239838"/>
                </a:cxn>
                <a:cxn ang="0">
                  <a:pos x="1240134" y="0"/>
                </a:cxn>
                <a:cxn ang="0">
                  <a:pos x="2476499" y="1239838"/>
                </a:cxn>
              </a:cxnLst>
              <a:pathLst>
                <a:path w="657" h="658">
                  <a:moveTo>
                    <a:pt x="657" y="329"/>
                  </a:moveTo>
                  <a:cubicBezTo>
                    <a:pt x="657" y="419"/>
                    <a:pt x="657" y="658"/>
                    <a:pt x="657" y="658"/>
                  </a:cubicBezTo>
                  <a:cubicBezTo>
                    <a:pt x="657" y="658"/>
                    <a:pt x="420" y="658"/>
                    <a:pt x="329" y="658"/>
                  </a:cubicBezTo>
                  <a:cubicBezTo>
                    <a:pt x="147" y="658"/>
                    <a:pt x="0" y="511"/>
                    <a:pt x="0" y="329"/>
                  </a:cubicBezTo>
                  <a:cubicBezTo>
                    <a:pt x="0" y="148"/>
                    <a:pt x="147" y="0"/>
                    <a:pt x="329" y="0"/>
                  </a:cubicBezTo>
                  <a:cubicBezTo>
                    <a:pt x="510" y="0"/>
                    <a:pt x="657" y="148"/>
                    <a:pt x="657" y="329"/>
                  </a:cubicBezTo>
                  <a:close/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6000">
                  <a:srgbClr val="FFFFFF">
                    <a:alpha val="100000"/>
                  </a:srgbClr>
                </a:gs>
                <a:gs pos="33000">
                  <a:srgbClr val="D9D9D9">
                    <a:alpha val="100000"/>
                  </a:srgbClr>
                </a:gs>
                <a:gs pos="49001">
                  <a:srgbClr val="FFFFFF">
                    <a:alpha val="100000"/>
                  </a:srgbClr>
                </a:gs>
                <a:gs pos="69000">
                  <a:srgbClr val="CCCCCC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9221" name="Freeform 72"/>
            <p:cNvGrpSpPr/>
            <p:nvPr/>
          </p:nvGrpSpPr>
          <p:grpSpPr>
            <a:xfrm rot="-7518117" flipH="1">
              <a:off x="-90618" y="196834"/>
              <a:ext cx="2978011" cy="2507798"/>
              <a:chOff x="0" y="0"/>
              <a:chExt cx="694944" cy="585216"/>
            </a:xfrm>
          </p:grpSpPr>
          <p:pic>
            <p:nvPicPr>
              <p:cNvPr id="9222" name="Freeform 72"/>
              <p:cNvPicPr/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0" y="0"/>
                <a:ext cx="694944" cy="58521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9223" name="Text Box 12"/>
              <p:cNvSpPr txBox="1"/>
              <p:nvPr/>
            </p:nvSpPr>
            <p:spPr>
              <a:xfrm rot="-7518117">
                <a:off x="18199" y="15756"/>
                <a:ext cx="551239" cy="5519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/>
              <a:p>
                <a:pPr>
                  <a:buClr>
                    <a:schemeClr val="tx2"/>
                  </a:buClr>
                </a:pPr>
                <a:endParaRPr lang="zh-CN" sz="2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Verdana" panose="020B0604030504040204" pitchFamily="34" charset="0"/>
                </a:endParaRPr>
              </a:p>
            </p:txBody>
          </p:sp>
        </p:grpSp>
      </p:grpSp>
      <p:sp>
        <p:nvSpPr>
          <p:cNvPr id="9225" name="Rectangle 65"/>
          <p:cNvSpPr/>
          <p:nvPr/>
        </p:nvSpPr>
        <p:spPr>
          <a:xfrm>
            <a:off x="1295400" y="1752600"/>
            <a:ext cx="4029075" cy="4572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 anchorCtr="0">
            <a:spAutoFit/>
          </a:bodyPr>
          <a:p>
            <a:pPr algn="ctr" eaLnBrk="0" hangingPunct="0">
              <a:spcBef>
                <a:spcPct val="20000"/>
              </a:spcBef>
              <a:buClr>
                <a:schemeClr val="tx2"/>
              </a:buClr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赶走“节后综合症”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9226" name="Rectangle 2"/>
          <p:cNvSpPr>
            <a:spLocks noGrp="1"/>
          </p:cNvSpPr>
          <p:nvPr/>
        </p:nvSpPr>
        <p:spPr>
          <a:xfrm>
            <a:off x="1144588" y="2592388"/>
            <a:ext cx="7008812" cy="1979612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 wrap="square" anchor="t" anchorCtr="0"/>
          <a:p>
            <a:pPr marL="342900" indent="-342900" eaLnBrk="0" hangingPunct="0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p"/>
            </a:pPr>
            <a:r>
              <a:rPr lang="zh-CN" altLang="en-US" sz="2000" dirty="0">
                <a:latin typeface="Verdana" panose="020B0604030504040204" pitchFamily="34" charset="0"/>
                <a:ea typeface="微软雅黑" panose="020B0503020204020204" pitchFamily="34" charset="-122"/>
                <a:sym typeface="Verdana" panose="020B0604030504040204" pitchFamily="34" charset="0"/>
              </a:rPr>
              <a:t>停止熬夜、 应酬等行为 ， 早睡早起， 尽快调整作息， 慢慢适应以前有规律的作息时间 。</a:t>
            </a:r>
            <a:endParaRPr lang="zh-CN" altLang="en-US" sz="2000" dirty="0">
              <a:latin typeface="Verdana" panose="020B0604030504040204" pitchFamily="34" charset="0"/>
              <a:ea typeface="微软雅黑" panose="020B0503020204020204" pitchFamily="34" charset="-122"/>
              <a:sym typeface="Verdana" panose="020B0604030504040204" pitchFamily="34" charset="0"/>
            </a:endParaRPr>
          </a:p>
          <a:p>
            <a:pPr marL="342900" indent="-342900" eaLnBrk="0" hangingPunct="0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p"/>
            </a:pPr>
            <a:r>
              <a:rPr lang="zh-CN" altLang="en-US" sz="2000" dirty="0">
                <a:latin typeface="Verdana" panose="020B0604030504040204" pitchFamily="34" charset="0"/>
                <a:ea typeface="微软雅黑" panose="020B0503020204020204" pitchFamily="34" charset="-122"/>
                <a:sym typeface="Verdana" panose="020B0604030504040204" pitchFamily="34" charset="0"/>
              </a:rPr>
              <a:t>做到起居有序，将自己的心力 和心态都调整回工作上去。</a:t>
            </a:r>
            <a:endParaRPr lang="zh-CN" altLang="en-US" sz="2000" dirty="0">
              <a:latin typeface="Verdana" panose="020B0604030504040204" pitchFamily="34" charset="0"/>
              <a:ea typeface="微软雅黑" panose="020B0503020204020204" pitchFamily="34" charset="-122"/>
              <a:sym typeface="Verdana" panose="020B0604030504040204" pitchFamily="34" charset="0"/>
            </a:endParaRPr>
          </a:p>
          <a:p>
            <a:pPr marL="342900" indent="-342900" eaLnBrk="0" hangingPunct="0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p"/>
            </a:pPr>
            <a:r>
              <a:rPr lang="zh-CN" altLang="en-US" sz="2000" dirty="0">
                <a:latin typeface="Verdana" panose="020B0604030504040204" pitchFamily="34" charset="0"/>
                <a:ea typeface="微软雅黑" panose="020B0503020204020204" pitchFamily="34" charset="-122"/>
                <a:sym typeface="Verdana" panose="020B0604030504040204" pitchFamily="34" charset="0"/>
              </a:rPr>
              <a:t> 多吃蔬菜， 粗粮， 保证营养均衡。</a:t>
            </a:r>
            <a:endParaRPr lang="zh-CN" altLang="en-US" sz="2000" dirty="0">
              <a:latin typeface="Verdana" panose="020B0604030504040204" pitchFamily="34" charset="0"/>
              <a:ea typeface="微软雅黑" panose="020B0503020204020204" pitchFamily="34" charset="-122"/>
              <a:sym typeface="Verdana" panose="020B0604030504040204" pitchFamily="34" charset="0"/>
            </a:endParaRPr>
          </a:p>
          <a:p>
            <a:pPr marL="342900" indent="-342900" eaLnBrk="0" hangingPunct="0">
              <a:lnSpc>
                <a:spcPct val="150000"/>
              </a:lnSpc>
              <a:buClr>
                <a:schemeClr val="tx2"/>
              </a:buClr>
            </a:pPr>
            <a:endParaRPr lang="zh-CN" altLang="en-US" sz="2000" dirty="0">
              <a:latin typeface="Verdana" panose="020B0604030504040204" pitchFamily="34" charset="0"/>
              <a:ea typeface="微软雅黑" panose="020B0503020204020204" pitchFamily="34" charset="-122"/>
              <a:sym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bldLvl="0" animBg="1"/>
      <p:bldP spid="9226" grpId="0" bldLvl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棱台 10241"/>
          <p:cNvSpPr/>
          <p:nvPr/>
        </p:nvSpPr>
        <p:spPr>
          <a:xfrm>
            <a:off x="1219200" y="457200"/>
            <a:ext cx="5181600" cy="609600"/>
          </a:xfrm>
          <a:prstGeom prst="bevel">
            <a:avLst>
              <a:gd name="adj" fmla="val 5903"/>
            </a:avLst>
          </a:prstGeom>
          <a:gradFill rotWithShape="1">
            <a:gsLst>
              <a:gs pos="0">
                <a:schemeClr val="accent1"/>
              </a:gs>
              <a:gs pos="100000">
                <a:srgbClr val="99C1E9"/>
              </a:gs>
            </a:gsLst>
            <a:lin ang="18900000" scaled="1"/>
            <a:tileRect/>
          </a:gradFill>
          <a:ln w="9525">
            <a:noFill/>
          </a:ln>
        </p:spPr>
        <p:txBody>
          <a:bodyPr anchor="t" anchorCtr="0"/>
          <a:p>
            <a:pPr eaLnBrk="0" hangingPunc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2" name="Rectangle 2"/>
          <p:cNvSpPr>
            <a:spLocks noGrp="1"/>
          </p:cNvSpPr>
          <p:nvPr/>
        </p:nvSpPr>
        <p:spPr>
          <a:xfrm>
            <a:off x="1295400" y="457200"/>
            <a:ext cx="5029200" cy="563563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Verdana" panose="020B0604030504040204" pitchFamily="34" charset="0"/>
              </a:rPr>
              <a:t>2、节后复工主要危险因素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Verdana" panose="020B0604030504040204" pitchFamily="34" charset="0"/>
            </a:endParaRPr>
          </a:p>
        </p:txBody>
      </p:sp>
      <p:sp>
        <p:nvSpPr>
          <p:cNvPr id="10243" name="矩形​​ 2"/>
          <p:cNvSpPr/>
          <p:nvPr/>
        </p:nvSpPr>
        <p:spPr>
          <a:xfrm>
            <a:off x="1042988" y="2733675"/>
            <a:ext cx="2484437" cy="2166938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 wrap="square" anchor="ctr" anchorCtr="0"/>
          <a:p>
            <a:pPr algn="ctr" eaLnBrk="0" hangingPunct="0"/>
            <a:endParaRPr lang="zh-CN" altLang="en-US" sz="20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4" name="梯形 3"/>
          <p:cNvSpPr/>
          <p:nvPr/>
        </p:nvSpPr>
        <p:spPr>
          <a:xfrm>
            <a:off x="1042988" y="2336800"/>
            <a:ext cx="2484437" cy="411163"/>
          </a:xfrm>
          <a:custGeom>
            <a:avLst/>
            <a:gdLst/>
            <a:ahLst/>
            <a:cxnLst>
              <a:cxn ang="16200000">
                <a:pos x="1242218" y="0"/>
              </a:cxn>
              <a:cxn ang="10800000">
                <a:pos x="225804" y="205581"/>
              </a:cxn>
              <a:cxn ang="5400000">
                <a:pos x="1242218" y="411162"/>
              </a:cxn>
              <a:cxn ang="0">
                <a:pos x="2258633" y="205581"/>
              </a:cxn>
            </a:cxnLst>
            <a:pathLst>
              <a:path w="2484437" h="411162">
                <a:moveTo>
                  <a:pt x="0" y="411162"/>
                </a:moveTo>
                <a:lnTo>
                  <a:pt x="451608" y="0"/>
                </a:lnTo>
                <a:lnTo>
                  <a:pt x="2032828" y="0"/>
                </a:lnTo>
                <a:lnTo>
                  <a:pt x="2484437" y="411162"/>
                </a:lnTo>
                <a:close/>
              </a:path>
            </a:pathLst>
          </a:custGeom>
          <a:gradFill rotWithShape="1">
            <a:gsLst>
              <a:gs pos="0">
                <a:srgbClr val="FFD03B"/>
              </a:gs>
              <a:gs pos="100000">
                <a:schemeClr val="bg1">
                  <a:alpha val="42999"/>
                </a:schemeClr>
              </a:gs>
            </a:gsLst>
            <a:lin ang="5400000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45" name="圆角矩形​​ 4"/>
          <p:cNvSpPr/>
          <p:nvPr/>
        </p:nvSpPr>
        <p:spPr>
          <a:xfrm>
            <a:off x="4427538" y="1628775"/>
            <a:ext cx="3968750" cy="7191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2F2F2"/>
              </a:gs>
              <a:gs pos="50000">
                <a:srgbClr val="D9D9D9"/>
              </a:gs>
              <a:gs pos="100000">
                <a:srgbClr val="F2F2F2"/>
              </a:gs>
            </a:gsLst>
            <a:lin ang="5400000"/>
            <a:tileRect/>
          </a:gradFill>
          <a:ln w="3175" cap="flat" cmpd="sng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ctr" anchorCtr="0"/>
          <a:p>
            <a:pPr eaLnBrk="0" hangingPunct="0"/>
            <a:endParaRPr lang="zh-CN" altLang="en-US" sz="20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6" name="圆角矩形​​ 5"/>
          <p:cNvSpPr/>
          <p:nvPr/>
        </p:nvSpPr>
        <p:spPr>
          <a:xfrm>
            <a:off x="4427538" y="3335338"/>
            <a:ext cx="3968750" cy="7207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2F2F2"/>
              </a:gs>
              <a:gs pos="50000">
                <a:srgbClr val="D9D9D9"/>
              </a:gs>
              <a:gs pos="100000">
                <a:srgbClr val="F2F2F2"/>
              </a:gs>
            </a:gsLst>
            <a:lin ang="5400000"/>
            <a:tileRect/>
          </a:gradFill>
          <a:ln w="3175" cap="flat" cmpd="sng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ctr" anchorCtr="0"/>
          <a:p>
            <a:pPr eaLnBrk="0" hangingPunct="0"/>
            <a:endParaRPr lang="zh-CN" altLang="en-US" sz="20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7" name="圆角矩形​​ 7"/>
          <p:cNvSpPr/>
          <p:nvPr/>
        </p:nvSpPr>
        <p:spPr>
          <a:xfrm>
            <a:off x="4427538" y="4959350"/>
            <a:ext cx="3968750" cy="7207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2F2F2"/>
              </a:gs>
              <a:gs pos="50000">
                <a:srgbClr val="D9D9D9"/>
              </a:gs>
              <a:gs pos="100000">
                <a:srgbClr val="F2F2F2"/>
              </a:gs>
            </a:gsLst>
            <a:lin ang="5400000"/>
            <a:tileRect/>
          </a:gradFill>
          <a:ln w="3175" cap="flat" cmpd="sng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ctr" anchorCtr="0"/>
          <a:p>
            <a:pPr eaLnBrk="0" hangingPunct="0"/>
            <a:endParaRPr lang="zh-CN" altLang="en-US" sz="20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0248" name="肘形连接符​​ 9"/>
          <p:cNvCxnSpPr>
            <a:stCxn id="10244" idx="0"/>
            <a:endCxn id="10245" idx="1"/>
          </p:cNvCxnSpPr>
          <p:nvPr/>
        </p:nvCxnSpPr>
        <p:spPr>
          <a:xfrm rot="-5400000">
            <a:off x="3182938" y="1163638"/>
            <a:ext cx="347662" cy="2141537"/>
          </a:xfrm>
          <a:prstGeom prst="bentConnector2">
            <a:avLst/>
          </a:prstGeom>
          <a:ln w="19050" cap="flat" cmpd="sng">
            <a:solidFill>
              <a:srgbClr val="009AD0"/>
            </a:solidFill>
            <a:prstDash val="solid"/>
            <a:miter/>
            <a:headEnd type="oval" w="med" len="med"/>
            <a:tailEnd type="oval" w="med" len="med"/>
          </a:ln>
        </p:spPr>
      </p:cxnSp>
      <p:cxnSp>
        <p:nvCxnSpPr>
          <p:cNvPr id="10249" name="肘形连接符​​ 11"/>
          <p:cNvCxnSpPr>
            <a:stCxn id="10243" idx="2"/>
            <a:endCxn id="10247" idx="1"/>
          </p:cNvCxnSpPr>
          <p:nvPr/>
        </p:nvCxnSpPr>
        <p:spPr>
          <a:xfrm rot="5400000" flipV="1">
            <a:off x="3144838" y="4108450"/>
            <a:ext cx="419100" cy="2141538"/>
          </a:xfrm>
          <a:prstGeom prst="bentConnector2">
            <a:avLst/>
          </a:prstGeom>
          <a:ln w="19050" cap="flat" cmpd="sng">
            <a:solidFill>
              <a:srgbClr val="009AD0"/>
            </a:solidFill>
            <a:prstDash val="solid"/>
            <a:miter/>
            <a:headEnd type="oval" w="med" len="med"/>
            <a:tailEnd type="oval" w="med" len="med"/>
          </a:ln>
        </p:spPr>
      </p:cxnSp>
      <p:sp>
        <p:nvSpPr>
          <p:cNvPr id="10250" name="矩形​​ 18"/>
          <p:cNvSpPr/>
          <p:nvPr/>
        </p:nvSpPr>
        <p:spPr>
          <a:xfrm>
            <a:off x="914400" y="3624263"/>
            <a:ext cx="2722563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 eaLnBrk="0" hangingPunct="0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节后复工主要危险因素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51" name="矩形​​ 20"/>
          <p:cNvSpPr/>
          <p:nvPr/>
        </p:nvSpPr>
        <p:spPr>
          <a:xfrm>
            <a:off x="5438775" y="1811338"/>
            <a:ext cx="1706563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现场安全隐患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52" name="矩形​​ 21"/>
          <p:cNvSpPr/>
          <p:nvPr/>
        </p:nvSpPr>
        <p:spPr>
          <a:xfrm>
            <a:off x="5080000" y="3511550"/>
            <a:ext cx="1706563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超强度抢生产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53" name="矩形​​ 24"/>
          <p:cNvSpPr/>
          <p:nvPr/>
        </p:nvSpPr>
        <p:spPr>
          <a:xfrm>
            <a:off x="4572000" y="5135563"/>
            <a:ext cx="2722563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节后易产生不安全行为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254" name="直接连接符 8"/>
          <p:cNvCxnSpPr>
            <a:stCxn id="10246" idx="1"/>
            <a:endCxn id="10247" idx="1"/>
          </p:cNvCxnSpPr>
          <p:nvPr/>
        </p:nvCxnSpPr>
        <p:spPr>
          <a:xfrm flipH="1">
            <a:off x="3492500" y="3697288"/>
            <a:ext cx="935038" cy="19050"/>
          </a:xfrm>
          <a:prstGeom prst="line">
            <a:avLst/>
          </a:prstGeom>
          <a:ln w="9525" cap="flat" cmpd="sng">
            <a:solidFill>
              <a:srgbClr val="629C83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1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2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.xml><?xml version="1.0" encoding="utf-8"?>
<p:tagLst xmlns:p="http://schemas.openxmlformats.org/presentationml/2006/main">
  <p:tag name="KSO_WM_SPECIAL_SOURCE" val="bdnull"/>
</p:tagLst>
</file>

<file path=ppt/tags/tag15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6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18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19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commondata" val="eyJoZGlkIjoiNDY1MmY4MTY3YzFkZTg4NGM1MWI4N2I1NTA1MWI4MWE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  <p:tag name="KSO_WM_BEAUTIFY_FLAG" val=""/>
</p:tagLst>
</file>

<file path=ppt/theme/theme1.xml><?xml version="1.0" encoding="utf-8"?>
<a:theme xmlns:a="http://schemas.openxmlformats.org/drawingml/2006/main" name="02">
  <a:themeElements>
    <a:clrScheme name="">
      <a:dk1>
        <a:srgbClr val="0B1749"/>
      </a:dk1>
      <a:lt1>
        <a:srgbClr val="FFFFFF"/>
      </a:lt1>
      <a:dk2>
        <a:srgbClr val="2453B2"/>
      </a:dk2>
      <a:lt2>
        <a:srgbClr val="DDDDDD"/>
      </a:lt2>
      <a:accent1>
        <a:srgbClr val="4D93D9"/>
      </a:accent1>
      <a:accent2>
        <a:srgbClr val="77AE26"/>
      </a:accent2>
      <a:accent3>
        <a:srgbClr val="FFFFFF"/>
      </a:accent3>
      <a:accent4>
        <a:srgbClr val="08123E"/>
      </a:accent4>
      <a:accent5>
        <a:srgbClr val="B2C8E9"/>
      </a:accent5>
      <a:accent6>
        <a:srgbClr val="6A9C21"/>
      </a:accent6>
      <a:hlink>
        <a:srgbClr val="4D798F"/>
      </a:hlink>
      <a:folHlink>
        <a:srgbClr val="6A93BC"/>
      </a:folHlink>
    </a:clrScheme>
    <a:fontScheme name="">
      <a:majorFont>
        <a:latin typeface="Verdana"/>
        <a:ea typeface="Verdana"/>
        <a:cs typeface=""/>
      </a:majorFont>
      <a:minorFont>
        <a:latin typeface="Verdana"/>
        <a:ea typeface="Verdan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B1749"/>
      </a:dk1>
      <a:lt1>
        <a:srgbClr val="FFFFFF"/>
      </a:lt1>
      <a:dk2>
        <a:srgbClr val="2453B2"/>
      </a:dk2>
      <a:lt2>
        <a:srgbClr val="DDDDDD"/>
      </a:lt2>
      <a:accent1>
        <a:srgbClr val="4D93D9"/>
      </a:accent1>
      <a:accent2>
        <a:srgbClr val="77AE26"/>
      </a:accent2>
      <a:accent3>
        <a:srgbClr val="FFFFFF"/>
      </a:accent3>
      <a:accent4>
        <a:srgbClr val="08123E"/>
      </a:accent4>
      <a:accent5>
        <a:srgbClr val="B2C8E9"/>
      </a:accent5>
      <a:accent6>
        <a:srgbClr val="6A9C21"/>
      </a:accent6>
      <a:hlink>
        <a:srgbClr val="4D798F"/>
      </a:hlink>
      <a:folHlink>
        <a:srgbClr val="6A93BC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2257</Words>
  <Application>WPS 演示</Application>
  <PresentationFormat/>
  <Paragraphs>212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169" baseType="lpstr">
      <vt:lpstr>Arial</vt:lpstr>
      <vt:lpstr>宋体</vt:lpstr>
      <vt:lpstr>Wingdings</vt:lpstr>
      <vt:lpstr>Verdana</vt:lpstr>
      <vt:lpstr>微软雅黑</vt:lpstr>
      <vt:lpstr>Times New Roman</vt:lpstr>
      <vt:lpstr>华文细黑</vt:lpstr>
      <vt:lpstr>黑体</vt:lpstr>
      <vt:lpstr>Calibri</vt:lpstr>
      <vt:lpstr>Tw Cen MT</vt:lpstr>
      <vt:lpstr>Segoe Print</vt:lpstr>
      <vt:lpstr>魂心</vt:lpstr>
      <vt:lpstr>MS Gothic</vt:lpstr>
      <vt:lpstr>Arial Black</vt:lpstr>
      <vt:lpstr>Bradley Hand ITC</vt:lpstr>
      <vt:lpstr>Courier New</vt:lpstr>
      <vt:lpstr>Century</vt:lpstr>
      <vt:lpstr>Tahoma</vt:lpstr>
      <vt:lpstr>华文行楷</vt:lpstr>
      <vt:lpstr>Agency FB</vt:lpstr>
      <vt:lpstr>Trebuchet MS</vt:lpstr>
      <vt:lpstr>Gungsuh</vt:lpstr>
      <vt:lpstr>Malgun Gothic</vt:lpstr>
      <vt:lpstr>Candara</vt:lpstr>
      <vt:lpstr>Adidas Unity</vt:lpstr>
      <vt:lpstr>MS PGothic</vt:lpstr>
      <vt:lpstr>HY헤드라인M</vt:lpstr>
      <vt:lpstr>HY견고딕</vt:lpstr>
      <vt:lpstr>Century Gothic</vt:lpstr>
      <vt:lpstr>Gulim</vt:lpstr>
      <vt:lpstr>Dotum</vt:lpstr>
      <vt:lpstr>MS PMincho</vt:lpstr>
      <vt:lpstr>Yu Gothic</vt:lpstr>
      <vt:lpstr>Bell MT</vt:lpstr>
      <vt:lpstr>Impact</vt:lpstr>
      <vt:lpstr>Bodoni MT</vt:lpstr>
      <vt:lpstr>Eras Demi ITC</vt:lpstr>
      <vt:lpstr>Baskerville Old Face</vt:lpstr>
      <vt:lpstr>Arial Rounded MT Bold</vt:lpstr>
      <vt:lpstr>Bodoni MT Black</vt:lpstr>
      <vt:lpstr>Berlin Sans FB Demi</vt:lpstr>
      <vt:lpstr>BatangChe</vt:lpstr>
      <vt:lpstr>AR ESSENCE</vt:lpstr>
      <vt:lpstr>Charlemagne Std</vt:lpstr>
      <vt:lpstr>Rockwell</vt:lpstr>
      <vt:lpstr>Arial Narrow</vt:lpstr>
      <vt:lpstr>Eras Bold ITC</vt:lpstr>
      <vt:lpstr>Bauhaus 93</vt:lpstr>
      <vt:lpstr>Bernard MT Condensed</vt:lpstr>
      <vt:lpstr>Comic Sans MS</vt:lpstr>
      <vt:lpstr>RomanS</vt:lpstr>
      <vt:lpstr>Giddyup Std</vt:lpstr>
      <vt:lpstr>Calisto MT</vt:lpstr>
      <vt:lpstr>RIOT!</vt:lpstr>
      <vt:lpstr>浪漫雅圆</vt:lpstr>
      <vt:lpstr>仿宋_GB2312</vt:lpstr>
      <vt:lpstr>仿宋</vt:lpstr>
      <vt:lpstr>楷体_GB2312</vt:lpstr>
      <vt:lpstr>新宋体</vt:lpstr>
      <vt:lpstr>Arial Unicode MS</vt:lpstr>
      <vt:lpstr>华文楷体</vt:lpstr>
      <vt:lpstr>FrankRuehl</vt:lpstr>
      <vt:lpstr>方正舒体</vt:lpstr>
      <vt:lpstr>华文中宋</vt:lpstr>
      <vt:lpstr>Vrinda</vt:lpstr>
      <vt:lpstr>Corbel</vt:lpstr>
      <vt:lpstr>Monotype Sorts</vt:lpstr>
      <vt:lpstr>Wingdings</vt:lpstr>
      <vt:lpstr>Webdings</vt:lpstr>
      <vt:lpstr>楷体</vt:lpstr>
      <vt:lpstr>华文彩云</vt:lpstr>
      <vt:lpstr>永中宋体</vt:lpstr>
      <vt:lpstr>Wingdings 2</vt:lpstr>
      <vt:lpstr>华文新魏</vt:lpstr>
      <vt:lpstr>Garamond</vt:lpstr>
      <vt:lpstr>华文隶书</vt:lpstr>
      <vt:lpstr>方正大标宋简体</vt:lpstr>
      <vt:lpstr>Symbol</vt:lpstr>
      <vt:lpstr>华文仿宋</vt:lpstr>
      <vt:lpstr>MS Sans Serif</vt:lpstr>
      <vt:lpstr>方正小标宋简体</vt:lpstr>
      <vt:lpstr>瀹嬩綋</vt:lpstr>
      <vt:lpstr>方正魏碑简体</vt:lpstr>
      <vt:lpstr>方正姚体</vt:lpstr>
      <vt:lpstr>Futura Md BT</vt:lpstr>
      <vt:lpstr>方正新舒体繁体</vt:lpstr>
      <vt:lpstr>方正粗宋简体</vt:lpstr>
      <vt:lpstr>Lao UI</vt:lpstr>
      <vt:lpstr>Latha</vt:lpstr>
      <vt:lpstr>Batang</vt:lpstr>
      <vt:lpstr>Constantia</vt:lpstr>
      <vt:lpstr>宋体-18030</vt:lpstr>
      <vt:lpstr>Andale Sans</vt:lpstr>
      <vt:lpstr>华文琥珀</vt:lpstr>
      <vt:lpstr>GulimChe</vt:lpstr>
      <vt:lpstr>隶书</vt:lpstr>
      <vt:lpstr>汉仪中黑简</vt:lpstr>
      <vt:lpstr>Gill Sans</vt:lpstr>
      <vt:lpstr>Heiti SC Light</vt:lpstr>
      <vt:lpstr>幼圆</vt:lpstr>
      <vt:lpstr>Futura Bk</vt:lpstr>
      <vt:lpstr>方正兰亭特黑简体</vt:lpstr>
      <vt:lpstr>CommercialScript BT</vt:lpstr>
      <vt:lpstr>方正兰亭黑_GBK</vt:lpstr>
      <vt:lpstr>方正韵动中黑简体</vt:lpstr>
      <vt:lpstr>方正大黑简体</vt:lpstr>
      <vt:lpstr>迷你简汉真广标</vt:lpstr>
      <vt:lpstr>方正兰亭粗黑_GBK</vt:lpstr>
      <vt:lpstr>Franklin Gothic Book</vt:lpstr>
      <vt:lpstr>方正兰亭粗黑简体</vt:lpstr>
      <vt:lpstr>时尚中黑简体</vt:lpstr>
      <vt:lpstr>微软雅黑 Light</vt:lpstr>
      <vt:lpstr>FZZongYi-M05T</vt:lpstr>
      <vt:lpstr>Roboto</vt:lpstr>
      <vt:lpstr>经典行书简</vt:lpstr>
      <vt:lpstr>+mn-ea</vt:lpstr>
      <vt:lpstr>Microsoft Himalaya</vt:lpstr>
      <vt:lpstr>_x000B__x000C_</vt:lpstr>
      <vt:lpstr>Segoe UI</vt:lpstr>
      <vt:lpstr>Microsoft New Tai Lue</vt:lpstr>
      <vt:lpstr>Ebrima</vt:lpstr>
      <vt:lpstr>Calibri Light</vt:lpstr>
      <vt:lpstr>方正兰亭黑简体</vt:lpstr>
      <vt:lpstr>华文宋体</vt:lpstr>
      <vt:lpstr>Cambria Math</vt:lpstr>
      <vt:lpstr>System</vt:lpstr>
      <vt:lpstr>HY각헤드라인M</vt:lpstr>
      <vt:lpstr>DotumChe</vt:lpstr>
      <vt:lpstr>HY견명조</vt:lpstr>
      <vt:lpstr>새굴림</vt:lpstr>
      <vt:lpstr>휴먼견출새내기체</vt:lpstr>
      <vt:lpstr>Futura Hv</vt:lpstr>
      <vt:lpstr>Palatino</vt:lpstr>
      <vt:lpstr>Palatino Linotype</vt:lpstr>
      <vt:lpstr>HY신문명조</vt:lpstr>
      <vt:lpstr>Book Antiqua</vt:lpstr>
      <vt:lpstr>Helvetica</vt:lpstr>
      <vt:lpstr>견고딕</vt:lpstr>
      <vt:lpstr>가는으뜸체</vt:lpstr>
      <vt:lpstr>Wingdings 3</vt:lpstr>
      <vt:lpstr>Symbol</vt:lpstr>
      <vt:lpstr>MS UI Gothic</vt:lpstr>
      <vt:lpstr>Aller Light</vt:lpstr>
      <vt:lpstr>Open Sans</vt:lpstr>
      <vt:lpstr>Franklin Gothic Medium</vt:lpstr>
      <vt:lpstr>Arial Unicode MS</vt:lpstr>
      <vt:lpstr>汉仪旗黑-85S</vt:lpstr>
      <vt:lpstr>02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六月的飞雪</dc:creator>
  <dc:description>教育</dc:description>
  <cp:lastModifiedBy>little fairy</cp:lastModifiedBy>
  <cp:revision>134</cp:revision>
  <cp:lastPrinted>2411-12-30T00:00:00Z</cp:lastPrinted>
  <dcterms:created xsi:type="dcterms:W3CDTF">2005-01-04T05:30:00Z</dcterms:created>
  <dcterms:modified xsi:type="dcterms:W3CDTF">2023-12-26T06:15:48Z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2052-12.1.0.16120</vt:lpwstr>
  </property>
  <property fmtid="{D5CDD505-2E9C-101B-9397-08002B2CF9AE}" pid="3" name="ICV">
    <vt:lpwstr>5BC9D4A3398C45A1A98DC2D55B500ECD_13</vt:lpwstr>
  </property>
</Properties>
</file>