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79" r:id="rId3"/>
    <p:sldId id="369" r:id="rId4"/>
    <p:sldId id="316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71" r:id="rId27"/>
  </p:sldIdLst>
  <p:sldSz cx="9144000" cy="6858000" type="screen4x3"/>
  <p:notesSz cx="6858000" cy="9144000"/>
  <p:custDataLst>
    <p:tags r:id="rId3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CC99FF"/>
    <a:srgbClr val="666633"/>
    <a:srgbClr val="660066"/>
    <a:srgbClr val="FFFFFF"/>
    <a:srgbClr val="CC00FF"/>
    <a:srgbClr val="0000CC"/>
    <a:srgbClr val="0099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1914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43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D9333-2E05-447E-A96C-BEB854199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62947-9CAD-45D7-83C8-E3486E8E2B9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052513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3446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zh-CN" altLang="en-US" noProof="0" smtClean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68638"/>
            <a:ext cx="6400800" cy="6477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ea typeface="华文行楷" panose="02010800040101010101" pitchFamily="2" charset="-122"/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zh-CN" altLang="en-US" noProof="0" smtClean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6BEECA-1142-4416-BE02-D2C75530228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7C7C8F-5A2C-42F1-901E-FC5B1667B5B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574675" y="1196975"/>
            <a:ext cx="4620895" cy="4816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574840" y="6349833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6349833"/>
            <a:ext cx="297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6349833"/>
            <a:ext cx="2025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608E3C4-35E8-4D95-B3D5-00EAD9297E8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66B67F-7D26-41FF-8F12-2CEF8BEDD8B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5E77497-D786-4E18-A12E-43A1EA12AFF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9174AA-331A-40EC-99C7-FAFA66A126E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738602B-DE4B-4332-BEE6-3064B55BED0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B277C7A-93E5-4201-844B-DCAA46C4958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png"/><Relationship Id="rId14" Type="http://schemas.openxmlformats.org/officeDocument/2006/relationships/tags" Target="../tags/tag8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40497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华文隶书" panose="0201080004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华文隶书" panose="0201080004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华文隶书" panose="0201080004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华文隶书" panose="0201080004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华文隶书" panose="0201080004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华文隶书" panose="0201080004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华文隶书" panose="0201080004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华文隶书" panose="0201080004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1" Type="http://schemas.openxmlformats.org/officeDocument/2006/relationships/tags" Target="../tags/tag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1" Type="http://schemas.openxmlformats.org/officeDocument/2006/relationships/tags" Target="../tags/tag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1" Type="http://schemas.openxmlformats.org/officeDocument/2006/relationships/tags" Target="../tags/tag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1" Type="http://schemas.openxmlformats.org/officeDocument/2006/relationships/tags" Target="../tags/tag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1" Type="http://schemas.openxmlformats.org/officeDocument/2006/relationships/tags" Target="../tags/tag27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.png"/><Relationship Id="rId2" Type="http://schemas.openxmlformats.org/officeDocument/2006/relationships/tags" Target="../tags/tag28.xml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1" Type="http://schemas.openxmlformats.org/officeDocument/2006/relationships/tags" Target="../tags/tag29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.png"/><Relationship Id="rId2" Type="http://schemas.openxmlformats.org/officeDocument/2006/relationships/tags" Target="../tags/tag30.xml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.png"/><Relationship Id="rId2" Type="http://schemas.openxmlformats.org/officeDocument/2006/relationships/tags" Target="../tags/tag31.xml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.png"/><Relationship Id="rId2" Type="http://schemas.openxmlformats.org/officeDocument/2006/relationships/tags" Target="../tags/tag32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5.xml"/><Relationship Id="rId4" Type="http://schemas.openxmlformats.org/officeDocument/2006/relationships/image" Target="../media/image1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.png"/><Relationship Id="rId2" Type="http://schemas.openxmlformats.org/officeDocument/2006/relationships/tags" Target="../tags/tag33.xml"/><Relationship Id="rId1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.png"/><Relationship Id="rId2" Type="http://schemas.openxmlformats.org/officeDocument/2006/relationships/tags" Target="../tags/tag34.xml"/><Relationship Id="rId1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.png"/><Relationship Id="rId2" Type="http://schemas.openxmlformats.org/officeDocument/2006/relationships/tags" Target="../tags/tag35.xml"/><Relationship Id="rId1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.png"/><Relationship Id="rId2" Type="http://schemas.openxmlformats.org/officeDocument/2006/relationships/tags" Target="../tags/tag36.xml"/><Relationship Id="rId1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.png"/><Relationship Id="rId2" Type="http://schemas.openxmlformats.org/officeDocument/2006/relationships/tags" Target="../tags/tag37.xml"/><Relationship Id="rId1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42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41.xml"/><Relationship Id="rId5" Type="http://schemas.openxmlformats.org/officeDocument/2006/relationships/image" Target="../media/image16.jpeg"/><Relationship Id="rId4" Type="http://schemas.openxmlformats.org/officeDocument/2006/relationships/tags" Target="../tags/tag40.xml"/><Relationship Id="rId3" Type="http://schemas.openxmlformats.org/officeDocument/2006/relationships/image" Target="../media/image15.jpeg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1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1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.png"/><Relationship Id="rId2" Type="http://schemas.openxmlformats.org/officeDocument/2006/relationships/tags" Target="../tags/tag18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1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1" Type="http://schemas.openxmlformats.org/officeDocument/2006/relationships/tags" Target="../tags/tag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3" b="5175"/>
          <a:stretch>
            <a:fillRect/>
          </a:stretch>
        </p:blipFill>
        <p:spPr>
          <a:xfrm>
            <a:off x="0" y="-24036"/>
            <a:ext cx="9144000" cy="688203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51520" y="392646"/>
            <a:ext cx="8640960" cy="6048672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95605" y="2421470"/>
            <a:ext cx="8285480" cy="983615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5800" b="1" cap="all" dirty="0" smtClean="0">
                <a:effectLst>
                  <a:reflection blurRad="10000" stA="55000" endPos="48000" dist="5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车间安全标识与距离图解</a:t>
            </a:r>
            <a:endParaRPr lang="zh-CN" altLang="en-US" sz="5800" b="1" cap="all" dirty="0">
              <a:effectLst>
                <a:reflection blurRad="10000" stA="55000" endPos="48000" dist="500" dir="5400000" sy="-100000" algn="bl" rotWithShape="0"/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5652294" y="4220586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5314794" y="5156534"/>
            <a:ext cx="675000" cy="675000"/>
          </a:xfrm>
          <a:prstGeom prst="ellipse">
            <a:avLst/>
          </a:prstGeom>
          <a:solidFill>
            <a:srgbClr val="7030A0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6247130" y="5156994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7179466" y="5156534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404971"/>
            <a:ext cx="898096" cy="453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16200000" flipH="1">
            <a:off x="3831832" y="1532260"/>
            <a:ext cx="6857998" cy="3793481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680072" y="425042"/>
            <a:ext cx="5472608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地面通道线、区域划分线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55576" y="1484784"/>
            <a:ext cx="8207375" cy="22278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）线型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A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类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黄色实线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60mm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：原则上用于物品的定位线；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80mm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：原则上用于设备的区域线；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120mm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：原则上用于主通道线。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9896" y="1484784"/>
            <a:ext cx="8639423" cy="5110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602786" y="3373932"/>
            <a:ext cx="3111949" cy="1015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）定位线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E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类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货架的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定位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</p:txBody>
      </p:sp>
      <p:grpSp>
        <p:nvGrpSpPr>
          <p:cNvPr id="38" name="Group 1"/>
          <p:cNvGrpSpPr>
            <a:grpSpLocks noChangeAspect="1"/>
          </p:cNvGrpSpPr>
          <p:nvPr/>
        </p:nvGrpSpPr>
        <p:grpSpPr bwMode="auto">
          <a:xfrm>
            <a:off x="2699792" y="1772816"/>
            <a:ext cx="5946998" cy="4392488"/>
            <a:chOff x="-364" y="-91"/>
            <a:chExt cx="8004" cy="5911"/>
          </a:xfrm>
        </p:grpSpPr>
        <p:sp>
          <p:nvSpPr>
            <p:cNvPr id="39" name="AutoShape 38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7366" cy="582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40" name="Line 382"/>
            <p:cNvSpPr>
              <a:spLocks noChangeShapeType="1"/>
            </p:cNvSpPr>
            <p:nvPr/>
          </p:nvSpPr>
          <p:spPr bwMode="auto">
            <a:xfrm>
              <a:off x="36" y="4833"/>
              <a:ext cx="7293" cy="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41" name="Line 381"/>
            <p:cNvSpPr>
              <a:spLocks noChangeShapeType="1"/>
            </p:cNvSpPr>
            <p:nvPr/>
          </p:nvSpPr>
          <p:spPr bwMode="auto">
            <a:xfrm>
              <a:off x="36" y="4583"/>
              <a:ext cx="7293" cy="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42" name="Line 380"/>
            <p:cNvSpPr>
              <a:spLocks noChangeShapeType="1"/>
            </p:cNvSpPr>
            <p:nvPr/>
          </p:nvSpPr>
          <p:spPr bwMode="auto">
            <a:xfrm flipV="1">
              <a:off x="993" y="3750"/>
              <a:ext cx="0" cy="833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43" name="Line 379"/>
            <p:cNvSpPr>
              <a:spLocks noChangeShapeType="1"/>
            </p:cNvSpPr>
            <p:nvPr/>
          </p:nvSpPr>
          <p:spPr bwMode="auto">
            <a:xfrm flipV="1">
              <a:off x="610" y="3750"/>
              <a:ext cx="0" cy="833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44" name="Line 378"/>
            <p:cNvSpPr>
              <a:spLocks noChangeShapeType="1"/>
            </p:cNvSpPr>
            <p:nvPr/>
          </p:nvSpPr>
          <p:spPr bwMode="auto">
            <a:xfrm flipV="1">
              <a:off x="2657" y="3750"/>
              <a:ext cx="0" cy="833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45" name="Line 377"/>
            <p:cNvSpPr>
              <a:spLocks noChangeShapeType="1"/>
            </p:cNvSpPr>
            <p:nvPr/>
          </p:nvSpPr>
          <p:spPr bwMode="auto">
            <a:xfrm flipV="1">
              <a:off x="3040" y="3750"/>
              <a:ext cx="0" cy="833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46" name="Line 376"/>
            <p:cNvSpPr>
              <a:spLocks noChangeShapeType="1"/>
            </p:cNvSpPr>
            <p:nvPr/>
          </p:nvSpPr>
          <p:spPr bwMode="auto">
            <a:xfrm>
              <a:off x="610" y="3750"/>
              <a:ext cx="383" cy="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47" name="Line 375"/>
            <p:cNvSpPr>
              <a:spLocks noChangeShapeType="1"/>
            </p:cNvSpPr>
            <p:nvPr/>
          </p:nvSpPr>
          <p:spPr bwMode="auto">
            <a:xfrm>
              <a:off x="2657" y="3750"/>
              <a:ext cx="383" cy="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48" name="Line 374"/>
            <p:cNvSpPr>
              <a:spLocks noChangeShapeType="1"/>
            </p:cNvSpPr>
            <p:nvPr/>
          </p:nvSpPr>
          <p:spPr bwMode="auto">
            <a:xfrm>
              <a:off x="36" y="4583"/>
              <a:ext cx="0" cy="25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49" name="Line 373"/>
            <p:cNvSpPr>
              <a:spLocks noChangeShapeType="1"/>
            </p:cNvSpPr>
            <p:nvPr/>
          </p:nvSpPr>
          <p:spPr bwMode="auto">
            <a:xfrm>
              <a:off x="7329" y="4583"/>
              <a:ext cx="0" cy="25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80" name="Line 372"/>
            <p:cNvSpPr>
              <a:spLocks noChangeShapeType="1"/>
            </p:cNvSpPr>
            <p:nvPr/>
          </p:nvSpPr>
          <p:spPr bwMode="auto">
            <a:xfrm>
              <a:off x="1161" y="4583"/>
              <a:ext cx="128" cy="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81" name="Line 371"/>
            <p:cNvSpPr>
              <a:spLocks noChangeShapeType="1"/>
            </p:cNvSpPr>
            <p:nvPr/>
          </p:nvSpPr>
          <p:spPr bwMode="auto">
            <a:xfrm>
              <a:off x="1121" y="4500"/>
              <a:ext cx="1408" cy="0"/>
            </a:xfrm>
            <a:prstGeom prst="line">
              <a:avLst/>
            </a:prstGeom>
            <a:noFill/>
            <a:ln w="635">
              <a:solidFill>
                <a:srgbClr val="0000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82" name="Line 370"/>
            <p:cNvSpPr>
              <a:spLocks noChangeShapeType="1"/>
            </p:cNvSpPr>
            <p:nvPr/>
          </p:nvSpPr>
          <p:spPr bwMode="auto">
            <a:xfrm>
              <a:off x="4812" y="4500"/>
              <a:ext cx="1409" cy="0"/>
            </a:xfrm>
            <a:prstGeom prst="line">
              <a:avLst/>
            </a:prstGeom>
            <a:noFill/>
            <a:ln w="635">
              <a:solidFill>
                <a:srgbClr val="0000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83" name="Line 369"/>
            <p:cNvSpPr>
              <a:spLocks noChangeShapeType="1"/>
            </p:cNvSpPr>
            <p:nvPr/>
          </p:nvSpPr>
          <p:spPr bwMode="auto">
            <a:xfrm>
              <a:off x="6349" y="3750"/>
              <a:ext cx="383" cy="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84" name="Line 368"/>
            <p:cNvSpPr>
              <a:spLocks noChangeShapeType="1"/>
            </p:cNvSpPr>
            <p:nvPr/>
          </p:nvSpPr>
          <p:spPr bwMode="auto">
            <a:xfrm>
              <a:off x="4301" y="3750"/>
              <a:ext cx="384" cy="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85" name="Line 367"/>
            <p:cNvSpPr>
              <a:spLocks noChangeShapeType="1"/>
            </p:cNvSpPr>
            <p:nvPr/>
          </p:nvSpPr>
          <p:spPr bwMode="auto">
            <a:xfrm flipV="1">
              <a:off x="6732" y="3750"/>
              <a:ext cx="0" cy="833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86" name="Line 366"/>
            <p:cNvSpPr>
              <a:spLocks noChangeShapeType="1"/>
            </p:cNvSpPr>
            <p:nvPr/>
          </p:nvSpPr>
          <p:spPr bwMode="auto">
            <a:xfrm flipV="1">
              <a:off x="6349" y="3750"/>
              <a:ext cx="0" cy="833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87" name="Line 365"/>
            <p:cNvSpPr>
              <a:spLocks noChangeShapeType="1"/>
            </p:cNvSpPr>
            <p:nvPr/>
          </p:nvSpPr>
          <p:spPr bwMode="auto">
            <a:xfrm flipV="1">
              <a:off x="4301" y="3750"/>
              <a:ext cx="0" cy="833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88" name="Line 364"/>
            <p:cNvSpPr>
              <a:spLocks noChangeShapeType="1"/>
            </p:cNvSpPr>
            <p:nvPr/>
          </p:nvSpPr>
          <p:spPr bwMode="auto">
            <a:xfrm flipV="1">
              <a:off x="4685" y="3750"/>
              <a:ext cx="0" cy="833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89" name="Line 363"/>
            <p:cNvSpPr>
              <a:spLocks noChangeShapeType="1"/>
            </p:cNvSpPr>
            <p:nvPr/>
          </p:nvSpPr>
          <p:spPr bwMode="auto">
            <a:xfrm>
              <a:off x="1121" y="2618"/>
              <a:ext cx="1408" cy="0"/>
            </a:xfrm>
            <a:prstGeom prst="line">
              <a:avLst/>
            </a:prstGeom>
            <a:noFill/>
            <a:ln w="635">
              <a:solidFill>
                <a:srgbClr val="0000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90" name="Line 362"/>
            <p:cNvSpPr>
              <a:spLocks noChangeShapeType="1"/>
            </p:cNvSpPr>
            <p:nvPr/>
          </p:nvSpPr>
          <p:spPr bwMode="auto">
            <a:xfrm>
              <a:off x="4812" y="2603"/>
              <a:ext cx="1409" cy="0"/>
            </a:xfrm>
            <a:prstGeom prst="line">
              <a:avLst/>
            </a:prstGeom>
            <a:noFill/>
            <a:ln w="635">
              <a:solidFill>
                <a:srgbClr val="0000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91" name="Freeform 361"/>
            <p:cNvSpPr/>
            <p:nvPr/>
          </p:nvSpPr>
          <p:spPr bwMode="auto">
            <a:xfrm>
              <a:off x="36" y="4583"/>
              <a:ext cx="7293" cy="125"/>
            </a:xfrm>
            <a:custGeom>
              <a:avLst/>
              <a:gdLst/>
              <a:ahLst/>
              <a:cxnLst>
                <a:cxn ang="0">
                  <a:pos x="7293" y="251"/>
                </a:cxn>
                <a:cxn ang="0">
                  <a:pos x="0" y="0"/>
                </a:cxn>
                <a:cxn ang="0">
                  <a:pos x="14586" y="0"/>
                </a:cxn>
                <a:cxn ang="0">
                  <a:pos x="7293" y="251"/>
                </a:cxn>
              </a:cxnLst>
              <a:rect l="0" t="0" r="r" b="b"/>
              <a:pathLst>
                <a:path w="14586" h="251">
                  <a:moveTo>
                    <a:pt x="7293" y="251"/>
                  </a:moveTo>
                  <a:lnTo>
                    <a:pt x="0" y="0"/>
                  </a:lnTo>
                  <a:lnTo>
                    <a:pt x="14586" y="0"/>
                  </a:lnTo>
                  <a:lnTo>
                    <a:pt x="7293" y="251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92" name="Freeform 360"/>
            <p:cNvSpPr/>
            <p:nvPr/>
          </p:nvSpPr>
          <p:spPr bwMode="auto">
            <a:xfrm>
              <a:off x="36" y="4583"/>
              <a:ext cx="7293" cy="125"/>
            </a:xfrm>
            <a:custGeom>
              <a:avLst/>
              <a:gdLst/>
              <a:ahLst/>
              <a:cxnLst>
                <a:cxn ang="0">
                  <a:pos x="7293" y="251"/>
                </a:cxn>
                <a:cxn ang="0">
                  <a:pos x="0" y="0"/>
                </a:cxn>
                <a:cxn ang="0">
                  <a:pos x="14586" y="0"/>
                </a:cxn>
                <a:cxn ang="0">
                  <a:pos x="7293" y="251"/>
                </a:cxn>
              </a:cxnLst>
              <a:rect l="0" t="0" r="r" b="b"/>
              <a:pathLst>
                <a:path w="14586" h="251">
                  <a:moveTo>
                    <a:pt x="7293" y="251"/>
                  </a:moveTo>
                  <a:lnTo>
                    <a:pt x="0" y="0"/>
                  </a:lnTo>
                  <a:lnTo>
                    <a:pt x="14586" y="0"/>
                  </a:lnTo>
                  <a:lnTo>
                    <a:pt x="7293" y="251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93" name="Freeform 359"/>
            <p:cNvSpPr/>
            <p:nvPr/>
          </p:nvSpPr>
          <p:spPr bwMode="auto">
            <a:xfrm>
              <a:off x="3683" y="4583"/>
              <a:ext cx="3646" cy="250"/>
            </a:xfrm>
            <a:custGeom>
              <a:avLst/>
              <a:gdLst/>
              <a:ahLst/>
              <a:cxnLst>
                <a:cxn ang="0">
                  <a:pos x="0" y="251"/>
                </a:cxn>
                <a:cxn ang="0">
                  <a:pos x="7293" y="0"/>
                </a:cxn>
                <a:cxn ang="0">
                  <a:pos x="7293" y="501"/>
                </a:cxn>
                <a:cxn ang="0">
                  <a:pos x="0" y="251"/>
                </a:cxn>
              </a:cxnLst>
              <a:rect l="0" t="0" r="r" b="b"/>
              <a:pathLst>
                <a:path w="7293" h="501">
                  <a:moveTo>
                    <a:pt x="0" y="251"/>
                  </a:moveTo>
                  <a:lnTo>
                    <a:pt x="7293" y="0"/>
                  </a:lnTo>
                  <a:lnTo>
                    <a:pt x="7293" y="501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94" name="Freeform 358"/>
            <p:cNvSpPr/>
            <p:nvPr/>
          </p:nvSpPr>
          <p:spPr bwMode="auto">
            <a:xfrm>
              <a:off x="3720" y="5520"/>
              <a:ext cx="3646" cy="250"/>
            </a:xfrm>
            <a:custGeom>
              <a:avLst/>
              <a:gdLst/>
              <a:ahLst/>
              <a:cxnLst>
                <a:cxn ang="0">
                  <a:pos x="0" y="251"/>
                </a:cxn>
                <a:cxn ang="0">
                  <a:pos x="7293" y="0"/>
                </a:cxn>
                <a:cxn ang="0">
                  <a:pos x="7293" y="501"/>
                </a:cxn>
                <a:cxn ang="0">
                  <a:pos x="0" y="251"/>
                </a:cxn>
              </a:cxnLst>
              <a:rect l="0" t="0" r="r" b="b"/>
              <a:pathLst>
                <a:path w="7293" h="501">
                  <a:moveTo>
                    <a:pt x="0" y="251"/>
                  </a:moveTo>
                  <a:lnTo>
                    <a:pt x="7293" y="0"/>
                  </a:lnTo>
                  <a:lnTo>
                    <a:pt x="7293" y="501"/>
                  </a:lnTo>
                  <a:lnTo>
                    <a:pt x="0" y="251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95" name="Freeform 357"/>
            <p:cNvSpPr/>
            <p:nvPr/>
          </p:nvSpPr>
          <p:spPr bwMode="auto">
            <a:xfrm>
              <a:off x="36" y="4708"/>
              <a:ext cx="7293" cy="125"/>
            </a:xfrm>
            <a:custGeom>
              <a:avLst/>
              <a:gdLst/>
              <a:ahLst/>
              <a:cxnLst>
                <a:cxn ang="0">
                  <a:pos x="7293" y="0"/>
                </a:cxn>
                <a:cxn ang="0">
                  <a:pos x="14586" y="250"/>
                </a:cxn>
                <a:cxn ang="0">
                  <a:pos x="0" y="250"/>
                </a:cxn>
                <a:cxn ang="0">
                  <a:pos x="7293" y="0"/>
                </a:cxn>
              </a:cxnLst>
              <a:rect l="0" t="0" r="r" b="b"/>
              <a:pathLst>
                <a:path w="14586" h="250">
                  <a:moveTo>
                    <a:pt x="7293" y="0"/>
                  </a:moveTo>
                  <a:lnTo>
                    <a:pt x="14586" y="250"/>
                  </a:lnTo>
                  <a:lnTo>
                    <a:pt x="0" y="250"/>
                  </a:lnTo>
                  <a:lnTo>
                    <a:pt x="7293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96" name="Freeform 356"/>
            <p:cNvSpPr/>
            <p:nvPr/>
          </p:nvSpPr>
          <p:spPr bwMode="auto">
            <a:xfrm>
              <a:off x="36" y="4583"/>
              <a:ext cx="3647" cy="250"/>
            </a:xfrm>
            <a:custGeom>
              <a:avLst/>
              <a:gdLst/>
              <a:ahLst/>
              <a:cxnLst>
                <a:cxn ang="0">
                  <a:pos x="7293" y="251"/>
                </a:cxn>
                <a:cxn ang="0">
                  <a:pos x="0" y="501"/>
                </a:cxn>
                <a:cxn ang="0">
                  <a:pos x="0" y="0"/>
                </a:cxn>
                <a:cxn ang="0">
                  <a:pos x="7293" y="251"/>
                </a:cxn>
              </a:cxnLst>
              <a:rect l="0" t="0" r="r" b="b"/>
              <a:pathLst>
                <a:path w="7293" h="501">
                  <a:moveTo>
                    <a:pt x="7293" y="251"/>
                  </a:moveTo>
                  <a:lnTo>
                    <a:pt x="0" y="501"/>
                  </a:lnTo>
                  <a:lnTo>
                    <a:pt x="0" y="0"/>
                  </a:lnTo>
                  <a:lnTo>
                    <a:pt x="7293" y="251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97" name="Freeform 355"/>
            <p:cNvSpPr/>
            <p:nvPr/>
          </p:nvSpPr>
          <p:spPr bwMode="auto">
            <a:xfrm>
              <a:off x="36" y="4583"/>
              <a:ext cx="3647" cy="250"/>
            </a:xfrm>
            <a:custGeom>
              <a:avLst/>
              <a:gdLst/>
              <a:ahLst/>
              <a:cxnLst>
                <a:cxn ang="0">
                  <a:pos x="7293" y="251"/>
                </a:cxn>
                <a:cxn ang="0">
                  <a:pos x="0" y="501"/>
                </a:cxn>
                <a:cxn ang="0">
                  <a:pos x="0" y="0"/>
                </a:cxn>
                <a:cxn ang="0">
                  <a:pos x="7293" y="251"/>
                </a:cxn>
              </a:cxnLst>
              <a:rect l="0" t="0" r="r" b="b"/>
              <a:pathLst>
                <a:path w="7293" h="501">
                  <a:moveTo>
                    <a:pt x="7293" y="251"/>
                  </a:moveTo>
                  <a:lnTo>
                    <a:pt x="0" y="501"/>
                  </a:lnTo>
                  <a:lnTo>
                    <a:pt x="0" y="0"/>
                  </a:lnTo>
                  <a:lnTo>
                    <a:pt x="7293" y="251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98" name="Freeform 354"/>
            <p:cNvSpPr/>
            <p:nvPr/>
          </p:nvSpPr>
          <p:spPr bwMode="auto">
            <a:xfrm>
              <a:off x="2657" y="3750"/>
              <a:ext cx="383" cy="833"/>
            </a:xfrm>
            <a:custGeom>
              <a:avLst/>
              <a:gdLst/>
              <a:ahLst/>
              <a:cxnLst>
                <a:cxn ang="0">
                  <a:pos x="765" y="1665"/>
                </a:cxn>
                <a:cxn ang="0">
                  <a:pos x="765" y="0"/>
                </a:cxn>
                <a:cxn ang="0">
                  <a:pos x="0" y="0"/>
                </a:cxn>
                <a:cxn ang="0">
                  <a:pos x="765" y="1665"/>
                </a:cxn>
              </a:cxnLst>
              <a:rect l="0" t="0" r="r" b="b"/>
              <a:pathLst>
                <a:path w="765" h="1665">
                  <a:moveTo>
                    <a:pt x="765" y="1665"/>
                  </a:moveTo>
                  <a:lnTo>
                    <a:pt x="765" y="0"/>
                  </a:lnTo>
                  <a:lnTo>
                    <a:pt x="0" y="0"/>
                  </a:lnTo>
                  <a:lnTo>
                    <a:pt x="765" y="16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99" name="Freeform 353"/>
            <p:cNvSpPr/>
            <p:nvPr/>
          </p:nvSpPr>
          <p:spPr bwMode="auto">
            <a:xfrm>
              <a:off x="2657" y="3750"/>
              <a:ext cx="383" cy="833"/>
            </a:xfrm>
            <a:custGeom>
              <a:avLst/>
              <a:gdLst/>
              <a:ahLst/>
              <a:cxnLst>
                <a:cxn ang="0">
                  <a:pos x="765" y="1665"/>
                </a:cxn>
                <a:cxn ang="0">
                  <a:pos x="765" y="0"/>
                </a:cxn>
                <a:cxn ang="0">
                  <a:pos x="0" y="0"/>
                </a:cxn>
                <a:cxn ang="0">
                  <a:pos x="765" y="1665"/>
                </a:cxn>
              </a:cxnLst>
              <a:rect l="0" t="0" r="r" b="b"/>
              <a:pathLst>
                <a:path w="765" h="1665">
                  <a:moveTo>
                    <a:pt x="765" y="1665"/>
                  </a:moveTo>
                  <a:lnTo>
                    <a:pt x="765" y="0"/>
                  </a:lnTo>
                  <a:lnTo>
                    <a:pt x="0" y="0"/>
                  </a:lnTo>
                  <a:lnTo>
                    <a:pt x="765" y="1665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00" name="Freeform 352"/>
            <p:cNvSpPr/>
            <p:nvPr/>
          </p:nvSpPr>
          <p:spPr bwMode="auto">
            <a:xfrm>
              <a:off x="2657" y="3750"/>
              <a:ext cx="383" cy="8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65"/>
                </a:cxn>
                <a:cxn ang="0">
                  <a:pos x="765" y="1665"/>
                </a:cxn>
                <a:cxn ang="0">
                  <a:pos x="0" y="0"/>
                </a:cxn>
              </a:cxnLst>
              <a:rect l="0" t="0" r="r" b="b"/>
              <a:pathLst>
                <a:path w="765" h="1665">
                  <a:moveTo>
                    <a:pt x="0" y="0"/>
                  </a:moveTo>
                  <a:lnTo>
                    <a:pt x="0" y="1665"/>
                  </a:lnTo>
                  <a:lnTo>
                    <a:pt x="765" y="16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01" name="Freeform 351"/>
            <p:cNvSpPr/>
            <p:nvPr/>
          </p:nvSpPr>
          <p:spPr bwMode="auto">
            <a:xfrm>
              <a:off x="610" y="3750"/>
              <a:ext cx="383" cy="833"/>
            </a:xfrm>
            <a:custGeom>
              <a:avLst/>
              <a:gdLst/>
              <a:ahLst/>
              <a:cxnLst>
                <a:cxn ang="0">
                  <a:pos x="767" y="1665"/>
                </a:cxn>
                <a:cxn ang="0">
                  <a:pos x="767" y="0"/>
                </a:cxn>
                <a:cxn ang="0">
                  <a:pos x="0" y="0"/>
                </a:cxn>
                <a:cxn ang="0">
                  <a:pos x="767" y="1665"/>
                </a:cxn>
              </a:cxnLst>
              <a:rect l="0" t="0" r="r" b="b"/>
              <a:pathLst>
                <a:path w="767" h="1665">
                  <a:moveTo>
                    <a:pt x="767" y="1665"/>
                  </a:moveTo>
                  <a:lnTo>
                    <a:pt x="767" y="0"/>
                  </a:lnTo>
                  <a:lnTo>
                    <a:pt x="0" y="0"/>
                  </a:lnTo>
                  <a:lnTo>
                    <a:pt x="767" y="16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02" name="Freeform 350"/>
            <p:cNvSpPr/>
            <p:nvPr/>
          </p:nvSpPr>
          <p:spPr bwMode="auto">
            <a:xfrm>
              <a:off x="610" y="3750"/>
              <a:ext cx="383" cy="8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65"/>
                </a:cxn>
                <a:cxn ang="0">
                  <a:pos x="767" y="1665"/>
                </a:cxn>
                <a:cxn ang="0">
                  <a:pos x="0" y="0"/>
                </a:cxn>
              </a:cxnLst>
              <a:rect l="0" t="0" r="r" b="b"/>
              <a:pathLst>
                <a:path w="767" h="1665">
                  <a:moveTo>
                    <a:pt x="0" y="0"/>
                  </a:moveTo>
                  <a:lnTo>
                    <a:pt x="0" y="1665"/>
                  </a:lnTo>
                  <a:lnTo>
                    <a:pt x="767" y="16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03" name="Freeform 349"/>
            <p:cNvSpPr/>
            <p:nvPr/>
          </p:nvSpPr>
          <p:spPr bwMode="auto">
            <a:xfrm>
              <a:off x="610" y="3750"/>
              <a:ext cx="383" cy="8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65"/>
                </a:cxn>
                <a:cxn ang="0">
                  <a:pos x="767" y="1665"/>
                </a:cxn>
                <a:cxn ang="0">
                  <a:pos x="0" y="0"/>
                </a:cxn>
              </a:cxnLst>
              <a:rect l="0" t="0" r="r" b="b"/>
              <a:pathLst>
                <a:path w="767" h="1665">
                  <a:moveTo>
                    <a:pt x="0" y="0"/>
                  </a:moveTo>
                  <a:lnTo>
                    <a:pt x="0" y="1665"/>
                  </a:lnTo>
                  <a:lnTo>
                    <a:pt x="767" y="166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04" name="Freeform 348"/>
            <p:cNvSpPr/>
            <p:nvPr/>
          </p:nvSpPr>
          <p:spPr bwMode="auto">
            <a:xfrm>
              <a:off x="4301" y="3750"/>
              <a:ext cx="384" cy="833"/>
            </a:xfrm>
            <a:custGeom>
              <a:avLst/>
              <a:gdLst/>
              <a:ahLst/>
              <a:cxnLst>
                <a:cxn ang="0">
                  <a:pos x="767" y="1665"/>
                </a:cxn>
                <a:cxn ang="0">
                  <a:pos x="767" y="0"/>
                </a:cxn>
                <a:cxn ang="0">
                  <a:pos x="0" y="0"/>
                </a:cxn>
                <a:cxn ang="0">
                  <a:pos x="767" y="1665"/>
                </a:cxn>
              </a:cxnLst>
              <a:rect l="0" t="0" r="r" b="b"/>
              <a:pathLst>
                <a:path w="767" h="1665">
                  <a:moveTo>
                    <a:pt x="767" y="1665"/>
                  </a:moveTo>
                  <a:lnTo>
                    <a:pt x="767" y="0"/>
                  </a:lnTo>
                  <a:lnTo>
                    <a:pt x="0" y="0"/>
                  </a:lnTo>
                  <a:lnTo>
                    <a:pt x="767" y="16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05" name="Freeform 347"/>
            <p:cNvSpPr/>
            <p:nvPr/>
          </p:nvSpPr>
          <p:spPr bwMode="auto">
            <a:xfrm>
              <a:off x="4301" y="3750"/>
              <a:ext cx="384" cy="833"/>
            </a:xfrm>
            <a:custGeom>
              <a:avLst/>
              <a:gdLst/>
              <a:ahLst/>
              <a:cxnLst>
                <a:cxn ang="0">
                  <a:pos x="767" y="1665"/>
                </a:cxn>
                <a:cxn ang="0">
                  <a:pos x="767" y="0"/>
                </a:cxn>
                <a:cxn ang="0">
                  <a:pos x="0" y="0"/>
                </a:cxn>
                <a:cxn ang="0">
                  <a:pos x="767" y="1665"/>
                </a:cxn>
              </a:cxnLst>
              <a:rect l="0" t="0" r="r" b="b"/>
              <a:pathLst>
                <a:path w="767" h="1665">
                  <a:moveTo>
                    <a:pt x="767" y="1665"/>
                  </a:moveTo>
                  <a:lnTo>
                    <a:pt x="767" y="0"/>
                  </a:lnTo>
                  <a:lnTo>
                    <a:pt x="0" y="0"/>
                  </a:lnTo>
                  <a:lnTo>
                    <a:pt x="767" y="1665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06" name="Freeform 346"/>
            <p:cNvSpPr/>
            <p:nvPr/>
          </p:nvSpPr>
          <p:spPr bwMode="auto">
            <a:xfrm>
              <a:off x="4301" y="3750"/>
              <a:ext cx="384" cy="8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65"/>
                </a:cxn>
                <a:cxn ang="0">
                  <a:pos x="767" y="1665"/>
                </a:cxn>
                <a:cxn ang="0">
                  <a:pos x="0" y="0"/>
                </a:cxn>
              </a:cxnLst>
              <a:rect l="0" t="0" r="r" b="b"/>
              <a:pathLst>
                <a:path w="767" h="1665">
                  <a:moveTo>
                    <a:pt x="0" y="0"/>
                  </a:moveTo>
                  <a:lnTo>
                    <a:pt x="0" y="1665"/>
                  </a:lnTo>
                  <a:lnTo>
                    <a:pt x="767" y="16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07" name="Rectangle 345"/>
            <p:cNvSpPr>
              <a:spLocks noChangeArrowheads="1"/>
            </p:cNvSpPr>
            <p:nvPr/>
          </p:nvSpPr>
          <p:spPr bwMode="auto">
            <a:xfrm>
              <a:off x="6349" y="3750"/>
              <a:ext cx="383" cy="833"/>
            </a:xfrm>
            <a:prstGeom prst="rect">
              <a:avLst/>
            </a:prstGeom>
            <a:noFill/>
            <a:ln w="0">
              <a:solidFill>
                <a:srgbClr val="FFFF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08" name="Freeform 344"/>
            <p:cNvSpPr/>
            <p:nvPr/>
          </p:nvSpPr>
          <p:spPr bwMode="auto">
            <a:xfrm>
              <a:off x="6349" y="3750"/>
              <a:ext cx="383" cy="416"/>
            </a:xfrm>
            <a:custGeom>
              <a:avLst/>
              <a:gdLst/>
              <a:ahLst/>
              <a:cxnLst>
                <a:cxn ang="0">
                  <a:pos x="383" y="833"/>
                </a:cxn>
                <a:cxn ang="0">
                  <a:pos x="767" y="0"/>
                </a:cxn>
                <a:cxn ang="0">
                  <a:pos x="0" y="0"/>
                </a:cxn>
                <a:cxn ang="0">
                  <a:pos x="383" y="833"/>
                </a:cxn>
              </a:cxnLst>
              <a:rect l="0" t="0" r="r" b="b"/>
              <a:pathLst>
                <a:path w="767" h="833">
                  <a:moveTo>
                    <a:pt x="383" y="833"/>
                  </a:moveTo>
                  <a:lnTo>
                    <a:pt x="767" y="0"/>
                  </a:lnTo>
                  <a:lnTo>
                    <a:pt x="0" y="0"/>
                  </a:lnTo>
                  <a:lnTo>
                    <a:pt x="383" y="83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09" name="Freeform 343"/>
            <p:cNvSpPr/>
            <p:nvPr/>
          </p:nvSpPr>
          <p:spPr bwMode="auto">
            <a:xfrm>
              <a:off x="6349" y="3750"/>
              <a:ext cx="383" cy="416"/>
            </a:xfrm>
            <a:custGeom>
              <a:avLst/>
              <a:gdLst/>
              <a:ahLst/>
              <a:cxnLst>
                <a:cxn ang="0">
                  <a:pos x="383" y="833"/>
                </a:cxn>
                <a:cxn ang="0">
                  <a:pos x="767" y="0"/>
                </a:cxn>
                <a:cxn ang="0">
                  <a:pos x="0" y="0"/>
                </a:cxn>
                <a:cxn ang="0">
                  <a:pos x="383" y="833"/>
                </a:cxn>
              </a:cxnLst>
              <a:rect l="0" t="0" r="r" b="b"/>
              <a:pathLst>
                <a:path w="767" h="833">
                  <a:moveTo>
                    <a:pt x="383" y="833"/>
                  </a:moveTo>
                  <a:lnTo>
                    <a:pt x="767" y="0"/>
                  </a:lnTo>
                  <a:lnTo>
                    <a:pt x="0" y="0"/>
                  </a:lnTo>
                  <a:lnTo>
                    <a:pt x="383" y="833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10" name="Freeform 342"/>
            <p:cNvSpPr/>
            <p:nvPr/>
          </p:nvSpPr>
          <p:spPr bwMode="auto">
            <a:xfrm>
              <a:off x="6349" y="3750"/>
              <a:ext cx="191" cy="833"/>
            </a:xfrm>
            <a:custGeom>
              <a:avLst/>
              <a:gdLst/>
              <a:ahLst/>
              <a:cxnLst>
                <a:cxn ang="0">
                  <a:pos x="383" y="833"/>
                </a:cxn>
                <a:cxn ang="0">
                  <a:pos x="0" y="0"/>
                </a:cxn>
                <a:cxn ang="0">
                  <a:pos x="0" y="1665"/>
                </a:cxn>
                <a:cxn ang="0">
                  <a:pos x="383" y="833"/>
                </a:cxn>
              </a:cxnLst>
              <a:rect l="0" t="0" r="r" b="b"/>
              <a:pathLst>
                <a:path w="383" h="1665">
                  <a:moveTo>
                    <a:pt x="383" y="833"/>
                  </a:moveTo>
                  <a:lnTo>
                    <a:pt x="0" y="0"/>
                  </a:lnTo>
                  <a:lnTo>
                    <a:pt x="0" y="1665"/>
                  </a:lnTo>
                  <a:lnTo>
                    <a:pt x="383" y="83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11" name="Freeform 341"/>
            <p:cNvSpPr/>
            <p:nvPr/>
          </p:nvSpPr>
          <p:spPr bwMode="auto">
            <a:xfrm>
              <a:off x="6349" y="3750"/>
              <a:ext cx="191" cy="833"/>
            </a:xfrm>
            <a:custGeom>
              <a:avLst/>
              <a:gdLst/>
              <a:ahLst/>
              <a:cxnLst>
                <a:cxn ang="0">
                  <a:pos x="383" y="833"/>
                </a:cxn>
                <a:cxn ang="0">
                  <a:pos x="0" y="0"/>
                </a:cxn>
                <a:cxn ang="0">
                  <a:pos x="0" y="1665"/>
                </a:cxn>
                <a:cxn ang="0">
                  <a:pos x="383" y="833"/>
                </a:cxn>
              </a:cxnLst>
              <a:rect l="0" t="0" r="r" b="b"/>
              <a:pathLst>
                <a:path w="383" h="1665">
                  <a:moveTo>
                    <a:pt x="383" y="833"/>
                  </a:moveTo>
                  <a:lnTo>
                    <a:pt x="0" y="0"/>
                  </a:lnTo>
                  <a:lnTo>
                    <a:pt x="0" y="1665"/>
                  </a:lnTo>
                  <a:lnTo>
                    <a:pt x="383" y="833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12" name="Freeform 340"/>
            <p:cNvSpPr/>
            <p:nvPr/>
          </p:nvSpPr>
          <p:spPr bwMode="auto">
            <a:xfrm>
              <a:off x="6349" y="4166"/>
              <a:ext cx="383" cy="417"/>
            </a:xfrm>
            <a:custGeom>
              <a:avLst/>
              <a:gdLst/>
              <a:ahLst/>
              <a:cxnLst>
                <a:cxn ang="0">
                  <a:pos x="383" y="0"/>
                </a:cxn>
                <a:cxn ang="0">
                  <a:pos x="0" y="832"/>
                </a:cxn>
                <a:cxn ang="0">
                  <a:pos x="767" y="832"/>
                </a:cxn>
                <a:cxn ang="0">
                  <a:pos x="383" y="0"/>
                </a:cxn>
              </a:cxnLst>
              <a:rect l="0" t="0" r="r" b="b"/>
              <a:pathLst>
                <a:path w="767" h="832">
                  <a:moveTo>
                    <a:pt x="383" y="0"/>
                  </a:moveTo>
                  <a:lnTo>
                    <a:pt x="0" y="832"/>
                  </a:lnTo>
                  <a:lnTo>
                    <a:pt x="767" y="832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13" name="Freeform 339"/>
            <p:cNvSpPr/>
            <p:nvPr/>
          </p:nvSpPr>
          <p:spPr bwMode="auto">
            <a:xfrm>
              <a:off x="6349" y="4166"/>
              <a:ext cx="383" cy="417"/>
            </a:xfrm>
            <a:custGeom>
              <a:avLst/>
              <a:gdLst/>
              <a:ahLst/>
              <a:cxnLst>
                <a:cxn ang="0">
                  <a:pos x="383" y="0"/>
                </a:cxn>
                <a:cxn ang="0">
                  <a:pos x="0" y="832"/>
                </a:cxn>
                <a:cxn ang="0">
                  <a:pos x="767" y="832"/>
                </a:cxn>
                <a:cxn ang="0">
                  <a:pos x="383" y="0"/>
                </a:cxn>
              </a:cxnLst>
              <a:rect l="0" t="0" r="r" b="b"/>
              <a:pathLst>
                <a:path w="767" h="832">
                  <a:moveTo>
                    <a:pt x="383" y="0"/>
                  </a:moveTo>
                  <a:lnTo>
                    <a:pt x="0" y="832"/>
                  </a:lnTo>
                  <a:lnTo>
                    <a:pt x="767" y="832"/>
                  </a:lnTo>
                  <a:lnTo>
                    <a:pt x="383" y="0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14" name="Freeform 338"/>
            <p:cNvSpPr/>
            <p:nvPr/>
          </p:nvSpPr>
          <p:spPr bwMode="auto">
            <a:xfrm>
              <a:off x="6540" y="3750"/>
              <a:ext cx="192" cy="833"/>
            </a:xfrm>
            <a:custGeom>
              <a:avLst/>
              <a:gdLst/>
              <a:ahLst/>
              <a:cxnLst>
                <a:cxn ang="0">
                  <a:pos x="0" y="833"/>
                </a:cxn>
                <a:cxn ang="0">
                  <a:pos x="384" y="1665"/>
                </a:cxn>
                <a:cxn ang="0">
                  <a:pos x="384" y="0"/>
                </a:cxn>
                <a:cxn ang="0">
                  <a:pos x="0" y="833"/>
                </a:cxn>
              </a:cxnLst>
              <a:rect l="0" t="0" r="r" b="b"/>
              <a:pathLst>
                <a:path w="384" h="1665">
                  <a:moveTo>
                    <a:pt x="0" y="833"/>
                  </a:moveTo>
                  <a:lnTo>
                    <a:pt x="384" y="1665"/>
                  </a:lnTo>
                  <a:lnTo>
                    <a:pt x="384" y="0"/>
                  </a:lnTo>
                  <a:lnTo>
                    <a:pt x="0" y="83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15" name="Freeform 337"/>
            <p:cNvSpPr/>
            <p:nvPr/>
          </p:nvSpPr>
          <p:spPr bwMode="auto">
            <a:xfrm>
              <a:off x="6540" y="3750"/>
              <a:ext cx="192" cy="833"/>
            </a:xfrm>
            <a:custGeom>
              <a:avLst/>
              <a:gdLst/>
              <a:ahLst/>
              <a:cxnLst>
                <a:cxn ang="0">
                  <a:pos x="0" y="833"/>
                </a:cxn>
                <a:cxn ang="0">
                  <a:pos x="384" y="1665"/>
                </a:cxn>
                <a:cxn ang="0">
                  <a:pos x="384" y="0"/>
                </a:cxn>
                <a:cxn ang="0">
                  <a:pos x="0" y="833"/>
                </a:cxn>
              </a:cxnLst>
              <a:rect l="0" t="0" r="r" b="b"/>
              <a:pathLst>
                <a:path w="384" h="1665">
                  <a:moveTo>
                    <a:pt x="0" y="833"/>
                  </a:moveTo>
                  <a:lnTo>
                    <a:pt x="384" y="1665"/>
                  </a:lnTo>
                  <a:lnTo>
                    <a:pt x="384" y="0"/>
                  </a:lnTo>
                  <a:lnTo>
                    <a:pt x="0" y="833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16" name="Freeform 336"/>
            <p:cNvSpPr/>
            <p:nvPr/>
          </p:nvSpPr>
          <p:spPr bwMode="auto">
            <a:xfrm>
              <a:off x="6349" y="3750"/>
              <a:ext cx="383" cy="416"/>
            </a:xfrm>
            <a:custGeom>
              <a:avLst/>
              <a:gdLst/>
              <a:ahLst/>
              <a:cxnLst>
                <a:cxn ang="0">
                  <a:pos x="383" y="833"/>
                </a:cxn>
                <a:cxn ang="0">
                  <a:pos x="767" y="0"/>
                </a:cxn>
                <a:cxn ang="0">
                  <a:pos x="0" y="0"/>
                </a:cxn>
                <a:cxn ang="0">
                  <a:pos x="383" y="833"/>
                </a:cxn>
              </a:cxnLst>
              <a:rect l="0" t="0" r="r" b="b"/>
              <a:pathLst>
                <a:path w="767" h="833">
                  <a:moveTo>
                    <a:pt x="383" y="833"/>
                  </a:moveTo>
                  <a:lnTo>
                    <a:pt x="767" y="0"/>
                  </a:lnTo>
                  <a:lnTo>
                    <a:pt x="0" y="0"/>
                  </a:lnTo>
                  <a:lnTo>
                    <a:pt x="383" y="83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17" name="Freeform 335"/>
            <p:cNvSpPr/>
            <p:nvPr/>
          </p:nvSpPr>
          <p:spPr bwMode="auto">
            <a:xfrm>
              <a:off x="6349" y="3750"/>
              <a:ext cx="383" cy="416"/>
            </a:xfrm>
            <a:custGeom>
              <a:avLst/>
              <a:gdLst/>
              <a:ahLst/>
              <a:cxnLst>
                <a:cxn ang="0">
                  <a:pos x="383" y="833"/>
                </a:cxn>
                <a:cxn ang="0">
                  <a:pos x="767" y="0"/>
                </a:cxn>
                <a:cxn ang="0">
                  <a:pos x="0" y="0"/>
                </a:cxn>
                <a:cxn ang="0">
                  <a:pos x="383" y="833"/>
                </a:cxn>
              </a:cxnLst>
              <a:rect l="0" t="0" r="r" b="b"/>
              <a:pathLst>
                <a:path w="767" h="833">
                  <a:moveTo>
                    <a:pt x="383" y="833"/>
                  </a:moveTo>
                  <a:lnTo>
                    <a:pt x="767" y="0"/>
                  </a:lnTo>
                  <a:lnTo>
                    <a:pt x="0" y="0"/>
                  </a:lnTo>
                  <a:lnTo>
                    <a:pt x="383" y="833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18" name="Freeform 334"/>
            <p:cNvSpPr/>
            <p:nvPr/>
          </p:nvSpPr>
          <p:spPr bwMode="auto">
            <a:xfrm>
              <a:off x="6349" y="3750"/>
              <a:ext cx="191" cy="833"/>
            </a:xfrm>
            <a:custGeom>
              <a:avLst/>
              <a:gdLst/>
              <a:ahLst/>
              <a:cxnLst>
                <a:cxn ang="0">
                  <a:pos x="383" y="833"/>
                </a:cxn>
                <a:cxn ang="0">
                  <a:pos x="0" y="0"/>
                </a:cxn>
                <a:cxn ang="0">
                  <a:pos x="0" y="1665"/>
                </a:cxn>
                <a:cxn ang="0">
                  <a:pos x="383" y="833"/>
                </a:cxn>
              </a:cxnLst>
              <a:rect l="0" t="0" r="r" b="b"/>
              <a:pathLst>
                <a:path w="383" h="1665">
                  <a:moveTo>
                    <a:pt x="383" y="833"/>
                  </a:moveTo>
                  <a:lnTo>
                    <a:pt x="0" y="0"/>
                  </a:lnTo>
                  <a:lnTo>
                    <a:pt x="0" y="1665"/>
                  </a:lnTo>
                  <a:lnTo>
                    <a:pt x="383" y="83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19" name="Freeform 333"/>
            <p:cNvSpPr/>
            <p:nvPr/>
          </p:nvSpPr>
          <p:spPr bwMode="auto">
            <a:xfrm>
              <a:off x="6349" y="3750"/>
              <a:ext cx="191" cy="833"/>
            </a:xfrm>
            <a:custGeom>
              <a:avLst/>
              <a:gdLst/>
              <a:ahLst/>
              <a:cxnLst>
                <a:cxn ang="0">
                  <a:pos x="383" y="833"/>
                </a:cxn>
                <a:cxn ang="0">
                  <a:pos x="0" y="0"/>
                </a:cxn>
                <a:cxn ang="0">
                  <a:pos x="0" y="1665"/>
                </a:cxn>
                <a:cxn ang="0">
                  <a:pos x="383" y="833"/>
                </a:cxn>
              </a:cxnLst>
              <a:rect l="0" t="0" r="r" b="b"/>
              <a:pathLst>
                <a:path w="383" h="1665">
                  <a:moveTo>
                    <a:pt x="383" y="833"/>
                  </a:moveTo>
                  <a:lnTo>
                    <a:pt x="0" y="0"/>
                  </a:lnTo>
                  <a:lnTo>
                    <a:pt x="0" y="1665"/>
                  </a:lnTo>
                  <a:lnTo>
                    <a:pt x="383" y="833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20" name="Freeform 332"/>
            <p:cNvSpPr/>
            <p:nvPr/>
          </p:nvSpPr>
          <p:spPr bwMode="auto">
            <a:xfrm>
              <a:off x="6349" y="4166"/>
              <a:ext cx="383" cy="417"/>
            </a:xfrm>
            <a:custGeom>
              <a:avLst/>
              <a:gdLst/>
              <a:ahLst/>
              <a:cxnLst>
                <a:cxn ang="0">
                  <a:pos x="383" y="0"/>
                </a:cxn>
                <a:cxn ang="0">
                  <a:pos x="0" y="832"/>
                </a:cxn>
                <a:cxn ang="0">
                  <a:pos x="767" y="832"/>
                </a:cxn>
                <a:cxn ang="0">
                  <a:pos x="383" y="0"/>
                </a:cxn>
              </a:cxnLst>
              <a:rect l="0" t="0" r="r" b="b"/>
              <a:pathLst>
                <a:path w="767" h="832">
                  <a:moveTo>
                    <a:pt x="383" y="0"/>
                  </a:moveTo>
                  <a:lnTo>
                    <a:pt x="0" y="832"/>
                  </a:lnTo>
                  <a:lnTo>
                    <a:pt x="767" y="832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21" name="Freeform 331"/>
            <p:cNvSpPr/>
            <p:nvPr/>
          </p:nvSpPr>
          <p:spPr bwMode="auto">
            <a:xfrm>
              <a:off x="6349" y="4166"/>
              <a:ext cx="383" cy="417"/>
            </a:xfrm>
            <a:custGeom>
              <a:avLst/>
              <a:gdLst/>
              <a:ahLst/>
              <a:cxnLst>
                <a:cxn ang="0">
                  <a:pos x="383" y="0"/>
                </a:cxn>
                <a:cxn ang="0">
                  <a:pos x="0" y="832"/>
                </a:cxn>
                <a:cxn ang="0">
                  <a:pos x="767" y="832"/>
                </a:cxn>
                <a:cxn ang="0">
                  <a:pos x="383" y="0"/>
                </a:cxn>
              </a:cxnLst>
              <a:rect l="0" t="0" r="r" b="b"/>
              <a:pathLst>
                <a:path w="767" h="832">
                  <a:moveTo>
                    <a:pt x="383" y="0"/>
                  </a:moveTo>
                  <a:lnTo>
                    <a:pt x="0" y="832"/>
                  </a:lnTo>
                  <a:lnTo>
                    <a:pt x="767" y="832"/>
                  </a:lnTo>
                  <a:lnTo>
                    <a:pt x="383" y="0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22" name="Freeform 330"/>
            <p:cNvSpPr/>
            <p:nvPr/>
          </p:nvSpPr>
          <p:spPr bwMode="auto">
            <a:xfrm>
              <a:off x="6540" y="3750"/>
              <a:ext cx="192" cy="833"/>
            </a:xfrm>
            <a:custGeom>
              <a:avLst/>
              <a:gdLst/>
              <a:ahLst/>
              <a:cxnLst>
                <a:cxn ang="0">
                  <a:pos x="0" y="833"/>
                </a:cxn>
                <a:cxn ang="0">
                  <a:pos x="384" y="1665"/>
                </a:cxn>
                <a:cxn ang="0">
                  <a:pos x="384" y="0"/>
                </a:cxn>
                <a:cxn ang="0">
                  <a:pos x="0" y="833"/>
                </a:cxn>
              </a:cxnLst>
              <a:rect l="0" t="0" r="r" b="b"/>
              <a:pathLst>
                <a:path w="384" h="1665">
                  <a:moveTo>
                    <a:pt x="0" y="833"/>
                  </a:moveTo>
                  <a:lnTo>
                    <a:pt x="384" y="1665"/>
                  </a:lnTo>
                  <a:lnTo>
                    <a:pt x="384" y="0"/>
                  </a:lnTo>
                  <a:lnTo>
                    <a:pt x="0" y="83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23" name="Line 329"/>
            <p:cNvSpPr>
              <a:spLocks noChangeShapeType="1"/>
            </p:cNvSpPr>
            <p:nvPr/>
          </p:nvSpPr>
          <p:spPr bwMode="auto">
            <a:xfrm flipH="1">
              <a:off x="1774" y="4583"/>
              <a:ext cx="92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24" name="Line 328"/>
            <p:cNvSpPr>
              <a:spLocks noChangeShapeType="1"/>
            </p:cNvSpPr>
            <p:nvPr/>
          </p:nvSpPr>
          <p:spPr bwMode="auto">
            <a:xfrm flipH="1">
              <a:off x="1774" y="4500"/>
              <a:ext cx="92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25" name="Line 327"/>
            <p:cNvSpPr>
              <a:spLocks noChangeShapeType="1"/>
            </p:cNvSpPr>
            <p:nvPr/>
          </p:nvSpPr>
          <p:spPr bwMode="auto">
            <a:xfrm flipV="1">
              <a:off x="1838" y="4500"/>
              <a:ext cx="0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26" name="Line 326"/>
            <p:cNvSpPr>
              <a:spLocks noChangeShapeType="1"/>
            </p:cNvSpPr>
            <p:nvPr/>
          </p:nvSpPr>
          <p:spPr bwMode="auto">
            <a:xfrm flipV="1">
              <a:off x="1838" y="4152"/>
              <a:ext cx="0" cy="348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27" name="Line 325"/>
            <p:cNvSpPr>
              <a:spLocks noChangeShapeType="1"/>
            </p:cNvSpPr>
            <p:nvPr/>
          </p:nvSpPr>
          <p:spPr bwMode="auto">
            <a:xfrm>
              <a:off x="1774" y="4541"/>
              <a:ext cx="128" cy="84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28" name="Line 324"/>
            <p:cNvSpPr>
              <a:spLocks noChangeShapeType="1"/>
            </p:cNvSpPr>
            <p:nvPr/>
          </p:nvSpPr>
          <p:spPr bwMode="auto">
            <a:xfrm flipH="1" flipV="1">
              <a:off x="1774" y="4458"/>
              <a:ext cx="128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29" name="Line 323"/>
            <p:cNvSpPr>
              <a:spLocks noChangeShapeType="1"/>
            </p:cNvSpPr>
            <p:nvPr/>
          </p:nvSpPr>
          <p:spPr bwMode="auto">
            <a:xfrm>
              <a:off x="1898" y="4583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30" name="Line 322"/>
            <p:cNvSpPr>
              <a:spLocks noChangeShapeType="1"/>
            </p:cNvSpPr>
            <p:nvPr/>
          </p:nvSpPr>
          <p:spPr bwMode="auto">
            <a:xfrm>
              <a:off x="1898" y="4500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31" name="Line 321"/>
            <p:cNvSpPr>
              <a:spLocks noChangeShapeType="1"/>
            </p:cNvSpPr>
            <p:nvPr/>
          </p:nvSpPr>
          <p:spPr bwMode="auto">
            <a:xfrm>
              <a:off x="1838" y="4500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32" name="Line 320"/>
            <p:cNvSpPr>
              <a:spLocks noChangeShapeType="1"/>
            </p:cNvSpPr>
            <p:nvPr/>
          </p:nvSpPr>
          <p:spPr bwMode="auto">
            <a:xfrm flipV="1">
              <a:off x="2657" y="4125"/>
              <a:ext cx="0" cy="2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33" name="Line 319"/>
            <p:cNvSpPr>
              <a:spLocks noChangeShapeType="1"/>
            </p:cNvSpPr>
            <p:nvPr/>
          </p:nvSpPr>
          <p:spPr bwMode="auto">
            <a:xfrm flipV="1">
              <a:off x="2529" y="4125"/>
              <a:ext cx="0" cy="2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34" name="Line 318"/>
            <p:cNvSpPr>
              <a:spLocks noChangeShapeType="1"/>
            </p:cNvSpPr>
            <p:nvPr/>
          </p:nvSpPr>
          <p:spPr bwMode="auto">
            <a:xfrm flipH="1">
              <a:off x="2529" y="4166"/>
              <a:ext cx="128" cy="0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35" name="Line 317"/>
            <p:cNvSpPr>
              <a:spLocks noChangeShapeType="1"/>
            </p:cNvSpPr>
            <p:nvPr/>
          </p:nvSpPr>
          <p:spPr bwMode="auto">
            <a:xfrm flipH="1">
              <a:off x="1997" y="4166"/>
              <a:ext cx="532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36" name="Line 316"/>
            <p:cNvSpPr>
              <a:spLocks noChangeShapeType="1"/>
            </p:cNvSpPr>
            <p:nvPr/>
          </p:nvSpPr>
          <p:spPr bwMode="auto">
            <a:xfrm flipV="1">
              <a:off x="2593" y="4125"/>
              <a:ext cx="128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37" name="Line 315"/>
            <p:cNvSpPr>
              <a:spLocks noChangeShapeType="1"/>
            </p:cNvSpPr>
            <p:nvPr/>
          </p:nvSpPr>
          <p:spPr bwMode="auto">
            <a:xfrm flipH="1">
              <a:off x="2465" y="4125"/>
              <a:ext cx="128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38" name="Line 314"/>
            <p:cNvSpPr>
              <a:spLocks noChangeShapeType="1"/>
            </p:cNvSpPr>
            <p:nvPr/>
          </p:nvSpPr>
          <p:spPr bwMode="auto">
            <a:xfrm>
              <a:off x="2657" y="4166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39" name="Line 313"/>
            <p:cNvSpPr>
              <a:spLocks noChangeShapeType="1"/>
            </p:cNvSpPr>
            <p:nvPr/>
          </p:nvSpPr>
          <p:spPr bwMode="auto">
            <a:xfrm>
              <a:off x="2529" y="4166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40" name="Line 312"/>
            <p:cNvSpPr>
              <a:spLocks noChangeShapeType="1"/>
            </p:cNvSpPr>
            <p:nvPr/>
          </p:nvSpPr>
          <p:spPr bwMode="auto">
            <a:xfrm>
              <a:off x="2529" y="4166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41" name="Line 311"/>
            <p:cNvSpPr>
              <a:spLocks noChangeShapeType="1"/>
            </p:cNvSpPr>
            <p:nvPr/>
          </p:nvSpPr>
          <p:spPr bwMode="auto">
            <a:xfrm flipV="1">
              <a:off x="993" y="4068"/>
              <a:ext cx="0" cy="39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42" name="Line 310"/>
            <p:cNvSpPr>
              <a:spLocks noChangeShapeType="1"/>
            </p:cNvSpPr>
            <p:nvPr/>
          </p:nvSpPr>
          <p:spPr bwMode="auto">
            <a:xfrm flipV="1">
              <a:off x="1121" y="4068"/>
              <a:ext cx="0" cy="39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43" name="Line 309"/>
            <p:cNvSpPr>
              <a:spLocks noChangeShapeType="1"/>
            </p:cNvSpPr>
            <p:nvPr/>
          </p:nvSpPr>
          <p:spPr bwMode="auto">
            <a:xfrm>
              <a:off x="993" y="4109"/>
              <a:ext cx="128" cy="0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44" name="Line 308"/>
            <p:cNvSpPr>
              <a:spLocks noChangeShapeType="1"/>
            </p:cNvSpPr>
            <p:nvPr/>
          </p:nvSpPr>
          <p:spPr bwMode="auto">
            <a:xfrm>
              <a:off x="1121" y="4109"/>
              <a:ext cx="532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45" name="Line 307"/>
            <p:cNvSpPr>
              <a:spLocks noChangeShapeType="1"/>
            </p:cNvSpPr>
            <p:nvPr/>
          </p:nvSpPr>
          <p:spPr bwMode="auto">
            <a:xfrm flipH="1">
              <a:off x="929" y="4068"/>
              <a:ext cx="128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46" name="Line 306"/>
            <p:cNvSpPr>
              <a:spLocks noChangeShapeType="1"/>
            </p:cNvSpPr>
            <p:nvPr/>
          </p:nvSpPr>
          <p:spPr bwMode="auto">
            <a:xfrm flipV="1">
              <a:off x="1057" y="4068"/>
              <a:ext cx="127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47" name="Line 305"/>
            <p:cNvSpPr>
              <a:spLocks noChangeShapeType="1"/>
            </p:cNvSpPr>
            <p:nvPr/>
          </p:nvSpPr>
          <p:spPr bwMode="auto">
            <a:xfrm>
              <a:off x="993" y="4128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48" name="Line 304"/>
            <p:cNvSpPr>
              <a:spLocks noChangeShapeType="1"/>
            </p:cNvSpPr>
            <p:nvPr/>
          </p:nvSpPr>
          <p:spPr bwMode="auto">
            <a:xfrm>
              <a:off x="1121" y="4128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49" name="Line 303"/>
            <p:cNvSpPr>
              <a:spLocks noChangeShapeType="1"/>
            </p:cNvSpPr>
            <p:nvPr/>
          </p:nvSpPr>
          <p:spPr bwMode="auto">
            <a:xfrm>
              <a:off x="1121" y="4109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50" name="Line 302"/>
            <p:cNvSpPr>
              <a:spLocks noChangeShapeType="1"/>
            </p:cNvSpPr>
            <p:nvPr/>
          </p:nvSpPr>
          <p:spPr bwMode="auto">
            <a:xfrm flipV="1">
              <a:off x="2657" y="3568"/>
              <a:ext cx="0" cy="161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51" name="Line 301"/>
            <p:cNvSpPr>
              <a:spLocks noChangeShapeType="1"/>
            </p:cNvSpPr>
            <p:nvPr/>
          </p:nvSpPr>
          <p:spPr bwMode="auto">
            <a:xfrm flipV="1">
              <a:off x="3040" y="3568"/>
              <a:ext cx="0" cy="161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52" name="Line 300"/>
            <p:cNvSpPr>
              <a:spLocks noChangeShapeType="1"/>
            </p:cNvSpPr>
            <p:nvPr/>
          </p:nvSpPr>
          <p:spPr bwMode="auto">
            <a:xfrm>
              <a:off x="2657" y="3610"/>
              <a:ext cx="383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53" name="Line 299"/>
            <p:cNvSpPr>
              <a:spLocks noChangeShapeType="1"/>
            </p:cNvSpPr>
            <p:nvPr/>
          </p:nvSpPr>
          <p:spPr bwMode="auto">
            <a:xfrm>
              <a:off x="3040" y="3610"/>
              <a:ext cx="532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54" name="Line 298"/>
            <p:cNvSpPr>
              <a:spLocks noChangeShapeType="1"/>
            </p:cNvSpPr>
            <p:nvPr/>
          </p:nvSpPr>
          <p:spPr bwMode="auto">
            <a:xfrm flipH="1">
              <a:off x="2593" y="3568"/>
              <a:ext cx="128" cy="84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55" name="Line 297"/>
            <p:cNvSpPr>
              <a:spLocks noChangeShapeType="1"/>
            </p:cNvSpPr>
            <p:nvPr/>
          </p:nvSpPr>
          <p:spPr bwMode="auto">
            <a:xfrm flipV="1">
              <a:off x="2976" y="3568"/>
              <a:ext cx="128" cy="84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56" name="Line 296"/>
            <p:cNvSpPr>
              <a:spLocks noChangeShapeType="1"/>
            </p:cNvSpPr>
            <p:nvPr/>
          </p:nvSpPr>
          <p:spPr bwMode="auto">
            <a:xfrm>
              <a:off x="2657" y="3750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57" name="Line 295"/>
            <p:cNvSpPr>
              <a:spLocks noChangeShapeType="1"/>
            </p:cNvSpPr>
            <p:nvPr/>
          </p:nvSpPr>
          <p:spPr bwMode="auto">
            <a:xfrm>
              <a:off x="3040" y="3750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58" name="Line 294"/>
            <p:cNvSpPr>
              <a:spLocks noChangeShapeType="1"/>
            </p:cNvSpPr>
            <p:nvPr/>
          </p:nvSpPr>
          <p:spPr bwMode="auto">
            <a:xfrm>
              <a:off x="3040" y="3610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59" name="Line 293"/>
            <p:cNvSpPr>
              <a:spLocks noChangeShapeType="1"/>
            </p:cNvSpPr>
            <p:nvPr/>
          </p:nvSpPr>
          <p:spPr bwMode="auto">
            <a:xfrm flipV="1">
              <a:off x="6349" y="3568"/>
              <a:ext cx="0" cy="161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60" name="Line 292"/>
            <p:cNvSpPr>
              <a:spLocks noChangeShapeType="1"/>
            </p:cNvSpPr>
            <p:nvPr/>
          </p:nvSpPr>
          <p:spPr bwMode="auto">
            <a:xfrm flipV="1">
              <a:off x="6732" y="3568"/>
              <a:ext cx="0" cy="161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61" name="Line 291"/>
            <p:cNvSpPr>
              <a:spLocks noChangeShapeType="1"/>
            </p:cNvSpPr>
            <p:nvPr/>
          </p:nvSpPr>
          <p:spPr bwMode="auto">
            <a:xfrm>
              <a:off x="6349" y="3610"/>
              <a:ext cx="383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62" name="Line 290"/>
            <p:cNvSpPr>
              <a:spLocks noChangeShapeType="1"/>
            </p:cNvSpPr>
            <p:nvPr/>
          </p:nvSpPr>
          <p:spPr bwMode="auto">
            <a:xfrm>
              <a:off x="6732" y="3610"/>
              <a:ext cx="532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63" name="Line 289"/>
            <p:cNvSpPr>
              <a:spLocks noChangeShapeType="1"/>
            </p:cNvSpPr>
            <p:nvPr/>
          </p:nvSpPr>
          <p:spPr bwMode="auto">
            <a:xfrm flipH="1">
              <a:off x="6285" y="3568"/>
              <a:ext cx="127" cy="84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64" name="Line 288"/>
            <p:cNvSpPr>
              <a:spLocks noChangeShapeType="1"/>
            </p:cNvSpPr>
            <p:nvPr/>
          </p:nvSpPr>
          <p:spPr bwMode="auto">
            <a:xfrm flipV="1">
              <a:off x="6667" y="3568"/>
              <a:ext cx="129" cy="84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65" name="Line 287"/>
            <p:cNvSpPr>
              <a:spLocks noChangeShapeType="1"/>
            </p:cNvSpPr>
            <p:nvPr/>
          </p:nvSpPr>
          <p:spPr bwMode="auto">
            <a:xfrm>
              <a:off x="6349" y="3750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66" name="Line 286"/>
            <p:cNvSpPr>
              <a:spLocks noChangeShapeType="1"/>
            </p:cNvSpPr>
            <p:nvPr/>
          </p:nvSpPr>
          <p:spPr bwMode="auto">
            <a:xfrm>
              <a:off x="6732" y="3750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67" name="Line 285"/>
            <p:cNvSpPr>
              <a:spLocks noChangeShapeType="1"/>
            </p:cNvSpPr>
            <p:nvPr/>
          </p:nvSpPr>
          <p:spPr bwMode="auto">
            <a:xfrm>
              <a:off x="6732" y="3610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68" name="Line 284"/>
            <p:cNvSpPr>
              <a:spLocks noChangeShapeType="1"/>
            </p:cNvSpPr>
            <p:nvPr/>
          </p:nvSpPr>
          <p:spPr bwMode="auto">
            <a:xfrm flipV="1">
              <a:off x="6349" y="4125"/>
              <a:ext cx="0" cy="2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69" name="Line 283"/>
            <p:cNvSpPr>
              <a:spLocks noChangeShapeType="1"/>
            </p:cNvSpPr>
            <p:nvPr/>
          </p:nvSpPr>
          <p:spPr bwMode="auto">
            <a:xfrm flipV="1">
              <a:off x="6220" y="4125"/>
              <a:ext cx="0" cy="2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70" name="Line 282"/>
            <p:cNvSpPr>
              <a:spLocks noChangeShapeType="1"/>
            </p:cNvSpPr>
            <p:nvPr/>
          </p:nvSpPr>
          <p:spPr bwMode="auto">
            <a:xfrm flipH="1">
              <a:off x="6220" y="4166"/>
              <a:ext cx="129" cy="0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71" name="Line 281"/>
            <p:cNvSpPr>
              <a:spLocks noChangeShapeType="1"/>
            </p:cNvSpPr>
            <p:nvPr/>
          </p:nvSpPr>
          <p:spPr bwMode="auto">
            <a:xfrm flipH="1">
              <a:off x="5689" y="4166"/>
              <a:ext cx="531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72" name="Line 280"/>
            <p:cNvSpPr>
              <a:spLocks noChangeShapeType="1"/>
            </p:cNvSpPr>
            <p:nvPr/>
          </p:nvSpPr>
          <p:spPr bwMode="auto">
            <a:xfrm flipV="1">
              <a:off x="6285" y="4125"/>
              <a:ext cx="127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73" name="Line 279"/>
            <p:cNvSpPr>
              <a:spLocks noChangeShapeType="1"/>
            </p:cNvSpPr>
            <p:nvPr/>
          </p:nvSpPr>
          <p:spPr bwMode="auto">
            <a:xfrm flipH="1">
              <a:off x="6156" y="4125"/>
              <a:ext cx="129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74" name="Line 278"/>
            <p:cNvSpPr>
              <a:spLocks noChangeShapeType="1"/>
            </p:cNvSpPr>
            <p:nvPr/>
          </p:nvSpPr>
          <p:spPr bwMode="auto">
            <a:xfrm>
              <a:off x="6349" y="41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75" name="Line 277"/>
            <p:cNvSpPr>
              <a:spLocks noChangeShapeType="1"/>
            </p:cNvSpPr>
            <p:nvPr/>
          </p:nvSpPr>
          <p:spPr bwMode="auto">
            <a:xfrm>
              <a:off x="6220" y="4166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76" name="Line 276"/>
            <p:cNvSpPr>
              <a:spLocks noChangeShapeType="1"/>
            </p:cNvSpPr>
            <p:nvPr/>
          </p:nvSpPr>
          <p:spPr bwMode="auto">
            <a:xfrm>
              <a:off x="6220" y="4166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77" name="Line 275"/>
            <p:cNvSpPr>
              <a:spLocks noChangeShapeType="1"/>
            </p:cNvSpPr>
            <p:nvPr/>
          </p:nvSpPr>
          <p:spPr bwMode="auto">
            <a:xfrm flipH="1">
              <a:off x="5466" y="4583"/>
              <a:ext cx="91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78" name="Line 274"/>
            <p:cNvSpPr>
              <a:spLocks noChangeShapeType="1"/>
            </p:cNvSpPr>
            <p:nvPr/>
          </p:nvSpPr>
          <p:spPr bwMode="auto">
            <a:xfrm flipH="1">
              <a:off x="5466" y="4500"/>
              <a:ext cx="91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79" name="Line 273"/>
            <p:cNvSpPr>
              <a:spLocks noChangeShapeType="1"/>
            </p:cNvSpPr>
            <p:nvPr/>
          </p:nvSpPr>
          <p:spPr bwMode="auto">
            <a:xfrm flipV="1">
              <a:off x="5530" y="4500"/>
              <a:ext cx="0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80" name="Line 272"/>
            <p:cNvSpPr>
              <a:spLocks noChangeShapeType="1"/>
            </p:cNvSpPr>
            <p:nvPr/>
          </p:nvSpPr>
          <p:spPr bwMode="auto">
            <a:xfrm flipV="1">
              <a:off x="5530" y="4152"/>
              <a:ext cx="0" cy="348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81" name="Line 271"/>
            <p:cNvSpPr>
              <a:spLocks noChangeShapeType="1"/>
            </p:cNvSpPr>
            <p:nvPr/>
          </p:nvSpPr>
          <p:spPr bwMode="auto">
            <a:xfrm>
              <a:off x="5466" y="4541"/>
              <a:ext cx="127" cy="84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82" name="Line 270"/>
            <p:cNvSpPr>
              <a:spLocks noChangeShapeType="1"/>
            </p:cNvSpPr>
            <p:nvPr/>
          </p:nvSpPr>
          <p:spPr bwMode="auto">
            <a:xfrm flipH="1" flipV="1">
              <a:off x="5466" y="4458"/>
              <a:ext cx="127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83" name="Line 269"/>
            <p:cNvSpPr>
              <a:spLocks noChangeShapeType="1"/>
            </p:cNvSpPr>
            <p:nvPr/>
          </p:nvSpPr>
          <p:spPr bwMode="auto">
            <a:xfrm>
              <a:off x="5590" y="4583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84" name="Line 268"/>
            <p:cNvSpPr>
              <a:spLocks noChangeShapeType="1"/>
            </p:cNvSpPr>
            <p:nvPr/>
          </p:nvSpPr>
          <p:spPr bwMode="auto">
            <a:xfrm>
              <a:off x="5590" y="4500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85" name="Line 267"/>
            <p:cNvSpPr>
              <a:spLocks noChangeShapeType="1"/>
            </p:cNvSpPr>
            <p:nvPr/>
          </p:nvSpPr>
          <p:spPr bwMode="auto">
            <a:xfrm>
              <a:off x="5530" y="4500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86" name="Line 266"/>
            <p:cNvSpPr>
              <a:spLocks noChangeShapeType="1"/>
            </p:cNvSpPr>
            <p:nvPr/>
          </p:nvSpPr>
          <p:spPr bwMode="auto">
            <a:xfrm flipV="1">
              <a:off x="4685" y="4068"/>
              <a:ext cx="0" cy="39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87" name="Line 265"/>
            <p:cNvSpPr>
              <a:spLocks noChangeShapeType="1"/>
            </p:cNvSpPr>
            <p:nvPr/>
          </p:nvSpPr>
          <p:spPr bwMode="auto">
            <a:xfrm flipV="1">
              <a:off x="4812" y="4068"/>
              <a:ext cx="0" cy="39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88" name="Line 264"/>
            <p:cNvSpPr>
              <a:spLocks noChangeShapeType="1"/>
            </p:cNvSpPr>
            <p:nvPr/>
          </p:nvSpPr>
          <p:spPr bwMode="auto">
            <a:xfrm>
              <a:off x="4685" y="4109"/>
              <a:ext cx="127" cy="0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89" name="Line 263"/>
            <p:cNvSpPr>
              <a:spLocks noChangeShapeType="1"/>
            </p:cNvSpPr>
            <p:nvPr/>
          </p:nvSpPr>
          <p:spPr bwMode="auto">
            <a:xfrm>
              <a:off x="4812" y="4109"/>
              <a:ext cx="533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90" name="Line 262"/>
            <p:cNvSpPr>
              <a:spLocks noChangeShapeType="1"/>
            </p:cNvSpPr>
            <p:nvPr/>
          </p:nvSpPr>
          <p:spPr bwMode="auto">
            <a:xfrm flipH="1">
              <a:off x="4621" y="4068"/>
              <a:ext cx="127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91" name="Line 261"/>
            <p:cNvSpPr>
              <a:spLocks noChangeShapeType="1"/>
            </p:cNvSpPr>
            <p:nvPr/>
          </p:nvSpPr>
          <p:spPr bwMode="auto">
            <a:xfrm flipV="1">
              <a:off x="4748" y="4068"/>
              <a:ext cx="128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92" name="Line 260"/>
            <p:cNvSpPr>
              <a:spLocks noChangeShapeType="1"/>
            </p:cNvSpPr>
            <p:nvPr/>
          </p:nvSpPr>
          <p:spPr bwMode="auto">
            <a:xfrm>
              <a:off x="4685" y="4128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93" name="Line 259"/>
            <p:cNvSpPr>
              <a:spLocks noChangeShapeType="1"/>
            </p:cNvSpPr>
            <p:nvPr/>
          </p:nvSpPr>
          <p:spPr bwMode="auto">
            <a:xfrm>
              <a:off x="4812" y="4128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94" name="Line 258"/>
            <p:cNvSpPr>
              <a:spLocks noChangeShapeType="1"/>
            </p:cNvSpPr>
            <p:nvPr/>
          </p:nvSpPr>
          <p:spPr bwMode="auto">
            <a:xfrm>
              <a:off x="4812" y="4109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95" name="Line 257"/>
            <p:cNvSpPr>
              <a:spLocks noChangeShapeType="1"/>
            </p:cNvSpPr>
            <p:nvPr/>
          </p:nvSpPr>
          <p:spPr bwMode="auto">
            <a:xfrm flipV="1">
              <a:off x="993" y="3563"/>
              <a:ext cx="0" cy="166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96" name="Line 256"/>
            <p:cNvSpPr>
              <a:spLocks noChangeShapeType="1"/>
            </p:cNvSpPr>
            <p:nvPr/>
          </p:nvSpPr>
          <p:spPr bwMode="auto">
            <a:xfrm flipV="1">
              <a:off x="610" y="3563"/>
              <a:ext cx="0" cy="166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97" name="Line 255"/>
            <p:cNvSpPr>
              <a:spLocks noChangeShapeType="1"/>
            </p:cNvSpPr>
            <p:nvPr/>
          </p:nvSpPr>
          <p:spPr bwMode="auto">
            <a:xfrm flipH="1">
              <a:off x="610" y="3605"/>
              <a:ext cx="383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98" name="Line 254"/>
            <p:cNvSpPr>
              <a:spLocks noChangeShapeType="1"/>
            </p:cNvSpPr>
            <p:nvPr/>
          </p:nvSpPr>
          <p:spPr bwMode="auto">
            <a:xfrm flipH="1">
              <a:off x="77" y="3605"/>
              <a:ext cx="533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99" name="Line 253"/>
            <p:cNvSpPr>
              <a:spLocks noChangeShapeType="1"/>
            </p:cNvSpPr>
            <p:nvPr/>
          </p:nvSpPr>
          <p:spPr bwMode="auto">
            <a:xfrm flipV="1">
              <a:off x="929" y="3563"/>
              <a:ext cx="128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00" name="Line 252"/>
            <p:cNvSpPr>
              <a:spLocks noChangeShapeType="1"/>
            </p:cNvSpPr>
            <p:nvPr/>
          </p:nvSpPr>
          <p:spPr bwMode="auto">
            <a:xfrm flipH="1">
              <a:off x="546" y="3563"/>
              <a:ext cx="127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01" name="Line 251"/>
            <p:cNvSpPr>
              <a:spLocks noChangeShapeType="1"/>
            </p:cNvSpPr>
            <p:nvPr/>
          </p:nvSpPr>
          <p:spPr bwMode="auto">
            <a:xfrm>
              <a:off x="993" y="3750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02" name="Line 250"/>
            <p:cNvSpPr>
              <a:spLocks noChangeShapeType="1"/>
            </p:cNvSpPr>
            <p:nvPr/>
          </p:nvSpPr>
          <p:spPr bwMode="auto">
            <a:xfrm>
              <a:off x="610" y="3750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03" name="Line 249"/>
            <p:cNvSpPr>
              <a:spLocks noChangeShapeType="1"/>
            </p:cNvSpPr>
            <p:nvPr/>
          </p:nvSpPr>
          <p:spPr bwMode="auto">
            <a:xfrm>
              <a:off x="610" y="3605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04" name="Line 248"/>
            <p:cNvSpPr>
              <a:spLocks noChangeShapeType="1"/>
            </p:cNvSpPr>
            <p:nvPr/>
          </p:nvSpPr>
          <p:spPr bwMode="auto">
            <a:xfrm flipV="1">
              <a:off x="4301" y="3573"/>
              <a:ext cx="0" cy="156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05" name="Line 247"/>
            <p:cNvSpPr>
              <a:spLocks noChangeShapeType="1"/>
            </p:cNvSpPr>
            <p:nvPr/>
          </p:nvSpPr>
          <p:spPr bwMode="auto">
            <a:xfrm flipV="1">
              <a:off x="4685" y="3573"/>
              <a:ext cx="0" cy="156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06" name="Line 246"/>
            <p:cNvSpPr>
              <a:spLocks noChangeShapeType="1"/>
            </p:cNvSpPr>
            <p:nvPr/>
          </p:nvSpPr>
          <p:spPr bwMode="auto">
            <a:xfrm flipH="1">
              <a:off x="4301" y="3614"/>
              <a:ext cx="384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07" name="Line 245"/>
            <p:cNvSpPr>
              <a:spLocks noChangeShapeType="1"/>
            </p:cNvSpPr>
            <p:nvPr/>
          </p:nvSpPr>
          <p:spPr bwMode="auto">
            <a:xfrm flipH="1">
              <a:off x="3769" y="3614"/>
              <a:ext cx="532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08" name="Line 244"/>
            <p:cNvSpPr>
              <a:spLocks noChangeShapeType="1"/>
            </p:cNvSpPr>
            <p:nvPr/>
          </p:nvSpPr>
          <p:spPr bwMode="auto">
            <a:xfrm flipV="1">
              <a:off x="4621" y="3573"/>
              <a:ext cx="127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09" name="Line 243"/>
            <p:cNvSpPr>
              <a:spLocks noChangeShapeType="1"/>
            </p:cNvSpPr>
            <p:nvPr/>
          </p:nvSpPr>
          <p:spPr bwMode="auto">
            <a:xfrm flipH="1">
              <a:off x="4237" y="3573"/>
              <a:ext cx="128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10" name="Line 242"/>
            <p:cNvSpPr>
              <a:spLocks noChangeShapeType="1"/>
            </p:cNvSpPr>
            <p:nvPr/>
          </p:nvSpPr>
          <p:spPr bwMode="auto">
            <a:xfrm>
              <a:off x="4301" y="3750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11" name="Line 241"/>
            <p:cNvSpPr>
              <a:spLocks noChangeShapeType="1"/>
            </p:cNvSpPr>
            <p:nvPr/>
          </p:nvSpPr>
          <p:spPr bwMode="auto">
            <a:xfrm>
              <a:off x="4685" y="3750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12" name="Line 240"/>
            <p:cNvSpPr>
              <a:spLocks noChangeShapeType="1"/>
            </p:cNvSpPr>
            <p:nvPr/>
          </p:nvSpPr>
          <p:spPr bwMode="auto">
            <a:xfrm>
              <a:off x="4685" y="3614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13" name="Line 239"/>
            <p:cNvSpPr>
              <a:spLocks noChangeShapeType="1"/>
            </p:cNvSpPr>
            <p:nvPr/>
          </p:nvSpPr>
          <p:spPr bwMode="auto">
            <a:xfrm>
              <a:off x="4301" y="1583"/>
              <a:ext cx="0" cy="157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14" name="Line 238"/>
            <p:cNvSpPr>
              <a:spLocks noChangeShapeType="1"/>
            </p:cNvSpPr>
            <p:nvPr/>
          </p:nvSpPr>
          <p:spPr bwMode="auto">
            <a:xfrm>
              <a:off x="4685" y="1583"/>
              <a:ext cx="0" cy="157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15" name="Line 237"/>
            <p:cNvSpPr>
              <a:spLocks noChangeShapeType="1"/>
            </p:cNvSpPr>
            <p:nvPr/>
          </p:nvSpPr>
          <p:spPr bwMode="auto">
            <a:xfrm flipH="1">
              <a:off x="4301" y="1699"/>
              <a:ext cx="384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16" name="Line 236"/>
            <p:cNvSpPr>
              <a:spLocks noChangeShapeType="1"/>
            </p:cNvSpPr>
            <p:nvPr/>
          </p:nvSpPr>
          <p:spPr bwMode="auto">
            <a:xfrm flipH="1">
              <a:off x="3769" y="1699"/>
              <a:ext cx="532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17" name="Line 235"/>
            <p:cNvSpPr>
              <a:spLocks noChangeShapeType="1"/>
            </p:cNvSpPr>
            <p:nvPr/>
          </p:nvSpPr>
          <p:spPr bwMode="auto">
            <a:xfrm flipV="1">
              <a:off x="4621" y="1657"/>
              <a:ext cx="127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18" name="Line 234"/>
            <p:cNvSpPr>
              <a:spLocks noChangeShapeType="1"/>
            </p:cNvSpPr>
            <p:nvPr/>
          </p:nvSpPr>
          <p:spPr bwMode="auto">
            <a:xfrm flipH="1">
              <a:off x="4237" y="1657"/>
              <a:ext cx="128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19" name="Line 233"/>
            <p:cNvSpPr>
              <a:spLocks noChangeShapeType="1"/>
            </p:cNvSpPr>
            <p:nvPr/>
          </p:nvSpPr>
          <p:spPr bwMode="auto">
            <a:xfrm>
              <a:off x="4301" y="1563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20" name="Line 232"/>
            <p:cNvSpPr>
              <a:spLocks noChangeShapeType="1"/>
            </p:cNvSpPr>
            <p:nvPr/>
          </p:nvSpPr>
          <p:spPr bwMode="auto">
            <a:xfrm>
              <a:off x="4685" y="1563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21" name="Line 231"/>
            <p:cNvSpPr>
              <a:spLocks noChangeShapeType="1"/>
            </p:cNvSpPr>
            <p:nvPr/>
          </p:nvSpPr>
          <p:spPr bwMode="auto">
            <a:xfrm>
              <a:off x="4685" y="1699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22" name="Line 230"/>
            <p:cNvSpPr>
              <a:spLocks noChangeShapeType="1"/>
            </p:cNvSpPr>
            <p:nvPr/>
          </p:nvSpPr>
          <p:spPr bwMode="auto">
            <a:xfrm>
              <a:off x="993" y="1583"/>
              <a:ext cx="0" cy="167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23" name="Line 229"/>
            <p:cNvSpPr>
              <a:spLocks noChangeShapeType="1"/>
            </p:cNvSpPr>
            <p:nvPr/>
          </p:nvSpPr>
          <p:spPr bwMode="auto">
            <a:xfrm>
              <a:off x="610" y="1583"/>
              <a:ext cx="0" cy="167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24" name="Line 228"/>
            <p:cNvSpPr>
              <a:spLocks noChangeShapeType="1"/>
            </p:cNvSpPr>
            <p:nvPr/>
          </p:nvSpPr>
          <p:spPr bwMode="auto">
            <a:xfrm flipH="1">
              <a:off x="610" y="1708"/>
              <a:ext cx="383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25" name="Line 227"/>
            <p:cNvSpPr>
              <a:spLocks noChangeShapeType="1"/>
            </p:cNvSpPr>
            <p:nvPr/>
          </p:nvSpPr>
          <p:spPr bwMode="auto">
            <a:xfrm flipH="1">
              <a:off x="77" y="1708"/>
              <a:ext cx="533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26" name="Line 226"/>
            <p:cNvSpPr>
              <a:spLocks noChangeShapeType="1"/>
            </p:cNvSpPr>
            <p:nvPr/>
          </p:nvSpPr>
          <p:spPr bwMode="auto">
            <a:xfrm flipV="1">
              <a:off x="929" y="1667"/>
              <a:ext cx="128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27" name="Line 225"/>
            <p:cNvSpPr>
              <a:spLocks noChangeShapeType="1"/>
            </p:cNvSpPr>
            <p:nvPr/>
          </p:nvSpPr>
          <p:spPr bwMode="auto">
            <a:xfrm flipH="1">
              <a:off x="546" y="1667"/>
              <a:ext cx="127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28" name="Line 224"/>
            <p:cNvSpPr>
              <a:spLocks noChangeShapeType="1"/>
            </p:cNvSpPr>
            <p:nvPr/>
          </p:nvSpPr>
          <p:spPr bwMode="auto">
            <a:xfrm>
              <a:off x="993" y="1563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29" name="Line 223"/>
            <p:cNvSpPr>
              <a:spLocks noChangeShapeType="1"/>
            </p:cNvSpPr>
            <p:nvPr/>
          </p:nvSpPr>
          <p:spPr bwMode="auto">
            <a:xfrm>
              <a:off x="610" y="1563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30" name="Line 222"/>
            <p:cNvSpPr>
              <a:spLocks noChangeShapeType="1"/>
            </p:cNvSpPr>
            <p:nvPr/>
          </p:nvSpPr>
          <p:spPr bwMode="auto">
            <a:xfrm>
              <a:off x="610" y="1708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31" name="Line 221"/>
            <p:cNvSpPr>
              <a:spLocks noChangeShapeType="1"/>
            </p:cNvSpPr>
            <p:nvPr/>
          </p:nvSpPr>
          <p:spPr bwMode="auto">
            <a:xfrm>
              <a:off x="4685" y="1206"/>
              <a:ext cx="0" cy="39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32" name="Line 220"/>
            <p:cNvSpPr>
              <a:spLocks noChangeShapeType="1"/>
            </p:cNvSpPr>
            <p:nvPr/>
          </p:nvSpPr>
          <p:spPr bwMode="auto">
            <a:xfrm>
              <a:off x="4812" y="1206"/>
              <a:ext cx="0" cy="39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33" name="Line 219"/>
            <p:cNvSpPr>
              <a:spLocks noChangeShapeType="1"/>
            </p:cNvSpPr>
            <p:nvPr/>
          </p:nvSpPr>
          <p:spPr bwMode="auto">
            <a:xfrm>
              <a:off x="4685" y="1203"/>
              <a:ext cx="127" cy="0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34" name="Line 218"/>
            <p:cNvSpPr>
              <a:spLocks noChangeShapeType="1"/>
            </p:cNvSpPr>
            <p:nvPr/>
          </p:nvSpPr>
          <p:spPr bwMode="auto">
            <a:xfrm>
              <a:off x="4812" y="1203"/>
              <a:ext cx="533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35" name="Line 217"/>
            <p:cNvSpPr>
              <a:spLocks noChangeShapeType="1"/>
            </p:cNvSpPr>
            <p:nvPr/>
          </p:nvSpPr>
          <p:spPr bwMode="auto">
            <a:xfrm flipH="1">
              <a:off x="4621" y="1162"/>
              <a:ext cx="127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36" name="Line 216"/>
            <p:cNvSpPr>
              <a:spLocks noChangeShapeType="1"/>
            </p:cNvSpPr>
            <p:nvPr/>
          </p:nvSpPr>
          <p:spPr bwMode="auto">
            <a:xfrm flipV="1">
              <a:off x="4748" y="1162"/>
              <a:ext cx="128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37" name="Line 215"/>
            <p:cNvSpPr>
              <a:spLocks noChangeShapeType="1"/>
            </p:cNvSpPr>
            <p:nvPr/>
          </p:nvSpPr>
          <p:spPr bwMode="auto">
            <a:xfrm>
              <a:off x="4685" y="1185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38" name="Line 214"/>
            <p:cNvSpPr>
              <a:spLocks noChangeShapeType="1"/>
            </p:cNvSpPr>
            <p:nvPr/>
          </p:nvSpPr>
          <p:spPr bwMode="auto">
            <a:xfrm>
              <a:off x="4812" y="1185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39" name="Line 213"/>
            <p:cNvSpPr>
              <a:spLocks noChangeShapeType="1"/>
            </p:cNvSpPr>
            <p:nvPr/>
          </p:nvSpPr>
          <p:spPr bwMode="auto">
            <a:xfrm>
              <a:off x="4812" y="1203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40" name="Line 212"/>
            <p:cNvSpPr>
              <a:spLocks noChangeShapeType="1"/>
            </p:cNvSpPr>
            <p:nvPr/>
          </p:nvSpPr>
          <p:spPr bwMode="auto">
            <a:xfrm flipH="1">
              <a:off x="5466" y="730"/>
              <a:ext cx="91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41" name="Line 211"/>
            <p:cNvSpPr>
              <a:spLocks noChangeShapeType="1"/>
            </p:cNvSpPr>
            <p:nvPr/>
          </p:nvSpPr>
          <p:spPr bwMode="auto">
            <a:xfrm flipH="1">
              <a:off x="5466" y="813"/>
              <a:ext cx="91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42" name="Line 210"/>
            <p:cNvSpPr>
              <a:spLocks noChangeShapeType="1"/>
            </p:cNvSpPr>
            <p:nvPr/>
          </p:nvSpPr>
          <p:spPr bwMode="auto">
            <a:xfrm>
              <a:off x="5530" y="730"/>
              <a:ext cx="0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43" name="Line 209"/>
            <p:cNvSpPr>
              <a:spLocks noChangeShapeType="1"/>
            </p:cNvSpPr>
            <p:nvPr/>
          </p:nvSpPr>
          <p:spPr bwMode="auto">
            <a:xfrm>
              <a:off x="5530" y="813"/>
              <a:ext cx="0" cy="347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44" name="Line 208"/>
            <p:cNvSpPr>
              <a:spLocks noChangeShapeType="1"/>
            </p:cNvSpPr>
            <p:nvPr/>
          </p:nvSpPr>
          <p:spPr bwMode="auto">
            <a:xfrm flipH="1" flipV="1">
              <a:off x="5466" y="688"/>
              <a:ext cx="127" cy="84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45" name="Line 207"/>
            <p:cNvSpPr>
              <a:spLocks noChangeShapeType="1"/>
            </p:cNvSpPr>
            <p:nvPr/>
          </p:nvSpPr>
          <p:spPr bwMode="auto">
            <a:xfrm>
              <a:off x="5466" y="772"/>
              <a:ext cx="127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46" name="Line 206"/>
            <p:cNvSpPr>
              <a:spLocks noChangeShapeType="1"/>
            </p:cNvSpPr>
            <p:nvPr/>
          </p:nvSpPr>
          <p:spPr bwMode="auto">
            <a:xfrm>
              <a:off x="5590" y="730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47" name="Line 205"/>
            <p:cNvSpPr>
              <a:spLocks noChangeShapeType="1"/>
            </p:cNvSpPr>
            <p:nvPr/>
          </p:nvSpPr>
          <p:spPr bwMode="auto">
            <a:xfrm>
              <a:off x="5590" y="813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48" name="Line 204"/>
            <p:cNvSpPr>
              <a:spLocks noChangeShapeType="1"/>
            </p:cNvSpPr>
            <p:nvPr/>
          </p:nvSpPr>
          <p:spPr bwMode="auto">
            <a:xfrm>
              <a:off x="5530" y="813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49" name="Line 203"/>
            <p:cNvSpPr>
              <a:spLocks noChangeShapeType="1"/>
            </p:cNvSpPr>
            <p:nvPr/>
          </p:nvSpPr>
          <p:spPr bwMode="auto">
            <a:xfrm flipV="1">
              <a:off x="6349" y="1105"/>
              <a:ext cx="0" cy="21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50" name="Line 202"/>
            <p:cNvSpPr>
              <a:spLocks noChangeShapeType="1"/>
            </p:cNvSpPr>
            <p:nvPr/>
          </p:nvSpPr>
          <p:spPr bwMode="auto">
            <a:xfrm flipV="1">
              <a:off x="6220" y="1105"/>
              <a:ext cx="0" cy="21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51" name="Line 201"/>
            <p:cNvSpPr>
              <a:spLocks noChangeShapeType="1"/>
            </p:cNvSpPr>
            <p:nvPr/>
          </p:nvSpPr>
          <p:spPr bwMode="auto">
            <a:xfrm flipH="1">
              <a:off x="6220" y="1147"/>
              <a:ext cx="129" cy="0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52" name="Line 200"/>
            <p:cNvSpPr>
              <a:spLocks noChangeShapeType="1"/>
            </p:cNvSpPr>
            <p:nvPr/>
          </p:nvSpPr>
          <p:spPr bwMode="auto">
            <a:xfrm flipH="1">
              <a:off x="5689" y="1147"/>
              <a:ext cx="531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53" name="Line 199"/>
            <p:cNvSpPr>
              <a:spLocks noChangeShapeType="1"/>
            </p:cNvSpPr>
            <p:nvPr/>
          </p:nvSpPr>
          <p:spPr bwMode="auto">
            <a:xfrm flipV="1">
              <a:off x="6285" y="1105"/>
              <a:ext cx="127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54" name="Line 198"/>
            <p:cNvSpPr>
              <a:spLocks noChangeShapeType="1"/>
            </p:cNvSpPr>
            <p:nvPr/>
          </p:nvSpPr>
          <p:spPr bwMode="auto">
            <a:xfrm flipH="1">
              <a:off x="6156" y="1105"/>
              <a:ext cx="129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55" name="Line 197"/>
            <p:cNvSpPr>
              <a:spLocks noChangeShapeType="1"/>
            </p:cNvSpPr>
            <p:nvPr/>
          </p:nvSpPr>
          <p:spPr bwMode="auto">
            <a:xfrm>
              <a:off x="6349" y="1147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56" name="Line 196"/>
            <p:cNvSpPr>
              <a:spLocks noChangeShapeType="1"/>
            </p:cNvSpPr>
            <p:nvPr/>
          </p:nvSpPr>
          <p:spPr bwMode="auto">
            <a:xfrm>
              <a:off x="6220" y="1147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57" name="Line 195"/>
            <p:cNvSpPr>
              <a:spLocks noChangeShapeType="1"/>
            </p:cNvSpPr>
            <p:nvPr/>
          </p:nvSpPr>
          <p:spPr bwMode="auto">
            <a:xfrm>
              <a:off x="6220" y="1147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58" name="Line 194"/>
            <p:cNvSpPr>
              <a:spLocks noChangeShapeType="1"/>
            </p:cNvSpPr>
            <p:nvPr/>
          </p:nvSpPr>
          <p:spPr bwMode="auto">
            <a:xfrm>
              <a:off x="6349" y="1583"/>
              <a:ext cx="0" cy="162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59" name="Line 193"/>
            <p:cNvSpPr>
              <a:spLocks noChangeShapeType="1"/>
            </p:cNvSpPr>
            <p:nvPr/>
          </p:nvSpPr>
          <p:spPr bwMode="auto">
            <a:xfrm>
              <a:off x="6732" y="1583"/>
              <a:ext cx="0" cy="162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60" name="Line 192"/>
            <p:cNvSpPr>
              <a:spLocks noChangeShapeType="1"/>
            </p:cNvSpPr>
            <p:nvPr/>
          </p:nvSpPr>
          <p:spPr bwMode="auto">
            <a:xfrm>
              <a:off x="6349" y="1703"/>
              <a:ext cx="383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61" name="Line 191"/>
            <p:cNvSpPr>
              <a:spLocks noChangeShapeType="1"/>
            </p:cNvSpPr>
            <p:nvPr/>
          </p:nvSpPr>
          <p:spPr bwMode="auto">
            <a:xfrm>
              <a:off x="6732" y="1703"/>
              <a:ext cx="532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62" name="Line 190"/>
            <p:cNvSpPr>
              <a:spLocks noChangeShapeType="1"/>
            </p:cNvSpPr>
            <p:nvPr/>
          </p:nvSpPr>
          <p:spPr bwMode="auto">
            <a:xfrm flipH="1">
              <a:off x="6285" y="1661"/>
              <a:ext cx="127" cy="84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63" name="Line 189"/>
            <p:cNvSpPr>
              <a:spLocks noChangeShapeType="1"/>
            </p:cNvSpPr>
            <p:nvPr/>
          </p:nvSpPr>
          <p:spPr bwMode="auto">
            <a:xfrm flipV="1">
              <a:off x="6667" y="1661"/>
              <a:ext cx="129" cy="84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64" name="Line 188"/>
            <p:cNvSpPr>
              <a:spLocks noChangeShapeType="1"/>
            </p:cNvSpPr>
            <p:nvPr/>
          </p:nvSpPr>
          <p:spPr bwMode="auto">
            <a:xfrm>
              <a:off x="6349" y="1563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65" name="Line 187"/>
            <p:cNvSpPr>
              <a:spLocks noChangeShapeType="1"/>
            </p:cNvSpPr>
            <p:nvPr/>
          </p:nvSpPr>
          <p:spPr bwMode="auto">
            <a:xfrm>
              <a:off x="6732" y="1563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66" name="Line 186"/>
            <p:cNvSpPr>
              <a:spLocks noChangeShapeType="1"/>
            </p:cNvSpPr>
            <p:nvPr/>
          </p:nvSpPr>
          <p:spPr bwMode="auto">
            <a:xfrm>
              <a:off x="6732" y="1703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67" name="Line 185"/>
            <p:cNvSpPr>
              <a:spLocks noChangeShapeType="1"/>
            </p:cNvSpPr>
            <p:nvPr/>
          </p:nvSpPr>
          <p:spPr bwMode="auto">
            <a:xfrm>
              <a:off x="2657" y="1583"/>
              <a:ext cx="0" cy="162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68" name="Line 184"/>
            <p:cNvSpPr>
              <a:spLocks noChangeShapeType="1"/>
            </p:cNvSpPr>
            <p:nvPr/>
          </p:nvSpPr>
          <p:spPr bwMode="auto">
            <a:xfrm>
              <a:off x="3040" y="1583"/>
              <a:ext cx="0" cy="162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69" name="Line 183"/>
            <p:cNvSpPr>
              <a:spLocks noChangeShapeType="1"/>
            </p:cNvSpPr>
            <p:nvPr/>
          </p:nvSpPr>
          <p:spPr bwMode="auto">
            <a:xfrm>
              <a:off x="2657" y="1703"/>
              <a:ext cx="383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70" name="Line 182"/>
            <p:cNvSpPr>
              <a:spLocks noChangeShapeType="1"/>
            </p:cNvSpPr>
            <p:nvPr/>
          </p:nvSpPr>
          <p:spPr bwMode="auto">
            <a:xfrm>
              <a:off x="3040" y="1703"/>
              <a:ext cx="532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71" name="Line 181"/>
            <p:cNvSpPr>
              <a:spLocks noChangeShapeType="1"/>
            </p:cNvSpPr>
            <p:nvPr/>
          </p:nvSpPr>
          <p:spPr bwMode="auto">
            <a:xfrm flipH="1">
              <a:off x="2593" y="1661"/>
              <a:ext cx="128" cy="84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72" name="Line 180"/>
            <p:cNvSpPr>
              <a:spLocks noChangeShapeType="1"/>
            </p:cNvSpPr>
            <p:nvPr/>
          </p:nvSpPr>
          <p:spPr bwMode="auto">
            <a:xfrm flipV="1">
              <a:off x="2976" y="1661"/>
              <a:ext cx="128" cy="84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73" name="Line 179"/>
            <p:cNvSpPr>
              <a:spLocks noChangeShapeType="1"/>
            </p:cNvSpPr>
            <p:nvPr/>
          </p:nvSpPr>
          <p:spPr bwMode="auto">
            <a:xfrm>
              <a:off x="2657" y="1563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74" name="Line 178"/>
            <p:cNvSpPr>
              <a:spLocks noChangeShapeType="1"/>
            </p:cNvSpPr>
            <p:nvPr/>
          </p:nvSpPr>
          <p:spPr bwMode="auto">
            <a:xfrm>
              <a:off x="3040" y="1563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75" name="Line 177"/>
            <p:cNvSpPr>
              <a:spLocks noChangeShapeType="1"/>
            </p:cNvSpPr>
            <p:nvPr/>
          </p:nvSpPr>
          <p:spPr bwMode="auto">
            <a:xfrm>
              <a:off x="3040" y="1703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76" name="Line 176"/>
            <p:cNvSpPr>
              <a:spLocks noChangeShapeType="1"/>
            </p:cNvSpPr>
            <p:nvPr/>
          </p:nvSpPr>
          <p:spPr bwMode="auto">
            <a:xfrm>
              <a:off x="993" y="1099"/>
              <a:ext cx="0" cy="91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77" name="Line 175"/>
            <p:cNvSpPr>
              <a:spLocks noChangeShapeType="1"/>
            </p:cNvSpPr>
            <p:nvPr/>
          </p:nvSpPr>
          <p:spPr bwMode="auto">
            <a:xfrm>
              <a:off x="1121" y="1099"/>
              <a:ext cx="0" cy="91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78" name="Line 174"/>
            <p:cNvSpPr>
              <a:spLocks noChangeShapeType="1"/>
            </p:cNvSpPr>
            <p:nvPr/>
          </p:nvSpPr>
          <p:spPr bwMode="auto">
            <a:xfrm>
              <a:off x="993" y="1148"/>
              <a:ext cx="128" cy="0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79" name="Line 173"/>
            <p:cNvSpPr>
              <a:spLocks noChangeShapeType="1"/>
            </p:cNvSpPr>
            <p:nvPr/>
          </p:nvSpPr>
          <p:spPr bwMode="auto">
            <a:xfrm>
              <a:off x="1121" y="1148"/>
              <a:ext cx="532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80" name="Line 172"/>
            <p:cNvSpPr>
              <a:spLocks noChangeShapeType="1"/>
            </p:cNvSpPr>
            <p:nvPr/>
          </p:nvSpPr>
          <p:spPr bwMode="auto">
            <a:xfrm flipH="1">
              <a:off x="929" y="1106"/>
              <a:ext cx="128" cy="84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81" name="Line 171"/>
            <p:cNvSpPr>
              <a:spLocks noChangeShapeType="1"/>
            </p:cNvSpPr>
            <p:nvPr/>
          </p:nvSpPr>
          <p:spPr bwMode="auto">
            <a:xfrm flipV="1">
              <a:off x="1057" y="1106"/>
              <a:ext cx="127" cy="84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82" name="Line 170"/>
            <p:cNvSpPr>
              <a:spLocks noChangeShapeType="1"/>
            </p:cNvSpPr>
            <p:nvPr/>
          </p:nvSpPr>
          <p:spPr bwMode="auto">
            <a:xfrm>
              <a:off x="993" y="1078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83" name="Line 169"/>
            <p:cNvSpPr>
              <a:spLocks noChangeShapeType="1"/>
            </p:cNvSpPr>
            <p:nvPr/>
          </p:nvSpPr>
          <p:spPr bwMode="auto">
            <a:xfrm>
              <a:off x="1121" y="1078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84" name="Line 168"/>
            <p:cNvSpPr>
              <a:spLocks noChangeShapeType="1"/>
            </p:cNvSpPr>
            <p:nvPr/>
          </p:nvSpPr>
          <p:spPr bwMode="auto">
            <a:xfrm>
              <a:off x="1121" y="1148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85" name="Line 167"/>
            <p:cNvSpPr>
              <a:spLocks noChangeShapeType="1"/>
            </p:cNvSpPr>
            <p:nvPr/>
          </p:nvSpPr>
          <p:spPr bwMode="auto">
            <a:xfrm flipV="1">
              <a:off x="2657" y="1105"/>
              <a:ext cx="0" cy="21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86" name="Line 166"/>
            <p:cNvSpPr>
              <a:spLocks noChangeShapeType="1"/>
            </p:cNvSpPr>
            <p:nvPr/>
          </p:nvSpPr>
          <p:spPr bwMode="auto">
            <a:xfrm flipV="1">
              <a:off x="2529" y="1105"/>
              <a:ext cx="0" cy="21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87" name="Line 165"/>
            <p:cNvSpPr>
              <a:spLocks noChangeShapeType="1"/>
            </p:cNvSpPr>
            <p:nvPr/>
          </p:nvSpPr>
          <p:spPr bwMode="auto">
            <a:xfrm flipH="1">
              <a:off x="2529" y="1147"/>
              <a:ext cx="128" cy="0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88" name="Line 164"/>
            <p:cNvSpPr>
              <a:spLocks noChangeShapeType="1"/>
            </p:cNvSpPr>
            <p:nvPr/>
          </p:nvSpPr>
          <p:spPr bwMode="auto">
            <a:xfrm flipH="1">
              <a:off x="1997" y="1147"/>
              <a:ext cx="532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89" name="Line 163"/>
            <p:cNvSpPr>
              <a:spLocks noChangeShapeType="1"/>
            </p:cNvSpPr>
            <p:nvPr/>
          </p:nvSpPr>
          <p:spPr bwMode="auto">
            <a:xfrm flipV="1">
              <a:off x="2593" y="1105"/>
              <a:ext cx="128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90" name="Line 162"/>
            <p:cNvSpPr>
              <a:spLocks noChangeShapeType="1"/>
            </p:cNvSpPr>
            <p:nvPr/>
          </p:nvSpPr>
          <p:spPr bwMode="auto">
            <a:xfrm flipH="1">
              <a:off x="2465" y="1105"/>
              <a:ext cx="128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91" name="Line 161"/>
            <p:cNvSpPr>
              <a:spLocks noChangeShapeType="1"/>
            </p:cNvSpPr>
            <p:nvPr/>
          </p:nvSpPr>
          <p:spPr bwMode="auto">
            <a:xfrm>
              <a:off x="2657" y="1147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92" name="Line 160"/>
            <p:cNvSpPr>
              <a:spLocks noChangeShapeType="1"/>
            </p:cNvSpPr>
            <p:nvPr/>
          </p:nvSpPr>
          <p:spPr bwMode="auto">
            <a:xfrm>
              <a:off x="2529" y="1147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93" name="Line 159"/>
            <p:cNvSpPr>
              <a:spLocks noChangeShapeType="1"/>
            </p:cNvSpPr>
            <p:nvPr/>
          </p:nvSpPr>
          <p:spPr bwMode="auto">
            <a:xfrm>
              <a:off x="2529" y="1147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94" name="Freeform 158"/>
            <p:cNvSpPr/>
            <p:nvPr/>
          </p:nvSpPr>
          <p:spPr bwMode="auto">
            <a:xfrm>
              <a:off x="6349" y="730"/>
              <a:ext cx="383" cy="417"/>
            </a:xfrm>
            <a:custGeom>
              <a:avLst/>
              <a:gdLst/>
              <a:ahLst/>
              <a:cxnLst>
                <a:cxn ang="0">
                  <a:pos x="383" y="833"/>
                </a:cxn>
                <a:cxn ang="0">
                  <a:pos x="767" y="0"/>
                </a:cxn>
                <a:cxn ang="0">
                  <a:pos x="0" y="0"/>
                </a:cxn>
                <a:cxn ang="0">
                  <a:pos x="383" y="833"/>
                </a:cxn>
              </a:cxnLst>
              <a:rect l="0" t="0" r="r" b="b"/>
              <a:pathLst>
                <a:path w="767" h="833">
                  <a:moveTo>
                    <a:pt x="383" y="833"/>
                  </a:moveTo>
                  <a:lnTo>
                    <a:pt x="767" y="0"/>
                  </a:lnTo>
                  <a:lnTo>
                    <a:pt x="0" y="0"/>
                  </a:lnTo>
                  <a:lnTo>
                    <a:pt x="383" y="83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95" name="Freeform 157"/>
            <p:cNvSpPr/>
            <p:nvPr/>
          </p:nvSpPr>
          <p:spPr bwMode="auto">
            <a:xfrm>
              <a:off x="6349" y="730"/>
              <a:ext cx="383" cy="417"/>
            </a:xfrm>
            <a:custGeom>
              <a:avLst/>
              <a:gdLst/>
              <a:ahLst/>
              <a:cxnLst>
                <a:cxn ang="0">
                  <a:pos x="383" y="833"/>
                </a:cxn>
                <a:cxn ang="0">
                  <a:pos x="767" y="0"/>
                </a:cxn>
                <a:cxn ang="0">
                  <a:pos x="0" y="0"/>
                </a:cxn>
                <a:cxn ang="0">
                  <a:pos x="383" y="833"/>
                </a:cxn>
              </a:cxnLst>
              <a:rect l="0" t="0" r="r" b="b"/>
              <a:pathLst>
                <a:path w="767" h="833">
                  <a:moveTo>
                    <a:pt x="383" y="833"/>
                  </a:moveTo>
                  <a:lnTo>
                    <a:pt x="767" y="0"/>
                  </a:lnTo>
                  <a:lnTo>
                    <a:pt x="0" y="0"/>
                  </a:lnTo>
                  <a:lnTo>
                    <a:pt x="383" y="833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96" name="Freeform 156"/>
            <p:cNvSpPr/>
            <p:nvPr/>
          </p:nvSpPr>
          <p:spPr bwMode="auto">
            <a:xfrm>
              <a:off x="6349" y="730"/>
              <a:ext cx="191" cy="833"/>
            </a:xfrm>
            <a:custGeom>
              <a:avLst/>
              <a:gdLst/>
              <a:ahLst/>
              <a:cxnLst>
                <a:cxn ang="0">
                  <a:pos x="383" y="833"/>
                </a:cxn>
                <a:cxn ang="0">
                  <a:pos x="0" y="0"/>
                </a:cxn>
                <a:cxn ang="0">
                  <a:pos x="0" y="1666"/>
                </a:cxn>
                <a:cxn ang="0">
                  <a:pos x="383" y="833"/>
                </a:cxn>
              </a:cxnLst>
              <a:rect l="0" t="0" r="r" b="b"/>
              <a:pathLst>
                <a:path w="383" h="1666">
                  <a:moveTo>
                    <a:pt x="383" y="833"/>
                  </a:moveTo>
                  <a:lnTo>
                    <a:pt x="0" y="0"/>
                  </a:lnTo>
                  <a:lnTo>
                    <a:pt x="0" y="1666"/>
                  </a:lnTo>
                  <a:lnTo>
                    <a:pt x="383" y="83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97" name="Freeform 155"/>
            <p:cNvSpPr/>
            <p:nvPr/>
          </p:nvSpPr>
          <p:spPr bwMode="auto">
            <a:xfrm>
              <a:off x="6349" y="730"/>
              <a:ext cx="191" cy="833"/>
            </a:xfrm>
            <a:custGeom>
              <a:avLst/>
              <a:gdLst/>
              <a:ahLst/>
              <a:cxnLst>
                <a:cxn ang="0">
                  <a:pos x="383" y="833"/>
                </a:cxn>
                <a:cxn ang="0">
                  <a:pos x="0" y="0"/>
                </a:cxn>
                <a:cxn ang="0">
                  <a:pos x="0" y="1666"/>
                </a:cxn>
                <a:cxn ang="0">
                  <a:pos x="383" y="833"/>
                </a:cxn>
              </a:cxnLst>
              <a:rect l="0" t="0" r="r" b="b"/>
              <a:pathLst>
                <a:path w="383" h="1666">
                  <a:moveTo>
                    <a:pt x="383" y="833"/>
                  </a:moveTo>
                  <a:lnTo>
                    <a:pt x="0" y="0"/>
                  </a:lnTo>
                  <a:lnTo>
                    <a:pt x="0" y="1666"/>
                  </a:lnTo>
                  <a:lnTo>
                    <a:pt x="383" y="833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98" name="Freeform 154"/>
            <p:cNvSpPr/>
            <p:nvPr/>
          </p:nvSpPr>
          <p:spPr bwMode="auto">
            <a:xfrm>
              <a:off x="6349" y="1147"/>
              <a:ext cx="383" cy="416"/>
            </a:xfrm>
            <a:custGeom>
              <a:avLst/>
              <a:gdLst/>
              <a:ahLst/>
              <a:cxnLst>
                <a:cxn ang="0">
                  <a:pos x="383" y="0"/>
                </a:cxn>
                <a:cxn ang="0">
                  <a:pos x="0" y="833"/>
                </a:cxn>
                <a:cxn ang="0">
                  <a:pos x="767" y="833"/>
                </a:cxn>
                <a:cxn ang="0">
                  <a:pos x="383" y="0"/>
                </a:cxn>
              </a:cxnLst>
              <a:rect l="0" t="0" r="r" b="b"/>
              <a:pathLst>
                <a:path w="767" h="833">
                  <a:moveTo>
                    <a:pt x="383" y="0"/>
                  </a:moveTo>
                  <a:lnTo>
                    <a:pt x="0" y="833"/>
                  </a:lnTo>
                  <a:lnTo>
                    <a:pt x="767" y="833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99" name="Freeform 153"/>
            <p:cNvSpPr/>
            <p:nvPr/>
          </p:nvSpPr>
          <p:spPr bwMode="auto">
            <a:xfrm>
              <a:off x="6349" y="1147"/>
              <a:ext cx="383" cy="416"/>
            </a:xfrm>
            <a:custGeom>
              <a:avLst/>
              <a:gdLst/>
              <a:ahLst/>
              <a:cxnLst>
                <a:cxn ang="0">
                  <a:pos x="383" y="0"/>
                </a:cxn>
                <a:cxn ang="0">
                  <a:pos x="0" y="833"/>
                </a:cxn>
                <a:cxn ang="0">
                  <a:pos x="767" y="833"/>
                </a:cxn>
                <a:cxn ang="0">
                  <a:pos x="383" y="0"/>
                </a:cxn>
              </a:cxnLst>
              <a:rect l="0" t="0" r="r" b="b"/>
              <a:pathLst>
                <a:path w="767" h="833">
                  <a:moveTo>
                    <a:pt x="383" y="0"/>
                  </a:moveTo>
                  <a:lnTo>
                    <a:pt x="0" y="833"/>
                  </a:lnTo>
                  <a:lnTo>
                    <a:pt x="767" y="833"/>
                  </a:lnTo>
                  <a:lnTo>
                    <a:pt x="383" y="0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00" name="Freeform 152"/>
            <p:cNvSpPr/>
            <p:nvPr/>
          </p:nvSpPr>
          <p:spPr bwMode="auto">
            <a:xfrm>
              <a:off x="6540" y="730"/>
              <a:ext cx="192" cy="833"/>
            </a:xfrm>
            <a:custGeom>
              <a:avLst/>
              <a:gdLst/>
              <a:ahLst/>
              <a:cxnLst>
                <a:cxn ang="0">
                  <a:pos x="0" y="833"/>
                </a:cxn>
                <a:cxn ang="0">
                  <a:pos x="384" y="1666"/>
                </a:cxn>
                <a:cxn ang="0">
                  <a:pos x="384" y="0"/>
                </a:cxn>
                <a:cxn ang="0">
                  <a:pos x="0" y="833"/>
                </a:cxn>
              </a:cxnLst>
              <a:rect l="0" t="0" r="r" b="b"/>
              <a:pathLst>
                <a:path w="384" h="1666">
                  <a:moveTo>
                    <a:pt x="0" y="833"/>
                  </a:moveTo>
                  <a:lnTo>
                    <a:pt x="384" y="1666"/>
                  </a:lnTo>
                  <a:lnTo>
                    <a:pt x="384" y="0"/>
                  </a:lnTo>
                  <a:lnTo>
                    <a:pt x="0" y="83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01" name="Rectangle 151"/>
            <p:cNvSpPr>
              <a:spLocks noChangeArrowheads="1"/>
            </p:cNvSpPr>
            <p:nvPr/>
          </p:nvSpPr>
          <p:spPr bwMode="auto">
            <a:xfrm>
              <a:off x="6349" y="730"/>
              <a:ext cx="383" cy="833"/>
            </a:xfrm>
            <a:prstGeom prst="rect">
              <a:avLst/>
            </a:prstGeom>
            <a:noFill/>
            <a:ln w="0">
              <a:solidFill>
                <a:srgbClr val="FFFF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02" name="Freeform 150"/>
            <p:cNvSpPr/>
            <p:nvPr/>
          </p:nvSpPr>
          <p:spPr bwMode="auto">
            <a:xfrm>
              <a:off x="610" y="730"/>
              <a:ext cx="383" cy="833"/>
            </a:xfrm>
            <a:custGeom>
              <a:avLst/>
              <a:gdLst/>
              <a:ahLst/>
              <a:cxnLst>
                <a:cxn ang="0">
                  <a:pos x="767" y="1666"/>
                </a:cxn>
                <a:cxn ang="0">
                  <a:pos x="767" y="0"/>
                </a:cxn>
                <a:cxn ang="0">
                  <a:pos x="0" y="0"/>
                </a:cxn>
                <a:cxn ang="0">
                  <a:pos x="767" y="1666"/>
                </a:cxn>
              </a:cxnLst>
              <a:rect l="0" t="0" r="r" b="b"/>
              <a:pathLst>
                <a:path w="767" h="1666">
                  <a:moveTo>
                    <a:pt x="767" y="1666"/>
                  </a:moveTo>
                  <a:lnTo>
                    <a:pt x="767" y="0"/>
                  </a:lnTo>
                  <a:lnTo>
                    <a:pt x="0" y="0"/>
                  </a:lnTo>
                  <a:lnTo>
                    <a:pt x="767" y="166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03" name="Freeform 149"/>
            <p:cNvSpPr/>
            <p:nvPr/>
          </p:nvSpPr>
          <p:spPr bwMode="auto">
            <a:xfrm>
              <a:off x="610" y="730"/>
              <a:ext cx="383" cy="833"/>
            </a:xfrm>
            <a:custGeom>
              <a:avLst/>
              <a:gdLst/>
              <a:ahLst/>
              <a:cxnLst>
                <a:cxn ang="0">
                  <a:pos x="767" y="1666"/>
                </a:cxn>
                <a:cxn ang="0">
                  <a:pos x="767" y="0"/>
                </a:cxn>
                <a:cxn ang="0">
                  <a:pos x="0" y="0"/>
                </a:cxn>
                <a:cxn ang="0">
                  <a:pos x="767" y="1666"/>
                </a:cxn>
              </a:cxnLst>
              <a:rect l="0" t="0" r="r" b="b"/>
              <a:pathLst>
                <a:path w="767" h="1666">
                  <a:moveTo>
                    <a:pt x="767" y="1666"/>
                  </a:moveTo>
                  <a:lnTo>
                    <a:pt x="767" y="0"/>
                  </a:lnTo>
                  <a:lnTo>
                    <a:pt x="0" y="0"/>
                  </a:lnTo>
                  <a:lnTo>
                    <a:pt x="767" y="1666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04" name="Freeform 148"/>
            <p:cNvSpPr/>
            <p:nvPr/>
          </p:nvSpPr>
          <p:spPr bwMode="auto">
            <a:xfrm>
              <a:off x="610" y="730"/>
              <a:ext cx="383" cy="8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66"/>
                </a:cxn>
                <a:cxn ang="0">
                  <a:pos x="767" y="1666"/>
                </a:cxn>
                <a:cxn ang="0">
                  <a:pos x="0" y="0"/>
                </a:cxn>
              </a:cxnLst>
              <a:rect l="0" t="0" r="r" b="b"/>
              <a:pathLst>
                <a:path w="767" h="1666">
                  <a:moveTo>
                    <a:pt x="0" y="0"/>
                  </a:moveTo>
                  <a:lnTo>
                    <a:pt x="0" y="1666"/>
                  </a:lnTo>
                  <a:lnTo>
                    <a:pt x="767" y="16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05" name="Freeform 147"/>
            <p:cNvSpPr/>
            <p:nvPr/>
          </p:nvSpPr>
          <p:spPr bwMode="auto">
            <a:xfrm>
              <a:off x="2657" y="730"/>
              <a:ext cx="383" cy="833"/>
            </a:xfrm>
            <a:custGeom>
              <a:avLst/>
              <a:gdLst/>
              <a:ahLst/>
              <a:cxnLst>
                <a:cxn ang="0">
                  <a:pos x="765" y="1666"/>
                </a:cxn>
                <a:cxn ang="0">
                  <a:pos x="765" y="0"/>
                </a:cxn>
                <a:cxn ang="0">
                  <a:pos x="0" y="0"/>
                </a:cxn>
                <a:cxn ang="0">
                  <a:pos x="765" y="1666"/>
                </a:cxn>
              </a:cxnLst>
              <a:rect l="0" t="0" r="r" b="b"/>
              <a:pathLst>
                <a:path w="765" h="1666">
                  <a:moveTo>
                    <a:pt x="765" y="1666"/>
                  </a:moveTo>
                  <a:lnTo>
                    <a:pt x="765" y="0"/>
                  </a:lnTo>
                  <a:lnTo>
                    <a:pt x="0" y="0"/>
                  </a:lnTo>
                  <a:lnTo>
                    <a:pt x="765" y="166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06" name="Freeform 146"/>
            <p:cNvSpPr/>
            <p:nvPr/>
          </p:nvSpPr>
          <p:spPr bwMode="auto">
            <a:xfrm>
              <a:off x="2657" y="730"/>
              <a:ext cx="383" cy="833"/>
            </a:xfrm>
            <a:custGeom>
              <a:avLst/>
              <a:gdLst/>
              <a:ahLst/>
              <a:cxnLst>
                <a:cxn ang="0">
                  <a:pos x="765" y="1666"/>
                </a:cxn>
                <a:cxn ang="0">
                  <a:pos x="765" y="0"/>
                </a:cxn>
                <a:cxn ang="0">
                  <a:pos x="0" y="0"/>
                </a:cxn>
                <a:cxn ang="0">
                  <a:pos x="765" y="1666"/>
                </a:cxn>
              </a:cxnLst>
              <a:rect l="0" t="0" r="r" b="b"/>
              <a:pathLst>
                <a:path w="765" h="1666">
                  <a:moveTo>
                    <a:pt x="765" y="1666"/>
                  </a:moveTo>
                  <a:lnTo>
                    <a:pt x="765" y="0"/>
                  </a:lnTo>
                  <a:lnTo>
                    <a:pt x="0" y="0"/>
                  </a:lnTo>
                  <a:lnTo>
                    <a:pt x="765" y="1666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07" name="Freeform 145"/>
            <p:cNvSpPr/>
            <p:nvPr/>
          </p:nvSpPr>
          <p:spPr bwMode="auto">
            <a:xfrm>
              <a:off x="2657" y="730"/>
              <a:ext cx="383" cy="8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66"/>
                </a:cxn>
                <a:cxn ang="0">
                  <a:pos x="765" y="1666"/>
                </a:cxn>
                <a:cxn ang="0">
                  <a:pos x="0" y="0"/>
                </a:cxn>
              </a:cxnLst>
              <a:rect l="0" t="0" r="r" b="b"/>
              <a:pathLst>
                <a:path w="765" h="1666">
                  <a:moveTo>
                    <a:pt x="0" y="0"/>
                  </a:moveTo>
                  <a:lnTo>
                    <a:pt x="0" y="1666"/>
                  </a:lnTo>
                  <a:lnTo>
                    <a:pt x="765" y="1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08" name="Freeform 144"/>
            <p:cNvSpPr/>
            <p:nvPr/>
          </p:nvSpPr>
          <p:spPr bwMode="auto">
            <a:xfrm>
              <a:off x="4301" y="730"/>
              <a:ext cx="384" cy="833"/>
            </a:xfrm>
            <a:custGeom>
              <a:avLst/>
              <a:gdLst/>
              <a:ahLst/>
              <a:cxnLst>
                <a:cxn ang="0">
                  <a:pos x="767" y="0"/>
                </a:cxn>
                <a:cxn ang="0">
                  <a:pos x="0" y="1666"/>
                </a:cxn>
                <a:cxn ang="0">
                  <a:pos x="767" y="1666"/>
                </a:cxn>
                <a:cxn ang="0">
                  <a:pos x="767" y="0"/>
                </a:cxn>
              </a:cxnLst>
              <a:rect l="0" t="0" r="r" b="b"/>
              <a:pathLst>
                <a:path w="767" h="1666">
                  <a:moveTo>
                    <a:pt x="767" y="0"/>
                  </a:moveTo>
                  <a:lnTo>
                    <a:pt x="0" y="1666"/>
                  </a:lnTo>
                  <a:lnTo>
                    <a:pt x="767" y="166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09" name="Freeform 143"/>
            <p:cNvSpPr/>
            <p:nvPr/>
          </p:nvSpPr>
          <p:spPr bwMode="auto">
            <a:xfrm>
              <a:off x="4301" y="730"/>
              <a:ext cx="384" cy="833"/>
            </a:xfrm>
            <a:custGeom>
              <a:avLst/>
              <a:gdLst/>
              <a:ahLst/>
              <a:cxnLst>
                <a:cxn ang="0">
                  <a:pos x="767" y="0"/>
                </a:cxn>
                <a:cxn ang="0">
                  <a:pos x="0" y="1666"/>
                </a:cxn>
                <a:cxn ang="0">
                  <a:pos x="767" y="1666"/>
                </a:cxn>
                <a:cxn ang="0">
                  <a:pos x="767" y="0"/>
                </a:cxn>
              </a:cxnLst>
              <a:rect l="0" t="0" r="r" b="b"/>
              <a:pathLst>
                <a:path w="767" h="1666">
                  <a:moveTo>
                    <a:pt x="767" y="0"/>
                  </a:moveTo>
                  <a:lnTo>
                    <a:pt x="0" y="1666"/>
                  </a:lnTo>
                  <a:lnTo>
                    <a:pt x="767" y="1666"/>
                  </a:lnTo>
                  <a:lnTo>
                    <a:pt x="767" y="0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10" name="Freeform 142"/>
            <p:cNvSpPr/>
            <p:nvPr/>
          </p:nvSpPr>
          <p:spPr bwMode="auto">
            <a:xfrm>
              <a:off x="4301" y="730"/>
              <a:ext cx="384" cy="8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66"/>
                </a:cxn>
                <a:cxn ang="0">
                  <a:pos x="767" y="0"/>
                </a:cxn>
                <a:cxn ang="0">
                  <a:pos x="0" y="0"/>
                </a:cxn>
              </a:cxnLst>
              <a:rect l="0" t="0" r="r" b="b"/>
              <a:pathLst>
                <a:path w="767" h="1666">
                  <a:moveTo>
                    <a:pt x="0" y="0"/>
                  </a:moveTo>
                  <a:lnTo>
                    <a:pt x="0" y="1666"/>
                  </a:lnTo>
                  <a:lnTo>
                    <a:pt x="76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11" name="Line 141"/>
            <p:cNvSpPr>
              <a:spLocks noChangeShapeType="1"/>
            </p:cNvSpPr>
            <p:nvPr/>
          </p:nvSpPr>
          <p:spPr bwMode="auto">
            <a:xfrm>
              <a:off x="4685" y="730"/>
              <a:ext cx="0" cy="833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12" name="Line 140"/>
            <p:cNvSpPr>
              <a:spLocks noChangeShapeType="1"/>
            </p:cNvSpPr>
            <p:nvPr/>
          </p:nvSpPr>
          <p:spPr bwMode="auto">
            <a:xfrm>
              <a:off x="4301" y="730"/>
              <a:ext cx="0" cy="833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13" name="Line 139"/>
            <p:cNvSpPr>
              <a:spLocks noChangeShapeType="1"/>
            </p:cNvSpPr>
            <p:nvPr/>
          </p:nvSpPr>
          <p:spPr bwMode="auto">
            <a:xfrm>
              <a:off x="6349" y="730"/>
              <a:ext cx="0" cy="833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14" name="Line 138"/>
            <p:cNvSpPr>
              <a:spLocks noChangeShapeType="1"/>
            </p:cNvSpPr>
            <p:nvPr/>
          </p:nvSpPr>
          <p:spPr bwMode="auto">
            <a:xfrm>
              <a:off x="6732" y="730"/>
              <a:ext cx="0" cy="833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15" name="Line 137"/>
            <p:cNvSpPr>
              <a:spLocks noChangeShapeType="1"/>
            </p:cNvSpPr>
            <p:nvPr/>
          </p:nvSpPr>
          <p:spPr bwMode="auto">
            <a:xfrm>
              <a:off x="4301" y="1563"/>
              <a:ext cx="384" cy="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16" name="Line 136"/>
            <p:cNvSpPr>
              <a:spLocks noChangeShapeType="1"/>
            </p:cNvSpPr>
            <p:nvPr/>
          </p:nvSpPr>
          <p:spPr bwMode="auto">
            <a:xfrm>
              <a:off x="6349" y="1563"/>
              <a:ext cx="383" cy="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17" name="Line 135"/>
            <p:cNvSpPr>
              <a:spLocks noChangeShapeType="1"/>
            </p:cNvSpPr>
            <p:nvPr/>
          </p:nvSpPr>
          <p:spPr bwMode="auto">
            <a:xfrm>
              <a:off x="4812" y="813"/>
              <a:ext cx="0" cy="2512"/>
            </a:xfrm>
            <a:prstGeom prst="line">
              <a:avLst/>
            </a:prstGeom>
            <a:noFill/>
            <a:ln w="635">
              <a:solidFill>
                <a:srgbClr val="0000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18" name="Line 134"/>
            <p:cNvSpPr>
              <a:spLocks noChangeShapeType="1"/>
            </p:cNvSpPr>
            <p:nvPr/>
          </p:nvSpPr>
          <p:spPr bwMode="auto">
            <a:xfrm>
              <a:off x="6221" y="813"/>
              <a:ext cx="0" cy="2512"/>
            </a:xfrm>
            <a:prstGeom prst="line">
              <a:avLst/>
            </a:prstGeom>
            <a:noFill/>
            <a:ln w="635">
              <a:solidFill>
                <a:srgbClr val="0000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19" name="Line 133"/>
            <p:cNvSpPr>
              <a:spLocks noChangeShapeType="1"/>
            </p:cNvSpPr>
            <p:nvPr/>
          </p:nvSpPr>
          <p:spPr bwMode="auto">
            <a:xfrm>
              <a:off x="4812" y="813"/>
              <a:ext cx="1409" cy="0"/>
            </a:xfrm>
            <a:prstGeom prst="line">
              <a:avLst/>
            </a:prstGeom>
            <a:noFill/>
            <a:ln w="635">
              <a:solidFill>
                <a:srgbClr val="0000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20" name="Line 132"/>
            <p:cNvSpPr>
              <a:spLocks noChangeShapeType="1"/>
            </p:cNvSpPr>
            <p:nvPr/>
          </p:nvSpPr>
          <p:spPr bwMode="auto">
            <a:xfrm>
              <a:off x="1121" y="813"/>
              <a:ext cx="1408" cy="0"/>
            </a:xfrm>
            <a:prstGeom prst="line">
              <a:avLst/>
            </a:prstGeom>
            <a:noFill/>
            <a:ln w="635">
              <a:solidFill>
                <a:srgbClr val="0000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21" name="Line 131"/>
            <p:cNvSpPr>
              <a:spLocks noChangeShapeType="1"/>
            </p:cNvSpPr>
            <p:nvPr/>
          </p:nvSpPr>
          <p:spPr bwMode="auto">
            <a:xfrm>
              <a:off x="2529" y="813"/>
              <a:ext cx="0" cy="2512"/>
            </a:xfrm>
            <a:prstGeom prst="line">
              <a:avLst/>
            </a:prstGeom>
            <a:noFill/>
            <a:ln w="635">
              <a:solidFill>
                <a:srgbClr val="0000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22" name="Line 130"/>
            <p:cNvSpPr>
              <a:spLocks noChangeShapeType="1"/>
            </p:cNvSpPr>
            <p:nvPr/>
          </p:nvSpPr>
          <p:spPr bwMode="auto">
            <a:xfrm>
              <a:off x="1121" y="813"/>
              <a:ext cx="0" cy="2512"/>
            </a:xfrm>
            <a:prstGeom prst="line">
              <a:avLst/>
            </a:prstGeom>
            <a:noFill/>
            <a:ln w="635">
              <a:solidFill>
                <a:srgbClr val="0000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23" name="Line 129"/>
            <p:cNvSpPr>
              <a:spLocks noChangeShapeType="1"/>
            </p:cNvSpPr>
            <p:nvPr/>
          </p:nvSpPr>
          <p:spPr bwMode="auto">
            <a:xfrm>
              <a:off x="1161" y="730"/>
              <a:ext cx="128" cy="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24" name="Line 128"/>
            <p:cNvSpPr>
              <a:spLocks noChangeShapeType="1"/>
            </p:cNvSpPr>
            <p:nvPr/>
          </p:nvSpPr>
          <p:spPr bwMode="auto">
            <a:xfrm>
              <a:off x="2657" y="1563"/>
              <a:ext cx="383" cy="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25" name="Line 127"/>
            <p:cNvSpPr>
              <a:spLocks noChangeShapeType="1"/>
            </p:cNvSpPr>
            <p:nvPr/>
          </p:nvSpPr>
          <p:spPr bwMode="auto">
            <a:xfrm>
              <a:off x="610" y="1563"/>
              <a:ext cx="383" cy="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26" name="Line 126"/>
            <p:cNvSpPr>
              <a:spLocks noChangeShapeType="1"/>
            </p:cNvSpPr>
            <p:nvPr/>
          </p:nvSpPr>
          <p:spPr bwMode="auto">
            <a:xfrm>
              <a:off x="3040" y="730"/>
              <a:ext cx="0" cy="833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27" name="Line 125"/>
            <p:cNvSpPr>
              <a:spLocks noChangeShapeType="1"/>
            </p:cNvSpPr>
            <p:nvPr/>
          </p:nvSpPr>
          <p:spPr bwMode="auto">
            <a:xfrm>
              <a:off x="2657" y="730"/>
              <a:ext cx="0" cy="833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28" name="Line 124"/>
            <p:cNvSpPr>
              <a:spLocks noChangeShapeType="1"/>
            </p:cNvSpPr>
            <p:nvPr/>
          </p:nvSpPr>
          <p:spPr bwMode="auto">
            <a:xfrm>
              <a:off x="610" y="730"/>
              <a:ext cx="0" cy="833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29" name="Line 123"/>
            <p:cNvSpPr>
              <a:spLocks noChangeShapeType="1"/>
            </p:cNvSpPr>
            <p:nvPr/>
          </p:nvSpPr>
          <p:spPr bwMode="auto">
            <a:xfrm>
              <a:off x="993" y="730"/>
              <a:ext cx="0" cy="833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30" name="Line 122"/>
            <p:cNvSpPr>
              <a:spLocks noChangeShapeType="1"/>
            </p:cNvSpPr>
            <p:nvPr/>
          </p:nvSpPr>
          <p:spPr bwMode="auto">
            <a:xfrm>
              <a:off x="610" y="730"/>
              <a:ext cx="2430" cy="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31" name="Line 121"/>
            <p:cNvSpPr>
              <a:spLocks noChangeShapeType="1"/>
            </p:cNvSpPr>
            <p:nvPr/>
          </p:nvSpPr>
          <p:spPr bwMode="auto">
            <a:xfrm>
              <a:off x="610" y="480"/>
              <a:ext cx="2430" cy="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32" name="Line 120"/>
            <p:cNvSpPr>
              <a:spLocks noChangeShapeType="1"/>
            </p:cNvSpPr>
            <p:nvPr/>
          </p:nvSpPr>
          <p:spPr bwMode="auto">
            <a:xfrm flipV="1">
              <a:off x="610" y="480"/>
              <a:ext cx="0" cy="25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33" name="Line 119"/>
            <p:cNvSpPr>
              <a:spLocks noChangeShapeType="1"/>
            </p:cNvSpPr>
            <p:nvPr/>
          </p:nvSpPr>
          <p:spPr bwMode="auto">
            <a:xfrm flipV="1">
              <a:off x="6732" y="480"/>
              <a:ext cx="0" cy="25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34" name="Line 118"/>
            <p:cNvSpPr>
              <a:spLocks noChangeShapeType="1"/>
            </p:cNvSpPr>
            <p:nvPr/>
          </p:nvSpPr>
          <p:spPr bwMode="auto">
            <a:xfrm>
              <a:off x="4301" y="730"/>
              <a:ext cx="2431" cy="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35" name="Line 117"/>
            <p:cNvSpPr>
              <a:spLocks noChangeShapeType="1"/>
            </p:cNvSpPr>
            <p:nvPr/>
          </p:nvSpPr>
          <p:spPr bwMode="auto">
            <a:xfrm flipV="1">
              <a:off x="3040" y="480"/>
              <a:ext cx="0" cy="25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36" name="Line 116"/>
            <p:cNvSpPr>
              <a:spLocks noChangeShapeType="1"/>
            </p:cNvSpPr>
            <p:nvPr/>
          </p:nvSpPr>
          <p:spPr bwMode="auto">
            <a:xfrm flipV="1">
              <a:off x="4301" y="480"/>
              <a:ext cx="0" cy="25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37" name="Line 115"/>
            <p:cNvSpPr>
              <a:spLocks noChangeShapeType="1"/>
            </p:cNvSpPr>
            <p:nvPr/>
          </p:nvSpPr>
          <p:spPr bwMode="auto">
            <a:xfrm>
              <a:off x="4301" y="480"/>
              <a:ext cx="2431" cy="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38" name="Freeform 114"/>
            <p:cNvSpPr/>
            <p:nvPr/>
          </p:nvSpPr>
          <p:spPr bwMode="auto">
            <a:xfrm>
              <a:off x="610" y="480"/>
              <a:ext cx="1215" cy="250"/>
            </a:xfrm>
            <a:custGeom>
              <a:avLst/>
              <a:gdLst/>
              <a:ahLst/>
              <a:cxnLst>
                <a:cxn ang="0">
                  <a:pos x="2430" y="250"/>
                </a:cxn>
                <a:cxn ang="0">
                  <a:pos x="0" y="0"/>
                </a:cxn>
                <a:cxn ang="0">
                  <a:pos x="0" y="500"/>
                </a:cxn>
                <a:cxn ang="0">
                  <a:pos x="2430" y="250"/>
                </a:cxn>
              </a:cxnLst>
              <a:rect l="0" t="0" r="r" b="b"/>
              <a:pathLst>
                <a:path w="2430" h="500">
                  <a:moveTo>
                    <a:pt x="2430" y="250"/>
                  </a:moveTo>
                  <a:lnTo>
                    <a:pt x="0" y="0"/>
                  </a:lnTo>
                  <a:lnTo>
                    <a:pt x="0" y="500"/>
                  </a:lnTo>
                  <a:lnTo>
                    <a:pt x="2430" y="25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39" name="Freeform 113"/>
            <p:cNvSpPr/>
            <p:nvPr/>
          </p:nvSpPr>
          <p:spPr bwMode="auto">
            <a:xfrm>
              <a:off x="610" y="480"/>
              <a:ext cx="1215" cy="250"/>
            </a:xfrm>
            <a:custGeom>
              <a:avLst/>
              <a:gdLst/>
              <a:ahLst/>
              <a:cxnLst>
                <a:cxn ang="0">
                  <a:pos x="2430" y="250"/>
                </a:cxn>
                <a:cxn ang="0">
                  <a:pos x="0" y="0"/>
                </a:cxn>
                <a:cxn ang="0">
                  <a:pos x="0" y="500"/>
                </a:cxn>
                <a:cxn ang="0">
                  <a:pos x="2430" y="250"/>
                </a:cxn>
              </a:cxnLst>
              <a:rect l="0" t="0" r="r" b="b"/>
              <a:pathLst>
                <a:path w="2430" h="500">
                  <a:moveTo>
                    <a:pt x="2430" y="250"/>
                  </a:moveTo>
                  <a:lnTo>
                    <a:pt x="0" y="0"/>
                  </a:lnTo>
                  <a:lnTo>
                    <a:pt x="0" y="500"/>
                  </a:lnTo>
                  <a:lnTo>
                    <a:pt x="2430" y="250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40" name="Freeform 112"/>
            <p:cNvSpPr/>
            <p:nvPr/>
          </p:nvSpPr>
          <p:spPr bwMode="auto">
            <a:xfrm>
              <a:off x="610" y="605"/>
              <a:ext cx="2430" cy="125"/>
            </a:xfrm>
            <a:custGeom>
              <a:avLst/>
              <a:gdLst/>
              <a:ahLst/>
              <a:cxnLst>
                <a:cxn ang="0">
                  <a:pos x="2430" y="0"/>
                </a:cxn>
                <a:cxn ang="0">
                  <a:pos x="0" y="250"/>
                </a:cxn>
                <a:cxn ang="0">
                  <a:pos x="4860" y="250"/>
                </a:cxn>
                <a:cxn ang="0">
                  <a:pos x="2430" y="0"/>
                </a:cxn>
              </a:cxnLst>
              <a:rect l="0" t="0" r="r" b="b"/>
              <a:pathLst>
                <a:path w="4860" h="250">
                  <a:moveTo>
                    <a:pt x="2430" y="0"/>
                  </a:moveTo>
                  <a:lnTo>
                    <a:pt x="0" y="250"/>
                  </a:lnTo>
                  <a:lnTo>
                    <a:pt x="4860" y="250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41" name="Freeform 111"/>
            <p:cNvSpPr/>
            <p:nvPr/>
          </p:nvSpPr>
          <p:spPr bwMode="auto">
            <a:xfrm>
              <a:off x="1825" y="480"/>
              <a:ext cx="1215" cy="250"/>
            </a:xfrm>
            <a:custGeom>
              <a:avLst/>
              <a:gdLst/>
              <a:ahLst/>
              <a:cxnLst>
                <a:cxn ang="0">
                  <a:pos x="0" y="250"/>
                </a:cxn>
                <a:cxn ang="0">
                  <a:pos x="2430" y="500"/>
                </a:cxn>
                <a:cxn ang="0">
                  <a:pos x="2430" y="0"/>
                </a:cxn>
                <a:cxn ang="0">
                  <a:pos x="0" y="250"/>
                </a:cxn>
              </a:cxnLst>
              <a:rect l="0" t="0" r="r" b="b"/>
              <a:pathLst>
                <a:path w="2430" h="500">
                  <a:moveTo>
                    <a:pt x="0" y="250"/>
                  </a:moveTo>
                  <a:lnTo>
                    <a:pt x="2430" y="500"/>
                  </a:lnTo>
                  <a:lnTo>
                    <a:pt x="2430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42" name="Freeform 110"/>
            <p:cNvSpPr/>
            <p:nvPr/>
          </p:nvSpPr>
          <p:spPr bwMode="auto">
            <a:xfrm>
              <a:off x="610" y="480"/>
              <a:ext cx="2430" cy="125"/>
            </a:xfrm>
            <a:custGeom>
              <a:avLst/>
              <a:gdLst/>
              <a:ahLst/>
              <a:cxnLst>
                <a:cxn ang="0">
                  <a:pos x="2430" y="250"/>
                </a:cxn>
                <a:cxn ang="0">
                  <a:pos x="4860" y="0"/>
                </a:cxn>
                <a:cxn ang="0">
                  <a:pos x="0" y="0"/>
                </a:cxn>
                <a:cxn ang="0">
                  <a:pos x="2430" y="250"/>
                </a:cxn>
              </a:cxnLst>
              <a:rect l="0" t="0" r="r" b="b"/>
              <a:pathLst>
                <a:path w="4860" h="250">
                  <a:moveTo>
                    <a:pt x="2430" y="250"/>
                  </a:moveTo>
                  <a:lnTo>
                    <a:pt x="4860" y="0"/>
                  </a:lnTo>
                  <a:lnTo>
                    <a:pt x="0" y="0"/>
                  </a:lnTo>
                  <a:lnTo>
                    <a:pt x="2430" y="25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43" name="Freeform 109"/>
            <p:cNvSpPr/>
            <p:nvPr/>
          </p:nvSpPr>
          <p:spPr bwMode="auto">
            <a:xfrm>
              <a:off x="610" y="480"/>
              <a:ext cx="2430" cy="125"/>
            </a:xfrm>
            <a:custGeom>
              <a:avLst/>
              <a:gdLst/>
              <a:ahLst/>
              <a:cxnLst>
                <a:cxn ang="0">
                  <a:pos x="2430" y="250"/>
                </a:cxn>
                <a:cxn ang="0">
                  <a:pos x="4860" y="0"/>
                </a:cxn>
                <a:cxn ang="0">
                  <a:pos x="0" y="0"/>
                </a:cxn>
                <a:cxn ang="0">
                  <a:pos x="2430" y="250"/>
                </a:cxn>
              </a:cxnLst>
              <a:rect l="0" t="0" r="r" b="b"/>
              <a:pathLst>
                <a:path w="4860" h="250">
                  <a:moveTo>
                    <a:pt x="2430" y="250"/>
                  </a:moveTo>
                  <a:lnTo>
                    <a:pt x="4860" y="0"/>
                  </a:lnTo>
                  <a:lnTo>
                    <a:pt x="0" y="0"/>
                  </a:lnTo>
                  <a:lnTo>
                    <a:pt x="2430" y="250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44" name="Freeform 108"/>
            <p:cNvSpPr/>
            <p:nvPr/>
          </p:nvSpPr>
          <p:spPr bwMode="auto">
            <a:xfrm>
              <a:off x="4301" y="480"/>
              <a:ext cx="1215" cy="250"/>
            </a:xfrm>
            <a:custGeom>
              <a:avLst/>
              <a:gdLst/>
              <a:ahLst/>
              <a:cxnLst>
                <a:cxn ang="0">
                  <a:pos x="2430" y="250"/>
                </a:cxn>
                <a:cxn ang="0">
                  <a:pos x="0" y="0"/>
                </a:cxn>
                <a:cxn ang="0">
                  <a:pos x="0" y="500"/>
                </a:cxn>
                <a:cxn ang="0">
                  <a:pos x="2430" y="250"/>
                </a:cxn>
              </a:cxnLst>
              <a:rect l="0" t="0" r="r" b="b"/>
              <a:pathLst>
                <a:path w="2430" h="500">
                  <a:moveTo>
                    <a:pt x="2430" y="250"/>
                  </a:moveTo>
                  <a:lnTo>
                    <a:pt x="0" y="0"/>
                  </a:lnTo>
                  <a:lnTo>
                    <a:pt x="0" y="500"/>
                  </a:lnTo>
                  <a:lnTo>
                    <a:pt x="2430" y="25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45" name="Freeform 107"/>
            <p:cNvSpPr/>
            <p:nvPr/>
          </p:nvSpPr>
          <p:spPr bwMode="auto">
            <a:xfrm>
              <a:off x="4301" y="480"/>
              <a:ext cx="1215" cy="250"/>
            </a:xfrm>
            <a:custGeom>
              <a:avLst/>
              <a:gdLst/>
              <a:ahLst/>
              <a:cxnLst>
                <a:cxn ang="0">
                  <a:pos x="2430" y="250"/>
                </a:cxn>
                <a:cxn ang="0">
                  <a:pos x="0" y="0"/>
                </a:cxn>
                <a:cxn ang="0">
                  <a:pos x="0" y="500"/>
                </a:cxn>
                <a:cxn ang="0">
                  <a:pos x="2430" y="250"/>
                </a:cxn>
              </a:cxnLst>
              <a:rect l="0" t="0" r="r" b="b"/>
              <a:pathLst>
                <a:path w="2430" h="500">
                  <a:moveTo>
                    <a:pt x="2430" y="250"/>
                  </a:moveTo>
                  <a:lnTo>
                    <a:pt x="0" y="0"/>
                  </a:lnTo>
                  <a:lnTo>
                    <a:pt x="0" y="500"/>
                  </a:lnTo>
                  <a:lnTo>
                    <a:pt x="2430" y="250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46" name="Freeform 106"/>
            <p:cNvSpPr/>
            <p:nvPr/>
          </p:nvSpPr>
          <p:spPr bwMode="auto">
            <a:xfrm>
              <a:off x="4301" y="605"/>
              <a:ext cx="2431" cy="125"/>
            </a:xfrm>
            <a:custGeom>
              <a:avLst/>
              <a:gdLst/>
              <a:ahLst/>
              <a:cxnLst>
                <a:cxn ang="0">
                  <a:pos x="2430" y="0"/>
                </a:cxn>
                <a:cxn ang="0">
                  <a:pos x="0" y="250"/>
                </a:cxn>
                <a:cxn ang="0">
                  <a:pos x="4862" y="250"/>
                </a:cxn>
                <a:cxn ang="0">
                  <a:pos x="2430" y="0"/>
                </a:cxn>
              </a:cxnLst>
              <a:rect l="0" t="0" r="r" b="b"/>
              <a:pathLst>
                <a:path w="4862" h="250">
                  <a:moveTo>
                    <a:pt x="2430" y="0"/>
                  </a:moveTo>
                  <a:lnTo>
                    <a:pt x="0" y="250"/>
                  </a:lnTo>
                  <a:lnTo>
                    <a:pt x="4862" y="250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47" name="Freeform 105"/>
            <p:cNvSpPr/>
            <p:nvPr/>
          </p:nvSpPr>
          <p:spPr bwMode="auto">
            <a:xfrm>
              <a:off x="4301" y="605"/>
              <a:ext cx="2431" cy="125"/>
            </a:xfrm>
            <a:custGeom>
              <a:avLst/>
              <a:gdLst/>
              <a:ahLst/>
              <a:cxnLst>
                <a:cxn ang="0">
                  <a:pos x="2430" y="0"/>
                </a:cxn>
                <a:cxn ang="0">
                  <a:pos x="0" y="250"/>
                </a:cxn>
                <a:cxn ang="0">
                  <a:pos x="4862" y="250"/>
                </a:cxn>
                <a:cxn ang="0">
                  <a:pos x="2430" y="0"/>
                </a:cxn>
              </a:cxnLst>
              <a:rect l="0" t="0" r="r" b="b"/>
              <a:pathLst>
                <a:path w="4862" h="250">
                  <a:moveTo>
                    <a:pt x="2430" y="0"/>
                  </a:moveTo>
                  <a:lnTo>
                    <a:pt x="0" y="250"/>
                  </a:lnTo>
                  <a:lnTo>
                    <a:pt x="4862" y="250"/>
                  </a:lnTo>
                  <a:lnTo>
                    <a:pt x="2430" y="0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48" name="Freeform 104"/>
            <p:cNvSpPr/>
            <p:nvPr/>
          </p:nvSpPr>
          <p:spPr bwMode="auto">
            <a:xfrm>
              <a:off x="5516" y="480"/>
              <a:ext cx="1216" cy="250"/>
            </a:xfrm>
            <a:custGeom>
              <a:avLst/>
              <a:gdLst/>
              <a:ahLst/>
              <a:cxnLst>
                <a:cxn ang="0">
                  <a:pos x="0" y="250"/>
                </a:cxn>
                <a:cxn ang="0">
                  <a:pos x="2432" y="500"/>
                </a:cxn>
                <a:cxn ang="0">
                  <a:pos x="2432" y="0"/>
                </a:cxn>
                <a:cxn ang="0">
                  <a:pos x="0" y="250"/>
                </a:cxn>
              </a:cxnLst>
              <a:rect l="0" t="0" r="r" b="b"/>
              <a:pathLst>
                <a:path w="2432" h="500">
                  <a:moveTo>
                    <a:pt x="0" y="250"/>
                  </a:moveTo>
                  <a:lnTo>
                    <a:pt x="2432" y="500"/>
                  </a:lnTo>
                  <a:lnTo>
                    <a:pt x="2432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49" name="Freeform 103"/>
            <p:cNvSpPr/>
            <p:nvPr/>
          </p:nvSpPr>
          <p:spPr bwMode="auto">
            <a:xfrm>
              <a:off x="4301" y="480"/>
              <a:ext cx="2431" cy="125"/>
            </a:xfrm>
            <a:custGeom>
              <a:avLst/>
              <a:gdLst/>
              <a:ahLst/>
              <a:cxnLst>
                <a:cxn ang="0">
                  <a:pos x="2430" y="250"/>
                </a:cxn>
                <a:cxn ang="0">
                  <a:pos x="4862" y="0"/>
                </a:cxn>
                <a:cxn ang="0">
                  <a:pos x="0" y="0"/>
                </a:cxn>
                <a:cxn ang="0">
                  <a:pos x="2430" y="250"/>
                </a:cxn>
              </a:cxnLst>
              <a:rect l="0" t="0" r="r" b="b"/>
              <a:pathLst>
                <a:path w="4862" h="250">
                  <a:moveTo>
                    <a:pt x="2430" y="250"/>
                  </a:moveTo>
                  <a:lnTo>
                    <a:pt x="4862" y="0"/>
                  </a:lnTo>
                  <a:lnTo>
                    <a:pt x="0" y="0"/>
                  </a:lnTo>
                  <a:lnTo>
                    <a:pt x="2430" y="25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50" name="Line 102"/>
            <p:cNvSpPr>
              <a:spLocks noChangeShapeType="1"/>
            </p:cNvSpPr>
            <p:nvPr/>
          </p:nvSpPr>
          <p:spPr bwMode="auto">
            <a:xfrm>
              <a:off x="1857" y="730"/>
              <a:ext cx="115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51" name="Line 101"/>
            <p:cNvSpPr>
              <a:spLocks noChangeShapeType="1"/>
            </p:cNvSpPr>
            <p:nvPr/>
          </p:nvSpPr>
          <p:spPr bwMode="auto">
            <a:xfrm>
              <a:off x="1857" y="813"/>
              <a:ext cx="115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52" name="Line 100"/>
            <p:cNvSpPr>
              <a:spLocks noChangeShapeType="1"/>
            </p:cNvSpPr>
            <p:nvPr/>
          </p:nvSpPr>
          <p:spPr bwMode="auto">
            <a:xfrm>
              <a:off x="1908" y="730"/>
              <a:ext cx="0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53" name="Line 99"/>
            <p:cNvSpPr>
              <a:spLocks noChangeShapeType="1"/>
            </p:cNvSpPr>
            <p:nvPr/>
          </p:nvSpPr>
          <p:spPr bwMode="auto">
            <a:xfrm>
              <a:off x="1908" y="813"/>
              <a:ext cx="0" cy="347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54" name="Line 98"/>
            <p:cNvSpPr>
              <a:spLocks noChangeShapeType="1"/>
            </p:cNvSpPr>
            <p:nvPr/>
          </p:nvSpPr>
          <p:spPr bwMode="auto">
            <a:xfrm flipH="1" flipV="1">
              <a:off x="1843" y="688"/>
              <a:ext cx="129" cy="84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55" name="Line 97"/>
            <p:cNvSpPr>
              <a:spLocks noChangeShapeType="1"/>
            </p:cNvSpPr>
            <p:nvPr/>
          </p:nvSpPr>
          <p:spPr bwMode="auto">
            <a:xfrm>
              <a:off x="1843" y="772"/>
              <a:ext cx="129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56" name="Line 96"/>
            <p:cNvSpPr>
              <a:spLocks noChangeShapeType="1"/>
            </p:cNvSpPr>
            <p:nvPr/>
          </p:nvSpPr>
          <p:spPr bwMode="auto">
            <a:xfrm>
              <a:off x="1825" y="730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57" name="Line 95"/>
            <p:cNvSpPr>
              <a:spLocks noChangeShapeType="1"/>
            </p:cNvSpPr>
            <p:nvPr/>
          </p:nvSpPr>
          <p:spPr bwMode="auto">
            <a:xfrm>
              <a:off x="1825" y="813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58" name="Line 94"/>
            <p:cNvSpPr>
              <a:spLocks noChangeShapeType="1"/>
            </p:cNvSpPr>
            <p:nvPr/>
          </p:nvSpPr>
          <p:spPr bwMode="auto">
            <a:xfrm>
              <a:off x="1908" y="813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59" name="Freeform 93"/>
            <p:cNvSpPr/>
            <p:nvPr/>
          </p:nvSpPr>
          <p:spPr bwMode="auto">
            <a:xfrm>
              <a:off x="36" y="5547"/>
              <a:ext cx="7293" cy="124"/>
            </a:xfrm>
            <a:custGeom>
              <a:avLst/>
              <a:gdLst/>
              <a:ahLst/>
              <a:cxnLst>
                <a:cxn ang="0">
                  <a:pos x="7293" y="249"/>
                </a:cxn>
                <a:cxn ang="0">
                  <a:pos x="0" y="0"/>
                </a:cxn>
                <a:cxn ang="0">
                  <a:pos x="14586" y="0"/>
                </a:cxn>
                <a:cxn ang="0">
                  <a:pos x="7293" y="249"/>
                </a:cxn>
              </a:cxnLst>
              <a:rect l="0" t="0" r="r" b="b"/>
              <a:pathLst>
                <a:path w="14586" h="249">
                  <a:moveTo>
                    <a:pt x="7293" y="249"/>
                  </a:moveTo>
                  <a:lnTo>
                    <a:pt x="0" y="0"/>
                  </a:lnTo>
                  <a:lnTo>
                    <a:pt x="14586" y="0"/>
                  </a:lnTo>
                  <a:lnTo>
                    <a:pt x="7293" y="24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60" name="Freeform 92"/>
            <p:cNvSpPr/>
            <p:nvPr/>
          </p:nvSpPr>
          <p:spPr bwMode="auto">
            <a:xfrm>
              <a:off x="36" y="5547"/>
              <a:ext cx="7293" cy="124"/>
            </a:xfrm>
            <a:custGeom>
              <a:avLst/>
              <a:gdLst/>
              <a:ahLst/>
              <a:cxnLst>
                <a:cxn ang="0">
                  <a:pos x="7293" y="249"/>
                </a:cxn>
                <a:cxn ang="0">
                  <a:pos x="0" y="0"/>
                </a:cxn>
                <a:cxn ang="0">
                  <a:pos x="14586" y="0"/>
                </a:cxn>
                <a:cxn ang="0">
                  <a:pos x="7293" y="249"/>
                </a:cxn>
              </a:cxnLst>
              <a:rect l="0" t="0" r="r" b="b"/>
              <a:pathLst>
                <a:path w="14586" h="249">
                  <a:moveTo>
                    <a:pt x="7293" y="249"/>
                  </a:moveTo>
                  <a:lnTo>
                    <a:pt x="0" y="0"/>
                  </a:lnTo>
                  <a:lnTo>
                    <a:pt x="14586" y="0"/>
                  </a:lnTo>
                  <a:lnTo>
                    <a:pt x="7293" y="249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61" name="Freeform 91"/>
            <p:cNvSpPr/>
            <p:nvPr/>
          </p:nvSpPr>
          <p:spPr bwMode="auto">
            <a:xfrm>
              <a:off x="3683" y="5547"/>
              <a:ext cx="3646" cy="250"/>
            </a:xfrm>
            <a:custGeom>
              <a:avLst/>
              <a:gdLst/>
              <a:ahLst/>
              <a:cxnLst>
                <a:cxn ang="0">
                  <a:pos x="0" y="249"/>
                </a:cxn>
                <a:cxn ang="0">
                  <a:pos x="7293" y="0"/>
                </a:cxn>
                <a:cxn ang="0">
                  <a:pos x="7293" y="499"/>
                </a:cxn>
                <a:cxn ang="0">
                  <a:pos x="0" y="249"/>
                </a:cxn>
              </a:cxnLst>
              <a:rect l="0" t="0" r="r" b="b"/>
              <a:pathLst>
                <a:path w="7293" h="499">
                  <a:moveTo>
                    <a:pt x="0" y="249"/>
                  </a:moveTo>
                  <a:lnTo>
                    <a:pt x="7293" y="0"/>
                  </a:lnTo>
                  <a:lnTo>
                    <a:pt x="7293" y="499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62" name="Freeform 90"/>
            <p:cNvSpPr/>
            <p:nvPr/>
          </p:nvSpPr>
          <p:spPr bwMode="auto">
            <a:xfrm>
              <a:off x="36" y="5671"/>
              <a:ext cx="7293" cy="126"/>
            </a:xfrm>
            <a:custGeom>
              <a:avLst/>
              <a:gdLst/>
              <a:ahLst/>
              <a:cxnLst>
                <a:cxn ang="0">
                  <a:pos x="7293" y="0"/>
                </a:cxn>
                <a:cxn ang="0">
                  <a:pos x="14586" y="250"/>
                </a:cxn>
                <a:cxn ang="0">
                  <a:pos x="0" y="250"/>
                </a:cxn>
                <a:cxn ang="0">
                  <a:pos x="7293" y="0"/>
                </a:cxn>
              </a:cxnLst>
              <a:rect l="0" t="0" r="r" b="b"/>
              <a:pathLst>
                <a:path w="14586" h="250">
                  <a:moveTo>
                    <a:pt x="7293" y="0"/>
                  </a:moveTo>
                  <a:lnTo>
                    <a:pt x="14586" y="250"/>
                  </a:lnTo>
                  <a:lnTo>
                    <a:pt x="0" y="250"/>
                  </a:lnTo>
                  <a:lnTo>
                    <a:pt x="7293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63" name="Freeform 89"/>
            <p:cNvSpPr/>
            <p:nvPr/>
          </p:nvSpPr>
          <p:spPr bwMode="auto">
            <a:xfrm>
              <a:off x="36" y="5671"/>
              <a:ext cx="7293" cy="126"/>
            </a:xfrm>
            <a:custGeom>
              <a:avLst/>
              <a:gdLst/>
              <a:ahLst/>
              <a:cxnLst>
                <a:cxn ang="0">
                  <a:pos x="7293" y="0"/>
                </a:cxn>
                <a:cxn ang="0">
                  <a:pos x="14586" y="250"/>
                </a:cxn>
                <a:cxn ang="0">
                  <a:pos x="0" y="250"/>
                </a:cxn>
                <a:cxn ang="0">
                  <a:pos x="7293" y="0"/>
                </a:cxn>
              </a:cxnLst>
              <a:rect l="0" t="0" r="r" b="b"/>
              <a:pathLst>
                <a:path w="14586" h="250">
                  <a:moveTo>
                    <a:pt x="7293" y="0"/>
                  </a:moveTo>
                  <a:lnTo>
                    <a:pt x="14586" y="250"/>
                  </a:lnTo>
                  <a:lnTo>
                    <a:pt x="0" y="250"/>
                  </a:lnTo>
                  <a:lnTo>
                    <a:pt x="7293" y="0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64" name="Freeform 88"/>
            <p:cNvSpPr/>
            <p:nvPr/>
          </p:nvSpPr>
          <p:spPr bwMode="auto">
            <a:xfrm>
              <a:off x="36" y="5547"/>
              <a:ext cx="3647" cy="250"/>
            </a:xfrm>
            <a:custGeom>
              <a:avLst/>
              <a:gdLst/>
              <a:ahLst/>
              <a:cxnLst>
                <a:cxn ang="0">
                  <a:pos x="7293" y="249"/>
                </a:cxn>
                <a:cxn ang="0">
                  <a:pos x="0" y="499"/>
                </a:cxn>
                <a:cxn ang="0">
                  <a:pos x="0" y="0"/>
                </a:cxn>
                <a:cxn ang="0">
                  <a:pos x="7293" y="249"/>
                </a:cxn>
              </a:cxnLst>
              <a:rect l="0" t="0" r="r" b="b"/>
              <a:pathLst>
                <a:path w="7293" h="499">
                  <a:moveTo>
                    <a:pt x="7293" y="249"/>
                  </a:moveTo>
                  <a:lnTo>
                    <a:pt x="0" y="499"/>
                  </a:lnTo>
                  <a:lnTo>
                    <a:pt x="0" y="0"/>
                  </a:lnTo>
                  <a:lnTo>
                    <a:pt x="7293" y="24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65" name="Line 87"/>
            <p:cNvSpPr>
              <a:spLocks noChangeShapeType="1"/>
            </p:cNvSpPr>
            <p:nvPr/>
          </p:nvSpPr>
          <p:spPr bwMode="auto">
            <a:xfrm flipV="1">
              <a:off x="6221" y="2890"/>
              <a:ext cx="0" cy="1610"/>
            </a:xfrm>
            <a:prstGeom prst="line">
              <a:avLst/>
            </a:prstGeom>
            <a:noFill/>
            <a:ln w="635">
              <a:solidFill>
                <a:srgbClr val="0000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66" name="Line 86"/>
            <p:cNvSpPr>
              <a:spLocks noChangeShapeType="1"/>
            </p:cNvSpPr>
            <p:nvPr/>
          </p:nvSpPr>
          <p:spPr bwMode="auto">
            <a:xfrm flipV="1">
              <a:off x="4812" y="2890"/>
              <a:ext cx="0" cy="1610"/>
            </a:xfrm>
            <a:prstGeom prst="line">
              <a:avLst/>
            </a:prstGeom>
            <a:noFill/>
            <a:ln w="635">
              <a:solidFill>
                <a:srgbClr val="0000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67" name="Line 85"/>
            <p:cNvSpPr>
              <a:spLocks noChangeShapeType="1"/>
            </p:cNvSpPr>
            <p:nvPr/>
          </p:nvSpPr>
          <p:spPr bwMode="auto">
            <a:xfrm flipV="1">
              <a:off x="1121" y="2890"/>
              <a:ext cx="0" cy="1610"/>
            </a:xfrm>
            <a:prstGeom prst="line">
              <a:avLst/>
            </a:prstGeom>
            <a:noFill/>
            <a:ln w="635">
              <a:solidFill>
                <a:srgbClr val="0000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68" name="Line 84"/>
            <p:cNvSpPr>
              <a:spLocks noChangeShapeType="1"/>
            </p:cNvSpPr>
            <p:nvPr/>
          </p:nvSpPr>
          <p:spPr bwMode="auto">
            <a:xfrm flipV="1">
              <a:off x="2529" y="2890"/>
              <a:ext cx="0" cy="1610"/>
            </a:xfrm>
            <a:prstGeom prst="line">
              <a:avLst/>
            </a:prstGeom>
            <a:noFill/>
            <a:ln w="635">
              <a:solidFill>
                <a:srgbClr val="0000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grpSp>
          <p:nvGrpSpPr>
            <p:cNvPr id="369" name="Group 15"/>
            <p:cNvGrpSpPr/>
            <p:nvPr/>
          </p:nvGrpSpPr>
          <p:grpSpPr bwMode="auto">
            <a:xfrm>
              <a:off x="27" y="-91"/>
              <a:ext cx="7293" cy="5888"/>
              <a:chOff x="36" y="-91"/>
              <a:chExt cx="7293" cy="5888"/>
            </a:xfrm>
          </p:grpSpPr>
          <p:sp>
            <p:nvSpPr>
              <p:cNvPr id="383" name="Rectangle 83"/>
              <p:cNvSpPr>
                <a:spLocks noChangeArrowheads="1"/>
              </p:cNvSpPr>
              <p:nvPr/>
            </p:nvSpPr>
            <p:spPr bwMode="auto">
              <a:xfrm>
                <a:off x="2919" y="-91"/>
                <a:ext cx="1628" cy="54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sz="280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非</a:t>
                </a:r>
                <a:r>
                  <a:rPr kumimoji="0" lang="en-US" altLang="zh-CN" sz="280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 </a:t>
                </a:r>
                <a:r>
                  <a:rPr kumimoji="0" lang="zh-CN" sz="280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通</a:t>
                </a:r>
                <a:r>
                  <a:rPr kumimoji="0" lang="en-US" altLang="zh-CN" sz="280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 </a:t>
                </a:r>
                <a:r>
                  <a:rPr kumimoji="0" lang="zh-CN" sz="280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rPr>
                  <a:t>道</a:t>
                </a:r>
                <a:endParaRPr kumimoji="0" lang="zh-CN" sz="2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endParaRPr>
              </a:p>
            </p:txBody>
          </p:sp>
          <p:grpSp>
            <p:nvGrpSpPr>
              <p:cNvPr id="384" name="Group 16"/>
              <p:cNvGrpSpPr/>
              <p:nvPr/>
            </p:nvGrpSpPr>
            <p:grpSpPr bwMode="auto">
              <a:xfrm>
                <a:off x="36" y="480"/>
                <a:ext cx="7293" cy="5317"/>
                <a:chOff x="36" y="480"/>
                <a:chExt cx="7293" cy="5317"/>
              </a:xfrm>
            </p:grpSpPr>
            <p:sp>
              <p:nvSpPr>
                <p:cNvPr id="385" name="Rectangle 82"/>
                <p:cNvSpPr>
                  <a:spLocks noChangeArrowheads="1"/>
                </p:cNvSpPr>
                <p:nvPr/>
              </p:nvSpPr>
              <p:spPr bwMode="auto">
                <a:xfrm>
                  <a:off x="2828" y="4911"/>
                  <a:ext cx="1575" cy="5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vert="horz" wrap="none" lIns="0" tIns="0" rIns="0" bIns="0" numCol="1" anchor="t" anchorCtr="0" compatLnSpc="1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zh-CN" sz="280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微软雅黑" panose="020B0503020204020204" charset="-122"/>
                      <a:ea typeface="微软雅黑" panose="020B0503020204020204" charset="-122"/>
                      <a:cs typeface="宋体" panose="02010600030101010101" pitchFamily="2" charset="-122"/>
                    </a:rPr>
                    <a:t>通</a:t>
                  </a:r>
                  <a:r>
                    <a:rPr kumimoji="0" lang="en-US" altLang="zh-CN" sz="280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微软雅黑" panose="020B0503020204020204" charset="-122"/>
                      <a:ea typeface="微软雅黑" panose="020B0503020204020204" charset="-122"/>
                      <a:cs typeface="宋体" panose="02010600030101010101" pitchFamily="2" charset="-122"/>
                    </a:rPr>
                    <a:t>     </a:t>
                  </a:r>
                  <a:r>
                    <a:rPr kumimoji="0" lang="zh-CN" sz="280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微软雅黑" panose="020B0503020204020204" charset="-122"/>
                      <a:ea typeface="微软雅黑" panose="020B0503020204020204" charset="-122"/>
                      <a:cs typeface="宋体" panose="02010600030101010101" pitchFamily="2" charset="-122"/>
                    </a:rPr>
                    <a:t>道</a:t>
                  </a:r>
                  <a:endParaRPr kumimoji="0" lang="zh-CN" sz="2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endParaRPr>
                </a:p>
              </p:txBody>
            </p:sp>
            <p:grpSp>
              <p:nvGrpSpPr>
                <p:cNvPr id="386" name="Group 17"/>
                <p:cNvGrpSpPr/>
                <p:nvPr/>
              </p:nvGrpSpPr>
              <p:grpSpPr bwMode="auto">
                <a:xfrm>
                  <a:off x="36" y="480"/>
                  <a:ext cx="7293" cy="5317"/>
                  <a:chOff x="36" y="480"/>
                  <a:chExt cx="7293" cy="5317"/>
                </a:xfrm>
              </p:grpSpPr>
              <p:sp>
                <p:nvSpPr>
                  <p:cNvPr id="387" name="Freeform 81"/>
                  <p:cNvSpPr/>
                  <p:nvPr/>
                </p:nvSpPr>
                <p:spPr bwMode="auto">
                  <a:xfrm>
                    <a:off x="36" y="4708"/>
                    <a:ext cx="7293" cy="125"/>
                  </a:xfrm>
                  <a:custGeom>
                    <a:avLst/>
                    <a:gdLst/>
                    <a:ahLst/>
                    <a:cxnLst>
                      <a:cxn ang="0">
                        <a:pos x="7293" y="0"/>
                      </a:cxn>
                      <a:cxn ang="0">
                        <a:pos x="14586" y="250"/>
                      </a:cxn>
                      <a:cxn ang="0">
                        <a:pos x="0" y="250"/>
                      </a:cxn>
                      <a:cxn ang="0">
                        <a:pos x="7293" y="0"/>
                      </a:cxn>
                    </a:cxnLst>
                    <a:rect l="0" t="0" r="r" b="b"/>
                    <a:pathLst>
                      <a:path w="14586" h="250">
                        <a:moveTo>
                          <a:pt x="7293" y="0"/>
                        </a:moveTo>
                        <a:lnTo>
                          <a:pt x="14586" y="250"/>
                        </a:lnTo>
                        <a:lnTo>
                          <a:pt x="0" y="250"/>
                        </a:lnTo>
                        <a:lnTo>
                          <a:pt x="7293" y="0"/>
                        </a:lnTo>
                        <a:close/>
                      </a:path>
                    </a:pathLst>
                  </a:custGeom>
                  <a:noFill/>
                  <a:ln w="635">
                    <a:solidFill>
                      <a:srgbClr val="FFFF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388" name="Freeform 80"/>
                  <p:cNvSpPr/>
                  <p:nvPr/>
                </p:nvSpPr>
                <p:spPr bwMode="auto">
                  <a:xfrm>
                    <a:off x="2657" y="3750"/>
                    <a:ext cx="383" cy="83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665"/>
                      </a:cxn>
                      <a:cxn ang="0">
                        <a:pos x="765" y="166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65" h="1665">
                        <a:moveTo>
                          <a:pt x="0" y="0"/>
                        </a:moveTo>
                        <a:lnTo>
                          <a:pt x="0" y="1665"/>
                        </a:lnTo>
                        <a:lnTo>
                          <a:pt x="765" y="16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635">
                    <a:solidFill>
                      <a:srgbClr val="FFFF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389" name="Freeform 79"/>
                  <p:cNvSpPr/>
                  <p:nvPr/>
                </p:nvSpPr>
                <p:spPr bwMode="auto">
                  <a:xfrm>
                    <a:off x="610" y="3750"/>
                    <a:ext cx="383" cy="833"/>
                  </a:xfrm>
                  <a:custGeom>
                    <a:avLst/>
                    <a:gdLst/>
                    <a:ahLst/>
                    <a:cxnLst>
                      <a:cxn ang="0">
                        <a:pos x="767" y="1665"/>
                      </a:cxn>
                      <a:cxn ang="0">
                        <a:pos x="767" y="0"/>
                      </a:cxn>
                      <a:cxn ang="0">
                        <a:pos x="0" y="0"/>
                      </a:cxn>
                      <a:cxn ang="0">
                        <a:pos x="767" y="1665"/>
                      </a:cxn>
                    </a:cxnLst>
                    <a:rect l="0" t="0" r="r" b="b"/>
                    <a:pathLst>
                      <a:path w="767" h="1665">
                        <a:moveTo>
                          <a:pt x="767" y="1665"/>
                        </a:moveTo>
                        <a:lnTo>
                          <a:pt x="767" y="0"/>
                        </a:lnTo>
                        <a:lnTo>
                          <a:pt x="0" y="0"/>
                        </a:lnTo>
                        <a:lnTo>
                          <a:pt x="767" y="1665"/>
                        </a:lnTo>
                        <a:close/>
                      </a:path>
                    </a:pathLst>
                  </a:custGeom>
                  <a:noFill/>
                  <a:ln w="635">
                    <a:solidFill>
                      <a:srgbClr val="FFFF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390" name="Freeform 78"/>
                  <p:cNvSpPr/>
                  <p:nvPr/>
                </p:nvSpPr>
                <p:spPr bwMode="auto">
                  <a:xfrm>
                    <a:off x="4301" y="3750"/>
                    <a:ext cx="384" cy="83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665"/>
                      </a:cxn>
                      <a:cxn ang="0">
                        <a:pos x="767" y="166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67" h="1665">
                        <a:moveTo>
                          <a:pt x="0" y="0"/>
                        </a:moveTo>
                        <a:lnTo>
                          <a:pt x="0" y="1665"/>
                        </a:lnTo>
                        <a:lnTo>
                          <a:pt x="767" y="16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635">
                    <a:solidFill>
                      <a:srgbClr val="FFFF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391" name="Freeform 77"/>
                  <p:cNvSpPr/>
                  <p:nvPr/>
                </p:nvSpPr>
                <p:spPr bwMode="auto">
                  <a:xfrm>
                    <a:off x="6540" y="3750"/>
                    <a:ext cx="192" cy="833"/>
                  </a:xfrm>
                  <a:custGeom>
                    <a:avLst/>
                    <a:gdLst/>
                    <a:ahLst/>
                    <a:cxnLst>
                      <a:cxn ang="0">
                        <a:pos x="0" y="833"/>
                      </a:cxn>
                      <a:cxn ang="0">
                        <a:pos x="384" y="1665"/>
                      </a:cxn>
                      <a:cxn ang="0">
                        <a:pos x="384" y="0"/>
                      </a:cxn>
                      <a:cxn ang="0">
                        <a:pos x="0" y="833"/>
                      </a:cxn>
                    </a:cxnLst>
                    <a:rect l="0" t="0" r="r" b="b"/>
                    <a:pathLst>
                      <a:path w="384" h="1665">
                        <a:moveTo>
                          <a:pt x="0" y="833"/>
                        </a:moveTo>
                        <a:lnTo>
                          <a:pt x="384" y="1665"/>
                        </a:lnTo>
                        <a:lnTo>
                          <a:pt x="384" y="0"/>
                        </a:lnTo>
                        <a:lnTo>
                          <a:pt x="0" y="833"/>
                        </a:lnTo>
                        <a:close/>
                      </a:path>
                    </a:pathLst>
                  </a:custGeom>
                  <a:noFill/>
                  <a:ln w="635">
                    <a:solidFill>
                      <a:srgbClr val="FFFF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392" name="Freeform 76"/>
                  <p:cNvSpPr/>
                  <p:nvPr/>
                </p:nvSpPr>
                <p:spPr bwMode="auto">
                  <a:xfrm>
                    <a:off x="6540" y="730"/>
                    <a:ext cx="192" cy="833"/>
                  </a:xfrm>
                  <a:custGeom>
                    <a:avLst/>
                    <a:gdLst/>
                    <a:ahLst/>
                    <a:cxnLst>
                      <a:cxn ang="0">
                        <a:pos x="0" y="833"/>
                      </a:cxn>
                      <a:cxn ang="0">
                        <a:pos x="384" y="1666"/>
                      </a:cxn>
                      <a:cxn ang="0">
                        <a:pos x="384" y="0"/>
                      </a:cxn>
                      <a:cxn ang="0">
                        <a:pos x="0" y="833"/>
                      </a:cxn>
                    </a:cxnLst>
                    <a:rect l="0" t="0" r="r" b="b"/>
                    <a:pathLst>
                      <a:path w="384" h="1666">
                        <a:moveTo>
                          <a:pt x="0" y="833"/>
                        </a:moveTo>
                        <a:lnTo>
                          <a:pt x="384" y="1666"/>
                        </a:lnTo>
                        <a:lnTo>
                          <a:pt x="384" y="0"/>
                        </a:lnTo>
                        <a:lnTo>
                          <a:pt x="0" y="833"/>
                        </a:lnTo>
                        <a:close/>
                      </a:path>
                    </a:pathLst>
                  </a:custGeom>
                  <a:noFill/>
                  <a:ln w="635">
                    <a:solidFill>
                      <a:srgbClr val="FFFF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393" name="Freeform 75"/>
                  <p:cNvSpPr/>
                  <p:nvPr/>
                </p:nvSpPr>
                <p:spPr bwMode="auto">
                  <a:xfrm>
                    <a:off x="610" y="730"/>
                    <a:ext cx="383" cy="83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666"/>
                      </a:cxn>
                      <a:cxn ang="0">
                        <a:pos x="767" y="166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67" h="1666">
                        <a:moveTo>
                          <a:pt x="0" y="0"/>
                        </a:moveTo>
                        <a:lnTo>
                          <a:pt x="0" y="1666"/>
                        </a:lnTo>
                        <a:lnTo>
                          <a:pt x="767" y="16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394" name="Freeform 74"/>
                  <p:cNvSpPr/>
                  <p:nvPr/>
                </p:nvSpPr>
                <p:spPr bwMode="auto">
                  <a:xfrm>
                    <a:off x="2657" y="730"/>
                    <a:ext cx="383" cy="83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666"/>
                      </a:cxn>
                      <a:cxn ang="0">
                        <a:pos x="765" y="166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65" h="1666">
                        <a:moveTo>
                          <a:pt x="0" y="0"/>
                        </a:moveTo>
                        <a:lnTo>
                          <a:pt x="0" y="1666"/>
                        </a:lnTo>
                        <a:lnTo>
                          <a:pt x="765" y="16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635">
                    <a:solidFill>
                      <a:srgbClr val="FFFF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395" name="Freeform 73"/>
                  <p:cNvSpPr/>
                  <p:nvPr/>
                </p:nvSpPr>
                <p:spPr bwMode="auto">
                  <a:xfrm>
                    <a:off x="4301" y="730"/>
                    <a:ext cx="384" cy="83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666"/>
                      </a:cxn>
                      <a:cxn ang="0">
                        <a:pos x="767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67" h="1666">
                        <a:moveTo>
                          <a:pt x="0" y="0"/>
                        </a:moveTo>
                        <a:lnTo>
                          <a:pt x="0" y="1666"/>
                        </a:lnTo>
                        <a:lnTo>
                          <a:pt x="76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396" name="Freeform 72"/>
                  <p:cNvSpPr/>
                  <p:nvPr/>
                </p:nvSpPr>
                <p:spPr bwMode="auto">
                  <a:xfrm>
                    <a:off x="610" y="605"/>
                    <a:ext cx="2430" cy="125"/>
                  </a:xfrm>
                  <a:custGeom>
                    <a:avLst/>
                    <a:gdLst/>
                    <a:ahLst/>
                    <a:cxnLst>
                      <a:cxn ang="0">
                        <a:pos x="2430" y="0"/>
                      </a:cxn>
                      <a:cxn ang="0">
                        <a:pos x="0" y="250"/>
                      </a:cxn>
                      <a:cxn ang="0">
                        <a:pos x="4860" y="250"/>
                      </a:cxn>
                      <a:cxn ang="0">
                        <a:pos x="2430" y="0"/>
                      </a:cxn>
                    </a:cxnLst>
                    <a:rect l="0" t="0" r="r" b="b"/>
                    <a:pathLst>
                      <a:path w="4860" h="250">
                        <a:moveTo>
                          <a:pt x="2430" y="0"/>
                        </a:moveTo>
                        <a:lnTo>
                          <a:pt x="0" y="250"/>
                        </a:lnTo>
                        <a:lnTo>
                          <a:pt x="4860" y="250"/>
                        </a:lnTo>
                        <a:lnTo>
                          <a:pt x="2430" y="0"/>
                        </a:lnTo>
                        <a:close/>
                      </a:path>
                    </a:pathLst>
                  </a:custGeom>
                  <a:noFill/>
                  <a:ln w="635">
                    <a:solidFill>
                      <a:srgbClr val="FFFF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397" name="Freeform 71"/>
                  <p:cNvSpPr/>
                  <p:nvPr/>
                </p:nvSpPr>
                <p:spPr bwMode="auto">
                  <a:xfrm>
                    <a:off x="1825" y="480"/>
                    <a:ext cx="1215" cy="250"/>
                  </a:xfrm>
                  <a:custGeom>
                    <a:avLst/>
                    <a:gdLst/>
                    <a:ahLst/>
                    <a:cxnLst>
                      <a:cxn ang="0">
                        <a:pos x="0" y="250"/>
                      </a:cxn>
                      <a:cxn ang="0">
                        <a:pos x="2430" y="500"/>
                      </a:cxn>
                      <a:cxn ang="0">
                        <a:pos x="2430" y="0"/>
                      </a:cxn>
                      <a:cxn ang="0">
                        <a:pos x="0" y="250"/>
                      </a:cxn>
                    </a:cxnLst>
                    <a:rect l="0" t="0" r="r" b="b"/>
                    <a:pathLst>
                      <a:path w="2430" h="500">
                        <a:moveTo>
                          <a:pt x="0" y="250"/>
                        </a:moveTo>
                        <a:lnTo>
                          <a:pt x="2430" y="500"/>
                        </a:lnTo>
                        <a:lnTo>
                          <a:pt x="2430" y="0"/>
                        </a:lnTo>
                        <a:lnTo>
                          <a:pt x="0" y="250"/>
                        </a:lnTo>
                        <a:close/>
                      </a:path>
                    </a:pathLst>
                  </a:custGeom>
                  <a:noFill/>
                  <a:ln w="635">
                    <a:solidFill>
                      <a:srgbClr val="FFFF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398" name="Freeform 70"/>
                  <p:cNvSpPr/>
                  <p:nvPr/>
                </p:nvSpPr>
                <p:spPr bwMode="auto">
                  <a:xfrm>
                    <a:off x="5516" y="480"/>
                    <a:ext cx="1216" cy="250"/>
                  </a:xfrm>
                  <a:custGeom>
                    <a:avLst/>
                    <a:gdLst/>
                    <a:ahLst/>
                    <a:cxnLst>
                      <a:cxn ang="0">
                        <a:pos x="0" y="250"/>
                      </a:cxn>
                      <a:cxn ang="0">
                        <a:pos x="2432" y="500"/>
                      </a:cxn>
                      <a:cxn ang="0">
                        <a:pos x="2432" y="0"/>
                      </a:cxn>
                      <a:cxn ang="0">
                        <a:pos x="0" y="250"/>
                      </a:cxn>
                    </a:cxnLst>
                    <a:rect l="0" t="0" r="r" b="b"/>
                    <a:pathLst>
                      <a:path w="2432" h="500">
                        <a:moveTo>
                          <a:pt x="0" y="250"/>
                        </a:moveTo>
                        <a:lnTo>
                          <a:pt x="2432" y="500"/>
                        </a:lnTo>
                        <a:lnTo>
                          <a:pt x="2432" y="0"/>
                        </a:lnTo>
                        <a:lnTo>
                          <a:pt x="0" y="250"/>
                        </a:lnTo>
                        <a:close/>
                      </a:path>
                    </a:pathLst>
                  </a:custGeom>
                  <a:noFill/>
                  <a:ln w="635">
                    <a:solidFill>
                      <a:srgbClr val="FFFF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399" name="Freeform 69"/>
                  <p:cNvSpPr/>
                  <p:nvPr/>
                </p:nvSpPr>
                <p:spPr bwMode="auto">
                  <a:xfrm>
                    <a:off x="4301" y="480"/>
                    <a:ext cx="2431" cy="125"/>
                  </a:xfrm>
                  <a:custGeom>
                    <a:avLst/>
                    <a:gdLst/>
                    <a:ahLst/>
                    <a:cxnLst>
                      <a:cxn ang="0">
                        <a:pos x="2430" y="250"/>
                      </a:cxn>
                      <a:cxn ang="0">
                        <a:pos x="4862" y="0"/>
                      </a:cxn>
                      <a:cxn ang="0">
                        <a:pos x="0" y="0"/>
                      </a:cxn>
                      <a:cxn ang="0">
                        <a:pos x="2430" y="250"/>
                      </a:cxn>
                    </a:cxnLst>
                    <a:rect l="0" t="0" r="r" b="b"/>
                    <a:pathLst>
                      <a:path w="4862" h="250">
                        <a:moveTo>
                          <a:pt x="2430" y="250"/>
                        </a:moveTo>
                        <a:lnTo>
                          <a:pt x="4862" y="0"/>
                        </a:lnTo>
                        <a:lnTo>
                          <a:pt x="0" y="0"/>
                        </a:lnTo>
                        <a:lnTo>
                          <a:pt x="2430" y="250"/>
                        </a:lnTo>
                        <a:close/>
                      </a:path>
                    </a:pathLst>
                  </a:custGeom>
                  <a:noFill/>
                  <a:ln w="635">
                    <a:solidFill>
                      <a:srgbClr val="FFFF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400" name="Freeform 68"/>
                  <p:cNvSpPr/>
                  <p:nvPr/>
                </p:nvSpPr>
                <p:spPr bwMode="auto">
                  <a:xfrm>
                    <a:off x="3683" y="5547"/>
                    <a:ext cx="3646" cy="250"/>
                  </a:xfrm>
                  <a:custGeom>
                    <a:avLst/>
                    <a:gdLst/>
                    <a:ahLst/>
                    <a:cxnLst>
                      <a:cxn ang="0">
                        <a:pos x="0" y="249"/>
                      </a:cxn>
                      <a:cxn ang="0">
                        <a:pos x="7293" y="0"/>
                      </a:cxn>
                      <a:cxn ang="0">
                        <a:pos x="7293" y="499"/>
                      </a:cxn>
                      <a:cxn ang="0">
                        <a:pos x="0" y="249"/>
                      </a:cxn>
                    </a:cxnLst>
                    <a:rect l="0" t="0" r="r" b="b"/>
                    <a:pathLst>
                      <a:path w="7293" h="499">
                        <a:moveTo>
                          <a:pt x="0" y="249"/>
                        </a:moveTo>
                        <a:lnTo>
                          <a:pt x="7293" y="0"/>
                        </a:lnTo>
                        <a:lnTo>
                          <a:pt x="7293" y="499"/>
                        </a:lnTo>
                        <a:lnTo>
                          <a:pt x="0" y="249"/>
                        </a:lnTo>
                        <a:close/>
                      </a:path>
                    </a:pathLst>
                  </a:custGeom>
                  <a:noFill/>
                  <a:ln w="635">
                    <a:solidFill>
                      <a:srgbClr val="FFFF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401" name="Freeform 67"/>
                  <p:cNvSpPr/>
                  <p:nvPr/>
                </p:nvSpPr>
                <p:spPr bwMode="auto">
                  <a:xfrm>
                    <a:off x="36" y="5547"/>
                    <a:ext cx="3647" cy="250"/>
                  </a:xfrm>
                  <a:custGeom>
                    <a:avLst/>
                    <a:gdLst/>
                    <a:ahLst/>
                    <a:cxnLst>
                      <a:cxn ang="0">
                        <a:pos x="7293" y="249"/>
                      </a:cxn>
                      <a:cxn ang="0">
                        <a:pos x="0" y="499"/>
                      </a:cxn>
                      <a:cxn ang="0">
                        <a:pos x="0" y="0"/>
                      </a:cxn>
                      <a:cxn ang="0">
                        <a:pos x="7293" y="249"/>
                      </a:cxn>
                    </a:cxnLst>
                    <a:rect l="0" t="0" r="r" b="b"/>
                    <a:pathLst>
                      <a:path w="7293" h="499">
                        <a:moveTo>
                          <a:pt x="7293" y="249"/>
                        </a:moveTo>
                        <a:lnTo>
                          <a:pt x="0" y="499"/>
                        </a:lnTo>
                        <a:lnTo>
                          <a:pt x="0" y="0"/>
                        </a:lnTo>
                        <a:lnTo>
                          <a:pt x="7293" y="249"/>
                        </a:lnTo>
                        <a:close/>
                      </a:path>
                    </a:pathLst>
                  </a:custGeom>
                  <a:noFill/>
                  <a:ln w="635">
                    <a:solidFill>
                      <a:srgbClr val="FFFF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grpSp>
                <p:nvGrpSpPr>
                  <p:cNvPr id="402" name="Group 18"/>
                  <p:cNvGrpSpPr/>
                  <p:nvPr/>
                </p:nvGrpSpPr>
                <p:grpSpPr bwMode="auto">
                  <a:xfrm>
                    <a:off x="1260" y="869"/>
                    <a:ext cx="4841" cy="3594"/>
                    <a:chOff x="1260" y="869"/>
                    <a:chExt cx="4841" cy="3594"/>
                  </a:xfrm>
                </p:grpSpPr>
                <p:grpSp>
                  <p:nvGrpSpPr>
                    <p:cNvPr id="403" name="Group 63"/>
                    <p:cNvGrpSpPr/>
                    <p:nvPr/>
                  </p:nvGrpSpPr>
                  <p:grpSpPr bwMode="auto">
                    <a:xfrm>
                      <a:off x="1672" y="4173"/>
                      <a:ext cx="134" cy="251"/>
                      <a:chOff x="1672" y="4173"/>
                      <a:chExt cx="134" cy="251"/>
                    </a:xfrm>
                  </p:grpSpPr>
                  <p:sp>
                    <p:nvSpPr>
                      <p:cNvPr id="448" name="Freeform 66"/>
                      <p:cNvSpPr/>
                      <p:nvPr/>
                    </p:nvSpPr>
                    <p:spPr bwMode="auto">
                      <a:xfrm>
                        <a:off x="1678" y="4256"/>
                        <a:ext cx="128" cy="5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13" y="0"/>
                          </a:cxn>
                          <a:cxn ang="0">
                            <a:pos x="255" y="28"/>
                          </a:cxn>
                          <a:cxn ang="0">
                            <a:pos x="255" y="84"/>
                          </a:cxn>
                          <a:cxn ang="0">
                            <a:pos x="213" y="111"/>
                          </a:cxn>
                          <a:cxn ang="0">
                            <a:pos x="43" y="111"/>
                          </a:cxn>
                          <a:cxn ang="0">
                            <a:pos x="0" y="84"/>
                          </a:cxn>
                          <a:cxn ang="0">
                            <a:pos x="0" y="28"/>
                          </a:cxn>
                          <a:cxn ang="0">
                            <a:pos x="43" y="0"/>
                          </a:cxn>
                        </a:cxnLst>
                        <a:rect l="0" t="0" r="r" b="b"/>
                        <a:pathLst>
                          <a:path w="255" h="111">
                            <a:moveTo>
                              <a:pt x="213" y="0"/>
                            </a:moveTo>
                            <a:lnTo>
                              <a:pt x="255" y="28"/>
                            </a:lnTo>
                            <a:lnTo>
                              <a:pt x="255" y="84"/>
                            </a:lnTo>
                            <a:lnTo>
                              <a:pt x="213" y="111"/>
                            </a:lnTo>
                            <a:lnTo>
                              <a:pt x="43" y="111"/>
                            </a:lnTo>
                            <a:lnTo>
                              <a:pt x="0" y="84"/>
                            </a:lnTo>
                            <a:lnTo>
                              <a:pt x="0" y="28"/>
                            </a:lnTo>
                            <a:lnTo>
                              <a:pt x="43" y="0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  <p:sp>
                    <p:nvSpPr>
                      <p:cNvPr id="449" name="Freeform 65"/>
                      <p:cNvSpPr/>
                      <p:nvPr/>
                    </p:nvSpPr>
                    <p:spPr bwMode="auto">
                      <a:xfrm>
                        <a:off x="1672" y="4368"/>
                        <a:ext cx="128" cy="5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3" y="111"/>
                          </a:cxn>
                          <a:cxn ang="0">
                            <a:pos x="0" y="83"/>
                          </a:cxn>
                          <a:cxn ang="0">
                            <a:pos x="0" y="28"/>
                          </a:cxn>
                          <a:cxn ang="0">
                            <a:pos x="43" y="0"/>
                          </a:cxn>
                          <a:cxn ang="0">
                            <a:pos x="86" y="0"/>
                          </a:cxn>
                          <a:cxn ang="0">
                            <a:pos x="127" y="28"/>
                          </a:cxn>
                          <a:cxn ang="0">
                            <a:pos x="127" y="83"/>
                          </a:cxn>
                          <a:cxn ang="0">
                            <a:pos x="170" y="111"/>
                          </a:cxn>
                          <a:cxn ang="0">
                            <a:pos x="255" y="111"/>
                          </a:cxn>
                          <a:cxn ang="0">
                            <a:pos x="255" y="0"/>
                          </a:cxn>
                        </a:cxnLst>
                        <a:rect l="0" t="0" r="r" b="b"/>
                        <a:pathLst>
                          <a:path w="255" h="111">
                            <a:moveTo>
                              <a:pt x="43" y="111"/>
                            </a:moveTo>
                            <a:lnTo>
                              <a:pt x="0" y="83"/>
                            </a:lnTo>
                            <a:lnTo>
                              <a:pt x="0" y="28"/>
                            </a:lnTo>
                            <a:lnTo>
                              <a:pt x="43" y="0"/>
                            </a:lnTo>
                            <a:lnTo>
                              <a:pt x="86" y="0"/>
                            </a:lnTo>
                            <a:lnTo>
                              <a:pt x="127" y="28"/>
                            </a:lnTo>
                            <a:lnTo>
                              <a:pt x="127" y="83"/>
                            </a:lnTo>
                            <a:lnTo>
                              <a:pt x="170" y="111"/>
                            </a:lnTo>
                            <a:lnTo>
                              <a:pt x="255" y="111"/>
                            </a:lnTo>
                            <a:lnTo>
                              <a:pt x="255" y="0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  <p:sp>
                    <p:nvSpPr>
                      <p:cNvPr id="450" name="Freeform 64"/>
                      <p:cNvSpPr/>
                      <p:nvPr/>
                    </p:nvSpPr>
                    <p:spPr bwMode="auto">
                      <a:xfrm>
                        <a:off x="1678" y="4173"/>
                        <a:ext cx="128" cy="5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55" y="111"/>
                          </a:cxn>
                          <a:cxn ang="0">
                            <a:pos x="0" y="111"/>
                          </a:cxn>
                          <a:cxn ang="0">
                            <a:pos x="170" y="55"/>
                          </a:cxn>
                          <a:cxn ang="0">
                            <a:pos x="0" y="0"/>
                          </a:cxn>
                          <a:cxn ang="0">
                            <a:pos x="255" y="0"/>
                          </a:cxn>
                        </a:cxnLst>
                        <a:rect l="0" t="0" r="r" b="b"/>
                        <a:pathLst>
                          <a:path w="255" h="111">
                            <a:moveTo>
                              <a:pt x="255" y="111"/>
                            </a:moveTo>
                            <a:lnTo>
                              <a:pt x="0" y="111"/>
                            </a:lnTo>
                            <a:lnTo>
                              <a:pt x="170" y="55"/>
                            </a:lnTo>
                            <a:lnTo>
                              <a:pt x="0" y="0"/>
                            </a:lnTo>
                            <a:lnTo>
                              <a:pt x="255" y="0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</p:grpSp>
                <p:grpSp>
                  <p:nvGrpSpPr>
                    <p:cNvPr id="404" name="Group 59"/>
                    <p:cNvGrpSpPr/>
                    <p:nvPr/>
                  </p:nvGrpSpPr>
                  <p:grpSpPr bwMode="auto">
                    <a:xfrm>
                      <a:off x="4972" y="1099"/>
                      <a:ext cx="340" cy="84"/>
                      <a:chOff x="4972" y="1099"/>
                      <a:chExt cx="340" cy="84"/>
                    </a:xfrm>
                  </p:grpSpPr>
                  <p:sp>
                    <p:nvSpPr>
                      <p:cNvPr id="445" name="Freeform 62"/>
                      <p:cNvSpPr/>
                      <p:nvPr/>
                    </p:nvSpPr>
                    <p:spPr bwMode="auto">
                      <a:xfrm>
                        <a:off x="4972" y="1099"/>
                        <a:ext cx="85" cy="8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8"/>
                          </a:cxn>
                          <a:cxn ang="0">
                            <a:pos x="43" y="0"/>
                          </a:cxn>
                          <a:cxn ang="0">
                            <a:pos x="127" y="0"/>
                          </a:cxn>
                          <a:cxn ang="0">
                            <a:pos x="171" y="28"/>
                          </a:cxn>
                          <a:cxn ang="0">
                            <a:pos x="171" y="56"/>
                          </a:cxn>
                          <a:cxn ang="0">
                            <a:pos x="127" y="83"/>
                          </a:cxn>
                          <a:cxn ang="0">
                            <a:pos x="43" y="83"/>
                          </a:cxn>
                          <a:cxn ang="0">
                            <a:pos x="0" y="111"/>
                          </a:cxn>
                          <a:cxn ang="0">
                            <a:pos x="0" y="167"/>
                          </a:cxn>
                          <a:cxn ang="0">
                            <a:pos x="171" y="167"/>
                          </a:cxn>
                        </a:cxnLst>
                        <a:rect l="0" t="0" r="r" b="b"/>
                        <a:pathLst>
                          <a:path w="171" h="167">
                            <a:moveTo>
                              <a:pt x="0" y="28"/>
                            </a:moveTo>
                            <a:lnTo>
                              <a:pt x="43" y="0"/>
                            </a:lnTo>
                            <a:lnTo>
                              <a:pt x="127" y="0"/>
                            </a:lnTo>
                            <a:lnTo>
                              <a:pt x="171" y="28"/>
                            </a:lnTo>
                            <a:lnTo>
                              <a:pt x="171" y="56"/>
                            </a:lnTo>
                            <a:lnTo>
                              <a:pt x="127" y="83"/>
                            </a:lnTo>
                            <a:lnTo>
                              <a:pt x="43" y="83"/>
                            </a:lnTo>
                            <a:lnTo>
                              <a:pt x="0" y="111"/>
                            </a:lnTo>
                            <a:lnTo>
                              <a:pt x="0" y="167"/>
                            </a:lnTo>
                            <a:lnTo>
                              <a:pt x="171" y="167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  <p:sp>
                    <p:nvSpPr>
                      <p:cNvPr id="446" name="Freeform 61"/>
                      <p:cNvSpPr/>
                      <p:nvPr/>
                    </p:nvSpPr>
                    <p:spPr bwMode="auto">
                      <a:xfrm>
                        <a:off x="5099" y="1099"/>
                        <a:ext cx="86" cy="8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71" y="139"/>
                          </a:cxn>
                          <a:cxn ang="0">
                            <a:pos x="127" y="167"/>
                          </a:cxn>
                          <a:cxn ang="0">
                            <a:pos x="43" y="167"/>
                          </a:cxn>
                          <a:cxn ang="0">
                            <a:pos x="0" y="139"/>
                          </a:cxn>
                          <a:cxn ang="0">
                            <a:pos x="0" y="28"/>
                          </a:cxn>
                          <a:cxn ang="0">
                            <a:pos x="43" y="0"/>
                          </a:cxn>
                          <a:cxn ang="0">
                            <a:pos x="127" y="0"/>
                          </a:cxn>
                          <a:cxn ang="0">
                            <a:pos x="171" y="28"/>
                          </a:cxn>
                        </a:cxnLst>
                        <a:rect l="0" t="0" r="r" b="b"/>
                        <a:pathLst>
                          <a:path w="171" h="167">
                            <a:moveTo>
                              <a:pt x="171" y="139"/>
                            </a:moveTo>
                            <a:lnTo>
                              <a:pt x="127" y="167"/>
                            </a:lnTo>
                            <a:lnTo>
                              <a:pt x="43" y="167"/>
                            </a:lnTo>
                            <a:lnTo>
                              <a:pt x="0" y="139"/>
                            </a:lnTo>
                            <a:lnTo>
                              <a:pt x="0" y="28"/>
                            </a:lnTo>
                            <a:lnTo>
                              <a:pt x="43" y="0"/>
                            </a:lnTo>
                            <a:lnTo>
                              <a:pt x="127" y="0"/>
                            </a:lnTo>
                            <a:lnTo>
                              <a:pt x="171" y="28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  <p:sp>
                    <p:nvSpPr>
                      <p:cNvPr id="447" name="Freeform 60"/>
                      <p:cNvSpPr/>
                      <p:nvPr/>
                    </p:nvSpPr>
                    <p:spPr bwMode="auto">
                      <a:xfrm>
                        <a:off x="5227" y="1099"/>
                        <a:ext cx="85" cy="8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67"/>
                          </a:cxn>
                          <a:cxn ang="0">
                            <a:pos x="0" y="0"/>
                          </a:cxn>
                          <a:cxn ang="0">
                            <a:pos x="86" y="111"/>
                          </a:cxn>
                          <a:cxn ang="0">
                            <a:pos x="171" y="0"/>
                          </a:cxn>
                          <a:cxn ang="0">
                            <a:pos x="171" y="167"/>
                          </a:cxn>
                        </a:cxnLst>
                        <a:rect l="0" t="0" r="r" b="b"/>
                        <a:pathLst>
                          <a:path w="171" h="167">
                            <a:moveTo>
                              <a:pt x="0" y="167"/>
                            </a:moveTo>
                            <a:lnTo>
                              <a:pt x="0" y="0"/>
                            </a:lnTo>
                            <a:lnTo>
                              <a:pt x="86" y="111"/>
                            </a:lnTo>
                            <a:lnTo>
                              <a:pt x="171" y="0"/>
                            </a:lnTo>
                            <a:lnTo>
                              <a:pt x="171" y="167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</p:grpSp>
                <p:grpSp>
                  <p:nvGrpSpPr>
                    <p:cNvPr id="405" name="Group 55"/>
                    <p:cNvGrpSpPr/>
                    <p:nvPr/>
                  </p:nvGrpSpPr>
                  <p:grpSpPr bwMode="auto">
                    <a:xfrm>
                      <a:off x="1280" y="1044"/>
                      <a:ext cx="341" cy="83"/>
                      <a:chOff x="1280" y="1044"/>
                      <a:chExt cx="341" cy="83"/>
                    </a:xfrm>
                  </p:grpSpPr>
                  <p:sp>
                    <p:nvSpPr>
                      <p:cNvPr id="442" name="Freeform 58"/>
                      <p:cNvSpPr/>
                      <p:nvPr/>
                    </p:nvSpPr>
                    <p:spPr bwMode="auto">
                      <a:xfrm>
                        <a:off x="1280" y="1044"/>
                        <a:ext cx="86" cy="8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7"/>
                          </a:cxn>
                          <a:cxn ang="0">
                            <a:pos x="43" y="0"/>
                          </a:cxn>
                          <a:cxn ang="0">
                            <a:pos x="127" y="0"/>
                          </a:cxn>
                          <a:cxn ang="0">
                            <a:pos x="171" y="27"/>
                          </a:cxn>
                          <a:cxn ang="0">
                            <a:pos x="171" y="55"/>
                          </a:cxn>
                          <a:cxn ang="0">
                            <a:pos x="127" y="83"/>
                          </a:cxn>
                          <a:cxn ang="0">
                            <a:pos x="43" y="83"/>
                          </a:cxn>
                          <a:cxn ang="0">
                            <a:pos x="0" y="110"/>
                          </a:cxn>
                          <a:cxn ang="0">
                            <a:pos x="0" y="166"/>
                          </a:cxn>
                          <a:cxn ang="0">
                            <a:pos x="171" y="166"/>
                          </a:cxn>
                        </a:cxnLst>
                        <a:rect l="0" t="0" r="r" b="b"/>
                        <a:pathLst>
                          <a:path w="171" h="166">
                            <a:moveTo>
                              <a:pt x="0" y="27"/>
                            </a:moveTo>
                            <a:lnTo>
                              <a:pt x="43" y="0"/>
                            </a:lnTo>
                            <a:lnTo>
                              <a:pt x="127" y="0"/>
                            </a:lnTo>
                            <a:lnTo>
                              <a:pt x="171" y="27"/>
                            </a:lnTo>
                            <a:lnTo>
                              <a:pt x="171" y="55"/>
                            </a:lnTo>
                            <a:lnTo>
                              <a:pt x="127" y="83"/>
                            </a:lnTo>
                            <a:lnTo>
                              <a:pt x="43" y="83"/>
                            </a:lnTo>
                            <a:lnTo>
                              <a:pt x="0" y="110"/>
                            </a:lnTo>
                            <a:lnTo>
                              <a:pt x="0" y="166"/>
                            </a:lnTo>
                            <a:lnTo>
                              <a:pt x="171" y="166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  <p:sp>
                    <p:nvSpPr>
                      <p:cNvPr id="443" name="Freeform 57"/>
                      <p:cNvSpPr/>
                      <p:nvPr/>
                    </p:nvSpPr>
                    <p:spPr bwMode="auto">
                      <a:xfrm>
                        <a:off x="1408" y="1044"/>
                        <a:ext cx="85" cy="8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71" y="138"/>
                          </a:cxn>
                          <a:cxn ang="0">
                            <a:pos x="127" y="166"/>
                          </a:cxn>
                          <a:cxn ang="0">
                            <a:pos x="43" y="166"/>
                          </a:cxn>
                          <a:cxn ang="0">
                            <a:pos x="0" y="138"/>
                          </a:cxn>
                          <a:cxn ang="0">
                            <a:pos x="0" y="27"/>
                          </a:cxn>
                          <a:cxn ang="0">
                            <a:pos x="43" y="0"/>
                          </a:cxn>
                          <a:cxn ang="0">
                            <a:pos x="127" y="0"/>
                          </a:cxn>
                          <a:cxn ang="0">
                            <a:pos x="171" y="27"/>
                          </a:cxn>
                        </a:cxnLst>
                        <a:rect l="0" t="0" r="r" b="b"/>
                        <a:pathLst>
                          <a:path w="171" h="166">
                            <a:moveTo>
                              <a:pt x="171" y="138"/>
                            </a:moveTo>
                            <a:lnTo>
                              <a:pt x="127" y="166"/>
                            </a:lnTo>
                            <a:lnTo>
                              <a:pt x="43" y="166"/>
                            </a:lnTo>
                            <a:lnTo>
                              <a:pt x="0" y="138"/>
                            </a:lnTo>
                            <a:lnTo>
                              <a:pt x="0" y="27"/>
                            </a:lnTo>
                            <a:lnTo>
                              <a:pt x="43" y="0"/>
                            </a:lnTo>
                            <a:lnTo>
                              <a:pt x="127" y="0"/>
                            </a:lnTo>
                            <a:lnTo>
                              <a:pt x="171" y="27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  <p:sp>
                    <p:nvSpPr>
                      <p:cNvPr id="444" name="Freeform 56"/>
                      <p:cNvSpPr/>
                      <p:nvPr/>
                    </p:nvSpPr>
                    <p:spPr bwMode="auto">
                      <a:xfrm>
                        <a:off x="1535" y="1044"/>
                        <a:ext cx="86" cy="8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66"/>
                          </a:cxn>
                          <a:cxn ang="0">
                            <a:pos x="0" y="0"/>
                          </a:cxn>
                          <a:cxn ang="0">
                            <a:pos x="86" y="110"/>
                          </a:cxn>
                          <a:cxn ang="0">
                            <a:pos x="171" y="0"/>
                          </a:cxn>
                          <a:cxn ang="0">
                            <a:pos x="171" y="166"/>
                          </a:cxn>
                        </a:cxnLst>
                        <a:rect l="0" t="0" r="r" b="b"/>
                        <a:pathLst>
                          <a:path w="171" h="166">
                            <a:moveTo>
                              <a:pt x="0" y="166"/>
                            </a:moveTo>
                            <a:lnTo>
                              <a:pt x="0" y="0"/>
                            </a:lnTo>
                            <a:lnTo>
                              <a:pt x="86" y="110"/>
                            </a:lnTo>
                            <a:lnTo>
                              <a:pt x="171" y="0"/>
                            </a:lnTo>
                            <a:lnTo>
                              <a:pt x="171" y="166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</p:grpSp>
                <p:grpSp>
                  <p:nvGrpSpPr>
                    <p:cNvPr id="406" name="Group 51"/>
                    <p:cNvGrpSpPr/>
                    <p:nvPr/>
                  </p:nvGrpSpPr>
                  <p:grpSpPr bwMode="auto">
                    <a:xfrm>
                      <a:off x="2028" y="1043"/>
                      <a:ext cx="342" cy="83"/>
                      <a:chOff x="2028" y="1043"/>
                      <a:chExt cx="342" cy="83"/>
                    </a:xfrm>
                  </p:grpSpPr>
                  <p:sp>
                    <p:nvSpPr>
                      <p:cNvPr id="439" name="Freeform 54"/>
                      <p:cNvSpPr/>
                      <p:nvPr/>
                    </p:nvSpPr>
                    <p:spPr bwMode="auto">
                      <a:xfrm>
                        <a:off x="2028" y="1043"/>
                        <a:ext cx="86" cy="8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7"/>
                          </a:cxn>
                          <a:cxn ang="0">
                            <a:pos x="43" y="0"/>
                          </a:cxn>
                          <a:cxn ang="0">
                            <a:pos x="127" y="0"/>
                          </a:cxn>
                          <a:cxn ang="0">
                            <a:pos x="171" y="27"/>
                          </a:cxn>
                          <a:cxn ang="0">
                            <a:pos x="171" y="55"/>
                          </a:cxn>
                          <a:cxn ang="0">
                            <a:pos x="127" y="83"/>
                          </a:cxn>
                          <a:cxn ang="0">
                            <a:pos x="43" y="83"/>
                          </a:cxn>
                          <a:cxn ang="0">
                            <a:pos x="0" y="111"/>
                          </a:cxn>
                          <a:cxn ang="0">
                            <a:pos x="0" y="166"/>
                          </a:cxn>
                          <a:cxn ang="0">
                            <a:pos x="171" y="166"/>
                          </a:cxn>
                        </a:cxnLst>
                        <a:rect l="0" t="0" r="r" b="b"/>
                        <a:pathLst>
                          <a:path w="171" h="166">
                            <a:moveTo>
                              <a:pt x="0" y="27"/>
                            </a:moveTo>
                            <a:lnTo>
                              <a:pt x="43" y="0"/>
                            </a:lnTo>
                            <a:lnTo>
                              <a:pt x="127" y="0"/>
                            </a:lnTo>
                            <a:lnTo>
                              <a:pt x="171" y="27"/>
                            </a:lnTo>
                            <a:lnTo>
                              <a:pt x="171" y="55"/>
                            </a:lnTo>
                            <a:lnTo>
                              <a:pt x="127" y="83"/>
                            </a:lnTo>
                            <a:lnTo>
                              <a:pt x="43" y="83"/>
                            </a:lnTo>
                            <a:lnTo>
                              <a:pt x="0" y="111"/>
                            </a:lnTo>
                            <a:lnTo>
                              <a:pt x="0" y="166"/>
                            </a:lnTo>
                            <a:lnTo>
                              <a:pt x="171" y="166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  <p:sp>
                    <p:nvSpPr>
                      <p:cNvPr id="440" name="Freeform 53"/>
                      <p:cNvSpPr/>
                      <p:nvPr/>
                    </p:nvSpPr>
                    <p:spPr bwMode="auto">
                      <a:xfrm>
                        <a:off x="2156" y="1043"/>
                        <a:ext cx="85" cy="8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71" y="138"/>
                          </a:cxn>
                          <a:cxn ang="0">
                            <a:pos x="129" y="166"/>
                          </a:cxn>
                          <a:cxn ang="0">
                            <a:pos x="43" y="166"/>
                          </a:cxn>
                          <a:cxn ang="0">
                            <a:pos x="0" y="138"/>
                          </a:cxn>
                          <a:cxn ang="0">
                            <a:pos x="0" y="27"/>
                          </a:cxn>
                          <a:cxn ang="0">
                            <a:pos x="43" y="0"/>
                          </a:cxn>
                          <a:cxn ang="0">
                            <a:pos x="129" y="0"/>
                          </a:cxn>
                          <a:cxn ang="0">
                            <a:pos x="171" y="27"/>
                          </a:cxn>
                        </a:cxnLst>
                        <a:rect l="0" t="0" r="r" b="b"/>
                        <a:pathLst>
                          <a:path w="171" h="166">
                            <a:moveTo>
                              <a:pt x="171" y="138"/>
                            </a:moveTo>
                            <a:lnTo>
                              <a:pt x="129" y="166"/>
                            </a:lnTo>
                            <a:lnTo>
                              <a:pt x="43" y="166"/>
                            </a:lnTo>
                            <a:lnTo>
                              <a:pt x="0" y="138"/>
                            </a:lnTo>
                            <a:lnTo>
                              <a:pt x="0" y="27"/>
                            </a:lnTo>
                            <a:lnTo>
                              <a:pt x="43" y="0"/>
                            </a:lnTo>
                            <a:lnTo>
                              <a:pt x="129" y="0"/>
                            </a:lnTo>
                            <a:lnTo>
                              <a:pt x="171" y="27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  <p:sp>
                    <p:nvSpPr>
                      <p:cNvPr id="441" name="Freeform 52"/>
                      <p:cNvSpPr/>
                      <p:nvPr/>
                    </p:nvSpPr>
                    <p:spPr bwMode="auto">
                      <a:xfrm>
                        <a:off x="2284" y="1043"/>
                        <a:ext cx="86" cy="8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66"/>
                          </a:cxn>
                          <a:cxn ang="0">
                            <a:pos x="0" y="0"/>
                          </a:cxn>
                          <a:cxn ang="0">
                            <a:pos x="84" y="111"/>
                          </a:cxn>
                          <a:cxn ang="0">
                            <a:pos x="170" y="0"/>
                          </a:cxn>
                          <a:cxn ang="0">
                            <a:pos x="170" y="166"/>
                          </a:cxn>
                        </a:cxnLst>
                        <a:rect l="0" t="0" r="r" b="b"/>
                        <a:pathLst>
                          <a:path w="170" h="166">
                            <a:moveTo>
                              <a:pt x="0" y="166"/>
                            </a:moveTo>
                            <a:lnTo>
                              <a:pt x="0" y="0"/>
                            </a:lnTo>
                            <a:lnTo>
                              <a:pt x="84" y="111"/>
                            </a:lnTo>
                            <a:lnTo>
                              <a:pt x="170" y="0"/>
                            </a:lnTo>
                            <a:lnTo>
                              <a:pt x="170" y="166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</p:grpSp>
                <p:grpSp>
                  <p:nvGrpSpPr>
                    <p:cNvPr id="407" name="Group 47"/>
                    <p:cNvGrpSpPr/>
                    <p:nvPr/>
                  </p:nvGrpSpPr>
                  <p:grpSpPr bwMode="auto">
                    <a:xfrm>
                      <a:off x="1748" y="917"/>
                      <a:ext cx="128" cy="223"/>
                      <a:chOff x="1748" y="917"/>
                      <a:chExt cx="128" cy="223"/>
                    </a:xfrm>
                  </p:grpSpPr>
                  <p:sp>
                    <p:nvSpPr>
                      <p:cNvPr id="436" name="Freeform 50"/>
                      <p:cNvSpPr/>
                      <p:nvPr/>
                    </p:nvSpPr>
                    <p:spPr bwMode="auto">
                      <a:xfrm>
                        <a:off x="1748" y="1084"/>
                        <a:ext cx="128" cy="5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1" y="111"/>
                          </a:cxn>
                          <a:cxn ang="0">
                            <a:pos x="0" y="83"/>
                          </a:cxn>
                          <a:cxn ang="0">
                            <a:pos x="0" y="28"/>
                          </a:cxn>
                          <a:cxn ang="0">
                            <a:pos x="41" y="0"/>
                          </a:cxn>
                          <a:cxn ang="0">
                            <a:pos x="84" y="0"/>
                          </a:cxn>
                          <a:cxn ang="0">
                            <a:pos x="127" y="28"/>
                          </a:cxn>
                          <a:cxn ang="0">
                            <a:pos x="127" y="83"/>
                          </a:cxn>
                          <a:cxn ang="0">
                            <a:pos x="170" y="111"/>
                          </a:cxn>
                          <a:cxn ang="0">
                            <a:pos x="255" y="111"/>
                          </a:cxn>
                          <a:cxn ang="0">
                            <a:pos x="255" y="0"/>
                          </a:cxn>
                        </a:cxnLst>
                        <a:rect l="0" t="0" r="r" b="b"/>
                        <a:pathLst>
                          <a:path w="255" h="111">
                            <a:moveTo>
                              <a:pt x="41" y="111"/>
                            </a:moveTo>
                            <a:lnTo>
                              <a:pt x="0" y="83"/>
                            </a:lnTo>
                            <a:lnTo>
                              <a:pt x="0" y="28"/>
                            </a:lnTo>
                            <a:lnTo>
                              <a:pt x="41" y="0"/>
                            </a:lnTo>
                            <a:lnTo>
                              <a:pt x="84" y="0"/>
                            </a:lnTo>
                            <a:lnTo>
                              <a:pt x="127" y="28"/>
                            </a:lnTo>
                            <a:lnTo>
                              <a:pt x="127" y="83"/>
                            </a:lnTo>
                            <a:lnTo>
                              <a:pt x="170" y="111"/>
                            </a:lnTo>
                            <a:lnTo>
                              <a:pt x="255" y="111"/>
                            </a:lnTo>
                            <a:lnTo>
                              <a:pt x="255" y="0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  <p:sp>
                    <p:nvSpPr>
                      <p:cNvPr id="437" name="Freeform 49"/>
                      <p:cNvSpPr/>
                      <p:nvPr/>
                    </p:nvSpPr>
                    <p:spPr bwMode="auto">
                      <a:xfrm>
                        <a:off x="1748" y="1001"/>
                        <a:ext cx="128" cy="5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12" y="0"/>
                          </a:cxn>
                          <a:cxn ang="0">
                            <a:pos x="255" y="28"/>
                          </a:cxn>
                          <a:cxn ang="0">
                            <a:pos x="255" y="84"/>
                          </a:cxn>
                          <a:cxn ang="0">
                            <a:pos x="212" y="111"/>
                          </a:cxn>
                          <a:cxn ang="0">
                            <a:pos x="41" y="111"/>
                          </a:cxn>
                          <a:cxn ang="0">
                            <a:pos x="0" y="84"/>
                          </a:cxn>
                          <a:cxn ang="0">
                            <a:pos x="0" y="28"/>
                          </a:cxn>
                          <a:cxn ang="0">
                            <a:pos x="41" y="0"/>
                          </a:cxn>
                        </a:cxnLst>
                        <a:rect l="0" t="0" r="r" b="b"/>
                        <a:pathLst>
                          <a:path w="255" h="111">
                            <a:moveTo>
                              <a:pt x="212" y="0"/>
                            </a:moveTo>
                            <a:lnTo>
                              <a:pt x="255" y="28"/>
                            </a:lnTo>
                            <a:lnTo>
                              <a:pt x="255" y="84"/>
                            </a:lnTo>
                            <a:lnTo>
                              <a:pt x="212" y="111"/>
                            </a:lnTo>
                            <a:lnTo>
                              <a:pt x="41" y="111"/>
                            </a:lnTo>
                            <a:lnTo>
                              <a:pt x="0" y="84"/>
                            </a:lnTo>
                            <a:lnTo>
                              <a:pt x="0" y="28"/>
                            </a:lnTo>
                            <a:lnTo>
                              <a:pt x="41" y="0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  <p:sp>
                    <p:nvSpPr>
                      <p:cNvPr id="438" name="Freeform 48"/>
                      <p:cNvSpPr/>
                      <p:nvPr/>
                    </p:nvSpPr>
                    <p:spPr bwMode="auto">
                      <a:xfrm>
                        <a:off x="1748" y="917"/>
                        <a:ext cx="128" cy="5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55" y="111"/>
                          </a:cxn>
                          <a:cxn ang="0">
                            <a:pos x="0" y="111"/>
                          </a:cxn>
                          <a:cxn ang="0">
                            <a:pos x="170" y="55"/>
                          </a:cxn>
                          <a:cxn ang="0">
                            <a:pos x="0" y="0"/>
                          </a:cxn>
                          <a:cxn ang="0">
                            <a:pos x="255" y="0"/>
                          </a:cxn>
                        </a:cxnLst>
                        <a:rect l="0" t="0" r="r" b="b"/>
                        <a:pathLst>
                          <a:path w="255" h="111">
                            <a:moveTo>
                              <a:pt x="255" y="111"/>
                            </a:moveTo>
                            <a:lnTo>
                              <a:pt x="0" y="111"/>
                            </a:lnTo>
                            <a:lnTo>
                              <a:pt x="170" y="55"/>
                            </a:lnTo>
                            <a:lnTo>
                              <a:pt x="0" y="0"/>
                            </a:lnTo>
                            <a:lnTo>
                              <a:pt x="255" y="0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</p:grpSp>
                <p:grpSp>
                  <p:nvGrpSpPr>
                    <p:cNvPr id="408" name="Group 43"/>
                    <p:cNvGrpSpPr/>
                    <p:nvPr/>
                  </p:nvGrpSpPr>
                  <p:grpSpPr bwMode="auto">
                    <a:xfrm>
                      <a:off x="5400" y="869"/>
                      <a:ext cx="128" cy="223"/>
                      <a:chOff x="1748" y="917"/>
                      <a:chExt cx="128" cy="223"/>
                    </a:xfrm>
                  </p:grpSpPr>
                  <p:sp>
                    <p:nvSpPr>
                      <p:cNvPr id="433" name="Freeform 46"/>
                      <p:cNvSpPr/>
                      <p:nvPr/>
                    </p:nvSpPr>
                    <p:spPr bwMode="auto">
                      <a:xfrm>
                        <a:off x="1748" y="1084"/>
                        <a:ext cx="128" cy="5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1" y="111"/>
                          </a:cxn>
                          <a:cxn ang="0">
                            <a:pos x="0" y="83"/>
                          </a:cxn>
                          <a:cxn ang="0">
                            <a:pos x="0" y="28"/>
                          </a:cxn>
                          <a:cxn ang="0">
                            <a:pos x="41" y="0"/>
                          </a:cxn>
                          <a:cxn ang="0">
                            <a:pos x="84" y="0"/>
                          </a:cxn>
                          <a:cxn ang="0">
                            <a:pos x="127" y="28"/>
                          </a:cxn>
                          <a:cxn ang="0">
                            <a:pos x="127" y="83"/>
                          </a:cxn>
                          <a:cxn ang="0">
                            <a:pos x="170" y="111"/>
                          </a:cxn>
                          <a:cxn ang="0">
                            <a:pos x="255" y="111"/>
                          </a:cxn>
                          <a:cxn ang="0">
                            <a:pos x="255" y="0"/>
                          </a:cxn>
                        </a:cxnLst>
                        <a:rect l="0" t="0" r="r" b="b"/>
                        <a:pathLst>
                          <a:path w="255" h="111">
                            <a:moveTo>
                              <a:pt x="41" y="111"/>
                            </a:moveTo>
                            <a:lnTo>
                              <a:pt x="0" y="83"/>
                            </a:lnTo>
                            <a:lnTo>
                              <a:pt x="0" y="28"/>
                            </a:lnTo>
                            <a:lnTo>
                              <a:pt x="41" y="0"/>
                            </a:lnTo>
                            <a:lnTo>
                              <a:pt x="84" y="0"/>
                            </a:lnTo>
                            <a:lnTo>
                              <a:pt x="127" y="28"/>
                            </a:lnTo>
                            <a:lnTo>
                              <a:pt x="127" y="83"/>
                            </a:lnTo>
                            <a:lnTo>
                              <a:pt x="170" y="111"/>
                            </a:lnTo>
                            <a:lnTo>
                              <a:pt x="255" y="111"/>
                            </a:lnTo>
                            <a:lnTo>
                              <a:pt x="255" y="0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  <p:sp>
                    <p:nvSpPr>
                      <p:cNvPr id="434" name="Freeform 45"/>
                      <p:cNvSpPr/>
                      <p:nvPr/>
                    </p:nvSpPr>
                    <p:spPr bwMode="auto">
                      <a:xfrm>
                        <a:off x="1748" y="1001"/>
                        <a:ext cx="128" cy="5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12" y="0"/>
                          </a:cxn>
                          <a:cxn ang="0">
                            <a:pos x="255" y="28"/>
                          </a:cxn>
                          <a:cxn ang="0">
                            <a:pos x="255" y="84"/>
                          </a:cxn>
                          <a:cxn ang="0">
                            <a:pos x="212" y="111"/>
                          </a:cxn>
                          <a:cxn ang="0">
                            <a:pos x="41" y="111"/>
                          </a:cxn>
                          <a:cxn ang="0">
                            <a:pos x="0" y="84"/>
                          </a:cxn>
                          <a:cxn ang="0">
                            <a:pos x="0" y="28"/>
                          </a:cxn>
                          <a:cxn ang="0">
                            <a:pos x="41" y="0"/>
                          </a:cxn>
                        </a:cxnLst>
                        <a:rect l="0" t="0" r="r" b="b"/>
                        <a:pathLst>
                          <a:path w="255" h="111">
                            <a:moveTo>
                              <a:pt x="212" y="0"/>
                            </a:moveTo>
                            <a:lnTo>
                              <a:pt x="255" y="28"/>
                            </a:lnTo>
                            <a:lnTo>
                              <a:pt x="255" y="84"/>
                            </a:lnTo>
                            <a:lnTo>
                              <a:pt x="212" y="111"/>
                            </a:lnTo>
                            <a:lnTo>
                              <a:pt x="41" y="111"/>
                            </a:lnTo>
                            <a:lnTo>
                              <a:pt x="0" y="84"/>
                            </a:lnTo>
                            <a:lnTo>
                              <a:pt x="0" y="28"/>
                            </a:lnTo>
                            <a:lnTo>
                              <a:pt x="41" y="0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  <p:sp>
                    <p:nvSpPr>
                      <p:cNvPr id="435" name="Freeform 44"/>
                      <p:cNvSpPr/>
                      <p:nvPr/>
                    </p:nvSpPr>
                    <p:spPr bwMode="auto">
                      <a:xfrm>
                        <a:off x="1748" y="917"/>
                        <a:ext cx="128" cy="5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55" y="111"/>
                          </a:cxn>
                          <a:cxn ang="0">
                            <a:pos x="0" y="111"/>
                          </a:cxn>
                          <a:cxn ang="0">
                            <a:pos x="170" y="55"/>
                          </a:cxn>
                          <a:cxn ang="0">
                            <a:pos x="0" y="0"/>
                          </a:cxn>
                          <a:cxn ang="0">
                            <a:pos x="255" y="0"/>
                          </a:cxn>
                        </a:cxnLst>
                        <a:rect l="0" t="0" r="r" b="b"/>
                        <a:pathLst>
                          <a:path w="255" h="111">
                            <a:moveTo>
                              <a:pt x="255" y="111"/>
                            </a:moveTo>
                            <a:lnTo>
                              <a:pt x="0" y="111"/>
                            </a:lnTo>
                            <a:lnTo>
                              <a:pt x="170" y="55"/>
                            </a:lnTo>
                            <a:lnTo>
                              <a:pt x="0" y="0"/>
                            </a:lnTo>
                            <a:lnTo>
                              <a:pt x="255" y="0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</p:grpSp>
                <p:grpSp>
                  <p:nvGrpSpPr>
                    <p:cNvPr id="409" name="Group 39"/>
                    <p:cNvGrpSpPr/>
                    <p:nvPr/>
                  </p:nvGrpSpPr>
                  <p:grpSpPr bwMode="auto">
                    <a:xfrm>
                      <a:off x="5760" y="1008"/>
                      <a:ext cx="340" cy="84"/>
                      <a:chOff x="4972" y="1099"/>
                      <a:chExt cx="340" cy="84"/>
                    </a:xfrm>
                  </p:grpSpPr>
                  <p:sp>
                    <p:nvSpPr>
                      <p:cNvPr id="430" name="Freeform 42"/>
                      <p:cNvSpPr/>
                      <p:nvPr/>
                    </p:nvSpPr>
                    <p:spPr bwMode="auto">
                      <a:xfrm>
                        <a:off x="4972" y="1099"/>
                        <a:ext cx="85" cy="8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8"/>
                          </a:cxn>
                          <a:cxn ang="0">
                            <a:pos x="43" y="0"/>
                          </a:cxn>
                          <a:cxn ang="0">
                            <a:pos x="127" y="0"/>
                          </a:cxn>
                          <a:cxn ang="0">
                            <a:pos x="171" y="28"/>
                          </a:cxn>
                          <a:cxn ang="0">
                            <a:pos x="171" y="56"/>
                          </a:cxn>
                          <a:cxn ang="0">
                            <a:pos x="127" y="83"/>
                          </a:cxn>
                          <a:cxn ang="0">
                            <a:pos x="43" y="83"/>
                          </a:cxn>
                          <a:cxn ang="0">
                            <a:pos x="0" y="111"/>
                          </a:cxn>
                          <a:cxn ang="0">
                            <a:pos x="0" y="167"/>
                          </a:cxn>
                          <a:cxn ang="0">
                            <a:pos x="171" y="167"/>
                          </a:cxn>
                        </a:cxnLst>
                        <a:rect l="0" t="0" r="r" b="b"/>
                        <a:pathLst>
                          <a:path w="171" h="167">
                            <a:moveTo>
                              <a:pt x="0" y="28"/>
                            </a:moveTo>
                            <a:lnTo>
                              <a:pt x="43" y="0"/>
                            </a:lnTo>
                            <a:lnTo>
                              <a:pt x="127" y="0"/>
                            </a:lnTo>
                            <a:lnTo>
                              <a:pt x="171" y="28"/>
                            </a:lnTo>
                            <a:lnTo>
                              <a:pt x="171" y="56"/>
                            </a:lnTo>
                            <a:lnTo>
                              <a:pt x="127" y="83"/>
                            </a:lnTo>
                            <a:lnTo>
                              <a:pt x="43" y="83"/>
                            </a:lnTo>
                            <a:lnTo>
                              <a:pt x="0" y="111"/>
                            </a:lnTo>
                            <a:lnTo>
                              <a:pt x="0" y="167"/>
                            </a:lnTo>
                            <a:lnTo>
                              <a:pt x="171" y="167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  <p:sp>
                    <p:nvSpPr>
                      <p:cNvPr id="431" name="Freeform 41"/>
                      <p:cNvSpPr/>
                      <p:nvPr/>
                    </p:nvSpPr>
                    <p:spPr bwMode="auto">
                      <a:xfrm>
                        <a:off x="5099" y="1099"/>
                        <a:ext cx="86" cy="8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71" y="139"/>
                          </a:cxn>
                          <a:cxn ang="0">
                            <a:pos x="127" y="167"/>
                          </a:cxn>
                          <a:cxn ang="0">
                            <a:pos x="43" y="167"/>
                          </a:cxn>
                          <a:cxn ang="0">
                            <a:pos x="0" y="139"/>
                          </a:cxn>
                          <a:cxn ang="0">
                            <a:pos x="0" y="28"/>
                          </a:cxn>
                          <a:cxn ang="0">
                            <a:pos x="43" y="0"/>
                          </a:cxn>
                          <a:cxn ang="0">
                            <a:pos x="127" y="0"/>
                          </a:cxn>
                          <a:cxn ang="0">
                            <a:pos x="171" y="28"/>
                          </a:cxn>
                        </a:cxnLst>
                        <a:rect l="0" t="0" r="r" b="b"/>
                        <a:pathLst>
                          <a:path w="171" h="167">
                            <a:moveTo>
                              <a:pt x="171" y="139"/>
                            </a:moveTo>
                            <a:lnTo>
                              <a:pt x="127" y="167"/>
                            </a:lnTo>
                            <a:lnTo>
                              <a:pt x="43" y="167"/>
                            </a:lnTo>
                            <a:lnTo>
                              <a:pt x="0" y="139"/>
                            </a:lnTo>
                            <a:lnTo>
                              <a:pt x="0" y="28"/>
                            </a:lnTo>
                            <a:lnTo>
                              <a:pt x="43" y="0"/>
                            </a:lnTo>
                            <a:lnTo>
                              <a:pt x="127" y="0"/>
                            </a:lnTo>
                            <a:lnTo>
                              <a:pt x="171" y="28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  <p:sp>
                    <p:nvSpPr>
                      <p:cNvPr id="432" name="Freeform 40"/>
                      <p:cNvSpPr/>
                      <p:nvPr/>
                    </p:nvSpPr>
                    <p:spPr bwMode="auto">
                      <a:xfrm>
                        <a:off x="5227" y="1099"/>
                        <a:ext cx="85" cy="8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67"/>
                          </a:cxn>
                          <a:cxn ang="0">
                            <a:pos x="0" y="0"/>
                          </a:cxn>
                          <a:cxn ang="0">
                            <a:pos x="86" y="111"/>
                          </a:cxn>
                          <a:cxn ang="0">
                            <a:pos x="171" y="0"/>
                          </a:cxn>
                          <a:cxn ang="0">
                            <a:pos x="171" y="167"/>
                          </a:cxn>
                        </a:cxnLst>
                        <a:rect l="0" t="0" r="r" b="b"/>
                        <a:pathLst>
                          <a:path w="171" h="167">
                            <a:moveTo>
                              <a:pt x="0" y="167"/>
                            </a:moveTo>
                            <a:lnTo>
                              <a:pt x="0" y="0"/>
                            </a:lnTo>
                            <a:lnTo>
                              <a:pt x="86" y="111"/>
                            </a:lnTo>
                            <a:lnTo>
                              <a:pt x="171" y="0"/>
                            </a:lnTo>
                            <a:lnTo>
                              <a:pt x="171" y="167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</p:grpSp>
                <p:grpSp>
                  <p:nvGrpSpPr>
                    <p:cNvPr id="410" name="Group 35"/>
                    <p:cNvGrpSpPr/>
                    <p:nvPr/>
                  </p:nvGrpSpPr>
                  <p:grpSpPr bwMode="auto">
                    <a:xfrm>
                      <a:off x="5400" y="4212"/>
                      <a:ext cx="134" cy="251"/>
                      <a:chOff x="1672" y="4173"/>
                      <a:chExt cx="134" cy="251"/>
                    </a:xfrm>
                  </p:grpSpPr>
                  <p:sp>
                    <p:nvSpPr>
                      <p:cNvPr id="427" name="Freeform 38"/>
                      <p:cNvSpPr/>
                      <p:nvPr/>
                    </p:nvSpPr>
                    <p:spPr bwMode="auto">
                      <a:xfrm>
                        <a:off x="1678" y="4256"/>
                        <a:ext cx="128" cy="5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13" y="0"/>
                          </a:cxn>
                          <a:cxn ang="0">
                            <a:pos x="255" y="28"/>
                          </a:cxn>
                          <a:cxn ang="0">
                            <a:pos x="255" y="84"/>
                          </a:cxn>
                          <a:cxn ang="0">
                            <a:pos x="213" y="111"/>
                          </a:cxn>
                          <a:cxn ang="0">
                            <a:pos x="43" y="111"/>
                          </a:cxn>
                          <a:cxn ang="0">
                            <a:pos x="0" y="84"/>
                          </a:cxn>
                          <a:cxn ang="0">
                            <a:pos x="0" y="28"/>
                          </a:cxn>
                          <a:cxn ang="0">
                            <a:pos x="43" y="0"/>
                          </a:cxn>
                        </a:cxnLst>
                        <a:rect l="0" t="0" r="r" b="b"/>
                        <a:pathLst>
                          <a:path w="255" h="111">
                            <a:moveTo>
                              <a:pt x="213" y="0"/>
                            </a:moveTo>
                            <a:lnTo>
                              <a:pt x="255" y="28"/>
                            </a:lnTo>
                            <a:lnTo>
                              <a:pt x="255" y="84"/>
                            </a:lnTo>
                            <a:lnTo>
                              <a:pt x="213" y="111"/>
                            </a:lnTo>
                            <a:lnTo>
                              <a:pt x="43" y="111"/>
                            </a:lnTo>
                            <a:lnTo>
                              <a:pt x="0" y="84"/>
                            </a:lnTo>
                            <a:lnTo>
                              <a:pt x="0" y="28"/>
                            </a:lnTo>
                            <a:lnTo>
                              <a:pt x="43" y="0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  <p:sp>
                    <p:nvSpPr>
                      <p:cNvPr id="428" name="Freeform 37"/>
                      <p:cNvSpPr/>
                      <p:nvPr/>
                    </p:nvSpPr>
                    <p:spPr bwMode="auto">
                      <a:xfrm>
                        <a:off x="1672" y="4368"/>
                        <a:ext cx="128" cy="5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3" y="111"/>
                          </a:cxn>
                          <a:cxn ang="0">
                            <a:pos x="0" y="83"/>
                          </a:cxn>
                          <a:cxn ang="0">
                            <a:pos x="0" y="28"/>
                          </a:cxn>
                          <a:cxn ang="0">
                            <a:pos x="43" y="0"/>
                          </a:cxn>
                          <a:cxn ang="0">
                            <a:pos x="86" y="0"/>
                          </a:cxn>
                          <a:cxn ang="0">
                            <a:pos x="127" y="28"/>
                          </a:cxn>
                          <a:cxn ang="0">
                            <a:pos x="127" y="83"/>
                          </a:cxn>
                          <a:cxn ang="0">
                            <a:pos x="170" y="111"/>
                          </a:cxn>
                          <a:cxn ang="0">
                            <a:pos x="255" y="111"/>
                          </a:cxn>
                          <a:cxn ang="0">
                            <a:pos x="255" y="0"/>
                          </a:cxn>
                        </a:cxnLst>
                        <a:rect l="0" t="0" r="r" b="b"/>
                        <a:pathLst>
                          <a:path w="255" h="111">
                            <a:moveTo>
                              <a:pt x="43" y="111"/>
                            </a:moveTo>
                            <a:lnTo>
                              <a:pt x="0" y="83"/>
                            </a:lnTo>
                            <a:lnTo>
                              <a:pt x="0" y="28"/>
                            </a:lnTo>
                            <a:lnTo>
                              <a:pt x="43" y="0"/>
                            </a:lnTo>
                            <a:lnTo>
                              <a:pt x="86" y="0"/>
                            </a:lnTo>
                            <a:lnTo>
                              <a:pt x="127" y="28"/>
                            </a:lnTo>
                            <a:lnTo>
                              <a:pt x="127" y="83"/>
                            </a:lnTo>
                            <a:lnTo>
                              <a:pt x="170" y="111"/>
                            </a:lnTo>
                            <a:lnTo>
                              <a:pt x="255" y="111"/>
                            </a:lnTo>
                            <a:lnTo>
                              <a:pt x="255" y="0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  <p:sp>
                    <p:nvSpPr>
                      <p:cNvPr id="429" name="Freeform 36"/>
                      <p:cNvSpPr/>
                      <p:nvPr/>
                    </p:nvSpPr>
                    <p:spPr bwMode="auto">
                      <a:xfrm>
                        <a:off x="1678" y="4173"/>
                        <a:ext cx="128" cy="5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55" y="111"/>
                          </a:cxn>
                          <a:cxn ang="0">
                            <a:pos x="0" y="111"/>
                          </a:cxn>
                          <a:cxn ang="0">
                            <a:pos x="170" y="55"/>
                          </a:cxn>
                          <a:cxn ang="0">
                            <a:pos x="0" y="0"/>
                          </a:cxn>
                          <a:cxn ang="0">
                            <a:pos x="255" y="0"/>
                          </a:cxn>
                        </a:cxnLst>
                        <a:rect l="0" t="0" r="r" b="b"/>
                        <a:pathLst>
                          <a:path w="255" h="111">
                            <a:moveTo>
                              <a:pt x="255" y="111"/>
                            </a:moveTo>
                            <a:lnTo>
                              <a:pt x="0" y="111"/>
                            </a:lnTo>
                            <a:lnTo>
                              <a:pt x="170" y="55"/>
                            </a:lnTo>
                            <a:lnTo>
                              <a:pt x="0" y="0"/>
                            </a:lnTo>
                            <a:lnTo>
                              <a:pt x="255" y="0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</p:grpSp>
                <p:grpSp>
                  <p:nvGrpSpPr>
                    <p:cNvPr id="411" name="Group 31"/>
                    <p:cNvGrpSpPr/>
                    <p:nvPr/>
                  </p:nvGrpSpPr>
                  <p:grpSpPr bwMode="auto">
                    <a:xfrm>
                      <a:off x="5760" y="4056"/>
                      <a:ext cx="341" cy="83"/>
                      <a:chOff x="1280" y="1044"/>
                      <a:chExt cx="341" cy="83"/>
                    </a:xfrm>
                  </p:grpSpPr>
                  <p:sp>
                    <p:nvSpPr>
                      <p:cNvPr id="424" name="Freeform 34"/>
                      <p:cNvSpPr/>
                      <p:nvPr/>
                    </p:nvSpPr>
                    <p:spPr bwMode="auto">
                      <a:xfrm>
                        <a:off x="1280" y="1044"/>
                        <a:ext cx="86" cy="8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7"/>
                          </a:cxn>
                          <a:cxn ang="0">
                            <a:pos x="43" y="0"/>
                          </a:cxn>
                          <a:cxn ang="0">
                            <a:pos x="127" y="0"/>
                          </a:cxn>
                          <a:cxn ang="0">
                            <a:pos x="171" y="27"/>
                          </a:cxn>
                          <a:cxn ang="0">
                            <a:pos x="171" y="55"/>
                          </a:cxn>
                          <a:cxn ang="0">
                            <a:pos x="127" y="83"/>
                          </a:cxn>
                          <a:cxn ang="0">
                            <a:pos x="43" y="83"/>
                          </a:cxn>
                          <a:cxn ang="0">
                            <a:pos x="0" y="110"/>
                          </a:cxn>
                          <a:cxn ang="0">
                            <a:pos x="0" y="166"/>
                          </a:cxn>
                          <a:cxn ang="0">
                            <a:pos x="171" y="166"/>
                          </a:cxn>
                        </a:cxnLst>
                        <a:rect l="0" t="0" r="r" b="b"/>
                        <a:pathLst>
                          <a:path w="171" h="166">
                            <a:moveTo>
                              <a:pt x="0" y="27"/>
                            </a:moveTo>
                            <a:lnTo>
                              <a:pt x="43" y="0"/>
                            </a:lnTo>
                            <a:lnTo>
                              <a:pt x="127" y="0"/>
                            </a:lnTo>
                            <a:lnTo>
                              <a:pt x="171" y="27"/>
                            </a:lnTo>
                            <a:lnTo>
                              <a:pt x="171" y="55"/>
                            </a:lnTo>
                            <a:lnTo>
                              <a:pt x="127" y="83"/>
                            </a:lnTo>
                            <a:lnTo>
                              <a:pt x="43" y="83"/>
                            </a:lnTo>
                            <a:lnTo>
                              <a:pt x="0" y="110"/>
                            </a:lnTo>
                            <a:lnTo>
                              <a:pt x="0" y="166"/>
                            </a:lnTo>
                            <a:lnTo>
                              <a:pt x="171" y="166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  <p:sp>
                    <p:nvSpPr>
                      <p:cNvPr id="425" name="Freeform 33"/>
                      <p:cNvSpPr/>
                      <p:nvPr/>
                    </p:nvSpPr>
                    <p:spPr bwMode="auto">
                      <a:xfrm>
                        <a:off x="1408" y="1044"/>
                        <a:ext cx="85" cy="8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71" y="138"/>
                          </a:cxn>
                          <a:cxn ang="0">
                            <a:pos x="127" y="166"/>
                          </a:cxn>
                          <a:cxn ang="0">
                            <a:pos x="43" y="166"/>
                          </a:cxn>
                          <a:cxn ang="0">
                            <a:pos x="0" y="138"/>
                          </a:cxn>
                          <a:cxn ang="0">
                            <a:pos x="0" y="27"/>
                          </a:cxn>
                          <a:cxn ang="0">
                            <a:pos x="43" y="0"/>
                          </a:cxn>
                          <a:cxn ang="0">
                            <a:pos x="127" y="0"/>
                          </a:cxn>
                          <a:cxn ang="0">
                            <a:pos x="171" y="27"/>
                          </a:cxn>
                        </a:cxnLst>
                        <a:rect l="0" t="0" r="r" b="b"/>
                        <a:pathLst>
                          <a:path w="171" h="166">
                            <a:moveTo>
                              <a:pt x="171" y="138"/>
                            </a:moveTo>
                            <a:lnTo>
                              <a:pt x="127" y="166"/>
                            </a:lnTo>
                            <a:lnTo>
                              <a:pt x="43" y="166"/>
                            </a:lnTo>
                            <a:lnTo>
                              <a:pt x="0" y="138"/>
                            </a:lnTo>
                            <a:lnTo>
                              <a:pt x="0" y="27"/>
                            </a:lnTo>
                            <a:lnTo>
                              <a:pt x="43" y="0"/>
                            </a:lnTo>
                            <a:lnTo>
                              <a:pt x="127" y="0"/>
                            </a:lnTo>
                            <a:lnTo>
                              <a:pt x="171" y="27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  <p:sp>
                    <p:nvSpPr>
                      <p:cNvPr id="426" name="Freeform 32"/>
                      <p:cNvSpPr/>
                      <p:nvPr/>
                    </p:nvSpPr>
                    <p:spPr bwMode="auto">
                      <a:xfrm>
                        <a:off x="1535" y="1044"/>
                        <a:ext cx="86" cy="8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66"/>
                          </a:cxn>
                          <a:cxn ang="0">
                            <a:pos x="0" y="0"/>
                          </a:cxn>
                          <a:cxn ang="0">
                            <a:pos x="86" y="110"/>
                          </a:cxn>
                          <a:cxn ang="0">
                            <a:pos x="171" y="0"/>
                          </a:cxn>
                          <a:cxn ang="0">
                            <a:pos x="171" y="166"/>
                          </a:cxn>
                        </a:cxnLst>
                        <a:rect l="0" t="0" r="r" b="b"/>
                        <a:pathLst>
                          <a:path w="171" h="166">
                            <a:moveTo>
                              <a:pt x="0" y="166"/>
                            </a:moveTo>
                            <a:lnTo>
                              <a:pt x="0" y="0"/>
                            </a:lnTo>
                            <a:lnTo>
                              <a:pt x="86" y="110"/>
                            </a:lnTo>
                            <a:lnTo>
                              <a:pt x="171" y="0"/>
                            </a:lnTo>
                            <a:lnTo>
                              <a:pt x="171" y="166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</p:grpSp>
                <p:grpSp>
                  <p:nvGrpSpPr>
                    <p:cNvPr id="412" name="Group 27"/>
                    <p:cNvGrpSpPr/>
                    <p:nvPr/>
                  </p:nvGrpSpPr>
                  <p:grpSpPr bwMode="auto">
                    <a:xfrm>
                      <a:off x="4879" y="3973"/>
                      <a:ext cx="341" cy="83"/>
                      <a:chOff x="1280" y="1044"/>
                      <a:chExt cx="341" cy="83"/>
                    </a:xfrm>
                  </p:grpSpPr>
                  <p:sp>
                    <p:nvSpPr>
                      <p:cNvPr id="421" name="Freeform 30"/>
                      <p:cNvSpPr/>
                      <p:nvPr/>
                    </p:nvSpPr>
                    <p:spPr bwMode="auto">
                      <a:xfrm>
                        <a:off x="1280" y="1044"/>
                        <a:ext cx="86" cy="8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7"/>
                          </a:cxn>
                          <a:cxn ang="0">
                            <a:pos x="43" y="0"/>
                          </a:cxn>
                          <a:cxn ang="0">
                            <a:pos x="127" y="0"/>
                          </a:cxn>
                          <a:cxn ang="0">
                            <a:pos x="171" y="27"/>
                          </a:cxn>
                          <a:cxn ang="0">
                            <a:pos x="171" y="55"/>
                          </a:cxn>
                          <a:cxn ang="0">
                            <a:pos x="127" y="83"/>
                          </a:cxn>
                          <a:cxn ang="0">
                            <a:pos x="43" y="83"/>
                          </a:cxn>
                          <a:cxn ang="0">
                            <a:pos x="0" y="110"/>
                          </a:cxn>
                          <a:cxn ang="0">
                            <a:pos x="0" y="166"/>
                          </a:cxn>
                          <a:cxn ang="0">
                            <a:pos x="171" y="166"/>
                          </a:cxn>
                        </a:cxnLst>
                        <a:rect l="0" t="0" r="r" b="b"/>
                        <a:pathLst>
                          <a:path w="171" h="166">
                            <a:moveTo>
                              <a:pt x="0" y="27"/>
                            </a:moveTo>
                            <a:lnTo>
                              <a:pt x="43" y="0"/>
                            </a:lnTo>
                            <a:lnTo>
                              <a:pt x="127" y="0"/>
                            </a:lnTo>
                            <a:lnTo>
                              <a:pt x="171" y="27"/>
                            </a:lnTo>
                            <a:lnTo>
                              <a:pt x="171" y="55"/>
                            </a:lnTo>
                            <a:lnTo>
                              <a:pt x="127" y="83"/>
                            </a:lnTo>
                            <a:lnTo>
                              <a:pt x="43" y="83"/>
                            </a:lnTo>
                            <a:lnTo>
                              <a:pt x="0" y="110"/>
                            </a:lnTo>
                            <a:lnTo>
                              <a:pt x="0" y="166"/>
                            </a:lnTo>
                            <a:lnTo>
                              <a:pt x="171" y="166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  <p:sp>
                    <p:nvSpPr>
                      <p:cNvPr id="422" name="Freeform 29"/>
                      <p:cNvSpPr/>
                      <p:nvPr/>
                    </p:nvSpPr>
                    <p:spPr bwMode="auto">
                      <a:xfrm>
                        <a:off x="1408" y="1044"/>
                        <a:ext cx="85" cy="8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71" y="138"/>
                          </a:cxn>
                          <a:cxn ang="0">
                            <a:pos x="127" y="166"/>
                          </a:cxn>
                          <a:cxn ang="0">
                            <a:pos x="43" y="166"/>
                          </a:cxn>
                          <a:cxn ang="0">
                            <a:pos x="0" y="138"/>
                          </a:cxn>
                          <a:cxn ang="0">
                            <a:pos x="0" y="27"/>
                          </a:cxn>
                          <a:cxn ang="0">
                            <a:pos x="43" y="0"/>
                          </a:cxn>
                          <a:cxn ang="0">
                            <a:pos x="127" y="0"/>
                          </a:cxn>
                          <a:cxn ang="0">
                            <a:pos x="171" y="27"/>
                          </a:cxn>
                        </a:cxnLst>
                        <a:rect l="0" t="0" r="r" b="b"/>
                        <a:pathLst>
                          <a:path w="171" h="166">
                            <a:moveTo>
                              <a:pt x="171" y="138"/>
                            </a:moveTo>
                            <a:lnTo>
                              <a:pt x="127" y="166"/>
                            </a:lnTo>
                            <a:lnTo>
                              <a:pt x="43" y="166"/>
                            </a:lnTo>
                            <a:lnTo>
                              <a:pt x="0" y="138"/>
                            </a:lnTo>
                            <a:lnTo>
                              <a:pt x="0" y="27"/>
                            </a:lnTo>
                            <a:lnTo>
                              <a:pt x="43" y="0"/>
                            </a:lnTo>
                            <a:lnTo>
                              <a:pt x="127" y="0"/>
                            </a:lnTo>
                            <a:lnTo>
                              <a:pt x="171" y="27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  <p:sp>
                    <p:nvSpPr>
                      <p:cNvPr id="423" name="Freeform 28"/>
                      <p:cNvSpPr/>
                      <p:nvPr/>
                    </p:nvSpPr>
                    <p:spPr bwMode="auto">
                      <a:xfrm>
                        <a:off x="1535" y="1044"/>
                        <a:ext cx="86" cy="8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66"/>
                          </a:cxn>
                          <a:cxn ang="0">
                            <a:pos x="0" y="0"/>
                          </a:cxn>
                          <a:cxn ang="0">
                            <a:pos x="86" y="110"/>
                          </a:cxn>
                          <a:cxn ang="0">
                            <a:pos x="171" y="0"/>
                          </a:cxn>
                          <a:cxn ang="0">
                            <a:pos x="171" y="166"/>
                          </a:cxn>
                        </a:cxnLst>
                        <a:rect l="0" t="0" r="r" b="b"/>
                        <a:pathLst>
                          <a:path w="171" h="166">
                            <a:moveTo>
                              <a:pt x="0" y="166"/>
                            </a:moveTo>
                            <a:lnTo>
                              <a:pt x="0" y="0"/>
                            </a:lnTo>
                            <a:lnTo>
                              <a:pt x="86" y="110"/>
                            </a:lnTo>
                            <a:lnTo>
                              <a:pt x="171" y="0"/>
                            </a:lnTo>
                            <a:lnTo>
                              <a:pt x="171" y="166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</p:grpSp>
                <p:grpSp>
                  <p:nvGrpSpPr>
                    <p:cNvPr id="413" name="Group 23"/>
                    <p:cNvGrpSpPr/>
                    <p:nvPr/>
                  </p:nvGrpSpPr>
                  <p:grpSpPr bwMode="auto">
                    <a:xfrm>
                      <a:off x="1980" y="4056"/>
                      <a:ext cx="341" cy="83"/>
                      <a:chOff x="1280" y="1044"/>
                      <a:chExt cx="341" cy="83"/>
                    </a:xfrm>
                  </p:grpSpPr>
                  <p:sp>
                    <p:nvSpPr>
                      <p:cNvPr id="418" name="Freeform 26"/>
                      <p:cNvSpPr/>
                      <p:nvPr/>
                    </p:nvSpPr>
                    <p:spPr bwMode="auto">
                      <a:xfrm>
                        <a:off x="1280" y="1044"/>
                        <a:ext cx="86" cy="8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7"/>
                          </a:cxn>
                          <a:cxn ang="0">
                            <a:pos x="43" y="0"/>
                          </a:cxn>
                          <a:cxn ang="0">
                            <a:pos x="127" y="0"/>
                          </a:cxn>
                          <a:cxn ang="0">
                            <a:pos x="171" y="27"/>
                          </a:cxn>
                          <a:cxn ang="0">
                            <a:pos x="171" y="55"/>
                          </a:cxn>
                          <a:cxn ang="0">
                            <a:pos x="127" y="83"/>
                          </a:cxn>
                          <a:cxn ang="0">
                            <a:pos x="43" y="83"/>
                          </a:cxn>
                          <a:cxn ang="0">
                            <a:pos x="0" y="110"/>
                          </a:cxn>
                          <a:cxn ang="0">
                            <a:pos x="0" y="166"/>
                          </a:cxn>
                          <a:cxn ang="0">
                            <a:pos x="171" y="166"/>
                          </a:cxn>
                        </a:cxnLst>
                        <a:rect l="0" t="0" r="r" b="b"/>
                        <a:pathLst>
                          <a:path w="171" h="166">
                            <a:moveTo>
                              <a:pt x="0" y="27"/>
                            </a:moveTo>
                            <a:lnTo>
                              <a:pt x="43" y="0"/>
                            </a:lnTo>
                            <a:lnTo>
                              <a:pt x="127" y="0"/>
                            </a:lnTo>
                            <a:lnTo>
                              <a:pt x="171" y="27"/>
                            </a:lnTo>
                            <a:lnTo>
                              <a:pt x="171" y="55"/>
                            </a:lnTo>
                            <a:lnTo>
                              <a:pt x="127" y="83"/>
                            </a:lnTo>
                            <a:lnTo>
                              <a:pt x="43" y="83"/>
                            </a:lnTo>
                            <a:lnTo>
                              <a:pt x="0" y="110"/>
                            </a:lnTo>
                            <a:lnTo>
                              <a:pt x="0" y="166"/>
                            </a:lnTo>
                            <a:lnTo>
                              <a:pt x="171" y="166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  <p:sp>
                    <p:nvSpPr>
                      <p:cNvPr id="419" name="Freeform 25"/>
                      <p:cNvSpPr/>
                      <p:nvPr/>
                    </p:nvSpPr>
                    <p:spPr bwMode="auto">
                      <a:xfrm>
                        <a:off x="1408" y="1044"/>
                        <a:ext cx="85" cy="8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71" y="138"/>
                          </a:cxn>
                          <a:cxn ang="0">
                            <a:pos x="127" y="166"/>
                          </a:cxn>
                          <a:cxn ang="0">
                            <a:pos x="43" y="166"/>
                          </a:cxn>
                          <a:cxn ang="0">
                            <a:pos x="0" y="138"/>
                          </a:cxn>
                          <a:cxn ang="0">
                            <a:pos x="0" y="27"/>
                          </a:cxn>
                          <a:cxn ang="0">
                            <a:pos x="43" y="0"/>
                          </a:cxn>
                          <a:cxn ang="0">
                            <a:pos x="127" y="0"/>
                          </a:cxn>
                          <a:cxn ang="0">
                            <a:pos x="171" y="27"/>
                          </a:cxn>
                        </a:cxnLst>
                        <a:rect l="0" t="0" r="r" b="b"/>
                        <a:pathLst>
                          <a:path w="171" h="166">
                            <a:moveTo>
                              <a:pt x="171" y="138"/>
                            </a:moveTo>
                            <a:lnTo>
                              <a:pt x="127" y="166"/>
                            </a:lnTo>
                            <a:lnTo>
                              <a:pt x="43" y="166"/>
                            </a:lnTo>
                            <a:lnTo>
                              <a:pt x="0" y="138"/>
                            </a:lnTo>
                            <a:lnTo>
                              <a:pt x="0" y="27"/>
                            </a:lnTo>
                            <a:lnTo>
                              <a:pt x="43" y="0"/>
                            </a:lnTo>
                            <a:lnTo>
                              <a:pt x="127" y="0"/>
                            </a:lnTo>
                            <a:lnTo>
                              <a:pt x="171" y="27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  <p:sp>
                    <p:nvSpPr>
                      <p:cNvPr id="420" name="Freeform 24"/>
                      <p:cNvSpPr/>
                      <p:nvPr/>
                    </p:nvSpPr>
                    <p:spPr bwMode="auto">
                      <a:xfrm>
                        <a:off x="1535" y="1044"/>
                        <a:ext cx="86" cy="8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66"/>
                          </a:cxn>
                          <a:cxn ang="0">
                            <a:pos x="0" y="0"/>
                          </a:cxn>
                          <a:cxn ang="0">
                            <a:pos x="86" y="110"/>
                          </a:cxn>
                          <a:cxn ang="0">
                            <a:pos x="171" y="0"/>
                          </a:cxn>
                          <a:cxn ang="0">
                            <a:pos x="171" y="166"/>
                          </a:cxn>
                        </a:cxnLst>
                        <a:rect l="0" t="0" r="r" b="b"/>
                        <a:pathLst>
                          <a:path w="171" h="166">
                            <a:moveTo>
                              <a:pt x="0" y="166"/>
                            </a:moveTo>
                            <a:lnTo>
                              <a:pt x="0" y="0"/>
                            </a:lnTo>
                            <a:lnTo>
                              <a:pt x="86" y="110"/>
                            </a:lnTo>
                            <a:lnTo>
                              <a:pt x="171" y="0"/>
                            </a:lnTo>
                            <a:lnTo>
                              <a:pt x="171" y="166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</p:grpSp>
                <p:grpSp>
                  <p:nvGrpSpPr>
                    <p:cNvPr id="414" name="Group 19"/>
                    <p:cNvGrpSpPr/>
                    <p:nvPr/>
                  </p:nvGrpSpPr>
                  <p:grpSpPr bwMode="auto">
                    <a:xfrm>
                      <a:off x="1260" y="3973"/>
                      <a:ext cx="341" cy="83"/>
                      <a:chOff x="1280" y="1044"/>
                      <a:chExt cx="341" cy="83"/>
                    </a:xfrm>
                  </p:grpSpPr>
                  <p:sp>
                    <p:nvSpPr>
                      <p:cNvPr id="415" name="Freeform 22"/>
                      <p:cNvSpPr/>
                      <p:nvPr/>
                    </p:nvSpPr>
                    <p:spPr bwMode="auto">
                      <a:xfrm>
                        <a:off x="1280" y="1044"/>
                        <a:ext cx="86" cy="8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7"/>
                          </a:cxn>
                          <a:cxn ang="0">
                            <a:pos x="43" y="0"/>
                          </a:cxn>
                          <a:cxn ang="0">
                            <a:pos x="127" y="0"/>
                          </a:cxn>
                          <a:cxn ang="0">
                            <a:pos x="171" y="27"/>
                          </a:cxn>
                          <a:cxn ang="0">
                            <a:pos x="171" y="55"/>
                          </a:cxn>
                          <a:cxn ang="0">
                            <a:pos x="127" y="83"/>
                          </a:cxn>
                          <a:cxn ang="0">
                            <a:pos x="43" y="83"/>
                          </a:cxn>
                          <a:cxn ang="0">
                            <a:pos x="0" y="110"/>
                          </a:cxn>
                          <a:cxn ang="0">
                            <a:pos x="0" y="166"/>
                          </a:cxn>
                          <a:cxn ang="0">
                            <a:pos x="171" y="166"/>
                          </a:cxn>
                        </a:cxnLst>
                        <a:rect l="0" t="0" r="r" b="b"/>
                        <a:pathLst>
                          <a:path w="171" h="166">
                            <a:moveTo>
                              <a:pt x="0" y="27"/>
                            </a:moveTo>
                            <a:lnTo>
                              <a:pt x="43" y="0"/>
                            </a:lnTo>
                            <a:lnTo>
                              <a:pt x="127" y="0"/>
                            </a:lnTo>
                            <a:lnTo>
                              <a:pt x="171" y="27"/>
                            </a:lnTo>
                            <a:lnTo>
                              <a:pt x="171" y="55"/>
                            </a:lnTo>
                            <a:lnTo>
                              <a:pt x="127" y="83"/>
                            </a:lnTo>
                            <a:lnTo>
                              <a:pt x="43" y="83"/>
                            </a:lnTo>
                            <a:lnTo>
                              <a:pt x="0" y="110"/>
                            </a:lnTo>
                            <a:lnTo>
                              <a:pt x="0" y="166"/>
                            </a:lnTo>
                            <a:lnTo>
                              <a:pt x="171" y="166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  <p:sp>
                    <p:nvSpPr>
                      <p:cNvPr id="416" name="Freeform 21"/>
                      <p:cNvSpPr/>
                      <p:nvPr/>
                    </p:nvSpPr>
                    <p:spPr bwMode="auto">
                      <a:xfrm>
                        <a:off x="1408" y="1044"/>
                        <a:ext cx="85" cy="8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71" y="138"/>
                          </a:cxn>
                          <a:cxn ang="0">
                            <a:pos x="127" y="166"/>
                          </a:cxn>
                          <a:cxn ang="0">
                            <a:pos x="43" y="166"/>
                          </a:cxn>
                          <a:cxn ang="0">
                            <a:pos x="0" y="138"/>
                          </a:cxn>
                          <a:cxn ang="0">
                            <a:pos x="0" y="27"/>
                          </a:cxn>
                          <a:cxn ang="0">
                            <a:pos x="43" y="0"/>
                          </a:cxn>
                          <a:cxn ang="0">
                            <a:pos x="127" y="0"/>
                          </a:cxn>
                          <a:cxn ang="0">
                            <a:pos x="171" y="27"/>
                          </a:cxn>
                        </a:cxnLst>
                        <a:rect l="0" t="0" r="r" b="b"/>
                        <a:pathLst>
                          <a:path w="171" h="166">
                            <a:moveTo>
                              <a:pt x="171" y="138"/>
                            </a:moveTo>
                            <a:lnTo>
                              <a:pt x="127" y="166"/>
                            </a:lnTo>
                            <a:lnTo>
                              <a:pt x="43" y="166"/>
                            </a:lnTo>
                            <a:lnTo>
                              <a:pt x="0" y="138"/>
                            </a:lnTo>
                            <a:lnTo>
                              <a:pt x="0" y="27"/>
                            </a:lnTo>
                            <a:lnTo>
                              <a:pt x="43" y="0"/>
                            </a:lnTo>
                            <a:lnTo>
                              <a:pt x="127" y="0"/>
                            </a:lnTo>
                            <a:lnTo>
                              <a:pt x="171" y="27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  <p:sp>
                    <p:nvSpPr>
                      <p:cNvPr id="417" name="Freeform 20"/>
                      <p:cNvSpPr/>
                      <p:nvPr/>
                    </p:nvSpPr>
                    <p:spPr bwMode="auto">
                      <a:xfrm>
                        <a:off x="1535" y="1044"/>
                        <a:ext cx="86" cy="8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66"/>
                          </a:cxn>
                          <a:cxn ang="0">
                            <a:pos x="0" y="0"/>
                          </a:cxn>
                          <a:cxn ang="0">
                            <a:pos x="86" y="110"/>
                          </a:cxn>
                          <a:cxn ang="0">
                            <a:pos x="171" y="0"/>
                          </a:cxn>
                          <a:cxn ang="0">
                            <a:pos x="171" y="166"/>
                          </a:cxn>
                        </a:cxnLst>
                        <a:rect l="0" t="0" r="r" b="b"/>
                        <a:pathLst>
                          <a:path w="171" h="166">
                            <a:moveTo>
                              <a:pt x="0" y="166"/>
                            </a:moveTo>
                            <a:lnTo>
                              <a:pt x="0" y="0"/>
                            </a:lnTo>
                            <a:lnTo>
                              <a:pt x="86" y="110"/>
                            </a:lnTo>
                            <a:lnTo>
                              <a:pt x="171" y="0"/>
                            </a:lnTo>
                            <a:lnTo>
                              <a:pt x="171" y="166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</p:grpSp>
              </p:grpSp>
            </p:grpSp>
          </p:grpSp>
        </p:grpSp>
        <p:sp>
          <p:nvSpPr>
            <p:cNvPr id="370" name="Rectangle 14"/>
            <p:cNvSpPr>
              <a:spLocks noChangeArrowheads="1"/>
            </p:cNvSpPr>
            <p:nvPr/>
          </p:nvSpPr>
          <p:spPr bwMode="auto">
            <a:xfrm>
              <a:off x="2547" y="1760"/>
              <a:ext cx="1033" cy="4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5cm</a:t>
              </a:r>
              <a:endPara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71" name="Rectangle 13"/>
            <p:cNvSpPr>
              <a:spLocks noChangeArrowheads="1"/>
            </p:cNvSpPr>
            <p:nvPr/>
          </p:nvSpPr>
          <p:spPr bwMode="auto">
            <a:xfrm>
              <a:off x="3274" y="1280"/>
              <a:ext cx="1026" cy="3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5cm</a:t>
              </a:r>
              <a:endPara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72" name="Rectangle 12"/>
            <p:cNvSpPr>
              <a:spLocks noChangeArrowheads="1"/>
            </p:cNvSpPr>
            <p:nvPr/>
          </p:nvSpPr>
          <p:spPr bwMode="auto">
            <a:xfrm>
              <a:off x="3620" y="3140"/>
              <a:ext cx="1018" cy="4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5cm</a:t>
              </a:r>
              <a:endPara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73" name="Rectangle 11"/>
            <p:cNvSpPr>
              <a:spLocks noChangeArrowheads="1"/>
            </p:cNvSpPr>
            <p:nvPr/>
          </p:nvSpPr>
          <p:spPr bwMode="auto">
            <a:xfrm>
              <a:off x="6580" y="3180"/>
              <a:ext cx="1060" cy="3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5cm</a:t>
              </a:r>
              <a:endPara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374" name="Group 7"/>
            <p:cNvGrpSpPr/>
            <p:nvPr/>
          </p:nvGrpSpPr>
          <p:grpSpPr bwMode="auto">
            <a:xfrm>
              <a:off x="260" y="480"/>
              <a:ext cx="320" cy="1072"/>
              <a:chOff x="2580" y="14307"/>
              <a:chExt cx="320" cy="1072"/>
            </a:xfrm>
          </p:grpSpPr>
          <p:sp>
            <p:nvSpPr>
              <p:cNvPr id="380" name="Line 10"/>
              <p:cNvSpPr>
                <a:spLocks noChangeShapeType="1"/>
              </p:cNvSpPr>
              <p:nvPr/>
            </p:nvSpPr>
            <p:spPr bwMode="auto">
              <a:xfrm>
                <a:off x="2780" y="14327"/>
                <a:ext cx="0" cy="10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381" name="Line 9"/>
              <p:cNvSpPr>
                <a:spLocks noChangeShapeType="1"/>
              </p:cNvSpPr>
              <p:nvPr/>
            </p:nvSpPr>
            <p:spPr bwMode="auto">
              <a:xfrm flipH="1">
                <a:off x="2580" y="14307"/>
                <a:ext cx="31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382" name="Line 8"/>
              <p:cNvSpPr>
                <a:spLocks noChangeShapeType="1"/>
              </p:cNvSpPr>
              <p:nvPr/>
            </p:nvSpPr>
            <p:spPr bwMode="auto">
              <a:xfrm flipH="1">
                <a:off x="2585" y="15367"/>
                <a:ext cx="31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</p:grpSp>
        <p:sp>
          <p:nvSpPr>
            <p:cNvPr id="375" name="Rectangle 6"/>
            <p:cNvSpPr>
              <a:spLocks noChangeArrowheads="1"/>
            </p:cNvSpPr>
            <p:nvPr/>
          </p:nvSpPr>
          <p:spPr bwMode="auto">
            <a:xfrm>
              <a:off x="-364" y="640"/>
              <a:ext cx="1091" cy="7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18000" tIns="10800" rIns="18000" bIns="10800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20cm</a:t>
              </a:r>
              <a:endPara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76" name="Rectangle 5"/>
            <p:cNvSpPr>
              <a:spLocks noChangeArrowheads="1"/>
            </p:cNvSpPr>
            <p:nvPr/>
          </p:nvSpPr>
          <p:spPr bwMode="auto">
            <a:xfrm>
              <a:off x="60" y="1820"/>
              <a:ext cx="1213" cy="4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5cm</a:t>
              </a:r>
              <a:endPara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77" name="Rectangle 4"/>
            <p:cNvSpPr>
              <a:spLocks noChangeArrowheads="1"/>
            </p:cNvSpPr>
            <p:nvPr/>
          </p:nvSpPr>
          <p:spPr bwMode="auto">
            <a:xfrm>
              <a:off x="80" y="3120"/>
              <a:ext cx="1284" cy="4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5cm</a:t>
              </a:r>
              <a:endPara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78" name="Rectangle 3"/>
            <p:cNvSpPr>
              <a:spLocks noChangeArrowheads="1"/>
            </p:cNvSpPr>
            <p:nvPr/>
          </p:nvSpPr>
          <p:spPr bwMode="auto">
            <a:xfrm>
              <a:off x="2800" y="3140"/>
              <a:ext cx="838" cy="4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5cm</a:t>
              </a:r>
              <a:endPara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79" name="Rectangle 2"/>
            <p:cNvSpPr>
              <a:spLocks noChangeArrowheads="1"/>
            </p:cNvSpPr>
            <p:nvPr/>
          </p:nvSpPr>
          <p:spPr bwMode="auto">
            <a:xfrm>
              <a:off x="6520" y="1800"/>
              <a:ext cx="1029" cy="4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5cm</a:t>
              </a:r>
              <a:endPara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404971"/>
            <a:ext cx="898096" cy="453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16200000" flipH="1">
            <a:off x="3831832" y="1532260"/>
            <a:ext cx="6857998" cy="3793481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680072" y="425042"/>
            <a:ext cx="5472608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地面通道线、区域划分线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55576" y="1484784"/>
            <a:ext cx="8207375" cy="22278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）线型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A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类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黄色实线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60mm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：原则上用于物品的定位线；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80mm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：原则上用于设备的区域线；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120mm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：原则上用于主通道线。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9896" y="1484784"/>
            <a:ext cx="8639423" cy="5110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1" name="Rectangle 10"/>
          <p:cNvSpPr>
            <a:spLocks noChangeArrowheads="1"/>
          </p:cNvSpPr>
          <p:nvPr/>
        </p:nvSpPr>
        <p:spPr bwMode="auto">
          <a:xfrm>
            <a:off x="680072" y="1666961"/>
            <a:ext cx="2028252" cy="1015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）定位线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F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类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开闭门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线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</p:txBody>
      </p:sp>
      <p:grpSp>
        <p:nvGrpSpPr>
          <p:cNvPr id="452" name="组合 451"/>
          <p:cNvGrpSpPr/>
          <p:nvPr/>
        </p:nvGrpSpPr>
        <p:grpSpPr>
          <a:xfrm>
            <a:off x="467544" y="3179867"/>
            <a:ext cx="7848871" cy="2918445"/>
            <a:chOff x="879103" y="2987427"/>
            <a:chExt cx="6105525" cy="2219325"/>
          </a:xfrm>
        </p:grpSpPr>
        <p:sp>
          <p:nvSpPr>
            <p:cNvPr id="453" name="Rectangle 2"/>
            <p:cNvSpPr>
              <a:spLocks noChangeArrowheads="1"/>
            </p:cNvSpPr>
            <p:nvPr/>
          </p:nvSpPr>
          <p:spPr bwMode="auto">
            <a:xfrm rot="5400000">
              <a:off x="720353" y="3838327"/>
              <a:ext cx="1479550" cy="12700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4" name="Arc 3"/>
            <p:cNvSpPr/>
            <p:nvPr/>
          </p:nvSpPr>
          <p:spPr bwMode="auto">
            <a:xfrm rot="10970362" flipH="1">
              <a:off x="879103" y="3104902"/>
              <a:ext cx="1890713" cy="1554163"/>
            </a:xfrm>
            <a:custGeom>
              <a:avLst/>
              <a:gdLst>
                <a:gd name="G0" fmla="+- 0 0 0"/>
                <a:gd name="G1" fmla="+- 19629 0 0"/>
                <a:gd name="G2" fmla="+- 21600 0 0"/>
                <a:gd name="T0" fmla="*/ 9014 w 21600"/>
                <a:gd name="T1" fmla="*/ 0 h 24658"/>
                <a:gd name="T2" fmla="*/ 21006 w 21600"/>
                <a:gd name="T3" fmla="*/ 24658 h 24658"/>
                <a:gd name="T4" fmla="*/ 0 w 21600"/>
                <a:gd name="T5" fmla="*/ 19629 h 24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4658" fill="none" extrusionOk="0">
                  <a:moveTo>
                    <a:pt x="9014" y="-1"/>
                  </a:moveTo>
                  <a:cubicBezTo>
                    <a:pt x="16684" y="3521"/>
                    <a:pt x="21600" y="11188"/>
                    <a:pt x="21600" y="19629"/>
                  </a:cubicBezTo>
                  <a:cubicBezTo>
                    <a:pt x="21600" y="21322"/>
                    <a:pt x="21400" y="23010"/>
                    <a:pt x="21006" y="24658"/>
                  </a:cubicBezTo>
                </a:path>
                <a:path w="21600" h="24658" stroke="0" extrusionOk="0">
                  <a:moveTo>
                    <a:pt x="9014" y="-1"/>
                  </a:moveTo>
                  <a:cubicBezTo>
                    <a:pt x="16684" y="3521"/>
                    <a:pt x="21600" y="11188"/>
                    <a:pt x="21600" y="19629"/>
                  </a:cubicBezTo>
                  <a:cubicBezTo>
                    <a:pt x="21600" y="21322"/>
                    <a:pt x="21400" y="23010"/>
                    <a:pt x="21006" y="24658"/>
                  </a:cubicBezTo>
                  <a:lnTo>
                    <a:pt x="0" y="19629"/>
                  </a:lnTo>
                  <a:close/>
                </a:path>
              </a:pathLst>
            </a:custGeom>
            <a:noFill/>
            <a:ln w="127000">
              <a:solidFill>
                <a:srgbClr val="FFFF00"/>
              </a:solidFill>
              <a:prstDash val="sysDot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5" name="Rectangle 4"/>
            <p:cNvSpPr>
              <a:spLocks noChangeArrowheads="1"/>
            </p:cNvSpPr>
            <p:nvPr/>
          </p:nvSpPr>
          <p:spPr bwMode="auto">
            <a:xfrm>
              <a:off x="1371228" y="3022352"/>
              <a:ext cx="1479550" cy="12700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6" name="Line 5"/>
            <p:cNvSpPr>
              <a:spLocks noChangeShapeType="1"/>
            </p:cNvSpPr>
            <p:nvPr/>
          </p:nvSpPr>
          <p:spPr bwMode="auto">
            <a:xfrm>
              <a:off x="1383928" y="3708152"/>
              <a:ext cx="0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7" name="Line 6"/>
            <p:cNvSpPr>
              <a:spLocks noChangeShapeType="1"/>
            </p:cNvSpPr>
            <p:nvPr/>
          </p:nvSpPr>
          <p:spPr bwMode="auto">
            <a:xfrm>
              <a:off x="1536328" y="3708152"/>
              <a:ext cx="0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8" name="Line 7"/>
            <p:cNvSpPr>
              <a:spLocks noChangeShapeType="1"/>
            </p:cNvSpPr>
            <p:nvPr/>
          </p:nvSpPr>
          <p:spPr bwMode="auto">
            <a:xfrm>
              <a:off x="1079128" y="3835152"/>
              <a:ext cx="304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9" name="Line 8"/>
            <p:cNvSpPr>
              <a:spLocks noChangeShapeType="1"/>
            </p:cNvSpPr>
            <p:nvPr/>
          </p:nvSpPr>
          <p:spPr bwMode="auto">
            <a:xfrm flipH="1">
              <a:off x="1536328" y="3835152"/>
              <a:ext cx="266700" cy="12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0" name="Rectangle 9"/>
            <p:cNvSpPr>
              <a:spLocks noChangeArrowheads="1"/>
            </p:cNvSpPr>
            <p:nvPr/>
          </p:nvSpPr>
          <p:spPr bwMode="auto">
            <a:xfrm>
              <a:off x="1561728" y="3416052"/>
              <a:ext cx="609600" cy="3429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5cm</a:t>
              </a:r>
              <a:endParaRPr kumimoji="0" lang="zh-CN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endParaRPr>
            </a:p>
          </p:txBody>
        </p:sp>
        <p:sp>
          <p:nvSpPr>
            <p:cNvPr id="461" name="Rectangle 10"/>
            <p:cNvSpPr>
              <a:spLocks noChangeArrowheads="1"/>
            </p:cNvSpPr>
            <p:nvPr/>
          </p:nvSpPr>
          <p:spPr bwMode="auto">
            <a:xfrm>
              <a:off x="3923928" y="2996952"/>
              <a:ext cx="1479550" cy="12700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2" name="Rectangle 11"/>
            <p:cNvSpPr>
              <a:spLocks noChangeArrowheads="1"/>
            </p:cNvSpPr>
            <p:nvPr/>
          </p:nvSpPr>
          <p:spPr bwMode="auto">
            <a:xfrm rot="5400000">
              <a:off x="3228603" y="3806577"/>
              <a:ext cx="1479550" cy="16510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3" name="Arc 12"/>
            <p:cNvSpPr/>
            <p:nvPr/>
          </p:nvSpPr>
          <p:spPr bwMode="auto">
            <a:xfrm rot="10970362" flipH="1">
              <a:off x="3493716" y="3085852"/>
              <a:ext cx="1865312" cy="1501775"/>
            </a:xfrm>
            <a:custGeom>
              <a:avLst/>
              <a:gdLst>
                <a:gd name="G0" fmla="+- 0 0 0"/>
                <a:gd name="G1" fmla="+- 20316 0 0"/>
                <a:gd name="G2" fmla="+- 21600 0 0"/>
                <a:gd name="T0" fmla="*/ 7337 w 21600"/>
                <a:gd name="T1" fmla="*/ 0 h 25345"/>
                <a:gd name="T2" fmla="*/ 21006 w 21600"/>
                <a:gd name="T3" fmla="*/ 25345 h 25345"/>
                <a:gd name="T4" fmla="*/ 0 w 21600"/>
                <a:gd name="T5" fmla="*/ 20316 h 25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5345" fill="none" extrusionOk="0">
                  <a:moveTo>
                    <a:pt x="7336" y="0"/>
                  </a:moveTo>
                  <a:cubicBezTo>
                    <a:pt x="15896" y="3091"/>
                    <a:pt x="21600" y="11215"/>
                    <a:pt x="21600" y="20316"/>
                  </a:cubicBezTo>
                  <a:cubicBezTo>
                    <a:pt x="21600" y="22009"/>
                    <a:pt x="21400" y="23697"/>
                    <a:pt x="21006" y="25345"/>
                  </a:cubicBezTo>
                </a:path>
                <a:path w="21600" h="25345" stroke="0" extrusionOk="0">
                  <a:moveTo>
                    <a:pt x="7336" y="0"/>
                  </a:moveTo>
                  <a:cubicBezTo>
                    <a:pt x="15896" y="3091"/>
                    <a:pt x="21600" y="11215"/>
                    <a:pt x="21600" y="20316"/>
                  </a:cubicBezTo>
                  <a:cubicBezTo>
                    <a:pt x="21600" y="22009"/>
                    <a:pt x="21400" y="23697"/>
                    <a:pt x="21006" y="25345"/>
                  </a:cubicBezTo>
                  <a:lnTo>
                    <a:pt x="0" y="20316"/>
                  </a:lnTo>
                  <a:close/>
                </a:path>
              </a:pathLst>
            </a:custGeom>
            <a:noFill/>
            <a:ln w="127000">
              <a:solidFill>
                <a:srgbClr val="FFFF00"/>
              </a:solidFill>
              <a:prstDash val="sysDot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4" name="Line 13"/>
            <p:cNvSpPr>
              <a:spLocks noChangeShapeType="1"/>
            </p:cNvSpPr>
            <p:nvPr/>
          </p:nvSpPr>
          <p:spPr bwMode="auto">
            <a:xfrm flipH="1">
              <a:off x="4076328" y="3708152"/>
              <a:ext cx="266700" cy="12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5" name="Line 14"/>
            <p:cNvSpPr>
              <a:spLocks noChangeShapeType="1"/>
            </p:cNvSpPr>
            <p:nvPr/>
          </p:nvSpPr>
          <p:spPr bwMode="auto">
            <a:xfrm>
              <a:off x="3555628" y="3708152"/>
              <a:ext cx="304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6" name="Line 15"/>
            <p:cNvSpPr>
              <a:spLocks noChangeShapeType="1"/>
            </p:cNvSpPr>
            <p:nvPr/>
          </p:nvSpPr>
          <p:spPr bwMode="auto">
            <a:xfrm>
              <a:off x="4076328" y="3593852"/>
              <a:ext cx="0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7" name="Line 16"/>
            <p:cNvSpPr>
              <a:spLocks noChangeShapeType="1"/>
            </p:cNvSpPr>
            <p:nvPr/>
          </p:nvSpPr>
          <p:spPr bwMode="auto">
            <a:xfrm>
              <a:off x="3898528" y="3593852"/>
              <a:ext cx="0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8" name="Rectangle 17"/>
            <p:cNvSpPr>
              <a:spLocks noChangeArrowheads="1"/>
            </p:cNvSpPr>
            <p:nvPr/>
          </p:nvSpPr>
          <p:spPr bwMode="auto">
            <a:xfrm>
              <a:off x="4101728" y="3416052"/>
              <a:ext cx="609600" cy="2159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5cm</a:t>
              </a:r>
              <a:endParaRPr kumimoji="0" lang="zh-CN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endParaRPr>
            </a:p>
          </p:txBody>
        </p:sp>
        <p:sp>
          <p:nvSpPr>
            <p:cNvPr id="469" name="Oval 18"/>
            <p:cNvSpPr>
              <a:spLocks noChangeArrowheads="1"/>
            </p:cNvSpPr>
            <p:nvPr/>
          </p:nvSpPr>
          <p:spPr bwMode="auto">
            <a:xfrm>
              <a:off x="1434728" y="3012827"/>
              <a:ext cx="101600" cy="101600"/>
            </a:xfrm>
            <a:prstGeom prst="ellipse">
              <a:avLst/>
            </a:prstGeom>
            <a:noFill/>
            <a:ln w="9525">
              <a:solidFill>
                <a:srgbClr val="333333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0" name="Oval 19"/>
            <p:cNvSpPr>
              <a:spLocks noChangeArrowheads="1"/>
            </p:cNvSpPr>
            <p:nvPr/>
          </p:nvSpPr>
          <p:spPr bwMode="auto">
            <a:xfrm>
              <a:off x="3923928" y="3012827"/>
              <a:ext cx="101600" cy="101600"/>
            </a:xfrm>
            <a:prstGeom prst="ellipse">
              <a:avLst/>
            </a:prstGeom>
            <a:noFill/>
            <a:ln w="9525">
              <a:solidFill>
                <a:srgbClr val="333333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1" name="Rectangle 20"/>
            <p:cNvSpPr>
              <a:spLocks noChangeArrowheads="1"/>
            </p:cNvSpPr>
            <p:nvPr/>
          </p:nvSpPr>
          <p:spPr bwMode="auto">
            <a:xfrm>
              <a:off x="5486028" y="2987427"/>
              <a:ext cx="1479550" cy="12700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2" name="Oval 21"/>
            <p:cNvSpPr>
              <a:spLocks noChangeArrowheads="1"/>
            </p:cNvSpPr>
            <p:nvPr/>
          </p:nvSpPr>
          <p:spPr bwMode="auto">
            <a:xfrm>
              <a:off x="6844928" y="2987427"/>
              <a:ext cx="101600" cy="101600"/>
            </a:xfrm>
            <a:prstGeom prst="ellipse">
              <a:avLst/>
            </a:prstGeom>
            <a:noFill/>
            <a:ln w="9525">
              <a:solidFill>
                <a:srgbClr val="333333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3" name="Rectangle 22"/>
            <p:cNvSpPr>
              <a:spLocks noChangeArrowheads="1"/>
            </p:cNvSpPr>
            <p:nvPr/>
          </p:nvSpPr>
          <p:spPr bwMode="auto">
            <a:xfrm rot="16200000" flipH="1">
              <a:off x="6140078" y="3831977"/>
              <a:ext cx="1536700" cy="15240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4" name="Arc 23"/>
            <p:cNvSpPr/>
            <p:nvPr/>
          </p:nvSpPr>
          <p:spPr bwMode="auto">
            <a:xfrm rot="15402312" flipH="1">
              <a:off x="5247904" y="3284289"/>
              <a:ext cx="1731962" cy="1160463"/>
            </a:xfrm>
            <a:custGeom>
              <a:avLst/>
              <a:gdLst>
                <a:gd name="G0" fmla="+- 11979 0 0"/>
                <a:gd name="G1" fmla="+- 21600 0 0"/>
                <a:gd name="G2" fmla="+- 21600 0 0"/>
                <a:gd name="T0" fmla="*/ 0 w 33579"/>
                <a:gd name="T1" fmla="*/ 3626 h 25552"/>
                <a:gd name="T2" fmla="*/ 33214 w 33579"/>
                <a:gd name="T3" fmla="*/ 25552 h 25552"/>
                <a:gd name="T4" fmla="*/ 11979 w 33579"/>
                <a:gd name="T5" fmla="*/ 21600 h 25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579" h="25552" fill="none" extrusionOk="0">
                  <a:moveTo>
                    <a:pt x="0" y="3626"/>
                  </a:moveTo>
                  <a:cubicBezTo>
                    <a:pt x="3547" y="1261"/>
                    <a:pt x="7715" y="-1"/>
                    <a:pt x="11979" y="0"/>
                  </a:cubicBezTo>
                  <a:cubicBezTo>
                    <a:pt x="23908" y="0"/>
                    <a:pt x="33579" y="9670"/>
                    <a:pt x="33579" y="21600"/>
                  </a:cubicBezTo>
                  <a:cubicBezTo>
                    <a:pt x="33579" y="22925"/>
                    <a:pt x="33456" y="24248"/>
                    <a:pt x="33214" y="25552"/>
                  </a:cubicBezTo>
                </a:path>
                <a:path w="33579" h="25552" stroke="0" extrusionOk="0">
                  <a:moveTo>
                    <a:pt x="0" y="3626"/>
                  </a:moveTo>
                  <a:cubicBezTo>
                    <a:pt x="3547" y="1261"/>
                    <a:pt x="7715" y="-1"/>
                    <a:pt x="11979" y="0"/>
                  </a:cubicBezTo>
                  <a:cubicBezTo>
                    <a:pt x="23908" y="0"/>
                    <a:pt x="33579" y="9670"/>
                    <a:pt x="33579" y="21600"/>
                  </a:cubicBezTo>
                  <a:cubicBezTo>
                    <a:pt x="33579" y="22925"/>
                    <a:pt x="33456" y="24248"/>
                    <a:pt x="33214" y="25552"/>
                  </a:cubicBezTo>
                  <a:lnTo>
                    <a:pt x="11979" y="21600"/>
                  </a:lnTo>
                  <a:close/>
                </a:path>
              </a:pathLst>
            </a:custGeom>
            <a:noFill/>
            <a:ln w="127000">
              <a:solidFill>
                <a:srgbClr val="FFFF00"/>
              </a:solidFill>
              <a:prstDash val="sysDot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5" name="AutoShape 24"/>
            <p:cNvSpPr>
              <a:spLocks noChangeArrowheads="1"/>
            </p:cNvSpPr>
            <p:nvPr/>
          </p:nvSpPr>
          <p:spPr bwMode="auto">
            <a:xfrm>
              <a:off x="1523628" y="4876552"/>
              <a:ext cx="981075" cy="330200"/>
            </a:xfrm>
            <a:prstGeom prst="flowChartProcess">
              <a:avLst/>
            </a:prstGeom>
            <a:solidFill>
              <a:srgbClr val="FABF8F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单开门</a:t>
              </a:r>
              <a:endParaRPr kumimoji="0" 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endParaRPr>
            </a:p>
          </p:txBody>
        </p:sp>
        <p:sp>
          <p:nvSpPr>
            <p:cNvPr id="476" name="AutoShape 25"/>
            <p:cNvSpPr>
              <a:spLocks noChangeArrowheads="1"/>
            </p:cNvSpPr>
            <p:nvPr/>
          </p:nvSpPr>
          <p:spPr bwMode="auto">
            <a:xfrm>
              <a:off x="4682753" y="4876552"/>
              <a:ext cx="982663" cy="330200"/>
            </a:xfrm>
            <a:prstGeom prst="flowChartProcess">
              <a:avLst/>
            </a:prstGeom>
            <a:solidFill>
              <a:srgbClr val="FABF8F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双开门</a:t>
              </a:r>
              <a:endParaRPr kumimoji="0" 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404971"/>
            <a:ext cx="898096" cy="453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16200000" flipH="1">
            <a:off x="3831832" y="1532260"/>
            <a:ext cx="6857998" cy="3793481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680072" y="425042"/>
            <a:ext cx="5472608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地面通道线、区域划分线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55576" y="1484784"/>
            <a:ext cx="8207375" cy="22278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）线型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A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类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黄色实线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60mm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：原则上用于物品的定位线；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80mm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：原则上用于设备的区域线；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120mm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：原则上用于主通道线。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9896" y="1484784"/>
            <a:ext cx="8639423" cy="5110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500644" y="1544006"/>
            <a:ext cx="8103803" cy="19389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）定位线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G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类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警示范围线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zh-CN" altLang="zh-CN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设置</a:t>
            </a:r>
            <a:r>
              <a:rPr lang="zh-CN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在墙面的消防栓；配电柜、配电箱、电气控制柜等；提醒作业操作注意的区域、提醒行走注意的区域、提醒碰头的部位等</a:t>
            </a:r>
            <a:r>
              <a:rPr lang="zh-CN" altLang="zh-CN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；</a:t>
            </a:r>
            <a:endParaRPr lang="zh-CN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4" name="Group 1"/>
          <p:cNvGrpSpPr/>
          <p:nvPr/>
        </p:nvGrpSpPr>
        <p:grpSpPr bwMode="auto">
          <a:xfrm>
            <a:off x="827486" y="3573016"/>
            <a:ext cx="3960538" cy="2855019"/>
            <a:chOff x="951" y="1816"/>
            <a:chExt cx="5532" cy="4319"/>
          </a:xfrm>
        </p:grpSpPr>
        <p:grpSp>
          <p:nvGrpSpPr>
            <p:cNvPr id="35" name="Group 3"/>
            <p:cNvGrpSpPr/>
            <p:nvPr/>
          </p:nvGrpSpPr>
          <p:grpSpPr bwMode="auto">
            <a:xfrm>
              <a:off x="951" y="1816"/>
              <a:ext cx="5532" cy="3487"/>
              <a:chOff x="1571" y="1660"/>
              <a:chExt cx="5532" cy="3487"/>
            </a:xfrm>
          </p:grpSpPr>
          <p:grpSp>
            <p:nvGrpSpPr>
              <p:cNvPr id="37" name="Group 17"/>
              <p:cNvGrpSpPr/>
              <p:nvPr/>
            </p:nvGrpSpPr>
            <p:grpSpPr bwMode="auto">
              <a:xfrm>
                <a:off x="2265" y="2328"/>
                <a:ext cx="3885" cy="2819"/>
                <a:chOff x="3525" y="2016"/>
                <a:chExt cx="3885" cy="2819"/>
              </a:xfrm>
            </p:grpSpPr>
            <p:grpSp>
              <p:nvGrpSpPr>
                <p:cNvPr id="51" name="Group 34"/>
                <p:cNvGrpSpPr/>
                <p:nvPr/>
              </p:nvGrpSpPr>
              <p:grpSpPr bwMode="auto">
                <a:xfrm>
                  <a:off x="3525" y="2027"/>
                  <a:ext cx="3885" cy="2808"/>
                  <a:chOff x="3525" y="2027"/>
                  <a:chExt cx="3885" cy="2808"/>
                </a:xfrm>
              </p:grpSpPr>
              <p:sp>
                <p:nvSpPr>
                  <p:cNvPr id="68" name="Freeform 36"/>
                  <p:cNvSpPr/>
                  <p:nvPr/>
                </p:nvSpPr>
                <p:spPr bwMode="auto">
                  <a:xfrm>
                    <a:off x="3525" y="4055"/>
                    <a:ext cx="3885" cy="780"/>
                  </a:xfrm>
                  <a:custGeom>
                    <a:avLst/>
                    <a:gdLst/>
                    <a:ahLst/>
                    <a:cxnLst>
                      <a:cxn ang="0">
                        <a:pos x="3570" y="0"/>
                      </a:cxn>
                      <a:cxn ang="0">
                        <a:pos x="3885" y="0"/>
                      </a:cxn>
                      <a:cxn ang="0">
                        <a:pos x="3885" y="780"/>
                      </a:cxn>
                      <a:cxn ang="0">
                        <a:pos x="0" y="780"/>
                      </a:cxn>
                      <a:cxn ang="0">
                        <a:pos x="0" y="0"/>
                      </a:cxn>
                      <a:cxn ang="0">
                        <a:pos x="315" y="0"/>
                      </a:cxn>
                      <a:cxn ang="0">
                        <a:pos x="315" y="468"/>
                      </a:cxn>
                      <a:cxn ang="0">
                        <a:pos x="3570" y="468"/>
                      </a:cxn>
                      <a:cxn ang="0">
                        <a:pos x="3570" y="0"/>
                      </a:cxn>
                    </a:cxnLst>
                    <a:rect l="0" t="0" r="r" b="b"/>
                    <a:pathLst>
                      <a:path w="3885" h="780">
                        <a:moveTo>
                          <a:pt x="3570" y="0"/>
                        </a:moveTo>
                        <a:lnTo>
                          <a:pt x="3885" y="0"/>
                        </a:lnTo>
                        <a:lnTo>
                          <a:pt x="3885" y="780"/>
                        </a:lnTo>
                        <a:lnTo>
                          <a:pt x="0" y="780"/>
                        </a:lnTo>
                        <a:lnTo>
                          <a:pt x="0" y="0"/>
                        </a:lnTo>
                        <a:lnTo>
                          <a:pt x="315" y="0"/>
                        </a:lnTo>
                        <a:lnTo>
                          <a:pt x="315" y="468"/>
                        </a:lnTo>
                        <a:lnTo>
                          <a:pt x="3570" y="468"/>
                        </a:lnTo>
                        <a:lnTo>
                          <a:pt x="3570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69" name="Freeform 35"/>
                  <p:cNvSpPr/>
                  <p:nvPr/>
                </p:nvSpPr>
                <p:spPr bwMode="auto">
                  <a:xfrm>
                    <a:off x="3525" y="2027"/>
                    <a:ext cx="3885" cy="2028"/>
                  </a:xfrm>
                  <a:custGeom>
                    <a:avLst/>
                    <a:gdLst/>
                    <a:ahLst/>
                    <a:cxnLst>
                      <a:cxn ang="0">
                        <a:pos x="315" y="2028"/>
                      </a:cxn>
                      <a:cxn ang="0">
                        <a:pos x="0" y="2028"/>
                      </a:cxn>
                      <a:cxn ang="0">
                        <a:pos x="0" y="0"/>
                      </a:cxn>
                      <a:cxn ang="0">
                        <a:pos x="3885" y="0"/>
                      </a:cxn>
                      <a:cxn ang="0">
                        <a:pos x="3885" y="2028"/>
                      </a:cxn>
                      <a:cxn ang="0">
                        <a:pos x="3570" y="2028"/>
                      </a:cxn>
                      <a:cxn ang="0">
                        <a:pos x="3570" y="312"/>
                      </a:cxn>
                      <a:cxn ang="0">
                        <a:pos x="315" y="312"/>
                      </a:cxn>
                      <a:cxn ang="0">
                        <a:pos x="315" y="2028"/>
                      </a:cxn>
                    </a:cxnLst>
                    <a:rect l="0" t="0" r="r" b="b"/>
                    <a:pathLst>
                      <a:path w="3885" h="2028">
                        <a:moveTo>
                          <a:pt x="315" y="2028"/>
                        </a:moveTo>
                        <a:lnTo>
                          <a:pt x="0" y="2028"/>
                        </a:lnTo>
                        <a:lnTo>
                          <a:pt x="0" y="0"/>
                        </a:lnTo>
                        <a:lnTo>
                          <a:pt x="3885" y="0"/>
                        </a:lnTo>
                        <a:lnTo>
                          <a:pt x="3885" y="2028"/>
                        </a:lnTo>
                        <a:lnTo>
                          <a:pt x="3570" y="2028"/>
                        </a:lnTo>
                        <a:lnTo>
                          <a:pt x="3570" y="312"/>
                        </a:lnTo>
                        <a:lnTo>
                          <a:pt x="315" y="312"/>
                        </a:lnTo>
                        <a:lnTo>
                          <a:pt x="315" y="2028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</p:grpSp>
            <p:grpSp>
              <p:nvGrpSpPr>
                <p:cNvPr id="52" name="Group 18"/>
                <p:cNvGrpSpPr/>
                <p:nvPr/>
              </p:nvGrpSpPr>
              <p:grpSpPr bwMode="auto">
                <a:xfrm>
                  <a:off x="3525" y="2016"/>
                  <a:ext cx="3885" cy="2819"/>
                  <a:chOff x="3525" y="2016"/>
                  <a:chExt cx="3885" cy="2819"/>
                </a:xfrm>
              </p:grpSpPr>
              <p:sp>
                <p:nvSpPr>
                  <p:cNvPr id="53" name="Freeform 33"/>
                  <p:cNvSpPr/>
                  <p:nvPr/>
                </p:nvSpPr>
                <p:spPr bwMode="auto">
                  <a:xfrm>
                    <a:off x="3525" y="3275"/>
                    <a:ext cx="315" cy="780"/>
                  </a:xfrm>
                  <a:custGeom>
                    <a:avLst/>
                    <a:gdLst/>
                    <a:ahLst/>
                    <a:cxnLst>
                      <a:cxn ang="0">
                        <a:pos x="315" y="0"/>
                      </a:cxn>
                      <a:cxn ang="0">
                        <a:pos x="0" y="312"/>
                      </a:cxn>
                      <a:cxn ang="0">
                        <a:pos x="0" y="780"/>
                      </a:cxn>
                      <a:cxn ang="0">
                        <a:pos x="315" y="468"/>
                      </a:cxn>
                      <a:cxn ang="0">
                        <a:pos x="315" y="0"/>
                      </a:cxn>
                    </a:cxnLst>
                    <a:rect l="0" t="0" r="r" b="b"/>
                    <a:pathLst>
                      <a:path w="315" h="780">
                        <a:moveTo>
                          <a:pt x="315" y="0"/>
                        </a:moveTo>
                        <a:lnTo>
                          <a:pt x="0" y="312"/>
                        </a:lnTo>
                        <a:lnTo>
                          <a:pt x="0" y="780"/>
                        </a:lnTo>
                        <a:lnTo>
                          <a:pt x="315" y="468"/>
                        </a:lnTo>
                        <a:lnTo>
                          <a:pt x="31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54" name="Freeform 32"/>
                  <p:cNvSpPr/>
                  <p:nvPr/>
                </p:nvSpPr>
                <p:spPr bwMode="auto">
                  <a:xfrm>
                    <a:off x="3525" y="2339"/>
                    <a:ext cx="315" cy="780"/>
                  </a:xfrm>
                  <a:custGeom>
                    <a:avLst/>
                    <a:gdLst/>
                    <a:ahLst/>
                    <a:cxnLst>
                      <a:cxn ang="0">
                        <a:pos x="315" y="0"/>
                      </a:cxn>
                      <a:cxn ang="0">
                        <a:pos x="0" y="312"/>
                      </a:cxn>
                      <a:cxn ang="0">
                        <a:pos x="0" y="780"/>
                      </a:cxn>
                      <a:cxn ang="0">
                        <a:pos x="315" y="468"/>
                      </a:cxn>
                      <a:cxn ang="0">
                        <a:pos x="315" y="0"/>
                      </a:cxn>
                    </a:cxnLst>
                    <a:rect l="0" t="0" r="r" b="b"/>
                    <a:pathLst>
                      <a:path w="315" h="780">
                        <a:moveTo>
                          <a:pt x="315" y="0"/>
                        </a:moveTo>
                        <a:lnTo>
                          <a:pt x="0" y="312"/>
                        </a:lnTo>
                        <a:lnTo>
                          <a:pt x="0" y="780"/>
                        </a:lnTo>
                        <a:lnTo>
                          <a:pt x="315" y="468"/>
                        </a:lnTo>
                        <a:lnTo>
                          <a:pt x="31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55" name="Freeform 31"/>
                  <p:cNvSpPr/>
                  <p:nvPr/>
                </p:nvSpPr>
                <p:spPr bwMode="auto">
                  <a:xfrm>
                    <a:off x="3840" y="2027"/>
                    <a:ext cx="735" cy="312"/>
                  </a:xfrm>
                  <a:custGeom>
                    <a:avLst/>
                    <a:gdLst/>
                    <a:ahLst/>
                    <a:cxnLst>
                      <a:cxn ang="0">
                        <a:pos x="0" y="312"/>
                      </a:cxn>
                      <a:cxn ang="0">
                        <a:pos x="315" y="0"/>
                      </a:cxn>
                      <a:cxn ang="0">
                        <a:pos x="735" y="0"/>
                      </a:cxn>
                      <a:cxn ang="0">
                        <a:pos x="420" y="312"/>
                      </a:cxn>
                      <a:cxn ang="0">
                        <a:pos x="0" y="312"/>
                      </a:cxn>
                    </a:cxnLst>
                    <a:rect l="0" t="0" r="r" b="b"/>
                    <a:pathLst>
                      <a:path w="735" h="312">
                        <a:moveTo>
                          <a:pt x="0" y="312"/>
                        </a:moveTo>
                        <a:lnTo>
                          <a:pt x="315" y="0"/>
                        </a:lnTo>
                        <a:lnTo>
                          <a:pt x="735" y="0"/>
                        </a:lnTo>
                        <a:lnTo>
                          <a:pt x="420" y="312"/>
                        </a:lnTo>
                        <a:lnTo>
                          <a:pt x="0" y="3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56" name="Freeform 30"/>
                  <p:cNvSpPr/>
                  <p:nvPr/>
                </p:nvSpPr>
                <p:spPr bwMode="auto">
                  <a:xfrm>
                    <a:off x="3525" y="2016"/>
                    <a:ext cx="162" cy="167"/>
                  </a:xfrm>
                  <a:custGeom>
                    <a:avLst/>
                    <a:gdLst/>
                    <a:ahLst/>
                    <a:cxnLst>
                      <a:cxn ang="0">
                        <a:pos x="0" y="167"/>
                      </a:cxn>
                      <a:cxn ang="0">
                        <a:pos x="0" y="11"/>
                      </a:cxn>
                      <a:cxn ang="0">
                        <a:pos x="162" y="0"/>
                      </a:cxn>
                      <a:cxn ang="0">
                        <a:pos x="0" y="167"/>
                      </a:cxn>
                    </a:cxnLst>
                    <a:rect l="0" t="0" r="r" b="b"/>
                    <a:pathLst>
                      <a:path w="162" h="167">
                        <a:moveTo>
                          <a:pt x="0" y="167"/>
                        </a:moveTo>
                        <a:lnTo>
                          <a:pt x="0" y="11"/>
                        </a:lnTo>
                        <a:lnTo>
                          <a:pt x="162" y="0"/>
                        </a:lnTo>
                        <a:lnTo>
                          <a:pt x="0" y="16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57" name="Freeform 29"/>
                  <p:cNvSpPr/>
                  <p:nvPr/>
                </p:nvSpPr>
                <p:spPr bwMode="auto">
                  <a:xfrm>
                    <a:off x="4680" y="2027"/>
                    <a:ext cx="735" cy="312"/>
                  </a:xfrm>
                  <a:custGeom>
                    <a:avLst/>
                    <a:gdLst/>
                    <a:ahLst/>
                    <a:cxnLst>
                      <a:cxn ang="0">
                        <a:pos x="0" y="312"/>
                      </a:cxn>
                      <a:cxn ang="0">
                        <a:pos x="315" y="0"/>
                      </a:cxn>
                      <a:cxn ang="0">
                        <a:pos x="735" y="0"/>
                      </a:cxn>
                      <a:cxn ang="0">
                        <a:pos x="420" y="312"/>
                      </a:cxn>
                      <a:cxn ang="0">
                        <a:pos x="0" y="312"/>
                      </a:cxn>
                    </a:cxnLst>
                    <a:rect l="0" t="0" r="r" b="b"/>
                    <a:pathLst>
                      <a:path w="735" h="312">
                        <a:moveTo>
                          <a:pt x="0" y="312"/>
                        </a:moveTo>
                        <a:lnTo>
                          <a:pt x="315" y="0"/>
                        </a:lnTo>
                        <a:lnTo>
                          <a:pt x="735" y="0"/>
                        </a:lnTo>
                        <a:lnTo>
                          <a:pt x="420" y="312"/>
                        </a:lnTo>
                        <a:lnTo>
                          <a:pt x="0" y="3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58" name="Freeform 28"/>
                  <p:cNvSpPr/>
                  <p:nvPr/>
                </p:nvSpPr>
                <p:spPr bwMode="auto">
                  <a:xfrm>
                    <a:off x="5520" y="2027"/>
                    <a:ext cx="735" cy="312"/>
                  </a:xfrm>
                  <a:custGeom>
                    <a:avLst/>
                    <a:gdLst/>
                    <a:ahLst/>
                    <a:cxnLst>
                      <a:cxn ang="0">
                        <a:pos x="0" y="312"/>
                      </a:cxn>
                      <a:cxn ang="0">
                        <a:pos x="315" y="0"/>
                      </a:cxn>
                      <a:cxn ang="0">
                        <a:pos x="735" y="0"/>
                      </a:cxn>
                      <a:cxn ang="0">
                        <a:pos x="420" y="312"/>
                      </a:cxn>
                      <a:cxn ang="0">
                        <a:pos x="0" y="312"/>
                      </a:cxn>
                    </a:cxnLst>
                    <a:rect l="0" t="0" r="r" b="b"/>
                    <a:pathLst>
                      <a:path w="735" h="312">
                        <a:moveTo>
                          <a:pt x="0" y="312"/>
                        </a:moveTo>
                        <a:lnTo>
                          <a:pt x="315" y="0"/>
                        </a:lnTo>
                        <a:lnTo>
                          <a:pt x="735" y="0"/>
                        </a:lnTo>
                        <a:lnTo>
                          <a:pt x="420" y="312"/>
                        </a:lnTo>
                        <a:lnTo>
                          <a:pt x="0" y="3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59" name="Freeform 27"/>
                  <p:cNvSpPr/>
                  <p:nvPr/>
                </p:nvSpPr>
                <p:spPr bwMode="auto">
                  <a:xfrm>
                    <a:off x="6360" y="2027"/>
                    <a:ext cx="735" cy="312"/>
                  </a:xfrm>
                  <a:custGeom>
                    <a:avLst/>
                    <a:gdLst/>
                    <a:ahLst/>
                    <a:cxnLst>
                      <a:cxn ang="0">
                        <a:pos x="0" y="312"/>
                      </a:cxn>
                      <a:cxn ang="0">
                        <a:pos x="315" y="0"/>
                      </a:cxn>
                      <a:cxn ang="0">
                        <a:pos x="735" y="0"/>
                      </a:cxn>
                      <a:cxn ang="0">
                        <a:pos x="420" y="312"/>
                      </a:cxn>
                      <a:cxn ang="0">
                        <a:pos x="0" y="312"/>
                      </a:cxn>
                    </a:cxnLst>
                    <a:rect l="0" t="0" r="r" b="b"/>
                    <a:pathLst>
                      <a:path w="735" h="312">
                        <a:moveTo>
                          <a:pt x="0" y="312"/>
                        </a:moveTo>
                        <a:lnTo>
                          <a:pt x="315" y="0"/>
                        </a:lnTo>
                        <a:lnTo>
                          <a:pt x="735" y="0"/>
                        </a:lnTo>
                        <a:lnTo>
                          <a:pt x="420" y="312"/>
                        </a:lnTo>
                        <a:lnTo>
                          <a:pt x="0" y="3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60" name="Freeform 26"/>
                  <p:cNvSpPr/>
                  <p:nvPr/>
                </p:nvSpPr>
                <p:spPr bwMode="auto">
                  <a:xfrm>
                    <a:off x="7095" y="2183"/>
                    <a:ext cx="315" cy="780"/>
                  </a:xfrm>
                  <a:custGeom>
                    <a:avLst/>
                    <a:gdLst/>
                    <a:ahLst/>
                    <a:cxnLst>
                      <a:cxn ang="0">
                        <a:pos x="315" y="0"/>
                      </a:cxn>
                      <a:cxn ang="0">
                        <a:pos x="0" y="312"/>
                      </a:cxn>
                      <a:cxn ang="0">
                        <a:pos x="0" y="780"/>
                      </a:cxn>
                      <a:cxn ang="0">
                        <a:pos x="315" y="468"/>
                      </a:cxn>
                      <a:cxn ang="0">
                        <a:pos x="315" y="0"/>
                      </a:cxn>
                    </a:cxnLst>
                    <a:rect l="0" t="0" r="r" b="b"/>
                    <a:pathLst>
                      <a:path w="315" h="780">
                        <a:moveTo>
                          <a:pt x="315" y="0"/>
                        </a:moveTo>
                        <a:lnTo>
                          <a:pt x="0" y="312"/>
                        </a:lnTo>
                        <a:lnTo>
                          <a:pt x="0" y="780"/>
                        </a:lnTo>
                        <a:lnTo>
                          <a:pt x="315" y="468"/>
                        </a:lnTo>
                        <a:lnTo>
                          <a:pt x="31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61" name="Freeform 25"/>
                  <p:cNvSpPr/>
                  <p:nvPr/>
                </p:nvSpPr>
                <p:spPr bwMode="auto">
                  <a:xfrm>
                    <a:off x="7095" y="3119"/>
                    <a:ext cx="315" cy="780"/>
                  </a:xfrm>
                  <a:custGeom>
                    <a:avLst/>
                    <a:gdLst/>
                    <a:ahLst/>
                    <a:cxnLst>
                      <a:cxn ang="0">
                        <a:pos x="315" y="0"/>
                      </a:cxn>
                      <a:cxn ang="0">
                        <a:pos x="0" y="312"/>
                      </a:cxn>
                      <a:cxn ang="0">
                        <a:pos x="0" y="780"/>
                      </a:cxn>
                      <a:cxn ang="0">
                        <a:pos x="315" y="468"/>
                      </a:cxn>
                      <a:cxn ang="0">
                        <a:pos x="315" y="0"/>
                      </a:cxn>
                    </a:cxnLst>
                    <a:rect l="0" t="0" r="r" b="b"/>
                    <a:pathLst>
                      <a:path w="315" h="780">
                        <a:moveTo>
                          <a:pt x="315" y="0"/>
                        </a:moveTo>
                        <a:lnTo>
                          <a:pt x="0" y="312"/>
                        </a:lnTo>
                        <a:lnTo>
                          <a:pt x="0" y="780"/>
                        </a:lnTo>
                        <a:lnTo>
                          <a:pt x="315" y="468"/>
                        </a:lnTo>
                        <a:lnTo>
                          <a:pt x="31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62" name="Freeform 24"/>
                  <p:cNvSpPr/>
                  <p:nvPr/>
                </p:nvSpPr>
                <p:spPr bwMode="auto">
                  <a:xfrm>
                    <a:off x="7095" y="4055"/>
                    <a:ext cx="315" cy="780"/>
                  </a:xfrm>
                  <a:custGeom>
                    <a:avLst/>
                    <a:gdLst/>
                    <a:ahLst/>
                    <a:cxnLst>
                      <a:cxn ang="0">
                        <a:pos x="315" y="0"/>
                      </a:cxn>
                      <a:cxn ang="0">
                        <a:pos x="0" y="312"/>
                      </a:cxn>
                      <a:cxn ang="0">
                        <a:pos x="0" y="780"/>
                      </a:cxn>
                      <a:cxn ang="0">
                        <a:pos x="315" y="468"/>
                      </a:cxn>
                      <a:cxn ang="0">
                        <a:pos x="315" y="0"/>
                      </a:cxn>
                    </a:cxnLst>
                    <a:rect l="0" t="0" r="r" b="b"/>
                    <a:pathLst>
                      <a:path w="315" h="780">
                        <a:moveTo>
                          <a:pt x="315" y="0"/>
                        </a:moveTo>
                        <a:lnTo>
                          <a:pt x="0" y="312"/>
                        </a:lnTo>
                        <a:lnTo>
                          <a:pt x="0" y="780"/>
                        </a:lnTo>
                        <a:lnTo>
                          <a:pt x="315" y="468"/>
                        </a:lnTo>
                        <a:lnTo>
                          <a:pt x="31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63" name="Freeform 23"/>
                  <p:cNvSpPr/>
                  <p:nvPr/>
                </p:nvSpPr>
                <p:spPr bwMode="auto">
                  <a:xfrm>
                    <a:off x="6675" y="4523"/>
                    <a:ext cx="735" cy="312"/>
                  </a:xfrm>
                  <a:custGeom>
                    <a:avLst/>
                    <a:gdLst/>
                    <a:ahLst/>
                    <a:cxnLst>
                      <a:cxn ang="0">
                        <a:pos x="0" y="312"/>
                      </a:cxn>
                      <a:cxn ang="0">
                        <a:pos x="315" y="0"/>
                      </a:cxn>
                      <a:cxn ang="0">
                        <a:pos x="735" y="0"/>
                      </a:cxn>
                      <a:cxn ang="0">
                        <a:pos x="420" y="312"/>
                      </a:cxn>
                      <a:cxn ang="0">
                        <a:pos x="0" y="312"/>
                      </a:cxn>
                    </a:cxnLst>
                    <a:rect l="0" t="0" r="r" b="b"/>
                    <a:pathLst>
                      <a:path w="735" h="312">
                        <a:moveTo>
                          <a:pt x="0" y="312"/>
                        </a:moveTo>
                        <a:lnTo>
                          <a:pt x="315" y="0"/>
                        </a:lnTo>
                        <a:lnTo>
                          <a:pt x="735" y="0"/>
                        </a:lnTo>
                        <a:lnTo>
                          <a:pt x="420" y="312"/>
                        </a:lnTo>
                        <a:lnTo>
                          <a:pt x="0" y="3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64" name="Freeform 22"/>
                  <p:cNvSpPr/>
                  <p:nvPr/>
                </p:nvSpPr>
                <p:spPr bwMode="auto">
                  <a:xfrm>
                    <a:off x="5835" y="4523"/>
                    <a:ext cx="735" cy="312"/>
                  </a:xfrm>
                  <a:custGeom>
                    <a:avLst/>
                    <a:gdLst/>
                    <a:ahLst/>
                    <a:cxnLst>
                      <a:cxn ang="0">
                        <a:pos x="0" y="312"/>
                      </a:cxn>
                      <a:cxn ang="0">
                        <a:pos x="315" y="0"/>
                      </a:cxn>
                      <a:cxn ang="0">
                        <a:pos x="735" y="0"/>
                      </a:cxn>
                      <a:cxn ang="0">
                        <a:pos x="420" y="312"/>
                      </a:cxn>
                      <a:cxn ang="0">
                        <a:pos x="0" y="312"/>
                      </a:cxn>
                    </a:cxnLst>
                    <a:rect l="0" t="0" r="r" b="b"/>
                    <a:pathLst>
                      <a:path w="735" h="312">
                        <a:moveTo>
                          <a:pt x="0" y="312"/>
                        </a:moveTo>
                        <a:lnTo>
                          <a:pt x="315" y="0"/>
                        </a:lnTo>
                        <a:lnTo>
                          <a:pt x="735" y="0"/>
                        </a:lnTo>
                        <a:lnTo>
                          <a:pt x="420" y="312"/>
                        </a:lnTo>
                        <a:lnTo>
                          <a:pt x="0" y="3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65" name="Freeform 21"/>
                  <p:cNvSpPr/>
                  <p:nvPr/>
                </p:nvSpPr>
                <p:spPr bwMode="auto">
                  <a:xfrm>
                    <a:off x="4995" y="4523"/>
                    <a:ext cx="735" cy="312"/>
                  </a:xfrm>
                  <a:custGeom>
                    <a:avLst/>
                    <a:gdLst/>
                    <a:ahLst/>
                    <a:cxnLst>
                      <a:cxn ang="0">
                        <a:pos x="0" y="312"/>
                      </a:cxn>
                      <a:cxn ang="0">
                        <a:pos x="315" y="0"/>
                      </a:cxn>
                      <a:cxn ang="0">
                        <a:pos x="735" y="0"/>
                      </a:cxn>
                      <a:cxn ang="0">
                        <a:pos x="420" y="312"/>
                      </a:cxn>
                      <a:cxn ang="0">
                        <a:pos x="0" y="312"/>
                      </a:cxn>
                    </a:cxnLst>
                    <a:rect l="0" t="0" r="r" b="b"/>
                    <a:pathLst>
                      <a:path w="735" h="312">
                        <a:moveTo>
                          <a:pt x="0" y="312"/>
                        </a:moveTo>
                        <a:lnTo>
                          <a:pt x="315" y="0"/>
                        </a:lnTo>
                        <a:lnTo>
                          <a:pt x="735" y="0"/>
                        </a:lnTo>
                        <a:lnTo>
                          <a:pt x="420" y="312"/>
                        </a:lnTo>
                        <a:lnTo>
                          <a:pt x="0" y="3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66" name="Freeform 20"/>
                  <p:cNvSpPr/>
                  <p:nvPr/>
                </p:nvSpPr>
                <p:spPr bwMode="auto">
                  <a:xfrm>
                    <a:off x="4155" y="4523"/>
                    <a:ext cx="735" cy="312"/>
                  </a:xfrm>
                  <a:custGeom>
                    <a:avLst/>
                    <a:gdLst/>
                    <a:ahLst/>
                    <a:cxnLst>
                      <a:cxn ang="0">
                        <a:pos x="0" y="312"/>
                      </a:cxn>
                      <a:cxn ang="0">
                        <a:pos x="315" y="0"/>
                      </a:cxn>
                      <a:cxn ang="0">
                        <a:pos x="735" y="0"/>
                      </a:cxn>
                      <a:cxn ang="0">
                        <a:pos x="420" y="312"/>
                      </a:cxn>
                      <a:cxn ang="0">
                        <a:pos x="0" y="312"/>
                      </a:cxn>
                    </a:cxnLst>
                    <a:rect l="0" t="0" r="r" b="b"/>
                    <a:pathLst>
                      <a:path w="735" h="312">
                        <a:moveTo>
                          <a:pt x="0" y="312"/>
                        </a:moveTo>
                        <a:lnTo>
                          <a:pt x="315" y="0"/>
                        </a:lnTo>
                        <a:lnTo>
                          <a:pt x="735" y="0"/>
                        </a:lnTo>
                        <a:lnTo>
                          <a:pt x="420" y="312"/>
                        </a:lnTo>
                        <a:lnTo>
                          <a:pt x="0" y="3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67" name="Freeform 19"/>
                  <p:cNvSpPr/>
                  <p:nvPr/>
                </p:nvSpPr>
                <p:spPr bwMode="auto">
                  <a:xfrm>
                    <a:off x="3525" y="4211"/>
                    <a:ext cx="525" cy="624"/>
                  </a:xfrm>
                  <a:custGeom>
                    <a:avLst/>
                    <a:gdLst/>
                    <a:ahLst/>
                    <a:cxnLst>
                      <a:cxn ang="0">
                        <a:pos x="315" y="0"/>
                      </a:cxn>
                      <a:cxn ang="0">
                        <a:pos x="0" y="312"/>
                      </a:cxn>
                      <a:cxn ang="0">
                        <a:pos x="0" y="624"/>
                      </a:cxn>
                      <a:cxn ang="0">
                        <a:pos x="210" y="624"/>
                      </a:cxn>
                      <a:cxn ang="0">
                        <a:pos x="525" y="312"/>
                      </a:cxn>
                      <a:cxn ang="0">
                        <a:pos x="315" y="312"/>
                      </a:cxn>
                      <a:cxn ang="0">
                        <a:pos x="315" y="0"/>
                      </a:cxn>
                    </a:cxnLst>
                    <a:rect l="0" t="0" r="r" b="b"/>
                    <a:pathLst>
                      <a:path w="525" h="624">
                        <a:moveTo>
                          <a:pt x="315" y="0"/>
                        </a:moveTo>
                        <a:lnTo>
                          <a:pt x="0" y="312"/>
                        </a:lnTo>
                        <a:lnTo>
                          <a:pt x="0" y="624"/>
                        </a:lnTo>
                        <a:lnTo>
                          <a:pt x="210" y="624"/>
                        </a:lnTo>
                        <a:lnTo>
                          <a:pt x="525" y="312"/>
                        </a:lnTo>
                        <a:lnTo>
                          <a:pt x="315" y="312"/>
                        </a:lnTo>
                        <a:lnTo>
                          <a:pt x="31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</p:grpSp>
          </p:grpSp>
          <p:grpSp>
            <p:nvGrpSpPr>
              <p:cNvPr id="38" name="Group 12"/>
              <p:cNvGrpSpPr/>
              <p:nvPr/>
            </p:nvGrpSpPr>
            <p:grpSpPr bwMode="auto">
              <a:xfrm>
                <a:off x="1940" y="3119"/>
                <a:ext cx="1585" cy="341"/>
                <a:chOff x="1940" y="3119"/>
                <a:chExt cx="1585" cy="341"/>
              </a:xfrm>
            </p:grpSpPr>
            <p:sp>
              <p:nvSpPr>
                <p:cNvPr id="47" name="Rectangle 16"/>
                <p:cNvSpPr>
                  <a:spLocks noChangeArrowheads="1"/>
                </p:cNvSpPr>
                <p:nvPr/>
              </p:nvSpPr>
              <p:spPr bwMode="auto">
                <a:xfrm>
                  <a:off x="2580" y="3119"/>
                  <a:ext cx="945" cy="3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vert="horz" wrap="square" lIns="18000" tIns="10800" rIns="18000" bIns="10800" numCol="1" anchor="t" anchorCtr="0" compatLnSpc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2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5cm</a:t>
                  </a:r>
                  <a:endParaRPr kumimoji="0" lang="en-US" altLang="zh-CN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48" name="Line 15"/>
                <p:cNvSpPr>
                  <a:spLocks noChangeShapeType="1"/>
                </p:cNvSpPr>
                <p:nvPr/>
              </p:nvSpPr>
              <p:spPr bwMode="auto">
                <a:xfrm>
                  <a:off x="1940" y="3431"/>
                  <a:ext cx="32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tailEnd type="triangle" w="sm" len="sm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000"/>
                </a:p>
              </p:txBody>
            </p:sp>
            <p:sp>
              <p:nvSpPr>
                <p:cNvPr id="49" name="Line 14"/>
                <p:cNvSpPr>
                  <a:spLocks noChangeShapeType="1"/>
                </p:cNvSpPr>
                <p:nvPr/>
              </p:nvSpPr>
              <p:spPr bwMode="auto">
                <a:xfrm>
                  <a:off x="2265" y="3431"/>
                  <a:ext cx="31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000"/>
                </a:p>
              </p:txBody>
            </p:sp>
            <p:sp>
              <p:nvSpPr>
                <p:cNvPr id="50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2580" y="3431"/>
                  <a:ext cx="93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tailEnd type="triangle" w="sm" len="sm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000"/>
                </a:p>
              </p:txBody>
            </p:sp>
          </p:grpSp>
          <p:sp>
            <p:nvSpPr>
              <p:cNvPr id="39" name="Line 11"/>
              <p:cNvSpPr>
                <a:spLocks noChangeShapeType="1"/>
              </p:cNvSpPr>
              <p:nvPr/>
            </p:nvSpPr>
            <p:spPr bwMode="auto">
              <a:xfrm flipV="1">
                <a:off x="2265" y="2027"/>
                <a:ext cx="0" cy="3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40" name="Line 10"/>
              <p:cNvSpPr>
                <a:spLocks noChangeShapeType="1"/>
              </p:cNvSpPr>
              <p:nvPr/>
            </p:nvSpPr>
            <p:spPr bwMode="auto">
              <a:xfrm flipV="1">
                <a:off x="6150" y="2027"/>
                <a:ext cx="0" cy="3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41" name="Line 9"/>
              <p:cNvSpPr>
                <a:spLocks noChangeShapeType="1"/>
              </p:cNvSpPr>
              <p:nvPr/>
            </p:nvSpPr>
            <p:spPr bwMode="auto">
              <a:xfrm>
                <a:off x="2277" y="2183"/>
                <a:ext cx="388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42" name="Rectangle 8"/>
              <p:cNvSpPr>
                <a:spLocks noChangeArrowheads="1"/>
              </p:cNvSpPr>
              <p:nvPr/>
            </p:nvSpPr>
            <p:spPr bwMode="auto">
              <a:xfrm>
                <a:off x="1571" y="1660"/>
                <a:ext cx="5532" cy="38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square" lIns="18000" tIns="10800" rIns="18000" bIns="10800" numCol="1" anchor="t" anchorCtr="0" compatLnSpc="1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由区域大小确定</a:t>
                </a:r>
                <a:endParaRPr kumimoji="0" lang="zh-C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43" name="Line 7"/>
              <p:cNvSpPr>
                <a:spLocks noChangeShapeType="1"/>
              </p:cNvSpPr>
              <p:nvPr/>
            </p:nvSpPr>
            <p:spPr bwMode="auto">
              <a:xfrm flipH="1" flipV="1">
                <a:off x="6176" y="2337"/>
                <a:ext cx="40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44" name="Line 6"/>
              <p:cNvSpPr>
                <a:spLocks noChangeShapeType="1"/>
              </p:cNvSpPr>
              <p:nvPr/>
            </p:nvSpPr>
            <p:spPr bwMode="auto">
              <a:xfrm flipH="1" flipV="1">
                <a:off x="6176" y="5145"/>
                <a:ext cx="40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45" name="Line 5"/>
              <p:cNvSpPr>
                <a:spLocks noChangeShapeType="1"/>
              </p:cNvSpPr>
              <p:nvPr/>
            </p:nvSpPr>
            <p:spPr bwMode="auto">
              <a:xfrm>
                <a:off x="6465" y="2339"/>
                <a:ext cx="0" cy="28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46" name="Rectangle 4"/>
              <p:cNvSpPr>
                <a:spLocks noChangeArrowheads="1"/>
              </p:cNvSpPr>
              <p:nvPr/>
            </p:nvSpPr>
            <p:spPr bwMode="auto">
              <a:xfrm>
                <a:off x="6612" y="2302"/>
                <a:ext cx="420" cy="156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square" lIns="18000" tIns="10800" rIns="18000" bIns="10800" numCol="1" anchor="t" anchorCtr="0" compatLnSpc="1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由区域大小确定</a:t>
                </a:r>
                <a:endParaRPr kumimoji="0" lang="zh-C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endParaRPr>
              </a:p>
            </p:txBody>
          </p:sp>
        </p:grpSp>
        <p:sp>
          <p:nvSpPr>
            <p:cNvPr id="36" name="Rectangle 2"/>
            <p:cNvSpPr>
              <a:spLocks noChangeArrowheads="1"/>
            </p:cNvSpPr>
            <p:nvPr/>
          </p:nvSpPr>
          <p:spPr bwMode="auto">
            <a:xfrm>
              <a:off x="2795" y="5667"/>
              <a:ext cx="1260" cy="4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endPara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70" name="Group 42"/>
          <p:cNvGrpSpPr/>
          <p:nvPr/>
        </p:nvGrpSpPr>
        <p:grpSpPr bwMode="auto">
          <a:xfrm>
            <a:off x="5292080" y="3644831"/>
            <a:ext cx="2880320" cy="2761028"/>
            <a:chOff x="6465" y="1882"/>
            <a:chExt cx="3907" cy="4132"/>
          </a:xfrm>
        </p:grpSpPr>
        <p:grpSp>
          <p:nvGrpSpPr>
            <p:cNvPr id="71" name="Group 43"/>
            <p:cNvGrpSpPr/>
            <p:nvPr/>
          </p:nvGrpSpPr>
          <p:grpSpPr bwMode="auto">
            <a:xfrm>
              <a:off x="6465" y="1882"/>
              <a:ext cx="3907" cy="3772"/>
              <a:chOff x="6465" y="1882"/>
              <a:chExt cx="3907" cy="3772"/>
            </a:xfrm>
          </p:grpSpPr>
          <p:grpSp>
            <p:nvGrpSpPr>
              <p:cNvPr id="73" name="Group 44"/>
              <p:cNvGrpSpPr/>
              <p:nvPr/>
            </p:nvGrpSpPr>
            <p:grpSpPr bwMode="auto">
              <a:xfrm>
                <a:off x="6475" y="1882"/>
                <a:ext cx="3897" cy="3421"/>
                <a:chOff x="6475" y="1921"/>
                <a:chExt cx="3897" cy="3421"/>
              </a:xfrm>
            </p:grpSpPr>
            <p:grpSp>
              <p:nvGrpSpPr>
                <p:cNvPr id="77" name="Group 45"/>
                <p:cNvGrpSpPr/>
                <p:nvPr/>
              </p:nvGrpSpPr>
              <p:grpSpPr bwMode="auto">
                <a:xfrm>
                  <a:off x="6475" y="2523"/>
                  <a:ext cx="3885" cy="2819"/>
                  <a:chOff x="3525" y="2016"/>
                  <a:chExt cx="3885" cy="2819"/>
                </a:xfrm>
              </p:grpSpPr>
              <p:grpSp>
                <p:nvGrpSpPr>
                  <p:cNvPr id="86" name="Group 46"/>
                  <p:cNvGrpSpPr/>
                  <p:nvPr/>
                </p:nvGrpSpPr>
                <p:grpSpPr bwMode="auto">
                  <a:xfrm>
                    <a:off x="3525" y="2027"/>
                    <a:ext cx="3885" cy="2808"/>
                    <a:chOff x="3525" y="2027"/>
                    <a:chExt cx="3885" cy="2808"/>
                  </a:xfrm>
                </p:grpSpPr>
                <p:sp>
                  <p:nvSpPr>
                    <p:cNvPr id="103" name="Freeform 47"/>
                    <p:cNvSpPr/>
                    <p:nvPr/>
                  </p:nvSpPr>
                  <p:spPr bwMode="auto">
                    <a:xfrm>
                      <a:off x="3525" y="4055"/>
                      <a:ext cx="3885" cy="780"/>
                    </a:xfrm>
                    <a:custGeom>
                      <a:avLst/>
                      <a:gdLst/>
                      <a:ahLst/>
                      <a:cxnLst>
                        <a:cxn ang="0">
                          <a:pos x="3570" y="0"/>
                        </a:cxn>
                        <a:cxn ang="0">
                          <a:pos x="3885" y="0"/>
                        </a:cxn>
                        <a:cxn ang="0">
                          <a:pos x="3885" y="780"/>
                        </a:cxn>
                        <a:cxn ang="0">
                          <a:pos x="0" y="780"/>
                        </a:cxn>
                        <a:cxn ang="0">
                          <a:pos x="0" y="0"/>
                        </a:cxn>
                        <a:cxn ang="0">
                          <a:pos x="315" y="0"/>
                        </a:cxn>
                        <a:cxn ang="0">
                          <a:pos x="315" y="468"/>
                        </a:cxn>
                        <a:cxn ang="0">
                          <a:pos x="3570" y="468"/>
                        </a:cxn>
                        <a:cxn ang="0">
                          <a:pos x="3570" y="0"/>
                        </a:cxn>
                      </a:cxnLst>
                      <a:rect l="0" t="0" r="r" b="b"/>
                      <a:pathLst>
                        <a:path w="3885" h="780">
                          <a:moveTo>
                            <a:pt x="3570" y="0"/>
                          </a:moveTo>
                          <a:lnTo>
                            <a:pt x="3885" y="0"/>
                          </a:lnTo>
                          <a:lnTo>
                            <a:pt x="3885" y="780"/>
                          </a:lnTo>
                          <a:lnTo>
                            <a:pt x="0" y="780"/>
                          </a:lnTo>
                          <a:lnTo>
                            <a:pt x="0" y="0"/>
                          </a:lnTo>
                          <a:lnTo>
                            <a:pt x="315" y="0"/>
                          </a:lnTo>
                          <a:lnTo>
                            <a:pt x="315" y="468"/>
                          </a:lnTo>
                          <a:lnTo>
                            <a:pt x="3570" y="468"/>
                          </a:lnTo>
                          <a:lnTo>
                            <a:pt x="3570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9525">
                      <a:solidFill>
                        <a:srgbClr val="FFFF00"/>
                      </a:solidFill>
                      <a:round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 sz="2000"/>
                    </a:p>
                  </p:txBody>
                </p:sp>
                <p:sp>
                  <p:nvSpPr>
                    <p:cNvPr id="104" name="Freeform 48"/>
                    <p:cNvSpPr/>
                    <p:nvPr/>
                  </p:nvSpPr>
                  <p:spPr bwMode="auto">
                    <a:xfrm>
                      <a:off x="3525" y="2027"/>
                      <a:ext cx="3885" cy="2028"/>
                    </a:xfrm>
                    <a:custGeom>
                      <a:avLst/>
                      <a:gdLst/>
                      <a:ahLst/>
                      <a:cxnLst>
                        <a:cxn ang="0">
                          <a:pos x="315" y="2028"/>
                        </a:cxn>
                        <a:cxn ang="0">
                          <a:pos x="0" y="2028"/>
                        </a:cxn>
                        <a:cxn ang="0">
                          <a:pos x="0" y="0"/>
                        </a:cxn>
                        <a:cxn ang="0">
                          <a:pos x="3885" y="0"/>
                        </a:cxn>
                        <a:cxn ang="0">
                          <a:pos x="3885" y="2028"/>
                        </a:cxn>
                        <a:cxn ang="0">
                          <a:pos x="3570" y="2028"/>
                        </a:cxn>
                        <a:cxn ang="0">
                          <a:pos x="3570" y="312"/>
                        </a:cxn>
                        <a:cxn ang="0">
                          <a:pos x="315" y="312"/>
                        </a:cxn>
                        <a:cxn ang="0">
                          <a:pos x="315" y="2028"/>
                        </a:cxn>
                      </a:cxnLst>
                      <a:rect l="0" t="0" r="r" b="b"/>
                      <a:pathLst>
                        <a:path w="3885" h="2028">
                          <a:moveTo>
                            <a:pt x="315" y="2028"/>
                          </a:moveTo>
                          <a:lnTo>
                            <a:pt x="0" y="2028"/>
                          </a:lnTo>
                          <a:lnTo>
                            <a:pt x="0" y="0"/>
                          </a:lnTo>
                          <a:lnTo>
                            <a:pt x="3885" y="0"/>
                          </a:lnTo>
                          <a:lnTo>
                            <a:pt x="3885" y="2028"/>
                          </a:lnTo>
                          <a:lnTo>
                            <a:pt x="3570" y="2028"/>
                          </a:lnTo>
                          <a:lnTo>
                            <a:pt x="3570" y="312"/>
                          </a:lnTo>
                          <a:lnTo>
                            <a:pt x="315" y="312"/>
                          </a:lnTo>
                          <a:lnTo>
                            <a:pt x="315" y="2028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9525">
                      <a:solidFill>
                        <a:srgbClr val="FFFF00"/>
                      </a:solidFill>
                      <a:round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 sz="2000"/>
                    </a:p>
                  </p:txBody>
                </p:sp>
              </p:grpSp>
              <p:grpSp>
                <p:nvGrpSpPr>
                  <p:cNvPr id="87" name="Group 49"/>
                  <p:cNvGrpSpPr/>
                  <p:nvPr/>
                </p:nvGrpSpPr>
                <p:grpSpPr bwMode="auto">
                  <a:xfrm>
                    <a:off x="3525" y="2016"/>
                    <a:ext cx="3885" cy="2819"/>
                    <a:chOff x="3525" y="2016"/>
                    <a:chExt cx="3885" cy="2819"/>
                  </a:xfrm>
                </p:grpSpPr>
                <p:sp>
                  <p:nvSpPr>
                    <p:cNvPr id="88" name="Freeform 50"/>
                    <p:cNvSpPr/>
                    <p:nvPr/>
                  </p:nvSpPr>
                  <p:spPr bwMode="auto">
                    <a:xfrm>
                      <a:off x="3525" y="3275"/>
                      <a:ext cx="315" cy="780"/>
                    </a:xfrm>
                    <a:custGeom>
                      <a:avLst/>
                      <a:gdLst/>
                      <a:ahLst/>
                      <a:cxnLst>
                        <a:cxn ang="0">
                          <a:pos x="315" y="0"/>
                        </a:cxn>
                        <a:cxn ang="0">
                          <a:pos x="0" y="312"/>
                        </a:cxn>
                        <a:cxn ang="0">
                          <a:pos x="0" y="780"/>
                        </a:cxn>
                        <a:cxn ang="0">
                          <a:pos x="315" y="468"/>
                        </a:cxn>
                        <a:cxn ang="0">
                          <a:pos x="315" y="0"/>
                        </a:cxn>
                      </a:cxnLst>
                      <a:rect l="0" t="0" r="r" b="b"/>
                      <a:pathLst>
                        <a:path w="315" h="780">
                          <a:moveTo>
                            <a:pt x="315" y="0"/>
                          </a:moveTo>
                          <a:lnTo>
                            <a:pt x="0" y="312"/>
                          </a:lnTo>
                          <a:lnTo>
                            <a:pt x="0" y="780"/>
                          </a:lnTo>
                          <a:lnTo>
                            <a:pt x="315" y="468"/>
                          </a:lnTo>
                          <a:lnTo>
                            <a:pt x="31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 sz="2000"/>
                    </a:p>
                  </p:txBody>
                </p:sp>
                <p:sp>
                  <p:nvSpPr>
                    <p:cNvPr id="89" name="Freeform 51"/>
                    <p:cNvSpPr/>
                    <p:nvPr/>
                  </p:nvSpPr>
                  <p:spPr bwMode="auto">
                    <a:xfrm>
                      <a:off x="3525" y="2339"/>
                      <a:ext cx="315" cy="780"/>
                    </a:xfrm>
                    <a:custGeom>
                      <a:avLst/>
                      <a:gdLst/>
                      <a:ahLst/>
                      <a:cxnLst>
                        <a:cxn ang="0">
                          <a:pos x="315" y="0"/>
                        </a:cxn>
                        <a:cxn ang="0">
                          <a:pos x="0" y="312"/>
                        </a:cxn>
                        <a:cxn ang="0">
                          <a:pos x="0" y="780"/>
                        </a:cxn>
                        <a:cxn ang="0">
                          <a:pos x="315" y="468"/>
                        </a:cxn>
                        <a:cxn ang="0">
                          <a:pos x="315" y="0"/>
                        </a:cxn>
                      </a:cxnLst>
                      <a:rect l="0" t="0" r="r" b="b"/>
                      <a:pathLst>
                        <a:path w="315" h="780">
                          <a:moveTo>
                            <a:pt x="315" y="0"/>
                          </a:moveTo>
                          <a:lnTo>
                            <a:pt x="0" y="312"/>
                          </a:lnTo>
                          <a:lnTo>
                            <a:pt x="0" y="780"/>
                          </a:lnTo>
                          <a:lnTo>
                            <a:pt x="315" y="468"/>
                          </a:lnTo>
                          <a:lnTo>
                            <a:pt x="31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 sz="2000"/>
                    </a:p>
                  </p:txBody>
                </p:sp>
                <p:sp>
                  <p:nvSpPr>
                    <p:cNvPr id="90" name="Freeform 52"/>
                    <p:cNvSpPr/>
                    <p:nvPr/>
                  </p:nvSpPr>
                  <p:spPr bwMode="auto">
                    <a:xfrm>
                      <a:off x="3840" y="2027"/>
                      <a:ext cx="73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12"/>
                        </a:cxn>
                        <a:cxn ang="0">
                          <a:pos x="315" y="0"/>
                        </a:cxn>
                        <a:cxn ang="0">
                          <a:pos x="735" y="0"/>
                        </a:cxn>
                        <a:cxn ang="0">
                          <a:pos x="420" y="312"/>
                        </a:cxn>
                        <a:cxn ang="0">
                          <a:pos x="0" y="312"/>
                        </a:cxn>
                      </a:cxnLst>
                      <a:rect l="0" t="0" r="r" b="b"/>
                      <a:pathLst>
                        <a:path w="735" h="312">
                          <a:moveTo>
                            <a:pt x="0" y="312"/>
                          </a:moveTo>
                          <a:lnTo>
                            <a:pt x="315" y="0"/>
                          </a:lnTo>
                          <a:lnTo>
                            <a:pt x="735" y="0"/>
                          </a:lnTo>
                          <a:lnTo>
                            <a:pt x="420" y="312"/>
                          </a:lnTo>
                          <a:lnTo>
                            <a:pt x="0" y="3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 sz="2000"/>
                    </a:p>
                  </p:txBody>
                </p:sp>
                <p:sp>
                  <p:nvSpPr>
                    <p:cNvPr id="91" name="Freeform 53"/>
                    <p:cNvSpPr/>
                    <p:nvPr/>
                  </p:nvSpPr>
                  <p:spPr bwMode="auto">
                    <a:xfrm>
                      <a:off x="3525" y="2016"/>
                      <a:ext cx="162" cy="16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67"/>
                        </a:cxn>
                        <a:cxn ang="0">
                          <a:pos x="0" y="11"/>
                        </a:cxn>
                        <a:cxn ang="0">
                          <a:pos x="162" y="0"/>
                        </a:cxn>
                        <a:cxn ang="0">
                          <a:pos x="0" y="167"/>
                        </a:cxn>
                      </a:cxnLst>
                      <a:rect l="0" t="0" r="r" b="b"/>
                      <a:pathLst>
                        <a:path w="162" h="167">
                          <a:moveTo>
                            <a:pt x="0" y="167"/>
                          </a:moveTo>
                          <a:lnTo>
                            <a:pt x="0" y="11"/>
                          </a:lnTo>
                          <a:lnTo>
                            <a:pt x="162" y="0"/>
                          </a:lnTo>
                          <a:lnTo>
                            <a:pt x="0" y="16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 sz="2000"/>
                    </a:p>
                  </p:txBody>
                </p:sp>
                <p:sp>
                  <p:nvSpPr>
                    <p:cNvPr id="92" name="Freeform 54"/>
                    <p:cNvSpPr/>
                    <p:nvPr/>
                  </p:nvSpPr>
                  <p:spPr bwMode="auto">
                    <a:xfrm>
                      <a:off x="4680" y="2027"/>
                      <a:ext cx="73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12"/>
                        </a:cxn>
                        <a:cxn ang="0">
                          <a:pos x="315" y="0"/>
                        </a:cxn>
                        <a:cxn ang="0">
                          <a:pos x="735" y="0"/>
                        </a:cxn>
                        <a:cxn ang="0">
                          <a:pos x="420" y="312"/>
                        </a:cxn>
                        <a:cxn ang="0">
                          <a:pos x="0" y="312"/>
                        </a:cxn>
                      </a:cxnLst>
                      <a:rect l="0" t="0" r="r" b="b"/>
                      <a:pathLst>
                        <a:path w="735" h="312">
                          <a:moveTo>
                            <a:pt x="0" y="312"/>
                          </a:moveTo>
                          <a:lnTo>
                            <a:pt x="315" y="0"/>
                          </a:lnTo>
                          <a:lnTo>
                            <a:pt x="735" y="0"/>
                          </a:lnTo>
                          <a:lnTo>
                            <a:pt x="420" y="312"/>
                          </a:lnTo>
                          <a:lnTo>
                            <a:pt x="0" y="3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 sz="2000"/>
                    </a:p>
                  </p:txBody>
                </p:sp>
                <p:sp>
                  <p:nvSpPr>
                    <p:cNvPr id="93" name="Freeform 55"/>
                    <p:cNvSpPr/>
                    <p:nvPr/>
                  </p:nvSpPr>
                  <p:spPr bwMode="auto">
                    <a:xfrm>
                      <a:off x="5520" y="2027"/>
                      <a:ext cx="73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12"/>
                        </a:cxn>
                        <a:cxn ang="0">
                          <a:pos x="315" y="0"/>
                        </a:cxn>
                        <a:cxn ang="0">
                          <a:pos x="735" y="0"/>
                        </a:cxn>
                        <a:cxn ang="0">
                          <a:pos x="420" y="312"/>
                        </a:cxn>
                        <a:cxn ang="0">
                          <a:pos x="0" y="312"/>
                        </a:cxn>
                      </a:cxnLst>
                      <a:rect l="0" t="0" r="r" b="b"/>
                      <a:pathLst>
                        <a:path w="735" h="312">
                          <a:moveTo>
                            <a:pt x="0" y="312"/>
                          </a:moveTo>
                          <a:lnTo>
                            <a:pt x="315" y="0"/>
                          </a:lnTo>
                          <a:lnTo>
                            <a:pt x="735" y="0"/>
                          </a:lnTo>
                          <a:lnTo>
                            <a:pt x="420" y="312"/>
                          </a:lnTo>
                          <a:lnTo>
                            <a:pt x="0" y="3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 sz="2000"/>
                    </a:p>
                  </p:txBody>
                </p:sp>
                <p:sp>
                  <p:nvSpPr>
                    <p:cNvPr id="94" name="Freeform 56"/>
                    <p:cNvSpPr/>
                    <p:nvPr/>
                  </p:nvSpPr>
                  <p:spPr bwMode="auto">
                    <a:xfrm>
                      <a:off x="6360" y="2027"/>
                      <a:ext cx="73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12"/>
                        </a:cxn>
                        <a:cxn ang="0">
                          <a:pos x="315" y="0"/>
                        </a:cxn>
                        <a:cxn ang="0">
                          <a:pos x="735" y="0"/>
                        </a:cxn>
                        <a:cxn ang="0">
                          <a:pos x="420" y="312"/>
                        </a:cxn>
                        <a:cxn ang="0">
                          <a:pos x="0" y="312"/>
                        </a:cxn>
                      </a:cxnLst>
                      <a:rect l="0" t="0" r="r" b="b"/>
                      <a:pathLst>
                        <a:path w="735" h="312">
                          <a:moveTo>
                            <a:pt x="0" y="312"/>
                          </a:moveTo>
                          <a:lnTo>
                            <a:pt x="315" y="0"/>
                          </a:lnTo>
                          <a:lnTo>
                            <a:pt x="735" y="0"/>
                          </a:lnTo>
                          <a:lnTo>
                            <a:pt x="420" y="312"/>
                          </a:lnTo>
                          <a:lnTo>
                            <a:pt x="0" y="3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 sz="2000"/>
                    </a:p>
                  </p:txBody>
                </p:sp>
                <p:sp>
                  <p:nvSpPr>
                    <p:cNvPr id="95" name="Freeform 57"/>
                    <p:cNvSpPr/>
                    <p:nvPr/>
                  </p:nvSpPr>
                  <p:spPr bwMode="auto">
                    <a:xfrm>
                      <a:off x="7095" y="2183"/>
                      <a:ext cx="315" cy="780"/>
                    </a:xfrm>
                    <a:custGeom>
                      <a:avLst/>
                      <a:gdLst/>
                      <a:ahLst/>
                      <a:cxnLst>
                        <a:cxn ang="0">
                          <a:pos x="315" y="0"/>
                        </a:cxn>
                        <a:cxn ang="0">
                          <a:pos x="0" y="312"/>
                        </a:cxn>
                        <a:cxn ang="0">
                          <a:pos x="0" y="780"/>
                        </a:cxn>
                        <a:cxn ang="0">
                          <a:pos x="315" y="468"/>
                        </a:cxn>
                        <a:cxn ang="0">
                          <a:pos x="315" y="0"/>
                        </a:cxn>
                      </a:cxnLst>
                      <a:rect l="0" t="0" r="r" b="b"/>
                      <a:pathLst>
                        <a:path w="315" h="780">
                          <a:moveTo>
                            <a:pt x="315" y="0"/>
                          </a:moveTo>
                          <a:lnTo>
                            <a:pt x="0" y="312"/>
                          </a:lnTo>
                          <a:lnTo>
                            <a:pt x="0" y="780"/>
                          </a:lnTo>
                          <a:lnTo>
                            <a:pt x="315" y="468"/>
                          </a:lnTo>
                          <a:lnTo>
                            <a:pt x="31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 sz="2000"/>
                    </a:p>
                  </p:txBody>
                </p:sp>
                <p:sp>
                  <p:nvSpPr>
                    <p:cNvPr id="96" name="Freeform 58"/>
                    <p:cNvSpPr/>
                    <p:nvPr/>
                  </p:nvSpPr>
                  <p:spPr bwMode="auto">
                    <a:xfrm>
                      <a:off x="7095" y="3119"/>
                      <a:ext cx="315" cy="780"/>
                    </a:xfrm>
                    <a:custGeom>
                      <a:avLst/>
                      <a:gdLst/>
                      <a:ahLst/>
                      <a:cxnLst>
                        <a:cxn ang="0">
                          <a:pos x="315" y="0"/>
                        </a:cxn>
                        <a:cxn ang="0">
                          <a:pos x="0" y="312"/>
                        </a:cxn>
                        <a:cxn ang="0">
                          <a:pos x="0" y="780"/>
                        </a:cxn>
                        <a:cxn ang="0">
                          <a:pos x="315" y="468"/>
                        </a:cxn>
                        <a:cxn ang="0">
                          <a:pos x="315" y="0"/>
                        </a:cxn>
                      </a:cxnLst>
                      <a:rect l="0" t="0" r="r" b="b"/>
                      <a:pathLst>
                        <a:path w="315" h="780">
                          <a:moveTo>
                            <a:pt x="315" y="0"/>
                          </a:moveTo>
                          <a:lnTo>
                            <a:pt x="0" y="312"/>
                          </a:lnTo>
                          <a:lnTo>
                            <a:pt x="0" y="780"/>
                          </a:lnTo>
                          <a:lnTo>
                            <a:pt x="315" y="468"/>
                          </a:lnTo>
                          <a:lnTo>
                            <a:pt x="31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 sz="2000"/>
                    </a:p>
                  </p:txBody>
                </p:sp>
                <p:sp>
                  <p:nvSpPr>
                    <p:cNvPr id="97" name="Freeform 59"/>
                    <p:cNvSpPr/>
                    <p:nvPr/>
                  </p:nvSpPr>
                  <p:spPr bwMode="auto">
                    <a:xfrm>
                      <a:off x="7095" y="4055"/>
                      <a:ext cx="315" cy="780"/>
                    </a:xfrm>
                    <a:custGeom>
                      <a:avLst/>
                      <a:gdLst/>
                      <a:ahLst/>
                      <a:cxnLst>
                        <a:cxn ang="0">
                          <a:pos x="315" y="0"/>
                        </a:cxn>
                        <a:cxn ang="0">
                          <a:pos x="0" y="312"/>
                        </a:cxn>
                        <a:cxn ang="0">
                          <a:pos x="0" y="780"/>
                        </a:cxn>
                        <a:cxn ang="0">
                          <a:pos x="315" y="468"/>
                        </a:cxn>
                        <a:cxn ang="0">
                          <a:pos x="315" y="0"/>
                        </a:cxn>
                      </a:cxnLst>
                      <a:rect l="0" t="0" r="r" b="b"/>
                      <a:pathLst>
                        <a:path w="315" h="780">
                          <a:moveTo>
                            <a:pt x="315" y="0"/>
                          </a:moveTo>
                          <a:lnTo>
                            <a:pt x="0" y="312"/>
                          </a:lnTo>
                          <a:lnTo>
                            <a:pt x="0" y="780"/>
                          </a:lnTo>
                          <a:lnTo>
                            <a:pt x="315" y="468"/>
                          </a:lnTo>
                          <a:lnTo>
                            <a:pt x="31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 sz="2000"/>
                    </a:p>
                  </p:txBody>
                </p:sp>
                <p:sp>
                  <p:nvSpPr>
                    <p:cNvPr id="98" name="Freeform 60"/>
                    <p:cNvSpPr/>
                    <p:nvPr/>
                  </p:nvSpPr>
                  <p:spPr bwMode="auto">
                    <a:xfrm>
                      <a:off x="6675" y="4523"/>
                      <a:ext cx="73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12"/>
                        </a:cxn>
                        <a:cxn ang="0">
                          <a:pos x="315" y="0"/>
                        </a:cxn>
                        <a:cxn ang="0">
                          <a:pos x="735" y="0"/>
                        </a:cxn>
                        <a:cxn ang="0">
                          <a:pos x="420" y="312"/>
                        </a:cxn>
                        <a:cxn ang="0">
                          <a:pos x="0" y="312"/>
                        </a:cxn>
                      </a:cxnLst>
                      <a:rect l="0" t="0" r="r" b="b"/>
                      <a:pathLst>
                        <a:path w="735" h="312">
                          <a:moveTo>
                            <a:pt x="0" y="312"/>
                          </a:moveTo>
                          <a:lnTo>
                            <a:pt x="315" y="0"/>
                          </a:lnTo>
                          <a:lnTo>
                            <a:pt x="735" y="0"/>
                          </a:lnTo>
                          <a:lnTo>
                            <a:pt x="420" y="312"/>
                          </a:lnTo>
                          <a:lnTo>
                            <a:pt x="0" y="3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 sz="2000"/>
                    </a:p>
                  </p:txBody>
                </p:sp>
                <p:sp>
                  <p:nvSpPr>
                    <p:cNvPr id="99" name="Freeform 61"/>
                    <p:cNvSpPr/>
                    <p:nvPr/>
                  </p:nvSpPr>
                  <p:spPr bwMode="auto">
                    <a:xfrm>
                      <a:off x="5835" y="4523"/>
                      <a:ext cx="73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12"/>
                        </a:cxn>
                        <a:cxn ang="0">
                          <a:pos x="315" y="0"/>
                        </a:cxn>
                        <a:cxn ang="0">
                          <a:pos x="735" y="0"/>
                        </a:cxn>
                        <a:cxn ang="0">
                          <a:pos x="420" y="312"/>
                        </a:cxn>
                        <a:cxn ang="0">
                          <a:pos x="0" y="312"/>
                        </a:cxn>
                      </a:cxnLst>
                      <a:rect l="0" t="0" r="r" b="b"/>
                      <a:pathLst>
                        <a:path w="735" h="312">
                          <a:moveTo>
                            <a:pt x="0" y="312"/>
                          </a:moveTo>
                          <a:lnTo>
                            <a:pt x="315" y="0"/>
                          </a:lnTo>
                          <a:lnTo>
                            <a:pt x="735" y="0"/>
                          </a:lnTo>
                          <a:lnTo>
                            <a:pt x="420" y="312"/>
                          </a:lnTo>
                          <a:lnTo>
                            <a:pt x="0" y="3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 sz="2000"/>
                    </a:p>
                  </p:txBody>
                </p:sp>
                <p:sp>
                  <p:nvSpPr>
                    <p:cNvPr id="100" name="Freeform 62"/>
                    <p:cNvSpPr/>
                    <p:nvPr/>
                  </p:nvSpPr>
                  <p:spPr bwMode="auto">
                    <a:xfrm>
                      <a:off x="4995" y="4523"/>
                      <a:ext cx="73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12"/>
                        </a:cxn>
                        <a:cxn ang="0">
                          <a:pos x="315" y="0"/>
                        </a:cxn>
                        <a:cxn ang="0">
                          <a:pos x="735" y="0"/>
                        </a:cxn>
                        <a:cxn ang="0">
                          <a:pos x="420" y="312"/>
                        </a:cxn>
                        <a:cxn ang="0">
                          <a:pos x="0" y="312"/>
                        </a:cxn>
                      </a:cxnLst>
                      <a:rect l="0" t="0" r="r" b="b"/>
                      <a:pathLst>
                        <a:path w="735" h="312">
                          <a:moveTo>
                            <a:pt x="0" y="312"/>
                          </a:moveTo>
                          <a:lnTo>
                            <a:pt x="315" y="0"/>
                          </a:lnTo>
                          <a:lnTo>
                            <a:pt x="735" y="0"/>
                          </a:lnTo>
                          <a:lnTo>
                            <a:pt x="420" y="312"/>
                          </a:lnTo>
                          <a:lnTo>
                            <a:pt x="0" y="3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 sz="2000"/>
                    </a:p>
                  </p:txBody>
                </p:sp>
                <p:sp>
                  <p:nvSpPr>
                    <p:cNvPr id="101" name="Freeform 63"/>
                    <p:cNvSpPr/>
                    <p:nvPr/>
                  </p:nvSpPr>
                  <p:spPr bwMode="auto">
                    <a:xfrm>
                      <a:off x="4155" y="4523"/>
                      <a:ext cx="73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12"/>
                        </a:cxn>
                        <a:cxn ang="0">
                          <a:pos x="315" y="0"/>
                        </a:cxn>
                        <a:cxn ang="0">
                          <a:pos x="735" y="0"/>
                        </a:cxn>
                        <a:cxn ang="0">
                          <a:pos x="420" y="312"/>
                        </a:cxn>
                        <a:cxn ang="0">
                          <a:pos x="0" y="312"/>
                        </a:cxn>
                      </a:cxnLst>
                      <a:rect l="0" t="0" r="r" b="b"/>
                      <a:pathLst>
                        <a:path w="735" h="312">
                          <a:moveTo>
                            <a:pt x="0" y="312"/>
                          </a:moveTo>
                          <a:lnTo>
                            <a:pt x="315" y="0"/>
                          </a:lnTo>
                          <a:lnTo>
                            <a:pt x="735" y="0"/>
                          </a:lnTo>
                          <a:lnTo>
                            <a:pt x="420" y="312"/>
                          </a:lnTo>
                          <a:lnTo>
                            <a:pt x="0" y="3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 sz="2000"/>
                    </a:p>
                  </p:txBody>
                </p:sp>
                <p:sp>
                  <p:nvSpPr>
                    <p:cNvPr id="102" name="Freeform 64"/>
                    <p:cNvSpPr/>
                    <p:nvPr/>
                  </p:nvSpPr>
                  <p:spPr bwMode="auto">
                    <a:xfrm>
                      <a:off x="3525" y="4211"/>
                      <a:ext cx="525" cy="624"/>
                    </a:xfrm>
                    <a:custGeom>
                      <a:avLst/>
                      <a:gdLst/>
                      <a:ahLst/>
                      <a:cxnLst>
                        <a:cxn ang="0">
                          <a:pos x="315" y="0"/>
                        </a:cxn>
                        <a:cxn ang="0">
                          <a:pos x="0" y="312"/>
                        </a:cxn>
                        <a:cxn ang="0">
                          <a:pos x="0" y="624"/>
                        </a:cxn>
                        <a:cxn ang="0">
                          <a:pos x="210" y="624"/>
                        </a:cxn>
                        <a:cxn ang="0">
                          <a:pos x="525" y="312"/>
                        </a:cxn>
                        <a:cxn ang="0">
                          <a:pos x="315" y="312"/>
                        </a:cxn>
                        <a:cxn ang="0">
                          <a:pos x="315" y="0"/>
                        </a:cxn>
                      </a:cxnLst>
                      <a:rect l="0" t="0" r="r" b="b"/>
                      <a:pathLst>
                        <a:path w="525" h="624">
                          <a:moveTo>
                            <a:pt x="315" y="0"/>
                          </a:moveTo>
                          <a:lnTo>
                            <a:pt x="0" y="312"/>
                          </a:lnTo>
                          <a:lnTo>
                            <a:pt x="0" y="624"/>
                          </a:lnTo>
                          <a:lnTo>
                            <a:pt x="210" y="624"/>
                          </a:lnTo>
                          <a:lnTo>
                            <a:pt x="525" y="312"/>
                          </a:lnTo>
                          <a:lnTo>
                            <a:pt x="315" y="312"/>
                          </a:lnTo>
                          <a:lnTo>
                            <a:pt x="31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 sz="2000"/>
                    </a:p>
                  </p:txBody>
                </p:sp>
              </p:grpSp>
            </p:grpSp>
            <p:sp>
              <p:nvSpPr>
                <p:cNvPr id="78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6475" y="2222"/>
                  <a:ext cx="0" cy="31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000"/>
                </a:p>
              </p:txBody>
            </p:sp>
            <p:sp>
              <p:nvSpPr>
                <p:cNvPr id="79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10360" y="2222"/>
                  <a:ext cx="0" cy="31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000"/>
                </a:p>
              </p:txBody>
            </p:sp>
            <p:sp>
              <p:nvSpPr>
                <p:cNvPr id="80" name="Line 67"/>
                <p:cNvSpPr>
                  <a:spLocks noChangeShapeType="1"/>
                </p:cNvSpPr>
                <p:nvPr/>
              </p:nvSpPr>
              <p:spPr bwMode="auto">
                <a:xfrm>
                  <a:off x="6487" y="2378"/>
                  <a:ext cx="388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sm" len="sm"/>
                  <a:tailEnd type="triangle" w="sm" len="sm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000"/>
                </a:p>
              </p:txBody>
            </p:sp>
            <p:sp>
              <p:nvSpPr>
                <p:cNvPr id="81" name="Rectangle 68"/>
                <p:cNvSpPr>
                  <a:spLocks noChangeArrowheads="1"/>
                </p:cNvSpPr>
                <p:nvPr/>
              </p:nvSpPr>
              <p:spPr bwMode="auto">
                <a:xfrm>
                  <a:off x="7149" y="1921"/>
                  <a:ext cx="2652" cy="4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vert="horz" wrap="square" lIns="18000" tIns="10800" rIns="18000" bIns="10800" numCol="1" anchor="t" anchorCtr="0" compatLnSpc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zh-CN" alt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微软雅黑" panose="020B0503020204020204" charset="-122"/>
                      <a:ea typeface="微软雅黑" panose="020B0503020204020204" charset="-122"/>
                      <a:cs typeface="宋体" panose="02010600030101010101" pitchFamily="2" charset="-122"/>
                    </a:rPr>
                    <a:t>由设备宽度确定</a:t>
                  </a:r>
                  <a:endParaRPr kumimoji="0" lang="zh-CN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82" name="Arc 69"/>
                <p:cNvSpPr/>
                <p:nvPr/>
              </p:nvSpPr>
              <p:spPr bwMode="auto">
                <a:xfrm>
                  <a:off x="6780" y="2848"/>
                  <a:ext cx="3255" cy="218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10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99" y="0"/>
                      </a:moveTo>
                      <a:cubicBezTo>
                        <a:pt x="11990" y="55"/>
                        <a:pt x="21600" y="9709"/>
                        <a:pt x="21600" y="21600"/>
                      </a:cubicBezTo>
                    </a:path>
                    <a:path w="21600" h="21600" stroke="0" extrusionOk="0">
                      <a:moveTo>
                        <a:pt x="99" y="0"/>
                      </a:moveTo>
                      <a:cubicBezTo>
                        <a:pt x="11990" y="55"/>
                        <a:pt x="21600" y="9709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lgDashDot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000"/>
                </a:p>
              </p:txBody>
            </p:sp>
            <p:grpSp>
              <p:nvGrpSpPr>
                <p:cNvPr id="83" name="Group 70"/>
                <p:cNvGrpSpPr/>
                <p:nvPr/>
              </p:nvGrpSpPr>
              <p:grpSpPr bwMode="auto">
                <a:xfrm>
                  <a:off x="6953" y="3470"/>
                  <a:ext cx="2774" cy="1182"/>
                  <a:chOff x="7163" y="3431"/>
                  <a:chExt cx="2774" cy="1182"/>
                </a:xfrm>
              </p:grpSpPr>
              <p:sp>
                <p:nvSpPr>
                  <p:cNvPr id="84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7163" y="4145"/>
                    <a:ext cx="2774" cy="4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just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</a:pPr>
                    <a:r>
                      <a: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rPr>
                      <a:t>柜门轨迹线</a:t>
                    </a:r>
                    <a:endParaRPr kumimoji="0" lang="zh-CN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微软雅黑" panose="020B0503020204020204" charset="-122"/>
                      <a:ea typeface="微软雅黑" panose="020B0503020204020204" charset="-122"/>
                      <a:cs typeface="宋体" panose="02010600030101010101" pitchFamily="2" charset="-122"/>
                    </a:endParaRPr>
                  </a:p>
                </p:txBody>
              </p:sp>
              <p:sp>
                <p:nvSpPr>
                  <p:cNvPr id="85" name="Freeform 72"/>
                  <p:cNvSpPr/>
                  <p:nvPr/>
                </p:nvSpPr>
                <p:spPr bwMode="auto">
                  <a:xfrm>
                    <a:off x="7620" y="3431"/>
                    <a:ext cx="1680" cy="624"/>
                  </a:xfrm>
                  <a:custGeom>
                    <a:avLst/>
                    <a:gdLst/>
                    <a:ahLst/>
                    <a:cxnLst>
                      <a:cxn ang="0">
                        <a:pos x="0" y="624"/>
                      </a:cxn>
                      <a:cxn ang="0">
                        <a:pos x="945" y="624"/>
                      </a:cxn>
                      <a:cxn ang="0">
                        <a:pos x="1680" y="0"/>
                      </a:cxn>
                    </a:cxnLst>
                    <a:rect l="0" t="0" r="r" b="b"/>
                    <a:pathLst>
                      <a:path w="1680" h="624">
                        <a:moveTo>
                          <a:pt x="0" y="624"/>
                        </a:moveTo>
                        <a:lnTo>
                          <a:pt x="945" y="624"/>
                        </a:lnTo>
                        <a:lnTo>
                          <a:pt x="168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</p:grpSp>
          </p:grpSp>
          <p:grpSp>
            <p:nvGrpSpPr>
              <p:cNvPr id="74" name="Group 73"/>
              <p:cNvGrpSpPr/>
              <p:nvPr/>
            </p:nvGrpSpPr>
            <p:grpSpPr bwMode="auto">
              <a:xfrm>
                <a:off x="6465" y="4991"/>
                <a:ext cx="3885" cy="663"/>
                <a:chOff x="6465" y="5030"/>
                <a:chExt cx="3885" cy="663"/>
              </a:xfrm>
            </p:grpSpPr>
            <p:sp>
              <p:nvSpPr>
                <p:cNvPr id="75" name="Rectangle 74"/>
                <p:cNvSpPr>
                  <a:spLocks noChangeArrowheads="1"/>
                </p:cNvSpPr>
                <p:nvPr/>
              </p:nvSpPr>
              <p:spPr bwMode="auto">
                <a:xfrm>
                  <a:off x="6465" y="5030"/>
                  <a:ext cx="3885" cy="624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zh-CN" altLang="en-US" sz="2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ea typeface="宋体" panose="02010600030101010101" pitchFamily="2" charset="-122"/>
                      <a:cs typeface="宋体" panose="02010600030101010101" pitchFamily="2" charset="-122"/>
                    </a:rPr>
                    <a:t>消防栓、配电柜等</a:t>
                  </a:r>
                  <a:endParaRPr kumimoji="0" lang="zh-CN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76" name="Rectangle 75"/>
                <p:cNvSpPr>
                  <a:spLocks noChangeArrowheads="1"/>
                </p:cNvSpPr>
                <p:nvPr/>
              </p:nvSpPr>
              <p:spPr bwMode="auto">
                <a:xfrm>
                  <a:off x="6504" y="5537"/>
                  <a:ext cx="3827" cy="15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000"/>
                </a:p>
              </p:txBody>
            </p:sp>
          </p:grpSp>
        </p:grpSp>
        <p:sp>
          <p:nvSpPr>
            <p:cNvPr id="72" name="Rectangle 76"/>
            <p:cNvSpPr>
              <a:spLocks noChangeArrowheads="1"/>
            </p:cNvSpPr>
            <p:nvPr/>
          </p:nvSpPr>
          <p:spPr bwMode="auto">
            <a:xfrm>
              <a:off x="7735" y="5546"/>
              <a:ext cx="1260" cy="4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图</a:t>
              </a: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B</a:t>
              </a:r>
              <a:endPara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404971"/>
            <a:ext cx="898096" cy="453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16200000" flipH="1">
            <a:off x="3831832" y="1532260"/>
            <a:ext cx="6857998" cy="3793481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680072" y="425042"/>
            <a:ext cx="5472608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地面通道线、区域划分线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55576" y="1484784"/>
            <a:ext cx="8207375" cy="22278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）线型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A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类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黄色实线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60mm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：原则上用于物品的定位线；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80mm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：原则上用于设备的区域线；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120mm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：原则上用于主通道线。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9896" y="1484784"/>
            <a:ext cx="8639423" cy="5110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Rectangle 10"/>
          <p:cNvSpPr>
            <a:spLocks noChangeArrowheads="1"/>
          </p:cNvSpPr>
          <p:nvPr/>
        </p:nvSpPr>
        <p:spPr bwMode="auto">
          <a:xfrm>
            <a:off x="680073" y="1707895"/>
            <a:ext cx="7564336" cy="14773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）定位线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类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物品定位线（台面）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zh-CN" altLang="zh-CN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待</a:t>
            </a:r>
            <a:r>
              <a:rPr lang="zh-CN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加工零件、已加工零件、作业工具，检查工具、记录表、小物</a:t>
            </a:r>
            <a:r>
              <a:rPr lang="zh-CN" altLang="zh-CN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盒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</p:txBody>
      </p:sp>
      <p:grpSp>
        <p:nvGrpSpPr>
          <p:cNvPr id="106" name="Group 2"/>
          <p:cNvGrpSpPr/>
          <p:nvPr/>
        </p:nvGrpSpPr>
        <p:grpSpPr bwMode="auto">
          <a:xfrm>
            <a:off x="811066" y="3712663"/>
            <a:ext cx="7344816" cy="2448272"/>
            <a:chOff x="1933" y="2111"/>
            <a:chExt cx="8367" cy="2808"/>
          </a:xfrm>
        </p:grpSpPr>
        <p:sp>
          <p:nvSpPr>
            <p:cNvPr id="107" name="Rectangle 3"/>
            <p:cNvSpPr>
              <a:spLocks noChangeArrowheads="1"/>
            </p:cNvSpPr>
            <p:nvPr/>
          </p:nvSpPr>
          <p:spPr bwMode="auto">
            <a:xfrm>
              <a:off x="1933" y="2111"/>
              <a:ext cx="8367" cy="28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08" name="Freeform 4"/>
            <p:cNvSpPr/>
            <p:nvPr/>
          </p:nvSpPr>
          <p:spPr bwMode="auto">
            <a:xfrm>
              <a:off x="2962" y="2227"/>
              <a:ext cx="315" cy="3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0" y="0"/>
                </a:cxn>
                <a:cxn ang="0">
                  <a:pos x="420" y="624"/>
                </a:cxn>
                <a:cxn ang="0">
                  <a:pos x="315" y="624"/>
                </a:cxn>
                <a:cxn ang="0">
                  <a:pos x="315" y="156"/>
                </a:cxn>
                <a:cxn ang="0">
                  <a:pos x="0" y="156"/>
                </a:cxn>
                <a:cxn ang="0">
                  <a:pos x="0" y="0"/>
                </a:cxn>
              </a:cxnLst>
              <a:rect l="0" t="0" r="r" b="b"/>
              <a:pathLst>
                <a:path w="420" h="624">
                  <a:moveTo>
                    <a:pt x="0" y="0"/>
                  </a:moveTo>
                  <a:lnTo>
                    <a:pt x="420" y="0"/>
                  </a:lnTo>
                  <a:lnTo>
                    <a:pt x="420" y="624"/>
                  </a:lnTo>
                  <a:lnTo>
                    <a:pt x="315" y="624"/>
                  </a:lnTo>
                  <a:lnTo>
                    <a:pt x="315" y="156"/>
                  </a:lnTo>
                  <a:lnTo>
                    <a:pt x="0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09" name="Freeform 5"/>
            <p:cNvSpPr/>
            <p:nvPr/>
          </p:nvSpPr>
          <p:spPr bwMode="auto">
            <a:xfrm flipH="1">
              <a:off x="2118" y="2227"/>
              <a:ext cx="315" cy="3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0" y="0"/>
                </a:cxn>
                <a:cxn ang="0">
                  <a:pos x="420" y="624"/>
                </a:cxn>
                <a:cxn ang="0">
                  <a:pos x="315" y="624"/>
                </a:cxn>
                <a:cxn ang="0">
                  <a:pos x="315" y="156"/>
                </a:cxn>
                <a:cxn ang="0">
                  <a:pos x="0" y="156"/>
                </a:cxn>
                <a:cxn ang="0">
                  <a:pos x="0" y="0"/>
                </a:cxn>
              </a:cxnLst>
              <a:rect l="0" t="0" r="r" b="b"/>
              <a:pathLst>
                <a:path w="420" h="624">
                  <a:moveTo>
                    <a:pt x="0" y="0"/>
                  </a:moveTo>
                  <a:lnTo>
                    <a:pt x="420" y="0"/>
                  </a:lnTo>
                  <a:lnTo>
                    <a:pt x="420" y="624"/>
                  </a:lnTo>
                  <a:lnTo>
                    <a:pt x="315" y="624"/>
                  </a:lnTo>
                  <a:lnTo>
                    <a:pt x="315" y="156"/>
                  </a:lnTo>
                  <a:lnTo>
                    <a:pt x="0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10" name="Freeform 6"/>
            <p:cNvSpPr/>
            <p:nvPr/>
          </p:nvSpPr>
          <p:spPr bwMode="auto">
            <a:xfrm flipV="1">
              <a:off x="2960" y="3064"/>
              <a:ext cx="315" cy="3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0" y="0"/>
                </a:cxn>
                <a:cxn ang="0">
                  <a:pos x="420" y="624"/>
                </a:cxn>
                <a:cxn ang="0">
                  <a:pos x="315" y="624"/>
                </a:cxn>
                <a:cxn ang="0">
                  <a:pos x="315" y="156"/>
                </a:cxn>
                <a:cxn ang="0">
                  <a:pos x="0" y="156"/>
                </a:cxn>
                <a:cxn ang="0">
                  <a:pos x="0" y="0"/>
                </a:cxn>
              </a:cxnLst>
              <a:rect l="0" t="0" r="r" b="b"/>
              <a:pathLst>
                <a:path w="420" h="624">
                  <a:moveTo>
                    <a:pt x="0" y="0"/>
                  </a:moveTo>
                  <a:lnTo>
                    <a:pt x="420" y="0"/>
                  </a:lnTo>
                  <a:lnTo>
                    <a:pt x="420" y="624"/>
                  </a:lnTo>
                  <a:lnTo>
                    <a:pt x="315" y="624"/>
                  </a:lnTo>
                  <a:lnTo>
                    <a:pt x="315" y="156"/>
                  </a:lnTo>
                  <a:lnTo>
                    <a:pt x="0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11" name="Freeform 7"/>
            <p:cNvSpPr/>
            <p:nvPr/>
          </p:nvSpPr>
          <p:spPr bwMode="auto">
            <a:xfrm flipH="1" flipV="1">
              <a:off x="2118" y="3069"/>
              <a:ext cx="315" cy="3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0" y="0"/>
                </a:cxn>
                <a:cxn ang="0">
                  <a:pos x="420" y="624"/>
                </a:cxn>
                <a:cxn ang="0">
                  <a:pos x="315" y="624"/>
                </a:cxn>
                <a:cxn ang="0">
                  <a:pos x="315" y="156"/>
                </a:cxn>
                <a:cxn ang="0">
                  <a:pos x="0" y="156"/>
                </a:cxn>
                <a:cxn ang="0">
                  <a:pos x="0" y="0"/>
                </a:cxn>
              </a:cxnLst>
              <a:rect l="0" t="0" r="r" b="b"/>
              <a:pathLst>
                <a:path w="420" h="624">
                  <a:moveTo>
                    <a:pt x="0" y="0"/>
                  </a:moveTo>
                  <a:lnTo>
                    <a:pt x="420" y="0"/>
                  </a:lnTo>
                  <a:lnTo>
                    <a:pt x="420" y="624"/>
                  </a:lnTo>
                  <a:lnTo>
                    <a:pt x="315" y="624"/>
                  </a:lnTo>
                  <a:lnTo>
                    <a:pt x="315" y="156"/>
                  </a:lnTo>
                  <a:lnTo>
                    <a:pt x="0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12" name="Rectangle 8"/>
            <p:cNvSpPr>
              <a:spLocks noChangeArrowheads="1"/>
            </p:cNvSpPr>
            <p:nvPr/>
          </p:nvSpPr>
          <p:spPr bwMode="auto">
            <a:xfrm>
              <a:off x="2253" y="2349"/>
              <a:ext cx="898" cy="9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66FF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13" name="Oval 9"/>
            <p:cNvSpPr>
              <a:spLocks noChangeArrowheads="1"/>
            </p:cNvSpPr>
            <p:nvPr/>
          </p:nvSpPr>
          <p:spPr bwMode="auto">
            <a:xfrm>
              <a:off x="3874" y="2343"/>
              <a:ext cx="901" cy="89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66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14" name="Freeform 10"/>
            <p:cNvSpPr/>
            <p:nvPr/>
          </p:nvSpPr>
          <p:spPr bwMode="auto">
            <a:xfrm>
              <a:off x="4569" y="2219"/>
              <a:ext cx="315" cy="3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0" y="0"/>
                </a:cxn>
                <a:cxn ang="0">
                  <a:pos x="420" y="624"/>
                </a:cxn>
                <a:cxn ang="0">
                  <a:pos x="315" y="624"/>
                </a:cxn>
                <a:cxn ang="0">
                  <a:pos x="315" y="156"/>
                </a:cxn>
                <a:cxn ang="0">
                  <a:pos x="0" y="156"/>
                </a:cxn>
                <a:cxn ang="0">
                  <a:pos x="0" y="0"/>
                </a:cxn>
              </a:cxnLst>
              <a:rect l="0" t="0" r="r" b="b"/>
              <a:pathLst>
                <a:path w="420" h="624">
                  <a:moveTo>
                    <a:pt x="0" y="0"/>
                  </a:moveTo>
                  <a:lnTo>
                    <a:pt x="420" y="0"/>
                  </a:lnTo>
                  <a:lnTo>
                    <a:pt x="420" y="624"/>
                  </a:lnTo>
                  <a:lnTo>
                    <a:pt x="315" y="624"/>
                  </a:lnTo>
                  <a:lnTo>
                    <a:pt x="315" y="156"/>
                  </a:lnTo>
                  <a:lnTo>
                    <a:pt x="0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15" name="Freeform 11"/>
            <p:cNvSpPr/>
            <p:nvPr/>
          </p:nvSpPr>
          <p:spPr bwMode="auto">
            <a:xfrm flipH="1">
              <a:off x="3769" y="2219"/>
              <a:ext cx="315" cy="3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0" y="0"/>
                </a:cxn>
                <a:cxn ang="0">
                  <a:pos x="420" y="624"/>
                </a:cxn>
                <a:cxn ang="0">
                  <a:pos x="315" y="624"/>
                </a:cxn>
                <a:cxn ang="0">
                  <a:pos x="315" y="156"/>
                </a:cxn>
                <a:cxn ang="0">
                  <a:pos x="0" y="156"/>
                </a:cxn>
                <a:cxn ang="0">
                  <a:pos x="0" y="0"/>
                </a:cxn>
              </a:cxnLst>
              <a:rect l="0" t="0" r="r" b="b"/>
              <a:pathLst>
                <a:path w="420" h="624">
                  <a:moveTo>
                    <a:pt x="0" y="0"/>
                  </a:moveTo>
                  <a:lnTo>
                    <a:pt x="420" y="0"/>
                  </a:lnTo>
                  <a:lnTo>
                    <a:pt x="420" y="624"/>
                  </a:lnTo>
                  <a:lnTo>
                    <a:pt x="315" y="624"/>
                  </a:lnTo>
                  <a:lnTo>
                    <a:pt x="315" y="156"/>
                  </a:lnTo>
                  <a:lnTo>
                    <a:pt x="0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16" name="Freeform 12"/>
            <p:cNvSpPr/>
            <p:nvPr/>
          </p:nvSpPr>
          <p:spPr bwMode="auto">
            <a:xfrm flipV="1">
              <a:off x="4567" y="3056"/>
              <a:ext cx="315" cy="3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0" y="0"/>
                </a:cxn>
                <a:cxn ang="0">
                  <a:pos x="420" y="624"/>
                </a:cxn>
                <a:cxn ang="0">
                  <a:pos x="315" y="624"/>
                </a:cxn>
                <a:cxn ang="0">
                  <a:pos x="315" y="156"/>
                </a:cxn>
                <a:cxn ang="0">
                  <a:pos x="0" y="156"/>
                </a:cxn>
                <a:cxn ang="0">
                  <a:pos x="0" y="0"/>
                </a:cxn>
              </a:cxnLst>
              <a:rect l="0" t="0" r="r" b="b"/>
              <a:pathLst>
                <a:path w="420" h="624">
                  <a:moveTo>
                    <a:pt x="0" y="0"/>
                  </a:moveTo>
                  <a:lnTo>
                    <a:pt x="420" y="0"/>
                  </a:lnTo>
                  <a:lnTo>
                    <a:pt x="420" y="624"/>
                  </a:lnTo>
                  <a:lnTo>
                    <a:pt x="315" y="624"/>
                  </a:lnTo>
                  <a:lnTo>
                    <a:pt x="315" y="156"/>
                  </a:lnTo>
                  <a:lnTo>
                    <a:pt x="0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17" name="Freeform 13"/>
            <p:cNvSpPr/>
            <p:nvPr/>
          </p:nvSpPr>
          <p:spPr bwMode="auto">
            <a:xfrm flipH="1" flipV="1">
              <a:off x="3756" y="3062"/>
              <a:ext cx="315" cy="3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0" y="0"/>
                </a:cxn>
                <a:cxn ang="0">
                  <a:pos x="420" y="624"/>
                </a:cxn>
                <a:cxn ang="0">
                  <a:pos x="315" y="624"/>
                </a:cxn>
                <a:cxn ang="0">
                  <a:pos x="315" y="156"/>
                </a:cxn>
                <a:cxn ang="0">
                  <a:pos x="0" y="156"/>
                </a:cxn>
                <a:cxn ang="0">
                  <a:pos x="0" y="0"/>
                </a:cxn>
              </a:cxnLst>
              <a:rect l="0" t="0" r="r" b="b"/>
              <a:pathLst>
                <a:path w="420" h="624">
                  <a:moveTo>
                    <a:pt x="0" y="0"/>
                  </a:moveTo>
                  <a:lnTo>
                    <a:pt x="420" y="0"/>
                  </a:lnTo>
                  <a:lnTo>
                    <a:pt x="420" y="624"/>
                  </a:lnTo>
                  <a:lnTo>
                    <a:pt x="315" y="624"/>
                  </a:lnTo>
                  <a:lnTo>
                    <a:pt x="315" y="156"/>
                  </a:lnTo>
                  <a:lnTo>
                    <a:pt x="0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grpSp>
          <p:nvGrpSpPr>
            <p:cNvPr id="118" name="Group 14"/>
            <p:cNvGrpSpPr/>
            <p:nvPr/>
          </p:nvGrpSpPr>
          <p:grpSpPr bwMode="auto">
            <a:xfrm>
              <a:off x="2118" y="3631"/>
              <a:ext cx="1155" cy="1178"/>
              <a:chOff x="2118" y="3538"/>
              <a:chExt cx="1155" cy="1178"/>
            </a:xfrm>
          </p:grpSpPr>
          <p:sp>
            <p:nvSpPr>
              <p:cNvPr id="133" name="Rectangle 15"/>
              <p:cNvSpPr>
                <a:spLocks noChangeArrowheads="1"/>
              </p:cNvSpPr>
              <p:nvPr/>
            </p:nvSpPr>
            <p:spPr bwMode="auto">
              <a:xfrm>
                <a:off x="2118" y="3538"/>
                <a:ext cx="1155" cy="1178"/>
              </a:xfrm>
              <a:prstGeom prst="rect">
                <a:avLst/>
              </a:prstGeom>
              <a:solidFill>
                <a:srgbClr val="333399"/>
              </a:solidFill>
              <a:ln w="9525">
                <a:solidFill>
                  <a:srgbClr val="333399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134" name="Rectangle 16"/>
              <p:cNvSpPr>
                <a:spLocks noChangeArrowheads="1"/>
              </p:cNvSpPr>
              <p:nvPr/>
            </p:nvSpPr>
            <p:spPr bwMode="auto">
              <a:xfrm>
                <a:off x="2202" y="3631"/>
                <a:ext cx="987" cy="99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33399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</p:grpSp>
        <p:sp>
          <p:nvSpPr>
            <p:cNvPr id="119" name="Rectangle 17"/>
            <p:cNvSpPr>
              <a:spLocks noChangeArrowheads="1"/>
            </p:cNvSpPr>
            <p:nvPr/>
          </p:nvSpPr>
          <p:spPr bwMode="auto">
            <a:xfrm>
              <a:off x="2244" y="3770"/>
              <a:ext cx="903" cy="8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66FF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grpSp>
          <p:nvGrpSpPr>
            <p:cNvPr id="120" name="Group 18"/>
            <p:cNvGrpSpPr/>
            <p:nvPr/>
          </p:nvGrpSpPr>
          <p:grpSpPr bwMode="auto">
            <a:xfrm>
              <a:off x="5079" y="2224"/>
              <a:ext cx="5019" cy="1147"/>
              <a:chOff x="5079" y="2236"/>
              <a:chExt cx="5019" cy="1147"/>
            </a:xfrm>
          </p:grpSpPr>
          <p:sp>
            <p:nvSpPr>
              <p:cNvPr id="131" name="Rectangle 19"/>
              <p:cNvSpPr>
                <a:spLocks noChangeArrowheads="1"/>
              </p:cNvSpPr>
              <p:nvPr/>
            </p:nvSpPr>
            <p:spPr bwMode="auto">
              <a:xfrm>
                <a:off x="5079" y="2236"/>
                <a:ext cx="5019" cy="1147"/>
              </a:xfrm>
              <a:prstGeom prst="rect">
                <a:avLst/>
              </a:prstGeom>
              <a:solidFill>
                <a:srgbClr val="333399"/>
              </a:solidFill>
              <a:ln w="9525">
                <a:solidFill>
                  <a:srgbClr val="333399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132" name="Rectangle 20"/>
              <p:cNvSpPr>
                <a:spLocks noChangeArrowheads="1"/>
              </p:cNvSpPr>
              <p:nvPr/>
            </p:nvSpPr>
            <p:spPr bwMode="auto">
              <a:xfrm>
                <a:off x="5145" y="2298"/>
                <a:ext cx="4893" cy="102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33399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</p:grpSp>
        <p:sp>
          <p:nvSpPr>
            <p:cNvPr id="121" name="Rectangle 21"/>
            <p:cNvSpPr>
              <a:spLocks noChangeArrowheads="1"/>
            </p:cNvSpPr>
            <p:nvPr/>
          </p:nvSpPr>
          <p:spPr bwMode="auto">
            <a:xfrm>
              <a:off x="5814" y="2298"/>
              <a:ext cx="63" cy="1023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333399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22" name="Rectangle 22"/>
            <p:cNvSpPr>
              <a:spLocks noChangeArrowheads="1"/>
            </p:cNvSpPr>
            <p:nvPr/>
          </p:nvSpPr>
          <p:spPr bwMode="auto">
            <a:xfrm>
              <a:off x="7200" y="2298"/>
              <a:ext cx="63" cy="1023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333399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23" name="Rectangle 23"/>
            <p:cNvSpPr>
              <a:spLocks noChangeArrowheads="1"/>
            </p:cNvSpPr>
            <p:nvPr/>
          </p:nvSpPr>
          <p:spPr bwMode="auto">
            <a:xfrm>
              <a:off x="8439" y="2298"/>
              <a:ext cx="63" cy="1023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333399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24" name="Rectangle 24"/>
            <p:cNvSpPr>
              <a:spLocks noChangeArrowheads="1"/>
            </p:cNvSpPr>
            <p:nvPr/>
          </p:nvSpPr>
          <p:spPr bwMode="auto">
            <a:xfrm>
              <a:off x="5646" y="2794"/>
              <a:ext cx="210" cy="62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333399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25" name="Rectangle 25"/>
            <p:cNvSpPr>
              <a:spLocks noChangeArrowheads="1"/>
            </p:cNvSpPr>
            <p:nvPr/>
          </p:nvSpPr>
          <p:spPr bwMode="auto">
            <a:xfrm>
              <a:off x="5121" y="2794"/>
              <a:ext cx="210" cy="62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333399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26" name="Line 26"/>
            <p:cNvSpPr>
              <a:spLocks noChangeShapeType="1"/>
            </p:cNvSpPr>
            <p:nvPr/>
          </p:nvSpPr>
          <p:spPr bwMode="auto">
            <a:xfrm flipV="1">
              <a:off x="3754" y="3352"/>
              <a:ext cx="0" cy="3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27" name="Line 27"/>
            <p:cNvSpPr>
              <a:spLocks noChangeShapeType="1"/>
            </p:cNvSpPr>
            <p:nvPr/>
          </p:nvSpPr>
          <p:spPr bwMode="auto">
            <a:xfrm>
              <a:off x="3745" y="3658"/>
              <a:ext cx="317" cy="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28" name="Rectangle 28"/>
            <p:cNvSpPr>
              <a:spLocks noChangeArrowheads="1"/>
            </p:cNvSpPr>
            <p:nvPr/>
          </p:nvSpPr>
          <p:spPr bwMode="auto">
            <a:xfrm>
              <a:off x="4029" y="3383"/>
              <a:ext cx="945" cy="34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18000" tIns="10800" rIns="18000" bIns="10800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3cm</a:t>
              </a:r>
              <a:endPara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endParaRPr>
            </a:p>
          </p:txBody>
        </p:sp>
        <p:sp>
          <p:nvSpPr>
            <p:cNvPr id="129" name="Line 29"/>
            <p:cNvSpPr>
              <a:spLocks noChangeShapeType="1"/>
            </p:cNvSpPr>
            <p:nvPr/>
          </p:nvSpPr>
          <p:spPr bwMode="auto">
            <a:xfrm flipV="1">
              <a:off x="4069" y="3347"/>
              <a:ext cx="0" cy="4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30" name="Line 30"/>
            <p:cNvSpPr>
              <a:spLocks noChangeShapeType="1"/>
            </p:cNvSpPr>
            <p:nvPr/>
          </p:nvSpPr>
          <p:spPr bwMode="auto">
            <a:xfrm>
              <a:off x="4071" y="3671"/>
              <a:ext cx="8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</p:grpSp>
      <p:sp>
        <p:nvSpPr>
          <p:cNvPr id="135" name="Line 31"/>
          <p:cNvSpPr>
            <a:spLocks noChangeShapeType="1"/>
          </p:cNvSpPr>
          <p:nvPr/>
        </p:nvSpPr>
        <p:spPr bwMode="auto">
          <a:xfrm flipV="1">
            <a:off x="1603154" y="5512862"/>
            <a:ext cx="333556" cy="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/>
          </a:p>
        </p:txBody>
      </p:sp>
      <p:sp>
        <p:nvSpPr>
          <p:cNvPr id="136" name="Line 32"/>
          <p:cNvSpPr>
            <a:spLocks noChangeShapeType="1"/>
          </p:cNvSpPr>
          <p:nvPr/>
        </p:nvSpPr>
        <p:spPr bwMode="auto">
          <a:xfrm flipH="1">
            <a:off x="2107210" y="5514915"/>
            <a:ext cx="368667" cy="17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/>
          </a:p>
        </p:txBody>
      </p:sp>
      <p:sp>
        <p:nvSpPr>
          <p:cNvPr id="137" name="Rectangle 35"/>
          <p:cNvSpPr>
            <a:spLocks noChangeArrowheads="1"/>
          </p:cNvSpPr>
          <p:nvPr/>
        </p:nvSpPr>
        <p:spPr bwMode="auto">
          <a:xfrm>
            <a:off x="2395243" y="5403729"/>
            <a:ext cx="842668" cy="2964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1cm</a:t>
            </a:r>
            <a:endParaRPr kumimoji="0" lang="zh-CN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404971"/>
            <a:ext cx="898096" cy="453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16200000" flipH="1">
            <a:off x="3831832" y="1532260"/>
            <a:ext cx="6857998" cy="3793481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55576" y="1484784"/>
            <a:ext cx="8207375" cy="22278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）线型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A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类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黄色实线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60mm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：原则上用于物品的定位线；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80mm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：原则上用于设备的区域线；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120mm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：原则上用于主通道线。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9896" y="1484784"/>
            <a:ext cx="8639423" cy="5110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>
          <a:xfrm>
            <a:off x="650033" y="2753452"/>
            <a:ext cx="7843933" cy="240065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  <a:defRPr sz="2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 smtClean="0"/>
              <a:t>1</a:t>
            </a:r>
            <a:r>
              <a:rPr lang="zh-CN" altLang="en-US" dirty="0"/>
              <a:t>、管道色环三要素：</a:t>
            </a:r>
            <a:endParaRPr lang="zh-CN" altLang="en-US" dirty="0"/>
          </a:p>
          <a:p>
            <a:r>
              <a:rPr lang="zh-CN" altLang="en-US" dirty="0" smtClean="0"/>
              <a:t>（</a:t>
            </a:r>
            <a:r>
              <a:rPr lang="zh-CN" altLang="en-US" dirty="0"/>
              <a:t>1）识别色，（2）介质名称，（3）流向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2、所有管道标识都必须注明识别色、介质名称和流向。在有些特别的管道管道还须注明压力、流速等，如消防管道还要注明消防专用等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1911317" y="399996"/>
            <a:ext cx="262829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管道</a:t>
            </a: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标识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404971"/>
            <a:ext cx="898096" cy="453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16200000" flipH="1">
            <a:off x="3831832" y="1532260"/>
            <a:ext cx="6857998" cy="3793481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55576" y="1484784"/>
            <a:ext cx="8207375" cy="22278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）线型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A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类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黄色实线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60mm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：原则上用于物品的定位线；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80mm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：原则上用于设备的区域线；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120mm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：原则上用于主通道线。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9896" y="1484784"/>
            <a:ext cx="8639423" cy="5110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1911317" y="399996"/>
            <a:ext cx="262829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管道</a:t>
            </a: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标识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Picture 4" descr="2013111192543468875[1]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97868" y="2037719"/>
            <a:ext cx="6948264" cy="400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404971"/>
            <a:ext cx="898096" cy="453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16200000" flipH="1">
            <a:off x="3831832" y="1532260"/>
            <a:ext cx="6857998" cy="3793481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55576" y="1484784"/>
            <a:ext cx="8207375" cy="22278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）线型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A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类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黄色实线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60mm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：原则上用于物品的定位线；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80mm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：原则上用于设备的区域线；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120mm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：原则上用于主通道线。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9896" y="1484784"/>
            <a:ext cx="8639423" cy="5110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1911317" y="399996"/>
            <a:ext cx="262829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管道</a:t>
            </a: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标识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9592" y="2378176"/>
            <a:ext cx="7488832" cy="33239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电线管道：蓝色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空气管道：灰色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热水管道：红色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污水管道：黑色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自来水管道：绿色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此外还有：除尘器管道、砂输送管道、洗澡用管道（上水、回水）、暖气、饮用水管道等</a:t>
            </a:r>
            <a:endParaRPr lang="zh-CN" altLang="en-US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404971"/>
            <a:ext cx="898096" cy="453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16200000" flipH="1">
            <a:off x="3831832" y="1532260"/>
            <a:ext cx="6857998" cy="3793481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55576" y="1484784"/>
            <a:ext cx="8207375" cy="22278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）线型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A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类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黄色实线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60mm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：原则上用于物品的定位线；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80mm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：原则上用于设备的区域线；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120mm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：原则上用于主通道线。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9896" y="1484784"/>
            <a:ext cx="8639423" cy="5110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1911317" y="399996"/>
            <a:ext cx="262829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管道</a:t>
            </a: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标识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Picture 4" descr="QQ图片2014122122512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39652" y="1769698"/>
            <a:ext cx="6264696" cy="454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404971"/>
            <a:ext cx="898096" cy="453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16200000" flipH="1">
            <a:off x="3831832" y="1532260"/>
            <a:ext cx="6857998" cy="3793481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55576" y="1484784"/>
            <a:ext cx="8207375" cy="22278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）线型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A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类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黄色实线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60mm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：原则上用于物品的定位线；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80mm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：原则上用于设备的区域线；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120mm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：原则上用于主通道线。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9896" y="1484784"/>
            <a:ext cx="8639423" cy="5110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1911317" y="399996"/>
            <a:ext cx="262829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管道</a:t>
            </a: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标识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 descr="无标题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259632" y="1775664"/>
            <a:ext cx="6624736" cy="44366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404971"/>
            <a:ext cx="898096" cy="453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16200000" flipH="1">
            <a:off x="3831832" y="1532260"/>
            <a:ext cx="6857998" cy="3793481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55576" y="1484784"/>
            <a:ext cx="8207375" cy="22278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）线型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A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类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黄色实线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60mm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：原则上用于物品的定位线；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80mm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：原则上用于设备的区域线；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120mm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：原则上用于主通道线。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9896" y="1484784"/>
            <a:ext cx="8639423" cy="5110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1911317" y="399996"/>
            <a:ext cx="262829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管道</a:t>
            </a: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标识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Picture 4" descr="20128141221155133441[1]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47664" y="1700808"/>
            <a:ext cx="6048672" cy="4536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404971"/>
            <a:ext cx="898096" cy="453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6845" y="1714500"/>
            <a:ext cx="5887720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404971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16200000" flipH="1">
            <a:off x="3831832" y="1532260"/>
            <a:ext cx="6857998" cy="3793481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55576" y="1484784"/>
            <a:ext cx="8207375" cy="22278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）线型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A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类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黄色实线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60mm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：原则上用于物品的定位线；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80mm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：原则上用于设备的区域线；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120mm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：原则上用于主通道线。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9896" y="1484784"/>
            <a:ext cx="8639423" cy="5110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123728" y="393770"/>
            <a:ext cx="235465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安全距离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 descr="无标题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35756" y="2153178"/>
            <a:ext cx="7472488" cy="377398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54459" y="1634315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仓库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404971"/>
            <a:ext cx="898096" cy="453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16200000" flipH="1">
            <a:off x="3831832" y="1532260"/>
            <a:ext cx="6857998" cy="3793481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55576" y="1484784"/>
            <a:ext cx="8207375" cy="22278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）线型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A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类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黄色实线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60mm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：原则上用于物品的定位线；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80mm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：原则上用于设备的区域线；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120mm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：原则上用于主通道线。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9896" y="1484784"/>
            <a:ext cx="8639423" cy="5110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123728" y="393770"/>
            <a:ext cx="235465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安全距离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 descr="无标题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99592" y="2463328"/>
            <a:ext cx="7344816" cy="3672408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827584" y="1774001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疏散指示标志的距离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404971"/>
            <a:ext cx="898096" cy="453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16200000" flipH="1">
            <a:off x="3831832" y="1532260"/>
            <a:ext cx="6857998" cy="3793481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55576" y="1484784"/>
            <a:ext cx="8207375" cy="22278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）线型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A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类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黄色实线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60mm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：原则上用于物品的定位线；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80mm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：原则上用于设备的区域线；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120mm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：原则上用于主通道线。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9896" y="1484784"/>
            <a:ext cx="8639423" cy="5110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123728" y="393770"/>
            <a:ext cx="235465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安全距离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755576" y="1682553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商业企业疏散安全距离</a:t>
            </a:r>
            <a:endParaRPr lang="zh-CN" altLang="en-US" dirty="0"/>
          </a:p>
        </p:txBody>
      </p:sp>
      <p:pic>
        <p:nvPicPr>
          <p:cNvPr id="13" name="图片 12" descr="无标题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77768" y="2449214"/>
            <a:ext cx="7388463" cy="371324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404971"/>
            <a:ext cx="898096" cy="453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16200000" flipH="1">
            <a:off x="3831832" y="1532260"/>
            <a:ext cx="6857998" cy="3793481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55576" y="1484784"/>
            <a:ext cx="8207375" cy="22278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）线型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A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类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黄色实线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60mm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：原则上用于物品的定位线；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80mm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：原则上用于设备的区域线；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120mm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：原则上用于主通道线。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9896" y="1484784"/>
            <a:ext cx="8639423" cy="5110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123728" y="393770"/>
            <a:ext cx="235465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安全距离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 descr="http://mmbiz.qpic.cn/mmbiz/8MIGIxQyDXx89jjkic8s8ib88dqyGyAib4LTvbRpVBpXwhBs1PazUHpo0WQJjg3GYKx5RAvW5fd4KeTb9JibNsGCnA/640?wx_fmt=jpeg&amp;wxfrom=5&amp;wx_lazy=1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43608" y="2293752"/>
            <a:ext cx="7056784" cy="361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877233" y="1678189"/>
            <a:ext cx="249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液化气钢瓶安全距离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404971"/>
            <a:ext cx="898096" cy="453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16200000" flipH="1">
            <a:off x="3831832" y="1532260"/>
            <a:ext cx="6857998" cy="3793481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55576" y="1484784"/>
            <a:ext cx="8207375" cy="22278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）线型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A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类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黄色实线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60mm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：原则上用于物品的定位线；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80mm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：原则上用于设备的区域线；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120mm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：原则上用于主通道线。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9896" y="1484784"/>
            <a:ext cx="8639423" cy="5110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123728" y="393770"/>
            <a:ext cx="235465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安全距离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 descr="http://mmsns.qpic.cn/mmsns/8MIGIxQyDXx89jjkic8s8ib88dqyGyAib4L8EO8JsI4Nia0rbWOBJ3npMA/0?wx_lazy=1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85990" y="2271704"/>
            <a:ext cx="6984776" cy="356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823323" y="1678189"/>
            <a:ext cx="2236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消防器材安全距离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404971"/>
            <a:ext cx="898096" cy="453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06724" y="211431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781040" y="3968750"/>
            <a:ext cx="3048000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868035" y="4231005"/>
            <a:ext cx="1030605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493236" y="422039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08798" y="324847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78650" y="4907915"/>
            <a:ext cx="779780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16200000" flipH="1">
            <a:off x="3831832" y="1532260"/>
            <a:ext cx="6857998" cy="3793481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680072" y="425042"/>
            <a:ext cx="5472608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地面通道线、区域划分线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55576" y="1484784"/>
            <a:ext cx="8207375" cy="22278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）线型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A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类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黄色实线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60mm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：原则上用于物品的定位线；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80mm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：原则上用于设备的区域线；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120mm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：原则上用于主通道线。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44034" name="Group 2"/>
          <p:cNvGrpSpPr>
            <a:grpSpLocks noChangeAspect="1"/>
          </p:cNvGrpSpPr>
          <p:nvPr/>
        </p:nvGrpSpPr>
        <p:grpSpPr bwMode="auto">
          <a:xfrm>
            <a:off x="2195736" y="3861048"/>
            <a:ext cx="4464496" cy="2348377"/>
            <a:chOff x="4283" y="10291"/>
            <a:chExt cx="3460" cy="1820"/>
          </a:xfrm>
        </p:grpSpPr>
        <p:sp>
          <p:nvSpPr>
            <p:cNvPr id="44050" name="AutoShape 18"/>
            <p:cNvSpPr>
              <a:spLocks noChangeAspect="1" noChangeArrowheads="1" noTextEdit="1"/>
            </p:cNvSpPr>
            <p:nvPr/>
          </p:nvSpPr>
          <p:spPr bwMode="auto">
            <a:xfrm>
              <a:off x="4283" y="10291"/>
              <a:ext cx="3460" cy="182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49" name="Rectangle 17"/>
            <p:cNvSpPr>
              <a:spLocks noChangeArrowheads="1"/>
            </p:cNvSpPr>
            <p:nvPr/>
          </p:nvSpPr>
          <p:spPr bwMode="auto">
            <a:xfrm>
              <a:off x="5358" y="10291"/>
              <a:ext cx="2379" cy="3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endParaRPr lang="zh-CN" altLang="en-US"/>
            </a:p>
          </p:txBody>
        </p:sp>
        <p:sp>
          <p:nvSpPr>
            <p:cNvPr id="44048" name="Line 16"/>
            <p:cNvSpPr>
              <a:spLocks noChangeShapeType="1"/>
            </p:cNvSpPr>
            <p:nvPr/>
          </p:nvSpPr>
          <p:spPr bwMode="auto">
            <a:xfrm flipH="1">
              <a:off x="5015" y="10291"/>
              <a:ext cx="34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47" name="Line 15"/>
            <p:cNvSpPr>
              <a:spLocks noChangeShapeType="1"/>
            </p:cNvSpPr>
            <p:nvPr/>
          </p:nvSpPr>
          <p:spPr bwMode="auto">
            <a:xfrm flipH="1">
              <a:off x="5015" y="10631"/>
              <a:ext cx="3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46" name="Line 14"/>
            <p:cNvSpPr>
              <a:spLocks noChangeShapeType="1"/>
            </p:cNvSpPr>
            <p:nvPr/>
          </p:nvSpPr>
          <p:spPr bwMode="auto">
            <a:xfrm>
              <a:off x="5130" y="10291"/>
              <a:ext cx="0" cy="3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med"/>
              <a:tailEnd type="triangle" w="sm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45" name="Rectangle 13"/>
            <p:cNvSpPr>
              <a:spLocks noChangeArrowheads="1"/>
            </p:cNvSpPr>
            <p:nvPr/>
          </p:nvSpPr>
          <p:spPr bwMode="auto">
            <a:xfrm>
              <a:off x="4304" y="10291"/>
              <a:ext cx="1000" cy="5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60mm</a:t>
              </a:r>
              <a:endPara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4044" name="Rectangle 12"/>
            <p:cNvSpPr>
              <a:spLocks noChangeArrowheads="1"/>
            </p:cNvSpPr>
            <p:nvPr/>
          </p:nvSpPr>
          <p:spPr bwMode="auto">
            <a:xfrm>
              <a:off x="5364" y="10891"/>
              <a:ext cx="2379" cy="45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endParaRPr lang="zh-CN" altLang="en-US"/>
            </a:p>
          </p:txBody>
        </p:sp>
        <p:sp>
          <p:nvSpPr>
            <p:cNvPr id="44043" name="Line 11"/>
            <p:cNvSpPr>
              <a:spLocks noChangeShapeType="1"/>
            </p:cNvSpPr>
            <p:nvPr/>
          </p:nvSpPr>
          <p:spPr bwMode="auto">
            <a:xfrm flipH="1">
              <a:off x="5003" y="10871"/>
              <a:ext cx="343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42" name="Line 10"/>
            <p:cNvSpPr>
              <a:spLocks noChangeShapeType="1"/>
            </p:cNvSpPr>
            <p:nvPr/>
          </p:nvSpPr>
          <p:spPr bwMode="auto">
            <a:xfrm flipH="1">
              <a:off x="5015" y="11311"/>
              <a:ext cx="34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41" name="Line 9"/>
            <p:cNvSpPr>
              <a:spLocks noChangeShapeType="1"/>
            </p:cNvSpPr>
            <p:nvPr/>
          </p:nvSpPr>
          <p:spPr bwMode="auto">
            <a:xfrm>
              <a:off x="5130" y="10859"/>
              <a:ext cx="0" cy="45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med"/>
              <a:tailEnd type="triangle" w="sm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40" name="Rectangle 8"/>
            <p:cNvSpPr>
              <a:spLocks noChangeArrowheads="1"/>
            </p:cNvSpPr>
            <p:nvPr/>
          </p:nvSpPr>
          <p:spPr bwMode="auto">
            <a:xfrm>
              <a:off x="4302" y="10859"/>
              <a:ext cx="942" cy="5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80mm</a:t>
              </a:r>
              <a:endPara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4039" name="Rectangle 7"/>
            <p:cNvSpPr>
              <a:spLocks noChangeArrowheads="1"/>
            </p:cNvSpPr>
            <p:nvPr/>
          </p:nvSpPr>
          <p:spPr bwMode="auto">
            <a:xfrm>
              <a:off x="5358" y="11539"/>
              <a:ext cx="2379" cy="56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endParaRPr lang="zh-CN" altLang="en-US"/>
            </a:p>
          </p:txBody>
        </p:sp>
        <p:sp>
          <p:nvSpPr>
            <p:cNvPr id="44038" name="Line 6"/>
            <p:cNvSpPr>
              <a:spLocks noChangeShapeType="1"/>
            </p:cNvSpPr>
            <p:nvPr/>
          </p:nvSpPr>
          <p:spPr bwMode="auto">
            <a:xfrm flipH="1">
              <a:off x="5015" y="11539"/>
              <a:ext cx="34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37" name="Line 5"/>
            <p:cNvSpPr>
              <a:spLocks noChangeShapeType="1"/>
            </p:cNvSpPr>
            <p:nvPr/>
          </p:nvSpPr>
          <p:spPr bwMode="auto">
            <a:xfrm flipH="1">
              <a:off x="5015" y="12105"/>
              <a:ext cx="34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36" name="Line 4"/>
            <p:cNvSpPr>
              <a:spLocks noChangeShapeType="1"/>
            </p:cNvSpPr>
            <p:nvPr/>
          </p:nvSpPr>
          <p:spPr bwMode="auto">
            <a:xfrm>
              <a:off x="5130" y="11539"/>
              <a:ext cx="0" cy="56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med"/>
              <a:tailEnd type="triangle" w="sm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35" name="Rectangle 3"/>
            <p:cNvSpPr>
              <a:spLocks noChangeArrowheads="1"/>
            </p:cNvSpPr>
            <p:nvPr/>
          </p:nvSpPr>
          <p:spPr bwMode="auto">
            <a:xfrm>
              <a:off x="4387" y="11654"/>
              <a:ext cx="842" cy="4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120mm</a:t>
              </a:r>
              <a:endPara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19896" y="1484784"/>
            <a:ext cx="8639423" cy="5110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680072" y="1837836"/>
            <a:ext cx="7852368" cy="19389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）线型</a:t>
            </a:r>
            <a:endParaRPr lang="en-US" altLang="zh-CN" sz="2000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类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黄色虚线</a:t>
            </a:r>
            <a:endParaRPr lang="en-US" altLang="zh-CN" sz="2000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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60mm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：大型工作区域内部的划分线，通道内可 以允许自由穿越，也可虚实线结合，以适应各自区域的特点。</a:t>
            </a:r>
            <a:endParaRPr lang="en-US" altLang="zh-CN" sz="2000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</p:txBody>
      </p:sp>
      <p:grpSp>
        <p:nvGrpSpPr>
          <p:cNvPr id="25" name="Group 2"/>
          <p:cNvGrpSpPr>
            <a:grpSpLocks noChangeAspect="1"/>
          </p:cNvGrpSpPr>
          <p:nvPr/>
        </p:nvGrpSpPr>
        <p:grpSpPr bwMode="auto">
          <a:xfrm>
            <a:off x="1191235" y="4065715"/>
            <a:ext cx="6696744" cy="2501657"/>
            <a:chOff x="2321" y="1161"/>
            <a:chExt cx="6960" cy="2600"/>
          </a:xfrm>
        </p:grpSpPr>
        <p:sp>
          <p:nvSpPr>
            <p:cNvPr id="26" name="AutoShape 26"/>
            <p:cNvSpPr>
              <a:spLocks noChangeAspect="1" noChangeArrowheads="1" noTextEdit="1"/>
            </p:cNvSpPr>
            <p:nvPr/>
          </p:nvSpPr>
          <p:spPr bwMode="auto">
            <a:xfrm>
              <a:off x="2321" y="1161"/>
              <a:ext cx="6960" cy="260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3760" y="2308"/>
              <a:ext cx="1815" cy="45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endParaRPr lang="zh-CN" altLang="en-US"/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7381" y="2321"/>
              <a:ext cx="1814" cy="4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endParaRPr lang="zh-CN" altLang="en-US"/>
            </a:p>
          </p:txBody>
        </p:sp>
        <p:sp>
          <p:nvSpPr>
            <p:cNvPr id="29" name="Line 23"/>
            <p:cNvSpPr>
              <a:spLocks noChangeShapeType="1"/>
            </p:cNvSpPr>
            <p:nvPr/>
          </p:nvSpPr>
          <p:spPr bwMode="auto">
            <a:xfrm>
              <a:off x="2967" y="2308"/>
              <a:ext cx="6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Line 22"/>
            <p:cNvSpPr>
              <a:spLocks noChangeShapeType="1"/>
            </p:cNvSpPr>
            <p:nvPr/>
          </p:nvSpPr>
          <p:spPr bwMode="auto">
            <a:xfrm flipH="1">
              <a:off x="2940" y="2742"/>
              <a:ext cx="68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21"/>
            <p:cNvSpPr>
              <a:spLocks noChangeShapeType="1"/>
            </p:cNvSpPr>
            <p:nvPr/>
          </p:nvSpPr>
          <p:spPr bwMode="auto">
            <a:xfrm>
              <a:off x="3192" y="2308"/>
              <a:ext cx="0" cy="7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20"/>
            <p:cNvSpPr>
              <a:spLocks noChangeShapeType="1"/>
            </p:cNvSpPr>
            <p:nvPr/>
          </p:nvSpPr>
          <p:spPr bwMode="auto">
            <a:xfrm>
              <a:off x="3200" y="2021"/>
              <a:ext cx="2" cy="28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Line 19"/>
            <p:cNvSpPr>
              <a:spLocks noChangeShapeType="1"/>
            </p:cNvSpPr>
            <p:nvPr/>
          </p:nvSpPr>
          <p:spPr bwMode="auto">
            <a:xfrm flipV="1">
              <a:off x="3200" y="2721"/>
              <a:ext cx="2" cy="3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Line 18"/>
            <p:cNvSpPr>
              <a:spLocks noChangeShapeType="1"/>
            </p:cNvSpPr>
            <p:nvPr/>
          </p:nvSpPr>
          <p:spPr bwMode="auto">
            <a:xfrm>
              <a:off x="3760" y="1857"/>
              <a:ext cx="0" cy="4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Line 17"/>
            <p:cNvSpPr>
              <a:spLocks noChangeShapeType="1"/>
            </p:cNvSpPr>
            <p:nvPr/>
          </p:nvSpPr>
          <p:spPr bwMode="auto">
            <a:xfrm>
              <a:off x="5575" y="1857"/>
              <a:ext cx="0" cy="4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>
              <a:off x="5560" y="2821"/>
              <a:ext cx="1" cy="5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7400" y="2780"/>
              <a:ext cx="2" cy="5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Line 14"/>
            <p:cNvSpPr>
              <a:spLocks noChangeShapeType="1"/>
            </p:cNvSpPr>
            <p:nvPr/>
          </p:nvSpPr>
          <p:spPr bwMode="auto">
            <a:xfrm>
              <a:off x="7391" y="1857"/>
              <a:ext cx="0" cy="4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Line 13"/>
            <p:cNvSpPr>
              <a:spLocks noChangeShapeType="1"/>
            </p:cNvSpPr>
            <p:nvPr/>
          </p:nvSpPr>
          <p:spPr bwMode="auto">
            <a:xfrm>
              <a:off x="9203" y="1857"/>
              <a:ext cx="0" cy="4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Line 12"/>
            <p:cNvSpPr>
              <a:spLocks noChangeShapeType="1"/>
            </p:cNvSpPr>
            <p:nvPr/>
          </p:nvSpPr>
          <p:spPr bwMode="auto">
            <a:xfrm>
              <a:off x="3760" y="2083"/>
              <a:ext cx="18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Line 11"/>
            <p:cNvSpPr>
              <a:spLocks noChangeShapeType="1"/>
            </p:cNvSpPr>
            <p:nvPr/>
          </p:nvSpPr>
          <p:spPr bwMode="auto">
            <a:xfrm flipH="1" flipV="1">
              <a:off x="3760" y="2083"/>
              <a:ext cx="4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Line 10"/>
            <p:cNvSpPr>
              <a:spLocks noChangeShapeType="1"/>
            </p:cNvSpPr>
            <p:nvPr/>
          </p:nvSpPr>
          <p:spPr bwMode="auto">
            <a:xfrm>
              <a:off x="7391" y="2083"/>
              <a:ext cx="181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Line 9"/>
            <p:cNvSpPr>
              <a:spLocks noChangeShapeType="1"/>
            </p:cNvSpPr>
            <p:nvPr/>
          </p:nvSpPr>
          <p:spPr bwMode="auto">
            <a:xfrm flipH="1" flipV="1">
              <a:off x="7391" y="2083"/>
              <a:ext cx="45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Line 8"/>
            <p:cNvSpPr>
              <a:spLocks noChangeShapeType="1"/>
            </p:cNvSpPr>
            <p:nvPr/>
          </p:nvSpPr>
          <p:spPr bwMode="auto">
            <a:xfrm flipH="1" flipV="1">
              <a:off x="5560" y="3082"/>
              <a:ext cx="45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7581" y="1380"/>
              <a:ext cx="1474" cy="7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150mm</a:t>
              </a:r>
              <a:endPara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6" name="Line 6"/>
            <p:cNvSpPr>
              <a:spLocks noChangeShapeType="1"/>
            </p:cNvSpPr>
            <p:nvPr/>
          </p:nvSpPr>
          <p:spPr bwMode="auto">
            <a:xfrm>
              <a:off x="5581" y="3082"/>
              <a:ext cx="18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Text Box 5"/>
            <p:cNvSpPr txBox="1">
              <a:spLocks noChangeArrowheads="1"/>
            </p:cNvSpPr>
            <p:nvPr/>
          </p:nvSpPr>
          <p:spPr bwMode="auto">
            <a:xfrm>
              <a:off x="5821" y="2501"/>
              <a:ext cx="1471" cy="70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150mm</a:t>
              </a:r>
              <a:endPara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8" name="Text Box 4"/>
            <p:cNvSpPr txBox="1">
              <a:spLocks noChangeArrowheads="1"/>
            </p:cNvSpPr>
            <p:nvPr/>
          </p:nvSpPr>
          <p:spPr bwMode="auto">
            <a:xfrm>
              <a:off x="4000" y="1401"/>
              <a:ext cx="1471" cy="7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150mm</a:t>
              </a:r>
              <a:endPara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9" name="Text Box 3"/>
            <p:cNvSpPr txBox="1">
              <a:spLocks noChangeArrowheads="1"/>
            </p:cNvSpPr>
            <p:nvPr/>
          </p:nvSpPr>
          <p:spPr bwMode="auto">
            <a:xfrm>
              <a:off x="2471" y="2284"/>
              <a:ext cx="1048" cy="4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60mm</a:t>
              </a:r>
              <a:endPara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404971"/>
            <a:ext cx="898096" cy="453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16200000" flipH="1">
            <a:off x="3831832" y="1532260"/>
            <a:ext cx="6857998" cy="3793481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680072" y="425042"/>
            <a:ext cx="5472608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地面通道线、区域划分线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55576" y="1484784"/>
            <a:ext cx="8207375" cy="22278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）线型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A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类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黄色实线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60mm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：原则上用于物品的定位线；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80mm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：原则上用于设备的区域线；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120mm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：原则上用于主通道线。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9896" y="1484784"/>
            <a:ext cx="8639423" cy="5110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616648" y="1719373"/>
            <a:ext cx="7920880" cy="19389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）线型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类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红色虚线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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60mm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不良品摆放区的划分线（碰到三面围墙处，第四面地面划一条红色实线）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</p:txBody>
      </p:sp>
      <p:grpSp>
        <p:nvGrpSpPr>
          <p:cNvPr id="51" name="Group 2"/>
          <p:cNvGrpSpPr>
            <a:grpSpLocks noChangeAspect="1"/>
          </p:cNvGrpSpPr>
          <p:nvPr/>
        </p:nvGrpSpPr>
        <p:grpSpPr bwMode="auto">
          <a:xfrm>
            <a:off x="883786" y="4400756"/>
            <a:ext cx="7376427" cy="1368152"/>
            <a:chOff x="2039" y="1726"/>
            <a:chExt cx="7953" cy="1475"/>
          </a:xfrm>
        </p:grpSpPr>
        <p:sp>
          <p:nvSpPr>
            <p:cNvPr id="52" name="AutoShape 9"/>
            <p:cNvSpPr>
              <a:spLocks noChangeAspect="1" noChangeArrowheads="1" noTextEdit="1"/>
            </p:cNvSpPr>
            <p:nvPr/>
          </p:nvSpPr>
          <p:spPr bwMode="auto">
            <a:xfrm>
              <a:off x="2039" y="1726"/>
              <a:ext cx="7953" cy="147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Rectangle 8"/>
            <p:cNvSpPr>
              <a:spLocks noChangeArrowheads="1"/>
            </p:cNvSpPr>
            <p:nvPr/>
          </p:nvSpPr>
          <p:spPr bwMode="auto">
            <a:xfrm>
              <a:off x="4170" y="2289"/>
              <a:ext cx="4725" cy="49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endParaRPr lang="zh-CN" altLang="en-US"/>
            </a:p>
          </p:txBody>
        </p:sp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3638" y="2289"/>
              <a:ext cx="56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Line 6"/>
            <p:cNvSpPr>
              <a:spLocks noChangeShapeType="1"/>
            </p:cNvSpPr>
            <p:nvPr/>
          </p:nvSpPr>
          <p:spPr bwMode="auto">
            <a:xfrm flipH="1">
              <a:off x="3623" y="2780"/>
              <a:ext cx="56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Line 5"/>
            <p:cNvSpPr>
              <a:spLocks noChangeShapeType="1"/>
            </p:cNvSpPr>
            <p:nvPr/>
          </p:nvSpPr>
          <p:spPr bwMode="auto">
            <a:xfrm>
              <a:off x="4169" y="2289"/>
              <a:ext cx="1" cy="4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Text Box 4"/>
            <p:cNvSpPr txBox="1">
              <a:spLocks noChangeArrowheads="1"/>
            </p:cNvSpPr>
            <p:nvPr/>
          </p:nvSpPr>
          <p:spPr bwMode="auto">
            <a:xfrm>
              <a:off x="2582" y="2286"/>
              <a:ext cx="1329" cy="4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60mm</a:t>
              </a:r>
              <a:endPara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58" name="Line 3"/>
            <p:cNvSpPr>
              <a:spLocks noChangeShapeType="1"/>
            </p:cNvSpPr>
            <p:nvPr/>
          </p:nvSpPr>
          <p:spPr bwMode="auto">
            <a:xfrm>
              <a:off x="3986" y="2320"/>
              <a:ext cx="1" cy="4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404971"/>
            <a:ext cx="898096" cy="453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16200000" flipH="1">
            <a:off x="3831832" y="1532260"/>
            <a:ext cx="6857998" cy="3793481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680072" y="425042"/>
            <a:ext cx="5472608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地面通道线、区域划分线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55576" y="1484784"/>
            <a:ext cx="8207375" cy="22278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）线型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A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类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黄色实线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60mm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：原则上用于物品的定位线；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80mm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：原则上用于设备的区域线；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120mm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：原则上用于主通道线。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9896" y="1484784"/>
            <a:ext cx="8639423" cy="5110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680072" y="1748398"/>
            <a:ext cx="7920880" cy="14773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）线型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类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黄黑斑马斜线（斜度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45°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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50mm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</a:t>
            </a:r>
            <a:r>
              <a:rPr lang="zh-CN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危险品区域线、警示区域线，消防通道</a:t>
            </a:r>
            <a:r>
              <a:rPr lang="zh-CN" altLang="zh-CN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线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</p:txBody>
      </p:sp>
      <p:grpSp>
        <p:nvGrpSpPr>
          <p:cNvPr id="17" name="Group 2"/>
          <p:cNvGrpSpPr/>
          <p:nvPr/>
        </p:nvGrpSpPr>
        <p:grpSpPr bwMode="auto">
          <a:xfrm>
            <a:off x="1403648" y="4455198"/>
            <a:ext cx="5831552" cy="1080120"/>
            <a:chOff x="1392" y="2478"/>
            <a:chExt cx="2341" cy="636"/>
          </a:xfrm>
        </p:grpSpPr>
        <p:pic>
          <p:nvPicPr>
            <p:cNvPr id="18" name="Picture 3" descr="图片1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1610" y="2478"/>
              <a:ext cx="2123" cy="636"/>
            </a:xfrm>
            <a:prstGeom prst="rect">
              <a:avLst/>
            </a:prstGeom>
            <a:noFill/>
          </p:spPr>
        </p:pic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1392" y="2704"/>
              <a:ext cx="400" cy="40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50mm</a:t>
              </a:r>
              <a:endPara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 flipH="1">
              <a:off x="2426" y="2478"/>
              <a:ext cx="499" cy="362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5218976" y="4167166"/>
            <a:ext cx="997517" cy="6844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50mm</a:t>
            </a:r>
            <a:endParaRPr kumimoji="0" lang="zh-CN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404971"/>
            <a:ext cx="898096" cy="453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16200000" flipH="1">
            <a:off x="3831832" y="1532260"/>
            <a:ext cx="6857998" cy="3793481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680072" y="425042"/>
            <a:ext cx="5472608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地面通道线、区域划分线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55576" y="1484784"/>
            <a:ext cx="8207375" cy="22278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）线型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A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类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黄色实线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60mm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：原则上用于物品的定位线；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80mm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：原则上用于设备的区域线；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120mm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：原则上用于主通道线。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9896" y="1484784"/>
            <a:ext cx="8639423" cy="5110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45503" y="1525104"/>
            <a:ext cx="8052993" cy="19389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）定位线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类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设备的定位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</a:t>
            </a:r>
            <a:r>
              <a:rPr lang="zh-CN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所有设备与工作台的定位均用黄色四角定位线，工作台的四角定位线的内空部分注明“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XX</a:t>
            </a:r>
            <a:r>
              <a:rPr lang="zh-CN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工作台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设备”字样</a:t>
            </a:r>
            <a:r>
              <a:rPr lang="zh-CN" altLang="zh-CN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4" name="Group 34"/>
          <p:cNvGrpSpPr>
            <a:grpSpLocks noChangeAspect="1"/>
          </p:cNvGrpSpPr>
          <p:nvPr/>
        </p:nvGrpSpPr>
        <p:grpSpPr bwMode="auto">
          <a:xfrm>
            <a:off x="2195736" y="3561389"/>
            <a:ext cx="4104456" cy="3016495"/>
            <a:chOff x="2361" y="487"/>
            <a:chExt cx="2777" cy="2041"/>
          </a:xfrm>
        </p:grpSpPr>
        <p:sp>
          <p:nvSpPr>
            <p:cNvPr id="15" name="AutoShape 62"/>
            <p:cNvSpPr>
              <a:spLocks noChangeAspect="1" noChangeArrowheads="1" noTextEdit="1"/>
            </p:cNvSpPr>
            <p:nvPr/>
          </p:nvSpPr>
          <p:spPr bwMode="auto">
            <a:xfrm>
              <a:off x="2361" y="487"/>
              <a:ext cx="2777" cy="204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2" name="Group 59"/>
            <p:cNvGrpSpPr/>
            <p:nvPr/>
          </p:nvGrpSpPr>
          <p:grpSpPr bwMode="auto">
            <a:xfrm>
              <a:off x="2607" y="977"/>
              <a:ext cx="490" cy="489"/>
              <a:chOff x="3198" y="1933"/>
              <a:chExt cx="272" cy="272"/>
            </a:xfrm>
          </p:grpSpPr>
          <p:sp>
            <p:nvSpPr>
              <p:cNvPr id="47" name="Rectangle 61"/>
              <p:cNvSpPr>
                <a:spLocks noChangeArrowheads="1"/>
              </p:cNvSpPr>
              <p:nvPr/>
            </p:nvSpPr>
            <p:spPr bwMode="auto">
              <a:xfrm>
                <a:off x="3198" y="1933"/>
                <a:ext cx="90" cy="27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Rectangle 60"/>
              <p:cNvSpPr>
                <a:spLocks noChangeArrowheads="1"/>
              </p:cNvSpPr>
              <p:nvPr/>
            </p:nvSpPr>
            <p:spPr bwMode="auto">
              <a:xfrm rot="5400000">
                <a:off x="3289" y="1842"/>
                <a:ext cx="90" cy="27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3" name="Group 56"/>
            <p:cNvGrpSpPr/>
            <p:nvPr/>
          </p:nvGrpSpPr>
          <p:grpSpPr bwMode="auto">
            <a:xfrm rot="16200000">
              <a:off x="2607" y="2038"/>
              <a:ext cx="490" cy="490"/>
              <a:chOff x="3198" y="1933"/>
              <a:chExt cx="272" cy="272"/>
            </a:xfrm>
          </p:grpSpPr>
          <p:sp>
            <p:nvSpPr>
              <p:cNvPr id="45" name="Rectangle 58"/>
              <p:cNvSpPr>
                <a:spLocks noChangeArrowheads="1"/>
              </p:cNvSpPr>
              <p:nvPr/>
            </p:nvSpPr>
            <p:spPr bwMode="auto">
              <a:xfrm>
                <a:off x="3198" y="1933"/>
                <a:ext cx="90" cy="27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/>
            </p:nvSpPr>
            <p:spPr bwMode="auto">
              <a:xfrm rot="5400000">
                <a:off x="3289" y="1842"/>
                <a:ext cx="90" cy="27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4" name="Group 53"/>
            <p:cNvGrpSpPr/>
            <p:nvPr/>
          </p:nvGrpSpPr>
          <p:grpSpPr bwMode="auto">
            <a:xfrm rot="5400000">
              <a:off x="4648" y="977"/>
              <a:ext cx="489" cy="490"/>
              <a:chOff x="3198" y="1933"/>
              <a:chExt cx="272" cy="272"/>
            </a:xfrm>
          </p:grpSpPr>
          <p:sp>
            <p:nvSpPr>
              <p:cNvPr id="43" name="Rectangle 55"/>
              <p:cNvSpPr>
                <a:spLocks noChangeArrowheads="1"/>
              </p:cNvSpPr>
              <p:nvPr/>
            </p:nvSpPr>
            <p:spPr bwMode="auto">
              <a:xfrm>
                <a:off x="3198" y="1933"/>
                <a:ext cx="90" cy="27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Rectangle 54"/>
              <p:cNvSpPr>
                <a:spLocks noChangeArrowheads="1"/>
              </p:cNvSpPr>
              <p:nvPr/>
            </p:nvSpPr>
            <p:spPr bwMode="auto">
              <a:xfrm rot="5400000">
                <a:off x="3289" y="1842"/>
                <a:ext cx="90" cy="27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5" name="Group 50"/>
            <p:cNvGrpSpPr/>
            <p:nvPr/>
          </p:nvGrpSpPr>
          <p:grpSpPr bwMode="auto">
            <a:xfrm rot="10800000">
              <a:off x="4648" y="2038"/>
              <a:ext cx="490" cy="490"/>
              <a:chOff x="3198" y="1933"/>
              <a:chExt cx="272" cy="272"/>
            </a:xfrm>
          </p:grpSpPr>
          <p:sp>
            <p:nvSpPr>
              <p:cNvPr id="41" name="Rectangle 52"/>
              <p:cNvSpPr>
                <a:spLocks noChangeArrowheads="1"/>
              </p:cNvSpPr>
              <p:nvPr/>
            </p:nvSpPr>
            <p:spPr bwMode="auto">
              <a:xfrm>
                <a:off x="3198" y="1933"/>
                <a:ext cx="90" cy="27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Rectangle 51"/>
              <p:cNvSpPr>
                <a:spLocks noChangeArrowheads="1"/>
              </p:cNvSpPr>
              <p:nvPr/>
            </p:nvSpPr>
            <p:spPr bwMode="auto">
              <a:xfrm rot="5400000">
                <a:off x="3289" y="1842"/>
                <a:ext cx="90" cy="27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6" name="Rectangle 49"/>
            <p:cNvSpPr>
              <a:spLocks noChangeArrowheads="1"/>
            </p:cNvSpPr>
            <p:nvPr/>
          </p:nvSpPr>
          <p:spPr bwMode="auto">
            <a:xfrm>
              <a:off x="2852" y="1221"/>
              <a:ext cx="2041" cy="106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endParaRPr lang="zh-CN" altLang="en-US"/>
            </a:p>
          </p:txBody>
        </p:sp>
        <p:sp>
          <p:nvSpPr>
            <p:cNvPr id="27" name="Line 48"/>
            <p:cNvSpPr>
              <a:spLocks noChangeShapeType="1"/>
            </p:cNvSpPr>
            <p:nvPr/>
          </p:nvSpPr>
          <p:spPr bwMode="auto">
            <a:xfrm flipV="1">
              <a:off x="2607" y="651"/>
              <a:ext cx="0" cy="3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Line 47"/>
            <p:cNvSpPr>
              <a:spLocks noChangeShapeType="1"/>
            </p:cNvSpPr>
            <p:nvPr/>
          </p:nvSpPr>
          <p:spPr bwMode="auto">
            <a:xfrm flipV="1">
              <a:off x="3097" y="651"/>
              <a:ext cx="0" cy="3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Line 46"/>
            <p:cNvSpPr>
              <a:spLocks noChangeShapeType="1"/>
            </p:cNvSpPr>
            <p:nvPr/>
          </p:nvSpPr>
          <p:spPr bwMode="auto">
            <a:xfrm>
              <a:off x="2607" y="732"/>
              <a:ext cx="49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med"/>
              <a:tailEnd type="triangle" w="sm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Line 45"/>
            <p:cNvSpPr>
              <a:spLocks noChangeShapeType="1"/>
            </p:cNvSpPr>
            <p:nvPr/>
          </p:nvSpPr>
          <p:spPr bwMode="auto">
            <a:xfrm>
              <a:off x="3097" y="1141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44"/>
            <p:cNvSpPr>
              <a:spLocks noChangeShapeType="1"/>
            </p:cNvSpPr>
            <p:nvPr/>
          </p:nvSpPr>
          <p:spPr bwMode="auto">
            <a:xfrm flipV="1">
              <a:off x="3504" y="651"/>
              <a:ext cx="0" cy="4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43"/>
            <p:cNvSpPr>
              <a:spLocks noChangeShapeType="1"/>
            </p:cNvSpPr>
            <p:nvPr/>
          </p:nvSpPr>
          <p:spPr bwMode="auto">
            <a:xfrm>
              <a:off x="3504" y="1141"/>
              <a:ext cx="0" cy="1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Line 42"/>
            <p:cNvSpPr>
              <a:spLocks noChangeShapeType="1"/>
            </p:cNvSpPr>
            <p:nvPr/>
          </p:nvSpPr>
          <p:spPr bwMode="auto">
            <a:xfrm>
              <a:off x="3504" y="1221"/>
              <a:ext cx="0" cy="2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41"/>
            <p:cNvSpPr>
              <a:spLocks noChangeArrowheads="1"/>
            </p:cNvSpPr>
            <p:nvPr/>
          </p:nvSpPr>
          <p:spPr bwMode="auto">
            <a:xfrm rot="16200000">
              <a:off x="2901" y="797"/>
              <a:ext cx="921" cy="7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marL="0" marR="0" lvl="0" indent="1333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2cm</a:t>
              </a:r>
              <a:endPara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5" name="Line 40"/>
            <p:cNvSpPr>
              <a:spLocks noChangeShapeType="1"/>
            </p:cNvSpPr>
            <p:nvPr/>
          </p:nvSpPr>
          <p:spPr bwMode="auto">
            <a:xfrm flipV="1">
              <a:off x="2607" y="1468"/>
              <a:ext cx="0" cy="3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 flipV="1">
              <a:off x="2769" y="1468"/>
              <a:ext cx="0" cy="3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Line 38"/>
            <p:cNvSpPr>
              <a:spLocks noChangeShapeType="1"/>
            </p:cNvSpPr>
            <p:nvPr/>
          </p:nvSpPr>
          <p:spPr bwMode="auto">
            <a:xfrm flipH="1">
              <a:off x="2361" y="1711"/>
              <a:ext cx="246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2769" y="1711"/>
              <a:ext cx="49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>
              <a:off x="2607" y="1711"/>
              <a:ext cx="16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2807" y="1409"/>
              <a:ext cx="538" cy="35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5cm</a:t>
              </a:r>
              <a:endPara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49" name="Rectangle 35"/>
          <p:cNvSpPr>
            <a:spLocks noChangeArrowheads="1"/>
          </p:cNvSpPr>
          <p:nvPr/>
        </p:nvSpPr>
        <p:spPr bwMode="auto">
          <a:xfrm>
            <a:off x="2411760" y="3417373"/>
            <a:ext cx="1080120" cy="5305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cm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404971"/>
            <a:ext cx="898096" cy="453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16200000" flipH="1">
            <a:off x="3831832" y="1532260"/>
            <a:ext cx="6857998" cy="3793481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680072" y="425042"/>
            <a:ext cx="5472608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地面通道线、区域划分线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55576" y="1484784"/>
            <a:ext cx="8207375" cy="22278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）线型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A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类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黄色实线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60mm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：原则上用于物品的定位线；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80mm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：原则上用于设备的区域线；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120mm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：原则上用于主通道线。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9896" y="1484784"/>
            <a:ext cx="8639423" cy="5110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582663" y="1571119"/>
            <a:ext cx="8021785" cy="19389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）定位线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类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不良品区（废弃物的回收桶、箱、不良品放置架）定位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</a:t>
            </a:r>
            <a:r>
              <a:rPr lang="zh-CN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用红色线，如果定位范围小于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40cm</a:t>
            </a:r>
            <a:r>
              <a:rPr lang="zh-CN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×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40cm</a:t>
            </a:r>
            <a:r>
              <a:rPr lang="zh-CN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，则直接采用封闭实线框定</a:t>
            </a:r>
            <a:r>
              <a:rPr lang="zh-CN" altLang="zh-CN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位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1520710" y="3773163"/>
            <a:ext cx="3051290" cy="1734205"/>
          </a:xfrm>
          <a:prstGeom prst="rect">
            <a:avLst/>
          </a:prstGeom>
          <a:noFill/>
          <a:ln w="120650">
            <a:solidFill>
              <a:srgbClr val="FF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1627866" y="3935461"/>
            <a:ext cx="774818" cy="40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5cm</a:t>
            </a:r>
            <a:endParaRPr kumimoji="0" lang="zh-CN" altLang="zh-CN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3" name="Line 4"/>
          <p:cNvSpPr>
            <a:spLocks noChangeShapeType="1"/>
          </p:cNvSpPr>
          <p:nvPr/>
        </p:nvSpPr>
        <p:spPr bwMode="auto">
          <a:xfrm>
            <a:off x="1582622" y="4014464"/>
            <a:ext cx="652477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triangle" w="sm" len="med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Line 5"/>
          <p:cNvSpPr>
            <a:spLocks noChangeShapeType="1"/>
          </p:cNvSpPr>
          <p:nvPr/>
        </p:nvSpPr>
        <p:spPr bwMode="auto">
          <a:xfrm flipH="1">
            <a:off x="1228608" y="4014464"/>
            <a:ext cx="328638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triangle" w="sm" len="med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Line 6"/>
          <p:cNvSpPr>
            <a:spLocks noChangeShapeType="1"/>
          </p:cNvSpPr>
          <p:nvPr/>
        </p:nvSpPr>
        <p:spPr bwMode="auto">
          <a:xfrm flipV="1">
            <a:off x="1582623" y="3855712"/>
            <a:ext cx="0" cy="3809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Line 7"/>
          <p:cNvSpPr>
            <a:spLocks noChangeShapeType="1"/>
          </p:cNvSpPr>
          <p:nvPr/>
        </p:nvSpPr>
        <p:spPr bwMode="auto">
          <a:xfrm flipV="1">
            <a:off x="1446098" y="3887462"/>
            <a:ext cx="0" cy="3809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1843890" y="4439517"/>
            <a:ext cx="2110956" cy="6229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不</a:t>
            </a:r>
            <a:r>
              <a:rPr lang="zh-CN" alt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宋体" panose="02010600030101010101" pitchFamily="2" charset="-122"/>
              </a:rPr>
              <a:t>良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品区</a:t>
            </a:r>
            <a:endParaRPr kumimoji="0" 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58" name="Group 9"/>
          <p:cNvGrpSpPr/>
          <p:nvPr/>
        </p:nvGrpSpPr>
        <p:grpSpPr bwMode="auto">
          <a:xfrm>
            <a:off x="3715931" y="3287389"/>
            <a:ext cx="4176631" cy="3024336"/>
            <a:chOff x="1400" y="8374"/>
            <a:chExt cx="4540" cy="3591"/>
          </a:xfrm>
        </p:grpSpPr>
        <p:sp>
          <p:nvSpPr>
            <p:cNvPr id="59" name="Freeform 10"/>
            <p:cNvSpPr/>
            <p:nvPr/>
          </p:nvSpPr>
          <p:spPr bwMode="auto">
            <a:xfrm>
              <a:off x="2580" y="8842"/>
              <a:ext cx="1155" cy="10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55" y="0"/>
                </a:cxn>
                <a:cxn ang="0">
                  <a:pos x="1155" y="312"/>
                </a:cxn>
                <a:cxn ang="0">
                  <a:pos x="315" y="312"/>
                </a:cxn>
                <a:cxn ang="0">
                  <a:pos x="315" y="1092"/>
                </a:cxn>
                <a:cxn ang="0">
                  <a:pos x="0" y="1092"/>
                </a:cxn>
                <a:cxn ang="0">
                  <a:pos x="0" y="0"/>
                </a:cxn>
              </a:cxnLst>
              <a:rect l="0" t="0" r="r" b="b"/>
              <a:pathLst>
                <a:path w="1155" h="1092">
                  <a:moveTo>
                    <a:pt x="0" y="0"/>
                  </a:moveTo>
                  <a:lnTo>
                    <a:pt x="1155" y="0"/>
                  </a:lnTo>
                  <a:lnTo>
                    <a:pt x="1155" y="312"/>
                  </a:lnTo>
                  <a:lnTo>
                    <a:pt x="315" y="312"/>
                  </a:lnTo>
                  <a:lnTo>
                    <a:pt x="315" y="1092"/>
                  </a:lnTo>
                  <a:lnTo>
                    <a:pt x="0" y="1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1"/>
            <p:cNvSpPr/>
            <p:nvPr/>
          </p:nvSpPr>
          <p:spPr bwMode="auto">
            <a:xfrm flipH="1">
              <a:off x="4785" y="8842"/>
              <a:ext cx="1155" cy="10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55" y="0"/>
                </a:cxn>
                <a:cxn ang="0">
                  <a:pos x="1155" y="312"/>
                </a:cxn>
                <a:cxn ang="0">
                  <a:pos x="315" y="312"/>
                </a:cxn>
                <a:cxn ang="0">
                  <a:pos x="315" y="1092"/>
                </a:cxn>
                <a:cxn ang="0">
                  <a:pos x="0" y="1092"/>
                </a:cxn>
                <a:cxn ang="0">
                  <a:pos x="0" y="0"/>
                </a:cxn>
              </a:cxnLst>
              <a:rect l="0" t="0" r="r" b="b"/>
              <a:pathLst>
                <a:path w="1155" h="1092">
                  <a:moveTo>
                    <a:pt x="0" y="0"/>
                  </a:moveTo>
                  <a:lnTo>
                    <a:pt x="1155" y="0"/>
                  </a:lnTo>
                  <a:lnTo>
                    <a:pt x="1155" y="312"/>
                  </a:lnTo>
                  <a:lnTo>
                    <a:pt x="315" y="312"/>
                  </a:lnTo>
                  <a:lnTo>
                    <a:pt x="315" y="1092"/>
                  </a:lnTo>
                  <a:lnTo>
                    <a:pt x="0" y="1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2"/>
            <p:cNvSpPr/>
            <p:nvPr/>
          </p:nvSpPr>
          <p:spPr bwMode="auto">
            <a:xfrm flipV="1">
              <a:off x="2590" y="10873"/>
              <a:ext cx="1155" cy="10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55" y="0"/>
                </a:cxn>
                <a:cxn ang="0">
                  <a:pos x="1155" y="312"/>
                </a:cxn>
                <a:cxn ang="0">
                  <a:pos x="315" y="312"/>
                </a:cxn>
                <a:cxn ang="0">
                  <a:pos x="315" y="1092"/>
                </a:cxn>
                <a:cxn ang="0">
                  <a:pos x="0" y="1092"/>
                </a:cxn>
                <a:cxn ang="0">
                  <a:pos x="0" y="0"/>
                </a:cxn>
              </a:cxnLst>
              <a:rect l="0" t="0" r="r" b="b"/>
              <a:pathLst>
                <a:path w="1155" h="1092">
                  <a:moveTo>
                    <a:pt x="0" y="0"/>
                  </a:moveTo>
                  <a:lnTo>
                    <a:pt x="1155" y="0"/>
                  </a:lnTo>
                  <a:lnTo>
                    <a:pt x="1155" y="312"/>
                  </a:lnTo>
                  <a:lnTo>
                    <a:pt x="315" y="312"/>
                  </a:lnTo>
                  <a:lnTo>
                    <a:pt x="315" y="1092"/>
                  </a:lnTo>
                  <a:lnTo>
                    <a:pt x="0" y="1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3"/>
            <p:cNvSpPr/>
            <p:nvPr/>
          </p:nvSpPr>
          <p:spPr bwMode="auto">
            <a:xfrm flipH="1" flipV="1">
              <a:off x="4785" y="10870"/>
              <a:ext cx="1155" cy="10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55" y="0"/>
                </a:cxn>
                <a:cxn ang="0">
                  <a:pos x="1155" y="312"/>
                </a:cxn>
                <a:cxn ang="0">
                  <a:pos x="315" y="312"/>
                </a:cxn>
                <a:cxn ang="0">
                  <a:pos x="315" y="1092"/>
                </a:cxn>
                <a:cxn ang="0">
                  <a:pos x="0" y="1092"/>
                </a:cxn>
                <a:cxn ang="0">
                  <a:pos x="0" y="0"/>
                </a:cxn>
              </a:cxnLst>
              <a:rect l="0" t="0" r="r" b="b"/>
              <a:pathLst>
                <a:path w="1155" h="1092">
                  <a:moveTo>
                    <a:pt x="0" y="0"/>
                  </a:moveTo>
                  <a:lnTo>
                    <a:pt x="1155" y="0"/>
                  </a:lnTo>
                  <a:lnTo>
                    <a:pt x="1155" y="312"/>
                  </a:lnTo>
                  <a:lnTo>
                    <a:pt x="315" y="312"/>
                  </a:lnTo>
                  <a:lnTo>
                    <a:pt x="315" y="1092"/>
                  </a:lnTo>
                  <a:lnTo>
                    <a:pt x="0" y="1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Rectangle 14"/>
            <p:cNvSpPr>
              <a:spLocks noChangeArrowheads="1"/>
            </p:cNvSpPr>
            <p:nvPr/>
          </p:nvSpPr>
          <p:spPr bwMode="auto">
            <a:xfrm>
              <a:off x="3047" y="9305"/>
              <a:ext cx="2447" cy="21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3366FF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Line 15"/>
            <p:cNvSpPr>
              <a:spLocks noChangeShapeType="1"/>
            </p:cNvSpPr>
            <p:nvPr/>
          </p:nvSpPr>
          <p:spPr bwMode="auto">
            <a:xfrm flipH="1">
              <a:off x="2265" y="8842"/>
              <a:ext cx="3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Line 16"/>
            <p:cNvSpPr>
              <a:spLocks noChangeShapeType="1"/>
            </p:cNvSpPr>
            <p:nvPr/>
          </p:nvSpPr>
          <p:spPr bwMode="auto">
            <a:xfrm flipH="1">
              <a:off x="2265" y="9934"/>
              <a:ext cx="3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Line 17"/>
            <p:cNvSpPr>
              <a:spLocks noChangeShapeType="1"/>
            </p:cNvSpPr>
            <p:nvPr/>
          </p:nvSpPr>
          <p:spPr bwMode="auto">
            <a:xfrm flipV="1">
              <a:off x="2580" y="8530"/>
              <a:ext cx="0" cy="3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Line 18"/>
            <p:cNvSpPr>
              <a:spLocks noChangeShapeType="1"/>
            </p:cNvSpPr>
            <p:nvPr/>
          </p:nvSpPr>
          <p:spPr bwMode="auto">
            <a:xfrm flipV="1">
              <a:off x="3735" y="8530"/>
              <a:ext cx="0" cy="3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Line 19"/>
            <p:cNvSpPr>
              <a:spLocks noChangeShapeType="1"/>
            </p:cNvSpPr>
            <p:nvPr/>
          </p:nvSpPr>
          <p:spPr bwMode="auto">
            <a:xfrm>
              <a:off x="2370" y="8842"/>
              <a:ext cx="0" cy="10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Line 20"/>
            <p:cNvSpPr>
              <a:spLocks noChangeShapeType="1"/>
            </p:cNvSpPr>
            <p:nvPr/>
          </p:nvSpPr>
          <p:spPr bwMode="auto">
            <a:xfrm>
              <a:off x="2580" y="8686"/>
              <a:ext cx="115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Rectangle 21"/>
            <p:cNvSpPr>
              <a:spLocks noChangeArrowheads="1"/>
            </p:cNvSpPr>
            <p:nvPr/>
          </p:nvSpPr>
          <p:spPr bwMode="auto">
            <a:xfrm>
              <a:off x="1400" y="9315"/>
              <a:ext cx="968" cy="7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18000" tIns="10800" rIns="18000" bIns="10800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20cm</a:t>
              </a:r>
              <a:endPara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71" name="Rectangle 22"/>
            <p:cNvSpPr>
              <a:spLocks noChangeArrowheads="1"/>
            </p:cNvSpPr>
            <p:nvPr/>
          </p:nvSpPr>
          <p:spPr bwMode="auto">
            <a:xfrm>
              <a:off x="1635" y="10093"/>
              <a:ext cx="945" cy="34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18000" tIns="10800" rIns="18000" bIns="10800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5cm</a:t>
              </a:r>
              <a:endPara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72" name="Line 23"/>
            <p:cNvSpPr>
              <a:spLocks noChangeShapeType="1"/>
            </p:cNvSpPr>
            <p:nvPr/>
          </p:nvSpPr>
          <p:spPr bwMode="auto">
            <a:xfrm>
              <a:off x="2590" y="9937"/>
              <a:ext cx="0" cy="6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Line 24"/>
            <p:cNvSpPr>
              <a:spLocks noChangeShapeType="1"/>
            </p:cNvSpPr>
            <p:nvPr/>
          </p:nvSpPr>
          <p:spPr bwMode="auto">
            <a:xfrm>
              <a:off x="2905" y="9937"/>
              <a:ext cx="0" cy="6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Line 25"/>
            <p:cNvSpPr>
              <a:spLocks noChangeShapeType="1"/>
            </p:cNvSpPr>
            <p:nvPr/>
          </p:nvSpPr>
          <p:spPr bwMode="auto">
            <a:xfrm>
              <a:off x="1645" y="10405"/>
              <a:ext cx="94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sm" len="sm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Line 26"/>
            <p:cNvSpPr>
              <a:spLocks noChangeShapeType="1"/>
            </p:cNvSpPr>
            <p:nvPr/>
          </p:nvSpPr>
          <p:spPr bwMode="auto">
            <a:xfrm>
              <a:off x="3735" y="9154"/>
              <a:ext cx="94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Line 27"/>
            <p:cNvSpPr>
              <a:spLocks noChangeShapeType="1"/>
            </p:cNvSpPr>
            <p:nvPr/>
          </p:nvSpPr>
          <p:spPr bwMode="auto">
            <a:xfrm>
              <a:off x="4470" y="8530"/>
              <a:ext cx="0" cy="6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sm" len="sm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Line 28"/>
            <p:cNvSpPr>
              <a:spLocks noChangeShapeType="1"/>
            </p:cNvSpPr>
            <p:nvPr/>
          </p:nvSpPr>
          <p:spPr bwMode="auto">
            <a:xfrm>
              <a:off x="2580" y="10402"/>
              <a:ext cx="3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Line 29"/>
            <p:cNvSpPr>
              <a:spLocks noChangeShapeType="1"/>
            </p:cNvSpPr>
            <p:nvPr/>
          </p:nvSpPr>
          <p:spPr bwMode="auto">
            <a:xfrm flipH="1">
              <a:off x="2905" y="10405"/>
              <a:ext cx="4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sm" len="sm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Line 30"/>
            <p:cNvSpPr>
              <a:spLocks noChangeShapeType="1"/>
            </p:cNvSpPr>
            <p:nvPr/>
          </p:nvSpPr>
          <p:spPr bwMode="auto">
            <a:xfrm flipV="1">
              <a:off x="4470" y="9310"/>
              <a:ext cx="0" cy="3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sm" len="sm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Rectangle 31"/>
            <p:cNvSpPr>
              <a:spLocks noChangeArrowheads="1"/>
            </p:cNvSpPr>
            <p:nvPr/>
          </p:nvSpPr>
          <p:spPr bwMode="auto">
            <a:xfrm>
              <a:off x="2685" y="8374"/>
              <a:ext cx="945" cy="34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18000" tIns="10800" rIns="18000" bIns="10800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20cm</a:t>
              </a:r>
              <a:endPara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81" name="Line 32"/>
            <p:cNvSpPr>
              <a:spLocks noChangeShapeType="1"/>
            </p:cNvSpPr>
            <p:nvPr/>
          </p:nvSpPr>
          <p:spPr bwMode="auto">
            <a:xfrm>
              <a:off x="4470" y="9154"/>
              <a:ext cx="0" cy="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Rectangle 33"/>
            <p:cNvSpPr>
              <a:spLocks noChangeArrowheads="1"/>
            </p:cNvSpPr>
            <p:nvPr/>
          </p:nvSpPr>
          <p:spPr bwMode="auto">
            <a:xfrm>
              <a:off x="3983" y="8530"/>
              <a:ext cx="592" cy="6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18000" tIns="10800" rIns="18000" bIns="10800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2cm</a:t>
              </a:r>
              <a:endPara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404971"/>
            <a:ext cx="898096" cy="453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16200000" flipH="1">
            <a:off x="3831832" y="1532260"/>
            <a:ext cx="6857998" cy="3793481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680072" y="425042"/>
            <a:ext cx="5472608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地面通道线、区域划分线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55576" y="1484784"/>
            <a:ext cx="8207375" cy="22278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）线型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A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类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黄色实线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60mm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：原则上用于物品的定位线；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80mm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：原则上用于设备的区域线；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120mm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：原则上用于主通道线。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9896" y="1484784"/>
            <a:ext cx="8639423" cy="5110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560955" y="1657146"/>
            <a:ext cx="7848871" cy="14773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）定位线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类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消防器材、油类、化学品等危险物品的的定位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</a:t>
            </a:r>
            <a:r>
              <a:rPr lang="zh-CN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使用红白警示定位线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1" name="Group 3"/>
          <p:cNvGrpSpPr>
            <a:grpSpLocks noChangeAspect="1"/>
          </p:cNvGrpSpPr>
          <p:nvPr/>
        </p:nvGrpSpPr>
        <p:grpSpPr bwMode="auto">
          <a:xfrm>
            <a:off x="2339752" y="3306836"/>
            <a:ext cx="5256584" cy="3038026"/>
            <a:chOff x="2361" y="1450"/>
            <a:chExt cx="3787" cy="2189"/>
          </a:xfrm>
        </p:grpSpPr>
        <p:sp>
          <p:nvSpPr>
            <p:cNvPr id="42" name="AutoShape 43"/>
            <p:cNvSpPr>
              <a:spLocks noChangeAspect="1" noChangeArrowheads="1" noTextEdit="1"/>
            </p:cNvSpPr>
            <p:nvPr/>
          </p:nvSpPr>
          <p:spPr bwMode="auto">
            <a:xfrm>
              <a:off x="2361" y="1450"/>
              <a:ext cx="3787" cy="218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3" name="Group 40"/>
            <p:cNvGrpSpPr/>
            <p:nvPr/>
          </p:nvGrpSpPr>
          <p:grpSpPr bwMode="auto">
            <a:xfrm>
              <a:off x="2607" y="1940"/>
              <a:ext cx="490" cy="489"/>
              <a:chOff x="3198" y="1933"/>
              <a:chExt cx="272" cy="272"/>
            </a:xfrm>
          </p:grpSpPr>
          <p:sp>
            <p:nvSpPr>
              <p:cNvPr id="113" name="Rectangle 42"/>
              <p:cNvSpPr>
                <a:spLocks noChangeArrowheads="1"/>
              </p:cNvSpPr>
              <p:nvPr/>
            </p:nvSpPr>
            <p:spPr bwMode="auto">
              <a:xfrm>
                <a:off x="3198" y="1933"/>
                <a:ext cx="90" cy="27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00"/>
                </a:solidFill>
                <a:miter lim="800000"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Rectangle 41"/>
              <p:cNvSpPr>
                <a:spLocks noChangeArrowheads="1"/>
              </p:cNvSpPr>
              <p:nvPr/>
            </p:nvSpPr>
            <p:spPr bwMode="auto">
              <a:xfrm rot="5400000">
                <a:off x="3289" y="1842"/>
                <a:ext cx="90" cy="27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00"/>
                </a:solidFill>
                <a:miter lim="800000"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4" name="Group 37"/>
            <p:cNvGrpSpPr/>
            <p:nvPr/>
          </p:nvGrpSpPr>
          <p:grpSpPr bwMode="auto">
            <a:xfrm rot="16200000">
              <a:off x="2607" y="3001"/>
              <a:ext cx="490" cy="490"/>
              <a:chOff x="3198" y="1933"/>
              <a:chExt cx="272" cy="272"/>
            </a:xfrm>
          </p:grpSpPr>
          <p:sp>
            <p:nvSpPr>
              <p:cNvPr id="111" name="Rectangle 39"/>
              <p:cNvSpPr>
                <a:spLocks noChangeArrowheads="1"/>
              </p:cNvSpPr>
              <p:nvPr/>
            </p:nvSpPr>
            <p:spPr bwMode="auto">
              <a:xfrm>
                <a:off x="3198" y="1933"/>
                <a:ext cx="90" cy="27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00"/>
                </a:solidFill>
                <a:miter lim="800000"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Rectangle 38"/>
              <p:cNvSpPr>
                <a:spLocks noChangeArrowheads="1"/>
              </p:cNvSpPr>
              <p:nvPr/>
            </p:nvSpPr>
            <p:spPr bwMode="auto">
              <a:xfrm rot="5400000">
                <a:off x="3289" y="1842"/>
                <a:ext cx="90" cy="27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00"/>
                </a:solidFill>
                <a:miter lim="800000"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5" name="Group 34"/>
            <p:cNvGrpSpPr/>
            <p:nvPr/>
          </p:nvGrpSpPr>
          <p:grpSpPr bwMode="auto">
            <a:xfrm rot="5400000">
              <a:off x="4648" y="1940"/>
              <a:ext cx="489" cy="490"/>
              <a:chOff x="3198" y="1933"/>
              <a:chExt cx="272" cy="272"/>
            </a:xfrm>
          </p:grpSpPr>
          <p:sp>
            <p:nvSpPr>
              <p:cNvPr id="109" name="Rectangle 36"/>
              <p:cNvSpPr>
                <a:spLocks noChangeArrowheads="1"/>
              </p:cNvSpPr>
              <p:nvPr/>
            </p:nvSpPr>
            <p:spPr bwMode="auto">
              <a:xfrm>
                <a:off x="3198" y="1933"/>
                <a:ext cx="90" cy="27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00"/>
                </a:solidFill>
                <a:miter lim="800000"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Rectangle 35"/>
              <p:cNvSpPr>
                <a:spLocks noChangeArrowheads="1"/>
              </p:cNvSpPr>
              <p:nvPr/>
            </p:nvSpPr>
            <p:spPr bwMode="auto">
              <a:xfrm rot="5400000">
                <a:off x="3289" y="1842"/>
                <a:ext cx="90" cy="27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00"/>
                </a:solidFill>
                <a:miter lim="800000"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6" name="Group 31"/>
            <p:cNvGrpSpPr/>
            <p:nvPr/>
          </p:nvGrpSpPr>
          <p:grpSpPr bwMode="auto">
            <a:xfrm rot="10800000">
              <a:off x="4648" y="3001"/>
              <a:ext cx="490" cy="490"/>
              <a:chOff x="3198" y="1933"/>
              <a:chExt cx="272" cy="272"/>
            </a:xfrm>
          </p:grpSpPr>
          <p:sp>
            <p:nvSpPr>
              <p:cNvPr id="107" name="Rectangle 33"/>
              <p:cNvSpPr>
                <a:spLocks noChangeArrowheads="1"/>
              </p:cNvSpPr>
              <p:nvPr/>
            </p:nvSpPr>
            <p:spPr bwMode="auto">
              <a:xfrm>
                <a:off x="3198" y="1933"/>
                <a:ext cx="90" cy="27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00"/>
                </a:solidFill>
                <a:miter lim="800000"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Rectangle 32"/>
              <p:cNvSpPr>
                <a:spLocks noChangeArrowheads="1"/>
              </p:cNvSpPr>
              <p:nvPr/>
            </p:nvSpPr>
            <p:spPr bwMode="auto">
              <a:xfrm rot="5400000">
                <a:off x="3289" y="1842"/>
                <a:ext cx="90" cy="27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00"/>
                </a:solidFill>
                <a:miter lim="800000"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7" name="Rectangle 30"/>
            <p:cNvSpPr>
              <a:spLocks noChangeArrowheads="1"/>
            </p:cNvSpPr>
            <p:nvPr/>
          </p:nvSpPr>
          <p:spPr bwMode="auto">
            <a:xfrm>
              <a:off x="2852" y="2184"/>
              <a:ext cx="2041" cy="106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endParaRPr lang="zh-CN" altLang="en-US"/>
            </a:p>
          </p:txBody>
        </p:sp>
        <p:sp>
          <p:nvSpPr>
            <p:cNvPr id="48" name="Line 29"/>
            <p:cNvSpPr>
              <a:spLocks noChangeShapeType="1"/>
            </p:cNvSpPr>
            <p:nvPr/>
          </p:nvSpPr>
          <p:spPr bwMode="auto">
            <a:xfrm flipV="1">
              <a:off x="2607" y="1614"/>
              <a:ext cx="0" cy="3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 flipV="1">
              <a:off x="3097" y="1614"/>
              <a:ext cx="0" cy="3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Line 27"/>
            <p:cNvSpPr>
              <a:spLocks noChangeShapeType="1"/>
            </p:cNvSpPr>
            <p:nvPr/>
          </p:nvSpPr>
          <p:spPr bwMode="auto">
            <a:xfrm>
              <a:off x="2607" y="1695"/>
              <a:ext cx="49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med"/>
              <a:tailEnd type="triangle" w="sm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Line 26"/>
            <p:cNvSpPr>
              <a:spLocks noChangeShapeType="1"/>
            </p:cNvSpPr>
            <p:nvPr/>
          </p:nvSpPr>
          <p:spPr bwMode="auto">
            <a:xfrm>
              <a:off x="3097" y="2104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Line 25"/>
            <p:cNvSpPr>
              <a:spLocks noChangeShapeType="1"/>
            </p:cNvSpPr>
            <p:nvPr/>
          </p:nvSpPr>
          <p:spPr bwMode="auto">
            <a:xfrm flipV="1">
              <a:off x="3504" y="1614"/>
              <a:ext cx="0" cy="4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Line 24"/>
            <p:cNvSpPr>
              <a:spLocks noChangeShapeType="1"/>
            </p:cNvSpPr>
            <p:nvPr/>
          </p:nvSpPr>
          <p:spPr bwMode="auto">
            <a:xfrm>
              <a:off x="3504" y="2104"/>
              <a:ext cx="0" cy="1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Line 23"/>
            <p:cNvSpPr>
              <a:spLocks noChangeShapeType="1"/>
            </p:cNvSpPr>
            <p:nvPr/>
          </p:nvSpPr>
          <p:spPr bwMode="auto">
            <a:xfrm>
              <a:off x="3504" y="2184"/>
              <a:ext cx="0" cy="2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Rectangle 22"/>
            <p:cNvSpPr>
              <a:spLocks noChangeArrowheads="1"/>
            </p:cNvSpPr>
            <p:nvPr/>
          </p:nvSpPr>
          <p:spPr bwMode="auto">
            <a:xfrm rot="16200000">
              <a:off x="3065" y="1639"/>
              <a:ext cx="459" cy="5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2cm</a:t>
              </a:r>
              <a:endPara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89" name="Line 21"/>
            <p:cNvSpPr>
              <a:spLocks noChangeShapeType="1"/>
            </p:cNvSpPr>
            <p:nvPr/>
          </p:nvSpPr>
          <p:spPr bwMode="auto">
            <a:xfrm flipV="1">
              <a:off x="2606" y="2386"/>
              <a:ext cx="1" cy="3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Line 20"/>
            <p:cNvSpPr>
              <a:spLocks noChangeShapeType="1"/>
            </p:cNvSpPr>
            <p:nvPr/>
          </p:nvSpPr>
          <p:spPr bwMode="auto">
            <a:xfrm flipV="1">
              <a:off x="2769" y="2431"/>
              <a:ext cx="0" cy="3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Line 19"/>
            <p:cNvSpPr>
              <a:spLocks noChangeShapeType="1"/>
            </p:cNvSpPr>
            <p:nvPr/>
          </p:nvSpPr>
          <p:spPr bwMode="auto">
            <a:xfrm flipH="1">
              <a:off x="2361" y="2674"/>
              <a:ext cx="246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Line 18"/>
            <p:cNvSpPr>
              <a:spLocks noChangeShapeType="1"/>
            </p:cNvSpPr>
            <p:nvPr/>
          </p:nvSpPr>
          <p:spPr bwMode="auto">
            <a:xfrm>
              <a:off x="2793" y="2645"/>
              <a:ext cx="49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Line 17"/>
            <p:cNvSpPr>
              <a:spLocks noChangeShapeType="1"/>
            </p:cNvSpPr>
            <p:nvPr/>
          </p:nvSpPr>
          <p:spPr bwMode="auto">
            <a:xfrm>
              <a:off x="2607" y="2674"/>
              <a:ext cx="16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Rectangle 16"/>
            <p:cNvSpPr>
              <a:spLocks noChangeArrowheads="1"/>
            </p:cNvSpPr>
            <p:nvPr/>
          </p:nvSpPr>
          <p:spPr bwMode="auto">
            <a:xfrm>
              <a:off x="2822" y="2400"/>
              <a:ext cx="535" cy="3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5cm</a:t>
              </a:r>
              <a:endPara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5" name="Line 15"/>
            <p:cNvSpPr>
              <a:spLocks noChangeShapeType="1"/>
            </p:cNvSpPr>
            <p:nvPr/>
          </p:nvSpPr>
          <p:spPr bwMode="auto">
            <a:xfrm flipH="1">
              <a:off x="2534" y="3048"/>
              <a:ext cx="273" cy="317"/>
            </a:xfrm>
            <a:prstGeom prst="line">
              <a:avLst/>
            </a:prstGeom>
            <a:noFill/>
            <a:ln w="85725">
              <a:solidFill>
                <a:srgbClr val="FFFF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Line 14"/>
            <p:cNvSpPr>
              <a:spLocks noChangeShapeType="1"/>
            </p:cNvSpPr>
            <p:nvPr/>
          </p:nvSpPr>
          <p:spPr bwMode="auto">
            <a:xfrm flipH="1">
              <a:off x="2793" y="3322"/>
              <a:ext cx="216" cy="259"/>
            </a:xfrm>
            <a:prstGeom prst="line">
              <a:avLst/>
            </a:prstGeom>
            <a:noFill/>
            <a:ln w="101600">
              <a:solidFill>
                <a:srgbClr val="FFFF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Line 13"/>
            <p:cNvSpPr>
              <a:spLocks noChangeShapeType="1"/>
            </p:cNvSpPr>
            <p:nvPr/>
          </p:nvSpPr>
          <p:spPr bwMode="auto">
            <a:xfrm flipH="1">
              <a:off x="4938" y="2098"/>
              <a:ext cx="272" cy="317"/>
            </a:xfrm>
            <a:prstGeom prst="line">
              <a:avLst/>
            </a:prstGeom>
            <a:noFill/>
            <a:ln w="101600">
              <a:solidFill>
                <a:srgbClr val="FFFF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Line 12"/>
            <p:cNvSpPr>
              <a:spLocks noChangeShapeType="1"/>
            </p:cNvSpPr>
            <p:nvPr/>
          </p:nvSpPr>
          <p:spPr bwMode="auto">
            <a:xfrm flipH="1">
              <a:off x="4708" y="1810"/>
              <a:ext cx="272" cy="317"/>
            </a:xfrm>
            <a:prstGeom prst="line">
              <a:avLst/>
            </a:prstGeom>
            <a:noFill/>
            <a:ln w="101600">
              <a:solidFill>
                <a:srgbClr val="FFFF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Line 11"/>
            <p:cNvSpPr>
              <a:spLocks noChangeShapeType="1"/>
            </p:cNvSpPr>
            <p:nvPr/>
          </p:nvSpPr>
          <p:spPr bwMode="auto">
            <a:xfrm flipH="1">
              <a:off x="4679" y="3322"/>
              <a:ext cx="272" cy="317"/>
            </a:xfrm>
            <a:prstGeom prst="line">
              <a:avLst/>
            </a:prstGeom>
            <a:noFill/>
            <a:ln w="101600">
              <a:solidFill>
                <a:srgbClr val="FFFF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Line 10"/>
            <p:cNvSpPr>
              <a:spLocks noChangeShapeType="1"/>
            </p:cNvSpPr>
            <p:nvPr/>
          </p:nvSpPr>
          <p:spPr bwMode="auto">
            <a:xfrm flipH="1">
              <a:off x="4953" y="2991"/>
              <a:ext cx="271" cy="316"/>
            </a:xfrm>
            <a:prstGeom prst="line">
              <a:avLst/>
            </a:prstGeom>
            <a:noFill/>
            <a:ln w="101600">
              <a:solidFill>
                <a:srgbClr val="FFFF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Line 9"/>
            <p:cNvSpPr>
              <a:spLocks noChangeShapeType="1"/>
            </p:cNvSpPr>
            <p:nvPr/>
          </p:nvSpPr>
          <p:spPr bwMode="auto">
            <a:xfrm flipH="1">
              <a:off x="2591" y="1911"/>
              <a:ext cx="273" cy="316"/>
            </a:xfrm>
            <a:prstGeom prst="line">
              <a:avLst/>
            </a:prstGeom>
            <a:noFill/>
            <a:ln w="101600">
              <a:solidFill>
                <a:srgbClr val="FFFF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Line 8"/>
            <p:cNvSpPr>
              <a:spLocks noChangeShapeType="1"/>
            </p:cNvSpPr>
            <p:nvPr/>
          </p:nvSpPr>
          <p:spPr bwMode="auto">
            <a:xfrm flipV="1">
              <a:off x="4823" y="1608"/>
              <a:ext cx="173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Line 7"/>
            <p:cNvSpPr>
              <a:spLocks noChangeShapeType="1"/>
            </p:cNvSpPr>
            <p:nvPr/>
          </p:nvSpPr>
          <p:spPr bwMode="auto">
            <a:xfrm flipV="1">
              <a:off x="4953" y="1680"/>
              <a:ext cx="17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Line 6"/>
            <p:cNvSpPr>
              <a:spLocks noChangeShapeType="1"/>
            </p:cNvSpPr>
            <p:nvPr/>
          </p:nvSpPr>
          <p:spPr bwMode="auto">
            <a:xfrm>
              <a:off x="4695" y="1485"/>
              <a:ext cx="202" cy="2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Line 5"/>
            <p:cNvSpPr>
              <a:spLocks noChangeShapeType="1"/>
            </p:cNvSpPr>
            <p:nvPr/>
          </p:nvSpPr>
          <p:spPr bwMode="auto">
            <a:xfrm flipH="1" flipV="1">
              <a:off x="5039" y="1796"/>
              <a:ext cx="187" cy="2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Rectangle 4"/>
            <p:cNvSpPr>
              <a:spLocks noChangeArrowheads="1"/>
            </p:cNvSpPr>
            <p:nvPr/>
          </p:nvSpPr>
          <p:spPr bwMode="auto">
            <a:xfrm rot="16200000">
              <a:off x="5081" y="1556"/>
              <a:ext cx="621" cy="5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5cm</a:t>
              </a:r>
              <a:endPara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404971"/>
            <a:ext cx="898096" cy="453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16200000" flipH="1">
            <a:off x="3831832" y="1532260"/>
            <a:ext cx="6857998" cy="3793481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680072" y="425042"/>
            <a:ext cx="5472608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地面通道线、区域划分线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55576" y="1484784"/>
            <a:ext cx="8207375" cy="22278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）线型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A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类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黄色实线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60mm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：原则上用于物品的定位线；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80mm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：原则上用于设备的区域线；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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线宽</a:t>
            </a: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120mm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：原则上用于主通道线。</a:t>
            </a: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Wingdings" panose="0500000000000000000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     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9896" y="1484784"/>
            <a:ext cx="8639423" cy="5110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513369" y="1518427"/>
            <a:ext cx="8163087" cy="19389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）定位线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类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物料码放架与形状规则的常用物品、所有可以移动或容易移动的设备的定位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/>
              </a:rPr>
              <a:t></a:t>
            </a:r>
            <a:r>
              <a:rPr lang="zh-CN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使用黄色四角定位线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1" name="Group 4"/>
          <p:cNvGrpSpPr>
            <a:grpSpLocks noChangeAspect="1"/>
          </p:cNvGrpSpPr>
          <p:nvPr/>
        </p:nvGrpSpPr>
        <p:grpSpPr bwMode="auto">
          <a:xfrm>
            <a:off x="2411760" y="3491062"/>
            <a:ext cx="4000571" cy="2940147"/>
            <a:chOff x="2361" y="1450"/>
            <a:chExt cx="2777" cy="2041"/>
          </a:xfrm>
        </p:grpSpPr>
        <p:sp>
          <p:nvSpPr>
            <p:cNvPr id="52" name="AutoShape 32"/>
            <p:cNvSpPr>
              <a:spLocks noChangeAspect="1" noChangeArrowheads="1" noTextEdit="1"/>
            </p:cNvSpPr>
            <p:nvPr/>
          </p:nvSpPr>
          <p:spPr bwMode="auto">
            <a:xfrm>
              <a:off x="2361" y="1450"/>
              <a:ext cx="2777" cy="204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3" name="Group 29"/>
            <p:cNvGrpSpPr/>
            <p:nvPr/>
          </p:nvGrpSpPr>
          <p:grpSpPr bwMode="auto">
            <a:xfrm>
              <a:off x="2607" y="1940"/>
              <a:ext cx="490" cy="489"/>
              <a:chOff x="3198" y="1933"/>
              <a:chExt cx="272" cy="272"/>
            </a:xfrm>
          </p:grpSpPr>
          <p:sp>
            <p:nvSpPr>
              <p:cNvPr id="78" name="Rectangle 31"/>
              <p:cNvSpPr>
                <a:spLocks noChangeArrowheads="1"/>
              </p:cNvSpPr>
              <p:nvPr/>
            </p:nvSpPr>
            <p:spPr bwMode="auto">
              <a:xfrm>
                <a:off x="3198" y="1933"/>
                <a:ext cx="90" cy="27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Rectangle 30"/>
              <p:cNvSpPr>
                <a:spLocks noChangeArrowheads="1"/>
              </p:cNvSpPr>
              <p:nvPr/>
            </p:nvSpPr>
            <p:spPr bwMode="auto">
              <a:xfrm rot="5400000">
                <a:off x="3289" y="1842"/>
                <a:ext cx="90" cy="27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4" name="Group 26"/>
            <p:cNvGrpSpPr/>
            <p:nvPr/>
          </p:nvGrpSpPr>
          <p:grpSpPr bwMode="auto">
            <a:xfrm rot="16200000">
              <a:off x="2607" y="3001"/>
              <a:ext cx="490" cy="490"/>
              <a:chOff x="3198" y="1933"/>
              <a:chExt cx="272" cy="272"/>
            </a:xfrm>
          </p:grpSpPr>
          <p:sp>
            <p:nvSpPr>
              <p:cNvPr id="76" name="Rectangle 28"/>
              <p:cNvSpPr>
                <a:spLocks noChangeArrowheads="1"/>
              </p:cNvSpPr>
              <p:nvPr/>
            </p:nvSpPr>
            <p:spPr bwMode="auto">
              <a:xfrm>
                <a:off x="3198" y="1933"/>
                <a:ext cx="90" cy="27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Rectangle 27"/>
              <p:cNvSpPr>
                <a:spLocks noChangeArrowheads="1"/>
              </p:cNvSpPr>
              <p:nvPr/>
            </p:nvSpPr>
            <p:spPr bwMode="auto">
              <a:xfrm rot="5400000">
                <a:off x="3289" y="1842"/>
                <a:ext cx="90" cy="27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5" name="Group 23"/>
            <p:cNvGrpSpPr/>
            <p:nvPr/>
          </p:nvGrpSpPr>
          <p:grpSpPr bwMode="auto">
            <a:xfrm rot="5400000">
              <a:off x="4648" y="1940"/>
              <a:ext cx="489" cy="490"/>
              <a:chOff x="3198" y="1933"/>
              <a:chExt cx="272" cy="272"/>
            </a:xfrm>
          </p:grpSpPr>
          <p:sp>
            <p:nvSpPr>
              <p:cNvPr id="74" name="Rectangle 25"/>
              <p:cNvSpPr>
                <a:spLocks noChangeArrowheads="1"/>
              </p:cNvSpPr>
              <p:nvPr/>
            </p:nvSpPr>
            <p:spPr bwMode="auto">
              <a:xfrm>
                <a:off x="3198" y="1933"/>
                <a:ext cx="90" cy="27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Rectangle 24"/>
              <p:cNvSpPr>
                <a:spLocks noChangeArrowheads="1"/>
              </p:cNvSpPr>
              <p:nvPr/>
            </p:nvSpPr>
            <p:spPr bwMode="auto">
              <a:xfrm rot="5400000">
                <a:off x="3289" y="1842"/>
                <a:ext cx="90" cy="27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6" name="Group 20"/>
            <p:cNvGrpSpPr/>
            <p:nvPr/>
          </p:nvGrpSpPr>
          <p:grpSpPr bwMode="auto">
            <a:xfrm rot="10800000">
              <a:off x="4648" y="3001"/>
              <a:ext cx="490" cy="490"/>
              <a:chOff x="3198" y="1933"/>
              <a:chExt cx="272" cy="272"/>
            </a:xfrm>
          </p:grpSpPr>
          <p:sp>
            <p:nvSpPr>
              <p:cNvPr id="72" name="Rectangle 22"/>
              <p:cNvSpPr>
                <a:spLocks noChangeArrowheads="1"/>
              </p:cNvSpPr>
              <p:nvPr/>
            </p:nvSpPr>
            <p:spPr bwMode="auto">
              <a:xfrm>
                <a:off x="3198" y="1933"/>
                <a:ext cx="90" cy="27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Rectangle 21"/>
              <p:cNvSpPr>
                <a:spLocks noChangeArrowheads="1"/>
              </p:cNvSpPr>
              <p:nvPr/>
            </p:nvSpPr>
            <p:spPr bwMode="auto">
              <a:xfrm rot="5400000">
                <a:off x="3289" y="1842"/>
                <a:ext cx="90" cy="27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Rectangle 19"/>
            <p:cNvSpPr>
              <a:spLocks noChangeArrowheads="1"/>
            </p:cNvSpPr>
            <p:nvPr/>
          </p:nvSpPr>
          <p:spPr bwMode="auto">
            <a:xfrm>
              <a:off x="2852" y="2184"/>
              <a:ext cx="2041" cy="106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endParaRPr lang="zh-CN" altLang="en-US"/>
            </a:p>
          </p:txBody>
        </p:sp>
        <p:sp>
          <p:nvSpPr>
            <p:cNvPr id="58" name="Line 18"/>
            <p:cNvSpPr>
              <a:spLocks noChangeShapeType="1"/>
            </p:cNvSpPr>
            <p:nvPr/>
          </p:nvSpPr>
          <p:spPr bwMode="auto">
            <a:xfrm flipV="1">
              <a:off x="2607" y="1614"/>
              <a:ext cx="0" cy="3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Line 17"/>
            <p:cNvSpPr>
              <a:spLocks noChangeShapeType="1"/>
            </p:cNvSpPr>
            <p:nvPr/>
          </p:nvSpPr>
          <p:spPr bwMode="auto">
            <a:xfrm flipV="1">
              <a:off x="3097" y="1614"/>
              <a:ext cx="0" cy="3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Line 16"/>
            <p:cNvSpPr>
              <a:spLocks noChangeShapeType="1"/>
            </p:cNvSpPr>
            <p:nvPr/>
          </p:nvSpPr>
          <p:spPr bwMode="auto">
            <a:xfrm>
              <a:off x="2607" y="1695"/>
              <a:ext cx="49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med"/>
              <a:tailEnd type="triangle" w="sm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Line 15"/>
            <p:cNvSpPr>
              <a:spLocks noChangeShapeType="1"/>
            </p:cNvSpPr>
            <p:nvPr/>
          </p:nvSpPr>
          <p:spPr bwMode="auto">
            <a:xfrm>
              <a:off x="3097" y="2104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Line 14"/>
            <p:cNvSpPr>
              <a:spLocks noChangeShapeType="1"/>
            </p:cNvSpPr>
            <p:nvPr/>
          </p:nvSpPr>
          <p:spPr bwMode="auto">
            <a:xfrm flipV="1">
              <a:off x="3504" y="1614"/>
              <a:ext cx="0" cy="4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Line 13"/>
            <p:cNvSpPr>
              <a:spLocks noChangeShapeType="1"/>
            </p:cNvSpPr>
            <p:nvPr/>
          </p:nvSpPr>
          <p:spPr bwMode="auto">
            <a:xfrm>
              <a:off x="3504" y="2104"/>
              <a:ext cx="0" cy="1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Line 12"/>
            <p:cNvSpPr>
              <a:spLocks noChangeShapeType="1"/>
            </p:cNvSpPr>
            <p:nvPr/>
          </p:nvSpPr>
          <p:spPr bwMode="auto">
            <a:xfrm>
              <a:off x="3504" y="2184"/>
              <a:ext cx="0" cy="2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Rectangle 11"/>
            <p:cNvSpPr>
              <a:spLocks noChangeArrowheads="1"/>
            </p:cNvSpPr>
            <p:nvPr/>
          </p:nvSpPr>
          <p:spPr bwMode="auto">
            <a:xfrm rot="16200000">
              <a:off x="3403" y="1675"/>
              <a:ext cx="531" cy="5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2cm</a:t>
              </a:r>
              <a:endPara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66" name="Line 10"/>
            <p:cNvSpPr>
              <a:spLocks noChangeShapeType="1"/>
            </p:cNvSpPr>
            <p:nvPr/>
          </p:nvSpPr>
          <p:spPr bwMode="auto">
            <a:xfrm flipV="1">
              <a:off x="2607" y="2431"/>
              <a:ext cx="0" cy="3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Line 9"/>
            <p:cNvSpPr>
              <a:spLocks noChangeShapeType="1"/>
            </p:cNvSpPr>
            <p:nvPr/>
          </p:nvSpPr>
          <p:spPr bwMode="auto">
            <a:xfrm flipV="1">
              <a:off x="2769" y="2431"/>
              <a:ext cx="0" cy="3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Line 8"/>
            <p:cNvSpPr>
              <a:spLocks noChangeShapeType="1"/>
            </p:cNvSpPr>
            <p:nvPr/>
          </p:nvSpPr>
          <p:spPr bwMode="auto">
            <a:xfrm flipH="1">
              <a:off x="2361" y="2674"/>
              <a:ext cx="246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Line 7"/>
            <p:cNvSpPr>
              <a:spLocks noChangeShapeType="1"/>
            </p:cNvSpPr>
            <p:nvPr/>
          </p:nvSpPr>
          <p:spPr bwMode="auto">
            <a:xfrm>
              <a:off x="2769" y="2674"/>
              <a:ext cx="49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Line 6"/>
            <p:cNvSpPr>
              <a:spLocks noChangeShapeType="1"/>
            </p:cNvSpPr>
            <p:nvPr/>
          </p:nvSpPr>
          <p:spPr bwMode="auto">
            <a:xfrm>
              <a:off x="2607" y="2674"/>
              <a:ext cx="16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Rectangle 5"/>
            <p:cNvSpPr>
              <a:spLocks noChangeArrowheads="1"/>
            </p:cNvSpPr>
            <p:nvPr/>
          </p:nvSpPr>
          <p:spPr bwMode="auto">
            <a:xfrm>
              <a:off x="2822" y="2400"/>
              <a:ext cx="535" cy="3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5cm</a:t>
              </a:r>
              <a:endPara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404971"/>
            <a:ext cx="898096" cy="453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SPECIAL_SOURCE" val="bdnull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39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41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42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43.xml><?xml version="1.0" encoding="utf-8"?>
<p:tagLst xmlns:p="http://schemas.openxmlformats.org/presentationml/2006/main">
  <p:tag name="commondata" val="eyJoZGlkIjoiNDY1MmY4MTY3YzFkZTg4NGM1MWI4N2I1NTA1MWI4MWE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  <p:tag name="KSO_WM_BEAUTIFY_FLAG" val=""/>
</p:tagLst>
</file>

<file path=ppt/theme/theme1.xml><?xml version="1.0" encoding="utf-8"?>
<a:theme xmlns:a="http://schemas.openxmlformats.org/drawingml/2006/main" name="淡雅的荷花PPT模板">
  <a:themeElements>
    <a:clrScheme name="自治模板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治模板1">
      <a:majorFont>
        <a:latin typeface="Arial"/>
        <a:ea typeface="华文隶书"/>
        <a:cs typeface=""/>
      </a:majorFont>
      <a:minorFont>
        <a:latin typeface="Arial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自治模板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治模板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治模板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治模板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治模板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治模板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治模板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治模板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治模板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治模板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治模板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治模板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淡雅的荷花PPT模板</Template>
  <TotalTime>0</TotalTime>
  <Words>3545</Words>
  <Application>WPS 演示</Application>
  <PresentationFormat>全屏显示(4:3)</PresentationFormat>
  <Paragraphs>438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1" baseType="lpstr">
      <vt:lpstr>Arial</vt:lpstr>
      <vt:lpstr>宋体</vt:lpstr>
      <vt:lpstr>Wingdings</vt:lpstr>
      <vt:lpstr>华文隶书</vt:lpstr>
      <vt:lpstr>微软雅黑</vt:lpstr>
      <vt:lpstr>华文行楷</vt:lpstr>
      <vt:lpstr>Wingdings</vt:lpstr>
      <vt:lpstr>Calibri</vt:lpstr>
      <vt:lpstr>Times New Roman</vt:lpstr>
      <vt:lpstr>Arial Unicode MS</vt:lpstr>
      <vt:lpstr>楷体_GB2312</vt:lpstr>
      <vt:lpstr>新宋体</vt:lpstr>
      <vt:lpstr>楷体</vt:lpstr>
      <vt:lpstr>汉仪旗黑-85S</vt:lpstr>
      <vt:lpstr>黑体</vt:lpstr>
      <vt:lpstr>淡雅的荷花PPT模板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apple</dc:creator>
  <cp:lastModifiedBy>little fairy</cp:lastModifiedBy>
  <cp:revision>115</cp:revision>
  <dcterms:created xsi:type="dcterms:W3CDTF">2013-12-13T06:34:00Z</dcterms:created>
  <dcterms:modified xsi:type="dcterms:W3CDTF">2023-12-07T02:16:21Z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81710D4F185347C59F12186DC24C9AA0_13</vt:lpwstr>
  </property>
  <property fmtid="{D5CDD505-2E9C-101B-9397-08002B2CF9AE}" pid="3" name="KSOProductBuildVer">
    <vt:lpwstr>2052-12.1.0.15990</vt:lpwstr>
  </property>
</Properties>
</file>