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38" r:id="rId4"/>
    <p:sldId id="339" r:id="rId5"/>
    <p:sldId id="260" r:id="rId6"/>
    <p:sldId id="263" r:id="rId7"/>
    <p:sldId id="266" r:id="rId8"/>
    <p:sldId id="269" r:id="rId9"/>
    <p:sldId id="272" r:id="rId10"/>
    <p:sldId id="275" r:id="rId11"/>
    <p:sldId id="278" r:id="rId12"/>
    <p:sldId id="281" r:id="rId13"/>
    <p:sldId id="284" r:id="rId14"/>
    <p:sldId id="287" r:id="rId15"/>
    <p:sldId id="290" r:id="rId16"/>
    <p:sldId id="293" r:id="rId17"/>
    <p:sldId id="296" r:id="rId18"/>
    <p:sldId id="299" r:id="rId19"/>
    <p:sldId id="302" r:id="rId20"/>
    <p:sldId id="305" r:id="rId21"/>
    <p:sldId id="308" r:id="rId22"/>
    <p:sldId id="311" r:id="rId23"/>
    <p:sldId id="340" r:id="rId24"/>
  </p:sldIdLst>
  <p:sldSz cx="12192000" cy="6858000"/>
  <p:notesSz cx="6858000" cy="9144000"/>
  <p:custDataLst>
    <p:tags r:id="rId29"/>
  </p:custDataLst>
  <p:defaultTextStyle>
    <a:defPPr>
      <a:defRPr lang="ru-RU"/>
    </a:defPPr>
    <a:lvl1pPr marL="0" lvl="0" indent="0" algn="l" defTabSz="914400" rtl="0" eaLnBrk="1" latinLnBrk="0" hangingPunct="1">
      <a:buNone/>
      <a:defRPr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1pPr>
    <a:lvl2pPr marL="457200" lvl="1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2pPr>
    <a:lvl3pPr marL="914400" lvl="2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3pPr>
    <a:lvl4pPr marL="1371600" lvl="3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4pPr>
    <a:lvl5pPr marL="1828800" lvl="4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5pPr>
    <a:lvl6pPr marL="2286000" lvl="5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6pPr>
    <a:lvl7pPr marL="2743200" lvl="6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7pPr>
    <a:lvl8pPr marL="3200400" lvl="7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8pPr>
    <a:lvl9pPr marL="3657600" lvl="8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Calibri" panose="020F0502020204030204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02" y="-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60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tags" Target="../tags/tag21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3" Type="http://schemas.openxmlformats.org/officeDocument/2006/relationships/image" Target="../media/image1.png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image" Target="../media/image1.png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8" Type="http://schemas.openxmlformats.org/officeDocument/2006/relationships/theme" Target="../theme/theme2.xml"/><Relationship Id="rId27" Type="http://schemas.openxmlformats.org/officeDocument/2006/relationships/image" Target="../media/image1.png"/><Relationship Id="rId26" Type="http://schemas.openxmlformats.org/officeDocument/2006/relationships/tags" Target="../tags/tag145.xml"/><Relationship Id="rId25" Type="http://schemas.openxmlformats.org/officeDocument/2006/relationships/tags" Target="../tags/tag144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/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>
            <a:lvl1pPr marL="0" indent="0" algn="l" fontAlgn="base">
              <a:buFont typeface="Calibri" panose="020F0502020204030204"/>
              <a:defRPr sz="1200">
                <a:solidFill>
                  <a:schemeClr val="tx1"/>
                </a:solidFill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baseline="0"/>
            </a:fld>
            <a:endParaRPr lang="zh-CN" altLang="en-US" baseline="0"/>
          </a:p>
        </p:txBody>
      </p:sp>
      <p:sp>
        <p:nvSpPr>
          <p:cNvPr id="1029" name="页脚占位符 4"/>
          <p:cNvSpPr/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>
            <a:lvl1pPr marL="0" indent="0" algn="ctr" fontAlgn="base">
              <a:buFont typeface="Calibri" panose="020F0502020204030204"/>
              <a:defRPr sz="1200">
                <a:solidFill>
                  <a:schemeClr val="tx1"/>
                </a:solidFill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baseline="0"/>
          </a:p>
        </p:txBody>
      </p:sp>
      <p:sp>
        <p:nvSpPr>
          <p:cNvPr id="1030" name="灯片编号占位符 5"/>
          <p:cNvSpPr/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>
            <a:lvl1pPr marL="0" indent="0" algn="r" fontAlgn="base">
              <a:buFont typeface="Calibri" panose="020F0502020204030204"/>
              <a:defRPr sz="1200">
                <a:solidFill>
                  <a:schemeClr val="tx1"/>
                </a:solidFill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baseline="0"/>
            </a:fld>
            <a:endParaRPr lang="zh-CN" altLang="en-US" sz="1200" u="none" baseline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lvl="0" algn="ctr" defTabSz="914400" rtl="0" ea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2pPr>
      <a:lvl3pPr marL="1143000" lvl="2" indent="-228600" algn="l" defTabSz="914400" rtl="0" eaLnBrk="1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3pPr>
      <a:lvl4pPr marL="1600200" lvl="3" indent="-228600" algn="l" defTabSz="914400" rtl="0" eaLnBrk="1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4pPr>
      <a:lvl5pPr marL="2057400" lvl="4" indent="-228600" algn="l" defTabSz="914400" rtl="0" eaLnBrk="1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5pPr>
      <a:lvl6pPr marL="2514600" lvl="5" indent="-228600" algn="l" defTabSz="914400" rtl="0" eaLnBrk="1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6pPr>
      <a:lvl7pPr marL="2971800" lvl="6" indent="-228600" algn="l" defTabSz="914400" rtl="0" eaLnBrk="1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7pPr>
      <a:lvl8pPr marL="3429000" lvl="7" indent="-228600" algn="l" defTabSz="914400" rtl="0" eaLnBrk="1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8pPr>
      <a:lvl9pPr marL="3886200" lvl="8" indent="-228600" algn="l" defTabSz="914400" rtl="0" eaLnBrk="1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Calibri" panose="020F0502020204030204"/>
          <a:ea typeface="Arial" panose="020B0604020202020204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image" Target="../media/image1.png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54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58.xml"/><Relationship Id="rId6" Type="http://schemas.openxmlformats.org/officeDocument/2006/relationships/image" Target="../media/image27.jpeg"/><Relationship Id="rId5" Type="http://schemas.openxmlformats.org/officeDocument/2006/relationships/tags" Target="../tags/tag157.xml"/><Relationship Id="rId4" Type="http://schemas.openxmlformats.org/officeDocument/2006/relationships/image" Target="../media/image26.jpeg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0" Type="http://schemas.openxmlformats.org/officeDocument/2006/relationships/slideLayout" Target="../slideLayouts/slideLayout22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16008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水利工程建设</a:t>
            </a:r>
            <a:b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</a:b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安全生产管理规定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5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96" name="New shape" hidden="1"/>
          <p:cNvSpPr/>
          <p:nvPr/>
        </p:nvSpPr>
        <p:spPr>
          <a:xfrm>
            <a:off x="152400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/>
              <a:t>●</a:t>
            </a:r>
            <a:r>
              <a:rPr lang="zh-CN" altLang="en-US"/>
              <a:t>监理单位安全责任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(1)</a:t>
            </a:r>
            <a:r>
              <a:rPr lang="zh-CN" altLang="en-US"/>
              <a:t>成果要求。建设监理单位应当审查施工组织设计中的安</a:t>
            </a:r>
            <a:endParaRPr lang="zh-CN" altLang="en-US"/>
          </a:p>
          <a:p>
            <a:pPr algn="ctr"/>
            <a:r>
              <a:rPr lang="zh-CN" altLang="en-US"/>
              <a:t>
全技术措施或者专项施工方案是否符合工程建设强制性标准。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(2)</a:t>
            </a:r>
            <a:r>
              <a:rPr lang="zh-CN" altLang="en-US"/>
              <a:t>成果要求。建设监理单位在实施监理过程中</a:t>
            </a:r>
            <a:r>
              <a:rPr lang="en-US" altLang="zh-CN"/>
              <a:t>:</a:t>
            </a:r>
            <a:endParaRPr lang="en-US" altLang="zh-CN"/>
          </a:p>
          <a:p>
            <a:pPr algn="ctr"/>
            <a:r>
              <a:rPr lang="en-US" altLang="zh-CN"/>
              <a:t>
●</a:t>
            </a:r>
            <a:r>
              <a:rPr lang="zh-CN" altLang="en-US"/>
              <a:t>发现存在生产安全事故隐患的</a:t>
            </a:r>
            <a:r>
              <a:rPr lang="en-US" altLang="zh-CN"/>
              <a:t>,</a:t>
            </a:r>
            <a:r>
              <a:rPr lang="zh-CN" altLang="en-US"/>
              <a:t>应当要求施工单位整改</a:t>
            </a:r>
            <a:r>
              <a:rPr lang="en-US" altLang="zh-CN"/>
              <a:t>;</a:t>
            </a:r>
            <a:endParaRPr lang="en-US" altLang="zh-CN"/>
          </a:p>
          <a:p>
            <a:pPr algn="ctr"/>
            <a:r>
              <a:rPr lang="en-US" altLang="zh-CN"/>
              <a:t>
</a:t>
            </a:r>
            <a:r>
              <a:rPr lang="zh-CN" altLang="en-US"/>
              <a:t>对情况严重的</a:t>
            </a:r>
            <a:r>
              <a:rPr lang="en-US" altLang="zh-CN"/>
              <a:t>,</a:t>
            </a:r>
            <a:r>
              <a:rPr lang="zh-CN" altLang="en-US"/>
              <a:t>应当要求施工单位暂时停止施工</a:t>
            </a:r>
            <a:r>
              <a:rPr lang="en-US" altLang="zh-CN"/>
              <a:t>,</a:t>
            </a:r>
            <a:r>
              <a:rPr lang="zh-CN" altLang="en-US"/>
              <a:t>并及时向</a:t>
            </a:r>
            <a:endParaRPr lang="zh-CN" altLang="en-US"/>
          </a:p>
          <a:p>
            <a:pPr algn="ctr"/>
            <a:r>
              <a:rPr lang="zh-CN" altLang="en-US"/>
              <a:t>
水行政主管部门、流域管理机构或者其委托的安全生产监督机</a:t>
            </a:r>
            <a:endParaRPr lang="zh-CN" altLang="en-US"/>
          </a:p>
          <a:p>
            <a:pPr algn="ctr"/>
            <a:r>
              <a:rPr lang="zh-CN" altLang="en-US"/>
              <a:t>
构以及项目法人报告。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9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100" name="New shape" hidden="1"/>
          <p:cNvSpPr/>
          <p:nvPr/>
        </p:nvSpPr>
        <p:spPr>
          <a:xfrm>
            <a:off x="152400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/>
              <a:t>●</a:t>
            </a:r>
            <a:r>
              <a:rPr lang="zh-CN" altLang="en-US"/>
              <a:t>施工单位安全责任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(1)</a:t>
            </a:r>
            <a:r>
              <a:rPr lang="zh-CN" altLang="en-US"/>
              <a:t>资格要求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◆</a:t>
            </a:r>
            <a:r>
              <a:rPr lang="zh-CN" altLang="en-US"/>
              <a:t>具备国家规定的注册资本、专业技术人员、技术装备和安全</a:t>
            </a:r>
            <a:endParaRPr lang="zh-CN" altLang="en-US"/>
          </a:p>
          <a:p>
            <a:pPr algn="ctr"/>
            <a:r>
              <a:rPr lang="zh-CN" altLang="en-US"/>
              <a:t>
生产等条件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◆</a:t>
            </a:r>
            <a:r>
              <a:rPr lang="zh-CN" altLang="en-US"/>
              <a:t>依法取得相应等级的资质证书</a:t>
            </a:r>
            <a:r>
              <a:rPr lang="en-US" altLang="zh-CN"/>
              <a:t>,</a:t>
            </a:r>
            <a:r>
              <a:rPr lang="zh-CN" altLang="en-US"/>
              <a:t>并在其资质等级许可的范围</a:t>
            </a:r>
            <a:endParaRPr lang="zh-CN" altLang="en-US"/>
          </a:p>
          <a:p>
            <a:pPr algn="ctr"/>
            <a:r>
              <a:rPr lang="zh-CN" altLang="en-US"/>
              <a:t>
内承揽工程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◆</a:t>
            </a:r>
            <a:r>
              <a:rPr lang="zh-CN" altLang="en-US"/>
              <a:t>依法取得安全生产许可证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(2)</a:t>
            </a:r>
            <a:r>
              <a:rPr lang="zh-CN" altLang="en-US"/>
              <a:t>专职安全生产人员</a:t>
            </a:r>
            <a:endParaRPr lang="zh-CN" altLang="en-US"/>
          </a:p>
          <a:p>
            <a:pPr algn="ctr"/>
            <a:r>
              <a:rPr lang="zh-CN" altLang="en-US"/>
              <a:t>
应当设立安全生产管理机构</a:t>
            </a:r>
            <a:r>
              <a:rPr lang="en-US" altLang="zh-CN"/>
              <a:t>,</a:t>
            </a:r>
            <a:r>
              <a:rPr lang="zh-CN" altLang="en-US"/>
              <a:t>按照国家有关规定配备专职安</a:t>
            </a:r>
            <a:endParaRPr lang="zh-CN" altLang="en-US"/>
          </a:p>
          <a:p>
            <a:pPr algn="ctr"/>
            <a:r>
              <a:rPr lang="zh-CN" altLang="en-US"/>
              <a:t>
全生产管理人员。施工现场必须有专职安全生产管理人员</a:t>
            </a:r>
            <a:endParaRPr lang="zh-CN" altLang="en-US"/>
          </a:p>
          <a:p>
            <a:pPr algn="ctr"/>
            <a:r>
              <a:rPr lang="zh-CN" altLang="en-US"/>
              <a:t>
专职安全生产管理人员负责对安全生产进行现场监督检查。</a:t>
            </a:r>
            <a:endParaRPr lang="zh-CN" altLang="en-US"/>
          </a:p>
          <a:p>
            <a:pPr algn="ctr"/>
            <a:r>
              <a:rPr lang="zh-CN" altLang="en-US"/>
              <a:t>
发现生产安全事故隐患</a:t>
            </a:r>
            <a:r>
              <a:rPr lang="en-US" altLang="zh-CN"/>
              <a:t>,</a:t>
            </a:r>
            <a:r>
              <a:rPr lang="zh-CN" altLang="en-US"/>
              <a:t>应当及时向项目负责人和安全生产管</a:t>
            </a:r>
            <a:endParaRPr lang="zh-CN" altLang="en-US"/>
          </a:p>
          <a:p>
            <a:pPr algn="ctr"/>
            <a:r>
              <a:rPr lang="zh-CN" altLang="en-US"/>
              <a:t>
理机构报告</a:t>
            </a:r>
            <a:r>
              <a:rPr lang="en-US" altLang="zh-CN"/>
              <a:t>;</a:t>
            </a:r>
            <a:r>
              <a:rPr lang="zh-CN" altLang="en-US"/>
              <a:t>对违章指挥、违章操作的</a:t>
            </a:r>
            <a:r>
              <a:rPr lang="en-US" altLang="zh-CN"/>
              <a:t>,</a:t>
            </a:r>
            <a:r>
              <a:rPr lang="zh-CN" altLang="en-US"/>
              <a:t>应当立即制止。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3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104" name="New shape" hidden="1"/>
          <p:cNvSpPr/>
          <p:nvPr/>
        </p:nvSpPr>
        <p:spPr>
          <a:xfrm>
            <a:off x="152400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/>
              <a:t>●</a:t>
            </a:r>
            <a:r>
              <a:rPr lang="zh-CN" altLang="en-US"/>
              <a:t>施工单位安全责任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(3)</a:t>
            </a:r>
            <a:r>
              <a:rPr lang="zh-CN" altLang="en-US"/>
              <a:t>特种作业人员资格要求。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◆</a:t>
            </a:r>
            <a:r>
              <a:rPr lang="zh-CN" altLang="en-US"/>
              <a:t>垂直运输机械作业人员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◆</a:t>
            </a:r>
            <a:r>
              <a:rPr lang="zh-CN" altLang="en-US"/>
              <a:t>安装拆卸工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◆</a:t>
            </a:r>
            <a:r>
              <a:rPr lang="zh-CN" altLang="en-US"/>
              <a:t>爆破作业人员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◆</a:t>
            </a:r>
            <a:r>
              <a:rPr lang="zh-CN" altLang="en-US"/>
              <a:t>起重信号工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◆</a:t>
            </a:r>
            <a:r>
              <a:rPr lang="zh-CN" altLang="en-US"/>
              <a:t>登高架设作业人员等特种作业人员</a:t>
            </a:r>
            <a:endParaRPr lang="zh-CN" altLang="en-US"/>
          </a:p>
          <a:p>
            <a:pPr algn="ctr"/>
            <a:r>
              <a:rPr lang="zh-CN" altLang="en-US"/>
              <a:t>
必须按照国家有关规定经过专门的安全作业培训</a:t>
            </a:r>
            <a:r>
              <a:rPr lang="en-US" altLang="zh-CN"/>
              <a:t>,</a:t>
            </a:r>
            <a:r>
              <a:rPr lang="zh-CN" altLang="en-US"/>
              <a:t>并取得特</a:t>
            </a:r>
            <a:endParaRPr lang="zh-CN" altLang="en-US"/>
          </a:p>
          <a:p>
            <a:pPr algn="ctr"/>
            <a:r>
              <a:rPr lang="zh-CN" altLang="en-US"/>
              <a:t>
种作业操作资格证书后</a:t>
            </a:r>
            <a:r>
              <a:rPr lang="en-US" altLang="zh-CN"/>
              <a:t>,</a:t>
            </a:r>
            <a:r>
              <a:rPr lang="zh-CN" altLang="en-US"/>
              <a:t>方可上岗作业。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7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0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3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6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9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2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5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8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7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68" name="New shape" hidden="1"/>
          <p:cNvSpPr/>
          <p:nvPr/>
        </p:nvSpPr>
        <p:spPr>
          <a:xfrm>
            <a:off x="152400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/>
              <a:t>水利水电工程施工三类人员</a:t>
            </a:r>
            <a:endParaRPr lang="zh-CN" altLang="en-US"/>
          </a:p>
          <a:p>
            <a:pPr algn="ctr"/>
            <a:r>
              <a:rPr lang="zh-CN" altLang="en-US"/>
              <a:t>
安全生产教育</a:t>
            </a:r>
            <a:endParaRPr lang="zh-CN" altLang="en-US"/>
          </a:p>
          <a:p>
            <a:pPr algn="ctr"/>
            <a:r>
              <a:rPr lang="zh-CN" altLang="en-US"/>
              <a:t>
第二部分</a:t>
            </a:r>
            <a:endParaRPr lang="zh-CN" altLang="en-US"/>
          </a:p>
          <a:p>
            <a:pPr algn="ctr"/>
            <a:r>
              <a:rPr lang="zh-CN" altLang="en-US"/>
              <a:t>
水利工程建设安全生产管理规定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1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72" name="New shape" hidden="1"/>
          <p:cNvSpPr/>
          <p:nvPr/>
        </p:nvSpPr>
        <p:spPr>
          <a:xfrm>
            <a:off x="152400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/>
              <a:t>●</a:t>
            </a:r>
            <a:r>
              <a:rPr lang="zh-CN" altLang="en-US"/>
              <a:t>适用范围</a:t>
            </a:r>
            <a:endParaRPr lang="zh-CN" altLang="en-US"/>
          </a:p>
          <a:p>
            <a:pPr algn="ctr"/>
            <a:r>
              <a:rPr lang="zh-CN" altLang="en-US"/>
              <a:t>
适用于水利工程的新建、扩建、改建、加固和拆除</a:t>
            </a:r>
            <a:endParaRPr lang="zh-CN" altLang="en-US"/>
          </a:p>
          <a:p>
            <a:pPr algn="ctr"/>
            <a:r>
              <a:rPr lang="zh-CN" altLang="en-US"/>
              <a:t>
等活动及水利工程建设安全生产的监督管理。</a:t>
            </a:r>
            <a:endParaRPr lang="zh-CN" altLang="en-US"/>
          </a:p>
          <a:p>
            <a:pPr algn="ctr"/>
            <a:r>
              <a:rPr lang="zh-CN" altLang="en-US"/>
              <a:t>
水利工程指防洪、除涝、灌溉、水力发电、供水、围垦</a:t>
            </a:r>
            <a:endParaRPr lang="zh-CN" altLang="en-US"/>
          </a:p>
          <a:p>
            <a:pPr algn="ctr"/>
            <a:r>
              <a:rPr lang="zh-CN" altLang="en-US"/>
              <a:t>
等</a:t>
            </a:r>
            <a:r>
              <a:rPr lang="en-US" altLang="zh-CN"/>
              <a:t>(</a:t>
            </a:r>
            <a:r>
              <a:rPr lang="zh-CN" altLang="en-US"/>
              <a:t>包括配套与附属工程</a:t>
            </a:r>
            <a:r>
              <a:rPr lang="en-US" altLang="zh-CN"/>
              <a:t>)</a:t>
            </a:r>
            <a:r>
              <a:rPr lang="zh-CN" altLang="en-US"/>
              <a:t>各类水利工程</a:t>
            </a:r>
            <a:endParaRPr lang="zh-CN" altLang="en-US"/>
          </a:p>
          <a:p>
            <a:pPr algn="ctr"/>
            <a:r>
              <a:rPr lang="zh-CN" altLang="en-US"/>
              <a:t>
●施行时间</a:t>
            </a:r>
            <a:endParaRPr lang="zh-CN" altLang="en-US"/>
          </a:p>
          <a:p>
            <a:pPr algn="ctr"/>
            <a:r>
              <a:rPr lang="zh-CN" altLang="en-US"/>
              <a:t>
本规定自</a:t>
            </a:r>
            <a:r>
              <a:rPr lang="en-US" altLang="zh-CN"/>
              <a:t>2005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</a:t>
            </a:r>
            <a:r>
              <a:rPr lang="zh-CN" altLang="en-US"/>
              <a:t>日起施行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5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76" name="New shape" hidden="1"/>
          <p:cNvSpPr/>
          <p:nvPr/>
        </p:nvSpPr>
        <p:spPr>
          <a:xfrm>
            <a:off x="152400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/>
              <a:t>●</a:t>
            </a:r>
            <a:r>
              <a:rPr lang="zh-CN" altLang="en-US"/>
              <a:t>水利工程安全责任保证者和承担者</a:t>
            </a:r>
            <a:endParaRPr lang="zh-CN" altLang="en-US"/>
          </a:p>
          <a:p>
            <a:pPr algn="ctr"/>
            <a:r>
              <a:rPr lang="zh-CN" altLang="en-US"/>
              <a:t>
项目法人</a:t>
            </a:r>
            <a:r>
              <a:rPr lang="en-US" altLang="zh-CN"/>
              <a:t>(</a:t>
            </a:r>
            <a:r>
              <a:rPr lang="zh-CN" altLang="en-US"/>
              <a:t>或者建设单位</a:t>
            </a:r>
            <a:r>
              <a:rPr lang="en-US" altLang="zh-CN"/>
              <a:t>)</a:t>
            </a:r>
            <a:endParaRPr lang="en-US" altLang="zh-CN"/>
          </a:p>
          <a:p>
            <a:pPr algn="ctr"/>
            <a:r>
              <a:rPr lang="en-US" altLang="zh-CN"/>
              <a:t>
√</a:t>
            </a:r>
            <a:r>
              <a:rPr lang="zh-CN" altLang="en-US"/>
              <a:t>勘察</a:t>
            </a:r>
            <a:r>
              <a:rPr lang="en-US" altLang="zh-CN"/>
              <a:t>(</a:t>
            </a:r>
            <a:r>
              <a:rPr lang="zh-CN" altLang="en-US"/>
              <a:t>测</a:t>
            </a:r>
            <a:r>
              <a:rPr lang="en-US" altLang="zh-CN"/>
              <a:t>)</a:t>
            </a:r>
            <a:r>
              <a:rPr lang="zh-CN" altLang="en-US"/>
              <a:t>单位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√</a:t>
            </a:r>
            <a:r>
              <a:rPr lang="zh-CN" altLang="en-US"/>
              <a:t>设计单位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√</a:t>
            </a:r>
            <a:r>
              <a:rPr lang="zh-CN" altLang="en-US"/>
              <a:t>施工单位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√</a:t>
            </a:r>
            <a:r>
              <a:rPr lang="zh-CN" altLang="en-US"/>
              <a:t>建设监理单位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√</a:t>
            </a:r>
            <a:r>
              <a:rPr lang="zh-CN" altLang="en-US"/>
              <a:t>其他与水利工程建设安全生产有关的单位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9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80" name="New shape" hidden="1"/>
          <p:cNvSpPr/>
          <p:nvPr/>
        </p:nvSpPr>
        <p:spPr>
          <a:xfrm>
            <a:off x="152400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/>
              <a:t>●</a:t>
            </a:r>
            <a:r>
              <a:rPr lang="zh-CN" altLang="en-US"/>
              <a:t>项且法人安全责任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(1)</a:t>
            </a:r>
            <a:r>
              <a:rPr lang="zh-CN" altLang="en-US"/>
              <a:t>资格审查。项目法人在对施工投标单位进行资格审查时</a:t>
            </a:r>
            <a:r>
              <a:rPr lang="en-US" altLang="zh-CN"/>
              <a:t>,</a:t>
            </a:r>
            <a:endParaRPr lang="en-US" altLang="zh-CN"/>
          </a:p>
          <a:p>
            <a:pPr algn="ctr"/>
            <a:r>
              <a:rPr lang="en-US" altLang="zh-CN"/>
              <a:t>
</a:t>
            </a:r>
            <a:r>
              <a:rPr lang="zh-CN" altLang="en-US"/>
              <a:t>应当对投标单位的主要负责人、项目负责人以及专职安全生产</a:t>
            </a:r>
            <a:endParaRPr lang="zh-CN" altLang="en-US"/>
          </a:p>
          <a:p>
            <a:pPr algn="ctr"/>
            <a:r>
              <a:rPr lang="zh-CN" altLang="en-US"/>
              <a:t>
管理人员的资格进行审查。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(2)</a:t>
            </a:r>
            <a:r>
              <a:rPr lang="zh-CN" altLang="en-US"/>
              <a:t>提供有关资料。项目法人应当向施工单位提供施工现场</a:t>
            </a:r>
            <a:endParaRPr lang="zh-CN" altLang="en-US"/>
          </a:p>
          <a:p>
            <a:pPr algn="ctr"/>
            <a:r>
              <a:rPr lang="zh-CN" altLang="en-US"/>
              <a:t>
及施工可能影响的毗邻区域内供水、排水、供电、供气、供热</a:t>
            </a:r>
            <a:endParaRPr lang="zh-CN" altLang="en-US"/>
          </a:p>
          <a:p>
            <a:pPr algn="ctr"/>
            <a:r>
              <a:rPr lang="zh-CN" altLang="en-US"/>
              <a:t>
通讯、广播电视等地下管线资料</a:t>
            </a:r>
            <a:r>
              <a:rPr lang="en-US" altLang="zh-CN"/>
              <a:t>,</a:t>
            </a:r>
            <a:r>
              <a:rPr lang="zh-CN" altLang="en-US"/>
              <a:t>气象和水文观测资料</a:t>
            </a:r>
            <a:r>
              <a:rPr lang="en-US" altLang="zh-CN"/>
              <a:t>,</a:t>
            </a:r>
            <a:r>
              <a:rPr lang="zh-CN" altLang="en-US"/>
              <a:t>拟建</a:t>
            </a:r>
            <a:endParaRPr lang="zh-CN" altLang="en-US"/>
          </a:p>
          <a:p>
            <a:pPr algn="ctr"/>
            <a:r>
              <a:rPr lang="zh-CN" altLang="en-US"/>
              <a:t>
工程可能影响的相邻建筑物和构筑物、地下工程的有关资料</a:t>
            </a:r>
            <a:r>
              <a:rPr lang="en-US" altLang="zh-CN"/>
              <a:t>,</a:t>
            </a:r>
            <a:endParaRPr lang="en-US" altLang="zh-CN"/>
          </a:p>
          <a:p>
            <a:pPr algn="ctr"/>
            <a:r>
              <a:rPr lang="en-US" altLang="zh-CN"/>
              <a:t>
</a:t>
            </a:r>
            <a:r>
              <a:rPr lang="zh-CN" altLang="en-US"/>
              <a:t>并保证有关资料的真实、准确、完整</a:t>
            </a:r>
            <a:r>
              <a:rPr lang="en-US" altLang="zh-CN"/>
              <a:t>,</a:t>
            </a:r>
            <a:r>
              <a:rPr lang="zh-CN" altLang="en-US"/>
              <a:t>满足有关技术规范的要</a:t>
            </a:r>
            <a:endParaRPr lang="zh-CN" altLang="en-US"/>
          </a:p>
          <a:p>
            <a:pPr algn="ctr"/>
            <a:r>
              <a:rPr lang="zh-CN" altLang="en-US"/>
              <a:t>
求。对可能影响施工报价的资料</a:t>
            </a:r>
            <a:r>
              <a:rPr lang="en-US" altLang="zh-CN"/>
              <a:t>,</a:t>
            </a:r>
            <a:r>
              <a:rPr lang="zh-CN" altLang="en-US"/>
              <a:t>应当在招标时提供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3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84" name="New shape" hidden="1"/>
          <p:cNvSpPr/>
          <p:nvPr/>
        </p:nvSpPr>
        <p:spPr>
          <a:xfrm>
            <a:off x="152400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/>
              <a:t>(3)</a:t>
            </a:r>
            <a:r>
              <a:rPr lang="zh-CN" altLang="en-US"/>
              <a:t>安全费用。项目法人不得调减或挪用批准概算中所确定</a:t>
            </a:r>
            <a:endParaRPr lang="zh-CN" altLang="en-US"/>
          </a:p>
          <a:p>
            <a:pPr algn="ctr"/>
            <a:r>
              <a:rPr lang="zh-CN" altLang="en-US"/>
              <a:t>
的水利工程建设有关安全作业环境及安全施工措施等所需费用。</a:t>
            </a:r>
            <a:endParaRPr lang="zh-CN" altLang="en-US"/>
          </a:p>
          <a:p>
            <a:pPr algn="ctr"/>
            <a:r>
              <a:rPr lang="zh-CN" altLang="en-US"/>
              <a:t>
工程承包合同中应当明确安全作业环境及安全施工措施所需费</a:t>
            </a:r>
            <a:endParaRPr lang="zh-CN" altLang="en-US"/>
          </a:p>
          <a:p>
            <a:pPr algn="ctr"/>
            <a:r>
              <a:rPr lang="zh-CN" altLang="en-US"/>
              <a:t>
用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(4)</a:t>
            </a:r>
            <a:r>
              <a:rPr lang="zh-CN" altLang="en-US"/>
              <a:t>措施方案。项目法人应当组织编制保证安全生产的措施</a:t>
            </a:r>
            <a:endParaRPr lang="zh-CN" altLang="en-US"/>
          </a:p>
          <a:p>
            <a:pPr algn="ctr"/>
            <a:r>
              <a:rPr lang="zh-CN" altLang="en-US"/>
              <a:t>
方案。建设过程中安全生产的情况发生变化时</a:t>
            </a:r>
            <a:r>
              <a:rPr lang="en-US" altLang="zh-CN"/>
              <a:t>,</a:t>
            </a:r>
            <a:r>
              <a:rPr lang="zh-CN" altLang="en-US"/>
              <a:t>应当及时对保</a:t>
            </a:r>
            <a:endParaRPr lang="zh-CN" altLang="en-US"/>
          </a:p>
          <a:p>
            <a:pPr algn="ctr"/>
            <a:r>
              <a:rPr lang="zh-CN" altLang="en-US"/>
              <a:t>
证安全生产的措施方案进行调整</a:t>
            </a:r>
            <a:r>
              <a:rPr lang="en-US" altLang="zh-CN"/>
              <a:t>,</a:t>
            </a:r>
            <a:r>
              <a:rPr lang="zh-CN" altLang="en-US"/>
              <a:t>并报原备案机关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7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88" name="New shape" hidden="1"/>
          <p:cNvSpPr/>
          <p:nvPr/>
        </p:nvSpPr>
        <p:spPr>
          <a:xfrm>
            <a:off x="152400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/>
              <a:t>(5)</a:t>
            </a:r>
            <a:r>
              <a:rPr lang="zh-CN" altLang="en-US"/>
              <a:t>拆除工程安全规定。项目法人应当将水利工程中的拆除</a:t>
            </a:r>
            <a:endParaRPr lang="zh-CN" altLang="en-US"/>
          </a:p>
          <a:p>
            <a:pPr algn="ctr"/>
            <a:r>
              <a:rPr lang="zh-CN" altLang="en-US"/>
              <a:t>
工程和爆破工程发包给具有相应水利水电工程施工资质等级的</a:t>
            </a:r>
            <a:endParaRPr lang="zh-CN" altLang="en-US"/>
          </a:p>
          <a:p>
            <a:pPr algn="ctr"/>
            <a:r>
              <a:rPr lang="zh-CN" altLang="en-US"/>
              <a:t>
施工单位。</a:t>
            </a:r>
            <a:endParaRPr lang="zh-CN" altLang="en-US"/>
          </a:p>
          <a:p>
            <a:pPr algn="ctr"/>
            <a:r>
              <a:rPr lang="zh-CN" altLang="en-US"/>
              <a:t>
项目法人应当在拆除工程或者爆破工程施工</a:t>
            </a:r>
            <a:r>
              <a:rPr lang="en-US" altLang="zh-CN"/>
              <a:t>15</a:t>
            </a:r>
            <a:r>
              <a:rPr lang="zh-CN" altLang="en-US"/>
              <a:t>日前</a:t>
            </a:r>
            <a:r>
              <a:rPr lang="en-US" altLang="zh-CN"/>
              <a:t>,</a:t>
            </a:r>
            <a:r>
              <a:rPr lang="zh-CN" altLang="en-US"/>
              <a:t>将下</a:t>
            </a:r>
            <a:endParaRPr lang="zh-CN" altLang="en-US"/>
          </a:p>
          <a:p>
            <a:pPr algn="ctr"/>
            <a:r>
              <a:rPr lang="zh-CN" altLang="en-US"/>
              <a:t>
列资料报送水行政主管部门、流域管理机构或者其委托的安全</a:t>
            </a:r>
            <a:endParaRPr lang="zh-CN" altLang="en-US"/>
          </a:p>
          <a:p>
            <a:pPr algn="ctr"/>
            <a:r>
              <a:rPr lang="zh-CN" altLang="en-US"/>
              <a:t>
生产监督机构备案</a:t>
            </a:r>
            <a:r>
              <a:rPr lang="en-US" altLang="zh-CN"/>
              <a:t>:</a:t>
            </a:r>
            <a:endParaRPr lang="en-US" altLang="zh-CN"/>
          </a:p>
          <a:p>
            <a:pPr algn="ctr"/>
            <a:r>
              <a:rPr lang="en-US" altLang="zh-CN"/>
              <a:t>
</a:t>
            </a:r>
            <a:r>
              <a:rPr lang="zh-CN" altLang="en-US"/>
              <a:t>施工单位资质等级证明</a:t>
            </a:r>
            <a:r>
              <a:rPr lang="en-US" altLang="zh-CN"/>
              <a:t>;</a:t>
            </a:r>
            <a:endParaRPr lang="en-US" altLang="zh-CN"/>
          </a:p>
          <a:p>
            <a:pPr algn="ctr"/>
            <a:r>
              <a:rPr lang="en-US" altLang="zh-CN"/>
              <a:t>
</a:t>
            </a:r>
            <a:r>
              <a:rPr lang="zh-CN" altLang="en-US"/>
              <a:t>拟拆除或拟爆破的工程及可能危及毗邻建筑物的说明</a:t>
            </a:r>
            <a:r>
              <a:rPr lang="en-US" altLang="zh-CN"/>
              <a:t>;</a:t>
            </a:r>
            <a:endParaRPr lang="en-US" altLang="zh-CN"/>
          </a:p>
          <a:p>
            <a:pPr algn="ctr"/>
            <a:r>
              <a:rPr lang="en-US" altLang="zh-CN"/>
              <a:t>
</a:t>
            </a:r>
            <a:r>
              <a:rPr lang="zh-CN" altLang="en-US"/>
              <a:t>施工组织方案</a:t>
            </a:r>
            <a:r>
              <a:rPr lang="en-US" altLang="zh-CN"/>
              <a:t>;</a:t>
            </a:r>
            <a:endParaRPr lang="en-US" altLang="zh-CN"/>
          </a:p>
          <a:p>
            <a:pPr algn="ctr"/>
            <a:r>
              <a:rPr lang="en-US" altLang="zh-CN"/>
              <a:t>
</a:t>
            </a:r>
            <a:r>
              <a:rPr lang="zh-CN" altLang="en-US"/>
              <a:t>堆放、清除废弃物的措施</a:t>
            </a:r>
            <a:r>
              <a:rPr lang="en-US" altLang="zh-CN"/>
              <a:t>;</a:t>
            </a:r>
            <a:endParaRPr lang="en-US" altLang="zh-CN"/>
          </a:p>
          <a:p>
            <a:pPr algn="ctr"/>
            <a:r>
              <a:rPr lang="en-US" altLang="zh-CN"/>
              <a:t>
</a:t>
            </a:r>
            <a:r>
              <a:rPr lang="zh-CN" altLang="en-US"/>
              <a:t>生产安全事故的应急救援预案。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1" name="矩形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>
              <a:solidFill>
                <a:srgbClr val="FF0000"/>
              </a:solidFill>
            </a:endParaRPr>
          </a:p>
        </p:txBody>
      </p:sp>
      <p:sp>
        <p:nvSpPr>
          <p:cNvPr id="2092" name="New shape" hidden="1"/>
          <p:cNvSpPr/>
          <p:nvPr/>
        </p:nvSpPr>
        <p:spPr>
          <a:xfrm>
            <a:off x="1524000" y="0"/>
            <a:ext cx="1270000" cy="2540000"/>
          </a:xfrm>
          <a:prstGeom prst="rect">
            <a:avLst/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/>
              <a:t>●</a:t>
            </a:r>
            <a:r>
              <a:rPr lang="zh-CN" altLang="en-US"/>
              <a:t>勘察</a:t>
            </a:r>
            <a:r>
              <a:rPr lang="en-US" altLang="zh-CN"/>
              <a:t>(</a:t>
            </a:r>
            <a:r>
              <a:rPr lang="zh-CN" altLang="en-US"/>
              <a:t>测</a:t>
            </a:r>
            <a:r>
              <a:rPr lang="en-US" altLang="zh-CN"/>
              <a:t>)</a:t>
            </a:r>
            <a:r>
              <a:rPr lang="zh-CN" altLang="en-US"/>
              <a:t>单位安全责任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(1)</a:t>
            </a:r>
            <a:r>
              <a:rPr lang="zh-CN" altLang="en-US"/>
              <a:t>成果要求。勘察</a:t>
            </a:r>
            <a:r>
              <a:rPr lang="en-US" altLang="zh-CN"/>
              <a:t>(</a:t>
            </a:r>
            <a:r>
              <a:rPr lang="zh-CN" altLang="en-US"/>
              <a:t>测</a:t>
            </a:r>
            <a:r>
              <a:rPr lang="en-US" altLang="zh-CN"/>
              <a:t>)</a:t>
            </a:r>
            <a:r>
              <a:rPr lang="zh-CN" altLang="en-US"/>
              <a:t>单位应当按照法律、法规和工程</a:t>
            </a:r>
            <a:endParaRPr lang="zh-CN" altLang="en-US"/>
          </a:p>
          <a:p>
            <a:pPr algn="ctr"/>
            <a:r>
              <a:rPr lang="zh-CN" altLang="en-US"/>
              <a:t>
建设强制性标准进行勘察</a:t>
            </a:r>
            <a:r>
              <a:rPr lang="en-US" altLang="zh-CN"/>
              <a:t>(</a:t>
            </a:r>
            <a:r>
              <a:rPr lang="zh-CN" altLang="en-US"/>
              <a:t>测</a:t>
            </a:r>
            <a:r>
              <a:rPr lang="en-US" altLang="zh-CN"/>
              <a:t>),</a:t>
            </a:r>
            <a:r>
              <a:rPr lang="zh-CN" altLang="en-US"/>
              <a:t>提供的勘察</a:t>
            </a:r>
            <a:r>
              <a:rPr lang="en-US" altLang="zh-CN"/>
              <a:t>(</a:t>
            </a:r>
            <a:r>
              <a:rPr lang="zh-CN" altLang="en-US"/>
              <a:t>测</a:t>
            </a:r>
            <a:r>
              <a:rPr lang="en-US" altLang="zh-CN"/>
              <a:t>)</a:t>
            </a:r>
            <a:r>
              <a:rPr lang="zh-CN" altLang="en-US"/>
              <a:t>文件必须</a:t>
            </a:r>
            <a:endParaRPr lang="zh-CN" altLang="en-US"/>
          </a:p>
          <a:p>
            <a:pPr algn="ctr"/>
            <a:r>
              <a:rPr lang="zh-CN" altLang="en-US"/>
              <a:t>
真实、准确</a:t>
            </a:r>
            <a:r>
              <a:rPr lang="en-US" altLang="zh-CN"/>
              <a:t>,</a:t>
            </a:r>
            <a:r>
              <a:rPr lang="zh-CN" altLang="en-US"/>
              <a:t>满足水利工程建设安全生产的需要。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(2)</a:t>
            </a:r>
            <a:r>
              <a:rPr lang="zh-CN" altLang="en-US"/>
              <a:t>单位与个人安全责任。勘察</a:t>
            </a:r>
            <a:r>
              <a:rPr lang="en-US" altLang="zh-CN"/>
              <a:t>(</a:t>
            </a:r>
            <a:r>
              <a:rPr lang="zh-CN" altLang="en-US"/>
              <a:t>测</a:t>
            </a:r>
            <a:r>
              <a:rPr lang="en-US" altLang="zh-CN"/>
              <a:t>)</a:t>
            </a:r>
            <a:r>
              <a:rPr lang="zh-CN" altLang="en-US"/>
              <a:t>单位和有关勘察</a:t>
            </a:r>
            <a:r>
              <a:rPr lang="en-US" altLang="zh-CN"/>
              <a:t>(</a:t>
            </a:r>
            <a:r>
              <a:rPr lang="zh-CN" altLang="en-US"/>
              <a:t>测</a:t>
            </a:r>
            <a:r>
              <a:rPr lang="en-US" altLang="zh-CN"/>
              <a:t>)</a:t>
            </a:r>
            <a:endParaRPr lang="en-US" altLang="zh-CN"/>
          </a:p>
          <a:p>
            <a:pPr algn="ctr"/>
            <a:r>
              <a:rPr lang="en-US" altLang="zh-CN"/>
              <a:t>
</a:t>
            </a:r>
            <a:r>
              <a:rPr lang="zh-CN" altLang="en-US"/>
              <a:t>人员应当对其勘察</a:t>
            </a:r>
            <a:r>
              <a:rPr lang="en-US" altLang="zh-CN"/>
              <a:t>(</a:t>
            </a:r>
            <a:r>
              <a:rPr lang="zh-CN" altLang="en-US"/>
              <a:t>测</a:t>
            </a:r>
            <a:r>
              <a:rPr lang="en-US" altLang="zh-CN"/>
              <a:t>)</a:t>
            </a:r>
            <a:r>
              <a:rPr lang="zh-CN" altLang="en-US"/>
              <a:t>成果负责。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r>
              <a:rPr lang="en-US" altLang="zh-CN"/>
              <a:t>(3)</a:t>
            </a:r>
            <a:r>
              <a:rPr lang="zh-CN" altLang="en-US"/>
              <a:t>设计单位在安全事故分析方面的责任。设计单位应当参</a:t>
            </a:r>
            <a:endParaRPr lang="zh-CN" altLang="en-US"/>
          </a:p>
          <a:p>
            <a:pPr algn="ctr"/>
            <a:r>
              <a:rPr lang="zh-CN" altLang="en-US"/>
              <a:t>
与与设计有关的生产安全事故分析</a:t>
            </a:r>
            <a:r>
              <a:rPr lang="en-US" altLang="zh-CN"/>
              <a:t>,</a:t>
            </a:r>
            <a:r>
              <a:rPr lang="zh-CN" altLang="en-US"/>
              <a:t>并承担相应的责任。</a:t>
            </a:r>
            <a:endParaRPr lang="zh-CN" altLang="en-US"/>
          </a:p>
          <a:p>
            <a:pPr algn="ctr"/>
            <a:r>
              <a:rPr lang="zh-CN" altLang="en-US"/>
              <a:t>
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4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4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SPECIAL_SOURCE" val="bdnull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5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5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 override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"/>
      </a:majorFont>
      <a:minorFont>
        <a:latin typeface="Calibri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1963</Words>
  <Application>WPS 演示</Application>
  <PresentationFormat>Экран</PresentationFormat>
  <Paragraphs>138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Arial</vt:lpstr>
      <vt:lpstr>Arial Black</vt:lpstr>
      <vt:lpstr>Wingdings</vt:lpstr>
      <vt:lpstr>微软雅黑</vt:lpstr>
      <vt:lpstr>汉仪旗黑-85S</vt:lpstr>
      <vt:lpstr>黑体</vt:lpstr>
      <vt:lpstr>Arial Unicode MS</vt:lpstr>
      <vt:lpstr>隶书</vt:lpstr>
      <vt:lpstr>李旭科毛笔行书</vt:lpstr>
      <vt:lpstr>楷体</vt:lpstr>
      <vt:lpstr> overriden</vt:lpstr>
      <vt:lpstr>1_Office 主题​​</vt:lpstr>
      <vt:lpstr>《中华人民共和国 安全生产法》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zw</dc:creator>
  <cp:lastModifiedBy>monkeyhappy</cp:lastModifiedBy>
  <cp:revision>8</cp:revision>
  <dcterms:created xsi:type="dcterms:W3CDTF">2019-09-13T21:02:16Z</dcterms:created>
  <dcterms:modified xsi:type="dcterms:W3CDTF">2023-12-20T07:16:20Z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F99C4CE370E44CEBAA7588493A47A8B0_12</vt:lpwstr>
  </property>
  <property fmtid="{D5CDD505-2E9C-101B-9397-08002B2CF9AE}" pid="3" name="KSOProductBuildVer">
    <vt:lpwstr>2052-12.1.0.16120</vt:lpwstr>
  </property>
</Properties>
</file>