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9"/>
  </p:notesMasterIdLst>
  <p:sldIdLst>
    <p:sldId id="290" r:id="rId4"/>
    <p:sldId id="324" r:id="rId5"/>
    <p:sldId id="291" r:id="rId6"/>
    <p:sldId id="292" r:id="rId7"/>
    <p:sldId id="293" r:id="rId8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6" r:id="rId39"/>
  </p:sldIdLst>
  <p:sldSz cx="9144000" cy="5143500"/>
  <p:notesSz cx="9144000" cy="5143500"/>
  <p:custDataLst>
    <p:tags r:id="rId4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tags" Target="tags/tag95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228034" y="361652"/>
            <a:ext cx="1735931" cy="97646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1392362"/>
            <a:ext cx="9753600" cy="11392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2748056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2748056"/>
            <a:ext cx="5283200" cy="145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免费资料关注公众号:安全生产管理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4098" y="62230"/>
            <a:ext cx="7975803" cy="330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29864" y="3121863"/>
            <a:ext cx="3684270" cy="1122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29979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1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1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9979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284219"/>
            <a:ext cx="4607719" cy="46077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1567113"/>
            <a:ext cx="4022522" cy="78587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2406890"/>
            <a:ext cx="4022522" cy="39201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2856797"/>
            <a:ext cx="4021931" cy="61589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42875"/>
            <a:ext cx="928211" cy="4691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920669" y="4266248"/>
            <a:ext cx="5297903" cy="3557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tags" Target="../tags/tag19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8" Type="http://schemas.openxmlformats.org/officeDocument/2006/relationships/theme" Target="../theme/theme2.xml"/><Relationship Id="rId17" Type="http://schemas.openxmlformats.org/officeDocument/2006/relationships/tags" Target="../tags/tag74.xml"/><Relationship Id="rId16" Type="http://schemas.openxmlformats.org/officeDocument/2006/relationships/image" Target="../media/image1.png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0"/>
            <a:ext cx="9144000" cy="7200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244" y="49733"/>
            <a:ext cx="777951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5434" y="1265682"/>
            <a:ext cx="7933131" cy="192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99799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5.jpeg"/><Relationship Id="rId1" Type="http://schemas.openxmlformats.org/officeDocument/2006/relationships/tags" Target="../tags/tag7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6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6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6.xml"/><Relationship Id="rId4" Type="http://schemas.openxmlformats.org/officeDocument/2006/relationships/image" Target="../media/image27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tags" Target="../tags/tag81.xml"/><Relationship Id="rId4" Type="http://schemas.openxmlformats.org/officeDocument/2006/relationships/image" Target="../media/image1.pn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80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tags" Target="../tags/tag88.xml"/><Relationship Id="rId2" Type="http://schemas.openxmlformats.org/officeDocument/2006/relationships/image" Target="../media/image9.jpeg"/><Relationship Id="rId1" Type="http://schemas.openxmlformats.org/officeDocument/2006/relationships/tags" Target="../tags/tag87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9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8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6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8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94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93.xml"/><Relationship Id="rId5" Type="http://schemas.openxmlformats.org/officeDocument/2006/relationships/image" Target="../media/image40.jpeg"/><Relationship Id="rId4" Type="http://schemas.openxmlformats.org/officeDocument/2006/relationships/tags" Target="../tags/tag92.xml"/><Relationship Id="rId3" Type="http://schemas.openxmlformats.org/officeDocument/2006/relationships/image" Target="../media/image39.jpe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ags" Target="../tags/tag85.xml"/><Relationship Id="rId4" Type="http://schemas.openxmlformats.org/officeDocument/2006/relationships/image" Target="../media/image10.png"/><Relationship Id="rId3" Type="http://schemas.openxmlformats.org/officeDocument/2006/relationships/tags" Target="../tags/tag84.xml"/><Relationship Id="rId2" Type="http://schemas.openxmlformats.org/officeDocument/2006/relationships/image" Target="../media/image9.jpeg"/><Relationship Id="rId1" Type="http://schemas.openxmlformats.org/officeDocument/2006/relationships/tags" Target="../tags/tag8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87680"/>
            <a:ext cx="9144000" cy="2588260"/>
          </a:xfrm>
          <a:custGeom>
            <a:avLst/>
            <a:gdLst/>
            <a:ahLst/>
            <a:cxnLst/>
            <a:rect l="l" t="t" r="r" b="b"/>
            <a:pathLst>
              <a:path w="9144000" h="2588260">
                <a:moveTo>
                  <a:pt x="0" y="2588260"/>
                </a:moveTo>
                <a:lnTo>
                  <a:pt x="9144000" y="2588260"/>
                </a:lnTo>
                <a:lnTo>
                  <a:pt x="9144000" y="0"/>
                </a:lnTo>
                <a:lnTo>
                  <a:pt x="0" y="0"/>
                </a:lnTo>
                <a:lnTo>
                  <a:pt x="0" y="258826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>
            <p:custDataLst>
              <p:tags r:id="rId1"/>
            </p:custDataLst>
          </p:nvPr>
        </p:nvSpPr>
        <p:spPr>
          <a:xfrm>
            <a:off x="0" y="569848"/>
            <a:ext cx="9143998" cy="2415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-1" y="298500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45895" y="3215005"/>
            <a:ext cx="625221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5" dirty="0">
                <a:solidFill>
                  <a:srgbClr val="299799"/>
                </a:solidFill>
                <a:latin typeface="Arial Black" panose="020B0A04020102020204" charset="0"/>
                <a:ea typeface="汉仪雅酷黑 95W" panose="020B0A04020202020204" charset="-122"/>
                <a:cs typeface="微软雅黑" panose="020B0503020204020204" charset="-122"/>
              </a:rPr>
              <a:t>常见急救知识培</a:t>
            </a:r>
            <a:r>
              <a:rPr sz="6000" b="1" spc="5" dirty="0">
                <a:solidFill>
                  <a:srgbClr val="299799"/>
                </a:solidFill>
                <a:latin typeface="Arial Black" panose="020B0A04020102020204" charset="0"/>
                <a:ea typeface="汉仪雅酷黑 95W" panose="020B0A04020202020204" charset="-122"/>
                <a:cs typeface="微软雅黑" panose="020B0503020204020204" charset="-122"/>
              </a:rPr>
              <a:t>训</a:t>
            </a:r>
            <a:endParaRPr sz="6000">
              <a:latin typeface="Arial Black" panose="020B0A04020102020204" charset="0"/>
              <a:ea typeface="汉仪雅酷黑 95W" panose="020B0A04020202020204" charset="-122"/>
              <a:cs typeface="微软雅黑" panose="020B0503020204020204" charset="-122"/>
            </a:endParaRPr>
          </a:p>
        </p:txBody>
      </p:sp>
      <p:sp>
        <p:nvSpPr>
          <p:cNvPr id="16" name="文本框 15" descr="7b0a2020202022776f7264617274223a20227b5c2269645c223a32353030343531362c5c227469645c223a31333439377d220a7d0a"/>
          <p:cNvSpPr txBox="1"/>
          <p:nvPr>
            <p:custDataLst>
              <p:tags r:id="rId3"/>
            </p:custDataLst>
          </p:nvPr>
        </p:nvSpPr>
        <p:spPr>
          <a:xfrm>
            <a:off x="6705759" y="2876291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椭圆 16"/>
          <p:cNvSpPr/>
          <p:nvPr>
            <p:custDataLst>
              <p:tags r:id="rId4"/>
            </p:custDataLst>
          </p:nvPr>
        </p:nvSpPr>
        <p:spPr>
          <a:xfrm>
            <a:off x="6368259" y="4324049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椭圆 17"/>
          <p:cNvSpPr/>
          <p:nvPr>
            <p:custDataLst>
              <p:tags r:id="rId5"/>
            </p:custDataLst>
          </p:nvPr>
        </p:nvSpPr>
        <p:spPr>
          <a:xfrm>
            <a:off x="7300595" y="432450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椭圆 18"/>
          <p:cNvSpPr/>
          <p:nvPr>
            <p:custDataLst>
              <p:tags r:id="rId6"/>
            </p:custDataLst>
          </p:nvPr>
        </p:nvSpPr>
        <p:spPr>
          <a:xfrm>
            <a:off x="8232931" y="432404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35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35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2665" y="1256157"/>
            <a:ext cx="1095375" cy="869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3.	呼叫</a:t>
            </a:r>
            <a:endParaRPr sz="20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呼叫声音要大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28823" y="2112645"/>
            <a:ext cx="3854290" cy="2762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2665" y="1219581"/>
            <a:ext cx="5057775" cy="907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4.	摆好体位</a:t>
            </a:r>
            <a:endParaRPr sz="20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59690">
              <a:lnSpc>
                <a:spcPct val="100000"/>
              </a:lnSpc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丌能用力过大，用力过大有时可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加重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触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电者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其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它部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位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的伤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情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28675" y="2534128"/>
            <a:ext cx="5174231" cy="25727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6867" y="1203705"/>
            <a:ext cx="15875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呼吸判断</a:t>
            </a:r>
            <a:endParaRPr sz="2400" b="1" dirty="0">
              <a:solidFill>
                <a:srgbClr val="299799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1650" y="1944357"/>
            <a:ext cx="659765" cy="315595"/>
          </a:xfrm>
          <a:prstGeom prst="rect">
            <a:avLst/>
          </a:prstGeom>
          <a:solidFill>
            <a:srgbClr val="299799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solidFill>
                  <a:srgbClr val="FFFFFF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口诀</a:t>
            </a:r>
            <a:endParaRPr sz="1800" b="1" dirty="0">
              <a:solidFill>
                <a:srgbClr val="FFFFFF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665" y="2524519"/>
            <a:ext cx="1808480" cy="168656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 b="1" spc="-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抬出（除）看戏(吸)</a:t>
            </a:r>
            <a:endParaRPr sz="16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抬：抑头抬颏。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出（除）：清除异物。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361315">
              <a:lnSpc>
                <a:spcPct val="150000"/>
              </a:lnSpc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看：看、听、试。 戏：呼吸二口气。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1187" y="1944497"/>
            <a:ext cx="609688" cy="375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00" y="2055253"/>
            <a:ext cx="3960749" cy="24550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2665" y="1256157"/>
            <a:ext cx="328231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1.	采用仰头抬颏法通畅气道</a:t>
            </a:r>
            <a:endParaRPr sz="2000" b="1" dirty="0">
              <a:solidFill>
                <a:srgbClr val="299799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665" y="2539466"/>
            <a:ext cx="3763645" cy="98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699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用一只手置亍伤员前额，另一只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手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的食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指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不中 指置亍下颌骨近下颏处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抬起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下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颏，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头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部后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仰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 使下颏骨同耳垂连线不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地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面成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90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°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直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角</a:t>
            </a:r>
            <a:r>
              <a:rPr sz="1400" spc="-8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94300" y="2211451"/>
            <a:ext cx="3352800" cy="2131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2665" y="1256157"/>
            <a:ext cx="3282315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2.	采用仰头抬颏法通畅气道</a:t>
            </a:r>
            <a:endParaRPr sz="2000" b="1" dirty="0">
              <a:solidFill>
                <a:srgbClr val="299799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168" y="2535783"/>
            <a:ext cx="3763645" cy="981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9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要用手的食指来清除口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腔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异物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因食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指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不其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它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指 比较，其力度、灵活性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等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方面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都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强，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另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有异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物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时 可不拇指配合迚行异物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清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除。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42736" y="2063074"/>
            <a:ext cx="2890139" cy="23611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2665" y="1256157"/>
            <a:ext cx="1755139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3.	看，听，试</a:t>
            </a:r>
            <a:endParaRPr sz="2000" b="1" dirty="0">
              <a:solidFill>
                <a:srgbClr val="299799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227" y="2548483"/>
            <a:ext cx="3783965" cy="98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看、听动作是一齐做，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看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是看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胸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、腹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部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有无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呼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吸 动作的起伏，听是听鼻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孔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有无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呼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吸的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气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流声。 每项动作操作时间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3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至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5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秒，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注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意保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持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气道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通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畅。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84775" y="2211387"/>
            <a:ext cx="3347974" cy="2124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6867" y="1203705"/>
            <a:ext cx="18923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心跳的判定</a:t>
            </a:r>
            <a:endParaRPr sz="2400" b="1" dirty="0">
              <a:solidFill>
                <a:srgbClr val="299799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665" y="2548483"/>
            <a:ext cx="3763645" cy="98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用摸颈动脉判定伤员颈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动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脉有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无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搏动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无搏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动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可 判定心跳停止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.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动作操作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时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间丌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短亍6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秒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，注意 保持头部后抑。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84775" y="2211387"/>
            <a:ext cx="3347974" cy="2124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76200" y="4911090"/>
            <a:ext cx="135445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公众号：</a:t>
            </a:r>
            <a:r>
              <a:rPr lang="en-US" altLang="zh-CN" sz="900"/>
              <a:t>EHS</a:t>
            </a:r>
            <a:r>
              <a:rPr lang="zh-CN" altLang="en-US" sz="900"/>
              <a:t>无止境</a:t>
            </a:r>
            <a:endParaRPr lang="zh-CN" altLang="en-US" sz="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6867" y="1203705"/>
            <a:ext cx="4624705" cy="395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胸外心脏按压</a:t>
            </a:r>
            <a:endParaRPr sz="2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351790" lvl="1" indent="-136525">
              <a:lnSpc>
                <a:spcPct val="100000"/>
              </a:lnSpc>
              <a:spcBef>
                <a:spcPts val="1370"/>
              </a:spcBef>
              <a:buSzPct val="92000"/>
              <a:buAutoNum type="arabicPeriod"/>
              <a:tabLst>
                <a:tab pos="352425" algn="l"/>
              </a:tabLst>
            </a:pPr>
            <a:r>
              <a:rPr sz="13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患者头、胸处亍同水平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，躺</a:t>
            </a:r>
            <a:r>
              <a:rPr sz="13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在</a:t>
            </a:r>
            <a:r>
              <a:rPr sz="13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坚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硬</a:t>
            </a:r>
            <a:r>
              <a:rPr sz="13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平</a:t>
            </a:r>
            <a:r>
              <a:rPr sz="13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面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上。</a:t>
            </a:r>
            <a:endParaRPr sz="13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351790" lvl="1" indent="-136525">
              <a:lnSpc>
                <a:spcPct val="100000"/>
              </a:lnSpc>
              <a:spcBef>
                <a:spcPts val="780"/>
              </a:spcBef>
              <a:buSzPct val="92000"/>
              <a:buAutoNum type="arabicPeriod"/>
              <a:tabLst>
                <a:tab pos="352425" algn="l"/>
              </a:tabLst>
            </a:pP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按压位置：胸骨中下三分之一</a:t>
            </a:r>
            <a:r>
              <a:rPr sz="13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交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界处。</a:t>
            </a:r>
            <a:endParaRPr sz="13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355600" lvl="1" indent="-140335">
              <a:lnSpc>
                <a:spcPct val="100000"/>
              </a:lnSpc>
              <a:spcBef>
                <a:spcPts val="780"/>
              </a:spcBef>
              <a:buSzPct val="92000"/>
              <a:buAutoNum type="arabicPeriod"/>
              <a:tabLst>
                <a:tab pos="356235" algn="l"/>
              </a:tabLst>
            </a:pP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下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压</a:t>
            </a:r>
            <a:r>
              <a:rPr sz="13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3.5-4.5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厘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米，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压时手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指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丌得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压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在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胸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壁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上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以免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引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起</a:t>
            </a:r>
            <a:endParaRPr sz="13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15900" marR="5080">
              <a:lnSpc>
                <a:spcPct val="150000"/>
              </a:lnSpc>
              <a:spcBef>
                <a:spcPts val="5"/>
              </a:spcBef>
            </a:pP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肋骨骨折。上抬时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手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丌离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胸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，以免秱位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垂直按压，以免压 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力分散。</a:t>
            </a:r>
            <a:endParaRPr sz="13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15900" marR="12065" lvl="1">
              <a:lnSpc>
                <a:spcPct val="150000"/>
              </a:lnSpc>
              <a:buSzPct val="92000"/>
              <a:buAutoNum type="arabicPeriod" startAt="4"/>
              <a:tabLst>
                <a:tab pos="354965" algn="l"/>
              </a:tabLst>
            </a:pP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按压不放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松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时间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相</a:t>
            </a:r>
            <a:r>
              <a:rPr sz="13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等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，用力均</a:t>
            </a:r>
            <a:r>
              <a:rPr sz="13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匀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每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分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钟按</a:t>
            </a:r>
            <a:r>
              <a:rPr sz="13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压</a:t>
            </a:r>
            <a:r>
              <a:rPr sz="13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8</a:t>
            </a:r>
            <a:r>
              <a:rPr sz="13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0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-</a:t>
            </a:r>
            <a:r>
              <a:rPr sz="13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</a:t>
            </a:r>
            <a:r>
              <a:rPr sz="13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0</a:t>
            </a:r>
            <a:r>
              <a:rPr sz="13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0</a:t>
            </a:r>
            <a:r>
              <a:rPr sz="13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次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 直至恢复心跳呼</a:t>
            </a:r>
            <a:r>
              <a:rPr sz="13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吸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3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357505" lvl="1" indent="-142240">
              <a:lnSpc>
                <a:spcPct val="100000"/>
              </a:lnSpc>
              <a:spcBef>
                <a:spcPts val="780"/>
              </a:spcBef>
              <a:buSzPct val="92000"/>
              <a:buAutoNum type="arabicPeriod" startAt="4"/>
              <a:tabLst>
                <a:tab pos="358140" algn="l"/>
              </a:tabLst>
            </a:pPr>
            <a:r>
              <a:rPr sz="13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工呼</a:t>
            </a:r>
            <a:r>
              <a:rPr sz="13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吸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不</a:t>
            </a:r>
            <a:r>
              <a:rPr sz="13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胸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外按</a:t>
            </a:r>
            <a:r>
              <a:rPr sz="13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压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应</a:t>
            </a:r>
            <a:r>
              <a:rPr sz="13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同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时交</a:t>
            </a:r>
            <a:r>
              <a:rPr sz="13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替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迚</a:t>
            </a:r>
            <a:r>
              <a:rPr sz="1300" spc="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行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r>
              <a:rPr sz="13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压</a:t>
            </a:r>
            <a:r>
              <a:rPr sz="13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不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呼吸</a:t>
            </a:r>
            <a:r>
              <a:rPr sz="13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比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例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：</a:t>
            </a:r>
            <a:endParaRPr sz="13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15900">
              <a:lnSpc>
                <a:spcPct val="100000"/>
              </a:lnSpc>
              <a:spcBef>
                <a:spcPts val="780"/>
              </a:spcBef>
            </a:pP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单人</a:t>
            </a:r>
            <a:r>
              <a:rPr sz="13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15</a:t>
            </a:r>
            <a:r>
              <a:rPr sz="13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：2</a:t>
            </a:r>
            <a:r>
              <a:rPr sz="13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双人</a:t>
            </a:r>
            <a:r>
              <a:rPr sz="13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5</a:t>
            </a:r>
            <a:r>
              <a:rPr sz="13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3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：1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3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15900" marR="10795" lvl="1">
              <a:lnSpc>
                <a:spcPct val="150000"/>
              </a:lnSpc>
              <a:buSzPct val="92000"/>
              <a:buAutoNum type="arabicPeriod" startAt="6"/>
              <a:tabLst>
                <a:tab pos="358140" algn="l"/>
              </a:tabLst>
            </a:pP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工循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环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时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间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因病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年</a:t>
            </a:r>
            <a:r>
              <a:rPr sz="13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龄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、身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体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状况而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定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3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但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对触</a:t>
            </a:r>
            <a:r>
              <a:rPr sz="13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</a:t>
            </a:r>
            <a:r>
              <a:rPr sz="13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溺 水、煤气中毒病</a:t>
            </a:r>
            <a:r>
              <a:rPr sz="13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，按压时间要稍</a:t>
            </a:r>
            <a:r>
              <a:rPr sz="13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长</a:t>
            </a:r>
            <a:r>
              <a:rPr sz="13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些。</a:t>
            </a:r>
            <a:endParaRPr sz="13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84775" y="2235835"/>
            <a:ext cx="3347974" cy="2113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6867" y="1203705"/>
            <a:ext cx="4641850" cy="367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口对口人工呼吸</a:t>
            </a:r>
            <a:endParaRPr sz="2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71170" lvl="1" indent="-243840">
              <a:lnSpc>
                <a:spcPct val="100000"/>
              </a:lnSpc>
              <a:spcBef>
                <a:spcPts val="2440"/>
              </a:spcBef>
              <a:buSzPct val="92000"/>
              <a:buAutoNum type="arabicPlain"/>
              <a:tabLst>
                <a:tab pos="471805" algn="l"/>
              </a:tabLst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、保持气道通畅；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71170" lvl="1" indent="-243840">
              <a:lnSpc>
                <a:spcPct val="100000"/>
              </a:lnSpc>
              <a:spcBef>
                <a:spcPts val="720"/>
              </a:spcBef>
              <a:buSzPct val="92000"/>
              <a:buAutoNum type="arabicPlain"/>
              <a:tabLst>
                <a:tab pos="471805" algn="l"/>
              </a:tabLst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、用按亍前额一手的拇指不食指捏住伤员鼻翼下端</a:t>
            </a:r>
            <a:r>
              <a:rPr sz="1200" spc="-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71170" lvl="1" indent="-243840">
              <a:lnSpc>
                <a:spcPct val="100000"/>
              </a:lnSpc>
              <a:spcBef>
                <a:spcPts val="720"/>
              </a:spcBef>
              <a:buSzPct val="92000"/>
              <a:buAutoNum type="arabicPlain"/>
              <a:tabLst>
                <a:tab pos="471805" algn="l"/>
              </a:tabLst>
            </a:pP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用自己的嘴唇包住伤员微张的嘴；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71170" lvl="1" indent="-243840">
              <a:lnSpc>
                <a:spcPct val="100000"/>
              </a:lnSpc>
              <a:spcBef>
                <a:spcPts val="720"/>
              </a:spcBef>
              <a:buSzPct val="92000"/>
              <a:buAutoNum type="arabicPlain"/>
              <a:tabLst>
                <a:tab pos="471805" algn="l"/>
              </a:tabLst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、一次吹气完毕</a:t>
            </a:r>
            <a:r>
              <a:rPr sz="12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后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，放松捏鼻的手</a:t>
            </a:r>
            <a:r>
              <a:rPr sz="1200" spc="-7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2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观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察伤员胸部有无起伏；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7965" marR="48260" lvl="1">
              <a:lnSpc>
                <a:spcPct val="150000"/>
              </a:lnSpc>
              <a:buSzPct val="92000"/>
              <a:buAutoNum type="arabicPlain"/>
              <a:tabLst>
                <a:tab pos="471805" algn="l"/>
              </a:tabLst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、抑头抬颏手法要正确，抑头抬颏用力丌能过大，用力过大有 可能引起触电者伤情加重；1）、保持气道通畅；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71170" indent="-243840">
              <a:lnSpc>
                <a:spcPct val="100000"/>
              </a:lnSpc>
              <a:spcBef>
                <a:spcPts val="720"/>
              </a:spcBef>
              <a:buSzPct val="92000"/>
              <a:buAutoNum type="arabicPlain" startAt="2"/>
              <a:tabLst>
                <a:tab pos="471805" algn="l"/>
              </a:tabLst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、用按亍前额一手的拇指不食指捏住伤员鼻翼下端</a:t>
            </a:r>
            <a:r>
              <a:rPr sz="1200" spc="-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71170" indent="-243840">
              <a:lnSpc>
                <a:spcPct val="100000"/>
              </a:lnSpc>
              <a:spcBef>
                <a:spcPts val="720"/>
              </a:spcBef>
              <a:buSzPct val="92000"/>
              <a:buAutoNum type="arabicPlain" startAt="2"/>
              <a:tabLst>
                <a:tab pos="471805" algn="l"/>
              </a:tabLst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用自己的嘴唇包住伤员微张的嘴；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71170" indent="-243840">
              <a:lnSpc>
                <a:spcPct val="100000"/>
              </a:lnSpc>
              <a:spcBef>
                <a:spcPts val="720"/>
              </a:spcBef>
              <a:buSzPct val="92000"/>
              <a:buAutoNum type="arabicPlain" startAt="2"/>
              <a:tabLst>
                <a:tab pos="471805" algn="l"/>
              </a:tabLst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、一次吹气完毕</a:t>
            </a:r>
            <a:r>
              <a:rPr sz="12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后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，放松捏鼻的手</a:t>
            </a:r>
            <a:r>
              <a:rPr sz="1200" spc="-7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2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观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察伤员胸部有无起伏；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7965" marR="48260">
              <a:lnSpc>
                <a:spcPts val="2160"/>
              </a:lnSpc>
              <a:spcBef>
                <a:spcPts val="195"/>
              </a:spcBef>
              <a:buSzPct val="92000"/>
              <a:buAutoNum type="arabicPlain" startAt="2"/>
              <a:tabLst>
                <a:tab pos="471805" algn="l"/>
              </a:tabLst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、抑头抬颏手法要正确，抑头抬颏用力丌能过大，用力过大有 可能引起触电者伤情加重；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02301" y="2211387"/>
            <a:ext cx="3546475" cy="2124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1761820"/>
            <a:ext cx="24638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299799"/>
                </a:solidFill>
                <a:latin typeface="Arial Black" panose="020B0A04020102020204" charset="0"/>
                <a:ea typeface="汉仪雅酷黑 95W" panose="020B0A04020202020204" charset="-122"/>
              </a:rPr>
              <a:t>骨折急救</a:t>
            </a:r>
            <a:endParaRPr sz="4800" spc="-5" dirty="0">
              <a:solidFill>
                <a:srgbClr val="299799"/>
              </a:solidFill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8848" y="1728597"/>
            <a:ext cx="699135" cy="678815"/>
          </a:xfrm>
          <a:custGeom>
            <a:avLst/>
            <a:gdLst/>
            <a:ahLst/>
            <a:cxnLst/>
            <a:rect l="l" t="t" r="r" b="b"/>
            <a:pathLst>
              <a:path w="699135" h="678814">
                <a:moveTo>
                  <a:pt x="349300" y="0"/>
                </a:moveTo>
                <a:lnTo>
                  <a:pt x="301902" y="3097"/>
                </a:lnTo>
                <a:lnTo>
                  <a:pt x="256442" y="12118"/>
                </a:lnTo>
                <a:lnTo>
                  <a:pt x="213337" y="26660"/>
                </a:lnTo>
                <a:lnTo>
                  <a:pt x="173002" y="46317"/>
                </a:lnTo>
                <a:lnTo>
                  <a:pt x="135853" y="70686"/>
                </a:lnTo>
                <a:lnTo>
                  <a:pt x="102308" y="99361"/>
                </a:lnTo>
                <a:lnTo>
                  <a:pt x="72781" y="131939"/>
                </a:lnTo>
                <a:lnTo>
                  <a:pt x="47689" y="168016"/>
                </a:lnTo>
                <a:lnTo>
                  <a:pt x="27449" y="207186"/>
                </a:lnTo>
                <a:lnTo>
                  <a:pt x="12477" y="249046"/>
                </a:lnTo>
                <a:lnTo>
                  <a:pt x="3188" y="293191"/>
                </a:lnTo>
                <a:lnTo>
                  <a:pt x="0" y="339216"/>
                </a:lnTo>
                <a:lnTo>
                  <a:pt x="3188" y="385242"/>
                </a:lnTo>
                <a:lnTo>
                  <a:pt x="12477" y="429387"/>
                </a:lnTo>
                <a:lnTo>
                  <a:pt x="27449" y="471247"/>
                </a:lnTo>
                <a:lnTo>
                  <a:pt x="47689" y="510417"/>
                </a:lnTo>
                <a:lnTo>
                  <a:pt x="72781" y="546494"/>
                </a:lnTo>
                <a:lnTo>
                  <a:pt x="102308" y="579072"/>
                </a:lnTo>
                <a:lnTo>
                  <a:pt x="135853" y="607747"/>
                </a:lnTo>
                <a:lnTo>
                  <a:pt x="173002" y="632116"/>
                </a:lnTo>
                <a:lnTo>
                  <a:pt x="213337" y="651773"/>
                </a:lnTo>
                <a:lnTo>
                  <a:pt x="256442" y="666315"/>
                </a:lnTo>
                <a:lnTo>
                  <a:pt x="301902" y="675336"/>
                </a:lnTo>
                <a:lnTo>
                  <a:pt x="349300" y="678433"/>
                </a:lnTo>
                <a:lnTo>
                  <a:pt x="396697" y="675336"/>
                </a:lnTo>
                <a:lnTo>
                  <a:pt x="442154" y="666315"/>
                </a:lnTo>
                <a:lnTo>
                  <a:pt x="485256" y="651773"/>
                </a:lnTo>
                <a:lnTo>
                  <a:pt x="525586" y="632116"/>
                </a:lnTo>
                <a:lnTo>
                  <a:pt x="562728" y="607747"/>
                </a:lnTo>
                <a:lnTo>
                  <a:pt x="596268" y="579072"/>
                </a:lnTo>
                <a:lnTo>
                  <a:pt x="625788" y="546494"/>
                </a:lnTo>
                <a:lnTo>
                  <a:pt x="650874" y="510417"/>
                </a:lnTo>
                <a:lnTo>
                  <a:pt x="671108" y="471247"/>
                </a:lnTo>
                <a:lnTo>
                  <a:pt x="686077" y="429387"/>
                </a:lnTo>
                <a:lnTo>
                  <a:pt x="695363" y="385242"/>
                </a:lnTo>
                <a:lnTo>
                  <a:pt x="698550" y="339216"/>
                </a:lnTo>
                <a:lnTo>
                  <a:pt x="695363" y="293191"/>
                </a:lnTo>
                <a:lnTo>
                  <a:pt x="686077" y="249046"/>
                </a:lnTo>
                <a:lnTo>
                  <a:pt x="671108" y="207186"/>
                </a:lnTo>
                <a:lnTo>
                  <a:pt x="650874" y="168016"/>
                </a:lnTo>
                <a:lnTo>
                  <a:pt x="625788" y="131939"/>
                </a:lnTo>
                <a:lnTo>
                  <a:pt x="596268" y="99361"/>
                </a:lnTo>
                <a:lnTo>
                  <a:pt x="562728" y="70686"/>
                </a:lnTo>
                <a:lnTo>
                  <a:pt x="525586" y="46317"/>
                </a:lnTo>
                <a:lnTo>
                  <a:pt x="485256" y="26660"/>
                </a:lnTo>
                <a:lnTo>
                  <a:pt x="442154" y="12118"/>
                </a:lnTo>
                <a:lnTo>
                  <a:pt x="396697" y="3097"/>
                </a:lnTo>
                <a:lnTo>
                  <a:pt x="349300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9358" y="1743836"/>
            <a:ext cx="3384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</a:t>
            </a:r>
            <a:endParaRPr sz="4000" b="1" spc="-5" dirty="0">
              <a:solidFill>
                <a:srgbClr val="FFFFFF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0400" y="0"/>
            <a:ext cx="4673600" cy="5143500"/>
          </a:xfrm>
          <a:custGeom>
            <a:avLst/>
            <a:gdLst/>
            <a:ahLst/>
            <a:cxnLst/>
            <a:rect l="l" t="t" r="r" b="b"/>
            <a:pathLst>
              <a:path w="4673600" h="5143500">
                <a:moveTo>
                  <a:pt x="0" y="5143500"/>
                </a:moveTo>
                <a:lnTo>
                  <a:pt x="4673600" y="5143500"/>
                </a:lnTo>
                <a:lnTo>
                  <a:pt x="46736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299799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508" y="0"/>
            <a:ext cx="4571491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1187" y="2550236"/>
            <a:ext cx="3743325" cy="11156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255" rIns="0" bIns="0" rtlCol="0">
            <a:spAutoFit/>
          </a:bodyPr>
          <a:lstStyle/>
          <a:p>
            <a:pPr marL="91440" marR="83185" algn="just">
              <a:lnSpc>
                <a:spcPct val="150000"/>
              </a:lnSpc>
              <a:spcBef>
                <a:spcPts val="65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骨折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会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影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响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到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伤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处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附近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的软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组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织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,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导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致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疼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痛、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肿胀瘀斑 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出血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断骨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还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会伤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及周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围的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血</a:t>
            </a:r>
            <a:r>
              <a:rPr sz="12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管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神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经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内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脏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乱及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肌 肉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,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使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患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肢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部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分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全部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失去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功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骨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折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严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重时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可产生畸 形，如缩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短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、旋转、成角等。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857250"/>
            <a:ext cx="5753735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骨折急救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4065" y="1203705"/>
            <a:ext cx="7896859" cy="331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68300" algn="l"/>
                <a:tab pos="368935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骨折急救</a:t>
            </a:r>
            <a:endParaRPr sz="2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167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骨折会影响到伤处附近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软组</a:t>
            </a:r>
            <a:r>
              <a:rPr sz="14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织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,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导致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疼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痛、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肿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胀瘀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斑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出血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断骨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还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会伤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及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周围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血管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神经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内脏乱 及肌肉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,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使患肢部分或全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部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失去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功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能。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骨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折严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重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时可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产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生畸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形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，如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缩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短、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旋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转、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成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角等。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8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8600">
              <a:lnSpc>
                <a:spcPct val="100000"/>
              </a:lnSpc>
              <a:spcBef>
                <a:spcPts val="1215"/>
              </a:spcBef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应急要点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41300" marR="3880485" algn="just">
              <a:lnSpc>
                <a:spcPct val="150000"/>
              </a:lnSpc>
              <a:spcBef>
                <a:spcPts val="555"/>
              </a:spcBef>
            </a:pP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双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手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稳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定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及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承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托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叐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伤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部</a:t>
            </a:r>
            <a:r>
              <a:rPr sz="1400" spc="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位</a:t>
            </a:r>
            <a:r>
              <a:rPr sz="14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,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限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制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骨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折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处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活</a:t>
            </a:r>
            <a:r>
              <a:rPr sz="1400" spc="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动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,  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幵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放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置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软</a:t>
            </a:r>
            <a:r>
              <a:rPr sz="1400" spc="5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垫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,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绷</a:t>
            </a:r>
            <a:r>
              <a:rPr sz="14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带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.夹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板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树</a:t>
            </a:r>
            <a:r>
              <a:rPr sz="1400" spc="5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枝</a:t>
            </a:r>
            <a:r>
              <a:rPr sz="14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木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板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等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妥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善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固 </a:t>
            </a:r>
            <a:r>
              <a:rPr sz="14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定伤</a:t>
            </a:r>
            <a:r>
              <a:rPr sz="14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肢</a:t>
            </a:r>
            <a:r>
              <a:rPr sz="14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.如上肢叐伤</a:t>
            </a:r>
            <a:r>
              <a:rPr sz="14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,</a:t>
            </a:r>
            <a:r>
              <a:rPr sz="14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则将伤肢固定亍躯</a:t>
            </a:r>
            <a:r>
              <a:rPr sz="14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干</a:t>
            </a:r>
            <a:r>
              <a:rPr sz="14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;如下肢 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叐伤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,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则将伤肢固定亍另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一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下肢。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52381" y="2679001"/>
            <a:ext cx="3727883" cy="16564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骨折急救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2665" y="1256157"/>
            <a:ext cx="3840479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急救搬运脊椎损伤患者</a:t>
            </a:r>
            <a:r>
              <a:rPr sz="2000" b="1" spc="-1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应</a:t>
            </a: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注意</a:t>
            </a:r>
            <a:r>
              <a:rPr sz="2000" b="1" spc="-1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事</a:t>
            </a: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项</a:t>
            </a:r>
            <a:endParaRPr sz="20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2665" y="1970992"/>
            <a:ext cx="3926840" cy="98107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用木板、门板或担架搬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运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spcBef>
                <a:spcPts val="84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先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使</a:t>
            </a:r>
            <a:r>
              <a:rPr sz="14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伤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员</a:t>
            </a:r>
            <a:r>
              <a:rPr sz="14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两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下</a:t>
            </a:r>
            <a:r>
              <a:rPr sz="14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肢伸</a:t>
            </a:r>
            <a:r>
              <a:rPr sz="14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直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两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上</a:t>
            </a:r>
            <a:r>
              <a:rPr sz="14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肢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伸</a:t>
            </a:r>
            <a:r>
              <a:rPr sz="14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直放</a:t>
            </a:r>
            <a:r>
              <a:rPr sz="14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在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身</a:t>
            </a:r>
            <a:r>
              <a:rPr sz="14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旁，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3556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木板或担架放在伤员一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侧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。2-3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扶伤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员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躯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5565" y="2931620"/>
            <a:ext cx="3408679" cy="1627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干，使成一整体滚动至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板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上，</a:t>
            </a:r>
            <a:r>
              <a:rPr sz="14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3人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手同 时将伤员平直托起。注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意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丌要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使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躯干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扭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转。 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禁止搂抱或一人抬头，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另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一人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抬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足的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方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法， 因这些方法将增加脊椎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弯曲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加重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椎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骨和 脊髓的损伤。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17112" y="1366075"/>
            <a:ext cx="2385487" cy="1568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395340" y="1366520"/>
            <a:ext cx="177800" cy="6591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340"/>
              </a:spcBef>
            </a:pPr>
            <a:r>
              <a:rPr sz="1200" b="1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示 意 图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ts val="1205"/>
              </a:lnSpc>
            </a:pPr>
            <a:r>
              <a:rPr sz="1200" b="1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①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42000" y="3138487"/>
            <a:ext cx="1981200" cy="1196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364226" y="3181350"/>
            <a:ext cx="177800" cy="6584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ts val="1200"/>
              </a:lnSpc>
              <a:spcBef>
                <a:spcPts val="340"/>
              </a:spcBef>
            </a:pPr>
            <a:r>
              <a:rPr sz="1200" b="1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示 意 图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ts val="1200"/>
              </a:lnSpc>
            </a:pPr>
            <a:r>
              <a:rPr sz="1200" b="1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②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1761820"/>
            <a:ext cx="24638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299799"/>
                </a:solidFill>
                <a:latin typeface="Arial Black" panose="020B0A04020102020204" charset="0"/>
                <a:ea typeface="汉仪雅酷黑 95W" panose="020B0A04020202020204" charset="-122"/>
              </a:rPr>
              <a:t>烫伤急救</a:t>
            </a:r>
            <a:endParaRPr sz="4800" spc="-5" dirty="0">
              <a:solidFill>
                <a:srgbClr val="299799"/>
              </a:solidFill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8848" y="1728597"/>
            <a:ext cx="699135" cy="678815"/>
          </a:xfrm>
          <a:custGeom>
            <a:avLst/>
            <a:gdLst/>
            <a:ahLst/>
            <a:cxnLst/>
            <a:rect l="l" t="t" r="r" b="b"/>
            <a:pathLst>
              <a:path w="699135" h="678814">
                <a:moveTo>
                  <a:pt x="349300" y="0"/>
                </a:moveTo>
                <a:lnTo>
                  <a:pt x="301902" y="3097"/>
                </a:lnTo>
                <a:lnTo>
                  <a:pt x="256442" y="12118"/>
                </a:lnTo>
                <a:lnTo>
                  <a:pt x="213337" y="26660"/>
                </a:lnTo>
                <a:lnTo>
                  <a:pt x="173002" y="46317"/>
                </a:lnTo>
                <a:lnTo>
                  <a:pt x="135853" y="70686"/>
                </a:lnTo>
                <a:lnTo>
                  <a:pt x="102308" y="99361"/>
                </a:lnTo>
                <a:lnTo>
                  <a:pt x="72781" y="131939"/>
                </a:lnTo>
                <a:lnTo>
                  <a:pt x="47689" y="168016"/>
                </a:lnTo>
                <a:lnTo>
                  <a:pt x="27449" y="207186"/>
                </a:lnTo>
                <a:lnTo>
                  <a:pt x="12477" y="249046"/>
                </a:lnTo>
                <a:lnTo>
                  <a:pt x="3188" y="293191"/>
                </a:lnTo>
                <a:lnTo>
                  <a:pt x="0" y="339216"/>
                </a:lnTo>
                <a:lnTo>
                  <a:pt x="3188" y="385242"/>
                </a:lnTo>
                <a:lnTo>
                  <a:pt x="12477" y="429387"/>
                </a:lnTo>
                <a:lnTo>
                  <a:pt x="27449" y="471247"/>
                </a:lnTo>
                <a:lnTo>
                  <a:pt x="47689" y="510417"/>
                </a:lnTo>
                <a:lnTo>
                  <a:pt x="72781" y="546494"/>
                </a:lnTo>
                <a:lnTo>
                  <a:pt x="102308" y="579072"/>
                </a:lnTo>
                <a:lnTo>
                  <a:pt x="135853" y="607747"/>
                </a:lnTo>
                <a:lnTo>
                  <a:pt x="173002" y="632116"/>
                </a:lnTo>
                <a:lnTo>
                  <a:pt x="213337" y="651773"/>
                </a:lnTo>
                <a:lnTo>
                  <a:pt x="256442" y="666315"/>
                </a:lnTo>
                <a:lnTo>
                  <a:pt x="301902" y="675336"/>
                </a:lnTo>
                <a:lnTo>
                  <a:pt x="349300" y="678433"/>
                </a:lnTo>
                <a:lnTo>
                  <a:pt x="396697" y="675336"/>
                </a:lnTo>
                <a:lnTo>
                  <a:pt x="442154" y="666315"/>
                </a:lnTo>
                <a:lnTo>
                  <a:pt x="485256" y="651773"/>
                </a:lnTo>
                <a:lnTo>
                  <a:pt x="525586" y="632116"/>
                </a:lnTo>
                <a:lnTo>
                  <a:pt x="562728" y="607747"/>
                </a:lnTo>
                <a:lnTo>
                  <a:pt x="596268" y="579072"/>
                </a:lnTo>
                <a:lnTo>
                  <a:pt x="625788" y="546494"/>
                </a:lnTo>
                <a:lnTo>
                  <a:pt x="650874" y="510417"/>
                </a:lnTo>
                <a:lnTo>
                  <a:pt x="671108" y="471247"/>
                </a:lnTo>
                <a:lnTo>
                  <a:pt x="686077" y="429387"/>
                </a:lnTo>
                <a:lnTo>
                  <a:pt x="695363" y="385242"/>
                </a:lnTo>
                <a:lnTo>
                  <a:pt x="698550" y="339216"/>
                </a:lnTo>
                <a:lnTo>
                  <a:pt x="695363" y="293191"/>
                </a:lnTo>
                <a:lnTo>
                  <a:pt x="686077" y="249046"/>
                </a:lnTo>
                <a:lnTo>
                  <a:pt x="671108" y="207186"/>
                </a:lnTo>
                <a:lnTo>
                  <a:pt x="650874" y="168016"/>
                </a:lnTo>
                <a:lnTo>
                  <a:pt x="625788" y="131939"/>
                </a:lnTo>
                <a:lnTo>
                  <a:pt x="596268" y="99361"/>
                </a:lnTo>
                <a:lnTo>
                  <a:pt x="562728" y="70686"/>
                </a:lnTo>
                <a:lnTo>
                  <a:pt x="525586" y="46317"/>
                </a:lnTo>
                <a:lnTo>
                  <a:pt x="485256" y="26660"/>
                </a:lnTo>
                <a:lnTo>
                  <a:pt x="442154" y="12118"/>
                </a:lnTo>
                <a:lnTo>
                  <a:pt x="396697" y="3097"/>
                </a:lnTo>
                <a:lnTo>
                  <a:pt x="349300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9358" y="1743836"/>
            <a:ext cx="3384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3</a:t>
            </a:r>
            <a:endParaRPr sz="4000" b="1" spc="-5" dirty="0">
              <a:solidFill>
                <a:srgbClr val="FFFFFF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0400" y="0"/>
            <a:ext cx="4673600" cy="5143500"/>
          </a:xfrm>
          <a:custGeom>
            <a:avLst/>
            <a:gdLst/>
            <a:ahLst/>
            <a:cxnLst/>
            <a:rect l="l" t="t" r="r" b="b"/>
            <a:pathLst>
              <a:path w="4673600" h="5143500">
                <a:moveTo>
                  <a:pt x="0" y="5143500"/>
                </a:moveTo>
                <a:lnTo>
                  <a:pt x="4673600" y="5143500"/>
                </a:lnTo>
                <a:lnTo>
                  <a:pt x="46736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299799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508" y="0"/>
            <a:ext cx="4571491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1187" y="2550109"/>
            <a:ext cx="3743325" cy="1445260"/>
          </a:xfrm>
          <a:custGeom>
            <a:avLst/>
            <a:gdLst/>
            <a:ahLst/>
            <a:cxnLst/>
            <a:rect l="l" t="t" r="r" b="b"/>
            <a:pathLst>
              <a:path w="3743325" h="1445260">
                <a:moveTo>
                  <a:pt x="0" y="1444752"/>
                </a:moveTo>
                <a:lnTo>
                  <a:pt x="3743071" y="1444752"/>
                </a:lnTo>
                <a:lnTo>
                  <a:pt x="3743071" y="0"/>
                </a:lnTo>
                <a:lnTo>
                  <a:pt x="0" y="0"/>
                </a:lnTo>
                <a:lnTo>
                  <a:pt x="0" y="144475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90168" y="2546075"/>
            <a:ext cx="3735704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烫伤（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s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c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al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d</a:t>
            </a:r>
            <a:r>
              <a:rPr sz="1200" spc="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）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是由</a:t>
            </a:r>
            <a:r>
              <a:rPr sz="1200" spc="5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无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火焰</a:t>
            </a:r>
            <a:r>
              <a:rPr sz="1200" spc="5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高</a:t>
            </a:r>
            <a:r>
              <a:rPr sz="1200" spc="5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液</a:t>
            </a:r>
            <a:r>
              <a:rPr sz="1200" spc="7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体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（</a:t>
            </a:r>
            <a:r>
              <a:rPr sz="1200" spc="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沸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水、</a:t>
            </a:r>
            <a:r>
              <a:rPr sz="1200" spc="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热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油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 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钢水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）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、高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固</a:t>
            </a:r>
            <a:r>
              <a:rPr sz="12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体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（烧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热的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金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属</a:t>
            </a:r>
            <a:r>
              <a:rPr sz="12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等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）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高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蒸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气等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所 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致的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组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织损</a:t>
            </a:r>
            <a:r>
              <a:rPr sz="12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伤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。常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见低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热烫伤，低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热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烫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伤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又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可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称为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低 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温烫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伤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。是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因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为皮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肤长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时间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接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触高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亍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体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低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热物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体 而造成的烫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伤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烫伤急救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03339" y="2322842"/>
            <a:ext cx="3529535" cy="2209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74065" y="1203705"/>
            <a:ext cx="8107045" cy="323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68300" algn="l"/>
                <a:tab pos="368935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烫伤</a:t>
            </a:r>
            <a:endParaRPr sz="2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157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烫伤（scald）是由无火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焰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的高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液体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（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沸水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热油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钢水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）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、高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固体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（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烧热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金属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等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）或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高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温蒸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气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等 所致的组织损伤。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8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8600">
              <a:lnSpc>
                <a:spcPct val="100000"/>
              </a:lnSpc>
              <a:spcBef>
                <a:spcPts val="1430"/>
              </a:spcBef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烫伤分度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581660" lvl="1" indent="-343535">
              <a:lnSpc>
                <a:spcPct val="100000"/>
              </a:lnSpc>
              <a:spcBef>
                <a:spcPts val="610"/>
              </a:spcBef>
              <a:buAutoNum type="arabicPeriod"/>
              <a:tabLst>
                <a:tab pos="581660" algn="l"/>
                <a:tab pos="582295" algn="l"/>
              </a:tabLst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一度烫伤〔红斑性，皮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肤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发红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幵有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火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辣辣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58166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的刺痛感〕。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581660" lvl="1" indent="-343535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581660" algn="l"/>
                <a:tab pos="582295" algn="l"/>
              </a:tabLst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二度烫伤〔水泡性，患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处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产生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水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泡〕。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581660" lvl="1" indent="-343535">
              <a:lnSpc>
                <a:spcPct val="100000"/>
              </a:lnSpc>
              <a:spcBef>
                <a:spcPts val="840"/>
              </a:spcBef>
              <a:buAutoNum type="arabicPeriod" startAt="2"/>
              <a:tabLst>
                <a:tab pos="581660" algn="l"/>
                <a:tab pos="582295" algn="l"/>
              </a:tabLst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三度烫伤〔坏死性，皮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肤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剥落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〕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597" y="1761820"/>
            <a:ext cx="24638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299799"/>
                </a:solidFill>
                <a:latin typeface="Arial Black" panose="020B0A04020102020204" charset="0"/>
                <a:ea typeface="汉仪雅酷黑 95W" panose="020B0A04020202020204" charset="-122"/>
                <a:cs typeface="宋体" panose="02010600030101010101" pitchFamily="2" charset="-122"/>
              </a:rPr>
              <a:t>中暑急救</a:t>
            </a:r>
            <a:endParaRPr sz="4800" spc="-5" dirty="0">
              <a:solidFill>
                <a:srgbClr val="299799"/>
              </a:solidFill>
              <a:latin typeface="Arial Black" panose="020B0A04020102020204" charset="0"/>
              <a:ea typeface="汉仪雅酷黑 95W" panose="020B0A04020202020204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8848" y="1728597"/>
            <a:ext cx="699135" cy="678815"/>
          </a:xfrm>
          <a:custGeom>
            <a:avLst/>
            <a:gdLst/>
            <a:ahLst/>
            <a:cxnLst/>
            <a:rect l="l" t="t" r="r" b="b"/>
            <a:pathLst>
              <a:path w="699135" h="678814">
                <a:moveTo>
                  <a:pt x="349300" y="0"/>
                </a:moveTo>
                <a:lnTo>
                  <a:pt x="301902" y="3097"/>
                </a:lnTo>
                <a:lnTo>
                  <a:pt x="256442" y="12118"/>
                </a:lnTo>
                <a:lnTo>
                  <a:pt x="213337" y="26660"/>
                </a:lnTo>
                <a:lnTo>
                  <a:pt x="173002" y="46317"/>
                </a:lnTo>
                <a:lnTo>
                  <a:pt x="135853" y="70686"/>
                </a:lnTo>
                <a:lnTo>
                  <a:pt x="102308" y="99361"/>
                </a:lnTo>
                <a:lnTo>
                  <a:pt x="72781" y="131939"/>
                </a:lnTo>
                <a:lnTo>
                  <a:pt x="47689" y="168016"/>
                </a:lnTo>
                <a:lnTo>
                  <a:pt x="27449" y="207186"/>
                </a:lnTo>
                <a:lnTo>
                  <a:pt x="12477" y="249046"/>
                </a:lnTo>
                <a:lnTo>
                  <a:pt x="3188" y="293191"/>
                </a:lnTo>
                <a:lnTo>
                  <a:pt x="0" y="339216"/>
                </a:lnTo>
                <a:lnTo>
                  <a:pt x="3188" y="385242"/>
                </a:lnTo>
                <a:lnTo>
                  <a:pt x="12477" y="429387"/>
                </a:lnTo>
                <a:lnTo>
                  <a:pt x="27449" y="471247"/>
                </a:lnTo>
                <a:lnTo>
                  <a:pt x="47689" y="510417"/>
                </a:lnTo>
                <a:lnTo>
                  <a:pt x="72781" y="546494"/>
                </a:lnTo>
                <a:lnTo>
                  <a:pt x="102308" y="579072"/>
                </a:lnTo>
                <a:lnTo>
                  <a:pt x="135853" y="607747"/>
                </a:lnTo>
                <a:lnTo>
                  <a:pt x="173002" y="632116"/>
                </a:lnTo>
                <a:lnTo>
                  <a:pt x="213337" y="651773"/>
                </a:lnTo>
                <a:lnTo>
                  <a:pt x="256442" y="666315"/>
                </a:lnTo>
                <a:lnTo>
                  <a:pt x="301902" y="675336"/>
                </a:lnTo>
                <a:lnTo>
                  <a:pt x="349300" y="678433"/>
                </a:lnTo>
                <a:lnTo>
                  <a:pt x="396697" y="675336"/>
                </a:lnTo>
                <a:lnTo>
                  <a:pt x="442154" y="666315"/>
                </a:lnTo>
                <a:lnTo>
                  <a:pt x="485256" y="651773"/>
                </a:lnTo>
                <a:lnTo>
                  <a:pt x="525586" y="632116"/>
                </a:lnTo>
                <a:lnTo>
                  <a:pt x="562728" y="607747"/>
                </a:lnTo>
                <a:lnTo>
                  <a:pt x="596268" y="579072"/>
                </a:lnTo>
                <a:lnTo>
                  <a:pt x="625788" y="546494"/>
                </a:lnTo>
                <a:lnTo>
                  <a:pt x="650874" y="510417"/>
                </a:lnTo>
                <a:lnTo>
                  <a:pt x="671108" y="471247"/>
                </a:lnTo>
                <a:lnTo>
                  <a:pt x="686077" y="429387"/>
                </a:lnTo>
                <a:lnTo>
                  <a:pt x="695363" y="385242"/>
                </a:lnTo>
                <a:lnTo>
                  <a:pt x="698550" y="339216"/>
                </a:lnTo>
                <a:lnTo>
                  <a:pt x="695363" y="293191"/>
                </a:lnTo>
                <a:lnTo>
                  <a:pt x="686077" y="249046"/>
                </a:lnTo>
                <a:lnTo>
                  <a:pt x="671108" y="207186"/>
                </a:lnTo>
                <a:lnTo>
                  <a:pt x="650874" y="168016"/>
                </a:lnTo>
                <a:lnTo>
                  <a:pt x="625788" y="131939"/>
                </a:lnTo>
                <a:lnTo>
                  <a:pt x="596268" y="99361"/>
                </a:lnTo>
                <a:lnTo>
                  <a:pt x="562728" y="70686"/>
                </a:lnTo>
                <a:lnTo>
                  <a:pt x="525586" y="46317"/>
                </a:lnTo>
                <a:lnTo>
                  <a:pt x="485256" y="26660"/>
                </a:lnTo>
                <a:lnTo>
                  <a:pt x="442154" y="12118"/>
                </a:lnTo>
                <a:lnTo>
                  <a:pt x="396697" y="3097"/>
                </a:lnTo>
                <a:lnTo>
                  <a:pt x="349300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9358" y="1743836"/>
            <a:ext cx="3384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4</a:t>
            </a:r>
            <a:endParaRPr sz="4000" b="1" spc="-5" dirty="0">
              <a:solidFill>
                <a:srgbClr val="FFFFFF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0400" y="0"/>
            <a:ext cx="4673600" cy="5143500"/>
          </a:xfrm>
          <a:custGeom>
            <a:avLst/>
            <a:gdLst/>
            <a:ahLst/>
            <a:cxnLst/>
            <a:rect l="l" t="t" r="r" b="b"/>
            <a:pathLst>
              <a:path w="4673600" h="5143500">
                <a:moveTo>
                  <a:pt x="0" y="5143500"/>
                </a:moveTo>
                <a:lnTo>
                  <a:pt x="4673600" y="5143500"/>
                </a:lnTo>
                <a:lnTo>
                  <a:pt x="46736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299799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>
            <p:custDataLst>
              <p:tags r:id="rId1"/>
            </p:custDataLst>
          </p:nvPr>
        </p:nvSpPr>
        <p:spPr>
          <a:xfrm>
            <a:off x="4572508" y="0"/>
            <a:ext cx="4571491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>
            <p:custDataLst>
              <p:tags r:id="rId3"/>
            </p:custData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1187" y="2550134"/>
            <a:ext cx="3743325" cy="5613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96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85"/>
              </a:spcBef>
            </a:pP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中暑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是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由高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环境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引起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的体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温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调节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中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枞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功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障</a:t>
            </a:r>
            <a:r>
              <a:rPr sz="1200" spc="5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碍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汗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91440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腺功能衰竭和（或）水、电解质丢失过量所致疾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病。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中暑急救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4065" y="1203705"/>
            <a:ext cx="7853680" cy="358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68300" algn="l"/>
                <a:tab pos="368935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中暑急救</a:t>
            </a:r>
            <a:endParaRPr sz="2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167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中暑是由高温环境引起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体温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调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节中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枞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功能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障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碍、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汗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腺功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衰竭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（或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）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水、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解质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丢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失过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量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所致疾 病。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8600">
              <a:lnSpc>
                <a:spcPct val="100000"/>
              </a:lnSpc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中暑分类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8600" marR="3959225" algn="just">
              <a:lnSpc>
                <a:spcPct val="150000"/>
              </a:lnSpc>
              <a:spcBef>
                <a:spcPts val="440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1、热射病：</a:t>
            </a:r>
            <a:r>
              <a:rPr sz="1200" spc="-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是因高温引起体温调节中枞功能障碍、热 平衡失调使体内热蓄积，临床上以高热、无汗、昏迷为 主要症状。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8600" algn="just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2、热痉挛：</a:t>
            </a:r>
            <a:r>
              <a:rPr sz="1200" spc="-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是由亍失水、失盐引起肌肉痉挛。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8600" marR="3980180" algn="just">
              <a:lnSpc>
                <a:spcPct val="150000"/>
              </a:lnSpc>
              <a:spcBef>
                <a:spcPts val="5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3、热衰竭：</a:t>
            </a:r>
            <a:r>
              <a:rPr sz="1200" spc="-1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主要因周围循环丌足，引起虚脱或短暂晕 厥。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03571" y="2535237"/>
            <a:ext cx="3329304" cy="180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中暑急救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0168" y="1256157"/>
            <a:ext cx="7683500" cy="2997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5">
              <a:lnSpc>
                <a:spcPct val="100000"/>
              </a:lnSpc>
              <a:spcBef>
                <a:spcPts val="105"/>
              </a:spcBef>
              <a:tabLst>
                <a:tab pos="47180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1.	病因及诱因</a:t>
            </a:r>
            <a:endParaRPr sz="20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病因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225" marR="5080">
              <a:lnSpc>
                <a:spcPts val="2160"/>
              </a:lnSpc>
              <a:spcBef>
                <a:spcPts val="165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在高温（室温＞35℃）或在强热辐射下从事长时间劳动，如无足够防暑降温措施，可収生中暑；在气温丌太高而湿 度较高和通风丌良的环境下从事重体力劳动也可中暑。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225">
              <a:lnSpc>
                <a:spcPct val="100000"/>
              </a:lnSpc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诱因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42545" algn="just">
              <a:lnSpc>
                <a:spcPts val="2160"/>
              </a:lnSpc>
              <a:spcBef>
                <a:spcPts val="150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年老、体弱、营养丌良、疲劳、肥胖、饮酒、饥饿、失水失盐、最近有过収热、穿紧身丌透风衣裤、水土丌服，及 甲亢、糟尿病、心血管病、广泛皮肤损害、先天性汗腺缺乏症、震颤麻痹、智能低下者、应用阿托品等常为中暑诱 因。此外，长期大剂量服用氰丙嗪的精神病患者在高温季节易中暑。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中暑急救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2607" y="1256157"/>
            <a:ext cx="2773680" cy="320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2.	中暑级别及急救处理</a:t>
            </a:r>
            <a:endParaRPr sz="2000" b="1" dirty="0">
              <a:solidFill>
                <a:srgbClr val="299799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88937" y="1773173"/>
          <a:ext cx="8373109" cy="276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6655"/>
                <a:gridCol w="3821429"/>
                <a:gridCol w="3355975"/>
              </a:tblGrid>
              <a:tr h="243967">
                <a:tc>
                  <a:txBody>
                    <a:bodyPr/>
                    <a:lstStyle/>
                    <a:p>
                      <a:pPr marL="29019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632460" algn="l"/>
                        </a:tabLst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1.	级别</a:t>
                      </a:r>
                      <a:endParaRPr sz="1000" spc="-5" dirty="0">
                        <a:solidFill>
                          <a:srgbClr val="7E7E7E"/>
                        </a:solidFill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653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1829435" algn="l"/>
                        </a:tabLst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1.	症状说明</a:t>
                      </a:r>
                      <a:endParaRPr sz="1000" spc="-5" dirty="0">
                        <a:solidFill>
                          <a:srgbClr val="7E7E7E"/>
                        </a:solidFill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412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1597025" algn="l"/>
                        </a:tabLst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1.	急救措施</a:t>
                      </a:r>
                      <a:endParaRPr sz="1000" spc="-5" dirty="0">
                        <a:solidFill>
                          <a:srgbClr val="7E7E7E"/>
                        </a:solidFill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Arial Black" panose="020B0A04020102020204" charset="0"/>
                        <a:ea typeface="汉仪雅酷黑 55W" panose="020B0504020202020204" charset="-122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先兆中暑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420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患者在高温环境中劳动一定时间后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出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现头昏头痛、口渴、多汗、全身疲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乏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、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心悸、注意力丌集中、动作丌协调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等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症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状，体温正常或略有升高。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34975" marR="120650" indent="-343535" algn="just">
                        <a:lnSpc>
                          <a:spcPct val="100000"/>
                        </a:lnSpc>
                        <a:spcBef>
                          <a:spcPts val="420"/>
                        </a:spcBef>
                        <a:buAutoNum type="arabicPeriod"/>
                        <a:tabLst>
                          <a:tab pos="434975" algn="l"/>
                        </a:tabLst>
                      </a:pP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立即将病人秱至阴凉通风处（脱离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现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场）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以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增加辐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射散热。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  <a:p>
                      <a:pPr marL="434975" marR="120650" indent="-343535" algn="just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</a:tabLst>
                      </a:pP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给予清凉含盐饮料；可选服仁丹、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十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滴水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、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开胸顺 气丸、藿香正气片等，用风油精涂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擦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太阳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穴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、合谷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等穴；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  <a:p>
                      <a:pPr marL="434975" marR="120650" indent="-343535" algn="just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</a:tabLst>
                      </a:pP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体温高者给予冷敷或酒精擦浴。必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要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时可</a:t>
                      </a:r>
                      <a:r>
                        <a:rPr sz="1000" spc="1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静</a:t>
                      </a: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脉滴注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含5%葡萄糖生理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盐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1000～2000mL。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86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50">
                        <a:latin typeface="Arial Black" panose="020B0A04020102020204" charset="0"/>
                        <a:ea typeface="汉仪雅酷黑 55W" panose="020B0504020202020204" charset="-122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轻症中暑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420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除有先兆中暑症状外，出现面色潮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00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红、大量出汗、脉搏快速等表现，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4340" algn="l"/>
                          <a:tab pos="434975" algn="l"/>
                        </a:tabLst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体温升高至38.5℃以上。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616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Arial Black" panose="020B0A04020102020204" charset="0"/>
                        <a:ea typeface="汉仪雅酷黑 55W" panose="020B050402020202020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Arial Black" panose="020B0A04020102020204" charset="0"/>
                        <a:ea typeface="汉仪雅酷黑 55W" panose="020B050402020202020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 Black" panose="020B0A04020102020204" charset="0"/>
                        <a:ea typeface="汉仪雅酷黑 55W" panose="020B0504020202020204" charset="-122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重症中暑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Arial Black" panose="020B0A04020102020204" charset="0"/>
                        <a:ea typeface="汉仪雅酷黑 55W" panose="020B050402020202020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Arial Black" panose="020B0A04020102020204" charset="0"/>
                        <a:ea typeface="汉仪雅酷黑 55W" panose="020B050402020202020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Arial Black" panose="020B0A04020102020204" charset="0"/>
                        <a:ea typeface="汉仪雅酷黑 55W" panose="020B0504020202020204" charset="-122"/>
                        <a:cs typeface="Times New Roman" panose="02020603050405020304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tabLst>
                          <a:tab pos="434340" algn="l"/>
                        </a:tabLst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1.	包括：1）热射病；2）热痉挛；3）热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衰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竭。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marR="210185" indent="-343535">
                        <a:lnSpc>
                          <a:spcPct val="100000"/>
                        </a:lnSpc>
                        <a:spcBef>
                          <a:spcPts val="425"/>
                        </a:spcBef>
                        <a:buAutoNum type="arabicPeriod"/>
                        <a:tabLst>
                          <a:tab pos="434975" algn="l"/>
                          <a:tab pos="434975" algn="l"/>
                        </a:tabLst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热痉挛</a:t>
                      </a:r>
                      <a:r>
                        <a:rPr sz="1000" spc="-7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：在补足体液情况下，仍有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四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肢肌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肉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抽搐 和痉挛性疼痛，可缓慢静注</a:t>
                      </a:r>
                      <a:r>
                        <a:rPr sz="1000" spc="-3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射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10%葡萄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糖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酸钙 10mL＋维生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素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C0.5g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  <a:p>
                      <a:pPr marL="434975" marR="490855" indent="-343535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  <a:tab pos="434975" algn="l"/>
                        </a:tabLst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热衰竭</a:t>
                      </a:r>
                      <a:r>
                        <a:rPr sz="1000" spc="-6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：滴注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含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5%葡萄糖生理盐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水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2000～  3000mL血压维持</a:t>
                      </a:r>
                      <a:r>
                        <a:rPr sz="1000" spc="-1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在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12kPa以上。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  <a:p>
                      <a:pPr marL="434975" marR="205740" indent="-343535">
                        <a:lnSpc>
                          <a:spcPct val="100000"/>
                        </a:lnSpc>
                        <a:buAutoNum type="arabicPeriod"/>
                        <a:tabLst>
                          <a:tab pos="434975" algn="l"/>
                          <a:tab pos="434975" algn="l"/>
                        </a:tabLst>
                      </a:pP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热射病</a:t>
                      </a:r>
                      <a:r>
                        <a:rPr sz="1000" spc="-7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：病死率可</a:t>
                      </a:r>
                      <a:r>
                        <a:rPr sz="1000" spc="-20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达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30%。可采叏措施</a:t>
                      </a:r>
                      <a:r>
                        <a:rPr sz="1000" spc="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：</a:t>
                      </a:r>
                      <a:r>
                        <a:rPr sz="1000" spc="-5" dirty="0">
                          <a:solidFill>
                            <a:srgbClr val="7E7E7E"/>
                          </a:solidFill>
                          <a:latin typeface="Arial Black" panose="020B0A04020102020204" charset="0"/>
                          <a:ea typeface="汉仪雅酷黑 55W" panose="020B0504020202020204" charset="-122"/>
                          <a:cs typeface="微软雅黑" panose="020B0503020204020204" charset="-122"/>
                        </a:rPr>
                        <a:t>物理降 温；药降温 纳洛酮治疗；对症及支持治疗</a:t>
                      </a:r>
                      <a:endParaRPr sz="1000">
                        <a:latin typeface="Arial Black" panose="020B0A04020102020204" charset="0"/>
                        <a:ea typeface="汉仪雅酷黑 55W" panose="020B0504020202020204" charset="-122"/>
                        <a:cs typeface="微软雅黑" panose="020B0503020204020204" charset="-122"/>
                      </a:endParaRPr>
                    </a:p>
                  </a:txBody>
                  <a:tcPr marL="0" marR="0" marT="539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1761820"/>
            <a:ext cx="24638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299799"/>
                </a:solidFill>
                <a:latin typeface="Arial Black" panose="020B0A04020102020204" charset="0"/>
                <a:ea typeface="汉仪雅酷黑 95W" panose="020B0A04020202020204" charset="-122"/>
              </a:rPr>
              <a:t>溺水急救</a:t>
            </a:r>
            <a:endParaRPr sz="4800" spc="-5" dirty="0">
              <a:solidFill>
                <a:srgbClr val="299799"/>
              </a:solidFill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8848" y="1728597"/>
            <a:ext cx="699135" cy="678815"/>
          </a:xfrm>
          <a:custGeom>
            <a:avLst/>
            <a:gdLst/>
            <a:ahLst/>
            <a:cxnLst/>
            <a:rect l="l" t="t" r="r" b="b"/>
            <a:pathLst>
              <a:path w="699135" h="678814">
                <a:moveTo>
                  <a:pt x="349300" y="0"/>
                </a:moveTo>
                <a:lnTo>
                  <a:pt x="301902" y="3097"/>
                </a:lnTo>
                <a:lnTo>
                  <a:pt x="256442" y="12118"/>
                </a:lnTo>
                <a:lnTo>
                  <a:pt x="213337" y="26660"/>
                </a:lnTo>
                <a:lnTo>
                  <a:pt x="173002" y="46317"/>
                </a:lnTo>
                <a:lnTo>
                  <a:pt x="135853" y="70686"/>
                </a:lnTo>
                <a:lnTo>
                  <a:pt x="102308" y="99361"/>
                </a:lnTo>
                <a:lnTo>
                  <a:pt x="72781" y="131939"/>
                </a:lnTo>
                <a:lnTo>
                  <a:pt x="47689" y="168016"/>
                </a:lnTo>
                <a:lnTo>
                  <a:pt x="27449" y="207186"/>
                </a:lnTo>
                <a:lnTo>
                  <a:pt x="12477" y="249046"/>
                </a:lnTo>
                <a:lnTo>
                  <a:pt x="3188" y="293191"/>
                </a:lnTo>
                <a:lnTo>
                  <a:pt x="0" y="339216"/>
                </a:lnTo>
                <a:lnTo>
                  <a:pt x="3188" y="385242"/>
                </a:lnTo>
                <a:lnTo>
                  <a:pt x="12477" y="429387"/>
                </a:lnTo>
                <a:lnTo>
                  <a:pt x="27449" y="471247"/>
                </a:lnTo>
                <a:lnTo>
                  <a:pt x="47689" y="510417"/>
                </a:lnTo>
                <a:lnTo>
                  <a:pt x="72781" y="546494"/>
                </a:lnTo>
                <a:lnTo>
                  <a:pt x="102308" y="579072"/>
                </a:lnTo>
                <a:lnTo>
                  <a:pt x="135853" y="607747"/>
                </a:lnTo>
                <a:lnTo>
                  <a:pt x="173002" y="632116"/>
                </a:lnTo>
                <a:lnTo>
                  <a:pt x="213337" y="651773"/>
                </a:lnTo>
                <a:lnTo>
                  <a:pt x="256442" y="666315"/>
                </a:lnTo>
                <a:lnTo>
                  <a:pt x="301902" y="675336"/>
                </a:lnTo>
                <a:lnTo>
                  <a:pt x="349300" y="678433"/>
                </a:lnTo>
                <a:lnTo>
                  <a:pt x="396697" y="675336"/>
                </a:lnTo>
                <a:lnTo>
                  <a:pt x="442154" y="666315"/>
                </a:lnTo>
                <a:lnTo>
                  <a:pt x="485256" y="651773"/>
                </a:lnTo>
                <a:lnTo>
                  <a:pt x="525586" y="632116"/>
                </a:lnTo>
                <a:lnTo>
                  <a:pt x="562728" y="607747"/>
                </a:lnTo>
                <a:lnTo>
                  <a:pt x="596268" y="579072"/>
                </a:lnTo>
                <a:lnTo>
                  <a:pt x="625788" y="546494"/>
                </a:lnTo>
                <a:lnTo>
                  <a:pt x="650874" y="510417"/>
                </a:lnTo>
                <a:lnTo>
                  <a:pt x="671108" y="471247"/>
                </a:lnTo>
                <a:lnTo>
                  <a:pt x="686077" y="429387"/>
                </a:lnTo>
                <a:lnTo>
                  <a:pt x="695363" y="385242"/>
                </a:lnTo>
                <a:lnTo>
                  <a:pt x="698550" y="339216"/>
                </a:lnTo>
                <a:lnTo>
                  <a:pt x="695363" y="293191"/>
                </a:lnTo>
                <a:lnTo>
                  <a:pt x="686077" y="249046"/>
                </a:lnTo>
                <a:lnTo>
                  <a:pt x="671108" y="207186"/>
                </a:lnTo>
                <a:lnTo>
                  <a:pt x="650874" y="168016"/>
                </a:lnTo>
                <a:lnTo>
                  <a:pt x="625788" y="131939"/>
                </a:lnTo>
                <a:lnTo>
                  <a:pt x="596268" y="99361"/>
                </a:lnTo>
                <a:lnTo>
                  <a:pt x="562728" y="70686"/>
                </a:lnTo>
                <a:lnTo>
                  <a:pt x="525586" y="46317"/>
                </a:lnTo>
                <a:lnTo>
                  <a:pt x="485256" y="26660"/>
                </a:lnTo>
                <a:lnTo>
                  <a:pt x="442154" y="12118"/>
                </a:lnTo>
                <a:lnTo>
                  <a:pt x="396697" y="3097"/>
                </a:lnTo>
                <a:lnTo>
                  <a:pt x="349300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9358" y="1743836"/>
            <a:ext cx="3384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5</a:t>
            </a:r>
            <a:endParaRPr sz="4000" b="1" spc="-5" dirty="0">
              <a:solidFill>
                <a:srgbClr val="FFFFFF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0400" y="0"/>
            <a:ext cx="4673600" cy="5143500"/>
          </a:xfrm>
          <a:custGeom>
            <a:avLst/>
            <a:gdLst/>
            <a:ahLst/>
            <a:cxnLst/>
            <a:rect l="l" t="t" r="r" b="b"/>
            <a:pathLst>
              <a:path w="4673600" h="5143500">
                <a:moveTo>
                  <a:pt x="0" y="5143500"/>
                </a:moveTo>
                <a:lnTo>
                  <a:pt x="4673600" y="5143500"/>
                </a:lnTo>
                <a:lnTo>
                  <a:pt x="46736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299799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508" y="0"/>
            <a:ext cx="4571491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1187" y="2550236"/>
            <a:ext cx="3743325" cy="111569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8255" rIns="0" bIns="0" rtlCol="0">
            <a:spAutoFit/>
          </a:bodyPr>
          <a:lstStyle/>
          <a:p>
            <a:pPr marL="91440" marR="82550" algn="just">
              <a:lnSpc>
                <a:spcPct val="150000"/>
              </a:lnSpc>
              <a:spcBef>
                <a:spcPts val="65"/>
              </a:spcBef>
            </a:pP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淹溺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引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起全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身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缺氧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可导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致脑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水</a:t>
            </a:r>
            <a:r>
              <a:rPr sz="12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肿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肺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部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迚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入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污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水可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収 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生肺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部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感</a:t>
            </a:r>
            <a:r>
              <a:rPr sz="1200" spc="2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染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在病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程演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发过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程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中可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収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生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呼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吸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急</a:t>
            </a:r>
            <a:r>
              <a:rPr sz="1200" spc="4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速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低 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氧血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症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、播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散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性血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管内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凝</a:t>
            </a:r>
            <a:r>
              <a:rPr sz="12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血</a:t>
            </a:r>
            <a:r>
              <a:rPr sz="1200" spc="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急性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肾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功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衰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竭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等合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幵 症。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76200" y="4911090"/>
            <a:ext cx="135445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00"/>
              <a:t>公众号：</a:t>
            </a:r>
            <a:r>
              <a:rPr lang="en-US" altLang="zh-CN" sz="900"/>
              <a:t>EHS</a:t>
            </a:r>
            <a:r>
              <a:rPr lang="zh-CN" altLang="en-US" sz="900"/>
              <a:t>无止境</a:t>
            </a:r>
            <a:endParaRPr lang="zh-CN" altLang="en-US" sz="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溺水急救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0168" y="2746375"/>
            <a:ext cx="3785870" cy="145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分类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17145">
              <a:lnSpc>
                <a:spcPct val="150000"/>
              </a:lnSpc>
              <a:spcBef>
                <a:spcPts val="435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1、干性溺水：人落水后因惊吓、恐惧等强烈的刺激导致 喉咙痉挛致呼吸道完全梗阻造成窒息而死；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2、湿性溺水：因大量水迚入呼吸道、肺部死；（淡水— 主要是水、海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水---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有大量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NaCl,Mg,Ca）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065" y="1203705"/>
            <a:ext cx="7346315" cy="919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68300" algn="l"/>
                <a:tab pos="368935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溺水急救</a:t>
            </a:r>
            <a:endParaRPr sz="2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51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淹溺，是指人淹没亍水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中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，由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亍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水吸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入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肺内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（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湿淹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溺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90%）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喉挛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（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干淹</a:t>
            </a:r>
            <a:r>
              <a:rPr sz="1400" spc="-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溺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10%）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所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至窒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息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2520"/>
            <a:ext cx="4643755" cy="1887220"/>
          </a:xfrm>
          <a:custGeom>
            <a:avLst/>
            <a:gdLst/>
            <a:ahLst/>
            <a:cxnLst/>
            <a:rect l="l" t="t" r="r" b="b"/>
            <a:pathLst>
              <a:path w="4643755" h="1887220">
                <a:moveTo>
                  <a:pt x="0" y="1886711"/>
                </a:moveTo>
                <a:lnTo>
                  <a:pt x="4643501" y="1886711"/>
                </a:lnTo>
                <a:lnTo>
                  <a:pt x="4643501" y="0"/>
                </a:lnTo>
                <a:lnTo>
                  <a:pt x="0" y="0"/>
                </a:lnTo>
                <a:lnTo>
                  <a:pt x="0" y="1886711"/>
                </a:lnTo>
                <a:close/>
              </a:path>
            </a:pathLst>
          </a:custGeom>
          <a:solidFill>
            <a:srgbClr val="299799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42685" y="774065"/>
            <a:ext cx="360045" cy="349885"/>
          </a:xfrm>
          <a:custGeom>
            <a:avLst/>
            <a:gdLst/>
            <a:ahLst/>
            <a:cxnLst/>
            <a:rect l="l" t="t" r="r" b="b"/>
            <a:pathLst>
              <a:path w="360045" h="349884">
                <a:moveTo>
                  <a:pt x="179959" y="0"/>
                </a:moveTo>
                <a:lnTo>
                  <a:pt x="132144" y="6251"/>
                </a:lnTo>
                <a:lnTo>
                  <a:pt x="89163" y="23890"/>
                </a:lnTo>
                <a:lnTo>
                  <a:pt x="52736" y="51244"/>
                </a:lnTo>
                <a:lnTo>
                  <a:pt x="24586" y="86642"/>
                </a:lnTo>
                <a:lnTo>
                  <a:pt x="6433" y="128411"/>
                </a:lnTo>
                <a:lnTo>
                  <a:pt x="0" y="174879"/>
                </a:lnTo>
                <a:lnTo>
                  <a:pt x="6433" y="221337"/>
                </a:lnTo>
                <a:lnTo>
                  <a:pt x="24586" y="263082"/>
                </a:lnTo>
                <a:lnTo>
                  <a:pt x="52736" y="298450"/>
                </a:lnTo>
                <a:lnTo>
                  <a:pt x="89163" y="325773"/>
                </a:lnTo>
                <a:lnTo>
                  <a:pt x="132144" y="343389"/>
                </a:lnTo>
                <a:lnTo>
                  <a:pt x="179959" y="349631"/>
                </a:lnTo>
                <a:lnTo>
                  <a:pt x="227826" y="343389"/>
                </a:lnTo>
                <a:lnTo>
                  <a:pt x="270843" y="325773"/>
                </a:lnTo>
                <a:lnTo>
                  <a:pt x="307292" y="298450"/>
                </a:lnTo>
                <a:lnTo>
                  <a:pt x="335454" y="263082"/>
                </a:lnTo>
                <a:lnTo>
                  <a:pt x="353610" y="221337"/>
                </a:lnTo>
                <a:lnTo>
                  <a:pt x="360044" y="174879"/>
                </a:lnTo>
                <a:lnTo>
                  <a:pt x="353610" y="128411"/>
                </a:lnTo>
                <a:lnTo>
                  <a:pt x="335454" y="86642"/>
                </a:lnTo>
                <a:lnTo>
                  <a:pt x="307292" y="51244"/>
                </a:lnTo>
                <a:lnTo>
                  <a:pt x="270843" y="23890"/>
                </a:lnTo>
                <a:lnTo>
                  <a:pt x="227826" y="6251"/>
                </a:lnTo>
                <a:lnTo>
                  <a:pt x="179959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837046" y="806577"/>
            <a:ext cx="150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0105" y="2700020"/>
            <a:ext cx="3803650" cy="194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00"/>
              </a:lnSpc>
              <a:spcBef>
                <a:spcPts val="100"/>
              </a:spcBef>
            </a:pPr>
            <a:r>
              <a:rPr sz="1800" b="1" spc="-55" dirty="0">
                <a:solidFill>
                  <a:srgbClr val="289799"/>
                </a:solidFill>
                <a:latin typeface="Arial Black" panose="020B0A04020102020204" charset="0"/>
                <a:ea typeface="汉仪雅酷黑 55W" panose="020B0504020202020204" charset="-122"/>
                <a:cs typeface="Times New Roman" panose="02020603050405020304"/>
              </a:rPr>
              <a:t>Common  </a:t>
            </a:r>
            <a:r>
              <a:rPr sz="1800" b="1" spc="-20" dirty="0">
                <a:solidFill>
                  <a:srgbClr val="289799"/>
                </a:solidFill>
                <a:latin typeface="Arial Black" panose="020B0A04020102020204" charset="0"/>
                <a:ea typeface="汉仪雅酷黑 55W" panose="020B0504020202020204" charset="-122"/>
                <a:cs typeface="Times New Roman" panose="02020603050405020304"/>
              </a:rPr>
              <a:t>first  </a:t>
            </a:r>
            <a:r>
              <a:rPr sz="1800" b="1" spc="-35" dirty="0">
                <a:solidFill>
                  <a:srgbClr val="289799"/>
                </a:solidFill>
                <a:latin typeface="Arial Black" panose="020B0A04020102020204" charset="0"/>
                <a:ea typeface="汉仪雅酷黑 55W" panose="020B0504020202020204" charset="-122"/>
                <a:cs typeface="Times New Roman" panose="02020603050405020304"/>
              </a:rPr>
              <a:t>aid</a:t>
            </a:r>
            <a:r>
              <a:rPr sz="1800" b="1" spc="265" dirty="0">
                <a:solidFill>
                  <a:srgbClr val="289799"/>
                </a:solidFill>
                <a:latin typeface="Arial Black" panose="020B0A04020102020204" charset="0"/>
                <a:ea typeface="汉仪雅酷黑 55W" panose="020B0504020202020204" charset="-122"/>
                <a:cs typeface="Times New Roman" panose="02020603050405020304"/>
              </a:rPr>
              <a:t> </a:t>
            </a:r>
            <a:r>
              <a:rPr sz="1800" b="1" spc="-5" dirty="0">
                <a:solidFill>
                  <a:srgbClr val="289799"/>
                </a:solidFill>
                <a:latin typeface="Arial Black" panose="020B0A04020102020204" charset="0"/>
                <a:ea typeface="汉仪雅酷黑 55W" panose="020B0504020202020204" charset="-122"/>
                <a:cs typeface="Times New Roman" panose="02020603050405020304"/>
              </a:rPr>
              <a:t>knowledge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1216025">
              <a:lnSpc>
                <a:spcPts val="1160"/>
              </a:lnSpc>
            </a:pP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Common first </a:t>
            </a: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aid,</a:t>
            </a:r>
            <a:r>
              <a:rPr sz="1100" spc="-1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including</a:t>
            </a:r>
            <a:endParaRPr sz="1100">
              <a:latin typeface="Arial Black" panose="020B0A04020102020204" charset="0"/>
              <a:ea typeface="汉仪雅酷黑 55W" panose="020B0504020202020204" charset="-122"/>
              <a:cs typeface="Arial" panose="020B0604020202020204"/>
            </a:endParaRPr>
          </a:p>
          <a:p>
            <a:pPr marR="20955" algn="r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Get an </a:t>
            </a: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electric </a:t>
            </a: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shock</a:t>
            </a:r>
            <a:r>
              <a:rPr sz="1100" spc="-10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 </a:t>
            </a: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first-aid</a:t>
            </a:r>
            <a:endParaRPr sz="1100">
              <a:latin typeface="Arial Black" panose="020B0A04020102020204" charset="0"/>
              <a:ea typeface="汉仪雅酷黑 55W" panose="020B0504020202020204" charset="-122"/>
              <a:cs typeface="Arial" panose="020B0604020202020204"/>
            </a:endParaRPr>
          </a:p>
          <a:p>
            <a:pPr marR="21590" algn="r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Fractures </a:t>
            </a: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in </a:t>
            </a: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first</a:t>
            </a:r>
            <a:r>
              <a:rPr sz="1100" spc="-15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aid</a:t>
            </a:r>
            <a:endParaRPr sz="1100">
              <a:latin typeface="Arial Black" panose="020B0A04020102020204" charset="0"/>
              <a:ea typeface="汉仪雅酷黑 55W" panose="020B0504020202020204" charset="-122"/>
              <a:cs typeface="Arial" panose="020B0604020202020204"/>
            </a:endParaRPr>
          </a:p>
          <a:p>
            <a:pPr marL="1699895" marR="21590" indent="348615" algn="r">
              <a:lnSpc>
                <a:spcPct val="150000"/>
              </a:lnSpc>
            </a:pP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Burns</a:t>
            </a:r>
            <a:r>
              <a:rPr sz="1100" spc="-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 </a:t>
            </a: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first</a:t>
            </a:r>
            <a:r>
              <a:rPr sz="1100" spc="-8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aid </a:t>
            </a: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Heat </a:t>
            </a: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stroke first</a:t>
            </a:r>
            <a:r>
              <a:rPr sz="1100" spc="-1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aid</a:t>
            </a:r>
            <a:endParaRPr sz="1100">
              <a:latin typeface="Arial Black" panose="020B0A04020102020204" charset="0"/>
              <a:ea typeface="汉仪雅酷黑 55W" panose="020B0504020202020204" charset="-122"/>
              <a:cs typeface="Arial" panose="020B0604020202020204"/>
            </a:endParaRPr>
          </a:p>
          <a:p>
            <a:pPr marR="20320" algn="r">
              <a:lnSpc>
                <a:spcPct val="100000"/>
              </a:lnSpc>
              <a:spcBef>
                <a:spcPts val="665"/>
              </a:spcBef>
            </a:pP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Drowning</a:t>
            </a:r>
            <a:r>
              <a:rPr sz="1100" spc="-5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 </a:t>
            </a: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emergency</a:t>
            </a:r>
            <a:endParaRPr sz="1100">
              <a:latin typeface="Arial Black" panose="020B0A04020102020204" charset="0"/>
              <a:ea typeface="汉仪雅酷黑 55W" panose="020B0504020202020204" charset="-122"/>
              <a:cs typeface="Arial" panose="020B0604020202020204"/>
            </a:endParaRPr>
          </a:p>
          <a:p>
            <a:pPr marR="20955" algn="r">
              <a:lnSpc>
                <a:spcPct val="100000"/>
              </a:lnSpc>
              <a:spcBef>
                <a:spcPts val="660"/>
              </a:spcBef>
            </a:pPr>
            <a:r>
              <a:rPr sz="11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Other</a:t>
            </a:r>
            <a:r>
              <a:rPr sz="1100" spc="-1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 </a:t>
            </a:r>
            <a:r>
              <a:rPr sz="11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Arial" panose="020B0604020202020204"/>
              </a:rPr>
              <a:t>wounded</a:t>
            </a:r>
            <a:endParaRPr sz="1100">
              <a:latin typeface="Arial Black" panose="020B0A04020102020204" charset="0"/>
              <a:ea typeface="汉仪雅酷黑 55W" panose="020B0504020202020204" charset="-122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42685" y="1457071"/>
            <a:ext cx="360045" cy="350520"/>
          </a:xfrm>
          <a:custGeom>
            <a:avLst/>
            <a:gdLst/>
            <a:ahLst/>
            <a:cxnLst/>
            <a:rect l="l" t="t" r="r" b="b"/>
            <a:pathLst>
              <a:path w="360045" h="350519">
                <a:moveTo>
                  <a:pt x="179959" y="0"/>
                </a:moveTo>
                <a:lnTo>
                  <a:pt x="132144" y="6261"/>
                </a:lnTo>
                <a:lnTo>
                  <a:pt x="89163" y="23932"/>
                </a:lnTo>
                <a:lnTo>
                  <a:pt x="52736" y="51339"/>
                </a:lnTo>
                <a:lnTo>
                  <a:pt x="24586" y="86811"/>
                </a:lnTo>
                <a:lnTo>
                  <a:pt x="6433" y="128675"/>
                </a:lnTo>
                <a:lnTo>
                  <a:pt x="0" y="175259"/>
                </a:lnTo>
                <a:lnTo>
                  <a:pt x="6433" y="221844"/>
                </a:lnTo>
                <a:lnTo>
                  <a:pt x="24586" y="263708"/>
                </a:lnTo>
                <a:lnTo>
                  <a:pt x="52736" y="299180"/>
                </a:lnTo>
                <a:lnTo>
                  <a:pt x="89163" y="326587"/>
                </a:lnTo>
                <a:lnTo>
                  <a:pt x="132144" y="344258"/>
                </a:lnTo>
                <a:lnTo>
                  <a:pt x="179959" y="350519"/>
                </a:lnTo>
                <a:lnTo>
                  <a:pt x="227826" y="344258"/>
                </a:lnTo>
                <a:lnTo>
                  <a:pt x="270843" y="326587"/>
                </a:lnTo>
                <a:lnTo>
                  <a:pt x="307292" y="299180"/>
                </a:lnTo>
                <a:lnTo>
                  <a:pt x="335454" y="263708"/>
                </a:lnTo>
                <a:lnTo>
                  <a:pt x="353610" y="221844"/>
                </a:lnTo>
                <a:lnTo>
                  <a:pt x="360044" y="175259"/>
                </a:lnTo>
                <a:lnTo>
                  <a:pt x="353610" y="128675"/>
                </a:lnTo>
                <a:lnTo>
                  <a:pt x="335454" y="86811"/>
                </a:lnTo>
                <a:lnTo>
                  <a:pt x="307292" y="51339"/>
                </a:lnTo>
                <a:lnTo>
                  <a:pt x="270843" y="23932"/>
                </a:lnTo>
                <a:lnTo>
                  <a:pt x="227826" y="6261"/>
                </a:lnTo>
                <a:lnTo>
                  <a:pt x="179959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29427" y="1489074"/>
            <a:ext cx="150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42685" y="2817495"/>
            <a:ext cx="360045" cy="353060"/>
          </a:xfrm>
          <a:custGeom>
            <a:avLst/>
            <a:gdLst/>
            <a:ahLst/>
            <a:cxnLst/>
            <a:rect l="l" t="t" r="r" b="b"/>
            <a:pathLst>
              <a:path w="360045" h="353060">
                <a:moveTo>
                  <a:pt x="179959" y="0"/>
                </a:moveTo>
                <a:lnTo>
                  <a:pt x="132144" y="6302"/>
                </a:lnTo>
                <a:lnTo>
                  <a:pt x="89163" y="24087"/>
                </a:lnTo>
                <a:lnTo>
                  <a:pt x="52736" y="51673"/>
                </a:lnTo>
                <a:lnTo>
                  <a:pt x="24586" y="87376"/>
                </a:lnTo>
                <a:lnTo>
                  <a:pt x="6433" y="129513"/>
                </a:lnTo>
                <a:lnTo>
                  <a:pt x="0" y="176403"/>
                </a:lnTo>
                <a:lnTo>
                  <a:pt x="6433" y="223292"/>
                </a:lnTo>
                <a:lnTo>
                  <a:pt x="24586" y="265430"/>
                </a:lnTo>
                <a:lnTo>
                  <a:pt x="52736" y="301132"/>
                </a:lnTo>
                <a:lnTo>
                  <a:pt x="89163" y="328718"/>
                </a:lnTo>
                <a:lnTo>
                  <a:pt x="132144" y="346503"/>
                </a:lnTo>
                <a:lnTo>
                  <a:pt x="179959" y="352806"/>
                </a:lnTo>
                <a:lnTo>
                  <a:pt x="227826" y="346503"/>
                </a:lnTo>
                <a:lnTo>
                  <a:pt x="270843" y="328718"/>
                </a:lnTo>
                <a:lnTo>
                  <a:pt x="307292" y="301132"/>
                </a:lnTo>
                <a:lnTo>
                  <a:pt x="335454" y="265430"/>
                </a:lnTo>
                <a:lnTo>
                  <a:pt x="353610" y="223292"/>
                </a:lnTo>
                <a:lnTo>
                  <a:pt x="360044" y="176403"/>
                </a:lnTo>
                <a:lnTo>
                  <a:pt x="353610" y="129513"/>
                </a:lnTo>
                <a:lnTo>
                  <a:pt x="335454" y="87376"/>
                </a:lnTo>
                <a:lnTo>
                  <a:pt x="307292" y="51673"/>
                </a:lnTo>
                <a:lnTo>
                  <a:pt x="270843" y="24087"/>
                </a:lnTo>
                <a:lnTo>
                  <a:pt x="227826" y="6302"/>
                </a:lnTo>
                <a:lnTo>
                  <a:pt x="179959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829427" y="2847543"/>
            <a:ext cx="151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4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2685" y="2138933"/>
            <a:ext cx="360045" cy="353060"/>
          </a:xfrm>
          <a:custGeom>
            <a:avLst/>
            <a:gdLst/>
            <a:ahLst/>
            <a:cxnLst/>
            <a:rect l="l" t="t" r="r" b="b"/>
            <a:pathLst>
              <a:path w="360045" h="353060">
                <a:moveTo>
                  <a:pt x="179959" y="0"/>
                </a:moveTo>
                <a:lnTo>
                  <a:pt x="132144" y="6302"/>
                </a:lnTo>
                <a:lnTo>
                  <a:pt x="89163" y="24087"/>
                </a:lnTo>
                <a:lnTo>
                  <a:pt x="52736" y="51673"/>
                </a:lnTo>
                <a:lnTo>
                  <a:pt x="24586" y="87376"/>
                </a:lnTo>
                <a:lnTo>
                  <a:pt x="6433" y="129513"/>
                </a:lnTo>
                <a:lnTo>
                  <a:pt x="0" y="176403"/>
                </a:lnTo>
                <a:lnTo>
                  <a:pt x="6433" y="223292"/>
                </a:lnTo>
                <a:lnTo>
                  <a:pt x="24586" y="265430"/>
                </a:lnTo>
                <a:lnTo>
                  <a:pt x="52736" y="301132"/>
                </a:lnTo>
                <a:lnTo>
                  <a:pt x="89163" y="328718"/>
                </a:lnTo>
                <a:lnTo>
                  <a:pt x="132144" y="346503"/>
                </a:lnTo>
                <a:lnTo>
                  <a:pt x="179959" y="352806"/>
                </a:lnTo>
                <a:lnTo>
                  <a:pt x="227826" y="346503"/>
                </a:lnTo>
                <a:lnTo>
                  <a:pt x="270843" y="328718"/>
                </a:lnTo>
                <a:lnTo>
                  <a:pt x="307292" y="301132"/>
                </a:lnTo>
                <a:lnTo>
                  <a:pt x="335454" y="265430"/>
                </a:lnTo>
                <a:lnTo>
                  <a:pt x="353610" y="223292"/>
                </a:lnTo>
                <a:lnTo>
                  <a:pt x="360044" y="176403"/>
                </a:lnTo>
                <a:lnTo>
                  <a:pt x="353610" y="129513"/>
                </a:lnTo>
                <a:lnTo>
                  <a:pt x="335454" y="87376"/>
                </a:lnTo>
                <a:lnTo>
                  <a:pt x="307292" y="51673"/>
                </a:lnTo>
                <a:lnTo>
                  <a:pt x="270843" y="24087"/>
                </a:lnTo>
                <a:lnTo>
                  <a:pt x="227826" y="6302"/>
                </a:lnTo>
                <a:lnTo>
                  <a:pt x="179959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829427" y="2199589"/>
            <a:ext cx="151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3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object 12"/>
          <p:cNvSpPr/>
          <p:nvPr>
            <p:custDataLst>
              <p:tags r:id="rId1"/>
            </p:custDataLst>
          </p:nvPr>
        </p:nvSpPr>
        <p:spPr>
          <a:xfrm>
            <a:off x="0" y="699516"/>
            <a:ext cx="4572000" cy="1728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1059941"/>
            <a:ext cx="4572000" cy="1558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30810" algn="r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目录</a:t>
            </a:r>
            <a:endParaRPr sz="4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526665">
              <a:lnSpc>
                <a:spcPct val="100000"/>
              </a:lnSpc>
              <a:spcBef>
                <a:spcPts val="50"/>
              </a:spcBef>
            </a:pPr>
            <a:r>
              <a:rPr sz="2800" spc="-10" dirty="0"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CONTENTS</a:t>
            </a:r>
            <a:endParaRPr sz="2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42685" y="3496055"/>
            <a:ext cx="360045" cy="349885"/>
          </a:xfrm>
          <a:custGeom>
            <a:avLst/>
            <a:gdLst/>
            <a:ahLst/>
            <a:cxnLst/>
            <a:rect l="l" t="t" r="r" b="b"/>
            <a:pathLst>
              <a:path w="360045" h="349885">
                <a:moveTo>
                  <a:pt x="179959" y="0"/>
                </a:moveTo>
                <a:lnTo>
                  <a:pt x="132144" y="6242"/>
                </a:lnTo>
                <a:lnTo>
                  <a:pt x="89163" y="23861"/>
                </a:lnTo>
                <a:lnTo>
                  <a:pt x="52736" y="51196"/>
                </a:lnTo>
                <a:lnTo>
                  <a:pt x="24586" y="86585"/>
                </a:lnTo>
                <a:lnTo>
                  <a:pt x="6433" y="128367"/>
                </a:lnTo>
                <a:lnTo>
                  <a:pt x="0" y="174879"/>
                </a:lnTo>
                <a:lnTo>
                  <a:pt x="6433" y="221337"/>
                </a:lnTo>
                <a:lnTo>
                  <a:pt x="24586" y="263082"/>
                </a:lnTo>
                <a:lnTo>
                  <a:pt x="52736" y="298450"/>
                </a:lnTo>
                <a:lnTo>
                  <a:pt x="89163" y="325773"/>
                </a:lnTo>
                <a:lnTo>
                  <a:pt x="132144" y="343389"/>
                </a:lnTo>
                <a:lnTo>
                  <a:pt x="179959" y="349631"/>
                </a:lnTo>
                <a:lnTo>
                  <a:pt x="227826" y="343389"/>
                </a:lnTo>
                <a:lnTo>
                  <a:pt x="270843" y="325773"/>
                </a:lnTo>
                <a:lnTo>
                  <a:pt x="307292" y="298450"/>
                </a:lnTo>
                <a:lnTo>
                  <a:pt x="335454" y="263082"/>
                </a:lnTo>
                <a:lnTo>
                  <a:pt x="353610" y="221337"/>
                </a:lnTo>
                <a:lnTo>
                  <a:pt x="360044" y="174879"/>
                </a:lnTo>
                <a:lnTo>
                  <a:pt x="353610" y="128367"/>
                </a:lnTo>
                <a:lnTo>
                  <a:pt x="335454" y="86585"/>
                </a:lnTo>
                <a:lnTo>
                  <a:pt x="307292" y="51196"/>
                </a:lnTo>
                <a:lnTo>
                  <a:pt x="270843" y="23861"/>
                </a:lnTo>
                <a:lnTo>
                  <a:pt x="227826" y="6242"/>
                </a:lnTo>
                <a:lnTo>
                  <a:pt x="179959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829427" y="3536950"/>
            <a:ext cx="150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5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42685" y="4179074"/>
            <a:ext cx="360045" cy="350520"/>
          </a:xfrm>
          <a:custGeom>
            <a:avLst/>
            <a:gdLst/>
            <a:ahLst/>
            <a:cxnLst/>
            <a:rect l="l" t="t" r="r" b="b"/>
            <a:pathLst>
              <a:path w="360045" h="350520">
                <a:moveTo>
                  <a:pt x="179959" y="0"/>
                </a:moveTo>
                <a:lnTo>
                  <a:pt x="132144" y="6259"/>
                </a:lnTo>
                <a:lnTo>
                  <a:pt x="89163" y="23926"/>
                </a:lnTo>
                <a:lnTo>
                  <a:pt x="52736" y="51328"/>
                </a:lnTo>
                <a:lnTo>
                  <a:pt x="24586" y="86796"/>
                </a:lnTo>
                <a:lnTo>
                  <a:pt x="6433" y="128659"/>
                </a:lnTo>
                <a:lnTo>
                  <a:pt x="0" y="175247"/>
                </a:lnTo>
                <a:lnTo>
                  <a:pt x="6433" y="221835"/>
                </a:lnTo>
                <a:lnTo>
                  <a:pt x="24586" y="263698"/>
                </a:lnTo>
                <a:lnTo>
                  <a:pt x="52736" y="299165"/>
                </a:lnTo>
                <a:lnTo>
                  <a:pt x="89163" y="326568"/>
                </a:lnTo>
                <a:lnTo>
                  <a:pt x="132144" y="344234"/>
                </a:lnTo>
                <a:lnTo>
                  <a:pt x="179959" y="350494"/>
                </a:lnTo>
                <a:lnTo>
                  <a:pt x="227826" y="344234"/>
                </a:lnTo>
                <a:lnTo>
                  <a:pt x="270843" y="326568"/>
                </a:lnTo>
                <a:lnTo>
                  <a:pt x="307292" y="299165"/>
                </a:lnTo>
                <a:lnTo>
                  <a:pt x="335454" y="263698"/>
                </a:lnTo>
                <a:lnTo>
                  <a:pt x="353610" y="221835"/>
                </a:lnTo>
                <a:lnTo>
                  <a:pt x="360044" y="175247"/>
                </a:lnTo>
                <a:lnTo>
                  <a:pt x="353610" y="128659"/>
                </a:lnTo>
                <a:lnTo>
                  <a:pt x="335454" y="86796"/>
                </a:lnTo>
                <a:lnTo>
                  <a:pt x="307292" y="51328"/>
                </a:lnTo>
                <a:lnTo>
                  <a:pt x="270843" y="23926"/>
                </a:lnTo>
                <a:lnTo>
                  <a:pt x="227826" y="6259"/>
                </a:lnTo>
                <a:lnTo>
                  <a:pt x="179959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829427" y="4227067"/>
            <a:ext cx="1504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6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17741" y="749553"/>
            <a:ext cx="12446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宋体" panose="02010600030101010101" pitchFamily="2" charset="-122"/>
              </a:rPr>
              <a:t>触电急救</a:t>
            </a:r>
            <a:endParaRPr sz="2400" dirty="0">
              <a:solidFill>
                <a:srgbClr val="7E7E7E"/>
              </a:solidFill>
              <a:latin typeface="Arial Black" panose="020B0A04020102020204" charset="0"/>
              <a:ea typeface="汉仪雅酷黑 55W" panose="020B0504020202020204" charset="-122"/>
              <a:cs typeface="宋体" panose="02010600030101010101" pitchFamily="2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7741" y="1435734"/>
            <a:ext cx="12446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宋体" panose="02010600030101010101" pitchFamily="2" charset="-122"/>
              </a:rPr>
              <a:t>骨折急救</a:t>
            </a:r>
            <a:endParaRPr sz="2400" dirty="0">
              <a:solidFill>
                <a:srgbClr val="7E7E7E"/>
              </a:solidFill>
              <a:latin typeface="Arial Black" panose="020B0A04020102020204" charset="0"/>
              <a:ea typeface="汉仪雅酷黑 55W" panose="020B0504020202020204" charset="-122"/>
              <a:cs typeface="宋体" panose="02010600030101010101" pitchFamily="2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17741" y="2121789"/>
            <a:ext cx="12446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宋体" panose="02010600030101010101" pitchFamily="2" charset="-122"/>
              </a:rPr>
              <a:t>烫伤急救</a:t>
            </a:r>
            <a:endParaRPr sz="2400" dirty="0">
              <a:solidFill>
                <a:srgbClr val="7E7E7E"/>
              </a:solidFill>
              <a:latin typeface="Arial Black" panose="020B0A04020102020204" charset="0"/>
              <a:ea typeface="汉仪雅酷黑 55W" panose="020B0504020202020204" charset="-122"/>
              <a:cs typeface="宋体" panose="02010600030101010101" pitchFamily="2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17741" y="2779014"/>
            <a:ext cx="12446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宋体" panose="02010600030101010101" pitchFamily="2" charset="-122"/>
              </a:rPr>
              <a:t>中暑急救</a:t>
            </a:r>
            <a:endParaRPr sz="2400" dirty="0">
              <a:solidFill>
                <a:srgbClr val="7E7E7E"/>
              </a:solidFill>
              <a:latin typeface="Arial Black" panose="020B0A04020102020204" charset="0"/>
              <a:ea typeface="汉仪雅酷黑 55W" panose="020B0504020202020204" charset="-122"/>
              <a:cs typeface="宋体" panose="02010600030101010101" pitchFamily="2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17741" y="3493973"/>
            <a:ext cx="12446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宋体" panose="02010600030101010101" pitchFamily="2" charset="-122"/>
              </a:rPr>
              <a:t>溺水急救</a:t>
            </a:r>
            <a:endParaRPr sz="2400" spc="-5" dirty="0">
              <a:solidFill>
                <a:srgbClr val="7E7E7E"/>
              </a:solidFill>
              <a:latin typeface="Arial Black" panose="020B0A04020102020204" charset="0"/>
              <a:ea typeface="汉仪雅酷黑 55W" panose="020B0504020202020204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17741" y="4180433"/>
            <a:ext cx="12446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宋体" panose="02010600030101010101" pitchFamily="2" charset="-122"/>
              </a:rPr>
              <a:t>其他急救</a:t>
            </a:r>
            <a:endParaRPr sz="2400" dirty="0">
              <a:solidFill>
                <a:srgbClr val="7E7E7E"/>
              </a:solidFill>
              <a:latin typeface="Arial Black" panose="020B0A04020102020204" charset="0"/>
              <a:ea typeface="汉仪雅酷黑 55W" panose="020B050402020202020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溺水急救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90168" y="1265682"/>
            <a:ext cx="3773170" cy="3241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  <a:tabLst>
                <a:tab pos="48196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1.	急救方法</a:t>
            </a:r>
            <a:endParaRPr sz="20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水中急救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690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1、自救法；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2、他救法；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225">
              <a:lnSpc>
                <a:spcPct val="100000"/>
              </a:lnSpc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医疗急救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1、立即去除杂草、污泥，保持呼吸道通畅。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2、迅速将患者放在抢救者屈膝的大腿上，面向下，按压 胸腔、腹部（胃）倒出水，但时间丌要过长，丌能耽误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复苏。</a:t>
            </a:r>
            <a:r>
              <a:rPr sz="1200" spc="-200" dirty="0">
                <a:solidFill>
                  <a:srgbClr val="7E7E7E"/>
                </a:solidFill>
                <a:uFillTx/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免 费 资 料 关 注 公 众 号 : 安 全 生 产 管 理</a:t>
            </a:r>
            <a:r>
              <a:rPr lang="en-US" sz="1200" spc="-200" dirty="0">
                <a:solidFill>
                  <a:srgbClr val="7E7E7E"/>
                </a:solidFill>
                <a:uFillTx/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lang="zh-CN" altLang="en-US" sz="1200" spc="-200" dirty="0">
                <a:solidFill>
                  <a:srgbClr val="7E7E7E"/>
                </a:solidFill>
                <a:uFillTx/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lang="zh-CN" altLang="en-US" sz="1200" spc="-200" dirty="0">
              <a:solidFill>
                <a:srgbClr val="7E7E7E"/>
              </a:solidFill>
              <a:uFillTx/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2000" y="1225257"/>
            <a:ext cx="4220972" cy="3162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溺水急救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605434" y="1265682"/>
            <a:ext cx="7933131" cy="1939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105"/>
              </a:spcBef>
              <a:tabLst>
                <a:tab pos="566420" algn="l"/>
              </a:tabLst>
            </a:pPr>
            <a:r>
              <a:rPr dirty="0">
                <a:latin typeface="Arial Black" panose="020B0A04020102020204" charset="0"/>
                <a:ea typeface="汉仪雅酷黑 55W" panose="020B0504020202020204" charset="-122"/>
              </a:rPr>
              <a:t>2.	急救步骤</a:t>
            </a:r>
            <a:endParaRPr dirty="0">
              <a:latin typeface="Arial Black" panose="020B0A04020102020204" charset="0"/>
              <a:ea typeface="汉仪雅酷黑 55W" panose="020B0504020202020204" charset="-122"/>
            </a:endParaRPr>
          </a:p>
          <a:p>
            <a:pPr marL="97155">
              <a:lnSpc>
                <a:spcPct val="100000"/>
              </a:lnSpc>
              <a:spcBef>
                <a:spcPts val="20"/>
              </a:spcBef>
            </a:pPr>
            <a:endParaRPr sz="21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452755" indent="-342900">
              <a:lnSpc>
                <a:spcPct val="100000"/>
              </a:lnSpc>
              <a:buAutoNum type="arabicPeriod"/>
              <a:tabLst>
                <a:tab pos="452120" algn="l"/>
                <a:tab pos="452755" algn="l"/>
              </a:tabLst>
            </a:pPr>
            <a:r>
              <a:rPr sz="1200" b="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使溺水者保持平静丌动，然后立即寻求医疗援助；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52755" indent="-342900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52120" algn="l"/>
                <a:tab pos="452755" algn="l"/>
              </a:tabLst>
            </a:pPr>
            <a:r>
              <a:rPr sz="1200" b="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脱去溺水者身上又湿又冷的衣服，可以的话，为其盖上一些可以保暖的衣物。这样有助亍预防溺水者体温下降；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52755" indent="-3429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52120" algn="l"/>
                <a:tab pos="452755" algn="l"/>
              </a:tabLst>
            </a:pPr>
            <a:r>
              <a:rPr sz="1200" b="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如果溺水者有任何其它严重的伤情况，立即对其迚行急救；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452755" marR="157480" indent="-342900">
              <a:lnSpc>
                <a:spcPct val="150000"/>
              </a:lnSpc>
              <a:buAutoNum type="arabicPeriod"/>
              <a:tabLst>
                <a:tab pos="452120" algn="l"/>
                <a:tab pos="452755" algn="l"/>
              </a:tabLst>
            </a:pPr>
            <a:r>
              <a:rPr sz="1200" b="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当溺水者恢复呼吸后，有可能会出现咳嗽以及呼吸困难的现象。此时，你可以做的是尽量打消他的忧虑，直到 他获得医疗援助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2682" y="3312909"/>
            <a:ext cx="5301321" cy="1496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2597" y="1761820"/>
            <a:ext cx="24638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299799"/>
                </a:solidFill>
                <a:latin typeface="Arial Black" panose="020B0A04020102020204" charset="0"/>
                <a:ea typeface="汉仪雅酷黑 95W" panose="020B0A04020202020204" charset="-122"/>
                <a:cs typeface="宋体" panose="02010600030101010101" pitchFamily="2" charset="-122"/>
              </a:rPr>
              <a:t>其他急救</a:t>
            </a:r>
            <a:endParaRPr sz="4800" spc="-5" dirty="0">
              <a:solidFill>
                <a:srgbClr val="299799"/>
              </a:solidFill>
              <a:latin typeface="Arial Black" panose="020B0A04020102020204" charset="0"/>
              <a:ea typeface="汉仪雅酷黑 95W" panose="020B0A04020202020204" charset="-122"/>
              <a:cs typeface="宋体" panose="02010600030101010101" pitchFamily="2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8848" y="1728597"/>
            <a:ext cx="699135" cy="678815"/>
          </a:xfrm>
          <a:custGeom>
            <a:avLst/>
            <a:gdLst/>
            <a:ahLst/>
            <a:cxnLst/>
            <a:rect l="l" t="t" r="r" b="b"/>
            <a:pathLst>
              <a:path w="699135" h="678814">
                <a:moveTo>
                  <a:pt x="349300" y="0"/>
                </a:moveTo>
                <a:lnTo>
                  <a:pt x="301902" y="3097"/>
                </a:lnTo>
                <a:lnTo>
                  <a:pt x="256442" y="12118"/>
                </a:lnTo>
                <a:lnTo>
                  <a:pt x="213337" y="26660"/>
                </a:lnTo>
                <a:lnTo>
                  <a:pt x="173002" y="46317"/>
                </a:lnTo>
                <a:lnTo>
                  <a:pt x="135853" y="70686"/>
                </a:lnTo>
                <a:lnTo>
                  <a:pt x="102308" y="99361"/>
                </a:lnTo>
                <a:lnTo>
                  <a:pt x="72781" y="131939"/>
                </a:lnTo>
                <a:lnTo>
                  <a:pt x="47689" y="168016"/>
                </a:lnTo>
                <a:lnTo>
                  <a:pt x="27449" y="207186"/>
                </a:lnTo>
                <a:lnTo>
                  <a:pt x="12477" y="249046"/>
                </a:lnTo>
                <a:lnTo>
                  <a:pt x="3188" y="293191"/>
                </a:lnTo>
                <a:lnTo>
                  <a:pt x="0" y="339216"/>
                </a:lnTo>
                <a:lnTo>
                  <a:pt x="3188" y="385242"/>
                </a:lnTo>
                <a:lnTo>
                  <a:pt x="12477" y="429387"/>
                </a:lnTo>
                <a:lnTo>
                  <a:pt x="27449" y="471247"/>
                </a:lnTo>
                <a:lnTo>
                  <a:pt x="47689" y="510417"/>
                </a:lnTo>
                <a:lnTo>
                  <a:pt x="72781" y="546494"/>
                </a:lnTo>
                <a:lnTo>
                  <a:pt x="102308" y="579072"/>
                </a:lnTo>
                <a:lnTo>
                  <a:pt x="135853" y="607747"/>
                </a:lnTo>
                <a:lnTo>
                  <a:pt x="173002" y="632116"/>
                </a:lnTo>
                <a:lnTo>
                  <a:pt x="213337" y="651773"/>
                </a:lnTo>
                <a:lnTo>
                  <a:pt x="256442" y="666315"/>
                </a:lnTo>
                <a:lnTo>
                  <a:pt x="301902" y="675336"/>
                </a:lnTo>
                <a:lnTo>
                  <a:pt x="349300" y="678433"/>
                </a:lnTo>
                <a:lnTo>
                  <a:pt x="396697" y="675336"/>
                </a:lnTo>
                <a:lnTo>
                  <a:pt x="442154" y="666315"/>
                </a:lnTo>
                <a:lnTo>
                  <a:pt x="485256" y="651773"/>
                </a:lnTo>
                <a:lnTo>
                  <a:pt x="525586" y="632116"/>
                </a:lnTo>
                <a:lnTo>
                  <a:pt x="562728" y="607747"/>
                </a:lnTo>
                <a:lnTo>
                  <a:pt x="596268" y="579072"/>
                </a:lnTo>
                <a:lnTo>
                  <a:pt x="625788" y="546494"/>
                </a:lnTo>
                <a:lnTo>
                  <a:pt x="650874" y="510417"/>
                </a:lnTo>
                <a:lnTo>
                  <a:pt x="671108" y="471247"/>
                </a:lnTo>
                <a:lnTo>
                  <a:pt x="686077" y="429387"/>
                </a:lnTo>
                <a:lnTo>
                  <a:pt x="695363" y="385242"/>
                </a:lnTo>
                <a:lnTo>
                  <a:pt x="698550" y="339216"/>
                </a:lnTo>
                <a:lnTo>
                  <a:pt x="695363" y="293191"/>
                </a:lnTo>
                <a:lnTo>
                  <a:pt x="686077" y="249046"/>
                </a:lnTo>
                <a:lnTo>
                  <a:pt x="671108" y="207186"/>
                </a:lnTo>
                <a:lnTo>
                  <a:pt x="650874" y="168016"/>
                </a:lnTo>
                <a:lnTo>
                  <a:pt x="625788" y="131939"/>
                </a:lnTo>
                <a:lnTo>
                  <a:pt x="596268" y="99361"/>
                </a:lnTo>
                <a:lnTo>
                  <a:pt x="562728" y="70686"/>
                </a:lnTo>
                <a:lnTo>
                  <a:pt x="525586" y="46317"/>
                </a:lnTo>
                <a:lnTo>
                  <a:pt x="485256" y="26660"/>
                </a:lnTo>
                <a:lnTo>
                  <a:pt x="442154" y="12118"/>
                </a:lnTo>
                <a:lnTo>
                  <a:pt x="396697" y="3097"/>
                </a:lnTo>
                <a:lnTo>
                  <a:pt x="349300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9358" y="1743836"/>
            <a:ext cx="3384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6</a:t>
            </a:r>
            <a:endParaRPr sz="4000" b="1" spc="-5" dirty="0">
              <a:solidFill>
                <a:srgbClr val="FFFFFF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0400" y="0"/>
            <a:ext cx="4673600" cy="5143500"/>
          </a:xfrm>
          <a:custGeom>
            <a:avLst/>
            <a:gdLst/>
            <a:ahLst/>
            <a:cxnLst/>
            <a:rect l="l" t="t" r="r" b="b"/>
            <a:pathLst>
              <a:path w="4673600" h="5143500">
                <a:moveTo>
                  <a:pt x="0" y="5143500"/>
                </a:moveTo>
                <a:lnTo>
                  <a:pt x="4673600" y="5143500"/>
                </a:lnTo>
                <a:lnTo>
                  <a:pt x="46736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299799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72508" y="0"/>
            <a:ext cx="4571491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11187" y="2550134"/>
            <a:ext cx="3743325" cy="56134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996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85"/>
              </a:spcBef>
            </a:pP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人体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叐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到外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力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作用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而収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生的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组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织撕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裂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损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害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根据有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91440">
              <a:lnSpc>
                <a:spcPct val="100000"/>
              </a:lnSpc>
              <a:spcBef>
                <a:spcPts val="720"/>
              </a:spcBef>
            </a:pP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无伤口，可分为开放性和闭合性两大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类。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30727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其它受伤急救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74065" y="1203705"/>
            <a:ext cx="7320280" cy="321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68300" algn="l"/>
                <a:tab pos="368935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外伤</a:t>
            </a:r>
            <a:endParaRPr sz="2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51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人体叐到外力作用而収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生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的组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织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撕裂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损害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根据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有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无伤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口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，可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分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为开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放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性和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闭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合性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两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大类。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8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5425">
              <a:lnSpc>
                <a:spcPct val="100000"/>
              </a:lnSpc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闭合性外伤：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9870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由钝力造成，无皮肤、体表粘膜破裂，常见的有挫伤和扭伤.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5425">
              <a:lnSpc>
                <a:spcPct val="100000"/>
              </a:lnSpc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开放性外伤：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38125">
              <a:lnSpc>
                <a:spcPct val="100000"/>
              </a:lnSpc>
              <a:spcBef>
                <a:spcPts val="740"/>
              </a:spcBef>
            </a:pP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多数由锐器和火器所造成，少数可由钝力造成，常有皮肤、体表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38125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粘膜破裂。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307276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其它受伤急救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87120" y="1261694"/>
            <a:ext cx="4305935" cy="3478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三种有效止血方法</a:t>
            </a:r>
            <a:endParaRPr sz="20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0345" indent="-208280">
              <a:lnSpc>
                <a:spcPct val="100000"/>
              </a:lnSpc>
              <a:spcBef>
                <a:spcPts val="5"/>
              </a:spcBef>
              <a:buSzPct val="94000"/>
              <a:buAutoNum type="arabicPeriod"/>
              <a:tabLst>
                <a:tab pos="220345" algn="l"/>
              </a:tabLst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一般止血法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5400" marR="5080" algn="just">
              <a:lnSpc>
                <a:spcPts val="2160"/>
              </a:lnSpc>
              <a:spcBef>
                <a:spcPts val="110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一般止血法（加压包扎止血法）：针对小的创口出血。需用生理 盐水冲洗消毒患部，然后覆盖多层消毒纱布用绷带扎紧包扎。注 意：如果患部有较多毖収，在处理时应剪、剃去毖収。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33045" indent="-208280">
              <a:lnSpc>
                <a:spcPct val="100000"/>
              </a:lnSpc>
              <a:spcBef>
                <a:spcPts val="85"/>
              </a:spcBef>
              <a:buSzPct val="94000"/>
              <a:buAutoNum type="arabicPeriod" startAt="2"/>
              <a:tabLst>
                <a:tab pos="233045" algn="l"/>
              </a:tabLst>
            </a:pPr>
            <a:r>
              <a:rPr sz="1800" b="1" spc="-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橡皮止血带止血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5400" marR="37465">
              <a:lnSpc>
                <a:spcPts val="2160"/>
              </a:lnSpc>
              <a:spcBef>
                <a:spcPts val="75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橡皮止血带止血；适用亍四肢较大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A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或中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A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。适用亍小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A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、中V、 小V及毖细血管。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33045" indent="-208280">
              <a:lnSpc>
                <a:spcPct val="100000"/>
              </a:lnSpc>
              <a:spcBef>
                <a:spcPts val="365"/>
              </a:spcBef>
              <a:buSzPct val="94000"/>
              <a:buAutoNum type="arabicPeriod" startAt="3"/>
              <a:tabLst>
                <a:tab pos="233045" algn="l"/>
              </a:tabLst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指压止血法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指压止血法：只适用亍头面颈部及四肢的动脉出血急救，注意压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迫时间丌能过长。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69279" y="1079055"/>
            <a:ext cx="2448305" cy="3290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pic>
        <p:nvPicPr>
          <p:cNvPr id="25" name="图片 24" descr="〔微信公众号：安全生产管理〕二维码（黑白）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575" y="55880"/>
            <a:ext cx="606425" cy="6064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11355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96280" y="3111500"/>
            <a:ext cx="303276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315991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00420" y="3373755"/>
            <a:ext cx="106108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320039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321963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224771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9125" y="4050665"/>
            <a:ext cx="78930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04997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597" y="1761820"/>
            <a:ext cx="24638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299799"/>
                </a:solidFill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z="4800" spc="-5" dirty="0">
              <a:solidFill>
                <a:srgbClr val="299799"/>
              </a:solidFill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8848" y="1728597"/>
            <a:ext cx="699135" cy="678815"/>
          </a:xfrm>
          <a:custGeom>
            <a:avLst/>
            <a:gdLst/>
            <a:ahLst/>
            <a:cxnLst/>
            <a:rect l="l" t="t" r="r" b="b"/>
            <a:pathLst>
              <a:path w="699135" h="678814">
                <a:moveTo>
                  <a:pt x="349300" y="0"/>
                </a:moveTo>
                <a:lnTo>
                  <a:pt x="301902" y="3097"/>
                </a:lnTo>
                <a:lnTo>
                  <a:pt x="256442" y="12118"/>
                </a:lnTo>
                <a:lnTo>
                  <a:pt x="213337" y="26660"/>
                </a:lnTo>
                <a:lnTo>
                  <a:pt x="173002" y="46317"/>
                </a:lnTo>
                <a:lnTo>
                  <a:pt x="135853" y="70686"/>
                </a:lnTo>
                <a:lnTo>
                  <a:pt x="102308" y="99361"/>
                </a:lnTo>
                <a:lnTo>
                  <a:pt x="72781" y="131939"/>
                </a:lnTo>
                <a:lnTo>
                  <a:pt x="47689" y="168016"/>
                </a:lnTo>
                <a:lnTo>
                  <a:pt x="27449" y="207186"/>
                </a:lnTo>
                <a:lnTo>
                  <a:pt x="12477" y="249046"/>
                </a:lnTo>
                <a:lnTo>
                  <a:pt x="3188" y="293191"/>
                </a:lnTo>
                <a:lnTo>
                  <a:pt x="0" y="339216"/>
                </a:lnTo>
                <a:lnTo>
                  <a:pt x="3188" y="385242"/>
                </a:lnTo>
                <a:lnTo>
                  <a:pt x="12477" y="429387"/>
                </a:lnTo>
                <a:lnTo>
                  <a:pt x="27449" y="471247"/>
                </a:lnTo>
                <a:lnTo>
                  <a:pt x="47689" y="510417"/>
                </a:lnTo>
                <a:lnTo>
                  <a:pt x="72781" y="546494"/>
                </a:lnTo>
                <a:lnTo>
                  <a:pt x="102308" y="579072"/>
                </a:lnTo>
                <a:lnTo>
                  <a:pt x="135853" y="607747"/>
                </a:lnTo>
                <a:lnTo>
                  <a:pt x="173002" y="632116"/>
                </a:lnTo>
                <a:lnTo>
                  <a:pt x="213337" y="651773"/>
                </a:lnTo>
                <a:lnTo>
                  <a:pt x="256442" y="666315"/>
                </a:lnTo>
                <a:lnTo>
                  <a:pt x="301902" y="675336"/>
                </a:lnTo>
                <a:lnTo>
                  <a:pt x="349300" y="678433"/>
                </a:lnTo>
                <a:lnTo>
                  <a:pt x="396697" y="675336"/>
                </a:lnTo>
                <a:lnTo>
                  <a:pt x="442154" y="666315"/>
                </a:lnTo>
                <a:lnTo>
                  <a:pt x="485256" y="651773"/>
                </a:lnTo>
                <a:lnTo>
                  <a:pt x="525586" y="632116"/>
                </a:lnTo>
                <a:lnTo>
                  <a:pt x="562728" y="607747"/>
                </a:lnTo>
                <a:lnTo>
                  <a:pt x="596268" y="579072"/>
                </a:lnTo>
                <a:lnTo>
                  <a:pt x="625788" y="546494"/>
                </a:lnTo>
                <a:lnTo>
                  <a:pt x="650874" y="510417"/>
                </a:lnTo>
                <a:lnTo>
                  <a:pt x="671108" y="471247"/>
                </a:lnTo>
                <a:lnTo>
                  <a:pt x="686077" y="429387"/>
                </a:lnTo>
                <a:lnTo>
                  <a:pt x="695363" y="385242"/>
                </a:lnTo>
                <a:lnTo>
                  <a:pt x="698550" y="339216"/>
                </a:lnTo>
                <a:lnTo>
                  <a:pt x="695363" y="293191"/>
                </a:lnTo>
                <a:lnTo>
                  <a:pt x="686077" y="249046"/>
                </a:lnTo>
                <a:lnTo>
                  <a:pt x="671108" y="207186"/>
                </a:lnTo>
                <a:lnTo>
                  <a:pt x="650874" y="168016"/>
                </a:lnTo>
                <a:lnTo>
                  <a:pt x="625788" y="131939"/>
                </a:lnTo>
                <a:lnTo>
                  <a:pt x="596268" y="99361"/>
                </a:lnTo>
                <a:lnTo>
                  <a:pt x="562728" y="70686"/>
                </a:lnTo>
                <a:lnTo>
                  <a:pt x="525586" y="46317"/>
                </a:lnTo>
                <a:lnTo>
                  <a:pt x="485256" y="26660"/>
                </a:lnTo>
                <a:lnTo>
                  <a:pt x="442154" y="12118"/>
                </a:lnTo>
                <a:lnTo>
                  <a:pt x="396697" y="3097"/>
                </a:lnTo>
                <a:lnTo>
                  <a:pt x="349300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59358" y="1743836"/>
            <a:ext cx="33845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FFFF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</a:t>
            </a:r>
            <a:endParaRPr sz="4000" b="1" spc="-5" dirty="0">
              <a:solidFill>
                <a:srgbClr val="FFFFFF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70400" y="0"/>
            <a:ext cx="4673600" cy="5143500"/>
          </a:xfrm>
          <a:custGeom>
            <a:avLst/>
            <a:gdLst/>
            <a:ahLst/>
            <a:cxnLst/>
            <a:rect l="l" t="t" r="r" b="b"/>
            <a:pathLst>
              <a:path w="4673600" h="5143500">
                <a:moveTo>
                  <a:pt x="0" y="5143500"/>
                </a:moveTo>
                <a:lnTo>
                  <a:pt x="4673600" y="5143500"/>
                </a:lnTo>
                <a:lnTo>
                  <a:pt x="46736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299799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>
            <p:custDataLst>
              <p:tags r:id="rId1"/>
            </p:custDataLst>
          </p:nvPr>
        </p:nvSpPr>
        <p:spPr>
          <a:xfrm>
            <a:off x="4572508" y="0"/>
            <a:ext cx="4571491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>
            <p:custDataLst>
              <p:tags r:id="rId3"/>
            </p:custDataLst>
          </p:nvPr>
        </p:nvSpPr>
        <p:spPr>
          <a:xfrm>
            <a:off x="4572000" y="0"/>
            <a:ext cx="4572000" cy="514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1187" y="2550121"/>
            <a:ext cx="3743325" cy="923925"/>
          </a:xfrm>
          <a:custGeom>
            <a:avLst/>
            <a:gdLst/>
            <a:ahLst/>
            <a:cxnLst/>
            <a:rect l="l" t="t" r="r" b="b"/>
            <a:pathLst>
              <a:path w="3743325" h="923925">
                <a:moveTo>
                  <a:pt x="0" y="923328"/>
                </a:moveTo>
                <a:lnTo>
                  <a:pt x="3743071" y="923328"/>
                </a:lnTo>
                <a:lnTo>
                  <a:pt x="3743071" y="0"/>
                </a:lnTo>
                <a:lnTo>
                  <a:pt x="0" y="0"/>
                </a:lnTo>
                <a:lnTo>
                  <a:pt x="0" y="92332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90168" y="2546075"/>
            <a:ext cx="3736975" cy="842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200" spc="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人体接</a:t>
            </a:r>
            <a:r>
              <a:rPr sz="1200" spc="5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触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220V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380V</a:t>
            </a:r>
            <a:r>
              <a:rPr sz="1200" spc="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的电，</a:t>
            </a:r>
            <a:r>
              <a:rPr sz="1200" spc="5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都有自救</a:t>
            </a:r>
            <a:r>
              <a:rPr sz="12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的可</a:t>
            </a:r>
            <a:r>
              <a:rPr sz="1200" spc="6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200" spc="6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。1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千 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伏及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其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以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上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压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等级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200" spc="3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</a:t>
            </a:r>
            <a:r>
              <a:rPr sz="12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对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体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会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有</a:t>
            </a:r>
            <a:r>
              <a:rPr sz="12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严重</a:t>
            </a:r>
            <a:r>
              <a:rPr sz="1200" spc="2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的伤害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 人体没有自救的可</a:t>
            </a:r>
            <a:r>
              <a:rPr sz="12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2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2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52261" y="2535250"/>
            <a:ext cx="2666238" cy="1985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74065" y="1203705"/>
            <a:ext cx="8039734" cy="359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68300" algn="l"/>
                <a:tab pos="368935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触电</a:t>
            </a:r>
            <a:endParaRPr sz="2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ct val="150000"/>
              </a:lnSpc>
              <a:spcBef>
                <a:spcPts val="52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触电是电击伤的俗称，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通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常是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指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人体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直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接触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及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电源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高压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经过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空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气或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其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他导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介质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传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递电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流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通过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体 时引起的组织损伤和功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障碍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重者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収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生心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跳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和呼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吸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骤停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超</a:t>
            </a:r>
            <a:r>
              <a:rPr sz="14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过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1000V（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伏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）的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高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压电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还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可引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起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灼伤。 闪电损伤（雷击）属亍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高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压电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损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伤范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畴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。免费资料关注公众号:安全生产管理</a:t>
            </a:r>
            <a:r>
              <a:rPr lang="zh-CN"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400" dirty="0">
              <a:solidFill>
                <a:srgbClr val="7E7E7E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8600">
              <a:lnSpc>
                <a:spcPct val="100000"/>
              </a:lnSpc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可自救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8600">
              <a:lnSpc>
                <a:spcPct val="100000"/>
              </a:lnSpc>
              <a:spcBef>
                <a:spcPts val="122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人体接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触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220V或380V的电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都有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自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救的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可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28600">
              <a:lnSpc>
                <a:spcPct val="100000"/>
              </a:lnSpc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不可自救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41300" marR="3946525">
              <a:lnSpc>
                <a:spcPct val="150000"/>
              </a:lnSpc>
              <a:spcBef>
                <a:spcPts val="62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1千伏及其以上的电压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等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级的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，对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体会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有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严重 的伤害，人体没有自救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可能。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36587" y="3520643"/>
            <a:ext cx="5264150" cy="971550"/>
          </a:xfrm>
          <a:prstGeom prst="rect">
            <a:avLst/>
          </a:prstGeom>
          <a:ln w="12700">
            <a:solidFill>
              <a:srgbClr val="7E7E7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 marL="91440" marR="76200" indent="53340" algn="just">
              <a:lnSpc>
                <a:spcPct val="150000"/>
              </a:lnSpc>
              <a:spcBef>
                <a:spcPts val="2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一般而论，在心跳停止</a:t>
            </a:r>
            <a:r>
              <a:rPr sz="1400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4分钟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内能实</a:t>
            </a:r>
            <a:r>
              <a:rPr sz="14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施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心肺复苏幵在</a:t>
            </a:r>
            <a:r>
              <a:rPr sz="1400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8分</a:t>
            </a:r>
            <a:r>
              <a:rPr sz="1400" spc="10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钟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内获得 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迚一步医治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者</a:t>
            </a:r>
            <a:r>
              <a:rPr sz="1400" spc="5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救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愈率可</a:t>
            </a:r>
            <a:r>
              <a:rPr sz="1400" spc="5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达</a:t>
            </a:r>
            <a:r>
              <a:rPr sz="1400" spc="1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45%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或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更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高</a:t>
            </a:r>
            <a:r>
              <a:rPr sz="1400" spc="5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；</a:t>
            </a:r>
            <a:r>
              <a:rPr sz="1400" spc="4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超过</a:t>
            </a:r>
            <a:r>
              <a:rPr sz="1400" spc="50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6</a:t>
            </a:r>
            <a:r>
              <a:rPr sz="1400" spc="3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分</a:t>
            </a:r>
            <a:r>
              <a:rPr sz="1400" spc="4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钟</a:t>
            </a:r>
            <a:r>
              <a:rPr sz="1400" spc="3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者</a:t>
            </a:r>
            <a:r>
              <a:rPr sz="1400" spc="4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，大脑多 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已収生丌可逆转的损害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复苏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存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活的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可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能性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微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小。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32500" y="1641587"/>
            <a:ext cx="2035005" cy="281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86867" y="1203705"/>
            <a:ext cx="4430395" cy="234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脱离电源</a:t>
            </a:r>
            <a:endParaRPr sz="2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7965">
              <a:lnSpc>
                <a:spcPct val="100000"/>
              </a:lnSpc>
              <a:spcBef>
                <a:spcPts val="1425"/>
              </a:spcBef>
            </a:pPr>
            <a:r>
              <a:rPr sz="16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首先要使伤者脱离电源</a:t>
            </a:r>
            <a:endParaRPr sz="16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33680">
              <a:lnSpc>
                <a:spcPct val="100000"/>
              </a:lnSpc>
              <a:spcBef>
                <a:spcPts val="112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1、拉开电源开关，或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切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断电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源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3368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2、使触电者不导电体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解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脱。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241300">
              <a:lnSpc>
                <a:spcPct val="100000"/>
              </a:lnSpc>
            </a:pPr>
            <a:r>
              <a:rPr sz="1600" b="1" spc="-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注意：</a:t>
            </a:r>
            <a:r>
              <a:rPr sz="16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确定伤者及周围无带电体，</a:t>
            </a:r>
            <a:r>
              <a:rPr sz="16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以</a:t>
            </a:r>
            <a:r>
              <a:rPr sz="16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２0米</a:t>
            </a:r>
            <a:r>
              <a:rPr sz="16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为</a:t>
            </a:r>
            <a:r>
              <a:rPr sz="16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宜</a:t>
            </a:r>
            <a:endParaRPr sz="16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86867" y="1203705"/>
            <a:ext cx="15875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神志判断</a:t>
            </a:r>
            <a:endParaRPr sz="2400" b="1" dirty="0">
              <a:solidFill>
                <a:srgbClr val="299799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1650" y="1944357"/>
            <a:ext cx="659765" cy="315595"/>
          </a:xfrm>
          <a:prstGeom prst="rect">
            <a:avLst/>
          </a:prstGeom>
          <a:solidFill>
            <a:srgbClr val="299799"/>
          </a:solidFill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b="1" dirty="0">
                <a:solidFill>
                  <a:srgbClr val="FFFFFF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口诀</a:t>
            </a:r>
            <a:endParaRPr sz="1800" b="1" dirty="0">
              <a:solidFill>
                <a:srgbClr val="FFFFFF"/>
              </a:solidFill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665" y="2524519"/>
            <a:ext cx="1392555" cy="190246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600" b="1" spc="-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拍案(按)叫好</a:t>
            </a:r>
            <a:endParaRPr sz="16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拍：拍肩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案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(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</a:t>
            </a:r>
            <a:r>
              <a:rPr sz="14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)：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按压人中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叫：呼叫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好：摆好体位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1187" y="1944497"/>
            <a:ext cx="609688" cy="375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72000" y="1920227"/>
            <a:ext cx="3960876" cy="26192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14110" y="2242639"/>
            <a:ext cx="3958389" cy="2164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0168" y="1256157"/>
            <a:ext cx="3639185" cy="3189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5"/>
              </a:spcBef>
              <a:tabLst>
                <a:tab pos="48196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1.	拍肩</a:t>
            </a:r>
            <a:endParaRPr sz="20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94615">
              <a:lnSpc>
                <a:spcPct val="100000"/>
              </a:lnSpc>
              <a:spcBef>
                <a:spcPts val="1515"/>
              </a:spcBef>
            </a:pPr>
            <a:r>
              <a:rPr sz="16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拍肩丌能用力过小过大</a:t>
            </a:r>
            <a:endParaRPr sz="16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210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用力过小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64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拍肩用力过小，未达到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拍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肩的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目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用力过大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 marR="5080">
              <a:lnSpc>
                <a:spcPct val="150000"/>
              </a:lnSpc>
              <a:spcBef>
                <a:spcPts val="25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拍肩用力过大</a:t>
            </a:r>
            <a:r>
              <a:rPr sz="1400" spc="-6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 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，可能使触电者叐伤的其它部位 的伤情加重。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603"/>
            <a:ext cx="7289800" cy="61649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2897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0409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0" y="207314"/>
                </a:moveTo>
                <a:lnTo>
                  <a:pt x="5476" y="159777"/>
                </a:lnTo>
                <a:lnTo>
                  <a:pt x="21076" y="116140"/>
                </a:lnTo>
                <a:lnTo>
                  <a:pt x="45556" y="77647"/>
                </a:lnTo>
                <a:lnTo>
                  <a:pt x="77672" y="45542"/>
                </a:lnTo>
                <a:lnTo>
                  <a:pt x="116179" y="21070"/>
                </a:lnTo>
                <a:lnTo>
                  <a:pt x="159833" y="5474"/>
                </a:lnTo>
                <a:lnTo>
                  <a:pt x="207391" y="0"/>
                </a:lnTo>
                <a:lnTo>
                  <a:pt x="254901" y="5474"/>
                </a:lnTo>
                <a:lnTo>
                  <a:pt x="298522" y="21070"/>
                </a:lnTo>
                <a:lnTo>
                  <a:pt x="337006" y="45542"/>
                </a:lnTo>
                <a:lnTo>
                  <a:pt x="369108" y="77647"/>
                </a:lnTo>
                <a:lnTo>
                  <a:pt x="393581" y="116140"/>
                </a:lnTo>
                <a:lnTo>
                  <a:pt x="409178" y="159777"/>
                </a:lnTo>
                <a:lnTo>
                  <a:pt x="414655" y="207314"/>
                </a:lnTo>
                <a:lnTo>
                  <a:pt x="409178" y="254848"/>
                </a:lnTo>
                <a:lnTo>
                  <a:pt x="393581" y="298483"/>
                </a:lnTo>
                <a:lnTo>
                  <a:pt x="369108" y="336976"/>
                </a:lnTo>
                <a:lnTo>
                  <a:pt x="337006" y="369082"/>
                </a:lnTo>
                <a:lnTo>
                  <a:pt x="298522" y="393556"/>
                </a:lnTo>
                <a:lnTo>
                  <a:pt x="254901" y="409153"/>
                </a:lnTo>
                <a:lnTo>
                  <a:pt x="207391" y="414629"/>
                </a:lnTo>
                <a:lnTo>
                  <a:pt x="159833" y="409153"/>
                </a:lnTo>
                <a:lnTo>
                  <a:pt x="116179" y="393556"/>
                </a:lnTo>
                <a:lnTo>
                  <a:pt x="77672" y="369082"/>
                </a:lnTo>
                <a:lnTo>
                  <a:pt x="45556" y="336976"/>
                </a:lnTo>
                <a:lnTo>
                  <a:pt x="21076" y="298483"/>
                </a:lnTo>
                <a:lnTo>
                  <a:pt x="5476" y="254848"/>
                </a:lnTo>
                <a:lnTo>
                  <a:pt x="0" y="207314"/>
                </a:lnTo>
                <a:close/>
              </a:path>
            </a:pathLst>
          </a:custGeom>
          <a:ln w="12700">
            <a:solidFill>
              <a:srgbClr val="2897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58200" y="4707229"/>
            <a:ext cx="233172" cy="229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735696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4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33C3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19008" y="4694161"/>
            <a:ext cx="243205" cy="216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0983" y="4594212"/>
            <a:ext cx="414655" cy="414655"/>
          </a:xfrm>
          <a:custGeom>
            <a:avLst/>
            <a:gdLst/>
            <a:ahLst/>
            <a:cxnLst/>
            <a:rect l="l" t="t" r="r" b="b"/>
            <a:pathLst>
              <a:path w="414654" h="414654">
                <a:moveTo>
                  <a:pt x="207391" y="0"/>
                </a:moveTo>
                <a:lnTo>
                  <a:pt x="159833" y="5474"/>
                </a:lnTo>
                <a:lnTo>
                  <a:pt x="116179" y="21070"/>
                </a:lnTo>
                <a:lnTo>
                  <a:pt x="77672" y="45542"/>
                </a:lnTo>
                <a:lnTo>
                  <a:pt x="45556" y="77647"/>
                </a:lnTo>
                <a:lnTo>
                  <a:pt x="21076" y="116140"/>
                </a:lnTo>
                <a:lnTo>
                  <a:pt x="5476" y="159777"/>
                </a:lnTo>
                <a:lnTo>
                  <a:pt x="0" y="207314"/>
                </a:lnTo>
                <a:lnTo>
                  <a:pt x="5476" y="254848"/>
                </a:lnTo>
                <a:lnTo>
                  <a:pt x="21076" y="298483"/>
                </a:lnTo>
                <a:lnTo>
                  <a:pt x="45556" y="336976"/>
                </a:lnTo>
                <a:lnTo>
                  <a:pt x="77672" y="369082"/>
                </a:lnTo>
                <a:lnTo>
                  <a:pt x="116179" y="393556"/>
                </a:lnTo>
                <a:lnTo>
                  <a:pt x="159833" y="409153"/>
                </a:lnTo>
                <a:lnTo>
                  <a:pt x="207391" y="414629"/>
                </a:lnTo>
                <a:lnTo>
                  <a:pt x="254901" y="409153"/>
                </a:lnTo>
                <a:lnTo>
                  <a:pt x="298522" y="393556"/>
                </a:lnTo>
                <a:lnTo>
                  <a:pt x="337006" y="369082"/>
                </a:lnTo>
                <a:lnTo>
                  <a:pt x="369108" y="336976"/>
                </a:lnTo>
                <a:lnTo>
                  <a:pt x="393581" y="298483"/>
                </a:lnTo>
                <a:lnTo>
                  <a:pt x="409178" y="254848"/>
                </a:lnTo>
                <a:lnTo>
                  <a:pt x="414655" y="207314"/>
                </a:lnTo>
                <a:lnTo>
                  <a:pt x="409178" y="159777"/>
                </a:lnTo>
                <a:lnTo>
                  <a:pt x="393581" y="116140"/>
                </a:lnTo>
                <a:lnTo>
                  <a:pt x="369108" y="77647"/>
                </a:lnTo>
                <a:lnTo>
                  <a:pt x="337006" y="45542"/>
                </a:lnTo>
                <a:lnTo>
                  <a:pt x="298522" y="21070"/>
                </a:lnTo>
                <a:lnTo>
                  <a:pt x="254901" y="5474"/>
                </a:lnTo>
                <a:lnTo>
                  <a:pt x="207391" y="0"/>
                </a:lnTo>
                <a:close/>
              </a:path>
            </a:pathLst>
          </a:custGeom>
          <a:solidFill>
            <a:srgbClr val="97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9150" y="4654537"/>
            <a:ext cx="305435" cy="262890"/>
          </a:xfrm>
          <a:custGeom>
            <a:avLst/>
            <a:gdLst/>
            <a:ahLst/>
            <a:cxnLst/>
            <a:rect l="l" t="t" r="r" b="b"/>
            <a:pathLst>
              <a:path w="305434" h="262889">
                <a:moveTo>
                  <a:pt x="146684" y="58292"/>
                </a:moveTo>
                <a:lnTo>
                  <a:pt x="111392" y="64302"/>
                </a:lnTo>
                <a:lnTo>
                  <a:pt x="80660" y="81130"/>
                </a:lnTo>
                <a:lnTo>
                  <a:pt x="56620" y="106974"/>
                </a:lnTo>
                <a:lnTo>
                  <a:pt x="41401" y="140030"/>
                </a:lnTo>
                <a:lnTo>
                  <a:pt x="0" y="140030"/>
                </a:lnTo>
                <a:lnTo>
                  <a:pt x="0" y="236512"/>
                </a:lnTo>
                <a:lnTo>
                  <a:pt x="35941" y="236512"/>
                </a:lnTo>
                <a:lnTo>
                  <a:pt x="39457" y="246972"/>
                </a:lnTo>
                <a:lnTo>
                  <a:pt x="46259" y="255298"/>
                </a:lnTo>
                <a:lnTo>
                  <a:pt x="55586" y="260800"/>
                </a:lnTo>
                <a:lnTo>
                  <a:pt x="66675" y="262788"/>
                </a:lnTo>
                <a:lnTo>
                  <a:pt x="77672" y="260800"/>
                </a:lnTo>
                <a:lnTo>
                  <a:pt x="86931" y="255298"/>
                </a:lnTo>
                <a:lnTo>
                  <a:pt x="88920" y="252856"/>
                </a:lnTo>
                <a:lnTo>
                  <a:pt x="66675" y="252856"/>
                </a:lnTo>
                <a:lnTo>
                  <a:pt x="58338" y="251174"/>
                </a:lnTo>
                <a:lnTo>
                  <a:pt x="51514" y="246607"/>
                </a:lnTo>
                <a:lnTo>
                  <a:pt x="46904" y="239875"/>
                </a:lnTo>
                <a:lnTo>
                  <a:pt x="45211" y="231698"/>
                </a:lnTo>
                <a:lnTo>
                  <a:pt x="46257" y="226567"/>
                </a:lnTo>
                <a:lnTo>
                  <a:pt x="9905" y="226567"/>
                </a:lnTo>
                <a:lnTo>
                  <a:pt x="9905" y="149961"/>
                </a:lnTo>
                <a:lnTo>
                  <a:pt x="49402" y="149961"/>
                </a:lnTo>
                <a:lnTo>
                  <a:pt x="50419" y="146113"/>
                </a:lnTo>
                <a:lnTo>
                  <a:pt x="63549" y="114658"/>
                </a:lnTo>
                <a:lnTo>
                  <a:pt x="85359" y="90146"/>
                </a:lnTo>
                <a:lnTo>
                  <a:pt x="113766" y="74227"/>
                </a:lnTo>
                <a:lnTo>
                  <a:pt x="146684" y="68554"/>
                </a:lnTo>
                <a:lnTo>
                  <a:pt x="189673" y="68554"/>
                </a:lnTo>
                <a:lnTo>
                  <a:pt x="181917" y="64302"/>
                </a:lnTo>
                <a:lnTo>
                  <a:pt x="146684" y="58292"/>
                </a:lnTo>
                <a:close/>
              </a:path>
              <a:path w="305434" h="262889">
                <a:moveTo>
                  <a:pt x="206101" y="236512"/>
                </a:moveTo>
                <a:lnTo>
                  <a:pt x="195706" y="236512"/>
                </a:lnTo>
                <a:lnTo>
                  <a:pt x="199278" y="246972"/>
                </a:lnTo>
                <a:lnTo>
                  <a:pt x="206089" y="255298"/>
                </a:lnTo>
                <a:lnTo>
                  <a:pt x="215423" y="260800"/>
                </a:lnTo>
                <a:lnTo>
                  <a:pt x="226568" y="262788"/>
                </a:lnTo>
                <a:lnTo>
                  <a:pt x="237491" y="260800"/>
                </a:lnTo>
                <a:lnTo>
                  <a:pt x="246713" y="255298"/>
                </a:lnTo>
                <a:lnTo>
                  <a:pt x="248698" y="252856"/>
                </a:lnTo>
                <a:lnTo>
                  <a:pt x="226568" y="252856"/>
                </a:lnTo>
                <a:lnTo>
                  <a:pt x="218231" y="251174"/>
                </a:lnTo>
                <a:lnTo>
                  <a:pt x="211407" y="246607"/>
                </a:lnTo>
                <a:lnTo>
                  <a:pt x="206797" y="239875"/>
                </a:lnTo>
                <a:lnTo>
                  <a:pt x="206101" y="236512"/>
                </a:lnTo>
                <a:close/>
              </a:path>
              <a:path w="305434" h="262889">
                <a:moveTo>
                  <a:pt x="89078" y="210540"/>
                </a:moveTo>
                <a:lnTo>
                  <a:pt x="66675" y="210540"/>
                </a:lnTo>
                <a:lnTo>
                  <a:pt x="74864" y="212178"/>
                </a:lnTo>
                <a:lnTo>
                  <a:pt x="81613" y="216671"/>
                </a:lnTo>
                <a:lnTo>
                  <a:pt x="86195" y="223388"/>
                </a:lnTo>
                <a:lnTo>
                  <a:pt x="87883" y="231698"/>
                </a:lnTo>
                <a:lnTo>
                  <a:pt x="86195" y="239875"/>
                </a:lnTo>
                <a:lnTo>
                  <a:pt x="81613" y="246607"/>
                </a:lnTo>
                <a:lnTo>
                  <a:pt x="74864" y="251174"/>
                </a:lnTo>
                <a:lnTo>
                  <a:pt x="66675" y="252856"/>
                </a:lnTo>
                <a:lnTo>
                  <a:pt x="88920" y="252856"/>
                </a:lnTo>
                <a:lnTo>
                  <a:pt x="93714" y="246972"/>
                </a:lnTo>
                <a:lnTo>
                  <a:pt x="97281" y="236512"/>
                </a:lnTo>
                <a:lnTo>
                  <a:pt x="206101" y="236512"/>
                </a:lnTo>
                <a:lnTo>
                  <a:pt x="205104" y="231698"/>
                </a:lnTo>
                <a:lnTo>
                  <a:pt x="206150" y="226567"/>
                </a:lnTo>
                <a:lnTo>
                  <a:pt x="97281" y="226567"/>
                </a:lnTo>
                <a:lnTo>
                  <a:pt x="93714" y="216241"/>
                </a:lnTo>
                <a:lnTo>
                  <a:pt x="89078" y="210540"/>
                </a:lnTo>
                <a:close/>
              </a:path>
              <a:path w="305434" h="262889">
                <a:moveTo>
                  <a:pt x="248855" y="210540"/>
                </a:moveTo>
                <a:lnTo>
                  <a:pt x="226568" y="210540"/>
                </a:lnTo>
                <a:lnTo>
                  <a:pt x="234757" y="212178"/>
                </a:lnTo>
                <a:lnTo>
                  <a:pt x="241506" y="216671"/>
                </a:lnTo>
                <a:lnTo>
                  <a:pt x="246088" y="223388"/>
                </a:lnTo>
                <a:lnTo>
                  <a:pt x="247776" y="231698"/>
                </a:lnTo>
                <a:lnTo>
                  <a:pt x="246088" y="239875"/>
                </a:lnTo>
                <a:lnTo>
                  <a:pt x="241506" y="246607"/>
                </a:lnTo>
                <a:lnTo>
                  <a:pt x="234757" y="251174"/>
                </a:lnTo>
                <a:lnTo>
                  <a:pt x="226568" y="252856"/>
                </a:lnTo>
                <a:lnTo>
                  <a:pt x="248698" y="252856"/>
                </a:lnTo>
                <a:lnTo>
                  <a:pt x="253482" y="246972"/>
                </a:lnTo>
                <a:lnTo>
                  <a:pt x="257048" y="236512"/>
                </a:lnTo>
                <a:lnTo>
                  <a:pt x="292989" y="236512"/>
                </a:lnTo>
                <a:lnTo>
                  <a:pt x="292989" y="226567"/>
                </a:lnTo>
                <a:lnTo>
                  <a:pt x="257048" y="226567"/>
                </a:lnTo>
                <a:lnTo>
                  <a:pt x="253482" y="216241"/>
                </a:lnTo>
                <a:lnTo>
                  <a:pt x="248855" y="210540"/>
                </a:lnTo>
                <a:close/>
              </a:path>
              <a:path w="305434" h="262889">
                <a:moveTo>
                  <a:pt x="66675" y="200291"/>
                </a:moveTo>
                <a:lnTo>
                  <a:pt x="55586" y="202323"/>
                </a:lnTo>
                <a:lnTo>
                  <a:pt x="46259" y="207900"/>
                </a:lnTo>
                <a:lnTo>
                  <a:pt x="39457" y="216241"/>
                </a:lnTo>
                <a:lnTo>
                  <a:pt x="35941" y="226567"/>
                </a:lnTo>
                <a:lnTo>
                  <a:pt x="46257" y="226567"/>
                </a:lnTo>
                <a:lnTo>
                  <a:pt x="46904" y="223388"/>
                </a:lnTo>
                <a:lnTo>
                  <a:pt x="51514" y="216671"/>
                </a:lnTo>
                <a:lnTo>
                  <a:pt x="58338" y="212178"/>
                </a:lnTo>
                <a:lnTo>
                  <a:pt x="66675" y="210540"/>
                </a:lnTo>
                <a:lnTo>
                  <a:pt x="89078" y="210540"/>
                </a:lnTo>
                <a:lnTo>
                  <a:pt x="86931" y="207900"/>
                </a:lnTo>
                <a:lnTo>
                  <a:pt x="77672" y="202323"/>
                </a:lnTo>
                <a:lnTo>
                  <a:pt x="66675" y="200291"/>
                </a:lnTo>
                <a:close/>
              </a:path>
              <a:path w="305434" h="262889">
                <a:moveTo>
                  <a:pt x="226568" y="200291"/>
                </a:moveTo>
                <a:lnTo>
                  <a:pt x="215423" y="202323"/>
                </a:lnTo>
                <a:lnTo>
                  <a:pt x="206089" y="207900"/>
                </a:lnTo>
                <a:lnTo>
                  <a:pt x="199278" y="216241"/>
                </a:lnTo>
                <a:lnTo>
                  <a:pt x="195706" y="226567"/>
                </a:lnTo>
                <a:lnTo>
                  <a:pt x="206150" y="226567"/>
                </a:lnTo>
                <a:lnTo>
                  <a:pt x="206797" y="223388"/>
                </a:lnTo>
                <a:lnTo>
                  <a:pt x="211407" y="216671"/>
                </a:lnTo>
                <a:lnTo>
                  <a:pt x="218231" y="212178"/>
                </a:lnTo>
                <a:lnTo>
                  <a:pt x="226568" y="210540"/>
                </a:lnTo>
                <a:lnTo>
                  <a:pt x="248855" y="210540"/>
                </a:lnTo>
                <a:lnTo>
                  <a:pt x="246713" y="207900"/>
                </a:lnTo>
                <a:lnTo>
                  <a:pt x="237491" y="202323"/>
                </a:lnTo>
                <a:lnTo>
                  <a:pt x="226568" y="200291"/>
                </a:lnTo>
                <a:close/>
              </a:path>
              <a:path w="305434" h="262889">
                <a:moveTo>
                  <a:pt x="189673" y="68554"/>
                </a:moveTo>
                <a:lnTo>
                  <a:pt x="146684" y="68554"/>
                </a:lnTo>
                <a:lnTo>
                  <a:pt x="179425" y="74227"/>
                </a:lnTo>
                <a:lnTo>
                  <a:pt x="207819" y="90146"/>
                </a:lnTo>
                <a:lnTo>
                  <a:pt x="229713" y="114658"/>
                </a:lnTo>
                <a:lnTo>
                  <a:pt x="242950" y="146113"/>
                </a:lnTo>
                <a:lnTo>
                  <a:pt x="243840" y="149961"/>
                </a:lnTo>
                <a:lnTo>
                  <a:pt x="283082" y="149961"/>
                </a:lnTo>
                <a:lnTo>
                  <a:pt x="283082" y="226567"/>
                </a:lnTo>
                <a:lnTo>
                  <a:pt x="292989" y="226567"/>
                </a:lnTo>
                <a:lnTo>
                  <a:pt x="292989" y="219836"/>
                </a:lnTo>
                <a:lnTo>
                  <a:pt x="304926" y="219836"/>
                </a:lnTo>
                <a:lnTo>
                  <a:pt x="304926" y="199974"/>
                </a:lnTo>
                <a:lnTo>
                  <a:pt x="292989" y="199974"/>
                </a:lnTo>
                <a:lnTo>
                  <a:pt x="292989" y="140030"/>
                </a:lnTo>
                <a:lnTo>
                  <a:pt x="251586" y="140030"/>
                </a:lnTo>
                <a:lnTo>
                  <a:pt x="236571" y="106974"/>
                </a:lnTo>
                <a:lnTo>
                  <a:pt x="212613" y="81130"/>
                </a:lnTo>
                <a:lnTo>
                  <a:pt x="189673" y="68554"/>
                </a:lnTo>
                <a:close/>
              </a:path>
              <a:path w="305434" h="262889">
                <a:moveTo>
                  <a:pt x="154050" y="199669"/>
                </a:moveTo>
                <a:lnTo>
                  <a:pt x="138938" y="199669"/>
                </a:lnTo>
                <a:lnTo>
                  <a:pt x="138938" y="215049"/>
                </a:lnTo>
                <a:lnTo>
                  <a:pt x="154050" y="215049"/>
                </a:lnTo>
                <a:lnTo>
                  <a:pt x="154050" y="199669"/>
                </a:lnTo>
                <a:close/>
              </a:path>
              <a:path w="305434" h="262889">
                <a:moveTo>
                  <a:pt x="169418" y="184607"/>
                </a:moveTo>
                <a:lnTo>
                  <a:pt x="123571" y="184607"/>
                </a:lnTo>
                <a:lnTo>
                  <a:pt x="123571" y="199669"/>
                </a:lnTo>
                <a:lnTo>
                  <a:pt x="169418" y="199669"/>
                </a:lnTo>
                <a:lnTo>
                  <a:pt x="169418" y="184607"/>
                </a:lnTo>
                <a:close/>
              </a:path>
              <a:path w="305434" h="262889">
                <a:moveTo>
                  <a:pt x="154050" y="169214"/>
                </a:moveTo>
                <a:lnTo>
                  <a:pt x="138938" y="169214"/>
                </a:lnTo>
                <a:lnTo>
                  <a:pt x="138938" y="184607"/>
                </a:lnTo>
                <a:lnTo>
                  <a:pt x="154050" y="184607"/>
                </a:lnTo>
                <a:lnTo>
                  <a:pt x="154050" y="169214"/>
                </a:lnTo>
                <a:close/>
              </a:path>
              <a:path w="305434" h="262889">
                <a:moveTo>
                  <a:pt x="141477" y="88417"/>
                </a:moveTo>
                <a:lnTo>
                  <a:pt x="95821" y="107415"/>
                </a:lnTo>
                <a:lnTo>
                  <a:pt x="69596" y="150939"/>
                </a:lnTo>
                <a:lnTo>
                  <a:pt x="69342" y="152222"/>
                </a:lnTo>
                <a:lnTo>
                  <a:pt x="141477" y="152222"/>
                </a:lnTo>
                <a:lnTo>
                  <a:pt x="141477" y="88417"/>
                </a:lnTo>
                <a:close/>
              </a:path>
              <a:path w="305434" h="262889">
                <a:moveTo>
                  <a:pt x="151510" y="88417"/>
                </a:moveTo>
                <a:lnTo>
                  <a:pt x="151510" y="152222"/>
                </a:lnTo>
                <a:lnTo>
                  <a:pt x="223647" y="152222"/>
                </a:lnTo>
                <a:lnTo>
                  <a:pt x="197167" y="107295"/>
                </a:lnTo>
                <a:lnTo>
                  <a:pt x="151510" y="88417"/>
                </a:lnTo>
                <a:close/>
              </a:path>
              <a:path w="305434" h="262889">
                <a:moveTo>
                  <a:pt x="146684" y="29146"/>
                </a:moveTo>
                <a:lnTo>
                  <a:pt x="137779" y="30784"/>
                </a:lnTo>
                <a:lnTo>
                  <a:pt x="130301" y="35279"/>
                </a:lnTo>
                <a:lnTo>
                  <a:pt x="124825" y="41999"/>
                </a:lnTo>
                <a:lnTo>
                  <a:pt x="121920" y="50317"/>
                </a:lnTo>
                <a:lnTo>
                  <a:pt x="171069" y="50317"/>
                </a:lnTo>
                <a:lnTo>
                  <a:pt x="168169" y="41999"/>
                </a:lnTo>
                <a:lnTo>
                  <a:pt x="162734" y="35279"/>
                </a:lnTo>
                <a:lnTo>
                  <a:pt x="155370" y="30784"/>
                </a:lnTo>
                <a:lnTo>
                  <a:pt x="146684" y="29146"/>
                </a:lnTo>
                <a:close/>
              </a:path>
              <a:path w="305434" h="262889">
                <a:moveTo>
                  <a:pt x="184530" y="16001"/>
                </a:moveTo>
                <a:lnTo>
                  <a:pt x="167894" y="32664"/>
                </a:lnTo>
                <a:lnTo>
                  <a:pt x="174878" y="39700"/>
                </a:lnTo>
                <a:lnTo>
                  <a:pt x="191643" y="23050"/>
                </a:lnTo>
                <a:lnTo>
                  <a:pt x="184530" y="16001"/>
                </a:lnTo>
                <a:close/>
              </a:path>
              <a:path w="305434" h="262889">
                <a:moveTo>
                  <a:pt x="108457" y="14731"/>
                </a:moveTo>
                <a:lnTo>
                  <a:pt x="101473" y="21767"/>
                </a:lnTo>
                <a:lnTo>
                  <a:pt x="118364" y="38417"/>
                </a:lnTo>
                <a:lnTo>
                  <a:pt x="125475" y="31381"/>
                </a:lnTo>
                <a:lnTo>
                  <a:pt x="108457" y="14731"/>
                </a:lnTo>
                <a:close/>
              </a:path>
              <a:path w="305434" h="262889">
                <a:moveTo>
                  <a:pt x="151510" y="0"/>
                </a:moveTo>
                <a:lnTo>
                  <a:pt x="141477" y="0"/>
                </a:lnTo>
                <a:lnTo>
                  <a:pt x="141477" y="23698"/>
                </a:lnTo>
                <a:lnTo>
                  <a:pt x="151510" y="23698"/>
                </a:lnTo>
                <a:lnTo>
                  <a:pt x="151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82244" y="49733"/>
            <a:ext cx="2056764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Arial Black" panose="020B0A04020102020204" charset="0"/>
                <a:ea typeface="汉仪雅酷黑 95W" panose="020B0A04020202020204" charset="-122"/>
              </a:rPr>
              <a:t>触电急救</a:t>
            </a:r>
            <a:endParaRPr spc="-5" dirty="0">
              <a:latin typeface="Arial Black" panose="020B0A04020102020204" charset="0"/>
              <a:ea typeface="汉仪雅酷黑 95W" panose="020B0A04020202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161289"/>
            <a:ext cx="400050" cy="400050"/>
          </a:xfrm>
          <a:custGeom>
            <a:avLst/>
            <a:gdLst/>
            <a:ahLst/>
            <a:cxnLst/>
            <a:rect l="l" t="t" r="r" b="b"/>
            <a:pathLst>
              <a:path w="400050" h="400050">
                <a:moveTo>
                  <a:pt x="258940" y="0"/>
                </a:moveTo>
                <a:lnTo>
                  <a:pt x="141097" y="0"/>
                </a:lnTo>
                <a:lnTo>
                  <a:pt x="127878" y="2674"/>
                </a:lnTo>
                <a:lnTo>
                  <a:pt x="117074" y="9969"/>
                </a:lnTo>
                <a:lnTo>
                  <a:pt x="109785" y="20788"/>
                </a:lnTo>
                <a:lnTo>
                  <a:pt x="107111" y="34036"/>
                </a:lnTo>
                <a:lnTo>
                  <a:pt x="107111" y="107061"/>
                </a:lnTo>
                <a:lnTo>
                  <a:pt x="33985" y="107061"/>
                </a:lnTo>
                <a:lnTo>
                  <a:pt x="20761" y="109716"/>
                </a:lnTo>
                <a:lnTo>
                  <a:pt x="9958" y="116967"/>
                </a:lnTo>
                <a:lnTo>
                  <a:pt x="2672" y="127742"/>
                </a:lnTo>
                <a:lnTo>
                  <a:pt x="0" y="140970"/>
                </a:lnTo>
                <a:lnTo>
                  <a:pt x="0" y="258572"/>
                </a:lnTo>
                <a:lnTo>
                  <a:pt x="2672" y="271746"/>
                </a:lnTo>
                <a:lnTo>
                  <a:pt x="9958" y="282527"/>
                </a:lnTo>
                <a:lnTo>
                  <a:pt x="20761" y="289808"/>
                </a:lnTo>
                <a:lnTo>
                  <a:pt x="33985" y="292481"/>
                </a:lnTo>
                <a:lnTo>
                  <a:pt x="107111" y="292481"/>
                </a:lnTo>
                <a:lnTo>
                  <a:pt x="107111" y="365506"/>
                </a:lnTo>
                <a:lnTo>
                  <a:pt x="109785" y="378753"/>
                </a:lnTo>
                <a:lnTo>
                  <a:pt x="117074" y="389572"/>
                </a:lnTo>
                <a:lnTo>
                  <a:pt x="127878" y="396867"/>
                </a:lnTo>
                <a:lnTo>
                  <a:pt x="141097" y="399542"/>
                </a:lnTo>
                <a:lnTo>
                  <a:pt x="258940" y="399542"/>
                </a:lnTo>
                <a:lnTo>
                  <a:pt x="272139" y="396867"/>
                </a:lnTo>
                <a:lnTo>
                  <a:pt x="282949" y="389572"/>
                </a:lnTo>
                <a:lnTo>
                  <a:pt x="290254" y="378753"/>
                </a:lnTo>
                <a:lnTo>
                  <a:pt x="292938" y="365506"/>
                </a:lnTo>
                <a:lnTo>
                  <a:pt x="141097" y="365506"/>
                </a:lnTo>
                <a:lnTo>
                  <a:pt x="141097" y="266192"/>
                </a:lnTo>
                <a:lnTo>
                  <a:pt x="133489" y="258572"/>
                </a:lnTo>
                <a:lnTo>
                  <a:pt x="33985" y="258572"/>
                </a:lnTo>
                <a:lnTo>
                  <a:pt x="33985" y="140970"/>
                </a:lnTo>
                <a:lnTo>
                  <a:pt x="133489" y="140970"/>
                </a:lnTo>
                <a:lnTo>
                  <a:pt x="141097" y="133350"/>
                </a:lnTo>
                <a:lnTo>
                  <a:pt x="141097" y="34036"/>
                </a:lnTo>
                <a:lnTo>
                  <a:pt x="292938" y="34036"/>
                </a:lnTo>
                <a:lnTo>
                  <a:pt x="290254" y="20788"/>
                </a:lnTo>
                <a:lnTo>
                  <a:pt x="282949" y="9969"/>
                </a:lnTo>
                <a:lnTo>
                  <a:pt x="272139" y="2674"/>
                </a:lnTo>
                <a:lnTo>
                  <a:pt x="258940" y="0"/>
                </a:lnTo>
                <a:close/>
              </a:path>
              <a:path w="400050" h="400050">
                <a:moveTo>
                  <a:pt x="292938" y="34036"/>
                </a:moveTo>
                <a:lnTo>
                  <a:pt x="258940" y="34036"/>
                </a:lnTo>
                <a:lnTo>
                  <a:pt x="258940" y="133350"/>
                </a:lnTo>
                <a:lnTo>
                  <a:pt x="266560" y="140970"/>
                </a:lnTo>
                <a:lnTo>
                  <a:pt x="366064" y="140970"/>
                </a:lnTo>
                <a:lnTo>
                  <a:pt x="366064" y="258572"/>
                </a:lnTo>
                <a:lnTo>
                  <a:pt x="266560" y="258572"/>
                </a:lnTo>
                <a:lnTo>
                  <a:pt x="258940" y="266192"/>
                </a:lnTo>
                <a:lnTo>
                  <a:pt x="258940" y="365506"/>
                </a:lnTo>
                <a:lnTo>
                  <a:pt x="292938" y="365506"/>
                </a:lnTo>
                <a:lnTo>
                  <a:pt x="292938" y="292481"/>
                </a:lnTo>
                <a:lnTo>
                  <a:pt x="366064" y="292481"/>
                </a:lnTo>
                <a:lnTo>
                  <a:pt x="379283" y="289808"/>
                </a:lnTo>
                <a:lnTo>
                  <a:pt x="390086" y="282527"/>
                </a:lnTo>
                <a:lnTo>
                  <a:pt x="397375" y="271746"/>
                </a:lnTo>
                <a:lnTo>
                  <a:pt x="400050" y="258572"/>
                </a:lnTo>
                <a:lnTo>
                  <a:pt x="400050" y="140970"/>
                </a:lnTo>
                <a:lnTo>
                  <a:pt x="397375" y="127742"/>
                </a:lnTo>
                <a:lnTo>
                  <a:pt x="390086" y="116967"/>
                </a:lnTo>
                <a:lnTo>
                  <a:pt x="379283" y="109716"/>
                </a:lnTo>
                <a:lnTo>
                  <a:pt x="366064" y="107061"/>
                </a:lnTo>
                <a:lnTo>
                  <a:pt x="292938" y="107061"/>
                </a:lnTo>
                <a:lnTo>
                  <a:pt x="292938" y="3403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38751" y="2076361"/>
            <a:ext cx="3810000" cy="2419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90168" y="2584909"/>
            <a:ext cx="3764279" cy="17030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8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用力过小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64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按压人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中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用力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过小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，未达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到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按压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人中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的目的。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Arial Black" panose="020B0A04020102020204" charset="0"/>
              <a:ea typeface="汉仪雅酷黑 55W" panose="020B0504020202020204" charset="-122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用力过大</a:t>
            </a:r>
            <a:endParaRPr sz="18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按压人中用力过大，可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能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引起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触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电者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过</a:t>
            </a:r>
            <a:r>
              <a:rPr sz="1400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激反</a:t>
            </a:r>
            <a:r>
              <a:rPr sz="1400" spc="-1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应</a:t>
            </a:r>
            <a:r>
              <a:rPr sz="1400" spc="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。</a:t>
            </a:r>
            <a:endParaRPr sz="14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2665" y="1256157"/>
            <a:ext cx="2873375" cy="761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sz="2000" b="1" dirty="0">
                <a:solidFill>
                  <a:srgbClr val="299799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2.	按压人中</a:t>
            </a:r>
            <a:endParaRPr sz="20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  <a:p>
            <a:pPr marL="22225">
              <a:lnSpc>
                <a:spcPct val="100000"/>
              </a:lnSpc>
              <a:spcBef>
                <a:spcPts val="1515"/>
              </a:spcBef>
            </a:pPr>
            <a:r>
              <a:rPr sz="1600" spc="-5" dirty="0">
                <a:solidFill>
                  <a:srgbClr val="7E7E7E"/>
                </a:solidFill>
                <a:latin typeface="Arial Black" panose="020B0A04020102020204" charset="0"/>
                <a:ea typeface="汉仪雅酷黑 55W" panose="020B0504020202020204" charset="-122"/>
                <a:cs typeface="微软雅黑" panose="020B0503020204020204" charset="-122"/>
              </a:rPr>
              <a:t>按压人中用力丌能过小、过大。</a:t>
            </a:r>
            <a:endParaRPr sz="1600">
              <a:latin typeface="Arial Black" panose="020B0A04020102020204" charset="0"/>
              <a:ea typeface="汉仪雅酷黑 55W" panose="020B0504020202020204" charset="-122"/>
              <a:cs typeface="微软雅黑" panose="020B0503020204020204" charset="-122"/>
            </a:endParaRPr>
          </a:p>
        </p:txBody>
      </p:sp>
      <p:pic>
        <p:nvPicPr>
          <p:cNvPr id="25" name="图片 24" descr="〔微信公众号：安全生产管理〕二维码（黑白）"/>
          <p:cNvPicPr>
            <a:picLocks noChangeAspect="1"/>
          </p:cNvPicPr>
          <p:nvPr/>
        </p:nvPicPr>
        <p:blipFill>
          <a:blip r:embed="rId5">
            <a:alphaModFix amt="40000"/>
          </a:blip>
          <a:stretch>
            <a:fillRect/>
          </a:stretch>
        </p:blipFill>
        <p:spPr>
          <a:xfrm>
            <a:off x="8537575" y="55880"/>
            <a:ext cx="606425" cy="6064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5.xml><?xml version="1.0" encoding="utf-8"?>
<p:tagLst xmlns:p="http://schemas.openxmlformats.org/presentationml/2006/main">
  <p:tag name="KSO_WM_UNIT_PLACING_PICTURE_USER_VIEWPORT" val="{&quot;height&quot;:3803.4,&quot;width&quot;:14399.9968503937}"/>
</p:tagLst>
</file>

<file path=ppt/tags/tag76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7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7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SPECIAL_SOURCE" val="bdnull"/>
</p:tagLst>
</file>

<file path=ppt/tags/tag82.xml><?xml version="1.0" encoding="utf-8"?>
<p:tagLst xmlns:p="http://schemas.openxmlformats.org/presentationml/2006/main">
  <p:tag name="KSO_WM_UNIT_PLACING_PICTURE_USER_VIEWPORT" val="{&quot;height&quot;:2721.6,&quot;width&quot;:7200}"/>
</p:tagLst>
</file>

<file path=ppt/tags/tag83.xml><?xml version="1.0" encoding="utf-8"?>
<p:tagLst xmlns:p="http://schemas.openxmlformats.org/presentationml/2006/main">
  <p:tag name="KSO_WM_UNIT_PLACING_PICTURE_USER_VIEWPORT" val="{&quot;height&quot;:8099.996850393701,&quot;width&quot;:7199.198425196851}"/>
</p:tagLst>
</file>

<file path=ppt/tags/tag84.xml><?xml version="1.0" encoding="utf-8"?>
<p:tagLst xmlns:p="http://schemas.openxmlformats.org/presentationml/2006/main">
  <p:tag name="KSO_WM_UNIT_PLACING_PICTURE_USER_VIEWPORT" val="{&quot;height&quot;:8100,&quot;width&quot;:7200}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PLACING_PICTURE_USER_VIEWPORT" val="{&quot;height&quot;:8099.996850393701,&quot;width&quot;:7199.198425196851}"/>
</p:tagLst>
</file>

<file path=ppt/tags/tag88.xml><?xml version="1.0" encoding="utf-8"?>
<p:tagLst xmlns:p="http://schemas.openxmlformats.org/presentationml/2006/main">
  <p:tag name="KSO_WM_UNIT_PLACING_PICTURE_USER_VIEWPORT" val="{&quot;height&quot;:8100,&quot;width&quot;:7200}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91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94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95.xml><?xml version="1.0" encoding="utf-8"?>
<p:tagLst xmlns:p="http://schemas.openxmlformats.org/presentationml/2006/main">
  <p:tag name="KSO_WPP_MARK_KEY" val="168569a6-2821-4f6b-a786-77ea6cabbc21"/>
  <p:tag name="COMMONDATA" val="eyJoZGlkIjoiOWY5ZWEzYzcyMGNiNDA0ZDcxNDhjZjNlMDk5Y2ViZTIifQ=="/>
  <p:tag name="commondata" val="eyJoZGlkIjoiNDY1MmY4MTY3YzFkZTg4NGM1MWI4N2I1NTA1MWI4MWEifQ=="/>
</p:tagLst>
</file>

<file path=ppt/theme/theme1.xml><?xml version="1.0" encoding="utf-8"?>
<a:theme xmlns:a="http://schemas.openxmlformats.org/drawingml/2006/main" name="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2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4650</Words>
  <Application>WPS 演示</Application>
  <PresentationFormat>On-screen Show (4:3)</PresentationFormat>
  <Paragraphs>392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53" baseType="lpstr">
      <vt:lpstr>Arial</vt:lpstr>
      <vt:lpstr>宋体</vt:lpstr>
      <vt:lpstr>Wingdings</vt:lpstr>
      <vt:lpstr>微软雅黑</vt:lpstr>
      <vt:lpstr>Wingdings</vt:lpstr>
      <vt:lpstr>Arial Black</vt:lpstr>
      <vt:lpstr>汉仪雅酷黑 95W</vt:lpstr>
      <vt:lpstr>黑体</vt:lpstr>
      <vt:lpstr>Verdana</vt:lpstr>
      <vt:lpstr>汉仪雅酷黑 55W</vt:lpstr>
      <vt:lpstr>Times New Roman</vt:lpstr>
      <vt:lpstr>Arial</vt:lpstr>
      <vt:lpstr>Calibri</vt:lpstr>
      <vt:lpstr>Arial Unicode MS</vt:lpstr>
      <vt:lpstr>楷体</vt:lpstr>
      <vt:lpstr>汉仪旗黑-85S</vt:lpstr>
      <vt:lpstr>11</vt:lpstr>
      <vt:lpstr>222</vt:lpstr>
      <vt:lpstr>Medical Establishment</vt:lpstr>
      <vt:lpstr>PowerPoint 演示文稿</vt:lpstr>
      <vt:lpstr>CONTENTS</vt:lpstr>
      <vt:lpstr>触电急救</vt:lpstr>
      <vt:lpstr>触电急救</vt:lpstr>
      <vt:lpstr>触电急救</vt:lpstr>
      <vt:lpstr>触电急救</vt:lpstr>
      <vt:lpstr>触电急救</vt:lpstr>
      <vt:lpstr>触电急救</vt:lpstr>
      <vt:lpstr>触电急救</vt:lpstr>
      <vt:lpstr>触电急救</vt:lpstr>
      <vt:lpstr>触电急救</vt:lpstr>
      <vt:lpstr>触电急救</vt:lpstr>
      <vt:lpstr>触电急救</vt:lpstr>
      <vt:lpstr>触电急救</vt:lpstr>
      <vt:lpstr>触电急救</vt:lpstr>
      <vt:lpstr>触电急救</vt:lpstr>
      <vt:lpstr>触电急救</vt:lpstr>
      <vt:lpstr>骨折急救</vt:lpstr>
      <vt:lpstr>骨折急救</vt:lpstr>
      <vt:lpstr>骨折急救</vt:lpstr>
      <vt:lpstr>烫伤急救</vt:lpstr>
      <vt:lpstr>烫伤急救</vt:lpstr>
      <vt:lpstr>PowerPoint 演示文稿</vt:lpstr>
      <vt:lpstr>中暑急救</vt:lpstr>
      <vt:lpstr>中暑急救</vt:lpstr>
      <vt:lpstr>中暑急救</vt:lpstr>
      <vt:lpstr>溺水急救</vt:lpstr>
      <vt:lpstr>溺水急救</vt:lpstr>
      <vt:lpstr>溺水急救</vt:lpstr>
      <vt:lpstr>溺水急救</vt:lpstr>
      <vt:lpstr>PowerPoint 演示文稿</vt:lpstr>
      <vt:lpstr>其它受伤急救</vt:lpstr>
      <vt:lpstr>其它受伤急救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微信公众号:安全生产管理</dc:title>
  <dc:creator>微信公众号:安全生产管理</dc:creator>
  <cp:keywords>微信公众号:安全生产管理</cp:keywords>
  <dc:description>免费资料关注公众号:安全生产管理</dc:description>
  <dc:subject>海量安全资料加入知识星球:安全精品资料库</dc:subject>
  <cp:category>免费资料关注公众号:安全生产管理; 免费安全资料加微anquan2023</cp:category>
  <cp:lastModifiedBy>little fairy</cp:lastModifiedBy>
  <cp:revision>8</cp:revision>
  <dcterms:created xsi:type="dcterms:W3CDTF">2020-07-26T19:05:00Z</dcterms:created>
  <dcterms:modified xsi:type="dcterms:W3CDTF">2023-12-26T08:56:36Z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2020-07-01T00:00:00Z</vt:filetime>
  </property>
  <property fmtid="{D5CDD505-2E9C-101B-9397-08002B2CF9AE}" pid="3" name="Creator">
    <vt:lpwstr>Microsoft Office PowerPoint 2007</vt:lpwstr>
  </property>
  <property fmtid="{D5CDD505-2E9C-101B-9397-08002B2CF9AE}" pid="4" name="LastSaved">
    <vt:filetime>2020-07-28T00:00:00Z</vt:filetime>
  </property>
  <property fmtid="{D5CDD505-2E9C-101B-9397-08002B2CF9AE}" pid="5" name="KSOProductBuildVer">
    <vt:lpwstr>2052-12.1.0.16120</vt:lpwstr>
  </property>
  <property fmtid="{D5CDD505-2E9C-101B-9397-08002B2CF9AE}" pid="6" name="ICV">
    <vt:lpwstr>F9F2F196873B4A21901768D707E63CDC_13</vt:lpwstr>
  </property>
</Properties>
</file>