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742" r:id="rId3"/>
    <p:sldId id="743" r:id="rId5"/>
    <p:sldId id="597" r:id="rId6"/>
    <p:sldId id="598" r:id="rId7"/>
    <p:sldId id="664" r:id="rId8"/>
    <p:sldId id="599" r:id="rId9"/>
    <p:sldId id="600" r:id="rId10"/>
    <p:sldId id="601" r:id="rId11"/>
    <p:sldId id="602" r:id="rId12"/>
    <p:sldId id="603" r:id="rId13"/>
    <p:sldId id="604" r:id="rId14"/>
    <p:sldId id="605" r:id="rId15"/>
    <p:sldId id="606" r:id="rId16"/>
    <p:sldId id="607" r:id="rId17"/>
    <p:sldId id="608" r:id="rId18"/>
    <p:sldId id="609" r:id="rId19"/>
    <p:sldId id="610" r:id="rId20"/>
    <p:sldId id="611" r:id="rId21"/>
    <p:sldId id="612" r:id="rId22"/>
    <p:sldId id="667" r:id="rId23"/>
    <p:sldId id="613" r:id="rId24"/>
    <p:sldId id="614" r:id="rId25"/>
    <p:sldId id="615" r:id="rId26"/>
    <p:sldId id="616" r:id="rId27"/>
    <p:sldId id="617" r:id="rId28"/>
    <p:sldId id="618" r:id="rId29"/>
    <p:sldId id="663" r:id="rId30"/>
    <p:sldId id="619" r:id="rId31"/>
    <p:sldId id="620" r:id="rId32"/>
    <p:sldId id="621" r:id="rId33"/>
    <p:sldId id="622" r:id="rId34"/>
    <p:sldId id="623" r:id="rId35"/>
    <p:sldId id="624" r:id="rId36"/>
    <p:sldId id="625" r:id="rId37"/>
    <p:sldId id="626" r:id="rId38"/>
    <p:sldId id="627" r:id="rId39"/>
    <p:sldId id="628" r:id="rId40"/>
    <p:sldId id="629" r:id="rId41"/>
    <p:sldId id="630" r:id="rId42"/>
    <p:sldId id="631" r:id="rId43"/>
    <p:sldId id="632" r:id="rId44"/>
    <p:sldId id="633" r:id="rId45"/>
    <p:sldId id="634" r:id="rId46"/>
    <p:sldId id="635" r:id="rId47"/>
    <p:sldId id="636" r:id="rId48"/>
    <p:sldId id="637" r:id="rId49"/>
    <p:sldId id="638" r:id="rId50"/>
    <p:sldId id="639" r:id="rId51"/>
    <p:sldId id="640" r:id="rId52"/>
    <p:sldId id="641" r:id="rId53"/>
    <p:sldId id="642" r:id="rId54"/>
    <p:sldId id="643" r:id="rId55"/>
    <p:sldId id="644" r:id="rId56"/>
    <p:sldId id="645" r:id="rId57"/>
    <p:sldId id="646" r:id="rId58"/>
    <p:sldId id="647" r:id="rId59"/>
    <p:sldId id="648" r:id="rId60"/>
    <p:sldId id="649" r:id="rId61"/>
    <p:sldId id="650" r:id="rId62"/>
    <p:sldId id="651" r:id="rId63"/>
    <p:sldId id="652" r:id="rId64"/>
    <p:sldId id="653" r:id="rId65"/>
    <p:sldId id="654" r:id="rId66"/>
    <p:sldId id="655" r:id="rId67"/>
    <p:sldId id="656" r:id="rId68"/>
    <p:sldId id="657" r:id="rId69"/>
    <p:sldId id="658" r:id="rId70"/>
    <p:sldId id="659" r:id="rId71"/>
    <p:sldId id="660" r:id="rId72"/>
    <p:sldId id="661" r:id="rId73"/>
  </p:sldIdLst>
  <p:sldSz cx="12801600" cy="9601200" type="A3"/>
  <p:notesSz cx="6858000" cy="9144000"/>
  <p:custDataLst>
    <p:tags r:id="rId78"/>
  </p:custDataLst>
  <p:defaultTextStyle>
    <a:defPPr>
      <a:defRPr lang="zh-CN"/>
    </a:defPPr>
    <a:lvl1pPr marL="0" lvl="0"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5pPr>
    <a:lvl6pPr marL="2286000" lvl="5"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6pPr>
    <a:lvl7pPr marL="2743200" lvl="6"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7pPr>
    <a:lvl8pPr marL="3200400" lvl="7"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8pPr>
    <a:lvl9pPr marL="3657600" lvl="8"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9pPr>
  </p:defaultTextStyle>
  <p:extLst>
    <p:ext uri="{EFAFB233-063F-42B5-8137-9DF3F51BA10A}">
      <p15:sldGuideLst xmlns:p15="http://schemas.microsoft.com/office/powerpoint/2012/main">
        <p15:guide id="1" orient="horz" pos="3021" userDrawn="1">
          <p15:clr>
            <a:srgbClr val="A4A3A4"/>
          </p15:clr>
        </p15:guide>
        <p15:guide id="2" pos="40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帐户" initials="M帐" lastIdx="3" clrIdx="0"/>
  <p:cmAuthor id="2" name="作者" initials="A" lastIdx="0" clrIdx="1"/>
  <p:cmAuthor id="3" name="Author" initials="A" lastIdx="0" clrIdx="2"/>
  <p:cmAuthor id="4" name="CHEN Yanni" initials="CY" lastIdx="1" clrIdx="3"/>
  <p:cmAuthor id="5" name="92432" initials="9" lastIdx="3" clrIdx="4"/>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FF00FF"/>
    <a:srgbClr val="0000FF"/>
    <a:srgbClr val="000000"/>
    <a:srgbClr val="FF66FF"/>
    <a:srgbClr val="FF3300"/>
    <a:srgbClr val="B1ACAB"/>
    <a:srgbClr val="BEBDB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195"/>
    <p:restoredTop sz="96428"/>
  </p:normalViewPr>
  <p:slideViewPr>
    <p:cSldViewPr snapToGrid="0" snapToObjects="1" showGuides="1">
      <p:cViewPr varScale="1">
        <p:scale>
          <a:sx n="53" d="100"/>
          <a:sy n="53" d="100"/>
        </p:scale>
        <p:origin x="186" y="84"/>
      </p:cViewPr>
      <p:guideLst>
        <p:guide orient="horz" pos="3021"/>
        <p:guide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8" Type="http://schemas.openxmlformats.org/officeDocument/2006/relationships/tags" Target="tags/tag77.xml"/><Relationship Id="rId77" Type="http://schemas.openxmlformats.org/officeDocument/2006/relationships/commentAuthors" Target="commentAuthors.xml"/><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23-06-19T09:27:07.946" idx="2">
    <p:pos x="6866" y="10"/>
    <p:text>整个幻灯片色系可以调整变换，内容需要保留。</p:text>
  </p:cm>
</p:cmLst>
</file>

<file path=ppt/comments/comment2.xml><?xml version="1.0" encoding="utf-8"?>
<p:cmLst xmlns:a="http://schemas.openxmlformats.org/drawingml/2006/main" xmlns:r="http://schemas.openxmlformats.org/officeDocument/2006/relationships" xmlns:p="http://schemas.openxmlformats.org/presentationml/2006/main">
  <p:cm authorId="5" dt="2023-06-19T09:26:16.149" idx="3">
    <p:pos x="10" y="10"/>
    <p:text>本页内容保留，风格可以变换</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lgn="l" eaLnBrk="1" hangingPunct="1">
              <a:lnSpc>
                <a:spcPct val="100000"/>
              </a:lnSpc>
              <a:defRPr sz="1200" b="0">
                <a:solidFill>
                  <a:schemeClr val="tx1"/>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宏昌天马</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eaLnBrk="1" hangingPunct="1">
              <a:lnSpc>
                <a:spcPct val="100000"/>
              </a:lnSpc>
              <a:defRPr sz="1200" b="0">
                <a:solidFill>
                  <a:schemeClr val="tx1"/>
                </a:solidFill>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马到成功</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4" name="Rectangle 4"/>
          <p:cNvSpPr>
            <a:spLocks noGrp="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cmpd="sng">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lgn="l" eaLnBrk="1" hangingPunct="1">
              <a:lnSpc>
                <a:spcPct val="100000"/>
              </a:lnSpc>
              <a:defRPr sz="1200" b="0">
                <a:solidFill>
                  <a:schemeClr val="tx1"/>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宏昌天马</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lgn="r" eaLnBrk="1" hangingPunct="1">
              <a:lnSpc>
                <a:spcPct val="100000"/>
              </a:lnSpc>
              <a:defRPr sz="1200" b="0">
                <a:solidFill>
                  <a:schemeClr val="tx1"/>
                </a:solidFill>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驰骋天下</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703376" y="3623593"/>
            <a:ext cx="11394849" cy="1258834"/>
          </a:xfrm>
        </p:spPr>
        <p:txBody>
          <a:bodyPr lIns="101600" tIns="38100" rIns="25400" bIns="38100" anchor="t" anchorCtr="0">
            <a:noAutofit/>
          </a:bodyPr>
          <a:lstStyle>
            <a:lvl1pPr algn="ctr">
              <a:defRPr sz="567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703376" y="4992624"/>
            <a:ext cx="11394849" cy="1331378"/>
          </a:xfrm>
        </p:spPr>
        <p:txBody>
          <a:bodyPr lIns="101600" tIns="38100" rIns="76200" bIns="38100">
            <a:noAutofit/>
          </a:bodyPr>
          <a:lstStyle>
            <a:lvl1pPr marL="0" indent="0" algn="ctr" eaLnBrk="1" fontAlgn="auto" latinLnBrk="0" hangingPunct="1">
              <a:lnSpc>
                <a:spcPct val="100000"/>
              </a:lnSpc>
              <a:buNone/>
              <a:defRPr sz="2520" u="none" strike="noStrike" kern="1200" cap="none" spc="200" normalizeH="0" baseline="0">
                <a:solidFill>
                  <a:schemeClr val="tx1"/>
                </a:solidFill>
                <a:uFillTx/>
              </a:defRPr>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4" name="文本框 3"/>
          <p:cNvSpPr txBox="1"/>
          <p:nvPr userDrawn="1"/>
        </p:nvSpPr>
        <p:spPr>
          <a:xfrm>
            <a:off x="2734342" y="380492"/>
            <a:ext cx="4267200" cy="381635"/>
          </a:xfrm>
          <a:prstGeom prst="rect">
            <a:avLst/>
          </a:prstGeom>
          <a:noFill/>
        </p:spPr>
        <p:txBody>
          <a:bodyPr wrap="square" rtlCol="0">
            <a:spAutoFit/>
          </a:bodyPr>
          <a:p>
            <a:endParaRPr lang="zh-CN" altLang="en-US" sz="189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703427" y="1333511"/>
            <a:ext cx="11394849" cy="7056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703376" y="3623593"/>
            <a:ext cx="11394849" cy="1258834"/>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67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获取资料咨询微信：ansyingsj1]">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703376" y="604800"/>
            <a:ext cx="11394849" cy="9072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94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703376" y="1814400"/>
            <a:ext cx="11394849" cy="7057897"/>
          </a:xfrm>
        </p:spPr>
        <p:txBody>
          <a:bodyPr vert="horz" lIns="101600" tIns="0" rIns="82550" bIns="0" rtlCol="0">
            <a:noAutofit/>
          </a:bodyPr>
          <a:lstStyle>
            <a:lvl1pPr marL="240030" marR="0" lvl="0" indent="-2400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720090" marR="0" lvl="1" indent="-24003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8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200150" marR="0" lvl="2" indent="-2400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80210" marR="0" lvl="3" indent="-2400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160270" marR="0" lvl="4" indent="-2400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703427" y="5332222"/>
            <a:ext cx="11394849" cy="874783"/>
          </a:xfrm>
        </p:spPr>
        <p:txBody>
          <a:bodyPr lIns="101600" tIns="38100" rIns="63500" bIns="38100" anchor="t" anchorCtr="0">
            <a:noAutofit/>
          </a:bodyPr>
          <a:lstStyle>
            <a:lvl1pPr>
              <a:defRPr sz="378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703421" y="6316345"/>
            <a:ext cx="11394849" cy="1509179"/>
          </a:xfrm>
        </p:spPr>
        <p:txBody>
          <a:bodyPr lIns="101600" tIns="38100" rIns="76200" bIns="38100">
            <a:noAutofit/>
          </a:bodyPr>
          <a:lstStyle>
            <a:lvl1pPr marL="0" indent="0" eaLnBrk="1" fontAlgn="auto" latinLnBrk="0" hangingPunct="1">
              <a:buNone/>
              <a:defRPr kumimoji="0" lang="zh-CN" altLang="en-US" sz="1680" b="0" i="0" u="none" strike="noStrike" kern="1200" cap="none" spc="150" normalizeH="0" baseline="0" noProof="1">
                <a:solidFill>
                  <a:schemeClr val="tx1"/>
                </a:solidFill>
                <a:uFillTx/>
                <a:latin typeface="+mn-lt"/>
                <a:ea typeface="+mn-ea"/>
                <a:cs typeface="+mn-cs"/>
                <a:sym typeface="+mn-ea"/>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703376" y="604800"/>
            <a:ext cx="11394849" cy="9072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94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703427" y="1814400"/>
            <a:ext cx="5547404" cy="7056000"/>
          </a:xfrm>
        </p:spPr>
        <p:txBody>
          <a:bodyPr vert="horz" lIns="101600" tIns="0" rIns="82550" bIns="0" rtlCol="0">
            <a:noAutofit/>
          </a:bodyPr>
          <a:lstStyle>
            <a:lvl1pPr marL="240030" marR="0" lvl="0" indent="-2400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720090" marR="0" lvl="1" indent="-24003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8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200150" marR="0" lvl="2" indent="-2400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80210" marR="0" lvl="3" indent="-2400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160270" marR="0" lvl="4" indent="-2400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550821" y="1814400"/>
            <a:ext cx="5547404" cy="7056000"/>
          </a:xfrm>
        </p:spPr>
        <p:txBody>
          <a:bodyPr>
            <a:noAutofit/>
          </a:bodyPr>
          <a:lstStyle>
            <a:lvl1pPr>
              <a:defRPr sz="1680">
                <a:solidFill>
                  <a:schemeClr val="tx1">
                    <a:lumMod val="75000"/>
                    <a:lumOff val="25000"/>
                  </a:schemeClr>
                </a:solidFill>
              </a:defRPr>
            </a:lvl1pPr>
            <a:lvl2pPr>
              <a:defRPr sz="1680">
                <a:solidFill>
                  <a:schemeClr val="tx1">
                    <a:lumMod val="75000"/>
                    <a:lumOff val="25000"/>
                  </a:schemeClr>
                </a:solidFill>
              </a:defRPr>
            </a:lvl2pPr>
            <a:lvl3pPr>
              <a:defRPr sz="1680">
                <a:solidFill>
                  <a:schemeClr val="tx1">
                    <a:lumMod val="75000"/>
                    <a:lumOff val="25000"/>
                  </a:schemeClr>
                </a:solidFill>
              </a:defRPr>
            </a:lvl3pPr>
            <a:lvl4pPr>
              <a:defRPr sz="1680">
                <a:solidFill>
                  <a:schemeClr val="tx1">
                    <a:lumMod val="75000"/>
                    <a:lumOff val="25000"/>
                  </a:schemeClr>
                </a:solidFill>
              </a:defRPr>
            </a:lvl4pPr>
            <a:lvl5pPr>
              <a:defRPr sz="168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703376" y="604800"/>
            <a:ext cx="11394849" cy="9072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94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703427" y="1814400"/>
            <a:ext cx="5547404" cy="533404"/>
          </a:xfrm>
        </p:spPr>
        <p:txBody>
          <a:bodyPr lIns="101600" tIns="38100" rIns="76200" bIns="38100" anchor="t" anchorCtr="0">
            <a:noAutofit/>
          </a:bodyPr>
          <a:lstStyle>
            <a:lvl1pPr marL="0" indent="0" eaLnBrk="1" fontAlgn="auto" latinLnBrk="0" hangingPunct="1">
              <a:lnSpc>
                <a:spcPct val="100000"/>
              </a:lnSpc>
              <a:spcAft>
                <a:spcPts val="0"/>
              </a:spcAft>
              <a:buNone/>
              <a:defRPr sz="2100" b="1" u="none" strike="noStrike" kern="1200" cap="none" spc="200" normalizeH="0" baseline="0">
                <a:solidFill>
                  <a:schemeClr val="tx1"/>
                </a:solidFill>
                <a:uFillTx/>
              </a:defRPr>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703421" y="2504660"/>
            <a:ext cx="5547360" cy="6373128"/>
          </a:xfrm>
        </p:spPr>
        <p:txBody>
          <a:bodyPr vert="horz" lIns="101600" tIns="0" rIns="82550" bIns="0" rtlCol="0">
            <a:noAutofit/>
          </a:bodyPr>
          <a:lstStyle>
            <a:lvl1pPr marL="240030" marR="0" lvl="0" indent="-2400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720090" marR="0" lvl="1" indent="-24003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8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200150" marR="0" lvl="2" indent="-2400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80210" marR="0" lvl="3" indent="-2400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160270" marR="0" lvl="4" indent="-2400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547538" y="1814400"/>
            <a:ext cx="5547404" cy="533404"/>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100" b="1" i="0" u="none" strike="noStrike" kern="1200" cap="none" spc="200" normalizeH="0" baseline="0" noProof="1" dirty="0">
                <a:solidFill>
                  <a:schemeClr val="tx1"/>
                </a:solidFill>
                <a:uFillTx/>
                <a:latin typeface="+mn-lt"/>
                <a:ea typeface="+mn-ea"/>
                <a:cs typeface="+mn-cs"/>
                <a:sym typeface="+mn-ea"/>
              </a:defRPr>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547538" y="2504660"/>
            <a:ext cx="5547404" cy="6373128"/>
          </a:xfrm>
        </p:spPr>
        <p:txBody>
          <a:bodyPr vert="horz" lIns="101600" tIns="0" rIns="82550" bIns="0" rtlCol="0">
            <a:noAutofit/>
          </a:bodyPr>
          <a:lstStyle>
            <a:lvl1pPr marL="240030" marR="0" lvl="0" indent="-2400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720090" marR="0" lvl="1" indent="-24003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8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200150" marR="0" lvl="2" indent="-2400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80210" marR="0" lvl="3" indent="-2400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160270" marR="0" lvl="4" indent="-2400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703376" y="604800"/>
            <a:ext cx="11394849" cy="9072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94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703427" y="1814400"/>
            <a:ext cx="5547404" cy="7056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8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720090" marR="0" lvl="1" indent="-24003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80" b="0" i="0" u="none" strike="noStrike" kern="1200" cap="none" spc="150" normalizeH="0" baseline="0" noProof="1" dirty="0">
                <a:solidFill>
                  <a:schemeClr val="tx1"/>
                </a:solidFill>
                <a:uFillTx/>
                <a:latin typeface="+mn-lt"/>
                <a:ea typeface="+mn-ea"/>
                <a:cs typeface="+mn-cs"/>
                <a:sym typeface="+mn-ea"/>
              </a:defRPr>
            </a:lvl2pPr>
            <a:lvl3pPr marL="1200150" marR="0" lvl="2" indent="-2400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0" b="0" i="0" u="none" strike="noStrike" kern="1200" cap="none" spc="150" normalizeH="0" baseline="0" noProof="1" dirty="0">
                <a:solidFill>
                  <a:schemeClr val="tx1"/>
                </a:solidFill>
                <a:uFillTx/>
                <a:latin typeface="+mn-lt"/>
                <a:ea typeface="+mn-ea"/>
                <a:cs typeface="+mn-cs"/>
                <a:sym typeface="+mn-ea"/>
              </a:defRPr>
            </a:lvl3pPr>
            <a:lvl4pPr marL="1680210" marR="0" lvl="3" indent="-2400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0" b="0" i="0" u="none" strike="noStrike" kern="1200" cap="none" spc="150" normalizeH="0" baseline="0" noProof="1" dirty="0">
                <a:solidFill>
                  <a:schemeClr val="tx1"/>
                </a:solidFill>
                <a:uFillTx/>
                <a:latin typeface="+mn-lt"/>
                <a:ea typeface="+mn-ea"/>
                <a:cs typeface="+mn-cs"/>
                <a:sym typeface="+mn-ea"/>
              </a:defRPr>
            </a:lvl4pPr>
            <a:lvl5pPr marL="2160270" marR="0" lvl="4" indent="-2400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550871" y="1814400"/>
            <a:ext cx="5547404" cy="7056000"/>
          </a:xfrm>
        </p:spPr>
        <p:txBody>
          <a:bodyPr vert="horz" lIns="101600" tIns="0" rIns="82550" bIns="0" rtlCol="0">
            <a:normAutofit/>
          </a:bodyPr>
          <a:lstStyle>
            <a:lvl1pPr marL="240030" marR="0" lvl="0" indent="-2400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703376" y="604800"/>
            <a:ext cx="11394849" cy="907200"/>
          </a:xfrm>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1099692" y="1333511"/>
            <a:ext cx="998533" cy="754447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52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703421" y="1333500"/>
            <a:ext cx="10319506" cy="7544470"/>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3"/>
            </p:custDataLst>
          </p:nvPr>
        </p:nvSpPr>
        <p:spPr>
          <a:xfrm>
            <a:off x="923729" y="8889766"/>
            <a:ext cx="2835000" cy="443520"/>
          </a:xfrm>
          <a:prstGeom prst="rect">
            <a:avLst/>
          </a:prstGeom>
        </p:spPr>
        <p:txBody>
          <a:bodyPr vert="horz" lIns="91440" tIns="45720" rIns="91440" bIns="45720" rtlCol="0" anchor="ctr">
            <a:normAutofit/>
          </a:bodyPr>
          <a:lstStyle>
            <a:lvl1pPr algn="l">
              <a:defRPr sz="126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4"/>
            </p:custDataLst>
          </p:nvPr>
        </p:nvSpPr>
        <p:spPr>
          <a:xfrm>
            <a:off x="4321800" y="8889766"/>
            <a:ext cx="4158000" cy="443520"/>
          </a:xfrm>
          <a:prstGeom prst="rect">
            <a:avLst/>
          </a:prstGeom>
        </p:spPr>
        <p:txBody>
          <a:bodyPr vert="horz" lIns="91440" tIns="45720" rIns="91440" bIns="45720" rtlCol="0" anchor="ctr">
            <a:normAutofit/>
          </a:bodyPr>
          <a:lstStyle>
            <a:lvl1pPr algn="ctr">
              <a:defRPr sz="126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5"/>
            </p:custDataLst>
          </p:nvPr>
        </p:nvSpPr>
        <p:spPr>
          <a:xfrm>
            <a:off x="9041130" y="8889766"/>
            <a:ext cx="2835000" cy="443520"/>
          </a:xfrm>
          <a:prstGeom prst="rect">
            <a:avLst/>
          </a:prstGeom>
        </p:spPr>
        <p:txBody>
          <a:bodyPr vert="horz" lIns="91440" tIns="45720" rIns="91440" bIns="45720" rtlCol="0" anchor="ctr">
            <a:normAutofit/>
          </a:bodyPr>
          <a:lstStyle>
            <a:lvl1pPr algn="r">
              <a:defRPr sz="126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6"/>
            </p:custDataLst>
          </p:nvPr>
        </p:nvSpPr>
        <p:spPr>
          <a:xfrm>
            <a:off x="0" y="0"/>
            <a:ext cx="0"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lt1"/>
              </a:solidFill>
            </a:endParaRPr>
          </a:p>
        </p:txBody>
      </p:sp>
      <p:pic>
        <p:nvPicPr>
          <p:cNvPr id="2" name="图片 1" descr="09.02.1(1)"/>
          <p:cNvPicPr>
            <a:picLocks noChangeAspect="1"/>
          </p:cNvPicPr>
          <p:nvPr userDrawn="1"/>
        </p:nvPicPr>
        <p:blipFill>
          <a:blip r:embed="rId17"/>
          <a:stretch>
            <a:fillRect/>
          </a:stretch>
        </p:blipFill>
        <p:spPr>
          <a:xfrm>
            <a:off x="11379422" y="0"/>
            <a:ext cx="1330833" cy="8961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60120" rtl="0" eaLnBrk="1" fontAlgn="auto" latinLnBrk="0" hangingPunct="1">
        <a:lnSpc>
          <a:spcPct val="100000"/>
        </a:lnSpc>
        <a:spcBef>
          <a:spcPct val="0"/>
        </a:spcBef>
        <a:buNone/>
        <a:defRPr sz="2940" b="1" u="none" strike="noStrike" kern="1200" cap="none" spc="200" normalizeH="0">
          <a:solidFill>
            <a:schemeClr val="tx1"/>
          </a:solidFill>
          <a:uFillTx/>
          <a:latin typeface="+mj-lt"/>
          <a:ea typeface="+mj-ea"/>
          <a:cs typeface="+mj-cs"/>
        </a:defRPr>
      </a:lvl1pPr>
    </p:titleStyle>
    <p:bodyStyle>
      <a:lvl1pPr marL="240030" indent="-240030" algn="l" defTabSz="960120" rtl="0" eaLnBrk="1" fontAlgn="auto" latinLnBrk="0" hangingPunct="1">
        <a:lnSpc>
          <a:spcPct val="130000"/>
        </a:lnSpc>
        <a:spcBef>
          <a:spcPts val="0"/>
        </a:spcBef>
        <a:spcAft>
          <a:spcPts val="1000"/>
        </a:spcAft>
        <a:buFont typeface="Arial" panose="020B0604020202020204" pitchFamily="34" charset="0"/>
        <a:buChar char="•"/>
        <a:defRPr sz="1680" u="none" strike="noStrike" kern="1200" cap="none" spc="150" normalizeH="0" baseline="0">
          <a:solidFill>
            <a:schemeClr val="tx1"/>
          </a:solidFill>
          <a:uFillTx/>
          <a:latin typeface="+mn-lt"/>
          <a:ea typeface="+mn-ea"/>
          <a:cs typeface="+mn-cs"/>
        </a:defRPr>
      </a:lvl1pPr>
      <a:lvl2pPr marL="720090" indent="-240030" algn="l" defTabSz="960120" rtl="0" eaLnBrk="1" fontAlgn="auto" latinLnBrk="0" hangingPunct="1">
        <a:lnSpc>
          <a:spcPct val="130000"/>
        </a:lnSpc>
        <a:spcBef>
          <a:spcPts val="0"/>
        </a:spcBef>
        <a:spcAft>
          <a:spcPts val="1000"/>
        </a:spcAft>
        <a:buFont typeface="Arial" panose="020B0604020202020204" pitchFamily="34" charset="0"/>
        <a:buChar char="•"/>
        <a:tabLst>
          <a:tab pos="1690370" algn="l"/>
        </a:tabLst>
        <a:defRPr sz="1680" u="none" strike="noStrike" kern="1200" cap="none" spc="150" normalizeH="0" baseline="0">
          <a:solidFill>
            <a:schemeClr val="tx1"/>
          </a:solidFill>
          <a:uFillTx/>
          <a:latin typeface="+mn-lt"/>
          <a:ea typeface="+mn-ea"/>
          <a:cs typeface="+mn-cs"/>
        </a:defRPr>
      </a:lvl2pPr>
      <a:lvl3pPr marL="1200150" indent="-240030" algn="l" defTabSz="960120" rtl="0" eaLnBrk="1" fontAlgn="auto" latinLnBrk="0" hangingPunct="1">
        <a:lnSpc>
          <a:spcPct val="130000"/>
        </a:lnSpc>
        <a:spcBef>
          <a:spcPts val="0"/>
        </a:spcBef>
        <a:spcAft>
          <a:spcPts val="1000"/>
        </a:spcAft>
        <a:buFont typeface="Arial" panose="020B0604020202020204" pitchFamily="34" charset="0"/>
        <a:buChar char="•"/>
        <a:defRPr sz="1680" u="none" strike="noStrike" kern="1200" cap="none" spc="150" normalizeH="0" baseline="0">
          <a:solidFill>
            <a:schemeClr val="tx1"/>
          </a:solidFill>
          <a:uFillTx/>
          <a:latin typeface="+mn-lt"/>
          <a:ea typeface="+mn-ea"/>
          <a:cs typeface="+mn-cs"/>
        </a:defRPr>
      </a:lvl3pPr>
      <a:lvl4pPr marL="1680210" indent="-240030" algn="l" defTabSz="960120" rtl="0" eaLnBrk="1" fontAlgn="auto" latinLnBrk="0" hangingPunct="1">
        <a:lnSpc>
          <a:spcPct val="130000"/>
        </a:lnSpc>
        <a:spcBef>
          <a:spcPts val="0"/>
        </a:spcBef>
        <a:spcAft>
          <a:spcPts val="1000"/>
        </a:spcAft>
        <a:buFont typeface="Arial" panose="020B0604020202020204" pitchFamily="34" charset="0"/>
        <a:buChar char="•"/>
        <a:defRPr sz="1680" u="none" strike="noStrike" kern="1200" cap="none" spc="150" normalizeH="0" baseline="0">
          <a:solidFill>
            <a:schemeClr val="tx1"/>
          </a:solidFill>
          <a:uFillTx/>
          <a:latin typeface="+mn-lt"/>
          <a:ea typeface="+mn-ea"/>
          <a:cs typeface="+mn-cs"/>
        </a:defRPr>
      </a:lvl4pPr>
      <a:lvl5pPr marL="2160270" indent="-240030" algn="l" defTabSz="960120" rtl="0" eaLnBrk="1" fontAlgn="auto" latinLnBrk="0" hangingPunct="1">
        <a:lnSpc>
          <a:spcPct val="130000"/>
        </a:lnSpc>
        <a:spcBef>
          <a:spcPts val="0"/>
        </a:spcBef>
        <a:spcAft>
          <a:spcPts val="1000"/>
        </a:spcAft>
        <a:buFont typeface="Arial" panose="020B0604020202020204" pitchFamily="34" charset="0"/>
        <a:buChar char="•"/>
        <a:defRPr sz="1680" u="none" strike="noStrike" kern="1200" cap="none" spc="150" normalizeH="0" baseline="0">
          <a:solidFill>
            <a:schemeClr val="tx1"/>
          </a:solidFill>
          <a:uFillTx/>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zh-CN"/>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3" Type="http://schemas.openxmlformats.org/officeDocument/2006/relationships/comments" Target="../comments/comment1.xml"/><Relationship Id="rId12" Type="http://schemas.openxmlformats.org/officeDocument/2006/relationships/notesSlide" Target="../notesSlides/notesSlide1.xml"/><Relationship Id="rId11" Type="http://schemas.openxmlformats.org/officeDocument/2006/relationships/slideLayout" Target="../slideLayouts/slideLayout7.xml"/><Relationship Id="rId10" Type="http://schemas.openxmlformats.org/officeDocument/2006/relationships/tags" Target="../tags/tag69.xml"/><Relationship Id="rId1" Type="http://schemas.openxmlformats.org/officeDocument/2006/relationships/tags" Target="../tags/tag6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image" Target="F:/&#24037;&#20316;&#36164;&#26009;/O(&#8745;_&#8745;)O~&#35838;&#20214;PPT/http:/www.safety.com.cn/data_fagui/tu/20030314-3301.gif" TargetMode="Externa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F:/&#24037;&#20316;&#36164;&#26009;/O(&#8745;_&#8745;)O~&#35838;&#20214;PPT/http:/www.safety.com.cn/data_fagui/tu/20030314-3502.gif" TargetMode="External"/><Relationship Id="rId2" Type="http://schemas.openxmlformats.org/officeDocument/2006/relationships/image" Target="../media/image9.png"/><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image" Target="../media/image3.jpeg"/><Relationship Id="rId4" Type="http://schemas.openxmlformats.org/officeDocument/2006/relationships/tags" Target="../tags/tag72.xml"/><Relationship Id="rId3" Type="http://schemas.openxmlformats.org/officeDocument/2006/relationships/image" Target="../media/image2.jpeg"/><Relationship Id="rId2" Type="http://schemas.openxmlformats.org/officeDocument/2006/relationships/tags" Target="../tags/tag71.xml"/><Relationship Id="rId12" Type="http://schemas.openxmlformats.org/officeDocument/2006/relationships/comments" Target="../comments/comment2.xml"/><Relationship Id="rId11" Type="http://schemas.openxmlformats.org/officeDocument/2006/relationships/notesSlide" Target="../notesSlides/notesSlide2.xml"/><Relationship Id="rId10" Type="http://schemas.openxmlformats.org/officeDocument/2006/relationships/slideLayout" Target="../slideLayouts/slideLayout7.xml"/><Relationship Id="rId1" Type="http://schemas.openxmlformats.org/officeDocument/2006/relationships/tags" Target="../tags/tag70.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11.wmf"/><Relationship Id="rId1"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11.wmf"/><Relationship Id="rId1"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11.wmf"/><Relationship Id="rId1"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11.wmf"/><Relationship Id="rId1"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11.wmf"/><Relationship Id="rId1"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11.wmf"/><Relationship Id="rId1"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11.wmf"/><Relationship Id="rId1"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7.xml"/><Relationship Id="rId2" Type="http://schemas.openxmlformats.org/officeDocument/2006/relationships/image" Target="../media/image11.wmf"/><Relationship Id="rId1"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7.xml"/><Relationship Id="rId2" Type="http://schemas.openxmlformats.org/officeDocument/2006/relationships/image" Target="../media/image11.wmf"/><Relationship Id="rId1"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7.xml"/><Relationship Id="rId2" Type="http://schemas.openxmlformats.org/officeDocument/2006/relationships/image" Target="../media/image11.wmf"/><Relationship Id="rId1" Type="http://schemas.openxmlformats.org/officeDocument/2006/relationships/oleObject" Target="../embeddings/oleObject10.bin"/></Relationships>
</file>

<file path=ppt/slides/_rels/slide37.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7.xml"/><Relationship Id="rId2" Type="http://schemas.openxmlformats.org/officeDocument/2006/relationships/image" Target="../media/image11.wmf"/><Relationship Id="rId1"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7.xml"/><Relationship Id="rId2" Type="http://schemas.openxmlformats.org/officeDocument/2006/relationships/image" Target="../media/image11.wmf"/><Relationship Id="rId1" Type="http://schemas.openxmlformats.org/officeDocument/2006/relationships/oleObject" Target="../embeddings/oleObject12.bin"/></Relationships>
</file>

<file path=ppt/slides/_rels/slide39.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7.xml"/><Relationship Id="rId2" Type="http://schemas.openxmlformats.org/officeDocument/2006/relationships/image" Target="../media/image11.wmf"/><Relationship Id="rId1"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21.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23.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image" Target="../media/image27.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1754136" y="1846231"/>
            <a:ext cx="4267200" cy="381635"/>
          </a:xfrm>
          <a:prstGeom prst="rect">
            <a:avLst/>
          </a:prstGeom>
          <a:noFill/>
        </p:spPr>
        <p:txBody>
          <a:bodyPr wrap="square" rtlCol="0">
            <a:spAutoFit/>
          </a:bodyPr>
          <a:p>
            <a:endParaRPr lang="zh-CN" altLang="en-US" sz="1890">
              <a:solidFill>
                <a:schemeClr val="dk1"/>
              </a:solidFill>
            </a:endParaRPr>
          </a:p>
        </p:txBody>
      </p:sp>
      <p:sp>
        <p:nvSpPr>
          <p:cNvPr id="7" name="矩形 6"/>
          <p:cNvSpPr/>
          <p:nvPr>
            <p:custDataLst>
              <p:tags r:id="rId2"/>
            </p:custDataLst>
          </p:nvPr>
        </p:nvSpPr>
        <p:spPr>
          <a:xfrm>
            <a:off x="0" y="1200150"/>
            <a:ext cx="11428095" cy="735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42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 name="文本框 7"/>
          <p:cNvSpPr txBox="1"/>
          <p:nvPr>
            <p:custDataLst>
              <p:tags r:id="rId3"/>
            </p:custDataLst>
          </p:nvPr>
        </p:nvSpPr>
        <p:spPr>
          <a:xfrm>
            <a:off x="1100709" y="2828544"/>
            <a:ext cx="8046339" cy="1862900"/>
          </a:xfrm>
          <a:prstGeom prst="rect">
            <a:avLst/>
          </a:prstGeom>
          <a:noFill/>
        </p:spPr>
        <p:txBody>
          <a:bodyPr wrap="square" rtlCol="0" anchor="t">
            <a:noAutofit/>
          </a:bodyP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4250" b="1" noProof="0" dirty="0">
                <a:ln>
                  <a:noFill/>
                </a:ln>
                <a:solidFill>
                  <a:schemeClr val="accent1">
                    <a:lumMod val="50000"/>
                  </a:schemeClr>
                </a:solidFill>
                <a:effectLst/>
                <a:uLnTx/>
                <a:uFillTx/>
                <a:latin typeface="Arial" panose="020B0604020202020204" pitchFamily="34" charset="0"/>
                <a:ea typeface="微软雅黑" panose="020B0503020204020204" charset="-122"/>
                <a:sym typeface="Arial" panose="020B0604020202020204" pitchFamily="34" charset="0"/>
              </a:rPr>
              <a:t>培训课程名称：</a:t>
            </a:r>
            <a:r>
              <a:rPr lang="zh-CN" altLang="en-US" sz="4250" dirty="0">
                <a:solidFill>
                  <a:schemeClr val="bg1"/>
                </a:solidFill>
                <a:latin typeface="方正兰亭中黑_GBK" charset="-122"/>
                <a:ea typeface="方正兰亭中黑_GBK" charset="-122"/>
                <a:sym typeface="+mn-ea"/>
              </a:rPr>
              <a:t>工</a:t>
            </a:r>
            <a:endParaRPr lang="zh-CN" altLang="en-US" sz="4250" dirty="0">
              <a:solidFill>
                <a:schemeClr val="bg1"/>
              </a:solidFill>
              <a:latin typeface="方正兰亭中黑_GBK" charset="-122"/>
              <a:ea typeface="方正兰亭中黑_GBK"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endParaRPr lang="zh-CN" altLang="en-US" sz="4250" dirty="0">
              <a:ln/>
              <a:solidFill>
                <a:schemeClr val="bg1"/>
              </a:solidFill>
              <a:effectLst>
                <a:outerShdw blurRad="38100" dist="19050" dir="2700000" algn="tl" rotWithShape="0">
                  <a:schemeClr val="dk1">
                    <a:alpha val="40000"/>
                  </a:schemeClr>
                </a:outerShdw>
              </a:effectLst>
              <a:latin typeface="方正兰亭中黑_GBK" charset="-122"/>
              <a:ea typeface="方正兰亭中黑_GBK"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endParaRPr lang="zh-CN" altLang="en-US" sz="4250" dirty="0">
              <a:ln/>
              <a:solidFill>
                <a:schemeClr val="bg1"/>
              </a:solidFill>
              <a:effectLst>
                <a:outerShdw blurRad="38100" dist="19050" dir="2700000" algn="tl" rotWithShape="0">
                  <a:schemeClr val="dk1">
                    <a:alpha val="40000"/>
                  </a:schemeClr>
                </a:outerShdw>
              </a:effectLst>
              <a:latin typeface="方正兰亭中黑_GBK" charset="-122"/>
              <a:ea typeface="方正兰亭中黑_GBK"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altLang="en-US" sz="6600" dirty="0">
                <a:ln/>
                <a:solidFill>
                  <a:schemeClr val="tx1"/>
                </a:solidFill>
                <a:effectLst>
                  <a:outerShdw blurRad="38100" dist="19050" dir="2700000" algn="tl" rotWithShape="0">
                    <a:schemeClr val="dk1">
                      <a:alpha val="40000"/>
                    </a:schemeClr>
                  </a:outerShdw>
                </a:effectLst>
                <a:latin typeface="方正兰亭中黑_GBK" charset="-122"/>
                <a:ea typeface="方正兰亭中黑_GBK" charset="-122"/>
                <a:sym typeface="+mn-ea"/>
              </a:rPr>
              <a:t>业气瓶通用安全知识</a:t>
            </a:r>
            <a:endParaRPr lang="zh-CN" altLang="en-US" sz="6600" b="1" noProof="0" dirty="0">
              <a:ln/>
              <a:solidFill>
                <a:schemeClr val="tx1"/>
              </a:solidFill>
              <a:effectLst>
                <a:outerShdw blurRad="38100" dist="19050" dir="2700000" algn="tl" rotWithShape="0">
                  <a:schemeClr val="dk1">
                    <a:alpha val="40000"/>
                  </a:schemeClr>
                </a:outerShdw>
              </a:effectLst>
              <a:uLnTx/>
              <a:uFillTx/>
              <a:latin typeface="方正兰亭中黑_GBK" charset="-122"/>
              <a:ea typeface="方正兰亭中黑_GBK" charset="-122"/>
              <a:sym typeface="+mn-ea"/>
            </a:endParaRPr>
          </a:p>
        </p:txBody>
      </p:sp>
      <p:sp>
        <p:nvSpPr>
          <p:cNvPr id="9" name="椭圆 8"/>
          <p:cNvSpPr/>
          <p:nvPr>
            <p:custDataLst>
              <p:tags r:id="rId4"/>
            </p:custDataLst>
          </p:nvPr>
        </p:nvSpPr>
        <p:spPr>
          <a:xfrm>
            <a:off x="8210360" y="6183440"/>
            <a:ext cx="1052798" cy="1099471"/>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100" b="1">
                <a:solidFill>
                  <a:schemeClr val="dk1">
                    <a:lumMod val="85000"/>
                    <a:lumOff val="15000"/>
                  </a:schemeClr>
                </a:solidFill>
              </a:rPr>
              <a:t>全面</a:t>
            </a:r>
            <a:endParaRPr lang="zh-CN" altLang="en-US" sz="2100" b="1">
              <a:solidFill>
                <a:schemeClr val="dk1">
                  <a:lumMod val="85000"/>
                  <a:lumOff val="15000"/>
                </a:schemeClr>
              </a:solidFill>
            </a:endParaRPr>
          </a:p>
        </p:txBody>
      </p:sp>
      <p:sp>
        <p:nvSpPr>
          <p:cNvPr id="10" name="椭圆 9"/>
          <p:cNvSpPr/>
          <p:nvPr>
            <p:custDataLst>
              <p:tags r:id="rId5"/>
            </p:custDataLst>
          </p:nvPr>
        </p:nvSpPr>
        <p:spPr>
          <a:xfrm>
            <a:off x="9518523" y="6183440"/>
            <a:ext cx="1052798" cy="1099471"/>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100" b="1">
                <a:solidFill>
                  <a:schemeClr val="dk1">
                    <a:lumMod val="85000"/>
                    <a:lumOff val="15000"/>
                  </a:schemeClr>
                </a:solidFill>
              </a:rPr>
              <a:t>专业</a:t>
            </a:r>
            <a:endParaRPr lang="zh-CN" altLang="en-US" sz="2100" b="1">
              <a:solidFill>
                <a:schemeClr val="dk1">
                  <a:lumMod val="85000"/>
                  <a:lumOff val="15000"/>
                </a:schemeClr>
              </a:solidFill>
            </a:endParaRPr>
          </a:p>
        </p:txBody>
      </p:sp>
      <p:sp>
        <p:nvSpPr>
          <p:cNvPr id="11" name="椭圆 10"/>
          <p:cNvSpPr/>
          <p:nvPr>
            <p:custDataLst>
              <p:tags r:id="rId6"/>
            </p:custDataLst>
          </p:nvPr>
        </p:nvSpPr>
        <p:spPr>
          <a:xfrm>
            <a:off x="10753344" y="6183440"/>
            <a:ext cx="1052798" cy="1099471"/>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100" b="1">
                <a:solidFill>
                  <a:schemeClr val="dk1">
                    <a:lumMod val="85000"/>
                    <a:lumOff val="15000"/>
                  </a:schemeClr>
                </a:solidFill>
              </a:rPr>
              <a:t>实用</a:t>
            </a:r>
            <a:endParaRPr lang="zh-CN" altLang="en-US" sz="2100" b="1">
              <a:solidFill>
                <a:schemeClr val="dk1">
                  <a:lumMod val="85000"/>
                  <a:lumOff val="15000"/>
                </a:schemeClr>
              </a:solidFill>
            </a:endParaRPr>
          </a:p>
        </p:txBody>
      </p:sp>
      <p:sp>
        <p:nvSpPr>
          <p:cNvPr id="15" name="文本框 14" descr="7b0a2020202022776f7264617274223a20227b5c2269645c223a32353030343531362c5c227469645c223a31333439377d220a7d0a"/>
          <p:cNvSpPr txBox="1"/>
          <p:nvPr>
            <p:custDataLst>
              <p:tags r:id="rId7"/>
            </p:custDataLst>
          </p:nvPr>
        </p:nvSpPr>
        <p:spPr>
          <a:xfrm>
            <a:off x="9429179" y="4279868"/>
            <a:ext cx="2615660" cy="516065"/>
          </a:xfrm>
          <a:prstGeom prst="rect">
            <a:avLst/>
          </a:prstGeom>
          <a:solidFill>
            <a:schemeClr val="accent3">
              <a:lumMod val="75000"/>
            </a:schemeClr>
          </a:solidFill>
        </p:spPr>
        <p:txBody>
          <a:bodyPr wrap="square" rtlCol="0">
            <a:noAutofit/>
            <a:scene3d>
              <a:camera prst="orthographicFront"/>
              <a:lightRig rig="threePt" dir="t"/>
            </a:scene3d>
          </a:bodyPr>
          <a:p>
            <a:pPr algn="l"/>
            <a:r>
              <a:rPr lang="zh-CN" altLang="en-US" sz="1890" b="1">
                <a:solidFill>
                  <a:schemeClr val="lt1"/>
                </a:solidFill>
                <a:sym typeface="+mn-ea"/>
              </a:rPr>
              <a:t>讲师：</a:t>
            </a:r>
            <a:endParaRPr lang="zh-CN" altLang="en-US" sz="1890" b="1">
              <a:solidFill>
                <a:schemeClr val="lt1"/>
              </a:solidFill>
            </a:endParaRPr>
          </a:p>
          <a:p>
            <a:pPr algn="dist"/>
            <a:r>
              <a:rPr lang="en-US" altLang="zh-CN" sz="1890" b="1" dirty="0">
                <a:solidFill>
                  <a:schemeClr val="lt1"/>
                </a:solidFill>
                <a:effectLst/>
                <a:latin typeface="微软雅黑" panose="020B0503020204020204" charset="-122"/>
                <a:ea typeface="微软雅黑" panose="020B0503020204020204" charset="-122"/>
              </a:rPr>
              <a:t> </a:t>
            </a:r>
            <a:endParaRPr lang="en-US" altLang="zh-CN" sz="1890" b="1" dirty="0">
              <a:solidFill>
                <a:schemeClr val="lt1"/>
              </a:solidFill>
              <a:effectLst/>
              <a:latin typeface="微软雅黑" panose="020B0503020204020204" charset="-122"/>
              <a:ea typeface="微软雅黑" panose="020B0503020204020204" charset="-122"/>
            </a:endParaRPr>
          </a:p>
        </p:txBody>
      </p:sp>
      <p:sp>
        <p:nvSpPr>
          <p:cNvPr id="16" name="文本框 15" descr="7b0a2020202022776f7264617274223a20227b5c2269645c223a32353030343531362c5c227469645c223a31333439377d220a7d0a"/>
          <p:cNvSpPr txBox="1"/>
          <p:nvPr>
            <p:custDataLst>
              <p:tags r:id="rId8"/>
            </p:custDataLst>
          </p:nvPr>
        </p:nvSpPr>
        <p:spPr>
          <a:xfrm>
            <a:off x="9681877" y="5245322"/>
            <a:ext cx="2473643" cy="488728"/>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90" b="1">
                <a:solidFill>
                  <a:schemeClr val="lt1"/>
                </a:solidFill>
                <a:sym typeface="+mn-ea"/>
              </a:rPr>
              <a:t>博富特咨询</a:t>
            </a:r>
            <a:r>
              <a:rPr lang="en-US" altLang="zh-CN" sz="1890" b="1" dirty="0">
                <a:solidFill>
                  <a:schemeClr val="lt1"/>
                </a:solidFill>
                <a:effectLst/>
                <a:latin typeface="微软雅黑" panose="020B0503020204020204" charset="-122"/>
                <a:ea typeface="微软雅黑" panose="020B0503020204020204" charset="-122"/>
              </a:rPr>
              <a:t> </a:t>
            </a:r>
            <a:endParaRPr lang="en-US" altLang="zh-CN" sz="1890" b="1" dirty="0">
              <a:solidFill>
                <a:schemeClr val="lt1"/>
              </a:solidFill>
              <a:effectLst/>
              <a:latin typeface="微软雅黑" panose="020B0503020204020204" charset="-122"/>
              <a:ea typeface="微软雅黑" panose="020B0503020204020204" charset="-122"/>
            </a:endParaRPr>
          </a:p>
        </p:txBody>
      </p:sp>
      <p:sp>
        <p:nvSpPr>
          <p:cNvPr id="12" name="矩形 11"/>
          <p:cNvSpPr/>
          <p:nvPr>
            <p:custDataLst>
              <p:tags r:id="rId9"/>
            </p:custDataLst>
          </p:nvPr>
        </p:nvSpPr>
        <p:spPr>
          <a:xfrm>
            <a:off x="0" y="7732300"/>
            <a:ext cx="12801600" cy="735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42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Tree>
    <p:custDataLst>
      <p:tags r:id="rId10"/>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13"/>
          <p:cNvSpPr/>
          <p:nvPr/>
        </p:nvSpPr>
        <p:spPr>
          <a:xfrm>
            <a:off x="1646873" y="1693863"/>
            <a:ext cx="4773930" cy="589280"/>
          </a:xfrm>
          <a:prstGeom prst="rect">
            <a:avLst/>
          </a:prstGeom>
          <a:noFill/>
          <a:ln w="9525">
            <a:noFill/>
          </a:ln>
        </p:spPr>
        <p:txBody>
          <a:bodyPr wrap="none" anchor="t" anchorCtr="1">
            <a:spAutoFit/>
          </a:bodyPr>
          <a:p>
            <a:pPr algn="ctr" eaLnBrk="1" hangingPunct="1">
              <a:lnSpc>
                <a:spcPct val="90000"/>
              </a:lnSpc>
            </a:pPr>
            <a:r>
              <a:rPr lang="zh-CN" altLang="en-US" sz="3600" dirty="0">
                <a:solidFill>
                  <a:srgbClr val="FF3300"/>
                </a:solidFill>
                <a:latin typeface="宋体" panose="02010600030101010101" pitchFamily="2" charset="-122"/>
                <a:ea typeface="宋体" panose="02010600030101010101" pitchFamily="2" charset="-122"/>
              </a:rPr>
              <a:t>三、瓶装气体的分类：</a:t>
            </a:r>
            <a:endParaRPr lang="zh-CN" altLang="en-US" sz="3600" dirty="0">
              <a:solidFill>
                <a:srgbClr val="FF3300"/>
              </a:solidFill>
              <a:latin typeface="宋体" panose="02010600030101010101" pitchFamily="2" charset="-122"/>
              <a:ea typeface="宋体" panose="02010600030101010101" pitchFamily="2" charset="-122"/>
            </a:endParaRPr>
          </a:p>
        </p:txBody>
      </p:sp>
      <p:sp>
        <p:nvSpPr>
          <p:cNvPr id="15363" name="Rectangle 37"/>
          <p:cNvSpPr/>
          <p:nvPr/>
        </p:nvSpPr>
        <p:spPr>
          <a:xfrm>
            <a:off x="1865313" y="3087688"/>
            <a:ext cx="9879012" cy="977265"/>
          </a:xfrm>
          <a:prstGeom prst="rect">
            <a:avLst/>
          </a:prstGeom>
          <a:noFill/>
          <a:ln w="9525">
            <a:noFill/>
          </a:ln>
        </p:spPr>
        <p:txBody>
          <a:bodyPr anchor="t" anchorCtr="1">
            <a:spAutoFit/>
          </a:bodyPr>
          <a:p>
            <a:pPr algn="ctr" eaLnBrk="1" hangingPunct="1">
              <a:lnSpc>
                <a:spcPct val="90000"/>
              </a:lnSpc>
            </a:pPr>
            <a:r>
              <a:rPr lang="zh-CN" altLang="en-US" dirty="0">
                <a:solidFill>
                  <a:schemeClr val="tx1"/>
                </a:solidFill>
                <a:latin typeface="宋体" panose="02010600030101010101" pitchFamily="2" charset="-122"/>
                <a:ea typeface="宋体" panose="02010600030101010101" pitchFamily="2" charset="-122"/>
              </a:rPr>
              <a:t>按</a:t>
            </a:r>
            <a:r>
              <a:rPr lang="en-US" altLang="zh-CN" dirty="0">
                <a:solidFill>
                  <a:schemeClr val="tx1"/>
                </a:solidFill>
                <a:latin typeface="宋体" panose="02010600030101010101" pitchFamily="2" charset="-122"/>
                <a:ea typeface="宋体" panose="02010600030101010101" pitchFamily="2" charset="-122"/>
              </a:rPr>
              <a:t>GB 16163《</a:t>
            </a:r>
            <a:r>
              <a:rPr lang="zh-CN" altLang="en-US" dirty="0">
                <a:solidFill>
                  <a:schemeClr val="tx1"/>
                </a:solidFill>
                <a:latin typeface="宋体" panose="02010600030101010101" pitchFamily="2" charset="-122"/>
                <a:ea typeface="宋体" panose="02010600030101010101" pitchFamily="2" charset="-122"/>
              </a:rPr>
              <a:t>瓶装压缩气体分类</a:t>
            </a:r>
            <a:r>
              <a:rPr lang="en-US" altLang="zh-CN" dirty="0">
                <a:solidFill>
                  <a:schemeClr val="tx1"/>
                </a:solidFill>
                <a:latin typeface="宋体" panose="02010600030101010101" pitchFamily="2" charset="-122"/>
                <a:ea typeface="宋体" panose="02010600030101010101" pitchFamily="2" charset="-122"/>
              </a:rPr>
              <a:t>》</a:t>
            </a:r>
            <a:r>
              <a:rPr lang="zh-CN" altLang="en-US" dirty="0">
                <a:solidFill>
                  <a:schemeClr val="tx1"/>
                </a:solidFill>
                <a:latin typeface="宋体" panose="02010600030101010101" pitchFamily="2" charset="-122"/>
                <a:ea typeface="宋体" panose="02010600030101010101" pitchFamily="2" charset="-122"/>
              </a:rPr>
              <a:t>规定。按其临界温度可划分为三类：</a:t>
            </a:r>
            <a:endParaRPr lang="zh-CN" altLang="en-US" dirty="0">
              <a:solidFill>
                <a:schemeClr val="tx1"/>
              </a:solidFill>
              <a:latin typeface="宋体" panose="02010600030101010101" pitchFamily="2" charset="-122"/>
              <a:ea typeface="宋体" panose="02010600030101010101" pitchFamily="2" charset="-122"/>
            </a:endParaRPr>
          </a:p>
        </p:txBody>
      </p:sp>
      <p:sp>
        <p:nvSpPr>
          <p:cNvPr id="15364" name="Line 40"/>
          <p:cNvSpPr/>
          <p:nvPr/>
        </p:nvSpPr>
        <p:spPr>
          <a:xfrm>
            <a:off x="4183063" y="4295775"/>
            <a:ext cx="0" cy="4333875"/>
          </a:xfrm>
          <a:prstGeom prst="line">
            <a:avLst/>
          </a:prstGeom>
          <a:ln w="38100" cap="flat" cmpd="sng">
            <a:solidFill>
              <a:srgbClr val="0000FF"/>
            </a:solidFill>
            <a:prstDash val="dash"/>
            <a:headEnd type="none" w="med" len="med"/>
            <a:tailEnd type="none" w="med" len="med"/>
          </a:ln>
        </p:spPr>
      </p:sp>
      <p:sp>
        <p:nvSpPr>
          <p:cNvPr id="15365" name="Rectangle 41"/>
          <p:cNvSpPr/>
          <p:nvPr/>
        </p:nvSpPr>
        <p:spPr>
          <a:xfrm>
            <a:off x="2104232" y="6138863"/>
            <a:ext cx="1816100" cy="534035"/>
          </a:xfrm>
          <a:prstGeom prst="rect">
            <a:avLst/>
          </a:prstGeom>
          <a:noFill/>
          <a:ln w="9525">
            <a:noFill/>
          </a:ln>
        </p:spPr>
        <p:txBody>
          <a:bodyPr wrap="none" anchor="t" anchorCtr="1">
            <a:spAutoFit/>
          </a:bodyPr>
          <a:p>
            <a:pPr algn="ctr" eaLnBrk="1" hangingPunct="1">
              <a:lnSpc>
                <a:spcPct val="90000"/>
              </a:lnSpc>
            </a:pPr>
            <a:r>
              <a:rPr lang="zh-CN" altLang="en-US" dirty="0">
                <a:solidFill>
                  <a:srgbClr val="FF3300"/>
                </a:solidFill>
                <a:latin typeface="宋体" panose="02010600030101010101" pitchFamily="2" charset="-122"/>
                <a:ea typeface="宋体" panose="02010600030101010101" pitchFamily="2" charset="-122"/>
              </a:rPr>
              <a:t>瓶装气体</a:t>
            </a:r>
            <a:endParaRPr lang="zh-CN" altLang="en-US" dirty="0">
              <a:solidFill>
                <a:srgbClr val="FF3300"/>
              </a:solidFill>
              <a:latin typeface="宋体" panose="02010600030101010101" pitchFamily="2" charset="-122"/>
              <a:ea typeface="宋体" panose="02010600030101010101" pitchFamily="2" charset="-122"/>
            </a:endParaRPr>
          </a:p>
        </p:txBody>
      </p:sp>
      <p:sp>
        <p:nvSpPr>
          <p:cNvPr id="15366" name="Rectangle 42"/>
          <p:cNvSpPr/>
          <p:nvPr/>
        </p:nvSpPr>
        <p:spPr>
          <a:xfrm>
            <a:off x="4386263" y="4498975"/>
            <a:ext cx="7659687" cy="534035"/>
          </a:xfrm>
          <a:prstGeom prst="rect">
            <a:avLst/>
          </a:prstGeom>
          <a:noFill/>
          <a:ln w="9525">
            <a:noFill/>
          </a:ln>
        </p:spPr>
        <p:txBody>
          <a:bodyPr>
            <a:spAutoFit/>
          </a:bodyPr>
          <a:p>
            <a:pPr eaLnBrk="1" hangingPunct="1">
              <a:lnSpc>
                <a:spcPct val="90000"/>
              </a:lnSpc>
            </a:pPr>
            <a:r>
              <a:rPr lang="zh-CN" altLang="en-US" dirty="0">
                <a:solidFill>
                  <a:srgbClr val="FF0000"/>
                </a:solidFill>
                <a:latin typeface="Arial" panose="020B0604020202020204" pitchFamily="34" charset="0"/>
                <a:ea typeface="宋体" panose="02010600030101010101" pitchFamily="2" charset="-122"/>
              </a:rPr>
              <a:t>永久气体：</a:t>
            </a:r>
            <a:r>
              <a:rPr lang="zh-CN" altLang="en-US" dirty="0">
                <a:solidFill>
                  <a:schemeClr val="tx1"/>
                </a:solidFill>
                <a:latin typeface="Arial" panose="020B0604020202020204" pitchFamily="34" charset="0"/>
                <a:ea typeface="宋体" panose="02010600030101010101" pitchFamily="2" charset="-122"/>
              </a:rPr>
              <a:t>临界温度小于</a:t>
            </a:r>
            <a:r>
              <a:rPr lang="en-US" altLang="zh-CN" dirty="0">
                <a:solidFill>
                  <a:schemeClr val="tx1"/>
                </a:solidFill>
                <a:latin typeface="Arial" panose="020B0604020202020204" pitchFamily="34" charset="0"/>
                <a:ea typeface="宋体" panose="02010600030101010101" pitchFamily="2" charset="-122"/>
              </a:rPr>
              <a:t>-10℃</a:t>
            </a:r>
            <a:endParaRPr lang="en-US" altLang="zh-CN" dirty="0">
              <a:solidFill>
                <a:schemeClr val="tx1"/>
              </a:solidFill>
              <a:latin typeface="Arial" panose="020B0604020202020204" pitchFamily="34" charset="0"/>
              <a:ea typeface="宋体" panose="02010600030101010101" pitchFamily="2" charset="-122"/>
            </a:endParaRPr>
          </a:p>
        </p:txBody>
      </p:sp>
      <p:sp>
        <p:nvSpPr>
          <p:cNvPr id="15367" name="Rectangle 43"/>
          <p:cNvSpPr/>
          <p:nvPr/>
        </p:nvSpPr>
        <p:spPr>
          <a:xfrm>
            <a:off x="4378802" y="5676900"/>
            <a:ext cx="6715760" cy="1223645"/>
          </a:xfrm>
          <a:prstGeom prst="rect">
            <a:avLst/>
          </a:prstGeom>
          <a:noFill/>
          <a:ln w="9525">
            <a:noFill/>
          </a:ln>
        </p:spPr>
        <p:txBody>
          <a:bodyPr wrap="none">
            <a:spAutoFit/>
          </a:bodyPr>
          <a:p>
            <a:pPr algn="ctr" eaLnBrk="1" hangingPunct="1">
              <a:lnSpc>
                <a:spcPct val="115000"/>
              </a:lnSpc>
            </a:pPr>
            <a:r>
              <a:rPr lang="zh-CN" altLang="en-US" dirty="0">
                <a:solidFill>
                  <a:srgbClr val="FF0000"/>
                </a:solidFill>
                <a:latin typeface="Arial" panose="020B0604020202020204" pitchFamily="34" charset="0"/>
                <a:ea typeface="宋体" panose="02010600030101010101" pitchFamily="2" charset="-122"/>
              </a:rPr>
              <a:t>高压液化气体：</a:t>
            </a:r>
            <a:r>
              <a:rPr lang="zh-CN" altLang="en-US" dirty="0">
                <a:solidFill>
                  <a:schemeClr val="tx1"/>
                </a:solidFill>
                <a:latin typeface="Arial" panose="020B0604020202020204" pitchFamily="34" charset="0"/>
                <a:ea typeface="宋体" panose="02010600030101010101" pitchFamily="2" charset="-122"/>
              </a:rPr>
              <a:t>临界温度大于或等于</a:t>
            </a:r>
            <a:endParaRPr lang="zh-CN" altLang="en-US" dirty="0">
              <a:solidFill>
                <a:schemeClr val="tx1"/>
              </a:solidFill>
              <a:latin typeface="Arial" panose="020B0604020202020204" pitchFamily="34" charset="0"/>
              <a:ea typeface="宋体" panose="02010600030101010101" pitchFamily="2" charset="-122"/>
            </a:endParaRPr>
          </a:p>
          <a:p>
            <a:pPr algn="ctr" eaLnBrk="1" hangingPunct="1">
              <a:lnSpc>
                <a:spcPct val="115000"/>
              </a:lnSpc>
            </a:pPr>
            <a:r>
              <a:rPr lang="en-US" altLang="zh-CN" dirty="0">
                <a:solidFill>
                  <a:schemeClr val="tx1"/>
                </a:solidFill>
                <a:latin typeface="Arial" panose="020B0604020202020204" pitchFamily="34" charset="0"/>
                <a:ea typeface="宋体" panose="02010600030101010101" pitchFamily="2" charset="-122"/>
              </a:rPr>
              <a:t>                -10℃</a:t>
            </a:r>
            <a:r>
              <a:rPr lang="zh-CN" altLang="en-US" dirty="0">
                <a:solidFill>
                  <a:schemeClr val="tx1"/>
                </a:solidFill>
                <a:latin typeface="Arial" panose="020B0604020202020204" pitchFamily="34" charset="0"/>
                <a:ea typeface="宋体" panose="02010600030101010101" pitchFamily="2" charset="-122"/>
              </a:rPr>
              <a:t>且小于或等于</a:t>
            </a:r>
            <a:r>
              <a:rPr lang="en-US" altLang="zh-CN" dirty="0">
                <a:solidFill>
                  <a:schemeClr val="tx1"/>
                </a:solidFill>
                <a:latin typeface="Arial" panose="020B0604020202020204" pitchFamily="34" charset="0"/>
                <a:ea typeface="宋体" panose="02010600030101010101" pitchFamily="2" charset="-122"/>
              </a:rPr>
              <a:t>70℃</a:t>
            </a:r>
            <a:r>
              <a:rPr lang="zh-CN" altLang="en-US" dirty="0">
                <a:solidFill>
                  <a:schemeClr val="tx1"/>
                </a:solidFill>
                <a:latin typeface="Arial" panose="020B0604020202020204" pitchFamily="34" charset="0"/>
                <a:ea typeface="宋体" panose="02010600030101010101" pitchFamily="2" charset="-122"/>
              </a:rPr>
              <a:t>的</a:t>
            </a:r>
            <a:endParaRPr lang="zh-CN" altLang="en-US" dirty="0">
              <a:solidFill>
                <a:schemeClr val="tx1"/>
              </a:solidFill>
              <a:latin typeface="Arial" panose="020B0604020202020204" pitchFamily="34" charset="0"/>
              <a:ea typeface="宋体" panose="02010600030101010101" pitchFamily="2" charset="-122"/>
            </a:endParaRPr>
          </a:p>
        </p:txBody>
      </p:sp>
      <p:sp>
        <p:nvSpPr>
          <p:cNvPr id="15368" name="Rectangle 44"/>
          <p:cNvSpPr/>
          <p:nvPr/>
        </p:nvSpPr>
        <p:spPr>
          <a:xfrm>
            <a:off x="4402297" y="7623175"/>
            <a:ext cx="6757670" cy="534035"/>
          </a:xfrm>
          <a:prstGeom prst="rect">
            <a:avLst/>
          </a:prstGeom>
          <a:noFill/>
          <a:ln w="9525">
            <a:noFill/>
          </a:ln>
        </p:spPr>
        <p:txBody>
          <a:bodyPr wrap="none">
            <a:spAutoFit/>
          </a:bodyPr>
          <a:p>
            <a:pPr algn="ctr" eaLnBrk="1" hangingPunct="1">
              <a:lnSpc>
                <a:spcPct val="90000"/>
              </a:lnSpc>
            </a:pPr>
            <a:r>
              <a:rPr lang="zh-CN" altLang="en-US" dirty="0">
                <a:solidFill>
                  <a:srgbClr val="FF0000"/>
                </a:solidFill>
                <a:latin typeface="Arial" panose="020B0604020202020204" pitchFamily="34" charset="0"/>
                <a:ea typeface="宋体" panose="02010600030101010101" pitchFamily="2" charset="-122"/>
              </a:rPr>
              <a:t>低压液化气体：</a:t>
            </a:r>
            <a:r>
              <a:rPr lang="zh-CN" altLang="en-US" dirty="0">
                <a:solidFill>
                  <a:schemeClr val="tx1"/>
                </a:solidFill>
                <a:latin typeface="Arial" panose="020B0604020202020204" pitchFamily="34" charset="0"/>
                <a:ea typeface="宋体" panose="02010600030101010101" pitchFamily="2" charset="-122"/>
              </a:rPr>
              <a:t>临界温度大于</a:t>
            </a:r>
            <a:r>
              <a:rPr lang="en-US" altLang="zh-CN" dirty="0">
                <a:solidFill>
                  <a:schemeClr val="tx1"/>
                </a:solidFill>
                <a:latin typeface="Arial" panose="020B0604020202020204" pitchFamily="34" charset="0"/>
                <a:ea typeface="宋体" panose="02010600030101010101" pitchFamily="2" charset="-122"/>
              </a:rPr>
              <a:t>70℃</a:t>
            </a:r>
            <a:r>
              <a:rPr lang="zh-CN" altLang="en-US" dirty="0">
                <a:solidFill>
                  <a:schemeClr val="tx1"/>
                </a:solidFill>
                <a:latin typeface="Arial" panose="020B0604020202020204" pitchFamily="34" charset="0"/>
                <a:ea typeface="宋体" panose="02010600030101010101" pitchFamily="2" charset="-122"/>
              </a:rPr>
              <a:t>的</a:t>
            </a:r>
            <a:endParaRPr lang="zh-CN" altLang="en-US" dirty="0">
              <a:solidFill>
                <a:schemeClr val="tx1"/>
              </a:solidFill>
              <a:latin typeface="Arial" panose="020B0604020202020204" pitchFamily="34" charset="0"/>
              <a:ea typeface="宋体" panose="02010600030101010101" pitchFamily="2" charset="-122"/>
            </a:endParaRPr>
          </a:p>
        </p:txBody>
      </p:sp>
      <p:sp>
        <p:nvSpPr>
          <p:cNvPr id="15369" name="Text Box 33"/>
          <p:cNvSpPr txBox="1"/>
          <p:nvPr/>
        </p:nvSpPr>
        <p:spPr>
          <a:xfrm>
            <a:off x="-88900" y="152400"/>
            <a:ext cx="10737850"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第一部分、工业气瓶种类及相关知识</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 Box 33"/>
          <p:cNvSpPr txBox="1"/>
          <p:nvPr/>
        </p:nvSpPr>
        <p:spPr>
          <a:xfrm>
            <a:off x="-179387" y="209550"/>
            <a:ext cx="10737850"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第一部分、工业气瓶种类及相关知识</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17411" name="Rectangle 12"/>
          <p:cNvSpPr/>
          <p:nvPr/>
        </p:nvSpPr>
        <p:spPr>
          <a:xfrm>
            <a:off x="1415892" y="2127250"/>
            <a:ext cx="6050280" cy="727710"/>
          </a:xfrm>
          <a:prstGeom prst="rect">
            <a:avLst/>
          </a:prstGeom>
          <a:noFill/>
          <a:ln w="9525">
            <a:noFill/>
          </a:ln>
        </p:spPr>
        <p:txBody>
          <a:bodyPr wrap="none" anchor="t" anchorCtr="1">
            <a:spAutoFit/>
          </a:bodyPr>
          <a:p>
            <a:pPr algn="ctr" eaLnBrk="1" hangingPunct="1">
              <a:lnSpc>
                <a:spcPct val="90000"/>
              </a:lnSpc>
            </a:pPr>
            <a:r>
              <a:rPr lang="zh-CN" altLang="en-US" sz="4600" dirty="0">
                <a:solidFill>
                  <a:srgbClr val="FF3300"/>
                </a:solidFill>
                <a:latin typeface="宋体" panose="02010600030101010101" pitchFamily="2" charset="-122"/>
                <a:ea typeface="宋体" panose="02010600030101010101" pitchFamily="2" charset="-122"/>
              </a:rPr>
              <a:t>四、瓶装的公称压力：</a:t>
            </a:r>
            <a:endParaRPr lang="zh-CN" altLang="en-US" sz="4600" dirty="0">
              <a:solidFill>
                <a:srgbClr val="FF3300"/>
              </a:solidFill>
              <a:latin typeface="宋体" panose="02010600030101010101" pitchFamily="2" charset="-122"/>
              <a:ea typeface="宋体" panose="02010600030101010101" pitchFamily="2" charset="-122"/>
            </a:endParaRPr>
          </a:p>
        </p:txBody>
      </p:sp>
      <p:sp>
        <p:nvSpPr>
          <p:cNvPr id="17412" name="Line 14"/>
          <p:cNvSpPr/>
          <p:nvPr/>
        </p:nvSpPr>
        <p:spPr>
          <a:xfrm>
            <a:off x="2368550" y="3389313"/>
            <a:ext cx="0" cy="4637087"/>
          </a:xfrm>
          <a:prstGeom prst="line">
            <a:avLst/>
          </a:prstGeom>
          <a:ln w="38100" cap="flat" cmpd="sng">
            <a:solidFill>
              <a:srgbClr val="0000FF"/>
            </a:solidFill>
            <a:prstDash val="dash"/>
            <a:headEnd type="none" w="med" len="med"/>
            <a:tailEnd type="none" w="med" len="med"/>
          </a:ln>
        </p:spPr>
      </p:sp>
      <p:sp>
        <p:nvSpPr>
          <p:cNvPr id="17413" name="Rectangle 19"/>
          <p:cNvSpPr/>
          <p:nvPr/>
        </p:nvSpPr>
        <p:spPr>
          <a:xfrm>
            <a:off x="2168525" y="2932589"/>
            <a:ext cx="10536238" cy="5086985"/>
          </a:xfrm>
          <a:prstGeom prst="rect">
            <a:avLst/>
          </a:prstGeom>
          <a:noFill/>
          <a:ln w="9525">
            <a:noFill/>
          </a:ln>
        </p:spPr>
        <p:txBody>
          <a:bodyPr anchor="ctr" anchorCtr="0">
            <a:spAutoFit/>
          </a:bodyPr>
          <a:p>
            <a:pPr indent="278130" eaLnBrk="1" hangingPunct="1">
              <a:lnSpc>
                <a:spcPct val="145000"/>
              </a:lnSpc>
            </a:pPr>
            <a:r>
              <a:rPr lang="zh-CN" altLang="en-US" dirty="0">
                <a:solidFill>
                  <a:srgbClr val="FF0000"/>
                </a:solidFill>
                <a:latin typeface="Arial" panose="020B0604020202020204" pitchFamily="34" charset="0"/>
                <a:ea typeface="宋体" panose="02010600030101010101" pitchFamily="2" charset="-122"/>
              </a:rPr>
              <a:t>        </a:t>
            </a:r>
            <a:r>
              <a:rPr lang="zh-CN" altLang="en-US" dirty="0">
                <a:solidFill>
                  <a:schemeClr val="tx1"/>
                </a:solidFill>
                <a:latin typeface="宋体" panose="02010600030101010101" pitchFamily="2" charset="-122"/>
                <a:ea typeface="宋体" panose="02010600030101010101" pitchFamily="2" charset="-122"/>
              </a:rPr>
              <a:t>气瓶的公称工作压力，对于盛装永久气体的气瓶，</a:t>
            </a:r>
            <a:endParaRPr lang="zh-CN" altLang="en-US" dirty="0">
              <a:solidFill>
                <a:schemeClr val="tx1"/>
              </a:solidFill>
              <a:latin typeface="宋体" panose="02010600030101010101" pitchFamily="2" charset="-122"/>
              <a:ea typeface="宋体" panose="02010600030101010101" pitchFamily="2" charset="-122"/>
            </a:endParaRPr>
          </a:p>
          <a:p>
            <a:pPr indent="278130" eaLnBrk="1" hangingPunct="1">
              <a:lnSpc>
                <a:spcPct val="145000"/>
              </a:lnSpc>
            </a:pPr>
            <a:r>
              <a:rPr lang="zh-CN" altLang="en-US" dirty="0">
                <a:solidFill>
                  <a:schemeClr val="tx1"/>
                </a:solidFill>
                <a:latin typeface="宋体" panose="02010600030101010101" pitchFamily="2" charset="-122"/>
                <a:ea typeface="宋体" panose="02010600030101010101" pitchFamily="2" charset="-122"/>
              </a:rPr>
              <a:t>系指在基准温度时（一般为</a:t>
            </a:r>
            <a:r>
              <a:rPr lang="en-US" altLang="zh-CN" dirty="0">
                <a:solidFill>
                  <a:schemeClr val="tx1"/>
                </a:solidFill>
                <a:latin typeface="宋体" panose="02010600030101010101" pitchFamily="2" charset="-122"/>
                <a:ea typeface="宋体" panose="02010600030101010101" pitchFamily="2" charset="-122"/>
              </a:rPr>
              <a:t>20℃</a:t>
            </a:r>
            <a:r>
              <a:rPr lang="zh-CN" altLang="en-US" dirty="0">
                <a:solidFill>
                  <a:schemeClr val="tx1"/>
                </a:solidFill>
                <a:latin typeface="宋体" panose="02010600030101010101" pitchFamily="2" charset="-122"/>
                <a:ea typeface="宋体" panose="02010600030101010101" pitchFamily="2" charset="-122"/>
              </a:rPr>
              <a:t>），所盛装气体的限定</a:t>
            </a:r>
            <a:endParaRPr lang="zh-CN" altLang="en-US" dirty="0">
              <a:solidFill>
                <a:schemeClr val="tx1"/>
              </a:solidFill>
              <a:latin typeface="宋体" panose="02010600030101010101" pitchFamily="2" charset="-122"/>
              <a:ea typeface="宋体" panose="02010600030101010101" pitchFamily="2" charset="-122"/>
            </a:endParaRPr>
          </a:p>
          <a:p>
            <a:pPr indent="278130" eaLnBrk="1" hangingPunct="1">
              <a:lnSpc>
                <a:spcPct val="145000"/>
              </a:lnSpc>
            </a:pPr>
            <a:r>
              <a:rPr lang="zh-CN" altLang="en-US" dirty="0">
                <a:solidFill>
                  <a:schemeClr val="tx1"/>
                </a:solidFill>
                <a:latin typeface="宋体" panose="02010600030101010101" pitchFamily="2" charset="-122"/>
                <a:ea typeface="宋体" panose="02010600030101010101" pitchFamily="2" charset="-122"/>
              </a:rPr>
              <a:t>充装压力；对于盛装液化气体的气瓶，系指温度为</a:t>
            </a:r>
            <a:r>
              <a:rPr lang="en-US" altLang="zh-CN" dirty="0">
                <a:solidFill>
                  <a:schemeClr val="tx1"/>
                </a:solidFill>
                <a:latin typeface="宋体" panose="02010600030101010101" pitchFamily="2" charset="-122"/>
                <a:ea typeface="宋体" panose="02010600030101010101" pitchFamily="2" charset="-122"/>
              </a:rPr>
              <a:t>60℃</a:t>
            </a:r>
            <a:endParaRPr lang="en-US" altLang="zh-CN" dirty="0">
              <a:solidFill>
                <a:schemeClr val="tx1"/>
              </a:solidFill>
              <a:latin typeface="宋体" panose="02010600030101010101" pitchFamily="2" charset="-122"/>
              <a:ea typeface="宋体" panose="02010600030101010101" pitchFamily="2" charset="-122"/>
            </a:endParaRPr>
          </a:p>
          <a:p>
            <a:pPr indent="278130" eaLnBrk="1" hangingPunct="1">
              <a:lnSpc>
                <a:spcPct val="145000"/>
              </a:lnSpc>
            </a:pPr>
            <a:r>
              <a:rPr lang="zh-CN" altLang="en-US" dirty="0">
                <a:solidFill>
                  <a:schemeClr val="tx1"/>
                </a:solidFill>
                <a:latin typeface="宋体" panose="02010600030101010101" pitchFamily="2" charset="-122"/>
                <a:ea typeface="宋体" panose="02010600030101010101" pitchFamily="2" charset="-122"/>
              </a:rPr>
              <a:t>时瓶内气体压力的上限值。</a:t>
            </a:r>
            <a:endParaRPr lang="zh-CN" altLang="en-US" dirty="0">
              <a:solidFill>
                <a:schemeClr val="tx1"/>
              </a:solidFill>
              <a:latin typeface="宋体" panose="02010600030101010101" pitchFamily="2" charset="-122"/>
              <a:ea typeface="宋体" panose="02010600030101010101" pitchFamily="2" charset="-122"/>
            </a:endParaRPr>
          </a:p>
          <a:p>
            <a:pPr indent="278130" eaLnBrk="1" hangingPunct="1">
              <a:lnSpc>
                <a:spcPct val="145000"/>
              </a:lnSpc>
            </a:pPr>
            <a:r>
              <a:rPr lang="zh-CN" altLang="en-US" dirty="0">
                <a:solidFill>
                  <a:schemeClr val="tx1"/>
                </a:solidFill>
                <a:latin typeface="宋体" panose="02010600030101010101" pitchFamily="2" charset="-122"/>
                <a:ea typeface="宋体" panose="02010600030101010101" pitchFamily="2" charset="-122"/>
              </a:rPr>
              <a:t>    盛装高压液化气体的气瓶，其公称工作压力不</a:t>
            </a:r>
            <a:endParaRPr lang="zh-CN" altLang="en-US" dirty="0">
              <a:solidFill>
                <a:schemeClr val="tx1"/>
              </a:solidFill>
              <a:latin typeface="宋体" panose="02010600030101010101" pitchFamily="2" charset="-122"/>
              <a:ea typeface="宋体" panose="02010600030101010101" pitchFamily="2" charset="-122"/>
            </a:endParaRPr>
          </a:p>
          <a:p>
            <a:pPr indent="278130" eaLnBrk="1" hangingPunct="1">
              <a:lnSpc>
                <a:spcPct val="145000"/>
              </a:lnSpc>
            </a:pPr>
            <a:r>
              <a:rPr lang="zh-CN" altLang="en-US" dirty="0">
                <a:solidFill>
                  <a:schemeClr val="tx1"/>
                </a:solidFill>
                <a:latin typeface="宋体" panose="02010600030101010101" pitchFamily="2" charset="-122"/>
                <a:ea typeface="宋体" panose="02010600030101010101" pitchFamily="2" charset="-122"/>
              </a:rPr>
              <a:t>得小于</a:t>
            </a:r>
            <a:r>
              <a:rPr lang="en-US" altLang="zh-CN" dirty="0">
                <a:solidFill>
                  <a:schemeClr val="tx1"/>
                </a:solidFill>
                <a:latin typeface="宋体" panose="02010600030101010101" pitchFamily="2" charset="-122"/>
                <a:ea typeface="宋体" panose="02010600030101010101" pitchFamily="2" charset="-122"/>
              </a:rPr>
              <a:t>8MPa</a:t>
            </a:r>
            <a:r>
              <a:rPr lang="zh-CN" altLang="en-US" dirty="0">
                <a:solidFill>
                  <a:schemeClr val="tx1"/>
                </a:solidFill>
                <a:latin typeface="宋体" panose="02010600030101010101" pitchFamily="2" charset="-122"/>
                <a:ea typeface="宋体" panose="02010600030101010101" pitchFamily="2" charset="-122"/>
              </a:rPr>
              <a:t>。盛装有毒和剧毒危害的液化气体的气瓶，</a:t>
            </a:r>
            <a:endParaRPr lang="zh-CN" altLang="en-US" dirty="0">
              <a:solidFill>
                <a:schemeClr val="tx1"/>
              </a:solidFill>
              <a:latin typeface="宋体" panose="02010600030101010101" pitchFamily="2" charset="-122"/>
              <a:ea typeface="宋体" panose="02010600030101010101" pitchFamily="2" charset="-122"/>
            </a:endParaRPr>
          </a:p>
          <a:p>
            <a:pPr indent="278130" eaLnBrk="1" hangingPunct="1">
              <a:lnSpc>
                <a:spcPct val="145000"/>
              </a:lnSpc>
            </a:pPr>
            <a:r>
              <a:rPr lang="zh-CN" altLang="en-US" dirty="0">
                <a:solidFill>
                  <a:schemeClr val="tx1"/>
                </a:solidFill>
                <a:latin typeface="宋体" panose="02010600030101010101" pitchFamily="2" charset="-122"/>
                <a:ea typeface="宋体" panose="02010600030101010101" pitchFamily="2" charset="-122"/>
              </a:rPr>
              <a:t>其公称工作压力的选用应适当提高。</a:t>
            </a:r>
            <a:endParaRPr lang="zh-CN" altLang="en-US"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4"/>
          <p:cNvSpPr/>
          <p:nvPr/>
        </p:nvSpPr>
        <p:spPr>
          <a:xfrm>
            <a:off x="1582738" y="1483202"/>
            <a:ext cx="5603875" cy="534035"/>
          </a:xfrm>
          <a:prstGeom prst="rect">
            <a:avLst/>
          </a:prstGeom>
          <a:noFill/>
          <a:ln w="9525">
            <a:noFill/>
          </a:ln>
        </p:spPr>
        <p:txBody>
          <a:bodyPr wrap="none" anchor="ctr" anchorCtr="0">
            <a:spAutoFit/>
          </a:bodyPr>
          <a:p>
            <a:pPr algn="ctr" eaLnBrk="1" hangingPunct="1">
              <a:lnSpc>
                <a:spcPct val="90000"/>
              </a:lnSpc>
            </a:pPr>
            <a:r>
              <a:rPr lang="zh-CN" altLang="en-US" dirty="0">
                <a:solidFill>
                  <a:srgbClr val="FF0000"/>
                </a:solidFill>
                <a:latin typeface="Arial" panose="020B0604020202020204" pitchFamily="34" charset="0"/>
                <a:ea typeface="宋体" panose="02010600030101010101" pitchFamily="2" charset="-122"/>
              </a:rPr>
              <a:t>常用气体气瓶的公称工作压力 </a:t>
            </a:r>
            <a:endParaRPr lang="zh-CN" altLang="en-US" dirty="0">
              <a:solidFill>
                <a:srgbClr val="FF0000"/>
              </a:solidFill>
              <a:latin typeface="Arial" panose="020B0604020202020204" pitchFamily="34" charset="0"/>
              <a:ea typeface="宋体" panose="02010600030101010101" pitchFamily="2" charset="-122"/>
            </a:endParaRPr>
          </a:p>
        </p:txBody>
      </p:sp>
      <p:graphicFrame>
        <p:nvGraphicFramePr>
          <p:cNvPr id="12300" name="Group 12"/>
          <p:cNvGraphicFramePr>
            <a:graphicFrameLocks noGrp="1"/>
          </p:cNvGraphicFramePr>
          <p:nvPr>
            <p:ph idx="4294967295"/>
          </p:nvPr>
        </p:nvGraphicFramePr>
        <p:xfrm>
          <a:off x="1548130" y="2501900"/>
          <a:ext cx="11253470" cy="6307455"/>
        </p:xfrm>
        <a:graphic>
          <a:graphicData uri="http://schemas.openxmlformats.org/drawingml/2006/table">
            <a:tbl>
              <a:tblPr/>
              <a:tblGrid>
                <a:gridCol w="1284288"/>
                <a:gridCol w="1325562"/>
                <a:gridCol w="1641475"/>
                <a:gridCol w="7002462"/>
              </a:tblGrid>
              <a:tr h="701631">
                <a:tc gridSpan="2">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气体类别</a:t>
                      </a:r>
                      <a:endParaRPr kumimoji="0" lang="zh-CN"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hMerge="1">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公称工作</a:t>
                      </a:r>
                      <a:endParaRPr kumimoji="0" lang="zh-CN" altLang="en-US" sz="2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1279525"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压力</a:t>
                      </a:r>
                      <a:r>
                        <a:rPr kumimoji="0" lang="en-US" sz="2000" b="1" i="0" u="none" strike="noStrike" cap="none" normalizeH="0" baseline="0" dirty="0" err="1" smtClean="0">
                          <a:ln>
                            <a:noFill/>
                          </a:ln>
                          <a:solidFill>
                            <a:schemeClr val="tx1"/>
                          </a:solidFill>
                          <a:effectLst/>
                          <a:latin typeface="宋体" panose="02010600030101010101" pitchFamily="2" charset="-122"/>
                          <a:ea typeface="宋体" panose="02010600030101010101" pitchFamily="2" charset="-122"/>
                        </a:rPr>
                        <a:t>MPa</a:t>
                      </a:r>
                      <a:endParaRPr kumimoji="0" lang="en-US" sz="2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常用气体</a:t>
                      </a:r>
                      <a:endParaRPr kumimoji="0" lang="zh-CN"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396236">
                <a:tc rowSpan="5" gridSpan="2">
                  <a:txBody>
                    <a:bodyPr/>
                    <a:lstStyle/>
                    <a:p>
                      <a:pPr marL="0" marR="0" lvl="0" indent="0" algn="ctr" defTabSz="1279525" rtl="0" eaLnBrk="0" fontAlgn="base" latinLnBrk="0" hangingPunct="0">
                        <a:lnSpc>
                          <a:spcPct val="100000"/>
                        </a:lnSpc>
                        <a:spcBef>
                          <a:spcPct val="0"/>
                        </a:spcBef>
                        <a:spcAft>
                          <a:spcPct val="0"/>
                        </a:spcAft>
                        <a:buClrTx/>
                        <a:buSzTx/>
                        <a:buFontTx/>
                        <a:buNone/>
                      </a:pPr>
                      <a:endPar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0" algn="ctr" defTabSz="1279525" rtl="0" eaLnBrk="0" fontAlgn="base" latinLnBrk="0" hangingPunct="0">
                        <a:lnSpc>
                          <a:spcPct val="100000"/>
                        </a:lnSpc>
                        <a:spcBef>
                          <a:spcPct val="0"/>
                        </a:spcBef>
                        <a:spcAft>
                          <a:spcPct val="0"/>
                        </a:spcAft>
                        <a:buClrTx/>
                        <a:buSzTx/>
                        <a:buFontTx/>
                        <a:buNone/>
                      </a:pPr>
                      <a:endPar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0" algn="ctr" defTabSz="1279525" rtl="0" eaLnBrk="0" fontAlgn="base" latinLnBrk="0" hangingPunct="0">
                        <a:lnSpc>
                          <a:spcPct val="100000"/>
                        </a:lnSpc>
                        <a:spcBef>
                          <a:spcPct val="0"/>
                        </a:spcBef>
                        <a:spcAft>
                          <a:spcPct val="0"/>
                        </a:spcAft>
                        <a:buClrTx/>
                        <a:buSzTx/>
                        <a:buFontTx/>
                        <a:buNone/>
                      </a:pPr>
                      <a:endPar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0" algn="ctr" defTabSz="1279525"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永久气体</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1279525" rtl="0" eaLnBrk="0" fontAlgn="base" latinLnBrk="0" hangingPunct="0">
                        <a:lnSpc>
                          <a:spcPct val="100000"/>
                        </a:lnSpc>
                        <a:spcBef>
                          <a:spcPct val="0"/>
                        </a:spcBef>
                        <a:spcAft>
                          <a:spcPct val="0"/>
                        </a:spcAft>
                        <a:buClrTx/>
                        <a:buSzTx/>
                        <a:buFontTx/>
                        <a:buNone/>
                      </a:pPr>
                      <a:r>
                        <a:rPr kumimoji="0" lang="en-US" sz="2000" b="1" i="1" u="none" strike="noStrike" cap="none" normalizeH="0" baseline="0" smtClean="0">
                          <a:ln>
                            <a:noFill/>
                          </a:ln>
                          <a:solidFill>
                            <a:schemeClr val="tx1"/>
                          </a:solidFill>
                          <a:effectLst/>
                          <a:latin typeface="宋体" panose="02010600030101010101" pitchFamily="2" charset="-122"/>
                          <a:ea typeface="宋体" panose="02010600030101010101" pitchFamily="2" charset="-122"/>
                        </a:rPr>
                        <a:t>T</a:t>
                      </a:r>
                      <a:r>
                        <a:rPr kumimoji="0" lang="en-US" sz="2000" b="1" i="1" u="none" strike="noStrike" cap="none" normalizeH="0" baseline="-30000" smtClean="0">
                          <a:ln>
                            <a:noFill/>
                          </a:ln>
                          <a:solidFill>
                            <a:schemeClr val="tx1"/>
                          </a:solidFill>
                          <a:effectLst/>
                          <a:latin typeface="宋体" panose="02010600030101010101" pitchFamily="2" charset="-122"/>
                          <a:ea typeface="宋体" panose="02010600030101010101" pitchFamily="2" charset="-122"/>
                        </a:rPr>
                        <a:t>c</a:t>
                      </a: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a:t>
                      </a:r>
                      <a:r>
                        <a:rPr kumimoji="0" 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-10℃</a:t>
                      </a:r>
                      <a:endParaRPr kumimoji="0" 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hMerge="1">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30</a:t>
                      </a:r>
                      <a:endParaRPr kumimoji="0" 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1279525" rtl="0" eaLnBrk="0" fontAlgn="base" latinLnBrk="0" hangingPunct="0">
                        <a:lnSpc>
                          <a:spcPct val="100000"/>
                        </a:lnSpc>
                        <a:spcBef>
                          <a:spcPct val="0"/>
                        </a:spcBef>
                        <a:spcAft>
                          <a:spcPct val="0"/>
                        </a:spcAft>
                        <a:buClrTx/>
                        <a:buSzTx/>
                        <a:buFontTx/>
                        <a:buNone/>
                      </a:pPr>
                      <a:r>
                        <a:rPr kumimoji="0" lang="zh-CN"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空气、氧、氢、氮、氩、氦、氖、氪、甲烷、煤气、天然气、氟等</a:t>
                      </a:r>
                      <a:endParaRPr kumimoji="0" lang="zh-CN"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50">
                <a:tc vMerge="1" gridSpan="2">
                  <a:tcPr/>
                </a:tc>
                <a:tc vMerge="1" hMerge="1">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en-US"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20</a:t>
                      </a:r>
                      <a:endParaRPr kumimoji="0" lang="en-US"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1005836">
                <a:tc vMerge="1" gridSpan="2">
                  <a:tcPr/>
                </a:tc>
                <a:tc vMerge="1" hMerge="1">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15</a:t>
                      </a:r>
                      <a:endParaRPr kumimoji="0" 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279525"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空气、氧、氢、氮、氩、、氦、氖、甲烷、煤气、三氟化硼、四氟甲烷（</a:t>
                      </a:r>
                      <a:r>
                        <a:rPr kumimoji="0" 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R-14</a:t>
                      </a: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）、一氧化碳、一氧化氮、氘（重氢）、氪等</a:t>
                      </a:r>
                      <a:endPar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50">
                <a:tc vMerge="1" gridSpan="2">
                  <a:tcPr/>
                </a:tc>
                <a:tc vMerge="1" hMerge="1">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20</a:t>
                      </a:r>
                      <a:endParaRPr kumimoji="0" 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1279525" rtl="0" eaLnBrk="0" fontAlgn="base" latinLnBrk="0" hangingPunct="0">
                        <a:lnSpc>
                          <a:spcPct val="100000"/>
                        </a:lnSpc>
                        <a:spcBef>
                          <a:spcPct val="0"/>
                        </a:spcBef>
                        <a:spcAft>
                          <a:spcPct val="0"/>
                        </a:spcAft>
                        <a:buClrTx/>
                        <a:buSzTx/>
                        <a:buFontTx/>
                        <a:buNone/>
                      </a:pPr>
                      <a:r>
                        <a:rPr kumimoji="0" 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二氧化碳、一氧化二氮（氧化亚氮）、乙烷、乙烯、硅烷、磷烷、乙硼烷等</a:t>
                      </a:r>
                      <a:endParaRPr kumimoji="0" 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50">
                <a:tc vMerge="1" gridSpan="2">
                  <a:tcPr/>
                </a:tc>
                <a:tc vMerge="1" hMerge="1">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15</a:t>
                      </a:r>
                      <a:endParaRPr kumimoji="0" 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1790587">
                <a:tc rowSpan="2">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1279525" rtl="0" eaLnBrk="0" fontAlgn="base" latinLnBrk="0" hangingPunct="0">
                        <a:lnSpc>
                          <a:spcPct val="100000"/>
                        </a:lnSpc>
                        <a:spcBef>
                          <a:spcPct val="0"/>
                        </a:spcBef>
                        <a:spcAft>
                          <a:spcPct val="0"/>
                        </a:spcAft>
                        <a:buClrTx/>
                        <a:buSzTx/>
                        <a:buFontTx/>
                        <a:buNone/>
                      </a:pPr>
                      <a:endPar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0" algn="ctr" defTabSz="1279525"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液化气体</a:t>
                      </a:r>
                      <a:r>
                        <a:rPr kumimoji="0" lang="en-US" sz="2000" b="1" i="1" u="none" strike="noStrike" cap="none" normalizeH="0" baseline="0" smtClean="0">
                          <a:ln>
                            <a:noFill/>
                          </a:ln>
                          <a:solidFill>
                            <a:schemeClr val="tx1"/>
                          </a:solidFill>
                          <a:effectLst/>
                          <a:latin typeface="宋体" panose="02010600030101010101" pitchFamily="2" charset="-122"/>
                          <a:ea typeface="宋体" panose="02010600030101010101" pitchFamily="2" charset="-122"/>
                        </a:rPr>
                        <a:t>T</a:t>
                      </a:r>
                      <a:r>
                        <a:rPr kumimoji="0" lang="en-US" sz="2000" b="1" i="1" u="none" strike="noStrike" cap="none" normalizeH="0" baseline="-30000" smtClean="0">
                          <a:ln>
                            <a:noFill/>
                          </a:ln>
                          <a:solidFill>
                            <a:schemeClr val="tx1"/>
                          </a:solidFill>
                          <a:effectLst/>
                          <a:latin typeface="宋体" panose="02010600030101010101" pitchFamily="2" charset="-122"/>
                          <a:ea typeface="宋体" panose="02010600030101010101" pitchFamily="2" charset="-122"/>
                        </a:rPr>
                        <a:t>c</a:t>
                      </a:r>
                      <a:r>
                        <a:rPr kumimoji="0" 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≥-10℃</a:t>
                      </a:r>
                      <a:endParaRPr kumimoji="0" 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1279525" rtl="0" eaLnBrk="0" fontAlgn="base" latinLnBrk="0" hangingPunct="0">
                        <a:lnSpc>
                          <a:spcPct val="100000"/>
                        </a:lnSpc>
                        <a:spcBef>
                          <a:spcPct val="0"/>
                        </a:spcBef>
                        <a:spcAft>
                          <a:spcPct val="0"/>
                        </a:spcAft>
                        <a:buClrTx/>
                        <a:buSzTx/>
                        <a:buFontTx/>
                        <a:buNone/>
                      </a:pPr>
                      <a:endPar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0" algn="ctr" defTabSz="1279525"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高压液化气体</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1279525" rtl="0" eaLnBrk="0" fontAlgn="base" latinLnBrk="0" hangingPunct="0">
                        <a:lnSpc>
                          <a:spcPct val="100000"/>
                        </a:lnSpc>
                        <a:spcBef>
                          <a:spcPct val="0"/>
                        </a:spcBef>
                        <a:spcAft>
                          <a:spcPct val="0"/>
                        </a:spcAft>
                        <a:buClrTx/>
                        <a:buSzTx/>
                        <a:buFontTx/>
                        <a:buNone/>
                      </a:pPr>
                      <a:r>
                        <a:rPr kumimoji="0" 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~10℃≤</a:t>
                      </a:r>
                      <a:endParaRPr kumimoji="0" 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1279525" rtl="0" eaLnBrk="0" fontAlgn="base" latinLnBrk="0" hangingPunct="0">
                        <a:lnSpc>
                          <a:spcPct val="100000"/>
                        </a:lnSpc>
                        <a:spcBef>
                          <a:spcPct val="0"/>
                        </a:spcBef>
                        <a:spcAft>
                          <a:spcPct val="0"/>
                        </a:spcAft>
                        <a:buClrTx/>
                        <a:buSzTx/>
                        <a:buFontTx/>
                        <a:buNone/>
                      </a:pPr>
                      <a:r>
                        <a:rPr kumimoji="0" lang="en-US" sz="2000" b="1" i="1" u="none" strike="noStrike" cap="none" normalizeH="0" baseline="0" smtClean="0">
                          <a:ln>
                            <a:noFill/>
                          </a:ln>
                          <a:solidFill>
                            <a:schemeClr val="tx1"/>
                          </a:solidFill>
                          <a:effectLst/>
                          <a:latin typeface="宋体" panose="02010600030101010101" pitchFamily="2" charset="-122"/>
                          <a:ea typeface="宋体" panose="02010600030101010101" pitchFamily="2" charset="-122"/>
                        </a:rPr>
                        <a:t>T</a:t>
                      </a:r>
                      <a:r>
                        <a:rPr kumimoji="0" lang="en-US" sz="2000" b="1" i="1" u="none" strike="noStrike" cap="none" normalizeH="0" baseline="-30000" smtClean="0">
                          <a:ln>
                            <a:noFill/>
                          </a:ln>
                          <a:solidFill>
                            <a:schemeClr val="tx1"/>
                          </a:solidFill>
                          <a:effectLst/>
                          <a:latin typeface="宋体" panose="02010600030101010101" pitchFamily="2" charset="-122"/>
                          <a:ea typeface="宋体" panose="02010600030101010101" pitchFamily="2" charset="-122"/>
                        </a:rPr>
                        <a:t>c</a:t>
                      </a:r>
                      <a:r>
                        <a:rPr kumimoji="0" 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≤70℃</a:t>
                      </a:r>
                      <a:endParaRPr kumimoji="0" 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1279525" rtl="0" eaLnBrk="0" fontAlgn="base" latinLnBrk="0" hangingPunct="0">
                        <a:lnSpc>
                          <a:spcPct val="100000"/>
                        </a:lnSpc>
                        <a:spcBef>
                          <a:spcPct val="0"/>
                        </a:spcBef>
                        <a:spcAft>
                          <a:spcPct val="0"/>
                        </a:spcAft>
                        <a:buClrTx/>
                        <a:buSzTx/>
                        <a:buFontTx/>
                        <a:buNone/>
                      </a:pPr>
                      <a:r>
                        <a:rPr kumimoji="0" 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12.5</a:t>
                      </a:r>
                      <a:endParaRPr kumimoji="0" 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279525"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氙、一氧化二氮（氧化亚氮）、六氟化硫、氯化氢、乙烷、乙烯、三氟氯甲烷（</a:t>
                      </a:r>
                      <a:r>
                        <a:rPr kumimoji="0" 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R-13</a:t>
                      </a: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）、三氟甲烷（</a:t>
                      </a:r>
                      <a:r>
                        <a:rPr kumimoji="0" 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R-23</a:t>
                      </a: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）、六氟乙烷（</a:t>
                      </a:r>
                      <a:r>
                        <a:rPr kumimoji="0" 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R-116</a:t>
                      </a: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a:t>
                      </a:r>
                      <a:r>
                        <a:rPr kumimoji="0" 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1.1</a:t>
                      </a: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二氟乙烯（偏二氟乙烯）（</a:t>
                      </a:r>
                      <a:r>
                        <a:rPr kumimoji="0" 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R-1132a</a:t>
                      </a: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）、氟乙烯（</a:t>
                      </a:r>
                      <a:r>
                        <a:rPr kumimoji="0" 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R-1141</a:t>
                      </a: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）、三氟溴甲烷（</a:t>
                      </a:r>
                      <a:r>
                        <a:rPr kumimoji="0" 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R-13B1</a:t>
                      </a: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）等</a:t>
                      </a:r>
                      <a:endPar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22299">
                <a:tc vMerge="1">
                  <a:tcPr/>
                </a:tc>
                <a:tc vMerge="1">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1279525" rtl="0" eaLnBrk="0" fontAlgn="base" latinLnBrk="0" hangingPunct="0">
                        <a:lnSpc>
                          <a:spcPct val="100000"/>
                        </a:lnSpc>
                        <a:spcBef>
                          <a:spcPct val="0"/>
                        </a:spcBef>
                        <a:spcAft>
                          <a:spcPct val="0"/>
                        </a:spcAft>
                        <a:buClrTx/>
                        <a:buSzTx/>
                        <a:buFontTx/>
                        <a:buNone/>
                      </a:pPr>
                      <a:r>
                        <a:rPr kumimoji="0" 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8</a:t>
                      </a:r>
                      <a:endParaRPr kumimoji="0" 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279525"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六氟化硫、三氟氯甲烷（</a:t>
                      </a:r>
                      <a:r>
                        <a:rPr kumimoji="0" lang="en-US"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R-13</a:t>
                      </a:r>
                      <a:r>
                        <a:rPr kumimoji="0" lang="zh-CN" altLang="en-US"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a:t>
                      </a:r>
                      <a:r>
                        <a:rPr kumimoji="0" lang="en-US"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1.1</a:t>
                      </a:r>
                      <a:r>
                        <a:rPr kumimoji="0" lang="zh-CN" altLang="en-US"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二氟乙烯（偏二氟乙烯）（</a:t>
                      </a:r>
                      <a:r>
                        <a:rPr kumimoji="0" lang="en-US"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R-1132a</a:t>
                      </a:r>
                      <a:r>
                        <a:rPr kumimoji="0" lang="zh-CN" altLang="en-US"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）、六氟乙烷（</a:t>
                      </a:r>
                      <a:r>
                        <a:rPr kumimoji="0" lang="en-US"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R-116</a:t>
                      </a:r>
                      <a:r>
                        <a:rPr kumimoji="0" lang="zh-CN" altLang="en-US"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）、氟乙烯（</a:t>
                      </a:r>
                      <a:r>
                        <a:rPr kumimoji="0" lang="en-US"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R-1141</a:t>
                      </a:r>
                      <a:r>
                        <a:rPr kumimoji="0" lang="zh-CN" altLang="en-US"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）、三氟溴甲烷（</a:t>
                      </a:r>
                      <a:r>
                        <a:rPr kumimoji="0" lang="en-US"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R-13B1</a:t>
                      </a:r>
                      <a:r>
                        <a:rPr kumimoji="0" lang="zh-CN" altLang="en-US"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）等</a:t>
                      </a:r>
                      <a:endParaRPr kumimoji="0" lang="zh-CN" altLang="en-US"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468" name="Text Box 33"/>
          <p:cNvSpPr txBox="1"/>
          <p:nvPr/>
        </p:nvSpPr>
        <p:spPr>
          <a:xfrm>
            <a:off x="515938" y="193675"/>
            <a:ext cx="8770937" cy="534035"/>
          </a:xfrm>
          <a:prstGeom prst="rect">
            <a:avLst/>
          </a:prstGeom>
          <a:noFill/>
          <a:ln w="9525">
            <a:noFill/>
          </a:ln>
        </p:spPr>
        <p:txBody>
          <a:bodyPr>
            <a:spAutoFit/>
          </a:bodyPr>
          <a:p>
            <a:pPr algn="ctr" eaLnBrk="1" hangingPunct="1">
              <a:lnSpc>
                <a:spcPct val="90000"/>
              </a:lnSpc>
            </a:pPr>
            <a:r>
              <a:rPr lang="zh-CN" altLang="en-US" dirty="0">
                <a:solidFill>
                  <a:schemeClr val="tx1"/>
                </a:solidFill>
                <a:latin typeface="宋体" panose="02010600030101010101" pitchFamily="2" charset="-122"/>
                <a:ea typeface="宋体" panose="02010600030101010101" pitchFamily="2" charset="-122"/>
              </a:rPr>
              <a:t>第一部分、工业气瓶种类及相关知识</a:t>
            </a:r>
            <a:endParaRPr lang="zh-CN" altLang="en-US"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4"/>
          <p:cNvSpPr/>
          <p:nvPr/>
        </p:nvSpPr>
        <p:spPr>
          <a:xfrm>
            <a:off x="1344771" y="2172335"/>
            <a:ext cx="6278245" cy="589280"/>
          </a:xfrm>
          <a:prstGeom prst="rect">
            <a:avLst/>
          </a:prstGeom>
          <a:noFill/>
          <a:ln w="9525">
            <a:noFill/>
          </a:ln>
        </p:spPr>
        <p:txBody>
          <a:bodyPr wrap="none" anchor="ctr" anchorCtr="0">
            <a:spAutoFit/>
          </a:bodyPr>
          <a:p>
            <a:pPr algn="ctr" eaLnBrk="1" hangingPunct="1">
              <a:lnSpc>
                <a:spcPct val="90000"/>
              </a:lnSpc>
            </a:pPr>
            <a:r>
              <a:rPr lang="zh-CN" altLang="en-US" sz="3600" dirty="0">
                <a:solidFill>
                  <a:srgbClr val="FF0000"/>
                </a:solidFill>
                <a:latin typeface="Arial" panose="020B0604020202020204" pitchFamily="34" charset="0"/>
                <a:ea typeface="宋体" panose="02010600030101010101" pitchFamily="2" charset="-122"/>
              </a:rPr>
              <a:t>常用气体气瓶的公称工作压力 </a:t>
            </a:r>
            <a:endParaRPr lang="zh-CN" altLang="en-US" sz="3600" dirty="0">
              <a:solidFill>
                <a:srgbClr val="FF0000"/>
              </a:solidFill>
              <a:latin typeface="Arial" panose="020B0604020202020204" pitchFamily="34" charset="0"/>
              <a:ea typeface="宋体" panose="02010600030101010101" pitchFamily="2" charset="-122"/>
            </a:endParaRPr>
          </a:p>
        </p:txBody>
      </p:sp>
      <p:graphicFrame>
        <p:nvGraphicFramePr>
          <p:cNvPr id="13324" name="Group 12"/>
          <p:cNvGraphicFramePr>
            <a:graphicFrameLocks noGrp="1"/>
          </p:cNvGraphicFramePr>
          <p:nvPr>
            <p:ph idx="4294967295"/>
          </p:nvPr>
        </p:nvGraphicFramePr>
        <p:xfrm>
          <a:off x="1905000" y="3110230"/>
          <a:ext cx="10896600" cy="5903595"/>
        </p:xfrm>
        <a:graphic>
          <a:graphicData uri="http://schemas.openxmlformats.org/drawingml/2006/table">
            <a:tbl>
              <a:tblPr/>
              <a:tblGrid>
                <a:gridCol w="1074738"/>
                <a:gridCol w="1303337"/>
                <a:gridCol w="1485900"/>
                <a:gridCol w="7032625"/>
              </a:tblGrid>
              <a:tr h="773113">
                <a:tc grid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气体类别</a:t>
                      </a:r>
                      <a:endParaRPr kumimoji="0" lang="zh-CN"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h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l" defTabSz="1279525"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公称工作</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1279525"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压力</a:t>
                      </a: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MPa</a:t>
                      </a:r>
                      <a:endPar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常用气体</a:t>
                      </a:r>
                      <a:endParaRPr kumimoji="0" lang="zh-CN"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450850">
                <a:tc rowSpan="4">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l" defTabSz="1279525" rtl="0" eaLnBrk="0" fontAlgn="base" latinLnBrk="0" hangingPunct="0">
                        <a:lnSpc>
                          <a:spcPct val="100000"/>
                        </a:lnSpc>
                        <a:spcBef>
                          <a:spcPct val="0"/>
                        </a:spcBef>
                        <a:spcAft>
                          <a:spcPct val="0"/>
                        </a:spcAft>
                        <a:buClrTx/>
                        <a:buSzTx/>
                        <a:buFontTx/>
                        <a:buNone/>
                      </a:pPr>
                      <a:r>
                        <a:rPr kumimoji="0" lang="zh-CN" altLang="zh-CN" sz="2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 </a:t>
                      </a:r>
                      <a:endParaRPr kumimoji="0" lang="zh-CN" altLang="zh-CN" sz="2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l" defTabSz="1279525"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 </a:t>
                      </a:r>
                      <a:endParaRPr kumimoji="0" lang="zh-CN" altLang="en-US" sz="2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1279525"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低压液化气体</a:t>
                      </a:r>
                      <a:r>
                        <a:rPr kumimoji="0" lang="en-US" altLang="zh-CN" sz="2000" b="0" i="1" u="none" strike="noStrike" cap="none" normalizeH="0" baseline="0" dirty="0" err="1" smtClean="0">
                          <a:ln>
                            <a:noFill/>
                          </a:ln>
                          <a:solidFill>
                            <a:schemeClr val="tx1"/>
                          </a:solidFill>
                          <a:effectLst/>
                          <a:latin typeface="宋体" panose="02010600030101010101" pitchFamily="2" charset="-122"/>
                          <a:ea typeface="宋体" panose="02010600030101010101" pitchFamily="2" charset="-122"/>
                        </a:rPr>
                        <a:t>T</a:t>
                      </a:r>
                      <a:r>
                        <a:rPr kumimoji="0" lang="en-US" altLang="zh-CN" sz="2000" b="0" i="1" u="none" strike="noStrike" cap="none" normalizeH="0" baseline="-30000" dirty="0" err="1" smtClean="0">
                          <a:ln>
                            <a:noFill/>
                          </a:ln>
                          <a:solidFill>
                            <a:schemeClr val="tx1"/>
                          </a:solidFill>
                          <a:effectLst/>
                          <a:latin typeface="宋体" panose="02010600030101010101" pitchFamily="2" charset="-122"/>
                          <a:ea typeface="宋体" panose="02010600030101010101" pitchFamily="2" charset="-122"/>
                        </a:rPr>
                        <a:t>c</a:t>
                      </a:r>
                      <a:r>
                        <a:rPr kumimoji="0" lang="zh-CN" altLang="en-US"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a:t>
                      </a:r>
                      <a:r>
                        <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70℃</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5</a:t>
                      </a:r>
                      <a:endPar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l" defTabSz="1279525" rtl="0" eaLnBrk="0" fontAlgn="base" latinLnBrk="0" hangingPunct="0">
                        <a:lnSpc>
                          <a:spcPct val="100000"/>
                        </a:lnSpc>
                        <a:spcBef>
                          <a:spcPct val="0"/>
                        </a:spcBef>
                        <a:spcAft>
                          <a:spcPct val="0"/>
                        </a:spcAft>
                        <a:buClrTx/>
                        <a:buSzTx/>
                        <a:buFontTx/>
                        <a:buNone/>
                      </a:pPr>
                      <a:r>
                        <a:rPr kumimoji="0" lang="zh-CN" sz="2000" b="0" i="0" u="none" strike="noStrike" cap="none" normalizeH="0" baseline="0" dirty="0" smtClean="0">
                          <a:ln>
                            <a:noFill/>
                          </a:ln>
                          <a:solidFill>
                            <a:schemeClr val="tx1"/>
                          </a:solidFill>
                          <a:effectLst/>
                          <a:latin typeface="方正兰亭中黑_GBK" charset="-122"/>
                          <a:ea typeface="方正兰亭中黑_GBK" charset="-122"/>
                        </a:rPr>
                        <a:t>溴化氢、硫化氢、碳酰二氯（光气）、硫酰氟等</a:t>
                      </a:r>
                      <a:endParaRPr kumimoji="0" lang="zh-CN" sz="2000" b="0" i="0" u="none" strike="noStrike" cap="none" normalizeH="0" baseline="0" dirty="0" smtClean="0">
                        <a:ln>
                          <a:noFill/>
                        </a:ln>
                        <a:solidFill>
                          <a:schemeClr val="tx1"/>
                        </a:solidFill>
                        <a:effectLst/>
                        <a:latin typeface="方正兰亭中黑_GBK" charset="-122"/>
                        <a:ea typeface="方正兰亭中黑_GBK"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4700">
                <a:tc vMerge="1">
                  <a:tcPr/>
                </a:tc>
                <a:tc v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3</a:t>
                      </a:r>
                      <a:endPar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l" defTabSz="1279525"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rPr>
                        <a:t>氨、二氟氯甲烷（</a:t>
                      </a:r>
                      <a:r>
                        <a:rPr kumimoji="0" lang="en-US" altLang="zh-CN" sz="2000" b="0" i="0" u="none" strike="noStrike" cap="none" normalizeH="0" baseline="0" dirty="0" smtClean="0">
                          <a:ln>
                            <a:noFill/>
                          </a:ln>
                          <a:solidFill>
                            <a:schemeClr val="tx1"/>
                          </a:solidFill>
                          <a:effectLst/>
                          <a:latin typeface="方正兰亭中黑_GBK" charset="-122"/>
                          <a:ea typeface="方正兰亭中黑_GBK" charset="-122"/>
                        </a:rPr>
                        <a:t>R-22</a:t>
                      </a:r>
                      <a:r>
                        <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rPr>
                        <a:t>）、</a:t>
                      </a:r>
                      <a:r>
                        <a:rPr kumimoji="0" lang="en-US" altLang="zh-CN" sz="2000" b="0" i="0" u="none" strike="noStrike" cap="none" normalizeH="0" baseline="0" dirty="0" smtClean="0">
                          <a:ln>
                            <a:noFill/>
                          </a:ln>
                          <a:solidFill>
                            <a:schemeClr val="tx1"/>
                          </a:solidFill>
                          <a:effectLst/>
                          <a:latin typeface="方正兰亭中黑_GBK" charset="-122"/>
                          <a:ea typeface="方正兰亭中黑_GBK" charset="-122"/>
                        </a:rPr>
                        <a:t>1.1.1</a:t>
                      </a:r>
                      <a:r>
                        <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rPr>
                        <a:t>三氟乙烷（</a:t>
                      </a:r>
                      <a:r>
                        <a:rPr kumimoji="0" lang="en-US" altLang="zh-CN" sz="2000" b="0" i="0" u="none" strike="noStrike" cap="none" normalizeH="0" baseline="0" dirty="0" smtClean="0">
                          <a:ln>
                            <a:noFill/>
                          </a:ln>
                          <a:solidFill>
                            <a:schemeClr val="tx1"/>
                          </a:solidFill>
                          <a:effectLst/>
                          <a:latin typeface="方正兰亭中黑_GBK" charset="-122"/>
                          <a:ea typeface="方正兰亭中黑_GBK" charset="-122"/>
                        </a:rPr>
                        <a:t>R-143a</a:t>
                      </a:r>
                      <a:r>
                        <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rPr>
                        <a:t>）等</a:t>
                      </a:r>
                      <a:endPar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04950">
                <a:tc vMerge="1">
                  <a:tcPr/>
                </a:tc>
                <a:tc v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a:t>
                      </a:r>
                      <a:endPar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l" defTabSz="1279525"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rPr>
                        <a:t>氯、二氧化硫、环丙烷、六氟丙烯、二氟二氯甲烷（</a:t>
                      </a:r>
                      <a:r>
                        <a:rPr kumimoji="0" lang="en-US" altLang="zh-CN" sz="2000" b="0" i="0" u="none" strike="noStrike" cap="none" normalizeH="0" baseline="0" dirty="0" smtClean="0">
                          <a:ln>
                            <a:noFill/>
                          </a:ln>
                          <a:solidFill>
                            <a:schemeClr val="tx1"/>
                          </a:solidFill>
                          <a:effectLst/>
                          <a:latin typeface="方正兰亭中黑_GBK" charset="-122"/>
                          <a:ea typeface="方正兰亭中黑_GBK" charset="-122"/>
                        </a:rPr>
                        <a:t>R-12</a:t>
                      </a:r>
                      <a:r>
                        <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rPr>
                        <a:t>）、</a:t>
                      </a:r>
                      <a:r>
                        <a:rPr kumimoji="0" lang="en-US" altLang="zh-CN" sz="2000" b="0" i="0" u="none" strike="noStrike" cap="none" normalizeH="0" baseline="0" dirty="0" smtClean="0">
                          <a:ln>
                            <a:noFill/>
                          </a:ln>
                          <a:solidFill>
                            <a:schemeClr val="tx1"/>
                          </a:solidFill>
                          <a:effectLst/>
                          <a:latin typeface="方正兰亭中黑_GBK" charset="-122"/>
                          <a:ea typeface="方正兰亭中黑_GBK" charset="-122"/>
                        </a:rPr>
                        <a:t>1.1</a:t>
                      </a:r>
                      <a:r>
                        <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rPr>
                        <a:t>二氟乙烷（</a:t>
                      </a:r>
                      <a:r>
                        <a:rPr kumimoji="0" lang="en-US" altLang="zh-CN" sz="2000" b="0" i="0" u="none" strike="noStrike" cap="none" normalizeH="0" baseline="0" dirty="0" smtClean="0">
                          <a:ln>
                            <a:noFill/>
                          </a:ln>
                          <a:solidFill>
                            <a:schemeClr val="tx1"/>
                          </a:solidFill>
                          <a:effectLst/>
                          <a:latin typeface="方正兰亭中黑_GBK" charset="-122"/>
                          <a:ea typeface="方正兰亭中黑_GBK" charset="-122"/>
                        </a:rPr>
                        <a:t>R-152a</a:t>
                      </a:r>
                      <a:r>
                        <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rPr>
                        <a:t>）、氯甲烷、二甲醚、二氧化氮、三氟氯乙烯（</a:t>
                      </a:r>
                      <a:r>
                        <a:rPr kumimoji="0" lang="en-US" altLang="zh-CN" sz="2000" b="0" i="0" u="none" strike="noStrike" cap="none" normalizeH="0" baseline="0" dirty="0" smtClean="0">
                          <a:ln>
                            <a:noFill/>
                          </a:ln>
                          <a:solidFill>
                            <a:schemeClr val="tx1"/>
                          </a:solidFill>
                          <a:effectLst/>
                          <a:latin typeface="方正兰亭中黑_GBK" charset="-122"/>
                          <a:ea typeface="方正兰亭中黑_GBK" charset="-122"/>
                        </a:rPr>
                        <a:t>R-1113</a:t>
                      </a:r>
                      <a:r>
                        <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rPr>
                        <a:t>）、溴甲烷、氟化氢、五氟氯乙烷（</a:t>
                      </a:r>
                      <a:r>
                        <a:rPr kumimoji="0" lang="en-US" altLang="zh-CN" sz="2000" b="0" i="0" u="none" strike="noStrike" cap="none" normalizeH="0" baseline="0" dirty="0" smtClean="0">
                          <a:ln>
                            <a:noFill/>
                          </a:ln>
                          <a:solidFill>
                            <a:schemeClr val="tx1"/>
                          </a:solidFill>
                          <a:effectLst/>
                          <a:latin typeface="方正兰亭中黑_GBK" charset="-122"/>
                          <a:ea typeface="方正兰亭中黑_GBK" charset="-122"/>
                        </a:rPr>
                        <a:t>R-115</a:t>
                      </a:r>
                      <a:r>
                        <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rPr>
                        <a:t>）等</a:t>
                      </a:r>
                      <a:endPar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00300">
                <a:tc vMerge="1">
                  <a:tcPr/>
                </a:tc>
                <a:tc v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1</a:t>
                      </a:r>
                      <a:endPar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l" defTabSz="1279525"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rPr>
                        <a:t>正丁烷、异丁烷、异丁烯、</a:t>
                      </a:r>
                      <a:r>
                        <a:rPr kumimoji="0" lang="en-US" altLang="zh-CN" sz="2000" b="0" i="0" u="none" strike="noStrike" cap="none" normalizeH="0" baseline="0" dirty="0" smtClean="0">
                          <a:ln>
                            <a:noFill/>
                          </a:ln>
                          <a:solidFill>
                            <a:schemeClr val="tx1"/>
                          </a:solidFill>
                          <a:effectLst/>
                          <a:latin typeface="方正兰亭中黑_GBK" charset="-122"/>
                          <a:ea typeface="方正兰亭中黑_GBK" charset="-122"/>
                        </a:rPr>
                        <a:t>1-</a:t>
                      </a:r>
                      <a:r>
                        <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rPr>
                        <a:t>丁烯、</a:t>
                      </a:r>
                      <a:r>
                        <a:rPr kumimoji="0" lang="en-US" altLang="zh-CN" sz="2000" b="0" i="0" u="none" strike="noStrike" cap="none" normalizeH="0" baseline="0" dirty="0" smtClean="0">
                          <a:ln>
                            <a:noFill/>
                          </a:ln>
                          <a:solidFill>
                            <a:schemeClr val="tx1"/>
                          </a:solidFill>
                          <a:effectLst/>
                          <a:latin typeface="方正兰亭中黑_GBK" charset="-122"/>
                          <a:ea typeface="方正兰亭中黑_GBK" charset="-122"/>
                        </a:rPr>
                        <a:t>1.3</a:t>
                      </a:r>
                      <a:r>
                        <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rPr>
                        <a:t>丁二烯、一氟二氯甲烷（</a:t>
                      </a:r>
                      <a:r>
                        <a:rPr kumimoji="0" lang="en-US" altLang="zh-CN" sz="2000" b="0" i="0" u="none" strike="noStrike" cap="none" normalizeH="0" baseline="0" dirty="0" smtClean="0">
                          <a:ln>
                            <a:noFill/>
                          </a:ln>
                          <a:solidFill>
                            <a:schemeClr val="tx1"/>
                          </a:solidFill>
                          <a:effectLst/>
                          <a:latin typeface="方正兰亭中黑_GBK" charset="-122"/>
                          <a:ea typeface="方正兰亭中黑_GBK" charset="-122"/>
                        </a:rPr>
                        <a:t>R-21</a:t>
                      </a:r>
                      <a:r>
                        <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rPr>
                        <a:t>）、四氟二氯乙烷（</a:t>
                      </a:r>
                      <a:r>
                        <a:rPr kumimoji="0" lang="en-US" altLang="zh-CN" sz="2000" b="0" i="0" u="none" strike="noStrike" cap="none" normalizeH="0" baseline="0" dirty="0" smtClean="0">
                          <a:ln>
                            <a:noFill/>
                          </a:ln>
                          <a:solidFill>
                            <a:schemeClr val="tx1"/>
                          </a:solidFill>
                          <a:effectLst/>
                          <a:latin typeface="方正兰亭中黑_GBK" charset="-122"/>
                          <a:ea typeface="方正兰亭中黑_GBK" charset="-122"/>
                        </a:rPr>
                        <a:t>R-114</a:t>
                      </a:r>
                      <a:r>
                        <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rPr>
                        <a:t>）、二氟氯乙烷（</a:t>
                      </a:r>
                      <a:r>
                        <a:rPr kumimoji="0" lang="en-US" altLang="zh-CN" sz="2000" b="0" i="0" u="none" strike="noStrike" cap="none" normalizeH="0" baseline="0" dirty="0" smtClean="0">
                          <a:ln>
                            <a:noFill/>
                          </a:ln>
                          <a:solidFill>
                            <a:schemeClr val="tx1"/>
                          </a:solidFill>
                          <a:effectLst/>
                          <a:latin typeface="方正兰亭中黑_GBK" charset="-122"/>
                          <a:ea typeface="方正兰亭中黑_GBK" charset="-122"/>
                        </a:rPr>
                        <a:t>R-142b</a:t>
                      </a:r>
                      <a:r>
                        <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rPr>
                        <a:t>）、二氟溴氯甲烷（</a:t>
                      </a:r>
                      <a:r>
                        <a:rPr kumimoji="0" lang="en-US" altLang="zh-CN" sz="2000" b="0" i="0" u="none" strike="noStrike" cap="none" normalizeH="0" baseline="0" dirty="0" smtClean="0">
                          <a:ln>
                            <a:noFill/>
                          </a:ln>
                          <a:solidFill>
                            <a:schemeClr val="tx1"/>
                          </a:solidFill>
                          <a:effectLst/>
                          <a:latin typeface="方正兰亭中黑_GBK" charset="-122"/>
                          <a:ea typeface="方正兰亭中黑_GBK" charset="-122"/>
                        </a:rPr>
                        <a:t>R-12B1</a:t>
                      </a:r>
                      <a:r>
                        <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rPr>
                        <a:t>）、氯乙烷、氯乙烯、溴乙烯、甲胺、二甲胺、三甲胺、乙胺、乙烯基甲醚、环氧乙烷、八氟环丁烷（</a:t>
                      </a:r>
                      <a:r>
                        <a:rPr kumimoji="0" lang="en-US" altLang="zh-CN" sz="2000" b="0" i="0" u="none" strike="noStrike" cap="none" normalizeH="0" baseline="0" dirty="0" smtClean="0">
                          <a:ln>
                            <a:noFill/>
                          </a:ln>
                          <a:solidFill>
                            <a:schemeClr val="tx1"/>
                          </a:solidFill>
                          <a:effectLst/>
                          <a:latin typeface="方正兰亭中黑_GBK" charset="-122"/>
                          <a:ea typeface="方正兰亭中黑_GBK" charset="-122"/>
                        </a:rPr>
                        <a:t>R-C318</a:t>
                      </a:r>
                      <a:r>
                        <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rPr>
                        <a:t>）、（顺）</a:t>
                      </a:r>
                      <a:r>
                        <a:rPr kumimoji="0" lang="en-US" altLang="zh-CN" sz="2000" b="0" i="0" u="none" strike="noStrike" cap="none" normalizeH="0" baseline="0" dirty="0" smtClean="0">
                          <a:ln>
                            <a:noFill/>
                          </a:ln>
                          <a:solidFill>
                            <a:schemeClr val="tx1"/>
                          </a:solidFill>
                          <a:effectLst/>
                          <a:latin typeface="方正兰亭中黑_GBK" charset="-122"/>
                          <a:ea typeface="方正兰亭中黑_GBK" charset="-122"/>
                        </a:rPr>
                        <a:t>2-</a:t>
                      </a:r>
                      <a:r>
                        <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rPr>
                        <a:t>丁烯、（反）</a:t>
                      </a:r>
                      <a:r>
                        <a:rPr kumimoji="0" lang="en-US" altLang="zh-CN" sz="2000" b="0" i="0" u="none" strike="noStrike" cap="none" normalizeH="0" baseline="0" dirty="0" smtClean="0">
                          <a:ln>
                            <a:noFill/>
                          </a:ln>
                          <a:solidFill>
                            <a:schemeClr val="tx1"/>
                          </a:solidFill>
                          <a:effectLst/>
                          <a:latin typeface="方正兰亭中黑_GBK" charset="-122"/>
                          <a:ea typeface="方正兰亭中黑_GBK" charset="-122"/>
                        </a:rPr>
                        <a:t>2-</a:t>
                      </a:r>
                      <a:r>
                        <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rPr>
                        <a:t>丁烯、三氯化硼（氯化硼）、甲硫醇（硫氢甲烷）、三氟氯乙烷（</a:t>
                      </a:r>
                      <a:r>
                        <a:rPr kumimoji="0" lang="en-US" altLang="zh-CN" sz="2000" b="0" i="0" u="none" strike="noStrike" cap="none" normalizeH="0" baseline="0" dirty="0" smtClean="0">
                          <a:ln>
                            <a:noFill/>
                          </a:ln>
                          <a:solidFill>
                            <a:schemeClr val="tx1"/>
                          </a:solidFill>
                          <a:effectLst/>
                          <a:latin typeface="方正兰亭中黑_GBK" charset="-122"/>
                          <a:ea typeface="方正兰亭中黑_GBK" charset="-122"/>
                        </a:rPr>
                        <a:t>R-133a</a:t>
                      </a:r>
                      <a:r>
                        <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rPr>
                        <a:t>）等</a:t>
                      </a:r>
                      <a:endParaRPr kumimoji="0" lang="zh-CN" altLang="en-US" sz="2000" b="0" i="0" u="none" strike="noStrike" cap="none" normalizeH="0" baseline="0" dirty="0" smtClean="0">
                        <a:ln>
                          <a:noFill/>
                        </a:ln>
                        <a:solidFill>
                          <a:schemeClr val="tx1"/>
                        </a:solidFill>
                        <a:effectLst/>
                        <a:latin typeface="方正兰亭中黑_GBK" charset="-122"/>
                        <a:ea typeface="方正兰亭中黑_GBK"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486" name="Text Box 33"/>
          <p:cNvSpPr txBox="1"/>
          <p:nvPr/>
        </p:nvSpPr>
        <p:spPr>
          <a:xfrm>
            <a:off x="804863" y="206375"/>
            <a:ext cx="8770937"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第一部分、工业气瓶种类及相关知识</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 Box 33"/>
          <p:cNvSpPr txBox="1"/>
          <p:nvPr/>
        </p:nvSpPr>
        <p:spPr>
          <a:xfrm>
            <a:off x="-163512" y="176213"/>
            <a:ext cx="10737850"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第一部分、工业气瓶种类及相关知识</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20483" name="Rectangle 12"/>
          <p:cNvSpPr/>
          <p:nvPr/>
        </p:nvSpPr>
        <p:spPr>
          <a:xfrm>
            <a:off x="1473200" y="1638300"/>
            <a:ext cx="4876800" cy="727710"/>
          </a:xfrm>
          <a:prstGeom prst="rect">
            <a:avLst/>
          </a:prstGeom>
          <a:noFill/>
          <a:ln w="9525">
            <a:noFill/>
          </a:ln>
        </p:spPr>
        <p:txBody>
          <a:bodyPr wrap="none" anchor="t" anchorCtr="1">
            <a:spAutoFit/>
          </a:bodyPr>
          <a:p>
            <a:pPr algn="ctr" eaLnBrk="1" hangingPunct="1">
              <a:lnSpc>
                <a:spcPct val="90000"/>
              </a:lnSpc>
            </a:pPr>
            <a:r>
              <a:rPr lang="zh-CN" altLang="en-US" sz="4600" dirty="0">
                <a:solidFill>
                  <a:srgbClr val="FF3300"/>
                </a:solidFill>
                <a:latin typeface="宋体" panose="02010600030101010101" pitchFamily="2" charset="-122"/>
                <a:ea typeface="宋体" panose="02010600030101010101" pitchFamily="2" charset="-122"/>
              </a:rPr>
              <a:t>五、气瓶的标记：</a:t>
            </a:r>
            <a:endParaRPr lang="zh-CN" altLang="en-US" sz="4600" dirty="0">
              <a:solidFill>
                <a:srgbClr val="FF3300"/>
              </a:solidFill>
              <a:latin typeface="宋体" panose="02010600030101010101" pitchFamily="2" charset="-122"/>
              <a:ea typeface="宋体" panose="02010600030101010101" pitchFamily="2" charset="-122"/>
            </a:endParaRPr>
          </a:p>
        </p:txBody>
      </p:sp>
      <p:sp>
        <p:nvSpPr>
          <p:cNvPr id="20484" name="Rectangle 19"/>
          <p:cNvSpPr>
            <a:spLocks noRot="1"/>
          </p:cNvSpPr>
          <p:nvPr/>
        </p:nvSpPr>
        <p:spPr>
          <a:xfrm>
            <a:off x="2182813" y="3084513"/>
            <a:ext cx="10220325" cy="5040312"/>
          </a:xfrm>
          <a:prstGeom prst="rect">
            <a:avLst/>
          </a:prstGeom>
          <a:noFill/>
          <a:ln w="9525">
            <a:noFill/>
          </a:ln>
        </p:spPr>
        <p:txBody>
          <a:bodyPr/>
          <a:p>
            <a:pPr marL="342900" indent="-342900">
              <a:lnSpc>
                <a:spcPct val="135000"/>
              </a:lnSpc>
              <a:spcBef>
                <a:spcPct val="20000"/>
              </a:spcBef>
            </a:pPr>
            <a:r>
              <a:rPr lang="en-US" altLang="zh-CN" sz="2800" b="0" dirty="0">
                <a:solidFill>
                  <a:schemeClr val="tx1"/>
                </a:solidFill>
                <a:latin typeface="Arial" panose="020B0604020202020204" pitchFamily="34" charset="0"/>
                <a:ea typeface="宋体" panose="02010600030101010101" pitchFamily="2" charset="-122"/>
              </a:rPr>
              <a:t>1</a:t>
            </a:r>
            <a:r>
              <a:rPr lang="zh-CN" altLang="en-US" sz="2800" b="0" dirty="0">
                <a:solidFill>
                  <a:schemeClr val="tx1"/>
                </a:solidFill>
                <a:latin typeface="Arial" panose="020B0604020202020204" pitchFamily="34" charset="0"/>
                <a:ea typeface="宋体" panose="02010600030101010101" pitchFamily="2" charset="-122"/>
              </a:rPr>
              <a:t>、气瓶的钢印标记是识别气瓶的依据，钢印标记必须准确、清晰、完整，以永久标记的形式打印在瓶肩或不可拆卸附件上。应尽量采用机械方法打印钢印标记。 </a:t>
            </a:r>
            <a:endParaRPr lang="zh-CN" altLang="en-US" sz="2800" b="0" dirty="0">
              <a:solidFill>
                <a:schemeClr val="tx1"/>
              </a:solidFill>
              <a:latin typeface="Arial" panose="020B0604020202020204" pitchFamily="34" charset="0"/>
              <a:ea typeface="宋体" panose="02010600030101010101" pitchFamily="2" charset="-122"/>
            </a:endParaRPr>
          </a:p>
          <a:p>
            <a:pPr marL="342900" indent="-342900">
              <a:lnSpc>
                <a:spcPct val="135000"/>
              </a:lnSpc>
              <a:spcBef>
                <a:spcPct val="20000"/>
              </a:spcBef>
            </a:pPr>
            <a:r>
              <a:rPr lang="en-US" altLang="zh-CN" sz="2800" b="0" dirty="0">
                <a:solidFill>
                  <a:schemeClr val="tx1"/>
                </a:solidFill>
                <a:latin typeface="Arial" panose="020B0604020202020204" pitchFamily="34" charset="0"/>
                <a:ea typeface="宋体" panose="02010600030101010101" pitchFamily="2" charset="-122"/>
              </a:rPr>
              <a:t>2</a:t>
            </a:r>
            <a:r>
              <a:rPr lang="zh-CN" altLang="en-US" sz="2800" b="0" dirty="0">
                <a:solidFill>
                  <a:schemeClr val="tx1"/>
                </a:solidFill>
                <a:latin typeface="Arial" panose="020B0604020202020204" pitchFamily="34" charset="0"/>
                <a:ea typeface="宋体" panose="02010600030101010101" pitchFamily="2" charset="-122"/>
              </a:rPr>
              <a:t>、气瓶的钢印标记和检验色标</a:t>
            </a:r>
            <a:endParaRPr lang="zh-CN" altLang="en-US" sz="2800" b="0" dirty="0">
              <a:solidFill>
                <a:schemeClr val="tx1"/>
              </a:solidFill>
              <a:latin typeface="Arial" panose="020B0604020202020204" pitchFamily="34" charset="0"/>
              <a:ea typeface="宋体" panose="02010600030101010101" pitchFamily="2" charset="-122"/>
            </a:endParaRPr>
          </a:p>
          <a:p>
            <a:pPr marL="342900" indent="-342900">
              <a:lnSpc>
                <a:spcPct val="135000"/>
              </a:lnSpc>
              <a:spcBef>
                <a:spcPct val="20000"/>
              </a:spcBef>
            </a:pPr>
            <a:r>
              <a:rPr lang="en-US" altLang="zh-CN" sz="2800" b="0" dirty="0">
                <a:solidFill>
                  <a:schemeClr val="tx1"/>
                </a:solidFill>
                <a:latin typeface="Arial" panose="020B0604020202020204" pitchFamily="34" charset="0"/>
                <a:ea typeface="宋体" panose="02010600030101010101" pitchFamily="2" charset="-122"/>
              </a:rPr>
              <a:t>A</a:t>
            </a:r>
            <a:r>
              <a:rPr lang="zh-CN" altLang="en-US" sz="2800" b="0" dirty="0">
                <a:solidFill>
                  <a:schemeClr val="tx1"/>
                </a:solidFill>
                <a:latin typeface="Arial" panose="020B0604020202020204" pitchFamily="34" charset="0"/>
                <a:ea typeface="宋体" panose="02010600030101010101" pitchFamily="2" charset="-122"/>
              </a:rPr>
              <a:t>、气瓶的钢印标记包括：制造钢印标记和检验钢印标记。</a:t>
            </a:r>
            <a:endParaRPr lang="zh-CN" altLang="en-US" sz="2800" b="0" dirty="0">
              <a:solidFill>
                <a:schemeClr val="tx1"/>
              </a:solidFill>
              <a:latin typeface="Arial" panose="020B0604020202020204" pitchFamily="34" charset="0"/>
              <a:ea typeface="宋体" panose="02010600030101010101" pitchFamily="2" charset="-122"/>
            </a:endParaRPr>
          </a:p>
          <a:p>
            <a:pPr marL="342900" indent="-342900">
              <a:lnSpc>
                <a:spcPct val="135000"/>
              </a:lnSpc>
              <a:spcBef>
                <a:spcPct val="20000"/>
              </a:spcBef>
            </a:pPr>
            <a:r>
              <a:rPr lang="en-US" altLang="zh-CN" sz="2800" b="0" dirty="0">
                <a:solidFill>
                  <a:schemeClr val="tx1"/>
                </a:solidFill>
                <a:latin typeface="Arial" panose="020B0604020202020204" pitchFamily="34" charset="0"/>
                <a:ea typeface="宋体" panose="02010600030101010101" pitchFamily="2" charset="-122"/>
              </a:rPr>
              <a:t>B</a:t>
            </a:r>
            <a:r>
              <a:rPr lang="zh-CN" altLang="en-US" sz="2800" b="0" dirty="0">
                <a:solidFill>
                  <a:schemeClr val="tx1"/>
                </a:solidFill>
                <a:latin typeface="Arial" panose="020B0604020202020204" pitchFamily="34" charset="0"/>
                <a:ea typeface="宋体" panose="02010600030101010101" pitchFamily="2" charset="-122"/>
              </a:rPr>
              <a:t>、气瓶出厂和检验都有钢印标记，如下图：</a:t>
            </a:r>
            <a:endParaRPr lang="zh-CN" altLang="en-US" sz="2800" b="0" dirty="0">
              <a:solidFill>
                <a:schemeClr val="tx1"/>
              </a:solidFill>
              <a:latin typeface="Arial" panose="020B0604020202020204" pitchFamily="34" charset="0"/>
              <a:ea typeface="宋体" panose="02010600030101010101" pitchFamily="2" charset="-122"/>
            </a:endParaRPr>
          </a:p>
          <a:p>
            <a:pPr marL="342900" indent="-342900">
              <a:lnSpc>
                <a:spcPct val="135000"/>
              </a:lnSpc>
              <a:spcBef>
                <a:spcPct val="20000"/>
              </a:spcBef>
            </a:pPr>
            <a:r>
              <a:rPr lang="en-US" altLang="zh-CN" sz="2800" b="0" dirty="0">
                <a:solidFill>
                  <a:schemeClr val="tx1"/>
                </a:solidFill>
                <a:latin typeface="Arial" panose="020B0604020202020204" pitchFamily="34" charset="0"/>
                <a:ea typeface="宋体" panose="02010600030101010101" pitchFamily="2" charset="-122"/>
              </a:rPr>
              <a:t>(1)</a:t>
            </a:r>
            <a:r>
              <a:rPr lang="zh-CN" altLang="en-US" sz="2800" b="0" dirty="0">
                <a:solidFill>
                  <a:schemeClr val="tx1"/>
                </a:solidFill>
                <a:latin typeface="Arial" panose="020B0604020202020204" pitchFamily="34" charset="0"/>
                <a:ea typeface="宋体" panose="02010600030101010101" pitchFamily="2" charset="-122"/>
              </a:rPr>
              <a:t>钢印标记打在瓶肩上时，其位置如图</a:t>
            </a:r>
            <a:r>
              <a:rPr lang="en-US" altLang="zh-CN" sz="2800" b="0" dirty="0">
                <a:solidFill>
                  <a:schemeClr val="tx1"/>
                </a:solidFill>
                <a:latin typeface="Arial" panose="020B0604020202020204" pitchFamily="34" charset="0"/>
                <a:ea typeface="宋体" panose="02010600030101010101" pitchFamily="2" charset="-122"/>
              </a:rPr>
              <a:t>1-1-A</a:t>
            </a:r>
            <a:r>
              <a:rPr lang="zh-CN" altLang="en-US" sz="2800" b="0" dirty="0">
                <a:solidFill>
                  <a:schemeClr val="tx1"/>
                </a:solidFill>
                <a:latin typeface="Arial" panose="020B0604020202020204" pitchFamily="34" charset="0"/>
                <a:ea typeface="宋体" panose="02010600030101010101" pitchFamily="2" charset="-122"/>
              </a:rPr>
              <a:t>所示，打在护罩上时，如图</a:t>
            </a:r>
            <a:r>
              <a:rPr lang="en-US" altLang="zh-CN" sz="2800" b="0" dirty="0">
                <a:solidFill>
                  <a:schemeClr val="tx1"/>
                </a:solidFill>
                <a:latin typeface="Arial" panose="020B0604020202020204" pitchFamily="34" charset="0"/>
                <a:ea typeface="宋体" panose="02010600030101010101" pitchFamily="2" charset="-122"/>
              </a:rPr>
              <a:t>1-1-B</a:t>
            </a:r>
            <a:r>
              <a:rPr lang="zh-CN" altLang="en-US" sz="2800" b="0" dirty="0">
                <a:solidFill>
                  <a:schemeClr val="tx1"/>
                </a:solidFill>
                <a:latin typeface="Arial" panose="020B0604020202020204" pitchFamily="34" charset="0"/>
                <a:ea typeface="宋体" panose="02010600030101010101" pitchFamily="2" charset="-122"/>
              </a:rPr>
              <a:t>所示。　</a:t>
            </a:r>
            <a:endParaRPr lang="zh-CN" altLang="en-US" sz="2800" b="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2" descr="http:/www.safety.com.cn/data_fagui/tu/20030314-3301.gif"/>
          <p:cNvPicPr>
            <a:picLocks noChangeAspect="1"/>
          </p:cNvPicPr>
          <p:nvPr/>
        </p:nvPicPr>
        <p:blipFill>
          <a:blip r:embed="rId1" r:link="rId2">
            <a:clrChange>
              <a:clrFrom>
                <a:srgbClr val="FFFFFF"/>
              </a:clrFrom>
              <a:clrTo>
                <a:srgbClr val="FFFFFF">
                  <a:alpha val="0"/>
                </a:srgbClr>
              </a:clrTo>
            </a:clrChange>
          </a:blip>
          <a:stretch>
            <a:fillRect/>
          </a:stretch>
        </p:blipFill>
        <p:spPr>
          <a:xfrm>
            <a:off x="3381375" y="1071563"/>
            <a:ext cx="8370888" cy="4362450"/>
          </a:xfrm>
          <a:prstGeom prst="rect">
            <a:avLst/>
          </a:prstGeom>
          <a:noFill/>
          <a:ln w="9525">
            <a:noFill/>
          </a:ln>
        </p:spPr>
      </p:pic>
      <p:sp>
        <p:nvSpPr>
          <p:cNvPr id="21507" name="Rectangle 3"/>
          <p:cNvSpPr/>
          <p:nvPr/>
        </p:nvSpPr>
        <p:spPr>
          <a:xfrm>
            <a:off x="5538629" y="5275263"/>
            <a:ext cx="3316605" cy="368300"/>
          </a:xfrm>
          <a:prstGeom prst="rect">
            <a:avLst/>
          </a:prstGeom>
          <a:noFill/>
          <a:ln w="9525">
            <a:noFill/>
          </a:ln>
        </p:spPr>
        <p:txBody>
          <a:bodyPr wrap="none" anchor="ctr" anchorCtr="0">
            <a:spAutoFit/>
          </a:bodyPr>
          <a:p>
            <a:pPr algn="ctr" eaLnBrk="1" hangingPunct="1">
              <a:lnSpc>
                <a:spcPct val="90000"/>
              </a:lnSpc>
            </a:pPr>
            <a:r>
              <a:rPr lang="zh-CN" altLang="en-US" sz="2000" dirty="0">
                <a:solidFill>
                  <a:srgbClr val="FF0000"/>
                </a:solidFill>
                <a:latin typeface="Arial" panose="020B0604020202020204" pitchFamily="34" charset="0"/>
                <a:ea typeface="宋体" panose="02010600030101010101" pitchFamily="2" charset="-122"/>
              </a:rPr>
              <a:t>图</a:t>
            </a:r>
            <a:r>
              <a:rPr lang="en-US" altLang="zh-CN" sz="2000" dirty="0">
                <a:solidFill>
                  <a:srgbClr val="FF0000"/>
                </a:solidFill>
                <a:latin typeface="Arial" panose="020B0604020202020204" pitchFamily="34" charset="0"/>
                <a:ea typeface="宋体" panose="02010600030101010101" pitchFamily="2" charset="-122"/>
              </a:rPr>
              <a:t>1-5-A   </a:t>
            </a:r>
            <a:r>
              <a:rPr lang="zh-CN" altLang="en-US" sz="2000" dirty="0">
                <a:solidFill>
                  <a:srgbClr val="FF0000"/>
                </a:solidFill>
                <a:latin typeface="Arial" panose="020B0604020202020204" pitchFamily="34" charset="0"/>
                <a:ea typeface="宋体" panose="02010600030101010101" pitchFamily="2" charset="-122"/>
              </a:rPr>
              <a:t>钢印标记打在瓶肩</a:t>
            </a:r>
            <a:endParaRPr lang="zh-CN" altLang="en-US" sz="2000" dirty="0">
              <a:solidFill>
                <a:srgbClr val="FF0000"/>
              </a:solidFill>
              <a:latin typeface="Arial" panose="020B0604020202020204" pitchFamily="34" charset="0"/>
              <a:ea typeface="宋体" panose="02010600030101010101" pitchFamily="2" charset="-122"/>
            </a:endParaRPr>
          </a:p>
        </p:txBody>
      </p:sp>
      <p:sp>
        <p:nvSpPr>
          <p:cNvPr id="21508" name="Rectangle 4"/>
          <p:cNvSpPr/>
          <p:nvPr/>
        </p:nvSpPr>
        <p:spPr>
          <a:xfrm>
            <a:off x="5535613" y="8632825"/>
            <a:ext cx="3114675" cy="368300"/>
          </a:xfrm>
          <a:prstGeom prst="rect">
            <a:avLst/>
          </a:prstGeom>
          <a:noFill/>
          <a:ln w="9525">
            <a:noFill/>
          </a:ln>
        </p:spPr>
        <p:txBody>
          <a:bodyPr wrap="none">
            <a:spAutoFit/>
          </a:bodyPr>
          <a:p>
            <a:pPr algn="ctr" eaLnBrk="1" hangingPunct="1">
              <a:lnSpc>
                <a:spcPct val="90000"/>
              </a:lnSpc>
            </a:pPr>
            <a:r>
              <a:rPr lang="zh-CN" altLang="en-US" sz="2000" dirty="0">
                <a:solidFill>
                  <a:srgbClr val="FF0000"/>
                </a:solidFill>
                <a:latin typeface="Arial" panose="020B0604020202020204" pitchFamily="34" charset="0"/>
                <a:ea typeface="宋体" panose="02010600030101010101" pitchFamily="2" charset="-122"/>
              </a:rPr>
              <a:t>图</a:t>
            </a:r>
            <a:r>
              <a:rPr lang="en-US" altLang="zh-CN" sz="2000" dirty="0">
                <a:solidFill>
                  <a:srgbClr val="FF0000"/>
                </a:solidFill>
                <a:latin typeface="Arial" panose="020B0604020202020204" pitchFamily="34" charset="0"/>
                <a:ea typeface="宋体" panose="02010600030101010101" pitchFamily="2" charset="-122"/>
              </a:rPr>
              <a:t>1-5-B</a:t>
            </a:r>
            <a:r>
              <a:rPr lang="zh-CN" altLang="en-US" sz="2000" dirty="0">
                <a:solidFill>
                  <a:srgbClr val="FF0000"/>
                </a:solidFill>
                <a:latin typeface="Arial" panose="020B0604020202020204" pitchFamily="34" charset="0"/>
                <a:ea typeface="宋体" panose="02010600030101010101" pitchFamily="2" charset="-122"/>
              </a:rPr>
              <a:t>钢印标记打在护罩</a:t>
            </a:r>
            <a:endParaRPr lang="zh-CN" altLang="en-US" sz="2000" dirty="0">
              <a:solidFill>
                <a:srgbClr val="FF0000"/>
              </a:solidFill>
              <a:latin typeface="Arial" panose="020B0604020202020204" pitchFamily="34" charset="0"/>
              <a:ea typeface="宋体" panose="02010600030101010101" pitchFamily="2" charset="-122"/>
            </a:endParaRPr>
          </a:p>
        </p:txBody>
      </p:sp>
      <p:pic>
        <p:nvPicPr>
          <p:cNvPr id="21509" name="Picture 5" descr="未命名"/>
          <p:cNvPicPr>
            <a:picLocks noChangeAspect="1"/>
          </p:cNvPicPr>
          <p:nvPr/>
        </p:nvPicPr>
        <p:blipFill>
          <a:blip r:embed="rId3">
            <a:clrChange>
              <a:clrFrom>
                <a:srgbClr val="F2F2F2"/>
              </a:clrFrom>
              <a:clrTo>
                <a:srgbClr val="F2F2F2">
                  <a:alpha val="0"/>
                </a:srgbClr>
              </a:clrTo>
            </a:clrChange>
          </a:blip>
          <a:stretch>
            <a:fillRect/>
          </a:stretch>
        </p:blipFill>
        <p:spPr>
          <a:xfrm>
            <a:off x="4119563" y="5803900"/>
            <a:ext cx="6756400" cy="2516188"/>
          </a:xfrm>
          <a:prstGeom prst="rect">
            <a:avLst/>
          </a:prstGeom>
          <a:noFill/>
          <a:ln w="9525">
            <a:noFill/>
          </a:ln>
        </p:spPr>
      </p:pic>
      <p:sp>
        <p:nvSpPr>
          <p:cNvPr id="21510" name="Rectangle 17"/>
          <p:cNvSpPr/>
          <p:nvPr/>
        </p:nvSpPr>
        <p:spPr>
          <a:xfrm>
            <a:off x="1471613" y="1341438"/>
            <a:ext cx="4876800" cy="727710"/>
          </a:xfrm>
          <a:prstGeom prst="rect">
            <a:avLst/>
          </a:prstGeom>
          <a:noFill/>
          <a:ln w="9525">
            <a:noFill/>
          </a:ln>
        </p:spPr>
        <p:txBody>
          <a:bodyPr wrap="none" anchor="t" anchorCtr="1">
            <a:spAutoFit/>
          </a:bodyPr>
          <a:p>
            <a:pPr algn="ctr" eaLnBrk="1" hangingPunct="1">
              <a:lnSpc>
                <a:spcPct val="90000"/>
              </a:lnSpc>
            </a:pPr>
            <a:r>
              <a:rPr lang="zh-CN" altLang="en-US" sz="4600" dirty="0">
                <a:solidFill>
                  <a:srgbClr val="FF3300"/>
                </a:solidFill>
                <a:latin typeface="宋体" panose="02010600030101010101" pitchFamily="2" charset="-122"/>
                <a:ea typeface="宋体" panose="02010600030101010101" pitchFamily="2" charset="-122"/>
              </a:rPr>
              <a:t>五、气瓶的标记：</a:t>
            </a:r>
            <a:endParaRPr lang="zh-CN" altLang="en-US" sz="4600" dirty="0">
              <a:solidFill>
                <a:srgbClr val="FF3300"/>
              </a:solidFill>
              <a:latin typeface="宋体" panose="02010600030101010101" pitchFamily="2" charset="-122"/>
              <a:ea typeface="宋体" panose="02010600030101010101" pitchFamily="2" charset="-122"/>
            </a:endParaRPr>
          </a:p>
        </p:txBody>
      </p:sp>
      <p:sp>
        <p:nvSpPr>
          <p:cNvPr id="21511" name="Text Box 33"/>
          <p:cNvSpPr txBox="1"/>
          <p:nvPr/>
        </p:nvSpPr>
        <p:spPr>
          <a:xfrm>
            <a:off x="-163512" y="176213"/>
            <a:ext cx="10737850"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第一部分、工业气瓶种类及相关知识</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4" descr="image003"/>
          <p:cNvPicPr>
            <a:picLocks noChangeAspect="1"/>
          </p:cNvPicPr>
          <p:nvPr/>
        </p:nvPicPr>
        <p:blipFill>
          <a:blip r:embed="rId1">
            <a:clrChange>
              <a:clrFrom>
                <a:srgbClr val="FFFFFF"/>
              </a:clrFrom>
              <a:clrTo>
                <a:srgbClr val="FFFFFF">
                  <a:alpha val="0"/>
                </a:srgbClr>
              </a:clrTo>
            </a:clrChange>
          </a:blip>
          <a:stretch>
            <a:fillRect/>
          </a:stretch>
        </p:blipFill>
        <p:spPr>
          <a:xfrm>
            <a:off x="2871788" y="2784475"/>
            <a:ext cx="7269162" cy="3200400"/>
          </a:xfrm>
          <a:prstGeom prst="rect">
            <a:avLst/>
          </a:prstGeom>
          <a:noFill/>
          <a:ln w="9525">
            <a:noFill/>
          </a:ln>
        </p:spPr>
      </p:pic>
      <p:sp>
        <p:nvSpPr>
          <p:cNvPr id="22531" name="Rectangle 5"/>
          <p:cNvSpPr/>
          <p:nvPr/>
        </p:nvSpPr>
        <p:spPr>
          <a:xfrm>
            <a:off x="10118725" y="3886835"/>
            <a:ext cx="2070100" cy="706755"/>
          </a:xfrm>
          <a:prstGeom prst="rect">
            <a:avLst/>
          </a:prstGeom>
          <a:noFill/>
          <a:ln w="9525">
            <a:noFill/>
          </a:ln>
        </p:spPr>
        <p:txBody>
          <a:bodyPr wrap="none" anchor="ctr" anchorCtr="0">
            <a:spAutoFit/>
          </a:bodyPr>
          <a:p>
            <a:pPr algn="ctr" eaLnBrk="1" hangingPunct="1"/>
            <a:r>
              <a:rPr lang="zh-CN" altLang="en-US" sz="2000" dirty="0">
                <a:solidFill>
                  <a:srgbClr val="FF0000"/>
                </a:solidFill>
                <a:latin typeface="Arial" panose="020B0604020202020204" pitchFamily="34" charset="0"/>
                <a:ea typeface="宋体" panose="02010600030101010101" pitchFamily="2" charset="-122"/>
              </a:rPr>
              <a:t>图</a:t>
            </a:r>
            <a:r>
              <a:rPr lang="en-US" altLang="zh-CN" sz="2000" dirty="0">
                <a:solidFill>
                  <a:srgbClr val="FF0000"/>
                </a:solidFill>
                <a:latin typeface="Arial" panose="020B0604020202020204" pitchFamily="34" charset="0"/>
                <a:ea typeface="宋体" panose="02010600030101010101" pitchFamily="2" charset="-122"/>
              </a:rPr>
              <a:t>1-2A </a:t>
            </a:r>
            <a:r>
              <a:rPr lang="zh-CN" altLang="en-US" sz="2000" dirty="0">
                <a:solidFill>
                  <a:srgbClr val="FF0000"/>
                </a:solidFill>
                <a:latin typeface="Arial" panose="020B0604020202020204" pitchFamily="34" charset="0"/>
                <a:ea typeface="宋体" panose="02010600030101010101" pitchFamily="2" charset="-122"/>
              </a:rPr>
              <a:t>钢印标记</a:t>
            </a:r>
            <a:endParaRPr lang="zh-CN" altLang="en-US" sz="2000" dirty="0">
              <a:solidFill>
                <a:srgbClr val="FF0000"/>
              </a:solidFill>
              <a:latin typeface="Arial" panose="020B0604020202020204" pitchFamily="34" charset="0"/>
              <a:ea typeface="宋体" panose="02010600030101010101" pitchFamily="2" charset="-122"/>
            </a:endParaRPr>
          </a:p>
          <a:p>
            <a:pPr algn="ctr" eaLnBrk="1" hangingPunct="1"/>
            <a:r>
              <a:rPr lang="zh-CN" altLang="en-US" sz="2000" dirty="0">
                <a:solidFill>
                  <a:srgbClr val="FF0000"/>
                </a:solidFill>
                <a:latin typeface="Arial" panose="020B0604020202020204" pitchFamily="34" charset="0"/>
                <a:ea typeface="宋体" panose="02010600030101010101" pitchFamily="2" charset="-122"/>
              </a:rPr>
              <a:t>的项目和排列 </a:t>
            </a:r>
            <a:endParaRPr lang="zh-CN" altLang="en-US" sz="2000" dirty="0">
              <a:solidFill>
                <a:srgbClr val="FF0000"/>
              </a:solidFill>
              <a:latin typeface="Arial" panose="020B0604020202020204" pitchFamily="34" charset="0"/>
              <a:ea typeface="宋体" panose="02010600030101010101" pitchFamily="2" charset="-122"/>
            </a:endParaRPr>
          </a:p>
        </p:txBody>
      </p:sp>
      <p:sp>
        <p:nvSpPr>
          <p:cNvPr id="22532" name="Rectangle 6"/>
          <p:cNvSpPr/>
          <p:nvPr/>
        </p:nvSpPr>
        <p:spPr>
          <a:xfrm>
            <a:off x="2490788" y="6239352"/>
            <a:ext cx="7969250" cy="2553335"/>
          </a:xfrm>
          <a:prstGeom prst="rect">
            <a:avLst/>
          </a:prstGeom>
          <a:noFill/>
          <a:ln w="9525">
            <a:noFill/>
          </a:ln>
        </p:spPr>
        <p:txBody>
          <a:bodyPr anchor="ctr" anchorCtr="0">
            <a:spAutoFit/>
          </a:bodyPr>
          <a:p>
            <a:pPr eaLnBrk="1" hangingPunct="1"/>
            <a:r>
              <a:rPr lang="zh-CN" altLang="en-US" sz="2000" dirty="0">
                <a:solidFill>
                  <a:schemeClr val="accent2"/>
                </a:solidFill>
                <a:latin typeface="Arial" panose="020B0604020202020204" pitchFamily="34" charset="0"/>
                <a:ea typeface="宋体" panose="02010600030101010101" pitchFamily="2" charset="-122"/>
              </a:rPr>
              <a:t>图中标记含义：</a:t>
            </a:r>
            <a:br>
              <a:rPr lang="zh-CN" altLang="en-US" sz="2000" b="0" dirty="0">
                <a:solidFill>
                  <a:schemeClr val="accent2"/>
                </a:solidFill>
                <a:latin typeface="Arial" panose="020B0604020202020204" pitchFamily="34" charset="0"/>
                <a:ea typeface="宋体" panose="02010600030101010101" pitchFamily="2" charset="-122"/>
              </a:rPr>
            </a:br>
            <a:r>
              <a:rPr lang="zh-CN" altLang="en-US" sz="2000" b="0" dirty="0">
                <a:solidFill>
                  <a:schemeClr val="accent2"/>
                </a:solidFill>
                <a:latin typeface="Arial" panose="020B0604020202020204" pitchFamily="34" charset="0"/>
                <a:ea typeface="宋体" panose="02010600030101010101" pitchFamily="2" charset="-122"/>
              </a:rPr>
              <a:t>  </a:t>
            </a:r>
            <a:r>
              <a:rPr lang="en-US" altLang="zh-CN" sz="2000" dirty="0">
                <a:solidFill>
                  <a:schemeClr val="accent2"/>
                </a:solidFill>
                <a:latin typeface="Arial" panose="020B0604020202020204" pitchFamily="34" charset="0"/>
                <a:ea typeface="宋体" panose="02010600030101010101" pitchFamily="2" charset="-122"/>
              </a:rPr>
              <a:t>1— </a:t>
            </a:r>
            <a:r>
              <a:rPr lang="zh-CN" altLang="en-US" sz="2000" dirty="0">
                <a:solidFill>
                  <a:schemeClr val="accent2"/>
                </a:solidFill>
                <a:latin typeface="Arial" panose="020B0604020202020204" pitchFamily="34" charset="0"/>
                <a:ea typeface="宋体" panose="02010600030101010101" pitchFamily="2" charset="-122"/>
              </a:rPr>
              <a:t>充装气体名称或化学分子式；  </a:t>
            </a:r>
            <a:r>
              <a:rPr lang="en-US" altLang="zh-CN" sz="2000" dirty="0">
                <a:solidFill>
                  <a:schemeClr val="accent2"/>
                </a:solidFill>
                <a:latin typeface="Arial" panose="020B0604020202020204" pitchFamily="34" charset="0"/>
                <a:ea typeface="宋体" panose="02010600030101010101" pitchFamily="2" charset="-122"/>
              </a:rPr>
              <a:t>2— </a:t>
            </a:r>
            <a:r>
              <a:rPr lang="zh-CN" altLang="en-US" sz="2000" dirty="0">
                <a:solidFill>
                  <a:schemeClr val="accent2"/>
                </a:solidFill>
                <a:latin typeface="Arial" panose="020B0604020202020204" pitchFamily="34" charset="0"/>
                <a:ea typeface="宋体" panose="02010600030101010101" pitchFamily="2" charset="-122"/>
              </a:rPr>
              <a:t>气瓶编号；  </a:t>
            </a:r>
            <a:endParaRPr lang="zh-CN" altLang="en-US" sz="2000" dirty="0">
              <a:solidFill>
                <a:schemeClr val="accent2"/>
              </a:solidFill>
              <a:latin typeface="Arial" panose="020B0604020202020204" pitchFamily="34" charset="0"/>
              <a:ea typeface="宋体" panose="02010600030101010101" pitchFamily="2" charset="-122"/>
            </a:endParaRPr>
          </a:p>
          <a:p>
            <a:pPr eaLnBrk="1" hangingPunct="1"/>
            <a:r>
              <a:rPr lang="zh-CN" altLang="en-US" sz="2000" dirty="0">
                <a:solidFill>
                  <a:schemeClr val="accent2"/>
                </a:solidFill>
                <a:latin typeface="Arial" panose="020B0604020202020204" pitchFamily="34" charset="0"/>
                <a:ea typeface="宋体" panose="02010600030101010101" pitchFamily="2" charset="-122"/>
              </a:rPr>
              <a:t>  </a:t>
            </a:r>
            <a:r>
              <a:rPr lang="en-US" altLang="zh-CN" sz="2000" dirty="0">
                <a:solidFill>
                  <a:schemeClr val="accent2"/>
                </a:solidFill>
                <a:latin typeface="Arial" panose="020B0604020202020204" pitchFamily="34" charset="0"/>
                <a:ea typeface="宋体" panose="02010600030101010101" pitchFamily="2" charset="-122"/>
              </a:rPr>
              <a:t>3— </a:t>
            </a:r>
            <a:r>
              <a:rPr lang="zh-CN" altLang="en-US" sz="2000" dirty="0">
                <a:solidFill>
                  <a:schemeClr val="accent2"/>
                </a:solidFill>
                <a:latin typeface="Arial" panose="020B0604020202020204" pitchFamily="34" charset="0"/>
                <a:ea typeface="宋体" panose="02010600030101010101" pitchFamily="2" charset="-122"/>
              </a:rPr>
              <a:t>水压试验压力，</a:t>
            </a:r>
            <a:r>
              <a:rPr lang="en-US" altLang="zh-CN" sz="2000" dirty="0">
                <a:solidFill>
                  <a:schemeClr val="accent2"/>
                </a:solidFill>
                <a:latin typeface="Arial" panose="020B0604020202020204" pitchFamily="34" charset="0"/>
                <a:ea typeface="宋体" panose="02010600030101010101" pitchFamily="2" charset="-122"/>
              </a:rPr>
              <a:t>MPa</a:t>
            </a:r>
            <a:r>
              <a:rPr lang="zh-CN" altLang="en-US" sz="2000" dirty="0">
                <a:solidFill>
                  <a:schemeClr val="accent2"/>
                </a:solidFill>
                <a:latin typeface="Arial" panose="020B0604020202020204" pitchFamily="34" charset="0"/>
                <a:ea typeface="宋体" panose="02010600030101010101" pitchFamily="2" charset="-122"/>
              </a:rPr>
              <a:t>；             </a:t>
            </a:r>
            <a:r>
              <a:rPr lang="en-US" altLang="zh-CN" sz="2000" dirty="0">
                <a:solidFill>
                  <a:schemeClr val="accent2"/>
                </a:solidFill>
                <a:latin typeface="Arial" panose="020B0604020202020204" pitchFamily="34" charset="0"/>
                <a:ea typeface="宋体" panose="02010600030101010101" pitchFamily="2" charset="-122"/>
              </a:rPr>
              <a:t>4— </a:t>
            </a:r>
            <a:r>
              <a:rPr lang="zh-CN" altLang="en-US" sz="2000" dirty="0">
                <a:solidFill>
                  <a:schemeClr val="accent2"/>
                </a:solidFill>
                <a:latin typeface="Arial" panose="020B0604020202020204" pitchFamily="34" charset="0"/>
                <a:ea typeface="宋体" panose="02010600030101010101" pitchFamily="2" charset="-122"/>
              </a:rPr>
              <a:t>公称工作压力，</a:t>
            </a:r>
            <a:r>
              <a:rPr lang="en-US" altLang="zh-CN" sz="2000" dirty="0">
                <a:solidFill>
                  <a:schemeClr val="accent2"/>
                </a:solidFill>
                <a:latin typeface="Arial" panose="020B0604020202020204" pitchFamily="34" charset="0"/>
                <a:ea typeface="宋体" panose="02010600030101010101" pitchFamily="2" charset="-122"/>
              </a:rPr>
              <a:t>MPa</a:t>
            </a:r>
            <a:r>
              <a:rPr lang="zh-CN" altLang="en-US" sz="2000" dirty="0">
                <a:solidFill>
                  <a:schemeClr val="accent2"/>
                </a:solidFill>
                <a:latin typeface="Arial" panose="020B0604020202020204" pitchFamily="34" charset="0"/>
                <a:ea typeface="宋体" panose="02010600030101010101" pitchFamily="2" charset="-122"/>
              </a:rPr>
              <a:t>；      </a:t>
            </a:r>
            <a:endParaRPr lang="zh-CN" altLang="en-US" sz="2000" dirty="0">
              <a:solidFill>
                <a:schemeClr val="accent2"/>
              </a:solidFill>
              <a:latin typeface="Arial" panose="020B0604020202020204" pitchFamily="34" charset="0"/>
              <a:ea typeface="宋体" panose="02010600030101010101" pitchFamily="2" charset="-122"/>
            </a:endParaRPr>
          </a:p>
          <a:p>
            <a:pPr eaLnBrk="1" hangingPunct="1"/>
            <a:r>
              <a:rPr lang="zh-CN" altLang="en-US" sz="2000" dirty="0">
                <a:solidFill>
                  <a:schemeClr val="accent2"/>
                </a:solidFill>
                <a:latin typeface="Arial" panose="020B0604020202020204" pitchFamily="34" charset="0"/>
                <a:ea typeface="宋体" panose="02010600030101010101" pitchFamily="2" charset="-122"/>
              </a:rPr>
              <a:t>  </a:t>
            </a:r>
            <a:r>
              <a:rPr lang="en-US" altLang="zh-CN" sz="2000" dirty="0">
                <a:solidFill>
                  <a:schemeClr val="accent2"/>
                </a:solidFill>
                <a:latin typeface="Arial" panose="020B0604020202020204" pitchFamily="34" charset="0"/>
                <a:ea typeface="宋体" panose="02010600030101010101" pitchFamily="2" charset="-122"/>
              </a:rPr>
              <a:t>5— </a:t>
            </a:r>
            <a:r>
              <a:rPr lang="zh-CN" altLang="en-US" sz="2000" dirty="0">
                <a:solidFill>
                  <a:schemeClr val="accent2"/>
                </a:solidFill>
                <a:latin typeface="Arial" panose="020B0604020202020204" pitchFamily="34" charset="0"/>
                <a:ea typeface="宋体" panose="02010600030101010101" pitchFamily="2" charset="-122"/>
              </a:rPr>
              <a:t>实际重量，</a:t>
            </a:r>
            <a:r>
              <a:rPr lang="en-US" altLang="zh-CN" sz="2000" dirty="0">
                <a:solidFill>
                  <a:schemeClr val="accent2"/>
                </a:solidFill>
                <a:latin typeface="Arial" panose="020B0604020202020204" pitchFamily="34" charset="0"/>
                <a:ea typeface="宋体" panose="02010600030101010101" pitchFamily="2" charset="-122"/>
              </a:rPr>
              <a:t>kg</a:t>
            </a:r>
            <a:r>
              <a:rPr lang="zh-CN" altLang="en-US" sz="2000" dirty="0">
                <a:solidFill>
                  <a:schemeClr val="accent2"/>
                </a:solidFill>
                <a:latin typeface="Arial" panose="020B0604020202020204" pitchFamily="34" charset="0"/>
                <a:ea typeface="宋体" panose="02010600030101010101" pitchFamily="2" charset="-122"/>
              </a:rPr>
              <a:t>；                        </a:t>
            </a:r>
            <a:r>
              <a:rPr lang="en-US" altLang="zh-CN" sz="2000" dirty="0">
                <a:solidFill>
                  <a:schemeClr val="accent2"/>
                </a:solidFill>
                <a:latin typeface="Arial" panose="020B0604020202020204" pitchFamily="34" charset="0"/>
                <a:ea typeface="宋体" panose="02010600030101010101" pitchFamily="2" charset="-122"/>
              </a:rPr>
              <a:t>6— </a:t>
            </a:r>
            <a:r>
              <a:rPr lang="zh-CN" altLang="en-US" sz="2000" dirty="0">
                <a:solidFill>
                  <a:schemeClr val="accent2"/>
                </a:solidFill>
                <a:latin typeface="Arial" panose="020B0604020202020204" pitchFamily="34" charset="0"/>
                <a:ea typeface="宋体" panose="02010600030101010101" pitchFamily="2" charset="-122"/>
              </a:rPr>
              <a:t>实际容积，</a:t>
            </a:r>
            <a:r>
              <a:rPr lang="en-US" altLang="zh-CN" sz="2000" dirty="0">
                <a:solidFill>
                  <a:schemeClr val="accent2"/>
                </a:solidFill>
                <a:latin typeface="Arial" panose="020B0604020202020204" pitchFamily="34" charset="0"/>
                <a:ea typeface="宋体" panose="02010600030101010101" pitchFamily="2" charset="-122"/>
              </a:rPr>
              <a:t>L</a:t>
            </a:r>
            <a:r>
              <a:rPr lang="zh-CN" altLang="en-US" sz="2000" dirty="0">
                <a:solidFill>
                  <a:schemeClr val="accent2"/>
                </a:solidFill>
                <a:latin typeface="Arial" panose="020B0604020202020204" pitchFamily="34" charset="0"/>
                <a:ea typeface="宋体" panose="02010600030101010101" pitchFamily="2" charset="-122"/>
              </a:rPr>
              <a:t>；</a:t>
            </a:r>
            <a:br>
              <a:rPr lang="zh-CN" altLang="en-US" sz="2000" dirty="0">
                <a:solidFill>
                  <a:schemeClr val="accent2"/>
                </a:solidFill>
                <a:latin typeface="Arial" panose="020B0604020202020204" pitchFamily="34" charset="0"/>
                <a:ea typeface="宋体" panose="02010600030101010101" pitchFamily="2" charset="-122"/>
              </a:rPr>
            </a:br>
            <a:r>
              <a:rPr lang="zh-CN" altLang="en-US" sz="2000" dirty="0">
                <a:solidFill>
                  <a:schemeClr val="accent2"/>
                </a:solidFill>
                <a:latin typeface="Arial" panose="020B0604020202020204" pitchFamily="34" charset="0"/>
                <a:ea typeface="宋体" panose="02010600030101010101" pitchFamily="2" charset="-122"/>
              </a:rPr>
              <a:t>  </a:t>
            </a:r>
            <a:r>
              <a:rPr lang="en-US" altLang="zh-CN" sz="2000" dirty="0">
                <a:solidFill>
                  <a:schemeClr val="accent2"/>
                </a:solidFill>
                <a:latin typeface="Arial" panose="020B0604020202020204" pitchFamily="34" charset="0"/>
                <a:ea typeface="宋体" panose="02010600030101010101" pitchFamily="2" charset="-122"/>
              </a:rPr>
              <a:t>7— </a:t>
            </a:r>
            <a:r>
              <a:rPr lang="zh-CN" altLang="en-US" sz="2000" dirty="0">
                <a:solidFill>
                  <a:schemeClr val="accent2"/>
                </a:solidFill>
                <a:latin typeface="Arial" panose="020B0604020202020204" pitchFamily="34" charset="0"/>
                <a:ea typeface="宋体" panose="02010600030101010101" pitchFamily="2" charset="-122"/>
              </a:rPr>
              <a:t>瓶体设计壁厚，</a:t>
            </a:r>
            <a:r>
              <a:rPr lang="en-US" altLang="zh-CN" sz="2000" dirty="0">
                <a:solidFill>
                  <a:schemeClr val="accent2"/>
                </a:solidFill>
                <a:latin typeface="Arial" panose="020B0604020202020204" pitchFamily="34" charset="0"/>
                <a:ea typeface="宋体" panose="02010600030101010101" pitchFamily="2" charset="-122"/>
              </a:rPr>
              <a:t>mm</a:t>
            </a:r>
            <a:r>
              <a:rPr lang="zh-CN" altLang="en-US" sz="2000" dirty="0">
                <a:solidFill>
                  <a:schemeClr val="accent2"/>
                </a:solidFill>
                <a:latin typeface="Arial" panose="020B0604020202020204" pitchFamily="34" charset="0"/>
                <a:ea typeface="宋体" panose="02010600030101010101" pitchFamily="2" charset="-122"/>
              </a:rPr>
              <a:t>； </a:t>
            </a:r>
            <a:endParaRPr lang="zh-CN" altLang="en-US" sz="2000" dirty="0">
              <a:solidFill>
                <a:schemeClr val="accent2"/>
              </a:solidFill>
              <a:latin typeface="Arial" panose="020B0604020202020204" pitchFamily="34" charset="0"/>
              <a:ea typeface="宋体" panose="02010600030101010101" pitchFamily="2" charset="-122"/>
            </a:endParaRPr>
          </a:p>
          <a:p>
            <a:pPr eaLnBrk="1" hangingPunct="1"/>
            <a:r>
              <a:rPr lang="zh-CN" altLang="en-US" sz="2000" dirty="0">
                <a:solidFill>
                  <a:schemeClr val="accent2"/>
                </a:solidFill>
                <a:latin typeface="Arial" panose="020B0604020202020204" pitchFamily="34" charset="0"/>
                <a:ea typeface="宋体" panose="02010600030101010101" pitchFamily="2" charset="-122"/>
              </a:rPr>
              <a:t>  </a:t>
            </a:r>
            <a:r>
              <a:rPr lang="en-US" altLang="zh-CN" sz="2000" dirty="0">
                <a:solidFill>
                  <a:schemeClr val="accent2"/>
                </a:solidFill>
                <a:latin typeface="Arial" panose="020B0604020202020204" pitchFamily="34" charset="0"/>
                <a:ea typeface="宋体" panose="02010600030101010101" pitchFamily="2" charset="-122"/>
              </a:rPr>
              <a:t>8— </a:t>
            </a:r>
            <a:r>
              <a:rPr lang="zh-CN" altLang="en-US" sz="2000" dirty="0">
                <a:solidFill>
                  <a:schemeClr val="accent2"/>
                </a:solidFill>
                <a:latin typeface="Arial" panose="020B0604020202020204" pitchFamily="34" charset="0"/>
                <a:ea typeface="宋体" panose="02010600030101010101" pitchFamily="2" charset="-122"/>
              </a:rPr>
              <a:t>单位代码（与在发证机构备案的一致）和制造年月；</a:t>
            </a:r>
            <a:br>
              <a:rPr lang="zh-CN" altLang="en-US" sz="2000" dirty="0">
                <a:solidFill>
                  <a:schemeClr val="accent2"/>
                </a:solidFill>
                <a:latin typeface="Arial" panose="020B0604020202020204" pitchFamily="34" charset="0"/>
                <a:ea typeface="宋体" panose="02010600030101010101" pitchFamily="2" charset="-122"/>
              </a:rPr>
            </a:br>
            <a:r>
              <a:rPr lang="zh-CN" altLang="en-US" sz="2000" dirty="0">
                <a:solidFill>
                  <a:schemeClr val="accent2"/>
                </a:solidFill>
                <a:latin typeface="Arial" panose="020B0604020202020204" pitchFamily="34" charset="0"/>
                <a:ea typeface="宋体" panose="02010600030101010101" pitchFamily="2" charset="-122"/>
              </a:rPr>
              <a:t>  </a:t>
            </a:r>
            <a:r>
              <a:rPr lang="en-US" altLang="zh-CN" sz="2000" dirty="0">
                <a:solidFill>
                  <a:schemeClr val="accent2"/>
                </a:solidFill>
                <a:latin typeface="Arial" panose="020B0604020202020204" pitchFamily="34" charset="0"/>
                <a:ea typeface="宋体" panose="02010600030101010101" pitchFamily="2" charset="-122"/>
              </a:rPr>
              <a:t>9— </a:t>
            </a:r>
            <a:r>
              <a:rPr lang="zh-CN" altLang="en-US" sz="2000" dirty="0">
                <a:solidFill>
                  <a:schemeClr val="accent2"/>
                </a:solidFill>
                <a:latin typeface="Arial" panose="020B0604020202020204" pitchFamily="34" charset="0"/>
                <a:ea typeface="宋体" panose="02010600030101010101" pitchFamily="2" charset="-122"/>
              </a:rPr>
              <a:t>监督检验标记；                       </a:t>
            </a:r>
            <a:r>
              <a:rPr lang="en-US" altLang="zh-CN" sz="2000" dirty="0">
                <a:solidFill>
                  <a:schemeClr val="accent2"/>
                </a:solidFill>
                <a:latin typeface="Arial" panose="020B0604020202020204" pitchFamily="34" charset="0"/>
                <a:ea typeface="宋体" panose="02010600030101010101" pitchFamily="2" charset="-122"/>
              </a:rPr>
              <a:t>10— </a:t>
            </a:r>
            <a:r>
              <a:rPr lang="zh-CN" altLang="en-US" sz="2000" dirty="0">
                <a:solidFill>
                  <a:schemeClr val="accent2"/>
                </a:solidFill>
                <a:latin typeface="Arial" panose="020B0604020202020204" pitchFamily="34" charset="0"/>
                <a:ea typeface="宋体" panose="02010600030101010101" pitchFamily="2" charset="-122"/>
              </a:rPr>
              <a:t>气瓶制造单位许可证编号；  </a:t>
            </a:r>
            <a:endParaRPr lang="zh-CN" altLang="en-US" sz="2000" dirty="0">
              <a:solidFill>
                <a:schemeClr val="accent2"/>
              </a:solidFill>
              <a:latin typeface="Arial" panose="020B0604020202020204" pitchFamily="34" charset="0"/>
              <a:ea typeface="宋体" panose="02010600030101010101" pitchFamily="2" charset="-122"/>
            </a:endParaRPr>
          </a:p>
          <a:p>
            <a:pPr eaLnBrk="1" hangingPunct="1"/>
            <a:r>
              <a:rPr lang="zh-CN" altLang="en-US" sz="2000" dirty="0">
                <a:solidFill>
                  <a:schemeClr val="accent2"/>
                </a:solidFill>
                <a:latin typeface="Arial" panose="020B0604020202020204" pitchFamily="34" charset="0"/>
                <a:ea typeface="宋体" panose="02010600030101010101" pitchFamily="2" charset="-122"/>
              </a:rPr>
              <a:t> </a:t>
            </a:r>
            <a:r>
              <a:rPr lang="en-US" altLang="zh-CN" sz="2000" dirty="0">
                <a:solidFill>
                  <a:schemeClr val="accent2"/>
                </a:solidFill>
                <a:latin typeface="Arial" panose="020B0604020202020204" pitchFamily="34" charset="0"/>
                <a:ea typeface="宋体" panose="02010600030101010101" pitchFamily="2" charset="-122"/>
              </a:rPr>
              <a:t>11— </a:t>
            </a:r>
            <a:r>
              <a:rPr lang="zh-CN" altLang="en-US" sz="2000" dirty="0">
                <a:solidFill>
                  <a:schemeClr val="accent2"/>
                </a:solidFill>
                <a:latin typeface="Arial" panose="020B0604020202020204" pitchFamily="34" charset="0"/>
                <a:ea typeface="宋体" panose="02010600030101010101" pitchFamily="2" charset="-122"/>
              </a:rPr>
              <a:t>产品标准号。</a:t>
            </a:r>
            <a:endParaRPr lang="zh-CN" altLang="en-US" sz="2000" dirty="0">
              <a:solidFill>
                <a:schemeClr val="accent2"/>
              </a:solidFill>
              <a:latin typeface="Arial" panose="020B0604020202020204" pitchFamily="34" charset="0"/>
              <a:ea typeface="宋体" panose="02010600030101010101" pitchFamily="2" charset="-122"/>
            </a:endParaRPr>
          </a:p>
        </p:txBody>
      </p:sp>
      <p:sp>
        <p:nvSpPr>
          <p:cNvPr id="22533" name="Rectangle 7"/>
          <p:cNvSpPr/>
          <p:nvPr/>
        </p:nvSpPr>
        <p:spPr>
          <a:xfrm>
            <a:off x="2588102" y="2229803"/>
            <a:ext cx="7861935" cy="423545"/>
          </a:xfrm>
          <a:prstGeom prst="rect">
            <a:avLst/>
          </a:prstGeom>
          <a:noFill/>
          <a:ln w="9525">
            <a:noFill/>
          </a:ln>
        </p:spPr>
        <p:txBody>
          <a:bodyPr wrap="none" anchor="ctr" anchorCtr="0">
            <a:spAutoFit/>
          </a:bodyPr>
          <a:p>
            <a:pPr algn="ctr" eaLnBrk="1" hangingPunct="1">
              <a:lnSpc>
                <a:spcPct val="90000"/>
              </a:lnSpc>
            </a:pPr>
            <a:r>
              <a:rPr lang="zh-CN" altLang="en-US" sz="2400" dirty="0">
                <a:solidFill>
                  <a:srgbClr val="FF0000"/>
                </a:solidFill>
                <a:latin typeface="Arial" panose="020B0604020202020204" pitchFamily="34" charset="0"/>
                <a:ea typeface="宋体" panose="02010600030101010101" pitchFamily="2" charset="-122"/>
              </a:rPr>
              <a:t> （</a:t>
            </a:r>
            <a:r>
              <a:rPr lang="en-US" altLang="zh-CN" sz="2400" dirty="0">
                <a:solidFill>
                  <a:srgbClr val="FF0000"/>
                </a:solidFill>
                <a:latin typeface="Arial" panose="020B0604020202020204" pitchFamily="34" charset="0"/>
                <a:ea typeface="宋体" panose="02010600030101010101" pitchFamily="2" charset="-122"/>
              </a:rPr>
              <a:t>2</a:t>
            </a:r>
            <a:r>
              <a:rPr lang="zh-CN" altLang="en-US" sz="2400" dirty="0">
                <a:solidFill>
                  <a:srgbClr val="FF0000"/>
                </a:solidFill>
                <a:latin typeface="Arial" panose="020B0604020202020204" pitchFamily="34" charset="0"/>
                <a:ea typeface="宋体" panose="02010600030101010101" pitchFamily="2" charset="-122"/>
              </a:rPr>
              <a:t>）钢印标记的项目和排列，如图</a:t>
            </a:r>
            <a:r>
              <a:rPr lang="en-US" altLang="zh-CN" sz="2400" dirty="0">
                <a:solidFill>
                  <a:srgbClr val="FF0000"/>
                </a:solidFill>
                <a:latin typeface="Arial" panose="020B0604020202020204" pitchFamily="34" charset="0"/>
                <a:ea typeface="宋体" panose="02010600030101010101" pitchFamily="2" charset="-122"/>
              </a:rPr>
              <a:t>1-2-A</a:t>
            </a:r>
            <a:r>
              <a:rPr lang="zh-CN" altLang="en-US" sz="2400" dirty="0">
                <a:solidFill>
                  <a:srgbClr val="FF0000"/>
                </a:solidFill>
                <a:latin typeface="Arial" panose="020B0604020202020204" pitchFamily="34" charset="0"/>
                <a:ea typeface="宋体" panose="02010600030101010101" pitchFamily="2" charset="-122"/>
              </a:rPr>
              <a:t>和图</a:t>
            </a:r>
            <a:r>
              <a:rPr lang="en-US" altLang="zh-CN" sz="2400" dirty="0">
                <a:solidFill>
                  <a:srgbClr val="FF0000"/>
                </a:solidFill>
                <a:latin typeface="Arial" panose="020B0604020202020204" pitchFamily="34" charset="0"/>
                <a:ea typeface="宋体" panose="02010600030101010101" pitchFamily="2" charset="-122"/>
              </a:rPr>
              <a:t>1-2-B</a:t>
            </a:r>
            <a:r>
              <a:rPr lang="zh-CN" altLang="en-US" sz="2400" dirty="0">
                <a:solidFill>
                  <a:srgbClr val="FF0000"/>
                </a:solidFill>
                <a:latin typeface="Arial" panose="020B0604020202020204" pitchFamily="34" charset="0"/>
                <a:ea typeface="宋体" panose="02010600030101010101" pitchFamily="2" charset="-122"/>
              </a:rPr>
              <a:t>所示 </a:t>
            </a:r>
            <a:endParaRPr lang="zh-CN" altLang="en-US" sz="2400" dirty="0">
              <a:solidFill>
                <a:srgbClr val="FF0000"/>
              </a:solidFill>
              <a:latin typeface="Arial" panose="020B0604020202020204" pitchFamily="34" charset="0"/>
              <a:ea typeface="宋体" panose="02010600030101010101" pitchFamily="2" charset="-122"/>
            </a:endParaRPr>
          </a:p>
        </p:txBody>
      </p:sp>
      <p:sp>
        <p:nvSpPr>
          <p:cNvPr id="22534" name="Rectangle 17"/>
          <p:cNvSpPr/>
          <p:nvPr/>
        </p:nvSpPr>
        <p:spPr>
          <a:xfrm>
            <a:off x="1539875" y="1368425"/>
            <a:ext cx="4876800" cy="727710"/>
          </a:xfrm>
          <a:prstGeom prst="rect">
            <a:avLst/>
          </a:prstGeom>
          <a:noFill/>
          <a:ln w="9525">
            <a:noFill/>
          </a:ln>
        </p:spPr>
        <p:txBody>
          <a:bodyPr wrap="none" anchor="t" anchorCtr="1">
            <a:spAutoFit/>
          </a:bodyPr>
          <a:p>
            <a:pPr algn="ctr" eaLnBrk="1" hangingPunct="1">
              <a:lnSpc>
                <a:spcPct val="90000"/>
              </a:lnSpc>
            </a:pPr>
            <a:r>
              <a:rPr lang="zh-CN" altLang="en-US" sz="4600" dirty="0">
                <a:solidFill>
                  <a:srgbClr val="FF3300"/>
                </a:solidFill>
                <a:latin typeface="宋体" panose="02010600030101010101" pitchFamily="2" charset="-122"/>
                <a:ea typeface="宋体" panose="02010600030101010101" pitchFamily="2" charset="-122"/>
              </a:rPr>
              <a:t>五、气瓶的标记：</a:t>
            </a:r>
            <a:endParaRPr lang="zh-CN" altLang="en-US" sz="4600" dirty="0">
              <a:solidFill>
                <a:srgbClr val="FF3300"/>
              </a:solidFill>
              <a:latin typeface="宋体" panose="02010600030101010101" pitchFamily="2" charset="-122"/>
              <a:ea typeface="宋体" panose="02010600030101010101" pitchFamily="2" charset="-122"/>
            </a:endParaRPr>
          </a:p>
        </p:txBody>
      </p:sp>
      <p:sp>
        <p:nvSpPr>
          <p:cNvPr id="22535" name="Text Box 33"/>
          <p:cNvSpPr txBox="1"/>
          <p:nvPr/>
        </p:nvSpPr>
        <p:spPr>
          <a:xfrm>
            <a:off x="-163512" y="176213"/>
            <a:ext cx="10737850"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第一部分、工业气瓶种类及相关知识</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2" descr="未命名"/>
          <p:cNvPicPr>
            <a:picLocks noChangeAspect="1"/>
          </p:cNvPicPr>
          <p:nvPr/>
        </p:nvPicPr>
        <p:blipFill>
          <a:blip r:embed="rId1">
            <a:clrChange>
              <a:clrFrom>
                <a:srgbClr val="FFFFFF"/>
              </a:clrFrom>
              <a:clrTo>
                <a:srgbClr val="FFFFFF">
                  <a:alpha val="0"/>
                </a:srgbClr>
              </a:clrTo>
            </a:clrChange>
          </a:blip>
          <a:stretch>
            <a:fillRect/>
          </a:stretch>
        </p:blipFill>
        <p:spPr>
          <a:xfrm>
            <a:off x="5162550" y="2220913"/>
            <a:ext cx="7659688" cy="3024187"/>
          </a:xfrm>
          <a:prstGeom prst="rect">
            <a:avLst/>
          </a:prstGeom>
          <a:noFill/>
          <a:ln w="9525">
            <a:noFill/>
          </a:ln>
        </p:spPr>
      </p:pic>
      <p:sp>
        <p:nvSpPr>
          <p:cNvPr id="23555" name="Rectangle 5"/>
          <p:cNvSpPr/>
          <p:nvPr/>
        </p:nvSpPr>
        <p:spPr>
          <a:xfrm>
            <a:off x="2751297" y="4066381"/>
            <a:ext cx="2674620" cy="368300"/>
          </a:xfrm>
          <a:prstGeom prst="rect">
            <a:avLst/>
          </a:prstGeom>
          <a:noFill/>
          <a:ln w="9525">
            <a:noFill/>
          </a:ln>
        </p:spPr>
        <p:txBody>
          <a:bodyPr wrap="none" anchor="ctr" anchorCtr="0">
            <a:spAutoFit/>
          </a:bodyPr>
          <a:p>
            <a:pPr algn="ctr" eaLnBrk="1" hangingPunct="1">
              <a:lnSpc>
                <a:spcPct val="90000"/>
              </a:lnSpc>
            </a:pPr>
            <a:r>
              <a:rPr lang="zh-CN" altLang="en-US" sz="2000" dirty="0">
                <a:solidFill>
                  <a:srgbClr val="FF0000"/>
                </a:solidFill>
                <a:latin typeface="Arial" panose="020B0604020202020204" pitchFamily="34" charset="0"/>
                <a:ea typeface="宋体" panose="02010600030101010101" pitchFamily="2" charset="-122"/>
              </a:rPr>
              <a:t>图</a:t>
            </a:r>
            <a:r>
              <a:rPr lang="en-US" altLang="zh-CN" sz="2000" dirty="0">
                <a:solidFill>
                  <a:srgbClr val="FF0000"/>
                </a:solidFill>
                <a:latin typeface="Arial" panose="020B0604020202020204" pitchFamily="34" charset="0"/>
                <a:ea typeface="宋体" panose="02010600030101010101" pitchFamily="2" charset="-122"/>
              </a:rPr>
              <a:t>1-2-B</a:t>
            </a:r>
            <a:r>
              <a:rPr lang="zh-CN" altLang="en-US" sz="2000" dirty="0">
                <a:solidFill>
                  <a:srgbClr val="FF0000"/>
                </a:solidFill>
                <a:latin typeface="Arial" panose="020B0604020202020204" pitchFamily="34" charset="0"/>
                <a:ea typeface="宋体" panose="02010600030101010101" pitchFamily="2" charset="-122"/>
              </a:rPr>
              <a:t>检验钢印标记</a:t>
            </a:r>
            <a:r>
              <a:rPr lang="zh-CN" altLang="en-US" sz="2000" b="0" dirty="0">
                <a:solidFill>
                  <a:srgbClr val="FF0000"/>
                </a:solidFill>
                <a:latin typeface="Arial" panose="020B0604020202020204" pitchFamily="34" charset="0"/>
                <a:ea typeface="宋体" panose="02010600030101010101" pitchFamily="2" charset="-122"/>
              </a:rPr>
              <a:t> </a:t>
            </a:r>
            <a:endParaRPr lang="zh-CN" altLang="en-US" sz="2000" b="0" dirty="0">
              <a:solidFill>
                <a:srgbClr val="FF0000"/>
              </a:solidFill>
              <a:latin typeface="Arial" panose="020B0604020202020204" pitchFamily="34" charset="0"/>
              <a:ea typeface="宋体" panose="02010600030101010101" pitchFamily="2" charset="-122"/>
            </a:endParaRPr>
          </a:p>
        </p:txBody>
      </p:sp>
      <p:pic>
        <p:nvPicPr>
          <p:cNvPr id="23556" name="Picture 6" descr="http:/www.safety.com.cn/data_fagui/tu/20030314-3502.gif"/>
          <p:cNvPicPr>
            <a:picLocks noChangeAspect="1"/>
          </p:cNvPicPr>
          <p:nvPr/>
        </p:nvPicPr>
        <p:blipFill>
          <a:blip r:embed="rId2" r:link="rId3">
            <a:clrChange>
              <a:clrFrom>
                <a:srgbClr val="FFFFFF"/>
              </a:clrFrom>
              <a:clrTo>
                <a:srgbClr val="FFFFFF">
                  <a:alpha val="0"/>
                </a:srgbClr>
              </a:clrTo>
            </a:clrChange>
          </a:blip>
          <a:stretch>
            <a:fillRect/>
          </a:stretch>
        </p:blipFill>
        <p:spPr>
          <a:xfrm>
            <a:off x="4083050" y="5810250"/>
            <a:ext cx="6635750" cy="3200400"/>
          </a:xfrm>
          <a:prstGeom prst="rect">
            <a:avLst/>
          </a:prstGeom>
          <a:noFill/>
          <a:ln w="9525">
            <a:noFill/>
          </a:ln>
        </p:spPr>
      </p:pic>
      <p:sp>
        <p:nvSpPr>
          <p:cNvPr id="23557" name="Rectangle 7"/>
          <p:cNvSpPr/>
          <p:nvPr/>
        </p:nvSpPr>
        <p:spPr>
          <a:xfrm>
            <a:off x="2065814" y="5230654"/>
            <a:ext cx="10287635" cy="478155"/>
          </a:xfrm>
          <a:prstGeom prst="rect">
            <a:avLst/>
          </a:prstGeom>
          <a:noFill/>
          <a:ln w="9525">
            <a:noFill/>
          </a:ln>
        </p:spPr>
        <p:txBody>
          <a:bodyPr wrap="none" anchor="ctr" anchorCtr="0">
            <a:spAutoFit/>
          </a:bodyPr>
          <a:p>
            <a:pPr algn="ctr" eaLnBrk="1" hangingPunct="1">
              <a:lnSpc>
                <a:spcPct val="90000"/>
              </a:lnSpc>
            </a:pPr>
            <a:r>
              <a:rPr lang="zh-CN" altLang="en-US" sz="2800" dirty="0">
                <a:solidFill>
                  <a:srgbClr val="FF0000"/>
                </a:solidFill>
                <a:latin typeface="Arial" panose="020B0604020202020204" pitchFamily="34" charset="0"/>
                <a:ea typeface="宋体" panose="02010600030101010101" pitchFamily="2" charset="-122"/>
              </a:rPr>
              <a:t>（</a:t>
            </a:r>
            <a:r>
              <a:rPr lang="en-US" altLang="zh-CN" sz="2800" dirty="0">
                <a:solidFill>
                  <a:srgbClr val="FF0000"/>
                </a:solidFill>
                <a:latin typeface="Arial" panose="020B0604020202020204" pitchFamily="34" charset="0"/>
                <a:ea typeface="宋体" panose="02010600030101010101" pitchFamily="2" charset="-122"/>
              </a:rPr>
              <a:t>3</a:t>
            </a:r>
            <a:r>
              <a:rPr lang="zh-CN" altLang="en-US" sz="2800" dirty="0">
                <a:solidFill>
                  <a:srgbClr val="FF0000"/>
                </a:solidFill>
                <a:latin typeface="Arial" panose="020B0604020202020204" pitchFamily="34" charset="0"/>
                <a:ea typeface="宋体" panose="02010600030101010101" pitchFamily="2" charset="-122"/>
              </a:rPr>
              <a:t>）检验钢印标记，也可打在金属检验标记环上，如图</a:t>
            </a:r>
            <a:r>
              <a:rPr lang="en-US" altLang="zh-CN" sz="2800" dirty="0">
                <a:solidFill>
                  <a:srgbClr val="FF0000"/>
                </a:solidFill>
                <a:latin typeface="Arial" panose="020B0604020202020204" pitchFamily="34" charset="0"/>
                <a:ea typeface="宋体" panose="02010600030101010101" pitchFamily="2" charset="-122"/>
              </a:rPr>
              <a:t>1-3</a:t>
            </a:r>
            <a:r>
              <a:rPr lang="zh-CN" altLang="en-US" sz="2800" dirty="0">
                <a:solidFill>
                  <a:srgbClr val="FF0000"/>
                </a:solidFill>
                <a:latin typeface="Arial" panose="020B0604020202020204" pitchFamily="34" charset="0"/>
                <a:ea typeface="宋体" panose="02010600030101010101" pitchFamily="2" charset="-122"/>
              </a:rPr>
              <a:t>所示 </a:t>
            </a:r>
            <a:endParaRPr lang="zh-CN" altLang="en-US" sz="2800" dirty="0">
              <a:solidFill>
                <a:srgbClr val="FF0000"/>
              </a:solidFill>
              <a:latin typeface="Arial" panose="020B0604020202020204" pitchFamily="34" charset="0"/>
              <a:ea typeface="宋体" panose="02010600030101010101" pitchFamily="2" charset="-122"/>
            </a:endParaRPr>
          </a:p>
        </p:txBody>
      </p:sp>
      <p:sp>
        <p:nvSpPr>
          <p:cNvPr id="23558" name="Rectangle 8"/>
          <p:cNvSpPr/>
          <p:nvPr/>
        </p:nvSpPr>
        <p:spPr>
          <a:xfrm>
            <a:off x="7559675" y="8616951"/>
            <a:ext cx="742950" cy="339725"/>
          </a:xfrm>
          <a:prstGeom prst="rect">
            <a:avLst/>
          </a:prstGeom>
          <a:noFill/>
          <a:ln w="9525">
            <a:noFill/>
          </a:ln>
        </p:spPr>
        <p:txBody>
          <a:bodyPr wrap="none" anchor="ctr" anchorCtr="0">
            <a:spAutoFit/>
          </a:bodyPr>
          <a:p>
            <a:pPr algn="ctr" eaLnBrk="1" hangingPunct="1">
              <a:lnSpc>
                <a:spcPct val="90000"/>
              </a:lnSpc>
            </a:pPr>
            <a:r>
              <a:rPr lang="zh-CN" altLang="en-US" sz="1800" dirty="0">
                <a:solidFill>
                  <a:srgbClr val="FF0000"/>
                </a:solidFill>
                <a:latin typeface="Arial" panose="020B0604020202020204" pitchFamily="34" charset="0"/>
                <a:ea typeface="宋体" panose="02010600030101010101" pitchFamily="2" charset="-122"/>
              </a:rPr>
              <a:t>图</a:t>
            </a:r>
            <a:r>
              <a:rPr lang="en-US" altLang="zh-CN" sz="1800" dirty="0">
                <a:solidFill>
                  <a:srgbClr val="FF0000"/>
                </a:solidFill>
                <a:latin typeface="Arial" panose="020B0604020202020204" pitchFamily="34" charset="0"/>
                <a:ea typeface="宋体" panose="02010600030101010101" pitchFamily="2" charset="-122"/>
              </a:rPr>
              <a:t>1-3</a:t>
            </a:r>
            <a:endParaRPr lang="en-US" altLang="zh-CN" sz="1800" b="0" dirty="0">
              <a:solidFill>
                <a:srgbClr val="FF0000"/>
              </a:solidFill>
              <a:latin typeface="Arial" panose="020B0604020202020204" pitchFamily="34" charset="0"/>
              <a:ea typeface="宋体" panose="02010600030101010101" pitchFamily="2" charset="-122"/>
            </a:endParaRPr>
          </a:p>
        </p:txBody>
      </p:sp>
      <p:sp>
        <p:nvSpPr>
          <p:cNvPr id="23559" name="Rectangle 18"/>
          <p:cNvSpPr/>
          <p:nvPr/>
        </p:nvSpPr>
        <p:spPr>
          <a:xfrm>
            <a:off x="1644650" y="1295400"/>
            <a:ext cx="4876800" cy="727710"/>
          </a:xfrm>
          <a:prstGeom prst="rect">
            <a:avLst/>
          </a:prstGeom>
          <a:noFill/>
          <a:ln w="9525">
            <a:noFill/>
          </a:ln>
        </p:spPr>
        <p:txBody>
          <a:bodyPr wrap="none" anchor="t" anchorCtr="1">
            <a:spAutoFit/>
          </a:bodyPr>
          <a:p>
            <a:pPr algn="ctr" eaLnBrk="1" hangingPunct="1">
              <a:lnSpc>
                <a:spcPct val="90000"/>
              </a:lnSpc>
            </a:pPr>
            <a:r>
              <a:rPr lang="zh-CN" altLang="en-US" sz="4600" dirty="0">
                <a:solidFill>
                  <a:srgbClr val="FF3300"/>
                </a:solidFill>
                <a:latin typeface="宋体" panose="02010600030101010101" pitchFamily="2" charset="-122"/>
                <a:ea typeface="宋体" panose="02010600030101010101" pitchFamily="2" charset="-122"/>
              </a:rPr>
              <a:t>五、气瓶的标记：</a:t>
            </a:r>
            <a:endParaRPr lang="zh-CN" altLang="en-US" sz="4600" dirty="0">
              <a:solidFill>
                <a:srgbClr val="FF3300"/>
              </a:solidFill>
              <a:latin typeface="宋体" panose="02010600030101010101" pitchFamily="2" charset="-122"/>
              <a:ea typeface="宋体" panose="02010600030101010101" pitchFamily="2" charset="-122"/>
            </a:endParaRPr>
          </a:p>
        </p:txBody>
      </p:sp>
      <p:sp>
        <p:nvSpPr>
          <p:cNvPr id="23560" name="Text Box 33"/>
          <p:cNvSpPr txBox="1"/>
          <p:nvPr/>
        </p:nvSpPr>
        <p:spPr>
          <a:xfrm>
            <a:off x="-163512" y="176213"/>
            <a:ext cx="10737850"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第一部分、工业气瓶种类及相关知识</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4"/>
          <p:cNvSpPr/>
          <p:nvPr/>
        </p:nvSpPr>
        <p:spPr>
          <a:xfrm>
            <a:off x="1441450" y="2166144"/>
            <a:ext cx="11412220" cy="1863725"/>
          </a:xfrm>
          <a:prstGeom prst="rect">
            <a:avLst/>
          </a:prstGeom>
          <a:noFill/>
          <a:ln w="9525">
            <a:noFill/>
          </a:ln>
        </p:spPr>
        <p:txBody>
          <a:bodyPr wrap="none" anchor="ctr" anchorCtr="0">
            <a:spAutoFit/>
          </a:bodyPr>
          <a:p>
            <a:pPr eaLnBrk="1" hangingPunct="1">
              <a:lnSpc>
                <a:spcPct val="90000"/>
              </a:lnSpc>
            </a:pPr>
            <a:r>
              <a:rPr lang="en-US" altLang="zh-CN" dirty="0">
                <a:solidFill>
                  <a:schemeClr val="tx1"/>
                </a:solidFill>
                <a:latin typeface="宋体" panose="02010600030101010101" pitchFamily="2" charset="-122"/>
                <a:ea typeface="宋体" panose="02010600030101010101" pitchFamily="2" charset="-122"/>
              </a:rPr>
              <a:t>C</a:t>
            </a:r>
            <a:r>
              <a:rPr lang="zh-CN" altLang="en-US" dirty="0">
                <a:solidFill>
                  <a:schemeClr val="tx1"/>
                </a:solidFill>
                <a:latin typeface="宋体" panose="02010600030101010101" pitchFamily="2" charset="-122"/>
                <a:ea typeface="宋体" panose="02010600030101010101" pitchFamily="2" charset="-122"/>
              </a:rPr>
              <a:t>、钢印标记应排列整齐、清晰。钢印字体高度应为</a:t>
            </a:r>
            <a:r>
              <a:rPr lang="en-US" altLang="zh-CN" dirty="0">
                <a:solidFill>
                  <a:schemeClr val="tx1"/>
                </a:solidFill>
                <a:latin typeface="宋体" panose="02010600030101010101" pitchFamily="2" charset="-122"/>
                <a:ea typeface="宋体" panose="02010600030101010101" pitchFamily="2" charset="-122"/>
              </a:rPr>
              <a:t>5</a:t>
            </a:r>
            <a:r>
              <a:rPr lang="zh-CN" altLang="en-US" dirty="0">
                <a:solidFill>
                  <a:schemeClr val="tx1"/>
                </a:solidFill>
                <a:latin typeface="宋体" panose="02010600030101010101" pitchFamily="2" charset="-122"/>
                <a:ea typeface="宋体" panose="02010600030101010101" pitchFamily="2" charset="-122"/>
              </a:rPr>
              <a:t>～</a:t>
            </a:r>
            <a:r>
              <a:rPr lang="en-US" altLang="zh-CN" dirty="0">
                <a:solidFill>
                  <a:schemeClr val="tx1"/>
                </a:solidFill>
                <a:latin typeface="宋体" panose="02010600030101010101" pitchFamily="2" charset="-122"/>
                <a:ea typeface="宋体" panose="02010600030101010101" pitchFamily="2" charset="-122"/>
              </a:rPr>
              <a:t>10mm</a:t>
            </a:r>
            <a:r>
              <a:rPr lang="zh-CN" altLang="en-US" dirty="0">
                <a:solidFill>
                  <a:schemeClr val="tx1"/>
                </a:solidFill>
                <a:latin typeface="宋体" panose="02010600030101010101" pitchFamily="2" charset="-122"/>
                <a:ea typeface="宋体" panose="02010600030101010101" pitchFamily="2" charset="-122"/>
              </a:rPr>
              <a:t>，</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dirty="0">
                <a:solidFill>
                  <a:schemeClr val="tx1"/>
                </a:solidFill>
                <a:latin typeface="宋体" panose="02010600030101010101" pitchFamily="2" charset="-122"/>
                <a:ea typeface="宋体" panose="02010600030101010101" pitchFamily="2" charset="-122"/>
              </a:rPr>
              <a:t>      深度为</a:t>
            </a:r>
            <a:r>
              <a:rPr lang="en-US" altLang="zh-CN" dirty="0">
                <a:solidFill>
                  <a:schemeClr val="tx1"/>
                </a:solidFill>
                <a:latin typeface="宋体" panose="02010600030101010101" pitchFamily="2" charset="-122"/>
                <a:ea typeface="宋体" panose="02010600030101010101" pitchFamily="2" charset="-122"/>
              </a:rPr>
              <a:t>0.5mm</a:t>
            </a:r>
            <a:r>
              <a:rPr lang="zh-CN" altLang="en-US" dirty="0">
                <a:solidFill>
                  <a:schemeClr val="tx1"/>
                </a:solidFill>
                <a:latin typeface="宋体" panose="02010600030101010101" pitchFamily="2" charset="-122"/>
                <a:ea typeface="宋体" panose="02010600030101010101" pitchFamily="2" charset="-122"/>
              </a:rPr>
              <a:t>。</a:t>
            </a:r>
            <a:br>
              <a:rPr lang="zh-CN" altLang="en-US" dirty="0">
                <a:solidFill>
                  <a:schemeClr val="tx1"/>
                </a:solidFill>
                <a:latin typeface="宋体" panose="02010600030101010101" pitchFamily="2" charset="-122"/>
                <a:ea typeface="宋体" panose="02010600030101010101" pitchFamily="2" charset="-122"/>
              </a:rPr>
            </a:br>
            <a:r>
              <a:rPr lang="en-US" altLang="zh-CN" dirty="0">
                <a:solidFill>
                  <a:schemeClr val="tx1"/>
                </a:solidFill>
                <a:latin typeface="宋体" panose="02010600030101010101" pitchFamily="2" charset="-122"/>
                <a:ea typeface="宋体" panose="02010600030101010101" pitchFamily="2" charset="-122"/>
              </a:rPr>
              <a:t>D</a:t>
            </a:r>
            <a:r>
              <a:rPr lang="zh-CN" altLang="en-US" dirty="0">
                <a:solidFill>
                  <a:schemeClr val="tx1"/>
                </a:solidFill>
                <a:latin typeface="宋体" panose="02010600030101010101" pitchFamily="2" charset="-122"/>
                <a:ea typeface="宋体" panose="02010600030101010101" pitchFamily="2" charset="-122"/>
              </a:rPr>
              <a:t>、检验钢印标记上，还应按检验年份涂检验色标。检验色标的</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dirty="0">
                <a:solidFill>
                  <a:schemeClr val="tx1"/>
                </a:solidFill>
                <a:latin typeface="宋体" panose="02010600030101010101" pitchFamily="2" charset="-122"/>
                <a:ea typeface="宋体" panose="02010600030101010101" pitchFamily="2" charset="-122"/>
              </a:rPr>
              <a:t>      颜色和形状如下表：</a:t>
            </a:r>
            <a:endParaRPr lang="zh-CN" altLang="en-US" dirty="0">
              <a:solidFill>
                <a:schemeClr val="tx1"/>
              </a:solidFill>
              <a:latin typeface="宋体" panose="02010600030101010101" pitchFamily="2" charset="-122"/>
              <a:ea typeface="宋体" panose="02010600030101010101" pitchFamily="2" charset="-122"/>
            </a:endParaRPr>
          </a:p>
        </p:txBody>
      </p:sp>
      <p:graphicFrame>
        <p:nvGraphicFramePr>
          <p:cNvPr id="18435" name="Group 3"/>
          <p:cNvGraphicFramePr>
            <a:graphicFrameLocks noGrp="1"/>
          </p:cNvGraphicFramePr>
          <p:nvPr>
            <p:ph idx="4294967295"/>
          </p:nvPr>
        </p:nvGraphicFramePr>
        <p:xfrm>
          <a:off x="0" y="4021455"/>
          <a:ext cx="7477125" cy="5156200"/>
        </p:xfrm>
        <a:graphic>
          <a:graphicData uri="http://schemas.openxmlformats.org/drawingml/2006/table">
            <a:tbl>
              <a:tblPr/>
              <a:tblGrid>
                <a:gridCol w="2457450"/>
                <a:gridCol w="2459037"/>
                <a:gridCol w="2560638"/>
              </a:tblGrid>
              <a:tr h="431800">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检验年份</a:t>
                      </a:r>
                      <a:endPar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颜色</a:t>
                      </a:r>
                      <a:endPar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形状</a:t>
                      </a:r>
                      <a:endPar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2000</a:t>
                      </a:r>
                      <a:endPar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粉红色（</a:t>
                      </a:r>
                      <a:r>
                        <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RP01</a:t>
                      </a: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椭圆形</a:t>
                      </a:r>
                      <a:endPar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2001</a:t>
                      </a:r>
                      <a:endPar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铁红色（</a:t>
                      </a:r>
                      <a:r>
                        <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R01</a:t>
                      </a: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椭圆形</a:t>
                      </a:r>
                      <a:endPar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2002</a:t>
                      </a:r>
                      <a:endPar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铁黄色（</a:t>
                      </a:r>
                      <a:r>
                        <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Y09</a:t>
                      </a: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椭圆形</a:t>
                      </a:r>
                      <a:endPar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213">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2003</a:t>
                      </a:r>
                      <a:endPar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淡紫色（</a:t>
                      </a:r>
                      <a:r>
                        <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P01</a:t>
                      </a: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椭圆形</a:t>
                      </a:r>
                      <a:endPar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213">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2004</a:t>
                      </a:r>
                      <a:endPar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深绿色（</a:t>
                      </a:r>
                      <a:r>
                        <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G05</a:t>
                      </a: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椭圆形</a:t>
                      </a:r>
                      <a:endPar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213">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2005</a:t>
                      </a:r>
                      <a:endPar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粉红色（</a:t>
                      </a:r>
                      <a:r>
                        <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RP01</a:t>
                      </a: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矩形</a:t>
                      </a:r>
                      <a:endPar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2006</a:t>
                      </a:r>
                      <a:endPar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铁红色（</a:t>
                      </a:r>
                      <a:r>
                        <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R01</a:t>
                      </a: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矩形</a:t>
                      </a:r>
                      <a:endPar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2007</a:t>
                      </a:r>
                      <a:endPar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铁黄色（</a:t>
                      </a:r>
                      <a:r>
                        <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Y09</a:t>
                      </a: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矩形</a:t>
                      </a:r>
                      <a:endPar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213">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2008</a:t>
                      </a:r>
                      <a:endPar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淡紫色（</a:t>
                      </a:r>
                      <a:r>
                        <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P01</a:t>
                      </a: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矩形</a:t>
                      </a:r>
                      <a:endPar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2009</a:t>
                      </a:r>
                      <a:endPar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深绿色（</a:t>
                      </a:r>
                      <a:r>
                        <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G05</a:t>
                      </a: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矩形</a:t>
                      </a:r>
                      <a:endParaRPr kumimoji="0" 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2010</a:t>
                      </a:r>
                      <a:endPar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粉红色（</a:t>
                      </a:r>
                      <a:r>
                        <a:rPr kumimoji="0" 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PR01</a:t>
                      </a: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279525" rtl="0" eaLnBrk="0" fontAlgn="base" latinLnBrk="0" hangingPunct="0">
                        <a:lnSpc>
                          <a:spcPct val="100000"/>
                        </a:lnSpc>
                        <a:spcBef>
                          <a:spcPct val="0"/>
                        </a:spcBef>
                        <a:spcAft>
                          <a:spcPct val="0"/>
                        </a:spcAft>
                        <a:buClrTx/>
                        <a:buSzTx/>
                        <a:buFontTx/>
                        <a:buNone/>
                      </a:pPr>
                      <a:r>
                        <a:rPr kumimoji="0" 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椭圆形</a:t>
                      </a:r>
                      <a:endParaRPr kumimoji="0" 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633" name="Rectangle 59"/>
          <p:cNvSpPr/>
          <p:nvPr/>
        </p:nvSpPr>
        <p:spPr>
          <a:xfrm>
            <a:off x="9323388" y="4700429"/>
            <a:ext cx="3281362" cy="3964305"/>
          </a:xfrm>
          <a:prstGeom prst="rect">
            <a:avLst/>
          </a:prstGeom>
          <a:noFill/>
          <a:ln w="9525">
            <a:noFill/>
          </a:ln>
        </p:spPr>
        <p:txBody>
          <a:bodyPr anchor="ctr" anchorCtr="0">
            <a:spAutoFit/>
          </a:bodyPr>
          <a:p>
            <a:pPr eaLnBrk="1" hangingPunct="1">
              <a:lnSpc>
                <a:spcPct val="90000"/>
              </a:lnSpc>
            </a:pPr>
            <a:r>
              <a:rPr lang="zh-CN" altLang="en-US" sz="2800" dirty="0">
                <a:solidFill>
                  <a:srgbClr val="FF0000"/>
                </a:solidFill>
                <a:latin typeface="Arial" panose="020B0604020202020204" pitchFamily="34" charset="0"/>
                <a:ea typeface="宋体" panose="02010600030101010101" pitchFamily="2" charset="-122"/>
              </a:rPr>
              <a:t>注：</a:t>
            </a:r>
            <a:endParaRPr lang="zh-CN" altLang="en-US" sz="2800" dirty="0">
              <a:solidFill>
                <a:srgbClr val="FF0000"/>
              </a:solidFill>
              <a:latin typeface="Arial" panose="020B0604020202020204" pitchFamily="34" charset="0"/>
              <a:ea typeface="宋体" panose="02010600030101010101" pitchFamily="2" charset="-122"/>
            </a:endParaRPr>
          </a:p>
          <a:p>
            <a:pPr eaLnBrk="1" hangingPunct="1">
              <a:lnSpc>
                <a:spcPct val="90000"/>
              </a:lnSpc>
            </a:pPr>
            <a:r>
              <a:rPr lang="en-US" altLang="zh-CN" sz="2800" dirty="0">
                <a:solidFill>
                  <a:srgbClr val="FF0000"/>
                </a:solidFill>
                <a:latin typeface="Arial" panose="020B0604020202020204" pitchFamily="34" charset="0"/>
                <a:ea typeface="宋体" panose="02010600030101010101" pitchFamily="2" charset="-122"/>
              </a:rPr>
              <a:t>1.</a:t>
            </a:r>
            <a:r>
              <a:rPr lang="zh-CN" altLang="en-US" sz="2800" dirty="0">
                <a:solidFill>
                  <a:srgbClr val="FF0000"/>
                </a:solidFill>
                <a:latin typeface="Arial" panose="020B0604020202020204" pitchFamily="34" charset="0"/>
                <a:ea typeface="宋体" panose="02010600030101010101" pitchFamily="2" charset="-122"/>
              </a:rPr>
              <a:t>括号内的符号和数字表示该颜色的代号。</a:t>
            </a:r>
            <a:br>
              <a:rPr lang="zh-CN" altLang="en-US" sz="2800" dirty="0">
                <a:solidFill>
                  <a:srgbClr val="FF0000"/>
                </a:solidFill>
                <a:latin typeface="Arial" panose="020B0604020202020204" pitchFamily="34" charset="0"/>
                <a:ea typeface="宋体" panose="02010600030101010101" pitchFamily="2" charset="-122"/>
              </a:rPr>
            </a:br>
            <a:r>
              <a:rPr lang="en-US" altLang="zh-CN" sz="2800" dirty="0">
                <a:solidFill>
                  <a:srgbClr val="FF0000"/>
                </a:solidFill>
                <a:latin typeface="Arial" panose="020B0604020202020204" pitchFamily="34" charset="0"/>
                <a:ea typeface="宋体" panose="02010600030101010101" pitchFamily="2" charset="-122"/>
              </a:rPr>
              <a:t>2.</a:t>
            </a:r>
            <a:r>
              <a:rPr lang="zh-CN" altLang="en-US" sz="2800" dirty="0">
                <a:solidFill>
                  <a:srgbClr val="FF0000"/>
                </a:solidFill>
                <a:latin typeface="Arial" panose="020B0604020202020204" pitchFamily="34" charset="0"/>
                <a:ea typeface="宋体" panose="02010600030101010101" pitchFamily="2" charset="-122"/>
              </a:rPr>
              <a:t>椭圆形的长轴约为</a:t>
            </a:r>
            <a:r>
              <a:rPr lang="en-US" altLang="zh-CN" sz="2800" dirty="0">
                <a:solidFill>
                  <a:srgbClr val="FF0000"/>
                </a:solidFill>
                <a:latin typeface="Arial" panose="020B0604020202020204" pitchFamily="34" charset="0"/>
                <a:ea typeface="宋体" panose="02010600030101010101" pitchFamily="2" charset="-122"/>
              </a:rPr>
              <a:t>80mm</a:t>
            </a:r>
            <a:r>
              <a:rPr lang="zh-CN" altLang="en-US" sz="2800" dirty="0">
                <a:solidFill>
                  <a:srgbClr val="FF0000"/>
                </a:solidFill>
                <a:latin typeface="Arial" panose="020B0604020202020204" pitchFamily="34" charset="0"/>
                <a:ea typeface="宋体" panose="02010600030101010101" pitchFamily="2" charset="-122"/>
              </a:rPr>
              <a:t>，短轴约为</a:t>
            </a:r>
            <a:r>
              <a:rPr lang="en-US" altLang="zh-CN" sz="2800" dirty="0">
                <a:solidFill>
                  <a:srgbClr val="FF0000"/>
                </a:solidFill>
                <a:latin typeface="Arial" panose="020B0604020202020204" pitchFamily="34" charset="0"/>
                <a:ea typeface="宋体" panose="02010600030101010101" pitchFamily="2" charset="-122"/>
              </a:rPr>
              <a:t>40mm</a:t>
            </a:r>
            <a:r>
              <a:rPr lang="zh-CN" altLang="en-US" sz="2800" dirty="0">
                <a:solidFill>
                  <a:srgbClr val="FF0000"/>
                </a:solidFill>
                <a:latin typeface="Arial" panose="020B0604020202020204" pitchFamily="34" charset="0"/>
                <a:ea typeface="宋体" panose="02010600030101010101" pitchFamily="2" charset="-122"/>
              </a:rPr>
              <a:t>；矩形约为</a:t>
            </a:r>
            <a:r>
              <a:rPr lang="en-US" altLang="zh-CN" sz="2800" dirty="0">
                <a:solidFill>
                  <a:srgbClr val="FF0000"/>
                </a:solidFill>
                <a:latin typeface="Arial" panose="020B0604020202020204" pitchFamily="34" charset="0"/>
                <a:ea typeface="宋体" panose="02010600030101010101" pitchFamily="2" charset="-122"/>
              </a:rPr>
              <a:t>80×40mm</a:t>
            </a:r>
            <a:r>
              <a:rPr lang="zh-CN" altLang="en-US" sz="2800" dirty="0">
                <a:solidFill>
                  <a:srgbClr val="FF0000"/>
                </a:solidFill>
                <a:latin typeface="Arial" panose="020B0604020202020204" pitchFamily="34" charset="0"/>
                <a:ea typeface="宋体" panose="02010600030101010101" pitchFamily="2" charset="-122"/>
              </a:rPr>
              <a:t>；</a:t>
            </a:r>
            <a:endParaRPr lang="zh-CN" altLang="en-US" sz="2800" dirty="0">
              <a:solidFill>
                <a:srgbClr val="FF0000"/>
              </a:solidFill>
              <a:latin typeface="Arial" panose="020B0604020202020204" pitchFamily="34" charset="0"/>
              <a:ea typeface="宋体" panose="02010600030101010101" pitchFamily="2" charset="-122"/>
            </a:endParaRPr>
          </a:p>
          <a:p>
            <a:pPr eaLnBrk="1" hangingPunct="1">
              <a:lnSpc>
                <a:spcPct val="90000"/>
              </a:lnSpc>
            </a:pPr>
            <a:r>
              <a:rPr lang="en-US" altLang="zh-CN" sz="2800" dirty="0">
                <a:solidFill>
                  <a:srgbClr val="FF0000"/>
                </a:solidFill>
                <a:latin typeface="Arial" panose="020B0604020202020204" pitchFamily="34" charset="0"/>
                <a:ea typeface="宋体" panose="02010600030101010101" pitchFamily="2" charset="-122"/>
              </a:rPr>
              <a:t>3.</a:t>
            </a:r>
            <a:r>
              <a:rPr lang="zh-CN" altLang="en-US" sz="2800" dirty="0">
                <a:solidFill>
                  <a:srgbClr val="FF0000"/>
                </a:solidFill>
                <a:latin typeface="Arial" panose="020B0604020202020204" pitchFamily="34" charset="0"/>
                <a:ea typeface="宋体" panose="02010600030101010101" pitchFamily="2" charset="-122"/>
              </a:rPr>
              <a:t>检验色标每</a:t>
            </a:r>
            <a:r>
              <a:rPr lang="en-US" altLang="zh-CN" sz="2800" dirty="0">
                <a:solidFill>
                  <a:srgbClr val="FF0000"/>
                </a:solidFill>
                <a:latin typeface="Arial" panose="020B0604020202020204" pitchFamily="34" charset="0"/>
                <a:ea typeface="宋体" panose="02010600030101010101" pitchFamily="2" charset="-122"/>
              </a:rPr>
              <a:t>10</a:t>
            </a:r>
            <a:r>
              <a:rPr lang="zh-CN" altLang="en-US" sz="2800" dirty="0">
                <a:solidFill>
                  <a:srgbClr val="FF0000"/>
                </a:solidFill>
                <a:latin typeface="Arial" panose="020B0604020202020204" pitchFamily="34" charset="0"/>
                <a:ea typeface="宋体" panose="02010600030101010101" pitchFamily="2" charset="-122"/>
              </a:rPr>
              <a:t>年为一个循环周期。</a:t>
            </a:r>
            <a:endParaRPr lang="zh-CN" altLang="en-US" sz="2800" dirty="0">
              <a:solidFill>
                <a:srgbClr val="FF0000"/>
              </a:solidFill>
              <a:latin typeface="Arial" panose="020B0604020202020204" pitchFamily="34" charset="0"/>
              <a:ea typeface="宋体" panose="02010600030101010101" pitchFamily="2" charset="-122"/>
            </a:endParaRPr>
          </a:p>
        </p:txBody>
      </p:sp>
      <p:sp>
        <p:nvSpPr>
          <p:cNvPr id="24634" name="Rectangle 70"/>
          <p:cNvSpPr/>
          <p:nvPr/>
        </p:nvSpPr>
        <p:spPr>
          <a:xfrm>
            <a:off x="1411288" y="1303338"/>
            <a:ext cx="4876800" cy="727710"/>
          </a:xfrm>
          <a:prstGeom prst="rect">
            <a:avLst/>
          </a:prstGeom>
          <a:noFill/>
          <a:ln w="9525">
            <a:noFill/>
          </a:ln>
        </p:spPr>
        <p:txBody>
          <a:bodyPr wrap="none" anchor="t" anchorCtr="1">
            <a:spAutoFit/>
          </a:bodyPr>
          <a:p>
            <a:pPr algn="ctr" eaLnBrk="1" hangingPunct="1">
              <a:lnSpc>
                <a:spcPct val="90000"/>
              </a:lnSpc>
            </a:pPr>
            <a:r>
              <a:rPr lang="zh-CN" altLang="en-US" sz="4600" dirty="0">
                <a:solidFill>
                  <a:srgbClr val="FF3300"/>
                </a:solidFill>
                <a:latin typeface="宋体" panose="02010600030101010101" pitchFamily="2" charset="-122"/>
                <a:ea typeface="宋体" panose="02010600030101010101" pitchFamily="2" charset="-122"/>
              </a:rPr>
              <a:t>五、气瓶的标记：</a:t>
            </a:r>
            <a:endParaRPr lang="zh-CN" altLang="en-US" sz="4600" dirty="0">
              <a:solidFill>
                <a:srgbClr val="FF3300"/>
              </a:solidFill>
              <a:latin typeface="宋体" panose="02010600030101010101" pitchFamily="2" charset="-122"/>
              <a:ea typeface="宋体" panose="02010600030101010101" pitchFamily="2" charset="-122"/>
            </a:endParaRPr>
          </a:p>
        </p:txBody>
      </p:sp>
      <p:sp>
        <p:nvSpPr>
          <p:cNvPr id="24635" name="Text Box 33"/>
          <p:cNvSpPr txBox="1"/>
          <p:nvPr/>
        </p:nvSpPr>
        <p:spPr>
          <a:xfrm>
            <a:off x="-163512" y="176213"/>
            <a:ext cx="10737850"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第一部分、工业气瓶种类及相关知识</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p:nvPr/>
        </p:nvSpPr>
        <p:spPr>
          <a:xfrm>
            <a:off x="1089025" y="2847341"/>
            <a:ext cx="10483850" cy="521970"/>
          </a:xfrm>
          <a:prstGeom prst="rect">
            <a:avLst/>
          </a:prstGeom>
          <a:noFill/>
          <a:ln w="9525">
            <a:noFill/>
          </a:ln>
        </p:spPr>
        <p:txBody>
          <a:bodyPr anchor="ctr" anchorCtr="0">
            <a:spAutoFit/>
          </a:bodyPr>
          <a:p>
            <a:pPr indent="363855" algn="ctr" eaLnBrk="1" hangingPunct="1">
              <a:lnSpc>
                <a:spcPct val="140000"/>
              </a:lnSpc>
            </a:pPr>
            <a:endParaRPr lang="zh-CN" altLang="en-US" sz="2000" dirty="0">
              <a:solidFill>
                <a:schemeClr val="hlink"/>
              </a:solidFill>
              <a:latin typeface="Arial" panose="020B0604020202020204" pitchFamily="34" charset="0"/>
              <a:ea typeface="宋体" panose="02010600030101010101" pitchFamily="2" charset="-122"/>
            </a:endParaRPr>
          </a:p>
        </p:txBody>
      </p:sp>
      <p:sp>
        <p:nvSpPr>
          <p:cNvPr id="25603" name="Rectangle 3"/>
          <p:cNvSpPr/>
          <p:nvPr/>
        </p:nvSpPr>
        <p:spPr>
          <a:xfrm>
            <a:off x="1060450" y="3450908"/>
            <a:ext cx="10483850" cy="953135"/>
          </a:xfrm>
          <a:prstGeom prst="rect">
            <a:avLst/>
          </a:prstGeom>
          <a:noFill/>
          <a:ln w="9525">
            <a:noFill/>
          </a:ln>
        </p:spPr>
        <p:txBody>
          <a:bodyPr anchor="ctr" anchorCtr="0">
            <a:spAutoFit/>
          </a:bodyPr>
          <a:p>
            <a:pPr indent="363855" algn="ctr" eaLnBrk="1" hangingPunct="1">
              <a:lnSpc>
                <a:spcPct val="140000"/>
              </a:lnSpc>
            </a:pPr>
            <a:r>
              <a:rPr lang="zh-CN" altLang="en-US" sz="2000" dirty="0">
                <a:solidFill>
                  <a:schemeClr val="tx1"/>
                </a:solidFill>
                <a:latin typeface="Arial" panose="020B0604020202020204" pitchFamily="34" charset="0"/>
                <a:ea typeface="宋体" panose="02010600030101010101" pitchFamily="2" charset="-122"/>
              </a:rPr>
              <a:t>  </a:t>
            </a:r>
            <a:endParaRPr lang="zh-CN" altLang="en-US" sz="2000" dirty="0">
              <a:solidFill>
                <a:schemeClr val="tx1"/>
              </a:solidFill>
              <a:latin typeface="Arial" panose="020B0604020202020204" pitchFamily="34" charset="0"/>
              <a:ea typeface="宋体" panose="02010600030101010101" pitchFamily="2" charset="-122"/>
            </a:endParaRPr>
          </a:p>
          <a:p>
            <a:pPr indent="363855" algn="ctr" eaLnBrk="1" hangingPunct="1">
              <a:lnSpc>
                <a:spcPct val="140000"/>
              </a:lnSpc>
            </a:pPr>
            <a:r>
              <a:rPr lang="zh-CN" altLang="en-US" sz="2000" dirty="0">
                <a:solidFill>
                  <a:schemeClr val="tx1"/>
                </a:solidFill>
                <a:latin typeface="Arial" panose="020B0604020202020204" pitchFamily="34" charset="0"/>
                <a:ea typeface="宋体" panose="02010600030101010101" pitchFamily="2" charset="-122"/>
              </a:rPr>
              <a:t></a:t>
            </a:r>
            <a:endParaRPr lang="zh-CN" altLang="en-US" sz="2000" dirty="0">
              <a:solidFill>
                <a:schemeClr val="tx1"/>
              </a:solidFill>
              <a:latin typeface="Arial" panose="020B0604020202020204" pitchFamily="34" charset="0"/>
              <a:ea typeface="宋体" panose="02010600030101010101" pitchFamily="2" charset="-122"/>
            </a:endParaRPr>
          </a:p>
        </p:txBody>
      </p:sp>
      <p:graphicFrame>
        <p:nvGraphicFramePr>
          <p:cNvPr id="19469" name="Group 13"/>
          <p:cNvGraphicFramePr>
            <a:graphicFrameLocks noGrp="1"/>
          </p:cNvGraphicFramePr>
          <p:nvPr>
            <p:ph idx="4294967295"/>
          </p:nvPr>
        </p:nvGraphicFramePr>
        <p:xfrm>
          <a:off x="2400300" y="12700"/>
          <a:ext cx="10401300" cy="9422130"/>
        </p:xfrm>
        <a:graphic>
          <a:graphicData uri="http://schemas.openxmlformats.org/drawingml/2006/table">
            <a:tbl>
              <a:tblPr/>
              <a:tblGrid>
                <a:gridCol w="637034"/>
                <a:gridCol w="820199"/>
                <a:gridCol w="818852"/>
                <a:gridCol w="1000669"/>
                <a:gridCol w="1345449"/>
                <a:gridCol w="1748140"/>
                <a:gridCol w="769020"/>
                <a:gridCol w="3261938"/>
              </a:tblGrid>
              <a:tr h="335292">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序号</a:t>
                      </a:r>
                      <a:endParaRPr kumimoji="0" lang="zh-CN"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充装气体名称</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化学式</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瓶色</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字样</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字色</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色环</a:t>
                      </a:r>
                      <a:endParaRPr kumimoji="0" lang="zh-CN"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9138">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乙炔</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a:t>
                      </a:r>
                      <a:r>
                        <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rPr>
                        <a:t>2</a:t>
                      </a: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H</a:t>
                      </a:r>
                      <a:r>
                        <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rPr>
                        <a:t>2</a:t>
                      </a:r>
                      <a:endPar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白</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乙炔不可进火</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大红</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P=20</a:t>
                      </a: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，淡黄色单环；</a:t>
                      </a: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p=30 </a:t>
                      </a: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，淡黄色双环</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2909">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氢</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H</a:t>
                      </a:r>
                      <a:r>
                        <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rPr>
                        <a:t>2</a:t>
                      </a:r>
                      <a:endPar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淡绿</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氢</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大红</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9138">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3</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氧</a:t>
                      </a:r>
                      <a:endParaRPr kumimoji="0" lang="zh-CN"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O</a:t>
                      </a:r>
                      <a:r>
                        <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rPr>
                        <a:t>2</a:t>
                      </a:r>
                      <a:endPar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淡（  酞    ）兰</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氧</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黑</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3">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P=20</a:t>
                      </a: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，白色单环；</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p=30 </a:t>
                      </a: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，白色双环</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1420">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4</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氮</a:t>
                      </a:r>
                      <a:endParaRPr kumimoji="0" lang="zh-CN"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N</a:t>
                      </a:r>
                      <a:r>
                        <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rPr>
                        <a:t>2</a:t>
                      </a:r>
                      <a:endPar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黑</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氮</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淡黄</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r>
              <a:tr h="335292">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空气</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黑</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空气</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白</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r>
              <a:tr h="351420">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二氧化碳</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CO</a:t>
                      </a:r>
                      <a:r>
                        <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rPr>
                        <a:t>2</a:t>
                      </a:r>
                      <a:endPar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铝白</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液化二氧化氮</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黑</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P=20</a:t>
                      </a: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，黑色单环</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2909">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7</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氨</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NH</a:t>
                      </a:r>
                      <a:r>
                        <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rPr>
                        <a:t>3</a:t>
                      </a:r>
                      <a:endPar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淡黄</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液氨</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黑</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4">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2909">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8</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氯</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Cl</a:t>
                      </a:r>
                      <a:r>
                        <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rPr>
                        <a:t>2</a:t>
                      </a:r>
                      <a:endPar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深绿</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液氯</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白</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r>
              <a:tr h="352909">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9</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氟</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F</a:t>
                      </a:r>
                      <a:r>
                        <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rPr>
                        <a:t>2</a:t>
                      </a:r>
                      <a:endPar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白</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氟</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黑</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r>
              <a:tr h="352909">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10</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四氟甲烷</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CF</a:t>
                      </a:r>
                      <a:r>
                        <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rPr>
                        <a:t>4</a:t>
                      </a:r>
                      <a:endPar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铝白</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氟氯烷</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黑</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r>
              <a:tr h="579138">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11</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甲烷</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CH</a:t>
                      </a:r>
                      <a:r>
                        <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rPr>
                        <a:t>4</a:t>
                      </a:r>
                      <a:endPar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棕</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甲烷</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白</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P=20</a:t>
                      </a: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，淡黄色单环；</a:t>
                      </a: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p=30 </a:t>
                      </a: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，淡黄色双环</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5292">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12</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天然气</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棕</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天然气</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白</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9138">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13</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乙烷</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a:t>
                      </a:r>
                      <a:r>
                        <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rPr>
                        <a:t>2</a:t>
                      </a: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H</a:t>
                      </a:r>
                      <a:r>
                        <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rPr>
                        <a:t>6</a:t>
                      </a:r>
                      <a:endPar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棕</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液化乙烷</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白</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P=15</a:t>
                      </a: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，淡黄色单环；</a:t>
                      </a: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p=20 </a:t>
                      </a: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，淡黄色双环</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2909">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14</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丙烷</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a:t>
                      </a:r>
                      <a:r>
                        <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rPr>
                        <a:t>3</a:t>
                      </a: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H</a:t>
                      </a:r>
                      <a:r>
                        <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rPr>
                        <a:t>8</a:t>
                      </a:r>
                      <a:endPar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棕</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液化丙烷</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白</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4">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2909">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15</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丁烷</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a:t>
                      </a:r>
                      <a:r>
                        <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rPr>
                        <a:t>4</a:t>
                      </a: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H</a:t>
                      </a:r>
                      <a:r>
                        <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rPr>
                        <a:t>10</a:t>
                      </a:r>
                      <a:endPar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棕</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液化丁烷</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白</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r>
              <a:tr h="335292">
                <a:tc row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16</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液化</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石油气</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工业用</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棕</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液化石油气</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白</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r>
              <a:tr h="335292">
                <a:tc vMerge="1">
                  <a:tcPr/>
                </a:tc>
                <a:tc v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民用</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银灰</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液化石油气</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大红</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r>
              <a:tr h="579138">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17</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乙烯</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a:t>
                      </a:r>
                      <a:r>
                        <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rPr>
                        <a:t>2</a:t>
                      </a: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H</a:t>
                      </a:r>
                      <a:r>
                        <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rPr>
                        <a:t>4</a:t>
                      </a:r>
                      <a:endParaRPr kumimoji="0" lang="en-US" altLang="zh-CN" sz="16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棕</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液化乙烯</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淡黄</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P=15</a:t>
                      </a: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，白色单环；</a:t>
                      </a: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p=20 </a:t>
                      </a: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，白色双环</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5292">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18</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氩</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Ar</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银灰</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氩</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深绿</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4">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P=20</a:t>
                      </a: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，白色单环；</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p=30 </a:t>
                      </a: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，白色双环</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1279525" rtl="0" eaLnBrk="0" fontAlgn="base" latinLnBrk="0" hangingPunct="0">
                        <a:lnSpc>
                          <a:spcPct val="100000"/>
                        </a:lnSpc>
                        <a:spcBef>
                          <a:spcPct val="20000"/>
                        </a:spcBef>
                        <a:spcAft>
                          <a:spcPct val="0"/>
                        </a:spcAft>
                        <a:buClrTx/>
                        <a:buSzTx/>
                        <a:buFontTx/>
                        <a:buNone/>
                      </a:pP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5292">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19</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氦</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He</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银灰</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氦</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深绿</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r>
              <a:tr h="335292">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20</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氖</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Ne</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银灰</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氖</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深绿</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r>
              <a:tr h="335292">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21</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氪</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Kr</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银灰</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氪</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深绿</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r>
              <a:tr h="335292">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22</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一氧化碳</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CO</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银灰</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一氧化碳</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r>
                        <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大红</a:t>
                      </a:r>
                      <a:endParaRPr kumimoji="0" 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defTabSz="1279525">
                        <a:spcBef>
                          <a:spcPts val="840"/>
                        </a:spcBef>
                        <a:buClr>
                          <a:schemeClr val="accent1"/>
                        </a:buClr>
                        <a:buSzPct val="80000"/>
                        <a:buFont typeface="Wingdings 2" panose="05020102010507070707" pitchFamily="18" charset="2"/>
                        <a:defRPr sz="4100">
                          <a:solidFill>
                            <a:schemeClr val="tx1"/>
                          </a:solidFill>
                          <a:latin typeface="Gill Sans MT" pitchFamily="34" charset="0"/>
                          <a:ea typeface="华文中宋" panose="02010600040101010101" pitchFamily="2" charset="-122"/>
                        </a:defRPr>
                      </a:lvl1pPr>
                      <a:lvl2pPr marL="742950" indent="-285750" algn="l" defTabSz="1279525">
                        <a:spcBef>
                          <a:spcPts val="775"/>
                        </a:spcBef>
                        <a:buClr>
                          <a:schemeClr val="accent1"/>
                        </a:buClr>
                        <a:buFont typeface="Verdana" panose="020B0604030504040204" pitchFamily="34" charset="0"/>
                        <a:defRPr sz="3500">
                          <a:solidFill>
                            <a:schemeClr val="tx1"/>
                          </a:solidFill>
                          <a:latin typeface="Gill Sans MT" pitchFamily="34" charset="0"/>
                          <a:ea typeface="华文中宋" panose="02010600040101010101" pitchFamily="2" charset="-122"/>
                        </a:defRPr>
                      </a:lvl2pPr>
                      <a:lvl3pPr marL="1143000" indent="-228600" algn="l" defTabSz="1279525">
                        <a:spcBef>
                          <a:spcPct val="20000"/>
                        </a:spcBef>
                        <a:buClr>
                          <a:schemeClr val="accent2"/>
                        </a:buClr>
                        <a:buFont typeface="Wingdings 2" panose="05020102010507070707" pitchFamily="18" charset="2"/>
                        <a:defRPr sz="3000">
                          <a:solidFill>
                            <a:schemeClr val="tx1"/>
                          </a:solidFill>
                          <a:latin typeface="Gill Sans MT" pitchFamily="34" charset="0"/>
                          <a:ea typeface="华文中宋" panose="02010600040101010101" pitchFamily="2" charset="-122"/>
                        </a:defRPr>
                      </a:lvl3pPr>
                      <a:lvl4pPr marL="1600200" indent="-228600" algn="l" defTabSz="1279525">
                        <a:spcBef>
                          <a:spcPct val="20000"/>
                        </a:spcBef>
                        <a:buClr>
                          <a:srgbClr val="C32D2E"/>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4pPr>
                      <a:lvl5pPr marL="2057400" indent="-228600" algn="l" defTabSz="1279525">
                        <a:spcBef>
                          <a:spcPct val="20000"/>
                        </a:spcBef>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5pPr>
                      <a:lvl6pPr marL="25146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6pPr>
                      <a:lvl7pPr marL="29718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7pPr>
                      <a:lvl8pPr marL="34290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8pPr>
                      <a:lvl9pPr marL="3886200" indent="-228600" defTabSz="1279525" fontAlgn="base">
                        <a:spcBef>
                          <a:spcPct val="20000"/>
                        </a:spcBef>
                        <a:spcAft>
                          <a:spcPct val="0"/>
                        </a:spcAft>
                        <a:buClr>
                          <a:srgbClr val="84AA33"/>
                        </a:buClr>
                        <a:buFont typeface="Wingdings 2" panose="05020102010507070707" pitchFamily="18" charset="2"/>
                        <a:defRPr sz="2400">
                          <a:solidFill>
                            <a:schemeClr val="tx1"/>
                          </a:solidFill>
                          <a:latin typeface="Gill Sans MT" pitchFamily="34" charset="0"/>
                          <a:ea typeface="华文中宋" panose="02010600040101010101" pitchFamily="2" charset="-122"/>
                        </a:defRPr>
                      </a:lvl9pPr>
                    </a:lstStyle>
                    <a:p>
                      <a:pPr marL="0" marR="0" lvl="0" indent="0" algn="ctr" defTabSz="1279525" rtl="0" eaLnBrk="0" fontAlgn="base" latinLnBrk="0" hangingPunct="0">
                        <a:lnSpc>
                          <a:spcPct val="100000"/>
                        </a:lnSpc>
                        <a:spcBef>
                          <a:spcPct val="20000"/>
                        </a:spcBef>
                        <a:spcAft>
                          <a:spcPct val="0"/>
                        </a:spcAft>
                        <a:buClrTx/>
                        <a:buSzTx/>
                        <a:buFontTx/>
                        <a:buNone/>
                      </a:pPr>
                      <a:endParaRPr kumimoji="0" lang="zh-CN" altLang="zh-CN"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1754136" y="1846231"/>
            <a:ext cx="4267200" cy="381635"/>
          </a:xfrm>
          <a:prstGeom prst="rect">
            <a:avLst/>
          </a:prstGeom>
          <a:noFill/>
        </p:spPr>
        <p:txBody>
          <a:bodyPr wrap="square" rtlCol="0">
            <a:spAutoFit/>
          </a:bodyPr>
          <a:p>
            <a:endParaRPr lang="zh-CN" altLang="en-US" sz="1890">
              <a:solidFill>
                <a:schemeClr val="dk1"/>
              </a:solidFill>
            </a:endParaRPr>
          </a:p>
        </p:txBody>
      </p:sp>
      <p:sp>
        <p:nvSpPr>
          <p:cNvPr id="2" name="文本框 1"/>
          <p:cNvSpPr txBox="1"/>
          <p:nvPr/>
        </p:nvSpPr>
        <p:spPr>
          <a:xfrm>
            <a:off x="190024" y="2115598"/>
            <a:ext cx="7629620" cy="2941320"/>
          </a:xfrm>
          <a:prstGeom prst="rect">
            <a:avLst/>
          </a:prstGeom>
          <a:noFill/>
        </p:spPr>
        <p:txBody>
          <a:bodyPr wrap="square" rtlCol="0" anchor="t">
            <a:spAutoFit/>
          </a:bodyPr>
          <a:p>
            <a:pPr indent="304800" algn="just">
              <a:lnSpc>
                <a:spcPct val="140000"/>
              </a:lnSpc>
            </a:pPr>
            <a:r>
              <a:rPr lang="zh-CN" sz="189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9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9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9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9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9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9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custDataLst>
              <p:tags r:id="rId2"/>
            </p:custDataLst>
          </p:nvPr>
        </p:nvPicPr>
        <p:blipFill>
          <a:blip r:embed="rId3"/>
          <a:srcRect/>
          <a:stretch>
            <a:fillRect/>
          </a:stretch>
        </p:blipFill>
        <p:spPr>
          <a:xfrm>
            <a:off x="400717" y="5237321"/>
            <a:ext cx="3841814" cy="2432304"/>
          </a:xfrm>
          <a:prstGeom prst="rect">
            <a:avLst/>
          </a:prstGeom>
        </p:spPr>
      </p:pic>
      <p:pic>
        <p:nvPicPr>
          <p:cNvPr id="3" name="http://photo-static-api.fotomore.com/creative/vcg/400/new/VCG41N842001834.jpg" descr="&amp;pky230_sjzg_VCG41N842001834&amp;2&amp;src_replace_replace1&amp;"/>
          <p:cNvPicPr/>
          <p:nvPr>
            <p:custDataLst>
              <p:tags r:id="rId4"/>
            </p:custDataLst>
          </p:nvPr>
        </p:nvPicPr>
        <p:blipFill>
          <a:blip r:embed="rId5"/>
          <a:srcRect/>
          <a:stretch>
            <a:fillRect/>
          </a:stretch>
        </p:blipFill>
        <p:spPr>
          <a:xfrm>
            <a:off x="8538734" y="2310289"/>
            <a:ext cx="3933158" cy="2621661"/>
          </a:xfrm>
          <a:prstGeom prst="rect">
            <a:avLst/>
          </a:prstGeom>
        </p:spPr>
      </p:pic>
      <p:sp>
        <p:nvSpPr>
          <p:cNvPr id="7" name="文本框 6"/>
          <p:cNvSpPr txBox="1"/>
          <p:nvPr>
            <p:custDataLst>
              <p:tags r:id="rId6"/>
            </p:custDataLst>
          </p:nvPr>
        </p:nvSpPr>
        <p:spPr>
          <a:xfrm>
            <a:off x="4800600" y="5760720"/>
            <a:ext cx="7208234" cy="1642110"/>
          </a:xfrm>
          <a:prstGeom prst="rect">
            <a:avLst/>
          </a:prstGeom>
          <a:noFill/>
        </p:spPr>
        <p:txBody>
          <a:bodyPr wrap="square" rtlCol="0" anchor="t">
            <a:spAutoFit/>
          </a:bodyPr>
          <a:p>
            <a:pPr>
              <a:lnSpc>
                <a:spcPct val="150000"/>
              </a:lnSpc>
            </a:pPr>
            <a:r>
              <a:rPr lang="en-US" altLang="zh-CN" sz="1890" b="1" dirty="0">
                <a:solidFill>
                  <a:schemeClr val="dk1"/>
                </a:solidFill>
                <a:latin typeface="+mn-ea"/>
                <a:cs typeface="楷体" panose="02010609060101010101" charset="-122"/>
                <a:sym typeface="+mn-ea"/>
              </a:rPr>
              <a:t>  </a:t>
            </a:r>
            <a:r>
              <a:rPr lang="en-US" altLang="zh-CN" sz="2520" b="1" dirty="0">
                <a:solidFill>
                  <a:schemeClr val="dk1"/>
                </a:solidFill>
                <a:latin typeface="+mn-ea"/>
                <a:cs typeface="楷体" panose="02010609060101010101" charset="-122"/>
                <a:sym typeface="+mn-ea"/>
              </a:rPr>
              <a:t> </a:t>
            </a:r>
            <a:r>
              <a:rPr lang="zh-CN" altLang="en-US" sz="2100" b="1" dirty="0">
                <a:solidFill>
                  <a:schemeClr val="dk1"/>
                </a:solidFill>
                <a:latin typeface="+mn-ea"/>
                <a:cs typeface="宋体" panose="02010600030101010101" pitchFamily="2" charset="-122"/>
                <a:sym typeface="+mn-ea"/>
              </a:rPr>
              <a:t>博富特认为：一个好的培训课程起始于一个好的设计</a:t>
            </a:r>
            <a:r>
              <a:rPr lang="en-US" altLang="zh-CN" sz="2100" b="1" dirty="0">
                <a:solidFill>
                  <a:schemeClr val="dk1"/>
                </a:solidFill>
                <a:latin typeface="+mn-ea"/>
                <a:cs typeface="宋体" panose="02010600030101010101" pitchFamily="2" charset="-122"/>
                <a:sym typeface="+mn-ea"/>
              </a:rPr>
              <a:t>,</a:t>
            </a:r>
            <a:r>
              <a:rPr lang="zh-CN" altLang="en-US" sz="21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100" b="1" dirty="0">
              <a:solidFill>
                <a:schemeClr val="dk1"/>
              </a:solidFill>
              <a:latin typeface="+mn-ea"/>
              <a:cs typeface="宋体" panose="02010600030101010101" pitchFamily="2" charset="-122"/>
              <a:sym typeface="+mn-ea"/>
            </a:endParaRPr>
          </a:p>
        </p:txBody>
      </p:sp>
      <p:sp>
        <p:nvSpPr>
          <p:cNvPr id="10" name="矩形 9"/>
          <p:cNvSpPr/>
          <p:nvPr>
            <p:custDataLst>
              <p:tags r:id="rId7"/>
            </p:custDataLst>
          </p:nvPr>
        </p:nvSpPr>
        <p:spPr>
          <a:xfrm>
            <a:off x="0" y="1200150"/>
            <a:ext cx="11428095" cy="735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42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1" name="矩形 10"/>
          <p:cNvSpPr/>
          <p:nvPr>
            <p:custDataLst>
              <p:tags r:id="rId8"/>
            </p:custDataLst>
          </p:nvPr>
        </p:nvSpPr>
        <p:spPr>
          <a:xfrm>
            <a:off x="0" y="7732300"/>
            <a:ext cx="12801600" cy="735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42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nvSpPr>
        <p:spPr>
          <a:xfrm>
            <a:off x="190024" y="1298162"/>
            <a:ext cx="2969038" cy="542925"/>
          </a:xfrm>
          <a:prstGeom prst="rect">
            <a:avLst/>
          </a:prstGeom>
          <a:noFill/>
        </p:spPr>
        <p:txBody>
          <a:bodyPr wrap="square" rtlCol="0">
            <a:spAutoFit/>
          </a:bodyPr>
          <a:p>
            <a:r>
              <a:rPr lang="zh-CN" altLang="en-US" sz="2940" b="1">
                <a:solidFill>
                  <a:schemeClr val="lt1"/>
                </a:solidFill>
              </a:rPr>
              <a:t>关于博富特</a:t>
            </a:r>
            <a:endParaRPr lang="zh-CN" altLang="en-US" sz="2940" b="1">
              <a:solidFill>
                <a:schemeClr val="lt1"/>
              </a:solidFill>
            </a:endParaRPr>
          </a:p>
        </p:txBody>
      </p:sp>
    </p:spTree>
    <p:custDataLst>
      <p:tags r:id="rId9"/>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4294967295"/>
          </p:nvPr>
        </p:nvSpPr>
        <p:spPr>
          <a:xfrm>
            <a:off x="0" y="2275205"/>
            <a:ext cx="5226050" cy="5703570"/>
          </a:xfrm>
        </p:spPr>
        <p:txBody>
          <a:bodyPr>
            <a:normAutofit/>
          </a:bodyPr>
          <a:lstStyle/>
          <a:p>
            <a:pPr marL="0" marR="0" lvl="0" indent="0" algn="l" defTabSz="914400" rtl="0" eaLnBrk="0" fontAlgn="base" latinLnBrk="0" hangingPunct="0">
              <a:lnSpc>
                <a:spcPct val="100000"/>
              </a:lnSpc>
              <a:spcBef>
                <a:spcPts val="840"/>
              </a:spcBef>
              <a:spcAft>
                <a:spcPct val="0"/>
              </a:spcAft>
              <a:buClr>
                <a:schemeClr val="accent1"/>
              </a:buClr>
              <a:buSzPct val="80000"/>
              <a:buFont typeface="Wingdings 2" panose="05020102010507070707" pitchFamily="18" charset="2"/>
              <a:buNone/>
              <a:defRPr/>
            </a:pPr>
            <a:r>
              <a:rPr kumimoji="0" lang="zh-CN" altLang="en-US" sz="4200" b="1" i="0" u="none" strike="noStrike" kern="1200" cap="none" spc="0" normalizeH="0" baseline="0" noProof="0" dirty="0">
                <a:ln>
                  <a:noFill/>
                </a:ln>
                <a:solidFill>
                  <a:schemeClr val="accent5">
                    <a:lumMod val="50000"/>
                  </a:schemeClr>
                </a:solidFill>
                <a:effectLst/>
                <a:uLnTx/>
                <a:uFillTx/>
                <a:latin typeface="+mn-lt"/>
                <a:ea typeface="+mn-ea"/>
                <a:cs typeface="+mn-cs"/>
              </a:rPr>
              <a:t>说明：</a:t>
            </a:r>
            <a:endParaRPr kumimoji="0" lang="en-AU" altLang="zh-CN" sz="4200" b="1" i="0" u="none" strike="noStrike" kern="1200" cap="none" spc="0" normalizeH="0" baseline="0" noProof="0" dirty="0">
              <a:ln>
                <a:noFill/>
              </a:ln>
              <a:solidFill>
                <a:schemeClr val="accent5">
                  <a:lumMod val="50000"/>
                </a:schemeClr>
              </a:solidFill>
              <a:effectLst/>
              <a:uLnTx/>
              <a:uFillTx/>
              <a:latin typeface="+mn-lt"/>
              <a:ea typeface="+mn-ea"/>
              <a:cs typeface="+mn-cs"/>
            </a:endParaRPr>
          </a:p>
          <a:p>
            <a:pPr marL="480060" marR="0" lvl="0" indent="-480060" algn="l" defTabSz="914400" rtl="0" eaLnBrk="0" fontAlgn="base" latinLnBrk="0" hangingPunct="0">
              <a:lnSpc>
                <a:spcPct val="100000"/>
              </a:lnSpc>
              <a:spcBef>
                <a:spcPts val="840"/>
              </a:spcBef>
              <a:spcAft>
                <a:spcPct val="0"/>
              </a:spcAft>
              <a:buClr>
                <a:schemeClr val="accent1"/>
              </a:buClr>
              <a:buSzPct val="80000"/>
              <a:buFont typeface="Wingdings 2" panose="05020102010507070707" pitchFamily="18" charset="2"/>
              <a:buAutoNum type="arabicPeriod"/>
              <a:defRPr/>
            </a:pPr>
            <a:r>
              <a:rPr kumimoji="0" lang="en-AU" altLang="zh-CN" sz="3360" b="0" i="0" u="none" strike="noStrike" kern="1200" cap="none" spc="0" normalizeH="0" baseline="0" noProof="0" dirty="0">
                <a:ln>
                  <a:noFill/>
                </a:ln>
                <a:solidFill>
                  <a:schemeClr val="tx1"/>
                </a:solidFill>
                <a:effectLst/>
                <a:uLnTx/>
                <a:uFillTx/>
                <a:latin typeface="+mn-lt"/>
                <a:ea typeface="+mn-ea"/>
                <a:cs typeface="+mn-cs"/>
              </a:rPr>
              <a:t>ABC</a:t>
            </a:r>
            <a:r>
              <a:rPr kumimoji="0" lang="zh-CN" altLang="en-US" sz="3360" b="0" i="0" u="none" strike="noStrike" kern="1200" cap="none" spc="0" normalizeH="0" baseline="0" noProof="0" dirty="0">
                <a:ln>
                  <a:noFill/>
                </a:ln>
                <a:solidFill>
                  <a:schemeClr val="tx1"/>
                </a:solidFill>
                <a:effectLst/>
                <a:uLnTx/>
                <a:uFillTx/>
                <a:latin typeface="+mn-lt"/>
                <a:ea typeface="+mn-ea"/>
                <a:cs typeface="+mn-cs"/>
              </a:rPr>
              <a:t>安全的朋友们收集于网络；</a:t>
            </a:r>
            <a:endParaRPr kumimoji="0" lang="en-AU" altLang="zh-CN" sz="3360" b="0" i="0" u="none" strike="noStrike" kern="1200" cap="none" spc="0" normalizeH="0" baseline="0" noProof="0" dirty="0">
              <a:ln>
                <a:noFill/>
              </a:ln>
              <a:solidFill>
                <a:schemeClr val="tx1"/>
              </a:solidFill>
              <a:effectLst/>
              <a:uLnTx/>
              <a:uFillTx/>
              <a:latin typeface="+mn-lt"/>
              <a:ea typeface="+mn-ea"/>
              <a:cs typeface="+mn-cs"/>
            </a:endParaRPr>
          </a:p>
          <a:p>
            <a:pPr marL="480060" marR="0" lvl="0" indent="-480060" algn="l" defTabSz="914400" rtl="0" eaLnBrk="0" fontAlgn="base" latinLnBrk="0" hangingPunct="0">
              <a:lnSpc>
                <a:spcPct val="100000"/>
              </a:lnSpc>
              <a:spcBef>
                <a:spcPts val="840"/>
              </a:spcBef>
              <a:spcAft>
                <a:spcPct val="0"/>
              </a:spcAft>
              <a:buClr>
                <a:schemeClr val="accent1"/>
              </a:buClr>
              <a:buSzPct val="80000"/>
              <a:buFont typeface="Wingdings 2" panose="05020102010507070707" pitchFamily="18" charset="2"/>
              <a:buAutoNum type="arabicPeriod"/>
              <a:defRPr/>
            </a:pPr>
            <a:r>
              <a:rPr kumimoji="0" lang="zh-CN" altLang="en-US" sz="3360" b="0" i="0" u="none" strike="noStrike" kern="1200" cap="none" spc="0" normalizeH="0" baseline="0" noProof="0" dirty="0">
                <a:ln>
                  <a:noFill/>
                </a:ln>
                <a:solidFill>
                  <a:schemeClr val="tx1"/>
                </a:solidFill>
                <a:effectLst/>
                <a:uLnTx/>
                <a:uFillTx/>
                <a:latin typeface="+mn-lt"/>
                <a:ea typeface="+mn-ea"/>
                <a:cs typeface="+mn-cs"/>
              </a:rPr>
              <a:t>版权作者所有；</a:t>
            </a:r>
            <a:endParaRPr kumimoji="0" lang="en-AU" altLang="zh-CN" sz="336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ts val="840"/>
              </a:spcBef>
              <a:spcAft>
                <a:spcPct val="0"/>
              </a:spcAft>
              <a:buClr>
                <a:schemeClr val="accent1"/>
              </a:buClr>
              <a:buSzPct val="80000"/>
              <a:buFont typeface="Wingdings 2" panose="05020102010507070707" pitchFamily="18" charset="2"/>
              <a:buNone/>
              <a:defRPr/>
            </a:pPr>
            <a:endParaRPr kumimoji="0" lang="en-AU" altLang="zh-CN" sz="336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ts val="840"/>
              </a:spcBef>
              <a:spcAft>
                <a:spcPct val="0"/>
              </a:spcAft>
              <a:buClr>
                <a:schemeClr val="accent1"/>
              </a:buClr>
              <a:buSzPct val="80000"/>
              <a:buFont typeface="Wingdings 2" panose="05020102010507070707" pitchFamily="18" charset="2"/>
              <a:buNone/>
              <a:defRPr/>
            </a:pPr>
            <a:r>
              <a:rPr kumimoji="0" lang="zh-CN" altLang="en-US" sz="3360" b="0" i="0" u="none" strike="noStrike" kern="1200" cap="none" spc="0" normalizeH="0" baseline="0" noProof="0" dirty="0">
                <a:ln>
                  <a:noFill/>
                </a:ln>
                <a:solidFill>
                  <a:srgbClr val="FF0000"/>
                </a:solidFill>
                <a:effectLst/>
                <a:uLnTx/>
                <a:uFillTx/>
                <a:latin typeface="+mn-lt"/>
                <a:ea typeface="+mn-ea"/>
                <a:cs typeface="+mn-cs"/>
              </a:rPr>
              <a:t>更多资源请扫右侧二维码！</a:t>
            </a:r>
            <a:endParaRPr kumimoji="0" lang="en-AU" altLang="zh-CN" sz="2520" b="0" i="0" u="none" strike="noStrike" kern="1200" cap="none" spc="0" normalizeH="0" baseline="0" noProof="0" dirty="0">
              <a:ln>
                <a:noFill/>
              </a:ln>
              <a:solidFill>
                <a:srgbClr val="FF0000"/>
              </a:solidFill>
              <a:effectLst/>
              <a:uLnTx/>
              <a:uFillTx/>
              <a:latin typeface="+mn-lt"/>
              <a:ea typeface="+mn-ea"/>
              <a:cs typeface="+mn-cs"/>
            </a:endParaRPr>
          </a:p>
          <a:p>
            <a:pPr marL="480060" marR="0" lvl="0" indent="-480060" algn="ctr" defTabSz="914400" rtl="0" eaLnBrk="0" fontAlgn="base" latinLnBrk="0" hangingPunct="0">
              <a:lnSpc>
                <a:spcPct val="100000"/>
              </a:lnSpc>
              <a:spcBef>
                <a:spcPts val="840"/>
              </a:spcBef>
              <a:spcAft>
                <a:spcPct val="0"/>
              </a:spcAft>
              <a:buClr>
                <a:schemeClr val="accent1"/>
              </a:buClr>
              <a:buSzPct val="80000"/>
              <a:buFont typeface="Wingdings 2" panose="05020102010507070707" pitchFamily="18" charset="2"/>
              <a:buAutoNum type="arabicPeriod"/>
              <a:defRPr/>
            </a:pPr>
            <a:endParaRPr kumimoji="0" lang="en-AU" sz="2520" b="0" i="0" u="none" strike="noStrike" kern="1200" cap="none" spc="0" normalizeH="0" baseline="0" noProof="0" dirty="0">
              <a:ln>
                <a:noFill/>
              </a:ln>
              <a:solidFill>
                <a:schemeClr val="tx1"/>
              </a:solidFill>
              <a:effectLst/>
              <a:uLnTx/>
              <a:uFillTx/>
              <a:latin typeface="+mn-lt"/>
              <a:ea typeface="+mn-ea"/>
              <a:cs typeface="+mn-cs"/>
            </a:endParaRPr>
          </a:p>
        </p:txBody>
      </p:sp>
      <p:pic>
        <p:nvPicPr>
          <p:cNvPr id="26627" name="Picture 3"/>
          <p:cNvPicPr>
            <a:picLocks noChangeAspect="1"/>
          </p:cNvPicPr>
          <p:nvPr/>
        </p:nvPicPr>
        <p:blipFill>
          <a:blip r:embed="rId1"/>
          <a:stretch>
            <a:fillRect/>
          </a:stretch>
        </p:blipFill>
        <p:spPr>
          <a:xfrm>
            <a:off x="7286625" y="2274888"/>
            <a:ext cx="4548188" cy="4548187"/>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noRot="1"/>
          </p:cNvSpPr>
          <p:nvPr>
            <p:ph type="body" idx="4294967295"/>
          </p:nvPr>
        </p:nvSpPr>
        <p:spPr>
          <a:xfrm>
            <a:off x="4333875" y="2279650"/>
            <a:ext cx="8467725" cy="5543550"/>
          </a:xfrm>
          <a:prstGeom prst="rect">
            <a:avLst/>
          </a:prstGeom>
          <a:noFill/>
          <a:ln w="9525" cap="flat" cmpd="sng">
            <a:solidFill>
              <a:schemeClr val="bg1"/>
            </a:solidFill>
            <a:prstDash val="solid"/>
            <a:headEnd type="none" w="med" len="med"/>
            <a:tailEnd type="none" w="med" len="med"/>
          </a:ln>
        </p:spPr>
        <p:txBody>
          <a:bodyPr/>
          <a:p>
            <a:pPr eaLnBrk="1" hangingPunct="1">
              <a:lnSpc>
                <a:spcPct val="125000"/>
              </a:lnSpc>
              <a:buFontTx/>
              <a:buNone/>
            </a:pPr>
            <a:r>
              <a:rPr lang="zh-CN" altLang="en-US" sz="3200" b="1" dirty="0">
                <a:solidFill>
                  <a:srgbClr val="FF0000"/>
                </a:solidFill>
              </a:rPr>
              <a:t>六、气瓶的安全附件　　</a:t>
            </a:r>
            <a:endParaRPr lang="zh-CN" altLang="en-US" sz="3200" b="1" dirty="0">
              <a:solidFill>
                <a:srgbClr val="FF0000"/>
              </a:solidFill>
            </a:endParaRPr>
          </a:p>
          <a:p>
            <a:pPr eaLnBrk="1" hangingPunct="1">
              <a:lnSpc>
                <a:spcPct val="125000"/>
              </a:lnSpc>
              <a:buFontTx/>
              <a:buNone/>
            </a:pPr>
            <a:r>
              <a:rPr lang="en-US" altLang="zh-CN" sz="3200" b="1" dirty="0"/>
              <a:t>(</a:t>
            </a:r>
            <a:r>
              <a:rPr lang="zh-CN" altLang="en-US" sz="3200" b="1" dirty="0"/>
              <a:t>一</a:t>
            </a:r>
            <a:r>
              <a:rPr lang="en-US" altLang="zh-CN" sz="3200" b="1" dirty="0"/>
              <a:t>)</a:t>
            </a:r>
            <a:r>
              <a:rPr lang="zh-CN" altLang="en-US" sz="3200" b="1" dirty="0"/>
              <a:t>安全泄压装置</a:t>
            </a:r>
            <a:br>
              <a:rPr lang="zh-CN" altLang="en-US" sz="3200" b="1" dirty="0"/>
            </a:br>
            <a:r>
              <a:rPr lang="zh-CN" altLang="en-US" sz="3200" b="1" dirty="0"/>
              <a:t>　　气瓶的安全泄压装置，是为了防止气瓶在遇到火灾等高温时，瓶内气体受热膨胀而发生破裂爆炸。</a:t>
            </a:r>
            <a:endParaRPr lang="zh-CN" altLang="en-US" sz="3200" b="1" dirty="0"/>
          </a:p>
          <a:p>
            <a:pPr eaLnBrk="1" hangingPunct="1">
              <a:lnSpc>
                <a:spcPct val="125000"/>
              </a:lnSpc>
              <a:buFontTx/>
              <a:buNone/>
            </a:pPr>
            <a:r>
              <a:rPr lang="zh-CN" altLang="en-US" sz="3200" b="1" dirty="0"/>
              <a:t>气瓶常见的泄压附件有爆破片和易熔塞。</a:t>
            </a:r>
            <a:br>
              <a:rPr lang="zh-CN" altLang="en-US" sz="3200" b="1" dirty="0"/>
            </a:br>
            <a:r>
              <a:rPr lang="en-US" altLang="zh-CN" sz="3200" b="1" dirty="0"/>
              <a:t>(1)</a:t>
            </a:r>
            <a:r>
              <a:rPr lang="zh-CN" altLang="en-US" sz="3200" b="1" dirty="0"/>
              <a:t>爆破片装在瓶阀上，　　</a:t>
            </a:r>
            <a:endParaRPr lang="zh-CN" altLang="en-US" sz="3200" b="1" dirty="0"/>
          </a:p>
          <a:p>
            <a:pPr eaLnBrk="1" hangingPunct="1">
              <a:lnSpc>
                <a:spcPct val="125000"/>
              </a:lnSpc>
              <a:buFontTx/>
              <a:buNone/>
            </a:pPr>
            <a:r>
              <a:rPr lang="zh-CN" altLang="en-US" sz="3200" b="1" dirty="0"/>
              <a:t>     </a:t>
            </a:r>
            <a:r>
              <a:rPr lang="en-US" altLang="zh-CN" sz="3200" b="1" dirty="0"/>
              <a:t>(2)</a:t>
            </a:r>
            <a:r>
              <a:rPr lang="zh-CN" altLang="en-US" sz="3200" b="1" dirty="0"/>
              <a:t>易熔塞一般装在低压气瓶的瓶肩上。　　</a:t>
            </a:r>
            <a:r>
              <a:rPr lang="zh-CN" altLang="en-US" sz="3200" b="1" dirty="0">
                <a:solidFill>
                  <a:srgbClr val="FF0000"/>
                </a:solidFill>
              </a:rPr>
              <a:t>　　</a:t>
            </a:r>
            <a:endParaRPr lang="zh-CN" altLang="en-US" sz="3200" b="1" dirty="0">
              <a:solidFill>
                <a:srgbClr val="FF0000"/>
              </a:solidFill>
            </a:endParaRPr>
          </a:p>
        </p:txBody>
      </p:sp>
      <p:sp>
        <p:nvSpPr>
          <p:cNvPr id="27651" name="Line 4"/>
          <p:cNvSpPr/>
          <p:nvPr/>
        </p:nvSpPr>
        <p:spPr>
          <a:xfrm>
            <a:off x="1057275" y="1373188"/>
            <a:ext cx="11493500" cy="0"/>
          </a:xfrm>
          <a:prstGeom prst="line">
            <a:avLst/>
          </a:prstGeom>
          <a:ln w="76200" cap="rnd" cmpd="tri">
            <a:solidFill>
              <a:srgbClr val="938A47"/>
            </a:solidFill>
            <a:prstDash val="sysDot"/>
            <a:headEnd type="none" w="med" len="med"/>
            <a:tailEnd type="none" w="med" len="med"/>
          </a:ln>
        </p:spPr>
      </p:sp>
      <p:sp>
        <p:nvSpPr>
          <p:cNvPr id="27652" name="Line 15"/>
          <p:cNvSpPr/>
          <p:nvPr/>
        </p:nvSpPr>
        <p:spPr>
          <a:xfrm flipV="1">
            <a:off x="2266950" y="8027988"/>
            <a:ext cx="9174163" cy="0"/>
          </a:xfrm>
          <a:prstGeom prst="line">
            <a:avLst/>
          </a:prstGeom>
          <a:ln w="38100" cap="flat" cmpd="sng">
            <a:solidFill>
              <a:srgbClr val="0000FF"/>
            </a:solidFill>
            <a:prstDash val="dash"/>
            <a:headEnd type="none" w="med" len="med"/>
            <a:tailEnd type="none" w="med" len="med"/>
          </a:ln>
        </p:spPr>
      </p:sp>
      <p:sp>
        <p:nvSpPr>
          <p:cNvPr id="27653" name="Line 16"/>
          <p:cNvSpPr/>
          <p:nvPr/>
        </p:nvSpPr>
        <p:spPr>
          <a:xfrm flipV="1">
            <a:off x="2266950" y="2279650"/>
            <a:ext cx="0" cy="5748338"/>
          </a:xfrm>
          <a:prstGeom prst="line">
            <a:avLst/>
          </a:prstGeom>
          <a:ln w="38100" cap="flat" cmpd="sng">
            <a:solidFill>
              <a:srgbClr val="0000FF"/>
            </a:solidFill>
            <a:prstDash val="dash"/>
            <a:headEnd type="none" w="med" len="med"/>
            <a:tailEnd type="none" w="med" len="med"/>
          </a:ln>
        </p:spPr>
      </p:sp>
      <p:sp>
        <p:nvSpPr>
          <p:cNvPr id="27654" name="Text Box 33"/>
          <p:cNvSpPr txBox="1"/>
          <p:nvPr/>
        </p:nvSpPr>
        <p:spPr>
          <a:xfrm>
            <a:off x="-163512" y="176213"/>
            <a:ext cx="10737850"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第一部分、工业气瓶种类及相关知识</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spd="med">
    <p:wheel spokes="4"/>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5"/>
          <p:cNvSpPr/>
          <p:nvPr/>
        </p:nvSpPr>
        <p:spPr>
          <a:xfrm>
            <a:off x="1965325" y="1776413"/>
            <a:ext cx="9813925" cy="6249987"/>
          </a:xfrm>
          <a:prstGeom prst="rect">
            <a:avLst/>
          </a:prstGeom>
          <a:noFill/>
          <a:ln w="9525">
            <a:noFill/>
          </a:ln>
        </p:spPr>
        <p:txBody>
          <a:bodyPr/>
          <a:p>
            <a:pPr marL="342900" indent="-342900">
              <a:lnSpc>
                <a:spcPct val="140000"/>
              </a:lnSpc>
              <a:spcBef>
                <a:spcPct val="20000"/>
              </a:spcBef>
            </a:pPr>
            <a:r>
              <a:rPr lang="zh-CN" altLang="en-US" dirty="0">
                <a:solidFill>
                  <a:schemeClr val="tx1"/>
                </a:solidFill>
                <a:latin typeface="Arial" panose="020B0604020202020204" pitchFamily="34" charset="0"/>
                <a:ea typeface="宋体" panose="02010600030101010101" pitchFamily="2" charset="-122"/>
              </a:rPr>
              <a:t>　</a:t>
            </a:r>
            <a:r>
              <a:rPr lang="en-US" altLang="zh-CN" dirty="0">
                <a:solidFill>
                  <a:srgbClr val="FF0000"/>
                </a:solidFill>
                <a:latin typeface="Arial" panose="020B0604020202020204" pitchFamily="34" charset="0"/>
                <a:ea typeface="宋体" panose="02010600030101010101" pitchFamily="2" charset="-122"/>
              </a:rPr>
              <a:t>(</a:t>
            </a:r>
            <a:r>
              <a:rPr lang="zh-CN" altLang="en-US" dirty="0">
                <a:solidFill>
                  <a:srgbClr val="FF0000"/>
                </a:solidFill>
                <a:latin typeface="Arial" panose="020B0604020202020204" pitchFamily="34" charset="0"/>
                <a:ea typeface="宋体" panose="02010600030101010101" pitchFamily="2" charset="-122"/>
              </a:rPr>
              <a:t>二</a:t>
            </a:r>
            <a:r>
              <a:rPr lang="en-US" altLang="zh-CN" dirty="0">
                <a:solidFill>
                  <a:srgbClr val="FF0000"/>
                </a:solidFill>
                <a:latin typeface="Arial" panose="020B0604020202020204" pitchFamily="34" charset="0"/>
                <a:ea typeface="宋体" panose="02010600030101010101" pitchFamily="2" charset="-122"/>
              </a:rPr>
              <a:t>)</a:t>
            </a:r>
            <a:r>
              <a:rPr lang="zh-CN" altLang="en-US" dirty="0">
                <a:solidFill>
                  <a:srgbClr val="FF0000"/>
                </a:solidFill>
                <a:latin typeface="Arial" panose="020B0604020202020204" pitchFamily="34" charset="0"/>
                <a:ea typeface="宋体" panose="02010600030101010101" pitchFamily="2" charset="-122"/>
              </a:rPr>
              <a:t>其它附件</a:t>
            </a:r>
            <a:br>
              <a:rPr lang="zh-CN" altLang="en-US" dirty="0">
                <a:solidFill>
                  <a:srgbClr val="FF0000"/>
                </a:solidFill>
                <a:latin typeface="Arial" panose="020B0604020202020204" pitchFamily="34" charset="0"/>
                <a:ea typeface="宋体" panose="02010600030101010101" pitchFamily="2" charset="-122"/>
              </a:rPr>
            </a:br>
            <a:r>
              <a:rPr lang="zh-CN" altLang="en-US" dirty="0">
                <a:solidFill>
                  <a:srgbClr val="FF0000"/>
                </a:solidFill>
                <a:latin typeface="Arial" panose="020B0604020202020204" pitchFamily="34" charset="0"/>
                <a:ea typeface="宋体" panose="02010600030101010101" pitchFamily="2" charset="-122"/>
              </a:rPr>
              <a:t>　　</a:t>
            </a:r>
            <a:r>
              <a:rPr lang="zh-CN" altLang="en-US" dirty="0">
                <a:solidFill>
                  <a:schemeClr val="tx1"/>
                </a:solidFill>
                <a:latin typeface="Arial" panose="020B0604020202020204" pitchFamily="34" charset="0"/>
                <a:ea typeface="宋体" panose="02010600030101010101" pitchFamily="2" charset="-122"/>
              </a:rPr>
              <a:t>其它附件有：防震圈、瓶帽、瓶阀。</a:t>
            </a:r>
            <a:br>
              <a:rPr lang="zh-CN" altLang="en-US" dirty="0">
                <a:solidFill>
                  <a:schemeClr val="tx1"/>
                </a:solidFill>
                <a:latin typeface="Arial" panose="020B0604020202020204" pitchFamily="34" charset="0"/>
                <a:ea typeface="宋体" panose="02010600030101010101" pitchFamily="2" charset="-122"/>
              </a:rPr>
            </a:br>
            <a:r>
              <a:rPr lang="en-US" altLang="zh-CN" dirty="0">
                <a:solidFill>
                  <a:schemeClr val="tx1"/>
                </a:solidFill>
                <a:latin typeface="Arial" panose="020B0604020202020204" pitchFamily="34" charset="0"/>
                <a:ea typeface="宋体" panose="02010600030101010101" pitchFamily="2" charset="-122"/>
              </a:rPr>
              <a:t>1</a:t>
            </a:r>
            <a:r>
              <a:rPr lang="zh-CN" altLang="en-US" dirty="0">
                <a:solidFill>
                  <a:schemeClr val="tx1"/>
                </a:solidFill>
                <a:latin typeface="Arial" panose="020B0604020202020204" pitchFamily="34" charset="0"/>
                <a:ea typeface="宋体" panose="02010600030101010101" pitchFamily="2" charset="-122"/>
              </a:rPr>
              <a:t>．气瓶</a:t>
            </a:r>
            <a:br>
              <a:rPr lang="zh-CN" altLang="en-US" dirty="0">
                <a:solidFill>
                  <a:schemeClr val="tx1"/>
                </a:solidFill>
                <a:latin typeface="Arial" panose="020B0604020202020204" pitchFamily="34" charset="0"/>
                <a:ea typeface="宋体" panose="02010600030101010101" pitchFamily="2" charset="-122"/>
              </a:rPr>
            </a:br>
            <a:r>
              <a:rPr lang="zh-CN" altLang="en-US" dirty="0">
                <a:solidFill>
                  <a:schemeClr val="tx1"/>
                </a:solidFill>
                <a:latin typeface="Arial" panose="020B0604020202020204" pitchFamily="34" charset="0"/>
                <a:ea typeface="宋体" panose="02010600030101010101" pitchFamily="2" charset="-122"/>
              </a:rPr>
              <a:t>　　气瓶装有两个防震圈，是气瓶瓶体的保护装置。气瓶在充装、使用、搬运过程中，常常会因滚动、震动、碰撞而损伤瓶壁，以致发生脆性破坏。这是气瓶发生爆炸事故常见的一种直接原因。</a:t>
            </a:r>
            <a:endParaRPr lang="zh-CN" altLang="en-US" dirty="0">
              <a:solidFill>
                <a:schemeClr val="tx1"/>
              </a:solidFill>
              <a:latin typeface="Arial" panose="020B0604020202020204" pitchFamily="34" charset="0"/>
              <a:ea typeface="宋体" panose="02010600030101010101" pitchFamily="2" charset="-122"/>
            </a:endParaRPr>
          </a:p>
        </p:txBody>
      </p:sp>
      <p:sp>
        <p:nvSpPr>
          <p:cNvPr id="28675" name="Line 15"/>
          <p:cNvSpPr/>
          <p:nvPr/>
        </p:nvSpPr>
        <p:spPr>
          <a:xfrm flipV="1">
            <a:off x="2266950" y="2181225"/>
            <a:ext cx="0" cy="5746750"/>
          </a:xfrm>
          <a:prstGeom prst="line">
            <a:avLst/>
          </a:prstGeom>
          <a:ln w="38100" cap="flat" cmpd="sng">
            <a:solidFill>
              <a:srgbClr val="0000FF"/>
            </a:solidFill>
            <a:prstDash val="dash"/>
            <a:headEnd type="none" w="med" len="med"/>
            <a:tailEnd type="none" w="med" len="med"/>
          </a:ln>
        </p:spPr>
      </p:sp>
      <p:sp>
        <p:nvSpPr>
          <p:cNvPr id="28676" name="Line 16"/>
          <p:cNvSpPr/>
          <p:nvPr/>
        </p:nvSpPr>
        <p:spPr>
          <a:xfrm flipV="1">
            <a:off x="2266950" y="8027988"/>
            <a:ext cx="9174163" cy="0"/>
          </a:xfrm>
          <a:prstGeom prst="line">
            <a:avLst/>
          </a:prstGeom>
          <a:ln w="38100" cap="flat" cmpd="sng">
            <a:solidFill>
              <a:srgbClr val="0000FF"/>
            </a:solidFill>
            <a:prstDash val="dash"/>
            <a:headEnd type="none" w="med" len="med"/>
            <a:tailEnd type="none" w="med" len="med"/>
          </a:ln>
        </p:spPr>
      </p:sp>
      <p:sp>
        <p:nvSpPr>
          <p:cNvPr id="28677" name="Text Box 33"/>
          <p:cNvSpPr txBox="1"/>
          <p:nvPr/>
        </p:nvSpPr>
        <p:spPr>
          <a:xfrm>
            <a:off x="-163512" y="176213"/>
            <a:ext cx="10737850"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第一部分、工业气瓶种类及相关知识</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Line 13"/>
          <p:cNvSpPr/>
          <p:nvPr/>
        </p:nvSpPr>
        <p:spPr>
          <a:xfrm flipV="1">
            <a:off x="2266950" y="2181225"/>
            <a:ext cx="0" cy="5746750"/>
          </a:xfrm>
          <a:prstGeom prst="line">
            <a:avLst/>
          </a:prstGeom>
          <a:ln w="38100" cap="flat" cmpd="sng">
            <a:solidFill>
              <a:srgbClr val="0000FF"/>
            </a:solidFill>
            <a:prstDash val="dash"/>
            <a:headEnd type="none" w="med" len="med"/>
            <a:tailEnd type="none" w="med" len="med"/>
          </a:ln>
        </p:spPr>
      </p:sp>
      <p:sp>
        <p:nvSpPr>
          <p:cNvPr id="29699" name="Line 14"/>
          <p:cNvSpPr/>
          <p:nvPr/>
        </p:nvSpPr>
        <p:spPr>
          <a:xfrm flipV="1">
            <a:off x="2266950" y="8027988"/>
            <a:ext cx="9174163" cy="0"/>
          </a:xfrm>
          <a:prstGeom prst="line">
            <a:avLst/>
          </a:prstGeom>
          <a:ln w="38100" cap="flat" cmpd="sng">
            <a:solidFill>
              <a:srgbClr val="0000FF"/>
            </a:solidFill>
            <a:prstDash val="dash"/>
            <a:headEnd type="none" w="med" len="med"/>
            <a:tailEnd type="none" w="med" len="med"/>
          </a:ln>
        </p:spPr>
      </p:sp>
      <p:sp>
        <p:nvSpPr>
          <p:cNvPr id="29700" name="Rectangle 16"/>
          <p:cNvSpPr>
            <a:spLocks noGrp="1" noRot="1"/>
          </p:cNvSpPr>
          <p:nvPr>
            <p:ph type="body" idx="4294967295"/>
          </p:nvPr>
        </p:nvSpPr>
        <p:spPr>
          <a:xfrm>
            <a:off x="3728720" y="2568575"/>
            <a:ext cx="9072880" cy="5343525"/>
          </a:xfrm>
          <a:prstGeom prst="rect">
            <a:avLst/>
          </a:prstGeom>
          <a:noFill/>
          <a:ln w="9525" cap="flat" cmpd="sng">
            <a:solidFill>
              <a:schemeClr val="bg1"/>
            </a:solidFill>
            <a:prstDash val="solid"/>
            <a:headEnd type="none" w="med" len="med"/>
            <a:tailEnd type="none" w="med" len="med"/>
          </a:ln>
        </p:spPr>
        <p:txBody>
          <a:bodyPr/>
          <a:p>
            <a:pPr eaLnBrk="1" hangingPunct="1">
              <a:lnSpc>
                <a:spcPct val="120000"/>
              </a:lnSpc>
              <a:buFontTx/>
              <a:buNone/>
            </a:pPr>
            <a:r>
              <a:rPr lang="zh-CN" altLang="en-US" sz="3200" b="1" dirty="0"/>
              <a:t>　</a:t>
            </a:r>
            <a:r>
              <a:rPr lang="en-US" altLang="zh-CN" sz="3200" b="1" dirty="0">
                <a:solidFill>
                  <a:srgbClr val="FF0000"/>
                </a:solidFill>
              </a:rPr>
              <a:t>2</a:t>
            </a:r>
            <a:r>
              <a:rPr lang="zh-CN" altLang="en-US" sz="3200" b="1" dirty="0">
                <a:solidFill>
                  <a:srgbClr val="FF0000"/>
                </a:solidFill>
              </a:rPr>
              <a:t>．瓶帽</a:t>
            </a:r>
            <a:br>
              <a:rPr lang="zh-CN" altLang="en-US" sz="3200" b="1" dirty="0">
                <a:solidFill>
                  <a:srgbClr val="FF0000"/>
                </a:solidFill>
              </a:rPr>
            </a:br>
            <a:r>
              <a:rPr lang="zh-CN" altLang="en-US" sz="3200" b="1" dirty="0"/>
              <a:t>　　瓶帽是瓶阀的防护装置，它可避免气瓶在搬运过程中因碰撞而损坏瓶阀，保护出气口螺纹不被损坏，防止灰尘、水分或油脂等杂物落人阀内。其要求：</a:t>
            </a:r>
            <a:r>
              <a:rPr lang="en-US" altLang="zh-CN" sz="3200" b="1" dirty="0"/>
              <a:t>A.</a:t>
            </a:r>
            <a:r>
              <a:rPr lang="zh-CN" altLang="en-US" sz="3200" b="1" dirty="0"/>
              <a:t>有良好的抗撞击性。</a:t>
            </a:r>
            <a:r>
              <a:rPr lang="en-US" altLang="zh-CN" sz="3200" b="1" dirty="0"/>
              <a:t>B.</a:t>
            </a:r>
            <a:r>
              <a:rPr lang="zh-CN" altLang="en-US" sz="3200" b="1" dirty="0"/>
              <a:t>不得用灰口铸铁制造。</a:t>
            </a:r>
            <a:r>
              <a:rPr lang="en-US" altLang="zh-CN" sz="3200" b="1" dirty="0"/>
              <a:t>C.</a:t>
            </a:r>
            <a:r>
              <a:rPr lang="zh-CN" altLang="en-US" sz="3200" b="1" dirty="0"/>
              <a:t>无特殊要求的，应配带固定式瓶帽，同一工厂制造的同一规格的固定式瓶帽，重量允差不超过５％。</a:t>
            </a:r>
            <a:endParaRPr lang="zh-CN" altLang="en-US" sz="3200" b="1" dirty="0"/>
          </a:p>
        </p:txBody>
      </p:sp>
      <p:sp>
        <p:nvSpPr>
          <p:cNvPr id="29701" name="Text Box 33"/>
          <p:cNvSpPr txBox="1"/>
          <p:nvPr/>
        </p:nvSpPr>
        <p:spPr>
          <a:xfrm>
            <a:off x="-163512" y="176213"/>
            <a:ext cx="10737850"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第一部分、工业气瓶种类及相关知识</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Line 12"/>
          <p:cNvSpPr/>
          <p:nvPr/>
        </p:nvSpPr>
        <p:spPr>
          <a:xfrm flipV="1">
            <a:off x="2368550" y="2078038"/>
            <a:ext cx="0" cy="6351587"/>
          </a:xfrm>
          <a:prstGeom prst="line">
            <a:avLst/>
          </a:prstGeom>
          <a:ln w="38100" cap="flat" cmpd="sng">
            <a:solidFill>
              <a:srgbClr val="0000FF"/>
            </a:solidFill>
            <a:prstDash val="dash"/>
            <a:headEnd type="none" w="med" len="med"/>
            <a:tailEnd type="none" w="med" len="med"/>
          </a:ln>
        </p:spPr>
      </p:sp>
      <p:sp>
        <p:nvSpPr>
          <p:cNvPr id="30723" name="Line 13"/>
          <p:cNvSpPr/>
          <p:nvPr/>
        </p:nvSpPr>
        <p:spPr>
          <a:xfrm flipV="1">
            <a:off x="2470150" y="8429625"/>
            <a:ext cx="9174163" cy="0"/>
          </a:xfrm>
          <a:prstGeom prst="line">
            <a:avLst/>
          </a:prstGeom>
          <a:ln w="38100" cap="flat" cmpd="sng">
            <a:solidFill>
              <a:srgbClr val="0000FF"/>
            </a:solidFill>
            <a:prstDash val="dash"/>
            <a:headEnd type="none" w="med" len="med"/>
            <a:tailEnd type="none" w="med" len="med"/>
          </a:ln>
        </p:spPr>
      </p:sp>
      <p:sp>
        <p:nvSpPr>
          <p:cNvPr id="30724" name="Rectangle 17"/>
          <p:cNvSpPr/>
          <p:nvPr/>
        </p:nvSpPr>
        <p:spPr>
          <a:xfrm>
            <a:off x="2671763" y="2381250"/>
            <a:ext cx="8770937" cy="5343525"/>
          </a:xfrm>
          <a:prstGeom prst="rect">
            <a:avLst/>
          </a:prstGeom>
          <a:noFill/>
          <a:ln w="9525">
            <a:noFill/>
          </a:ln>
        </p:spPr>
        <p:txBody>
          <a:bodyPr/>
          <a:p>
            <a:pPr marL="342900" indent="-342900">
              <a:lnSpc>
                <a:spcPct val="120000"/>
              </a:lnSpc>
              <a:spcBef>
                <a:spcPct val="20000"/>
              </a:spcBef>
            </a:pPr>
            <a:r>
              <a:rPr lang="en-US" altLang="zh-CN" dirty="0">
                <a:solidFill>
                  <a:srgbClr val="FF0000"/>
                </a:solidFill>
                <a:latin typeface="宋体" panose="02010600030101010101" pitchFamily="2" charset="-122"/>
                <a:ea typeface="宋体" panose="02010600030101010101" pitchFamily="2" charset="-122"/>
              </a:rPr>
              <a:t>3</a:t>
            </a:r>
            <a:r>
              <a:rPr lang="zh-CN" altLang="en-US" dirty="0">
                <a:solidFill>
                  <a:srgbClr val="FF0000"/>
                </a:solidFill>
                <a:latin typeface="宋体" panose="02010600030101010101" pitchFamily="2" charset="-122"/>
                <a:ea typeface="宋体" panose="02010600030101010101" pitchFamily="2" charset="-122"/>
              </a:rPr>
              <a:t>．瓶阀</a:t>
            </a:r>
            <a:br>
              <a:rPr lang="zh-CN" altLang="en-US" dirty="0">
                <a:solidFill>
                  <a:srgbClr val="FF0000"/>
                </a:solidFill>
                <a:latin typeface="宋体" panose="02010600030101010101" pitchFamily="2" charset="-122"/>
                <a:ea typeface="宋体" panose="02010600030101010101" pitchFamily="2" charset="-122"/>
              </a:rPr>
            </a:br>
            <a:r>
              <a:rPr lang="en-US" altLang="zh-CN" dirty="0">
                <a:solidFill>
                  <a:schemeClr val="tx1"/>
                </a:solidFill>
                <a:latin typeface="宋体" panose="02010600030101010101" pitchFamily="2" charset="-122"/>
                <a:ea typeface="宋体" panose="02010600030101010101" pitchFamily="2" charset="-122"/>
              </a:rPr>
              <a:t>A</a:t>
            </a:r>
            <a:r>
              <a:rPr lang="zh-CN" altLang="en-US" dirty="0">
                <a:solidFill>
                  <a:schemeClr val="tx1"/>
                </a:solidFill>
                <a:latin typeface="宋体" panose="02010600030101010101" pitchFamily="2" charset="-122"/>
                <a:ea typeface="宋体" panose="02010600030101010101" pitchFamily="2" charset="-122"/>
              </a:rPr>
              <a:t>、瓶阀是控制气体出入的装置，一般是用黄铜或钢制造。充装可燃气体的钢瓶的瓶阀，其出气口螺纹为左旋；盛装助燃气体的气瓶，其出气口螺纹为右旋。瓶阀的这种结构可有效地防止可燃气体与非可燃气体的错装。</a:t>
            </a:r>
            <a:endParaRPr lang="zh-CN" altLang="en-US" dirty="0">
              <a:solidFill>
                <a:schemeClr val="tx1"/>
              </a:solidFill>
              <a:latin typeface="宋体" panose="02010600030101010101" pitchFamily="2" charset="-122"/>
              <a:ea typeface="宋体" panose="02010600030101010101" pitchFamily="2" charset="-122"/>
            </a:endParaRPr>
          </a:p>
          <a:p>
            <a:pPr marL="342900" indent="-342900" algn="ctr">
              <a:lnSpc>
                <a:spcPct val="90000"/>
              </a:lnSpc>
              <a:spcBef>
                <a:spcPct val="20000"/>
              </a:spcBef>
              <a:buChar char="•"/>
            </a:pPr>
            <a:endParaRPr lang="zh-CN" altLang="en-US" b="0" dirty="0">
              <a:solidFill>
                <a:schemeClr val="tx1"/>
              </a:solidFill>
              <a:latin typeface="宋体" panose="02010600030101010101" pitchFamily="2" charset="-122"/>
              <a:ea typeface="宋体" panose="02010600030101010101" pitchFamily="2" charset="-122"/>
            </a:endParaRPr>
          </a:p>
        </p:txBody>
      </p:sp>
      <p:sp>
        <p:nvSpPr>
          <p:cNvPr id="30725" name="Text Box 33"/>
          <p:cNvSpPr txBox="1"/>
          <p:nvPr/>
        </p:nvSpPr>
        <p:spPr>
          <a:xfrm>
            <a:off x="-163512" y="176213"/>
            <a:ext cx="10737850"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第一部分、工业气瓶种类及相关知识</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Line 12"/>
          <p:cNvSpPr/>
          <p:nvPr/>
        </p:nvSpPr>
        <p:spPr>
          <a:xfrm flipV="1">
            <a:off x="2368550" y="2078038"/>
            <a:ext cx="0" cy="6351587"/>
          </a:xfrm>
          <a:prstGeom prst="line">
            <a:avLst/>
          </a:prstGeom>
          <a:ln w="38100" cap="flat" cmpd="sng">
            <a:solidFill>
              <a:srgbClr val="0000FF"/>
            </a:solidFill>
            <a:prstDash val="dash"/>
            <a:headEnd type="none" w="med" len="med"/>
            <a:tailEnd type="none" w="med" len="med"/>
          </a:ln>
        </p:spPr>
      </p:sp>
      <p:sp>
        <p:nvSpPr>
          <p:cNvPr id="31747" name="Line 13"/>
          <p:cNvSpPr/>
          <p:nvPr/>
        </p:nvSpPr>
        <p:spPr>
          <a:xfrm flipV="1">
            <a:off x="2470150" y="8429625"/>
            <a:ext cx="9174163" cy="0"/>
          </a:xfrm>
          <a:prstGeom prst="line">
            <a:avLst/>
          </a:prstGeom>
          <a:ln w="38100" cap="flat" cmpd="sng">
            <a:solidFill>
              <a:srgbClr val="0000FF"/>
            </a:solidFill>
            <a:prstDash val="dash"/>
            <a:headEnd type="none" w="med" len="med"/>
            <a:tailEnd type="none" w="med" len="med"/>
          </a:ln>
        </p:spPr>
      </p:sp>
      <p:sp>
        <p:nvSpPr>
          <p:cNvPr id="31748" name="Rectangle 16"/>
          <p:cNvSpPr/>
          <p:nvPr/>
        </p:nvSpPr>
        <p:spPr>
          <a:xfrm>
            <a:off x="2470150" y="1618457"/>
            <a:ext cx="9575800" cy="6737350"/>
          </a:xfrm>
          <a:prstGeom prst="rect">
            <a:avLst/>
          </a:prstGeom>
          <a:noFill/>
          <a:ln w="9525">
            <a:noFill/>
          </a:ln>
        </p:spPr>
        <p:txBody>
          <a:bodyPr anchor="ctr" anchorCtr="0">
            <a:spAutoFit/>
          </a:bodyPr>
          <a:p>
            <a:pPr indent="278130" eaLnBrk="1" hangingPunct="1">
              <a:lnSpc>
                <a:spcPct val="90000"/>
              </a:lnSpc>
            </a:pPr>
            <a:r>
              <a:rPr lang="zh-CN" altLang="en-US" dirty="0">
                <a:solidFill>
                  <a:srgbClr val="FF0000"/>
                </a:solidFill>
                <a:latin typeface="Arial" panose="020B0604020202020204" pitchFamily="34" charset="0"/>
                <a:ea typeface="宋体" panose="02010600030101010101" pitchFamily="2" charset="-122"/>
              </a:rPr>
              <a:t>B、 对瓶阀的要求</a:t>
            </a:r>
            <a:endParaRPr lang="zh-CN" altLang="en-US" dirty="0">
              <a:solidFill>
                <a:srgbClr val="FF0000"/>
              </a:solidFill>
              <a:latin typeface="Arial" panose="020B0604020202020204" pitchFamily="34" charset="0"/>
              <a:ea typeface="宋体" panose="02010600030101010101" pitchFamily="2" charset="-122"/>
            </a:endParaRPr>
          </a:p>
          <a:p>
            <a:pPr indent="278130" eaLnBrk="1" hangingPunct="1">
              <a:lnSpc>
                <a:spcPct val="90000"/>
              </a:lnSpc>
            </a:pPr>
            <a:r>
              <a:rPr lang="en-US" altLang="zh-CN" dirty="0">
                <a:solidFill>
                  <a:schemeClr val="tx1"/>
                </a:solidFill>
                <a:latin typeface="Arial" panose="020B0604020202020204" pitchFamily="34" charset="0"/>
                <a:ea typeface="宋体" panose="02010600030101010101" pitchFamily="2" charset="-122"/>
              </a:rPr>
              <a:t>①</a:t>
            </a:r>
            <a:r>
              <a:rPr lang="zh-CN" altLang="en-US" dirty="0">
                <a:solidFill>
                  <a:schemeClr val="tx1"/>
                </a:solidFill>
                <a:latin typeface="Arial" panose="020B0604020202020204" pitchFamily="34" charset="0"/>
                <a:ea typeface="宋体" panose="02010600030101010101" pitchFamily="2" charset="-122"/>
              </a:rPr>
              <a:t>瓶阀材料应符合相应标准的规定，所用材料既不与瓶内盛装气体发生化学反应，也不影响气体的质量。</a:t>
            </a:r>
            <a:endParaRPr lang="zh-CN" altLang="en-US" dirty="0">
              <a:solidFill>
                <a:schemeClr val="tx1"/>
              </a:solidFill>
              <a:latin typeface="Arial" panose="020B0604020202020204" pitchFamily="34" charset="0"/>
              <a:ea typeface="宋体" panose="02010600030101010101" pitchFamily="2" charset="-122"/>
            </a:endParaRPr>
          </a:p>
          <a:p>
            <a:pPr indent="278130" eaLnBrk="1" hangingPunct="1">
              <a:lnSpc>
                <a:spcPct val="90000"/>
              </a:lnSpc>
            </a:pPr>
            <a:r>
              <a:rPr lang="en-US" altLang="zh-CN" dirty="0">
                <a:solidFill>
                  <a:schemeClr val="tx1"/>
                </a:solidFill>
                <a:latin typeface="Arial" panose="020B0604020202020204" pitchFamily="34" charset="0"/>
                <a:ea typeface="宋体" panose="02010600030101010101" pitchFamily="2" charset="-122"/>
              </a:rPr>
              <a:t>②</a:t>
            </a:r>
            <a:r>
              <a:rPr lang="zh-CN" altLang="en-US" dirty="0">
                <a:solidFill>
                  <a:schemeClr val="tx1"/>
                </a:solidFill>
                <a:latin typeface="Arial" panose="020B0604020202020204" pitchFamily="34" charset="0"/>
                <a:ea typeface="宋体" panose="02010600030101010101" pitchFamily="2" charset="-122"/>
              </a:rPr>
              <a:t>瓶阀上与气瓶连接的螺纹，必须与瓶口内螺纹匹配，并符合相应标准的规定。瓶阀出气口的结构，应有效地防止气体错装、错用。</a:t>
            </a:r>
            <a:endParaRPr lang="zh-CN" altLang="en-US" dirty="0">
              <a:solidFill>
                <a:schemeClr val="tx1"/>
              </a:solidFill>
              <a:latin typeface="Arial" panose="020B0604020202020204" pitchFamily="34" charset="0"/>
              <a:ea typeface="宋体" panose="02010600030101010101" pitchFamily="2" charset="-122"/>
            </a:endParaRPr>
          </a:p>
          <a:p>
            <a:pPr indent="278130" eaLnBrk="1" hangingPunct="1">
              <a:lnSpc>
                <a:spcPct val="90000"/>
              </a:lnSpc>
            </a:pPr>
            <a:r>
              <a:rPr lang="en-US" altLang="zh-CN" dirty="0">
                <a:solidFill>
                  <a:schemeClr val="tx1"/>
                </a:solidFill>
                <a:latin typeface="Arial" panose="020B0604020202020204" pitchFamily="34" charset="0"/>
                <a:ea typeface="宋体" panose="02010600030101010101" pitchFamily="2" charset="-122"/>
              </a:rPr>
              <a:t>③</a:t>
            </a:r>
            <a:r>
              <a:rPr lang="zh-CN" altLang="en-US" dirty="0">
                <a:solidFill>
                  <a:schemeClr val="tx1"/>
                </a:solidFill>
                <a:latin typeface="Arial" panose="020B0604020202020204" pitchFamily="34" charset="0"/>
                <a:ea typeface="宋体" panose="02010600030101010101" pitchFamily="2" charset="-122"/>
              </a:rPr>
              <a:t>氧气和强氧化性气体气瓶的瓶阀密封材料，必须采用无油的阻燃材料。</a:t>
            </a:r>
            <a:endParaRPr lang="zh-CN" altLang="en-US" dirty="0">
              <a:solidFill>
                <a:schemeClr val="tx1"/>
              </a:solidFill>
              <a:latin typeface="Arial" panose="020B0604020202020204" pitchFamily="34" charset="0"/>
              <a:ea typeface="宋体" panose="02010600030101010101" pitchFamily="2" charset="-122"/>
            </a:endParaRPr>
          </a:p>
          <a:p>
            <a:pPr indent="278130" eaLnBrk="1" hangingPunct="1">
              <a:lnSpc>
                <a:spcPct val="90000"/>
              </a:lnSpc>
            </a:pPr>
            <a:r>
              <a:rPr lang="en-US" altLang="zh-CN" dirty="0">
                <a:solidFill>
                  <a:schemeClr val="tx1"/>
                </a:solidFill>
                <a:latin typeface="Arial" panose="020B0604020202020204" pitchFamily="34" charset="0"/>
                <a:ea typeface="宋体" panose="02010600030101010101" pitchFamily="2" charset="-122"/>
              </a:rPr>
              <a:t>④</a:t>
            </a:r>
            <a:r>
              <a:rPr lang="zh-CN" altLang="en-US" dirty="0">
                <a:solidFill>
                  <a:schemeClr val="tx1"/>
                </a:solidFill>
                <a:latin typeface="Arial" panose="020B0604020202020204" pitchFamily="34" charset="0"/>
                <a:ea typeface="宋体" panose="02010600030101010101" pitchFamily="2" charset="-122"/>
              </a:rPr>
              <a:t>液化石油气瓶阀的手轮材料，应具有阻燃性能。</a:t>
            </a:r>
            <a:endParaRPr lang="zh-CN" altLang="en-US" dirty="0">
              <a:solidFill>
                <a:schemeClr val="tx1"/>
              </a:solidFill>
              <a:latin typeface="Arial" panose="020B0604020202020204" pitchFamily="34" charset="0"/>
              <a:ea typeface="宋体" panose="02010600030101010101" pitchFamily="2" charset="-122"/>
            </a:endParaRPr>
          </a:p>
          <a:p>
            <a:pPr indent="278130" eaLnBrk="1" hangingPunct="1">
              <a:lnSpc>
                <a:spcPct val="90000"/>
              </a:lnSpc>
            </a:pPr>
            <a:r>
              <a:rPr lang="en-US" altLang="zh-CN" dirty="0">
                <a:solidFill>
                  <a:schemeClr val="tx1"/>
                </a:solidFill>
                <a:latin typeface="Arial" panose="020B0604020202020204" pitchFamily="34" charset="0"/>
                <a:ea typeface="宋体" panose="02010600030101010101" pitchFamily="2" charset="-122"/>
              </a:rPr>
              <a:t>⑤</a:t>
            </a:r>
            <a:r>
              <a:rPr lang="zh-CN" altLang="en-US" dirty="0">
                <a:solidFill>
                  <a:schemeClr val="tx1"/>
                </a:solidFill>
                <a:latin typeface="Arial" panose="020B0604020202020204" pitchFamily="34" charset="0"/>
                <a:ea typeface="宋体" panose="02010600030101010101" pitchFamily="2" charset="-122"/>
              </a:rPr>
              <a:t>瓶阀阀体上如装有爆破片，其公称爆破压力应为气瓶的水压试验压力。</a:t>
            </a:r>
            <a:endParaRPr lang="zh-CN" altLang="en-US" dirty="0">
              <a:solidFill>
                <a:schemeClr val="tx1"/>
              </a:solidFill>
              <a:latin typeface="Arial" panose="020B0604020202020204" pitchFamily="34" charset="0"/>
              <a:ea typeface="宋体" panose="02010600030101010101" pitchFamily="2" charset="-122"/>
            </a:endParaRPr>
          </a:p>
          <a:p>
            <a:pPr indent="278130" eaLnBrk="1" hangingPunct="1">
              <a:lnSpc>
                <a:spcPct val="90000"/>
              </a:lnSpc>
            </a:pPr>
            <a:r>
              <a:rPr lang="en-US" altLang="zh-CN" dirty="0">
                <a:solidFill>
                  <a:schemeClr val="tx1"/>
                </a:solidFill>
                <a:latin typeface="Arial" panose="020B0604020202020204" pitchFamily="34" charset="0"/>
                <a:ea typeface="宋体" panose="02010600030101010101" pitchFamily="2" charset="-122"/>
              </a:rPr>
              <a:t>⑥</a:t>
            </a:r>
            <a:r>
              <a:rPr lang="zh-CN" altLang="en-US" dirty="0">
                <a:solidFill>
                  <a:schemeClr val="tx1"/>
                </a:solidFill>
                <a:latin typeface="Arial" panose="020B0604020202020204" pitchFamily="34" charset="0"/>
                <a:ea typeface="宋体" panose="02010600030101010101" pitchFamily="2" charset="-122"/>
              </a:rPr>
              <a:t>同一规格、型号的瓶阀，重量允差不超过５％。</a:t>
            </a:r>
            <a:endParaRPr lang="zh-CN" altLang="en-US" dirty="0">
              <a:solidFill>
                <a:schemeClr val="tx1"/>
              </a:solidFill>
              <a:latin typeface="Arial" panose="020B0604020202020204" pitchFamily="34" charset="0"/>
              <a:ea typeface="宋体" panose="02010600030101010101" pitchFamily="2" charset="-122"/>
            </a:endParaRPr>
          </a:p>
          <a:p>
            <a:pPr indent="278130" eaLnBrk="1" hangingPunct="1">
              <a:lnSpc>
                <a:spcPct val="90000"/>
              </a:lnSpc>
            </a:pPr>
            <a:r>
              <a:rPr lang="en-US" altLang="zh-CN" dirty="0">
                <a:solidFill>
                  <a:schemeClr val="tx1"/>
                </a:solidFill>
                <a:latin typeface="Arial" panose="020B0604020202020204" pitchFamily="34" charset="0"/>
                <a:ea typeface="宋体" panose="02010600030101010101" pitchFamily="2" charset="-122"/>
              </a:rPr>
              <a:t>⑦</a:t>
            </a:r>
            <a:r>
              <a:rPr lang="zh-CN" altLang="en-US" dirty="0">
                <a:solidFill>
                  <a:schemeClr val="tx1"/>
                </a:solidFill>
                <a:latin typeface="Arial" panose="020B0604020202020204" pitchFamily="34" charset="0"/>
                <a:ea typeface="宋体" panose="02010600030101010101" pitchFamily="2" charset="-122"/>
              </a:rPr>
              <a:t>非重复充装瓶阀必须采用不可拆卸方式与非重复充装气瓶装配。</a:t>
            </a:r>
            <a:endParaRPr lang="zh-CN" altLang="en-US" dirty="0">
              <a:solidFill>
                <a:schemeClr val="tx1"/>
              </a:solidFill>
              <a:latin typeface="Arial" panose="020B0604020202020204" pitchFamily="34" charset="0"/>
              <a:ea typeface="宋体" panose="02010600030101010101" pitchFamily="2" charset="-122"/>
            </a:endParaRPr>
          </a:p>
          <a:p>
            <a:pPr indent="278130" eaLnBrk="1" hangingPunct="1">
              <a:lnSpc>
                <a:spcPct val="90000"/>
              </a:lnSpc>
            </a:pPr>
            <a:r>
              <a:rPr lang="en-US" altLang="zh-CN" dirty="0">
                <a:solidFill>
                  <a:schemeClr val="tx1"/>
                </a:solidFill>
                <a:latin typeface="Arial" panose="020B0604020202020204" pitchFamily="34" charset="0"/>
                <a:ea typeface="宋体" panose="02010600030101010101" pitchFamily="2" charset="-122"/>
              </a:rPr>
              <a:t>⑧</a:t>
            </a:r>
            <a:r>
              <a:rPr lang="zh-CN" altLang="en-US" dirty="0">
                <a:solidFill>
                  <a:schemeClr val="tx1"/>
                </a:solidFill>
                <a:latin typeface="Arial" panose="020B0604020202020204" pitchFamily="34" charset="0"/>
                <a:ea typeface="宋体" panose="02010600030101010101" pitchFamily="2" charset="-122"/>
              </a:rPr>
              <a:t>瓶阀出厂时，应逐只出具合格证。</a:t>
            </a:r>
            <a:endParaRPr lang="zh-CN" altLang="en-US" dirty="0">
              <a:solidFill>
                <a:schemeClr val="tx1"/>
              </a:solidFill>
              <a:latin typeface="Arial" panose="020B0604020202020204" pitchFamily="34" charset="0"/>
              <a:ea typeface="宋体" panose="02010600030101010101" pitchFamily="2" charset="-122"/>
            </a:endParaRPr>
          </a:p>
        </p:txBody>
      </p:sp>
      <p:sp>
        <p:nvSpPr>
          <p:cNvPr id="31749" name="Text Box 33"/>
          <p:cNvSpPr txBox="1"/>
          <p:nvPr/>
        </p:nvSpPr>
        <p:spPr>
          <a:xfrm>
            <a:off x="-163512" y="176213"/>
            <a:ext cx="10737850"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第一部分、工业气瓶种类及相关知识</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ext Box 33"/>
          <p:cNvSpPr txBox="1"/>
          <p:nvPr/>
        </p:nvSpPr>
        <p:spPr>
          <a:xfrm>
            <a:off x="600075" y="220663"/>
            <a:ext cx="8770938"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第二部分、工业气瓶相关法规简介</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32771" name="Line 12"/>
          <p:cNvSpPr/>
          <p:nvPr/>
        </p:nvSpPr>
        <p:spPr>
          <a:xfrm flipH="1" flipV="1">
            <a:off x="2266950" y="2078038"/>
            <a:ext cx="101600" cy="6351587"/>
          </a:xfrm>
          <a:prstGeom prst="line">
            <a:avLst/>
          </a:prstGeom>
          <a:ln w="38100" cap="flat" cmpd="sng">
            <a:solidFill>
              <a:srgbClr val="0000FF"/>
            </a:solidFill>
            <a:prstDash val="dash"/>
            <a:headEnd type="none" w="med" len="med"/>
            <a:tailEnd type="none" w="med" len="med"/>
          </a:ln>
        </p:spPr>
      </p:sp>
      <p:sp>
        <p:nvSpPr>
          <p:cNvPr id="32772" name="Line 13"/>
          <p:cNvSpPr/>
          <p:nvPr/>
        </p:nvSpPr>
        <p:spPr>
          <a:xfrm flipV="1">
            <a:off x="2470150" y="8429625"/>
            <a:ext cx="9174163" cy="0"/>
          </a:xfrm>
          <a:prstGeom prst="line">
            <a:avLst/>
          </a:prstGeom>
          <a:ln w="38100" cap="flat" cmpd="sng">
            <a:solidFill>
              <a:srgbClr val="0000FF"/>
            </a:solidFill>
            <a:prstDash val="dash"/>
            <a:headEnd type="none" w="med" len="med"/>
            <a:tailEnd type="none" w="med" len="med"/>
          </a:ln>
        </p:spPr>
      </p:sp>
      <p:grpSp>
        <p:nvGrpSpPr>
          <p:cNvPr id="32773" name="Group 14"/>
          <p:cNvGrpSpPr/>
          <p:nvPr/>
        </p:nvGrpSpPr>
        <p:grpSpPr>
          <a:xfrm>
            <a:off x="9942513" y="6111875"/>
            <a:ext cx="2871787" cy="2016125"/>
            <a:chOff x="0" y="0"/>
            <a:chExt cx="1968" cy="1152"/>
          </a:xfrm>
        </p:grpSpPr>
        <p:graphicFrame>
          <p:nvGraphicFramePr>
            <p:cNvPr id="32776" name="Object 17"/>
            <p:cNvGraphicFramePr>
              <a:graphicFrameLocks noChangeAspect="1"/>
            </p:cNvGraphicFramePr>
            <p:nvPr/>
          </p:nvGraphicFramePr>
          <p:xfrm>
            <a:off x="0" y="0"/>
            <a:ext cx="1968" cy="1152"/>
          </p:xfrm>
          <a:graphic>
            <a:graphicData uri="http://schemas.openxmlformats.org/presentationml/2006/ole">
              <mc:AlternateContent xmlns:mc="http://schemas.openxmlformats.org/markup-compatibility/2006">
                <mc:Choice xmlns:v="urn:schemas-microsoft-com:vml" Requires="v">
                  <p:oleObj spid="_x0000_s3076" name="" r:id="rId1" imgW="1036320" imgH="504825" progId="MS_ClipArt_Gallery.2">
                    <p:embed/>
                  </p:oleObj>
                </mc:Choice>
                <mc:Fallback>
                  <p:oleObj name="" r:id="rId1" imgW="1036320" imgH="504825" progId="MS_ClipArt_Gallery.2">
                    <p:embed/>
                    <p:pic>
                      <p:nvPicPr>
                        <p:cNvPr id="0" name="图片 3075"/>
                        <p:cNvPicPr/>
                        <p:nvPr/>
                      </p:nvPicPr>
                      <p:blipFill>
                        <a:blip r:embed="rId2"/>
                        <a:stretch>
                          <a:fillRect/>
                        </a:stretch>
                      </p:blipFill>
                      <p:spPr>
                        <a:xfrm>
                          <a:off x="0" y="0"/>
                          <a:ext cx="1968" cy="1152"/>
                        </a:xfrm>
                        <a:prstGeom prst="rect">
                          <a:avLst/>
                        </a:prstGeom>
                        <a:noFill/>
                        <a:ln w="38100">
                          <a:noFill/>
                          <a:miter/>
                        </a:ln>
                      </p:spPr>
                    </p:pic>
                  </p:oleObj>
                </mc:Fallback>
              </mc:AlternateContent>
            </a:graphicData>
          </a:graphic>
        </p:graphicFrame>
        <p:sp>
          <p:nvSpPr>
            <p:cNvPr id="32777" name="Text Box 18"/>
            <p:cNvSpPr txBox="1"/>
            <p:nvPr/>
          </p:nvSpPr>
          <p:spPr>
            <a:xfrm>
              <a:off x="1057" y="192"/>
              <a:ext cx="574" cy="367"/>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a:t>
              </a:r>
              <a:endParaRPr lang="en-US" altLang="zh-CN" sz="1600" dirty="0">
                <a:solidFill>
                  <a:schemeClr val="tx1"/>
                </a:solidFill>
                <a:latin typeface="Times New Roman" panose="02020603050405020304" pitchFamily="18" charset="0"/>
                <a:ea typeface="PMingLiU" pitchFamily="18" charset="-120"/>
              </a:endParaRPr>
            </a:p>
          </p:txBody>
        </p:sp>
        <p:sp>
          <p:nvSpPr>
            <p:cNvPr id="32778" name="Text Box 19"/>
            <p:cNvSpPr txBox="1"/>
            <p:nvPr/>
          </p:nvSpPr>
          <p:spPr>
            <a:xfrm>
              <a:off x="337" y="192"/>
              <a:ext cx="574" cy="465"/>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GHGHGHGHGHGHGHG,</a:t>
              </a:r>
              <a:endParaRPr lang="en-US" altLang="zh-CN" sz="1600" dirty="0">
                <a:solidFill>
                  <a:schemeClr val="tx1"/>
                </a:solidFill>
                <a:latin typeface="Times New Roman" panose="02020603050405020304" pitchFamily="18" charset="0"/>
                <a:ea typeface="PMingLiU" pitchFamily="18" charset="-120"/>
              </a:endParaRPr>
            </a:p>
          </p:txBody>
        </p:sp>
      </p:grpSp>
      <p:sp>
        <p:nvSpPr>
          <p:cNvPr id="32774" name="Rectangle 20"/>
          <p:cNvSpPr/>
          <p:nvPr/>
        </p:nvSpPr>
        <p:spPr>
          <a:xfrm>
            <a:off x="2760504" y="2251075"/>
            <a:ext cx="6307455" cy="534035"/>
          </a:xfrm>
          <a:prstGeom prst="rect">
            <a:avLst/>
          </a:prstGeom>
          <a:noFill/>
          <a:ln w="9525">
            <a:noFill/>
          </a:ln>
        </p:spPr>
        <p:txBody>
          <a:bodyPr wrap="none" anchor="t" anchorCtr="1">
            <a:spAutoFit/>
          </a:bodyPr>
          <a:p>
            <a:pPr algn="ctr" eaLnBrk="1" hangingPunct="1">
              <a:lnSpc>
                <a:spcPct val="90000"/>
              </a:lnSpc>
            </a:pPr>
            <a:r>
              <a:rPr lang="zh-CN" altLang="en-US" dirty="0">
                <a:solidFill>
                  <a:srgbClr val="FF0000"/>
                </a:solidFill>
                <a:latin typeface="宋体" panose="02010600030101010101" pitchFamily="2" charset="-122"/>
                <a:ea typeface="宋体" panose="02010600030101010101" pitchFamily="2" charset="-122"/>
              </a:rPr>
              <a:t>一、</a:t>
            </a:r>
            <a:r>
              <a:rPr lang="en-US" altLang="zh-CN" dirty="0">
                <a:solidFill>
                  <a:srgbClr val="FF0000"/>
                </a:solidFill>
                <a:latin typeface="宋体" panose="02010600030101010101" pitchFamily="2" charset="-122"/>
                <a:ea typeface="宋体" panose="02010600030101010101" pitchFamily="2" charset="-122"/>
              </a:rPr>
              <a:t>《</a:t>
            </a:r>
            <a:r>
              <a:rPr lang="zh-CN" altLang="en-US" dirty="0">
                <a:solidFill>
                  <a:srgbClr val="FF0000"/>
                </a:solidFill>
                <a:latin typeface="宋体" panose="02010600030101010101" pitchFamily="2" charset="-122"/>
                <a:ea typeface="宋体" panose="02010600030101010101" pitchFamily="2" charset="-122"/>
              </a:rPr>
              <a:t>特种设备安全监察条例</a:t>
            </a:r>
            <a:r>
              <a:rPr lang="en-US" altLang="zh-CN" dirty="0">
                <a:solidFill>
                  <a:srgbClr val="FF0000"/>
                </a:solidFill>
                <a:latin typeface="宋体" panose="02010600030101010101" pitchFamily="2" charset="-122"/>
                <a:ea typeface="宋体" panose="02010600030101010101" pitchFamily="2" charset="-122"/>
              </a:rPr>
              <a:t>》</a:t>
            </a:r>
            <a:r>
              <a:rPr lang="zh-CN" altLang="en-US" dirty="0">
                <a:solidFill>
                  <a:srgbClr val="FF0000"/>
                </a:solidFill>
                <a:latin typeface="黑体" panose="02010609060101010101" pitchFamily="49" charset="-122"/>
              </a:rPr>
              <a:t>　</a:t>
            </a:r>
            <a:endParaRPr lang="zh-CN" altLang="en-US" dirty="0">
              <a:solidFill>
                <a:srgbClr val="FF0000"/>
              </a:solidFill>
              <a:latin typeface="黑体" panose="02010609060101010101" pitchFamily="49" charset="-122"/>
            </a:endParaRPr>
          </a:p>
        </p:txBody>
      </p:sp>
      <p:sp>
        <p:nvSpPr>
          <p:cNvPr id="32775" name="Rectangle 21"/>
          <p:cNvSpPr/>
          <p:nvPr/>
        </p:nvSpPr>
        <p:spPr>
          <a:xfrm>
            <a:off x="2570163" y="2982278"/>
            <a:ext cx="7675562" cy="5408295"/>
          </a:xfrm>
          <a:prstGeom prst="rect">
            <a:avLst/>
          </a:prstGeom>
          <a:noFill/>
          <a:ln w="9525">
            <a:noFill/>
          </a:ln>
        </p:spPr>
        <p:txBody>
          <a:bodyPr anchor="ctr" anchorCtr="0">
            <a:spAutoFit/>
          </a:bodyPr>
          <a:p>
            <a:pPr eaLnBrk="1" hangingPunct="1">
              <a:lnSpc>
                <a:spcPct val="90000"/>
              </a:lnSpc>
            </a:pPr>
            <a:r>
              <a:rPr lang="en-US" altLang="zh-CN" dirty="0">
                <a:solidFill>
                  <a:srgbClr val="FF9900"/>
                </a:solidFill>
                <a:latin typeface="宋体" panose="02010600030101010101" pitchFamily="2" charset="-122"/>
                <a:ea typeface="宋体" panose="02010600030101010101" pitchFamily="2" charset="-122"/>
              </a:rPr>
              <a:t>1</a:t>
            </a:r>
            <a:r>
              <a:rPr lang="zh-CN" altLang="en-US" dirty="0">
                <a:solidFill>
                  <a:srgbClr val="FF9900"/>
                </a:solidFill>
                <a:latin typeface="宋体" panose="02010600030101010101" pitchFamily="2" charset="-122"/>
                <a:ea typeface="宋体" panose="02010600030101010101" pitchFamily="2" charset="-122"/>
              </a:rPr>
              <a:t>、</a:t>
            </a:r>
            <a:r>
              <a:rPr lang="en-US" altLang="zh-CN" dirty="0">
                <a:solidFill>
                  <a:srgbClr val="FF9900"/>
                </a:solidFill>
                <a:latin typeface="宋体" panose="02010600030101010101" pitchFamily="2" charset="-122"/>
                <a:ea typeface="宋体" panose="02010600030101010101" pitchFamily="2" charset="-122"/>
              </a:rPr>
              <a:t>《</a:t>
            </a:r>
            <a:r>
              <a:rPr lang="zh-CN" altLang="en-US" dirty="0">
                <a:solidFill>
                  <a:srgbClr val="FF9900"/>
                </a:solidFill>
                <a:latin typeface="宋体" panose="02010600030101010101" pitchFamily="2" charset="-122"/>
                <a:ea typeface="宋体" panose="02010600030101010101" pitchFamily="2" charset="-122"/>
              </a:rPr>
              <a:t>特种设备安全监察条例</a:t>
            </a:r>
            <a:r>
              <a:rPr lang="en-US" altLang="zh-CN" dirty="0">
                <a:solidFill>
                  <a:srgbClr val="FF9900"/>
                </a:solidFill>
                <a:latin typeface="宋体" panose="02010600030101010101" pitchFamily="2" charset="-122"/>
                <a:ea typeface="宋体" panose="02010600030101010101" pitchFamily="2" charset="-122"/>
              </a:rPr>
              <a:t>》</a:t>
            </a:r>
            <a:endParaRPr lang="en-US" altLang="zh-CN" dirty="0">
              <a:solidFill>
                <a:srgbClr val="FF9900"/>
              </a:solidFill>
              <a:latin typeface="宋体" panose="02010600030101010101" pitchFamily="2" charset="-122"/>
              <a:ea typeface="宋体" panose="02010600030101010101" pitchFamily="2" charset="-122"/>
            </a:endParaRPr>
          </a:p>
          <a:p>
            <a:pPr eaLnBrk="1" hangingPunct="1">
              <a:lnSpc>
                <a:spcPct val="90000"/>
              </a:lnSpc>
            </a:pPr>
            <a:r>
              <a:rPr lang="en-US" altLang="zh-CN" dirty="0">
                <a:latin typeface="宋体" panose="02010600030101010101" pitchFamily="2" charset="-122"/>
                <a:ea typeface="宋体" panose="02010600030101010101" pitchFamily="2" charset="-122"/>
              </a:rPr>
              <a:t>  </a:t>
            </a:r>
            <a:r>
              <a:rPr lang="zh-CN" altLang="en-US" dirty="0">
                <a:solidFill>
                  <a:schemeClr val="tx1"/>
                </a:solidFill>
                <a:latin typeface="宋体" panose="02010600030101010101" pitchFamily="2" charset="-122"/>
                <a:ea typeface="宋体" panose="02010600030101010101" pitchFamily="2" charset="-122"/>
              </a:rPr>
              <a:t>中华人民共和国国务院令 第</a:t>
            </a:r>
            <a:r>
              <a:rPr lang="en-US" altLang="zh-CN" dirty="0">
                <a:solidFill>
                  <a:schemeClr val="tx1"/>
                </a:solidFill>
                <a:latin typeface="宋体" panose="02010600030101010101" pitchFamily="2" charset="-122"/>
                <a:ea typeface="宋体" panose="02010600030101010101" pitchFamily="2" charset="-122"/>
              </a:rPr>
              <a:t>549</a:t>
            </a:r>
            <a:r>
              <a:rPr lang="zh-CN" altLang="en-US" dirty="0">
                <a:solidFill>
                  <a:schemeClr val="tx1"/>
                </a:solidFill>
                <a:latin typeface="宋体" panose="02010600030101010101" pitchFamily="2" charset="-122"/>
                <a:ea typeface="宋体" panose="02010600030101010101" pitchFamily="2" charset="-122"/>
              </a:rPr>
              <a:t>号  </a:t>
            </a:r>
            <a:r>
              <a:rPr lang="en-US" altLang="zh-CN" dirty="0">
                <a:solidFill>
                  <a:schemeClr val="tx1"/>
                </a:solidFill>
                <a:latin typeface="宋体" panose="02010600030101010101" pitchFamily="2" charset="-122"/>
                <a:ea typeface="宋体" panose="02010600030101010101" pitchFamily="2" charset="-122"/>
              </a:rPr>
              <a:t>2009</a:t>
            </a:r>
            <a:r>
              <a:rPr lang="zh-CN" altLang="en-US" dirty="0">
                <a:solidFill>
                  <a:schemeClr val="tx1"/>
                </a:solidFill>
                <a:latin typeface="宋体" panose="02010600030101010101" pitchFamily="2" charset="-122"/>
                <a:ea typeface="宋体" panose="02010600030101010101" pitchFamily="2" charset="-122"/>
              </a:rPr>
              <a:t>年</a:t>
            </a:r>
            <a:r>
              <a:rPr lang="en-US" altLang="zh-CN" dirty="0">
                <a:solidFill>
                  <a:schemeClr val="tx1"/>
                </a:solidFill>
                <a:latin typeface="宋体" panose="02010600030101010101" pitchFamily="2" charset="-122"/>
                <a:ea typeface="宋体" panose="02010600030101010101" pitchFamily="2" charset="-122"/>
              </a:rPr>
              <a:t>1</a:t>
            </a:r>
            <a:r>
              <a:rPr lang="zh-CN" altLang="en-US" dirty="0">
                <a:solidFill>
                  <a:schemeClr val="tx1"/>
                </a:solidFill>
                <a:latin typeface="宋体" panose="02010600030101010101" pitchFamily="2" charset="-122"/>
                <a:ea typeface="宋体" panose="02010600030101010101" pitchFamily="2" charset="-122"/>
              </a:rPr>
              <a:t>月</a:t>
            </a:r>
            <a:r>
              <a:rPr lang="en-US" altLang="zh-CN" dirty="0">
                <a:solidFill>
                  <a:schemeClr val="tx1"/>
                </a:solidFill>
                <a:latin typeface="宋体" panose="02010600030101010101" pitchFamily="2" charset="-122"/>
                <a:ea typeface="宋体" panose="02010600030101010101" pitchFamily="2" charset="-122"/>
              </a:rPr>
              <a:t>14</a:t>
            </a:r>
            <a:r>
              <a:rPr lang="zh-CN" altLang="en-US" dirty="0">
                <a:solidFill>
                  <a:schemeClr val="tx1"/>
                </a:solidFill>
                <a:latin typeface="宋体" panose="02010600030101010101" pitchFamily="2" charset="-122"/>
                <a:ea typeface="宋体" panose="02010600030101010101" pitchFamily="2" charset="-122"/>
              </a:rPr>
              <a:t>日国务院第</a:t>
            </a:r>
            <a:r>
              <a:rPr lang="en-US" altLang="zh-CN" dirty="0">
                <a:solidFill>
                  <a:schemeClr val="tx1"/>
                </a:solidFill>
                <a:latin typeface="宋体" panose="02010600030101010101" pitchFamily="2" charset="-122"/>
                <a:ea typeface="宋体" panose="02010600030101010101" pitchFamily="2" charset="-122"/>
              </a:rPr>
              <a:t>46</a:t>
            </a:r>
            <a:r>
              <a:rPr lang="zh-CN" altLang="en-US" dirty="0">
                <a:solidFill>
                  <a:schemeClr val="tx1"/>
                </a:solidFill>
                <a:latin typeface="宋体" panose="02010600030101010101" pitchFamily="2" charset="-122"/>
                <a:ea typeface="宋体" panose="02010600030101010101" pitchFamily="2" charset="-122"/>
              </a:rPr>
              <a:t>次常务会议通过，自</a:t>
            </a:r>
            <a:r>
              <a:rPr lang="en-US" altLang="zh-CN" dirty="0">
                <a:solidFill>
                  <a:schemeClr val="tx1"/>
                </a:solidFill>
                <a:latin typeface="宋体" panose="02010600030101010101" pitchFamily="2" charset="-122"/>
                <a:ea typeface="宋体" panose="02010600030101010101" pitchFamily="2" charset="-122"/>
              </a:rPr>
              <a:t>2009</a:t>
            </a:r>
            <a:r>
              <a:rPr lang="zh-CN" altLang="en-US" dirty="0">
                <a:solidFill>
                  <a:schemeClr val="tx1"/>
                </a:solidFill>
                <a:latin typeface="宋体" panose="02010600030101010101" pitchFamily="2" charset="-122"/>
                <a:ea typeface="宋体" panose="02010600030101010101" pitchFamily="2" charset="-122"/>
              </a:rPr>
              <a:t>年</a:t>
            </a:r>
            <a:r>
              <a:rPr lang="en-US" altLang="zh-CN" dirty="0">
                <a:solidFill>
                  <a:schemeClr val="tx1"/>
                </a:solidFill>
                <a:latin typeface="宋体" panose="02010600030101010101" pitchFamily="2" charset="-122"/>
                <a:ea typeface="宋体" panose="02010600030101010101" pitchFamily="2" charset="-122"/>
              </a:rPr>
              <a:t>5</a:t>
            </a:r>
            <a:r>
              <a:rPr lang="zh-CN" altLang="en-US" dirty="0">
                <a:solidFill>
                  <a:schemeClr val="tx1"/>
                </a:solidFill>
                <a:latin typeface="宋体" panose="02010600030101010101" pitchFamily="2" charset="-122"/>
                <a:ea typeface="宋体" panose="02010600030101010101" pitchFamily="2" charset="-122"/>
              </a:rPr>
              <a:t>月</a:t>
            </a:r>
            <a:r>
              <a:rPr lang="en-US" altLang="zh-CN" dirty="0">
                <a:solidFill>
                  <a:schemeClr val="tx1"/>
                </a:solidFill>
                <a:latin typeface="宋体" panose="02010600030101010101" pitchFamily="2" charset="-122"/>
                <a:ea typeface="宋体" panose="02010600030101010101" pitchFamily="2" charset="-122"/>
              </a:rPr>
              <a:t>1</a:t>
            </a:r>
            <a:r>
              <a:rPr lang="zh-CN" altLang="en-US" dirty="0">
                <a:solidFill>
                  <a:schemeClr val="tx1"/>
                </a:solidFill>
                <a:latin typeface="宋体" panose="02010600030101010101" pitchFamily="2" charset="-122"/>
                <a:ea typeface="宋体" panose="02010600030101010101" pitchFamily="2" charset="-122"/>
              </a:rPr>
              <a:t>日起实施。</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dirty="0">
                <a:solidFill>
                  <a:schemeClr val="tx1"/>
                </a:solidFill>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适用范围：</a:t>
            </a:r>
            <a:r>
              <a:rPr lang="zh-CN" altLang="en-US" dirty="0">
                <a:solidFill>
                  <a:schemeClr val="tx1"/>
                </a:solidFill>
                <a:latin typeface="宋体" panose="02010600030101010101" pitchFamily="2" charset="-122"/>
                <a:ea typeface="宋体" panose="02010600030101010101" pitchFamily="2" charset="-122"/>
              </a:rPr>
              <a:t>本条例所称特种设备是指涉及生命安全、危险性较大的锅炉、压力容器（含气瓶，下同）、压力管道、电梯、起重机械、客运索道、大型游乐设施。</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dirty="0">
                <a:solidFill>
                  <a:schemeClr val="tx1"/>
                </a:solidFill>
                <a:latin typeface="宋体" panose="02010600030101010101" pitchFamily="2" charset="-122"/>
                <a:ea typeface="宋体" panose="02010600030101010101" pitchFamily="2" charset="-122"/>
              </a:rPr>
              <a:t>  特种设备的生产（含设计、制造、安装、改造、维修，下同）、使用、检验检测及其监督检查，应当遵守本条例，但本条例另有规定的除外。</a:t>
            </a:r>
            <a:endParaRPr lang="zh-CN" altLang="en-US"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511300" y="3519488"/>
            <a:ext cx="11290300" cy="2906713"/>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1" i="0" u="none" strike="noStrike" kern="1200" cap="none" spc="0" normalizeH="0" baseline="0" noProof="0">
              <a:ln>
                <a:noFill/>
              </a:ln>
              <a:solidFill>
                <a:schemeClr val="lt1"/>
              </a:solidFill>
              <a:effectLst/>
              <a:uLnTx/>
              <a:uFillTx/>
              <a:latin typeface="+mn-lt"/>
              <a:ea typeface="+mn-ea"/>
              <a:cs typeface="+mn-cs"/>
            </a:endParaRPr>
          </a:p>
        </p:txBody>
      </p:sp>
      <p:sp>
        <p:nvSpPr>
          <p:cNvPr id="38923" name="Text Box 33"/>
          <p:cNvSpPr txBox="1"/>
          <p:nvPr/>
        </p:nvSpPr>
        <p:spPr>
          <a:xfrm>
            <a:off x="1528763" y="4611688"/>
            <a:ext cx="10887075" cy="838835"/>
          </a:xfrm>
          <a:prstGeom prst="rect">
            <a:avLst/>
          </a:prstGeom>
          <a:noFill/>
          <a:ln w="9525">
            <a:noFill/>
          </a:ln>
        </p:spPr>
        <p:txBody>
          <a:bodyPr>
            <a:spAutoFit/>
          </a:bodyPr>
          <a:p>
            <a:pPr algn="ctr" eaLnBrk="1" hangingPunct="1">
              <a:lnSpc>
                <a:spcPct val="90000"/>
              </a:lnSpc>
            </a:pPr>
            <a:r>
              <a:rPr lang="zh-CN" altLang="en-US" sz="5400" dirty="0">
                <a:solidFill>
                  <a:schemeClr val="bg1"/>
                </a:solidFill>
                <a:latin typeface="宋体" panose="02010600030101010101" pitchFamily="2" charset="-122"/>
                <a:ea typeface="宋体" panose="02010600030101010101" pitchFamily="2" charset="-122"/>
              </a:rPr>
              <a:t>第二部分、工业气瓶相关法规简介</a:t>
            </a:r>
            <a:endParaRPr lang="zh-CN" altLang="en-US" sz="5400" dirty="0">
              <a:solidFill>
                <a:schemeClr val="bg1"/>
              </a:solidFill>
              <a:latin typeface="宋体" panose="02010600030101010101" pitchFamily="2" charset="-122"/>
              <a:ea typeface="宋体" panose="02010600030101010101" pitchFamily="2" charset="-122"/>
            </a:endParaRPr>
          </a:p>
        </p:txBody>
      </p:sp>
      <p:sp>
        <p:nvSpPr>
          <p:cNvPr id="38925" name="Rectangle 19"/>
          <p:cNvSpPr/>
          <p:nvPr/>
        </p:nvSpPr>
        <p:spPr>
          <a:xfrm>
            <a:off x="5731987" y="5910263"/>
            <a:ext cx="1361440" cy="727710"/>
          </a:xfrm>
          <a:prstGeom prst="rect">
            <a:avLst/>
          </a:prstGeom>
          <a:noFill/>
          <a:ln w="9525">
            <a:noFill/>
          </a:ln>
        </p:spPr>
        <p:txBody>
          <a:bodyPr wrap="none" anchor="t" anchorCtr="1">
            <a:spAutoFit/>
          </a:bodyPr>
          <a:p>
            <a:pPr algn="ctr" eaLnBrk="1" hangingPunct="1">
              <a:lnSpc>
                <a:spcPct val="90000"/>
              </a:lnSpc>
            </a:pPr>
            <a:r>
              <a:rPr lang="zh-CN" altLang="en-US" sz="4600" dirty="0">
                <a:solidFill>
                  <a:srgbClr val="FF0000"/>
                </a:solidFill>
                <a:latin typeface="宋体" panose="02010600030101010101" pitchFamily="2" charset="-122"/>
                <a:ea typeface="宋体" panose="02010600030101010101" pitchFamily="2" charset="-122"/>
              </a:rPr>
              <a:t>    </a:t>
            </a:r>
            <a:endParaRPr lang="zh-CN" altLang="en-US" sz="4600" dirty="0">
              <a:solidFill>
                <a:srgbClr val="FF0000"/>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389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3.88889E-6 1.85939E-6 L 0.03958 -0.29834 " pathEditMode="relative" rAng="0" ptsTypes="AA">
                                      <p:cBhvr>
                                        <p:cTn id="10" dur="500" fill="hold"/>
                                        <p:tgtEl>
                                          <p:spTgt spid="38923"/>
                                        </p:tgtEl>
                                        <p:attrNameLst>
                                          <p:attrName>ppt_x</p:attrName>
                                          <p:attrName>ppt_y</p:attrName>
                                        </p:attrNameLst>
                                      </p:cBhvr>
                                      <p:rCtr x="2000" y="-14800"/>
                                    </p:animMotion>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38925"/>
                                        </p:tgtEl>
                                        <p:attrNameLst>
                                          <p:attrName>style.visibility</p:attrName>
                                        </p:attrNameLst>
                                      </p:cBhvr>
                                      <p:to>
                                        <p:strVal val="visible"/>
                                      </p:to>
                                    </p:set>
                                    <p:anim calcmode="lin" valueType="num">
                                      <p:cBhvr additive="base">
                                        <p:cTn id="15" dur="1000" fill="hold"/>
                                        <p:tgtEl>
                                          <p:spTgt spid="38925"/>
                                        </p:tgtEl>
                                        <p:attrNameLst>
                                          <p:attrName>ppt_x</p:attrName>
                                        </p:attrNameLst>
                                      </p:cBhvr>
                                      <p:tavLst>
                                        <p:tav tm="0">
                                          <p:val>
                                            <p:strVal val="#ppt_x"/>
                                          </p:val>
                                        </p:tav>
                                        <p:tav tm="100000">
                                          <p:val>
                                            <p:strVal val="#ppt_x"/>
                                          </p:val>
                                        </p:tav>
                                      </p:tavLst>
                                    </p:anim>
                                    <p:anim calcmode="lin" valueType="num">
                                      <p:cBhvr additive="base">
                                        <p:cTn id="16" dur="1000" fill="hold"/>
                                        <p:tgtEl>
                                          <p:spTgt spid="389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3" grpId="0"/>
      <p:bldP spid="38923" grpId="1"/>
      <p:bldP spid="389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Line 12"/>
          <p:cNvSpPr/>
          <p:nvPr/>
        </p:nvSpPr>
        <p:spPr>
          <a:xfrm flipV="1">
            <a:off x="2257425" y="2078038"/>
            <a:ext cx="9525" cy="6351587"/>
          </a:xfrm>
          <a:prstGeom prst="line">
            <a:avLst/>
          </a:prstGeom>
          <a:ln w="38100" cap="flat" cmpd="sng">
            <a:solidFill>
              <a:srgbClr val="0000FF"/>
            </a:solidFill>
            <a:prstDash val="dash"/>
            <a:headEnd type="none" w="med" len="med"/>
            <a:tailEnd type="none" w="med" len="med"/>
          </a:ln>
        </p:spPr>
      </p:sp>
      <p:sp>
        <p:nvSpPr>
          <p:cNvPr id="34819" name="Line 13"/>
          <p:cNvSpPr/>
          <p:nvPr/>
        </p:nvSpPr>
        <p:spPr>
          <a:xfrm flipV="1">
            <a:off x="2360613" y="8424863"/>
            <a:ext cx="9174162" cy="0"/>
          </a:xfrm>
          <a:prstGeom prst="line">
            <a:avLst/>
          </a:prstGeom>
          <a:ln w="38100" cap="flat" cmpd="sng">
            <a:solidFill>
              <a:srgbClr val="0000FF"/>
            </a:solidFill>
            <a:prstDash val="dash"/>
            <a:headEnd type="none" w="med" len="med"/>
            <a:tailEnd type="none" w="med" len="med"/>
          </a:ln>
        </p:spPr>
      </p:sp>
      <p:grpSp>
        <p:nvGrpSpPr>
          <p:cNvPr id="34820" name="Group 13"/>
          <p:cNvGrpSpPr/>
          <p:nvPr/>
        </p:nvGrpSpPr>
        <p:grpSpPr>
          <a:xfrm>
            <a:off x="9628188" y="6203950"/>
            <a:ext cx="2871787" cy="2014538"/>
            <a:chOff x="0" y="0"/>
            <a:chExt cx="1968" cy="1152"/>
          </a:xfrm>
        </p:grpSpPr>
        <p:graphicFrame>
          <p:nvGraphicFramePr>
            <p:cNvPr id="34824" name="Object 15"/>
            <p:cNvGraphicFramePr>
              <a:graphicFrameLocks noChangeAspect="1"/>
            </p:cNvGraphicFramePr>
            <p:nvPr/>
          </p:nvGraphicFramePr>
          <p:xfrm>
            <a:off x="0" y="0"/>
            <a:ext cx="1968" cy="1152"/>
          </p:xfrm>
          <a:graphic>
            <a:graphicData uri="http://schemas.openxmlformats.org/presentationml/2006/ole">
              <mc:AlternateContent xmlns:mc="http://schemas.openxmlformats.org/markup-compatibility/2006">
                <mc:Choice xmlns:v="urn:schemas-microsoft-com:vml" Requires="v">
                  <p:oleObj spid="_x0000_s3077" name="" r:id="rId1" imgW="1036320" imgH="504825" progId="MS_ClipArt_Gallery.2">
                    <p:embed/>
                  </p:oleObj>
                </mc:Choice>
                <mc:Fallback>
                  <p:oleObj name="" r:id="rId1" imgW="1036320" imgH="504825" progId="MS_ClipArt_Gallery.2">
                    <p:embed/>
                    <p:pic>
                      <p:nvPicPr>
                        <p:cNvPr id="0" name="图片 3076"/>
                        <p:cNvPicPr/>
                        <p:nvPr/>
                      </p:nvPicPr>
                      <p:blipFill>
                        <a:blip r:embed="rId2"/>
                        <a:stretch>
                          <a:fillRect/>
                        </a:stretch>
                      </p:blipFill>
                      <p:spPr>
                        <a:xfrm>
                          <a:off x="0" y="0"/>
                          <a:ext cx="1968" cy="1152"/>
                        </a:xfrm>
                        <a:prstGeom prst="rect">
                          <a:avLst/>
                        </a:prstGeom>
                        <a:noFill/>
                        <a:ln w="38100">
                          <a:noFill/>
                          <a:miter/>
                        </a:ln>
                      </p:spPr>
                    </p:pic>
                  </p:oleObj>
                </mc:Fallback>
              </mc:AlternateContent>
            </a:graphicData>
          </a:graphic>
        </p:graphicFrame>
        <p:sp>
          <p:nvSpPr>
            <p:cNvPr id="34825" name="Text Box 16"/>
            <p:cNvSpPr txBox="1"/>
            <p:nvPr/>
          </p:nvSpPr>
          <p:spPr>
            <a:xfrm>
              <a:off x="1057" y="192"/>
              <a:ext cx="574" cy="367"/>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a:t>
              </a:r>
              <a:endParaRPr lang="en-US" altLang="zh-CN" sz="1600" dirty="0">
                <a:solidFill>
                  <a:schemeClr val="tx1"/>
                </a:solidFill>
                <a:latin typeface="Times New Roman" panose="02020603050405020304" pitchFamily="18" charset="0"/>
                <a:ea typeface="PMingLiU" pitchFamily="18" charset="-120"/>
              </a:endParaRPr>
            </a:p>
          </p:txBody>
        </p:sp>
        <p:sp>
          <p:nvSpPr>
            <p:cNvPr id="34826" name="Text Box 17"/>
            <p:cNvSpPr txBox="1"/>
            <p:nvPr/>
          </p:nvSpPr>
          <p:spPr>
            <a:xfrm>
              <a:off x="337" y="192"/>
              <a:ext cx="574" cy="465"/>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GHGHGHGHGHGHGHG,</a:t>
              </a:r>
              <a:endParaRPr lang="en-US" altLang="zh-CN" sz="1600" dirty="0">
                <a:solidFill>
                  <a:schemeClr val="tx1"/>
                </a:solidFill>
                <a:latin typeface="Times New Roman" panose="02020603050405020304" pitchFamily="18" charset="0"/>
                <a:ea typeface="PMingLiU" pitchFamily="18" charset="-120"/>
              </a:endParaRPr>
            </a:p>
          </p:txBody>
        </p:sp>
      </p:grpSp>
      <p:sp>
        <p:nvSpPr>
          <p:cNvPr id="34821" name="Rectangle 18"/>
          <p:cNvSpPr/>
          <p:nvPr/>
        </p:nvSpPr>
        <p:spPr>
          <a:xfrm>
            <a:off x="2468404" y="1935163"/>
            <a:ext cx="7555230" cy="727710"/>
          </a:xfrm>
          <a:prstGeom prst="rect">
            <a:avLst/>
          </a:prstGeom>
          <a:noFill/>
          <a:ln w="9525">
            <a:noFill/>
          </a:ln>
        </p:spPr>
        <p:txBody>
          <a:bodyPr wrap="none" anchor="t" anchorCtr="1">
            <a:spAutoFit/>
          </a:bodyPr>
          <a:p>
            <a:pPr algn="ctr" eaLnBrk="1" hangingPunct="1">
              <a:lnSpc>
                <a:spcPct val="90000"/>
              </a:lnSpc>
            </a:pPr>
            <a:r>
              <a:rPr lang="zh-CN" altLang="en-US" sz="4600" dirty="0">
                <a:solidFill>
                  <a:srgbClr val="FF0000"/>
                </a:solidFill>
                <a:latin typeface="宋体" panose="02010600030101010101" pitchFamily="2" charset="-122"/>
                <a:ea typeface="宋体" panose="02010600030101010101" pitchFamily="2" charset="-122"/>
              </a:rPr>
              <a:t>二、</a:t>
            </a:r>
            <a:r>
              <a:rPr lang="en-US" altLang="zh-CN" sz="4600" dirty="0">
                <a:solidFill>
                  <a:srgbClr val="FF0000"/>
                </a:solidFill>
                <a:latin typeface="宋体" panose="02010600030101010101" pitchFamily="2" charset="-122"/>
                <a:ea typeface="宋体" panose="02010600030101010101" pitchFamily="2" charset="-122"/>
              </a:rPr>
              <a:t>《</a:t>
            </a:r>
            <a:r>
              <a:rPr lang="zh-CN" altLang="en-US" sz="4600" dirty="0">
                <a:solidFill>
                  <a:srgbClr val="FF0000"/>
                </a:solidFill>
                <a:latin typeface="宋体" panose="02010600030101010101" pitchFamily="2" charset="-122"/>
                <a:ea typeface="宋体" panose="02010600030101010101" pitchFamily="2" charset="-122"/>
              </a:rPr>
              <a:t>气瓶安全监察</a:t>
            </a:r>
            <a:r>
              <a:rPr lang="zh-CN" altLang="en-US" sz="3600" dirty="0">
                <a:solidFill>
                  <a:srgbClr val="FF0000"/>
                </a:solidFill>
                <a:latin typeface="宋体" panose="02010600030101010101" pitchFamily="2" charset="-122"/>
                <a:ea typeface="宋体" panose="02010600030101010101" pitchFamily="2" charset="-122"/>
              </a:rPr>
              <a:t>规定</a:t>
            </a:r>
            <a:r>
              <a:rPr lang="en-US" altLang="zh-CN" sz="4600" dirty="0">
                <a:solidFill>
                  <a:srgbClr val="FF0000"/>
                </a:solidFill>
                <a:latin typeface="宋体" panose="02010600030101010101" pitchFamily="2" charset="-122"/>
                <a:ea typeface="宋体" panose="02010600030101010101" pitchFamily="2" charset="-122"/>
              </a:rPr>
              <a:t>》</a:t>
            </a:r>
            <a:r>
              <a:rPr lang="zh-CN" altLang="en-US" sz="4600" dirty="0">
                <a:solidFill>
                  <a:srgbClr val="FF0000"/>
                </a:solidFill>
                <a:latin typeface="黑体" panose="02010609060101010101" pitchFamily="49" charset="-122"/>
              </a:rPr>
              <a:t>　</a:t>
            </a:r>
            <a:endParaRPr lang="zh-CN" altLang="en-US" sz="4600" dirty="0">
              <a:solidFill>
                <a:srgbClr val="FF0000"/>
              </a:solidFill>
              <a:latin typeface="黑体" panose="02010609060101010101" pitchFamily="49" charset="-122"/>
            </a:endParaRPr>
          </a:p>
        </p:txBody>
      </p:sp>
      <p:sp>
        <p:nvSpPr>
          <p:cNvPr id="34822" name="Rectangle 20"/>
          <p:cNvSpPr/>
          <p:nvPr/>
        </p:nvSpPr>
        <p:spPr>
          <a:xfrm>
            <a:off x="2360613" y="3206909"/>
            <a:ext cx="10139362" cy="3538220"/>
          </a:xfrm>
          <a:prstGeom prst="rect">
            <a:avLst/>
          </a:prstGeom>
          <a:noFill/>
          <a:ln w="9525">
            <a:noFill/>
          </a:ln>
        </p:spPr>
        <p:txBody>
          <a:bodyPr anchor="ctr" anchorCtr="0">
            <a:spAutoFit/>
          </a:bodyPr>
          <a:p>
            <a:pPr eaLnBrk="1" hangingPunct="1"/>
            <a:r>
              <a:rPr lang="en-US" altLang="zh-CN" dirty="0">
                <a:latin typeface="黑体" panose="02010609060101010101" pitchFamily="49" charset="-122"/>
              </a:rPr>
              <a:t> </a:t>
            </a:r>
            <a:r>
              <a:rPr lang="zh-CN" altLang="en-US" dirty="0">
                <a:solidFill>
                  <a:schemeClr val="tx1"/>
                </a:solidFill>
                <a:latin typeface="宋体" panose="02010600030101010101" pitchFamily="2" charset="-122"/>
                <a:ea typeface="宋体" panose="02010600030101010101" pitchFamily="2" charset="-122"/>
              </a:rPr>
              <a:t>中华人民共和国国家质量监督检验检疫总局令 第</a:t>
            </a:r>
            <a:r>
              <a:rPr lang="en-US" altLang="zh-CN" dirty="0">
                <a:solidFill>
                  <a:schemeClr val="tx1"/>
                </a:solidFill>
                <a:latin typeface="宋体" panose="02010600030101010101" pitchFamily="2" charset="-122"/>
                <a:ea typeface="宋体" panose="02010600030101010101" pitchFamily="2" charset="-122"/>
              </a:rPr>
              <a:t>46</a:t>
            </a:r>
            <a:r>
              <a:rPr lang="zh-CN" altLang="en-US" dirty="0">
                <a:solidFill>
                  <a:schemeClr val="tx1"/>
                </a:solidFill>
                <a:latin typeface="宋体" panose="02010600030101010101" pitchFamily="2" charset="-122"/>
                <a:ea typeface="宋体" panose="02010600030101010101" pitchFamily="2" charset="-122"/>
              </a:rPr>
              <a:t>号</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   本规定适用于正常环境温度（</a:t>
            </a:r>
            <a:r>
              <a:rPr lang="en-US" altLang="zh-CN" dirty="0">
                <a:solidFill>
                  <a:schemeClr val="tx1"/>
                </a:solidFill>
                <a:latin typeface="宋体" panose="02010600030101010101" pitchFamily="2" charset="-122"/>
                <a:ea typeface="宋体" panose="02010600030101010101" pitchFamily="2" charset="-122"/>
              </a:rPr>
              <a:t>-40~60</a:t>
            </a:r>
            <a:r>
              <a:rPr lang="zh-CN" altLang="en-US" dirty="0">
                <a:solidFill>
                  <a:schemeClr val="tx1"/>
                </a:solidFill>
                <a:latin typeface="宋体" panose="02010600030101010101" pitchFamily="2" charset="-122"/>
                <a:ea typeface="宋体" panose="02010600030101010101" pitchFamily="2" charset="-122"/>
              </a:rPr>
              <a:t>）℃下使用的、</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公称工作压力大于或等于</a:t>
            </a:r>
            <a:r>
              <a:rPr lang="en-US" altLang="zh-CN" dirty="0">
                <a:solidFill>
                  <a:schemeClr val="tx1"/>
                </a:solidFill>
                <a:latin typeface="宋体" panose="02010600030101010101" pitchFamily="2" charset="-122"/>
                <a:ea typeface="宋体" panose="02010600030101010101" pitchFamily="2" charset="-122"/>
              </a:rPr>
              <a:t>0.2MPa</a:t>
            </a:r>
            <a:r>
              <a:rPr lang="zh-CN" altLang="en-US" dirty="0">
                <a:solidFill>
                  <a:schemeClr val="tx1"/>
                </a:solidFill>
                <a:latin typeface="宋体" panose="02010600030101010101" pitchFamily="2" charset="-122"/>
                <a:ea typeface="宋体" panose="02010600030101010101" pitchFamily="2" charset="-122"/>
              </a:rPr>
              <a:t>（表压）且压力与容</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积的乘积大于或等于</a:t>
            </a:r>
            <a:r>
              <a:rPr lang="en-US" altLang="zh-CN" dirty="0">
                <a:solidFill>
                  <a:schemeClr val="tx1"/>
                </a:solidFill>
                <a:latin typeface="宋体" panose="02010600030101010101" pitchFamily="2" charset="-122"/>
                <a:ea typeface="宋体" panose="02010600030101010101" pitchFamily="2" charset="-122"/>
              </a:rPr>
              <a:t>1.0MPa·L</a:t>
            </a:r>
            <a:r>
              <a:rPr lang="zh-CN" altLang="en-US" dirty="0">
                <a:solidFill>
                  <a:schemeClr val="tx1"/>
                </a:solidFill>
                <a:latin typeface="宋体" panose="02010600030101010101" pitchFamily="2" charset="-122"/>
                <a:ea typeface="宋体" panose="02010600030101010101" pitchFamily="2" charset="-122"/>
              </a:rPr>
              <a:t>的盛装气体、液化气体</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和标准沸点等于或低于</a:t>
            </a:r>
            <a:r>
              <a:rPr lang="en-US" altLang="zh-CN" dirty="0">
                <a:solidFill>
                  <a:schemeClr val="tx1"/>
                </a:solidFill>
                <a:latin typeface="宋体" panose="02010600030101010101" pitchFamily="2" charset="-122"/>
                <a:ea typeface="宋体" panose="02010600030101010101" pitchFamily="2" charset="-122"/>
              </a:rPr>
              <a:t>60 ℃</a:t>
            </a:r>
            <a:r>
              <a:rPr lang="zh-CN" altLang="en-US" dirty="0">
                <a:solidFill>
                  <a:schemeClr val="tx1"/>
                </a:solidFill>
                <a:latin typeface="宋体" panose="02010600030101010101" pitchFamily="2" charset="-122"/>
                <a:ea typeface="宋体" panose="02010600030101010101" pitchFamily="2" charset="-122"/>
              </a:rPr>
              <a:t>的液体的气瓶</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（不含仅在灭火时承受压力、储存时不承受</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压力的灭火用气瓶）。</a:t>
            </a:r>
            <a:endParaRPr lang="zh-CN" altLang="en-US" dirty="0">
              <a:solidFill>
                <a:schemeClr val="tx1"/>
              </a:solidFill>
              <a:latin typeface="宋体" panose="02010600030101010101" pitchFamily="2" charset="-122"/>
              <a:ea typeface="宋体" panose="02010600030101010101" pitchFamily="2" charset="-122"/>
            </a:endParaRPr>
          </a:p>
        </p:txBody>
      </p:sp>
      <p:sp>
        <p:nvSpPr>
          <p:cNvPr id="34823" name="Text Box 33"/>
          <p:cNvSpPr txBox="1"/>
          <p:nvPr/>
        </p:nvSpPr>
        <p:spPr>
          <a:xfrm>
            <a:off x="-163512" y="176213"/>
            <a:ext cx="10737850"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第一部分、工业气瓶种类及相关知识</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Line 12"/>
          <p:cNvSpPr/>
          <p:nvPr/>
        </p:nvSpPr>
        <p:spPr>
          <a:xfrm flipH="1" flipV="1">
            <a:off x="2254250" y="2078038"/>
            <a:ext cx="0" cy="6351587"/>
          </a:xfrm>
          <a:prstGeom prst="line">
            <a:avLst/>
          </a:prstGeom>
          <a:ln w="38100" cap="flat" cmpd="sng">
            <a:solidFill>
              <a:srgbClr val="0000FF"/>
            </a:solidFill>
            <a:prstDash val="dash"/>
            <a:headEnd type="none" w="med" len="med"/>
            <a:tailEnd type="none" w="med" len="med"/>
          </a:ln>
        </p:spPr>
      </p:sp>
      <p:sp>
        <p:nvSpPr>
          <p:cNvPr id="35843" name="Line 13"/>
          <p:cNvSpPr/>
          <p:nvPr/>
        </p:nvSpPr>
        <p:spPr>
          <a:xfrm flipV="1">
            <a:off x="2254250" y="8429625"/>
            <a:ext cx="9174163" cy="0"/>
          </a:xfrm>
          <a:prstGeom prst="line">
            <a:avLst/>
          </a:prstGeom>
          <a:ln w="38100" cap="flat" cmpd="sng">
            <a:solidFill>
              <a:srgbClr val="0000FF"/>
            </a:solidFill>
            <a:prstDash val="dash"/>
            <a:headEnd type="none" w="med" len="med"/>
            <a:tailEnd type="none" w="med" len="med"/>
          </a:ln>
        </p:spPr>
      </p:sp>
      <p:grpSp>
        <p:nvGrpSpPr>
          <p:cNvPr id="35844" name="Group 13"/>
          <p:cNvGrpSpPr/>
          <p:nvPr/>
        </p:nvGrpSpPr>
        <p:grpSpPr>
          <a:xfrm>
            <a:off x="9837738" y="6181725"/>
            <a:ext cx="2871787" cy="2016125"/>
            <a:chOff x="0" y="0"/>
            <a:chExt cx="1968" cy="1152"/>
          </a:xfrm>
        </p:grpSpPr>
        <p:graphicFrame>
          <p:nvGraphicFramePr>
            <p:cNvPr id="35848" name="Object 15"/>
            <p:cNvGraphicFramePr>
              <a:graphicFrameLocks noChangeAspect="1"/>
            </p:cNvGraphicFramePr>
            <p:nvPr/>
          </p:nvGraphicFramePr>
          <p:xfrm>
            <a:off x="0" y="0"/>
            <a:ext cx="1968" cy="1152"/>
          </p:xfrm>
          <a:graphic>
            <a:graphicData uri="http://schemas.openxmlformats.org/presentationml/2006/ole">
              <mc:AlternateContent xmlns:mc="http://schemas.openxmlformats.org/markup-compatibility/2006">
                <mc:Choice xmlns:v="urn:schemas-microsoft-com:vml" Requires="v">
                  <p:oleObj spid="_x0000_s3078" name="" r:id="rId1" imgW="1036320" imgH="504825" progId="MS_ClipArt_Gallery.2">
                    <p:embed/>
                  </p:oleObj>
                </mc:Choice>
                <mc:Fallback>
                  <p:oleObj name="" r:id="rId1" imgW="1036320" imgH="504825" progId="MS_ClipArt_Gallery.2">
                    <p:embed/>
                    <p:pic>
                      <p:nvPicPr>
                        <p:cNvPr id="0" name="图片 3077"/>
                        <p:cNvPicPr/>
                        <p:nvPr/>
                      </p:nvPicPr>
                      <p:blipFill>
                        <a:blip r:embed="rId2"/>
                        <a:stretch>
                          <a:fillRect/>
                        </a:stretch>
                      </p:blipFill>
                      <p:spPr>
                        <a:xfrm>
                          <a:off x="0" y="0"/>
                          <a:ext cx="1968" cy="1152"/>
                        </a:xfrm>
                        <a:prstGeom prst="rect">
                          <a:avLst/>
                        </a:prstGeom>
                        <a:noFill/>
                        <a:ln w="38100">
                          <a:noFill/>
                          <a:miter/>
                        </a:ln>
                      </p:spPr>
                    </p:pic>
                  </p:oleObj>
                </mc:Fallback>
              </mc:AlternateContent>
            </a:graphicData>
          </a:graphic>
        </p:graphicFrame>
        <p:sp>
          <p:nvSpPr>
            <p:cNvPr id="35849" name="Text Box 16"/>
            <p:cNvSpPr txBox="1"/>
            <p:nvPr/>
          </p:nvSpPr>
          <p:spPr>
            <a:xfrm>
              <a:off x="1057" y="192"/>
              <a:ext cx="574" cy="367"/>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a:t>
              </a:r>
              <a:endParaRPr lang="en-US" altLang="zh-CN" sz="1600" dirty="0">
                <a:solidFill>
                  <a:schemeClr val="tx1"/>
                </a:solidFill>
                <a:latin typeface="Times New Roman" panose="02020603050405020304" pitchFamily="18" charset="0"/>
                <a:ea typeface="PMingLiU" pitchFamily="18" charset="-120"/>
              </a:endParaRPr>
            </a:p>
          </p:txBody>
        </p:sp>
        <p:sp>
          <p:nvSpPr>
            <p:cNvPr id="35850" name="Text Box 17"/>
            <p:cNvSpPr txBox="1"/>
            <p:nvPr/>
          </p:nvSpPr>
          <p:spPr>
            <a:xfrm>
              <a:off x="337" y="192"/>
              <a:ext cx="574" cy="465"/>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GHGHGHGHGHGHGHG,</a:t>
              </a:r>
              <a:endParaRPr lang="en-US" altLang="zh-CN" sz="1600" dirty="0">
                <a:solidFill>
                  <a:schemeClr val="tx1"/>
                </a:solidFill>
                <a:latin typeface="Times New Roman" panose="02020603050405020304" pitchFamily="18" charset="0"/>
                <a:ea typeface="PMingLiU" pitchFamily="18" charset="-120"/>
              </a:endParaRPr>
            </a:p>
          </p:txBody>
        </p:sp>
      </p:grpSp>
      <p:sp>
        <p:nvSpPr>
          <p:cNvPr id="35845" name="Rectangle 18"/>
          <p:cNvSpPr/>
          <p:nvPr/>
        </p:nvSpPr>
        <p:spPr>
          <a:xfrm>
            <a:off x="2409984" y="2043113"/>
            <a:ext cx="6151245" cy="589280"/>
          </a:xfrm>
          <a:prstGeom prst="rect">
            <a:avLst/>
          </a:prstGeom>
          <a:noFill/>
          <a:ln w="9525">
            <a:noFill/>
          </a:ln>
        </p:spPr>
        <p:txBody>
          <a:bodyPr wrap="none" anchor="t" anchorCtr="1">
            <a:spAutoFit/>
          </a:bodyPr>
          <a:p>
            <a:pPr algn="ctr" eaLnBrk="1" hangingPunct="1">
              <a:lnSpc>
                <a:spcPct val="90000"/>
              </a:lnSpc>
            </a:pPr>
            <a:r>
              <a:rPr lang="zh-CN" altLang="en-US" sz="3600" dirty="0">
                <a:solidFill>
                  <a:srgbClr val="FF0000"/>
                </a:solidFill>
                <a:latin typeface="宋体" panose="02010600030101010101" pitchFamily="2" charset="-122"/>
                <a:ea typeface="宋体" panose="02010600030101010101" pitchFamily="2" charset="-122"/>
              </a:rPr>
              <a:t>三、</a:t>
            </a:r>
            <a:r>
              <a:rPr lang="en-US" altLang="zh-CN" sz="3600" dirty="0">
                <a:solidFill>
                  <a:srgbClr val="FF0000"/>
                </a:solidFill>
                <a:latin typeface="宋体" panose="02010600030101010101" pitchFamily="2" charset="-122"/>
                <a:ea typeface="宋体" panose="02010600030101010101" pitchFamily="2" charset="-122"/>
              </a:rPr>
              <a:t>《</a:t>
            </a:r>
            <a:r>
              <a:rPr lang="zh-CN" altLang="en-US" sz="3600" dirty="0">
                <a:solidFill>
                  <a:srgbClr val="FF0000"/>
                </a:solidFill>
                <a:latin typeface="宋体" panose="02010600030101010101" pitchFamily="2" charset="-122"/>
                <a:ea typeface="宋体" panose="02010600030101010101" pitchFamily="2" charset="-122"/>
              </a:rPr>
              <a:t>气瓶安全监察规程</a:t>
            </a:r>
            <a:r>
              <a:rPr lang="en-US" altLang="zh-CN" sz="3600" dirty="0">
                <a:solidFill>
                  <a:srgbClr val="FF0000"/>
                </a:solidFill>
                <a:latin typeface="宋体" panose="02010600030101010101" pitchFamily="2" charset="-122"/>
                <a:ea typeface="宋体" panose="02010600030101010101" pitchFamily="2" charset="-122"/>
              </a:rPr>
              <a:t>》</a:t>
            </a:r>
            <a:r>
              <a:rPr lang="zh-CN" altLang="en-US" sz="3600" dirty="0">
                <a:solidFill>
                  <a:srgbClr val="FF0000"/>
                </a:solidFill>
                <a:latin typeface="黑体" panose="02010609060101010101" pitchFamily="49" charset="-122"/>
              </a:rPr>
              <a:t>　</a:t>
            </a:r>
            <a:endParaRPr lang="zh-CN" altLang="en-US" sz="3600" dirty="0">
              <a:solidFill>
                <a:srgbClr val="FF0000"/>
              </a:solidFill>
              <a:latin typeface="黑体" panose="02010609060101010101" pitchFamily="49" charset="-122"/>
            </a:endParaRPr>
          </a:p>
        </p:txBody>
      </p:sp>
      <p:sp>
        <p:nvSpPr>
          <p:cNvPr id="35846" name="Rectangle 20"/>
          <p:cNvSpPr/>
          <p:nvPr/>
        </p:nvSpPr>
        <p:spPr>
          <a:xfrm>
            <a:off x="2370138" y="2884805"/>
            <a:ext cx="10417175" cy="4965065"/>
          </a:xfrm>
          <a:prstGeom prst="rect">
            <a:avLst/>
          </a:prstGeom>
          <a:noFill/>
          <a:ln w="9525">
            <a:noFill/>
          </a:ln>
        </p:spPr>
        <p:txBody>
          <a:bodyPr anchor="ctr" anchorCtr="0">
            <a:spAutoFit/>
          </a:bodyPr>
          <a:p>
            <a:pPr eaLnBrk="1" hangingPunct="1">
              <a:lnSpc>
                <a:spcPct val="90000"/>
              </a:lnSpc>
            </a:pPr>
            <a:r>
              <a:rPr lang="zh-CN" altLang="en-US" dirty="0">
                <a:latin typeface="黑体" panose="02010609060101010101" pitchFamily="49" charset="-122"/>
              </a:rPr>
              <a:t> </a:t>
            </a:r>
            <a:r>
              <a:rPr lang="zh-CN" altLang="en-US" dirty="0">
                <a:latin typeface="Arial" panose="020B0604020202020204" pitchFamily="34" charset="0"/>
              </a:rPr>
              <a:t> </a:t>
            </a:r>
            <a:r>
              <a:rPr lang="zh-CN" altLang="en-US" dirty="0">
                <a:solidFill>
                  <a:schemeClr val="tx1"/>
                </a:solidFill>
                <a:latin typeface="宋体" panose="02010600030101010101" pitchFamily="2" charset="-122"/>
                <a:ea typeface="宋体" panose="02010600030101010101" pitchFamily="2" charset="-122"/>
              </a:rPr>
              <a:t>国家质量技术监督局文件  质技监局锅发</a:t>
            </a:r>
            <a:r>
              <a:rPr lang="en-US" altLang="zh-CN" dirty="0">
                <a:solidFill>
                  <a:schemeClr val="tx1"/>
                </a:solidFill>
                <a:latin typeface="宋体" panose="02010600030101010101" pitchFamily="2" charset="-122"/>
                <a:ea typeface="宋体" panose="02010600030101010101" pitchFamily="2" charset="-122"/>
              </a:rPr>
              <a:t>[2000]250</a:t>
            </a:r>
            <a:r>
              <a:rPr lang="zh-CN" altLang="en-US" dirty="0">
                <a:solidFill>
                  <a:schemeClr val="tx1"/>
                </a:solidFill>
                <a:latin typeface="宋体" panose="02010600030101010101" pitchFamily="2" charset="-122"/>
                <a:ea typeface="宋体" panose="02010600030101010101" pitchFamily="2" charset="-122"/>
              </a:rPr>
              <a:t>号</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dirty="0">
                <a:solidFill>
                  <a:schemeClr val="tx1"/>
                </a:solidFill>
                <a:latin typeface="宋体" panose="02010600030101010101" pitchFamily="2" charset="-122"/>
                <a:ea typeface="宋体" panose="02010600030101010101" pitchFamily="2" charset="-122"/>
              </a:rPr>
              <a:t>本规定适用于正常环境温度（</a:t>
            </a:r>
            <a:r>
              <a:rPr lang="en-US" altLang="zh-CN" dirty="0">
                <a:solidFill>
                  <a:schemeClr val="tx1"/>
                </a:solidFill>
                <a:latin typeface="宋体" panose="02010600030101010101" pitchFamily="2" charset="-122"/>
                <a:ea typeface="宋体" panose="02010600030101010101" pitchFamily="2" charset="-122"/>
              </a:rPr>
              <a:t>-40~60</a:t>
            </a:r>
            <a:r>
              <a:rPr lang="zh-CN" altLang="en-US" dirty="0">
                <a:solidFill>
                  <a:schemeClr val="tx1"/>
                </a:solidFill>
                <a:latin typeface="宋体" panose="02010600030101010101" pitchFamily="2" charset="-122"/>
                <a:ea typeface="宋体" panose="02010600030101010101" pitchFamily="2" charset="-122"/>
              </a:rPr>
              <a:t>）℃下使用的、公</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dirty="0">
                <a:solidFill>
                  <a:schemeClr val="tx1"/>
                </a:solidFill>
                <a:latin typeface="宋体" panose="02010600030101010101" pitchFamily="2" charset="-122"/>
                <a:ea typeface="宋体" panose="02010600030101010101" pitchFamily="2" charset="-122"/>
              </a:rPr>
              <a:t>称工作压力为</a:t>
            </a:r>
            <a:r>
              <a:rPr lang="en-US" altLang="zh-CN" dirty="0">
                <a:solidFill>
                  <a:schemeClr val="tx1"/>
                </a:solidFill>
                <a:latin typeface="宋体" panose="02010600030101010101" pitchFamily="2" charset="-122"/>
                <a:ea typeface="宋体" panose="02010600030101010101" pitchFamily="2" charset="-122"/>
              </a:rPr>
              <a:t>1.0~30MPa</a:t>
            </a:r>
            <a:r>
              <a:rPr lang="zh-CN" altLang="en-US" dirty="0">
                <a:solidFill>
                  <a:schemeClr val="tx1"/>
                </a:solidFill>
                <a:latin typeface="宋体" panose="02010600030101010101" pitchFamily="2" charset="-122"/>
                <a:ea typeface="宋体" panose="02010600030101010101" pitchFamily="2" charset="-122"/>
              </a:rPr>
              <a:t>（表压，下同）、公称容积为</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en-US" altLang="zh-CN" dirty="0">
                <a:solidFill>
                  <a:schemeClr val="tx1"/>
                </a:solidFill>
                <a:latin typeface="宋体" panose="02010600030101010101" pitchFamily="2" charset="-122"/>
                <a:ea typeface="宋体" panose="02010600030101010101" pitchFamily="2" charset="-122"/>
              </a:rPr>
              <a:t>0.4~3000L</a:t>
            </a:r>
            <a:r>
              <a:rPr lang="zh-CN" altLang="en-US" dirty="0">
                <a:solidFill>
                  <a:schemeClr val="tx1"/>
                </a:solidFill>
                <a:latin typeface="宋体" panose="02010600030101010101" pitchFamily="2" charset="-122"/>
                <a:ea typeface="宋体" panose="02010600030101010101" pitchFamily="2" charset="-122"/>
              </a:rPr>
              <a:t>、盛装永久气体、液化气体或混合气体的无缝、</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dirty="0">
                <a:solidFill>
                  <a:schemeClr val="tx1"/>
                </a:solidFill>
                <a:latin typeface="宋体" panose="02010600030101010101" pitchFamily="2" charset="-122"/>
                <a:ea typeface="宋体" panose="02010600030101010101" pitchFamily="2" charset="-122"/>
              </a:rPr>
              <a:t>焊接和特种气瓶。</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dirty="0">
                <a:solidFill>
                  <a:schemeClr val="tx1"/>
                </a:solidFill>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特种气瓶：</a:t>
            </a:r>
            <a:r>
              <a:rPr lang="zh-CN" altLang="en-US" dirty="0">
                <a:solidFill>
                  <a:schemeClr val="tx1"/>
                </a:solidFill>
                <a:latin typeface="宋体" panose="02010600030101010101" pitchFamily="2" charset="-122"/>
                <a:ea typeface="宋体" panose="02010600030101010101" pitchFamily="2" charset="-122"/>
              </a:rPr>
              <a:t>指车用气瓶、低温绝热气瓶、纤维缠绕气瓶和非重复充装气瓶等，其中低温绝热气瓶的公</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dirty="0">
                <a:solidFill>
                  <a:schemeClr val="tx1"/>
                </a:solidFill>
                <a:latin typeface="宋体" panose="02010600030101010101" pitchFamily="2" charset="-122"/>
                <a:ea typeface="宋体" panose="02010600030101010101" pitchFamily="2" charset="-122"/>
              </a:rPr>
              <a:t>称工作压力的下限为</a:t>
            </a:r>
            <a:r>
              <a:rPr lang="en-US" altLang="zh-CN" dirty="0">
                <a:solidFill>
                  <a:schemeClr val="tx1"/>
                </a:solidFill>
                <a:latin typeface="宋体" panose="02010600030101010101" pitchFamily="2" charset="-122"/>
                <a:ea typeface="宋体" panose="02010600030101010101" pitchFamily="2" charset="-122"/>
              </a:rPr>
              <a:t>0.2MPa</a:t>
            </a:r>
            <a:r>
              <a:rPr lang="zh-CN" altLang="en-US" dirty="0">
                <a:solidFill>
                  <a:schemeClr val="tx1"/>
                </a:solidFill>
                <a:latin typeface="宋体" panose="02010600030101010101" pitchFamily="2" charset="-122"/>
                <a:ea typeface="宋体" panose="02010600030101010101" pitchFamily="2" charset="-122"/>
              </a:rPr>
              <a:t>。</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dirty="0">
                <a:solidFill>
                  <a:schemeClr val="tx1"/>
                </a:solidFill>
                <a:latin typeface="宋体" panose="02010600030101010101" pitchFamily="2" charset="-122"/>
                <a:ea typeface="宋体" panose="02010600030101010101" pitchFamily="2" charset="-122"/>
              </a:rPr>
              <a:t> 本规程不适用于盛装溶解气体、吸附气体</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dirty="0">
                <a:solidFill>
                  <a:schemeClr val="tx1"/>
                </a:solidFill>
                <a:latin typeface="宋体" panose="02010600030101010101" pitchFamily="2" charset="-122"/>
                <a:ea typeface="宋体" panose="02010600030101010101" pitchFamily="2" charset="-122"/>
              </a:rPr>
              <a:t>的气瓶，以及机器设备上附属的瓶式压</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dirty="0">
                <a:solidFill>
                  <a:schemeClr val="tx1"/>
                </a:solidFill>
                <a:latin typeface="宋体" panose="02010600030101010101" pitchFamily="2" charset="-122"/>
                <a:ea typeface="宋体" panose="02010600030101010101" pitchFamily="2" charset="-122"/>
              </a:rPr>
              <a:t>力容器。</a:t>
            </a:r>
            <a:endParaRPr lang="zh-CN" altLang="en-US" dirty="0">
              <a:solidFill>
                <a:schemeClr val="tx1"/>
              </a:solidFill>
              <a:latin typeface="宋体" panose="02010600030101010101" pitchFamily="2" charset="-122"/>
              <a:ea typeface="宋体" panose="02010600030101010101" pitchFamily="2" charset="-122"/>
            </a:endParaRPr>
          </a:p>
        </p:txBody>
      </p:sp>
      <p:sp>
        <p:nvSpPr>
          <p:cNvPr id="35847" name="Text Box 33"/>
          <p:cNvSpPr txBox="1"/>
          <p:nvPr/>
        </p:nvSpPr>
        <p:spPr>
          <a:xfrm>
            <a:off x="600075" y="220663"/>
            <a:ext cx="8770938"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第二部分、工业气瓶相关法规简介</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1"/>
          <p:nvPr/>
        </p:nvSpPr>
        <p:spPr>
          <a:xfrm>
            <a:off x="1954213" y="212725"/>
            <a:ext cx="3344862" cy="583565"/>
          </a:xfrm>
          <a:prstGeom prst="rect">
            <a:avLst/>
          </a:prstGeom>
          <a:noFill/>
          <a:ln w="9525">
            <a:noFill/>
          </a:ln>
        </p:spPr>
        <p:txBody>
          <a:bodyPr>
            <a:spAutoFit/>
          </a:bodyPr>
          <a:p>
            <a:r>
              <a:rPr lang="zh-CN" altLang="en-US" dirty="0">
                <a:solidFill>
                  <a:schemeClr val="bg1"/>
                </a:solidFill>
                <a:latin typeface="黑体" panose="02010609060101010101" pitchFamily="49" charset="-122"/>
              </a:rPr>
              <a:t>培训目的</a:t>
            </a:r>
            <a:endParaRPr lang="zh-CN" altLang="en-US" dirty="0">
              <a:solidFill>
                <a:schemeClr val="bg1"/>
              </a:solidFill>
              <a:latin typeface="黑体" panose="02010609060101010101" pitchFamily="49" charset="-122"/>
            </a:endParaRPr>
          </a:p>
        </p:txBody>
      </p:sp>
      <p:grpSp>
        <p:nvGrpSpPr>
          <p:cNvPr id="15" name="组合 14"/>
          <p:cNvGrpSpPr/>
          <p:nvPr/>
        </p:nvGrpSpPr>
        <p:grpSpPr>
          <a:xfrm>
            <a:off x="2889250" y="3429000"/>
            <a:ext cx="4968875" cy="2457450"/>
            <a:chOff x="611560" y="1735977"/>
            <a:chExt cx="4968552" cy="2457900"/>
          </a:xfrm>
        </p:grpSpPr>
        <p:cxnSp>
          <p:nvCxnSpPr>
            <p:cNvPr id="16" name="直接连接符 15"/>
            <p:cNvCxnSpPr/>
            <p:nvPr/>
          </p:nvCxnSpPr>
          <p:spPr>
            <a:xfrm>
              <a:off x="611560" y="1735977"/>
              <a:ext cx="49685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11560" y="2555277"/>
              <a:ext cx="43923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11560" y="3374577"/>
              <a:ext cx="424787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11560" y="4193877"/>
              <a:ext cx="4463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196" name="Rectangle 11"/>
          <p:cNvSpPr/>
          <p:nvPr/>
        </p:nvSpPr>
        <p:spPr>
          <a:xfrm>
            <a:off x="3622675" y="3484563"/>
            <a:ext cx="7516813" cy="706755"/>
          </a:xfrm>
          <a:prstGeom prst="rect">
            <a:avLst/>
          </a:prstGeom>
          <a:noFill/>
          <a:ln w="9525">
            <a:noFill/>
          </a:ln>
        </p:spPr>
        <p:txBody>
          <a:bodyPr>
            <a:spAutoFit/>
          </a:bodyPr>
          <a:p>
            <a:r>
              <a:rPr lang="zh-CN" altLang="en-US" sz="4000" b="0" dirty="0">
                <a:solidFill>
                  <a:schemeClr val="tx1"/>
                </a:solidFill>
                <a:latin typeface="宋体" panose="02010600030101010101" pitchFamily="2" charset="-122"/>
              </a:rPr>
              <a:t>了解工业气瓶的种类及基本知识</a:t>
            </a:r>
            <a:endParaRPr lang="zh-CN" altLang="en-US" sz="4000" b="0" dirty="0">
              <a:solidFill>
                <a:schemeClr val="tx1"/>
              </a:solidFill>
              <a:latin typeface="方正兰亭中黑_GBK" charset="-122"/>
              <a:ea typeface="方正兰亭中黑_GBK" charset="-122"/>
            </a:endParaRPr>
          </a:p>
        </p:txBody>
      </p:sp>
      <p:sp>
        <p:nvSpPr>
          <p:cNvPr id="8197" name="Rectangle 11"/>
          <p:cNvSpPr/>
          <p:nvPr/>
        </p:nvSpPr>
        <p:spPr>
          <a:xfrm>
            <a:off x="3622675" y="4321175"/>
            <a:ext cx="7516813" cy="706755"/>
          </a:xfrm>
          <a:prstGeom prst="rect">
            <a:avLst/>
          </a:prstGeom>
          <a:noFill/>
          <a:ln w="9525">
            <a:noFill/>
          </a:ln>
        </p:spPr>
        <p:txBody>
          <a:bodyPr>
            <a:spAutoFit/>
          </a:bodyPr>
          <a:p>
            <a:r>
              <a:rPr lang="zh-CN" altLang="en-US" sz="4000" b="0" dirty="0">
                <a:solidFill>
                  <a:schemeClr val="tx1"/>
                </a:solidFill>
                <a:latin typeface="宋体" panose="02010600030101010101" pitchFamily="2" charset="-122"/>
              </a:rPr>
              <a:t>学习工业气瓶相关法规基本知识</a:t>
            </a:r>
            <a:endParaRPr lang="zh-CN" altLang="en-US" sz="4000" b="0" dirty="0">
              <a:solidFill>
                <a:schemeClr val="tx1"/>
              </a:solidFill>
              <a:latin typeface="方正兰亭中黑_GBK" charset="-122"/>
              <a:ea typeface="方正兰亭中黑_GBK" charset="-122"/>
            </a:endParaRPr>
          </a:p>
        </p:txBody>
      </p:sp>
      <p:sp>
        <p:nvSpPr>
          <p:cNvPr id="8198" name="Rectangle 11"/>
          <p:cNvSpPr/>
          <p:nvPr/>
        </p:nvSpPr>
        <p:spPr>
          <a:xfrm>
            <a:off x="3622675" y="5159375"/>
            <a:ext cx="8715375" cy="706755"/>
          </a:xfrm>
          <a:prstGeom prst="rect">
            <a:avLst/>
          </a:prstGeom>
          <a:noFill/>
          <a:ln w="9525">
            <a:noFill/>
          </a:ln>
        </p:spPr>
        <p:txBody>
          <a:bodyPr>
            <a:spAutoFit/>
          </a:bodyPr>
          <a:p>
            <a:r>
              <a:rPr lang="zh-CN" altLang="en-US" sz="4000" b="0" dirty="0">
                <a:solidFill>
                  <a:schemeClr val="tx1"/>
                </a:solidFill>
                <a:latin typeface="宋体" panose="02010600030101010101" pitchFamily="2" charset="-122"/>
              </a:rPr>
              <a:t>掌握工业气瓶风险与预防控制知识。</a:t>
            </a:r>
            <a:endParaRPr lang="zh-CN" altLang="en-US" sz="4000" b="0" dirty="0">
              <a:solidFill>
                <a:schemeClr val="tx1"/>
              </a:solidFill>
              <a:latin typeface="宋体" panose="02010600030101010101" pitchFamily="2" charset="-122"/>
            </a:endParaRPr>
          </a:p>
        </p:txBody>
      </p:sp>
      <p:grpSp>
        <p:nvGrpSpPr>
          <p:cNvPr id="33" name="组合 32"/>
          <p:cNvGrpSpPr/>
          <p:nvPr/>
        </p:nvGrpSpPr>
        <p:grpSpPr>
          <a:xfrm>
            <a:off x="2889250" y="3454400"/>
            <a:ext cx="638175" cy="773113"/>
            <a:chOff x="622077" y="1100038"/>
            <a:chExt cx="638591" cy="773822"/>
          </a:xfrm>
        </p:grpSpPr>
        <p:sp>
          <p:nvSpPr>
            <p:cNvPr id="34" name="矩形 2"/>
            <p:cNvSpPr/>
            <p:nvPr/>
          </p:nvSpPr>
          <p:spPr>
            <a:xfrm rot="5400000">
              <a:off x="554461" y="1167655"/>
              <a:ext cx="773822" cy="638591"/>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1" i="0" u="none" strike="noStrike" kern="1200" cap="none" spc="0" normalizeH="0" baseline="0" noProof="0">
                <a:ln>
                  <a:noFill/>
                </a:ln>
                <a:solidFill>
                  <a:schemeClr val="lt1"/>
                </a:solidFill>
                <a:effectLst/>
                <a:uLnTx/>
                <a:uFillTx/>
                <a:latin typeface="+mn-lt"/>
                <a:ea typeface="+mn-ea"/>
                <a:cs typeface="+mn-cs"/>
              </a:endParaRPr>
            </a:p>
          </p:txBody>
        </p:sp>
        <p:sp>
          <p:nvSpPr>
            <p:cNvPr id="8207" name="TextBox 13"/>
            <p:cNvSpPr txBox="1"/>
            <p:nvPr/>
          </p:nvSpPr>
          <p:spPr>
            <a:xfrm>
              <a:off x="652438" y="1142485"/>
              <a:ext cx="380232" cy="707886"/>
            </a:xfrm>
            <a:prstGeom prst="rect">
              <a:avLst/>
            </a:prstGeom>
            <a:noFill/>
            <a:ln w="9525">
              <a:noFill/>
            </a:ln>
          </p:spPr>
          <p:txBody>
            <a:bodyPr wrap="none">
              <a:spAutoFit/>
            </a:bodyPr>
            <a:p>
              <a:r>
                <a:rPr lang="en-US" altLang="zh-CN" sz="4000" dirty="0">
                  <a:solidFill>
                    <a:schemeClr val="bg1"/>
                  </a:solidFill>
                  <a:latin typeface="Swiss911 XCm BT"/>
                </a:rPr>
                <a:t>1</a:t>
              </a:r>
              <a:endParaRPr lang="zh-CN" altLang="en-US" sz="4000" dirty="0">
                <a:solidFill>
                  <a:schemeClr val="bg1"/>
                </a:solidFill>
                <a:latin typeface="Swiss911 XCm BT"/>
              </a:endParaRPr>
            </a:p>
          </p:txBody>
        </p:sp>
      </p:grpSp>
      <p:grpSp>
        <p:nvGrpSpPr>
          <p:cNvPr id="36" name="组合 35"/>
          <p:cNvGrpSpPr/>
          <p:nvPr/>
        </p:nvGrpSpPr>
        <p:grpSpPr>
          <a:xfrm>
            <a:off x="2889250" y="4273550"/>
            <a:ext cx="638175" cy="773113"/>
            <a:chOff x="622077" y="1100038"/>
            <a:chExt cx="638591" cy="773822"/>
          </a:xfrm>
        </p:grpSpPr>
        <p:sp>
          <p:nvSpPr>
            <p:cNvPr id="37" name="矩形 2"/>
            <p:cNvSpPr/>
            <p:nvPr/>
          </p:nvSpPr>
          <p:spPr>
            <a:xfrm rot="5400000">
              <a:off x="554461" y="1167654"/>
              <a:ext cx="773822" cy="638591"/>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1" i="0" u="none" strike="noStrike" kern="1200" cap="none" spc="0" normalizeH="0" baseline="0" noProof="0">
                <a:ln>
                  <a:noFill/>
                </a:ln>
                <a:solidFill>
                  <a:schemeClr val="lt1"/>
                </a:solidFill>
                <a:effectLst/>
                <a:uLnTx/>
                <a:uFillTx/>
                <a:latin typeface="+mn-lt"/>
                <a:ea typeface="+mn-ea"/>
                <a:cs typeface="+mn-cs"/>
              </a:endParaRPr>
            </a:p>
          </p:txBody>
        </p:sp>
        <p:sp>
          <p:nvSpPr>
            <p:cNvPr id="8205" name="TextBox 98"/>
            <p:cNvSpPr txBox="1"/>
            <p:nvPr/>
          </p:nvSpPr>
          <p:spPr>
            <a:xfrm>
              <a:off x="652438" y="1142485"/>
              <a:ext cx="380232" cy="707886"/>
            </a:xfrm>
            <a:prstGeom prst="rect">
              <a:avLst/>
            </a:prstGeom>
            <a:noFill/>
            <a:ln w="9525">
              <a:noFill/>
            </a:ln>
          </p:spPr>
          <p:txBody>
            <a:bodyPr wrap="none">
              <a:spAutoFit/>
            </a:bodyPr>
            <a:p>
              <a:r>
                <a:rPr lang="en-US" altLang="zh-CN" sz="4000" dirty="0">
                  <a:solidFill>
                    <a:schemeClr val="bg1"/>
                  </a:solidFill>
                  <a:latin typeface="Swiss911 XCm BT"/>
                </a:rPr>
                <a:t>2</a:t>
              </a:r>
              <a:endParaRPr lang="zh-CN" altLang="en-US" sz="4000" dirty="0">
                <a:solidFill>
                  <a:schemeClr val="bg1"/>
                </a:solidFill>
                <a:latin typeface="Swiss911 XCm BT"/>
              </a:endParaRPr>
            </a:p>
          </p:txBody>
        </p:sp>
      </p:grpSp>
      <p:grpSp>
        <p:nvGrpSpPr>
          <p:cNvPr id="39" name="组合 38"/>
          <p:cNvGrpSpPr/>
          <p:nvPr/>
        </p:nvGrpSpPr>
        <p:grpSpPr>
          <a:xfrm>
            <a:off x="2889250" y="5087938"/>
            <a:ext cx="638175" cy="773112"/>
            <a:chOff x="622077" y="1100038"/>
            <a:chExt cx="638591" cy="773822"/>
          </a:xfrm>
        </p:grpSpPr>
        <p:sp>
          <p:nvSpPr>
            <p:cNvPr id="40" name="矩形 2"/>
            <p:cNvSpPr/>
            <p:nvPr/>
          </p:nvSpPr>
          <p:spPr>
            <a:xfrm rot="5400000">
              <a:off x="554462" y="1167654"/>
              <a:ext cx="773822" cy="638591"/>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1" i="0" u="none" strike="noStrike" kern="1200" cap="none" spc="0" normalizeH="0" baseline="0" noProof="0">
                <a:ln>
                  <a:noFill/>
                </a:ln>
                <a:solidFill>
                  <a:schemeClr val="lt1"/>
                </a:solidFill>
                <a:effectLst/>
                <a:uLnTx/>
                <a:uFillTx/>
                <a:latin typeface="+mn-lt"/>
                <a:ea typeface="+mn-ea"/>
                <a:cs typeface="+mn-cs"/>
              </a:endParaRPr>
            </a:p>
          </p:txBody>
        </p:sp>
        <p:sp>
          <p:nvSpPr>
            <p:cNvPr id="8203" name="TextBox 101"/>
            <p:cNvSpPr txBox="1"/>
            <p:nvPr/>
          </p:nvSpPr>
          <p:spPr>
            <a:xfrm>
              <a:off x="652438" y="1142485"/>
              <a:ext cx="380232" cy="707886"/>
            </a:xfrm>
            <a:prstGeom prst="rect">
              <a:avLst/>
            </a:prstGeom>
            <a:noFill/>
            <a:ln w="9525">
              <a:noFill/>
            </a:ln>
          </p:spPr>
          <p:txBody>
            <a:bodyPr wrap="none">
              <a:spAutoFit/>
            </a:bodyPr>
            <a:p>
              <a:r>
                <a:rPr lang="en-US" altLang="zh-CN" sz="4000" dirty="0">
                  <a:solidFill>
                    <a:schemeClr val="bg1"/>
                  </a:solidFill>
                  <a:latin typeface="Swiss911 XCm BT"/>
                </a:rPr>
                <a:t>3</a:t>
              </a:r>
              <a:endParaRPr lang="zh-CN" altLang="en-US" sz="4000" dirty="0">
                <a:solidFill>
                  <a:schemeClr val="bg1"/>
                </a:solidFill>
                <a:latin typeface="Swiss911 XCm B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300" fill="hold"/>
                                        <p:tgtEl>
                                          <p:spTgt spid="33"/>
                                        </p:tgtEl>
                                        <p:attrNameLst>
                                          <p:attrName>ppt_x</p:attrName>
                                        </p:attrNameLst>
                                      </p:cBhvr>
                                      <p:tavLst>
                                        <p:tav tm="0">
                                          <p:val>
                                            <p:strVal val="0-#ppt_w/2"/>
                                          </p:val>
                                        </p:tav>
                                        <p:tav tm="100000">
                                          <p:val>
                                            <p:strVal val="#ppt_x"/>
                                          </p:val>
                                        </p:tav>
                                      </p:tavLst>
                                    </p:anim>
                                    <p:anim calcmode="lin" valueType="num">
                                      <p:cBhvr additive="base">
                                        <p:cTn id="13" dur="300" fill="hold"/>
                                        <p:tgtEl>
                                          <p:spTgt spid="3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300" fill="hold"/>
                                        <p:tgtEl>
                                          <p:spTgt spid="36"/>
                                        </p:tgtEl>
                                        <p:attrNameLst>
                                          <p:attrName>ppt_x</p:attrName>
                                        </p:attrNameLst>
                                      </p:cBhvr>
                                      <p:tavLst>
                                        <p:tav tm="0">
                                          <p:val>
                                            <p:strVal val="0-#ppt_w/2"/>
                                          </p:val>
                                        </p:tav>
                                        <p:tav tm="100000">
                                          <p:val>
                                            <p:strVal val="#ppt_x"/>
                                          </p:val>
                                        </p:tav>
                                      </p:tavLst>
                                    </p:anim>
                                    <p:anim calcmode="lin" valueType="num">
                                      <p:cBhvr additive="base">
                                        <p:cTn id="18" dur="300" fill="hold"/>
                                        <p:tgtEl>
                                          <p:spTgt spid="3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300" fill="hold"/>
                                        <p:tgtEl>
                                          <p:spTgt spid="39"/>
                                        </p:tgtEl>
                                        <p:attrNameLst>
                                          <p:attrName>ppt_x</p:attrName>
                                        </p:attrNameLst>
                                      </p:cBhvr>
                                      <p:tavLst>
                                        <p:tav tm="0">
                                          <p:val>
                                            <p:strVal val="0-#ppt_w/2"/>
                                          </p:val>
                                        </p:tav>
                                        <p:tav tm="100000">
                                          <p:val>
                                            <p:strVal val="#ppt_x"/>
                                          </p:val>
                                        </p:tav>
                                      </p:tavLst>
                                    </p:anim>
                                    <p:anim calcmode="lin" valueType="num">
                                      <p:cBhvr additive="base">
                                        <p:cTn id="23" dur="3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Line 12"/>
          <p:cNvSpPr/>
          <p:nvPr/>
        </p:nvSpPr>
        <p:spPr>
          <a:xfrm flipV="1">
            <a:off x="2257425" y="2078038"/>
            <a:ext cx="9525" cy="6351587"/>
          </a:xfrm>
          <a:prstGeom prst="line">
            <a:avLst/>
          </a:prstGeom>
          <a:ln w="38100" cap="flat" cmpd="sng">
            <a:solidFill>
              <a:srgbClr val="0000FF"/>
            </a:solidFill>
            <a:prstDash val="dash"/>
            <a:headEnd type="none" w="med" len="med"/>
            <a:tailEnd type="none" w="med" len="med"/>
          </a:ln>
        </p:spPr>
      </p:sp>
      <p:sp>
        <p:nvSpPr>
          <p:cNvPr id="37891" name="Line 13"/>
          <p:cNvSpPr/>
          <p:nvPr/>
        </p:nvSpPr>
        <p:spPr>
          <a:xfrm flipV="1">
            <a:off x="2266950" y="8429625"/>
            <a:ext cx="9174163" cy="0"/>
          </a:xfrm>
          <a:prstGeom prst="line">
            <a:avLst/>
          </a:prstGeom>
          <a:ln w="38100" cap="flat" cmpd="sng">
            <a:solidFill>
              <a:srgbClr val="0000FF"/>
            </a:solidFill>
            <a:prstDash val="dash"/>
            <a:headEnd type="none" w="med" len="med"/>
            <a:tailEnd type="none" w="med" len="med"/>
          </a:ln>
        </p:spPr>
      </p:sp>
      <p:grpSp>
        <p:nvGrpSpPr>
          <p:cNvPr id="37892" name="Group 13"/>
          <p:cNvGrpSpPr/>
          <p:nvPr/>
        </p:nvGrpSpPr>
        <p:grpSpPr>
          <a:xfrm>
            <a:off x="9628188" y="5910263"/>
            <a:ext cx="2871787" cy="2014537"/>
            <a:chOff x="0" y="0"/>
            <a:chExt cx="1968" cy="1152"/>
          </a:xfrm>
        </p:grpSpPr>
        <p:graphicFrame>
          <p:nvGraphicFramePr>
            <p:cNvPr id="37898" name="Object 15"/>
            <p:cNvGraphicFramePr>
              <a:graphicFrameLocks noChangeAspect="1"/>
            </p:cNvGraphicFramePr>
            <p:nvPr/>
          </p:nvGraphicFramePr>
          <p:xfrm>
            <a:off x="0" y="0"/>
            <a:ext cx="1968" cy="1152"/>
          </p:xfrm>
          <a:graphic>
            <a:graphicData uri="http://schemas.openxmlformats.org/presentationml/2006/ole">
              <mc:AlternateContent xmlns:mc="http://schemas.openxmlformats.org/markup-compatibility/2006">
                <mc:Choice xmlns:v="urn:schemas-microsoft-com:vml" Requires="v">
                  <p:oleObj spid="_x0000_s3080" name="" r:id="rId1" imgW="1036320" imgH="504825" progId="MS_ClipArt_Gallery.2">
                    <p:embed/>
                  </p:oleObj>
                </mc:Choice>
                <mc:Fallback>
                  <p:oleObj name="" r:id="rId1" imgW="1036320" imgH="504825" progId="MS_ClipArt_Gallery.2">
                    <p:embed/>
                    <p:pic>
                      <p:nvPicPr>
                        <p:cNvPr id="0" name="图片 3079"/>
                        <p:cNvPicPr/>
                        <p:nvPr/>
                      </p:nvPicPr>
                      <p:blipFill>
                        <a:blip r:embed="rId2"/>
                        <a:stretch>
                          <a:fillRect/>
                        </a:stretch>
                      </p:blipFill>
                      <p:spPr>
                        <a:xfrm>
                          <a:off x="0" y="0"/>
                          <a:ext cx="1968" cy="1152"/>
                        </a:xfrm>
                        <a:prstGeom prst="rect">
                          <a:avLst/>
                        </a:prstGeom>
                        <a:noFill/>
                        <a:ln w="38100">
                          <a:noFill/>
                          <a:miter/>
                        </a:ln>
                      </p:spPr>
                    </p:pic>
                  </p:oleObj>
                </mc:Fallback>
              </mc:AlternateContent>
            </a:graphicData>
          </a:graphic>
        </p:graphicFrame>
        <p:sp>
          <p:nvSpPr>
            <p:cNvPr id="37899" name="Text Box 16"/>
            <p:cNvSpPr txBox="1"/>
            <p:nvPr/>
          </p:nvSpPr>
          <p:spPr>
            <a:xfrm>
              <a:off x="1057" y="192"/>
              <a:ext cx="574" cy="367"/>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a:t>
              </a:r>
              <a:endParaRPr lang="en-US" altLang="zh-CN" sz="1600" dirty="0">
                <a:solidFill>
                  <a:schemeClr val="tx1"/>
                </a:solidFill>
                <a:latin typeface="Times New Roman" panose="02020603050405020304" pitchFamily="18" charset="0"/>
                <a:ea typeface="PMingLiU" pitchFamily="18" charset="-120"/>
              </a:endParaRPr>
            </a:p>
          </p:txBody>
        </p:sp>
        <p:sp>
          <p:nvSpPr>
            <p:cNvPr id="37900" name="Text Box 17"/>
            <p:cNvSpPr txBox="1"/>
            <p:nvPr/>
          </p:nvSpPr>
          <p:spPr>
            <a:xfrm>
              <a:off x="337" y="192"/>
              <a:ext cx="574" cy="465"/>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GHGHGHGHGHGHGHG,</a:t>
              </a:r>
              <a:endParaRPr lang="en-US" altLang="zh-CN" sz="1600" dirty="0">
                <a:solidFill>
                  <a:schemeClr val="tx1"/>
                </a:solidFill>
                <a:latin typeface="Times New Roman" panose="02020603050405020304" pitchFamily="18" charset="0"/>
                <a:ea typeface="PMingLiU" pitchFamily="18" charset="-120"/>
              </a:endParaRPr>
            </a:p>
          </p:txBody>
        </p:sp>
      </p:grpSp>
      <p:sp>
        <p:nvSpPr>
          <p:cNvPr id="37893" name="Rectangle 18"/>
          <p:cNvSpPr/>
          <p:nvPr/>
        </p:nvSpPr>
        <p:spPr>
          <a:xfrm>
            <a:off x="2580799" y="2482850"/>
            <a:ext cx="7124065" cy="534035"/>
          </a:xfrm>
          <a:prstGeom prst="rect">
            <a:avLst/>
          </a:prstGeom>
          <a:noFill/>
          <a:ln w="9525">
            <a:noFill/>
          </a:ln>
        </p:spPr>
        <p:txBody>
          <a:bodyPr wrap="none" anchor="t" anchorCtr="1">
            <a:spAutoFit/>
          </a:bodyPr>
          <a:p>
            <a:pPr algn="ctr" eaLnBrk="1" hangingPunct="1">
              <a:lnSpc>
                <a:spcPct val="90000"/>
              </a:lnSpc>
            </a:pPr>
            <a:r>
              <a:rPr lang="zh-CN" altLang="en-US" dirty="0">
                <a:solidFill>
                  <a:srgbClr val="FF0000"/>
                </a:solidFill>
                <a:latin typeface="宋体" panose="02010600030101010101" pitchFamily="2" charset="-122"/>
                <a:ea typeface="宋体" panose="02010600030101010101" pitchFamily="2" charset="-122"/>
              </a:rPr>
              <a:t>四、</a:t>
            </a:r>
            <a:r>
              <a:rPr lang="en-US" altLang="zh-CN" dirty="0">
                <a:solidFill>
                  <a:srgbClr val="FF0000"/>
                </a:solidFill>
                <a:latin typeface="宋体" panose="02010600030101010101" pitchFamily="2" charset="-122"/>
                <a:ea typeface="宋体" panose="02010600030101010101" pitchFamily="2" charset="-122"/>
              </a:rPr>
              <a:t>《</a:t>
            </a:r>
            <a:r>
              <a:rPr lang="zh-CN" altLang="en-US" dirty="0">
                <a:solidFill>
                  <a:srgbClr val="FF0000"/>
                </a:solidFill>
                <a:latin typeface="宋体" panose="02010600030101010101" pitchFamily="2" charset="-122"/>
                <a:ea typeface="宋体" panose="02010600030101010101" pitchFamily="2" charset="-122"/>
              </a:rPr>
              <a:t>乙炔溶解气瓶安全监察规程</a:t>
            </a:r>
            <a:r>
              <a:rPr lang="en-US" altLang="zh-CN" dirty="0">
                <a:solidFill>
                  <a:srgbClr val="FF0000"/>
                </a:solidFill>
                <a:latin typeface="宋体" panose="02010600030101010101" pitchFamily="2" charset="-122"/>
                <a:ea typeface="宋体" panose="02010600030101010101" pitchFamily="2" charset="-122"/>
              </a:rPr>
              <a:t>》</a:t>
            </a:r>
            <a:r>
              <a:rPr lang="zh-CN" altLang="en-US" dirty="0">
                <a:solidFill>
                  <a:srgbClr val="FF0000"/>
                </a:solidFill>
                <a:latin typeface="黑体" panose="02010609060101010101" pitchFamily="49" charset="-122"/>
              </a:rPr>
              <a:t>　</a:t>
            </a:r>
            <a:endParaRPr lang="zh-CN" altLang="en-US" dirty="0">
              <a:solidFill>
                <a:srgbClr val="FF0000"/>
              </a:solidFill>
              <a:latin typeface="黑体" panose="02010609060101010101" pitchFamily="49" charset="-122"/>
            </a:endParaRPr>
          </a:p>
        </p:txBody>
      </p:sp>
      <p:sp>
        <p:nvSpPr>
          <p:cNvPr id="37894" name="Rectangle 20"/>
          <p:cNvSpPr/>
          <p:nvPr/>
        </p:nvSpPr>
        <p:spPr>
          <a:xfrm>
            <a:off x="2654300" y="3107690"/>
            <a:ext cx="9165590" cy="1420495"/>
          </a:xfrm>
          <a:prstGeom prst="rect">
            <a:avLst/>
          </a:prstGeom>
          <a:noFill/>
          <a:ln w="9525">
            <a:noFill/>
          </a:ln>
        </p:spPr>
        <p:txBody>
          <a:bodyPr wrap="none" anchor="ctr" anchorCtr="0">
            <a:spAutoFit/>
          </a:bodyPr>
          <a:p>
            <a:pPr eaLnBrk="1" hangingPunct="1">
              <a:lnSpc>
                <a:spcPct val="90000"/>
              </a:lnSpc>
            </a:pPr>
            <a:r>
              <a:rPr lang="zh-CN" altLang="en-US" dirty="0">
                <a:latin typeface="Arial" panose="020B0604020202020204" pitchFamily="34" charset="0"/>
              </a:rPr>
              <a:t> </a:t>
            </a:r>
            <a:r>
              <a:rPr lang="zh-CN" altLang="en-US" dirty="0">
                <a:latin typeface="黑体" panose="02010609060101010101" pitchFamily="49" charset="-122"/>
              </a:rPr>
              <a:t> </a:t>
            </a:r>
            <a:r>
              <a:rPr lang="zh-CN" altLang="en-US" dirty="0">
                <a:solidFill>
                  <a:schemeClr val="tx1"/>
                </a:solidFill>
                <a:latin typeface="宋体" panose="02010600030101010101" pitchFamily="2" charset="-122"/>
                <a:ea typeface="宋体" panose="02010600030101010101" pitchFamily="2" charset="-122"/>
              </a:rPr>
              <a:t>本规程适用于钢质瓶体内装有多孔填料和溶剂，</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dirty="0">
                <a:solidFill>
                  <a:schemeClr val="tx1"/>
                </a:solidFill>
                <a:latin typeface="宋体" panose="02010600030101010101" pitchFamily="2" charset="-122"/>
                <a:ea typeface="宋体" panose="02010600030101010101" pitchFamily="2" charset="-122"/>
              </a:rPr>
              <a:t>可重复充装乙炔气的移动式乙炔瓶。</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dirty="0">
                <a:solidFill>
                  <a:schemeClr val="tx1"/>
                </a:solidFill>
                <a:latin typeface="宋体" panose="02010600030101010101" pitchFamily="2" charset="-122"/>
                <a:ea typeface="宋体" panose="02010600030101010101" pitchFamily="2" charset="-122"/>
              </a:rPr>
              <a:t>本规程不适用于盛装乙炔气体的固定式压力容器。</a:t>
            </a:r>
            <a:endParaRPr lang="zh-CN" altLang="en-US" dirty="0">
              <a:solidFill>
                <a:schemeClr val="tx1"/>
              </a:solidFill>
              <a:latin typeface="宋体" panose="02010600030101010101" pitchFamily="2" charset="-122"/>
              <a:ea typeface="宋体" panose="02010600030101010101" pitchFamily="2" charset="-122"/>
            </a:endParaRPr>
          </a:p>
        </p:txBody>
      </p:sp>
      <p:sp>
        <p:nvSpPr>
          <p:cNvPr id="37895" name="Rectangle 21"/>
          <p:cNvSpPr/>
          <p:nvPr/>
        </p:nvSpPr>
        <p:spPr>
          <a:xfrm>
            <a:off x="2521426" y="4598988"/>
            <a:ext cx="9995535" cy="534035"/>
          </a:xfrm>
          <a:prstGeom prst="rect">
            <a:avLst/>
          </a:prstGeom>
          <a:noFill/>
          <a:ln w="9525">
            <a:noFill/>
          </a:ln>
        </p:spPr>
        <p:txBody>
          <a:bodyPr wrap="none" anchor="t" anchorCtr="1">
            <a:spAutoFit/>
          </a:bodyPr>
          <a:p>
            <a:pPr algn="ctr" eaLnBrk="1" hangingPunct="1">
              <a:lnSpc>
                <a:spcPct val="90000"/>
              </a:lnSpc>
            </a:pPr>
            <a:r>
              <a:rPr lang="zh-CN" altLang="en-US" dirty="0">
                <a:solidFill>
                  <a:srgbClr val="FF0000"/>
                </a:solidFill>
                <a:latin typeface="宋体" panose="02010600030101010101" pitchFamily="2" charset="-122"/>
                <a:ea typeface="宋体" panose="02010600030101010101" pitchFamily="2" charset="-122"/>
              </a:rPr>
              <a:t>五、</a:t>
            </a:r>
            <a:r>
              <a:rPr lang="en-US" altLang="zh-CN" dirty="0">
                <a:solidFill>
                  <a:srgbClr val="FF0000"/>
                </a:solidFill>
                <a:latin typeface="宋体" panose="02010600030101010101" pitchFamily="2" charset="-122"/>
                <a:ea typeface="宋体" panose="02010600030101010101" pitchFamily="2" charset="-122"/>
              </a:rPr>
              <a:t>TSG Z7001-2004</a:t>
            </a:r>
            <a:r>
              <a:rPr lang="zh-CN" altLang="en-US" dirty="0">
                <a:solidFill>
                  <a:srgbClr val="FF0000"/>
                </a:solidFill>
                <a:latin typeface="宋体" panose="02010600030101010101" pitchFamily="2" charset="-122"/>
                <a:ea typeface="宋体" panose="02010600030101010101" pitchFamily="2" charset="-122"/>
              </a:rPr>
              <a:t>特种设备检验检测机构核准规则</a:t>
            </a:r>
            <a:r>
              <a:rPr lang="zh-CN" altLang="en-US" dirty="0">
                <a:solidFill>
                  <a:srgbClr val="FF0000"/>
                </a:solidFill>
                <a:latin typeface="黑体" panose="02010609060101010101" pitchFamily="49" charset="-122"/>
              </a:rPr>
              <a:t>　</a:t>
            </a:r>
            <a:endParaRPr lang="zh-CN" altLang="en-US" dirty="0">
              <a:solidFill>
                <a:srgbClr val="FF0000"/>
              </a:solidFill>
              <a:latin typeface="黑体" panose="02010609060101010101" pitchFamily="49" charset="-122"/>
            </a:endParaRPr>
          </a:p>
        </p:txBody>
      </p:sp>
      <p:sp>
        <p:nvSpPr>
          <p:cNvPr id="37896" name="Rectangle 22"/>
          <p:cNvSpPr/>
          <p:nvPr/>
        </p:nvSpPr>
        <p:spPr>
          <a:xfrm>
            <a:off x="2755900" y="5284947"/>
            <a:ext cx="9167495" cy="2306320"/>
          </a:xfrm>
          <a:prstGeom prst="rect">
            <a:avLst/>
          </a:prstGeom>
          <a:noFill/>
          <a:ln w="9525">
            <a:noFill/>
          </a:ln>
        </p:spPr>
        <p:txBody>
          <a:bodyPr wrap="none" anchor="ctr" anchorCtr="0">
            <a:spAutoFit/>
          </a:bodyPr>
          <a:p>
            <a:pPr eaLnBrk="1" hangingPunct="1">
              <a:lnSpc>
                <a:spcPct val="90000"/>
              </a:lnSpc>
            </a:pPr>
            <a:r>
              <a:rPr lang="zh-CN" altLang="en-US" dirty="0">
                <a:solidFill>
                  <a:schemeClr val="tx1"/>
                </a:solidFill>
                <a:latin typeface="宋体" panose="02010600030101010101" pitchFamily="2" charset="-122"/>
                <a:ea typeface="宋体" panose="02010600030101010101" pitchFamily="2" charset="-122"/>
              </a:rPr>
              <a:t>  本规则规定了气瓶定期检验机构的资格、职责和</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dirty="0">
                <a:solidFill>
                  <a:schemeClr val="tx1"/>
                </a:solidFill>
                <a:latin typeface="宋体" panose="02010600030101010101" pitchFamily="2" charset="-122"/>
                <a:ea typeface="宋体" panose="02010600030101010101" pitchFamily="2" charset="-122"/>
              </a:rPr>
              <a:t>必备的条件。</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dirty="0">
                <a:solidFill>
                  <a:schemeClr val="tx1"/>
                </a:solidFill>
                <a:latin typeface="宋体" panose="02010600030101010101" pitchFamily="2" charset="-122"/>
                <a:ea typeface="宋体" panose="02010600030101010101" pitchFamily="2" charset="-122"/>
              </a:rPr>
              <a:t>  本规则适用于对无缝气瓶、焊接气</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dirty="0">
                <a:solidFill>
                  <a:schemeClr val="tx1"/>
                </a:solidFill>
                <a:latin typeface="宋体" panose="02010600030101010101" pitchFamily="2" charset="-122"/>
                <a:ea typeface="宋体" panose="02010600030101010101" pitchFamily="2" charset="-122"/>
              </a:rPr>
              <a:t>瓶、液化石油气钢瓶和溶解乙炔气瓶</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dirty="0">
                <a:solidFill>
                  <a:schemeClr val="tx1"/>
                </a:solidFill>
                <a:latin typeface="宋体" panose="02010600030101010101" pitchFamily="2" charset="-122"/>
                <a:ea typeface="宋体" panose="02010600030101010101" pitchFamily="2" charset="-122"/>
              </a:rPr>
              <a:t>进行定期技术检验的气瓶检验机构。</a:t>
            </a:r>
            <a:endParaRPr lang="zh-CN" altLang="en-US" dirty="0">
              <a:solidFill>
                <a:schemeClr val="tx1"/>
              </a:solidFill>
              <a:latin typeface="宋体" panose="02010600030101010101" pitchFamily="2" charset="-122"/>
              <a:ea typeface="宋体" panose="02010600030101010101" pitchFamily="2" charset="-122"/>
            </a:endParaRPr>
          </a:p>
        </p:txBody>
      </p:sp>
      <p:sp>
        <p:nvSpPr>
          <p:cNvPr id="37897" name="Text Box 33"/>
          <p:cNvSpPr txBox="1"/>
          <p:nvPr/>
        </p:nvSpPr>
        <p:spPr>
          <a:xfrm>
            <a:off x="600075" y="220663"/>
            <a:ext cx="8770938"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第二部分、工业气瓶相关法规简介</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Line 12"/>
          <p:cNvSpPr/>
          <p:nvPr/>
        </p:nvSpPr>
        <p:spPr>
          <a:xfrm flipH="1" flipV="1">
            <a:off x="2266950" y="2078038"/>
            <a:ext cx="0" cy="6351587"/>
          </a:xfrm>
          <a:prstGeom prst="line">
            <a:avLst/>
          </a:prstGeom>
          <a:ln w="38100" cap="flat" cmpd="sng">
            <a:solidFill>
              <a:srgbClr val="0000FF"/>
            </a:solidFill>
            <a:prstDash val="dash"/>
            <a:headEnd type="none" w="med" len="med"/>
            <a:tailEnd type="none" w="med" len="med"/>
          </a:ln>
        </p:spPr>
      </p:sp>
      <p:sp>
        <p:nvSpPr>
          <p:cNvPr id="38915" name="Line 13"/>
          <p:cNvSpPr/>
          <p:nvPr/>
        </p:nvSpPr>
        <p:spPr>
          <a:xfrm flipV="1">
            <a:off x="2370138" y="8429625"/>
            <a:ext cx="9174162" cy="0"/>
          </a:xfrm>
          <a:prstGeom prst="line">
            <a:avLst/>
          </a:prstGeom>
          <a:ln w="38100" cap="flat" cmpd="sng">
            <a:solidFill>
              <a:srgbClr val="0000FF"/>
            </a:solidFill>
            <a:prstDash val="dash"/>
            <a:headEnd type="none" w="med" len="med"/>
            <a:tailEnd type="none" w="med" len="med"/>
          </a:ln>
        </p:spPr>
      </p:sp>
      <p:grpSp>
        <p:nvGrpSpPr>
          <p:cNvPr id="38916" name="Group 13"/>
          <p:cNvGrpSpPr/>
          <p:nvPr/>
        </p:nvGrpSpPr>
        <p:grpSpPr>
          <a:xfrm>
            <a:off x="9774238" y="6342063"/>
            <a:ext cx="2871787" cy="2016125"/>
            <a:chOff x="0" y="0"/>
            <a:chExt cx="1968" cy="1152"/>
          </a:xfrm>
        </p:grpSpPr>
        <p:graphicFrame>
          <p:nvGraphicFramePr>
            <p:cNvPr id="38922" name="Object 15"/>
            <p:cNvGraphicFramePr>
              <a:graphicFrameLocks noChangeAspect="1"/>
            </p:cNvGraphicFramePr>
            <p:nvPr/>
          </p:nvGraphicFramePr>
          <p:xfrm>
            <a:off x="0" y="0"/>
            <a:ext cx="1968" cy="1152"/>
          </p:xfrm>
          <a:graphic>
            <a:graphicData uri="http://schemas.openxmlformats.org/presentationml/2006/ole">
              <mc:AlternateContent xmlns:mc="http://schemas.openxmlformats.org/markup-compatibility/2006">
                <mc:Choice xmlns:v="urn:schemas-microsoft-com:vml" Requires="v">
                  <p:oleObj spid="_x0000_s3079" name="" r:id="rId1" imgW="1036320" imgH="504825" progId="MS_ClipArt_Gallery.2">
                    <p:embed/>
                  </p:oleObj>
                </mc:Choice>
                <mc:Fallback>
                  <p:oleObj name="" r:id="rId1" imgW="1036320" imgH="504825" progId="MS_ClipArt_Gallery.2">
                    <p:embed/>
                    <p:pic>
                      <p:nvPicPr>
                        <p:cNvPr id="0" name="图片 3078"/>
                        <p:cNvPicPr/>
                        <p:nvPr/>
                      </p:nvPicPr>
                      <p:blipFill>
                        <a:blip r:embed="rId2"/>
                        <a:stretch>
                          <a:fillRect/>
                        </a:stretch>
                      </p:blipFill>
                      <p:spPr>
                        <a:xfrm>
                          <a:off x="0" y="0"/>
                          <a:ext cx="1968" cy="1152"/>
                        </a:xfrm>
                        <a:prstGeom prst="rect">
                          <a:avLst/>
                        </a:prstGeom>
                        <a:noFill/>
                        <a:ln w="38100">
                          <a:noFill/>
                          <a:miter/>
                        </a:ln>
                      </p:spPr>
                    </p:pic>
                  </p:oleObj>
                </mc:Fallback>
              </mc:AlternateContent>
            </a:graphicData>
          </a:graphic>
        </p:graphicFrame>
        <p:sp>
          <p:nvSpPr>
            <p:cNvPr id="38923" name="Text Box 16"/>
            <p:cNvSpPr txBox="1"/>
            <p:nvPr/>
          </p:nvSpPr>
          <p:spPr>
            <a:xfrm>
              <a:off x="1057" y="192"/>
              <a:ext cx="574" cy="367"/>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a:t>
              </a:r>
              <a:endParaRPr lang="en-US" altLang="zh-CN" sz="1600" dirty="0">
                <a:solidFill>
                  <a:schemeClr val="tx1"/>
                </a:solidFill>
                <a:latin typeface="Times New Roman" panose="02020603050405020304" pitchFamily="18" charset="0"/>
                <a:ea typeface="PMingLiU" pitchFamily="18" charset="-120"/>
              </a:endParaRPr>
            </a:p>
          </p:txBody>
        </p:sp>
        <p:sp>
          <p:nvSpPr>
            <p:cNvPr id="38924" name="Text Box 17"/>
            <p:cNvSpPr txBox="1"/>
            <p:nvPr/>
          </p:nvSpPr>
          <p:spPr>
            <a:xfrm>
              <a:off x="337" y="192"/>
              <a:ext cx="574" cy="465"/>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GHGHGHGHGHGHGHG,</a:t>
              </a:r>
              <a:endParaRPr lang="en-US" altLang="zh-CN" sz="1600" dirty="0">
                <a:solidFill>
                  <a:schemeClr val="tx1"/>
                </a:solidFill>
                <a:latin typeface="Times New Roman" panose="02020603050405020304" pitchFamily="18" charset="0"/>
                <a:ea typeface="PMingLiU" pitchFamily="18" charset="-120"/>
              </a:endParaRPr>
            </a:p>
          </p:txBody>
        </p:sp>
      </p:grpSp>
      <p:sp>
        <p:nvSpPr>
          <p:cNvPr id="38917" name="Rectangle 18"/>
          <p:cNvSpPr/>
          <p:nvPr/>
        </p:nvSpPr>
        <p:spPr>
          <a:xfrm>
            <a:off x="2563972" y="2028825"/>
            <a:ext cx="8770620" cy="977265"/>
          </a:xfrm>
          <a:prstGeom prst="rect">
            <a:avLst/>
          </a:prstGeom>
          <a:noFill/>
          <a:ln w="9525">
            <a:noFill/>
          </a:ln>
        </p:spPr>
        <p:txBody>
          <a:bodyPr wrap="none" anchor="t" anchorCtr="1">
            <a:spAutoFit/>
          </a:bodyPr>
          <a:p>
            <a:pPr algn="ctr" eaLnBrk="1" hangingPunct="1">
              <a:lnSpc>
                <a:spcPct val="90000"/>
              </a:lnSpc>
            </a:pPr>
            <a:r>
              <a:rPr lang="zh-CN" altLang="en-US" dirty="0">
                <a:solidFill>
                  <a:srgbClr val="FF0000"/>
                </a:solidFill>
                <a:latin typeface="宋体" panose="02010600030101010101" pitchFamily="2" charset="-122"/>
                <a:ea typeface="宋体" panose="02010600030101010101" pitchFamily="2" charset="-122"/>
              </a:rPr>
              <a:t>六、</a:t>
            </a:r>
            <a:r>
              <a:rPr lang="en-US" altLang="zh-CN" dirty="0">
                <a:solidFill>
                  <a:srgbClr val="FF0000"/>
                </a:solidFill>
                <a:latin typeface="宋体" panose="02010600030101010101" pitchFamily="2" charset="-122"/>
                <a:ea typeface="宋体" panose="02010600030101010101" pitchFamily="2" charset="-122"/>
              </a:rPr>
              <a:t>TSG Z7003-2004</a:t>
            </a:r>
            <a:r>
              <a:rPr lang="zh-CN" altLang="en-US" dirty="0">
                <a:solidFill>
                  <a:srgbClr val="FF0000"/>
                </a:solidFill>
                <a:latin typeface="宋体" panose="02010600030101010101" pitchFamily="2" charset="-122"/>
                <a:ea typeface="宋体" panose="02010600030101010101" pitchFamily="2" charset="-122"/>
              </a:rPr>
              <a:t>特种设备检验检测机构质量</a:t>
            </a:r>
            <a:endParaRPr lang="zh-CN" altLang="en-US" dirty="0">
              <a:solidFill>
                <a:srgbClr val="FF0000"/>
              </a:solidFill>
              <a:latin typeface="宋体" panose="02010600030101010101" pitchFamily="2" charset="-122"/>
              <a:ea typeface="宋体" panose="02010600030101010101" pitchFamily="2" charset="-122"/>
            </a:endParaRPr>
          </a:p>
          <a:p>
            <a:pPr algn="ctr" eaLnBrk="1" hangingPunct="1">
              <a:lnSpc>
                <a:spcPct val="90000"/>
              </a:lnSpc>
            </a:pPr>
            <a:r>
              <a:rPr lang="zh-CN" altLang="en-US" dirty="0">
                <a:solidFill>
                  <a:srgbClr val="FF0000"/>
                </a:solidFill>
                <a:latin typeface="宋体" panose="02010600030101010101" pitchFamily="2" charset="-122"/>
                <a:ea typeface="宋体" panose="02010600030101010101" pitchFamily="2" charset="-122"/>
              </a:rPr>
              <a:t>管理体系要求</a:t>
            </a:r>
            <a:r>
              <a:rPr lang="zh-CN" altLang="en-US" dirty="0">
                <a:latin typeface="黑体" panose="02010609060101010101" pitchFamily="49" charset="-122"/>
              </a:rPr>
              <a:t> </a:t>
            </a:r>
            <a:r>
              <a:rPr lang="zh-CN" altLang="en-US" dirty="0">
                <a:solidFill>
                  <a:srgbClr val="FF0000"/>
                </a:solidFill>
                <a:latin typeface="黑体" panose="02010609060101010101" pitchFamily="49" charset="-122"/>
              </a:rPr>
              <a:t>　</a:t>
            </a:r>
            <a:endParaRPr lang="zh-CN" altLang="en-US" dirty="0">
              <a:solidFill>
                <a:srgbClr val="FF0000"/>
              </a:solidFill>
              <a:latin typeface="黑体" panose="02010609060101010101" pitchFamily="49" charset="-122"/>
            </a:endParaRPr>
          </a:p>
        </p:txBody>
      </p:sp>
      <p:sp>
        <p:nvSpPr>
          <p:cNvPr id="38918" name="Rectangle 20"/>
          <p:cNvSpPr/>
          <p:nvPr/>
        </p:nvSpPr>
        <p:spPr>
          <a:xfrm>
            <a:off x="2092325" y="3344863"/>
            <a:ext cx="10694988" cy="1076325"/>
          </a:xfrm>
          <a:prstGeom prst="rect">
            <a:avLst/>
          </a:prstGeom>
          <a:noFill/>
          <a:ln w="9525">
            <a:noFill/>
          </a:ln>
        </p:spPr>
        <p:txBody>
          <a:bodyPr anchor="ctr" anchorCtr="0">
            <a:spAutoFit/>
          </a:bodyPr>
          <a:p>
            <a:pPr algn="ctr"/>
            <a:r>
              <a:rPr lang="zh-CN" altLang="en-US" dirty="0">
                <a:solidFill>
                  <a:schemeClr val="tx1"/>
                </a:solidFill>
                <a:latin typeface="宋体" panose="02010600030101010101" pitchFamily="2" charset="-122"/>
                <a:ea typeface="宋体" panose="02010600030101010101" pitchFamily="2" charset="-122"/>
              </a:rPr>
              <a:t>   本规范依据</a:t>
            </a:r>
            <a:r>
              <a:rPr lang="en-US" altLang="zh-CN" dirty="0">
                <a:solidFill>
                  <a:schemeClr val="tx1"/>
                </a:solidFill>
                <a:latin typeface="宋体" panose="02010600030101010101" pitchFamily="2" charset="-122"/>
                <a:ea typeface="宋体" panose="02010600030101010101" pitchFamily="2" charset="-122"/>
              </a:rPr>
              <a:t>《</a:t>
            </a:r>
            <a:r>
              <a:rPr lang="zh-CN" altLang="en-US" dirty="0">
                <a:solidFill>
                  <a:schemeClr val="tx1"/>
                </a:solidFill>
                <a:latin typeface="宋体" panose="02010600030101010101" pitchFamily="2" charset="-122"/>
                <a:ea typeface="宋体" panose="02010600030101010101" pitchFamily="2" charset="-122"/>
              </a:rPr>
              <a:t>特种设备检验检测机构管理规定</a:t>
            </a:r>
            <a:r>
              <a:rPr lang="en-US" altLang="zh-CN" dirty="0">
                <a:solidFill>
                  <a:schemeClr val="tx1"/>
                </a:solidFill>
                <a:latin typeface="宋体" panose="02010600030101010101" pitchFamily="2" charset="-122"/>
                <a:ea typeface="宋体" panose="02010600030101010101" pitchFamily="2" charset="-122"/>
              </a:rPr>
              <a:t>》</a:t>
            </a:r>
            <a:r>
              <a:rPr lang="zh-CN" altLang="en-US" dirty="0">
                <a:solidFill>
                  <a:schemeClr val="tx1"/>
                </a:solidFill>
                <a:latin typeface="宋体" panose="02010600030101010101" pitchFamily="2" charset="-122"/>
                <a:ea typeface="宋体" panose="02010600030101010101" pitchFamily="2" charset="-122"/>
              </a:rPr>
              <a:t>制定了</a:t>
            </a:r>
            <a:endParaRPr lang="zh-CN" altLang="en-US" dirty="0">
              <a:solidFill>
                <a:schemeClr val="tx1"/>
              </a:solidFill>
              <a:latin typeface="宋体" panose="02010600030101010101" pitchFamily="2" charset="-122"/>
              <a:ea typeface="宋体" panose="02010600030101010101" pitchFamily="2" charset="-122"/>
            </a:endParaRPr>
          </a:p>
          <a:p>
            <a:pPr algn="ctr"/>
            <a:r>
              <a:rPr lang="zh-CN" altLang="en-US" dirty="0">
                <a:solidFill>
                  <a:schemeClr val="tx1"/>
                </a:solidFill>
                <a:latin typeface="宋体" panose="02010600030101010101" pitchFamily="2" charset="-122"/>
                <a:ea typeface="宋体" panose="02010600030101010101" pitchFamily="2" charset="-122"/>
              </a:rPr>
              <a:t>特种设备检验检测机构质量管理体系的建立和运行要求。 </a:t>
            </a:r>
            <a:endParaRPr lang="zh-CN" altLang="en-US" dirty="0">
              <a:solidFill>
                <a:schemeClr val="tx1"/>
              </a:solidFill>
              <a:latin typeface="宋体" panose="02010600030101010101" pitchFamily="2" charset="-122"/>
              <a:ea typeface="宋体" panose="02010600030101010101" pitchFamily="2" charset="-122"/>
            </a:endParaRPr>
          </a:p>
        </p:txBody>
      </p:sp>
      <p:sp>
        <p:nvSpPr>
          <p:cNvPr id="38919" name="Rectangle 21"/>
          <p:cNvSpPr/>
          <p:nvPr/>
        </p:nvSpPr>
        <p:spPr>
          <a:xfrm>
            <a:off x="2730341" y="4700588"/>
            <a:ext cx="9790430" cy="534035"/>
          </a:xfrm>
          <a:prstGeom prst="rect">
            <a:avLst/>
          </a:prstGeom>
          <a:noFill/>
          <a:ln w="9525">
            <a:noFill/>
          </a:ln>
        </p:spPr>
        <p:txBody>
          <a:bodyPr wrap="none" anchor="t" anchorCtr="1">
            <a:spAutoFit/>
          </a:bodyPr>
          <a:p>
            <a:pPr algn="ctr" eaLnBrk="1" hangingPunct="1">
              <a:lnSpc>
                <a:spcPct val="90000"/>
              </a:lnSpc>
            </a:pPr>
            <a:r>
              <a:rPr lang="zh-CN" altLang="en-US" dirty="0">
                <a:solidFill>
                  <a:srgbClr val="FF0000"/>
                </a:solidFill>
                <a:latin typeface="宋体" panose="02010600030101010101" pitchFamily="2" charset="-122"/>
                <a:ea typeface="宋体" panose="02010600030101010101" pitchFamily="2" charset="-122"/>
              </a:rPr>
              <a:t>七、</a:t>
            </a:r>
            <a:r>
              <a:rPr lang="en-US" altLang="zh-CN" dirty="0">
                <a:solidFill>
                  <a:srgbClr val="FF0000"/>
                </a:solidFill>
                <a:latin typeface="宋体" panose="02010600030101010101" pitchFamily="2" charset="-122"/>
                <a:ea typeface="宋体" panose="02010600030101010101" pitchFamily="2" charset="-122"/>
              </a:rPr>
              <a:t>GB8334-1999  </a:t>
            </a:r>
            <a:r>
              <a:rPr lang="zh-CN" altLang="en-US" dirty="0">
                <a:solidFill>
                  <a:srgbClr val="FF0000"/>
                </a:solidFill>
                <a:latin typeface="宋体" panose="02010600030101010101" pitchFamily="2" charset="-122"/>
                <a:ea typeface="宋体" panose="02010600030101010101" pitchFamily="2" charset="-122"/>
              </a:rPr>
              <a:t>液化石油气钢瓶定期检验与评定　</a:t>
            </a:r>
            <a:endParaRPr lang="zh-CN" altLang="en-US" dirty="0">
              <a:solidFill>
                <a:srgbClr val="FF0000"/>
              </a:solidFill>
              <a:latin typeface="宋体" panose="02010600030101010101" pitchFamily="2" charset="-122"/>
              <a:ea typeface="宋体" panose="02010600030101010101" pitchFamily="2" charset="-122"/>
            </a:endParaRPr>
          </a:p>
        </p:txBody>
      </p:sp>
      <p:sp>
        <p:nvSpPr>
          <p:cNvPr id="38920" name="Rectangle 23"/>
          <p:cNvSpPr/>
          <p:nvPr/>
        </p:nvSpPr>
        <p:spPr>
          <a:xfrm>
            <a:off x="2370138" y="5397183"/>
            <a:ext cx="10129837" cy="2061210"/>
          </a:xfrm>
          <a:prstGeom prst="rect">
            <a:avLst/>
          </a:prstGeom>
          <a:noFill/>
          <a:ln w="9525">
            <a:noFill/>
          </a:ln>
        </p:spPr>
        <p:txBody>
          <a:bodyPr anchor="ctr" anchorCtr="0">
            <a:spAutoFit/>
          </a:bodyPr>
          <a:p>
            <a:r>
              <a:rPr lang="zh-CN" altLang="en-US" dirty="0">
                <a:solidFill>
                  <a:schemeClr val="tx1"/>
                </a:solidFill>
                <a:latin typeface="宋体" panose="02010600030101010101" pitchFamily="2" charset="-122"/>
                <a:ea typeface="宋体" panose="02010600030101010101" pitchFamily="2" charset="-122"/>
              </a:rPr>
              <a:t>   本标准规定了民用液化石油气钢瓶定期检验与评定的基本方法和技术要求。本标准适用于公称容积为</a:t>
            </a:r>
            <a:endParaRPr lang="zh-CN" altLang="en-US" dirty="0">
              <a:solidFill>
                <a:schemeClr val="tx1"/>
              </a:solidFill>
              <a:latin typeface="宋体" panose="02010600030101010101" pitchFamily="2" charset="-122"/>
              <a:ea typeface="宋体" panose="02010600030101010101" pitchFamily="2" charset="-122"/>
            </a:endParaRPr>
          </a:p>
          <a:p>
            <a:r>
              <a:rPr lang="en-US" altLang="zh-CN" dirty="0">
                <a:solidFill>
                  <a:schemeClr val="tx1"/>
                </a:solidFill>
                <a:latin typeface="宋体" panose="02010600030101010101" pitchFamily="2" charset="-122"/>
                <a:ea typeface="宋体" panose="02010600030101010101" pitchFamily="2" charset="-122"/>
              </a:rPr>
              <a:t>1.2L</a:t>
            </a:r>
            <a:r>
              <a:rPr lang="zh-CN" altLang="en-US" dirty="0">
                <a:solidFill>
                  <a:schemeClr val="tx1"/>
                </a:solidFill>
                <a:latin typeface="宋体" panose="02010600030101010101" pitchFamily="2" charset="-122"/>
                <a:ea typeface="宋体" panose="02010600030101010101" pitchFamily="2" charset="-122"/>
              </a:rPr>
              <a:t>、</a:t>
            </a:r>
            <a:r>
              <a:rPr lang="en-US" altLang="zh-CN" dirty="0">
                <a:solidFill>
                  <a:schemeClr val="tx1"/>
                </a:solidFill>
                <a:latin typeface="宋体" panose="02010600030101010101" pitchFamily="2" charset="-122"/>
                <a:ea typeface="宋体" panose="02010600030101010101" pitchFamily="2" charset="-122"/>
              </a:rPr>
              <a:t>4.7L</a:t>
            </a:r>
            <a:r>
              <a:rPr lang="zh-CN" altLang="en-US" dirty="0">
                <a:solidFill>
                  <a:schemeClr val="tx1"/>
                </a:solidFill>
                <a:latin typeface="宋体" panose="02010600030101010101" pitchFamily="2" charset="-122"/>
                <a:ea typeface="宋体" panose="02010600030101010101" pitchFamily="2" charset="-122"/>
              </a:rPr>
              <a:t>、</a:t>
            </a:r>
            <a:r>
              <a:rPr lang="en-US" altLang="zh-CN" dirty="0">
                <a:solidFill>
                  <a:schemeClr val="tx1"/>
                </a:solidFill>
                <a:latin typeface="宋体" panose="02010600030101010101" pitchFamily="2" charset="-122"/>
                <a:ea typeface="宋体" panose="02010600030101010101" pitchFamily="2" charset="-122"/>
              </a:rPr>
              <a:t>12L</a:t>
            </a:r>
            <a:r>
              <a:rPr lang="zh-CN" altLang="en-US" dirty="0">
                <a:solidFill>
                  <a:schemeClr val="tx1"/>
                </a:solidFill>
                <a:latin typeface="宋体" panose="02010600030101010101" pitchFamily="2" charset="-122"/>
                <a:ea typeface="宋体" panose="02010600030101010101" pitchFamily="2" charset="-122"/>
              </a:rPr>
              <a:t>、</a:t>
            </a:r>
            <a:r>
              <a:rPr lang="en-US" altLang="zh-CN" u="sng" dirty="0">
                <a:solidFill>
                  <a:schemeClr val="tx1"/>
                </a:solidFill>
                <a:latin typeface="宋体" panose="02010600030101010101" pitchFamily="2" charset="-122"/>
                <a:ea typeface="宋体" panose="02010600030101010101" pitchFamily="2" charset="-122"/>
              </a:rPr>
              <a:t>23.5L</a:t>
            </a:r>
            <a:r>
              <a:rPr lang="zh-CN" altLang="en-US" dirty="0">
                <a:solidFill>
                  <a:schemeClr val="tx1"/>
                </a:solidFill>
                <a:latin typeface="宋体" panose="02010600030101010101" pitchFamily="2" charset="-122"/>
                <a:ea typeface="宋体" panose="02010600030101010101" pitchFamily="2" charset="-122"/>
              </a:rPr>
              <a:t>、</a:t>
            </a:r>
            <a:r>
              <a:rPr lang="en-US" altLang="zh-CN" dirty="0">
                <a:solidFill>
                  <a:schemeClr val="tx1"/>
                </a:solidFill>
                <a:latin typeface="宋体" panose="02010600030101010101" pitchFamily="2" charset="-122"/>
                <a:ea typeface="宋体" panose="02010600030101010101" pitchFamily="2" charset="-122"/>
              </a:rPr>
              <a:t>35.5L</a:t>
            </a:r>
            <a:r>
              <a:rPr lang="zh-CN" altLang="en-US" dirty="0">
                <a:solidFill>
                  <a:schemeClr val="tx1"/>
                </a:solidFill>
                <a:latin typeface="宋体" panose="02010600030101010101" pitchFamily="2" charset="-122"/>
                <a:ea typeface="宋体" panose="02010600030101010101" pitchFamily="2" charset="-122"/>
              </a:rPr>
              <a:t>、</a:t>
            </a:r>
            <a:r>
              <a:rPr lang="en-US" altLang="zh-CN" dirty="0">
                <a:solidFill>
                  <a:schemeClr val="tx1"/>
                </a:solidFill>
                <a:latin typeface="宋体" panose="02010600030101010101" pitchFamily="2" charset="-122"/>
                <a:ea typeface="宋体" panose="02010600030101010101" pitchFamily="2" charset="-122"/>
              </a:rPr>
              <a:t>118L</a:t>
            </a:r>
            <a:r>
              <a:rPr lang="zh-CN" altLang="en-US" dirty="0">
                <a:solidFill>
                  <a:schemeClr val="tx1"/>
                </a:solidFill>
                <a:latin typeface="宋体" panose="02010600030101010101" pitchFamily="2" charset="-122"/>
                <a:ea typeface="宋体" panose="02010600030101010101" pitchFamily="2" charset="-122"/>
              </a:rPr>
              <a:t>可</a:t>
            </a:r>
            <a:endParaRPr lang="zh-CN" altLang="en-US" dirty="0">
              <a:solidFill>
                <a:schemeClr val="tx1"/>
              </a:solidFill>
              <a:latin typeface="宋体" panose="02010600030101010101" pitchFamily="2" charset="-122"/>
              <a:ea typeface="宋体" panose="02010600030101010101" pitchFamily="2" charset="-122"/>
            </a:endParaRPr>
          </a:p>
          <a:p>
            <a:r>
              <a:rPr lang="zh-CN" altLang="en-US" dirty="0">
                <a:solidFill>
                  <a:schemeClr val="tx1"/>
                </a:solidFill>
                <a:latin typeface="宋体" panose="02010600030101010101" pitchFamily="2" charset="-122"/>
                <a:ea typeface="宋体" panose="02010600030101010101" pitchFamily="2" charset="-122"/>
              </a:rPr>
              <a:t>重复充装的民用液化石油气钢瓶。</a:t>
            </a:r>
            <a:endParaRPr lang="zh-CN" altLang="en-US" dirty="0">
              <a:solidFill>
                <a:schemeClr val="tx1"/>
              </a:solidFill>
              <a:latin typeface="宋体" panose="02010600030101010101" pitchFamily="2" charset="-122"/>
              <a:ea typeface="宋体" panose="02010600030101010101" pitchFamily="2" charset="-122"/>
            </a:endParaRPr>
          </a:p>
        </p:txBody>
      </p:sp>
      <p:sp>
        <p:nvSpPr>
          <p:cNvPr id="38921" name="Text Box 33"/>
          <p:cNvSpPr txBox="1"/>
          <p:nvPr/>
        </p:nvSpPr>
        <p:spPr>
          <a:xfrm>
            <a:off x="600075" y="220663"/>
            <a:ext cx="8770938"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第二部分、工业气瓶相关法规简介</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Line 12"/>
          <p:cNvSpPr/>
          <p:nvPr/>
        </p:nvSpPr>
        <p:spPr>
          <a:xfrm flipH="1" flipV="1">
            <a:off x="2266950" y="2078038"/>
            <a:ext cx="25400" cy="6351587"/>
          </a:xfrm>
          <a:prstGeom prst="line">
            <a:avLst/>
          </a:prstGeom>
          <a:ln w="38100" cap="flat" cmpd="sng">
            <a:solidFill>
              <a:srgbClr val="0000FF"/>
            </a:solidFill>
            <a:prstDash val="dash"/>
            <a:headEnd type="none" w="med" len="med"/>
            <a:tailEnd type="none" w="med" len="med"/>
          </a:ln>
        </p:spPr>
      </p:sp>
      <p:sp>
        <p:nvSpPr>
          <p:cNvPr id="39939" name="Line 13"/>
          <p:cNvSpPr/>
          <p:nvPr/>
        </p:nvSpPr>
        <p:spPr>
          <a:xfrm flipV="1">
            <a:off x="2292350" y="8429625"/>
            <a:ext cx="9174163" cy="0"/>
          </a:xfrm>
          <a:prstGeom prst="line">
            <a:avLst/>
          </a:prstGeom>
          <a:ln w="38100" cap="flat" cmpd="sng">
            <a:solidFill>
              <a:srgbClr val="0000FF"/>
            </a:solidFill>
            <a:prstDash val="dash"/>
            <a:headEnd type="none" w="med" len="med"/>
            <a:tailEnd type="none" w="med" len="med"/>
          </a:ln>
        </p:spPr>
      </p:sp>
      <p:grpSp>
        <p:nvGrpSpPr>
          <p:cNvPr id="39940" name="Group 13"/>
          <p:cNvGrpSpPr/>
          <p:nvPr/>
        </p:nvGrpSpPr>
        <p:grpSpPr>
          <a:xfrm>
            <a:off x="9628188" y="5910263"/>
            <a:ext cx="2871787" cy="2014537"/>
            <a:chOff x="0" y="0"/>
            <a:chExt cx="1968" cy="1152"/>
          </a:xfrm>
        </p:grpSpPr>
        <p:graphicFrame>
          <p:nvGraphicFramePr>
            <p:cNvPr id="39944" name="Object 15"/>
            <p:cNvGraphicFramePr>
              <a:graphicFrameLocks noChangeAspect="1"/>
            </p:cNvGraphicFramePr>
            <p:nvPr/>
          </p:nvGraphicFramePr>
          <p:xfrm>
            <a:off x="0" y="0"/>
            <a:ext cx="1968" cy="1152"/>
          </p:xfrm>
          <a:graphic>
            <a:graphicData uri="http://schemas.openxmlformats.org/presentationml/2006/ole">
              <mc:AlternateContent xmlns:mc="http://schemas.openxmlformats.org/markup-compatibility/2006">
                <mc:Choice xmlns:v="urn:schemas-microsoft-com:vml" Requires="v">
                  <p:oleObj spid="_x0000_s3082" name="" r:id="rId1" imgW="1036320" imgH="504825" progId="MS_ClipArt_Gallery.2">
                    <p:embed/>
                  </p:oleObj>
                </mc:Choice>
                <mc:Fallback>
                  <p:oleObj name="" r:id="rId1" imgW="1036320" imgH="504825" progId="MS_ClipArt_Gallery.2">
                    <p:embed/>
                    <p:pic>
                      <p:nvPicPr>
                        <p:cNvPr id="0" name="图片 3081"/>
                        <p:cNvPicPr/>
                        <p:nvPr/>
                      </p:nvPicPr>
                      <p:blipFill>
                        <a:blip r:embed="rId2"/>
                        <a:stretch>
                          <a:fillRect/>
                        </a:stretch>
                      </p:blipFill>
                      <p:spPr>
                        <a:xfrm>
                          <a:off x="0" y="0"/>
                          <a:ext cx="1968" cy="1152"/>
                        </a:xfrm>
                        <a:prstGeom prst="rect">
                          <a:avLst/>
                        </a:prstGeom>
                        <a:noFill/>
                        <a:ln w="38100">
                          <a:noFill/>
                          <a:miter/>
                        </a:ln>
                      </p:spPr>
                    </p:pic>
                  </p:oleObj>
                </mc:Fallback>
              </mc:AlternateContent>
            </a:graphicData>
          </a:graphic>
        </p:graphicFrame>
        <p:sp>
          <p:nvSpPr>
            <p:cNvPr id="39945" name="Text Box 16"/>
            <p:cNvSpPr txBox="1"/>
            <p:nvPr/>
          </p:nvSpPr>
          <p:spPr>
            <a:xfrm>
              <a:off x="1057" y="192"/>
              <a:ext cx="574" cy="367"/>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a:t>
              </a:r>
              <a:endParaRPr lang="en-US" altLang="zh-CN" sz="1600" dirty="0">
                <a:solidFill>
                  <a:schemeClr val="tx1"/>
                </a:solidFill>
                <a:latin typeface="Times New Roman" panose="02020603050405020304" pitchFamily="18" charset="0"/>
                <a:ea typeface="PMingLiU" pitchFamily="18" charset="-120"/>
              </a:endParaRPr>
            </a:p>
          </p:txBody>
        </p:sp>
        <p:sp>
          <p:nvSpPr>
            <p:cNvPr id="39946" name="Text Box 17"/>
            <p:cNvSpPr txBox="1"/>
            <p:nvPr/>
          </p:nvSpPr>
          <p:spPr>
            <a:xfrm>
              <a:off x="337" y="192"/>
              <a:ext cx="574" cy="465"/>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GHGHGHGHGHGHGHG,</a:t>
              </a:r>
              <a:endParaRPr lang="en-US" altLang="zh-CN" sz="1600" dirty="0">
                <a:solidFill>
                  <a:schemeClr val="tx1"/>
                </a:solidFill>
                <a:latin typeface="Times New Roman" panose="02020603050405020304" pitchFamily="18" charset="0"/>
                <a:ea typeface="PMingLiU" pitchFamily="18" charset="-120"/>
              </a:endParaRPr>
            </a:p>
          </p:txBody>
        </p:sp>
      </p:grpSp>
      <p:sp>
        <p:nvSpPr>
          <p:cNvPr id="39941" name="Rectangle 18"/>
          <p:cNvSpPr/>
          <p:nvPr/>
        </p:nvSpPr>
        <p:spPr>
          <a:xfrm>
            <a:off x="2292350" y="2206625"/>
            <a:ext cx="10207625" cy="589280"/>
          </a:xfrm>
          <a:prstGeom prst="rect">
            <a:avLst/>
          </a:prstGeom>
          <a:noFill/>
          <a:ln w="9525">
            <a:noFill/>
          </a:ln>
        </p:spPr>
        <p:txBody>
          <a:bodyPr anchor="t" anchorCtr="1">
            <a:spAutoFit/>
          </a:bodyPr>
          <a:p>
            <a:pPr algn="ctr" eaLnBrk="1" hangingPunct="1">
              <a:lnSpc>
                <a:spcPct val="90000"/>
              </a:lnSpc>
            </a:pPr>
            <a:r>
              <a:rPr lang="zh-CN" altLang="en-US" sz="3600" dirty="0">
                <a:solidFill>
                  <a:srgbClr val="FF0000"/>
                </a:solidFill>
                <a:latin typeface="宋体" panose="02010600030101010101" pitchFamily="2" charset="-122"/>
                <a:ea typeface="宋体" panose="02010600030101010101" pitchFamily="2" charset="-122"/>
              </a:rPr>
              <a:t>八、</a:t>
            </a:r>
            <a:r>
              <a:rPr lang="en-US" altLang="zh-CN" sz="3600" dirty="0">
                <a:solidFill>
                  <a:srgbClr val="FF0000"/>
                </a:solidFill>
                <a:latin typeface="宋体" panose="02010600030101010101" pitchFamily="2" charset="-122"/>
                <a:ea typeface="宋体" panose="02010600030101010101" pitchFamily="2" charset="-122"/>
              </a:rPr>
              <a:t>GB13004-1999</a:t>
            </a:r>
            <a:r>
              <a:rPr lang="zh-CN" altLang="en-US" sz="3600" dirty="0">
                <a:solidFill>
                  <a:srgbClr val="FF0000"/>
                </a:solidFill>
                <a:latin typeface="宋体" panose="02010600030101010101" pitchFamily="2" charset="-122"/>
                <a:ea typeface="宋体" panose="02010600030101010101" pitchFamily="2" charset="-122"/>
              </a:rPr>
              <a:t>钢质无缝气瓶定期检验与评定</a:t>
            </a:r>
            <a:r>
              <a:rPr lang="zh-CN" altLang="en-US" sz="3600" dirty="0">
                <a:solidFill>
                  <a:srgbClr val="FF0000"/>
                </a:solidFill>
                <a:latin typeface="黑体" panose="02010609060101010101" pitchFamily="49" charset="-122"/>
              </a:rPr>
              <a:t> 　</a:t>
            </a:r>
            <a:endParaRPr lang="zh-CN" altLang="en-US" sz="3600" dirty="0">
              <a:solidFill>
                <a:srgbClr val="FF0000"/>
              </a:solidFill>
              <a:latin typeface="黑体" panose="02010609060101010101" pitchFamily="49" charset="-122"/>
            </a:endParaRPr>
          </a:p>
        </p:txBody>
      </p:sp>
      <p:sp>
        <p:nvSpPr>
          <p:cNvPr id="39942" name="Rectangle 20"/>
          <p:cNvSpPr/>
          <p:nvPr/>
        </p:nvSpPr>
        <p:spPr>
          <a:xfrm>
            <a:off x="2566988" y="3294698"/>
            <a:ext cx="9577705" cy="4030980"/>
          </a:xfrm>
          <a:prstGeom prst="rect">
            <a:avLst/>
          </a:prstGeom>
          <a:noFill/>
          <a:ln w="9525">
            <a:noFill/>
          </a:ln>
        </p:spPr>
        <p:txBody>
          <a:bodyPr wrap="none" anchor="ctr" anchorCtr="0">
            <a:spAutoFit/>
          </a:bodyPr>
          <a:p>
            <a:pPr eaLnBrk="1" hangingPunct="1"/>
            <a:r>
              <a:rPr lang="zh-CN" altLang="en-US" dirty="0">
                <a:solidFill>
                  <a:schemeClr val="tx1"/>
                </a:solidFill>
                <a:latin typeface="宋体" panose="02010600030101010101" pitchFamily="2" charset="-122"/>
                <a:ea typeface="宋体" panose="02010600030101010101" pitchFamily="2" charset="-122"/>
              </a:rPr>
              <a:t>    本规程规定了在用钢质无缝气瓶定期检验与评定</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的基本方法和技术要求。</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   本标准适用于水压试验压力不大于</a:t>
            </a:r>
            <a:r>
              <a:rPr lang="en-US" altLang="zh-CN" dirty="0">
                <a:solidFill>
                  <a:schemeClr val="tx1"/>
                </a:solidFill>
                <a:latin typeface="宋体" panose="02010600030101010101" pitchFamily="2" charset="-122"/>
                <a:ea typeface="宋体" panose="02010600030101010101" pitchFamily="2" charset="-122"/>
              </a:rPr>
              <a:t>45MPa</a:t>
            </a:r>
            <a:r>
              <a:rPr lang="zh-CN" altLang="en-US" dirty="0">
                <a:solidFill>
                  <a:schemeClr val="tx1"/>
                </a:solidFill>
                <a:latin typeface="宋体" panose="02010600030101010101" pitchFamily="2" charset="-122"/>
                <a:ea typeface="宋体" panose="02010600030101010101" pitchFamily="2" charset="-122"/>
              </a:rPr>
              <a:t>，水容</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器</a:t>
            </a:r>
            <a:r>
              <a:rPr lang="en-US" altLang="zh-CN" dirty="0">
                <a:solidFill>
                  <a:schemeClr val="tx1"/>
                </a:solidFill>
                <a:latin typeface="宋体" panose="02010600030101010101" pitchFamily="2" charset="-122"/>
                <a:ea typeface="宋体" panose="02010600030101010101" pitchFamily="2" charset="-122"/>
              </a:rPr>
              <a:t>0.4~80L</a:t>
            </a:r>
            <a:r>
              <a:rPr lang="zh-CN" altLang="en-US" dirty="0">
                <a:solidFill>
                  <a:schemeClr val="tx1"/>
                </a:solidFill>
                <a:latin typeface="宋体" panose="02010600030101010101" pitchFamily="2" charset="-122"/>
                <a:ea typeface="宋体" panose="02010600030101010101" pitchFamily="2" charset="-122"/>
              </a:rPr>
              <a:t>，用于储存和运输永久气体或高压液化气</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体并可重复充气的钢质无缝气瓶以及车用天然气钢质</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无缝气瓶的定期检验与评定。</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   本标准不适用于填有固体填充物</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的气瓶以及灭火用的气瓶。</a:t>
            </a:r>
            <a:endParaRPr lang="zh-CN" altLang="en-US" dirty="0">
              <a:solidFill>
                <a:schemeClr val="tx1"/>
              </a:solidFill>
              <a:latin typeface="宋体" panose="02010600030101010101" pitchFamily="2" charset="-122"/>
              <a:ea typeface="宋体" panose="02010600030101010101" pitchFamily="2" charset="-122"/>
            </a:endParaRPr>
          </a:p>
        </p:txBody>
      </p:sp>
      <p:sp>
        <p:nvSpPr>
          <p:cNvPr id="39943" name="Text Box 33"/>
          <p:cNvSpPr txBox="1"/>
          <p:nvPr/>
        </p:nvSpPr>
        <p:spPr>
          <a:xfrm>
            <a:off x="600075" y="220663"/>
            <a:ext cx="8770938"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第二部分、工业气瓶相关法规简介</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Line 12"/>
          <p:cNvSpPr/>
          <p:nvPr/>
        </p:nvSpPr>
        <p:spPr>
          <a:xfrm flipH="1" flipV="1">
            <a:off x="2266950" y="2078038"/>
            <a:ext cx="0" cy="6351587"/>
          </a:xfrm>
          <a:prstGeom prst="line">
            <a:avLst/>
          </a:prstGeom>
          <a:ln w="38100" cap="flat" cmpd="sng">
            <a:solidFill>
              <a:srgbClr val="0000FF"/>
            </a:solidFill>
            <a:prstDash val="dash"/>
            <a:headEnd type="none" w="med" len="med"/>
            <a:tailEnd type="none" w="med" len="med"/>
          </a:ln>
        </p:spPr>
      </p:sp>
      <p:sp>
        <p:nvSpPr>
          <p:cNvPr id="40963" name="Line 13"/>
          <p:cNvSpPr/>
          <p:nvPr/>
        </p:nvSpPr>
        <p:spPr>
          <a:xfrm flipV="1">
            <a:off x="2266950" y="8429625"/>
            <a:ext cx="9174163" cy="0"/>
          </a:xfrm>
          <a:prstGeom prst="line">
            <a:avLst/>
          </a:prstGeom>
          <a:ln w="38100" cap="flat" cmpd="sng">
            <a:solidFill>
              <a:srgbClr val="0000FF"/>
            </a:solidFill>
            <a:prstDash val="dash"/>
            <a:headEnd type="none" w="med" len="med"/>
            <a:tailEnd type="none" w="med" len="med"/>
          </a:ln>
        </p:spPr>
      </p:sp>
      <p:grpSp>
        <p:nvGrpSpPr>
          <p:cNvPr id="40964" name="Group 13"/>
          <p:cNvGrpSpPr/>
          <p:nvPr/>
        </p:nvGrpSpPr>
        <p:grpSpPr>
          <a:xfrm>
            <a:off x="9628188" y="5910263"/>
            <a:ext cx="2871787" cy="2014537"/>
            <a:chOff x="0" y="0"/>
            <a:chExt cx="1968" cy="1152"/>
          </a:xfrm>
        </p:grpSpPr>
        <p:graphicFrame>
          <p:nvGraphicFramePr>
            <p:cNvPr id="40968" name="Object 15"/>
            <p:cNvGraphicFramePr>
              <a:graphicFrameLocks noChangeAspect="1"/>
            </p:cNvGraphicFramePr>
            <p:nvPr/>
          </p:nvGraphicFramePr>
          <p:xfrm>
            <a:off x="0" y="0"/>
            <a:ext cx="1968" cy="1152"/>
          </p:xfrm>
          <a:graphic>
            <a:graphicData uri="http://schemas.openxmlformats.org/presentationml/2006/ole">
              <mc:AlternateContent xmlns:mc="http://schemas.openxmlformats.org/markup-compatibility/2006">
                <mc:Choice xmlns:v="urn:schemas-microsoft-com:vml" Requires="v">
                  <p:oleObj spid="_x0000_s3081" name="" r:id="rId1" imgW="1036320" imgH="504825" progId="MS_ClipArt_Gallery.2">
                    <p:embed/>
                  </p:oleObj>
                </mc:Choice>
                <mc:Fallback>
                  <p:oleObj name="" r:id="rId1" imgW="1036320" imgH="504825" progId="MS_ClipArt_Gallery.2">
                    <p:embed/>
                    <p:pic>
                      <p:nvPicPr>
                        <p:cNvPr id="0" name="图片 3080"/>
                        <p:cNvPicPr/>
                        <p:nvPr/>
                      </p:nvPicPr>
                      <p:blipFill>
                        <a:blip r:embed="rId2"/>
                        <a:stretch>
                          <a:fillRect/>
                        </a:stretch>
                      </p:blipFill>
                      <p:spPr>
                        <a:xfrm>
                          <a:off x="0" y="0"/>
                          <a:ext cx="1968" cy="1152"/>
                        </a:xfrm>
                        <a:prstGeom prst="rect">
                          <a:avLst/>
                        </a:prstGeom>
                        <a:noFill/>
                        <a:ln w="38100">
                          <a:noFill/>
                          <a:miter/>
                        </a:ln>
                      </p:spPr>
                    </p:pic>
                  </p:oleObj>
                </mc:Fallback>
              </mc:AlternateContent>
            </a:graphicData>
          </a:graphic>
        </p:graphicFrame>
        <p:sp>
          <p:nvSpPr>
            <p:cNvPr id="40969" name="Text Box 16"/>
            <p:cNvSpPr txBox="1"/>
            <p:nvPr/>
          </p:nvSpPr>
          <p:spPr>
            <a:xfrm>
              <a:off x="1057" y="192"/>
              <a:ext cx="574" cy="367"/>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a:t>
              </a:r>
              <a:endParaRPr lang="en-US" altLang="zh-CN" sz="1600" dirty="0">
                <a:solidFill>
                  <a:schemeClr val="tx1"/>
                </a:solidFill>
                <a:latin typeface="Times New Roman" panose="02020603050405020304" pitchFamily="18" charset="0"/>
                <a:ea typeface="PMingLiU" pitchFamily="18" charset="-120"/>
              </a:endParaRPr>
            </a:p>
          </p:txBody>
        </p:sp>
        <p:sp>
          <p:nvSpPr>
            <p:cNvPr id="40970" name="Text Box 17"/>
            <p:cNvSpPr txBox="1"/>
            <p:nvPr/>
          </p:nvSpPr>
          <p:spPr>
            <a:xfrm>
              <a:off x="337" y="192"/>
              <a:ext cx="574" cy="465"/>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GHGHGHGHGHGHGHG,</a:t>
              </a:r>
              <a:endParaRPr lang="en-US" altLang="zh-CN" sz="1600" dirty="0">
                <a:solidFill>
                  <a:schemeClr val="tx1"/>
                </a:solidFill>
                <a:latin typeface="Times New Roman" panose="02020603050405020304" pitchFamily="18" charset="0"/>
                <a:ea typeface="PMingLiU" pitchFamily="18" charset="-120"/>
              </a:endParaRPr>
            </a:p>
          </p:txBody>
        </p:sp>
      </p:grpSp>
      <p:sp>
        <p:nvSpPr>
          <p:cNvPr id="40965" name="Rectangle 18"/>
          <p:cNvSpPr/>
          <p:nvPr/>
        </p:nvSpPr>
        <p:spPr>
          <a:xfrm>
            <a:off x="2644616" y="2470150"/>
            <a:ext cx="9587230" cy="534035"/>
          </a:xfrm>
          <a:prstGeom prst="rect">
            <a:avLst/>
          </a:prstGeom>
          <a:noFill/>
          <a:ln w="9525">
            <a:noFill/>
          </a:ln>
        </p:spPr>
        <p:txBody>
          <a:bodyPr wrap="none" anchor="t" anchorCtr="1">
            <a:spAutoFit/>
          </a:bodyPr>
          <a:p>
            <a:pPr algn="ctr" eaLnBrk="1" hangingPunct="1">
              <a:lnSpc>
                <a:spcPct val="90000"/>
              </a:lnSpc>
            </a:pPr>
            <a:r>
              <a:rPr lang="zh-CN" altLang="en-US" dirty="0">
                <a:solidFill>
                  <a:srgbClr val="FF0000"/>
                </a:solidFill>
                <a:latin typeface="宋体" panose="02010600030101010101" pitchFamily="2" charset="-122"/>
                <a:ea typeface="宋体" panose="02010600030101010101" pitchFamily="2" charset="-122"/>
              </a:rPr>
              <a:t>九、</a:t>
            </a:r>
            <a:r>
              <a:rPr lang="en-US" altLang="zh-CN" dirty="0">
                <a:solidFill>
                  <a:srgbClr val="FF0000"/>
                </a:solidFill>
                <a:latin typeface="宋体" panose="02010600030101010101" pitchFamily="2" charset="-122"/>
                <a:ea typeface="宋体" panose="02010600030101010101" pitchFamily="2" charset="-122"/>
              </a:rPr>
              <a:t>GB13075-1999  </a:t>
            </a:r>
            <a:r>
              <a:rPr lang="zh-CN" altLang="en-US" dirty="0">
                <a:solidFill>
                  <a:srgbClr val="FF0000"/>
                </a:solidFill>
                <a:latin typeface="宋体" panose="02010600030101010101" pitchFamily="2" charset="-122"/>
                <a:ea typeface="宋体" panose="02010600030101010101" pitchFamily="2" charset="-122"/>
              </a:rPr>
              <a:t>钢质焊接气瓶定期检验与评定</a:t>
            </a:r>
            <a:r>
              <a:rPr lang="zh-CN" altLang="en-US" dirty="0">
                <a:solidFill>
                  <a:srgbClr val="FF0000"/>
                </a:solidFill>
                <a:latin typeface="黑体" panose="02010609060101010101" pitchFamily="49" charset="-122"/>
              </a:rPr>
              <a:t>　</a:t>
            </a:r>
            <a:endParaRPr lang="zh-CN" altLang="en-US" dirty="0">
              <a:solidFill>
                <a:srgbClr val="FF0000"/>
              </a:solidFill>
              <a:latin typeface="黑体" panose="02010609060101010101" pitchFamily="49" charset="-122"/>
            </a:endParaRPr>
          </a:p>
        </p:txBody>
      </p:sp>
      <p:sp>
        <p:nvSpPr>
          <p:cNvPr id="40966" name="Rectangle 19"/>
          <p:cNvSpPr/>
          <p:nvPr/>
        </p:nvSpPr>
        <p:spPr>
          <a:xfrm>
            <a:off x="2568575" y="3341053"/>
            <a:ext cx="9581515" cy="3538220"/>
          </a:xfrm>
          <a:prstGeom prst="rect">
            <a:avLst/>
          </a:prstGeom>
          <a:noFill/>
          <a:ln w="9525">
            <a:noFill/>
          </a:ln>
        </p:spPr>
        <p:txBody>
          <a:bodyPr wrap="none" anchor="ctr" anchorCtr="0">
            <a:spAutoFit/>
          </a:bodyPr>
          <a:p>
            <a:pPr eaLnBrk="1" hangingPunct="1"/>
            <a:r>
              <a:rPr lang="zh-CN" altLang="en-US" dirty="0">
                <a:solidFill>
                  <a:schemeClr val="tx1"/>
                </a:solidFill>
                <a:latin typeface="宋体" panose="02010600030101010101" pitchFamily="2" charset="-122"/>
                <a:ea typeface="宋体" panose="02010600030101010101" pitchFamily="2" charset="-122"/>
              </a:rPr>
              <a:t>   本标准规定了在用钢质焊接气瓶定期检验与评定</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的基本方法和技术要求。</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  本标准适用于水压试验压力不大于</a:t>
            </a:r>
            <a:r>
              <a:rPr lang="en-US" altLang="zh-CN" dirty="0">
                <a:solidFill>
                  <a:schemeClr val="tx1"/>
                </a:solidFill>
                <a:latin typeface="宋体" panose="02010600030101010101" pitchFamily="2" charset="-122"/>
                <a:ea typeface="宋体" panose="02010600030101010101" pitchFamily="2" charset="-122"/>
              </a:rPr>
              <a:t>7.5MPa</a:t>
            </a:r>
            <a:r>
              <a:rPr lang="zh-CN" altLang="en-US" dirty="0">
                <a:solidFill>
                  <a:schemeClr val="tx1"/>
                </a:solidFill>
                <a:latin typeface="宋体" panose="02010600030101010101" pitchFamily="2" charset="-122"/>
                <a:ea typeface="宋体" panose="02010600030101010101" pitchFamily="2" charset="-122"/>
              </a:rPr>
              <a:t>，水容</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积为</a:t>
            </a:r>
            <a:r>
              <a:rPr lang="en-US" altLang="zh-CN" dirty="0">
                <a:solidFill>
                  <a:schemeClr val="tx1"/>
                </a:solidFill>
                <a:latin typeface="宋体" panose="02010600030101010101" pitchFamily="2" charset="-122"/>
                <a:ea typeface="宋体" panose="02010600030101010101" pitchFamily="2" charset="-122"/>
              </a:rPr>
              <a:t>10~1000L</a:t>
            </a:r>
            <a:r>
              <a:rPr lang="zh-CN" altLang="en-US" dirty="0">
                <a:solidFill>
                  <a:schemeClr val="tx1"/>
                </a:solidFill>
                <a:latin typeface="宋体" panose="02010600030101010101" pitchFamily="2" charset="-122"/>
                <a:ea typeface="宋体" panose="02010600030101010101" pitchFamily="2" charset="-122"/>
              </a:rPr>
              <a:t>，用于储存和运输低压液化气体并可重</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复充装的钢质焊接气瓶的定期检验与评定。</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  本标准不适用于溶解乙炔气瓶、</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民用液化石油气瓶和灭火用气瓶。</a:t>
            </a:r>
            <a:endParaRPr lang="zh-CN" altLang="en-US" dirty="0">
              <a:solidFill>
                <a:schemeClr val="tx1"/>
              </a:solidFill>
              <a:latin typeface="宋体" panose="02010600030101010101" pitchFamily="2" charset="-122"/>
              <a:ea typeface="宋体" panose="02010600030101010101" pitchFamily="2" charset="-122"/>
            </a:endParaRPr>
          </a:p>
        </p:txBody>
      </p:sp>
      <p:sp>
        <p:nvSpPr>
          <p:cNvPr id="40967" name="Text Box 33"/>
          <p:cNvSpPr txBox="1"/>
          <p:nvPr/>
        </p:nvSpPr>
        <p:spPr>
          <a:xfrm>
            <a:off x="600075" y="220663"/>
            <a:ext cx="8770938"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第二部分、工业气瓶相关法规简介</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Line 12"/>
          <p:cNvSpPr/>
          <p:nvPr/>
        </p:nvSpPr>
        <p:spPr>
          <a:xfrm flipH="1" flipV="1">
            <a:off x="2266950" y="2078038"/>
            <a:ext cx="63500" cy="6351587"/>
          </a:xfrm>
          <a:prstGeom prst="line">
            <a:avLst/>
          </a:prstGeom>
          <a:ln w="38100" cap="flat" cmpd="sng">
            <a:solidFill>
              <a:srgbClr val="0000FF"/>
            </a:solidFill>
            <a:prstDash val="dash"/>
            <a:headEnd type="none" w="med" len="med"/>
            <a:tailEnd type="none" w="med" len="med"/>
          </a:ln>
        </p:spPr>
      </p:sp>
      <p:sp>
        <p:nvSpPr>
          <p:cNvPr id="41987" name="Line 13"/>
          <p:cNvSpPr/>
          <p:nvPr/>
        </p:nvSpPr>
        <p:spPr>
          <a:xfrm flipV="1">
            <a:off x="2330450" y="8429625"/>
            <a:ext cx="9174163" cy="0"/>
          </a:xfrm>
          <a:prstGeom prst="line">
            <a:avLst/>
          </a:prstGeom>
          <a:ln w="38100" cap="flat" cmpd="sng">
            <a:solidFill>
              <a:srgbClr val="0000FF"/>
            </a:solidFill>
            <a:prstDash val="dash"/>
            <a:headEnd type="none" w="med" len="med"/>
            <a:tailEnd type="none" w="med" len="med"/>
          </a:ln>
        </p:spPr>
      </p:sp>
      <p:grpSp>
        <p:nvGrpSpPr>
          <p:cNvPr id="41988" name="Group 13"/>
          <p:cNvGrpSpPr/>
          <p:nvPr/>
        </p:nvGrpSpPr>
        <p:grpSpPr>
          <a:xfrm>
            <a:off x="9628188" y="5910263"/>
            <a:ext cx="2871787" cy="2014537"/>
            <a:chOff x="0" y="0"/>
            <a:chExt cx="1968" cy="1152"/>
          </a:xfrm>
        </p:grpSpPr>
        <p:graphicFrame>
          <p:nvGraphicFramePr>
            <p:cNvPr id="41992" name="Object 15"/>
            <p:cNvGraphicFramePr>
              <a:graphicFrameLocks noChangeAspect="1"/>
            </p:cNvGraphicFramePr>
            <p:nvPr/>
          </p:nvGraphicFramePr>
          <p:xfrm>
            <a:off x="0" y="0"/>
            <a:ext cx="1968" cy="1152"/>
          </p:xfrm>
          <a:graphic>
            <a:graphicData uri="http://schemas.openxmlformats.org/presentationml/2006/ole">
              <mc:AlternateContent xmlns:mc="http://schemas.openxmlformats.org/markup-compatibility/2006">
                <mc:Choice xmlns:v="urn:schemas-microsoft-com:vml" Requires="v">
                  <p:oleObj spid="_x0000_s3084" name="" r:id="rId1" imgW="1036320" imgH="504825" progId="MS_ClipArt_Gallery.2">
                    <p:embed/>
                  </p:oleObj>
                </mc:Choice>
                <mc:Fallback>
                  <p:oleObj name="" r:id="rId1" imgW="1036320" imgH="504825" progId="MS_ClipArt_Gallery.2">
                    <p:embed/>
                    <p:pic>
                      <p:nvPicPr>
                        <p:cNvPr id="0" name="图片 3083"/>
                        <p:cNvPicPr/>
                        <p:nvPr/>
                      </p:nvPicPr>
                      <p:blipFill>
                        <a:blip r:embed="rId2"/>
                        <a:stretch>
                          <a:fillRect/>
                        </a:stretch>
                      </p:blipFill>
                      <p:spPr>
                        <a:xfrm>
                          <a:off x="0" y="0"/>
                          <a:ext cx="1968" cy="1152"/>
                        </a:xfrm>
                        <a:prstGeom prst="rect">
                          <a:avLst/>
                        </a:prstGeom>
                        <a:noFill/>
                        <a:ln w="38100">
                          <a:noFill/>
                          <a:miter/>
                        </a:ln>
                      </p:spPr>
                    </p:pic>
                  </p:oleObj>
                </mc:Fallback>
              </mc:AlternateContent>
            </a:graphicData>
          </a:graphic>
        </p:graphicFrame>
        <p:sp>
          <p:nvSpPr>
            <p:cNvPr id="41993" name="Text Box 16"/>
            <p:cNvSpPr txBox="1"/>
            <p:nvPr/>
          </p:nvSpPr>
          <p:spPr>
            <a:xfrm>
              <a:off x="1057" y="192"/>
              <a:ext cx="574" cy="367"/>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a:t>
              </a:r>
              <a:endParaRPr lang="en-US" altLang="zh-CN" sz="1600" dirty="0">
                <a:solidFill>
                  <a:schemeClr val="tx1"/>
                </a:solidFill>
                <a:latin typeface="Times New Roman" panose="02020603050405020304" pitchFamily="18" charset="0"/>
                <a:ea typeface="PMingLiU" pitchFamily="18" charset="-120"/>
              </a:endParaRPr>
            </a:p>
          </p:txBody>
        </p:sp>
        <p:sp>
          <p:nvSpPr>
            <p:cNvPr id="41994" name="Text Box 17"/>
            <p:cNvSpPr txBox="1"/>
            <p:nvPr/>
          </p:nvSpPr>
          <p:spPr>
            <a:xfrm>
              <a:off x="337" y="192"/>
              <a:ext cx="574" cy="465"/>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GHGHGHGHGHGHGHG,</a:t>
              </a:r>
              <a:endParaRPr lang="en-US" altLang="zh-CN" sz="1600" dirty="0">
                <a:solidFill>
                  <a:schemeClr val="tx1"/>
                </a:solidFill>
                <a:latin typeface="Times New Roman" panose="02020603050405020304" pitchFamily="18" charset="0"/>
                <a:ea typeface="PMingLiU" pitchFamily="18" charset="-120"/>
              </a:endParaRPr>
            </a:p>
          </p:txBody>
        </p:sp>
      </p:grpSp>
      <p:sp>
        <p:nvSpPr>
          <p:cNvPr id="41989" name="Rectangle 18"/>
          <p:cNvSpPr/>
          <p:nvPr/>
        </p:nvSpPr>
        <p:spPr>
          <a:xfrm>
            <a:off x="2644616" y="2520950"/>
            <a:ext cx="9587230" cy="534035"/>
          </a:xfrm>
          <a:prstGeom prst="rect">
            <a:avLst/>
          </a:prstGeom>
          <a:noFill/>
          <a:ln w="9525">
            <a:noFill/>
          </a:ln>
        </p:spPr>
        <p:txBody>
          <a:bodyPr wrap="none" anchor="t" anchorCtr="1">
            <a:spAutoFit/>
          </a:bodyPr>
          <a:p>
            <a:pPr algn="ctr" eaLnBrk="1" hangingPunct="1">
              <a:lnSpc>
                <a:spcPct val="90000"/>
              </a:lnSpc>
            </a:pPr>
            <a:r>
              <a:rPr lang="zh-CN" altLang="en-US" dirty="0">
                <a:solidFill>
                  <a:srgbClr val="FF0000"/>
                </a:solidFill>
                <a:latin typeface="宋体" panose="02010600030101010101" pitchFamily="2" charset="-122"/>
                <a:ea typeface="宋体" panose="02010600030101010101" pitchFamily="2" charset="-122"/>
              </a:rPr>
              <a:t>十、</a:t>
            </a:r>
            <a:r>
              <a:rPr lang="en-US" altLang="zh-CN" dirty="0">
                <a:solidFill>
                  <a:srgbClr val="FF0000"/>
                </a:solidFill>
                <a:latin typeface="宋体" panose="02010600030101010101" pitchFamily="2" charset="-122"/>
                <a:ea typeface="宋体" panose="02010600030101010101" pitchFamily="2" charset="-122"/>
              </a:rPr>
              <a:t>GB13076-1999  </a:t>
            </a:r>
            <a:r>
              <a:rPr lang="zh-CN" altLang="en-US" dirty="0">
                <a:solidFill>
                  <a:srgbClr val="FF0000"/>
                </a:solidFill>
                <a:latin typeface="宋体" panose="02010600030101010101" pitchFamily="2" charset="-122"/>
                <a:ea typeface="宋体" panose="02010600030101010101" pitchFamily="2" charset="-122"/>
              </a:rPr>
              <a:t>溶解乙炔气瓶定期检验与评定</a:t>
            </a:r>
            <a:r>
              <a:rPr lang="zh-CN" altLang="en-US" dirty="0">
                <a:solidFill>
                  <a:srgbClr val="FF0000"/>
                </a:solidFill>
                <a:latin typeface="黑体" panose="02010609060101010101" pitchFamily="49" charset="-122"/>
              </a:rPr>
              <a:t>　</a:t>
            </a:r>
            <a:endParaRPr lang="zh-CN" altLang="en-US" dirty="0">
              <a:solidFill>
                <a:srgbClr val="FF0000"/>
              </a:solidFill>
              <a:latin typeface="黑体" panose="02010609060101010101" pitchFamily="49" charset="-122"/>
            </a:endParaRPr>
          </a:p>
        </p:txBody>
      </p:sp>
      <p:sp>
        <p:nvSpPr>
          <p:cNvPr id="41990" name="Rectangle 20"/>
          <p:cNvSpPr/>
          <p:nvPr/>
        </p:nvSpPr>
        <p:spPr>
          <a:xfrm>
            <a:off x="2449513" y="3297873"/>
            <a:ext cx="9485630" cy="4523105"/>
          </a:xfrm>
          <a:prstGeom prst="rect">
            <a:avLst/>
          </a:prstGeom>
          <a:noFill/>
          <a:ln w="9525">
            <a:noFill/>
          </a:ln>
        </p:spPr>
        <p:txBody>
          <a:bodyPr wrap="none" anchor="ctr" anchorCtr="0">
            <a:spAutoFit/>
          </a:bodyPr>
          <a:p>
            <a:pPr eaLnBrk="1" hangingPunct="1">
              <a:lnSpc>
                <a:spcPct val="150000"/>
              </a:lnSpc>
            </a:pPr>
            <a:r>
              <a:rPr lang="zh-CN" altLang="en-US" dirty="0">
                <a:latin typeface="Arial" panose="020B0604020202020204" pitchFamily="34" charset="0"/>
              </a:rPr>
              <a:t> </a:t>
            </a:r>
            <a:r>
              <a:rPr lang="zh-CN" altLang="en-US" dirty="0">
                <a:latin typeface="黑体" panose="02010609060101010101" pitchFamily="49" charset="-122"/>
              </a:rPr>
              <a:t>   </a:t>
            </a:r>
            <a:r>
              <a:rPr lang="zh-CN" altLang="en-US" dirty="0">
                <a:solidFill>
                  <a:schemeClr val="tx1"/>
                </a:solidFill>
                <a:latin typeface="宋体" panose="02010600030101010101" pitchFamily="2" charset="-122"/>
                <a:ea typeface="宋体" panose="02010600030101010101" pitchFamily="2" charset="-122"/>
              </a:rPr>
              <a:t>本标准规定了溶解乙炔气瓶的定期检验与评定。</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50000"/>
              </a:lnSpc>
            </a:pPr>
            <a:r>
              <a:rPr lang="zh-CN" altLang="en-US" dirty="0">
                <a:solidFill>
                  <a:schemeClr val="tx1"/>
                </a:solidFill>
                <a:latin typeface="宋体" panose="02010600030101010101" pitchFamily="2" charset="-122"/>
                <a:ea typeface="宋体" panose="02010600030101010101" pitchFamily="2" charset="-122"/>
              </a:rPr>
              <a:t>   本标准适用于基准温度</a:t>
            </a:r>
            <a:r>
              <a:rPr lang="en-US" altLang="zh-CN" dirty="0">
                <a:solidFill>
                  <a:schemeClr val="tx1"/>
                </a:solidFill>
                <a:latin typeface="宋体" panose="02010600030101010101" pitchFamily="2" charset="-122"/>
                <a:ea typeface="宋体" panose="02010600030101010101" pitchFamily="2" charset="-122"/>
              </a:rPr>
              <a:t>15℃</a:t>
            </a:r>
            <a:r>
              <a:rPr lang="zh-CN" altLang="en-US" dirty="0">
                <a:solidFill>
                  <a:schemeClr val="tx1"/>
                </a:solidFill>
                <a:latin typeface="宋体" panose="02010600030101010101" pitchFamily="2" charset="-122"/>
                <a:ea typeface="宋体" panose="02010600030101010101" pitchFamily="2" charset="-122"/>
              </a:rPr>
              <a:t>时限定充装压</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50000"/>
              </a:lnSpc>
            </a:pPr>
            <a:r>
              <a:rPr lang="zh-CN" altLang="en-US" dirty="0">
                <a:solidFill>
                  <a:schemeClr val="tx1"/>
                </a:solidFill>
                <a:latin typeface="宋体" panose="02010600030101010101" pitchFamily="2" charset="-122"/>
                <a:ea typeface="宋体" panose="02010600030101010101" pitchFamily="2" charset="-122"/>
              </a:rPr>
              <a:t>力小于</a:t>
            </a:r>
            <a:r>
              <a:rPr lang="en-US" altLang="zh-CN" dirty="0">
                <a:solidFill>
                  <a:schemeClr val="tx1"/>
                </a:solidFill>
                <a:latin typeface="宋体" panose="02010600030101010101" pitchFamily="2" charset="-122"/>
                <a:ea typeface="宋体" panose="02010600030101010101" pitchFamily="2" charset="-122"/>
              </a:rPr>
              <a:t>1.52MPa</a:t>
            </a:r>
            <a:r>
              <a:rPr lang="zh-CN" altLang="en-US" dirty="0">
                <a:solidFill>
                  <a:schemeClr val="tx1"/>
                </a:solidFill>
                <a:latin typeface="宋体" panose="02010600030101010101" pitchFamily="2" charset="-122"/>
                <a:ea typeface="宋体" panose="02010600030101010101" pitchFamily="2" charset="-122"/>
              </a:rPr>
              <a:t>、最高许用温度</a:t>
            </a:r>
            <a:r>
              <a:rPr lang="en-US" altLang="zh-CN" dirty="0">
                <a:solidFill>
                  <a:schemeClr val="tx1"/>
                </a:solidFill>
                <a:latin typeface="宋体" panose="02010600030101010101" pitchFamily="2" charset="-122"/>
                <a:ea typeface="宋体" panose="02010600030101010101" pitchFamily="2" charset="-122"/>
              </a:rPr>
              <a:t>40 ℃</a:t>
            </a:r>
            <a:r>
              <a:rPr lang="zh-CN" altLang="en-US" dirty="0">
                <a:solidFill>
                  <a:schemeClr val="tx1"/>
                </a:solidFill>
                <a:latin typeface="宋体" panose="02010600030101010101" pitchFamily="2" charset="-122"/>
                <a:ea typeface="宋体" panose="02010600030101010101" pitchFamily="2" charset="-122"/>
              </a:rPr>
              <a:t>、公称容积</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50000"/>
              </a:lnSpc>
            </a:pPr>
            <a:r>
              <a:rPr lang="en-US" altLang="zh-CN" dirty="0">
                <a:solidFill>
                  <a:schemeClr val="tx1"/>
                </a:solidFill>
                <a:latin typeface="宋体" panose="02010600030101010101" pitchFamily="2" charset="-122"/>
                <a:ea typeface="宋体" panose="02010600030101010101" pitchFamily="2" charset="-122"/>
              </a:rPr>
              <a:t>10~60L</a:t>
            </a:r>
            <a:r>
              <a:rPr lang="zh-CN" altLang="en-US" dirty="0">
                <a:solidFill>
                  <a:schemeClr val="tx1"/>
                </a:solidFill>
                <a:latin typeface="宋体" panose="02010600030101010101" pitchFamily="2" charset="-122"/>
                <a:ea typeface="宋体" panose="02010600030101010101" pitchFamily="2" charset="-122"/>
              </a:rPr>
              <a:t>、内含多孔填料和溶剂、移动</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50000"/>
              </a:lnSpc>
            </a:pPr>
            <a:r>
              <a:rPr lang="zh-CN" altLang="en-US" dirty="0">
                <a:solidFill>
                  <a:schemeClr val="tx1"/>
                </a:solidFill>
                <a:latin typeface="宋体" panose="02010600030101010101" pitchFamily="2" charset="-122"/>
                <a:ea typeface="宋体" panose="02010600030101010101" pitchFamily="2" charset="-122"/>
              </a:rPr>
              <a:t>式、可重复充气的钢质焊接式溶解乙</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50000"/>
              </a:lnSpc>
            </a:pPr>
            <a:r>
              <a:rPr lang="zh-CN" altLang="en-US" dirty="0">
                <a:solidFill>
                  <a:schemeClr val="tx1"/>
                </a:solidFill>
                <a:latin typeface="宋体" panose="02010600030101010101" pitchFamily="2" charset="-122"/>
                <a:ea typeface="宋体" panose="02010600030101010101" pitchFamily="2" charset="-122"/>
              </a:rPr>
              <a:t>炔气瓶。</a:t>
            </a:r>
            <a:endParaRPr lang="zh-CN" altLang="en-US" dirty="0">
              <a:solidFill>
                <a:schemeClr val="tx1"/>
              </a:solidFill>
              <a:latin typeface="宋体" panose="02010600030101010101" pitchFamily="2" charset="-122"/>
              <a:ea typeface="宋体" panose="02010600030101010101" pitchFamily="2" charset="-122"/>
            </a:endParaRPr>
          </a:p>
        </p:txBody>
      </p:sp>
      <p:sp>
        <p:nvSpPr>
          <p:cNvPr id="41991" name="Text Box 33"/>
          <p:cNvSpPr txBox="1"/>
          <p:nvPr/>
        </p:nvSpPr>
        <p:spPr>
          <a:xfrm>
            <a:off x="600075" y="220663"/>
            <a:ext cx="8770938"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第二部分、工业气瓶相关法规简介</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Line 12"/>
          <p:cNvSpPr/>
          <p:nvPr/>
        </p:nvSpPr>
        <p:spPr>
          <a:xfrm flipH="1" flipV="1">
            <a:off x="2266950" y="2078038"/>
            <a:ext cx="0" cy="6351587"/>
          </a:xfrm>
          <a:prstGeom prst="line">
            <a:avLst/>
          </a:prstGeom>
          <a:ln w="38100" cap="flat" cmpd="sng">
            <a:solidFill>
              <a:srgbClr val="0000FF"/>
            </a:solidFill>
            <a:prstDash val="dash"/>
            <a:headEnd type="none" w="med" len="med"/>
            <a:tailEnd type="none" w="med" len="med"/>
          </a:ln>
        </p:spPr>
      </p:sp>
      <p:sp>
        <p:nvSpPr>
          <p:cNvPr id="43011" name="Line 13"/>
          <p:cNvSpPr/>
          <p:nvPr/>
        </p:nvSpPr>
        <p:spPr>
          <a:xfrm flipV="1">
            <a:off x="2386013" y="8429625"/>
            <a:ext cx="9174162" cy="0"/>
          </a:xfrm>
          <a:prstGeom prst="line">
            <a:avLst/>
          </a:prstGeom>
          <a:ln w="38100" cap="flat" cmpd="sng">
            <a:solidFill>
              <a:srgbClr val="0000FF"/>
            </a:solidFill>
            <a:prstDash val="dash"/>
            <a:headEnd type="none" w="med" len="med"/>
            <a:tailEnd type="none" w="med" len="med"/>
          </a:ln>
        </p:spPr>
      </p:sp>
      <p:grpSp>
        <p:nvGrpSpPr>
          <p:cNvPr id="43012" name="Group 13"/>
          <p:cNvGrpSpPr/>
          <p:nvPr/>
        </p:nvGrpSpPr>
        <p:grpSpPr>
          <a:xfrm>
            <a:off x="9628188" y="5910263"/>
            <a:ext cx="2871787" cy="2014537"/>
            <a:chOff x="0" y="0"/>
            <a:chExt cx="1968" cy="1152"/>
          </a:xfrm>
        </p:grpSpPr>
        <p:graphicFrame>
          <p:nvGraphicFramePr>
            <p:cNvPr id="43016" name="Object 15"/>
            <p:cNvGraphicFramePr>
              <a:graphicFrameLocks noChangeAspect="1"/>
            </p:cNvGraphicFramePr>
            <p:nvPr/>
          </p:nvGraphicFramePr>
          <p:xfrm>
            <a:off x="0" y="0"/>
            <a:ext cx="1968" cy="1152"/>
          </p:xfrm>
          <a:graphic>
            <a:graphicData uri="http://schemas.openxmlformats.org/presentationml/2006/ole">
              <mc:AlternateContent xmlns:mc="http://schemas.openxmlformats.org/markup-compatibility/2006">
                <mc:Choice xmlns:v="urn:schemas-microsoft-com:vml" Requires="v">
                  <p:oleObj spid="_x0000_s3083" name="" r:id="rId1" imgW="1036320" imgH="504825" progId="MS_ClipArt_Gallery.2">
                    <p:embed/>
                  </p:oleObj>
                </mc:Choice>
                <mc:Fallback>
                  <p:oleObj name="" r:id="rId1" imgW="1036320" imgH="504825" progId="MS_ClipArt_Gallery.2">
                    <p:embed/>
                    <p:pic>
                      <p:nvPicPr>
                        <p:cNvPr id="0" name="图片 3082"/>
                        <p:cNvPicPr/>
                        <p:nvPr/>
                      </p:nvPicPr>
                      <p:blipFill>
                        <a:blip r:embed="rId2"/>
                        <a:stretch>
                          <a:fillRect/>
                        </a:stretch>
                      </p:blipFill>
                      <p:spPr>
                        <a:xfrm>
                          <a:off x="0" y="0"/>
                          <a:ext cx="1968" cy="1152"/>
                        </a:xfrm>
                        <a:prstGeom prst="rect">
                          <a:avLst/>
                        </a:prstGeom>
                        <a:noFill/>
                        <a:ln w="38100">
                          <a:noFill/>
                          <a:miter/>
                        </a:ln>
                      </p:spPr>
                    </p:pic>
                  </p:oleObj>
                </mc:Fallback>
              </mc:AlternateContent>
            </a:graphicData>
          </a:graphic>
        </p:graphicFrame>
        <p:sp>
          <p:nvSpPr>
            <p:cNvPr id="43017" name="Text Box 16"/>
            <p:cNvSpPr txBox="1"/>
            <p:nvPr/>
          </p:nvSpPr>
          <p:spPr>
            <a:xfrm>
              <a:off x="1057" y="192"/>
              <a:ext cx="574" cy="367"/>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a:t>
              </a:r>
              <a:endParaRPr lang="en-US" altLang="zh-CN" sz="1600" dirty="0">
                <a:solidFill>
                  <a:schemeClr val="tx1"/>
                </a:solidFill>
                <a:latin typeface="Times New Roman" panose="02020603050405020304" pitchFamily="18" charset="0"/>
                <a:ea typeface="PMingLiU" pitchFamily="18" charset="-120"/>
              </a:endParaRPr>
            </a:p>
          </p:txBody>
        </p:sp>
        <p:sp>
          <p:nvSpPr>
            <p:cNvPr id="43018" name="Text Box 17"/>
            <p:cNvSpPr txBox="1"/>
            <p:nvPr/>
          </p:nvSpPr>
          <p:spPr>
            <a:xfrm>
              <a:off x="337" y="192"/>
              <a:ext cx="574" cy="465"/>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GHGHGHGHGHGHGHG,</a:t>
              </a:r>
              <a:endParaRPr lang="en-US" altLang="zh-CN" sz="1600" dirty="0">
                <a:solidFill>
                  <a:schemeClr val="tx1"/>
                </a:solidFill>
                <a:latin typeface="Times New Roman" panose="02020603050405020304" pitchFamily="18" charset="0"/>
                <a:ea typeface="PMingLiU" pitchFamily="18" charset="-120"/>
              </a:endParaRPr>
            </a:p>
          </p:txBody>
        </p:sp>
      </p:grpSp>
      <p:sp>
        <p:nvSpPr>
          <p:cNvPr id="43013" name="Rectangle 18"/>
          <p:cNvSpPr/>
          <p:nvPr/>
        </p:nvSpPr>
        <p:spPr>
          <a:xfrm>
            <a:off x="2386013" y="2682875"/>
            <a:ext cx="10380662" cy="534035"/>
          </a:xfrm>
          <a:prstGeom prst="rect">
            <a:avLst/>
          </a:prstGeom>
          <a:noFill/>
          <a:ln w="9525">
            <a:noFill/>
          </a:ln>
        </p:spPr>
        <p:txBody>
          <a:bodyPr anchor="t" anchorCtr="1">
            <a:spAutoFit/>
          </a:bodyPr>
          <a:p>
            <a:pPr algn="ctr" eaLnBrk="1" hangingPunct="1">
              <a:lnSpc>
                <a:spcPct val="90000"/>
              </a:lnSpc>
            </a:pPr>
            <a:r>
              <a:rPr lang="zh-CN" altLang="en-US" dirty="0">
                <a:solidFill>
                  <a:srgbClr val="FF0000"/>
                </a:solidFill>
                <a:latin typeface="宋体" panose="02010600030101010101" pitchFamily="2" charset="-122"/>
                <a:ea typeface="宋体" panose="02010600030101010101" pitchFamily="2" charset="-122"/>
              </a:rPr>
              <a:t>十一、</a:t>
            </a:r>
            <a:r>
              <a:rPr lang="en-US" altLang="zh-CN" dirty="0">
                <a:solidFill>
                  <a:srgbClr val="FF0000"/>
                </a:solidFill>
                <a:latin typeface="宋体" panose="02010600030101010101" pitchFamily="2" charset="-122"/>
                <a:ea typeface="宋体" panose="02010600030101010101" pitchFamily="2" charset="-122"/>
              </a:rPr>
              <a:t>GB13077-1991  </a:t>
            </a:r>
            <a:r>
              <a:rPr lang="zh-CN" altLang="en-US" dirty="0">
                <a:solidFill>
                  <a:srgbClr val="FF0000"/>
                </a:solidFill>
                <a:latin typeface="宋体" panose="02010600030101010101" pitchFamily="2" charset="-122"/>
                <a:ea typeface="宋体" panose="02010600030101010101" pitchFamily="2" charset="-122"/>
              </a:rPr>
              <a:t>铝合金无缝气瓶定期检验与评定　</a:t>
            </a:r>
            <a:endParaRPr lang="zh-CN" altLang="en-US" dirty="0">
              <a:solidFill>
                <a:srgbClr val="FF0000"/>
              </a:solidFill>
              <a:latin typeface="宋体" panose="02010600030101010101" pitchFamily="2" charset="-122"/>
              <a:ea typeface="宋体" panose="02010600030101010101" pitchFamily="2" charset="-122"/>
            </a:endParaRPr>
          </a:p>
        </p:txBody>
      </p:sp>
      <p:sp>
        <p:nvSpPr>
          <p:cNvPr id="43014" name="Rectangle 19"/>
          <p:cNvSpPr/>
          <p:nvPr/>
        </p:nvSpPr>
        <p:spPr>
          <a:xfrm>
            <a:off x="2589213" y="3416935"/>
            <a:ext cx="9209405" cy="4523105"/>
          </a:xfrm>
          <a:prstGeom prst="rect">
            <a:avLst/>
          </a:prstGeom>
          <a:noFill/>
          <a:ln w="9525">
            <a:noFill/>
          </a:ln>
        </p:spPr>
        <p:txBody>
          <a:bodyPr wrap="none" anchor="ctr" anchorCtr="0">
            <a:spAutoFit/>
          </a:bodyPr>
          <a:p>
            <a:pPr eaLnBrk="1" hangingPunct="1"/>
            <a:r>
              <a:rPr lang="zh-CN" altLang="en-US" dirty="0">
                <a:latin typeface="Arial" panose="020B0604020202020204" pitchFamily="34" charset="0"/>
              </a:rPr>
              <a:t>    </a:t>
            </a:r>
            <a:r>
              <a:rPr lang="zh-CN" altLang="en-US" dirty="0">
                <a:solidFill>
                  <a:schemeClr val="tx1"/>
                </a:solidFill>
                <a:latin typeface="宋体" panose="02010600030101010101" pitchFamily="2" charset="-122"/>
                <a:ea typeface="宋体" panose="02010600030101010101" pitchFamily="2" charset="-122"/>
              </a:rPr>
              <a:t>本标准规定了在用铝合金无缝气瓶定期技术检验</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与评定的基本方法和技术要求。</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 本标准适用于按</a:t>
            </a:r>
            <a:r>
              <a:rPr lang="en-US" altLang="zh-CN" dirty="0">
                <a:solidFill>
                  <a:schemeClr val="tx1"/>
                </a:solidFill>
                <a:latin typeface="宋体" panose="02010600030101010101" pitchFamily="2" charset="-122"/>
                <a:ea typeface="宋体" panose="02010600030101010101" pitchFamily="2" charset="-122"/>
              </a:rPr>
              <a:t>GB11640《</a:t>
            </a:r>
            <a:r>
              <a:rPr lang="zh-CN" altLang="en-US" dirty="0">
                <a:solidFill>
                  <a:schemeClr val="tx1"/>
                </a:solidFill>
                <a:latin typeface="宋体" panose="02010600030101010101" pitchFamily="2" charset="-122"/>
                <a:ea typeface="宋体" panose="02010600030101010101" pitchFamily="2" charset="-122"/>
              </a:rPr>
              <a:t>铝合金无缝气瓶</a:t>
            </a:r>
            <a:r>
              <a:rPr lang="en-US" altLang="zh-CN" dirty="0">
                <a:solidFill>
                  <a:schemeClr val="tx1"/>
                </a:solidFill>
                <a:latin typeface="宋体" panose="02010600030101010101" pitchFamily="2" charset="-122"/>
                <a:ea typeface="宋体" panose="02010600030101010101" pitchFamily="2" charset="-122"/>
              </a:rPr>
              <a:t>》</a:t>
            </a:r>
            <a:r>
              <a:rPr lang="zh-CN" altLang="en-US" dirty="0">
                <a:solidFill>
                  <a:schemeClr val="tx1"/>
                </a:solidFill>
                <a:latin typeface="宋体" panose="02010600030101010101" pitchFamily="2" charset="-122"/>
                <a:ea typeface="宋体" panose="02010600030101010101" pitchFamily="2" charset="-122"/>
              </a:rPr>
              <a:t>设</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计、制造，公称容积不超过</a:t>
            </a:r>
            <a:r>
              <a:rPr lang="en-US" altLang="zh-CN" dirty="0">
                <a:solidFill>
                  <a:schemeClr val="tx1"/>
                </a:solidFill>
                <a:latin typeface="宋体" panose="02010600030101010101" pitchFamily="2" charset="-122"/>
                <a:ea typeface="宋体" panose="02010600030101010101" pitchFamily="2" charset="-122"/>
              </a:rPr>
              <a:t>50L</a:t>
            </a:r>
            <a:r>
              <a:rPr lang="zh-CN" altLang="en-US" dirty="0">
                <a:solidFill>
                  <a:schemeClr val="tx1"/>
                </a:solidFill>
                <a:latin typeface="宋体" panose="02010600030101010101" pitchFamily="2" charset="-122"/>
                <a:ea typeface="宋体" panose="02010600030101010101" pitchFamily="2" charset="-122"/>
              </a:rPr>
              <a:t>，公称工作压力为</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1~20MPa</a:t>
            </a:r>
            <a:r>
              <a:rPr lang="zh-CN" altLang="en-US" dirty="0">
                <a:solidFill>
                  <a:schemeClr val="tx1"/>
                </a:solidFill>
                <a:latin typeface="宋体" panose="02010600030101010101" pitchFamily="2" charset="-122"/>
                <a:ea typeface="宋体" panose="02010600030101010101" pitchFamily="2" charset="-122"/>
              </a:rPr>
              <a:t>，用于储存和运输永久气体或液化气体，</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并可重复充气的移动式铝瓶。</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 本标准不适用于机器设备上的附</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属铝瓶、填有固体充填物的铝瓶、</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宋体" panose="02010600030101010101" pitchFamily="2" charset="-122"/>
                <a:ea typeface="宋体" panose="02010600030101010101" pitchFamily="2" charset="-122"/>
              </a:rPr>
              <a:t>钢丝缠绕式铝瓶以及灭火用铝瓶。</a:t>
            </a:r>
            <a:endParaRPr lang="zh-CN" altLang="en-US" dirty="0">
              <a:solidFill>
                <a:schemeClr val="tx1"/>
              </a:solidFill>
              <a:latin typeface="宋体" panose="02010600030101010101" pitchFamily="2" charset="-122"/>
              <a:ea typeface="宋体" panose="02010600030101010101" pitchFamily="2" charset="-122"/>
            </a:endParaRPr>
          </a:p>
        </p:txBody>
      </p:sp>
      <p:sp>
        <p:nvSpPr>
          <p:cNvPr id="43015" name="Text Box 33"/>
          <p:cNvSpPr txBox="1"/>
          <p:nvPr/>
        </p:nvSpPr>
        <p:spPr>
          <a:xfrm>
            <a:off x="600075" y="220663"/>
            <a:ext cx="8770938"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第二部分、工业气瓶相关法规简介</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Line 12"/>
          <p:cNvSpPr/>
          <p:nvPr/>
        </p:nvSpPr>
        <p:spPr>
          <a:xfrm flipH="1" flipV="1">
            <a:off x="2266950" y="2078038"/>
            <a:ext cx="17463" cy="6351587"/>
          </a:xfrm>
          <a:prstGeom prst="line">
            <a:avLst/>
          </a:prstGeom>
          <a:ln w="38100" cap="flat" cmpd="sng">
            <a:solidFill>
              <a:srgbClr val="0000FF"/>
            </a:solidFill>
            <a:prstDash val="dash"/>
            <a:headEnd type="none" w="med" len="med"/>
            <a:tailEnd type="none" w="med" len="med"/>
          </a:ln>
        </p:spPr>
      </p:sp>
      <p:sp>
        <p:nvSpPr>
          <p:cNvPr id="44035" name="Line 13"/>
          <p:cNvSpPr/>
          <p:nvPr/>
        </p:nvSpPr>
        <p:spPr>
          <a:xfrm flipV="1">
            <a:off x="2284413" y="8429625"/>
            <a:ext cx="9174162" cy="0"/>
          </a:xfrm>
          <a:prstGeom prst="line">
            <a:avLst/>
          </a:prstGeom>
          <a:ln w="38100" cap="flat" cmpd="sng">
            <a:solidFill>
              <a:srgbClr val="0000FF"/>
            </a:solidFill>
            <a:prstDash val="dash"/>
            <a:headEnd type="none" w="med" len="med"/>
            <a:tailEnd type="none" w="med" len="med"/>
          </a:ln>
        </p:spPr>
      </p:sp>
      <p:grpSp>
        <p:nvGrpSpPr>
          <p:cNvPr id="44036" name="Group 13"/>
          <p:cNvGrpSpPr/>
          <p:nvPr/>
        </p:nvGrpSpPr>
        <p:grpSpPr>
          <a:xfrm>
            <a:off x="9628188" y="5910263"/>
            <a:ext cx="2871787" cy="2014537"/>
            <a:chOff x="0" y="0"/>
            <a:chExt cx="1968" cy="1152"/>
          </a:xfrm>
        </p:grpSpPr>
        <p:graphicFrame>
          <p:nvGraphicFramePr>
            <p:cNvPr id="44040" name="Object 15"/>
            <p:cNvGraphicFramePr>
              <a:graphicFrameLocks noChangeAspect="1"/>
            </p:cNvGraphicFramePr>
            <p:nvPr/>
          </p:nvGraphicFramePr>
          <p:xfrm>
            <a:off x="0" y="0"/>
            <a:ext cx="1968" cy="1152"/>
          </p:xfrm>
          <a:graphic>
            <a:graphicData uri="http://schemas.openxmlformats.org/presentationml/2006/ole">
              <mc:AlternateContent xmlns:mc="http://schemas.openxmlformats.org/markup-compatibility/2006">
                <mc:Choice xmlns:v="urn:schemas-microsoft-com:vml" Requires="v">
                  <p:oleObj spid="_x0000_s3085" name="" r:id="rId1" imgW="1036320" imgH="504825" progId="MS_ClipArt_Gallery.2">
                    <p:embed/>
                  </p:oleObj>
                </mc:Choice>
                <mc:Fallback>
                  <p:oleObj name="" r:id="rId1" imgW="1036320" imgH="504825" progId="MS_ClipArt_Gallery.2">
                    <p:embed/>
                    <p:pic>
                      <p:nvPicPr>
                        <p:cNvPr id="0" name="图片 3084"/>
                        <p:cNvPicPr/>
                        <p:nvPr/>
                      </p:nvPicPr>
                      <p:blipFill>
                        <a:blip r:embed="rId2"/>
                        <a:stretch>
                          <a:fillRect/>
                        </a:stretch>
                      </p:blipFill>
                      <p:spPr>
                        <a:xfrm>
                          <a:off x="0" y="0"/>
                          <a:ext cx="1968" cy="1152"/>
                        </a:xfrm>
                        <a:prstGeom prst="rect">
                          <a:avLst/>
                        </a:prstGeom>
                        <a:noFill/>
                        <a:ln w="38100">
                          <a:noFill/>
                          <a:miter/>
                        </a:ln>
                      </p:spPr>
                    </p:pic>
                  </p:oleObj>
                </mc:Fallback>
              </mc:AlternateContent>
            </a:graphicData>
          </a:graphic>
        </p:graphicFrame>
        <p:sp>
          <p:nvSpPr>
            <p:cNvPr id="44041" name="Text Box 16"/>
            <p:cNvSpPr txBox="1"/>
            <p:nvPr/>
          </p:nvSpPr>
          <p:spPr>
            <a:xfrm>
              <a:off x="1057" y="192"/>
              <a:ext cx="574" cy="367"/>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a:t>
              </a:r>
              <a:endParaRPr lang="en-US" altLang="zh-CN" sz="1600" dirty="0">
                <a:solidFill>
                  <a:schemeClr val="tx1"/>
                </a:solidFill>
                <a:latin typeface="Times New Roman" panose="02020603050405020304" pitchFamily="18" charset="0"/>
                <a:ea typeface="PMingLiU" pitchFamily="18" charset="-120"/>
              </a:endParaRPr>
            </a:p>
          </p:txBody>
        </p:sp>
        <p:sp>
          <p:nvSpPr>
            <p:cNvPr id="44042" name="Text Box 17"/>
            <p:cNvSpPr txBox="1"/>
            <p:nvPr/>
          </p:nvSpPr>
          <p:spPr>
            <a:xfrm>
              <a:off x="337" y="192"/>
              <a:ext cx="574" cy="465"/>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GHGHGHGHGHGHGHG,</a:t>
              </a:r>
              <a:endParaRPr lang="en-US" altLang="zh-CN" sz="1600" dirty="0">
                <a:solidFill>
                  <a:schemeClr val="tx1"/>
                </a:solidFill>
                <a:latin typeface="Times New Roman" panose="02020603050405020304" pitchFamily="18" charset="0"/>
                <a:ea typeface="PMingLiU" pitchFamily="18" charset="-120"/>
              </a:endParaRPr>
            </a:p>
          </p:txBody>
        </p:sp>
      </p:grpSp>
      <p:sp>
        <p:nvSpPr>
          <p:cNvPr id="44037" name="Rectangle 18"/>
          <p:cNvSpPr/>
          <p:nvPr/>
        </p:nvSpPr>
        <p:spPr>
          <a:xfrm>
            <a:off x="2663032" y="2505075"/>
            <a:ext cx="8229600" cy="589280"/>
          </a:xfrm>
          <a:prstGeom prst="rect">
            <a:avLst/>
          </a:prstGeom>
          <a:noFill/>
          <a:ln w="9525">
            <a:noFill/>
          </a:ln>
        </p:spPr>
        <p:txBody>
          <a:bodyPr wrap="none" anchor="t" anchorCtr="1">
            <a:spAutoFit/>
          </a:bodyPr>
          <a:p>
            <a:pPr algn="ctr" eaLnBrk="1" hangingPunct="1">
              <a:lnSpc>
                <a:spcPct val="90000"/>
              </a:lnSpc>
            </a:pPr>
            <a:r>
              <a:rPr lang="zh-CN" altLang="en-US" sz="3600" dirty="0">
                <a:solidFill>
                  <a:srgbClr val="FF0000"/>
                </a:solidFill>
                <a:latin typeface="宋体" panose="02010600030101010101" pitchFamily="2" charset="-122"/>
                <a:ea typeface="宋体" panose="02010600030101010101" pitchFamily="2" charset="-122"/>
              </a:rPr>
              <a:t>十二、</a:t>
            </a:r>
            <a:r>
              <a:rPr lang="en-US" altLang="zh-CN" sz="3600" dirty="0">
                <a:solidFill>
                  <a:srgbClr val="FF0000"/>
                </a:solidFill>
                <a:latin typeface="宋体" panose="02010600030101010101" pitchFamily="2" charset="-122"/>
                <a:ea typeface="宋体" panose="02010600030101010101" pitchFamily="2" charset="-122"/>
              </a:rPr>
              <a:t>GB13591-1992 </a:t>
            </a:r>
            <a:r>
              <a:rPr lang="zh-CN" altLang="en-US" sz="3600" dirty="0">
                <a:solidFill>
                  <a:srgbClr val="FF0000"/>
                </a:solidFill>
                <a:latin typeface="宋体" panose="02010600030101010101" pitchFamily="2" charset="-122"/>
                <a:ea typeface="宋体" panose="02010600030101010101" pitchFamily="2" charset="-122"/>
              </a:rPr>
              <a:t>溶解乙炔充装规定</a:t>
            </a:r>
            <a:endParaRPr lang="zh-CN" altLang="en-US" sz="3600" dirty="0">
              <a:solidFill>
                <a:srgbClr val="FF0000"/>
              </a:solidFill>
              <a:latin typeface="宋体" panose="02010600030101010101" pitchFamily="2" charset="-122"/>
              <a:ea typeface="宋体" panose="02010600030101010101" pitchFamily="2" charset="-122"/>
            </a:endParaRPr>
          </a:p>
        </p:txBody>
      </p:sp>
      <p:sp>
        <p:nvSpPr>
          <p:cNvPr id="44038" name="Rectangle 19"/>
          <p:cNvSpPr/>
          <p:nvPr/>
        </p:nvSpPr>
        <p:spPr>
          <a:xfrm>
            <a:off x="2516188" y="3429635"/>
            <a:ext cx="8465820" cy="4523105"/>
          </a:xfrm>
          <a:prstGeom prst="rect">
            <a:avLst/>
          </a:prstGeom>
          <a:noFill/>
          <a:ln w="9525">
            <a:noFill/>
          </a:ln>
        </p:spPr>
        <p:txBody>
          <a:bodyPr wrap="none" anchor="ctr" anchorCtr="0">
            <a:spAutoFit/>
          </a:bodyPr>
          <a:p>
            <a:pPr eaLnBrk="1" hangingPunct="1">
              <a:lnSpc>
                <a:spcPct val="150000"/>
              </a:lnSpc>
            </a:pPr>
            <a:r>
              <a:rPr lang="zh-CN" altLang="en-US" dirty="0">
                <a:latin typeface="Arial" panose="020B0604020202020204" pitchFamily="34" charset="0"/>
              </a:rPr>
              <a:t> </a:t>
            </a:r>
            <a:r>
              <a:rPr lang="zh-CN" altLang="en-US" dirty="0">
                <a:latin typeface="黑体" panose="02010609060101010101" pitchFamily="49" charset="-122"/>
              </a:rPr>
              <a:t>    </a:t>
            </a:r>
            <a:r>
              <a:rPr lang="zh-CN" altLang="en-US" dirty="0">
                <a:solidFill>
                  <a:schemeClr val="tx1"/>
                </a:solidFill>
                <a:latin typeface="宋体" panose="02010600030101010101" pitchFamily="2" charset="-122"/>
                <a:ea typeface="宋体" panose="02010600030101010101" pitchFamily="2" charset="-122"/>
              </a:rPr>
              <a:t>本标准规定了溶解乙炔气瓶充装的基本原</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50000"/>
              </a:lnSpc>
            </a:pPr>
            <a:r>
              <a:rPr lang="zh-CN" altLang="en-US" dirty="0">
                <a:solidFill>
                  <a:schemeClr val="tx1"/>
                </a:solidFill>
                <a:latin typeface="宋体" panose="02010600030101010101" pitchFamily="2" charset="-122"/>
                <a:ea typeface="宋体" panose="02010600030101010101" pitchFamily="2" charset="-122"/>
              </a:rPr>
              <a:t>则和安全技术要求。</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50000"/>
              </a:lnSpc>
            </a:pPr>
            <a:r>
              <a:rPr lang="zh-CN" altLang="en-US" dirty="0">
                <a:solidFill>
                  <a:schemeClr val="tx1"/>
                </a:solidFill>
                <a:latin typeface="宋体" panose="02010600030101010101" pitchFamily="2" charset="-122"/>
                <a:ea typeface="宋体" panose="02010600030101010101" pitchFamily="2" charset="-122"/>
              </a:rPr>
              <a:t>   本标准适用于按</a:t>
            </a:r>
            <a:r>
              <a:rPr lang="en-US" altLang="zh-CN" dirty="0">
                <a:solidFill>
                  <a:schemeClr val="tx1"/>
                </a:solidFill>
                <a:latin typeface="宋体" panose="02010600030101010101" pitchFamily="2" charset="-122"/>
                <a:ea typeface="宋体" panose="02010600030101010101" pitchFamily="2" charset="-122"/>
              </a:rPr>
              <a:t>GB11638</a:t>
            </a:r>
            <a:r>
              <a:rPr lang="zh-CN" altLang="en-US" dirty="0">
                <a:solidFill>
                  <a:schemeClr val="tx1"/>
                </a:solidFill>
                <a:latin typeface="宋体" panose="02010600030101010101" pitchFamily="2" charset="-122"/>
                <a:ea typeface="宋体" panose="02010600030101010101" pitchFamily="2" charset="-122"/>
              </a:rPr>
              <a:t>制造的溶解乙炔</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50000"/>
              </a:lnSpc>
            </a:pPr>
            <a:r>
              <a:rPr lang="zh-CN" altLang="en-US" dirty="0">
                <a:solidFill>
                  <a:schemeClr val="tx1"/>
                </a:solidFill>
                <a:latin typeface="宋体" panose="02010600030101010101" pitchFamily="2" charset="-122"/>
                <a:ea typeface="宋体" panose="02010600030101010101" pitchFamily="2" charset="-122"/>
              </a:rPr>
              <a:t>气瓶的充装。</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50000"/>
              </a:lnSpc>
            </a:pPr>
            <a:r>
              <a:rPr lang="zh-CN" altLang="en-US" dirty="0">
                <a:solidFill>
                  <a:schemeClr val="tx1"/>
                </a:solidFill>
                <a:latin typeface="宋体" panose="02010600030101010101" pitchFamily="2" charset="-122"/>
                <a:ea typeface="宋体" panose="02010600030101010101" pitchFamily="2" charset="-122"/>
              </a:rPr>
              <a:t>   本标准不适用于化工生产过程</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50000"/>
              </a:lnSpc>
            </a:pPr>
            <a:r>
              <a:rPr lang="zh-CN" altLang="en-US" dirty="0">
                <a:solidFill>
                  <a:schemeClr val="tx1"/>
                </a:solidFill>
                <a:latin typeface="宋体" panose="02010600030101010101" pitchFamily="2" charset="-122"/>
                <a:ea typeface="宋体" panose="02010600030101010101" pitchFamily="2" charset="-122"/>
              </a:rPr>
              <a:t>中盛装溶解乙炔的固定式容器的充装。</a:t>
            </a:r>
            <a:endParaRPr lang="zh-CN" altLang="en-US" dirty="0">
              <a:solidFill>
                <a:schemeClr val="tx1"/>
              </a:solidFill>
              <a:latin typeface="宋体" panose="02010600030101010101" pitchFamily="2" charset="-122"/>
              <a:ea typeface="宋体" panose="02010600030101010101" pitchFamily="2" charset="-122"/>
            </a:endParaRPr>
          </a:p>
        </p:txBody>
      </p:sp>
      <p:sp>
        <p:nvSpPr>
          <p:cNvPr id="44039" name="Text Box 33"/>
          <p:cNvSpPr txBox="1"/>
          <p:nvPr/>
        </p:nvSpPr>
        <p:spPr>
          <a:xfrm>
            <a:off x="600075" y="220663"/>
            <a:ext cx="8770938"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第二部分、工业气瓶相关法规简介</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Line 12"/>
          <p:cNvSpPr/>
          <p:nvPr/>
        </p:nvSpPr>
        <p:spPr>
          <a:xfrm flipH="1" flipV="1">
            <a:off x="2266950" y="2078038"/>
            <a:ext cx="0" cy="6351587"/>
          </a:xfrm>
          <a:prstGeom prst="line">
            <a:avLst/>
          </a:prstGeom>
          <a:ln w="38100" cap="flat" cmpd="sng">
            <a:solidFill>
              <a:srgbClr val="0000FF"/>
            </a:solidFill>
            <a:prstDash val="dash"/>
            <a:headEnd type="none" w="med" len="med"/>
            <a:tailEnd type="none" w="med" len="med"/>
          </a:ln>
        </p:spPr>
      </p:sp>
      <p:sp>
        <p:nvSpPr>
          <p:cNvPr id="45059" name="Line 13"/>
          <p:cNvSpPr/>
          <p:nvPr/>
        </p:nvSpPr>
        <p:spPr>
          <a:xfrm flipV="1">
            <a:off x="2289175" y="8429625"/>
            <a:ext cx="9174163" cy="0"/>
          </a:xfrm>
          <a:prstGeom prst="line">
            <a:avLst/>
          </a:prstGeom>
          <a:ln w="38100" cap="flat" cmpd="sng">
            <a:solidFill>
              <a:srgbClr val="0000FF"/>
            </a:solidFill>
            <a:prstDash val="dash"/>
            <a:headEnd type="none" w="med" len="med"/>
            <a:tailEnd type="none" w="med" len="med"/>
          </a:ln>
        </p:spPr>
      </p:sp>
      <p:grpSp>
        <p:nvGrpSpPr>
          <p:cNvPr id="45060" name="Group 13"/>
          <p:cNvGrpSpPr/>
          <p:nvPr/>
        </p:nvGrpSpPr>
        <p:grpSpPr>
          <a:xfrm>
            <a:off x="9921875" y="6181725"/>
            <a:ext cx="2870200" cy="2016125"/>
            <a:chOff x="0" y="0"/>
            <a:chExt cx="1968" cy="1152"/>
          </a:xfrm>
        </p:grpSpPr>
        <p:graphicFrame>
          <p:nvGraphicFramePr>
            <p:cNvPr id="45064" name="Object 15"/>
            <p:cNvGraphicFramePr>
              <a:graphicFrameLocks noChangeAspect="1"/>
            </p:cNvGraphicFramePr>
            <p:nvPr/>
          </p:nvGraphicFramePr>
          <p:xfrm>
            <a:off x="0" y="0"/>
            <a:ext cx="1968" cy="1152"/>
          </p:xfrm>
          <a:graphic>
            <a:graphicData uri="http://schemas.openxmlformats.org/presentationml/2006/ole">
              <mc:AlternateContent xmlns:mc="http://schemas.openxmlformats.org/markup-compatibility/2006">
                <mc:Choice xmlns:v="urn:schemas-microsoft-com:vml" Requires="v">
                  <p:oleObj spid="_x0000_s3086" name="" r:id="rId1" imgW="1036320" imgH="504825" progId="MS_ClipArt_Gallery.2">
                    <p:embed/>
                  </p:oleObj>
                </mc:Choice>
                <mc:Fallback>
                  <p:oleObj name="" r:id="rId1" imgW="1036320" imgH="504825" progId="MS_ClipArt_Gallery.2">
                    <p:embed/>
                    <p:pic>
                      <p:nvPicPr>
                        <p:cNvPr id="0" name="图片 3085"/>
                        <p:cNvPicPr/>
                        <p:nvPr/>
                      </p:nvPicPr>
                      <p:blipFill>
                        <a:blip r:embed="rId2"/>
                        <a:stretch>
                          <a:fillRect/>
                        </a:stretch>
                      </p:blipFill>
                      <p:spPr>
                        <a:xfrm>
                          <a:off x="0" y="0"/>
                          <a:ext cx="1968" cy="1152"/>
                        </a:xfrm>
                        <a:prstGeom prst="rect">
                          <a:avLst/>
                        </a:prstGeom>
                        <a:noFill/>
                        <a:ln w="38100">
                          <a:noFill/>
                          <a:miter/>
                        </a:ln>
                      </p:spPr>
                    </p:pic>
                  </p:oleObj>
                </mc:Fallback>
              </mc:AlternateContent>
            </a:graphicData>
          </a:graphic>
        </p:graphicFrame>
        <p:sp>
          <p:nvSpPr>
            <p:cNvPr id="45065" name="Text Box 16"/>
            <p:cNvSpPr txBox="1"/>
            <p:nvPr/>
          </p:nvSpPr>
          <p:spPr>
            <a:xfrm>
              <a:off x="1057" y="192"/>
              <a:ext cx="574" cy="367"/>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a:t>
              </a:r>
              <a:endParaRPr lang="en-US" altLang="zh-CN" sz="1600" dirty="0">
                <a:solidFill>
                  <a:schemeClr val="tx1"/>
                </a:solidFill>
                <a:latin typeface="Times New Roman" panose="02020603050405020304" pitchFamily="18" charset="0"/>
                <a:ea typeface="PMingLiU" pitchFamily="18" charset="-120"/>
              </a:endParaRPr>
            </a:p>
          </p:txBody>
        </p:sp>
        <p:sp>
          <p:nvSpPr>
            <p:cNvPr id="45066" name="Text Box 17"/>
            <p:cNvSpPr txBox="1"/>
            <p:nvPr/>
          </p:nvSpPr>
          <p:spPr>
            <a:xfrm>
              <a:off x="337" y="192"/>
              <a:ext cx="574" cy="465"/>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GHGHGHGHGHGHGHG,</a:t>
              </a:r>
              <a:endParaRPr lang="en-US" altLang="zh-CN" sz="1600" dirty="0">
                <a:solidFill>
                  <a:schemeClr val="tx1"/>
                </a:solidFill>
                <a:latin typeface="Times New Roman" panose="02020603050405020304" pitchFamily="18" charset="0"/>
                <a:ea typeface="PMingLiU" pitchFamily="18" charset="-120"/>
              </a:endParaRPr>
            </a:p>
          </p:txBody>
        </p:sp>
      </p:grpSp>
      <p:sp>
        <p:nvSpPr>
          <p:cNvPr id="45061" name="Rectangle 18"/>
          <p:cNvSpPr/>
          <p:nvPr/>
        </p:nvSpPr>
        <p:spPr>
          <a:xfrm>
            <a:off x="2665095" y="2484438"/>
            <a:ext cx="9147810" cy="589280"/>
          </a:xfrm>
          <a:prstGeom prst="rect">
            <a:avLst/>
          </a:prstGeom>
          <a:noFill/>
          <a:ln w="9525">
            <a:noFill/>
          </a:ln>
        </p:spPr>
        <p:txBody>
          <a:bodyPr wrap="none" anchor="t" anchorCtr="1">
            <a:spAutoFit/>
          </a:bodyPr>
          <a:p>
            <a:pPr algn="ctr" eaLnBrk="1" hangingPunct="1">
              <a:lnSpc>
                <a:spcPct val="90000"/>
              </a:lnSpc>
            </a:pPr>
            <a:r>
              <a:rPr lang="zh-CN" altLang="en-US" sz="3600" dirty="0">
                <a:solidFill>
                  <a:srgbClr val="FF0000"/>
                </a:solidFill>
                <a:latin typeface="宋体" panose="02010600030101010101" pitchFamily="2" charset="-122"/>
                <a:ea typeface="宋体" panose="02010600030101010101" pitchFamily="2" charset="-122"/>
              </a:rPr>
              <a:t>十三、</a:t>
            </a:r>
            <a:r>
              <a:rPr lang="en-US" altLang="zh-CN" sz="3600" dirty="0">
                <a:solidFill>
                  <a:srgbClr val="FF0000"/>
                </a:solidFill>
                <a:latin typeface="宋体" panose="02010600030101010101" pitchFamily="2" charset="-122"/>
                <a:ea typeface="宋体" panose="02010600030101010101" pitchFamily="2" charset="-122"/>
              </a:rPr>
              <a:t>GB14193-1993 </a:t>
            </a:r>
            <a:r>
              <a:rPr lang="zh-CN" altLang="en-US" sz="3600" dirty="0">
                <a:solidFill>
                  <a:srgbClr val="FF0000"/>
                </a:solidFill>
                <a:latin typeface="宋体" panose="02010600030101010101" pitchFamily="2" charset="-122"/>
                <a:ea typeface="宋体" panose="02010600030101010101" pitchFamily="2" charset="-122"/>
              </a:rPr>
              <a:t>液化气体气瓶充装规定</a:t>
            </a:r>
            <a:endParaRPr lang="zh-CN" altLang="en-US" sz="3600" dirty="0">
              <a:solidFill>
                <a:srgbClr val="FF0000"/>
              </a:solidFill>
              <a:latin typeface="宋体" panose="02010600030101010101" pitchFamily="2" charset="-122"/>
              <a:ea typeface="宋体" panose="02010600030101010101" pitchFamily="2" charset="-122"/>
            </a:endParaRPr>
          </a:p>
        </p:txBody>
      </p:sp>
      <p:sp>
        <p:nvSpPr>
          <p:cNvPr id="45062" name="Rectangle 19"/>
          <p:cNvSpPr/>
          <p:nvPr/>
        </p:nvSpPr>
        <p:spPr>
          <a:xfrm>
            <a:off x="2536825" y="3331210"/>
            <a:ext cx="9253220" cy="4523105"/>
          </a:xfrm>
          <a:prstGeom prst="rect">
            <a:avLst/>
          </a:prstGeom>
          <a:noFill/>
          <a:ln w="9525">
            <a:noFill/>
          </a:ln>
        </p:spPr>
        <p:txBody>
          <a:bodyPr wrap="none" anchor="ctr" anchorCtr="0">
            <a:spAutoFit/>
          </a:bodyPr>
          <a:p>
            <a:pPr eaLnBrk="1" hangingPunct="1">
              <a:lnSpc>
                <a:spcPct val="150000"/>
              </a:lnSpc>
            </a:pPr>
            <a:r>
              <a:rPr lang="zh-CN" altLang="en-US" dirty="0">
                <a:latin typeface="Arial" panose="020B0604020202020204" pitchFamily="34" charset="0"/>
              </a:rPr>
              <a:t>        </a:t>
            </a:r>
            <a:r>
              <a:rPr lang="zh-CN" altLang="en-US" dirty="0">
                <a:solidFill>
                  <a:schemeClr val="tx1"/>
                </a:solidFill>
                <a:latin typeface="宋体" panose="02010600030101010101" pitchFamily="2" charset="-122"/>
                <a:ea typeface="宋体" panose="02010600030101010101" pitchFamily="2" charset="-122"/>
              </a:rPr>
              <a:t>本标准规定了液化气体气瓶充装的基本原则和</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50000"/>
              </a:lnSpc>
            </a:pPr>
            <a:r>
              <a:rPr lang="zh-CN" altLang="en-US" dirty="0">
                <a:solidFill>
                  <a:schemeClr val="tx1"/>
                </a:solidFill>
                <a:latin typeface="宋体" panose="02010600030101010101" pitchFamily="2" charset="-122"/>
                <a:ea typeface="宋体" panose="02010600030101010101" pitchFamily="2" charset="-122"/>
              </a:rPr>
              <a:t>安全技术条件。</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50000"/>
              </a:lnSpc>
            </a:pPr>
            <a:r>
              <a:rPr lang="zh-CN" altLang="en-US" dirty="0">
                <a:solidFill>
                  <a:schemeClr val="tx1"/>
                </a:solidFill>
                <a:latin typeface="宋体" panose="02010600030101010101" pitchFamily="2" charset="-122"/>
                <a:ea typeface="宋体" panose="02010600030101010101" pitchFamily="2" charset="-122"/>
              </a:rPr>
              <a:t>   本标准适用于高压液化气体气瓶和在最高使用</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50000"/>
              </a:lnSpc>
            </a:pPr>
            <a:r>
              <a:rPr lang="zh-CN" altLang="en-US" dirty="0">
                <a:solidFill>
                  <a:schemeClr val="tx1"/>
                </a:solidFill>
                <a:latin typeface="宋体" panose="02010600030101010101" pitchFamily="2" charset="-122"/>
                <a:ea typeface="宋体" panose="02010600030101010101" pitchFamily="2" charset="-122"/>
              </a:rPr>
              <a:t>温度下饱和蒸汽压力不小于</a:t>
            </a:r>
            <a:r>
              <a:rPr lang="en-US" altLang="zh-CN" dirty="0">
                <a:solidFill>
                  <a:schemeClr val="tx1"/>
                </a:solidFill>
                <a:latin typeface="宋体" panose="02010600030101010101" pitchFamily="2" charset="-122"/>
                <a:ea typeface="宋体" panose="02010600030101010101" pitchFamily="2" charset="-122"/>
              </a:rPr>
              <a:t>0.1MPa</a:t>
            </a:r>
            <a:r>
              <a:rPr lang="zh-CN" altLang="en-US" dirty="0">
                <a:solidFill>
                  <a:schemeClr val="tx1"/>
                </a:solidFill>
                <a:latin typeface="宋体" panose="02010600030101010101" pitchFamily="2" charset="-122"/>
                <a:ea typeface="宋体" panose="02010600030101010101" pitchFamily="2" charset="-122"/>
              </a:rPr>
              <a:t>的低压液化</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50000"/>
              </a:lnSpc>
            </a:pPr>
            <a:r>
              <a:rPr lang="zh-CN" altLang="en-US" dirty="0">
                <a:solidFill>
                  <a:schemeClr val="tx1"/>
                </a:solidFill>
                <a:latin typeface="宋体" panose="02010600030101010101" pitchFamily="2" charset="-122"/>
                <a:ea typeface="宋体" panose="02010600030101010101" pitchFamily="2" charset="-122"/>
              </a:rPr>
              <a:t>气体气瓶的充装。</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50000"/>
              </a:lnSpc>
            </a:pPr>
            <a:r>
              <a:rPr lang="zh-CN" altLang="en-US" dirty="0">
                <a:solidFill>
                  <a:schemeClr val="tx1"/>
                </a:solidFill>
                <a:latin typeface="宋体" panose="02010600030101010101" pitchFamily="2" charset="-122"/>
                <a:ea typeface="宋体" panose="02010600030101010101" pitchFamily="2" charset="-122"/>
              </a:rPr>
              <a:t>   本标准不适用于用罐车充装液化气体。</a:t>
            </a:r>
            <a:endParaRPr lang="zh-CN" altLang="en-US" dirty="0">
              <a:solidFill>
                <a:schemeClr val="tx1"/>
              </a:solidFill>
              <a:latin typeface="宋体" panose="02010600030101010101" pitchFamily="2" charset="-122"/>
              <a:ea typeface="宋体" panose="02010600030101010101" pitchFamily="2" charset="-122"/>
            </a:endParaRPr>
          </a:p>
        </p:txBody>
      </p:sp>
      <p:sp>
        <p:nvSpPr>
          <p:cNvPr id="45063" name="Text Box 33"/>
          <p:cNvSpPr txBox="1"/>
          <p:nvPr/>
        </p:nvSpPr>
        <p:spPr>
          <a:xfrm>
            <a:off x="600075" y="220663"/>
            <a:ext cx="8770938"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第二部分、工业气瓶相关法规简介</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Line 12"/>
          <p:cNvSpPr/>
          <p:nvPr/>
        </p:nvSpPr>
        <p:spPr>
          <a:xfrm flipH="1" flipV="1">
            <a:off x="2266950" y="2078038"/>
            <a:ext cx="25400" cy="6351587"/>
          </a:xfrm>
          <a:prstGeom prst="line">
            <a:avLst/>
          </a:prstGeom>
          <a:ln w="38100" cap="flat" cmpd="sng">
            <a:solidFill>
              <a:srgbClr val="0000FF"/>
            </a:solidFill>
            <a:prstDash val="dash"/>
            <a:headEnd type="none" w="med" len="med"/>
            <a:tailEnd type="none" w="med" len="med"/>
          </a:ln>
        </p:spPr>
      </p:sp>
      <p:sp>
        <p:nvSpPr>
          <p:cNvPr id="46083" name="Line 13"/>
          <p:cNvSpPr/>
          <p:nvPr/>
        </p:nvSpPr>
        <p:spPr>
          <a:xfrm flipV="1">
            <a:off x="2365375" y="8429625"/>
            <a:ext cx="9174163" cy="0"/>
          </a:xfrm>
          <a:prstGeom prst="line">
            <a:avLst/>
          </a:prstGeom>
          <a:ln w="38100" cap="flat" cmpd="sng">
            <a:solidFill>
              <a:srgbClr val="0000FF"/>
            </a:solidFill>
            <a:prstDash val="dash"/>
            <a:headEnd type="none" w="med" len="med"/>
            <a:tailEnd type="none" w="med" len="med"/>
          </a:ln>
        </p:spPr>
      </p:sp>
      <p:grpSp>
        <p:nvGrpSpPr>
          <p:cNvPr id="46084" name="Group 13"/>
          <p:cNvGrpSpPr/>
          <p:nvPr/>
        </p:nvGrpSpPr>
        <p:grpSpPr>
          <a:xfrm>
            <a:off x="9628188" y="5910263"/>
            <a:ext cx="2871787" cy="2014537"/>
            <a:chOff x="0" y="0"/>
            <a:chExt cx="1968" cy="1152"/>
          </a:xfrm>
        </p:grpSpPr>
        <p:graphicFrame>
          <p:nvGraphicFramePr>
            <p:cNvPr id="46088" name="Object 15"/>
            <p:cNvGraphicFramePr>
              <a:graphicFrameLocks noChangeAspect="1"/>
            </p:cNvGraphicFramePr>
            <p:nvPr/>
          </p:nvGraphicFramePr>
          <p:xfrm>
            <a:off x="0" y="0"/>
            <a:ext cx="1968" cy="1152"/>
          </p:xfrm>
          <a:graphic>
            <a:graphicData uri="http://schemas.openxmlformats.org/presentationml/2006/ole">
              <mc:AlternateContent xmlns:mc="http://schemas.openxmlformats.org/markup-compatibility/2006">
                <mc:Choice xmlns:v="urn:schemas-microsoft-com:vml" Requires="v">
                  <p:oleObj spid="_x0000_s3087" name="" r:id="rId1" imgW="1036320" imgH="504825" progId="MS_ClipArt_Gallery.2">
                    <p:embed/>
                  </p:oleObj>
                </mc:Choice>
                <mc:Fallback>
                  <p:oleObj name="" r:id="rId1" imgW="1036320" imgH="504825" progId="MS_ClipArt_Gallery.2">
                    <p:embed/>
                    <p:pic>
                      <p:nvPicPr>
                        <p:cNvPr id="0" name="图片 3086"/>
                        <p:cNvPicPr/>
                        <p:nvPr/>
                      </p:nvPicPr>
                      <p:blipFill>
                        <a:blip r:embed="rId2"/>
                        <a:stretch>
                          <a:fillRect/>
                        </a:stretch>
                      </p:blipFill>
                      <p:spPr>
                        <a:xfrm>
                          <a:off x="0" y="0"/>
                          <a:ext cx="1968" cy="1152"/>
                        </a:xfrm>
                        <a:prstGeom prst="rect">
                          <a:avLst/>
                        </a:prstGeom>
                        <a:noFill/>
                        <a:ln w="38100">
                          <a:noFill/>
                          <a:miter/>
                        </a:ln>
                      </p:spPr>
                    </p:pic>
                  </p:oleObj>
                </mc:Fallback>
              </mc:AlternateContent>
            </a:graphicData>
          </a:graphic>
        </p:graphicFrame>
        <p:sp>
          <p:nvSpPr>
            <p:cNvPr id="46089" name="Text Box 16"/>
            <p:cNvSpPr txBox="1"/>
            <p:nvPr/>
          </p:nvSpPr>
          <p:spPr>
            <a:xfrm>
              <a:off x="1057" y="192"/>
              <a:ext cx="574" cy="367"/>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a:t>
              </a:r>
              <a:endParaRPr lang="en-US" altLang="zh-CN" sz="1600" dirty="0">
                <a:solidFill>
                  <a:schemeClr val="tx1"/>
                </a:solidFill>
                <a:latin typeface="Times New Roman" panose="02020603050405020304" pitchFamily="18" charset="0"/>
                <a:ea typeface="PMingLiU" pitchFamily="18" charset="-120"/>
              </a:endParaRPr>
            </a:p>
          </p:txBody>
        </p:sp>
        <p:sp>
          <p:nvSpPr>
            <p:cNvPr id="46090" name="Text Box 17"/>
            <p:cNvSpPr txBox="1"/>
            <p:nvPr/>
          </p:nvSpPr>
          <p:spPr>
            <a:xfrm>
              <a:off x="337" y="192"/>
              <a:ext cx="574" cy="465"/>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GHGHGHGHGHGHGHG,</a:t>
              </a:r>
              <a:endParaRPr lang="en-US" altLang="zh-CN" sz="1600" dirty="0">
                <a:solidFill>
                  <a:schemeClr val="tx1"/>
                </a:solidFill>
                <a:latin typeface="Times New Roman" panose="02020603050405020304" pitchFamily="18" charset="0"/>
                <a:ea typeface="PMingLiU" pitchFamily="18" charset="-120"/>
              </a:endParaRPr>
            </a:p>
          </p:txBody>
        </p:sp>
      </p:grpSp>
      <p:sp>
        <p:nvSpPr>
          <p:cNvPr id="46085" name="Rectangle 18"/>
          <p:cNvSpPr/>
          <p:nvPr/>
        </p:nvSpPr>
        <p:spPr>
          <a:xfrm>
            <a:off x="2646204" y="2549525"/>
            <a:ext cx="8917305" cy="589280"/>
          </a:xfrm>
          <a:prstGeom prst="rect">
            <a:avLst/>
          </a:prstGeom>
          <a:noFill/>
          <a:ln w="9525">
            <a:noFill/>
          </a:ln>
        </p:spPr>
        <p:txBody>
          <a:bodyPr wrap="none" anchor="t" anchorCtr="1">
            <a:spAutoFit/>
          </a:bodyPr>
          <a:p>
            <a:pPr algn="ctr" eaLnBrk="1" hangingPunct="1">
              <a:lnSpc>
                <a:spcPct val="90000"/>
              </a:lnSpc>
            </a:pPr>
            <a:r>
              <a:rPr lang="zh-CN" altLang="en-US" sz="3600" dirty="0">
                <a:solidFill>
                  <a:srgbClr val="FF0000"/>
                </a:solidFill>
                <a:latin typeface="宋体" panose="02010600030101010101" pitchFamily="2" charset="-122"/>
                <a:ea typeface="宋体" panose="02010600030101010101" pitchFamily="2" charset="-122"/>
              </a:rPr>
              <a:t>十四、</a:t>
            </a:r>
            <a:r>
              <a:rPr lang="en-US" altLang="zh-CN" sz="3600" dirty="0">
                <a:solidFill>
                  <a:srgbClr val="FF0000"/>
                </a:solidFill>
                <a:latin typeface="宋体" panose="02010600030101010101" pitchFamily="2" charset="-122"/>
                <a:ea typeface="宋体" panose="02010600030101010101" pitchFamily="2" charset="-122"/>
              </a:rPr>
              <a:t>GB14194-2006</a:t>
            </a:r>
            <a:r>
              <a:rPr lang="zh-CN" altLang="en-US" sz="3600" dirty="0">
                <a:solidFill>
                  <a:srgbClr val="FF0000"/>
                </a:solidFill>
                <a:latin typeface="宋体" panose="02010600030101010101" pitchFamily="2" charset="-122"/>
                <a:ea typeface="宋体" panose="02010600030101010101" pitchFamily="2" charset="-122"/>
              </a:rPr>
              <a:t>永久气体气瓶充装规定</a:t>
            </a:r>
            <a:endParaRPr lang="zh-CN" altLang="en-US" sz="3600" dirty="0">
              <a:solidFill>
                <a:srgbClr val="FF0000"/>
              </a:solidFill>
              <a:latin typeface="宋体" panose="02010600030101010101" pitchFamily="2" charset="-122"/>
              <a:ea typeface="宋体" panose="02010600030101010101" pitchFamily="2" charset="-122"/>
            </a:endParaRPr>
          </a:p>
        </p:txBody>
      </p:sp>
      <p:sp>
        <p:nvSpPr>
          <p:cNvPr id="46086" name="Rectangle 19"/>
          <p:cNvSpPr/>
          <p:nvPr/>
        </p:nvSpPr>
        <p:spPr>
          <a:xfrm>
            <a:off x="2617788" y="3116421"/>
            <a:ext cx="9253220" cy="5262245"/>
          </a:xfrm>
          <a:prstGeom prst="rect">
            <a:avLst/>
          </a:prstGeom>
          <a:noFill/>
          <a:ln w="9525">
            <a:noFill/>
          </a:ln>
        </p:spPr>
        <p:txBody>
          <a:bodyPr wrap="none" anchor="ctr" anchorCtr="0">
            <a:spAutoFit/>
          </a:bodyPr>
          <a:p>
            <a:pPr eaLnBrk="1" hangingPunct="1">
              <a:lnSpc>
                <a:spcPct val="150000"/>
              </a:lnSpc>
            </a:pPr>
            <a:r>
              <a:rPr lang="zh-CN" altLang="en-US" dirty="0">
                <a:latin typeface="Arial" panose="020B0604020202020204" pitchFamily="34" charset="0"/>
              </a:rPr>
              <a:t>        </a:t>
            </a:r>
            <a:r>
              <a:rPr lang="zh-CN" altLang="en-US" dirty="0">
                <a:solidFill>
                  <a:schemeClr val="tx1"/>
                </a:solidFill>
                <a:latin typeface="宋体" panose="02010600030101010101" pitchFamily="2" charset="-122"/>
                <a:ea typeface="宋体" panose="02010600030101010101" pitchFamily="2" charset="-122"/>
              </a:rPr>
              <a:t>本标准规定了永久气体气瓶充装的基本原则和</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50000"/>
              </a:lnSpc>
            </a:pPr>
            <a:r>
              <a:rPr lang="zh-CN" altLang="en-US" dirty="0">
                <a:solidFill>
                  <a:schemeClr val="tx1"/>
                </a:solidFill>
                <a:latin typeface="宋体" panose="02010600030101010101" pitchFamily="2" charset="-122"/>
                <a:ea typeface="宋体" panose="02010600030101010101" pitchFamily="2" charset="-122"/>
              </a:rPr>
              <a:t>安全技术条件。</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50000"/>
              </a:lnSpc>
            </a:pPr>
            <a:r>
              <a:rPr lang="zh-CN" altLang="en-US" dirty="0">
                <a:solidFill>
                  <a:schemeClr val="tx1"/>
                </a:solidFill>
                <a:latin typeface="宋体" panose="02010600030101010101" pitchFamily="2" charset="-122"/>
                <a:ea typeface="宋体" panose="02010600030101010101" pitchFamily="2" charset="-122"/>
              </a:rPr>
              <a:t>    本标准适用于工业用永久气体气瓶的充装，其</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50000"/>
              </a:lnSpc>
            </a:pPr>
            <a:r>
              <a:rPr lang="zh-CN" altLang="en-US" dirty="0">
                <a:solidFill>
                  <a:schemeClr val="tx1"/>
                </a:solidFill>
                <a:latin typeface="宋体" panose="02010600030101010101" pitchFamily="2" charset="-122"/>
                <a:ea typeface="宋体" panose="02010600030101010101" pitchFamily="2" charset="-122"/>
              </a:rPr>
              <a:t>他特殊用途的永久气体气瓶的充装也</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50000"/>
              </a:lnSpc>
            </a:pPr>
            <a:r>
              <a:rPr lang="zh-CN" altLang="en-US" dirty="0">
                <a:solidFill>
                  <a:schemeClr val="tx1"/>
                </a:solidFill>
                <a:latin typeface="宋体" panose="02010600030101010101" pitchFamily="2" charset="-122"/>
                <a:ea typeface="宋体" panose="02010600030101010101" pitchFamily="2" charset="-122"/>
              </a:rPr>
              <a:t>可参照使用。</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50000"/>
              </a:lnSpc>
            </a:pPr>
            <a:r>
              <a:rPr lang="zh-CN" altLang="en-US" dirty="0">
                <a:solidFill>
                  <a:schemeClr val="tx1"/>
                </a:solidFill>
                <a:latin typeface="宋体" panose="02010600030101010101" pitchFamily="2" charset="-122"/>
                <a:ea typeface="宋体" panose="02010600030101010101" pitchFamily="2" charset="-122"/>
              </a:rPr>
              <a:t>    本标准不适用于深冷液化永久</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50000"/>
              </a:lnSpc>
            </a:pPr>
            <a:r>
              <a:rPr lang="zh-CN" altLang="en-US" dirty="0">
                <a:solidFill>
                  <a:schemeClr val="tx1"/>
                </a:solidFill>
                <a:latin typeface="宋体" panose="02010600030101010101" pitchFamily="2" charset="-122"/>
                <a:ea typeface="宋体" panose="02010600030101010101" pitchFamily="2" charset="-122"/>
              </a:rPr>
              <a:t>气体的充装。</a:t>
            </a:r>
            <a:endParaRPr lang="zh-CN" altLang="en-US" dirty="0">
              <a:solidFill>
                <a:schemeClr val="tx1"/>
              </a:solidFill>
              <a:latin typeface="宋体" panose="02010600030101010101" pitchFamily="2" charset="-122"/>
              <a:ea typeface="宋体" panose="02010600030101010101" pitchFamily="2" charset="-122"/>
            </a:endParaRPr>
          </a:p>
        </p:txBody>
      </p:sp>
      <p:sp>
        <p:nvSpPr>
          <p:cNvPr id="46087" name="Text Box 33"/>
          <p:cNvSpPr txBox="1"/>
          <p:nvPr/>
        </p:nvSpPr>
        <p:spPr>
          <a:xfrm>
            <a:off x="600075" y="220663"/>
            <a:ext cx="8770938"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第二部分、工业气瓶相关法规简介</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Line 12"/>
          <p:cNvSpPr/>
          <p:nvPr/>
        </p:nvSpPr>
        <p:spPr>
          <a:xfrm flipV="1">
            <a:off x="2224088" y="2078038"/>
            <a:ext cx="42862" cy="6351587"/>
          </a:xfrm>
          <a:prstGeom prst="line">
            <a:avLst/>
          </a:prstGeom>
          <a:ln w="38100" cap="flat" cmpd="sng">
            <a:solidFill>
              <a:srgbClr val="0000FF"/>
            </a:solidFill>
            <a:prstDash val="dash"/>
            <a:headEnd type="none" w="med" len="med"/>
            <a:tailEnd type="none" w="med" len="med"/>
          </a:ln>
        </p:spPr>
      </p:sp>
      <p:sp>
        <p:nvSpPr>
          <p:cNvPr id="48131" name="Line 13"/>
          <p:cNvSpPr/>
          <p:nvPr/>
        </p:nvSpPr>
        <p:spPr>
          <a:xfrm flipV="1">
            <a:off x="2362200" y="8429625"/>
            <a:ext cx="9174163" cy="0"/>
          </a:xfrm>
          <a:prstGeom prst="line">
            <a:avLst/>
          </a:prstGeom>
          <a:ln w="38100" cap="flat" cmpd="sng">
            <a:solidFill>
              <a:srgbClr val="0000FF"/>
            </a:solidFill>
            <a:prstDash val="dash"/>
            <a:headEnd type="none" w="med" len="med"/>
            <a:tailEnd type="none" w="med" len="med"/>
          </a:ln>
        </p:spPr>
      </p:sp>
      <p:grpSp>
        <p:nvGrpSpPr>
          <p:cNvPr id="48132" name="Group 13"/>
          <p:cNvGrpSpPr/>
          <p:nvPr/>
        </p:nvGrpSpPr>
        <p:grpSpPr>
          <a:xfrm>
            <a:off x="9313863" y="5910263"/>
            <a:ext cx="2871787" cy="2014537"/>
            <a:chOff x="0" y="0"/>
            <a:chExt cx="1968" cy="1152"/>
          </a:xfrm>
        </p:grpSpPr>
        <p:graphicFrame>
          <p:nvGraphicFramePr>
            <p:cNvPr id="48136" name="Object 15"/>
            <p:cNvGraphicFramePr>
              <a:graphicFrameLocks noChangeAspect="1"/>
            </p:cNvGraphicFramePr>
            <p:nvPr/>
          </p:nvGraphicFramePr>
          <p:xfrm>
            <a:off x="0" y="0"/>
            <a:ext cx="1968" cy="1152"/>
          </p:xfrm>
          <a:graphic>
            <a:graphicData uri="http://schemas.openxmlformats.org/presentationml/2006/ole">
              <mc:AlternateContent xmlns:mc="http://schemas.openxmlformats.org/markup-compatibility/2006">
                <mc:Choice xmlns:v="urn:schemas-microsoft-com:vml" Requires="v">
                  <p:oleObj spid="_x0000_s3088" name="" r:id="rId1" imgW="1036320" imgH="504825" progId="MS_ClipArt_Gallery.2">
                    <p:embed/>
                  </p:oleObj>
                </mc:Choice>
                <mc:Fallback>
                  <p:oleObj name="" r:id="rId1" imgW="1036320" imgH="504825" progId="MS_ClipArt_Gallery.2">
                    <p:embed/>
                    <p:pic>
                      <p:nvPicPr>
                        <p:cNvPr id="0" name="图片 3087"/>
                        <p:cNvPicPr/>
                        <p:nvPr/>
                      </p:nvPicPr>
                      <p:blipFill>
                        <a:blip r:embed="rId2"/>
                        <a:stretch>
                          <a:fillRect/>
                        </a:stretch>
                      </p:blipFill>
                      <p:spPr>
                        <a:xfrm>
                          <a:off x="0" y="0"/>
                          <a:ext cx="1968" cy="1152"/>
                        </a:xfrm>
                        <a:prstGeom prst="rect">
                          <a:avLst/>
                        </a:prstGeom>
                        <a:noFill/>
                        <a:ln w="38100">
                          <a:noFill/>
                          <a:miter/>
                        </a:ln>
                      </p:spPr>
                    </p:pic>
                  </p:oleObj>
                </mc:Fallback>
              </mc:AlternateContent>
            </a:graphicData>
          </a:graphic>
        </p:graphicFrame>
        <p:sp>
          <p:nvSpPr>
            <p:cNvPr id="48137" name="Text Box 16"/>
            <p:cNvSpPr txBox="1"/>
            <p:nvPr/>
          </p:nvSpPr>
          <p:spPr>
            <a:xfrm>
              <a:off x="1057" y="192"/>
              <a:ext cx="574" cy="367"/>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a:t>
              </a:r>
              <a:endParaRPr lang="en-US" altLang="zh-CN" sz="1600" dirty="0">
                <a:solidFill>
                  <a:schemeClr val="tx1"/>
                </a:solidFill>
                <a:latin typeface="Times New Roman" panose="02020603050405020304" pitchFamily="18" charset="0"/>
                <a:ea typeface="PMingLiU" pitchFamily="18" charset="-120"/>
              </a:endParaRPr>
            </a:p>
          </p:txBody>
        </p:sp>
        <p:sp>
          <p:nvSpPr>
            <p:cNvPr id="48138" name="Text Box 17"/>
            <p:cNvSpPr txBox="1"/>
            <p:nvPr/>
          </p:nvSpPr>
          <p:spPr>
            <a:xfrm>
              <a:off x="337" y="192"/>
              <a:ext cx="574" cy="465"/>
            </a:xfrm>
            <a:prstGeom prst="rect">
              <a:avLst/>
            </a:prstGeom>
            <a:noFill/>
            <a:ln w="9525">
              <a:noFill/>
            </a:ln>
          </p:spPr>
          <p:txBody>
            <a:bodyPr>
              <a:spAutoFit/>
            </a:bodyPr>
            <a:p>
              <a:pPr algn="ctr">
                <a:lnSpc>
                  <a:spcPct val="90000"/>
                </a:lnSpc>
                <a:spcBef>
                  <a:spcPct val="50000"/>
                </a:spcBef>
              </a:pPr>
              <a:r>
                <a:rPr lang="en-US" altLang="zh-CN" sz="800" dirty="0">
                  <a:solidFill>
                    <a:schemeClr val="tx1"/>
                  </a:solidFill>
                  <a:latin typeface="Times New Roman" panose="02020603050405020304" pitchFamily="18" charset="0"/>
                  <a:ea typeface="PMingLiU" pitchFamily="18" charset="-120"/>
                </a:rPr>
                <a:t>GHGHGHGHGHGHGHG,</a:t>
              </a:r>
              <a:endParaRPr lang="en-US" altLang="zh-CN" sz="1600" dirty="0">
                <a:solidFill>
                  <a:schemeClr val="tx1"/>
                </a:solidFill>
                <a:latin typeface="Times New Roman" panose="02020603050405020304" pitchFamily="18" charset="0"/>
                <a:ea typeface="PMingLiU" pitchFamily="18" charset="-120"/>
              </a:endParaRPr>
            </a:p>
          </p:txBody>
        </p:sp>
      </p:grpSp>
      <p:sp>
        <p:nvSpPr>
          <p:cNvPr id="48133" name="Rectangle 18"/>
          <p:cNvSpPr/>
          <p:nvPr/>
        </p:nvSpPr>
        <p:spPr>
          <a:xfrm>
            <a:off x="2427764" y="3490913"/>
            <a:ext cx="8233410" cy="589280"/>
          </a:xfrm>
          <a:prstGeom prst="rect">
            <a:avLst/>
          </a:prstGeom>
          <a:noFill/>
          <a:ln w="9525">
            <a:noFill/>
          </a:ln>
        </p:spPr>
        <p:txBody>
          <a:bodyPr wrap="none" anchor="t" anchorCtr="1">
            <a:spAutoFit/>
          </a:bodyPr>
          <a:p>
            <a:pPr algn="ctr" eaLnBrk="1" hangingPunct="1">
              <a:lnSpc>
                <a:spcPct val="90000"/>
              </a:lnSpc>
            </a:pPr>
            <a:r>
              <a:rPr lang="zh-CN" altLang="en-US" sz="3600" dirty="0">
                <a:solidFill>
                  <a:srgbClr val="FF0000"/>
                </a:solidFill>
                <a:latin typeface="宋体" panose="02010600030101010101" pitchFamily="2" charset="-122"/>
                <a:ea typeface="宋体" panose="02010600030101010101" pitchFamily="2" charset="-122"/>
              </a:rPr>
              <a:t>十五、 </a:t>
            </a:r>
            <a:r>
              <a:rPr lang="en-US" altLang="zh-CN" sz="3600" dirty="0">
                <a:solidFill>
                  <a:srgbClr val="FF0000"/>
                </a:solidFill>
                <a:latin typeface="宋体" panose="02010600030101010101" pitchFamily="2" charset="-122"/>
                <a:ea typeface="宋体" panose="02010600030101010101" pitchFamily="2" charset="-122"/>
              </a:rPr>
              <a:t>GB16804-1997    </a:t>
            </a:r>
            <a:r>
              <a:rPr lang="zh-CN" altLang="en-US" sz="3600" dirty="0">
                <a:solidFill>
                  <a:srgbClr val="FF0000"/>
                </a:solidFill>
                <a:latin typeface="宋体" panose="02010600030101010101" pitchFamily="2" charset="-122"/>
                <a:ea typeface="宋体" panose="02010600030101010101" pitchFamily="2" charset="-122"/>
              </a:rPr>
              <a:t>气瓶警示标签</a:t>
            </a:r>
            <a:endParaRPr lang="zh-CN" altLang="en-US" sz="3600" dirty="0">
              <a:solidFill>
                <a:srgbClr val="FF0000"/>
              </a:solidFill>
              <a:latin typeface="宋体" panose="02010600030101010101" pitchFamily="2" charset="-122"/>
              <a:ea typeface="宋体" panose="02010600030101010101" pitchFamily="2" charset="-122"/>
            </a:endParaRPr>
          </a:p>
        </p:txBody>
      </p:sp>
      <p:sp>
        <p:nvSpPr>
          <p:cNvPr id="48134" name="Rectangle 19"/>
          <p:cNvSpPr/>
          <p:nvPr/>
        </p:nvSpPr>
        <p:spPr>
          <a:xfrm>
            <a:off x="2474913" y="4085908"/>
            <a:ext cx="8233410" cy="1753235"/>
          </a:xfrm>
          <a:prstGeom prst="rect">
            <a:avLst/>
          </a:prstGeom>
          <a:noFill/>
          <a:ln w="9525">
            <a:noFill/>
          </a:ln>
        </p:spPr>
        <p:txBody>
          <a:bodyPr wrap="none" anchor="ctr" anchorCtr="0">
            <a:spAutoFit/>
          </a:bodyPr>
          <a:p>
            <a:pPr eaLnBrk="1" hangingPunct="1">
              <a:lnSpc>
                <a:spcPct val="150000"/>
              </a:lnSpc>
            </a:pPr>
            <a:r>
              <a:rPr lang="zh-CN" altLang="en-US" sz="3600" dirty="0">
                <a:solidFill>
                  <a:srgbClr val="FF0000"/>
                </a:solidFill>
                <a:latin typeface="宋体" panose="02010600030101010101" pitchFamily="2" charset="-122"/>
                <a:ea typeface="宋体" panose="02010600030101010101" pitchFamily="2" charset="-122"/>
              </a:rPr>
              <a:t>十六、</a:t>
            </a:r>
            <a:r>
              <a:rPr lang="en-US" altLang="zh-CN" sz="3600" dirty="0">
                <a:solidFill>
                  <a:srgbClr val="FF0000"/>
                </a:solidFill>
                <a:latin typeface="宋体" panose="02010600030101010101" pitchFamily="2" charset="-122"/>
                <a:ea typeface="宋体" panose="02010600030101010101" pitchFamily="2" charset="-122"/>
              </a:rPr>
              <a:t>GB7144-1999      </a:t>
            </a:r>
            <a:r>
              <a:rPr lang="zh-CN" altLang="en-US" sz="3600" dirty="0">
                <a:solidFill>
                  <a:srgbClr val="FF0000"/>
                </a:solidFill>
                <a:latin typeface="宋体" panose="02010600030101010101" pitchFamily="2" charset="-122"/>
                <a:ea typeface="宋体" panose="02010600030101010101" pitchFamily="2" charset="-122"/>
              </a:rPr>
              <a:t>气瓶颜色标志</a:t>
            </a:r>
            <a:endParaRPr lang="zh-CN" altLang="en-US" sz="3600" dirty="0">
              <a:solidFill>
                <a:srgbClr val="FF0000"/>
              </a:solidFill>
              <a:latin typeface="宋体" panose="02010600030101010101" pitchFamily="2" charset="-122"/>
              <a:ea typeface="宋体" panose="02010600030101010101" pitchFamily="2" charset="-122"/>
            </a:endParaRPr>
          </a:p>
          <a:p>
            <a:pPr eaLnBrk="1" hangingPunct="1">
              <a:lnSpc>
                <a:spcPct val="150000"/>
              </a:lnSpc>
            </a:pPr>
            <a:r>
              <a:rPr lang="zh-CN" altLang="en-US" sz="3600" dirty="0">
                <a:solidFill>
                  <a:srgbClr val="FF0000"/>
                </a:solidFill>
                <a:latin typeface="宋体" panose="02010600030101010101" pitchFamily="2" charset="-122"/>
                <a:ea typeface="宋体" panose="02010600030101010101" pitchFamily="2" charset="-122"/>
              </a:rPr>
              <a:t>十七、</a:t>
            </a:r>
            <a:r>
              <a:rPr lang="en-US" altLang="zh-CN" sz="3600" dirty="0">
                <a:solidFill>
                  <a:srgbClr val="FF0000"/>
                </a:solidFill>
                <a:latin typeface="宋体" panose="02010600030101010101" pitchFamily="2" charset="-122"/>
                <a:ea typeface="宋体" panose="02010600030101010101" pitchFamily="2" charset="-122"/>
              </a:rPr>
              <a:t>GB/T13005-1991  </a:t>
            </a:r>
            <a:r>
              <a:rPr lang="zh-CN" altLang="en-US" sz="3600" dirty="0">
                <a:solidFill>
                  <a:srgbClr val="FF0000"/>
                </a:solidFill>
                <a:latin typeface="宋体" panose="02010600030101010101" pitchFamily="2" charset="-122"/>
                <a:ea typeface="宋体" panose="02010600030101010101" pitchFamily="2" charset="-122"/>
              </a:rPr>
              <a:t>   气瓶术语</a:t>
            </a:r>
            <a:endParaRPr lang="zh-CN" altLang="en-US" sz="3600" dirty="0">
              <a:solidFill>
                <a:srgbClr val="FF0000"/>
              </a:solidFill>
              <a:latin typeface="宋体" panose="02010600030101010101" pitchFamily="2" charset="-122"/>
              <a:ea typeface="宋体" panose="02010600030101010101" pitchFamily="2" charset="-122"/>
            </a:endParaRPr>
          </a:p>
        </p:txBody>
      </p:sp>
      <p:sp>
        <p:nvSpPr>
          <p:cNvPr id="48135" name="Text Box 33"/>
          <p:cNvSpPr txBox="1"/>
          <p:nvPr/>
        </p:nvSpPr>
        <p:spPr>
          <a:xfrm>
            <a:off x="600075" y="220663"/>
            <a:ext cx="8770938"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第二部分、工业气瓶相关法规简介</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p:nvPr/>
        </p:nvSpPr>
        <p:spPr>
          <a:xfrm>
            <a:off x="2816225" y="1462088"/>
            <a:ext cx="7561263" cy="906462"/>
          </a:xfrm>
          <a:prstGeom prst="rect">
            <a:avLst/>
          </a:prstGeom>
          <a:noFill/>
          <a:ln w="9525">
            <a:noFill/>
          </a:ln>
        </p:spPr>
        <p:txBody>
          <a:bodyPr anchor="ctr" anchorCtr="0"/>
          <a:p>
            <a:pPr algn="ctr" eaLnBrk="1" hangingPunct="1">
              <a:lnSpc>
                <a:spcPct val="90000"/>
              </a:lnSpc>
            </a:pPr>
            <a:r>
              <a:rPr lang="zh-CN" altLang="en-US" sz="4800" dirty="0">
                <a:solidFill>
                  <a:srgbClr val="FF0000"/>
                </a:solidFill>
                <a:latin typeface="Arial" panose="020B0604020202020204" pitchFamily="34" charset="0"/>
                <a:ea typeface="宋体" panose="02010600030101010101" pitchFamily="2" charset="-122"/>
              </a:rPr>
              <a:t>目    录</a:t>
            </a:r>
            <a:endParaRPr lang="zh-CN" altLang="en-US" sz="4800" dirty="0">
              <a:solidFill>
                <a:srgbClr val="FF0000"/>
              </a:solidFill>
              <a:latin typeface="Arial" panose="020B0604020202020204" pitchFamily="34" charset="0"/>
              <a:ea typeface="宋体" panose="02010600030101010101" pitchFamily="2" charset="-122"/>
            </a:endParaRPr>
          </a:p>
        </p:txBody>
      </p:sp>
      <p:sp>
        <p:nvSpPr>
          <p:cNvPr id="9219" name="Oval 8"/>
          <p:cNvSpPr/>
          <p:nvPr/>
        </p:nvSpPr>
        <p:spPr>
          <a:xfrm>
            <a:off x="3176588" y="2181225"/>
            <a:ext cx="1281112" cy="1279525"/>
          </a:xfrm>
          <a:prstGeom prst="ellipse">
            <a:avLst/>
          </a:prstGeom>
          <a:noFill/>
          <a:ln w="9525">
            <a:noFill/>
          </a:ln>
        </p:spPr>
        <p:txBody>
          <a:bodyPr wrap="none" anchor="ctr" anchorCtr="0"/>
          <a:p>
            <a:pPr algn="ctr" eaLnBrk="1" hangingPunct="1">
              <a:lnSpc>
                <a:spcPct val="90000"/>
              </a:lnSpc>
            </a:pPr>
            <a:endParaRPr lang="zh-CN" altLang="en-US" sz="4600" dirty="0">
              <a:latin typeface="黑体" panose="02010609060101010101" pitchFamily="49" charset="-122"/>
            </a:endParaRPr>
          </a:p>
        </p:txBody>
      </p:sp>
      <p:sp>
        <p:nvSpPr>
          <p:cNvPr id="9220" name="Text Box 33"/>
          <p:cNvSpPr txBox="1"/>
          <p:nvPr/>
        </p:nvSpPr>
        <p:spPr>
          <a:xfrm>
            <a:off x="2305050" y="3251200"/>
            <a:ext cx="10039350" cy="645160"/>
          </a:xfrm>
          <a:prstGeom prst="rect">
            <a:avLst/>
          </a:prstGeom>
          <a:noFill/>
          <a:ln w="9525">
            <a:noFill/>
          </a:ln>
        </p:spPr>
        <p:txBody>
          <a:bodyPr>
            <a:spAutoFit/>
          </a:bodyPr>
          <a:p>
            <a:pPr algn="ctr" eaLnBrk="1" hangingPunct="1">
              <a:lnSpc>
                <a:spcPct val="90000"/>
              </a:lnSpc>
            </a:pPr>
            <a:r>
              <a:rPr lang="zh-CN" altLang="en-US" sz="4000" dirty="0">
                <a:solidFill>
                  <a:schemeClr val="tx1"/>
                </a:solidFill>
                <a:latin typeface="宋体" panose="02010600030101010101" pitchFamily="2" charset="-122"/>
                <a:ea typeface="宋体" panose="02010600030101010101" pitchFamily="2" charset="-122"/>
              </a:rPr>
              <a:t>第一部分、工业气瓶种类及相关知识</a:t>
            </a:r>
            <a:endParaRPr lang="zh-CN" altLang="en-US" sz="4000" dirty="0">
              <a:solidFill>
                <a:schemeClr val="tx1"/>
              </a:solidFill>
              <a:latin typeface="宋体" panose="02010600030101010101" pitchFamily="2" charset="-122"/>
              <a:ea typeface="宋体" panose="02010600030101010101" pitchFamily="2" charset="-122"/>
            </a:endParaRPr>
          </a:p>
        </p:txBody>
      </p:sp>
      <p:sp>
        <p:nvSpPr>
          <p:cNvPr id="9221" name="Text Box 33"/>
          <p:cNvSpPr txBox="1"/>
          <p:nvPr/>
        </p:nvSpPr>
        <p:spPr>
          <a:xfrm>
            <a:off x="2312988" y="4456113"/>
            <a:ext cx="9577387" cy="645160"/>
          </a:xfrm>
          <a:prstGeom prst="rect">
            <a:avLst/>
          </a:prstGeom>
          <a:noFill/>
          <a:ln w="9525">
            <a:noFill/>
          </a:ln>
        </p:spPr>
        <p:txBody>
          <a:bodyPr>
            <a:spAutoFit/>
          </a:bodyPr>
          <a:p>
            <a:pPr algn="ctr" eaLnBrk="1" hangingPunct="1">
              <a:lnSpc>
                <a:spcPct val="90000"/>
              </a:lnSpc>
            </a:pPr>
            <a:r>
              <a:rPr lang="zh-CN" altLang="en-US" sz="4000" dirty="0">
                <a:solidFill>
                  <a:schemeClr val="tx1"/>
                </a:solidFill>
                <a:latin typeface="宋体" panose="02010600030101010101" pitchFamily="2" charset="-122"/>
                <a:ea typeface="宋体" panose="02010600030101010101" pitchFamily="2" charset="-122"/>
              </a:rPr>
              <a:t>第二部分、工业气瓶相关法规简介</a:t>
            </a:r>
            <a:endParaRPr lang="zh-CN" altLang="en-US" sz="4000" dirty="0">
              <a:solidFill>
                <a:schemeClr val="tx1"/>
              </a:solidFill>
              <a:latin typeface="宋体" panose="02010600030101010101" pitchFamily="2" charset="-122"/>
              <a:ea typeface="宋体" panose="02010600030101010101" pitchFamily="2" charset="-122"/>
            </a:endParaRPr>
          </a:p>
        </p:txBody>
      </p:sp>
      <p:sp>
        <p:nvSpPr>
          <p:cNvPr id="9222" name="Text Box 33"/>
          <p:cNvSpPr txBox="1"/>
          <p:nvPr/>
        </p:nvSpPr>
        <p:spPr>
          <a:xfrm>
            <a:off x="3040063" y="5435600"/>
            <a:ext cx="8569325" cy="1014730"/>
          </a:xfrm>
          <a:prstGeom prst="rect">
            <a:avLst/>
          </a:prstGeom>
          <a:noFill/>
          <a:ln w="9525">
            <a:noFill/>
          </a:ln>
        </p:spPr>
        <p:txBody>
          <a:bodyPr>
            <a:spAutoFit/>
          </a:bodyPr>
          <a:p>
            <a:pPr algn="ctr" eaLnBrk="1" hangingPunct="1">
              <a:lnSpc>
                <a:spcPct val="150000"/>
              </a:lnSpc>
              <a:spcBef>
                <a:spcPct val="20000"/>
              </a:spcBef>
            </a:pPr>
            <a:r>
              <a:rPr lang="zh-CN" altLang="en-US" sz="4000" dirty="0">
                <a:solidFill>
                  <a:schemeClr val="tx1"/>
                </a:solidFill>
                <a:latin typeface="宋体" panose="02010600030101010101" pitchFamily="2" charset="-122"/>
                <a:ea typeface="宋体" panose="02010600030101010101" pitchFamily="2" charset="-122"/>
              </a:rPr>
              <a:t>第三部分、工业气瓶风险与预防知识</a:t>
            </a:r>
            <a:endParaRPr lang="zh-CN" altLang="en-US" sz="40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511300" y="3519488"/>
            <a:ext cx="11290300" cy="2906713"/>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1" i="0" u="none" strike="noStrike" kern="1200" cap="none" spc="0" normalizeH="0" baseline="0" noProof="0">
              <a:ln>
                <a:noFill/>
              </a:ln>
              <a:solidFill>
                <a:schemeClr val="lt1"/>
              </a:solidFill>
              <a:effectLst/>
              <a:uLnTx/>
              <a:uFillTx/>
              <a:latin typeface="+mn-lt"/>
              <a:ea typeface="+mn-ea"/>
              <a:cs typeface="+mn-cs"/>
            </a:endParaRPr>
          </a:p>
        </p:txBody>
      </p:sp>
      <p:sp>
        <p:nvSpPr>
          <p:cNvPr id="38923" name="Text Box 33"/>
          <p:cNvSpPr txBox="1"/>
          <p:nvPr/>
        </p:nvSpPr>
        <p:spPr>
          <a:xfrm>
            <a:off x="1528763" y="4611688"/>
            <a:ext cx="10887075" cy="838835"/>
          </a:xfrm>
          <a:prstGeom prst="rect">
            <a:avLst/>
          </a:prstGeom>
          <a:noFill/>
          <a:ln w="9525">
            <a:noFill/>
          </a:ln>
        </p:spPr>
        <p:txBody>
          <a:bodyPr>
            <a:spAutoFit/>
          </a:bodyPr>
          <a:p>
            <a:pPr algn="ctr" eaLnBrk="1" hangingPunct="1">
              <a:lnSpc>
                <a:spcPct val="90000"/>
              </a:lnSpc>
            </a:pPr>
            <a:r>
              <a:rPr lang="zh-CN" altLang="en-US" sz="5400" dirty="0">
                <a:solidFill>
                  <a:schemeClr val="bg1"/>
                </a:solidFill>
                <a:latin typeface="宋体" panose="02010600030101010101" pitchFamily="2" charset="-122"/>
                <a:ea typeface="宋体" panose="02010600030101010101" pitchFamily="2" charset="-122"/>
              </a:rPr>
              <a:t>第三部分、工业气瓶风险与预防</a:t>
            </a:r>
            <a:endParaRPr lang="zh-CN" altLang="en-US" sz="5400" dirty="0">
              <a:solidFill>
                <a:schemeClr val="bg1"/>
              </a:solidFill>
              <a:latin typeface="宋体" panose="02010600030101010101" pitchFamily="2" charset="-122"/>
              <a:ea typeface="宋体" panose="02010600030101010101" pitchFamily="2" charset="-122"/>
            </a:endParaRPr>
          </a:p>
        </p:txBody>
      </p:sp>
      <p:sp>
        <p:nvSpPr>
          <p:cNvPr id="38925" name="Rectangle 19"/>
          <p:cNvSpPr/>
          <p:nvPr/>
        </p:nvSpPr>
        <p:spPr>
          <a:xfrm>
            <a:off x="5731987" y="5910263"/>
            <a:ext cx="1361440" cy="727710"/>
          </a:xfrm>
          <a:prstGeom prst="rect">
            <a:avLst/>
          </a:prstGeom>
          <a:noFill/>
          <a:ln w="9525">
            <a:noFill/>
          </a:ln>
        </p:spPr>
        <p:txBody>
          <a:bodyPr wrap="none" anchor="t" anchorCtr="1">
            <a:spAutoFit/>
          </a:bodyPr>
          <a:p>
            <a:pPr algn="ctr" eaLnBrk="1" hangingPunct="1">
              <a:lnSpc>
                <a:spcPct val="90000"/>
              </a:lnSpc>
            </a:pPr>
            <a:r>
              <a:rPr lang="zh-CN" altLang="en-US" sz="4600" dirty="0">
                <a:solidFill>
                  <a:srgbClr val="FF0000"/>
                </a:solidFill>
                <a:latin typeface="宋体" panose="02010600030101010101" pitchFamily="2" charset="-122"/>
                <a:ea typeface="宋体" panose="02010600030101010101" pitchFamily="2" charset="-122"/>
              </a:rPr>
              <a:t>    </a:t>
            </a:r>
            <a:endParaRPr lang="zh-CN" altLang="en-US" sz="4600" dirty="0">
              <a:solidFill>
                <a:srgbClr val="FF0000"/>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389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3.88889E-6 1.85939E-6 L 0.03958 -0.29834 " pathEditMode="relative" rAng="0" ptsTypes="AA">
                                      <p:cBhvr>
                                        <p:cTn id="10" dur="500" fill="hold"/>
                                        <p:tgtEl>
                                          <p:spTgt spid="38923"/>
                                        </p:tgtEl>
                                        <p:attrNameLst>
                                          <p:attrName>ppt_x</p:attrName>
                                          <p:attrName>ppt_y</p:attrName>
                                        </p:attrNameLst>
                                      </p:cBhvr>
                                      <p:rCtr x="2000" y="-14800"/>
                                    </p:animMotion>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38925"/>
                                        </p:tgtEl>
                                        <p:attrNameLst>
                                          <p:attrName>style.visibility</p:attrName>
                                        </p:attrNameLst>
                                      </p:cBhvr>
                                      <p:to>
                                        <p:strVal val="visible"/>
                                      </p:to>
                                    </p:set>
                                    <p:anim calcmode="lin" valueType="num">
                                      <p:cBhvr additive="base">
                                        <p:cTn id="15" dur="1000" fill="hold"/>
                                        <p:tgtEl>
                                          <p:spTgt spid="38925"/>
                                        </p:tgtEl>
                                        <p:attrNameLst>
                                          <p:attrName>ppt_x</p:attrName>
                                        </p:attrNameLst>
                                      </p:cBhvr>
                                      <p:tavLst>
                                        <p:tav tm="0">
                                          <p:val>
                                            <p:strVal val="#ppt_x"/>
                                          </p:val>
                                        </p:tav>
                                        <p:tav tm="100000">
                                          <p:val>
                                            <p:strVal val="#ppt_x"/>
                                          </p:val>
                                        </p:tav>
                                      </p:tavLst>
                                    </p:anim>
                                    <p:anim calcmode="lin" valueType="num">
                                      <p:cBhvr additive="base">
                                        <p:cTn id="16" dur="1000" fill="hold"/>
                                        <p:tgtEl>
                                          <p:spTgt spid="389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3" grpId="0"/>
      <p:bldP spid="38923" grpId="1"/>
      <p:bldP spid="389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
        <p:nvSpPr>
          <p:cNvPr id="39948" name="AutoShape 13"/>
          <p:cNvSpPr/>
          <p:nvPr/>
        </p:nvSpPr>
        <p:spPr>
          <a:xfrm rot="-2053206">
            <a:off x="9083675" y="7188200"/>
            <a:ext cx="2620963" cy="1712913"/>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50180" name="Rectangle 4"/>
          <p:cNvSpPr/>
          <p:nvPr/>
        </p:nvSpPr>
        <p:spPr>
          <a:xfrm>
            <a:off x="1865313" y="2279650"/>
            <a:ext cx="4535487" cy="534035"/>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a:spAutoFit/>
          </a:bodyPr>
          <a:p>
            <a:pPr algn="ctr" eaLnBrk="1" hangingPunct="1">
              <a:lnSpc>
                <a:spcPct val="90000"/>
              </a:lnSpc>
              <a:spcBef>
                <a:spcPct val="50000"/>
              </a:spcBef>
            </a:pPr>
            <a:r>
              <a:rPr lang="en-US" altLang="zh-CN" dirty="0">
                <a:solidFill>
                  <a:schemeClr val="tx1"/>
                </a:solidFill>
                <a:latin typeface="宋体" panose="02010600030101010101" pitchFamily="2" charset="-122"/>
                <a:ea typeface="宋体" panose="02010600030101010101" pitchFamily="2" charset="-122"/>
              </a:rPr>
              <a:t>(</a:t>
            </a:r>
            <a:r>
              <a:rPr lang="zh-CN" altLang="en-US" dirty="0">
                <a:solidFill>
                  <a:schemeClr val="tx1"/>
                </a:solidFill>
                <a:latin typeface="宋体" panose="02010600030101010101" pitchFamily="2" charset="-122"/>
                <a:ea typeface="宋体" panose="02010600030101010101" pitchFamily="2" charset="-122"/>
              </a:rPr>
              <a:t>一）常用气瓶结构</a:t>
            </a:r>
            <a:endParaRPr lang="zh-CN" altLang="en-US" dirty="0">
              <a:solidFill>
                <a:schemeClr val="tx1"/>
              </a:solidFill>
              <a:latin typeface="宋体" panose="02010600030101010101" pitchFamily="2" charset="-122"/>
              <a:ea typeface="宋体" panose="02010600030101010101" pitchFamily="2" charset="-122"/>
            </a:endParaRPr>
          </a:p>
        </p:txBody>
      </p:sp>
      <p:sp>
        <p:nvSpPr>
          <p:cNvPr id="50181" name="Rectangle 10"/>
          <p:cNvSpPr/>
          <p:nvPr/>
        </p:nvSpPr>
        <p:spPr>
          <a:xfrm>
            <a:off x="1865313" y="3176271"/>
            <a:ext cx="9980612" cy="3969385"/>
          </a:xfrm>
          <a:prstGeom prst="rect">
            <a:avLst/>
          </a:prstGeom>
          <a:noFill/>
          <a:ln w="9525">
            <a:noFill/>
          </a:ln>
          <a:effectLst>
            <a:prstShdw prst="shdw17" dist="17961" dir="2699999">
              <a:srgbClr val="708688"/>
            </a:prstShdw>
          </a:effectLst>
        </p:spPr>
        <p:txBody>
          <a:bodyPr anchor="ctr" anchorCtr="0">
            <a:spAutoFit/>
          </a:bodyPr>
          <a:p>
            <a:pPr indent="266700">
              <a:lnSpc>
                <a:spcPct val="150000"/>
              </a:lnSpc>
            </a:pPr>
            <a:r>
              <a:rPr lang="en-US" altLang="zh-CN" sz="2400" dirty="0">
                <a:solidFill>
                  <a:srgbClr val="FF0000"/>
                </a:solidFill>
                <a:latin typeface="宋体" panose="02010600030101010101" pitchFamily="2" charset="-122"/>
                <a:ea typeface="宋体" panose="02010600030101010101" pitchFamily="2" charset="-122"/>
              </a:rPr>
              <a:t>1</a:t>
            </a:r>
            <a:r>
              <a:rPr lang="zh-CN" altLang="en-US" sz="2400" dirty="0">
                <a:solidFill>
                  <a:srgbClr val="FF0000"/>
                </a:solidFill>
                <a:latin typeface="宋体" panose="02010600030101010101" pitchFamily="2" charset="-122"/>
                <a:ea typeface="宋体" panose="02010600030101010101" pitchFamily="2" charset="-122"/>
              </a:rPr>
              <a:t>．氧气瓶</a:t>
            </a:r>
            <a:r>
              <a:rPr lang="zh-CN" altLang="en-US" sz="2400" dirty="0">
                <a:solidFill>
                  <a:schemeClr val="tx1"/>
                </a:solidFill>
                <a:latin typeface="宋体" panose="02010600030101010101" pitchFamily="2" charset="-122"/>
                <a:ea typeface="宋体" panose="02010600030101010101" pitchFamily="2" charset="-122"/>
              </a:rPr>
              <a:t>  氧气瓶是贮存和运输氧气的专用高压容器，其构造如图</a:t>
            </a:r>
            <a:r>
              <a:rPr lang="en-US" altLang="zh-CN" sz="2400" dirty="0">
                <a:solidFill>
                  <a:schemeClr val="tx1"/>
                </a:solidFill>
                <a:latin typeface="宋体" panose="02010600030101010101" pitchFamily="2" charset="-122"/>
                <a:ea typeface="宋体" panose="02010600030101010101" pitchFamily="2" charset="-122"/>
              </a:rPr>
              <a:t>3—6</a:t>
            </a:r>
            <a:r>
              <a:rPr lang="zh-CN" altLang="en-US" sz="2400" dirty="0">
                <a:solidFill>
                  <a:schemeClr val="tx1"/>
                </a:solidFill>
                <a:latin typeface="宋体" panose="02010600030101010101" pitchFamily="2" charset="-122"/>
                <a:ea typeface="宋体" panose="02010600030101010101" pitchFamily="2" charset="-122"/>
              </a:rPr>
              <a:t>所示。它是由瓶体、胶圈、瓶箍、瓶阀和瓶帽五部分组成。瓶体外部装有两个防震胶圈，瓶体表面天蓝色，并用黑漆标明“氧气”字样，用以区别其它气瓶。为使氧气瓶平稳直立的放置，制造时把瓶底挤压成凹弧面形状。为了保护瓶阀在运输中免遭撞击，在瓶阀的外面套有瓶帽。氧气瓶在出厂前都要经过严格检验，并需对瓶体进行水压试验。试验压力应达到工作压力的</a:t>
            </a:r>
            <a:r>
              <a:rPr lang="en-US" altLang="zh-CN" sz="2400" dirty="0">
                <a:solidFill>
                  <a:schemeClr val="tx1"/>
                </a:solidFill>
                <a:latin typeface="宋体" panose="02010600030101010101" pitchFamily="2" charset="-122"/>
                <a:ea typeface="宋体" panose="02010600030101010101" pitchFamily="2" charset="-122"/>
              </a:rPr>
              <a:t>1.5</a:t>
            </a:r>
            <a:r>
              <a:rPr lang="zh-CN" altLang="en-US" sz="2400" dirty="0">
                <a:solidFill>
                  <a:schemeClr val="tx1"/>
                </a:solidFill>
                <a:latin typeface="宋体" panose="02010600030101010101" pitchFamily="2" charset="-122"/>
                <a:ea typeface="宋体" panose="02010600030101010101" pitchFamily="2" charset="-122"/>
              </a:rPr>
              <a:t>倍，即：</a:t>
            </a:r>
            <a:r>
              <a:rPr lang="en-US" altLang="zh-CN" sz="2400" dirty="0">
                <a:solidFill>
                  <a:schemeClr val="tx1"/>
                </a:solidFill>
                <a:latin typeface="宋体" panose="02010600030101010101" pitchFamily="2" charset="-122"/>
                <a:ea typeface="宋体" panose="02010600030101010101" pitchFamily="2" charset="-122"/>
              </a:rPr>
              <a:t>15MPa×1.5=22.5MPa</a:t>
            </a:r>
            <a:endParaRPr lang="en-US" altLang="zh-CN" sz="2400" dirty="0">
              <a:solidFill>
                <a:srgbClr val="000066"/>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9948"/>
                                        </p:tgtEl>
                                        <p:attrNameLst>
                                          <p:attrName>style.visibility</p:attrName>
                                        </p:attrNameLst>
                                      </p:cBhvr>
                                      <p:to>
                                        <p:strVal val="visible"/>
                                      </p:to>
                                    </p:set>
                                    <p:animEffect transition="in" filter="barn(outVertical)">
                                      <p:cBhvr>
                                        <p:cTn id="7" dur="500"/>
                                        <p:tgtEl>
                                          <p:spTgt spid="39948"/>
                                        </p:tgtEl>
                                      </p:cBhvr>
                                    </p:animEffect>
                                  </p:childTnLst>
                                </p:cTn>
                              </p:par>
                              <p:par>
                                <p:cTn id="8" presetID="6" presetClass="emph" presetSubtype="0" fill="hold" grpId="1" nodeType="withEffect">
                                  <p:stCondLst>
                                    <p:cond delay="0"/>
                                  </p:stCondLst>
                                  <p:childTnLst>
                                    <p:animScale>
                                      <p:cBhvr>
                                        <p:cTn id="9" dur="2000" fill="hold"/>
                                        <p:tgtEl>
                                          <p:spTgt spid="3994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8" grpId="0" bldLvl="0" animBg="1"/>
      <p:bldP spid="39948" grpId="1"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1" name="AutoShape 12"/>
          <p:cNvSpPr/>
          <p:nvPr/>
        </p:nvSpPr>
        <p:spPr>
          <a:xfrm rot="-2053206">
            <a:off x="9021763" y="7523163"/>
            <a:ext cx="2619375" cy="1712912"/>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51203" name="Rectangle 4"/>
          <p:cNvSpPr/>
          <p:nvPr/>
        </p:nvSpPr>
        <p:spPr>
          <a:xfrm>
            <a:off x="1460500" y="1919288"/>
            <a:ext cx="4535488" cy="534035"/>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a:spAutoFit/>
          </a:bodyPr>
          <a:p>
            <a:pPr algn="ctr" eaLnBrk="1" hangingPunct="1">
              <a:lnSpc>
                <a:spcPct val="90000"/>
              </a:lnSpc>
              <a:spcBef>
                <a:spcPct val="50000"/>
              </a:spcBef>
            </a:pPr>
            <a:r>
              <a:rPr lang="en-US" altLang="zh-CN" dirty="0">
                <a:solidFill>
                  <a:schemeClr val="tx1"/>
                </a:solidFill>
                <a:latin typeface="宋体" panose="02010600030101010101" pitchFamily="2" charset="-122"/>
                <a:ea typeface="宋体" panose="02010600030101010101" pitchFamily="2" charset="-122"/>
              </a:rPr>
              <a:t>(</a:t>
            </a:r>
            <a:r>
              <a:rPr lang="zh-CN" altLang="en-US" dirty="0">
                <a:solidFill>
                  <a:schemeClr val="tx1"/>
                </a:solidFill>
                <a:latin typeface="宋体" panose="02010600030101010101" pitchFamily="2" charset="-122"/>
                <a:ea typeface="宋体" panose="02010600030101010101" pitchFamily="2" charset="-122"/>
              </a:rPr>
              <a:t>一）常用气瓶结构</a:t>
            </a:r>
            <a:endParaRPr lang="zh-CN" altLang="en-US" dirty="0">
              <a:solidFill>
                <a:schemeClr val="tx1"/>
              </a:solidFill>
              <a:latin typeface="宋体" panose="02010600030101010101" pitchFamily="2" charset="-122"/>
              <a:ea typeface="宋体" panose="02010600030101010101" pitchFamily="2" charset="-122"/>
            </a:endParaRPr>
          </a:p>
        </p:txBody>
      </p:sp>
      <p:pic>
        <p:nvPicPr>
          <p:cNvPr id="51204" name="Picture 6" descr="HWOCRTEMP_ROC120"/>
          <p:cNvPicPr>
            <a:picLocks noChangeAspect="1"/>
          </p:cNvPicPr>
          <p:nvPr/>
        </p:nvPicPr>
        <p:blipFill>
          <a:blip r:embed="rId1"/>
          <a:stretch>
            <a:fillRect/>
          </a:stretch>
        </p:blipFill>
        <p:spPr>
          <a:xfrm>
            <a:off x="5056188" y="3305175"/>
            <a:ext cx="2519362" cy="5443538"/>
          </a:xfrm>
          <a:prstGeom prst="rect">
            <a:avLst/>
          </a:prstGeom>
          <a:noFill/>
          <a:ln w="9525">
            <a:noFill/>
          </a:ln>
        </p:spPr>
      </p:pic>
      <p:sp>
        <p:nvSpPr>
          <p:cNvPr id="51205" name="Text Box 7"/>
          <p:cNvSpPr txBox="1"/>
          <p:nvPr/>
        </p:nvSpPr>
        <p:spPr>
          <a:xfrm>
            <a:off x="7912100" y="3590925"/>
            <a:ext cx="2520950" cy="3630613"/>
          </a:xfrm>
          <a:prstGeom prst="rect">
            <a:avLst/>
          </a:prstGeom>
          <a:solidFill>
            <a:srgbClr val="E3E0DF"/>
          </a:solidFill>
          <a:ln w="9525" cap="flat" cmpd="sng">
            <a:solidFill>
              <a:srgbClr val="FFFFFF"/>
            </a:solidFill>
            <a:prstDash val="solid"/>
            <a:miter/>
            <a:headEnd type="none" w="med" len="med"/>
            <a:tailEnd type="none" w="med" len="med"/>
          </a:ln>
        </p:spPr>
        <p:txBody>
          <a:bodyPr/>
          <a:p>
            <a:pPr algn="just" eaLnBrk="1" hangingPunct="1">
              <a:lnSpc>
                <a:spcPct val="90000"/>
              </a:lnSpc>
            </a:pPr>
            <a:r>
              <a:rPr lang="zh-CN" altLang="en-US" b="0" dirty="0">
                <a:solidFill>
                  <a:srgbClr val="000066"/>
                </a:solidFill>
                <a:latin typeface="宋体" panose="02010600030101010101" pitchFamily="2" charset="-122"/>
                <a:ea typeface="宋体" panose="02010600030101010101" pitchFamily="2" charset="-122"/>
              </a:rPr>
              <a:t>氧化气瓶</a:t>
            </a:r>
            <a:endParaRPr lang="zh-CN" altLang="en-US" b="0" dirty="0">
              <a:solidFill>
                <a:srgbClr val="000066"/>
              </a:solidFill>
              <a:latin typeface="宋体" panose="02010600030101010101" pitchFamily="2" charset="-122"/>
              <a:ea typeface="宋体" panose="02010600030101010101" pitchFamily="2" charset="-122"/>
            </a:endParaRPr>
          </a:p>
          <a:p>
            <a:pPr algn="just" eaLnBrk="1" hangingPunct="1">
              <a:lnSpc>
                <a:spcPct val="90000"/>
              </a:lnSpc>
            </a:pPr>
            <a:r>
              <a:rPr lang="zh-CN" altLang="en-US" b="0" dirty="0">
                <a:solidFill>
                  <a:srgbClr val="000066"/>
                </a:solidFill>
                <a:latin typeface="宋体" panose="02010600030101010101" pitchFamily="2" charset="-122"/>
                <a:ea typeface="宋体" panose="02010600030101010101" pitchFamily="2" charset="-122"/>
              </a:rPr>
              <a:t>  的构造</a:t>
            </a:r>
            <a:endParaRPr lang="zh-CN" altLang="en-US" b="0" dirty="0">
              <a:solidFill>
                <a:srgbClr val="000066"/>
              </a:solidFill>
              <a:latin typeface="宋体" panose="02010600030101010101" pitchFamily="2" charset="-122"/>
              <a:ea typeface="宋体" panose="02010600030101010101" pitchFamily="2" charset="-122"/>
            </a:endParaRPr>
          </a:p>
          <a:p>
            <a:pPr algn="just" eaLnBrk="1" hangingPunct="1">
              <a:lnSpc>
                <a:spcPct val="90000"/>
              </a:lnSpc>
            </a:pPr>
            <a:r>
              <a:rPr lang="en-US" altLang="zh-CN" b="0" dirty="0">
                <a:solidFill>
                  <a:srgbClr val="000066"/>
                </a:solidFill>
                <a:latin typeface="宋体" panose="02010600030101010101" pitchFamily="2" charset="-122"/>
                <a:ea typeface="宋体" panose="02010600030101010101" pitchFamily="2" charset="-122"/>
              </a:rPr>
              <a:t>  1-</a:t>
            </a:r>
            <a:r>
              <a:rPr lang="zh-CN" altLang="en-US" b="0" dirty="0">
                <a:solidFill>
                  <a:srgbClr val="000066"/>
                </a:solidFill>
                <a:latin typeface="宋体" panose="02010600030101010101" pitchFamily="2" charset="-122"/>
                <a:ea typeface="宋体" panose="02010600030101010101" pitchFamily="2" charset="-122"/>
              </a:rPr>
              <a:t>瓶体  </a:t>
            </a:r>
            <a:endParaRPr lang="zh-CN" altLang="en-US" b="0" dirty="0">
              <a:solidFill>
                <a:srgbClr val="000066"/>
              </a:solidFill>
              <a:latin typeface="宋体" panose="02010600030101010101" pitchFamily="2" charset="-122"/>
              <a:ea typeface="宋体" panose="02010600030101010101" pitchFamily="2" charset="-122"/>
            </a:endParaRPr>
          </a:p>
          <a:p>
            <a:pPr algn="just" eaLnBrk="1" hangingPunct="1">
              <a:lnSpc>
                <a:spcPct val="90000"/>
              </a:lnSpc>
            </a:pPr>
            <a:r>
              <a:rPr lang="en-US" altLang="zh-CN" b="0" dirty="0">
                <a:solidFill>
                  <a:srgbClr val="000066"/>
                </a:solidFill>
                <a:latin typeface="宋体" panose="02010600030101010101" pitchFamily="2" charset="-122"/>
                <a:ea typeface="宋体" panose="02010600030101010101" pitchFamily="2" charset="-122"/>
              </a:rPr>
              <a:t>  2-</a:t>
            </a:r>
            <a:r>
              <a:rPr lang="zh-CN" altLang="en-US" b="0" dirty="0">
                <a:solidFill>
                  <a:srgbClr val="000066"/>
                </a:solidFill>
                <a:latin typeface="宋体" panose="02010600030101010101" pitchFamily="2" charset="-122"/>
                <a:ea typeface="宋体" panose="02010600030101010101" pitchFamily="2" charset="-122"/>
              </a:rPr>
              <a:t>胶圈  </a:t>
            </a:r>
            <a:endParaRPr lang="zh-CN" altLang="en-US" b="0" dirty="0">
              <a:solidFill>
                <a:srgbClr val="000066"/>
              </a:solidFill>
              <a:latin typeface="宋体" panose="02010600030101010101" pitchFamily="2" charset="-122"/>
              <a:ea typeface="宋体" panose="02010600030101010101" pitchFamily="2" charset="-122"/>
            </a:endParaRPr>
          </a:p>
          <a:p>
            <a:pPr algn="just" eaLnBrk="1" hangingPunct="1">
              <a:lnSpc>
                <a:spcPct val="90000"/>
              </a:lnSpc>
            </a:pPr>
            <a:r>
              <a:rPr lang="en-US" altLang="zh-CN" b="0" dirty="0">
                <a:solidFill>
                  <a:srgbClr val="000066"/>
                </a:solidFill>
                <a:latin typeface="宋体" panose="02010600030101010101" pitchFamily="2" charset="-122"/>
                <a:ea typeface="宋体" panose="02010600030101010101" pitchFamily="2" charset="-122"/>
              </a:rPr>
              <a:t>  3-</a:t>
            </a:r>
            <a:r>
              <a:rPr lang="zh-CN" altLang="en-US" b="0" dirty="0">
                <a:solidFill>
                  <a:srgbClr val="000066"/>
                </a:solidFill>
                <a:latin typeface="宋体" panose="02010600030101010101" pitchFamily="2" charset="-122"/>
                <a:ea typeface="宋体" panose="02010600030101010101" pitchFamily="2" charset="-122"/>
              </a:rPr>
              <a:t>瓶箍 </a:t>
            </a:r>
            <a:endParaRPr lang="zh-CN" altLang="en-US" b="0" dirty="0">
              <a:solidFill>
                <a:srgbClr val="000066"/>
              </a:solidFill>
              <a:latin typeface="宋体" panose="02010600030101010101" pitchFamily="2" charset="-122"/>
              <a:ea typeface="宋体" panose="02010600030101010101" pitchFamily="2" charset="-122"/>
            </a:endParaRPr>
          </a:p>
          <a:p>
            <a:pPr algn="just" eaLnBrk="1" hangingPunct="1">
              <a:lnSpc>
                <a:spcPct val="90000"/>
              </a:lnSpc>
            </a:pPr>
            <a:r>
              <a:rPr lang="zh-CN" altLang="en-US" b="0" dirty="0">
                <a:solidFill>
                  <a:srgbClr val="000066"/>
                </a:solidFill>
                <a:latin typeface="宋体" panose="02010600030101010101" pitchFamily="2" charset="-122"/>
                <a:ea typeface="宋体" panose="02010600030101010101" pitchFamily="2" charset="-122"/>
              </a:rPr>
              <a:t>  </a:t>
            </a:r>
            <a:r>
              <a:rPr lang="en-US" altLang="zh-CN" b="0" dirty="0">
                <a:solidFill>
                  <a:srgbClr val="000066"/>
                </a:solidFill>
                <a:latin typeface="宋体" panose="02010600030101010101" pitchFamily="2" charset="-122"/>
                <a:ea typeface="宋体" panose="02010600030101010101" pitchFamily="2" charset="-122"/>
              </a:rPr>
              <a:t>4-</a:t>
            </a:r>
            <a:r>
              <a:rPr lang="zh-CN" altLang="en-US" b="0" dirty="0">
                <a:solidFill>
                  <a:srgbClr val="000066"/>
                </a:solidFill>
                <a:latin typeface="宋体" panose="02010600030101010101" pitchFamily="2" charset="-122"/>
                <a:ea typeface="宋体" panose="02010600030101010101" pitchFamily="2" charset="-122"/>
              </a:rPr>
              <a:t>瓶阀  </a:t>
            </a:r>
            <a:endParaRPr lang="zh-CN" altLang="en-US" b="0" dirty="0">
              <a:solidFill>
                <a:srgbClr val="000066"/>
              </a:solidFill>
              <a:latin typeface="宋体" panose="02010600030101010101" pitchFamily="2" charset="-122"/>
              <a:ea typeface="宋体" panose="02010600030101010101" pitchFamily="2" charset="-122"/>
            </a:endParaRPr>
          </a:p>
          <a:p>
            <a:pPr algn="just" eaLnBrk="1" hangingPunct="1">
              <a:lnSpc>
                <a:spcPct val="90000"/>
              </a:lnSpc>
            </a:pPr>
            <a:r>
              <a:rPr lang="en-US" altLang="zh-CN" b="0" dirty="0">
                <a:solidFill>
                  <a:srgbClr val="000066"/>
                </a:solidFill>
                <a:latin typeface="宋体" panose="02010600030101010101" pitchFamily="2" charset="-122"/>
                <a:ea typeface="宋体" panose="02010600030101010101" pitchFamily="2" charset="-122"/>
              </a:rPr>
              <a:t>  5-</a:t>
            </a:r>
            <a:r>
              <a:rPr lang="zh-CN" altLang="en-US" b="0" dirty="0">
                <a:solidFill>
                  <a:srgbClr val="000066"/>
                </a:solidFill>
                <a:latin typeface="宋体" panose="02010600030101010101" pitchFamily="2" charset="-122"/>
                <a:ea typeface="宋体" panose="02010600030101010101" pitchFamily="2" charset="-122"/>
              </a:rPr>
              <a:t>瓶帽</a:t>
            </a:r>
            <a:endParaRPr lang="zh-CN" altLang="en-US" baseline="30000" dirty="0">
              <a:solidFill>
                <a:srgbClr val="000066"/>
              </a:solidFill>
              <a:latin typeface="宋体" panose="02010600030101010101" pitchFamily="2" charset="-122"/>
              <a:ea typeface="宋体" panose="02010600030101010101" pitchFamily="2" charset="-122"/>
            </a:endParaRPr>
          </a:p>
        </p:txBody>
      </p:sp>
      <p:sp>
        <p:nvSpPr>
          <p:cNvPr id="51206" name="Rectangle 17"/>
          <p:cNvSpPr/>
          <p:nvPr/>
        </p:nvSpPr>
        <p:spPr>
          <a:xfrm>
            <a:off x="1214438" y="2787650"/>
            <a:ext cx="3654425" cy="829945"/>
          </a:xfrm>
          <a:prstGeom prst="rect">
            <a:avLst/>
          </a:prstGeom>
          <a:noFill/>
          <a:ln w="9525">
            <a:noFill/>
          </a:ln>
        </p:spPr>
        <p:txBody>
          <a:bodyPr wrap="none" anchor="t" anchorCtr="1">
            <a:spAutoFit/>
          </a:bodyPr>
          <a:p>
            <a:pPr algn="ctr">
              <a:lnSpc>
                <a:spcPct val="150000"/>
              </a:lnSpc>
            </a:pPr>
            <a:r>
              <a:rPr lang="zh-CN" altLang="en-US" dirty="0">
                <a:solidFill>
                  <a:srgbClr val="FF0000"/>
                </a:solidFill>
                <a:latin typeface="宋体" panose="02010600030101010101" pitchFamily="2" charset="-122"/>
                <a:ea typeface="宋体" panose="02010600030101010101" pitchFamily="2" charset="-122"/>
              </a:rPr>
              <a:t>（</a:t>
            </a:r>
            <a:r>
              <a:rPr lang="en-US" altLang="zh-CN" dirty="0">
                <a:solidFill>
                  <a:srgbClr val="FF0000"/>
                </a:solidFill>
                <a:latin typeface="宋体" panose="02010600030101010101" pitchFamily="2" charset="-122"/>
                <a:ea typeface="宋体" panose="02010600030101010101" pitchFamily="2" charset="-122"/>
              </a:rPr>
              <a:t>1</a:t>
            </a:r>
            <a:r>
              <a:rPr lang="zh-CN" altLang="en-US" dirty="0">
                <a:solidFill>
                  <a:srgbClr val="FF0000"/>
                </a:solidFill>
                <a:latin typeface="宋体" panose="02010600030101010101" pitchFamily="2" charset="-122"/>
                <a:ea typeface="宋体" panose="02010600030101010101" pitchFamily="2" charset="-122"/>
              </a:rPr>
              <a:t>）氧气瓶的构造</a:t>
            </a:r>
            <a:endParaRPr lang="zh-CN" altLang="en-US" dirty="0">
              <a:solidFill>
                <a:srgbClr val="FF0000"/>
              </a:solidFill>
              <a:latin typeface="宋体" panose="02010600030101010101" pitchFamily="2" charset="-122"/>
              <a:ea typeface="宋体" panose="02010600030101010101" pitchFamily="2" charset="-122"/>
            </a:endParaRPr>
          </a:p>
        </p:txBody>
      </p:sp>
      <p:sp>
        <p:nvSpPr>
          <p:cNvPr id="51207"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0971"/>
                                        </p:tgtEl>
                                        <p:attrNameLst>
                                          <p:attrName>style.visibility</p:attrName>
                                        </p:attrNameLst>
                                      </p:cBhvr>
                                      <p:to>
                                        <p:strVal val="visible"/>
                                      </p:to>
                                    </p:set>
                                    <p:animEffect transition="in" filter="barn(outVertical)">
                                      <p:cBhvr>
                                        <p:cTn id="7" dur="500"/>
                                        <p:tgtEl>
                                          <p:spTgt spid="40971"/>
                                        </p:tgtEl>
                                      </p:cBhvr>
                                    </p:animEffect>
                                  </p:childTnLst>
                                </p:cTn>
                              </p:par>
                              <p:par>
                                <p:cTn id="8" presetID="6" presetClass="emph" presetSubtype="0" fill="hold" grpId="1" nodeType="withEffect">
                                  <p:stCondLst>
                                    <p:cond delay="0"/>
                                  </p:stCondLst>
                                  <p:childTnLst>
                                    <p:animScale>
                                      <p:cBhvr>
                                        <p:cTn id="9" dur="2000" fill="hold"/>
                                        <p:tgtEl>
                                          <p:spTgt spid="4097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1" grpId="0" animBg="1"/>
      <p:bldP spid="40971"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95" name="AutoShape 12"/>
          <p:cNvSpPr/>
          <p:nvPr/>
        </p:nvSpPr>
        <p:spPr>
          <a:xfrm rot="-2053206">
            <a:off x="9021763" y="7523163"/>
            <a:ext cx="2619375" cy="1712912"/>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52227" name="Rectangle 4"/>
          <p:cNvSpPr/>
          <p:nvPr/>
        </p:nvSpPr>
        <p:spPr>
          <a:xfrm>
            <a:off x="1460500" y="1373188"/>
            <a:ext cx="4535488"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一）常用气瓶结构</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52228" name="Rectangle 16"/>
          <p:cNvSpPr/>
          <p:nvPr/>
        </p:nvSpPr>
        <p:spPr>
          <a:xfrm>
            <a:off x="1105694" y="1878013"/>
            <a:ext cx="3654425" cy="829945"/>
          </a:xfrm>
          <a:prstGeom prst="rect">
            <a:avLst/>
          </a:prstGeom>
          <a:noFill/>
          <a:ln w="9525">
            <a:noFill/>
          </a:ln>
        </p:spPr>
        <p:txBody>
          <a:bodyPr wrap="none" anchor="t" anchorCtr="1">
            <a:spAutoFit/>
          </a:bodyPr>
          <a:p>
            <a:pPr algn="ctr">
              <a:lnSpc>
                <a:spcPct val="150000"/>
              </a:lnSpc>
            </a:pPr>
            <a:r>
              <a:rPr lang="zh-CN" altLang="en-US" dirty="0">
                <a:solidFill>
                  <a:srgbClr val="FF0000"/>
                </a:solidFill>
                <a:latin typeface="宋体" panose="02010600030101010101" pitchFamily="2" charset="-122"/>
                <a:ea typeface="宋体" panose="02010600030101010101" pitchFamily="2" charset="-122"/>
              </a:rPr>
              <a:t>（</a:t>
            </a:r>
            <a:r>
              <a:rPr lang="en-US" altLang="zh-CN" dirty="0">
                <a:solidFill>
                  <a:srgbClr val="FF0000"/>
                </a:solidFill>
                <a:latin typeface="宋体" panose="02010600030101010101" pitchFamily="2" charset="-122"/>
                <a:ea typeface="宋体" panose="02010600030101010101" pitchFamily="2" charset="-122"/>
              </a:rPr>
              <a:t>2</a:t>
            </a:r>
            <a:r>
              <a:rPr lang="zh-CN" altLang="en-US" dirty="0">
                <a:solidFill>
                  <a:srgbClr val="FF0000"/>
                </a:solidFill>
                <a:latin typeface="宋体" panose="02010600030101010101" pitchFamily="2" charset="-122"/>
                <a:ea typeface="宋体" panose="02010600030101010101" pitchFamily="2" charset="-122"/>
              </a:rPr>
              <a:t>）氧气瓶的检验</a:t>
            </a:r>
            <a:endParaRPr lang="zh-CN" altLang="en-US" dirty="0">
              <a:solidFill>
                <a:srgbClr val="FF0000"/>
              </a:solidFill>
              <a:latin typeface="宋体" panose="02010600030101010101" pitchFamily="2" charset="-122"/>
              <a:ea typeface="宋体" panose="02010600030101010101" pitchFamily="2" charset="-122"/>
            </a:endParaRPr>
          </a:p>
        </p:txBody>
      </p:sp>
      <p:sp>
        <p:nvSpPr>
          <p:cNvPr id="52229" name="Rectangle 4"/>
          <p:cNvSpPr/>
          <p:nvPr/>
        </p:nvSpPr>
        <p:spPr>
          <a:xfrm>
            <a:off x="1562100" y="2752249"/>
            <a:ext cx="10293350" cy="1529715"/>
          </a:xfrm>
          <a:prstGeom prst="rect">
            <a:avLst/>
          </a:prstGeom>
          <a:noFill/>
          <a:ln w="9525">
            <a:noFill/>
          </a:ln>
          <a:effectLst>
            <a:prstShdw prst="shdw17" dist="17961" dir="2699999">
              <a:srgbClr val="708688"/>
            </a:prstShdw>
          </a:effectLst>
        </p:spPr>
        <p:txBody>
          <a:bodyPr anchor="ctr" anchorCtr="0">
            <a:spAutoFit/>
          </a:bodyPr>
          <a:p>
            <a:pPr>
              <a:lnSpc>
                <a:spcPct val="150000"/>
              </a:lnSpc>
            </a:pPr>
            <a:r>
              <a:rPr lang="zh-CN" altLang="en-US" baseline="30000" dirty="0">
                <a:solidFill>
                  <a:srgbClr val="000066"/>
                </a:solidFill>
                <a:latin typeface="宋体" panose="02010600030101010101" pitchFamily="2" charset="-122"/>
                <a:ea typeface="宋体" panose="02010600030101010101" pitchFamily="2" charset="-122"/>
              </a:rPr>
              <a:t>    氧气瓶一般使用三年后应进行复验，复验内容有水压试验和检查瓶壁腐蚀情况。有关气瓶的容积、重量、出厂日期、制造厂名、工作压力，以及复验情况等项说明，都应在钢瓶收口处钢印中反映出来，如图</a:t>
            </a:r>
            <a:r>
              <a:rPr lang="en-US" altLang="zh-CN" baseline="30000" dirty="0">
                <a:solidFill>
                  <a:srgbClr val="000066"/>
                </a:solidFill>
                <a:latin typeface="宋体" panose="02010600030101010101" pitchFamily="2" charset="-122"/>
                <a:ea typeface="宋体" panose="02010600030101010101" pitchFamily="2" charset="-122"/>
              </a:rPr>
              <a:t>3—1</a:t>
            </a:r>
            <a:r>
              <a:rPr lang="zh-CN" altLang="en-US" baseline="30000" dirty="0">
                <a:solidFill>
                  <a:srgbClr val="000066"/>
                </a:solidFill>
                <a:latin typeface="宋体" panose="02010600030101010101" pitchFamily="2" charset="-122"/>
                <a:ea typeface="宋体" panose="02010600030101010101" pitchFamily="2" charset="-122"/>
              </a:rPr>
              <a:t>、</a:t>
            </a:r>
            <a:r>
              <a:rPr lang="en-US" altLang="zh-CN" baseline="30000" dirty="0">
                <a:solidFill>
                  <a:srgbClr val="000066"/>
                </a:solidFill>
                <a:latin typeface="宋体" panose="02010600030101010101" pitchFamily="2" charset="-122"/>
                <a:ea typeface="宋体" panose="02010600030101010101" pitchFamily="2" charset="-122"/>
              </a:rPr>
              <a:t>3—2</a:t>
            </a:r>
            <a:r>
              <a:rPr lang="zh-CN" altLang="en-US" baseline="30000" dirty="0">
                <a:solidFill>
                  <a:srgbClr val="000066"/>
                </a:solidFill>
                <a:latin typeface="宋体" panose="02010600030101010101" pitchFamily="2" charset="-122"/>
                <a:ea typeface="宋体" panose="02010600030101010101" pitchFamily="2" charset="-122"/>
              </a:rPr>
              <a:t>所示。</a:t>
            </a:r>
            <a:endParaRPr lang="zh-CN" altLang="en-US" baseline="30000" dirty="0">
              <a:solidFill>
                <a:srgbClr val="000066"/>
              </a:solidFill>
              <a:latin typeface="宋体" panose="02010600030101010101" pitchFamily="2" charset="-122"/>
              <a:ea typeface="宋体" panose="02010600030101010101" pitchFamily="2" charset="-122"/>
            </a:endParaRPr>
          </a:p>
        </p:txBody>
      </p:sp>
      <p:pic>
        <p:nvPicPr>
          <p:cNvPr id="52230" name="Picture 6" descr="1"/>
          <p:cNvPicPr>
            <a:picLocks noChangeAspect="1"/>
          </p:cNvPicPr>
          <p:nvPr/>
        </p:nvPicPr>
        <p:blipFill>
          <a:blip r:embed="rId1"/>
          <a:stretch>
            <a:fillRect/>
          </a:stretch>
        </p:blipFill>
        <p:spPr>
          <a:xfrm>
            <a:off x="2973388" y="4179888"/>
            <a:ext cx="4144962" cy="1989137"/>
          </a:xfrm>
          <a:prstGeom prst="rect">
            <a:avLst/>
          </a:prstGeom>
          <a:noFill/>
          <a:ln w="9525">
            <a:noFill/>
          </a:ln>
        </p:spPr>
      </p:pic>
      <p:pic>
        <p:nvPicPr>
          <p:cNvPr id="52231" name="Picture 8" descr="2"/>
          <p:cNvPicPr>
            <a:picLocks noChangeAspect="1"/>
          </p:cNvPicPr>
          <p:nvPr/>
        </p:nvPicPr>
        <p:blipFill>
          <a:blip r:embed="rId2"/>
          <a:stretch>
            <a:fillRect/>
          </a:stretch>
        </p:blipFill>
        <p:spPr>
          <a:xfrm>
            <a:off x="2871788" y="6208713"/>
            <a:ext cx="4433887" cy="2533650"/>
          </a:xfrm>
          <a:prstGeom prst="rect">
            <a:avLst/>
          </a:prstGeom>
          <a:noFill/>
          <a:ln w="9525">
            <a:noFill/>
          </a:ln>
        </p:spPr>
      </p:pic>
      <p:sp>
        <p:nvSpPr>
          <p:cNvPr id="52232" name="Rectangle 7"/>
          <p:cNvSpPr/>
          <p:nvPr/>
        </p:nvSpPr>
        <p:spPr>
          <a:xfrm>
            <a:off x="6128068" y="6001703"/>
            <a:ext cx="2440940" cy="379095"/>
          </a:xfrm>
          <a:prstGeom prst="rect">
            <a:avLst/>
          </a:prstGeom>
          <a:noFill/>
          <a:ln w="9525">
            <a:noFill/>
          </a:ln>
          <a:effectLst>
            <a:prstShdw prst="shdw17" dist="17961" dir="2699999">
              <a:srgbClr val="708688"/>
            </a:prstShdw>
          </a:effectLst>
        </p:spPr>
        <p:txBody>
          <a:bodyPr wrap="none" anchor="ctr" anchorCtr="0">
            <a:spAutoFit/>
          </a:bodyPr>
          <a:p>
            <a:pPr algn="ctr">
              <a:lnSpc>
                <a:spcPct val="90000"/>
              </a:lnSpc>
            </a:pPr>
            <a:r>
              <a:rPr lang="en-US" altLang="zh-CN" baseline="30000" dirty="0">
                <a:solidFill>
                  <a:srgbClr val="000066"/>
                </a:solidFill>
                <a:latin typeface="宋体" panose="02010600030101010101" pitchFamily="2" charset="-122"/>
                <a:ea typeface="宋体" panose="02010600030101010101" pitchFamily="2" charset="-122"/>
              </a:rPr>
              <a:t>3-1</a:t>
            </a:r>
            <a:r>
              <a:rPr lang="zh-CN" altLang="en-US" baseline="30000" dirty="0">
                <a:solidFill>
                  <a:srgbClr val="000066"/>
                </a:solidFill>
                <a:latin typeface="宋体" panose="02010600030101010101" pitchFamily="2" charset="-122"/>
                <a:ea typeface="宋体" panose="02010600030101010101" pitchFamily="2" charset="-122"/>
              </a:rPr>
              <a:t>氧气瓶肩部标记</a:t>
            </a:r>
            <a:endParaRPr lang="zh-CN" altLang="en-US" baseline="30000" dirty="0">
              <a:solidFill>
                <a:srgbClr val="000066"/>
              </a:solidFill>
              <a:latin typeface="宋体" panose="02010600030101010101" pitchFamily="2" charset="-122"/>
              <a:ea typeface="宋体" panose="02010600030101010101" pitchFamily="2" charset="-122"/>
            </a:endParaRPr>
          </a:p>
        </p:txBody>
      </p:sp>
      <p:sp>
        <p:nvSpPr>
          <p:cNvPr id="52233" name="Rectangle 9"/>
          <p:cNvSpPr/>
          <p:nvPr/>
        </p:nvSpPr>
        <p:spPr>
          <a:xfrm>
            <a:off x="935038" y="8274209"/>
            <a:ext cx="1778000" cy="379095"/>
          </a:xfrm>
          <a:prstGeom prst="rect">
            <a:avLst/>
          </a:prstGeom>
          <a:noFill/>
          <a:ln w="9525">
            <a:noFill/>
          </a:ln>
          <a:effectLst>
            <a:prstShdw prst="shdw17" dist="17961" dir="2699999">
              <a:srgbClr val="708688"/>
            </a:prstShdw>
          </a:effectLst>
        </p:spPr>
        <p:txBody>
          <a:bodyPr wrap="none" anchor="ctr" anchorCtr="0">
            <a:spAutoFit/>
          </a:bodyPr>
          <a:p>
            <a:pPr algn="ctr">
              <a:lnSpc>
                <a:spcPct val="90000"/>
              </a:lnSpc>
            </a:pPr>
            <a:r>
              <a:rPr lang="en-US" altLang="zh-CN" baseline="30000" dirty="0">
                <a:solidFill>
                  <a:srgbClr val="000066"/>
                </a:solidFill>
                <a:latin typeface="宋体" panose="02010600030101010101" pitchFamily="2" charset="-122"/>
                <a:ea typeface="宋体" panose="02010600030101010101" pitchFamily="2" charset="-122"/>
              </a:rPr>
              <a:t>3-2</a:t>
            </a:r>
            <a:r>
              <a:rPr lang="zh-CN" altLang="en-US" baseline="30000" dirty="0">
                <a:solidFill>
                  <a:srgbClr val="000066"/>
                </a:solidFill>
                <a:latin typeface="宋体" panose="02010600030101010101" pitchFamily="2" charset="-122"/>
                <a:ea typeface="宋体" panose="02010600030101010101" pitchFamily="2" charset="-122"/>
              </a:rPr>
              <a:t>复验标记 </a:t>
            </a:r>
            <a:endParaRPr lang="zh-CN" altLang="en-US" baseline="30000" dirty="0">
              <a:solidFill>
                <a:srgbClr val="000066"/>
              </a:solidFill>
              <a:latin typeface="宋体" panose="02010600030101010101" pitchFamily="2" charset="-122"/>
              <a:ea typeface="宋体" panose="02010600030101010101" pitchFamily="2" charset="-122"/>
            </a:endParaRPr>
          </a:p>
        </p:txBody>
      </p:sp>
      <p:pic>
        <p:nvPicPr>
          <p:cNvPr id="52234" name="Picture 5" descr="暴风截屏20081127152203"/>
          <p:cNvPicPr>
            <a:picLocks noChangeAspect="1"/>
          </p:cNvPicPr>
          <p:nvPr/>
        </p:nvPicPr>
        <p:blipFill>
          <a:blip r:embed="rId3"/>
          <a:stretch>
            <a:fillRect/>
          </a:stretch>
        </p:blipFill>
        <p:spPr>
          <a:xfrm>
            <a:off x="8718550" y="4598988"/>
            <a:ext cx="3073400" cy="2513012"/>
          </a:xfrm>
          <a:prstGeom prst="rect">
            <a:avLst/>
          </a:prstGeom>
          <a:noFill/>
          <a:ln w="9525">
            <a:noFill/>
          </a:ln>
        </p:spPr>
      </p:pic>
      <p:sp>
        <p:nvSpPr>
          <p:cNvPr id="52235"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1995"/>
                                        </p:tgtEl>
                                        <p:attrNameLst>
                                          <p:attrName>style.visibility</p:attrName>
                                        </p:attrNameLst>
                                      </p:cBhvr>
                                      <p:to>
                                        <p:strVal val="visible"/>
                                      </p:to>
                                    </p:set>
                                    <p:animEffect transition="in" filter="barn(outVertical)">
                                      <p:cBhvr>
                                        <p:cTn id="7" dur="500"/>
                                        <p:tgtEl>
                                          <p:spTgt spid="41995"/>
                                        </p:tgtEl>
                                      </p:cBhvr>
                                    </p:animEffect>
                                  </p:childTnLst>
                                </p:cTn>
                              </p:par>
                              <p:par>
                                <p:cTn id="8" presetID="6" presetClass="emph" presetSubtype="0" fill="hold" grpId="1" nodeType="withEffect">
                                  <p:stCondLst>
                                    <p:cond delay="0"/>
                                  </p:stCondLst>
                                  <p:childTnLst>
                                    <p:animScale>
                                      <p:cBhvr>
                                        <p:cTn id="9" dur="2000" fill="hold"/>
                                        <p:tgtEl>
                                          <p:spTgt spid="4199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 grpId="0" animBg="1"/>
      <p:bldP spid="41995"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9" name="AutoShape 12"/>
          <p:cNvSpPr/>
          <p:nvPr/>
        </p:nvSpPr>
        <p:spPr>
          <a:xfrm rot="-2053206">
            <a:off x="9021763" y="7104063"/>
            <a:ext cx="2619375" cy="1712912"/>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53251" name="Rectangle 4"/>
          <p:cNvSpPr/>
          <p:nvPr/>
        </p:nvSpPr>
        <p:spPr>
          <a:xfrm>
            <a:off x="1460500" y="1752600"/>
            <a:ext cx="4535488"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一）常用气瓶结构</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53252" name="Rectangle 16"/>
          <p:cNvSpPr/>
          <p:nvPr/>
        </p:nvSpPr>
        <p:spPr>
          <a:xfrm>
            <a:off x="1788319" y="2438400"/>
            <a:ext cx="3654425" cy="829945"/>
          </a:xfrm>
          <a:prstGeom prst="rect">
            <a:avLst/>
          </a:prstGeom>
          <a:noFill/>
          <a:ln w="9525">
            <a:noFill/>
          </a:ln>
        </p:spPr>
        <p:txBody>
          <a:bodyPr wrap="none" anchor="t" anchorCtr="1">
            <a:spAutoFit/>
          </a:bodyPr>
          <a:p>
            <a:pPr algn="ctr">
              <a:lnSpc>
                <a:spcPct val="150000"/>
              </a:lnSpc>
            </a:pPr>
            <a:r>
              <a:rPr lang="zh-CN" altLang="en-US" dirty="0">
                <a:solidFill>
                  <a:srgbClr val="FF0000"/>
                </a:solidFill>
                <a:latin typeface="宋体" panose="02010600030101010101" pitchFamily="2" charset="-122"/>
                <a:ea typeface="宋体" panose="02010600030101010101" pitchFamily="2" charset="-122"/>
              </a:rPr>
              <a:t>（</a:t>
            </a:r>
            <a:r>
              <a:rPr lang="en-US" altLang="zh-CN" dirty="0">
                <a:solidFill>
                  <a:srgbClr val="FF0000"/>
                </a:solidFill>
                <a:latin typeface="宋体" panose="02010600030101010101" pitchFamily="2" charset="-122"/>
                <a:ea typeface="宋体" panose="02010600030101010101" pitchFamily="2" charset="-122"/>
              </a:rPr>
              <a:t>3</a:t>
            </a:r>
            <a:r>
              <a:rPr lang="zh-CN" altLang="en-US" dirty="0">
                <a:solidFill>
                  <a:srgbClr val="FF0000"/>
                </a:solidFill>
                <a:latin typeface="宋体" panose="02010600030101010101" pitchFamily="2" charset="-122"/>
                <a:ea typeface="宋体" panose="02010600030101010101" pitchFamily="2" charset="-122"/>
              </a:rPr>
              <a:t>）氧气瓶的规格</a:t>
            </a:r>
            <a:endParaRPr lang="zh-CN" altLang="en-US" dirty="0">
              <a:solidFill>
                <a:srgbClr val="FF0000"/>
              </a:solidFill>
              <a:latin typeface="宋体" panose="02010600030101010101" pitchFamily="2" charset="-122"/>
              <a:ea typeface="宋体" panose="02010600030101010101" pitchFamily="2" charset="-122"/>
            </a:endParaRPr>
          </a:p>
        </p:txBody>
      </p:sp>
      <p:graphicFrame>
        <p:nvGraphicFramePr>
          <p:cNvPr id="53253" name="内容占位符 53252"/>
          <p:cNvGraphicFramePr/>
          <p:nvPr>
            <p:ph idx="4294967295"/>
          </p:nvPr>
        </p:nvGraphicFramePr>
        <p:xfrm>
          <a:off x="3124200" y="3511550"/>
          <a:ext cx="9677400" cy="2719705"/>
        </p:xfrm>
        <a:graphic>
          <a:graphicData uri="http://schemas.openxmlformats.org/drawingml/2006/table">
            <a:tbl>
              <a:tblPr/>
              <a:tblGrid>
                <a:gridCol w="920750"/>
                <a:gridCol w="1276350"/>
                <a:gridCol w="920750"/>
                <a:gridCol w="1317625"/>
                <a:gridCol w="1520825"/>
                <a:gridCol w="1071563"/>
                <a:gridCol w="1525587"/>
                <a:gridCol w="1123950"/>
              </a:tblGrid>
              <a:tr h="1189038">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5pPr>
                    </a:lstStyle>
                    <a:p>
                      <a:pPr marL="342900" lvl="0" indent="-342900" algn="ctr" defTabSz="1279525">
                        <a:buNone/>
                      </a:pPr>
                      <a:r>
                        <a:rPr lang="zh-CN" altLang="en-US" sz="2400" dirty="0">
                          <a:solidFill>
                            <a:schemeClr val="tx1"/>
                          </a:solidFill>
                          <a:latin typeface="宋体" panose="02010600030101010101" pitchFamily="2" charset="-122"/>
                          <a:ea typeface="宋体" panose="02010600030101010101" pitchFamily="2" charset="-122"/>
                        </a:rPr>
                        <a:t>颜色</a:t>
                      </a:r>
                      <a:endParaRPr lang="zh-CN" altLang="en-US" sz="2400" dirty="0">
                        <a:solidFill>
                          <a:schemeClr val="tx1"/>
                        </a:solidFill>
                        <a:latin typeface="宋体" panose="02010600030101010101" pitchFamily="2" charset="-122"/>
                        <a:ea typeface="宋体" panose="02010600030101010101" pitchFamily="2" charset="-122"/>
                      </a:endParaRPr>
                    </a:p>
                  </a:txBody>
                  <a:tcPr anchor="ctr" anchorCtr="0">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5pPr>
                    </a:lstStyle>
                    <a:p>
                      <a:pPr marL="342900" lvl="0" indent="-342900" algn="ctr" defTabSz="1279525">
                        <a:buNone/>
                      </a:pPr>
                      <a:r>
                        <a:rPr lang="zh-CN" altLang="en-US" sz="2400" dirty="0">
                          <a:solidFill>
                            <a:schemeClr val="tx1"/>
                          </a:solidFill>
                          <a:latin typeface="宋体" panose="02010600030101010101" pitchFamily="2" charset="-122"/>
                          <a:ea typeface="宋体" panose="02010600030101010101" pitchFamily="2" charset="-122"/>
                        </a:rPr>
                        <a:t>工作压力</a:t>
                      </a:r>
                      <a:endParaRPr lang="zh-CN" altLang="en-US" sz="2400" dirty="0">
                        <a:solidFill>
                          <a:srgbClr val="000066"/>
                        </a:solidFill>
                        <a:latin typeface="宋体" panose="02010600030101010101" pitchFamily="2" charset="-122"/>
                        <a:ea typeface="宋体" panose="02010600030101010101" pitchFamily="2" charset="-122"/>
                      </a:endParaRPr>
                    </a:p>
                    <a:p>
                      <a:pPr marL="342900" lvl="0" indent="-342900" algn="ctr" defTabSz="1279525">
                        <a:buNone/>
                      </a:pPr>
                      <a:r>
                        <a:rPr lang="en-US" altLang="zh-CN" sz="2400" dirty="0">
                          <a:solidFill>
                            <a:schemeClr val="tx1"/>
                          </a:solidFill>
                          <a:latin typeface="宋体" panose="02010600030101010101" pitchFamily="2" charset="-122"/>
                          <a:ea typeface="宋体" panose="02010600030101010101" pitchFamily="2" charset="-122"/>
                        </a:rPr>
                        <a:t>(MPa)</a:t>
                      </a:r>
                      <a:endParaRPr lang="en-US" altLang="zh-CN" sz="2400" dirty="0">
                        <a:solidFill>
                          <a:srgbClr val="000066"/>
                        </a:solidFill>
                        <a:latin typeface="宋体" panose="02010600030101010101" pitchFamily="2" charset="-122"/>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5pPr>
                    </a:lstStyle>
                    <a:p>
                      <a:pPr marL="342900" lvl="0" indent="-342900" algn="ctr" defTabSz="1279525">
                        <a:buNone/>
                      </a:pPr>
                      <a:r>
                        <a:rPr lang="zh-CN" altLang="en-US" sz="2400" dirty="0">
                          <a:solidFill>
                            <a:schemeClr val="tx1"/>
                          </a:solidFill>
                          <a:latin typeface="宋体" panose="02010600030101010101" pitchFamily="2" charset="-122"/>
                          <a:ea typeface="宋体" panose="02010600030101010101" pitchFamily="2" charset="-122"/>
                        </a:rPr>
                        <a:t>容积</a:t>
                      </a:r>
                      <a:endParaRPr lang="zh-CN" altLang="en-US" sz="2400" dirty="0">
                        <a:solidFill>
                          <a:srgbClr val="000066"/>
                        </a:solidFill>
                        <a:latin typeface="宋体" panose="02010600030101010101" pitchFamily="2" charset="-122"/>
                        <a:ea typeface="宋体" panose="02010600030101010101" pitchFamily="2" charset="-122"/>
                      </a:endParaRPr>
                    </a:p>
                    <a:p>
                      <a:pPr marL="342900" lvl="0" indent="-342900" algn="ctr" defTabSz="1279525">
                        <a:buNone/>
                      </a:pPr>
                      <a:r>
                        <a:rPr lang="en-US" altLang="zh-CN" sz="2400" dirty="0">
                          <a:solidFill>
                            <a:schemeClr val="tx1"/>
                          </a:solidFill>
                          <a:latin typeface="宋体" panose="02010600030101010101" pitchFamily="2" charset="-122"/>
                          <a:ea typeface="宋体" panose="02010600030101010101" pitchFamily="2" charset="-122"/>
                        </a:rPr>
                        <a:t>(L)</a:t>
                      </a:r>
                      <a:endParaRPr lang="en-US" altLang="zh-CN" sz="2400" dirty="0">
                        <a:solidFill>
                          <a:srgbClr val="000066"/>
                        </a:solidFill>
                        <a:latin typeface="宋体" panose="02010600030101010101" pitchFamily="2" charset="-122"/>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5pPr>
                    </a:lstStyle>
                    <a:p>
                      <a:pPr marL="342900" lvl="0" indent="-342900" algn="ctr" defTabSz="1279525">
                        <a:buNone/>
                      </a:pPr>
                      <a:r>
                        <a:rPr lang="zh-CN" altLang="en-US" sz="2400" dirty="0">
                          <a:solidFill>
                            <a:schemeClr val="tx1"/>
                          </a:solidFill>
                          <a:latin typeface="宋体" panose="02010600030101010101" pitchFamily="2" charset="-122"/>
                          <a:ea typeface="宋体" panose="02010600030101010101" pitchFamily="2" charset="-122"/>
                        </a:rPr>
                        <a:t>外径尺寸</a:t>
                      </a:r>
                      <a:endParaRPr lang="zh-CN" altLang="en-US" sz="2400" dirty="0">
                        <a:solidFill>
                          <a:srgbClr val="000066"/>
                        </a:solidFill>
                        <a:latin typeface="宋体" panose="02010600030101010101" pitchFamily="2" charset="-122"/>
                        <a:ea typeface="宋体" panose="02010600030101010101" pitchFamily="2" charset="-122"/>
                      </a:endParaRPr>
                    </a:p>
                    <a:p>
                      <a:pPr marL="342900" lvl="0" indent="-342900" algn="ctr" defTabSz="1279525">
                        <a:buNone/>
                      </a:pPr>
                      <a:r>
                        <a:rPr lang="en-US" altLang="zh-CN" sz="2400" dirty="0">
                          <a:solidFill>
                            <a:schemeClr val="tx1"/>
                          </a:solidFill>
                          <a:latin typeface="宋体" panose="02010600030101010101" pitchFamily="2" charset="-122"/>
                          <a:ea typeface="宋体" panose="02010600030101010101" pitchFamily="2" charset="-122"/>
                        </a:rPr>
                        <a:t>(mm)</a:t>
                      </a:r>
                      <a:endParaRPr lang="en-US" altLang="zh-CN" sz="2400" dirty="0">
                        <a:solidFill>
                          <a:srgbClr val="000066"/>
                        </a:solidFill>
                        <a:latin typeface="宋体" panose="02010600030101010101" pitchFamily="2" charset="-122"/>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5pPr>
                    </a:lstStyle>
                    <a:p>
                      <a:pPr marL="342900" lvl="0" indent="-342900" algn="ctr" defTabSz="1279525">
                        <a:buNone/>
                      </a:pPr>
                      <a:r>
                        <a:rPr lang="zh-CN" altLang="en-US" sz="2400" dirty="0">
                          <a:solidFill>
                            <a:schemeClr val="tx1"/>
                          </a:solidFill>
                          <a:latin typeface="宋体" panose="02010600030101010101" pitchFamily="2" charset="-122"/>
                          <a:ea typeface="宋体" panose="02010600030101010101" pitchFamily="2" charset="-122"/>
                        </a:rPr>
                        <a:t>瓶体高度</a:t>
                      </a:r>
                      <a:endParaRPr lang="zh-CN" altLang="en-US" sz="2400" dirty="0">
                        <a:solidFill>
                          <a:srgbClr val="000066"/>
                        </a:solidFill>
                        <a:latin typeface="宋体" panose="02010600030101010101" pitchFamily="2" charset="-122"/>
                        <a:ea typeface="宋体" panose="02010600030101010101" pitchFamily="2" charset="-122"/>
                      </a:endParaRPr>
                    </a:p>
                    <a:p>
                      <a:pPr marL="342900" lvl="0" indent="-342900" algn="ctr" defTabSz="1279525">
                        <a:buNone/>
                      </a:pPr>
                      <a:r>
                        <a:rPr lang="en-US" altLang="zh-CN" sz="2400" dirty="0">
                          <a:solidFill>
                            <a:schemeClr val="tx1"/>
                          </a:solidFill>
                          <a:latin typeface="宋体" panose="02010600030101010101" pitchFamily="2" charset="-122"/>
                          <a:ea typeface="宋体" panose="02010600030101010101" pitchFamily="2" charset="-122"/>
                        </a:rPr>
                        <a:t>(mm)</a:t>
                      </a:r>
                      <a:endParaRPr lang="en-US" altLang="zh-CN" sz="2400" dirty="0">
                        <a:solidFill>
                          <a:srgbClr val="000066"/>
                        </a:solidFill>
                        <a:latin typeface="宋体" panose="02010600030101010101" pitchFamily="2" charset="-122"/>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5pPr>
                    </a:lstStyle>
                    <a:p>
                      <a:pPr marL="342900" lvl="0" indent="-342900" algn="ctr" defTabSz="1279525">
                        <a:buNone/>
                      </a:pPr>
                      <a:r>
                        <a:rPr lang="zh-CN" altLang="en-US" sz="2400" dirty="0">
                          <a:solidFill>
                            <a:schemeClr val="tx1"/>
                          </a:solidFill>
                          <a:latin typeface="宋体" panose="02010600030101010101" pitchFamily="2" charset="-122"/>
                          <a:ea typeface="宋体" panose="02010600030101010101" pitchFamily="2" charset="-122"/>
                        </a:rPr>
                        <a:t>重量</a:t>
                      </a:r>
                      <a:endParaRPr lang="zh-CN" altLang="en-US" sz="2400" dirty="0">
                        <a:solidFill>
                          <a:srgbClr val="000066"/>
                        </a:solidFill>
                        <a:latin typeface="宋体" panose="02010600030101010101" pitchFamily="2" charset="-122"/>
                        <a:ea typeface="宋体" panose="02010600030101010101" pitchFamily="2" charset="-122"/>
                      </a:endParaRPr>
                    </a:p>
                    <a:p>
                      <a:pPr marL="342900" lvl="0" indent="-342900" algn="ctr" defTabSz="1279525">
                        <a:buNone/>
                      </a:pPr>
                      <a:r>
                        <a:rPr lang="en-US" altLang="zh-CN" sz="2400" dirty="0">
                          <a:solidFill>
                            <a:schemeClr val="tx1"/>
                          </a:solidFill>
                          <a:latin typeface="宋体" panose="02010600030101010101" pitchFamily="2" charset="-122"/>
                          <a:ea typeface="宋体" panose="02010600030101010101" pitchFamily="2" charset="-122"/>
                        </a:rPr>
                        <a:t>(kg)</a:t>
                      </a:r>
                      <a:endParaRPr lang="en-US" altLang="zh-CN" sz="2400" dirty="0">
                        <a:solidFill>
                          <a:srgbClr val="000066"/>
                        </a:solidFill>
                        <a:latin typeface="宋体" panose="02010600030101010101" pitchFamily="2" charset="-122"/>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5pPr>
                    </a:lstStyle>
                    <a:p>
                      <a:pPr marL="342900" lvl="0" indent="-342900" algn="ctr" defTabSz="1279525">
                        <a:buNone/>
                      </a:pPr>
                      <a:r>
                        <a:rPr lang="zh-CN" altLang="en-US" sz="2400" dirty="0">
                          <a:solidFill>
                            <a:schemeClr val="tx1"/>
                          </a:solidFill>
                          <a:latin typeface="宋体" panose="02010600030101010101" pitchFamily="2" charset="-122"/>
                          <a:ea typeface="宋体" panose="02010600030101010101" pitchFamily="2" charset="-122"/>
                        </a:rPr>
                        <a:t>水压试验</a:t>
                      </a:r>
                      <a:endParaRPr lang="zh-CN" altLang="en-US" sz="2400" dirty="0">
                        <a:solidFill>
                          <a:srgbClr val="000066"/>
                        </a:solidFill>
                        <a:latin typeface="宋体" panose="02010600030101010101" pitchFamily="2" charset="-122"/>
                        <a:ea typeface="宋体" panose="02010600030101010101" pitchFamily="2" charset="-122"/>
                      </a:endParaRPr>
                    </a:p>
                    <a:p>
                      <a:pPr marL="342900" lvl="0" indent="-342900" algn="ctr" defTabSz="1279525">
                        <a:buNone/>
                      </a:pPr>
                      <a:r>
                        <a:rPr lang="zh-CN" altLang="en-US" sz="2400" dirty="0">
                          <a:solidFill>
                            <a:schemeClr val="tx1"/>
                          </a:solidFill>
                          <a:latin typeface="宋体" panose="02010600030101010101" pitchFamily="2" charset="-122"/>
                          <a:ea typeface="宋体" panose="02010600030101010101" pitchFamily="2" charset="-122"/>
                        </a:rPr>
                        <a:t>压力</a:t>
                      </a:r>
                      <a:r>
                        <a:rPr lang="en-US" altLang="zh-CN" sz="2400" dirty="0">
                          <a:solidFill>
                            <a:schemeClr val="tx1"/>
                          </a:solidFill>
                          <a:latin typeface="宋体" panose="02010600030101010101" pitchFamily="2" charset="-122"/>
                          <a:ea typeface="宋体" panose="02010600030101010101" pitchFamily="2" charset="-122"/>
                        </a:rPr>
                        <a:t>(MPa)</a:t>
                      </a:r>
                      <a:endParaRPr lang="en-US" altLang="zh-CN" sz="2400" dirty="0">
                        <a:solidFill>
                          <a:srgbClr val="000066"/>
                        </a:solidFill>
                        <a:latin typeface="宋体" panose="02010600030101010101" pitchFamily="2" charset="-122"/>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5pPr>
                    </a:lstStyle>
                    <a:p>
                      <a:pPr marL="342900" lvl="0" indent="-342900" algn="ctr" defTabSz="1279525">
                        <a:buNone/>
                      </a:pPr>
                      <a:r>
                        <a:rPr lang="zh-CN" altLang="en-US" sz="2400" dirty="0">
                          <a:solidFill>
                            <a:schemeClr val="tx1"/>
                          </a:solidFill>
                          <a:latin typeface="宋体" panose="02010600030101010101" pitchFamily="2" charset="-122"/>
                          <a:ea typeface="宋体" panose="02010600030101010101" pitchFamily="2" charset="-122"/>
                        </a:rPr>
                        <a:t>采用瓶</a:t>
                      </a:r>
                      <a:endParaRPr lang="zh-CN" altLang="en-US" sz="2400" dirty="0">
                        <a:solidFill>
                          <a:srgbClr val="000066"/>
                        </a:solidFill>
                        <a:latin typeface="宋体" panose="02010600030101010101" pitchFamily="2" charset="-122"/>
                        <a:ea typeface="宋体" panose="02010600030101010101" pitchFamily="2" charset="-122"/>
                      </a:endParaRPr>
                    </a:p>
                    <a:p>
                      <a:pPr marL="342900" lvl="0" indent="-342900" algn="ctr" defTabSz="1279525">
                        <a:buNone/>
                      </a:pPr>
                      <a:r>
                        <a:rPr lang="zh-CN" altLang="en-US" sz="2400" dirty="0">
                          <a:solidFill>
                            <a:schemeClr val="tx1"/>
                          </a:solidFill>
                          <a:latin typeface="宋体" panose="02010600030101010101" pitchFamily="2" charset="-122"/>
                          <a:ea typeface="宋体" panose="02010600030101010101" pitchFamily="2" charset="-122"/>
                        </a:rPr>
                        <a:t>闷规格</a:t>
                      </a:r>
                      <a:endParaRPr lang="zh-CN" altLang="en-US" sz="2400" dirty="0">
                        <a:solidFill>
                          <a:srgbClr val="000066"/>
                        </a:solidFill>
                        <a:latin typeface="宋体" panose="02010600030101010101" pitchFamily="2" charset="-122"/>
                        <a:ea typeface="宋体" panose="02010600030101010101" pitchFamily="2" charset="-122"/>
                      </a:endParaRPr>
                    </a:p>
                  </a:txBody>
                  <a:tcP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36575">
                <a:tc rowSpan="3">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5pPr>
                    </a:lstStyle>
                    <a:p>
                      <a:pPr marL="342900" lvl="0" indent="-342900" algn="ctr" defTabSz="1279525">
                        <a:buNone/>
                      </a:pPr>
                      <a:r>
                        <a:rPr lang="zh-CN" altLang="en-US" sz="2400" dirty="0">
                          <a:solidFill>
                            <a:schemeClr val="tx1"/>
                          </a:solidFill>
                          <a:latin typeface="宋体" panose="02010600030101010101" pitchFamily="2" charset="-122"/>
                          <a:ea typeface="宋体" panose="02010600030101010101" pitchFamily="2" charset="-122"/>
                        </a:rPr>
                        <a:t>天蓝</a:t>
                      </a:r>
                      <a:endParaRPr lang="zh-CN" altLang="en-US" sz="2400" dirty="0">
                        <a:solidFill>
                          <a:schemeClr val="tx1"/>
                        </a:solidFill>
                        <a:latin typeface="宋体" panose="02010600030101010101" pitchFamily="2" charset="-122"/>
                        <a:ea typeface="宋体" panose="02010600030101010101" pitchFamily="2" charset="-122"/>
                      </a:endParaRPr>
                    </a:p>
                  </a:txBody>
                  <a:tcPr anchor="ctr" anchorCtr="0">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rowSpan="3">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5pPr>
                    </a:lstStyle>
                    <a:p>
                      <a:pPr marL="342900" lvl="0" indent="-342900" algn="ctr" defTabSz="1279525">
                        <a:buNone/>
                      </a:pPr>
                      <a:r>
                        <a:rPr lang="en-US" altLang="zh-CN" sz="2400" dirty="0">
                          <a:solidFill>
                            <a:schemeClr val="tx1"/>
                          </a:solidFill>
                          <a:latin typeface="宋体" panose="02010600030101010101" pitchFamily="2" charset="-122"/>
                          <a:ea typeface="宋体" panose="02010600030101010101" pitchFamily="2" charset="-122"/>
                        </a:rPr>
                        <a:t>15</a:t>
                      </a:r>
                      <a:endParaRPr lang="en-US" altLang="zh-CN" sz="2400" dirty="0">
                        <a:solidFill>
                          <a:schemeClr val="tx1"/>
                        </a:solidFill>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5pPr>
                    </a:lstStyle>
                    <a:p>
                      <a:pPr marL="342900" lvl="0" indent="-342900" algn="ctr" defTabSz="1279525">
                        <a:buNone/>
                      </a:pPr>
                      <a:r>
                        <a:rPr lang="en-US" altLang="zh-CN" sz="2400" dirty="0">
                          <a:solidFill>
                            <a:schemeClr val="tx1"/>
                          </a:solidFill>
                          <a:latin typeface="宋体" panose="02010600030101010101" pitchFamily="2" charset="-122"/>
                          <a:ea typeface="宋体" panose="02010600030101010101" pitchFamily="2" charset="-122"/>
                        </a:rPr>
                        <a:t>33</a:t>
                      </a:r>
                      <a:endParaRPr lang="en-US" altLang="zh-CN" sz="2400" dirty="0">
                        <a:solidFill>
                          <a:schemeClr val="tx1"/>
                        </a:solidFill>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5pPr>
                    </a:lstStyle>
                    <a:p>
                      <a:pPr marL="342900" lvl="0" indent="-342900" algn="ctr" defTabSz="1279525">
                        <a:buNone/>
                      </a:pPr>
                      <a:r>
                        <a:rPr lang="en-US" altLang="zh-CN" sz="2400" dirty="0">
                          <a:solidFill>
                            <a:schemeClr val="tx1"/>
                          </a:solidFill>
                          <a:latin typeface="MS UI Gothic" panose="020B0600070205080204" pitchFamily="34" charset="-128"/>
                          <a:ea typeface="MS UI Gothic" panose="020B0600070205080204" pitchFamily="34" charset="-128"/>
                        </a:rPr>
                        <a:t>Ф</a:t>
                      </a:r>
                      <a:r>
                        <a:rPr lang="en-US" altLang="zh-CN" sz="2400" dirty="0">
                          <a:solidFill>
                            <a:schemeClr val="tx1"/>
                          </a:solidFill>
                          <a:latin typeface="宋体" panose="02010600030101010101" pitchFamily="2" charset="-122"/>
                          <a:ea typeface="宋体" panose="02010600030101010101" pitchFamily="2" charset="-122"/>
                        </a:rPr>
                        <a:t>219</a:t>
                      </a:r>
                      <a:endParaRPr lang="en-US" altLang="zh-CN" sz="2400" dirty="0">
                        <a:solidFill>
                          <a:schemeClr val="tx1"/>
                        </a:solidFill>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5pPr>
                    </a:lstStyle>
                    <a:p>
                      <a:pPr marL="342900" lvl="0" indent="-342900" algn="ctr" defTabSz="1279525">
                        <a:buNone/>
                      </a:pPr>
                      <a:r>
                        <a:rPr lang="en-US" altLang="zh-CN" sz="2400" dirty="0">
                          <a:solidFill>
                            <a:schemeClr val="tx1"/>
                          </a:solidFill>
                          <a:latin typeface="宋体" panose="02010600030101010101" pitchFamily="2" charset="-122"/>
                          <a:ea typeface="宋体" panose="02010600030101010101" pitchFamily="2" charset="-122"/>
                        </a:rPr>
                        <a:t>1150</a:t>
                      </a:r>
                      <a:r>
                        <a:rPr lang="zh-CN" altLang="en-US" sz="2400" dirty="0">
                          <a:solidFill>
                            <a:schemeClr val="tx1"/>
                          </a:solidFill>
                          <a:latin typeface="宋体" panose="02010600030101010101" pitchFamily="2" charset="-122"/>
                          <a:ea typeface="宋体" panose="02010600030101010101" pitchFamily="2" charset="-122"/>
                        </a:rPr>
                        <a:t>士</a:t>
                      </a:r>
                      <a:r>
                        <a:rPr lang="en-US" altLang="zh-CN" sz="2400" dirty="0">
                          <a:solidFill>
                            <a:schemeClr val="tx1"/>
                          </a:solidFill>
                          <a:latin typeface="宋体" panose="02010600030101010101" pitchFamily="2" charset="-122"/>
                          <a:ea typeface="宋体" panose="02010600030101010101" pitchFamily="2" charset="-122"/>
                        </a:rPr>
                        <a:t>20</a:t>
                      </a:r>
                      <a:endParaRPr lang="en-US" altLang="zh-CN" sz="2400" dirty="0">
                        <a:solidFill>
                          <a:schemeClr val="tx1"/>
                        </a:solidFill>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5pPr>
                    </a:lstStyle>
                    <a:p>
                      <a:pPr marL="342900" lvl="0" indent="-342900" algn="ctr" defTabSz="1279525">
                        <a:buNone/>
                      </a:pPr>
                      <a:r>
                        <a:rPr lang="en-US" altLang="zh-CN" sz="2400" dirty="0">
                          <a:solidFill>
                            <a:schemeClr val="tx1"/>
                          </a:solidFill>
                          <a:latin typeface="宋体" panose="02010600030101010101" pitchFamily="2" charset="-122"/>
                          <a:ea typeface="宋体" panose="02010600030101010101" pitchFamily="2" charset="-122"/>
                        </a:rPr>
                        <a:t>45</a:t>
                      </a:r>
                      <a:r>
                        <a:rPr lang="zh-CN" altLang="en-US" sz="2400" dirty="0">
                          <a:solidFill>
                            <a:schemeClr val="tx1"/>
                          </a:solidFill>
                          <a:latin typeface="宋体" panose="02010600030101010101" pitchFamily="2" charset="-122"/>
                          <a:ea typeface="宋体" panose="02010600030101010101" pitchFamily="2" charset="-122"/>
                        </a:rPr>
                        <a:t>士</a:t>
                      </a:r>
                      <a:r>
                        <a:rPr lang="en-US" altLang="zh-CN" sz="2400" dirty="0">
                          <a:solidFill>
                            <a:schemeClr val="tx1"/>
                          </a:solidFill>
                          <a:latin typeface="宋体" panose="02010600030101010101" pitchFamily="2" charset="-122"/>
                          <a:ea typeface="宋体" panose="02010600030101010101" pitchFamily="2" charset="-122"/>
                        </a:rPr>
                        <a:t>2</a:t>
                      </a:r>
                      <a:endParaRPr lang="en-US" altLang="zh-CN" sz="2400" dirty="0">
                        <a:solidFill>
                          <a:schemeClr val="tx1"/>
                        </a:solidFill>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5pPr>
                    </a:lstStyle>
                    <a:p>
                      <a:pPr marL="342900" lvl="0" indent="-342900" algn="ctr" defTabSz="1279525">
                        <a:buNone/>
                      </a:pPr>
                      <a:r>
                        <a:rPr lang="en-US" altLang="zh-CN" sz="2400" dirty="0">
                          <a:solidFill>
                            <a:schemeClr val="tx1"/>
                          </a:solidFill>
                          <a:latin typeface="宋体" panose="02010600030101010101" pitchFamily="2" charset="-122"/>
                          <a:ea typeface="宋体" panose="02010600030101010101" pitchFamily="2" charset="-122"/>
                        </a:rPr>
                        <a:t>22.5</a:t>
                      </a:r>
                      <a:endParaRPr lang="en-US" altLang="zh-CN" sz="2400" dirty="0">
                        <a:solidFill>
                          <a:schemeClr val="tx1"/>
                        </a:solidFill>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rowSpan="3">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5pPr>
                    </a:lstStyle>
                    <a:p>
                      <a:pPr marL="342900" lvl="0" indent="-342900" algn="ctr" defTabSz="1279525">
                        <a:buNone/>
                      </a:pPr>
                      <a:r>
                        <a:rPr lang="en-US" altLang="zh-CN" sz="2400" dirty="0">
                          <a:solidFill>
                            <a:schemeClr val="tx1"/>
                          </a:solidFill>
                          <a:latin typeface="宋体" panose="02010600030101010101" pitchFamily="2" charset="-122"/>
                          <a:ea typeface="宋体" panose="02010600030101010101" pitchFamily="2" charset="-122"/>
                        </a:rPr>
                        <a:t>QF</a:t>
                      </a:r>
                      <a:r>
                        <a:rPr lang="zh-CN" altLang="en-US" sz="2400" dirty="0">
                          <a:solidFill>
                            <a:schemeClr val="tx1"/>
                          </a:solidFill>
                          <a:latin typeface="宋体" panose="02010600030101010101" pitchFamily="2" charset="-122"/>
                          <a:ea typeface="宋体" panose="02010600030101010101" pitchFamily="2" charset="-122"/>
                        </a:rPr>
                        <a:t>一</a:t>
                      </a:r>
                      <a:r>
                        <a:rPr lang="en-US" altLang="zh-CN" sz="2400" dirty="0">
                          <a:solidFill>
                            <a:schemeClr val="tx1"/>
                          </a:solidFill>
                          <a:latin typeface="宋体" panose="02010600030101010101" pitchFamily="2" charset="-122"/>
                          <a:ea typeface="宋体" panose="02010600030101010101" pitchFamily="2" charset="-122"/>
                        </a:rPr>
                        <a:t>2</a:t>
                      </a:r>
                      <a:endParaRPr lang="en-US" altLang="zh-CN" sz="2400" dirty="0">
                        <a:solidFill>
                          <a:srgbClr val="000066"/>
                        </a:solidFill>
                        <a:latin typeface="宋体" panose="02010600030101010101" pitchFamily="2" charset="-122"/>
                        <a:ea typeface="宋体" panose="02010600030101010101" pitchFamily="2" charset="-122"/>
                      </a:endParaRPr>
                    </a:p>
                    <a:p>
                      <a:pPr marL="342900" lvl="0" indent="-342900" algn="ctr" defTabSz="1279525">
                        <a:buNone/>
                      </a:pPr>
                      <a:r>
                        <a:rPr lang="zh-CN" altLang="en-US" sz="2400" dirty="0">
                          <a:solidFill>
                            <a:schemeClr val="tx1"/>
                          </a:solidFill>
                          <a:latin typeface="宋体" panose="02010600030101010101" pitchFamily="2" charset="-122"/>
                          <a:ea typeface="宋体" panose="02010600030101010101" pitchFamily="2" charset="-122"/>
                        </a:rPr>
                        <a:t>型铜阀</a:t>
                      </a:r>
                      <a:endParaRPr lang="zh-CN" altLang="en-US" sz="2400" dirty="0">
                        <a:solidFill>
                          <a:srgbClr val="000066"/>
                        </a:solidFill>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r h="536575">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5pPr>
                    </a:lstStyle>
                    <a:p>
                      <a:pPr marL="342900" lvl="0" indent="-342900" algn="ctr" defTabSz="1279525">
                        <a:buNone/>
                      </a:pPr>
                      <a:r>
                        <a:rPr lang="en-US" altLang="zh-CN" sz="2400" dirty="0">
                          <a:solidFill>
                            <a:schemeClr val="tx1"/>
                          </a:solidFill>
                          <a:latin typeface="宋体" panose="02010600030101010101" pitchFamily="2" charset="-122"/>
                          <a:ea typeface="宋体" panose="02010600030101010101" pitchFamily="2" charset="-122"/>
                        </a:rPr>
                        <a:t>40</a:t>
                      </a:r>
                      <a:endParaRPr lang="en-US" altLang="zh-CN" sz="2400" dirty="0">
                        <a:solidFill>
                          <a:schemeClr val="tx1"/>
                        </a:solidFill>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5pPr>
                    </a:lstStyle>
                    <a:p>
                      <a:pPr marL="342900" lvl="0" indent="-342900" algn="ctr" defTabSz="1279525">
                        <a:buNone/>
                      </a:pPr>
                      <a:r>
                        <a:rPr lang="en-US" altLang="zh-CN" sz="2400" dirty="0">
                          <a:solidFill>
                            <a:schemeClr val="tx1"/>
                          </a:solidFill>
                          <a:latin typeface="宋体" panose="02010600030101010101" pitchFamily="2" charset="-122"/>
                          <a:ea typeface="宋体" panose="02010600030101010101" pitchFamily="2" charset="-122"/>
                        </a:rPr>
                        <a:t>1370</a:t>
                      </a:r>
                      <a:r>
                        <a:rPr lang="zh-CN" altLang="en-US" sz="2400" dirty="0">
                          <a:solidFill>
                            <a:schemeClr val="tx1"/>
                          </a:solidFill>
                          <a:latin typeface="宋体" panose="02010600030101010101" pitchFamily="2" charset="-122"/>
                          <a:ea typeface="宋体" panose="02010600030101010101" pitchFamily="2" charset="-122"/>
                        </a:rPr>
                        <a:t>士</a:t>
                      </a:r>
                      <a:r>
                        <a:rPr lang="en-US" altLang="zh-CN" sz="2400" dirty="0">
                          <a:solidFill>
                            <a:schemeClr val="tx1"/>
                          </a:solidFill>
                          <a:latin typeface="宋体" panose="02010600030101010101" pitchFamily="2" charset="-122"/>
                          <a:ea typeface="宋体" panose="02010600030101010101" pitchFamily="2" charset="-122"/>
                        </a:rPr>
                        <a:t>20</a:t>
                      </a:r>
                      <a:endParaRPr lang="en-US" altLang="zh-CN" sz="2400" dirty="0">
                        <a:solidFill>
                          <a:schemeClr val="tx1"/>
                        </a:solidFill>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5pPr>
                    </a:lstStyle>
                    <a:p>
                      <a:pPr marL="342900" lvl="0" indent="-342900" algn="ctr" defTabSz="1279525">
                        <a:buNone/>
                      </a:pPr>
                      <a:r>
                        <a:rPr lang="en-US" altLang="zh-CN" sz="2400" dirty="0">
                          <a:solidFill>
                            <a:schemeClr val="tx1"/>
                          </a:solidFill>
                          <a:latin typeface="宋体" panose="02010600030101010101" pitchFamily="2" charset="-122"/>
                          <a:ea typeface="宋体" panose="02010600030101010101" pitchFamily="2" charset="-122"/>
                        </a:rPr>
                        <a:t>55</a:t>
                      </a:r>
                      <a:r>
                        <a:rPr lang="zh-CN" altLang="en-US" sz="2400" dirty="0">
                          <a:solidFill>
                            <a:schemeClr val="tx1"/>
                          </a:solidFill>
                          <a:latin typeface="宋体" panose="02010600030101010101" pitchFamily="2" charset="-122"/>
                          <a:ea typeface="宋体" panose="02010600030101010101" pitchFamily="2" charset="-122"/>
                        </a:rPr>
                        <a:t>士</a:t>
                      </a:r>
                      <a:r>
                        <a:rPr lang="en-US" altLang="zh-CN" sz="2400" dirty="0">
                          <a:solidFill>
                            <a:schemeClr val="tx1"/>
                          </a:solidFill>
                          <a:latin typeface="宋体" panose="02010600030101010101" pitchFamily="2" charset="-122"/>
                          <a:ea typeface="宋体" panose="02010600030101010101" pitchFamily="2" charset="-122"/>
                        </a:rPr>
                        <a:t>2</a:t>
                      </a:r>
                      <a:endParaRPr lang="en-US" altLang="zh-CN" sz="2400" dirty="0">
                        <a:solidFill>
                          <a:schemeClr val="tx1"/>
                        </a:solidFill>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tcPr>
                </a:tc>
              </a:tr>
              <a:tr h="457200">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5pPr>
                    </a:lstStyle>
                    <a:p>
                      <a:pPr marL="342900" lvl="0" indent="-342900" algn="ctr" defTabSz="1279525">
                        <a:buNone/>
                      </a:pPr>
                      <a:r>
                        <a:rPr lang="en-US" altLang="zh-CN" sz="2400" dirty="0">
                          <a:solidFill>
                            <a:schemeClr val="tx1"/>
                          </a:solidFill>
                          <a:latin typeface="宋体" panose="02010600030101010101" pitchFamily="2" charset="-122"/>
                          <a:ea typeface="宋体" panose="02010600030101010101" pitchFamily="2" charset="-122"/>
                        </a:rPr>
                        <a:t>44</a:t>
                      </a:r>
                      <a:endParaRPr lang="en-US" altLang="zh-CN" sz="2400" dirty="0">
                        <a:solidFill>
                          <a:schemeClr val="tx1"/>
                        </a:solidFill>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5pPr>
                    </a:lstStyle>
                    <a:p>
                      <a:pPr marL="342900" lvl="0" indent="-342900" algn="ctr" defTabSz="1279525">
                        <a:buNone/>
                      </a:pPr>
                      <a:r>
                        <a:rPr lang="en-US" altLang="zh-CN" sz="2400" dirty="0">
                          <a:solidFill>
                            <a:schemeClr val="tx1"/>
                          </a:solidFill>
                          <a:latin typeface="宋体" panose="02010600030101010101" pitchFamily="2" charset="-122"/>
                          <a:ea typeface="宋体" panose="02010600030101010101" pitchFamily="2" charset="-122"/>
                        </a:rPr>
                        <a:t>1490</a:t>
                      </a:r>
                      <a:r>
                        <a:rPr lang="zh-CN" altLang="en-US" sz="2400" dirty="0">
                          <a:solidFill>
                            <a:schemeClr val="tx1"/>
                          </a:solidFill>
                          <a:latin typeface="宋体" panose="02010600030101010101" pitchFamily="2" charset="-122"/>
                          <a:ea typeface="宋体" panose="02010600030101010101" pitchFamily="2" charset="-122"/>
                        </a:rPr>
                        <a:t>士</a:t>
                      </a:r>
                      <a:r>
                        <a:rPr lang="en-US" altLang="zh-CN" sz="2400" dirty="0">
                          <a:solidFill>
                            <a:schemeClr val="tx1"/>
                          </a:solidFill>
                          <a:latin typeface="宋体" panose="02010600030101010101" pitchFamily="2" charset="-122"/>
                          <a:ea typeface="宋体" panose="02010600030101010101" pitchFamily="2" charset="-122"/>
                        </a:rPr>
                        <a:t>20</a:t>
                      </a:r>
                      <a:endParaRPr lang="en-US" altLang="zh-CN" sz="2400" dirty="0">
                        <a:solidFill>
                          <a:schemeClr val="tx1"/>
                        </a:solidFill>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rgbClr val="00CC00"/>
                          </a:solidFill>
                          <a:latin typeface="黑体" panose="02010609060101010101" pitchFamily="49" charset="-122"/>
                          <a:ea typeface="黑体" panose="02010609060101010101" pitchFamily="49" charset="-122"/>
                          <a:cs typeface="+mn-cs"/>
                        </a:defRPr>
                      </a:lvl5pPr>
                    </a:lstStyle>
                    <a:p>
                      <a:pPr marL="342900" lvl="0" indent="-342900" algn="ctr" defTabSz="1279525">
                        <a:buNone/>
                      </a:pPr>
                      <a:r>
                        <a:rPr lang="en-US" altLang="zh-CN" sz="2400" dirty="0">
                          <a:solidFill>
                            <a:schemeClr val="tx1"/>
                          </a:solidFill>
                          <a:latin typeface="宋体" panose="02010600030101010101" pitchFamily="2" charset="-122"/>
                          <a:ea typeface="宋体" panose="02010600030101010101" pitchFamily="2" charset="-122"/>
                        </a:rPr>
                        <a:t>57</a:t>
                      </a:r>
                      <a:r>
                        <a:rPr lang="zh-CN" altLang="en-US" sz="2400" dirty="0">
                          <a:solidFill>
                            <a:schemeClr val="tx1"/>
                          </a:solidFill>
                          <a:latin typeface="宋体" panose="02010600030101010101" pitchFamily="2" charset="-122"/>
                          <a:ea typeface="宋体" panose="02010600030101010101" pitchFamily="2" charset="-122"/>
                        </a:rPr>
                        <a:t>士</a:t>
                      </a:r>
                      <a:r>
                        <a:rPr lang="en-US" altLang="zh-CN" sz="2400" dirty="0">
                          <a:solidFill>
                            <a:schemeClr val="tx1"/>
                          </a:solidFill>
                          <a:latin typeface="宋体" panose="02010600030101010101" pitchFamily="2" charset="-122"/>
                          <a:ea typeface="宋体" panose="02010600030101010101" pitchFamily="2" charset="-122"/>
                        </a:rPr>
                        <a:t>2</a:t>
                      </a:r>
                      <a:endParaRPr lang="en-US" altLang="zh-CN" sz="2400" dirty="0">
                        <a:solidFill>
                          <a:schemeClr val="tx1"/>
                        </a:solidFill>
                        <a:latin typeface="宋体" panose="02010600030101010101" pitchFamily="2" charset="-122"/>
                        <a:ea typeface="宋体" panose="02010600030101010101"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r>
            </a:tbl>
          </a:graphicData>
        </a:graphic>
      </p:graphicFrame>
      <p:sp>
        <p:nvSpPr>
          <p:cNvPr id="53292"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3019"/>
                                        </p:tgtEl>
                                        <p:attrNameLst>
                                          <p:attrName>style.visibility</p:attrName>
                                        </p:attrNameLst>
                                      </p:cBhvr>
                                      <p:to>
                                        <p:strVal val="visible"/>
                                      </p:to>
                                    </p:set>
                                    <p:animEffect transition="in" filter="barn(outVertical)">
                                      <p:cBhvr>
                                        <p:cTn id="7" dur="500"/>
                                        <p:tgtEl>
                                          <p:spTgt spid="43019"/>
                                        </p:tgtEl>
                                      </p:cBhvr>
                                    </p:animEffect>
                                  </p:childTnLst>
                                </p:cTn>
                              </p:par>
                              <p:par>
                                <p:cTn id="8" presetID="6" presetClass="emph" presetSubtype="0" fill="hold" grpId="1" nodeType="withEffect">
                                  <p:stCondLst>
                                    <p:cond delay="0"/>
                                  </p:stCondLst>
                                  <p:childTnLst>
                                    <p:animScale>
                                      <p:cBhvr>
                                        <p:cTn id="9" dur="2000" fill="hold"/>
                                        <p:tgtEl>
                                          <p:spTgt spid="430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9" grpId="0" bldLvl="0" animBg="1"/>
      <p:bldP spid="43019" grpId="1"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43" name="AutoShape 12"/>
          <p:cNvSpPr/>
          <p:nvPr/>
        </p:nvSpPr>
        <p:spPr>
          <a:xfrm rot="-2053206">
            <a:off x="9461500" y="7019925"/>
            <a:ext cx="2619375" cy="1714500"/>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54275" name="Rectangle 4"/>
          <p:cNvSpPr/>
          <p:nvPr/>
        </p:nvSpPr>
        <p:spPr>
          <a:xfrm>
            <a:off x="1460500" y="1773238"/>
            <a:ext cx="4535488"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一）常用气瓶结构</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54276" name="Rectangle 16"/>
          <p:cNvSpPr/>
          <p:nvPr/>
        </p:nvSpPr>
        <p:spPr>
          <a:xfrm>
            <a:off x="1460500" y="2484438"/>
            <a:ext cx="2992438" cy="829945"/>
          </a:xfrm>
          <a:prstGeom prst="rect">
            <a:avLst/>
          </a:prstGeom>
          <a:noFill/>
          <a:ln w="9525">
            <a:noFill/>
          </a:ln>
        </p:spPr>
        <p:txBody>
          <a:bodyPr anchor="t" anchorCtr="1">
            <a:spAutoFit/>
          </a:bodyPr>
          <a:p>
            <a:pPr algn="ctr">
              <a:lnSpc>
                <a:spcPct val="150000"/>
              </a:lnSpc>
            </a:pPr>
            <a:r>
              <a:rPr lang="zh-CN" altLang="en-US" dirty="0">
                <a:solidFill>
                  <a:srgbClr val="FF0000"/>
                </a:solidFill>
                <a:latin typeface="宋体" panose="02010600030101010101" pitchFamily="2" charset="-122"/>
                <a:ea typeface="宋体" panose="02010600030101010101" pitchFamily="2" charset="-122"/>
              </a:rPr>
              <a:t>（</a:t>
            </a:r>
            <a:r>
              <a:rPr lang="en-US" altLang="zh-CN" dirty="0">
                <a:solidFill>
                  <a:srgbClr val="FF0000"/>
                </a:solidFill>
                <a:latin typeface="宋体" panose="02010600030101010101" pitchFamily="2" charset="-122"/>
                <a:ea typeface="宋体" panose="02010600030101010101" pitchFamily="2" charset="-122"/>
              </a:rPr>
              <a:t>4</a:t>
            </a:r>
            <a:r>
              <a:rPr lang="zh-CN" altLang="en-US" dirty="0">
                <a:solidFill>
                  <a:srgbClr val="FF0000"/>
                </a:solidFill>
                <a:latin typeface="宋体" panose="02010600030101010101" pitchFamily="2" charset="-122"/>
                <a:ea typeface="宋体" panose="02010600030101010101" pitchFamily="2" charset="-122"/>
              </a:rPr>
              <a:t>）氧气瓶阀</a:t>
            </a:r>
            <a:endParaRPr lang="zh-CN" altLang="en-US" dirty="0">
              <a:solidFill>
                <a:srgbClr val="FF0000"/>
              </a:solidFill>
              <a:latin typeface="宋体" panose="02010600030101010101" pitchFamily="2" charset="-122"/>
              <a:ea typeface="宋体" panose="02010600030101010101" pitchFamily="2" charset="-122"/>
            </a:endParaRPr>
          </a:p>
        </p:txBody>
      </p:sp>
      <p:sp>
        <p:nvSpPr>
          <p:cNvPr id="54277" name="Rectangle 6"/>
          <p:cNvSpPr/>
          <p:nvPr/>
        </p:nvSpPr>
        <p:spPr>
          <a:xfrm>
            <a:off x="1930400" y="3514725"/>
            <a:ext cx="4572000" cy="3870325"/>
          </a:xfrm>
          <a:prstGeom prst="rect">
            <a:avLst/>
          </a:prstGeom>
          <a:noFill/>
          <a:ln w="9525">
            <a:noFill/>
          </a:ln>
          <a:effectLst>
            <a:prstShdw prst="shdw17" dist="17961" dir="2699999">
              <a:srgbClr val="708688"/>
            </a:prstShdw>
          </a:effectLst>
        </p:spPr>
        <p:txBody>
          <a:bodyPr anchor="ctr" anchorCtr="0">
            <a:spAutoFit/>
          </a:bodyPr>
          <a:p>
            <a:pPr>
              <a:lnSpc>
                <a:spcPct val="150000"/>
              </a:lnSpc>
            </a:pPr>
            <a:r>
              <a:rPr lang="zh-CN" altLang="en-US" sz="3600" baseline="30000" dirty="0">
                <a:solidFill>
                  <a:srgbClr val="000066"/>
                </a:solidFill>
                <a:latin typeface="宋体" panose="02010600030101010101" pitchFamily="2" charset="-122"/>
                <a:ea typeface="宋体" panose="02010600030101010101" pitchFamily="2" charset="-122"/>
              </a:rPr>
              <a:t>    氧气瓶阀是控制氧气瓶内氧</a:t>
            </a:r>
            <a:endParaRPr lang="zh-CN" altLang="en-US" sz="3600" baseline="30000" dirty="0">
              <a:solidFill>
                <a:srgbClr val="000066"/>
              </a:solidFill>
              <a:latin typeface="宋体" panose="02010600030101010101" pitchFamily="2" charset="-122"/>
              <a:ea typeface="宋体" panose="02010600030101010101" pitchFamily="2" charset="-122"/>
            </a:endParaRPr>
          </a:p>
          <a:p>
            <a:pPr>
              <a:lnSpc>
                <a:spcPct val="150000"/>
              </a:lnSpc>
            </a:pPr>
            <a:r>
              <a:rPr lang="zh-CN" altLang="en-US" sz="3600" baseline="30000" dirty="0">
                <a:solidFill>
                  <a:srgbClr val="000066"/>
                </a:solidFill>
                <a:latin typeface="宋体" panose="02010600030101010101" pitchFamily="2" charset="-122"/>
                <a:ea typeface="宋体" panose="02010600030101010101" pitchFamily="2" charset="-122"/>
              </a:rPr>
              <a:t>气进出的阀门。国产的氧气阀</a:t>
            </a:r>
            <a:endParaRPr lang="zh-CN" altLang="en-US" sz="3600" baseline="30000" dirty="0">
              <a:solidFill>
                <a:srgbClr val="000066"/>
              </a:solidFill>
              <a:latin typeface="宋体" panose="02010600030101010101" pitchFamily="2" charset="-122"/>
              <a:ea typeface="宋体" panose="02010600030101010101" pitchFamily="2" charset="-122"/>
            </a:endParaRPr>
          </a:p>
          <a:p>
            <a:pPr>
              <a:lnSpc>
                <a:spcPct val="150000"/>
              </a:lnSpc>
            </a:pPr>
            <a:r>
              <a:rPr lang="zh-CN" altLang="en-US" sz="3600" baseline="30000" dirty="0">
                <a:solidFill>
                  <a:srgbClr val="000066"/>
                </a:solidFill>
                <a:latin typeface="宋体" panose="02010600030101010101" pitchFamily="2" charset="-122"/>
                <a:ea typeface="宋体" panose="02010600030101010101" pitchFamily="2" charset="-122"/>
              </a:rPr>
              <a:t>门构造分为二种：一种是活瓣</a:t>
            </a:r>
            <a:endParaRPr lang="zh-CN" altLang="en-US" sz="3600" baseline="30000" dirty="0">
              <a:solidFill>
                <a:srgbClr val="000066"/>
              </a:solidFill>
              <a:latin typeface="宋体" panose="02010600030101010101" pitchFamily="2" charset="-122"/>
              <a:ea typeface="宋体" panose="02010600030101010101" pitchFamily="2" charset="-122"/>
            </a:endParaRPr>
          </a:p>
          <a:p>
            <a:pPr>
              <a:lnSpc>
                <a:spcPct val="150000"/>
              </a:lnSpc>
            </a:pPr>
            <a:r>
              <a:rPr lang="zh-CN" altLang="en-US" sz="3600" baseline="30000" dirty="0">
                <a:solidFill>
                  <a:srgbClr val="000066"/>
                </a:solidFill>
                <a:latin typeface="宋体" panose="02010600030101010101" pitchFamily="2" charset="-122"/>
                <a:ea typeface="宋体" panose="02010600030101010101" pitchFamily="2" charset="-122"/>
              </a:rPr>
              <a:t>式，另一种是隔膜式。隔膜式</a:t>
            </a:r>
            <a:endParaRPr lang="zh-CN" altLang="en-US" sz="3600" baseline="30000" dirty="0">
              <a:solidFill>
                <a:srgbClr val="000066"/>
              </a:solidFill>
              <a:latin typeface="宋体" panose="02010600030101010101" pitchFamily="2" charset="-122"/>
              <a:ea typeface="宋体" panose="02010600030101010101" pitchFamily="2" charset="-122"/>
            </a:endParaRPr>
          </a:p>
          <a:p>
            <a:pPr>
              <a:lnSpc>
                <a:spcPct val="150000"/>
              </a:lnSpc>
            </a:pPr>
            <a:r>
              <a:rPr lang="zh-CN" altLang="en-US" sz="3600" baseline="30000" dirty="0">
                <a:solidFill>
                  <a:srgbClr val="000066"/>
                </a:solidFill>
                <a:latin typeface="宋体" panose="02010600030101010101" pitchFamily="2" charset="-122"/>
                <a:ea typeface="宋体" panose="02010600030101010101" pitchFamily="2" charset="-122"/>
              </a:rPr>
              <a:t>阀门气密性好，但容易损坏，</a:t>
            </a:r>
            <a:endParaRPr lang="zh-CN" altLang="en-US" sz="3600" baseline="30000" dirty="0">
              <a:solidFill>
                <a:srgbClr val="000066"/>
              </a:solidFill>
              <a:latin typeface="宋体" panose="02010600030101010101" pitchFamily="2" charset="-122"/>
              <a:ea typeface="宋体" panose="02010600030101010101" pitchFamily="2" charset="-122"/>
            </a:endParaRPr>
          </a:p>
          <a:p>
            <a:pPr>
              <a:lnSpc>
                <a:spcPct val="150000"/>
              </a:lnSpc>
            </a:pPr>
            <a:r>
              <a:rPr lang="zh-CN" altLang="en-US" sz="3600" baseline="30000" dirty="0">
                <a:solidFill>
                  <a:srgbClr val="000066"/>
                </a:solidFill>
                <a:latin typeface="宋体" panose="02010600030101010101" pitchFamily="2" charset="-122"/>
                <a:ea typeface="宋体" panose="02010600030101010101" pitchFamily="2" charset="-122"/>
              </a:rPr>
              <a:t>使用寿命短。因此目前多采用</a:t>
            </a:r>
            <a:endParaRPr lang="zh-CN" altLang="en-US" sz="3600" baseline="30000" dirty="0">
              <a:solidFill>
                <a:srgbClr val="000066"/>
              </a:solidFill>
              <a:latin typeface="宋体" panose="02010600030101010101" pitchFamily="2" charset="-122"/>
              <a:ea typeface="宋体" panose="02010600030101010101" pitchFamily="2" charset="-122"/>
            </a:endParaRPr>
          </a:p>
          <a:p>
            <a:pPr>
              <a:lnSpc>
                <a:spcPct val="150000"/>
              </a:lnSpc>
            </a:pPr>
            <a:r>
              <a:rPr lang="zh-CN" altLang="en-US" sz="3600" baseline="30000" dirty="0">
                <a:solidFill>
                  <a:srgbClr val="000066"/>
                </a:solidFill>
                <a:latin typeface="宋体" panose="02010600030101010101" pitchFamily="2" charset="-122"/>
                <a:ea typeface="宋体" panose="02010600030101010101" pitchFamily="2" charset="-122"/>
              </a:rPr>
              <a:t>活瓣式阀门，其结构如图 </a:t>
            </a:r>
            <a:endParaRPr lang="zh-CN" altLang="en-US" sz="3600" baseline="30000" dirty="0">
              <a:solidFill>
                <a:srgbClr val="000066"/>
              </a:solidFill>
              <a:latin typeface="宋体" panose="02010600030101010101" pitchFamily="2" charset="-122"/>
              <a:ea typeface="宋体" panose="02010600030101010101" pitchFamily="2" charset="-122"/>
            </a:endParaRPr>
          </a:p>
        </p:txBody>
      </p:sp>
      <p:pic>
        <p:nvPicPr>
          <p:cNvPr id="54278" name="Picture 7" descr="1"/>
          <p:cNvPicPr>
            <a:picLocks noChangeAspect="1"/>
          </p:cNvPicPr>
          <p:nvPr/>
        </p:nvPicPr>
        <p:blipFill>
          <a:blip r:embed="rId1"/>
          <a:stretch>
            <a:fillRect/>
          </a:stretch>
        </p:blipFill>
        <p:spPr>
          <a:xfrm>
            <a:off x="6502400" y="3187700"/>
            <a:ext cx="3632200" cy="4224338"/>
          </a:xfrm>
          <a:prstGeom prst="rect">
            <a:avLst/>
          </a:prstGeom>
          <a:noFill/>
          <a:ln w="9525">
            <a:noFill/>
          </a:ln>
        </p:spPr>
      </p:pic>
      <p:sp>
        <p:nvSpPr>
          <p:cNvPr id="54279" name="Rectangle 8"/>
          <p:cNvSpPr/>
          <p:nvPr/>
        </p:nvSpPr>
        <p:spPr>
          <a:xfrm>
            <a:off x="6626225" y="7606507"/>
            <a:ext cx="2921000" cy="504825"/>
          </a:xfrm>
          <a:prstGeom prst="rect">
            <a:avLst/>
          </a:prstGeom>
          <a:noFill/>
          <a:ln w="9525">
            <a:noFill/>
          </a:ln>
          <a:effectLst>
            <a:prstShdw prst="shdw17" dist="17961" dir="2699999">
              <a:srgbClr val="708688"/>
            </a:prstShdw>
          </a:effectLst>
        </p:spPr>
        <p:txBody>
          <a:bodyPr wrap="none" anchor="ctr" anchorCtr="0">
            <a:spAutoFit/>
          </a:bodyPr>
          <a:p>
            <a:pPr algn="ctr">
              <a:lnSpc>
                <a:spcPct val="90000"/>
              </a:lnSpc>
            </a:pPr>
            <a:r>
              <a:rPr lang="zh-CN" altLang="en-US" sz="4600" baseline="30000" dirty="0">
                <a:solidFill>
                  <a:srgbClr val="FF0000"/>
                </a:solidFill>
                <a:latin typeface="宋体" panose="02010600030101010101" pitchFamily="2" charset="-122"/>
                <a:ea typeface="宋体" panose="02010600030101010101" pitchFamily="2" charset="-122"/>
              </a:rPr>
              <a:t>活瓣式氧气瓶阀</a:t>
            </a:r>
            <a:r>
              <a:rPr lang="zh-CN" altLang="en-US" sz="1600" baseline="30000" dirty="0">
                <a:solidFill>
                  <a:srgbClr val="000066"/>
                </a:solidFill>
                <a:latin typeface="宋体" panose="02010600030101010101" pitchFamily="2" charset="-122"/>
                <a:ea typeface="宋体" panose="02010600030101010101" pitchFamily="2" charset="-122"/>
              </a:rPr>
              <a:t> </a:t>
            </a:r>
            <a:endParaRPr lang="zh-CN" altLang="en-US" sz="1600" baseline="30000" dirty="0">
              <a:solidFill>
                <a:srgbClr val="000066"/>
              </a:solidFill>
              <a:latin typeface="宋体" panose="02010600030101010101" pitchFamily="2" charset="-122"/>
              <a:ea typeface="宋体" panose="02010600030101010101" pitchFamily="2" charset="-122"/>
            </a:endParaRPr>
          </a:p>
        </p:txBody>
      </p:sp>
      <p:sp>
        <p:nvSpPr>
          <p:cNvPr id="54280" name="Rectangle 9"/>
          <p:cNvSpPr/>
          <p:nvPr/>
        </p:nvSpPr>
        <p:spPr>
          <a:xfrm>
            <a:off x="10155238" y="3009583"/>
            <a:ext cx="2520950" cy="3448685"/>
          </a:xfrm>
          <a:prstGeom prst="rect">
            <a:avLst/>
          </a:prstGeom>
          <a:noFill/>
          <a:ln w="9525">
            <a:noFill/>
          </a:ln>
          <a:effectLst>
            <a:prstShdw prst="shdw17" dist="17961" dir="2699999">
              <a:srgbClr val="708688"/>
            </a:prstShdw>
          </a:effectLst>
        </p:spPr>
        <p:txBody>
          <a:bodyPr anchor="ctr" anchorCtr="0">
            <a:spAutoFit/>
          </a:bodyPr>
          <a:p>
            <a:pPr algn="ctr">
              <a:lnSpc>
                <a:spcPct val="150000"/>
              </a:lnSpc>
            </a:pPr>
            <a:r>
              <a:rPr lang="zh-CN" altLang="en-US" baseline="30000" dirty="0">
                <a:solidFill>
                  <a:srgbClr val="000066"/>
                </a:solidFill>
                <a:latin typeface="宋体" panose="02010600030101010101" pitchFamily="2" charset="-122"/>
                <a:ea typeface="宋体" panose="02010600030101010101" pitchFamily="2" charset="-122"/>
              </a:rPr>
              <a:t>活瓣式瓶阀结构</a:t>
            </a:r>
            <a:endParaRPr lang="zh-CN" altLang="en-US" baseline="30000" dirty="0">
              <a:solidFill>
                <a:srgbClr val="000066"/>
              </a:solidFill>
              <a:latin typeface="宋体" panose="02010600030101010101" pitchFamily="2" charset="-122"/>
              <a:ea typeface="宋体" panose="02010600030101010101" pitchFamily="2" charset="-122"/>
            </a:endParaRPr>
          </a:p>
          <a:p>
            <a:pPr algn="ctr">
              <a:lnSpc>
                <a:spcPct val="150000"/>
              </a:lnSpc>
            </a:pPr>
            <a:r>
              <a:rPr lang="zh-CN" altLang="en-US" baseline="30000" dirty="0">
                <a:solidFill>
                  <a:srgbClr val="000066"/>
                </a:solidFill>
                <a:latin typeface="宋体" panose="02010600030101010101" pitchFamily="2" charset="-122"/>
                <a:ea typeface="宋体" panose="02010600030101010101" pitchFamily="2" charset="-122"/>
              </a:rPr>
              <a:t>主要有</a:t>
            </a:r>
            <a:endParaRPr lang="zh-CN" altLang="en-US" baseline="30000" dirty="0">
              <a:solidFill>
                <a:srgbClr val="000066"/>
              </a:solidFill>
              <a:latin typeface="宋体" panose="02010600030101010101" pitchFamily="2" charset="-122"/>
              <a:ea typeface="宋体" panose="02010600030101010101" pitchFamily="2" charset="-122"/>
            </a:endParaRPr>
          </a:p>
          <a:p>
            <a:pPr algn="ctr">
              <a:lnSpc>
                <a:spcPct val="150000"/>
              </a:lnSpc>
            </a:pPr>
            <a:r>
              <a:rPr lang="zh-CN" altLang="en-US" baseline="30000" dirty="0">
                <a:solidFill>
                  <a:srgbClr val="FF0000"/>
                </a:solidFill>
                <a:latin typeface="宋体" panose="02010600030101010101" pitchFamily="2" charset="-122"/>
                <a:ea typeface="宋体" panose="02010600030101010101" pitchFamily="2" charset="-122"/>
              </a:rPr>
              <a:t>阀体</a:t>
            </a:r>
            <a:r>
              <a:rPr lang="zh-CN" altLang="en-US" baseline="30000" dirty="0">
                <a:solidFill>
                  <a:srgbClr val="000066"/>
                </a:solidFill>
                <a:latin typeface="宋体" panose="02010600030101010101" pitchFamily="2" charset="-122"/>
                <a:ea typeface="宋体" panose="02010600030101010101" pitchFamily="2" charset="-122"/>
              </a:rPr>
              <a:t>、</a:t>
            </a:r>
            <a:r>
              <a:rPr lang="zh-CN" altLang="en-US" baseline="30000" dirty="0">
                <a:solidFill>
                  <a:srgbClr val="FF0000"/>
                </a:solidFill>
                <a:latin typeface="宋体" panose="02010600030101010101" pitchFamily="2" charset="-122"/>
                <a:ea typeface="宋体" panose="02010600030101010101" pitchFamily="2" charset="-122"/>
              </a:rPr>
              <a:t>密封垫圈</a:t>
            </a:r>
            <a:r>
              <a:rPr lang="zh-CN" altLang="en-US" baseline="30000" dirty="0">
                <a:solidFill>
                  <a:srgbClr val="000066"/>
                </a:solidFill>
                <a:latin typeface="宋体" panose="02010600030101010101" pitchFamily="2" charset="-122"/>
                <a:ea typeface="宋体" panose="02010600030101010101" pitchFamily="2" charset="-122"/>
              </a:rPr>
              <a:t>、</a:t>
            </a:r>
            <a:endParaRPr lang="zh-CN" altLang="en-US" baseline="30000" dirty="0">
              <a:solidFill>
                <a:srgbClr val="000066"/>
              </a:solidFill>
              <a:latin typeface="宋体" panose="02010600030101010101" pitchFamily="2" charset="-122"/>
              <a:ea typeface="宋体" panose="02010600030101010101" pitchFamily="2" charset="-122"/>
            </a:endParaRPr>
          </a:p>
          <a:p>
            <a:pPr algn="ctr">
              <a:lnSpc>
                <a:spcPct val="150000"/>
              </a:lnSpc>
            </a:pPr>
            <a:r>
              <a:rPr lang="zh-CN" altLang="en-US" baseline="30000" dirty="0">
                <a:solidFill>
                  <a:srgbClr val="FF0000"/>
                </a:solidFill>
                <a:latin typeface="宋体" panose="02010600030101010101" pitchFamily="2" charset="-122"/>
                <a:ea typeface="宋体" panose="02010600030101010101" pitchFamily="2" charset="-122"/>
              </a:rPr>
              <a:t>手轮</a:t>
            </a:r>
            <a:r>
              <a:rPr lang="zh-CN" altLang="en-US" baseline="30000" dirty="0">
                <a:solidFill>
                  <a:srgbClr val="000066"/>
                </a:solidFill>
                <a:latin typeface="宋体" panose="02010600030101010101" pitchFamily="2" charset="-122"/>
                <a:ea typeface="宋体" panose="02010600030101010101" pitchFamily="2" charset="-122"/>
              </a:rPr>
              <a:t>、</a:t>
            </a:r>
            <a:r>
              <a:rPr lang="zh-CN" altLang="en-US" baseline="30000" dirty="0">
                <a:solidFill>
                  <a:srgbClr val="FF0000"/>
                </a:solidFill>
                <a:latin typeface="宋体" panose="02010600030101010101" pitchFamily="2" charset="-122"/>
                <a:ea typeface="宋体" panose="02010600030101010101" pitchFamily="2" charset="-122"/>
              </a:rPr>
              <a:t>压紧螺母</a:t>
            </a:r>
            <a:r>
              <a:rPr lang="zh-CN" altLang="en-US" baseline="30000" dirty="0">
                <a:solidFill>
                  <a:srgbClr val="000066"/>
                </a:solidFill>
                <a:latin typeface="宋体" panose="02010600030101010101" pitchFamily="2" charset="-122"/>
                <a:ea typeface="宋体" panose="02010600030101010101" pitchFamily="2" charset="-122"/>
              </a:rPr>
              <a:t>、</a:t>
            </a:r>
            <a:endParaRPr lang="zh-CN" altLang="en-US" baseline="30000" dirty="0">
              <a:solidFill>
                <a:srgbClr val="000066"/>
              </a:solidFill>
              <a:latin typeface="宋体" panose="02010600030101010101" pitchFamily="2" charset="-122"/>
              <a:ea typeface="宋体" panose="02010600030101010101" pitchFamily="2" charset="-122"/>
            </a:endParaRPr>
          </a:p>
          <a:p>
            <a:pPr algn="ctr">
              <a:lnSpc>
                <a:spcPct val="150000"/>
              </a:lnSpc>
            </a:pPr>
            <a:r>
              <a:rPr lang="zh-CN" altLang="en-US" baseline="30000" dirty="0">
                <a:solidFill>
                  <a:srgbClr val="FF0000"/>
                </a:solidFill>
                <a:latin typeface="宋体" panose="02010600030101010101" pitchFamily="2" charset="-122"/>
                <a:ea typeface="宋体" panose="02010600030101010101" pitchFamily="2" charset="-122"/>
              </a:rPr>
              <a:t>阀杆</a:t>
            </a:r>
            <a:r>
              <a:rPr lang="zh-CN" altLang="en-US" baseline="30000" dirty="0">
                <a:solidFill>
                  <a:srgbClr val="000066"/>
                </a:solidFill>
                <a:latin typeface="宋体" panose="02010600030101010101" pitchFamily="2" charset="-122"/>
                <a:ea typeface="宋体" panose="02010600030101010101" pitchFamily="2" charset="-122"/>
              </a:rPr>
              <a:t>、</a:t>
            </a:r>
            <a:r>
              <a:rPr lang="zh-CN" altLang="en-US" baseline="30000" dirty="0">
                <a:solidFill>
                  <a:srgbClr val="FF0000"/>
                </a:solidFill>
                <a:latin typeface="宋体" panose="02010600030101010101" pitchFamily="2" charset="-122"/>
                <a:ea typeface="宋体" panose="02010600030101010101" pitchFamily="2" charset="-122"/>
              </a:rPr>
              <a:t>开关片</a:t>
            </a:r>
            <a:r>
              <a:rPr lang="zh-CN" altLang="en-US" baseline="30000" dirty="0">
                <a:solidFill>
                  <a:srgbClr val="000066"/>
                </a:solidFill>
                <a:latin typeface="宋体" panose="02010600030101010101" pitchFamily="2" charset="-122"/>
                <a:ea typeface="宋体" panose="02010600030101010101" pitchFamily="2" charset="-122"/>
              </a:rPr>
              <a:t>、</a:t>
            </a:r>
            <a:endParaRPr lang="zh-CN" altLang="en-US" baseline="30000" dirty="0">
              <a:solidFill>
                <a:srgbClr val="000066"/>
              </a:solidFill>
              <a:latin typeface="宋体" panose="02010600030101010101" pitchFamily="2" charset="-122"/>
              <a:ea typeface="宋体" panose="02010600030101010101" pitchFamily="2" charset="-122"/>
            </a:endParaRPr>
          </a:p>
          <a:p>
            <a:pPr algn="ctr">
              <a:lnSpc>
                <a:spcPct val="150000"/>
              </a:lnSpc>
            </a:pPr>
            <a:r>
              <a:rPr lang="zh-CN" altLang="en-US" baseline="30000" dirty="0">
                <a:solidFill>
                  <a:srgbClr val="FF0000"/>
                </a:solidFill>
                <a:latin typeface="宋体" panose="02010600030101010101" pitchFamily="2" charset="-122"/>
                <a:ea typeface="宋体" panose="02010600030101010101" pitchFamily="2" charset="-122"/>
              </a:rPr>
              <a:t>活门</a:t>
            </a:r>
            <a:r>
              <a:rPr lang="zh-CN" altLang="en-US" baseline="30000" dirty="0">
                <a:solidFill>
                  <a:srgbClr val="000066"/>
                </a:solidFill>
                <a:latin typeface="宋体" panose="02010600030101010101" pitchFamily="2" charset="-122"/>
                <a:ea typeface="宋体" panose="02010600030101010101" pitchFamily="2" charset="-122"/>
              </a:rPr>
              <a:t>及</a:t>
            </a:r>
            <a:r>
              <a:rPr lang="zh-CN" altLang="en-US" baseline="30000" dirty="0">
                <a:solidFill>
                  <a:srgbClr val="FF0000"/>
                </a:solidFill>
                <a:latin typeface="宋体" panose="02010600030101010101" pitchFamily="2" charset="-122"/>
                <a:ea typeface="宋体" panose="02010600030101010101" pitchFamily="2" charset="-122"/>
              </a:rPr>
              <a:t>安全装置</a:t>
            </a:r>
            <a:endParaRPr lang="zh-CN" altLang="en-US" baseline="30000" dirty="0">
              <a:solidFill>
                <a:srgbClr val="FF0000"/>
              </a:solidFill>
              <a:latin typeface="宋体" panose="02010600030101010101" pitchFamily="2" charset="-122"/>
              <a:ea typeface="宋体" panose="02010600030101010101" pitchFamily="2" charset="-122"/>
            </a:endParaRPr>
          </a:p>
          <a:p>
            <a:pPr algn="ctr">
              <a:lnSpc>
                <a:spcPct val="150000"/>
              </a:lnSpc>
            </a:pPr>
            <a:r>
              <a:rPr lang="zh-CN" altLang="en-US" baseline="30000" dirty="0">
                <a:solidFill>
                  <a:srgbClr val="FF0000"/>
                </a:solidFill>
                <a:latin typeface="宋体" panose="02010600030101010101" pitchFamily="2" charset="-122"/>
                <a:ea typeface="宋体" panose="02010600030101010101" pitchFamily="2" charset="-122"/>
              </a:rPr>
              <a:t>等组成</a:t>
            </a:r>
            <a:r>
              <a:rPr lang="zh-CN" altLang="en-US" baseline="30000" dirty="0">
                <a:solidFill>
                  <a:srgbClr val="000066"/>
                </a:solidFill>
                <a:latin typeface="宋体" panose="02010600030101010101" pitchFamily="2" charset="-122"/>
                <a:ea typeface="宋体" panose="02010600030101010101" pitchFamily="2" charset="-122"/>
              </a:rPr>
              <a:t>。</a:t>
            </a:r>
            <a:endParaRPr lang="zh-CN" altLang="en-US" baseline="30000" dirty="0">
              <a:solidFill>
                <a:srgbClr val="000066"/>
              </a:solidFill>
              <a:latin typeface="宋体" panose="02010600030101010101" pitchFamily="2" charset="-122"/>
              <a:ea typeface="宋体" panose="02010600030101010101" pitchFamily="2" charset="-122"/>
            </a:endParaRPr>
          </a:p>
        </p:txBody>
      </p:sp>
      <p:sp>
        <p:nvSpPr>
          <p:cNvPr id="54281"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4043"/>
                                        </p:tgtEl>
                                        <p:attrNameLst>
                                          <p:attrName>style.visibility</p:attrName>
                                        </p:attrNameLst>
                                      </p:cBhvr>
                                      <p:to>
                                        <p:strVal val="visible"/>
                                      </p:to>
                                    </p:set>
                                    <p:animEffect transition="in" filter="barn(outVertical)">
                                      <p:cBhvr>
                                        <p:cTn id="7" dur="500"/>
                                        <p:tgtEl>
                                          <p:spTgt spid="44043"/>
                                        </p:tgtEl>
                                      </p:cBhvr>
                                    </p:animEffect>
                                  </p:childTnLst>
                                </p:cTn>
                              </p:par>
                              <p:par>
                                <p:cTn id="8" presetID="6" presetClass="emph" presetSubtype="0" fill="hold" grpId="1" nodeType="withEffect">
                                  <p:stCondLst>
                                    <p:cond delay="0"/>
                                  </p:stCondLst>
                                  <p:childTnLst>
                                    <p:animScale>
                                      <p:cBhvr>
                                        <p:cTn id="9" dur="2000" fill="hold"/>
                                        <p:tgtEl>
                                          <p:spTgt spid="4404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bldLvl="0" animBg="1"/>
      <p:bldP spid="44043" grpId="1"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7" name="AutoShape 12"/>
          <p:cNvSpPr/>
          <p:nvPr/>
        </p:nvSpPr>
        <p:spPr>
          <a:xfrm rot="-2053206">
            <a:off x="9021763" y="7313613"/>
            <a:ext cx="2619375" cy="1712912"/>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55299" name="Rectangle 4"/>
          <p:cNvSpPr/>
          <p:nvPr/>
        </p:nvSpPr>
        <p:spPr>
          <a:xfrm>
            <a:off x="1460500" y="1982788"/>
            <a:ext cx="4535488"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一）常用气瓶结构</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55300" name="Rectangle 16"/>
          <p:cNvSpPr/>
          <p:nvPr/>
        </p:nvSpPr>
        <p:spPr>
          <a:xfrm>
            <a:off x="1219677" y="2693988"/>
            <a:ext cx="2708910" cy="922020"/>
          </a:xfrm>
          <a:prstGeom prst="rect">
            <a:avLst/>
          </a:prstGeom>
          <a:noFill/>
          <a:ln w="9525">
            <a:noFill/>
          </a:ln>
        </p:spPr>
        <p:txBody>
          <a:bodyPr wrap="none" anchor="t" anchorCtr="1">
            <a:spAutoFit/>
          </a:bodyPr>
          <a:p>
            <a:pPr algn="ctr">
              <a:lnSpc>
                <a:spcPct val="150000"/>
              </a:lnSpc>
            </a:pPr>
            <a:r>
              <a:rPr lang="en-US" altLang="zh-CN" sz="3600" dirty="0">
                <a:solidFill>
                  <a:srgbClr val="FF0000"/>
                </a:solidFill>
                <a:latin typeface="宋体" panose="02010600030101010101" pitchFamily="2" charset="-122"/>
                <a:ea typeface="宋体" panose="02010600030101010101" pitchFamily="2" charset="-122"/>
              </a:rPr>
              <a:t>2</a:t>
            </a:r>
            <a:r>
              <a:rPr lang="zh-CN" altLang="en-US" sz="3600" dirty="0">
                <a:solidFill>
                  <a:srgbClr val="FF0000"/>
                </a:solidFill>
                <a:latin typeface="宋体" panose="02010600030101010101" pitchFamily="2" charset="-122"/>
                <a:ea typeface="宋体" panose="02010600030101010101" pitchFamily="2" charset="-122"/>
              </a:rPr>
              <a:t>、乙炔气瓶</a:t>
            </a:r>
            <a:endParaRPr lang="zh-CN" altLang="en-US" sz="3600" dirty="0">
              <a:solidFill>
                <a:srgbClr val="FF0000"/>
              </a:solidFill>
              <a:latin typeface="宋体" panose="02010600030101010101" pitchFamily="2" charset="-122"/>
              <a:ea typeface="宋体" panose="02010600030101010101" pitchFamily="2" charset="-122"/>
            </a:endParaRPr>
          </a:p>
        </p:txBody>
      </p:sp>
      <p:sp>
        <p:nvSpPr>
          <p:cNvPr id="55301" name="Rectangle 8"/>
          <p:cNvSpPr/>
          <p:nvPr/>
        </p:nvSpPr>
        <p:spPr>
          <a:xfrm>
            <a:off x="1865313" y="3995738"/>
            <a:ext cx="9158287" cy="3330575"/>
          </a:xfrm>
          <a:prstGeom prst="rect">
            <a:avLst/>
          </a:prstGeom>
          <a:noFill/>
          <a:ln w="9525">
            <a:noFill/>
          </a:ln>
          <a:effectLst>
            <a:prstShdw prst="shdw17" dist="17961" dir="2699999">
              <a:srgbClr val="708688"/>
            </a:prstShdw>
          </a:effectLst>
        </p:spPr>
        <p:txBody>
          <a:bodyPr anchor="ctr" anchorCtr="0">
            <a:spAutoFit/>
          </a:bodyPr>
          <a:p>
            <a:pPr eaLnBrk="1" hangingPunct="1">
              <a:lnSpc>
                <a:spcPct val="150000"/>
              </a:lnSpc>
            </a:pPr>
            <a:r>
              <a:rPr lang="zh-CN" altLang="en-US" sz="3600" baseline="30000" dirty="0">
                <a:solidFill>
                  <a:srgbClr val="000066"/>
                </a:solidFill>
                <a:latin typeface="宋体" panose="02010600030101010101" pitchFamily="2" charset="-122"/>
                <a:ea typeface="宋体" panose="02010600030101010101" pitchFamily="2" charset="-122"/>
              </a:rPr>
              <a:t>   乙炔气瓶是贮存和运输乙炔气的压力容器，其外形与氧气瓶相似，但比氧气瓶略短</a:t>
            </a:r>
            <a:r>
              <a:rPr lang="en-US" altLang="zh-CN" sz="3600" baseline="30000" dirty="0">
                <a:solidFill>
                  <a:srgbClr val="000066"/>
                </a:solidFill>
                <a:latin typeface="宋体" panose="02010600030101010101" pitchFamily="2" charset="-122"/>
                <a:ea typeface="宋体" panose="02010600030101010101" pitchFamily="2" charset="-122"/>
              </a:rPr>
              <a:t>(1</a:t>
            </a:r>
            <a:r>
              <a:rPr lang="zh-CN" altLang="en-US" sz="3600" baseline="30000" dirty="0">
                <a:solidFill>
                  <a:srgbClr val="000066"/>
                </a:solidFill>
                <a:latin typeface="宋体" panose="02010600030101010101" pitchFamily="2" charset="-122"/>
                <a:ea typeface="宋体" panose="02010600030101010101" pitchFamily="2" charset="-122"/>
              </a:rPr>
              <a:t>．</a:t>
            </a:r>
            <a:r>
              <a:rPr lang="en-US" altLang="zh-CN" sz="3600" baseline="30000" dirty="0">
                <a:solidFill>
                  <a:srgbClr val="000066"/>
                </a:solidFill>
                <a:latin typeface="宋体" panose="02010600030101010101" pitchFamily="2" charset="-122"/>
                <a:ea typeface="宋体" panose="02010600030101010101" pitchFamily="2" charset="-122"/>
              </a:rPr>
              <a:t>12m)</a:t>
            </a:r>
            <a:r>
              <a:rPr lang="zh-CN" altLang="en-US" sz="3600" baseline="30000" dirty="0">
                <a:solidFill>
                  <a:srgbClr val="000066"/>
                </a:solidFill>
                <a:latin typeface="宋体" panose="02010600030101010101" pitchFamily="2" charset="-122"/>
                <a:ea typeface="宋体" panose="02010600030101010101" pitchFamily="2" charset="-122"/>
              </a:rPr>
              <a:t>、直径略粗</a:t>
            </a:r>
            <a:r>
              <a:rPr lang="en-US" altLang="zh-CN" sz="3600" baseline="30000" dirty="0">
                <a:solidFill>
                  <a:srgbClr val="000066"/>
                </a:solidFill>
                <a:latin typeface="宋体" panose="02010600030101010101" pitchFamily="2" charset="-122"/>
                <a:ea typeface="宋体" panose="02010600030101010101" pitchFamily="2" charset="-122"/>
              </a:rPr>
              <a:t>(250mm)</a:t>
            </a:r>
            <a:r>
              <a:rPr lang="zh-CN" altLang="en-US" sz="3600" baseline="30000" dirty="0">
                <a:solidFill>
                  <a:srgbClr val="000066"/>
                </a:solidFill>
                <a:latin typeface="宋体" panose="02010600030101010101" pitchFamily="2" charset="-122"/>
                <a:ea typeface="宋体" panose="02010600030101010101" pitchFamily="2" charset="-122"/>
              </a:rPr>
              <a:t>，瓶体表面涂白漆，并印有“乙炔气瓶”、“不可近火”等红色字样。因乙炔不能用高压压入瓶内贮存，所以乙炔瓶的内部构造较氧气瓶要复杂得多。乙炔瓶内有微孔填料布满其中，而微孔填料中浸满丙酮，利用乙炔易溶解丙酮的特点，使乙炔稳定、安全地贮存在乙炔气瓶中，具体构造如图所示。</a:t>
            </a:r>
            <a:endParaRPr lang="zh-CN" altLang="en-US" sz="3600" baseline="30000" dirty="0">
              <a:solidFill>
                <a:srgbClr val="000066"/>
              </a:solidFill>
              <a:latin typeface="宋体" panose="02010600030101010101" pitchFamily="2" charset="-122"/>
              <a:ea typeface="宋体" panose="02010600030101010101" pitchFamily="2" charset="-122"/>
            </a:endParaRPr>
          </a:p>
        </p:txBody>
      </p:sp>
      <p:sp>
        <p:nvSpPr>
          <p:cNvPr id="55302"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5067"/>
                                        </p:tgtEl>
                                        <p:attrNameLst>
                                          <p:attrName>style.visibility</p:attrName>
                                        </p:attrNameLst>
                                      </p:cBhvr>
                                      <p:to>
                                        <p:strVal val="visible"/>
                                      </p:to>
                                    </p:set>
                                    <p:animEffect transition="in" filter="barn(outVertical)">
                                      <p:cBhvr>
                                        <p:cTn id="7" dur="500"/>
                                        <p:tgtEl>
                                          <p:spTgt spid="45067"/>
                                        </p:tgtEl>
                                      </p:cBhvr>
                                    </p:animEffect>
                                  </p:childTnLst>
                                </p:cTn>
                              </p:par>
                              <p:par>
                                <p:cTn id="8" presetID="6" presetClass="emph" presetSubtype="0" fill="hold" grpId="1" nodeType="withEffect">
                                  <p:stCondLst>
                                    <p:cond delay="0"/>
                                  </p:stCondLst>
                                  <p:childTnLst>
                                    <p:animScale>
                                      <p:cBhvr>
                                        <p:cTn id="9" dur="2000" fill="hold"/>
                                        <p:tgtEl>
                                          <p:spTgt spid="4506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7" grpId="0" bldLvl="0" animBg="1"/>
      <p:bldP spid="45067" grpId="1"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91" name="AutoShape 12"/>
          <p:cNvSpPr/>
          <p:nvPr/>
        </p:nvSpPr>
        <p:spPr>
          <a:xfrm rot="-2053206">
            <a:off x="9775825" y="7042150"/>
            <a:ext cx="2619375" cy="1712913"/>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56323" name="Rectangle 4"/>
          <p:cNvSpPr/>
          <p:nvPr/>
        </p:nvSpPr>
        <p:spPr>
          <a:xfrm>
            <a:off x="1460500" y="1919288"/>
            <a:ext cx="4535488"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一）常用气瓶结构</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56324" name="Rectangle 16"/>
          <p:cNvSpPr/>
          <p:nvPr/>
        </p:nvSpPr>
        <p:spPr>
          <a:xfrm>
            <a:off x="1147604" y="2640013"/>
            <a:ext cx="4545330" cy="922020"/>
          </a:xfrm>
          <a:prstGeom prst="rect">
            <a:avLst/>
          </a:prstGeom>
          <a:noFill/>
          <a:ln w="9525">
            <a:noFill/>
          </a:ln>
        </p:spPr>
        <p:txBody>
          <a:bodyPr wrap="none" anchor="t" anchorCtr="1">
            <a:spAutoFit/>
          </a:bodyPr>
          <a:p>
            <a:pPr algn="ctr">
              <a:lnSpc>
                <a:spcPct val="150000"/>
              </a:lnSpc>
            </a:pPr>
            <a:r>
              <a:rPr lang="zh-CN" altLang="en-US" sz="3600" dirty="0">
                <a:solidFill>
                  <a:srgbClr val="FF0000"/>
                </a:solidFill>
                <a:latin typeface="宋体" panose="02010600030101010101" pitchFamily="2" charset="-122"/>
                <a:ea typeface="宋体" panose="02010600030101010101" pitchFamily="2" charset="-122"/>
              </a:rPr>
              <a:t>（</a:t>
            </a:r>
            <a:r>
              <a:rPr lang="en-US" altLang="zh-CN" sz="3600" dirty="0">
                <a:solidFill>
                  <a:srgbClr val="FF0000"/>
                </a:solidFill>
                <a:latin typeface="宋体" panose="02010600030101010101" pitchFamily="2" charset="-122"/>
                <a:ea typeface="宋体" panose="02010600030101010101" pitchFamily="2" charset="-122"/>
              </a:rPr>
              <a:t>1</a:t>
            </a:r>
            <a:r>
              <a:rPr lang="zh-CN" altLang="en-US" sz="3600" dirty="0">
                <a:solidFill>
                  <a:srgbClr val="FF0000"/>
                </a:solidFill>
                <a:latin typeface="宋体" panose="02010600030101010101" pitchFamily="2" charset="-122"/>
                <a:ea typeface="宋体" panose="02010600030101010101" pitchFamily="2" charset="-122"/>
              </a:rPr>
              <a:t>）乙炔气瓶的构造</a:t>
            </a:r>
            <a:endParaRPr lang="zh-CN" altLang="en-US" sz="3600" dirty="0">
              <a:solidFill>
                <a:srgbClr val="FF0000"/>
              </a:solidFill>
              <a:latin typeface="宋体" panose="02010600030101010101" pitchFamily="2" charset="-122"/>
              <a:ea typeface="宋体" panose="02010600030101010101" pitchFamily="2" charset="-122"/>
            </a:endParaRPr>
          </a:p>
        </p:txBody>
      </p:sp>
      <p:pic>
        <p:nvPicPr>
          <p:cNvPr id="56325" name="Picture 6" descr="1"/>
          <p:cNvPicPr>
            <a:picLocks noChangeAspect="1"/>
          </p:cNvPicPr>
          <p:nvPr/>
        </p:nvPicPr>
        <p:blipFill>
          <a:blip r:embed="rId1"/>
          <a:stretch>
            <a:fillRect/>
          </a:stretch>
        </p:blipFill>
        <p:spPr>
          <a:xfrm>
            <a:off x="4048125" y="4095750"/>
            <a:ext cx="3524250" cy="4638675"/>
          </a:xfrm>
          <a:prstGeom prst="rect">
            <a:avLst/>
          </a:prstGeom>
          <a:noFill/>
          <a:ln w="9525">
            <a:noFill/>
          </a:ln>
        </p:spPr>
      </p:pic>
      <p:sp>
        <p:nvSpPr>
          <p:cNvPr id="56326" name="Rectangle 7"/>
          <p:cNvSpPr/>
          <p:nvPr/>
        </p:nvSpPr>
        <p:spPr>
          <a:xfrm>
            <a:off x="7797165" y="4225925"/>
            <a:ext cx="2871470" cy="2790825"/>
          </a:xfrm>
          <a:prstGeom prst="rect">
            <a:avLst/>
          </a:prstGeom>
          <a:noFill/>
          <a:ln w="9525">
            <a:noFill/>
          </a:ln>
          <a:effectLst>
            <a:prstShdw prst="shdw17" dist="17961" dir="2699999">
              <a:srgbClr val="708688"/>
            </a:prstShdw>
          </a:effectLst>
        </p:spPr>
        <p:txBody>
          <a:bodyPr wrap="none" anchor="ctr" anchorCtr="0">
            <a:spAutoFit/>
          </a:bodyPr>
          <a:p>
            <a:pPr algn="ctr" eaLnBrk="1" hangingPunct="1">
              <a:lnSpc>
                <a:spcPct val="150000"/>
              </a:lnSpc>
            </a:pPr>
            <a:r>
              <a:rPr lang="zh-CN" altLang="en-US" sz="3600" baseline="30000" dirty="0">
                <a:solidFill>
                  <a:srgbClr val="000066"/>
                </a:solidFill>
                <a:latin typeface="宋体" panose="02010600030101010101" pitchFamily="2" charset="-122"/>
                <a:ea typeface="宋体" panose="02010600030101010101" pitchFamily="2" charset="-122"/>
              </a:rPr>
              <a:t>乙炔气瓶构造</a:t>
            </a:r>
            <a:endParaRPr lang="zh-CN" altLang="en-US" sz="3600" baseline="30000" dirty="0">
              <a:solidFill>
                <a:srgbClr val="000066"/>
              </a:solidFill>
              <a:latin typeface="宋体" panose="02010600030101010101" pitchFamily="2" charset="-122"/>
              <a:ea typeface="宋体" panose="02010600030101010101" pitchFamily="2" charset="-122"/>
            </a:endParaRPr>
          </a:p>
          <a:p>
            <a:pPr algn="ctr" eaLnBrk="1" hangingPunct="1">
              <a:lnSpc>
                <a:spcPct val="150000"/>
              </a:lnSpc>
            </a:pPr>
            <a:r>
              <a:rPr lang="en-US" altLang="zh-CN" sz="3600" baseline="30000" dirty="0">
                <a:solidFill>
                  <a:srgbClr val="000066"/>
                </a:solidFill>
                <a:latin typeface="宋体" panose="02010600030101010101" pitchFamily="2" charset="-122"/>
                <a:ea typeface="宋体" panose="02010600030101010101" pitchFamily="2" charset="-122"/>
              </a:rPr>
              <a:t>1-</a:t>
            </a:r>
            <a:r>
              <a:rPr lang="zh-CN" altLang="en-US" sz="3600" baseline="30000" dirty="0">
                <a:solidFill>
                  <a:srgbClr val="000066"/>
                </a:solidFill>
                <a:latin typeface="宋体" panose="02010600030101010101" pitchFamily="2" charset="-122"/>
                <a:ea typeface="宋体" panose="02010600030101010101" pitchFamily="2" charset="-122"/>
              </a:rPr>
              <a:t>瓶帽     </a:t>
            </a:r>
            <a:r>
              <a:rPr lang="en-US" altLang="zh-CN" sz="3600" baseline="30000" dirty="0">
                <a:solidFill>
                  <a:srgbClr val="000066"/>
                </a:solidFill>
                <a:latin typeface="宋体" panose="02010600030101010101" pitchFamily="2" charset="-122"/>
                <a:ea typeface="宋体" panose="02010600030101010101" pitchFamily="2" charset="-122"/>
              </a:rPr>
              <a:t>2-</a:t>
            </a:r>
            <a:r>
              <a:rPr lang="zh-CN" altLang="en-US" sz="3600" baseline="30000" dirty="0">
                <a:solidFill>
                  <a:srgbClr val="000066"/>
                </a:solidFill>
                <a:latin typeface="宋体" panose="02010600030101010101" pitchFamily="2" charset="-122"/>
                <a:ea typeface="宋体" panose="02010600030101010101" pitchFamily="2" charset="-122"/>
              </a:rPr>
              <a:t>瓶阀</a:t>
            </a:r>
            <a:endParaRPr lang="zh-CN" altLang="en-US" sz="3600" baseline="30000" dirty="0">
              <a:solidFill>
                <a:srgbClr val="000066"/>
              </a:solidFill>
              <a:latin typeface="宋体" panose="02010600030101010101" pitchFamily="2" charset="-122"/>
              <a:ea typeface="宋体" panose="02010600030101010101" pitchFamily="2" charset="-122"/>
            </a:endParaRPr>
          </a:p>
          <a:p>
            <a:pPr algn="ctr" eaLnBrk="1" hangingPunct="1">
              <a:lnSpc>
                <a:spcPct val="150000"/>
              </a:lnSpc>
            </a:pPr>
            <a:r>
              <a:rPr lang="en-US" altLang="zh-CN" sz="3600" baseline="30000" dirty="0">
                <a:solidFill>
                  <a:srgbClr val="000066"/>
                </a:solidFill>
                <a:latin typeface="宋体" panose="02010600030101010101" pitchFamily="2" charset="-122"/>
                <a:ea typeface="宋体" panose="02010600030101010101" pitchFamily="2" charset="-122"/>
              </a:rPr>
              <a:t>3-</a:t>
            </a:r>
            <a:r>
              <a:rPr lang="zh-CN" altLang="en-US" sz="3600" baseline="30000" dirty="0">
                <a:solidFill>
                  <a:srgbClr val="000066"/>
                </a:solidFill>
                <a:latin typeface="宋体" panose="02010600030101010101" pitchFamily="2" charset="-122"/>
                <a:ea typeface="宋体" panose="02010600030101010101" pitchFamily="2" charset="-122"/>
              </a:rPr>
              <a:t>分解网   </a:t>
            </a:r>
            <a:r>
              <a:rPr lang="en-US" altLang="zh-CN" sz="3600" baseline="30000" dirty="0">
                <a:solidFill>
                  <a:srgbClr val="000066"/>
                </a:solidFill>
                <a:latin typeface="宋体" panose="02010600030101010101" pitchFamily="2" charset="-122"/>
                <a:ea typeface="宋体" panose="02010600030101010101" pitchFamily="2" charset="-122"/>
              </a:rPr>
              <a:t>4-</a:t>
            </a:r>
            <a:r>
              <a:rPr lang="zh-CN" altLang="en-US" sz="3600" baseline="30000" dirty="0">
                <a:solidFill>
                  <a:srgbClr val="000066"/>
                </a:solidFill>
                <a:latin typeface="宋体" panose="02010600030101010101" pitchFamily="2" charset="-122"/>
                <a:ea typeface="宋体" panose="02010600030101010101" pitchFamily="2" charset="-122"/>
              </a:rPr>
              <a:t>瓶体</a:t>
            </a:r>
            <a:endParaRPr lang="zh-CN" altLang="en-US" sz="3600" baseline="30000" dirty="0">
              <a:solidFill>
                <a:srgbClr val="000066"/>
              </a:solidFill>
              <a:latin typeface="宋体" panose="02010600030101010101" pitchFamily="2" charset="-122"/>
              <a:ea typeface="宋体" panose="02010600030101010101" pitchFamily="2" charset="-122"/>
            </a:endParaRPr>
          </a:p>
          <a:p>
            <a:pPr algn="ctr" eaLnBrk="1" hangingPunct="1">
              <a:lnSpc>
                <a:spcPct val="150000"/>
              </a:lnSpc>
            </a:pPr>
            <a:r>
              <a:rPr lang="en-US" altLang="zh-CN" sz="3600" baseline="30000" dirty="0">
                <a:solidFill>
                  <a:srgbClr val="000066"/>
                </a:solidFill>
                <a:latin typeface="宋体" panose="02010600030101010101" pitchFamily="2" charset="-122"/>
                <a:ea typeface="宋体" panose="02010600030101010101" pitchFamily="2" charset="-122"/>
              </a:rPr>
              <a:t>5-</a:t>
            </a:r>
            <a:r>
              <a:rPr lang="zh-CN" altLang="en-US" sz="3600" baseline="30000" dirty="0">
                <a:solidFill>
                  <a:srgbClr val="000066"/>
                </a:solidFill>
                <a:latin typeface="宋体" panose="02010600030101010101" pitchFamily="2" charset="-122"/>
                <a:ea typeface="宋体" panose="02010600030101010101" pitchFamily="2" charset="-122"/>
              </a:rPr>
              <a:t>微孔填料</a:t>
            </a:r>
            <a:r>
              <a:rPr lang="en-US" altLang="zh-CN" sz="3600" baseline="30000" dirty="0">
                <a:solidFill>
                  <a:srgbClr val="000066"/>
                </a:solidFill>
                <a:latin typeface="宋体" panose="02010600030101010101" pitchFamily="2" charset="-122"/>
                <a:ea typeface="宋体" panose="02010600030101010101" pitchFamily="2" charset="-122"/>
              </a:rPr>
              <a:t>(</a:t>
            </a:r>
            <a:r>
              <a:rPr lang="zh-CN" altLang="en-US" sz="3600" baseline="30000" dirty="0">
                <a:solidFill>
                  <a:srgbClr val="000066"/>
                </a:solidFill>
                <a:latin typeface="宋体" panose="02010600030101010101" pitchFamily="2" charset="-122"/>
                <a:ea typeface="宋体" panose="02010600030101010101" pitchFamily="2" charset="-122"/>
              </a:rPr>
              <a:t>硅酸钙</a:t>
            </a:r>
            <a:r>
              <a:rPr lang="en-US" altLang="zh-CN" sz="3600" baseline="30000" dirty="0">
                <a:solidFill>
                  <a:srgbClr val="000066"/>
                </a:solidFill>
                <a:latin typeface="宋体" panose="02010600030101010101" pitchFamily="2" charset="-122"/>
                <a:ea typeface="宋体" panose="02010600030101010101" pitchFamily="2" charset="-122"/>
              </a:rPr>
              <a:t>)</a:t>
            </a:r>
            <a:endParaRPr lang="en-US" altLang="zh-CN" sz="3600" baseline="30000" dirty="0">
              <a:solidFill>
                <a:srgbClr val="000066"/>
              </a:solidFill>
              <a:latin typeface="宋体" panose="02010600030101010101" pitchFamily="2" charset="-122"/>
              <a:ea typeface="宋体" panose="02010600030101010101" pitchFamily="2" charset="-122"/>
            </a:endParaRPr>
          </a:p>
          <a:p>
            <a:pPr algn="ctr" eaLnBrk="1" hangingPunct="1">
              <a:lnSpc>
                <a:spcPct val="150000"/>
              </a:lnSpc>
            </a:pPr>
            <a:r>
              <a:rPr lang="en-US" altLang="zh-CN" sz="3600" baseline="30000" dirty="0">
                <a:solidFill>
                  <a:srgbClr val="000066"/>
                </a:solidFill>
                <a:latin typeface="宋体" panose="02010600030101010101" pitchFamily="2" charset="-122"/>
                <a:ea typeface="宋体" panose="02010600030101010101" pitchFamily="2" charset="-122"/>
              </a:rPr>
              <a:t>6-</a:t>
            </a:r>
            <a:r>
              <a:rPr lang="zh-CN" altLang="en-US" sz="3600" baseline="30000" dirty="0">
                <a:solidFill>
                  <a:srgbClr val="000066"/>
                </a:solidFill>
                <a:latin typeface="宋体" panose="02010600030101010101" pitchFamily="2" charset="-122"/>
                <a:ea typeface="宋体" panose="02010600030101010101" pitchFamily="2" charset="-122"/>
              </a:rPr>
              <a:t>底座   </a:t>
            </a:r>
            <a:r>
              <a:rPr lang="en-US" altLang="zh-CN" sz="3600" baseline="30000" dirty="0">
                <a:solidFill>
                  <a:srgbClr val="000066"/>
                </a:solidFill>
                <a:latin typeface="宋体" panose="02010600030101010101" pitchFamily="2" charset="-122"/>
                <a:ea typeface="宋体" panose="02010600030101010101" pitchFamily="2" charset="-122"/>
              </a:rPr>
              <a:t>7-</a:t>
            </a:r>
            <a:r>
              <a:rPr lang="zh-CN" altLang="en-US" sz="3600" baseline="30000" dirty="0">
                <a:solidFill>
                  <a:srgbClr val="000066"/>
                </a:solidFill>
                <a:latin typeface="宋体" panose="02010600030101010101" pitchFamily="2" charset="-122"/>
                <a:ea typeface="宋体" panose="02010600030101010101" pitchFamily="2" charset="-122"/>
              </a:rPr>
              <a:t>易熔塞</a:t>
            </a:r>
            <a:endParaRPr lang="zh-CN" altLang="en-US" sz="3600" baseline="30000" dirty="0">
              <a:solidFill>
                <a:srgbClr val="000066"/>
              </a:solidFill>
              <a:latin typeface="宋体" panose="02010600030101010101" pitchFamily="2" charset="-122"/>
              <a:ea typeface="宋体" panose="02010600030101010101" pitchFamily="2" charset="-122"/>
            </a:endParaRPr>
          </a:p>
        </p:txBody>
      </p:sp>
      <p:sp>
        <p:nvSpPr>
          <p:cNvPr id="56327"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6091"/>
                                        </p:tgtEl>
                                        <p:attrNameLst>
                                          <p:attrName>style.visibility</p:attrName>
                                        </p:attrNameLst>
                                      </p:cBhvr>
                                      <p:to>
                                        <p:strVal val="visible"/>
                                      </p:to>
                                    </p:set>
                                    <p:animEffect transition="in" filter="barn(outVertical)">
                                      <p:cBhvr>
                                        <p:cTn id="7" dur="500"/>
                                        <p:tgtEl>
                                          <p:spTgt spid="46091"/>
                                        </p:tgtEl>
                                      </p:cBhvr>
                                    </p:animEffect>
                                  </p:childTnLst>
                                </p:cTn>
                              </p:par>
                              <p:par>
                                <p:cTn id="8" presetID="6" presetClass="emph" presetSubtype="0" fill="hold" grpId="1" nodeType="withEffect">
                                  <p:stCondLst>
                                    <p:cond delay="0"/>
                                  </p:stCondLst>
                                  <p:childTnLst>
                                    <p:animScale>
                                      <p:cBhvr>
                                        <p:cTn id="9" dur="2000" fill="hold"/>
                                        <p:tgtEl>
                                          <p:spTgt spid="4609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1" grpId="0" bldLvl="0" animBg="1"/>
      <p:bldP spid="46091" grpId="1"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15" name="AutoShape 12"/>
          <p:cNvSpPr/>
          <p:nvPr/>
        </p:nvSpPr>
        <p:spPr>
          <a:xfrm rot="-2053206">
            <a:off x="9083675" y="7208838"/>
            <a:ext cx="2620963" cy="1712912"/>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58371" name="Rectangle 4"/>
          <p:cNvSpPr/>
          <p:nvPr/>
        </p:nvSpPr>
        <p:spPr>
          <a:xfrm>
            <a:off x="1538288" y="1323975"/>
            <a:ext cx="4962525"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一）常用气瓶结构</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58372" name="Rectangle 14"/>
          <p:cNvSpPr/>
          <p:nvPr/>
        </p:nvSpPr>
        <p:spPr>
          <a:xfrm>
            <a:off x="1360488" y="2381250"/>
            <a:ext cx="3327400" cy="1753235"/>
          </a:xfrm>
          <a:prstGeom prst="rect">
            <a:avLst/>
          </a:prstGeom>
          <a:noFill/>
          <a:ln w="9525">
            <a:noFill/>
          </a:ln>
        </p:spPr>
        <p:txBody>
          <a:bodyPr anchor="t" anchorCtr="1">
            <a:spAutoFit/>
          </a:bodyPr>
          <a:p>
            <a:pPr algn="ctr">
              <a:lnSpc>
                <a:spcPct val="150000"/>
              </a:lnSpc>
            </a:pPr>
            <a:r>
              <a:rPr lang="zh-CN" altLang="en-US" sz="3600" dirty="0">
                <a:solidFill>
                  <a:srgbClr val="FF0000"/>
                </a:solidFill>
                <a:latin typeface="宋体" panose="02010600030101010101" pitchFamily="2" charset="-122"/>
                <a:ea typeface="宋体" panose="02010600030101010101" pitchFamily="2" charset="-122"/>
              </a:rPr>
              <a:t>（</a:t>
            </a:r>
            <a:r>
              <a:rPr lang="en-US" altLang="zh-CN" sz="3600" dirty="0">
                <a:solidFill>
                  <a:srgbClr val="FF0000"/>
                </a:solidFill>
                <a:latin typeface="宋体" panose="02010600030101010101" pitchFamily="2" charset="-122"/>
                <a:ea typeface="宋体" panose="02010600030101010101" pitchFamily="2" charset="-122"/>
              </a:rPr>
              <a:t>2</a:t>
            </a:r>
            <a:r>
              <a:rPr lang="zh-CN" altLang="en-US" sz="3600" dirty="0">
                <a:solidFill>
                  <a:srgbClr val="FF0000"/>
                </a:solidFill>
                <a:latin typeface="宋体" panose="02010600030101010101" pitchFamily="2" charset="-122"/>
                <a:ea typeface="宋体" panose="02010600030101010101" pitchFamily="2" charset="-122"/>
              </a:rPr>
              <a:t>）乙炔气瓶阀</a:t>
            </a:r>
            <a:endParaRPr lang="zh-CN" altLang="en-US" sz="3600" dirty="0">
              <a:solidFill>
                <a:srgbClr val="FF0000"/>
              </a:solidFill>
              <a:latin typeface="宋体" panose="02010600030101010101" pitchFamily="2" charset="-122"/>
              <a:ea typeface="宋体" panose="02010600030101010101" pitchFamily="2" charset="-122"/>
            </a:endParaRPr>
          </a:p>
        </p:txBody>
      </p:sp>
      <p:pic>
        <p:nvPicPr>
          <p:cNvPr id="58373" name="Picture 6" descr="1"/>
          <p:cNvPicPr>
            <a:picLocks noChangeAspect="1"/>
          </p:cNvPicPr>
          <p:nvPr/>
        </p:nvPicPr>
        <p:blipFill>
          <a:blip r:embed="rId1"/>
          <a:stretch>
            <a:fillRect/>
          </a:stretch>
        </p:blipFill>
        <p:spPr>
          <a:xfrm>
            <a:off x="2066925" y="3289300"/>
            <a:ext cx="3221038" cy="4794250"/>
          </a:xfrm>
          <a:prstGeom prst="rect">
            <a:avLst/>
          </a:prstGeom>
          <a:noFill/>
          <a:ln w="9525">
            <a:noFill/>
          </a:ln>
        </p:spPr>
      </p:pic>
      <p:sp>
        <p:nvSpPr>
          <p:cNvPr id="58374" name="Rectangle 7"/>
          <p:cNvSpPr/>
          <p:nvPr/>
        </p:nvSpPr>
        <p:spPr>
          <a:xfrm>
            <a:off x="237173" y="8083551"/>
            <a:ext cx="5631180" cy="1050925"/>
          </a:xfrm>
          <a:prstGeom prst="rect">
            <a:avLst/>
          </a:prstGeom>
          <a:noFill/>
          <a:ln w="9525">
            <a:noFill/>
          </a:ln>
          <a:effectLst>
            <a:prstShdw prst="shdw17" dist="17961" dir="2699999">
              <a:srgbClr val="708688"/>
            </a:prstShdw>
          </a:effectLst>
        </p:spPr>
        <p:txBody>
          <a:bodyPr wrap="none" anchor="ctr" anchorCtr="0">
            <a:spAutoFit/>
          </a:bodyPr>
          <a:p>
            <a:pPr algn="ctr" eaLnBrk="1" hangingPunct="1"/>
            <a:r>
              <a:rPr lang="zh-CN" altLang="en-US" baseline="30000" dirty="0">
                <a:solidFill>
                  <a:srgbClr val="000066"/>
                </a:solidFill>
                <a:latin typeface="宋体" panose="02010600030101010101" pitchFamily="2" charset="-122"/>
                <a:ea typeface="宋体" panose="02010600030101010101" pitchFamily="2" charset="-122"/>
              </a:rPr>
              <a:t> 乙炔阀门的构造</a:t>
            </a:r>
            <a:endParaRPr lang="zh-CN" altLang="en-US" baseline="30000" dirty="0">
              <a:solidFill>
                <a:srgbClr val="000066"/>
              </a:solidFill>
              <a:latin typeface="宋体" panose="02010600030101010101" pitchFamily="2" charset="-122"/>
              <a:ea typeface="宋体" panose="02010600030101010101" pitchFamily="2" charset="-122"/>
            </a:endParaRPr>
          </a:p>
          <a:p>
            <a:pPr algn="ctr" eaLnBrk="1" hangingPunct="1"/>
            <a:r>
              <a:rPr lang="en-US" altLang="zh-CN" baseline="30000" dirty="0">
                <a:solidFill>
                  <a:srgbClr val="000066"/>
                </a:solidFill>
                <a:latin typeface="宋体" panose="02010600030101010101" pitchFamily="2" charset="-122"/>
                <a:ea typeface="宋体" panose="02010600030101010101" pitchFamily="2" charset="-122"/>
              </a:rPr>
              <a:t>1—</a:t>
            </a:r>
            <a:r>
              <a:rPr lang="zh-CN" altLang="en-US" baseline="30000" dirty="0">
                <a:solidFill>
                  <a:srgbClr val="000066"/>
                </a:solidFill>
                <a:latin typeface="宋体" panose="02010600030101010101" pitchFamily="2" charset="-122"/>
                <a:ea typeface="宋体" panose="02010600030101010101" pitchFamily="2" charset="-122"/>
              </a:rPr>
              <a:t>阀杆  </a:t>
            </a:r>
            <a:r>
              <a:rPr lang="en-US" altLang="zh-CN" baseline="30000" dirty="0">
                <a:solidFill>
                  <a:srgbClr val="000066"/>
                </a:solidFill>
                <a:latin typeface="宋体" panose="02010600030101010101" pitchFamily="2" charset="-122"/>
                <a:ea typeface="宋体" panose="02010600030101010101" pitchFamily="2" charset="-122"/>
              </a:rPr>
              <a:t>2—</a:t>
            </a:r>
            <a:r>
              <a:rPr lang="zh-CN" altLang="en-US" baseline="30000" dirty="0">
                <a:solidFill>
                  <a:srgbClr val="000066"/>
                </a:solidFill>
                <a:latin typeface="宋体" panose="02010600030101010101" pitchFamily="2" charset="-122"/>
                <a:ea typeface="宋体" panose="02010600030101010101" pitchFamily="2" charset="-122"/>
              </a:rPr>
              <a:t>压紧螺母  </a:t>
            </a:r>
            <a:r>
              <a:rPr lang="en-US" altLang="zh-CN" baseline="30000" dirty="0">
                <a:solidFill>
                  <a:srgbClr val="000066"/>
                </a:solidFill>
                <a:latin typeface="宋体" panose="02010600030101010101" pitchFamily="2" charset="-122"/>
                <a:ea typeface="宋体" panose="02010600030101010101" pitchFamily="2" charset="-122"/>
              </a:rPr>
              <a:t>3—</a:t>
            </a:r>
            <a:r>
              <a:rPr lang="zh-CN" altLang="en-US" baseline="30000" dirty="0">
                <a:solidFill>
                  <a:srgbClr val="000066"/>
                </a:solidFill>
                <a:latin typeface="宋体" panose="02010600030101010101" pitchFamily="2" charset="-122"/>
                <a:ea typeface="宋体" panose="02010600030101010101" pitchFamily="2" charset="-122"/>
              </a:rPr>
              <a:t>密封圈  </a:t>
            </a:r>
            <a:r>
              <a:rPr lang="en-US" altLang="zh-CN" baseline="30000" dirty="0">
                <a:solidFill>
                  <a:srgbClr val="000066"/>
                </a:solidFill>
                <a:latin typeface="宋体" panose="02010600030101010101" pitchFamily="2" charset="-122"/>
                <a:ea typeface="宋体" panose="02010600030101010101" pitchFamily="2" charset="-122"/>
              </a:rPr>
              <a:t>4—</a:t>
            </a:r>
            <a:r>
              <a:rPr lang="zh-CN" altLang="en-US" baseline="30000" dirty="0">
                <a:solidFill>
                  <a:srgbClr val="000066"/>
                </a:solidFill>
                <a:latin typeface="宋体" panose="02010600030101010101" pitchFamily="2" charset="-122"/>
                <a:ea typeface="宋体" panose="02010600030101010101" pitchFamily="2" charset="-122"/>
              </a:rPr>
              <a:t>活门 </a:t>
            </a:r>
            <a:endParaRPr lang="zh-CN" altLang="en-US" baseline="30000" dirty="0">
              <a:solidFill>
                <a:srgbClr val="000066"/>
              </a:solidFill>
              <a:latin typeface="宋体" panose="02010600030101010101" pitchFamily="2" charset="-122"/>
              <a:ea typeface="宋体" panose="02010600030101010101" pitchFamily="2" charset="-122"/>
            </a:endParaRPr>
          </a:p>
          <a:p>
            <a:pPr algn="ctr" eaLnBrk="1" hangingPunct="1"/>
            <a:r>
              <a:rPr lang="zh-CN" altLang="en-US" baseline="30000" dirty="0">
                <a:solidFill>
                  <a:srgbClr val="000066"/>
                </a:solidFill>
                <a:latin typeface="宋体" panose="02010600030101010101" pitchFamily="2" charset="-122"/>
                <a:ea typeface="宋体" panose="02010600030101010101" pitchFamily="2" charset="-122"/>
              </a:rPr>
              <a:t> </a:t>
            </a:r>
            <a:r>
              <a:rPr lang="en-US" altLang="zh-CN" baseline="30000" dirty="0">
                <a:solidFill>
                  <a:srgbClr val="000066"/>
                </a:solidFill>
                <a:latin typeface="宋体" panose="02010600030101010101" pitchFamily="2" charset="-122"/>
                <a:ea typeface="宋体" panose="02010600030101010101" pitchFamily="2" charset="-122"/>
              </a:rPr>
              <a:t>5—</a:t>
            </a:r>
            <a:r>
              <a:rPr lang="zh-CN" altLang="en-US" baseline="30000" dirty="0">
                <a:solidFill>
                  <a:srgbClr val="000066"/>
                </a:solidFill>
                <a:latin typeface="宋体" panose="02010600030101010101" pitchFamily="2" charset="-122"/>
                <a:ea typeface="宋体" panose="02010600030101010101" pitchFamily="2" charset="-122"/>
              </a:rPr>
              <a:t>尼龙垫  </a:t>
            </a:r>
            <a:r>
              <a:rPr lang="en-US" altLang="zh-CN" baseline="30000" dirty="0">
                <a:solidFill>
                  <a:srgbClr val="000066"/>
                </a:solidFill>
                <a:latin typeface="宋体" panose="02010600030101010101" pitchFamily="2" charset="-122"/>
                <a:ea typeface="宋体" panose="02010600030101010101" pitchFamily="2" charset="-122"/>
              </a:rPr>
              <a:t>6—</a:t>
            </a:r>
            <a:r>
              <a:rPr lang="zh-CN" altLang="en-US" baseline="30000" dirty="0">
                <a:solidFill>
                  <a:srgbClr val="000066"/>
                </a:solidFill>
                <a:latin typeface="宋体" panose="02010600030101010101" pitchFamily="2" charset="-122"/>
                <a:ea typeface="宋体" panose="02010600030101010101" pitchFamily="2" charset="-122"/>
              </a:rPr>
              <a:t>阀体  </a:t>
            </a:r>
            <a:r>
              <a:rPr lang="en-US" altLang="zh-CN" baseline="30000" dirty="0">
                <a:solidFill>
                  <a:srgbClr val="000066"/>
                </a:solidFill>
                <a:latin typeface="宋体" panose="02010600030101010101" pitchFamily="2" charset="-122"/>
                <a:ea typeface="宋体" panose="02010600030101010101" pitchFamily="2" charset="-122"/>
              </a:rPr>
              <a:t>7—</a:t>
            </a:r>
            <a:r>
              <a:rPr lang="zh-CN" altLang="en-US" baseline="30000" dirty="0">
                <a:solidFill>
                  <a:srgbClr val="000066"/>
                </a:solidFill>
                <a:latin typeface="宋体" panose="02010600030101010101" pitchFamily="2" charset="-122"/>
                <a:ea typeface="宋体" panose="02010600030101010101" pitchFamily="2" charset="-122"/>
              </a:rPr>
              <a:t>过滤件</a:t>
            </a:r>
            <a:endParaRPr lang="zh-CN" altLang="en-US" baseline="30000" dirty="0">
              <a:solidFill>
                <a:srgbClr val="000066"/>
              </a:solidFill>
              <a:latin typeface="宋体" panose="02010600030101010101" pitchFamily="2" charset="-122"/>
              <a:ea typeface="宋体" panose="02010600030101010101" pitchFamily="2" charset="-122"/>
            </a:endParaRPr>
          </a:p>
        </p:txBody>
      </p:sp>
      <p:sp>
        <p:nvSpPr>
          <p:cNvPr id="58375" name="Rectangle 8"/>
          <p:cNvSpPr/>
          <p:nvPr/>
        </p:nvSpPr>
        <p:spPr>
          <a:xfrm>
            <a:off x="5286375" y="2707164"/>
            <a:ext cx="7059613" cy="4950460"/>
          </a:xfrm>
          <a:prstGeom prst="rect">
            <a:avLst/>
          </a:prstGeom>
          <a:noFill/>
          <a:ln w="9525">
            <a:noFill/>
          </a:ln>
          <a:effectLst>
            <a:prstShdw prst="shdw17" dist="17961" dir="2699999">
              <a:srgbClr val="708688"/>
            </a:prstShdw>
          </a:effectLst>
        </p:spPr>
        <p:txBody>
          <a:bodyPr anchor="ctr" anchorCtr="0">
            <a:spAutoFit/>
          </a:bodyPr>
          <a:p>
            <a:pPr algn="ctr">
              <a:lnSpc>
                <a:spcPct val="150000"/>
              </a:lnSpc>
            </a:pPr>
            <a:r>
              <a:rPr lang="zh-CN" altLang="en-US" sz="3600" baseline="30000" dirty="0">
                <a:solidFill>
                  <a:srgbClr val="000066"/>
                </a:solidFill>
                <a:latin typeface="宋体" panose="02010600030101010101" pitchFamily="2" charset="-122"/>
                <a:ea typeface="宋体" panose="02010600030101010101" pitchFamily="2" charset="-122"/>
              </a:rPr>
              <a:t>它主要包括阀体、阀杆、密封垫圈、压紧螺母、活门和过滤件等几部分。乙炔阀门没有手轮，活门开启和关闭是靠方孔套筒扳手完成的。当方形套筒反手按逆时针方向旋转阀杆上端的方形头时，活门向上移动是开启阀门，反之则是关闭。乙炔瓶阀体是由低碳钢制成的，阀体下端加工成</a:t>
            </a:r>
            <a:r>
              <a:rPr lang="en-US" altLang="zh-CN" sz="3600" baseline="30000" dirty="0">
                <a:solidFill>
                  <a:srgbClr val="000066"/>
                </a:solidFill>
                <a:latin typeface="宋体" panose="02010600030101010101" pitchFamily="2" charset="-122"/>
                <a:ea typeface="宋体" panose="02010600030101010101" pitchFamily="2" charset="-122"/>
              </a:rPr>
              <a:t>Φ27</a:t>
            </a:r>
            <a:r>
              <a:rPr lang="zh-CN" altLang="en-US" sz="3600" baseline="30000" dirty="0">
                <a:solidFill>
                  <a:srgbClr val="000066"/>
                </a:solidFill>
                <a:latin typeface="宋体" panose="02010600030101010101" pitchFamily="2" charset="-122"/>
                <a:ea typeface="宋体" panose="02010600030101010101" pitchFamily="2" charset="-122"/>
              </a:rPr>
              <a:t>．</a:t>
            </a:r>
            <a:r>
              <a:rPr lang="en-US" altLang="zh-CN" sz="3600" baseline="30000" dirty="0">
                <a:solidFill>
                  <a:srgbClr val="000066"/>
                </a:solidFill>
                <a:latin typeface="宋体" panose="02010600030101010101" pitchFamily="2" charset="-122"/>
                <a:ea typeface="宋体" panose="02010600030101010101" pitchFamily="2" charset="-122"/>
              </a:rPr>
              <a:t>8×14</a:t>
            </a:r>
            <a:r>
              <a:rPr lang="zh-CN" altLang="en-US" sz="3600" baseline="30000" dirty="0">
                <a:solidFill>
                  <a:srgbClr val="000066"/>
                </a:solidFill>
                <a:latin typeface="宋体" panose="02010600030101010101" pitchFamily="2" charset="-122"/>
                <a:ea typeface="宋体" panose="02010600030101010101" pitchFamily="2" charset="-122"/>
              </a:rPr>
              <a:t>牙／英寸螺纹的锥形尾，以使旋入瓶体上口。由于乙炔瓶阀的出气口处，无螺纹，因此使用减压器时必须带有夹紧装置与瓶阀结合。</a:t>
            </a:r>
            <a:endParaRPr lang="zh-CN" altLang="en-US" sz="3600" baseline="30000" dirty="0">
              <a:solidFill>
                <a:srgbClr val="000066"/>
              </a:solidFill>
              <a:latin typeface="宋体" panose="02010600030101010101" pitchFamily="2" charset="-122"/>
              <a:ea typeface="宋体" panose="02010600030101010101" pitchFamily="2" charset="-122"/>
            </a:endParaRPr>
          </a:p>
        </p:txBody>
      </p:sp>
      <p:sp>
        <p:nvSpPr>
          <p:cNvPr id="58376" name="Rectangle 5"/>
          <p:cNvSpPr/>
          <p:nvPr/>
        </p:nvSpPr>
        <p:spPr>
          <a:xfrm>
            <a:off x="1270794" y="1967230"/>
            <a:ext cx="8839200" cy="631190"/>
          </a:xfrm>
          <a:prstGeom prst="rect">
            <a:avLst/>
          </a:prstGeom>
          <a:noFill/>
          <a:ln w="9525">
            <a:noFill/>
          </a:ln>
          <a:effectLst>
            <a:prstShdw prst="shdw17" dist="17961" dir="2699999">
              <a:srgbClr val="708688"/>
            </a:prstShdw>
          </a:effectLst>
        </p:spPr>
        <p:txBody>
          <a:bodyPr wrap="none" anchor="ctr" anchorCtr="0">
            <a:spAutoFit/>
          </a:bodyPr>
          <a:p>
            <a:pPr algn="ctr">
              <a:lnSpc>
                <a:spcPct val="150000"/>
              </a:lnSpc>
            </a:pPr>
            <a:r>
              <a:rPr lang="zh-CN" altLang="en-US" sz="3600" baseline="30000" dirty="0">
                <a:solidFill>
                  <a:srgbClr val="000066"/>
                </a:solidFill>
                <a:latin typeface="宋体" panose="02010600030101010101" pitchFamily="2" charset="-122"/>
                <a:ea typeface="宋体" panose="02010600030101010101" pitchFamily="2" charset="-122"/>
              </a:rPr>
              <a:t> 乙炔瓶阀是控制乙炔瓶内乙炔进出的阀门，它的构造如图所示。 </a:t>
            </a:r>
            <a:endParaRPr lang="zh-CN" altLang="en-US" sz="3600" baseline="30000" dirty="0">
              <a:solidFill>
                <a:srgbClr val="000066"/>
              </a:solidFill>
              <a:latin typeface="宋体" panose="02010600030101010101" pitchFamily="2" charset="-122"/>
              <a:ea typeface="宋体" panose="02010600030101010101" pitchFamily="2" charset="-122"/>
            </a:endParaRPr>
          </a:p>
        </p:txBody>
      </p:sp>
      <p:sp>
        <p:nvSpPr>
          <p:cNvPr id="58377"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7115"/>
                                        </p:tgtEl>
                                        <p:attrNameLst>
                                          <p:attrName>style.visibility</p:attrName>
                                        </p:attrNameLst>
                                      </p:cBhvr>
                                      <p:to>
                                        <p:strVal val="visible"/>
                                      </p:to>
                                    </p:set>
                                    <p:animEffect transition="in" filter="barn(outVertical)">
                                      <p:cBhvr>
                                        <p:cTn id="7" dur="500"/>
                                        <p:tgtEl>
                                          <p:spTgt spid="47115"/>
                                        </p:tgtEl>
                                      </p:cBhvr>
                                    </p:animEffect>
                                  </p:childTnLst>
                                </p:cTn>
                              </p:par>
                              <p:par>
                                <p:cTn id="8" presetID="6" presetClass="emph" presetSubtype="0" fill="hold" grpId="1" nodeType="withEffect">
                                  <p:stCondLst>
                                    <p:cond delay="0"/>
                                  </p:stCondLst>
                                  <p:childTnLst>
                                    <p:animScale>
                                      <p:cBhvr>
                                        <p:cTn id="9" dur="2000" fill="hold"/>
                                        <p:tgtEl>
                                          <p:spTgt spid="471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5" grpId="0" bldLvl="0" animBg="1"/>
      <p:bldP spid="47115" grpId="1"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9" name="AutoShape 12"/>
          <p:cNvSpPr/>
          <p:nvPr/>
        </p:nvSpPr>
        <p:spPr>
          <a:xfrm rot="-2053206">
            <a:off x="9021763" y="7523163"/>
            <a:ext cx="2619375" cy="1712912"/>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59395" name="Rectangle 4"/>
          <p:cNvSpPr/>
          <p:nvPr/>
        </p:nvSpPr>
        <p:spPr>
          <a:xfrm>
            <a:off x="1460500" y="1520825"/>
            <a:ext cx="4535488"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一）常用气瓶结构</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59396" name="Rectangle 14"/>
          <p:cNvSpPr/>
          <p:nvPr/>
        </p:nvSpPr>
        <p:spPr>
          <a:xfrm>
            <a:off x="1492727" y="2344738"/>
            <a:ext cx="2708910" cy="922020"/>
          </a:xfrm>
          <a:prstGeom prst="rect">
            <a:avLst/>
          </a:prstGeom>
          <a:noFill/>
          <a:ln w="9525">
            <a:noFill/>
          </a:ln>
        </p:spPr>
        <p:txBody>
          <a:bodyPr wrap="none" anchor="t" anchorCtr="1">
            <a:spAutoFit/>
          </a:bodyPr>
          <a:p>
            <a:pPr algn="ctr">
              <a:lnSpc>
                <a:spcPct val="150000"/>
              </a:lnSpc>
            </a:pPr>
            <a:r>
              <a:rPr lang="en-US" altLang="zh-CN" sz="3600" dirty="0">
                <a:solidFill>
                  <a:srgbClr val="FF0000"/>
                </a:solidFill>
                <a:latin typeface="宋体" panose="02010600030101010101" pitchFamily="2" charset="-122"/>
                <a:ea typeface="宋体" panose="02010600030101010101" pitchFamily="2" charset="-122"/>
              </a:rPr>
              <a:t>3</a:t>
            </a:r>
            <a:r>
              <a:rPr lang="zh-CN" altLang="en-US" sz="3600" dirty="0">
                <a:solidFill>
                  <a:srgbClr val="FF0000"/>
                </a:solidFill>
                <a:latin typeface="宋体" panose="02010600030101010101" pitchFamily="2" charset="-122"/>
                <a:ea typeface="宋体" panose="02010600030101010101" pitchFamily="2" charset="-122"/>
              </a:rPr>
              <a:t>、液化气瓶</a:t>
            </a:r>
            <a:endParaRPr lang="zh-CN" altLang="en-US" sz="3600" dirty="0">
              <a:solidFill>
                <a:srgbClr val="FF0000"/>
              </a:solidFill>
              <a:latin typeface="宋体" panose="02010600030101010101" pitchFamily="2" charset="-122"/>
              <a:ea typeface="宋体" panose="02010600030101010101" pitchFamily="2" charset="-122"/>
            </a:endParaRPr>
          </a:p>
        </p:txBody>
      </p:sp>
      <p:sp>
        <p:nvSpPr>
          <p:cNvPr id="59397" name="Rectangle 4"/>
          <p:cNvSpPr/>
          <p:nvPr/>
        </p:nvSpPr>
        <p:spPr>
          <a:xfrm>
            <a:off x="1755775" y="3431858"/>
            <a:ext cx="10034270" cy="4950460"/>
          </a:xfrm>
          <a:prstGeom prst="rect">
            <a:avLst/>
          </a:prstGeom>
          <a:noFill/>
          <a:ln w="9525">
            <a:noFill/>
          </a:ln>
          <a:effectLst>
            <a:prstShdw prst="shdw17" dist="17961" dir="2699999">
              <a:srgbClr val="708688"/>
            </a:prstShdw>
          </a:effectLst>
        </p:spPr>
        <p:txBody>
          <a:bodyPr wrap="none" anchor="ctr" anchorCtr="0">
            <a:spAutoFit/>
          </a:bodyPr>
          <a:p>
            <a:pPr>
              <a:lnSpc>
                <a:spcPct val="150000"/>
              </a:lnSpc>
            </a:pPr>
            <a:r>
              <a:rPr lang="zh-CN" altLang="en-US" sz="3600" baseline="30000" dirty="0">
                <a:solidFill>
                  <a:srgbClr val="000066"/>
                </a:solidFill>
                <a:latin typeface="宋体" panose="02010600030101010101" pitchFamily="2" charset="-122"/>
                <a:ea typeface="宋体" panose="02010600030101010101" pitchFamily="2" charset="-122"/>
              </a:rPr>
              <a:t>    液化石油气瓶是贮存液化石油气的专用容器，按用量及使用方式不同</a:t>
            </a:r>
            <a:endParaRPr lang="zh-CN" altLang="en-US" sz="3600" baseline="30000" dirty="0">
              <a:solidFill>
                <a:srgbClr val="000066"/>
              </a:solidFill>
              <a:latin typeface="宋体" panose="02010600030101010101" pitchFamily="2" charset="-122"/>
              <a:ea typeface="宋体" panose="02010600030101010101" pitchFamily="2" charset="-122"/>
            </a:endParaRPr>
          </a:p>
          <a:p>
            <a:pPr>
              <a:lnSpc>
                <a:spcPct val="150000"/>
              </a:lnSpc>
            </a:pPr>
            <a:r>
              <a:rPr lang="zh-CN" altLang="en-US" sz="3600" baseline="30000" dirty="0">
                <a:solidFill>
                  <a:srgbClr val="000066"/>
                </a:solidFill>
                <a:latin typeface="宋体" panose="02010600030101010101" pitchFamily="2" charset="-122"/>
                <a:ea typeface="宋体" panose="02010600030101010101" pitchFamily="2" charset="-122"/>
              </a:rPr>
              <a:t>气瓶贮存量分别有</a:t>
            </a:r>
            <a:r>
              <a:rPr lang="en-US" altLang="zh-CN" sz="3600" baseline="30000" dirty="0">
                <a:solidFill>
                  <a:srgbClr val="000066"/>
                </a:solidFill>
                <a:latin typeface="宋体" panose="02010600030101010101" pitchFamily="2" charset="-122"/>
                <a:ea typeface="宋体" panose="02010600030101010101" pitchFamily="2" charset="-122"/>
              </a:rPr>
              <a:t>10kg</a:t>
            </a:r>
            <a:r>
              <a:rPr lang="zh-CN" altLang="en-US" sz="3600" baseline="30000" dirty="0">
                <a:solidFill>
                  <a:srgbClr val="000066"/>
                </a:solidFill>
                <a:latin typeface="宋体" panose="02010600030101010101" pitchFamily="2" charset="-122"/>
                <a:ea typeface="宋体" panose="02010600030101010101" pitchFamily="2" charset="-122"/>
              </a:rPr>
              <a:t>、</a:t>
            </a:r>
            <a:r>
              <a:rPr lang="en-US" altLang="zh-CN" sz="3600" baseline="30000" dirty="0">
                <a:solidFill>
                  <a:srgbClr val="000066"/>
                </a:solidFill>
                <a:latin typeface="宋体" panose="02010600030101010101" pitchFamily="2" charset="-122"/>
                <a:ea typeface="宋体" panose="02010600030101010101" pitchFamily="2" charset="-122"/>
              </a:rPr>
              <a:t>15kg</a:t>
            </a:r>
            <a:r>
              <a:rPr lang="zh-CN" altLang="en-US" sz="3600" baseline="30000" dirty="0">
                <a:solidFill>
                  <a:srgbClr val="000066"/>
                </a:solidFill>
                <a:latin typeface="宋体" panose="02010600030101010101" pitchFamily="2" charset="-122"/>
                <a:ea typeface="宋体" panose="02010600030101010101" pitchFamily="2" charset="-122"/>
              </a:rPr>
              <a:t>、</a:t>
            </a:r>
            <a:r>
              <a:rPr lang="en-US" altLang="zh-CN" sz="3600" baseline="30000" dirty="0">
                <a:solidFill>
                  <a:srgbClr val="000066"/>
                </a:solidFill>
                <a:latin typeface="宋体" panose="02010600030101010101" pitchFamily="2" charset="-122"/>
                <a:ea typeface="宋体" panose="02010600030101010101" pitchFamily="2" charset="-122"/>
              </a:rPr>
              <a:t>36kg</a:t>
            </a:r>
            <a:r>
              <a:rPr lang="zh-CN" altLang="en-US" sz="3600" baseline="30000" dirty="0">
                <a:solidFill>
                  <a:srgbClr val="000066"/>
                </a:solidFill>
                <a:latin typeface="宋体" panose="02010600030101010101" pitchFamily="2" charset="-122"/>
                <a:ea typeface="宋体" panose="02010600030101010101" pitchFamily="2" charset="-122"/>
              </a:rPr>
              <a:t>等多种规格，如企业用量较大，</a:t>
            </a:r>
            <a:endParaRPr lang="zh-CN" altLang="en-US" sz="3600" baseline="30000" dirty="0">
              <a:solidFill>
                <a:srgbClr val="000066"/>
              </a:solidFill>
              <a:latin typeface="宋体" panose="02010600030101010101" pitchFamily="2" charset="-122"/>
              <a:ea typeface="宋体" panose="02010600030101010101" pitchFamily="2" charset="-122"/>
            </a:endParaRPr>
          </a:p>
          <a:p>
            <a:pPr>
              <a:lnSpc>
                <a:spcPct val="150000"/>
              </a:lnSpc>
            </a:pPr>
            <a:r>
              <a:rPr lang="zh-CN" altLang="en-US" sz="3600" baseline="30000" dirty="0">
                <a:solidFill>
                  <a:srgbClr val="000066"/>
                </a:solidFill>
                <a:latin typeface="宋体" panose="02010600030101010101" pitchFamily="2" charset="-122"/>
                <a:ea typeface="宋体" panose="02010600030101010101" pitchFamily="2" charset="-122"/>
              </a:rPr>
              <a:t>还可以制造容量为</a:t>
            </a:r>
            <a:r>
              <a:rPr lang="en-US" altLang="zh-CN" sz="3600" baseline="30000" dirty="0">
                <a:solidFill>
                  <a:srgbClr val="000066"/>
                </a:solidFill>
                <a:latin typeface="宋体" panose="02010600030101010101" pitchFamily="2" charset="-122"/>
                <a:ea typeface="宋体" panose="02010600030101010101" pitchFamily="2" charset="-122"/>
              </a:rPr>
              <a:t>1t</a:t>
            </a:r>
            <a:r>
              <a:rPr lang="zh-CN" altLang="en-US" sz="3600" baseline="30000" dirty="0">
                <a:solidFill>
                  <a:srgbClr val="000066"/>
                </a:solidFill>
                <a:latin typeface="宋体" panose="02010600030101010101" pitchFamily="2" charset="-122"/>
                <a:ea typeface="宋体" panose="02010600030101010101" pitchFamily="2" charset="-122"/>
              </a:rPr>
              <a:t>、</a:t>
            </a:r>
            <a:r>
              <a:rPr lang="en-US" altLang="zh-CN" sz="3600" baseline="30000" dirty="0">
                <a:solidFill>
                  <a:srgbClr val="000066"/>
                </a:solidFill>
                <a:latin typeface="宋体" panose="02010600030101010101" pitchFamily="2" charset="-122"/>
                <a:ea typeface="宋体" panose="02010600030101010101" pitchFamily="2" charset="-122"/>
              </a:rPr>
              <a:t>2t</a:t>
            </a:r>
            <a:r>
              <a:rPr lang="zh-CN" altLang="en-US" sz="3600" baseline="30000" dirty="0">
                <a:solidFill>
                  <a:srgbClr val="000066"/>
                </a:solidFill>
                <a:latin typeface="宋体" panose="02010600030101010101" pitchFamily="2" charset="-122"/>
                <a:ea typeface="宋体" panose="02010600030101010101" pitchFamily="2" charset="-122"/>
              </a:rPr>
              <a:t>或更大的贮气罐。</a:t>
            </a:r>
            <a:endParaRPr lang="zh-CN" altLang="en-US" sz="3600" baseline="30000" dirty="0">
              <a:solidFill>
                <a:srgbClr val="000066"/>
              </a:solidFill>
              <a:latin typeface="宋体" panose="02010600030101010101" pitchFamily="2" charset="-122"/>
              <a:ea typeface="宋体" panose="02010600030101010101" pitchFamily="2" charset="-122"/>
            </a:endParaRPr>
          </a:p>
          <a:p>
            <a:pPr>
              <a:lnSpc>
                <a:spcPct val="150000"/>
              </a:lnSpc>
            </a:pPr>
            <a:r>
              <a:rPr lang="zh-CN" altLang="en-US" sz="3600" baseline="30000" dirty="0">
                <a:solidFill>
                  <a:srgbClr val="000066"/>
                </a:solidFill>
                <a:latin typeface="宋体" panose="02010600030101010101" pitchFamily="2" charset="-122"/>
                <a:ea typeface="宋体" panose="02010600030101010101" pitchFamily="2" charset="-122"/>
              </a:rPr>
              <a:t>    气瓶材质选用</a:t>
            </a:r>
            <a:r>
              <a:rPr lang="en-US" altLang="zh-CN" sz="3600" baseline="30000" dirty="0">
                <a:solidFill>
                  <a:srgbClr val="000066"/>
                </a:solidFill>
                <a:latin typeface="宋体" panose="02010600030101010101" pitchFamily="2" charset="-122"/>
                <a:ea typeface="宋体" panose="02010600030101010101" pitchFamily="2" charset="-122"/>
              </a:rPr>
              <a:t>16</a:t>
            </a:r>
            <a:r>
              <a:rPr lang="zh-CN" altLang="en-US" sz="3600" baseline="30000" dirty="0">
                <a:solidFill>
                  <a:srgbClr val="000066"/>
                </a:solidFill>
                <a:latin typeface="宋体" panose="02010600030101010101" pitchFamily="2" charset="-122"/>
                <a:ea typeface="宋体" panose="02010600030101010101" pitchFamily="2" charset="-122"/>
              </a:rPr>
              <a:t>锰钢或优质碳素钢，气瓶的最大工作压力为</a:t>
            </a:r>
            <a:r>
              <a:rPr lang="en-US" altLang="zh-CN" sz="3600" baseline="30000" dirty="0">
                <a:solidFill>
                  <a:srgbClr val="000066"/>
                </a:solidFill>
                <a:latin typeface="宋体" panose="02010600030101010101" pitchFamily="2" charset="-122"/>
                <a:ea typeface="宋体" panose="02010600030101010101" pitchFamily="2" charset="-122"/>
              </a:rPr>
              <a:t>1.6MPa</a:t>
            </a:r>
            <a:r>
              <a:rPr lang="zh-CN" altLang="en-US" sz="3600" baseline="30000" dirty="0">
                <a:solidFill>
                  <a:srgbClr val="000066"/>
                </a:solidFill>
                <a:latin typeface="宋体" panose="02010600030101010101" pitchFamily="2" charset="-122"/>
                <a:ea typeface="宋体" panose="02010600030101010101" pitchFamily="2" charset="-122"/>
              </a:rPr>
              <a:t>，</a:t>
            </a:r>
            <a:endParaRPr lang="zh-CN" altLang="en-US" sz="3600" baseline="30000" dirty="0">
              <a:solidFill>
                <a:srgbClr val="000066"/>
              </a:solidFill>
              <a:latin typeface="宋体" panose="02010600030101010101" pitchFamily="2" charset="-122"/>
              <a:ea typeface="宋体" panose="02010600030101010101" pitchFamily="2" charset="-122"/>
            </a:endParaRPr>
          </a:p>
          <a:p>
            <a:pPr>
              <a:lnSpc>
                <a:spcPct val="150000"/>
              </a:lnSpc>
            </a:pPr>
            <a:r>
              <a:rPr lang="zh-CN" altLang="en-US" sz="3600" baseline="30000" dirty="0">
                <a:solidFill>
                  <a:srgbClr val="000066"/>
                </a:solidFill>
                <a:latin typeface="宋体" panose="02010600030101010101" pitchFamily="2" charset="-122"/>
                <a:ea typeface="宋体" panose="02010600030101010101" pitchFamily="2" charset="-122"/>
              </a:rPr>
              <a:t>水压试验</a:t>
            </a:r>
            <a:r>
              <a:rPr lang="en-US" altLang="zh-CN" sz="3600" baseline="30000" dirty="0">
                <a:solidFill>
                  <a:srgbClr val="000066"/>
                </a:solidFill>
                <a:latin typeface="宋体" panose="02010600030101010101" pitchFamily="2" charset="-122"/>
                <a:ea typeface="宋体" panose="02010600030101010101" pitchFamily="2" charset="-122"/>
              </a:rPr>
              <a:t>3MPa</a:t>
            </a:r>
            <a:r>
              <a:rPr lang="zh-CN" altLang="en-US" sz="3600" baseline="30000" dirty="0">
                <a:solidFill>
                  <a:srgbClr val="000066"/>
                </a:solidFill>
                <a:latin typeface="宋体" panose="02010600030101010101" pitchFamily="2" charset="-122"/>
                <a:ea typeface="宋体" panose="02010600030101010101" pitchFamily="2" charset="-122"/>
              </a:rPr>
              <a:t>。气瓶通过试验鉴定后，应将制造厂名、编号、重量、容量、</a:t>
            </a:r>
            <a:endParaRPr lang="zh-CN" altLang="en-US" sz="3600" baseline="30000" dirty="0">
              <a:solidFill>
                <a:srgbClr val="000066"/>
              </a:solidFill>
              <a:latin typeface="宋体" panose="02010600030101010101" pitchFamily="2" charset="-122"/>
              <a:ea typeface="宋体" panose="02010600030101010101" pitchFamily="2" charset="-122"/>
            </a:endParaRPr>
          </a:p>
          <a:p>
            <a:pPr>
              <a:lnSpc>
                <a:spcPct val="150000"/>
              </a:lnSpc>
            </a:pPr>
            <a:r>
              <a:rPr lang="zh-CN" altLang="en-US" sz="3600" baseline="30000" dirty="0">
                <a:solidFill>
                  <a:srgbClr val="000066"/>
                </a:solidFill>
                <a:latin typeface="宋体" panose="02010600030101010101" pitchFamily="2" charset="-122"/>
                <a:ea typeface="宋体" panose="02010600030101010101" pitchFamily="2" charset="-122"/>
              </a:rPr>
              <a:t>制造日期，试验日期、工作压力、试验压力等项内容，固定在气瓶的金属</a:t>
            </a:r>
            <a:endParaRPr lang="zh-CN" altLang="en-US" sz="3600" baseline="30000" dirty="0">
              <a:solidFill>
                <a:srgbClr val="000066"/>
              </a:solidFill>
              <a:latin typeface="宋体" panose="02010600030101010101" pitchFamily="2" charset="-122"/>
              <a:ea typeface="宋体" panose="02010600030101010101" pitchFamily="2" charset="-122"/>
            </a:endParaRPr>
          </a:p>
          <a:p>
            <a:pPr>
              <a:lnSpc>
                <a:spcPct val="150000"/>
              </a:lnSpc>
            </a:pPr>
            <a:r>
              <a:rPr lang="zh-CN" altLang="en-US" sz="3600" baseline="30000" dirty="0">
                <a:solidFill>
                  <a:srgbClr val="000066"/>
                </a:solidFill>
                <a:latin typeface="宋体" panose="02010600030101010101" pitchFamily="2" charset="-122"/>
                <a:ea typeface="宋体" panose="02010600030101010101" pitchFamily="2" charset="-122"/>
              </a:rPr>
              <a:t>铭牌上，应标有制造厂检验部门的钢印。该种气瓶属焊接气瓶，气瓶外表</a:t>
            </a:r>
            <a:endParaRPr lang="zh-CN" altLang="en-US" sz="3600" baseline="30000" dirty="0">
              <a:solidFill>
                <a:srgbClr val="000066"/>
              </a:solidFill>
              <a:latin typeface="宋体" panose="02010600030101010101" pitchFamily="2" charset="-122"/>
              <a:ea typeface="宋体" panose="02010600030101010101" pitchFamily="2" charset="-122"/>
            </a:endParaRPr>
          </a:p>
          <a:p>
            <a:pPr>
              <a:lnSpc>
                <a:spcPct val="150000"/>
              </a:lnSpc>
            </a:pPr>
            <a:r>
              <a:rPr lang="zh-CN" altLang="en-US" sz="3600" baseline="30000" dirty="0">
                <a:solidFill>
                  <a:srgbClr val="000066"/>
                </a:solidFill>
                <a:latin typeface="宋体" panose="02010600030101010101" pitchFamily="2" charset="-122"/>
                <a:ea typeface="宋体" panose="02010600030101010101" pitchFamily="2" charset="-122"/>
              </a:rPr>
              <a:t>涂银灰色，并有“液化石油气”红色字样。</a:t>
            </a:r>
            <a:endParaRPr lang="zh-CN" altLang="en-US" sz="3600" baseline="30000" dirty="0">
              <a:solidFill>
                <a:srgbClr val="000066"/>
              </a:solidFill>
              <a:latin typeface="宋体" panose="02010600030101010101" pitchFamily="2" charset="-122"/>
              <a:ea typeface="宋体" panose="02010600030101010101" pitchFamily="2" charset="-122"/>
            </a:endParaRPr>
          </a:p>
          <a:p>
            <a:pPr>
              <a:lnSpc>
                <a:spcPct val="150000"/>
              </a:lnSpc>
            </a:pPr>
            <a:r>
              <a:rPr lang="zh-CN" altLang="en-US" sz="3600" baseline="30000" dirty="0">
                <a:solidFill>
                  <a:srgbClr val="000066"/>
                </a:solidFill>
                <a:latin typeface="宋体" panose="02010600030101010101" pitchFamily="2" charset="-122"/>
                <a:ea typeface="宋体" panose="02010600030101010101" pitchFamily="2" charset="-122"/>
              </a:rPr>
              <a:t>型式如图所示，瓶阀结构如图所示。具体规格参见表。</a:t>
            </a:r>
            <a:endParaRPr lang="zh-CN" altLang="en-US" sz="3600" baseline="30000" dirty="0">
              <a:solidFill>
                <a:srgbClr val="000066"/>
              </a:solidFill>
              <a:latin typeface="宋体" panose="02010600030101010101" pitchFamily="2" charset="-122"/>
              <a:ea typeface="宋体" panose="02010600030101010101" pitchFamily="2" charset="-122"/>
            </a:endParaRPr>
          </a:p>
        </p:txBody>
      </p:sp>
      <p:sp>
        <p:nvSpPr>
          <p:cNvPr id="59398"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8139"/>
                                        </p:tgtEl>
                                        <p:attrNameLst>
                                          <p:attrName>style.visibility</p:attrName>
                                        </p:attrNameLst>
                                      </p:cBhvr>
                                      <p:to>
                                        <p:strVal val="visible"/>
                                      </p:to>
                                    </p:set>
                                    <p:animEffect transition="in" filter="barn(outVertical)">
                                      <p:cBhvr>
                                        <p:cTn id="7" dur="500"/>
                                        <p:tgtEl>
                                          <p:spTgt spid="48139"/>
                                        </p:tgtEl>
                                      </p:cBhvr>
                                    </p:animEffect>
                                  </p:childTnLst>
                                </p:cTn>
                              </p:par>
                              <p:par>
                                <p:cTn id="8" presetID="6" presetClass="emph" presetSubtype="0" fill="hold" grpId="1" nodeType="withEffect">
                                  <p:stCondLst>
                                    <p:cond delay="0"/>
                                  </p:stCondLst>
                                  <p:childTnLst>
                                    <p:animScale>
                                      <p:cBhvr>
                                        <p:cTn id="9" dur="2000" fill="hold"/>
                                        <p:tgtEl>
                                          <p:spTgt spid="4813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9" grpId="0" animBg="1"/>
      <p:bldP spid="4813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511300" y="3519488"/>
            <a:ext cx="11290300" cy="2906713"/>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1" i="0" u="none" strike="noStrike" kern="1200" cap="none" spc="0" normalizeH="0" baseline="0" noProof="0">
              <a:ln>
                <a:noFill/>
              </a:ln>
              <a:solidFill>
                <a:schemeClr val="lt1"/>
              </a:solidFill>
              <a:effectLst/>
              <a:uLnTx/>
              <a:uFillTx/>
              <a:latin typeface="+mn-lt"/>
              <a:ea typeface="+mn-ea"/>
              <a:cs typeface="+mn-cs"/>
            </a:endParaRPr>
          </a:p>
        </p:txBody>
      </p:sp>
      <p:sp>
        <p:nvSpPr>
          <p:cNvPr id="38923" name="Text Box 33"/>
          <p:cNvSpPr txBox="1"/>
          <p:nvPr/>
        </p:nvSpPr>
        <p:spPr>
          <a:xfrm>
            <a:off x="1528763" y="4611688"/>
            <a:ext cx="11272837" cy="838835"/>
          </a:xfrm>
          <a:prstGeom prst="rect">
            <a:avLst/>
          </a:prstGeom>
          <a:noFill/>
          <a:ln w="9525">
            <a:noFill/>
          </a:ln>
        </p:spPr>
        <p:txBody>
          <a:bodyPr>
            <a:spAutoFit/>
          </a:bodyPr>
          <a:p>
            <a:pPr algn="ctr" eaLnBrk="1" hangingPunct="1">
              <a:lnSpc>
                <a:spcPct val="90000"/>
              </a:lnSpc>
            </a:pPr>
            <a:r>
              <a:rPr lang="zh-CN" altLang="en-US" sz="5400" dirty="0">
                <a:solidFill>
                  <a:schemeClr val="bg1"/>
                </a:solidFill>
                <a:latin typeface="宋体" panose="02010600030101010101" pitchFamily="2" charset="-122"/>
                <a:ea typeface="宋体" panose="02010600030101010101" pitchFamily="2" charset="-122"/>
              </a:rPr>
              <a:t>第一部分、工业气瓶种类及相关知识</a:t>
            </a:r>
            <a:endParaRPr lang="zh-CN" altLang="en-US" sz="5400" dirty="0">
              <a:solidFill>
                <a:schemeClr val="bg1"/>
              </a:solidFill>
              <a:latin typeface="宋体" panose="02010600030101010101" pitchFamily="2" charset="-122"/>
              <a:ea typeface="宋体" panose="02010600030101010101" pitchFamily="2" charset="-122"/>
            </a:endParaRPr>
          </a:p>
        </p:txBody>
      </p:sp>
      <p:sp>
        <p:nvSpPr>
          <p:cNvPr id="38925" name="Rectangle 19"/>
          <p:cNvSpPr/>
          <p:nvPr/>
        </p:nvSpPr>
        <p:spPr>
          <a:xfrm>
            <a:off x="5731987" y="5910263"/>
            <a:ext cx="1361440" cy="727710"/>
          </a:xfrm>
          <a:prstGeom prst="rect">
            <a:avLst/>
          </a:prstGeom>
          <a:noFill/>
          <a:ln w="9525">
            <a:noFill/>
          </a:ln>
        </p:spPr>
        <p:txBody>
          <a:bodyPr wrap="none" anchor="t" anchorCtr="1">
            <a:spAutoFit/>
          </a:bodyPr>
          <a:p>
            <a:pPr algn="ctr" eaLnBrk="1" hangingPunct="1">
              <a:lnSpc>
                <a:spcPct val="90000"/>
              </a:lnSpc>
            </a:pPr>
            <a:r>
              <a:rPr lang="zh-CN" altLang="en-US" sz="4600" dirty="0">
                <a:solidFill>
                  <a:srgbClr val="FF0000"/>
                </a:solidFill>
                <a:latin typeface="宋体" panose="02010600030101010101" pitchFamily="2" charset="-122"/>
                <a:ea typeface="宋体" panose="02010600030101010101" pitchFamily="2" charset="-122"/>
              </a:rPr>
              <a:t>    </a:t>
            </a:r>
            <a:endParaRPr lang="zh-CN" altLang="en-US" sz="4600" dirty="0">
              <a:solidFill>
                <a:srgbClr val="FF0000"/>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389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3.88889E-6 1.85939E-6 L 0.03958 -0.29834 " pathEditMode="relative" rAng="0" ptsTypes="AA">
                                      <p:cBhvr>
                                        <p:cTn id="10" dur="500" fill="hold"/>
                                        <p:tgtEl>
                                          <p:spTgt spid="38923"/>
                                        </p:tgtEl>
                                        <p:attrNameLst>
                                          <p:attrName>ppt_x</p:attrName>
                                          <p:attrName>ppt_y</p:attrName>
                                        </p:attrNameLst>
                                      </p:cBhvr>
                                      <p:rCtr x="2000" y="-14800"/>
                                    </p:animMotion>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38925"/>
                                        </p:tgtEl>
                                        <p:attrNameLst>
                                          <p:attrName>style.visibility</p:attrName>
                                        </p:attrNameLst>
                                      </p:cBhvr>
                                      <p:to>
                                        <p:strVal val="visible"/>
                                      </p:to>
                                    </p:set>
                                    <p:anim calcmode="lin" valueType="num">
                                      <p:cBhvr additive="base">
                                        <p:cTn id="15" dur="1000" fill="hold"/>
                                        <p:tgtEl>
                                          <p:spTgt spid="38925"/>
                                        </p:tgtEl>
                                        <p:attrNameLst>
                                          <p:attrName>ppt_x</p:attrName>
                                        </p:attrNameLst>
                                      </p:cBhvr>
                                      <p:tavLst>
                                        <p:tav tm="0">
                                          <p:val>
                                            <p:strVal val="#ppt_x"/>
                                          </p:val>
                                        </p:tav>
                                        <p:tav tm="100000">
                                          <p:val>
                                            <p:strVal val="#ppt_x"/>
                                          </p:val>
                                        </p:tav>
                                      </p:tavLst>
                                    </p:anim>
                                    <p:anim calcmode="lin" valueType="num">
                                      <p:cBhvr additive="base">
                                        <p:cTn id="16" dur="1000" fill="hold"/>
                                        <p:tgtEl>
                                          <p:spTgt spid="389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3" grpId="0"/>
      <p:bldP spid="38923" grpId="1"/>
      <p:bldP spid="389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63" name="AutoShape 12"/>
          <p:cNvSpPr/>
          <p:nvPr/>
        </p:nvSpPr>
        <p:spPr>
          <a:xfrm rot="-2053206">
            <a:off x="9021763" y="7523163"/>
            <a:ext cx="2619375" cy="1712912"/>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60419" name="Rectangle 4"/>
          <p:cNvSpPr/>
          <p:nvPr/>
        </p:nvSpPr>
        <p:spPr>
          <a:xfrm>
            <a:off x="1460500" y="1773238"/>
            <a:ext cx="4535488"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一）常用气瓶结构</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60420" name="Rectangle 14"/>
          <p:cNvSpPr/>
          <p:nvPr/>
        </p:nvSpPr>
        <p:spPr>
          <a:xfrm>
            <a:off x="1092042" y="2449513"/>
            <a:ext cx="4545330" cy="922020"/>
          </a:xfrm>
          <a:prstGeom prst="rect">
            <a:avLst/>
          </a:prstGeom>
          <a:noFill/>
          <a:ln w="9525">
            <a:noFill/>
          </a:ln>
        </p:spPr>
        <p:txBody>
          <a:bodyPr wrap="none" anchor="t" anchorCtr="1">
            <a:spAutoFit/>
          </a:bodyPr>
          <a:p>
            <a:pPr algn="ctr">
              <a:lnSpc>
                <a:spcPct val="150000"/>
              </a:lnSpc>
            </a:pPr>
            <a:r>
              <a:rPr lang="zh-CN" altLang="en-US" sz="3600" dirty="0">
                <a:solidFill>
                  <a:srgbClr val="FF0000"/>
                </a:solidFill>
                <a:latin typeface="宋体" panose="02010600030101010101" pitchFamily="2" charset="-122"/>
                <a:ea typeface="宋体" panose="02010600030101010101" pitchFamily="2" charset="-122"/>
              </a:rPr>
              <a:t>（</a:t>
            </a:r>
            <a:r>
              <a:rPr lang="en-US" altLang="zh-CN" sz="3600" dirty="0">
                <a:solidFill>
                  <a:srgbClr val="FF0000"/>
                </a:solidFill>
                <a:latin typeface="宋体" panose="02010600030101010101" pitchFamily="2" charset="-122"/>
                <a:ea typeface="宋体" panose="02010600030101010101" pitchFamily="2" charset="-122"/>
              </a:rPr>
              <a:t>1</a:t>
            </a:r>
            <a:r>
              <a:rPr lang="zh-CN" altLang="en-US" sz="3600" dirty="0">
                <a:solidFill>
                  <a:srgbClr val="FF0000"/>
                </a:solidFill>
                <a:latin typeface="宋体" panose="02010600030101010101" pitchFamily="2" charset="-122"/>
                <a:ea typeface="宋体" panose="02010600030101010101" pitchFamily="2" charset="-122"/>
              </a:rPr>
              <a:t>）液化气瓶的构造</a:t>
            </a:r>
            <a:endParaRPr lang="zh-CN" altLang="en-US" sz="3600" dirty="0">
              <a:solidFill>
                <a:srgbClr val="FF0000"/>
              </a:solidFill>
              <a:latin typeface="宋体" panose="02010600030101010101" pitchFamily="2" charset="-122"/>
              <a:ea typeface="宋体" panose="02010600030101010101" pitchFamily="2" charset="-122"/>
            </a:endParaRPr>
          </a:p>
        </p:txBody>
      </p:sp>
      <p:pic>
        <p:nvPicPr>
          <p:cNvPr id="60421" name="Picture 2" descr="1"/>
          <p:cNvPicPr>
            <a:picLocks noChangeAspect="1"/>
          </p:cNvPicPr>
          <p:nvPr/>
        </p:nvPicPr>
        <p:blipFill>
          <a:blip r:embed="rId1"/>
          <a:stretch>
            <a:fillRect/>
          </a:stretch>
        </p:blipFill>
        <p:spPr>
          <a:xfrm>
            <a:off x="1965325" y="3594100"/>
            <a:ext cx="5283200" cy="3802063"/>
          </a:xfrm>
          <a:prstGeom prst="rect">
            <a:avLst/>
          </a:prstGeom>
          <a:noFill/>
          <a:ln w="9525">
            <a:noFill/>
          </a:ln>
        </p:spPr>
      </p:pic>
      <p:pic>
        <p:nvPicPr>
          <p:cNvPr id="60422" name="Picture 4" descr="1"/>
          <p:cNvPicPr>
            <a:picLocks noChangeAspect="1"/>
          </p:cNvPicPr>
          <p:nvPr/>
        </p:nvPicPr>
        <p:blipFill>
          <a:blip r:embed="rId2"/>
          <a:stretch>
            <a:fillRect/>
          </a:stretch>
        </p:blipFill>
        <p:spPr>
          <a:xfrm>
            <a:off x="7813675" y="3489325"/>
            <a:ext cx="4156075" cy="4035425"/>
          </a:xfrm>
          <a:prstGeom prst="rect">
            <a:avLst/>
          </a:prstGeom>
          <a:noFill/>
          <a:ln w="9525">
            <a:noFill/>
          </a:ln>
        </p:spPr>
      </p:pic>
      <p:sp>
        <p:nvSpPr>
          <p:cNvPr id="60423" name="Rectangle 3"/>
          <p:cNvSpPr/>
          <p:nvPr/>
        </p:nvSpPr>
        <p:spPr>
          <a:xfrm>
            <a:off x="1172845" y="7535228"/>
            <a:ext cx="6868160" cy="1331595"/>
          </a:xfrm>
          <a:prstGeom prst="rect">
            <a:avLst/>
          </a:prstGeom>
          <a:noFill/>
          <a:ln w="9525">
            <a:noFill/>
          </a:ln>
          <a:effectLst>
            <a:prstShdw prst="shdw17" dist="17961" dir="2699999">
              <a:srgbClr val="708688"/>
            </a:prstShdw>
          </a:effectLst>
        </p:spPr>
        <p:txBody>
          <a:bodyPr wrap="none" anchor="ctr" anchorCtr="0">
            <a:spAutoFit/>
          </a:bodyPr>
          <a:p>
            <a:pPr algn="ctr">
              <a:lnSpc>
                <a:spcPct val="90000"/>
              </a:lnSpc>
            </a:pPr>
            <a:r>
              <a:rPr lang="en-US" altLang="zh-CN" sz="4600" baseline="30000" dirty="0">
                <a:solidFill>
                  <a:srgbClr val="000066"/>
                </a:solidFill>
                <a:latin typeface="宋体" panose="02010600030101010101" pitchFamily="2" charset="-122"/>
                <a:ea typeface="宋体" panose="02010600030101010101" pitchFamily="2" charset="-122"/>
              </a:rPr>
              <a:t>1—</a:t>
            </a:r>
            <a:r>
              <a:rPr lang="zh-CN" altLang="en-US" sz="4600" baseline="30000" dirty="0">
                <a:solidFill>
                  <a:srgbClr val="000066"/>
                </a:solidFill>
                <a:latin typeface="宋体" panose="02010600030101010101" pitchFamily="2" charset="-122"/>
                <a:ea typeface="宋体" panose="02010600030101010101" pitchFamily="2" charset="-122"/>
              </a:rPr>
              <a:t>底座；  </a:t>
            </a:r>
            <a:r>
              <a:rPr lang="en-US" altLang="zh-CN" sz="4600" baseline="30000" dirty="0">
                <a:solidFill>
                  <a:srgbClr val="000066"/>
                </a:solidFill>
                <a:latin typeface="宋体" panose="02010600030101010101" pitchFamily="2" charset="-122"/>
                <a:ea typeface="宋体" panose="02010600030101010101" pitchFamily="2" charset="-122"/>
              </a:rPr>
              <a:t>2—</a:t>
            </a:r>
            <a:r>
              <a:rPr lang="zh-CN" altLang="en-US" sz="4600" baseline="30000" dirty="0">
                <a:solidFill>
                  <a:srgbClr val="000066"/>
                </a:solidFill>
                <a:latin typeface="宋体" panose="02010600030101010101" pitchFamily="2" charset="-122"/>
                <a:ea typeface="宋体" panose="02010600030101010101" pitchFamily="2" charset="-122"/>
              </a:rPr>
              <a:t>下封头；  </a:t>
            </a:r>
            <a:r>
              <a:rPr lang="en-US" altLang="zh-CN" sz="4600" baseline="30000" dirty="0">
                <a:solidFill>
                  <a:srgbClr val="000066"/>
                </a:solidFill>
                <a:latin typeface="宋体" panose="02010600030101010101" pitchFamily="2" charset="-122"/>
                <a:ea typeface="宋体" panose="02010600030101010101" pitchFamily="2" charset="-122"/>
              </a:rPr>
              <a:t>3—</a:t>
            </a:r>
            <a:r>
              <a:rPr lang="zh-CN" altLang="en-US" sz="4600" baseline="30000" dirty="0">
                <a:solidFill>
                  <a:srgbClr val="000066"/>
                </a:solidFill>
                <a:latin typeface="宋体" panose="02010600030101010101" pitchFamily="2" charset="-122"/>
                <a:ea typeface="宋体" panose="02010600030101010101" pitchFamily="2" charset="-122"/>
              </a:rPr>
              <a:t>上封头；</a:t>
            </a:r>
            <a:endParaRPr lang="zh-CN" altLang="en-US" sz="4600" baseline="30000" dirty="0">
              <a:solidFill>
                <a:srgbClr val="000066"/>
              </a:solidFill>
              <a:latin typeface="宋体" panose="02010600030101010101" pitchFamily="2" charset="-122"/>
              <a:ea typeface="宋体" panose="02010600030101010101" pitchFamily="2" charset="-122"/>
            </a:endParaRPr>
          </a:p>
          <a:p>
            <a:pPr algn="ctr">
              <a:lnSpc>
                <a:spcPct val="90000"/>
              </a:lnSpc>
            </a:pPr>
            <a:r>
              <a:rPr lang="en-US" altLang="zh-CN" sz="4600" baseline="30000" dirty="0">
                <a:solidFill>
                  <a:srgbClr val="000066"/>
                </a:solidFill>
                <a:latin typeface="宋体" panose="02010600030101010101" pitchFamily="2" charset="-122"/>
                <a:ea typeface="宋体" panose="02010600030101010101" pitchFamily="2" charset="-122"/>
              </a:rPr>
              <a:t>4—</a:t>
            </a:r>
            <a:r>
              <a:rPr lang="zh-CN" altLang="en-US" sz="4600" baseline="30000" dirty="0">
                <a:solidFill>
                  <a:srgbClr val="000066"/>
                </a:solidFill>
                <a:latin typeface="宋体" panose="02010600030101010101" pitchFamily="2" charset="-122"/>
                <a:ea typeface="宋体" panose="02010600030101010101" pitchFamily="2" charset="-122"/>
              </a:rPr>
              <a:t>瓶阀座；  </a:t>
            </a:r>
            <a:r>
              <a:rPr lang="en-US" altLang="zh-CN" sz="4600" baseline="30000" dirty="0">
                <a:solidFill>
                  <a:srgbClr val="000066"/>
                </a:solidFill>
                <a:latin typeface="宋体" panose="02010600030101010101" pitchFamily="2" charset="-122"/>
                <a:ea typeface="宋体" panose="02010600030101010101" pitchFamily="2" charset="-122"/>
              </a:rPr>
              <a:t>5—</a:t>
            </a:r>
            <a:r>
              <a:rPr lang="zh-CN" altLang="en-US" sz="4600" baseline="30000" dirty="0">
                <a:solidFill>
                  <a:srgbClr val="000066"/>
                </a:solidFill>
                <a:latin typeface="宋体" panose="02010600030101010101" pitchFamily="2" charset="-122"/>
                <a:ea typeface="宋体" panose="02010600030101010101" pitchFamily="2" charset="-122"/>
              </a:rPr>
              <a:t>护罩，  </a:t>
            </a:r>
            <a:r>
              <a:rPr lang="en-US" altLang="zh-CN" sz="4600" baseline="30000" dirty="0">
                <a:solidFill>
                  <a:srgbClr val="000066"/>
                </a:solidFill>
                <a:latin typeface="宋体" panose="02010600030101010101" pitchFamily="2" charset="-122"/>
                <a:ea typeface="宋体" panose="02010600030101010101" pitchFamily="2" charset="-122"/>
              </a:rPr>
              <a:t>6—</a:t>
            </a:r>
            <a:r>
              <a:rPr lang="zh-CN" altLang="en-US" sz="4600" baseline="30000" dirty="0">
                <a:solidFill>
                  <a:srgbClr val="000066"/>
                </a:solidFill>
                <a:latin typeface="宋体" panose="02010600030101010101" pitchFamily="2" charset="-122"/>
                <a:ea typeface="宋体" panose="02010600030101010101" pitchFamily="2" charset="-122"/>
              </a:rPr>
              <a:t>瓶阀； </a:t>
            </a:r>
            <a:endParaRPr lang="zh-CN" altLang="en-US" sz="4600" baseline="30000" dirty="0">
              <a:solidFill>
                <a:srgbClr val="000066"/>
              </a:solidFill>
              <a:latin typeface="宋体" panose="02010600030101010101" pitchFamily="2" charset="-122"/>
              <a:ea typeface="宋体" panose="02010600030101010101" pitchFamily="2" charset="-122"/>
            </a:endParaRPr>
          </a:p>
          <a:p>
            <a:pPr algn="ctr">
              <a:lnSpc>
                <a:spcPct val="90000"/>
              </a:lnSpc>
            </a:pPr>
            <a:r>
              <a:rPr lang="zh-CN" altLang="en-US" sz="4600" baseline="30000" dirty="0">
                <a:solidFill>
                  <a:srgbClr val="000066"/>
                </a:solidFill>
                <a:latin typeface="宋体" panose="02010600030101010101" pitchFamily="2" charset="-122"/>
                <a:ea typeface="宋体" panose="02010600030101010101" pitchFamily="2" charset="-122"/>
              </a:rPr>
              <a:t>   </a:t>
            </a:r>
            <a:r>
              <a:rPr lang="en-US" altLang="zh-CN" sz="4600" baseline="30000" dirty="0">
                <a:solidFill>
                  <a:srgbClr val="000066"/>
                </a:solidFill>
                <a:latin typeface="宋体" panose="02010600030101010101" pitchFamily="2" charset="-122"/>
                <a:ea typeface="宋体" panose="02010600030101010101" pitchFamily="2" charset="-122"/>
              </a:rPr>
              <a:t>7—</a:t>
            </a:r>
            <a:r>
              <a:rPr lang="zh-CN" altLang="en-US" sz="4600" baseline="30000" dirty="0">
                <a:solidFill>
                  <a:srgbClr val="000066"/>
                </a:solidFill>
                <a:latin typeface="宋体" panose="02010600030101010101" pitchFamily="2" charset="-122"/>
                <a:ea typeface="宋体" panose="02010600030101010101" pitchFamily="2" charset="-122"/>
              </a:rPr>
              <a:t>筒体；  </a:t>
            </a:r>
            <a:r>
              <a:rPr lang="en-US" altLang="zh-CN" sz="4600" baseline="30000" dirty="0">
                <a:solidFill>
                  <a:srgbClr val="000066"/>
                </a:solidFill>
                <a:latin typeface="宋体" panose="02010600030101010101" pitchFamily="2" charset="-122"/>
                <a:ea typeface="宋体" panose="02010600030101010101" pitchFamily="2" charset="-122"/>
              </a:rPr>
              <a:t>8—</a:t>
            </a:r>
            <a:r>
              <a:rPr lang="zh-CN" altLang="en-US" sz="4600" baseline="30000" dirty="0">
                <a:solidFill>
                  <a:srgbClr val="000066"/>
                </a:solidFill>
                <a:latin typeface="宋体" panose="02010600030101010101" pitchFamily="2" charset="-122"/>
                <a:ea typeface="宋体" panose="02010600030101010101" pitchFamily="2" charset="-122"/>
              </a:rPr>
              <a:t>瓶帽</a:t>
            </a:r>
            <a:endParaRPr lang="zh-CN" altLang="en-US" sz="4600" baseline="30000" dirty="0">
              <a:solidFill>
                <a:srgbClr val="000066"/>
              </a:solidFill>
              <a:latin typeface="宋体" panose="02010600030101010101" pitchFamily="2" charset="-122"/>
              <a:ea typeface="宋体" panose="02010600030101010101" pitchFamily="2" charset="-122"/>
            </a:endParaRPr>
          </a:p>
        </p:txBody>
      </p:sp>
      <p:sp>
        <p:nvSpPr>
          <p:cNvPr id="60424"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9163"/>
                                        </p:tgtEl>
                                        <p:attrNameLst>
                                          <p:attrName>style.visibility</p:attrName>
                                        </p:attrNameLst>
                                      </p:cBhvr>
                                      <p:to>
                                        <p:strVal val="visible"/>
                                      </p:to>
                                    </p:set>
                                    <p:animEffect transition="in" filter="barn(outVertical)">
                                      <p:cBhvr>
                                        <p:cTn id="7" dur="500"/>
                                        <p:tgtEl>
                                          <p:spTgt spid="49163"/>
                                        </p:tgtEl>
                                      </p:cBhvr>
                                    </p:animEffect>
                                  </p:childTnLst>
                                </p:cTn>
                              </p:par>
                              <p:par>
                                <p:cTn id="8" presetID="6" presetClass="emph" presetSubtype="0" fill="hold" grpId="1" nodeType="withEffect">
                                  <p:stCondLst>
                                    <p:cond delay="0"/>
                                  </p:stCondLst>
                                  <p:childTnLst>
                                    <p:animScale>
                                      <p:cBhvr>
                                        <p:cTn id="9" dur="2000" fill="hold"/>
                                        <p:tgtEl>
                                          <p:spTgt spid="4916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animBg="1"/>
      <p:bldP spid="49163"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87" name="AutoShape 12"/>
          <p:cNvSpPr/>
          <p:nvPr/>
        </p:nvSpPr>
        <p:spPr>
          <a:xfrm rot="-2053206">
            <a:off x="10279063" y="7167563"/>
            <a:ext cx="2619375" cy="1712912"/>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61443" name="Rectangle 4"/>
          <p:cNvSpPr/>
          <p:nvPr/>
        </p:nvSpPr>
        <p:spPr>
          <a:xfrm>
            <a:off x="1460500" y="1730375"/>
            <a:ext cx="4535488"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一）常用气瓶结构</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61444" name="Rectangle 14"/>
          <p:cNvSpPr/>
          <p:nvPr/>
        </p:nvSpPr>
        <p:spPr>
          <a:xfrm>
            <a:off x="996474" y="2381250"/>
            <a:ext cx="5463540" cy="922020"/>
          </a:xfrm>
          <a:prstGeom prst="rect">
            <a:avLst/>
          </a:prstGeom>
          <a:noFill/>
          <a:ln w="9525">
            <a:noFill/>
          </a:ln>
        </p:spPr>
        <p:txBody>
          <a:bodyPr wrap="none" anchor="t" anchorCtr="1">
            <a:spAutoFit/>
          </a:bodyPr>
          <a:p>
            <a:pPr algn="ctr">
              <a:lnSpc>
                <a:spcPct val="150000"/>
              </a:lnSpc>
            </a:pPr>
            <a:r>
              <a:rPr lang="zh-CN" altLang="en-US" sz="3600" dirty="0">
                <a:solidFill>
                  <a:srgbClr val="FF0000"/>
                </a:solidFill>
                <a:latin typeface="宋体" panose="02010600030101010101" pitchFamily="2" charset="-122"/>
                <a:ea typeface="宋体" panose="02010600030101010101" pitchFamily="2" charset="-122"/>
              </a:rPr>
              <a:t>（</a:t>
            </a:r>
            <a:r>
              <a:rPr lang="en-US" altLang="zh-CN" sz="3600" dirty="0">
                <a:solidFill>
                  <a:srgbClr val="FF0000"/>
                </a:solidFill>
                <a:latin typeface="宋体" panose="02010600030101010101" pitchFamily="2" charset="-122"/>
                <a:ea typeface="宋体" panose="02010600030101010101" pitchFamily="2" charset="-122"/>
              </a:rPr>
              <a:t>2</a:t>
            </a:r>
            <a:r>
              <a:rPr lang="zh-CN" altLang="en-US" sz="3600" dirty="0">
                <a:solidFill>
                  <a:srgbClr val="FF0000"/>
                </a:solidFill>
                <a:latin typeface="宋体" panose="02010600030101010101" pitchFamily="2" charset="-122"/>
                <a:ea typeface="宋体" panose="02010600030101010101" pitchFamily="2" charset="-122"/>
              </a:rPr>
              <a:t>）液化石油气瓶的规格</a:t>
            </a:r>
            <a:endParaRPr lang="zh-CN" altLang="en-US" sz="3600" dirty="0">
              <a:solidFill>
                <a:srgbClr val="FF0000"/>
              </a:solidFill>
              <a:latin typeface="宋体" panose="02010600030101010101" pitchFamily="2" charset="-122"/>
              <a:ea typeface="宋体" panose="02010600030101010101" pitchFamily="2" charset="-122"/>
            </a:endParaRPr>
          </a:p>
        </p:txBody>
      </p:sp>
      <p:graphicFrame>
        <p:nvGraphicFramePr>
          <p:cNvPr id="50190" name="Group 14"/>
          <p:cNvGraphicFramePr>
            <a:graphicFrameLocks noGrp="1"/>
          </p:cNvGraphicFramePr>
          <p:nvPr>
            <p:ph idx="4294967295"/>
          </p:nvPr>
        </p:nvGraphicFramePr>
        <p:xfrm>
          <a:off x="3635375" y="3390900"/>
          <a:ext cx="9166225" cy="4810125"/>
        </p:xfrm>
        <a:graphic>
          <a:graphicData uri="http://schemas.openxmlformats.org/drawingml/2006/table">
            <a:tbl>
              <a:tblPr/>
              <a:tblGrid>
                <a:gridCol w="2836862"/>
                <a:gridCol w="2379663"/>
                <a:gridCol w="2105025"/>
                <a:gridCol w="1844675"/>
              </a:tblGrid>
              <a:tr h="1106327">
                <a:tc>
                  <a:txBody>
                    <a:bodyPr/>
                    <a:lstStyle/>
                    <a:p>
                      <a:pPr marL="342900" marR="0" lvl="0" indent="-342900" algn="l" defTabSz="1279525" rtl="0" eaLnBrk="0" fontAlgn="base" latinLnBrk="0" hangingPunct="0">
                        <a:lnSpc>
                          <a:spcPct val="100000"/>
                        </a:lnSpc>
                        <a:spcBef>
                          <a:spcPct val="0"/>
                        </a:spcBef>
                        <a:spcAft>
                          <a:spcPct val="0"/>
                        </a:spcAft>
                        <a:buClrTx/>
                        <a:buSzTx/>
                        <a:buFontTx/>
                        <a:buNone/>
                      </a:pPr>
                      <a:r>
                        <a:rPr kumimoji="0" lang="zh-CN" altLang="zh-CN"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                     </a:t>
                      </a:r>
                      <a:r>
                        <a:rPr kumimoji="0" lang="zh-CN"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规格</a:t>
                      </a:r>
                      <a:endParaRPr kumimoji="0" lang="zh-CN" sz="2800" b="1" i="0" u="none" strike="noStrike" cap="none" normalizeH="0" baseline="0" smtClean="0">
                        <a:ln>
                          <a:noFill/>
                        </a:ln>
                        <a:solidFill>
                          <a:srgbClr val="000066"/>
                        </a:solidFill>
                        <a:effectLst/>
                        <a:latin typeface="宋体" panose="02010600030101010101" pitchFamily="2" charset="-122"/>
                        <a:ea typeface="宋体" panose="02010600030101010101" pitchFamily="2" charset="-122"/>
                      </a:endParaRPr>
                    </a:p>
                    <a:p>
                      <a:pPr marL="342900" marR="0" lvl="0" indent="-342900" algn="l" defTabSz="1279525" rtl="0" eaLnBrk="0" fontAlgn="base" latinLnBrk="0" hangingPunct="0">
                        <a:lnSpc>
                          <a:spcPct val="100000"/>
                        </a:lnSpc>
                        <a:spcBef>
                          <a:spcPct val="0"/>
                        </a:spcBef>
                        <a:spcAft>
                          <a:spcPct val="0"/>
                        </a:spcAft>
                        <a:buClrTx/>
                        <a:buSzTx/>
                        <a:buFontTx/>
                        <a:buNone/>
                      </a:pPr>
                      <a:r>
                        <a:rPr kumimoji="0" lang="zh-CN"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参数</a:t>
                      </a:r>
                      <a:endParaRPr kumimoji="0" lang="zh-CN" sz="2800" b="1" i="0" u="none" strike="noStrike" cap="none" normalizeH="0" baseline="0" smtClean="0">
                        <a:ln>
                          <a:noFill/>
                        </a:ln>
                        <a:solidFill>
                          <a:srgbClr val="000066"/>
                        </a:solidFill>
                        <a:effectLst/>
                        <a:latin typeface="宋体" panose="02010600030101010101" pitchFamily="2" charset="-122"/>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ysp</a:t>
                      </a:r>
                      <a:r>
                        <a:rPr kumimoji="0" lang="en-US" sz="2800" b="1" i="0" u="none" strike="noStrike" cap="none" normalizeH="0" baseline="0" smtClean="0">
                          <a:ln>
                            <a:noFill/>
                          </a:ln>
                          <a:solidFill>
                            <a:srgbClr val="000066"/>
                          </a:solidFill>
                          <a:effectLst/>
                          <a:latin typeface="宋体" panose="02010600030101010101" pitchFamily="2" charset="-122"/>
                          <a:ea typeface="宋体" panose="02010600030101010101" pitchFamily="2" charset="-122"/>
                        </a:rPr>
                        <a:t>—</a:t>
                      </a: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10</a:t>
                      </a:r>
                      <a:endParaRPr kumimoji="0" lang="en-US" sz="2800" b="1" i="0" u="none" strike="noStrike" cap="none" normalizeH="0" baseline="0" smtClean="0">
                        <a:ln>
                          <a:noFill/>
                        </a:ln>
                        <a:solidFill>
                          <a:srgbClr val="000066"/>
                        </a:solidFill>
                        <a:effectLst/>
                        <a:latin typeface="宋体" panose="02010600030101010101" pitchFamily="2" charset="-122"/>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ysp</a:t>
                      </a:r>
                      <a:r>
                        <a:rPr kumimoji="0" lang="en-US" sz="2800" b="1" i="0" u="none" strike="noStrike" cap="none" normalizeH="0" baseline="0" smtClean="0">
                          <a:ln>
                            <a:noFill/>
                          </a:ln>
                          <a:solidFill>
                            <a:srgbClr val="000066"/>
                          </a:solidFill>
                          <a:effectLst/>
                          <a:latin typeface="宋体" panose="02010600030101010101" pitchFamily="2" charset="-122"/>
                          <a:ea typeface="宋体" panose="02010600030101010101" pitchFamily="2" charset="-122"/>
                        </a:rPr>
                        <a:t>—</a:t>
                      </a: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15</a:t>
                      </a:r>
                      <a:endParaRPr kumimoji="0" lang="en-US" sz="2800" b="1" i="0" u="none" strike="noStrike" cap="none" normalizeH="0" baseline="0" smtClean="0">
                        <a:ln>
                          <a:noFill/>
                        </a:ln>
                        <a:solidFill>
                          <a:srgbClr val="000066"/>
                        </a:solidFill>
                        <a:effectLst/>
                        <a:latin typeface="宋体" panose="02010600030101010101" pitchFamily="2" charset="-122"/>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ysp</a:t>
                      </a:r>
                      <a:r>
                        <a:rPr kumimoji="0" lang="en-US" sz="2800" b="1" i="0" u="none" strike="noStrike" cap="none" normalizeH="0" baseline="0" smtClean="0">
                          <a:ln>
                            <a:noFill/>
                          </a:ln>
                          <a:solidFill>
                            <a:srgbClr val="000066"/>
                          </a:solidFill>
                          <a:effectLst/>
                          <a:latin typeface="宋体" panose="02010600030101010101" pitchFamily="2" charset="-122"/>
                          <a:ea typeface="宋体" panose="02010600030101010101" pitchFamily="2" charset="-122"/>
                        </a:rPr>
                        <a:t>—</a:t>
                      </a: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50</a:t>
                      </a:r>
                      <a:endParaRPr kumimoji="0" lang="en-US" sz="2800" b="1" i="0" u="none" strike="noStrike" cap="none" normalizeH="0" baseline="0" smtClean="0">
                        <a:ln>
                          <a:noFill/>
                        </a:ln>
                        <a:solidFill>
                          <a:srgbClr val="000066"/>
                        </a:solidFill>
                        <a:effectLst/>
                        <a:latin typeface="宋体" panose="02010600030101010101" pitchFamily="2" charset="-122"/>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46">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钢瓶内直径</a:t>
                      </a: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(mm)</a:t>
                      </a:r>
                      <a:endPar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314</a:t>
                      </a:r>
                      <a:endPar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314</a:t>
                      </a:r>
                      <a:endPar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400</a:t>
                      </a:r>
                      <a:endPar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9038">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水容积</a:t>
                      </a: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(L)</a:t>
                      </a:r>
                      <a:endPar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&gt;23.5</a:t>
                      </a:r>
                      <a:endPar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&gt;35.5</a:t>
                      </a:r>
                      <a:endPar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&gt;118</a:t>
                      </a:r>
                      <a:endPar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1890">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底座外直径</a:t>
                      </a: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(mm)</a:t>
                      </a:r>
                      <a:endPar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300</a:t>
                      </a:r>
                      <a:endPar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300</a:t>
                      </a:r>
                      <a:endPar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400</a:t>
                      </a:r>
                      <a:endPar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2050">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护罩外直径</a:t>
                      </a: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(mm)</a:t>
                      </a:r>
                      <a:endPar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190</a:t>
                      </a:r>
                      <a:endPar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190</a:t>
                      </a:r>
                      <a:endPar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190</a:t>
                      </a:r>
                      <a:endPar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638">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钢瓶高度</a:t>
                      </a: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(mm)</a:t>
                      </a:r>
                      <a:endPar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535</a:t>
                      </a:r>
                      <a:endPar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680</a:t>
                      </a:r>
                      <a:endPar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1215</a:t>
                      </a:r>
                      <a:endPar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9038">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充装重量</a:t>
                      </a: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(kg)</a:t>
                      </a:r>
                      <a:endPar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66"/>
                          </a:solidFill>
                          <a:effectLst/>
                          <a:latin typeface="宋体" panose="02010600030101010101" pitchFamily="2" charset="-122"/>
                          <a:ea typeface="宋体" panose="02010600030101010101" pitchFamily="2" charset="-122"/>
                        </a:rPr>
                        <a:t>≤</a:t>
                      </a:r>
                      <a:r>
                        <a:rPr kumimoji="0" lang="en-US" sz="28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10</a:t>
                      </a:r>
                      <a:endParaRPr kumimoji="0" lang="en-US" sz="2800" b="1" i="0" u="none" strike="noStrike" cap="none" normalizeH="0" baseline="0" smtClean="0">
                        <a:ln>
                          <a:noFill/>
                        </a:ln>
                        <a:solidFill>
                          <a:srgbClr val="000066"/>
                        </a:solidFill>
                        <a:effectLst/>
                        <a:latin typeface="宋体" panose="02010600030101010101" pitchFamily="2" charset="-122"/>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66"/>
                          </a:solidFill>
                          <a:effectLst/>
                          <a:latin typeface="宋体" panose="02010600030101010101" pitchFamily="2" charset="-122"/>
                          <a:ea typeface="宋体" panose="02010600030101010101" pitchFamily="2" charset="-122"/>
                        </a:rPr>
                        <a:t>≤</a:t>
                      </a:r>
                      <a:r>
                        <a:rPr kumimoji="0" lang="en-US" sz="2800" b="1" i="0" u="none" strike="noStrike" cap="none" normalizeH="0" baseline="0" smtClean="0">
                          <a:ln>
                            <a:noFill/>
                          </a:ln>
                          <a:solidFill>
                            <a:srgbClr val="000066"/>
                          </a:solidFill>
                          <a:effectLst/>
                          <a:latin typeface="宋体" panose="02010600030101010101" pitchFamily="2" charset="-122"/>
                          <a:ea typeface="宋体" panose="02010600030101010101" pitchFamily="2" charset="-122"/>
                        </a:rPr>
                        <a:t>15</a:t>
                      </a:r>
                      <a:endParaRPr kumimoji="0" lang="en-US" sz="2800" b="1" i="0" u="none" strike="noStrike" cap="none" normalizeH="0" baseline="0" smtClean="0">
                        <a:ln>
                          <a:noFill/>
                        </a:ln>
                        <a:solidFill>
                          <a:srgbClr val="000066"/>
                        </a:solidFill>
                        <a:effectLst/>
                        <a:latin typeface="宋体" panose="02010600030101010101" pitchFamily="2" charset="-122"/>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1279525"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66"/>
                          </a:solidFill>
                          <a:effectLst/>
                          <a:latin typeface="宋体" panose="02010600030101010101" pitchFamily="2" charset="-122"/>
                          <a:ea typeface="宋体" panose="02010600030101010101" pitchFamily="2" charset="-122"/>
                        </a:rPr>
                        <a:t>≤</a:t>
                      </a:r>
                      <a:r>
                        <a:rPr kumimoji="0" lang="en-US" sz="2800" b="1" i="0" u="none" strike="noStrike" cap="none" normalizeH="0" baseline="0" smtClean="0">
                          <a:ln>
                            <a:noFill/>
                          </a:ln>
                          <a:solidFill>
                            <a:srgbClr val="000066"/>
                          </a:solidFill>
                          <a:effectLst/>
                          <a:latin typeface="宋体" panose="02010600030101010101" pitchFamily="2" charset="-122"/>
                          <a:ea typeface="宋体" panose="02010600030101010101" pitchFamily="2" charset="-122"/>
                        </a:rPr>
                        <a:t>50</a:t>
                      </a:r>
                      <a:endParaRPr kumimoji="0" lang="en-US" sz="2800" b="1" i="0" u="none" strike="noStrike" cap="none" normalizeH="0" baseline="0" smtClean="0">
                        <a:ln>
                          <a:noFill/>
                        </a:ln>
                        <a:solidFill>
                          <a:srgbClr val="000066"/>
                        </a:solidFill>
                        <a:effectLst/>
                        <a:latin typeface="宋体" panose="02010600030101010101" pitchFamily="2" charset="-122"/>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1487" name="Line 186"/>
          <p:cNvSpPr/>
          <p:nvPr/>
        </p:nvSpPr>
        <p:spPr>
          <a:xfrm>
            <a:off x="2070100" y="3390900"/>
            <a:ext cx="2820988" cy="1165225"/>
          </a:xfrm>
          <a:prstGeom prst="line">
            <a:avLst/>
          </a:prstGeom>
          <a:ln w="9525" cap="flat" cmpd="sng">
            <a:solidFill>
              <a:schemeClr val="tx1"/>
            </a:solidFill>
            <a:prstDash val="solid"/>
            <a:headEnd type="none" w="med" len="med"/>
            <a:tailEnd type="none" w="med" len="med"/>
          </a:ln>
          <a:effectLst>
            <a:prstShdw prst="shdw17" dist="17961" dir="2699999">
              <a:srgbClr val="000000"/>
            </a:prstShdw>
          </a:effectLst>
        </p:spPr>
      </p:sp>
      <p:sp>
        <p:nvSpPr>
          <p:cNvPr id="61488"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0187"/>
                                        </p:tgtEl>
                                        <p:attrNameLst>
                                          <p:attrName>style.visibility</p:attrName>
                                        </p:attrNameLst>
                                      </p:cBhvr>
                                      <p:to>
                                        <p:strVal val="visible"/>
                                      </p:to>
                                    </p:set>
                                    <p:animEffect transition="in" filter="barn(outVertical)">
                                      <p:cBhvr>
                                        <p:cTn id="7" dur="500"/>
                                        <p:tgtEl>
                                          <p:spTgt spid="50187"/>
                                        </p:tgtEl>
                                      </p:cBhvr>
                                    </p:animEffect>
                                  </p:childTnLst>
                                </p:cTn>
                              </p:par>
                              <p:par>
                                <p:cTn id="8" presetID="6" presetClass="emph" presetSubtype="0" fill="hold" grpId="1" nodeType="withEffect">
                                  <p:stCondLst>
                                    <p:cond delay="0"/>
                                  </p:stCondLst>
                                  <p:childTnLst>
                                    <p:animScale>
                                      <p:cBhvr>
                                        <p:cTn id="9" dur="2000" fill="hold"/>
                                        <p:tgtEl>
                                          <p:spTgt spid="5018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7" grpId="0" bldLvl="0" animBg="1"/>
      <p:bldP spid="50187" grpId="1"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1" name="AutoShape 12"/>
          <p:cNvSpPr/>
          <p:nvPr/>
        </p:nvSpPr>
        <p:spPr>
          <a:xfrm rot="-2053206">
            <a:off x="10223500" y="7461250"/>
            <a:ext cx="2620963" cy="1712913"/>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62467" name="Rectangle 4"/>
          <p:cNvSpPr/>
          <p:nvPr/>
        </p:nvSpPr>
        <p:spPr>
          <a:xfrm>
            <a:off x="1460500" y="1793875"/>
            <a:ext cx="7610475"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二）气瓶发生爆炸事故的主要原因</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62468" name="Rectangle 59"/>
          <p:cNvSpPr/>
          <p:nvPr/>
        </p:nvSpPr>
        <p:spPr>
          <a:xfrm>
            <a:off x="1646079" y="2792413"/>
            <a:ext cx="5872480" cy="2453640"/>
          </a:xfrm>
          <a:prstGeom prst="rect">
            <a:avLst/>
          </a:prstGeom>
          <a:noFill/>
          <a:ln w="9525">
            <a:noFill/>
          </a:ln>
        </p:spPr>
        <p:txBody>
          <a:bodyPr wrap="none" anchor="t" anchorCtr="1">
            <a:spAutoFit/>
          </a:bodyPr>
          <a:p>
            <a:pPr algn="ctr" eaLnBrk="1" hangingPunct="1">
              <a:lnSpc>
                <a:spcPct val="120000"/>
              </a:lnSpc>
            </a:pPr>
            <a:r>
              <a:rPr lang="en-US" altLang="zh-CN" dirty="0">
                <a:solidFill>
                  <a:srgbClr val="FF0000"/>
                </a:solidFill>
                <a:latin typeface="宋体" panose="02010600030101010101" pitchFamily="2" charset="-122"/>
                <a:ea typeface="宋体" panose="02010600030101010101" pitchFamily="2" charset="-122"/>
              </a:rPr>
              <a:t>1. </a:t>
            </a:r>
            <a:r>
              <a:rPr lang="zh-CN" altLang="en-US" dirty="0">
                <a:solidFill>
                  <a:srgbClr val="FF0000"/>
                </a:solidFill>
                <a:latin typeface="宋体" panose="02010600030101010101" pitchFamily="2" charset="-122"/>
                <a:ea typeface="宋体" panose="02010600030101010101" pitchFamily="2" charset="-122"/>
              </a:rPr>
              <a:t>气瓶的材质、结构或制造</a:t>
            </a:r>
            <a:endParaRPr lang="zh-CN" altLang="en-US" dirty="0">
              <a:solidFill>
                <a:srgbClr val="FF0000"/>
              </a:solidFill>
              <a:latin typeface="宋体" panose="02010600030101010101" pitchFamily="2" charset="-122"/>
              <a:ea typeface="宋体" panose="02010600030101010101" pitchFamily="2" charset="-122"/>
            </a:endParaRPr>
          </a:p>
          <a:p>
            <a:pPr algn="ctr" eaLnBrk="1" hangingPunct="1">
              <a:lnSpc>
                <a:spcPct val="120000"/>
              </a:lnSpc>
            </a:pPr>
            <a:r>
              <a:rPr lang="zh-CN" altLang="en-US" dirty="0">
                <a:solidFill>
                  <a:srgbClr val="FF0000"/>
                </a:solidFill>
                <a:latin typeface="宋体" panose="02010600030101010101" pitchFamily="2" charset="-122"/>
                <a:ea typeface="宋体" panose="02010600030101010101" pitchFamily="2" charset="-122"/>
              </a:rPr>
              <a:t>工艺不符合安全要求。</a:t>
            </a:r>
            <a:r>
              <a:rPr lang="zh-CN" altLang="en-US" b="0" dirty="0">
                <a:solidFill>
                  <a:schemeClr val="tx1"/>
                </a:solidFill>
                <a:latin typeface="宋体" panose="02010600030101010101" pitchFamily="2" charset="-122"/>
                <a:ea typeface="宋体" panose="02010600030101010101" pitchFamily="2" charset="-122"/>
              </a:rPr>
              <a:t>例如</a:t>
            </a:r>
            <a:endParaRPr lang="zh-CN" altLang="en-US" b="0" dirty="0">
              <a:solidFill>
                <a:schemeClr val="tx1"/>
              </a:solidFill>
              <a:latin typeface="宋体" panose="02010600030101010101" pitchFamily="2" charset="-122"/>
              <a:ea typeface="宋体" panose="02010600030101010101" pitchFamily="2" charset="-122"/>
            </a:endParaRPr>
          </a:p>
          <a:p>
            <a:pPr algn="ctr" eaLnBrk="1" hangingPunct="1">
              <a:lnSpc>
                <a:spcPct val="120000"/>
              </a:lnSpc>
            </a:pPr>
            <a:r>
              <a:rPr lang="zh-CN" altLang="en-US" b="0" dirty="0">
                <a:solidFill>
                  <a:schemeClr val="tx1"/>
                </a:solidFill>
                <a:latin typeface="宋体" panose="02010600030101010101" pitchFamily="2" charset="-122"/>
                <a:ea typeface="宋体" panose="02010600030101010101" pitchFamily="2" charset="-122"/>
              </a:rPr>
              <a:t>材料冲击值低，瓶体严重腐</a:t>
            </a:r>
            <a:endParaRPr lang="zh-CN" altLang="en-US" b="0" dirty="0">
              <a:solidFill>
                <a:schemeClr val="tx1"/>
              </a:solidFill>
              <a:latin typeface="宋体" panose="02010600030101010101" pitchFamily="2" charset="-122"/>
              <a:ea typeface="宋体" panose="02010600030101010101" pitchFamily="2" charset="-122"/>
            </a:endParaRPr>
          </a:p>
          <a:p>
            <a:pPr algn="ctr" eaLnBrk="1" hangingPunct="1">
              <a:lnSpc>
                <a:spcPct val="120000"/>
              </a:lnSpc>
            </a:pPr>
            <a:r>
              <a:rPr lang="zh-CN" altLang="en-US" b="0" dirty="0">
                <a:solidFill>
                  <a:schemeClr val="tx1"/>
                </a:solidFill>
                <a:latin typeface="宋体" panose="02010600030101010101" pitchFamily="2" charset="-122"/>
                <a:ea typeface="宋体" panose="02010600030101010101" pitchFamily="2" charset="-122"/>
              </a:rPr>
              <a:t>蚀，瓶壁厚薄不匀，有夹层等。</a:t>
            </a:r>
            <a:endParaRPr lang="zh-CN" altLang="en-US" b="0" dirty="0">
              <a:solidFill>
                <a:schemeClr val="tx1"/>
              </a:solidFill>
              <a:latin typeface="宋体" panose="02010600030101010101" pitchFamily="2" charset="-122"/>
              <a:ea typeface="宋体" panose="02010600030101010101" pitchFamily="2" charset="-122"/>
            </a:endParaRPr>
          </a:p>
        </p:txBody>
      </p:sp>
      <p:pic>
        <p:nvPicPr>
          <p:cNvPr id="62469" name="Picture 4" descr="暴风截屏20081127153323"/>
          <p:cNvPicPr>
            <a:picLocks noChangeAspect="1"/>
          </p:cNvPicPr>
          <p:nvPr/>
        </p:nvPicPr>
        <p:blipFill>
          <a:blip r:embed="rId1"/>
          <a:stretch>
            <a:fillRect/>
          </a:stretch>
        </p:blipFill>
        <p:spPr>
          <a:xfrm>
            <a:off x="8213725" y="2987675"/>
            <a:ext cx="3125788" cy="2555875"/>
          </a:xfrm>
          <a:prstGeom prst="rect">
            <a:avLst/>
          </a:prstGeom>
          <a:noFill/>
          <a:ln w="9525">
            <a:noFill/>
          </a:ln>
        </p:spPr>
      </p:pic>
      <p:sp>
        <p:nvSpPr>
          <p:cNvPr id="62470" name="Rectangle 61"/>
          <p:cNvSpPr/>
          <p:nvPr/>
        </p:nvSpPr>
        <p:spPr>
          <a:xfrm>
            <a:off x="1813084" y="5368925"/>
            <a:ext cx="5287645" cy="3436620"/>
          </a:xfrm>
          <a:prstGeom prst="rect">
            <a:avLst/>
          </a:prstGeom>
          <a:noFill/>
          <a:ln w="9525">
            <a:noFill/>
          </a:ln>
        </p:spPr>
        <p:txBody>
          <a:bodyPr wrap="none" anchor="t" anchorCtr="1">
            <a:spAutoFit/>
          </a:bodyPr>
          <a:p>
            <a:pPr algn="ctr">
              <a:lnSpc>
                <a:spcPct val="120000"/>
              </a:lnSpc>
              <a:spcBef>
                <a:spcPct val="20000"/>
              </a:spcBef>
            </a:pPr>
            <a:r>
              <a:rPr lang="en-US" altLang="zh-CN" dirty="0">
                <a:solidFill>
                  <a:srgbClr val="FF0000"/>
                </a:solidFill>
                <a:latin typeface="宋体" panose="02010600030101010101" pitchFamily="2" charset="-122"/>
                <a:ea typeface="宋体" panose="02010600030101010101" pitchFamily="2" charset="-122"/>
              </a:rPr>
              <a:t>2. </a:t>
            </a:r>
            <a:r>
              <a:rPr lang="zh-CN" altLang="en-US" dirty="0">
                <a:solidFill>
                  <a:srgbClr val="FF0000"/>
                </a:solidFill>
                <a:latin typeface="宋体" panose="02010600030101010101" pitchFamily="2" charset="-122"/>
                <a:ea typeface="宋体" panose="02010600030101010101" pitchFamily="2" charset="-122"/>
              </a:rPr>
              <a:t>由于保管和使用不善，</a:t>
            </a:r>
            <a:r>
              <a:rPr lang="zh-CN" altLang="en-US" b="0" dirty="0">
                <a:solidFill>
                  <a:schemeClr val="tx1"/>
                </a:solidFill>
                <a:latin typeface="宋体" panose="02010600030101010101" pitchFamily="2" charset="-122"/>
                <a:ea typeface="宋体" panose="02010600030101010101" pitchFamily="2" charset="-122"/>
              </a:rPr>
              <a:t>受</a:t>
            </a:r>
            <a:endParaRPr lang="zh-CN" altLang="en-US" b="0" dirty="0">
              <a:solidFill>
                <a:schemeClr val="tx1"/>
              </a:solidFill>
              <a:latin typeface="宋体" panose="02010600030101010101" pitchFamily="2" charset="-122"/>
              <a:ea typeface="宋体" panose="02010600030101010101" pitchFamily="2" charset="-122"/>
            </a:endParaRPr>
          </a:p>
          <a:p>
            <a:pPr algn="ctr">
              <a:lnSpc>
                <a:spcPct val="120000"/>
              </a:lnSpc>
              <a:spcBef>
                <a:spcPct val="20000"/>
              </a:spcBef>
            </a:pPr>
            <a:r>
              <a:rPr lang="zh-CN" altLang="en-US" b="0" dirty="0">
                <a:solidFill>
                  <a:schemeClr val="tx1"/>
                </a:solidFill>
                <a:latin typeface="宋体" panose="02010600030101010101" pitchFamily="2" charset="-122"/>
                <a:ea typeface="宋体" panose="02010600030101010101" pitchFamily="2" charset="-122"/>
              </a:rPr>
              <a:t>日光曝晒、明火、热辐射等</a:t>
            </a:r>
            <a:endParaRPr lang="zh-CN" altLang="en-US" b="0" dirty="0">
              <a:solidFill>
                <a:schemeClr val="tx1"/>
              </a:solidFill>
              <a:latin typeface="宋体" panose="02010600030101010101" pitchFamily="2" charset="-122"/>
              <a:ea typeface="宋体" panose="02010600030101010101" pitchFamily="2" charset="-122"/>
            </a:endParaRPr>
          </a:p>
          <a:p>
            <a:pPr algn="ctr">
              <a:lnSpc>
                <a:spcPct val="120000"/>
              </a:lnSpc>
              <a:spcBef>
                <a:spcPct val="20000"/>
              </a:spcBef>
            </a:pPr>
            <a:r>
              <a:rPr lang="zh-CN" altLang="en-US" b="0" dirty="0">
                <a:solidFill>
                  <a:schemeClr val="tx1"/>
                </a:solidFill>
                <a:latin typeface="宋体" panose="02010600030101010101" pitchFamily="2" charset="-122"/>
                <a:ea typeface="宋体" panose="02010600030101010101" pitchFamily="2" charset="-122"/>
              </a:rPr>
              <a:t>作用，使瓶温过高，压力剧</a:t>
            </a:r>
            <a:endParaRPr lang="zh-CN" altLang="en-US" b="0" dirty="0">
              <a:solidFill>
                <a:schemeClr val="tx1"/>
              </a:solidFill>
              <a:latin typeface="宋体" panose="02010600030101010101" pitchFamily="2" charset="-122"/>
              <a:ea typeface="宋体" panose="02010600030101010101" pitchFamily="2" charset="-122"/>
            </a:endParaRPr>
          </a:p>
          <a:p>
            <a:pPr algn="ctr">
              <a:lnSpc>
                <a:spcPct val="120000"/>
              </a:lnSpc>
              <a:spcBef>
                <a:spcPct val="20000"/>
              </a:spcBef>
            </a:pPr>
            <a:r>
              <a:rPr lang="zh-CN" altLang="en-US" b="0" dirty="0">
                <a:solidFill>
                  <a:schemeClr val="tx1"/>
                </a:solidFill>
                <a:latin typeface="宋体" panose="02010600030101010101" pitchFamily="2" charset="-122"/>
                <a:ea typeface="宋体" panose="02010600030101010101" pitchFamily="2" charset="-122"/>
              </a:rPr>
              <a:t>增，直至超过瓶体材料强度</a:t>
            </a:r>
            <a:endParaRPr lang="zh-CN" altLang="en-US" b="0" dirty="0">
              <a:solidFill>
                <a:schemeClr val="tx1"/>
              </a:solidFill>
              <a:latin typeface="宋体" panose="02010600030101010101" pitchFamily="2" charset="-122"/>
              <a:ea typeface="宋体" panose="02010600030101010101" pitchFamily="2" charset="-122"/>
            </a:endParaRPr>
          </a:p>
          <a:p>
            <a:pPr algn="ctr">
              <a:lnSpc>
                <a:spcPct val="120000"/>
              </a:lnSpc>
              <a:spcBef>
                <a:spcPct val="20000"/>
              </a:spcBef>
            </a:pPr>
            <a:r>
              <a:rPr lang="zh-CN" altLang="en-US" b="0" dirty="0">
                <a:solidFill>
                  <a:schemeClr val="tx1"/>
                </a:solidFill>
                <a:latin typeface="宋体" panose="02010600030101010101" pitchFamily="2" charset="-122"/>
                <a:ea typeface="宋体" panose="02010600030101010101" pitchFamily="2" charset="-122"/>
              </a:rPr>
              <a:t>极限，发生爆炸。</a:t>
            </a:r>
            <a:endParaRPr lang="zh-CN" altLang="en-US" b="0" dirty="0">
              <a:solidFill>
                <a:schemeClr val="tx1"/>
              </a:solidFill>
              <a:latin typeface="宋体" panose="02010600030101010101" pitchFamily="2" charset="-122"/>
              <a:ea typeface="宋体" panose="02010600030101010101" pitchFamily="2" charset="-122"/>
            </a:endParaRPr>
          </a:p>
        </p:txBody>
      </p:sp>
      <p:pic>
        <p:nvPicPr>
          <p:cNvPr id="62471" name="Picture 6" descr="暴风截屏20081127153336"/>
          <p:cNvPicPr>
            <a:picLocks noChangeAspect="1"/>
          </p:cNvPicPr>
          <p:nvPr/>
        </p:nvPicPr>
        <p:blipFill>
          <a:blip r:embed="rId2"/>
          <a:stretch>
            <a:fillRect/>
          </a:stretch>
        </p:blipFill>
        <p:spPr>
          <a:xfrm>
            <a:off x="7277100" y="6010275"/>
            <a:ext cx="3025775" cy="2474913"/>
          </a:xfrm>
          <a:prstGeom prst="rect">
            <a:avLst/>
          </a:prstGeom>
          <a:noFill/>
          <a:ln w="9525">
            <a:noFill/>
          </a:ln>
        </p:spPr>
      </p:pic>
      <p:sp>
        <p:nvSpPr>
          <p:cNvPr id="62472"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1211"/>
                                        </p:tgtEl>
                                        <p:attrNameLst>
                                          <p:attrName>style.visibility</p:attrName>
                                        </p:attrNameLst>
                                      </p:cBhvr>
                                      <p:to>
                                        <p:strVal val="visible"/>
                                      </p:to>
                                    </p:set>
                                    <p:animEffect transition="in" filter="barn(outVertical)">
                                      <p:cBhvr>
                                        <p:cTn id="7" dur="500"/>
                                        <p:tgtEl>
                                          <p:spTgt spid="51211"/>
                                        </p:tgtEl>
                                      </p:cBhvr>
                                    </p:animEffect>
                                  </p:childTnLst>
                                </p:cTn>
                              </p:par>
                              <p:par>
                                <p:cTn id="8" presetID="6" presetClass="emph" presetSubtype="0" fill="hold" grpId="1" nodeType="withEffect">
                                  <p:stCondLst>
                                    <p:cond delay="0"/>
                                  </p:stCondLst>
                                  <p:childTnLst>
                                    <p:animScale>
                                      <p:cBhvr>
                                        <p:cTn id="9" dur="2000" fill="hold"/>
                                        <p:tgtEl>
                                          <p:spTgt spid="512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1" grpId="0" bldLvl="0" animBg="1"/>
      <p:bldP spid="51211" grpId="1"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35" name="AutoShape 12"/>
          <p:cNvSpPr/>
          <p:nvPr/>
        </p:nvSpPr>
        <p:spPr>
          <a:xfrm rot="-2053206">
            <a:off x="9929813" y="7397750"/>
            <a:ext cx="2620962" cy="1712913"/>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63491" name="Rectangle 4"/>
          <p:cNvSpPr/>
          <p:nvPr/>
        </p:nvSpPr>
        <p:spPr>
          <a:xfrm>
            <a:off x="1462088" y="1857375"/>
            <a:ext cx="6937375" cy="534035"/>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a:spAutoFit/>
          </a:bodyPr>
          <a:p>
            <a:pPr algn="ctr" eaLnBrk="1" hangingPunct="1">
              <a:lnSpc>
                <a:spcPct val="90000"/>
              </a:lnSpc>
              <a:spcBef>
                <a:spcPct val="50000"/>
              </a:spcBef>
            </a:pPr>
            <a:r>
              <a:rPr lang="en-US" altLang="zh-CN" dirty="0">
                <a:solidFill>
                  <a:schemeClr val="tx1"/>
                </a:solidFill>
                <a:latin typeface="宋体" panose="02010600030101010101" pitchFamily="2" charset="-122"/>
                <a:ea typeface="宋体" panose="02010600030101010101" pitchFamily="2" charset="-122"/>
              </a:rPr>
              <a:t>(</a:t>
            </a:r>
            <a:r>
              <a:rPr lang="zh-CN" altLang="en-US" dirty="0">
                <a:solidFill>
                  <a:schemeClr val="tx1"/>
                </a:solidFill>
                <a:latin typeface="宋体" panose="02010600030101010101" pitchFamily="2" charset="-122"/>
                <a:ea typeface="宋体" panose="02010600030101010101" pitchFamily="2" charset="-122"/>
              </a:rPr>
              <a:t>二）气瓶发生爆炸事故的主要原因</a:t>
            </a:r>
            <a:endParaRPr lang="zh-CN" altLang="en-US" dirty="0">
              <a:solidFill>
                <a:schemeClr val="tx1"/>
              </a:solidFill>
              <a:latin typeface="宋体" panose="02010600030101010101" pitchFamily="2" charset="-122"/>
              <a:ea typeface="宋体" panose="02010600030101010101" pitchFamily="2" charset="-122"/>
            </a:endParaRPr>
          </a:p>
        </p:txBody>
      </p:sp>
      <p:sp>
        <p:nvSpPr>
          <p:cNvPr id="63492" name="Rectangle 14"/>
          <p:cNvSpPr/>
          <p:nvPr/>
        </p:nvSpPr>
        <p:spPr>
          <a:xfrm>
            <a:off x="1388269" y="3389313"/>
            <a:ext cx="6702425" cy="1272540"/>
          </a:xfrm>
          <a:prstGeom prst="rect">
            <a:avLst/>
          </a:prstGeom>
          <a:noFill/>
          <a:ln w="9525">
            <a:noFill/>
          </a:ln>
        </p:spPr>
        <p:txBody>
          <a:bodyPr wrap="none" anchor="t" anchorCtr="1">
            <a:spAutoFit/>
          </a:bodyPr>
          <a:p>
            <a:pPr algn="ctr" eaLnBrk="1" hangingPunct="1">
              <a:lnSpc>
                <a:spcPct val="120000"/>
              </a:lnSpc>
            </a:pPr>
            <a:r>
              <a:rPr lang="en-US" altLang="zh-CN" dirty="0">
                <a:solidFill>
                  <a:srgbClr val="FF0000"/>
                </a:solidFill>
                <a:latin typeface="宋体" panose="02010600030101010101" pitchFamily="2" charset="-122"/>
                <a:ea typeface="宋体" panose="02010600030101010101" pitchFamily="2" charset="-122"/>
              </a:rPr>
              <a:t>3.</a:t>
            </a:r>
            <a:r>
              <a:rPr lang="zh-CN" altLang="en-US" dirty="0">
                <a:solidFill>
                  <a:srgbClr val="FF0000"/>
                </a:solidFill>
                <a:latin typeface="宋体" panose="02010600030101010101" pitchFamily="2" charset="-122"/>
                <a:ea typeface="宋体" panose="02010600030101010101" pitchFamily="2" charset="-122"/>
              </a:rPr>
              <a:t>在搬运装卸时，</a:t>
            </a:r>
            <a:r>
              <a:rPr lang="zh-CN" altLang="en-US" b="0" dirty="0">
                <a:solidFill>
                  <a:schemeClr val="tx1"/>
                </a:solidFill>
                <a:latin typeface="宋体" panose="02010600030101010101" pitchFamily="2" charset="-122"/>
                <a:ea typeface="宋体" panose="02010600030101010101" pitchFamily="2" charset="-122"/>
              </a:rPr>
              <a:t>气瓶从高处坠落、</a:t>
            </a:r>
            <a:endParaRPr lang="zh-CN" altLang="en-US" b="0" dirty="0">
              <a:solidFill>
                <a:schemeClr val="tx1"/>
              </a:solidFill>
              <a:latin typeface="宋体" panose="02010600030101010101" pitchFamily="2" charset="-122"/>
              <a:ea typeface="宋体" panose="02010600030101010101" pitchFamily="2" charset="-122"/>
            </a:endParaRPr>
          </a:p>
          <a:p>
            <a:pPr algn="ctr" eaLnBrk="1" hangingPunct="1">
              <a:lnSpc>
                <a:spcPct val="120000"/>
              </a:lnSpc>
            </a:pPr>
            <a:r>
              <a:rPr lang="zh-CN" altLang="en-US" b="0" dirty="0">
                <a:solidFill>
                  <a:schemeClr val="tx1"/>
                </a:solidFill>
                <a:latin typeface="宋体" panose="02010600030101010101" pitchFamily="2" charset="-122"/>
                <a:ea typeface="宋体" panose="02010600030101010101" pitchFamily="2" charset="-122"/>
              </a:rPr>
              <a:t>倾倒或滚动等，发生剧烈碰撞冲击。</a:t>
            </a:r>
            <a:endParaRPr lang="zh-CN" altLang="en-US" b="0" dirty="0">
              <a:solidFill>
                <a:schemeClr val="tx1"/>
              </a:solidFill>
              <a:latin typeface="宋体" panose="02010600030101010101" pitchFamily="2" charset="-122"/>
              <a:ea typeface="宋体" panose="02010600030101010101" pitchFamily="2" charset="-122"/>
            </a:endParaRPr>
          </a:p>
        </p:txBody>
      </p:sp>
      <p:sp>
        <p:nvSpPr>
          <p:cNvPr id="63493" name="Rectangle 16"/>
          <p:cNvSpPr/>
          <p:nvPr/>
        </p:nvSpPr>
        <p:spPr>
          <a:xfrm>
            <a:off x="1794034" y="5810250"/>
            <a:ext cx="5074920" cy="1370330"/>
          </a:xfrm>
          <a:prstGeom prst="rect">
            <a:avLst/>
          </a:prstGeom>
          <a:noFill/>
          <a:ln w="9525">
            <a:noFill/>
          </a:ln>
        </p:spPr>
        <p:txBody>
          <a:bodyPr wrap="none" anchor="t" anchorCtr="1">
            <a:spAutoFit/>
          </a:bodyPr>
          <a:p>
            <a:pPr algn="ctr">
              <a:lnSpc>
                <a:spcPct val="120000"/>
              </a:lnSpc>
              <a:spcBef>
                <a:spcPct val="20000"/>
              </a:spcBef>
            </a:pPr>
            <a:r>
              <a:rPr lang="en-US" altLang="zh-CN" dirty="0">
                <a:solidFill>
                  <a:srgbClr val="FF0000"/>
                </a:solidFill>
                <a:latin typeface="宋体" panose="02010600030101010101" pitchFamily="2" charset="-122"/>
                <a:ea typeface="宋体" panose="02010600030101010101" pitchFamily="2" charset="-122"/>
              </a:rPr>
              <a:t>4.</a:t>
            </a:r>
            <a:r>
              <a:rPr lang="zh-CN" altLang="en-US" dirty="0">
                <a:solidFill>
                  <a:srgbClr val="FF0000"/>
                </a:solidFill>
                <a:latin typeface="宋体" panose="02010600030101010101" pitchFamily="2" charset="-122"/>
                <a:ea typeface="宋体" panose="02010600030101010101" pitchFamily="2" charset="-122"/>
              </a:rPr>
              <a:t>放气速度太快</a:t>
            </a:r>
            <a:r>
              <a:rPr lang="zh-CN" altLang="en-US" b="0" dirty="0">
                <a:solidFill>
                  <a:schemeClr val="tx1"/>
                </a:solidFill>
                <a:latin typeface="宋体" panose="02010600030101010101" pitchFamily="2" charset="-122"/>
                <a:ea typeface="宋体" panose="02010600030101010101" pitchFamily="2" charset="-122"/>
              </a:rPr>
              <a:t>，气体迅速</a:t>
            </a:r>
            <a:endParaRPr lang="zh-CN" altLang="en-US" b="0" dirty="0">
              <a:solidFill>
                <a:schemeClr val="tx1"/>
              </a:solidFill>
              <a:latin typeface="宋体" panose="02010600030101010101" pitchFamily="2" charset="-122"/>
              <a:ea typeface="宋体" panose="02010600030101010101" pitchFamily="2" charset="-122"/>
            </a:endParaRPr>
          </a:p>
          <a:p>
            <a:pPr algn="ctr">
              <a:lnSpc>
                <a:spcPct val="120000"/>
              </a:lnSpc>
              <a:spcBef>
                <a:spcPct val="20000"/>
              </a:spcBef>
            </a:pPr>
            <a:r>
              <a:rPr lang="zh-CN" altLang="en-US" b="0" dirty="0">
                <a:solidFill>
                  <a:schemeClr val="tx1"/>
                </a:solidFill>
                <a:latin typeface="宋体" panose="02010600030101010101" pitchFamily="2" charset="-122"/>
                <a:ea typeface="宋体" panose="02010600030101010101" pitchFamily="2" charset="-122"/>
              </a:rPr>
              <a:t>流经阀门时产生静电火花。</a:t>
            </a:r>
            <a:endParaRPr lang="zh-CN" altLang="en-US" b="0" dirty="0">
              <a:solidFill>
                <a:schemeClr val="tx1"/>
              </a:solidFill>
              <a:latin typeface="宋体" panose="02010600030101010101" pitchFamily="2" charset="-122"/>
              <a:ea typeface="宋体" panose="02010600030101010101" pitchFamily="2" charset="-122"/>
            </a:endParaRPr>
          </a:p>
        </p:txBody>
      </p:sp>
      <p:pic>
        <p:nvPicPr>
          <p:cNvPr id="63494" name="Picture 5" descr="暴风截屏20081127153330"/>
          <p:cNvPicPr>
            <a:picLocks noChangeAspect="1"/>
          </p:cNvPicPr>
          <p:nvPr/>
        </p:nvPicPr>
        <p:blipFill>
          <a:blip r:embed="rId1"/>
          <a:stretch>
            <a:fillRect/>
          </a:stretch>
        </p:blipFill>
        <p:spPr>
          <a:xfrm>
            <a:off x="8013700" y="2784475"/>
            <a:ext cx="2822575" cy="2309813"/>
          </a:xfrm>
          <a:prstGeom prst="rect">
            <a:avLst/>
          </a:prstGeom>
          <a:noFill/>
          <a:ln w="9525">
            <a:noFill/>
          </a:ln>
        </p:spPr>
      </p:pic>
      <p:pic>
        <p:nvPicPr>
          <p:cNvPr id="63495" name="Picture 7" descr="暴风截屏20081127153345"/>
          <p:cNvPicPr>
            <a:picLocks noChangeAspect="1"/>
          </p:cNvPicPr>
          <p:nvPr/>
        </p:nvPicPr>
        <p:blipFill>
          <a:blip r:embed="rId2"/>
          <a:stretch>
            <a:fillRect/>
          </a:stretch>
        </p:blipFill>
        <p:spPr>
          <a:xfrm>
            <a:off x="7207250" y="5810250"/>
            <a:ext cx="3025775" cy="2473325"/>
          </a:xfrm>
          <a:prstGeom prst="rect">
            <a:avLst/>
          </a:prstGeom>
          <a:noFill/>
          <a:ln w="9525">
            <a:noFill/>
          </a:ln>
        </p:spPr>
      </p:pic>
      <p:sp>
        <p:nvSpPr>
          <p:cNvPr id="63496"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2235"/>
                                        </p:tgtEl>
                                        <p:attrNameLst>
                                          <p:attrName>style.visibility</p:attrName>
                                        </p:attrNameLst>
                                      </p:cBhvr>
                                      <p:to>
                                        <p:strVal val="visible"/>
                                      </p:to>
                                    </p:set>
                                    <p:animEffect transition="in" filter="barn(outVertical)">
                                      <p:cBhvr>
                                        <p:cTn id="7" dur="500"/>
                                        <p:tgtEl>
                                          <p:spTgt spid="52235"/>
                                        </p:tgtEl>
                                      </p:cBhvr>
                                    </p:animEffect>
                                  </p:childTnLst>
                                </p:cTn>
                              </p:par>
                              <p:par>
                                <p:cTn id="8" presetID="6" presetClass="emph" presetSubtype="0" fill="hold" grpId="1" nodeType="withEffect">
                                  <p:stCondLst>
                                    <p:cond delay="0"/>
                                  </p:stCondLst>
                                  <p:childTnLst>
                                    <p:animScale>
                                      <p:cBhvr>
                                        <p:cTn id="9" dur="2000" fill="hold"/>
                                        <p:tgtEl>
                                          <p:spTgt spid="5223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5" grpId="0" bldLvl="0" animBg="1"/>
      <p:bldP spid="52235" grpId="1"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9" name="AutoShape 12"/>
          <p:cNvSpPr/>
          <p:nvPr/>
        </p:nvSpPr>
        <p:spPr>
          <a:xfrm rot="-2053206">
            <a:off x="9929813" y="7523163"/>
            <a:ext cx="2620962" cy="1712912"/>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64515" name="Rectangle 4"/>
          <p:cNvSpPr/>
          <p:nvPr/>
        </p:nvSpPr>
        <p:spPr>
          <a:xfrm>
            <a:off x="1462088" y="2262188"/>
            <a:ext cx="7358062"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二）气瓶发生爆炸事故的主要原因</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64516" name="Rectangle 14"/>
          <p:cNvSpPr/>
          <p:nvPr/>
        </p:nvSpPr>
        <p:spPr>
          <a:xfrm>
            <a:off x="1798796" y="3679825"/>
            <a:ext cx="5694045" cy="1419860"/>
          </a:xfrm>
          <a:prstGeom prst="rect">
            <a:avLst/>
          </a:prstGeom>
          <a:noFill/>
          <a:ln w="9525">
            <a:noFill/>
          </a:ln>
        </p:spPr>
        <p:txBody>
          <a:bodyPr wrap="none" anchor="t" anchorCtr="1">
            <a:spAutoFit/>
          </a:bodyPr>
          <a:p>
            <a:pPr algn="ctr" eaLnBrk="1" hangingPunct="1">
              <a:lnSpc>
                <a:spcPct val="120000"/>
              </a:lnSpc>
            </a:pPr>
            <a:r>
              <a:rPr lang="en-US" altLang="zh-CN" sz="3600" dirty="0">
                <a:solidFill>
                  <a:srgbClr val="FF0000"/>
                </a:solidFill>
                <a:latin typeface="宋体" panose="02010600030101010101" pitchFamily="2" charset="-122"/>
                <a:ea typeface="宋体" panose="02010600030101010101" pitchFamily="2" charset="-122"/>
              </a:rPr>
              <a:t>5.</a:t>
            </a:r>
            <a:r>
              <a:rPr lang="zh-CN" altLang="en-US" sz="3600" dirty="0">
                <a:solidFill>
                  <a:srgbClr val="FF0000"/>
                </a:solidFill>
                <a:latin typeface="宋体" panose="02010600030101010101" pitchFamily="2" charset="-122"/>
                <a:ea typeface="宋体" panose="02010600030101010101" pitchFamily="2" charset="-122"/>
              </a:rPr>
              <a:t>氧气瓶上沾有油脂，在输</a:t>
            </a:r>
            <a:endParaRPr lang="zh-CN" altLang="en-US" sz="3600" dirty="0">
              <a:solidFill>
                <a:srgbClr val="FF0000"/>
              </a:solidFill>
              <a:latin typeface="宋体" panose="02010600030101010101" pitchFamily="2" charset="-122"/>
              <a:ea typeface="宋体" panose="02010600030101010101" pitchFamily="2" charset="-122"/>
            </a:endParaRPr>
          </a:p>
          <a:p>
            <a:pPr algn="ctr" eaLnBrk="1" hangingPunct="1">
              <a:lnSpc>
                <a:spcPct val="120000"/>
              </a:lnSpc>
            </a:pPr>
            <a:r>
              <a:rPr lang="zh-CN" altLang="en-US" sz="3600" dirty="0">
                <a:solidFill>
                  <a:srgbClr val="FF0000"/>
                </a:solidFill>
                <a:latin typeface="宋体" panose="02010600030101010101" pitchFamily="2" charset="-122"/>
                <a:ea typeface="宋体" panose="02010600030101010101" pitchFamily="2" charset="-122"/>
              </a:rPr>
              <a:t>送氧气时急剧氧化。</a:t>
            </a:r>
            <a:endParaRPr lang="zh-CN" altLang="en-US" sz="3600" dirty="0">
              <a:solidFill>
                <a:srgbClr val="FF0000"/>
              </a:solidFill>
              <a:latin typeface="宋体" panose="02010600030101010101" pitchFamily="2" charset="-122"/>
              <a:ea typeface="宋体" panose="02010600030101010101" pitchFamily="2" charset="-122"/>
            </a:endParaRPr>
          </a:p>
        </p:txBody>
      </p:sp>
      <p:sp>
        <p:nvSpPr>
          <p:cNvPr id="64517" name="Rectangle 15"/>
          <p:cNvSpPr/>
          <p:nvPr/>
        </p:nvSpPr>
        <p:spPr>
          <a:xfrm>
            <a:off x="1890871" y="5616575"/>
            <a:ext cx="5465445" cy="1529715"/>
          </a:xfrm>
          <a:prstGeom prst="rect">
            <a:avLst/>
          </a:prstGeom>
          <a:noFill/>
          <a:ln w="9525">
            <a:noFill/>
          </a:ln>
        </p:spPr>
        <p:txBody>
          <a:bodyPr wrap="none" anchor="t" anchorCtr="1">
            <a:spAutoFit/>
          </a:bodyPr>
          <a:p>
            <a:pPr algn="ctr">
              <a:lnSpc>
                <a:spcPct val="120000"/>
              </a:lnSpc>
              <a:spcBef>
                <a:spcPct val="20000"/>
              </a:spcBef>
            </a:pPr>
            <a:r>
              <a:rPr lang="en-US" altLang="zh-CN" sz="3600" dirty="0">
                <a:solidFill>
                  <a:srgbClr val="FF0000"/>
                </a:solidFill>
                <a:latin typeface="宋体" panose="02010600030101010101" pitchFamily="2" charset="-122"/>
                <a:ea typeface="宋体" panose="02010600030101010101" pitchFamily="2" charset="-122"/>
              </a:rPr>
              <a:t>6.</a:t>
            </a:r>
            <a:r>
              <a:rPr lang="zh-CN" altLang="en-US" sz="3600" dirty="0">
                <a:solidFill>
                  <a:srgbClr val="FF0000"/>
                </a:solidFill>
                <a:latin typeface="宋体" panose="02010600030101010101" pitchFamily="2" charset="-122"/>
                <a:ea typeface="宋体" panose="02010600030101010101" pitchFamily="2" charset="-122"/>
              </a:rPr>
              <a:t>可燃气瓶</a:t>
            </a:r>
            <a:r>
              <a:rPr lang="en-US" altLang="zh-CN" sz="3600" dirty="0">
                <a:solidFill>
                  <a:srgbClr val="FF0000"/>
                </a:solidFill>
                <a:latin typeface="宋体" panose="02010600030101010101" pitchFamily="2" charset="-122"/>
                <a:ea typeface="宋体" panose="02010600030101010101" pitchFamily="2" charset="-122"/>
              </a:rPr>
              <a:t>(</a:t>
            </a:r>
            <a:r>
              <a:rPr lang="zh-CN" altLang="en-US" sz="3600" dirty="0">
                <a:solidFill>
                  <a:srgbClr val="FF0000"/>
                </a:solidFill>
                <a:latin typeface="宋体" panose="02010600030101010101" pitchFamily="2" charset="-122"/>
                <a:ea typeface="宋体" panose="02010600030101010101" pitchFamily="2" charset="-122"/>
              </a:rPr>
              <a:t>乙炔、氢气、</a:t>
            </a:r>
            <a:endParaRPr lang="zh-CN" altLang="en-US" sz="3600" dirty="0">
              <a:solidFill>
                <a:srgbClr val="FF0000"/>
              </a:solidFill>
              <a:latin typeface="宋体" panose="02010600030101010101" pitchFamily="2" charset="-122"/>
              <a:ea typeface="宋体" panose="02010600030101010101" pitchFamily="2" charset="-122"/>
            </a:endParaRPr>
          </a:p>
          <a:p>
            <a:pPr algn="ctr">
              <a:lnSpc>
                <a:spcPct val="120000"/>
              </a:lnSpc>
              <a:spcBef>
                <a:spcPct val="20000"/>
              </a:spcBef>
            </a:pPr>
            <a:r>
              <a:rPr lang="zh-CN" altLang="en-US" sz="3600" dirty="0">
                <a:solidFill>
                  <a:srgbClr val="FF0000"/>
                </a:solidFill>
                <a:latin typeface="宋体" panose="02010600030101010101" pitchFamily="2" charset="-122"/>
                <a:ea typeface="宋体" panose="02010600030101010101" pitchFamily="2" charset="-122"/>
              </a:rPr>
              <a:t>石油气瓶</a:t>
            </a:r>
            <a:r>
              <a:rPr lang="en-US" altLang="zh-CN" sz="3600" dirty="0">
                <a:solidFill>
                  <a:srgbClr val="FF0000"/>
                </a:solidFill>
                <a:latin typeface="宋体" panose="02010600030101010101" pitchFamily="2" charset="-122"/>
                <a:ea typeface="宋体" panose="02010600030101010101" pitchFamily="2" charset="-122"/>
              </a:rPr>
              <a:t>)</a:t>
            </a:r>
            <a:r>
              <a:rPr lang="zh-CN" altLang="en-US" sz="3600" dirty="0">
                <a:solidFill>
                  <a:srgbClr val="FF0000"/>
                </a:solidFill>
                <a:latin typeface="宋体" panose="02010600030101010101" pitchFamily="2" charset="-122"/>
                <a:ea typeface="宋体" panose="02010600030101010101" pitchFamily="2" charset="-122"/>
              </a:rPr>
              <a:t>发生漏气。</a:t>
            </a:r>
            <a:endParaRPr lang="zh-CN" altLang="en-US" sz="3600" dirty="0">
              <a:solidFill>
                <a:srgbClr val="FF0000"/>
              </a:solidFill>
              <a:latin typeface="宋体" panose="02010600030101010101" pitchFamily="2" charset="-122"/>
              <a:ea typeface="宋体" panose="02010600030101010101" pitchFamily="2" charset="-122"/>
            </a:endParaRPr>
          </a:p>
        </p:txBody>
      </p:sp>
      <p:pic>
        <p:nvPicPr>
          <p:cNvPr id="64518" name="Picture 8" descr="暴风截屏20081127153356"/>
          <p:cNvPicPr>
            <a:picLocks noChangeAspect="1"/>
          </p:cNvPicPr>
          <p:nvPr/>
        </p:nvPicPr>
        <p:blipFill>
          <a:blip r:embed="rId1"/>
          <a:stretch>
            <a:fillRect/>
          </a:stretch>
        </p:blipFill>
        <p:spPr>
          <a:xfrm>
            <a:off x="7712075" y="3994150"/>
            <a:ext cx="4132263" cy="3379788"/>
          </a:xfrm>
          <a:prstGeom prst="rect">
            <a:avLst/>
          </a:prstGeom>
          <a:noFill/>
          <a:ln w="9525">
            <a:noFill/>
          </a:ln>
        </p:spPr>
      </p:pic>
      <p:sp>
        <p:nvSpPr>
          <p:cNvPr id="64519"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3259"/>
                                        </p:tgtEl>
                                        <p:attrNameLst>
                                          <p:attrName>style.visibility</p:attrName>
                                        </p:attrNameLst>
                                      </p:cBhvr>
                                      <p:to>
                                        <p:strVal val="visible"/>
                                      </p:to>
                                    </p:set>
                                    <p:animEffect transition="in" filter="barn(outVertical)">
                                      <p:cBhvr>
                                        <p:cTn id="7" dur="500"/>
                                        <p:tgtEl>
                                          <p:spTgt spid="53259"/>
                                        </p:tgtEl>
                                      </p:cBhvr>
                                    </p:animEffect>
                                  </p:childTnLst>
                                </p:cTn>
                              </p:par>
                              <p:par>
                                <p:cTn id="8" presetID="6" presetClass="emph" presetSubtype="0" fill="hold" grpId="1" nodeType="withEffect">
                                  <p:stCondLst>
                                    <p:cond delay="0"/>
                                  </p:stCondLst>
                                  <p:childTnLst>
                                    <p:animScale>
                                      <p:cBhvr>
                                        <p:cTn id="9" dur="2000" fill="hold"/>
                                        <p:tgtEl>
                                          <p:spTgt spid="5325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9" grpId="0" animBg="1"/>
      <p:bldP spid="53259"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83" name="AutoShape 12"/>
          <p:cNvSpPr/>
          <p:nvPr/>
        </p:nvSpPr>
        <p:spPr>
          <a:xfrm rot="-2053206">
            <a:off x="9929813" y="7292975"/>
            <a:ext cx="2620962" cy="1712913"/>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65539" name="Rectangle 4"/>
          <p:cNvSpPr/>
          <p:nvPr/>
        </p:nvSpPr>
        <p:spPr>
          <a:xfrm>
            <a:off x="1460500" y="2051050"/>
            <a:ext cx="7758113"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二）气瓶发生爆炸事故的主要原因</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65540" name="Rectangle 14"/>
          <p:cNvSpPr/>
          <p:nvPr/>
        </p:nvSpPr>
        <p:spPr>
          <a:xfrm>
            <a:off x="1746409" y="3673475"/>
            <a:ext cx="5694045" cy="2084070"/>
          </a:xfrm>
          <a:prstGeom prst="rect">
            <a:avLst/>
          </a:prstGeom>
          <a:noFill/>
          <a:ln w="9525">
            <a:noFill/>
          </a:ln>
        </p:spPr>
        <p:txBody>
          <a:bodyPr wrap="none" anchor="t" anchorCtr="1">
            <a:spAutoFit/>
          </a:bodyPr>
          <a:p>
            <a:pPr algn="ctr" eaLnBrk="1" hangingPunct="1">
              <a:lnSpc>
                <a:spcPct val="120000"/>
              </a:lnSpc>
            </a:pPr>
            <a:r>
              <a:rPr lang="en-US" altLang="zh-CN" sz="3600" dirty="0">
                <a:solidFill>
                  <a:srgbClr val="FF0000"/>
                </a:solidFill>
                <a:latin typeface="宋体" panose="02010600030101010101" pitchFamily="2" charset="-122"/>
                <a:ea typeface="宋体" panose="02010600030101010101" pitchFamily="2" charset="-122"/>
              </a:rPr>
              <a:t>7.</a:t>
            </a:r>
            <a:r>
              <a:rPr lang="zh-CN" altLang="en-US" sz="3600" dirty="0">
                <a:solidFill>
                  <a:srgbClr val="FF0000"/>
                </a:solidFill>
                <a:latin typeface="宋体" panose="02010600030101010101" pitchFamily="2" charset="-122"/>
                <a:ea typeface="宋体" panose="02010600030101010101" pitchFamily="2" charset="-122"/>
              </a:rPr>
              <a:t>乙炔瓶内多孔物质下沉，</a:t>
            </a:r>
            <a:endParaRPr lang="zh-CN" altLang="en-US" sz="3600" dirty="0">
              <a:solidFill>
                <a:srgbClr val="FF0000"/>
              </a:solidFill>
              <a:latin typeface="宋体" panose="02010600030101010101" pitchFamily="2" charset="-122"/>
              <a:ea typeface="宋体" panose="02010600030101010101" pitchFamily="2" charset="-122"/>
            </a:endParaRPr>
          </a:p>
          <a:p>
            <a:pPr algn="ctr" eaLnBrk="1" hangingPunct="1">
              <a:lnSpc>
                <a:spcPct val="120000"/>
              </a:lnSpc>
            </a:pPr>
            <a:r>
              <a:rPr lang="zh-CN" altLang="en-US" sz="3600" dirty="0">
                <a:solidFill>
                  <a:srgbClr val="FF0000"/>
                </a:solidFill>
                <a:latin typeface="宋体" panose="02010600030101010101" pitchFamily="2" charset="-122"/>
                <a:ea typeface="宋体" panose="02010600030101010101" pitchFamily="2" charset="-122"/>
              </a:rPr>
              <a:t>产生净空间，使乙炔瓶处</a:t>
            </a:r>
            <a:endParaRPr lang="zh-CN" altLang="en-US" sz="3600" dirty="0">
              <a:solidFill>
                <a:srgbClr val="FF0000"/>
              </a:solidFill>
              <a:latin typeface="宋体" panose="02010600030101010101" pitchFamily="2" charset="-122"/>
              <a:ea typeface="宋体" panose="02010600030101010101" pitchFamily="2" charset="-122"/>
            </a:endParaRPr>
          </a:p>
          <a:p>
            <a:pPr algn="ctr" eaLnBrk="1" hangingPunct="1">
              <a:lnSpc>
                <a:spcPct val="120000"/>
              </a:lnSpc>
            </a:pPr>
            <a:r>
              <a:rPr lang="zh-CN" altLang="en-US" sz="3600" dirty="0">
                <a:solidFill>
                  <a:srgbClr val="FF0000"/>
                </a:solidFill>
                <a:latin typeface="宋体" panose="02010600030101010101" pitchFamily="2" charset="-122"/>
                <a:ea typeface="宋体" panose="02010600030101010101" pitchFamily="2" charset="-122"/>
              </a:rPr>
              <a:t>于高压状态。</a:t>
            </a:r>
            <a:endParaRPr lang="zh-CN" altLang="en-US" sz="3600" dirty="0">
              <a:solidFill>
                <a:srgbClr val="FF0000"/>
              </a:solidFill>
              <a:latin typeface="宋体" panose="02010600030101010101" pitchFamily="2" charset="-122"/>
              <a:ea typeface="宋体" panose="02010600030101010101" pitchFamily="2" charset="-122"/>
            </a:endParaRPr>
          </a:p>
        </p:txBody>
      </p:sp>
      <p:pic>
        <p:nvPicPr>
          <p:cNvPr id="65541" name="Picture 11" descr="暴风截屏20081127153424"/>
          <p:cNvPicPr>
            <a:picLocks noChangeAspect="1"/>
          </p:cNvPicPr>
          <p:nvPr/>
        </p:nvPicPr>
        <p:blipFill>
          <a:blip r:embed="rId1"/>
          <a:stretch>
            <a:fillRect/>
          </a:stretch>
        </p:blipFill>
        <p:spPr>
          <a:xfrm>
            <a:off x="7410450" y="3108325"/>
            <a:ext cx="4089400" cy="4230688"/>
          </a:xfrm>
          <a:prstGeom prst="rect">
            <a:avLst/>
          </a:prstGeom>
          <a:noFill/>
          <a:ln w="9525">
            <a:noFill/>
          </a:ln>
        </p:spPr>
      </p:pic>
      <p:sp>
        <p:nvSpPr>
          <p:cNvPr id="65542"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4283"/>
                                        </p:tgtEl>
                                        <p:attrNameLst>
                                          <p:attrName>style.visibility</p:attrName>
                                        </p:attrNameLst>
                                      </p:cBhvr>
                                      <p:to>
                                        <p:strVal val="visible"/>
                                      </p:to>
                                    </p:set>
                                    <p:animEffect transition="in" filter="barn(outVertical)">
                                      <p:cBhvr>
                                        <p:cTn id="7" dur="500"/>
                                        <p:tgtEl>
                                          <p:spTgt spid="54283"/>
                                        </p:tgtEl>
                                      </p:cBhvr>
                                    </p:animEffect>
                                  </p:childTnLst>
                                </p:cTn>
                              </p:par>
                              <p:par>
                                <p:cTn id="8" presetID="6" presetClass="emph" presetSubtype="0" fill="hold" grpId="1" nodeType="withEffect">
                                  <p:stCondLst>
                                    <p:cond delay="0"/>
                                  </p:stCondLst>
                                  <p:childTnLst>
                                    <p:animScale>
                                      <p:cBhvr>
                                        <p:cTn id="9" dur="2000" fill="hold"/>
                                        <p:tgtEl>
                                          <p:spTgt spid="5428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3" grpId="0" bldLvl="0" animBg="1"/>
      <p:bldP spid="54283" grpId="1"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307" name="AutoShape 12"/>
          <p:cNvSpPr/>
          <p:nvPr/>
        </p:nvSpPr>
        <p:spPr>
          <a:xfrm rot="-2053206">
            <a:off x="9929813" y="6748463"/>
            <a:ext cx="2620962" cy="1712912"/>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66563" name="Rectangle 4"/>
          <p:cNvSpPr/>
          <p:nvPr/>
        </p:nvSpPr>
        <p:spPr>
          <a:xfrm>
            <a:off x="1460500" y="2246313"/>
            <a:ext cx="7610475"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二）气瓶发生爆炸事故的主要原因</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66564" name="Rectangle 15"/>
          <p:cNvSpPr/>
          <p:nvPr/>
        </p:nvSpPr>
        <p:spPr>
          <a:xfrm>
            <a:off x="1938179" y="3030538"/>
            <a:ext cx="6104255" cy="1370330"/>
          </a:xfrm>
          <a:prstGeom prst="rect">
            <a:avLst/>
          </a:prstGeom>
          <a:noFill/>
          <a:ln w="9525">
            <a:noFill/>
          </a:ln>
        </p:spPr>
        <p:txBody>
          <a:bodyPr wrap="none" anchor="t" anchorCtr="1">
            <a:spAutoFit/>
          </a:bodyPr>
          <a:p>
            <a:pPr algn="ctr">
              <a:lnSpc>
                <a:spcPct val="120000"/>
              </a:lnSpc>
              <a:spcBef>
                <a:spcPct val="20000"/>
              </a:spcBef>
            </a:pPr>
            <a:r>
              <a:rPr lang="en-US" altLang="zh-CN" dirty="0">
                <a:solidFill>
                  <a:srgbClr val="FF0000"/>
                </a:solidFill>
                <a:latin typeface="宋体" panose="02010600030101010101" pitchFamily="2" charset="-122"/>
                <a:ea typeface="宋体" panose="02010600030101010101" pitchFamily="2" charset="-122"/>
              </a:rPr>
              <a:t>8.</a:t>
            </a:r>
            <a:r>
              <a:rPr lang="zh-CN" altLang="en-US" dirty="0">
                <a:solidFill>
                  <a:srgbClr val="FF0000"/>
                </a:solidFill>
                <a:latin typeface="宋体" panose="02010600030101010101" pitchFamily="2" charset="-122"/>
                <a:ea typeface="宋体" panose="02010600030101010101" pitchFamily="2" charset="-122"/>
              </a:rPr>
              <a:t>乙炔瓶处于卧放状态，或大量</a:t>
            </a:r>
            <a:endParaRPr lang="zh-CN" altLang="en-US" dirty="0">
              <a:solidFill>
                <a:srgbClr val="FF0000"/>
              </a:solidFill>
              <a:latin typeface="宋体" panose="02010600030101010101" pitchFamily="2" charset="-122"/>
              <a:ea typeface="宋体" panose="02010600030101010101" pitchFamily="2" charset="-122"/>
            </a:endParaRPr>
          </a:p>
          <a:p>
            <a:pPr algn="ctr">
              <a:lnSpc>
                <a:spcPct val="120000"/>
              </a:lnSpc>
              <a:spcBef>
                <a:spcPct val="20000"/>
              </a:spcBef>
            </a:pPr>
            <a:r>
              <a:rPr lang="zh-CN" altLang="en-US" dirty="0">
                <a:solidFill>
                  <a:srgbClr val="FF0000"/>
                </a:solidFill>
                <a:latin typeface="宋体" panose="02010600030101010101" pitchFamily="2" charset="-122"/>
                <a:ea typeface="宋体" panose="02010600030101010101" pitchFamily="2" charset="-122"/>
              </a:rPr>
              <a:t>使用乙炔时出现丙酮随同流出。 </a:t>
            </a:r>
            <a:endParaRPr lang="zh-CN" altLang="en-US" dirty="0">
              <a:solidFill>
                <a:srgbClr val="FF0000"/>
              </a:solidFill>
              <a:latin typeface="宋体" panose="02010600030101010101" pitchFamily="2" charset="-122"/>
              <a:ea typeface="宋体" panose="02010600030101010101" pitchFamily="2" charset="-122"/>
            </a:endParaRPr>
          </a:p>
        </p:txBody>
      </p:sp>
      <p:pic>
        <p:nvPicPr>
          <p:cNvPr id="66565" name="Picture 10" descr="暴风截屏20081127153413"/>
          <p:cNvPicPr>
            <a:picLocks noChangeAspect="1"/>
          </p:cNvPicPr>
          <p:nvPr/>
        </p:nvPicPr>
        <p:blipFill>
          <a:blip r:embed="rId1"/>
          <a:stretch>
            <a:fillRect/>
          </a:stretch>
        </p:blipFill>
        <p:spPr>
          <a:xfrm>
            <a:off x="8115300" y="3489325"/>
            <a:ext cx="2876550" cy="2355850"/>
          </a:xfrm>
          <a:prstGeom prst="rect">
            <a:avLst/>
          </a:prstGeom>
          <a:noFill/>
          <a:ln w="9525">
            <a:noFill/>
          </a:ln>
        </p:spPr>
      </p:pic>
      <p:sp>
        <p:nvSpPr>
          <p:cNvPr id="66566" name="Rectangle 21"/>
          <p:cNvSpPr/>
          <p:nvPr/>
        </p:nvSpPr>
        <p:spPr>
          <a:xfrm>
            <a:off x="1963579" y="4546600"/>
            <a:ext cx="5697855" cy="977265"/>
          </a:xfrm>
          <a:prstGeom prst="rect">
            <a:avLst/>
          </a:prstGeom>
          <a:noFill/>
          <a:ln w="9525">
            <a:noFill/>
          </a:ln>
        </p:spPr>
        <p:txBody>
          <a:bodyPr wrap="none" anchor="t" anchorCtr="1">
            <a:spAutoFit/>
          </a:bodyPr>
          <a:p>
            <a:pPr algn="ctr" eaLnBrk="1" hangingPunct="1">
              <a:lnSpc>
                <a:spcPct val="90000"/>
              </a:lnSpc>
            </a:pPr>
            <a:r>
              <a:rPr lang="en-US" altLang="zh-CN" dirty="0">
                <a:solidFill>
                  <a:srgbClr val="FF0000"/>
                </a:solidFill>
                <a:latin typeface="宋体" panose="02010600030101010101" pitchFamily="2" charset="-122"/>
                <a:ea typeface="宋体" panose="02010600030101010101" pitchFamily="2" charset="-122"/>
              </a:rPr>
              <a:t>9. </a:t>
            </a:r>
            <a:r>
              <a:rPr lang="zh-CN" altLang="en-US" dirty="0">
                <a:solidFill>
                  <a:srgbClr val="FF0000"/>
                </a:solidFill>
                <a:latin typeface="宋体" panose="02010600030101010101" pitchFamily="2" charset="-122"/>
                <a:ea typeface="宋体" panose="02010600030101010101" pitchFamily="2" charset="-122"/>
              </a:rPr>
              <a:t>石油气瓶充灌过满，受热时</a:t>
            </a:r>
            <a:endParaRPr lang="zh-CN" altLang="en-US" dirty="0">
              <a:solidFill>
                <a:srgbClr val="FF0000"/>
              </a:solidFill>
              <a:latin typeface="宋体" panose="02010600030101010101" pitchFamily="2" charset="-122"/>
              <a:ea typeface="宋体" panose="02010600030101010101" pitchFamily="2" charset="-122"/>
            </a:endParaRPr>
          </a:p>
          <a:p>
            <a:pPr algn="ctr" eaLnBrk="1" hangingPunct="1">
              <a:lnSpc>
                <a:spcPct val="90000"/>
              </a:lnSpc>
            </a:pPr>
            <a:r>
              <a:rPr lang="zh-CN" altLang="en-US" dirty="0">
                <a:solidFill>
                  <a:srgbClr val="FF0000"/>
                </a:solidFill>
                <a:latin typeface="宋体" panose="02010600030101010101" pitchFamily="2" charset="-122"/>
                <a:ea typeface="宋体" panose="02010600030101010101" pitchFamily="2" charset="-122"/>
              </a:rPr>
              <a:t>瓶内压力过高。</a:t>
            </a:r>
            <a:endParaRPr lang="zh-CN" altLang="en-US" dirty="0">
              <a:solidFill>
                <a:srgbClr val="FF0000"/>
              </a:solidFill>
              <a:latin typeface="宋体" panose="02010600030101010101" pitchFamily="2" charset="-122"/>
              <a:ea typeface="宋体" panose="02010600030101010101" pitchFamily="2" charset="-122"/>
            </a:endParaRPr>
          </a:p>
        </p:txBody>
      </p:sp>
      <p:sp>
        <p:nvSpPr>
          <p:cNvPr id="66567" name="Rectangle 22"/>
          <p:cNvSpPr/>
          <p:nvPr/>
        </p:nvSpPr>
        <p:spPr>
          <a:xfrm>
            <a:off x="2065179" y="5676900"/>
            <a:ext cx="5494655" cy="534035"/>
          </a:xfrm>
          <a:prstGeom prst="rect">
            <a:avLst/>
          </a:prstGeom>
          <a:noFill/>
          <a:ln w="9525">
            <a:noFill/>
          </a:ln>
        </p:spPr>
        <p:txBody>
          <a:bodyPr wrap="none" anchor="t" anchorCtr="1">
            <a:spAutoFit/>
          </a:bodyPr>
          <a:p>
            <a:pPr algn="ctr" eaLnBrk="1" hangingPunct="1">
              <a:lnSpc>
                <a:spcPct val="90000"/>
              </a:lnSpc>
            </a:pPr>
            <a:r>
              <a:rPr lang="en-US" altLang="zh-CN" dirty="0">
                <a:solidFill>
                  <a:srgbClr val="FF0000"/>
                </a:solidFill>
                <a:latin typeface="宋体" panose="02010600030101010101" pitchFamily="2" charset="-122"/>
                <a:ea typeface="宋体" panose="02010600030101010101" pitchFamily="2" charset="-122"/>
              </a:rPr>
              <a:t>10. </a:t>
            </a:r>
            <a:r>
              <a:rPr lang="zh-CN" altLang="en-US" dirty="0">
                <a:solidFill>
                  <a:srgbClr val="FF0000"/>
                </a:solidFill>
                <a:latin typeface="宋体" panose="02010600030101010101" pitchFamily="2" charset="-122"/>
                <a:ea typeface="宋体" panose="02010600030101010101" pitchFamily="2" charset="-122"/>
              </a:rPr>
              <a:t>气瓶未按规定期限检验。</a:t>
            </a:r>
            <a:endParaRPr lang="zh-CN" altLang="en-US" dirty="0">
              <a:solidFill>
                <a:srgbClr val="FF0000"/>
              </a:solidFill>
              <a:latin typeface="宋体" panose="02010600030101010101" pitchFamily="2" charset="-122"/>
              <a:ea typeface="宋体" panose="02010600030101010101" pitchFamily="2" charset="-122"/>
            </a:endParaRPr>
          </a:p>
        </p:txBody>
      </p:sp>
      <p:pic>
        <p:nvPicPr>
          <p:cNvPr id="66568" name="Picture 9" descr="暴风截屏20081127153407"/>
          <p:cNvPicPr>
            <a:picLocks noChangeAspect="1"/>
          </p:cNvPicPr>
          <p:nvPr/>
        </p:nvPicPr>
        <p:blipFill>
          <a:blip r:embed="rId2"/>
          <a:stretch>
            <a:fillRect/>
          </a:stretch>
        </p:blipFill>
        <p:spPr>
          <a:xfrm>
            <a:off x="6856413" y="6416675"/>
            <a:ext cx="2781300" cy="2273300"/>
          </a:xfrm>
          <a:prstGeom prst="rect">
            <a:avLst/>
          </a:prstGeom>
          <a:noFill/>
          <a:ln w="9525">
            <a:noFill/>
          </a:ln>
        </p:spPr>
      </p:pic>
      <p:pic>
        <p:nvPicPr>
          <p:cNvPr id="66569" name="Picture 24" descr="20100212111656203"/>
          <p:cNvPicPr>
            <a:picLocks noChangeAspect="1"/>
          </p:cNvPicPr>
          <p:nvPr/>
        </p:nvPicPr>
        <p:blipFill>
          <a:blip r:embed="rId3"/>
          <a:stretch>
            <a:fillRect/>
          </a:stretch>
        </p:blipFill>
        <p:spPr>
          <a:xfrm>
            <a:off x="3176588" y="6448425"/>
            <a:ext cx="2622550" cy="2184400"/>
          </a:xfrm>
          <a:prstGeom prst="rect">
            <a:avLst/>
          </a:prstGeom>
          <a:noFill/>
          <a:ln w="9525">
            <a:noFill/>
          </a:ln>
        </p:spPr>
      </p:pic>
      <p:sp>
        <p:nvSpPr>
          <p:cNvPr id="66570" name="Line 26"/>
          <p:cNvSpPr/>
          <p:nvPr/>
        </p:nvSpPr>
        <p:spPr>
          <a:xfrm flipH="1">
            <a:off x="3522663" y="7065963"/>
            <a:ext cx="1614487" cy="1209675"/>
          </a:xfrm>
          <a:prstGeom prst="line">
            <a:avLst/>
          </a:prstGeom>
          <a:ln w="63500" cap="flat" cmpd="sng">
            <a:solidFill>
              <a:srgbClr val="FF0000"/>
            </a:solidFill>
            <a:prstDash val="solid"/>
            <a:headEnd type="none" w="med" len="med"/>
            <a:tailEnd type="none" w="med" len="med"/>
          </a:ln>
        </p:spPr>
      </p:sp>
      <p:sp>
        <p:nvSpPr>
          <p:cNvPr id="66571" name="Line 27"/>
          <p:cNvSpPr/>
          <p:nvPr/>
        </p:nvSpPr>
        <p:spPr>
          <a:xfrm>
            <a:off x="3781425" y="6904038"/>
            <a:ext cx="1108075" cy="1411287"/>
          </a:xfrm>
          <a:prstGeom prst="line">
            <a:avLst/>
          </a:prstGeom>
          <a:ln w="63500" cap="flat" cmpd="sng">
            <a:solidFill>
              <a:srgbClr val="FF0000"/>
            </a:solidFill>
            <a:prstDash val="solid"/>
            <a:headEnd type="none" w="med" len="med"/>
            <a:tailEnd type="none" w="med" len="med"/>
          </a:ln>
        </p:spPr>
      </p:sp>
      <p:sp>
        <p:nvSpPr>
          <p:cNvPr id="66572"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5307"/>
                                        </p:tgtEl>
                                        <p:attrNameLst>
                                          <p:attrName>style.visibility</p:attrName>
                                        </p:attrNameLst>
                                      </p:cBhvr>
                                      <p:to>
                                        <p:strVal val="visible"/>
                                      </p:to>
                                    </p:set>
                                    <p:animEffect transition="in" filter="barn(outVertical)">
                                      <p:cBhvr>
                                        <p:cTn id="7" dur="500"/>
                                        <p:tgtEl>
                                          <p:spTgt spid="55307"/>
                                        </p:tgtEl>
                                      </p:cBhvr>
                                    </p:animEffect>
                                  </p:childTnLst>
                                </p:cTn>
                              </p:par>
                              <p:par>
                                <p:cTn id="8" presetID="6" presetClass="emph" presetSubtype="0" fill="hold" grpId="1" nodeType="withEffect">
                                  <p:stCondLst>
                                    <p:cond delay="0"/>
                                  </p:stCondLst>
                                  <p:childTnLst>
                                    <p:animScale>
                                      <p:cBhvr>
                                        <p:cTn id="9" dur="2000" fill="hold"/>
                                        <p:tgtEl>
                                          <p:spTgt spid="5530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7" grpId="0" bldLvl="0" animBg="1"/>
      <p:bldP spid="55307" grpId="1"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31" name="AutoShape 12"/>
          <p:cNvSpPr/>
          <p:nvPr/>
        </p:nvSpPr>
        <p:spPr>
          <a:xfrm rot="-2053206">
            <a:off x="10287000" y="7439025"/>
            <a:ext cx="2619375" cy="1714500"/>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68611" name="Rectangle 14"/>
          <p:cNvSpPr/>
          <p:nvPr/>
        </p:nvSpPr>
        <p:spPr>
          <a:xfrm>
            <a:off x="1662113" y="2463800"/>
            <a:ext cx="10139362" cy="5851525"/>
          </a:xfrm>
          <a:prstGeom prst="rect">
            <a:avLst/>
          </a:prstGeom>
          <a:noFill/>
          <a:ln w="9525">
            <a:noFill/>
          </a:ln>
        </p:spPr>
        <p:txBody>
          <a:bodyPr anchor="t" anchorCtr="1">
            <a:spAutoFit/>
          </a:bodyPr>
          <a:p>
            <a:pPr eaLnBrk="1" hangingPunct="1">
              <a:lnSpc>
                <a:spcPct val="90000"/>
              </a:lnSpc>
            </a:pPr>
            <a:r>
              <a:rPr lang="en-US" altLang="zh-CN" dirty="0">
                <a:solidFill>
                  <a:srgbClr val="FF0000"/>
                </a:solidFill>
                <a:latin typeface="宋体" panose="02010600030101010101" pitchFamily="2" charset="-122"/>
                <a:ea typeface="宋体" panose="02010600030101010101" pitchFamily="2" charset="-122"/>
              </a:rPr>
              <a:t>1</a:t>
            </a:r>
            <a:r>
              <a:rPr lang="zh-CN" altLang="en-US" dirty="0">
                <a:solidFill>
                  <a:srgbClr val="FF0000"/>
                </a:solidFill>
                <a:latin typeface="宋体" panose="02010600030101010101" pitchFamily="2" charset="-122"/>
                <a:ea typeface="宋体" panose="02010600030101010101" pitchFamily="2" charset="-122"/>
              </a:rPr>
              <a:t>、气瓶运输</a:t>
            </a:r>
            <a:r>
              <a:rPr lang="en-US" altLang="zh-CN" dirty="0">
                <a:solidFill>
                  <a:srgbClr val="FF0000"/>
                </a:solidFill>
                <a:latin typeface="宋体" panose="02010600030101010101" pitchFamily="2" charset="-122"/>
                <a:ea typeface="宋体" panose="02010600030101010101" pitchFamily="2" charset="-122"/>
              </a:rPr>
              <a:t>(</a:t>
            </a:r>
            <a:r>
              <a:rPr lang="zh-CN" altLang="en-US" dirty="0">
                <a:solidFill>
                  <a:srgbClr val="FF0000"/>
                </a:solidFill>
                <a:latin typeface="宋体" panose="02010600030101010101" pitchFamily="2" charset="-122"/>
                <a:ea typeface="宋体" panose="02010600030101010101" pitchFamily="2" charset="-122"/>
              </a:rPr>
              <a:t>含装卸</a:t>
            </a:r>
            <a:r>
              <a:rPr lang="en-US" altLang="zh-CN" dirty="0">
                <a:solidFill>
                  <a:srgbClr val="FF0000"/>
                </a:solidFill>
                <a:latin typeface="宋体" panose="02010600030101010101" pitchFamily="2" charset="-122"/>
                <a:ea typeface="宋体" panose="02010600030101010101" pitchFamily="2" charset="-122"/>
              </a:rPr>
              <a:t>)</a:t>
            </a:r>
            <a:r>
              <a:rPr lang="zh-CN" altLang="en-US" dirty="0">
                <a:solidFill>
                  <a:srgbClr val="FF0000"/>
                </a:solidFill>
                <a:latin typeface="宋体" panose="02010600030101010101" pitchFamily="2" charset="-122"/>
                <a:ea typeface="宋体" panose="02010600030101010101" pitchFamily="2" charset="-122"/>
              </a:rPr>
              <a:t>时的安全要求</a:t>
            </a:r>
            <a:endParaRPr lang="zh-CN" altLang="en-US" b="0" dirty="0">
              <a:solidFill>
                <a:srgbClr val="FF0000"/>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1</a:t>
            </a:r>
            <a:r>
              <a:rPr lang="zh-CN" altLang="en-US" b="0" dirty="0">
                <a:solidFill>
                  <a:schemeClr val="tx1"/>
                </a:solidFill>
                <a:latin typeface="宋体" panose="02010600030101010101" pitchFamily="2" charset="-122"/>
                <a:ea typeface="宋体" panose="02010600030101010101" pitchFamily="2" charset="-122"/>
              </a:rPr>
              <a:t>）装运气瓶的车辆应有“危险品”的安全标志。</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2</a:t>
            </a:r>
            <a:r>
              <a:rPr lang="zh-CN" altLang="en-US" b="0" dirty="0">
                <a:solidFill>
                  <a:schemeClr val="tx1"/>
                </a:solidFill>
                <a:latin typeface="宋体" panose="02010600030101010101" pitchFamily="2" charset="-122"/>
                <a:ea typeface="宋体" panose="02010600030101010101" pitchFamily="2" charset="-122"/>
              </a:rPr>
              <a:t>）气瓶必须配戴好瓶帽</a:t>
            </a:r>
            <a:r>
              <a:rPr lang="en-US" altLang="zh-CN" b="0" dirty="0">
                <a:solidFill>
                  <a:schemeClr val="tx1"/>
                </a:solidFill>
                <a:latin typeface="宋体" panose="02010600030101010101" pitchFamily="2" charset="-122"/>
                <a:ea typeface="宋体" panose="02010600030101010101" pitchFamily="2" charset="-122"/>
              </a:rPr>
              <a:t>(</a:t>
            </a:r>
            <a:r>
              <a:rPr lang="zh-CN" altLang="en-US" b="0" dirty="0">
                <a:solidFill>
                  <a:schemeClr val="tx1"/>
                </a:solidFill>
                <a:latin typeface="宋体" panose="02010600030101010101" pitchFamily="2" charset="-122"/>
                <a:ea typeface="宋体" panose="02010600030101010101" pitchFamily="2" charset="-122"/>
              </a:rPr>
              <a:t>有防护罩的除外</a:t>
            </a:r>
            <a:r>
              <a:rPr lang="en-US" altLang="zh-CN" b="0" dirty="0">
                <a:solidFill>
                  <a:schemeClr val="tx1"/>
                </a:solidFill>
                <a:latin typeface="宋体" panose="02010600030101010101" pitchFamily="2" charset="-122"/>
                <a:ea typeface="宋体" panose="02010600030101010101" pitchFamily="2" charset="-122"/>
              </a:rPr>
              <a:t>)</a:t>
            </a:r>
            <a:r>
              <a:rPr lang="zh-CN" altLang="en-US" b="0" dirty="0">
                <a:solidFill>
                  <a:schemeClr val="tx1"/>
                </a:solidFill>
                <a:latin typeface="宋体" panose="02010600030101010101" pitchFamily="2" charset="-122"/>
                <a:ea typeface="宋体" panose="02010600030101010101" pitchFamily="2" charset="-122"/>
              </a:rPr>
              <a:t>，并要拧紧，防止摔断瓶阀造成事故。</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3</a:t>
            </a:r>
            <a:r>
              <a:rPr lang="zh-CN" altLang="en-US" b="0" dirty="0">
                <a:solidFill>
                  <a:schemeClr val="tx1"/>
                </a:solidFill>
                <a:latin typeface="宋体" panose="02010600030101010101" pitchFamily="2" charset="-122"/>
                <a:ea typeface="宋体" panose="02010600030101010101" pitchFamily="2" charset="-122"/>
              </a:rPr>
              <a:t>）要轻装轻卸，避免剧烈震动，严禁抛、滑、滚、冲击，以防气体膨胀爆炸，最好备有波浪形的瓶架，垫上橡皮或其它软物，以减小震动。</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4</a:t>
            </a:r>
            <a:r>
              <a:rPr lang="zh-CN" altLang="en-US" b="0" dirty="0">
                <a:solidFill>
                  <a:schemeClr val="tx1"/>
                </a:solidFill>
                <a:latin typeface="宋体" panose="02010600030101010101" pitchFamily="2" charset="-122"/>
                <a:ea typeface="宋体" panose="02010600030101010101" pitchFamily="2" charset="-122"/>
              </a:rPr>
              <a:t>）禁止用起重机直接吊运钢瓶，充实的钢瓶禁止喷漆作业。</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5</a:t>
            </a:r>
            <a:r>
              <a:rPr lang="zh-CN" altLang="en-US" b="0" dirty="0">
                <a:solidFill>
                  <a:schemeClr val="tx1"/>
                </a:solidFill>
                <a:latin typeface="宋体" panose="02010600030101010101" pitchFamily="2" charset="-122"/>
                <a:ea typeface="宋体" panose="02010600030101010101" pitchFamily="2" charset="-122"/>
              </a:rPr>
              <a:t>）瓶内气体相互接触能引起燃烧、爆炸，产生毒气的气瓶，不得同车</a:t>
            </a:r>
            <a:r>
              <a:rPr lang="en-US" altLang="zh-CN" b="0" dirty="0">
                <a:solidFill>
                  <a:schemeClr val="tx1"/>
                </a:solidFill>
                <a:latin typeface="宋体" panose="02010600030101010101" pitchFamily="2" charset="-122"/>
                <a:ea typeface="宋体" panose="02010600030101010101" pitchFamily="2" charset="-122"/>
              </a:rPr>
              <a:t>(</a:t>
            </a:r>
            <a:r>
              <a:rPr lang="zh-CN" altLang="en-US" b="0" dirty="0">
                <a:solidFill>
                  <a:schemeClr val="tx1"/>
                </a:solidFill>
                <a:latin typeface="宋体" panose="02010600030101010101" pitchFamily="2" charset="-122"/>
                <a:ea typeface="宋体" panose="02010600030101010101" pitchFamily="2" charset="-122"/>
              </a:rPr>
              <a:t>厢</a:t>
            </a:r>
            <a:r>
              <a:rPr lang="en-US" altLang="zh-CN" b="0" dirty="0">
                <a:solidFill>
                  <a:schemeClr val="tx1"/>
                </a:solidFill>
                <a:latin typeface="宋体" panose="02010600030101010101" pitchFamily="2" charset="-122"/>
                <a:ea typeface="宋体" panose="02010600030101010101" pitchFamily="2" charset="-122"/>
              </a:rPr>
              <a:t>)</a:t>
            </a:r>
            <a:r>
              <a:rPr lang="zh-CN" altLang="en-US" b="0" dirty="0">
                <a:solidFill>
                  <a:schemeClr val="tx1"/>
                </a:solidFill>
                <a:latin typeface="宋体" panose="02010600030101010101" pitchFamily="2" charset="-122"/>
                <a:ea typeface="宋体" panose="02010600030101010101" pitchFamily="2" charset="-122"/>
              </a:rPr>
              <a:t>运输；易燃、易爆、腐蚀性物品或与瓶内气体起化学反应的物品，不得与气瓶一起运输。如氧气瓶不得与油脂物质和可燃气体钢瓶同车运输。</a:t>
            </a:r>
            <a:endParaRPr lang="zh-CN" altLang="en-US" b="0" dirty="0">
              <a:solidFill>
                <a:schemeClr val="tx1"/>
              </a:solidFill>
              <a:latin typeface="宋体" panose="02010600030101010101" pitchFamily="2" charset="-122"/>
              <a:ea typeface="宋体" panose="02010600030101010101" pitchFamily="2" charset="-122"/>
            </a:endParaRPr>
          </a:p>
        </p:txBody>
      </p:sp>
      <p:sp>
        <p:nvSpPr>
          <p:cNvPr id="68612" name="Rectangle 4"/>
          <p:cNvSpPr/>
          <p:nvPr/>
        </p:nvSpPr>
        <p:spPr>
          <a:xfrm>
            <a:off x="1343184" y="1609725"/>
            <a:ext cx="8218170"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wrap="none">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三）气瓶运输、储存、使用的安全要求</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68613"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6331"/>
                                        </p:tgtEl>
                                        <p:attrNameLst>
                                          <p:attrName>style.visibility</p:attrName>
                                        </p:attrNameLst>
                                      </p:cBhvr>
                                      <p:to>
                                        <p:strVal val="visible"/>
                                      </p:to>
                                    </p:set>
                                    <p:animEffect transition="in" filter="barn(outVertical)">
                                      <p:cBhvr>
                                        <p:cTn id="7" dur="500"/>
                                        <p:tgtEl>
                                          <p:spTgt spid="56331"/>
                                        </p:tgtEl>
                                      </p:cBhvr>
                                    </p:animEffect>
                                  </p:childTnLst>
                                </p:cTn>
                              </p:par>
                              <p:par>
                                <p:cTn id="8" presetID="6" presetClass="emph" presetSubtype="0" fill="hold" grpId="1" nodeType="withEffect">
                                  <p:stCondLst>
                                    <p:cond delay="0"/>
                                  </p:stCondLst>
                                  <p:childTnLst>
                                    <p:animScale>
                                      <p:cBhvr>
                                        <p:cTn id="9" dur="2000" fill="hold"/>
                                        <p:tgtEl>
                                          <p:spTgt spid="5633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1" grpId="0" bldLvl="0" animBg="1"/>
      <p:bldP spid="56331" grpId="1"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55" name="AutoShape 12"/>
          <p:cNvSpPr/>
          <p:nvPr/>
        </p:nvSpPr>
        <p:spPr>
          <a:xfrm rot="-2053206">
            <a:off x="9929813" y="7523163"/>
            <a:ext cx="2620962" cy="1712912"/>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69635" name="Rectangle 13"/>
          <p:cNvSpPr/>
          <p:nvPr/>
        </p:nvSpPr>
        <p:spPr>
          <a:xfrm>
            <a:off x="1662113" y="2987675"/>
            <a:ext cx="9678987" cy="5851525"/>
          </a:xfrm>
          <a:prstGeom prst="rect">
            <a:avLst/>
          </a:prstGeom>
          <a:noFill/>
          <a:ln w="9525">
            <a:noFill/>
          </a:ln>
        </p:spPr>
        <p:txBody>
          <a:bodyPr anchor="t" anchorCtr="1">
            <a:spAutoFit/>
          </a:bodyPr>
          <a:p>
            <a:pPr eaLnBrk="1" hangingPunct="1">
              <a:lnSpc>
                <a:spcPct val="90000"/>
              </a:lnSpc>
            </a:pPr>
            <a:r>
              <a:rPr lang="en-US" altLang="zh-CN" dirty="0">
                <a:solidFill>
                  <a:srgbClr val="FF0000"/>
                </a:solidFill>
                <a:latin typeface="宋体" panose="02010600030101010101" pitchFamily="2" charset="-122"/>
                <a:ea typeface="宋体" panose="02010600030101010101" pitchFamily="2" charset="-122"/>
              </a:rPr>
              <a:t>1</a:t>
            </a:r>
            <a:r>
              <a:rPr lang="zh-CN" altLang="en-US" dirty="0">
                <a:solidFill>
                  <a:srgbClr val="FF0000"/>
                </a:solidFill>
                <a:latin typeface="宋体" panose="02010600030101010101" pitchFamily="2" charset="-122"/>
                <a:ea typeface="宋体" panose="02010600030101010101" pitchFamily="2" charset="-122"/>
              </a:rPr>
              <a:t>、气瓶运输</a:t>
            </a:r>
            <a:r>
              <a:rPr lang="en-US" altLang="zh-CN" dirty="0">
                <a:solidFill>
                  <a:srgbClr val="FF0000"/>
                </a:solidFill>
                <a:latin typeface="宋体" panose="02010600030101010101" pitchFamily="2" charset="-122"/>
                <a:ea typeface="宋体" panose="02010600030101010101" pitchFamily="2" charset="-122"/>
              </a:rPr>
              <a:t>(</a:t>
            </a:r>
            <a:r>
              <a:rPr lang="zh-CN" altLang="en-US" dirty="0">
                <a:solidFill>
                  <a:srgbClr val="FF0000"/>
                </a:solidFill>
                <a:latin typeface="宋体" panose="02010600030101010101" pitchFamily="2" charset="-122"/>
                <a:ea typeface="宋体" panose="02010600030101010101" pitchFamily="2" charset="-122"/>
              </a:rPr>
              <a:t>含装卸</a:t>
            </a:r>
            <a:r>
              <a:rPr lang="en-US" altLang="zh-CN" dirty="0">
                <a:solidFill>
                  <a:srgbClr val="FF0000"/>
                </a:solidFill>
                <a:latin typeface="宋体" panose="02010600030101010101" pitchFamily="2" charset="-122"/>
                <a:ea typeface="宋体" panose="02010600030101010101" pitchFamily="2" charset="-122"/>
              </a:rPr>
              <a:t>)</a:t>
            </a:r>
            <a:r>
              <a:rPr lang="zh-CN" altLang="en-US" dirty="0">
                <a:solidFill>
                  <a:srgbClr val="FF0000"/>
                </a:solidFill>
                <a:latin typeface="宋体" panose="02010600030101010101" pitchFamily="2" charset="-122"/>
                <a:ea typeface="宋体" panose="02010600030101010101" pitchFamily="2" charset="-122"/>
              </a:rPr>
              <a:t>时的安全要求</a:t>
            </a:r>
            <a:endParaRPr lang="zh-CN" altLang="en-US" b="0" dirty="0">
              <a:solidFill>
                <a:srgbClr val="FF0000"/>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6</a:t>
            </a:r>
            <a:r>
              <a:rPr lang="zh-CN" altLang="en-US" b="0" dirty="0">
                <a:solidFill>
                  <a:schemeClr val="tx1"/>
                </a:solidFill>
                <a:latin typeface="宋体" panose="02010600030101010101" pitchFamily="2" charset="-122"/>
                <a:ea typeface="宋体" panose="02010600030101010101" pitchFamily="2" charset="-122"/>
              </a:rPr>
              <a:t>）气瓶装在车上，应妥善固定、避免碰撞、摩擦和滚动，一般应横放在车厢里，头部朝向一方，垛高不得超过车厢高度，则不超过五层；如立放时，车厢高度应在瓶高的三分之二以上。</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7</a:t>
            </a:r>
            <a:r>
              <a:rPr lang="zh-CN" altLang="en-US" b="0" dirty="0">
                <a:solidFill>
                  <a:schemeClr val="tx1"/>
                </a:solidFill>
                <a:latin typeface="宋体" panose="02010600030101010101" pitchFamily="2" charset="-122"/>
                <a:ea typeface="宋体" panose="02010600030101010101" pitchFamily="2" charset="-122"/>
              </a:rPr>
              <a:t>）夏季运输应有遮阳设施，适当覆盖，避免曝晒；城市的繁华市区应避免白天运输。</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8</a:t>
            </a:r>
            <a:r>
              <a:rPr lang="zh-CN" altLang="en-US" b="0" dirty="0">
                <a:solidFill>
                  <a:schemeClr val="tx1"/>
                </a:solidFill>
                <a:latin typeface="宋体" panose="02010600030101010101" pitchFamily="2" charset="-122"/>
                <a:ea typeface="宋体" panose="02010600030101010101" pitchFamily="2" charset="-122"/>
              </a:rPr>
              <a:t>） 严禁烟火。运输可燃气体气瓶时，运输工具上应备有灭火器材。</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9</a:t>
            </a:r>
            <a:r>
              <a:rPr lang="zh-CN" altLang="en-US" b="0" dirty="0">
                <a:solidFill>
                  <a:schemeClr val="tx1"/>
                </a:solidFill>
                <a:latin typeface="宋体" panose="02010600030101010101" pitchFamily="2" charset="-122"/>
                <a:ea typeface="宋体" panose="02010600030101010101" pitchFamily="2" charset="-122"/>
              </a:rPr>
              <a:t>）运输气瓶的车、船不得在繁华市区、重要机关附近停靠；车、船停靠时，司机与押运人员不得同时离开。</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10</a:t>
            </a:r>
            <a:r>
              <a:rPr lang="zh-CN" altLang="en-US" b="0" dirty="0">
                <a:solidFill>
                  <a:schemeClr val="tx1"/>
                </a:solidFill>
                <a:latin typeface="宋体" panose="02010600030101010101" pitchFamily="2" charset="-122"/>
                <a:ea typeface="宋体" panose="02010600030101010101" pitchFamily="2" charset="-122"/>
              </a:rPr>
              <a:t>）装有液化石油气的气瓶不应长途运输</a:t>
            </a:r>
            <a:r>
              <a:rPr lang="zh-CN" altLang="en-US" dirty="0">
                <a:latin typeface="宋体" panose="02010600030101010101" pitchFamily="2" charset="-122"/>
                <a:ea typeface="宋体" panose="02010600030101010101" pitchFamily="2" charset="-122"/>
              </a:rPr>
              <a:t> </a:t>
            </a:r>
            <a:endParaRPr lang="zh-CN" altLang="en-US" dirty="0">
              <a:latin typeface="宋体" panose="02010600030101010101" pitchFamily="2" charset="-122"/>
              <a:ea typeface="宋体" panose="02010600030101010101" pitchFamily="2" charset="-122"/>
            </a:endParaRPr>
          </a:p>
        </p:txBody>
      </p:sp>
      <p:sp>
        <p:nvSpPr>
          <p:cNvPr id="69636" name="Rectangle 4"/>
          <p:cNvSpPr/>
          <p:nvPr/>
        </p:nvSpPr>
        <p:spPr>
          <a:xfrm>
            <a:off x="1363822" y="2092325"/>
            <a:ext cx="8218170"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wrap="none">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三）气瓶运输、储存、使用的安全要求</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69637"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7355"/>
                                        </p:tgtEl>
                                        <p:attrNameLst>
                                          <p:attrName>style.visibility</p:attrName>
                                        </p:attrNameLst>
                                      </p:cBhvr>
                                      <p:to>
                                        <p:strVal val="visible"/>
                                      </p:to>
                                    </p:set>
                                    <p:animEffect transition="in" filter="barn(outVertical)">
                                      <p:cBhvr>
                                        <p:cTn id="7" dur="500"/>
                                        <p:tgtEl>
                                          <p:spTgt spid="57355"/>
                                        </p:tgtEl>
                                      </p:cBhvr>
                                    </p:animEffect>
                                  </p:childTnLst>
                                </p:cTn>
                              </p:par>
                              <p:par>
                                <p:cTn id="8" presetID="6" presetClass="emph" presetSubtype="0" fill="hold" grpId="1" nodeType="withEffect">
                                  <p:stCondLst>
                                    <p:cond delay="0"/>
                                  </p:stCondLst>
                                  <p:childTnLst>
                                    <p:animScale>
                                      <p:cBhvr>
                                        <p:cTn id="9" dur="2000" fill="hold"/>
                                        <p:tgtEl>
                                          <p:spTgt spid="5735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5" grpId="0" animBg="1"/>
      <p:bldP spid="57355"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9" name="AutoShape 12"/>
          <p:cNvSpPr/>
          <p:nvPr/>
        </p:nvSpPr>
        <p:spPr>
          <a:xfrm rot="-2053206">
            <a:off x="9929813" y="7188200"/>
            <a:ext cx="2620962" cy="1712913"/>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70659" name="Rectangle 13"/>
          <p:cNvSpPr/>
          <p:nvPr/>
        </p:nvSpPr>
        <p:spPr>
          <a:xfrm>
            <a:off x="1965325" y="3214688"/>
            <a:ext cx="9074150" cy="4575175"/>
          </a:xfrm>
          <a:prstGeom prst="rect">
            <a:avLst/>
          </a:prstGeom>
          <a:noFill/>
          <a:ln w="9525">
            <a:noFill/>
          </a:ln>
        </p:spPr>
        <p:txBody>
          <a:bodyPr anchor="t" anchorCtr="1">
            <a:spAutoFit/>
          </a:bodyPr>
          <a:p>
            <a:pPr eaLnBrk="1" hangingPunct="1">
              <a:lnSpc>
                <a:spcPct val="90000"/>
              </a:lnSpc>
            </a:pPr>
            <a:r>
              <a:rPr lang="en-US" altLang="zh-CN" sz="3600" dirty="0">
                <a:solidFill>
                  <a:srgbClr val="FF0000"/>
                </a:solidFill>
                <a:latin typeface="宋体" panose="02010600030101010101" pitchFamily="2" charset="-122"/>
                <a:ea typeface="宋体" panose="02010600030101010101" pitchFamily="2" charset="-122"/>
              </a:rPr>
              <a:t>2</a:t>
            </a:r>
            <a:r>
              <a:rPr lang="zh-CN" altLang="en-US" sz="3600" dirty="0">
                <a:solidFill>
                  <a:srgbClr val="FF0000"/>
                </a:solidFill>
                <a:latin typeface="宋体" panose="02010600030101010101" pitchFamily="2" charset="-122"/>
                <a:ea typeface="宋体" panose="02010600030101010101" pitchFamily="2" charset="-122"/>
              </a:rPr>
              <a:t>、气瓶储存时的安全要求</a:t>
            </a:r>
            <a:endParaRPr lang="zh-CN" altLang="en-US" sz="3600" b="0" dirty="0">
              <a:solidFill>
                <a:srgbClr val="FF0000"/>
              </a:solidFill>
              <a:latin typeface="宋体" panose="02010600030101010101" pitchFamily="2" charset="-122"/>
              <a:ea typeface="宋体" panose="02010600030101010101" pitchFamily="2" charset="-122"/>
            </a:endParaRPr>
          </a:p>
          <a:p>
            <a:pPr eaLnBrk="1" hangingPunct="1">
              <a:lnSpc>
                <a:spcPct val="90000"/>
              </a:lnSpc>
            </a:pPr>
            <a:r>
              <a:rPr lang="zh-CN" altLang="en-US" sz="3600" b="0" dirty="0">
                <a:solidFill>
                  <a:schemeClr val="tx1"/>
                </a:solidFill>
                <a:latin typeface="宋体" panose="02010600030101010101" pitchFamily="2" charset="-122"/>
                <a:ea typeface="宋体" panose="02010600030101010101" pitchFamily="2" charset="-122"/>
              </a:rPr>
              <a:t>（</a:t>
            </a:r>
            <a:r>
              <a:rPr lang="en-US" altLang="zh-CN" sz="3600" b="0" dirty="0">
                <a:solidFill>
                  <a:schemeClr val="tx1"/>
                </a:solidFill>
                <a:latin typeface="宋体" panose="02010600030101010101" pitchFamily="2" charset="-122"/>
                <a:ea typeface="宋体" panose="02010600030101010101" pitchFamily="2" charset="-122"/>
              </a:rPr>
              <a:t>1</a:t>
            </a:r>
            <a:r>
              <a:rPr lang="zh-CN" altLang="en-US" sz="3600" b="0" dirty="0">
                <a:solidFill>
                  <a:schemeClr val="tx1"/>
                </a:solidFill>
                <a:latin typeface="宋体" panose="02010600030101010101" pitchFamily="2" charset="-122"/>
                <a:ea typeface="宋体" panose="02010600030101010101" pitchFamily="2" charset="-122"/>
              </a:rPr>
              <a:t>）应置于专用仓库储存，气瓶仓库应符合</a:t>
            </a:r>
            <a:r>
              <a:rPr lang="en-US" altLang="zh-CN" sz="3600" b="0" dirty="0">
                <a:solidFill>
                  <a:schemeClr val="tx1"/>
                </a:solidFill>
                <a:latin typeface="宋体" panose="02010600030101010101" pitchFamily="2" charset="-122"/>
                <a:ea typeface="宋体" panose="02010600030101010101" pitchFamily="2" charset="-122"/>
              </a:rPr>
              <a:t>《</a:t>
            </a:r>
            <a:r>
              <a:rPr lang="zh-CN" altLang="en-US" sz="3600" b="0" dirty="0">
                <a:solidFill>
                  <a:schemeClr val="tx1"/>
                </a:solidFill>
                <a:latin typeface="宋体" panose="02010600030101010101" pitchFamily="2" charset="-122"/>
                <a:ea typeface="宋体" panose="02010600030101010101" pitchFamily="2" charset="-122"/>
              </a:rPr>
              <a:t>建筑设计防火规范</a:t>
            </a:r>
            <a:r>
              <a:rPr lang="en-US" altLang="zh-CN" sz="3600" b="0" dirty="0">
                <a:solidFill>
                  <a:schemeClr val="tx1"/>
                </a:solidFill>
                <a:latin typeface="宋体" panose="02010600030101010101" pitchFamily="2" charset="-122"/>
                <a:ea typeface="宋体" panose="02010600030101010101" pitchFamily="2" charset="-122"/>
              </a:rPr>
              <a:t>》</a:t>
            </a:r>
            <a:r>
              <a:rPr lang="zh-CN" altLang="en-US" sz="3600" b="0" dirty="0">
                <a:solidFill>
                  <a:schemeClr val="tx1"/>
                </a:solidFill>
                <a:latin typeface="宋体" panose="02010600030101010101" pitchFamily="2" charset="-122"/>
                <a:ea typeface="宋体" panose="02010600030101010101" pitchFamily="2" charset="-122"/>
              </a:rPr>
              <a:t>的有关规定。</a:t>
            </a:r>
            <a:endParaRPr lang="zh-CN" altLang="en-US" sz="3600"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sz="3600" b="0" dirty="0">
                <a:solidFill>
                  <a:schemeClr val="tx1"/>
                </a:solidFill>
                <a:latin typeface="宋体" panose="02010600030101010101" pitchFamily="2" charset="-122"/>
                <a:ea typeface="宋体" panose="02010600030101010101" pitchFamily="2" charset="-122"/>
              </a:rPr>
              <a:t>（</a:t>
            </a:r>
            <a:r>
              <a:rPr lang="en-US" altLang="zh-CN" sz="3600" b="0" dirty="0">
                <a:solidFill>
                  <a:schemeClr val="tx1"/>
                </a:solidFill>
                <a:latin typeface="宋体" panose="02010600030101010101" pitchFamily="2" charset="-122"/>
                <a:ea typeface="宋体" panose="02010600030101010101" pitchFamily="2" charset="-122"/>
              </a:rPr>
              <a:t>2</a:t>
            </a:r>
            <a:r>
              <a:rPr lang="zh-CN" altLang="en-US" sz="3600" b="0" dirty="0">
                <a:solidFill>
                  <a:schemeClr val="tx1"/>
                </a:solidFill>
                <a:latin typeface="宋体" panose="02010600030101010101" pitchFamily="2" charset="-122"/>
                <a:ea typeface="宋体" panose="02010600030101010101" pitchFamily="2" charset="-122"/>
              </a:rPr>
              <a:t>）仓库内不得有地沟、暗道，严禁有明火和其他热源；仓库内应通风、干燥，避免阳光直射。</a:t>
            </a:r>
            <a:endParaRPr lang="zh-CN" altLang="en-US" sz="3600"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sz="3600" b="0" dirty="0">
                <a:solidFill>
                  <a:schemeClr val="tx1"/>
                </a:solidFill>
                <a:latin typeface="宋体" panose="02010600030101010101" pitchFamily="2" charset="-122"/>
                <a:ea typeface="宋体" panose="02010600030101010101" pitchFamily="2" charset="-122"/>
              </a:rPr>
              <a:t>（</a:t>
            </a:r>
            <a:r>
              <a:rPr lang="en-US" altLang="zh-CN" sz="3600" b="0" dirty="0">
                <a:solidFill>
                  <a:schemeClr val="tx1"/>
                </a:solidFill>
                <a:latin typeface="宋体" panose="02010600030101010101" pitchFamily="2" charset="-122"/>
                <a:ea typeface="宋体" panose="02010600030101010101" pitchFamily="2" charset="-122"/>
              </a:rPr>
              <a:t>3</a:t>
            </a:r>
            <a:r>
              <a:rPr lang="zh-CN" altLang="en-US" sz="3600" b="0" dirty="0">
                <a:solidFill>
                  <a:schemeClr val="tx1"/>
                </a:solidFill>
                <a:latin typeface="宋体" panose="02010600030101010101" pitchFamily="2" charset="-122"/>
                <a:ea typeface="宋体" panose="02010600030101010101" pitchFamily="2" charset="-122"/>
              </a:rPr>
              <a:t>）盛装易起聚合反应或分解反应气体的气瓶，必须规定储存期限，并应避开放射性射线源。</a:t>
            </a:r>
            <a:endParaRPr lang="zh-CN" altLang="en-US" sz="3600" b="0" dirty="0">
              <a:solidFill>
                <a:schemeClr val="tx1"/>
              </a:solidFill>
              <a:latin typeface="宋体" panose="02010600030101010101" pitchFamily="2" charset="-122"/>
              <a:ea typeface="宋体" panose="02010600030101010101" pitchFamily="2" charset="-122"/>
            </a:endParaRPr>
          </a:p>
        </p:txBody>
      </p:sp>
      <p:sp>
        <p:nvSpPr>
          <p:cNvPr id="70660" name="Rectangle 4"/>
          <p:cNvSpPr/>
          <p:nvPr/>
        </p:nvSpPr>
        <p:spPr>
          <a:xfrm>
            <a:off x="1196340" y="2279650"/>
            <a:ext cx="8218170"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wrap="none">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三）气瓶运输、储存、使用的安全要求</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70661"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8379"/>
                                        </p:tgtEl>
                                        <p:attrNameLst>
                                          <p:attrName>style.visibility</p:attrName>
                                        </p:attrNameLst>
                                      </p:cBhvr>
                                      <p:to>
                                        <p:strVal val="visible"/>
                                      </p:to>
                                    </p:set>
                                    <p:animEffect transition="in" filter="barn(outVertical)">
                                      <p:cBhvr>
                                        <p:cTn id="7" dur="500"/>
                                        <p:tgtEl>
                                          <p:spTgt spid="58379"/>
                                        </p:tgtEl>
                                      </p:cBhvr>
                                    </p:animEffect>
                                  </p:childTnLst>
                                </p:cTn>
                              </p:par>
                              <p:par>
                                <p:cTn id="8" presetID="6" presetClass="emph" presetSubtype="0" fill="hold" grpId="1" nodeType="withEffect">
                                  <p:stCondLst>
                                    <p:cond delay="0"/>
                                  </p:stCondLst>
                                  <p:childTnLst>
                                    <p:animScale>
                                      <p:cBhvr>
                                        <p:cTn id="9" dur="2000" fill="hold"/>
                                        <p:tgtEl>
                                          <p:spTgt spid="5837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9" grpId="0" bldLvl="0" animBg="1"/>
      <p:bldP spid="58379" grpId="1"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 Box 33"/>
          <p:cNvSpPr txBox="1"/>
          <p:nvPr/>
        </p:nvSpPr>
        <p:spPr>
          <a:xfrm>
            <a:off x="-228600" y="195263"/>
            <a:ext cx="10737850" cy="589280"/>
          </a:xfrm>
          <a:prstGeom prst="rect">
            <a:avLst/>
          </a:prstGeom>
          <a:noFill/>
          <a:ln w="9525">
            <a:noFill/>
          </a:ln>
        </p:spPr>
        <p:txBody>
          <a:bodyPr>
            <a:spAutoFit/>
          </a:bodyPr>
          <a:p>
            <a:pPr algn="ctr" eaLnBrk="1" hangingPunct="1">
              <a:lnSpc>
                <a:spcPct val="90000"/>
              </a:lnSpc>
            </a:pPr>
            <a:r>
              <a:rPr lang="zh-CN" altLang="en-US" sz="3600" b="0" dirty="0">
                <a:solidFill>
                  <a:schemeClr val="tx1"/>
                </a:solidFill>
                <a:latin typeface="宋体" panose="02010600030101010101" pitchFamily="2" charset="-122"/>
                <a:ea typeface="宋体" panose="02010600030101010101" pitchFamily="2" charset="-122"/>
              </a:rPr>
              <a:t>第一部分、工业气瓶种类及相关知识</a:t>
            </a:r>
            <a:endParaRPr lang="zh-CN" altLang="en-US" sz="3600" b="0" dirty="0">
              <a:solidFill>
                <a:schemeClr val="tx1"/>
              </a:solidFill>
              <a:latin typeface="宋体" panose="02010600030101010101" pitchFamily="2" charset="-122"/>
              <a:ea typeface="宋体" panose="02010600030101010101" pitchFamily="2" charset="-122"/>
            </a:endParaRPr>
          </a:p>
        </p:txBody>
      </p:sp>
      <p:sp>
        <p:nvSpPr>
          <p:cNvPr id="11267" name="AutoShape 14"/>
          <p:cNvSpPr/>
          <p:nvPr/>
        </p:nvSpPr>
        <p:spPr>
          <a:xfrm>
            <a:off x="1654175" y="2486025"/>
            <a:ext cx="11147425" cy="5040313"/>
          </a:xfrm>
          <a:prstGeom prst="roundRect">
            <a:avLst>
              <a:gd name="adj" fmla="val 16667"/>
            </a:avLst>
          </a:prstGeom>
          <a:noFill/>
          <a:ln w="38100">
            <a:noFill/>
          </a:ln>
        </p:spPr>
        <p:txBody>
          <a:bodyPr wrap="none" anchor="ctr" anchorCtr="0"/>
          <a:p>
            <a:pPr eaLnBrk="1" hangingPunct="1"/>
            <a:r>
              <a:rPr lang="zh-CN" altLang="en-US" b="0" dirty="0">
                <a:solidFill>
                  <a:schemeClr val="tx1"/>
                </a:solidFill>
                <a:latin typeface="方正兰亭中黑_GBK" charset="-122"/>
                <a:ea typeface="方正兰亭中黑_GBK" charset="-122"/>
              </a:rPr>
              <a:t>一、气瓶的定义：</a:t>
            </a:r>
            <a:endParaRPr lang="en-US" altLang="zh-CN" b="0" dirty="0">
              <a:solidFill>
                <a:schemeClr val="tx1"/>
              </a:solidFill>
              <a:latin typeface="方正兰亭中黑_GBK" charset="-122"/>
              <a:ea typeface="方正兰亭中黑_GBK" charset="-122"/>
            </a:endParaRPr>
          </a:p>
          <a:p>
            <a:pPr eaLnBrk="1" hangingPunct="1"/>
            <a:endParaRPr lang="zh-CN" altLang="en-US" b="0" dirty="0">
              <a:solidFill>
                <a:schemeClr val="tx1"/>
              </a:solidFill>
              <a:latin typeface="方正兰亭中黑_GBK" charset="-122"/>
              <a:ea typeface="方正兰亭中黑_GBK" charset="-122"/>
            </a:endParaRPr>
          </a:p>
          <a:p>
            <a:pPr eaLnBrk="1" hangingPunct="1"/>
            <a:r>
              <a:rPr lang="zh-CN" altLang="en-US" b="0" dirty="0">
                <a:latin typeface="方正兰亭中黑_GBK" charset="-122"/>
                <a:ea typeface="方正兰亭中黑_GBK" charset="-122"/>
              </a:rPr>
              <a:t>    </a:t>
            </a:r>
            <a:r>
              <a:rPr lang="zh-CN" altLang="en-US" b="0" dirty="0">
                <a:solidFill>
                  <a:schemeClr val="tx1"/>
                </a:solidFill>
                <a:latin typeface="方正兰亭中黑_GBK" charset="-122"/>
                <a:ea typeface="方正兰亭中黑_GBK" charset="-122"/>
              </a:rPr>
              <a:t>气瓶属于移动式的可重复充装的压力容器 ，因它</a:t>
            </a:r>
            <a:endParaRPr lang="zh-CN" altLang="en-US" b="0" dirty="0">
              <a:solidFill>
                <a:schemeClr val="tx1"/>
              </a:solidFill>
              <a:latin typeface="方正兰亭中黑_GBK" charset="-122"/>
              <a:ea typeface="方正兰亭中黑_GBK" charset="-122"/>
            </a:endParaRPr>
          </a:p>
          <a:p>
            <a:pPr eaLnBrk="1" hangingPunct="1"/>
            <a:r>
              <a:rPr lang="zh-CN" altLang="en-US" b="0" dirty="0">
                <a:solidFill>
                  <a:schemeClr val="tx1"/>
                </a:solidFill>
                <a:latin typeface="方正兰亭中黑_GBK" charset="-122"/>
                <a:ea typeface="方正兰亭中黑_GBK" charset="-122"/>
              </a:rPr>
              <a:t>在使用上存在一些特殊问题，所以要保证安全使用，</a:t>
            </a:r>
            <a:endParaRPr lang="zh-CN" altLang="en-US" b="0" dirty="0">
              <a:solidFill>
                <a:schemeClr val="tx1"/>
              </a:solidFill>
              <a:latin typeface="方正兰亭中黑_GBK" charset="-122"/>
              <a:ea typeface="方正兰亭中黑_GBK" charset="-122"/>
            </a:endParaRPr>
          </a:p>
          <a:p>
            <a:pPr eaLnBrk="1" hangingPunct="1"/>
            <a:r>
              <a:rPr lang="zh-CN" altLang="en-US" b="0" dirty="0">
                <a:solidFill>
                  <a:schemeClr val="tx1"/>
                </a:solidFill>
                <a:latin typeface="方正兰亭中黑_GBK" charset="-122"/>
                <a:ea typeface="方正兰亭中黑_GBK" charset="-122"/>
              </a:rPr>
              <a:t>除了要求它符合压力容器的一般要求外，还需要有一</a:t>
            </a:r>
            <a:endParaRPr lang="zh-CN" altLang="en-US" b="0" dirty="0">
              <a:solidFill>
                <a:schemeClr val="tx1"/>
              </a:solidFill>
              <a:latin typeface="方正兰亭中黑_GBK" charset="-122"/>
              <a:ea typeface="方正兰亭中黑_GBK" charset="-122"/>
            </a:endParaRPr>
          </a:p>
          <a:p>
            <a:pPr eaLnBrk="1" hangingPunct="1"/>
            <a:r>
              <a:rPr lang="zh-CN" altLang="en-US" b="0" dirty="0">
                <a:solidFill>
                  <a:schemeClr val="tx1"/>
                </a:solidFill>
                <a:latin typeface="方正兰亭中黑_GBK" charset="-122"/>
                <a:ea typeface="方正兰亭中黑_GBK" charset="-122"/>
              </a:rPr>
              <a:t>些特殊要求。</a:t>
            </a:r>
            <a:r>
              <a:rPr lang="zh-CN" altLang="en-US" b="0" dirty="0">
                <a:solidFill>
                  <a:srgbClr val="FF3300"/>
                </a:solidFill>
                <a:latin typeface="方正兰亭中黑_GBK" charset="-122"/>
                <a:ea typeface="方正兰亭中黑_GBK" charset="-122"/>
              </a:rPr>
              <a:t>气瓶是一种特殊的压力容器。</a:t>
            </a:r>
            <a:endParaRPr lang="en-US" altLang="zh-CN" b="0" dirty="0">
              <a:solidFill>
                <a:srgbClr val="FF3300"/>
              </a:solidFill>
              <a:latin typeface="方正兰亭中黑_GBK" charset="-122"/>
              <a:ea typeface="方正兰亭中黑_GBK" charset="-122"/>
            </a:endParaRPr>
          </a:p>
          <a:p>
            <a:pPr eaLnBrk="1" hangingPunct="1"/>
            <a:endParaRPr lang="en-US" altLang="zh-CN" b="0" dirty="0">
              <a:solidFill>
                <a:srgbClr val="FF3300"/>
              </a:solidFill>
              <a:latin typeface="方正兰亭中黑_GBK" charset="-122"/>
              <a:ea typeface="方正兰亭中黑_GBK" charset="-122"/>
            </a:endParaRPr>
          </a:p>
          <a:p>
            <a:pPr eaLnBrk="1" hangingPunct="1"/>
            <a:r>
              <a:rPr lang="zh-CN" altLang="en-US" b="0" dirty="0">
                <a:solidFill>
                  <a:schemeClr val="tx1"/>
                </a:solidFill>
                <a:latin typeface="方正兰亭中黑_GBK" charset="-122"/>
                <a:ea typeface="方正兰亭中黑_GBK" charset="-122"/>
              </a:rPr>
              <a:t>   为了区别起见，一般把容积不超过</a:t>
            </a:r>
            <a:r>
              <a:rPr lang="en-US" altLang="zh-CN" b="0" dirty="0">
                <a:solidFill>
                  <a:schemeClr val="tx1"/>
                </a:solidFill>
                <a:latin typeface="方正兰亭中黑_GBK" charset="-122"/>
                <a:ea typeface="方正兰亭中黑_GBK" charset="-122"/>
              </a:rPr>
              <a:t>1000</a:t>
            </a:r>
            <a:r>
              <a:rPr lang="zh-CN" altLang="en-US" b="0" dirty="0">
                <a:solidFill>
                  <a:schemeClr val="tx1"/>
                </a:solidFill>
                <a:latin typeface="方正兰亭中黑_GBK" charset="-122"/>
                <a:ea typeface="方正兰亭中黑_GBK" charset="-122"/>
              </a:rPr>
              <a:t>升（常用的为</a:t>
            </a:r>
            <a:endParaRPr lang="zh-CN" altLang="en-US" b="0" dirty="0">
              <a:solidFill>
                <a:schemeClr val="tx1"/>
              </a:solidFill>
              <a:latin typeface="方正兰亭中黑_GBK" charset="-122"/>
              <a:ea typeface="方正兰亭中黑_GBK" charset="-122"/>
            </a:endParaRPr>
          </a:p>
          <a:p>
            <a:pPr eaLnBrk="1" hangingPunct="1"/>
            <a:r>
              <a:rPr lang="en-US" altLang="zh-CN" b="0" dirty="0">
                <a:solidFill>
                  <a:schemeClr val="tx1"/>
                </a:solidFill>
                <a:latin typeface="方正兰亭中黑_GBK" charset="-122"/>
                <a:ea typeface="方正兰亭中黑_GBK" charset="-122"/>
              </a:rPr>
              <a:t>35~60</a:t>
            </a:r>
            <a:r>
              <a:rPr lang="zh-CN" altLang="en-US" b="0" dirty="0">
                <a:solidFill>
                  <a:schemeClr val="tx1"/>
                </a:solidFill>
                <a:latin typeface="方正兰亭中黑_GBK" charset="-122"/>
                <a:ea typeface="方正兰亭中黑_GBK" charset="-122"/>
              </a:rPr>
              <a:t>升），用于储存和运输永久气体、液化气体、溶解</a:t>
            </a:r>
            <a:endParaRPr lang="zh-CN" altLang="en-US" b="0" dirty="0">
              <a:solidFill>
                <a:schemeClr val="tx1"/>
              </a:solidFill>
              <a:latin typeface="方正兰亭中黑_GBK" charset="-122"/>
              <a:ea typeface="方正兰亭中黑_GBK" charset="-122"/>
            </a:endParaRPr>
          </a:p>
          <a:p>
            <a:pPr eaLnBrk="1" hangingPunct="1"/>
            <a:r>
              <a:rPr lang="zh-CN" altLang="en-US" b="0" dirty="0">
                <a:solidFill>
                  <a:schemeClr val="tx1"/>
                </a:solidFill>
                <a:latin typeface="方正兰亭中黑_GBK" charset="-122"/>
                <a:ea typeface="方正兰亭中黑_GBK" charset="-122"/>
              </a:rPr>
              <a:t>气体或吸附气体的瓶式金属或非金属密闭容器叫做气瓶。</a:t>
            </a:r>
            <a:r>
              <a:rPr lang="zh-CN" altLang="en-US" b="0" dirty="0">
                <a:latin typeface="方正兰亭中黑_GBK" charset="-122"/>
                <a:ea typeface="方正兰亭中黑_GBK" charset="-122"/>
              </a:rPr>
              <a:t> </a:t>
            </a:r>
            <a:endParaRPr lang="zh-CN" altLang="en-US" b="0" dirty="0">
              <a:latin typeface="方正兰亭中黑_GBK" charset="-122"/>
              <a:ea typeface="方正兰亭中黑_GBK" charset="-122"/>
            </a:endParaRPr>
          </a:p>
          <a:p>
            <a:pPr eaLnBrk="1" hangingPunct="1"/>
            <a:r>
              <a:rPr lang="zh-CN" altLang="en-US" b="0" dirty="0">
                <a:latin typeface="方正兰亭中黑_GBK" charset="-122"/>
                <a:ea typeface="方正兰亭中黑_GBK" charset="-122"/>
              </a:rPr>
              <a:t>    </a:t>
            </a:r>
            <a:endParaRPr lang="en-US" altLang="zh-CN" b="0" dirty="0">
              <a:latin typeface="方正兰亭中黑_GBK" charset="-122"/>
              <a:ea typeface="方正兰亭中黑_GBK" charset="-122"/>
            </a:endParaRPr>
          </a:p>
          <a:p>
            <a:pPr eaLnBrk="1" hangingPunct="1"/>
            <a:r>
              <a:rPr lang="zh-CN" altLang="en-US" b="0" dirty="0">
                <a:solidFill>
                  <a:schemeClr val="accent2"/>
                </a:solidFill>
                <a:latin typeface="方正兰亭中黑_GBK" charset="-122"/>
                <a:ea typeface="方正兰亭中黑_GBK" charset="-122"/>
              </a:rPr>
              <a:t>   对于不作储存和运输上述气体而用做压力容器的瓶</a:t>
            </a:r>
            <a:endParaRPr lang="zh-CN" altLang="en-US" b="0" dirty="0">
              <a:solidFill>
                <a:schemeClr val="accent2"/>
              </a:solidFill>
              <a:latin typeface="方正兰亭中黑_GBK" charset="-122"/>
              <a:ea typeface="方正兰亭中黑_GBK" charset="-122"/>
            </a:endParaRPr>
          </a:p>
          <a:p>
            <a:pPr eaLnBrk="1" hangingPunct="1"/>
            <a:r>
              <a:rPr lang="zh-CN" altLang="en-US" b="0" dirty="0">
                <a:solidFill>
                  <a:schemeClr val="accent2"/>
                </a:solidFill>
                <a:latin typeface="方正兰亭中黑_GBK" charset="-122"/>
                <a:ea typeface="方正兰亭中黑_GBK" charset="-122"/>
              </a:rPr>
              <a:t>式容器都不算是气瓶，而算是压力容器。</a:t>
            </a:r>
            <a:r>
              <a:rPr lang="zh-CN" altLang="en-US" sz="2800" b="0" dirty="0">
                <a:solidFill>
                  <a:schemeClr val="accent2"/>
                </a:solidFill>
                <a:latin typeface="方正兰亭中黑_GBK" charset="-122"/>
                <a:ea typeface="方正兰亭中黑_GBK" charset="-122"/>
              </a:rPr>
              <a:t> </a:t>
            </a:r>
            <a:endParaRPr lang="zh-CN" altLang="en-US" sz="2800" b="0" dirty="0">
              <a:solidFill>
                <a:schemeClr val="accent2"/>
              </a:solidFill>
              <a:latin typeface="方正兰亭中黑_GBK" charset="-122"/>
              <a:ea typeface="方正兰亭中黑_GBK" charset="-122"/>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403" name="AutoShape 12"/>
          <p:cNvSpPr/>
          <p:nvPr/>
        </p:nvSpPr>
        <p:spPr>
          <a:xfrm rot="-2053206">
            <a:off x="9929813" y="7523163"/>
            <a:ext cx="2620962" cy="1712912"/>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71683" name="Rectangle 13"/>
          <p:cNvSpPr/>
          <p:nvPr/>
        </p:nvSpPr>
        <p:spPr>
          <a:xfrm>
            <a:off x="1965325" y="3590925"/>
            <a:ext cx="9074150" cy="4521835"/>
          </a:xfrm>
          <a:prstGeom prst="rect">
            <a:avLst/>
          </a:prstGeom>
          <a:noFill/>
          <a:ln w="9525">
            <a:noFill/>
          </a:ln>
        </p:spPr>
        <p:txBody>
          <a:bodyPr anchor="t" anchorCtr="1">
            <a:spAutoFit/>
          </a:bodyPr>
          <a:p>
            <a:pPr eaLnBrk="1" hangingPunct="1">
              <a:lnSpc>
                <a:spcPct val="90000"/>
              </a:lnSpc>
            </a:pPr>
            <a:r>
              <a:rPr lang="en-US" altLang="zh-CN" dirty="0">
                <a:solidFill>
                  <a:srgbClr val="FF0000"/>
                </a:solidFill>
                <a:latin typeface="宋体" panose="02010600030101010101" pitchFamily="2" charset="-122"/>
                <a:ea typeface="宋体" panose="02010600030101010101" pitchFamily="2" charset="-122"/>
              </a:rPr>
              <a:t>2</a:t>
            </a:r>
            <a:r>
              <a:rPr lang="zh-CN" altLang="en-US" dirty="0">
                <a:solidFill>
                  <a:srgbClr val="FF0000"/>
                </a:solidFill>
                <a:latin typeface="宋体" panose="02010600030101010101" pitchFamily="2" charset="-122"/>
                <a:ea typeface="宋体" panose="02010600030101010101" pitchFamily="2" charset="-122"/>
              </a:rPr>
              <a:t>、气瓶储存时的安全要求</a:t>
            </a:r>
            <a:endParaRPr lang="zh-CN" altLang="en-US" b="0" dirty="0">
              <a:solidFill>
                <a:srgbClr val="FF0000"/>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4</a:t>
            </a:r>
            <a:r>
              <a:rPr lang="zh-CN" altLang="en-US" b="0" dirty="0">
                <a:solidFill>
                  <a:schemeClr val="tx1"/>
                </a:solidFill>
                <a:latin typeface="宋体" panose="02010600030101010101" pitchFamily="2" charset="-122"/>
                <a:ea typeface="宋体" panose="02010600030101010101" pitchFamily="2" charset="-122"/>
              </a:rPr>
              <a:t>）空瓶与实瓶两者应分开放置（保持间距</a:t>
            </a:r>
            <a:r>
              <a:rPr lang="en-US" altLang="zh-CN" b="0" dirty="0">
                <a:solidFill>
                  <a:schemeClr val="tx1"/>
                </a:solidFill>
                <a:latin typeface="宋体" panose="02010600030101010101" pitchFamily="2" charset="-122"/>
                <a:ea typeface="宋体" panose="02010600030101010101" pitchFamily="2" charset="-122"/>
              </a:rPr>
              <a:t>1.5m</a:t>
            </a:r>
            <a:r>
              <a:rPr lang="zh-CN" altLang="en-US" b="0" dirty="0">
                <a:solidFill>
                  <a:schemeClr val="tx1"/>
                </a:solidFill>
                <a:latin typeface="宋体" panose="02010600030101010101" pitchFamily="2" charset="-122"/>
                <a:ea typeface="宋体" panose="02010600030101010101" pitchFamily="2" charset="-122"/>
              </a:rPr>
              <a:t>），并有明显标志，毒性气体气瓶和瓶内气体相互接触能引起燃烧、爆炸，产生毒物的气瓶，应分室存放，并在附近设置防毒用具或灭火器材。</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5</a:t>
            </a:r>
            <a:r>
              <a:rPr lang="zh-CN" altLang="en-US" b="0" dirty="0">
                <a:solidFill>
                  <a:schemeClr val="tx1"/>
                </a:solidFill>
                <a:latin typeface="宋体" panose="02010600030101010101" pitchFamily="2" charset="-122"/>
                <a:ea typeface="宋体" panose="02010600030101010101" pitchFamily="2" charset="-122"/>
              </a:rPr>
              <a:t>）气瓶放置时要配戴好瓶帽，以免碰坏气门和防止油质尘埃侵入气门口内。</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6</a:t>
            </a:r>
            <a:r>
              <a:rPr lang="zh-CN" altLang="en-US" b="0" dirty="0">
                <a:solidFill>
                  <a:schemeClr val="tx1"/>
                </a:solidFill>
                <a:latin typeface="宋体" panose="02010600030101010101" pitchFamily="2" charset="-122"/>
                <a:ea typeface="宋体" panose="02010600030101010101" pitchFamily="2" charset="-122"/>
              </a:rPr>
              <a:t>）气瓶应放置整齐。立放时，应该有栏杆或支架加以固定或扎牢，以防倾倒；横放时，头部朝同一方向，垛高不宜超过五层。</a:t>
            </a:r>
            <a:endParaRPr lang="zh-CN" altLang="en-US" b="0" dirty="0">
              <a:solidFill>
                <a:schemeClr val="tx1"/>
              </a:solidFill>
              <a:latin typeface="宋体" panose="02010600030101010101" pitchFamily="2" charset="-122"/>
              <a:ea typeface="宋体" panose="02010600030101010101" pitchFamily="2" charset="-122"/>
            </a:endParaRPr>
          </a:p>
        </p:txBody>
      </p:sp>
      <p:sp>
        <p:nvSpPr>
          <p:cNvPr id="71684" name="Rectangle 4"/>
          <p:cNvSpPr/>
          <p:nvPr/>
        </p:nvSpPr>
        <p:spPr>
          <a:xfrm>
            <a:off x="1343184" y="2368550"/>
            <a:ext cx="8218170"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wrap="none">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三）气瓶运输、储存、使用的安全要求</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71685"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9403"/>
                                        </p:tgtEl>
                                        <p:attrNameLst>
                                          <p:attrName>style.visibility</p:attrName>
                                        </p:attrNameLst>
                                      </p:cBhvr>
                                      <p:to>
                                        <p:strVal val="visible"/>
                                      </p:to>
                                    </p:set>
                                    <p:animEffect transition="in" filter="barn(outVertical)">
                                      <p:cBhvr>
                                        <p:cTn id="7" dur="500"/>
                                        <p:tgtEl>
                                          <p:spTgt spid="59403"/>
                                        </p:tgtEl>
                                      </p:cBhvr>
                                    </p:animEffect>
                                  </p:childTnLst>
                                </p:cTn>
                              </p:par>
                              <p:par>
                                <p:cTn id="8" presetID="6" presetClass="emph" presetSubtype="0" fill="hold" grpId="1" nodeType="withEffect">
                                  <p:stCondLst>
                                    <p:cond delay="0"/>
                                  </p:stCondLst>
                                  <p:childTnLst>
                                    <p:animScale>
                                      <p:cBhvr>
                                        <p:cTn id="9" dur="2000" fill="hold"/>
                                        <p:tgtEl>
                                          <p:spTgt spid="5940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3" grpId="0" animBg="1"/>
      <p:bldP spid="59403"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27" name="AutoShape 12"/>
          <p:cNvSpPr/>
          <p:nvPr/>
        </p:nvSpPr>
        <p:spPr>
          <a:xfrm rot="-2053206">
            <a:off x="9993313" y="7356475"/>
            <a:ext cx="2620962" cy="1712913"/>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72707" name="Rectangle 13"/>
          <p:cNvSpPr/>
          <p:nvPr/>
        </p:nvSpPr>
        <p:spPr>
          <a:xfrm>
            <a:off x="1965325" y="2663825"/>
            <a:ext cx="9779000" cy="5851525"/>
          </a:xfrm>
          <a:prstGeom prst="rect">
            <a:avLst/>
          </a:prstGeom>
          <a:noFill/>
          <a:ln w="9525">
            <a:noFill/>
          </a:ln>
        </p:spPr>
        <p:txBody>
          <a:bodyPr anchor="t" anchorCtr="1">
            <a:spAutoFit/>
          </a:bodyPr>
          <a:p>
            <a:pPr eaLnBrk="1" hangingPunct="1">
              <a:lnSpc>
                <a:spcPct val="90000"/>
              </a:lnSpc>
            </a:pPr>
            <a:r>
              <a:rPr lang="en-US" altLang="zh-CN" dirty="0">
                <a:solidFill>
                  <a:srgbClr val="FF0000"/>
                </a:solidFill>
                <a:latin typeface="宋体" panose="02010600030101010101" pitchFamily="2" charset="-122"/>
                <a:ea typeface="宋体" panose="02010600030101010101" pitchFamily="2" charset="-122"/>
              </a:rPr>
              <a:t>3</a:t>
            </a:r>
            <a:r>
              <a:rPr lang="zh-CN" altLang="en-US" dirty="0">
                <a:solidFill>
                  <a:srgbClr val="FF0000"/>
                </a:solidFill>
                <a:latin typeface="宋体" panose="02010600030101010101" pitchFamily="2" charset="-122"/>
                <a:ea typeface="宋体" panose="02010600030101010101" pitchFamily="2" charset="-122"/>
              </a:rPr>
              <a:t>、气瓶使用时的安全要求</a:t>
            </a:r>
            <a:endParaRPr lang="zh-CN" altLang="en-US" b="0" dirty="0">
              <a:solidFill>
                <a:srgbClr val="FF0000"/>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1</a:t>
            </a:r>
            <a:r>
              <a:rPr lang="zh-CN" altLang="en-US" b="0" dirty="0">
                <a:solidFill>
                  <a:schemeClr val="tx1"/>
                </a:solidFill>
                <a:latin typeface="宋体" panose="02010600030101010101" pitchFamily="2" charset="-122"/>
                <a:ea typeface="宋体" panose="02010600030101010101" pitchFamily="2" charset="-122"/>
              </a:rPr>
              <a:t>）不得擅自更改气瓶的钢印和颜色标记。</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2</a:t>
            </a:r>
            <a:r>
              <a:rPr lang="zh-CN" altLang="en-US" b="0" dirty="0">
                <a:solidFill>
                  <a:schemeClr val="tx1"/>
                </a:solidFill>
                <a:latin typeface="宋体" panose="02010600030101010101" pitchFamily="2" charset="-122"/>
                <a:ea typeface="宋体" panose="02010600030101010101" pitchFamily="2" charset="-122"/>
              </a:rPr>
              <a:t>）气瓶使用前应进行安全状况检查，对盛装气体进行确认。</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3</a:t>
            </a:r>
            <a:r>
              <a:rPr lang="zh-CN" altLang="en-US" b="0" dirty="0">
                <a:solidFill>
                  <a:schemeClr val="tx1"/>
                </a:solidFill>
                <a:latin typeface="宋体" panose="02010600030101010101" pitchFamily="2" charset="-122"/>
                <a:ea typeface="宋体" panose="02010600030101010101" pitchFamily="2" charset="-122"/>
              </a:rPr>
              <a:t>）气瓶的放置地点，不得靠近热源，距明火</a:t>
            </a:r>
            <a:r>
              <a:rPr lang="en-US" altLang="zh-CN" b="0" dirty="0">
                <a:solidFill>
                  <a:schemeClr val="tx1"/>
                </a:solidFill>
                <a:latin typeface="宋体" panose="02010600030101010101" pitchFamily="2" charset="-122"/>
                <a:ea typeface="宋体" panose="02010600030101010101" pitchFamily="2" charset="-122"/>
              </a:rPr>
              <a:t>lOm</a:t>
            </a:r>
            <a:r>
              <a:rPr lang="zh-CN" altLang="en-US" b="0" dirty="0">
                <a:solidFill>
                  <a:schemeClr val="tx1"/>
                </a:solidFill>
                <a:latin typeface="宋体" panose="02010600030101010101" pitchFamily="2" charset="-122"/>
                <a:ea typeface="宋体" panose="02010600030101010101" pitchFamily="2" charset="-122"/>
              </a:rPr>
              <a:t>以外。盛装易起聚合反应或分解反应气体的气瓶应避开放射性射线源。</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4</a:t>
            </a:r>
            <a:r>
              <a:rPr lang="zh-CN" altLang="en-US" b="0" dirty="0">
                <a:solidFill>
                  <a:schemeClr val="tx1"/>
                </a:solidFill>
                <a:latin typeface="宋体" panose="02010600030101010101" pitchFamily="2" charset="-122"/>
                <a:ea typeface="宋体" panose="02010600030101010101" pitchFamily="2" charset="-122"/>
              </a:rPr>
              <a:t>）气瓶立放时应采取防止倾倒措施。</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5</a:t>
            </a:r>
            <a:r>
              <a:rPr lang="zh-CN" altLang="en-US" b="0" dirty="0">
                <a:solidFill>
                  <a:schemeClr val="tx1"/>
                </a:solidFill>
                <a:latin typeface="宋体" panose="02010600030101010101" pitchFamily="2" charset="-122"/>
                <a:ea typeface="宋体" panose="02010600030101010101" pitchFamily="2" charset="-122"/>
              </a:rPr>
              <a:t>）夏季应防止阳光曝晒。</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6</a:t>
            </a:r>
            <a:r>
              <a:rPr lang="zh-CN" altLang="en-US" b="0" dirty="0">
                <a:solidFill>
                  <a:schemeClr val="tx1"/>
                </a:solidFill>
                <a:latin typeface="宋体" panose="02010600030101010101" pitchFamily="2" charset="-122"/>
                <a:ea typeface="宋体" panose="02010600030101010101" pitchFamily="2" charset="-122"/>
              </a:rPr>
              <a:t>）严禁敲击、碰撞，特别是乙炔瓶不应遭受剧烈振动或撞击，以免填料下沉而形成净空间影响乙炔的贮存。</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7</a:t>
            </a:r>
            <a:r>
              <a:rPr lang="zh-CN" altLang="en-US" b="0" dirty="0">
                <a:solidFill>
                  <a:schemeClr val="tx1"/>
                </a:solidFill>
                <a:latin typeface="宋体" panose="02010600030101010101" pitchFamily="2" charset="-122"/>
                <a:ea typeface="宋体" panose="02010600030101010101" pitchFamily="2" charset="-122"/>
              </a:rPr>
              <a:t>）严禁在气瓶上进行电焊引弧</a:t>
            </a:r>
            <a:endParaRPr lang="zh-CN" altLang="en-US" b="0" dirty="0">
              <a:solidFill>
                <a:schemeClr val="tx1"/>
              </a:solidFill>
              <a:latin typeface="宋体" panose="02010600030101010101" pitchFamily="2" charset="-122"/>
              <a:ea typeface="宋体" panose="02010600030101010101" pitchFamily="2" charset="-122"/>
            </a:endParaRPr>
          </a:p>
        </p:txBody>
      </p:sp>
      <p:sp>
        <p:nvSpPr>
          <p:cNvPr id="72708" name="Rectangle 4"/>
          <p:cNvSpPr/>
          <p:nvPr/>
        </p:nvSpPr>
        <p:spPr>
          <a:xfrm>
            <a:off x="1301115" y="1681163"/>
            <a:ext cx="8218170"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wrap="none">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三）气瓶运输、储存、使用的安全要求</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72709"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0427"/>
                                        </p:tgtEl>
                                        <p:attrNameLst>
                                          <p:attrName>style.visibility</p:attrName>
                                        </p:attrNameLst>
                                      </p:cBhvr>
                                      <p:to>
                                        <p:strVal val="visible"/>
                                      </p:to>
                                    </p:set>
                                    <p:animEffect transition="in" filter="barn(outVertical)">
                                      <p:cBhvr>
                                        <p:cTn id="7" dur="500"/>
                                        <p:tgtEl>
                                          <p:spTgt spid="60427"/>
                                        </p:tgtEl>
                                      </p:cBhvr>
                                    </p:animEffect>
                                  </p:childTnLst>
                                </p:cTn>
                              </p:par>
                              <p:par>
                                <p:cTn id="8" presetID="6" presetClass="emph" presetSubtype="0" fill="hold" grpId="1" nodeType="withEffect">
                                  <p:stCondLst>
                                    <p:cond delay="0"/>
                                  </p:stCondLst>
                                  <p:childTnLst>
                                    <p:animScale>
                                      <p:cBhvr>
                                        <p:cTn id="9" dur="2000" fill="hold"/>
                                        <p:tgtEl>
                                          <p:spTgt spid="604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7" grpId="0" bldLvl="0" animBg="1"/>
      <p:bldP spid="60427" grpId="1"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1" name="AutoShape 12"/>
          <p:cNvSpPr/>
          <p:nvPr/>
        </p:nvSpPr>
        <p:spPr>
          <a:xfrm rot="-2053206">
            <a:off x="9929813" y="7523163"/>
            <a:ext cx="2620962" cy="1712912"/>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73731" name="Rectangle 13"/>
          <p:cNvSpPr/>
          <p:nvPr/>
        </p:nvSpPr>
        <p:spPr>
          <a:xfrm>
            <a:off x="1965325" y="3187700"/>
            <a:ext cx="9779000" cy="4965065"/>
          </a:xfrm>
          <a:prstGeom prst="rect">
            <a:avLst/>
          </a:prstGeom>
          <a:noFill/>
          <a:ln w="9525">
            <a:noFill/>
          </a:ln>
        </p:spPr>
        <p:txBody>
          <a:bodyPr anchor="t" anchorCtr="1">
            <a:spAutoFit/>
          </a:bodyPr>
          <a:p>
            <a:pPr eaLnBrk="1" hangingPunct="1">
              <a:lnSpc>
                <a:spcPct val="90000"/>
              </a:lnSpc>
            </a:pPr>
            <a:r>
              <a:rPr lang="en-US" altLang="zh-CN" dirty="0">
                <a:solidFill>
                  <a:srgbClr val="FF0000"/>
                </a:solidFill>
                <a:latin typeface="宋体" panose="02010600030101010101" pitchFamily="2" charset="-122"/>
                <a:ea typeface="宋体" panose="02010600030101010101" pitchFamily="2" charset="-122"/>
              </a:rPr>
              <a:t>3</a:t>
            </a:r>
            <a:r>
              <a:rPr lang="zh-CN" altLang="en-US" dirty="0">
                <a:solidFill>
                  <a:srgbClr val="FF0000"/>
                </a:solidFill>
                <a:latin typeface="宋体" panose="02010600030101010101" pitchFamily="2" charset="-122"/>
                <a:ea typeface="宋体" panose="02010600030101010101" pitchFamily="2" charset="-122"/>
              </a:rPr>
              <a:t>、气瓶使用时的安全要求</a:t>
            </a:r>
            <a:endParaRPr lang="zh-CN" altLang="en-US" b="0" dirty="0">
              <a:solidFill>
                <a:srgbClr val="FF0000"/>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8</a:t>
            </a:r>
            <a:r>
              <a:rPr lang="zh-CN" altLang="en-US" b="0" dirty="0">
                <a:solidFill>
                  <a:schemeClr val="tx1"/>
                </a:solidFill>
                <a:latin typeface="宋体" panose="02010600030101010101" pitchFamily="2" charset="-122"/>
                <a:ea typeface="宋体" panose="02010600030101010101" pitchFamily="2" charset="-122"/>
              </a:rPr>
              <a:t>）不得用温度超过</a:t>
            </a:r>
            <a:r>
              <a:rPr lang="en-US" altLang="zh-CN" b="0" dirty="0">
                <a:solidFill>
                  <a:schemeClr val="tx1"/>
                </a:solidFill>
                <a:latin typeface="宋体" panose="02010600030101010101" pitchFamily="2" charset="-122"/>
                <a:ea typeface="宋体" panose="02010600030101010101" pitchFamily="2" charset="-122"/>
              </a:rPr>
              <a:t>40℃</a:t>
            </a:r>
            <a:r>
              <a:rPr lang="zh-CN" altLang="en-US" b="0" dirty="0">
                <a:solidFill>
                  <a:schemeClr val="tx1"/>
                </a:solidFill>
                <a:latin typeface="宋体" panose="02010600030101010101" pitchFamily="2" charset="-122"/>
                <a:ea typeface="宋体" panose="02010600030101010101" pitchFamily="2" charset="-122"/>
              </a:rPr>
              <a:t>的热源对气瓶加热，如乙炔瓶瓶温过高会降低丙酮对乙炔的溶解度，而使瓶内乙炔压力急剧增高，造成危险。</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9</a:t>
            </a:r>
            <a:r>
              <a:rPr lang="zh-CN" altLang="en-US" b="0" dirty="0">
                <a:solidFill>
                  <a:schemeClr val="tx1"/>
                </a:solidFill>
                <a:latin typeface="宋体" panose="02010600030101010101" pitchFamily="2" charset="-122"/>
                <a:ea typeface="宋体" panose="02010600030101010101" pitchFamily="2" charset="-122"/>
              </a:rPr>
              <a:t>）瓶内气体不得用尽，必须留有剩余压力</a:t>
            </a:r>
            <a:r>
              <a:rPr lang="en-US" altLang="zh-CN" b="0" dirty="0">
                <a:solidFill>
                  <a:schemeClr val="tx1"/>
                </a:solidFill>
                <a:latin typeface="宋体" panose="02010600030101010101" pitchFamily="2" charset="-122"/>
                <a:ea typeface="宋体" panose="02010600030101010101" pitchFamily="2" charset="-122"/>
              </a:rPr>
              <a:t>(</a:t>
            </a:r>
            <a:r>
              <a:rPr lang="zh-CN" altLang="en-US" b="0" dirty="0">
                <a:solidFill>
                  <a:schemeClr val="tx1"/>
                </a:solidFill>
                <a:latin typeface="宋体" panose="02010600030101010101" pitchFamily="2" charset="-122"/>
                <a:ea typeface="宋体" panose="02010600030101010101" pitchFamily="2" charset="-122"/>
              </a:rPr>
              <a:t>永久气体气瓶的剩余压力应不小于</a:t>
            </a:r>
            <a:r>
              <a:rPr lang="en-US" altLang="zh-CN" b="0" dirty="0">
                <a:solidFill>
                  <a:schemeClr val="tx1"/>
                </a:solidFill>
                <a:latin typeface="宋体" panose="02010600030101010101" pitchFamily="2" charset="-122"/>
                <a:ea typeface="宋体" panose="02010600030101010101" pitchFamily="2" charset="-122"/>
              </a:rPr>
              <a:t>0.05MPa</a:t>
            </a:r>
            <a:r>
              <a:rPr lang="zh-CN" altLang="en-US" b="0" dirty="0">
                <a:solidFill>
                  <a:schemeClr val="tx1"/>
                </a:solidFill>
                <a:latin typeface="宋体" panose="02010600030101010101" pitchFamily="2" charset="-122"/>
                <a:ea typeface="宋体" panose="02010600030101010101" pitchFamily="2" charset="-122"/>
              </a:rPr>
              <a:t>；液化气体气瓶应留有不少于</a:t>
            </a:r>
            <a:r>
              <a:rPr lang="en-US" altLang="zh-CN" b="0" dirty="0">
                <a:solidFill>
                  <a:schemeClr val="tx1"/>
                </a:solidFill>
                <a:latin typeface="宋体" panose="02010600030101010101" pitchFamily="2" charset="-122"/>
                <a:ea typeface="宋体" panose="02010600030101010101" pitchFamily="2" charset="-122"/>
              </a:rPr>
              <a:t>0.5</a:t>
            </a: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1.0</a:t>
            </a:r>
            <a:r>
              <a:rPr lang="zh-CN" altLang="en-US" b="0" dirty="0">
                <a:solidFill>
                  <a:schemeClr val="tx1"/>
                </a:solidFill>
                <a:latin typeface="宋体" panose="02010600030101010101" pitchFamily="2" charset="-122"/>
                <a:ea typeface="宋体" panose="02010600030101010101" pitchFamily="2" charset="-122"/>
              </a:rPr>
              <a:t>％规定充装量的剩余气体</a:t>
            </a:r>
            <a:r>
              <a:rPr lang="en-US" altLang="zh-CN" b="0" dirty="0">
                <a:solidFill>
                  <a:schemeClr val="tx1"/>
                </a:solidFill>
                <a:latin typeface="宋体" panose="02010600030101010101" pitchFamily="2" charset="-122"/>
                <a:ea typeface="宋体" panose="02010600030101010101" pitchFamily="2" charset="-122"/>
              </a:rPr>
              <a:t>)</a:t>
            </a:r>
            <a:r>
              <a:rPr lang="zh-CN" altLang="en-US" b="0" dirty="0">
                <a:solidFill>
                  <a:schemeClr val="tx1"/>
                </a:solidFill>
                <a:latin typeface="宋体" panose="02010600030101010101" pitchFamily="2" charset="-122"/>
                <a:ea typeface="宋体" panose="02010600030101010101" pitchFamily="2" charset="-122"/>
              </a:rPr>
              <a:t>并关紧阀门，防止漏气，使气压保持正压，以便充气时检查，还可以防止其他气体倒流入瓶内，发生事故。</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10</a:t>
            </a:r>
            <a:r>
              <a:rPr lang="zh-CN" altLang="en-US" b="0" dirty="0">
                <a:solidFill>
                  <a:schemeClr val="tx1"/>
                </a:solidFill>
                <a:latin typeface="宋体" panose="02010600030101010101" pitchFamily="2" charset="-122"/>
                <a:ea typeface="宋体" panose="02010600030101010101" pitchFamily="2" charset="-122"/>
              </a:rPr>
              <a:t>）在可能造成回流的使用场合，使用设备必须配置防止倒灌的装置，如单向阀、止回阀、缓冲罐等。</a:t>
            </a:r>
            <a:endParaRPr lang="zh-CN" altLang="en-US" b="0" dirty="0">
              <a:solidFill>
                <a:schemeClr val="tx1"/>
              </a:solidFill>
              <a:latin typeface="宋体" panose="02010600030101010101" pitchFamily="2" charset="-122"/>
              <a:ea typeface="宋体" panose="02010600030101010101" pitchFamily="2" charset="-122"/>
            </a:endParaRPr>
          </a:p>
        </p:txBody>
      </p:sp>
      <p:sp>
        <p:nvSpPr>
          <p:cNvPr id="73732" name="Rectangle 4"/>
          <p:cNvSpPr/>
          <p:nvPr/>
        </p:nvSpPr>
        <p:spPr>
          <a:xfrm>
            <a:off x="1363822" y="2100263"/>
            <a:ext cx="8218170"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wrap="none">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三）气瓶运输、储存、使用的安全要求</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73733"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1451"/>
                                        </p:tgtEl>
                                        <p:attrNameLst>
                                          <p:attrName>style.visibility</p:attrName>
                                        </p:attrNameLst>
                                      </p:cBhvr>
                                      <p:to>
                                        <p:strVal val="visible"/>
                                      </p:to>
                                    </p:set>
                                    <p:animEffect transition="in" filter="barn(outVertical)">
                                      <p:cBhvr>
                                        <p:cTn id="7" dur="500"/>
                                        <p:tgtEl>
                                          <p:spTgt spid="61451"/>
                                        </p:tgtEl>
                                      </p:cBhvr>
                                    </p:animEffect>
                                  </p:childTnLst>
                                </p:cTn>
                              </p:par>
                              <p:par>
                                <p:cTn id="8" presetID="6" presetClass="emph" presetSubtype="0" fill="hold" grpId="1" nodeType="withEffect">
                                  <p:stCondLst>
                                    <p:cond delay="0"/>
                                  </p:stCondLst>
                                  <p:childTnLst>
                                    <p:animScale>
                                      <p:cBhvr>
                                        <p:cTn id="9" dur="2000" fill="hold"/>
                                        <p:tgtEl>
                                          <p:spTgt spid="614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1" grpId="0" animBg="1"/>
      <p:bldP spid="61451"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75" name="AutoShape 12"/>
          <p:cNvSpPr/>
          <p:nvPr/>
        </p:nvSpPr>
        <p:spPr>
          <a:xfrm rot="-2053206">
            <a:off x="9929813" y="7523163"/>
            <a:ext cx="2620962" cy="1712912"/>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74755" name="Rectangle 13"/>
          <p:cNvSpPr/>
          <p:nvPr/>
        </p:nvSpPr>
        <p:spPr>
          <a:xfrm>
            <a:off x="1865313" y="2411413"/>
            <a:ext cx="9779000" cy="5851525"/>
          </a:xfrm>
          <a:prstGeom prst="rect">
            <a:avLst/>
          </a:prstGeom>
          <a:noFill/>
          <a:ln w="9525">
            <a:noFill/>
          </a:ln>
        </p:spPr>
        <p:txBody>
          <a:bodyPr anchor="t" anchorCtr="1">
            <a:spAutoFit/>
          </a:bodyPr>
          <a:p>
            <a:pPr eaLnBrk="1" hangingPunct="1">
              <a:lnSpc>
                <a:spcPct val="90000"/>
              </a:lnSpc>
            </a:pPr>
            <a:r>
              <a:rPr lang="en-US" altLang="zh-CN" dirty="0">
                <a:solidFill>
                  <a:srgbClr val="FF0000"/>
                </a:solidFill>
                <a:latin typeface="宋体" panose="02010600030101010101" pitchFamily="2" charset="-122"/>
                <a:ea typeface="宋体" panose="02010600030101010101" pitchFamily="2" charset="-122"/>
              </a:rPr>
              <a:t>3</a:t>
            </a:r>
            <a:r>
              <a:rPr lang="zh-CN" altLang="en-US" dirty="0">
                <a:solidFill>
                  <a:srgbClr val="FF0000"/>
                </a:solidFill>
                <a:latin typeface="宋体" panose="02010600030101010101" pitchFamily="2" charset="-122"/>
                <a:ea typeface="宋体" panose="02010600030101010101" pitchFamily="2" charset="-122"/>
              </a:rPr>
              <a:t>、气瓶使用时的安全要求</a:t>
            </a:r>
            <a:endParaRPr lang="zh-CN" altLang="en-US" b="0" dirty="0">
              <a:solidFill>
                <a:srgbClr val="FF0000"/>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11</a:t>
            </a:r>
            <a:r>
              <a:rPr lang="zh-CN" altLang="en-US" b="0" dirty="0">
                <a:solidFill>
                  <a:schemeClr val="tx1"/>
                </a:solidFill>
                <a:latin typeface="宋体" panose="02010600030101010101" pitchFamily="2" charset="-122"/>
                <a:ea typeface="宋体" panose="02010600030101010101" pitchFamily="2" charset="-122"/>
              </a:rPr>
              <a:t>）气瓶和电焊在同一地点使用时，瓶底应垫绝缘物，以防气瓶带电。与气瓶接触的管道和设备要有接地装置，防止产生静电造成燃烧或爆炸。</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12</a:t>
            </a:r>
            <a:r>
              <a:rPr lang="zh-CN" altLang="en-US" b="0" dirty="0">
                <a:solidFill>
                  <a:schemeClr val="tx1"/>
                </a:solidFill>
                <a:latin typeface="宋体" panose="02010600030101010101" pitchFamily="2" charset="-122"/>
                <a:ea typeface="宋体" panose="02010600030101010101" pitchFamily="2" charset="-122"/>
              </a:rPr>
              <a:t>）氧气瓶阀不得沾有油脂，焊工不得用沾有油脂的工具、手套或油污工作服去接触氧气瓶阀、减压器等。冬季使用时，如瓶阀或减压器有冻结现象时，可用热水或水蒸汽解冻，严禁用火焰烤或铁器撞击。氧气瓶着火时，应迅速关闭阀门，停止供氧。</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13</a:t>
            </a:r>
            <a:r>
              <a:rPr lang="zh-CN" altLang="en-US" b="0" dirty="0">
                <a:solidFill>
                  <a:schemeClr val="tx1"/>
                </a:solidFill>
                <a:latin typeface="宋体" panose="02010600030101010101" pitchFamily="2" charset="-122"/>
                <a:ea typeface="宋体" panose="02010600030101010101" pitchFamily="2" charset="-122"/>
              </a:rPr>
              <a:t>）乙炔瓶使用和存放时，应保持直立，不能横躺卧放，以防丙酮流出，引起燃烧爆炸，一旦要使用已卧放的乙炔气瓶．必须先直立</a:t>
            </a:r>
            <a:r>
              <a:rPr lang="en-US" altLang="zh-CN" b="0" dirty="0">
                <a:solidFill>
                  <a:schemeClr val="tx1"/>
                </a:solidFill>
                <a:latin typeface="宋体" panose="02010600030101010101" pitchFamily="2" charset="-122"/>
                <a:ea typeface="宋体" panose="02010600030101010101" pitchFamily="2" charset="-122"/>
              </a:rPr>
              <a:t>20</a:t>
            </a:r>
            <a:r>
              <a:rPr lang="zh-CN" altLang="en-US" b="0" dirty="0">
                <a:solidFill>
                  <a:schemeClr val="tx1"/>
                </a:solidFill>
                <a:latin typeface="宋体" panose="02010600030101010101" pitchFamily="2" charset="-122"/>
                <a:ea typeface="宋体" panose="02010600030101010101" pitchFamily="2" charset="-122"/>
              </a:rPr>
              <a:t>分钟后，再连接减压器然后再使用。</a:t>
            </a:r>
            <a:endParaRPr lang="zh-CN" altLang="en-US" b="0" dirty="0">
              <a:solidFill>
                <a:schemeClr val="tx1"/>
              </a:solidFill>
              <a:latin typeface="宋体" panose="02010600030101010101" pitchFamily="2" charset="-122"/>
              <a:ea typeface="宋体" panose="02010600030101010101" pitchFamily="2" charset="-122"/>
            </a:endParaRPr>
          </a:p>
        </p:txBody>
      </p:sp>
      <p:sp>
        <p:nvSpPr>
          <p:cNvPr id="74756" name="Rectangle 4"/>
          <p:cNvSpPr/>
          <p:nvPr/>
        </p:nvSpPr>
        <p:spPr>
          <a:xfrm>
            <a:off x="1301115" y="1603375"/>
            <a:ext cx="8218170"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wrap="none">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三）气瓶运输、储存、使用的安全要求</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74757"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2475"/>
                                        </p:tgtEl>
                                        <p:attrNameLst>
                                          <p:attrName>style.visibility</p:attrName>
                                        </p:attrNameLst>
                                      </p:cBhvr>
                                      <p:to>
                                        <p:strVal val="visible"/>
                                      </p:to>
                                    </p:set>
                                    <p:animEffect transition="in" filter="barn(outVertical)">
                                      <p:cBhvr>
                                        <p:cTn id="7" dur="500"/>
                                        <p:tgtEl>
                                          <p:spTgt spid="62475"/>
                                        </p:tgtEl>
                                      </p:cBhvr>
                                    </p:animEffect>
                                  </p:childTnLst>
                                </p:cTn>
                              </p:par>
                              <p:par>
                                <p:cTn id="8" presetID="6" presetClass="emph" presetSubtype="0" fill="hold" grpId="1" nodeType="withEffect">
                                  <p:stCondLst>
                                    <p:cond delay="0"/>
                                  </p:stCondLst>
                                  <p:childTnLst>
                                    <p:animScale>
                                      <p:cBhvr>
                                        <p:cTn id="9" dur="2000" fill="hold"/>
                                        <p:tgtEl>
                                          <p:spTgt spid="6247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5" grpId="0" animBg="1"/>
      <p:bldP spid="62475"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9" name="AutoShape 12"/>
          <p:cNvSpPr/>
          <p:nvPr/>
        </p:nvSpPr>
        <p:spPr>
          <a:xfrm rot="-2053206">
            <a:off x="9929813" y="7523163"/>
            <a:ext cx="2620962" cy="1712912"/>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75779" name="Rectangle 13"/>
          <p:cNvSpPr/>
          <p:nvPr/>
        </p:nvSpPr>
        <p:spPr>
          <a:xfrm>
            <a:off x="1965325" y="2286000"/>
            <a:ext cx="9779000" cy="5851525"/>
          </a:xfrm>
          <a:prstGeom prst="rect">
            <a:avLst/>
          </a:prstGeom>
          <a:noFill/>
          <a:ln w="9525">
            <a:noFill/>
          </a:ln>
        </p:spPr>
        <p:txBody>
          <a:bodyPr anchor="t" anchorCtr="1">
            <a:spAutoFit/>
          </a:bodyPr>
          <a:p>
            <a:pPr eaLnBrk="1" hangingPunct="1">
              <a:lnSpc>
                <a:spcPct val="90000"/>
              </a:lnSpc>
            </a:pPr>
            <a:r>
              <a:rPr lang="en-US" altLang="zh-CN" dirty="0">
                <a:solidFill>
                  <a:srgbClr val="FF0000"/>
                </a:solidFill>
                <a:latin typeface="宋体" panose="02010600030101010101" pitchFamily="2" charset="-122"/>
                <a:ea typeface="宋体" panose="02010600030101010101" pitchFamily="2" charset="-122"/>
              </a:rPr>
              <a:t>3</a:t>
            </a:r>
            <a:r>
              <a:rPr lang="zh-CN" altLang="en-US" dirty="0">
                <a:solidFill>
                  <a:srgbClr val="FF0000"/>
                </a:solidFill>
                <a:latin typeface="宋体" panose="02010600030101010101" pitchFamily="2" charset="-122"/>
                <a:ea typeface="宋体" panose="02010600030101010101" pitchFamily="2" charset="-122"/>
              </a:rPr>
              <a:t>、气瓶使用时的安全要求</a:t>
            </a:r>
            <a:endParaRPr lang="zh-CN" altLang="en-US" b="0" dirty="0">
              <a:solidFill>
                <a:srgbClr val="FF0000"/>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14</a:t>
            </a:r>
            <a:r>
              <a:rPr lang="zh-CN" altLang="en-US" b="0" dirty="0">
                <a:solidFill>
                  <a:schemeClr val="tx1"/>
                </a:solidFill>
                <a:latin typeface="宋体" panose="02010600030101010101" pitchFamily="2" charset="-122"/>
                <a:ea typeface="宋体" panose="02010600030101010101" pitchFamily="2" charset="-122"/>
              </a:rPr>
              <a:t>）石油气对普通橡胶制的导管和衬垫有腐蚀作用，必须采用耐油性强的橡胶。不得随意更换衬垫和胶管，以防腐蚀漏气。</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15</a:t>
            </a:r>
            <a:r>
              <a:rPr lang="zh-CN" altLang="en-US" b="0" dirty="0">
                <a:solidFill>
                  <a:schemeClr val="tx1"/>
                </a:solidFill>
                <a:latin typeface="宋体" panose="02010600030101010101" pitchFamily="2" charset="-122"/>
                <a:ea typeface="宋体" panose="02010600030101010101" pitchFamily="2" charset="-122"/>
              </a:rPr>
              <a:t>）石油气瓶点火时，应先点燃引火物，后打开瓶阀，不要颠倒次序。</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16</a:t>
            </a:r>
            <a:r>
              <a:rPr lang="zh-CN" altLang="en-US" b="0" dirty="0">
                <a:solidFill>
                  <a:schemeClr val="tx1"/>
                </a:solidFill>
                <a:latin typeface="宋体" panose="02010600030101010101" pitchFamily="2" charset="-122"/>
                <a:ea typeface="宋体" panose="02010600030101010101" pitchFamily="2" charset="-122"/>
              </a:rPr>
              <a:t>）液化石油气瓶用户，不得将气瓶内的液化石油向其他气瓶倒装；不得自行处理气瓶内的残液；</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17</a:t>
            </a:r>
            <a:r>
              <a:rPr lang="zh-CN" altLang="en-US" b="0" dirty="0">
                <a:solidFill>
                  <a:schemeClr val="tx1"/>
                </a:solidFill>
                <a:latin typeface="宋体" panose="02010600030101010101" pitchFamily="2" charset="-122"/>
                <a:ea typeface="宋体" panose="02010600030101010101" pitchFamily="2" charset="-122"/>
              </a:rPr>
              <a:t>）气瓶投入使用后，不得对瓶体进行挖补，焊接修理。</a:t>
            </a:r>
            <a:endParaRPr lang="zh-CN" altLang="en-US"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a:t>
            </a:r>
            <a:r>
              <a:rPr lang="en-US" altLang="zh-CN" b="0" dirty="0">
                <a:solidFill>
                  <a:schemeClr val="tx1"/>
                </a:solidFill>
                <a:latin typeface="宋体" panose="02010600030101010101" pitchFamily="2" charset="-122"/>
                <a:ea typeface="宋体" panose="02010600030101010101" pitchFamily="2" charset="-122"/>
              </a:rPr>
              <a:t>18</a:t>
            </a:r>
            <a:r>
              <a:rPr lang="zh-CN" altLang="en-US" b="0" dirty="0">
                <a:solidFill>
                  <a:schemeClr val="tx1"/>
                </a:solidFill>
                <a:latin typeface="宋体" panose="02010600030101010101" pitchFamily="2" charset="-122"/>
                <a:ea typeface="宋体" panose="02010600030101010101" pitchFamily="2" charset="-122"/>
              </a:rPr>
              <a:t>）作业现场的气瓶，同一地点防止数量不应超过</a:t>
            </a:r>
            <a:r>
              <a:rPr lang="en-US" altLang="zh-CN" b="0" dirty="0">
                <a:solidFill>
                  <a:schemeClr val="tx1"/>
                </a:solidFill>
                <a:latin typeface="宋体" panose="02010600030101010101" pitchFamily="2" charset="-122"/>
                <a:ea typeface="宋体" panose="02010600030101010101" pitchFamily="2" charset="-122"/>
              </a:rPr>
              <a:t>5</a:t>
            </a:r>
            <a:r>
              <a:rPr lang="zh-CN" altLang="en-US" b="0" dirty="0">
                <a:solidFill>
                  <a:schemeClr val="tx1"/>
                </a:solidFill>
                <a:latin typeface="宋体" panose="02010600030101010101" pitchFamily="2" charset="-122"/>
                <a:ea typeface="宋体" panose="02010600030101010101" pitchFamily="2" charset="-122"/>
              </a:rPr>
              <a:t>瓶；若超过</a:t>
            </a:r>
            <a:r>
              <a:rPr lang="en-US" altLang="zh-CN" b="0" dirty="0">
                <a:solidFill>
                  <a:schemeClr val="tx1"/>
                </a:solidFill>
                <a:latin typeface="宋体" panose="02010600030101010101" pitchFamily="2" charset="-122"/>
                <a:ea typeface="宋体" panose="02010600030101010101" pitchFamily="2" charset="-122"/>
              </a:rPr>
              <a:t>5</a:t>
            </a:r>
            <a:r>
              <a:rPr lang="zh-CN" altLang="en-US" b="0" dirty="0">
                <a:solidFill>
                  <a:schemeClr val="tx1"/>
                </a:solidFill>
                <a:latin typeface="宋体" panose="02010600030101010101" pitchFamily="2" charset="-122"/>
                <a:ea typeface="宋体" panose="02010600030101010101" pitchFamily="2" charset="-122"/>
              </a:rPr>
              <a:t>瓶，但不超过</a:t>
            </a:r>
            <a:r>
              <a:rPr lang="en-US" altLang="zh-CN" b="0" dirty="0">
                <a:solidFill>
                  <a:schemeClr val="tx1"/>
                </a:solidFill>
                <a:latin typeface="宋体" panose="02010600030101010101" pitchFamily="2" charset="-122"/>
                <a:ea typeface="宋体" panose="02010600030101010101" pitchFamily="2" charset="-122"/>
              </a:rPr>
              <a:t>20</a:t>
            </a:r>
            <a:r>
              <a:rPr lang="zh-CN" altLang="en-US" b="0" dirty="0">
                <a:solidFill>
                  <a:schemeClr val="tx1"/>
                </a:solidFill>
                <a:latin typeface="宋体" panose="02010600030101010101" pitchFamily="2" charset="-122"/>
                <a:ea typeface="宋体" panose="02010600030101010101" pitchFamily="2" charset="-122"/>
              </a:rPr>
              <a:t>瓶时，应有防火防爆措施；超过</a:t>
            </a:r>
            <a:r>
              <a:rPr lang="en-US" altLang="zh-CN" b="0" dirty="0">
                <a:solidFill>
                  <a:schemeClr val="tx1"/>
                </a:solidFill>
                <a:latin typeface="宋体" panose="02010600030101010101" pitchFamily="2" charset="-122"/>
                <a:ea typeface="宋体" panose="02010600030101010101" pitchFamily="2" charset="-122"/>
              </a:rPr>
              <a:t>20</a:t>
            </a:r>
            <a:r>
              <a:rPr lang="zh-CN" altLang="en-US" b="0" dirty="0">
                <a:solidFill>
                  <a:schemeClr val="tx1"/>
                </a:solidFill>
                <a:latin typeface="宋体" panose="02010600030101010101" pitchFamily="2" charset="-122"/>
                <a:ea typeface="宋体" panose="02010600030101010101" pitchFamily="2" charset="-122"/>
              </a:rPr>
              <a:t>瓶时，必须设置二级库。</a:t>
            </a:r>
            <a:endParaRPr lang="zh-CN" altLang="en-US" b="0" dirty="0">
              <a:solidFill>
                <a:schemeClr val="tx1"/>
              </a:solidFill>
              <a:latin typeface="宋体" panose="02010600030101010101" pitchFamily="2" charset="-122"/>
              <a:ea typeface="宋体" panose="02010600030101010101" pitchFamily="2" charset="-122"/>
            </a:endParaRPr>
          </a:p>
        </p:txBody>
      </p:sp>
      <p:sp>
        <p:nvSpPr>
          <p:cNvPr id="75780" name="Rectangle 4"/>
          <p:cNvSpPr/>
          <p:nvPr/>
        </p:nvSpPr>
        <p:spPr>
          <a:xfrm>
            <a:off x="1468597" y="1476375"/>
            <a:ext cx="8218170"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wrap="none">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三）气瓶运输、储存、使用的安全要求</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75781"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3499"/>
                                        </p:tgtEl>
                                        <p:attrNameLst>
                                          <p:attrName>style.visibility</p:attrName>
                                        </p:attrNameLst>
                                      </p:cBhvr>
                                      <p:to>
                                        <p:strVal val="visible"/>
                                      </p:to>
                                    </p:set>
                                    <p:animEffect transition="in" filter="barn(outVertical)">
                                      <p:cBhvr>
                                        <p:cTn id="7" dur="500"/>
                                        <p:tgtEl>
                                          <p:spTgt spid="63499"/>
                                        </p:tgtEl>
                                      </p:cBhvr>
                                    </p:animEffect>
                                  </p:childTnLst>
                                </p:cTn>
                              </p:par>
                              <p:par>
                                <p:cTn id="8" presetID="6" presetClass="emph" presetSubtype="0" fill="hold" grpId="1" nodeType="withEffect">
                                  <p:stCondLst>
                                    <p:cond delay="0"/>
                                  </p:stCondLst>
                                  <p:childTnLst>
                                    <p:animScale>
                                      <p:cBhvr>
                                        <p:cTn id="9" dur="2000" fill="hold"/>
                                        <p:tgtEl>
                                          <p:spTgt spid="6349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9" grpId="0" bldLvl="0" animBg="1"/>
      <p:bldP spid="63499" grpId="1"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2"/>
          <p:cNvSpPr>
            <a:spLocks noGrp="1" noRot="1"/>
          </p:cNvSpPr>
          <p:nvPr>
            <p:ph type="body" idx="4294967295"/>
          </p:nvPr>
        </p:nvSpPr>
        <p:spPr>
          <a:xfrm>
            <a:off x="0" y="2212975"/>
            <a:ext cx="7056755" cy="806450"/>
          </a:xfrm>
          <a:prstGeom prst="rect">
            <a:avLst/>
          </a:prstGeom>
          <a:noFill/>
          <a:ln w="9525" cap="flat" cmpd="sng">
            <a:solidFill>
              <a:schemeClr val="bg1"/>
            </a:solidFill>
            <a:prstDash val="solid"/>
            <a:headEnd type="none" w="med" len="med"/>
            <a:tailEnd type="none" w="med" len="med"/>
          </a:ln>
        </p:spPr>
        <p:txBody>
          <a:bodyPr/>
          <a:p>
            <a:pPr eaLnBrk="1" hangingPunct="1">
              <a:lnSpc>
                <a:spcPct val="125000"/>
              </a:lnSpc>
              <a:buFontTx/>
              <a:buNone/>
            </a:pPr>
            <a:r>
              <a:rPr lang="en-US" altLang="zh-CN" sz="3600" b="1" dirty="0">
                <a:solidFill>
                  <a:srgbClr val="FF0000"/>
                </a:solidFill>
              </a:rPr>
              <a:t>1</a:t>
            </a:r>
            <a:r>
              <a:rPr lang="zh-CN" altLang="en-US" sz="3600" b="1" dirty="0">
                <a:solidFill>
                  <a:srgbClr val="FF0000"/>
                </a:solidFill>
              </a:rPr>
              <a:t>、气瓶的定期检验</a:t>
            </a:r>
            <a:endParaRPr lang="zh-CN" altLang="en-US" sz="3600" b="1" dirty="0">
              <a:solidFill>
                <a:srgbClr val="FF0000"/>
              </a:solidFill>
            </a:endParaRPr>
          </a:p>
        </p:txBody>
      </p:sp>
      <p:sp>
        <p:nvSpPr>
          <p:cNvPr id="76803" name="Rectangle 17"/>
          <p:cNvSpPr/>
          <p:nvPr/>
        </p:nvSpPr>
        <p:spPr>
          <a:xfrm>
            <a:off x="2266950" y="3121025"/>
            <a:ext cx="8670925" cy="4523105"/>
          </a:xfrm>
          <a:prstGeom prst="rect">
            <a:avLst/>
          </a:prstGeom>
          <a:noFill/>
          <a:ln w="9525">
            <a:noFill/>
          </a:ln>
        </p:spPr>
        <p:txBody>
          <a:bodyPr anchor="t" anchorCtr="1">
            <a:spAutoFit/>
          </a:bodyPr>
          <a:p>
            <a:pPr eaLnBrk="1" hangingPunct="1">
              <a:lnSpc>
                <a:spcPct val="150000"/>
              </a:lnSpc>
            </a:pPr>
            <a:r>
              <a:rPr lang="zh-CN" altLang="en-US" dirty="0">
                <a:solidFill>
                  <a:schemeClr val="tx1"/>
                </a:solidFill>
                <a:latin typeface="宋体" panose="02010600030101010101" pitchFamily="2" charset="-122"/>
                <a:ea typeface="宋体" panose="02010600030101010101" pitchFamily="2" charset="-122"/>
              </a:rPr>
              <a:t>（</a:t>
            </a:r>
            <a:r>
              <a:rPr lang="en-US" altLang="zh-CN" dirty="0">
                <a:solidFill>
                  <a:schemeClr val="tx1"/>
                </a:solidFill>
                <a:latin typeface="宋体" panose="02010600030101010101" pitchFamily="2" charset="-122"/>
                <a:ea typeface="宋体" panose="02010600030101010101" pitchFamily="2" charset="-122"/>
              </a:rPr>
              <a:t>1</a:t>
            </a:r>
            <a:r>
              <a:rPr lang="zh-CN" altLang="en-US" dirty="0">
                <a:solidFill>
                  <a:schemeClr val="tx1"/>
                </a:solidFill>
                <a:latin typeface="宋体" panose="02010600030101010101" pitchFamily="2" charset="-122"/>
                <a:ea typeface="宋体" panose="02010600030101010101" pitchFamily="2" charset="-122"/>
              </a:rPr>
              <a:t>）气瓶检验资质的有效期</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50000"/>
              </a:lnSpc>
            </a:pPr>
            <a:r>
              <a:rPr lang="en-US" altLang="zh-CN" dirty="0">
                <a:solidFill>
                  <a:schemeClr val="tx1"/>
                </a:solidFill>
                <a:latin typeface="宋体" panose="02010600030101010101" pitchFamily="2" charset="-122"/>
                <a:ea typeface="宋体" panose="02010600030101010101" pitchFamily="2" charset="-122"/>
              </a:rPr>
              <a:t>1</a:t>
            </a:r>
            <a:r>
              <a:rPr lang="zh-CN" altLang="en-US" dirty="0">
                <a:solidFill>
                  <a:schemeClr val="tx1"/>
                </a:solidFill>
                <a:latin typeface="宋体" panose="02010600030101010101" pitchFamily="2" charset="-122"/>
                <a:ea typeface="宋体" panose="02010600030101010101" pitchFamily="2" charset="-122"/>
              </a:rPr>
              <a:t>、气瓶定期检验资格证书有效期为五年；</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50000"/>
              </a:lnSpc>
            </a:pPr>
            <a:r>
              <a:rPr lang="en-US" altLang="zh-CN" dirty="0">
                <a:solidFill>
                  <a:schemeClr val="tx1"/>
                </a:solidFill>
                <a:latin typeface="宋体" panose="02010600030101010101" pitchFamily="2" charset="-122"/>
                <a:ea typeface="宋体" panose="02010600030101010101" pitchFamily="2" charset="-122"/>
              </a:rPr>
              <a:t>2</a:t>
            </a:r>
            <a:r>
              <a:rPr lang="zh-CN" altLang="en-US" dirty="0">
                <a:solidFill>
                  <a:schemeClr val="tx1"/>
                </a:solidFill>
                <a:latin typeface="宋体" panose="02010600030101010101" pitchFamily="2" charset="-122"/>
                <a:ea typeface="宋体" panose="02010600030101010101" pitchFamily="2" charset="-122"/>
              </a:rPr>
              <a:t>、从事气瓶定期检验工作的人员，应按</a:t>
            </a:r>
            <a:r>
              <a:rPr lang="en-US" altLang="zh-CN" dirty="0">
                <a:solidFill>
                  <a:schemeClr val="tx1"/>
                </a:solidFill>
                <a:latin typeface="宋体" panose="02010600030101010101" pitchFamily="2" charset="-122"/>
                <a:ea typeface="宋体" panose="02010600030101010101" pitchFamily="2" charset="-122"/>
              </a:rPr>
              <a:t>《</a:t>
            </a:r>
            <a:r>
              <a:rPr lang="zh-CN" altLang="en-US" dirty="0">
                <a:solidFill>
                  <a:schemeClr val="tx1"/>
                </a:solidFill>
                <a:latin typeface="宋体" panose="02010600030101010101" pitchFamily="2" charset="-122"/>
                <a:ea typeface="宋体" panose="02010600030101010101" pitchFamily="2" charset="-122"/>
              </a:rPr>
              <a:t>锅炉压力容器压力管道及特种设备检验人员资格考核规则</a:t>
            </a:r>
            <a:r>
              <a:rPr lang="en-US" altLang="zh-CN" dirty="0">
                <a:solidFill>
                  <a:schemeClr val="tx1"/>
                </a:solidFill>
                <a:latin typeface="宋体" panose="02010600030101010101" pitchFamily="2" charset="-122"/>
                <a:ea typeface="宋体" panose="02010600030101010101" pitchFamily="2" charset="-122"/>
              </a:rPr>
              <a:t>》</a:t>
            </a:r>
            <a:r>
              <a:rPr lang="zh-CN" altLang="en-US" dirty="0">
                <a:solidFill>
                  <a:schemeClr val="tx1"/>
                </a:solidFill>
                <a:latin typeface="宋体" panose="02010600030101010101" pitchFamily="2" charset="-122"/>
                <a:ea typeface="宋体" panose="02010600030101010101" pitchFamily="2" charset="-122"/>
              </a:rPr>
              <a:t>进行资格考核，并取得气瓶定期检验资格证书。 </a:t>
            </a:r>
            <a:endParaRPr lang="zh-CN" altLang="en-US" dirty="0">
              <a:solidFill>
                <a:schemeClr val="tx1"/>
              </a:solidFill>
              <a:latin typeface="宋体" panose="02010600030101010101" pitchFamily="2" charset="-122"/>
              <a:ea typeface="宋体" panose="02010600030101010101" pitchFamily="2" charset="-122"/>
            </a:endParaRPr>
          </a:p>
        </p:txBody>
      </p:sp>
      <p:sp>
        <p:nvSpPr>
          <p:cNvPr id="76804" name="Rectangle 4"/>
          <p:cNvSpPr/>
          <p:nvPr/>
        </p:nvSpPr>
        <p:spPr>
          <a:xfrm>
            <a:off x="1723867" y="1501775"/>
            <a:ext cx="4545330"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wrap="none">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四）气瓶的定期检验</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64526" name="AutoShape 19"/>
          <p:cNvSpPr/>
          <p:nvPr/>
        </p:nvSpPr>
        <p:spPr>
          <a:xfrm rot="-2053206">
            <a:off x="9929813" y="7167563"/>
            <a:ext cx="2620962" cy="1712912"/>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76806"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spd="med">
    <p:wheel spokes="4"/>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4526"/>
                                        </p:tgtEl>
                                        <p:attrNameLst>
                                          <p:attrName>style.visibility</p:attrName>
                                        </p:attrNameLst>
                                      </p:cBhvr>
                                      <p:to>
                                        <p:strVal val="visible"/>
                                      </p:to>
                                    </p:set>
                                    <p:animEffect transition="in" filter="barn(outVertical)">
                                      <p:cBhvr>
                                        <p:cTn id="7" dur="500"/>
                                        <p:tgtEl>
                                          <p:spTgt spid="64526"/>
                                        </p:tgtEl>
                                      </p:cBhvr>
                                    </p:animEffect>
                                  </p:childTnLst>
                                </p:cTn>
                              </p:par>
                              <p:par>
                                <p:cTn id="8" presetID="6" presetClass="emph" presetSubtype="0" fill="hold" grpId="1" nodeType="withEffect">
                                  <p:stCondLst>
                                    <p:cond delay="0"/>
                                  </p:stCondLst>
                                  <p:childTnLst>
                                    <p:animScale>
                                      <p:cBhvr>
                                        <p:cTn id="9" dur="2000" fill="hold"/>
                                        <p:tgtEl>
                                          <p:spTgt spid="645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6" grpId="0" bldLvl="0" animBg="1"/>
      <p:bldP spid="64526" grpId="1"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AutoShape 22"/>
          <p:cNvSpPr/>
          <p:nvPr/>
        </p:nvSpPr>
        <p:spPr>
          <a:xfrm rot="-2053206">
            <a:off x="9929813" y="7292975"/>
            <a:ext cx="2620962" cy="1712913"/>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78851" name="Rectangle 17"/>
          <p:cNvSpPr/>
          <p:nvPr/>
        </p:nvSpPr>
        <p:spPr>
          <a:xfrm>
            <a:off x="2166938" y="2404586"/>
            <a:ext cx="8366125" cy="6069965"/>
          </a:xfrm>
          <a:prstGeom prst="rect">
            <a:avLst/>
          </a:prstGeom>
          <a:noFill/>
          <a:ln w="9525">
            <a:noFill/>
          </a:ln>
        </p:spPr>
        <p:txBody>
          <a:bodyPr anchor="ctr" anchorCtr="0">
            <a:spAutoFit/>
          </a:bodyPr>
          <a:p>
            <a:pPr eaLnBrk="1" hangingPunct="1">
              <a:lnSpc>
                <a:spcPct val="135000"/>
              </a:lnSpc>
            </a:pPr>
            <a:r>
              <a:rPr lang="en-US" altLang="zh-CN" dirty="0">
                <a:solidFill>
                  <a:srgbClr val="FF0000"/>
                </a:solidFill>
                <a:latin typeface="Arial" panose="020B0604020202020204" pitchFamily="34" charset="0"/>
                <a:ea typeface="宋体" panose="02010600030101010101" pitchFamily="2" charset="-122"/>
              </a:rPr>
              <a:t>2</a:t>
            </a:r>
            <a:r>
              <a:rPr lang="zh-CN" altLang="en-US" dirty="0">
                <a:solidFill>
                  <a:srgbClr val="FF0000"/>
                </a:solidFill>
                <a:latin typeface="Arial" panose="020B0604020202020204" pitchFamily="34" charset="0"/>
                <a:ea typeface="宋体" panose="02010600030101010101" pitchFamily="2" charset="-122"/>
              </a:rPr>
              <a:t>、气瓶的检验周期</a:t>
            </a:r>
            <a:endParaRPr lang="zh-CN" altLang="en-US" dirty="0">
              <a:solidFill>
                <a:srgbClr val="FF0000"/>
              </a:solidFill>
              <a:latin typeface="Arial" panose="020B0604020202020204" pitchFamily="34" charset="0"/>
              <a:ea typeface="宋体" panose="02010600030101010101" pitchFamily="2" charset="-122"/>
            </a:endParaRPr>
          </a:p>
          <a:p>
            <a:pPr eaLnBrk="1" hangingPunct="1">
              <a:lnSpc>
                <a:spcPct val="135000"/>
              </a:lnSpc>
            </a:pPr>
            <a:r>
              <a:rPr lang="zh-CN" altLang="en-US" dirty="0">
                <a:solidFill>
                  <a:schemeClr val="tx1"/>
                </a:solidFill>
                <a:latin typeface="Arial" panose="020B0604020202020204" pitchFamily="34" charset="0"/>
                <a:ea typeface="宋体" panose="02010600030101010101" pitchFamily="2" charset="-122"/>
              </a:rPr>
              <a:t>各类气瓶的检验周期，不得超过下列规定：</a:t>
            </a:r>
            <a:endParaRPr lang="zh-CN" altLang="en-US" dirty="0">
              <a:solidFill>
                <a:schemeClr val="tx1"/>
              </a:solidFill>
              <a:latin typeface="Arial" panose="020B0604020202020204" pitchFamily="34" charset="0"/>
              <a:ea typeface="宋体" panose="02010600030101010101" pitchFamily="2" charset="-122"/>
            </a:endParaRPr>
          </a:p>
          <a:p>
            <a:pPr eaLnBrk="1" hangingPunct="1">
              <a:lnSpc>
                <a:spcPct val="135000"/>
              </a:lnSpc>
            </a:pPr>
            <a:r>
              <a:rPr lang="zh-CN" altLang="en-US" dirty="0">
                <a:solidFill>
                  <a:srgbClr val="FF0000"/>
                </a:solidFill>
                <a:latin typeface="宋体" panose="02010600030101010101" pitchFamily="2" charset="-122"/>
                <a:ea typeface="宋体" panose="02010600030101010101" pitchFamily="2" charset="-122"/>
              </a:rPr>
              <a:t>（</a:t>
            </a:r>
            <a:r>
              <a:rPr lang="en-US" altLang="zh-CN" dirty="0">
                <a:solidFill>
                  <a:srgbClr val="FF0000"/>
                </a:solidFill>
                <a:latin typeface="宋体" panose="02010600030101010101" pitchFamily="2" charset="-122"/>
                <a:ea typeface="宋体" panose="02010600030101010101" pitchFamily="2" charset="-122"/>
              </a:rPr>
              <a:t>1</a:t>
            </a:r>
            <a:r>
              <a:rPr lang="zh-CN" altLang="en-US" dirty="0">
                <a:solidFill>
                  <a:srgbClr val="FF0000"/>
                </a:solidFill>
                <a:latin typeface="宋体" panose="02010600030101010101" pitchFamily="2" charset="-122"/>
                <a:ea typeface="宋体" panose="02010600030101010101" pitchFamily="2" charset="-122"/>
              </a:rPr>
              <a:t>）钢制无缝气瓶：</a:t>
            </a:r>
            <a:endParaRPr lang="en-US" altLang="zh-CN" dirty="0">
              <a:solidFill>
                <a:srgbClr val="FF0000"/>
              </a:solidFill>
              <a:latin typeface="宋体" panose="02010600030101010101" pitchFamily="2" charset="-122"/>
              <a:ea typeface="宋体" panose="02010600030101010101" pitchFamily="2" charset="-122"/>
            </a:endParaRPr>
          </a:p>
          <a:p>
            <a:pPr eaLnBrk="1" hangingPunct="1">
              <a:lnSpc>
                <a:spcPct val="135000"/>
              </a:lnSpc>
            </a:pPr>
            <a:r>
              <a:rPr lang="zh-CN" altLang="en-US" dirty="0">
                <a:solidFill>
                  <a:schemeClr val="tx1"/>
                </a:solidFill>
                <a:latin typeface="Arial" panose="020B0604020202020204" pitchFamily="34" charset="0"/>
                <a:ea typeface="宋体" panose="02010600030101010101" pitchFamily="2" charset="-122"/>
              </a:rPr>
              <a:t>盛装腐蚀性气体的气瓶、潜水气瓶以及常与海水接触的气瓶每二年检验一次。</a:t>
            </a:r>
            <a:endParaRPr lang="zh-CN" altLang="en-US" dirty="0">
              <a:solidFill>
                <a:schemeClr val="tx1"/>
              </a:solidFill>
              <a:latin typeface="Arial" panose="020B0604020202020204" pitchFamily="34" charset="0"/>
              <a:ea typeface="宋体" panose="02010600030101010101" pitchFamily="2" charset="-122"/>
            </a:endParaRPr>
          </a:p>
          <a:p>
            <a:pPr eaLnBrk="1" hangingPunct="1">
              <a:lnSpc>
                <a:spcPct val="135000"/>
              </a:lnSpc>
            </a:pPr>
            <a:r>
              <a:rPr lang="zh-CN" altLang="en-US" dirty="0">
                <a:solidFill>
                  <a:schemeClr val="tx1"/>
                </a:solidFill>
                <a:latin typeface="Arial" panose="020B0604020202020204" pitchFamily="34" charset="0"/>
                <a:ea typeface="宋体" panose="02010600030101010101" pitchFamily="2" charset="-122"/>
              </a:rPr>
              <a:t>盛装一般性气体的气瓶，每三年检验一次。</a:t>
            </a:r>
            <a:endParaRPr lang="zh-CN" altLang="en-US" dirty="0">
              <a:solidFill>
                <a:schemeClr val="tx1"/>
              </a:solidFill>
              <a:latin typeface="Arial" panose="020B0604020202020204" pitchFamily="34" charset="0"/>
              <a:ea typeface="宋体" panose="02010600030101010101" pitchFamily="2" charset="-122"/>
            </a:endParaRPr>
          </a:p>
          <a:p>
            <a:pPr eaLnBrk="1" hangingPunct="1">
              <a:lnSpc>
                <a:spcPct val="135000"/>
              </a:lnSpc>
            </a:pPr>
            <a:r>
              <a:rPr lang="zh-CN" altLang="en-US" dirty="0">
                <a:solidFill>
                  <a:schemeClr val="tx1"/>
                </a:solidFill>
                <a:latin typeface="Arial" panose="020B0604020202020204" pitchFamily="34" charset="0"/>
                <a:ea typeface="宋体" panose="02010600030101010101" pitchFamily="2" charset="-122"/>
              </a:rPr>
              <a:t>盛装惰性气体的气瓶，每五年检验一次。</a:t>
            </a:r>
            <a:endParaRPr lang="zh-CN" altLang="en-US" dirty="0">
              <a:solidFill>
                <a:schemeClr val="tx1"/>
              </a:solidFill>
              <a:latin typeface="Arial" panose="020B0604020202020204" pitchFamily="34" charset="0"/>
              <a:ea typeface="宋体" panose="02010600030101010101" pitchFamily="2" charset="-122"/>
            </a:endParaRPr>
          </a:p>
          <a:p>
            <a:pPr eaLnBrk="1" hangingPunct="1">
              <a:lnSpc>
                <a:spcPct val="135000"/>
              </a:lnSpc>
            </a:pPr>
            <a:r>
              <a:rPr lang="zh-CN" altLang="en-US" dirty="0">
                <a:solidFill>
                  <a:srgbClr val="FF0000"/>
                </a:solidFill>
                <a:latin typeface="宋体" panose="02010600030101010101" pitchFamily="2" charset="-122"/>
                <a:ea typeface="宋体" panose="02010600030101010101" pitchFamily="2" charset="-122"/>
              </a:rPr>
              <a:t>对使用年限超过</a:t>
            </a:r>
            <a:r>
              <a:rPr lang="en-US" altLang="zh-CN" dirty="0">
                <a:solidFill>
                  <a:srgbClr val="FF0000"/>
                </a:solidFill>
                <a:latin typeface="宋体" panose="02010600030101010101" pitchFamily="2" charset="-122"/>
                <a:ea typeface="宋体" panose="02010600030101010101" pitchFamily="2" charset="-122"/>
              </a:rPr>
              <a:t>30</a:t>
            </a:r>
            <a:r>
              <a:rPr lang="zh-CN" altLang="en-US" dirty="0">
                <a:solidFill>
                  <a:srgbClr val="FF0000"/>
                </a:solidFill>
                <a:latin typeface="宋体" panose="02010600030101010101" pitchFamily="2" charset="-122"/>
                <a:ea typeface="宋体" panose="02010600030101010101" pitchFamily="2" charset="-122"/>
              </a:rPr>
              <a:t>年的气瓶，登记后不予检验，按报废处理。</a:t>
            </a:r>
            <a:endParaRPr lang="zh-CN" altLang="en-US" dirty="0">
              <a:solidFill>
                <a:srgbClr val="FF0000"/>
              </a:solidFill>
              <a:latin typeface="宋体" panose="02010600030101010101" pitchFamily="2" charset="-122"/>
              <a:ea typeface="宋体" panose="02010600030101010101" pitchFamily="2" charset="-122"/>
            </a:endParaRPr>
          </a:p>
        </p:txBody>
      </p:sp>
      <p:sp>
        <p:nvSpPr>
          <p:cNvPr id="78852" name="Rectangle 4"/>
          <p:cNvSpPr/>
          <p:nvPr/>
        </p:nvSpPr>
        <p:spPr>
          <a:xfrm>
            <a:off x="1823879" y="1768475"/>
            <a:ext cx="4545330"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wrap="none">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四）气瓶的定期检验</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78853"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spd="med">
    <p:wheel spokes="4"/>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barn(outVertical)">
                                      <p:cBhvr>
                                        <p:cTn id="7" dur="500"/>
                                        <p:tgtEl>
                                          <p:spTgt spid="65538"/>
                                        </p:tgtEl>
                                      </p:cBhvr>
                                    </p:animEffect>
                                  </p:childTnLst>
                                </p:cTn>
                              </p:par>
                              <p:par>
                                <p:cTn id="8" presetID="6" presetClass="emph" presetSubtype="0" fill="hold" grpId="1" nodeType="withEffect">
                                  <p:stCondLst>
                                    <p:cond delay="0"/>
                                  </p:stCondLst>
                                  <p:childTnLst>
                                    <p:animScale>
                                      <p:cBhvr>
                                        <p:cTn id="9" dur="2000" fill="hold"/>
                                        <p:tgtEl>
                                          <p:spTgt spid="6553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ldLvl="0" animBg="1"/>
      <p:bldP spid="65538" grpId="1" bldLvl="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AutoShape 2"/>
          <p:cNvSpPr/>
          <p:nvPr/>
        </p:nvSpPr>
        <p:spPr>
          <a:xfrm rot="-2053206">
            <a:off x="9929813" y="7104063"/>
            <a:ext cx="2620962" cy="1712912"/>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79875" name="Rectangle 13"/>
          <p:cNvSpPr/>
          <p:nvPr/>
        </p:nvSpPr>
        <p:spPr>
          <a:xfrm>
            <a:off x="2568575" y="2775109"/>
            <a:ext cx="8366125" cy="5036820"/>
          </a:xfrm>
          <a:prstGeom prst="rect">
            <a:avLst/>
          </a:prstGeom>
          <a:noFill/>
          <a:ln w="9525">
            <a:noFill/>
          </a:ln>
        </p:spPr>
        <p:txBody>
          <a:bodyPr anchor="ctr" anchorCtr="0">
            <a:spAutoFit/>
          </a:bodyPr>
          <a:p>
            <a:pPr eaLnBrk="1" hangingPunct="1">
              <a:lnSpc>
                <a:spcPct val="135000"/>
              </a:lnSpc>
            </a:pPr>
            <a:r>
              <a:rPr lang="en-US" altLang="zh-CN" dirty="0">
                <a:solidFill>
                  <a:srgbClr val="FF0000"/>
                </a:solidFill>
                <a:latin typeface="Arial" panose="020B0604020202020204" pitchFamily="34" charset="0"/>
                <a:ea typeface="宋体" panose="02010600030101010101" pitchFamily="2" charset="-122"/>
              </a:rPr>
              <a:t>2</a:t>
            </a:r>
            <a:r>
              <a:rPr lang="zh-CN" altLang="en-US" dirty="0">
                <a:solidFill>
                  <a:srgbClr val="FF0000"/>
                </a:solidFill>
                <a:latin typeface="Arial" panose="020B0604020202020204" pitchFamily="34" charset="0"/>
                <a:ea typeface="宋体" panose="02010600030101010101" pitchFamily="2" charset="-122"/>
              </a:rPr>
              <a:t>、气瓶的检验周期</a:t>
            </a:r>
            <a:endParaRPr lang="zh-CN" altLang="en-US" dirty="0">
              <a:solidFill>
                <a:srgbClr val="FF0000"/>
              </a:solidFill>
              <a:latin typeface="Arial" panose="020B0604020202020204" pitchFamily="34" charset="0"/>
              <a:ea typeface="宋体" panose="02010600030101010101" pitchFamily="2" charset="-122"/>
            </a:endParaRPr>
          </a:p>
          <a:p>
            <a:pPr eaLnBrk="1" hangingPunct="1">
              <a:lnSpc>
                <a:spcPct val="135000"/>
              </a:lnSpc>
            </a:pPr>
            <a:r>
              <a:rPr lang="zh-CN" altLang="en-US" dirty="0">
                <a:solidFill>
                  <a:schemeClr val="tx1"/>
                </a:solidFill>
                <a:latin typeface="Arial" panose="020B0604020202020204" pitchFamily="34" charset="0"/>
                <a:ea typeface="宋体" panose="02010600030101010101" pitchFamily="2" charset="-122"/>
              </a:rPr>
              <a:t>各类气瓶的检验周期，不得超过下列规定：</a:t>
            </a:r>
            <a:endParaRPr lang="zh-CN" altLang="en-US" dirty="0">
              <a:solidFill>
                <a:schemeClr val="tx1"/>
              </a:solidFill>
              <a:latin typeface="Arial" panose="020B0604020202020204" pitchFamily="34" charset="0"/>
              <a:ea typeface="宋体" panose="02010600030101010101" pitchFamily="2" charset="-122"/>
            </a:endParaRPr>
          </a:p>
          <a:p>
            <a:pPr eaLnBrk="1" hangingPunct="1">
              <a:lnSpc>
                <a:spcPct val="135000"/>
              </a:lnSpc>
            </a:pPr>
            <a:r>
              <a:rPr lang="zh-CN" altLang="en-US" dirty="0">
                <a:solidFill>
                  <a:srgbClr val="FF0000"/>
                </a:solidFill>
                <a:latin typeface="宋体" panose="02010600030101010101" pitchFamily="2" charset="-122"/>
                <a:ea typeface="宋体" panose="02010600030101010101" pitchFamily="2" charset="-122"/>
              </a:rPr>
              <a:t>（</a:t>
            </a:r>
            <a:r>
              <a:rPr lang="en-US" altLang="zh-CN" dirty="0">
                <a:solidFill>
                  <a:srgbClr val="FF0000"/>
                </a:solidFill>
                <a:latin typeface="宋体" panose="02010600030101010101" pitchFamily="2" charset="-122"/>
                <a:ea typeface="宋体" panose="02010600030101010101" pitchFamily="2" charset="-122"/>
              </a:rPr>
              <a:t>2</a:t>
            </a:r>
            <a:r>
              <a:rPr lang="zh-CN" altLang="en-US" dirty="0">
                <a:solidFill>
                  <a:srgbClr val="FF0000"/>
                </a:solidFill>
                <a:latin typeface="宋体" panose="02010600030101010101" pitchFamily="2" charset="-122"/>
                <a:ea typeface="宋体" panose="02010600030101010101" pitchFamily="2" charset="-122"/>
              </a:rPr>
              <a:t>）钢制焊接气瓶：</a:t>
            </a:r>
            <a:endParaRPr lang="en-US" altLang="zh-CN" dirty="0">
              <a:solidFill>
                <a:srgbClr val="FF0000"/>
              </a:solidFill>
              <a:latin typeface="宋体" panose="02010600030101010101" pitchFamily="2" charset="-122"/>
              <a:ea typeface="宋体" panose="02010600030101010101" pitchFamily="2" charset="-122"/>
            </a:endParaRPr>
          </a:p>
          <a:p>
            <a:pPr eaLnBrk="1" hangingPunct="1">
              <a:lnSpc>
                <a:spcPct val="120000"/>
              </a:lnSpc>
            </a:pPr>
            <a:r>
              <a:rPr lang="zh-CN" altLang="en-US" dirty="0">
                <a:solidFill>
                  <a:schemeClr val="tx1"/>
                </a:solidFill>
                <a:latin typeface="宋体" panose="02010600030101010101" pitchFamily="2" charset="-122"/>
                <a:ea typeface="宋体" panose="02010600030101010101" pitchFamily="2" charset="-122"/>
              </a:rPr>
              <a:t>盛装腐蚀性气体的气瓶每</a:t>
            </a:r>
            <a:r>
              <a:rPr lang="en-US" altLang="zh-CN" dirty="0">
                <a:solidFill>
                  <a:schemeClr val="tx1"/>
                </a:solidFill>
                <a:latin typeface="宋体" panose="02010600030101010101" pitchFamily="2" charset="-122"/>
                <a:ea typeface="宋体" panose="02010600030101010101" pitchFamily="2" charset="-122"/>
              </a:rPr>
              <a:t>2</a:t>
            </a:r>
            <a:r>
              <a:rPr lang="zh-CN" altLang="en-US" dirty="0">
                <a:solidFill>
                  <a:schemeClr val="tx1"/>
                </a:solidFill>
                <a:latin typeface="宋体" panose="02010600030101010101" pitchFamily="2" charset="-122"/>
                <a:ea typeface="宋体" panose="02010600030101010101" pitchFamily="2" charset="-122"/>
              </a:rPr>
              <a:t>年检验</a:t>
            </a:r>
            <a:r>
              <a:rPr lang="en-US" altLang="zh-CN" dirty="0">
                <a:solidFill>
                  <a:schemeClr val="tx1"/>
                </a:solidFill>
                <a:latin typeface="宋体" panose="02010600030101010101" pitchFamily="2" charset="-122"/>
                <a:ea typeface="宋体" panose="02010600030101010101" pitchFamily="2" charset="-122"/>
              </a:rPr>
              <a:t>1</a:t>
            </a:r>
            <a:r>
              <a:rPr lang="zh-CN" altLang="en-US" dirty="0">
                <a:solidFill>
                  <a:schemeClr val="tx1"/>
                </a:solidFill>
                <a:latin typeface="宋体" panose="02010600030101010101" pitchFamily="2" charset="-122"/>
                <a:ea typeface="宋体" panose="02010600030101010101" pitchFamily="2" charset="-122"/>
              </a:rPr>
              <a:t>次；</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20000"/>
              </a:lnSpc>
            </a:pPr>
            <a:r>
              <a:rPr lang="zh-CN" altLang="en-US" dirty="0">
                <a:solidFill>
                  <a:schemeClr val="tx1"/>
                </a:solidFill>
                <a:latin typeface="宋体" panose="02010600030101010101" pitchFamily="2" charset="-122"/>
                <a:ea typeface="宋体" panose="02010600030101010101" pitchFamily="2" charset="-122"/>
              </a:rPr>
              <a:t>盛装一般性气体的气瓶，每</a:t>
            </a:r>
            <a:r>
              <a:rPr lang="en-US" altLang="zh-CN" dirty="0">
                <a:solidFill>
                  <a:schemeClr val="tx1"/>
                </a:solidFill>
                <a:latin typeface="宋体" panose="02010600030101010101" pitchFamily="2" charset="-122"/>
                <a:ea typeface="宋体" panose="02010600030101010101" pitchFamily="2" charset="-122"/>
              </a:rPr>
              <a:t>3</a:t>
            </a:r>
            <a:r>
              <a:rPr lang="zh-CN" altLang="en-US" dirty="0">
                <a:solidFill>
                  <a:schemeClr val="tx1"/>
                </a:solidFill>
                <a:latin typeface="宋体" panose="02010600030101010101" pitchFamily="2" charset="-122"/>
                <a:ea typeface="宋体" panose="02010600030101010101" pitchFamily="2" charset="-122"/>
              </a:rPr>
              <a:t>年检验</a:t>
            </a:r>
            <a:r>
              <a:rPr lang="en-US" altLang="zh-CN" dirty="0">
                <a:solidFill>
                  <a:schemeClr val="tx1"/>
                </a:solidFill>
                <a:latin typeface="宋体" panose="02010600030101010101" pitchFamily="2" charset="-122"/>
                <a:ea typeface="宋体" panose="02010600030101010101" pitchFamily="2" charset="-122"/>
              </a:rPr>
              <a:t>1</a:t>
            </a:r>
            <a:r>
              <a:rPr lang="zh-CN" altLang="en-US" dirty="0">
                <a:solidFill>
                  <a:schemeClr val="tx1"/>
                </a:solidFill>
                <a:latin typeface="宋体" panose="02010600030101010101" pitchFamily="2" charset="-122"/>
                <a:ea typeface="宋体" panose="02010600030101010101" pitchFamily="2" charset="-122"/>
              </a:rPr>
              <a:t>次。</a:t>
            </a:r>
            <a:endParaRPr lang="zh-CN" altLang="en-US" dirty="0">
              <a:solidFill>
                <a:schemeClr val="tx1"/>
              </a:solidFill>
              <a:latin typeface="宋体" panose="02010600030101010101" pitchFamily="2" charset="-122"/>
              <a:ea typeface="宋体" panose="02010600030101010101" pitchFamily="2" charset="-122"/>
            </a:endParaRPr>
          </a:p>
          <a:p>
            <a:pPr eaLnBrk="1" hangingPunct="1">
              <a:lnSpc>
                <a:spcPct val="120000"/>
              </a:lnSpc>
            </a:pPr>
            <a:r>
              <a:rPr lang="zh-CN" altLang="en-US" dirty="0">
                <a:solidFill>
                  <a:schemeClr val="tx1"/>
                </a:solidFill>
                <a:latin typeface="宋体" panose="02010600030101010101" pitchFamily="2" charset="-122"/>
                <a:ea typeface="宋体" panose="02010600030101010101" pitchFamily="2" charset="-122"/>
              </a:rPr>
              <a:t>对使用年限超过</a:t>
            </a:r>
            <a:r>
              <a:rPr lang="en-US" altLang="zh-CN" dirty="0">
                <a:solidFill>
                  <a:schemeClr val="tx1"/>
                </a:solidFill>
                <a:latin typeface="宋体" panose="02010600030101010101" pitchFamily="2" charset="-122"/>
                <a:ea typeface="宋体" panose="02010600030101010101" pitchFamily="2" charset="-122"/>
              </a:rPr>
              <a:t>12</a:t>
            </a:r>
            <a:r>
              <a:rPr lang="zh-CN" altLang="en-US" dirty="0">
                <a:solidFill>
                  <a:schemeClr val="tx1"/>
                </a:solidFill>
                <a:latin typeface="宋体" panose="02010600030101010101" pitchFamily="2" charset="-122"/>
                <a:ea typeface="宋体" panose="02010600030101010101" pitchFamily="2" charset="-122"/>
              </a:rPr>
              <a:t>年盛装腐蚀性气体的气瓶，以及对使用年限超过</a:t>
            </a:r>
            <a:r>
              <a:rPr lang="en-US" altLang="zh-CN" dirty="0">
                <a:solidFill>
                  <a:schemeClr val="tx1"/>
                </a:solidFill>
                <a:latin typeface="宋体" panose="02010600030101010101" pitchFamily="2" charset="-122"/>
                <a:ea typeface="宋体" panose="02010600030101010101" pitchFamily="2" charset="-122"/>
              </a:rPr>
              <a:t>20</a:t>
            </a:r>
            <a:r>
              <a:rPr lang="zh-CN" altLang="en-US" dirty="0">
                <a:solidFill>
                  <a:schemeClr val="tx1"/>
                </a:solidFill>
                <a:latin typeface="宋体" panose="02010600030101010101" pitchFamily="2" charset="-122"/>
                <a:ea typeface="宋体" panose="02010600030101010101" pitchFamily="2" charset="-122"/>
              </a:rPr>
              <a:t>年盛装其他气体的气瓶，登记后不予检验，按报废处理。</a:t>
            </a:r>
            <a:endParaRPr lang="zh-CN" altLang="en-US" dirty="0">
              <a:solidFill>
                <a:schemeClr val="tx1"/>
              </a:solidFill>
              <a:latin typeface="宋体" panose="02010600030101010101" pitchFamily="2" charset="-122"/>
              <a:ea typeface="宋体" panose="02010600030101010101" pitchFamily="2" charset="-122"/>
            </a:endParaRPr>
          </a:p>
        </p:txBody>
      </p:sp>
      <p:sp>
        <p:nvSpPr>
          <p:cNvPr id="79876" name="Rectangle 4"/>
          <p:cNvSpPr/>
          <p:nvPr/>
        </p:nvSpPr>
        <p:spPr>
          <a:xfrm>
            <a:off x="1723867" y="2181225"/>
            <a:ext cx="4545330"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wrap="none">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四）气瓶的定期检验</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79877"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spd="med">
    <p:wheel spokes="4"/>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barn(outVertical)">
                                      <p:cBhvr>
                                        <p:cTn id="7" dur="500"/>
                                        <p:tgtEl>
                                          <p:spTgt spid="66562"/>
                                        </p:tgtEl>
                                      </p:cBhvr>
                                    </p:animEffect>
                                  </p:childTnLst>
                                </p:cTn>
                              </p:par>
                              <p:par>
                                <p:cTn id="8" presetID="6" presetClass="emph" presetSubtype="0" fill="hold" grpId="1" nodeType="withEffect">
                                  <p:stCondLst>
                                    <p:cond delay="0"/>
                                  </p:stCondLst>
                                  <p:childTnLst>
                                    <p:animScale>
                                      <p:cBhvr>
                                        <p:cTn id="9" dur="2000" fill="hold"/>
                                        <p:tgtEl>
                                          <p:spTgt spid="6656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ldLvl="0" animBg="1"/>
      <p:bldP spid="66562" grpId="1" bldLvl="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AutoShape 2"/>
          <p:cNvSpPr/>
          <p:nvPr/>
        </p:nvSpPr>
        <p:spPr>
          <a:xfrm rot="-2053206">
            <a:off x="9972675" y="7188200"/>
            <a:ext cx="2619375" cy="1712913"/>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80899" name="Rectangle 13"/>
          <p:cNvSpPr/>
          <p:nvPr/>
        </p:nvSpPr>
        <p:spPr>
          <a:xfrm>
            <a:off x="2568575" y="3068003"/>
            <a:ext cx="8366125" cy="4446270"/>
          </a:xfrm>
          <a:prstGeom prst="rect">
            <a:avLst/>
          </a:prstGeom>
          <a:noFill/>
          <a:ln w="9525">
            <a:noFill/>
          </a:ln>
        </p:spPr>
        <p:txBody>
          <a:bodyPr anchor="ctr" anchorCtr="0">
            <a:spAutoFit/>
          </a:bodyPr>
          <a:p>
            <a:pPr eaLnBrk="1" hangingPunct="1">
              <a:lnSpc>
                <a:spcPct val="135000"/>
              </a:lnSpc>
            </a:pPr>
            <a:r>
              <a:rPr lang="en-US" altLang="zh-CN" dirty="0">
                <a:solidFill>
                  <a:srgbClr val="FF0000"/>
                </a:solidFill>
                <a:latin typeface="Arial" panose="020B0604020202020204" pitchFamily="34" charset="0"/>
                <a:ea typeface="宋体" panose="02010600030101010101" pitchFamily="2" charset="-122"/>
              </a:rPr>
              <a:t>2</a:t>
            </a:r>
            <a:r>
              <a:rPr lang="zh-CN" altLang="en-US" dirty="0">
                <a:solidFill>
                  <a:srgbClr val="FF0000"/>
                </a:solidFill>
                <a:latin typeface="Arial" panose="020B0604020202020204" pitchFamily="34" charset="0"/>
                <a:ea typeface="宋体" panose="02010600030101010101" pitchFamily="2" charset="-122"/>
              </a:rPr>
              <a:t>、气瓶的检验周期</a:t>
            </a:r>
            <a:endParaRPr lang="zh-CN" altLang="en-US" dirty="0">
              <a:solidFill>
                <a:srgbClr val="FF0000"/>
              </a:solidFill>
              <a:latin typeface="Arial" panose="020B0604020202020204" pitchFamily="34" charset="0"/>
              <a:ea typeface="宋体" panose="02010600030101010101" pitchFamily="2" charset="-122"/>
            </a:endParaRPr>
          </a:p>
          <a:p>
            <a:pPr eaLnBrk="1" hangingPunct="1">
              <a:lnSpc>
                <a:spcPct val="135000"/>
              </a:lnSpc>
            </a:pPr>
            <a:r>
              <a:rPr lang="zh-CN" altLang="en-US" dirty="0">
                <a:solidFill>
                  <a:schemeClr val="tx1"/>
                </a:solidFill>
                <a:latin typeface="Arial" panose="020B0604020202020204" pitchFamily="34" charset="0"/>
                <a:ea typeface="宋体" panose="02010600030101010101" pitchFamily="2" charset="-122"/>
              </a:rPr>
              <a:t>各类气瓶的检验周期，不得超过下列规定：</a:t>
            </a:r>
            <a:endParaRPr lang="zh-CN" altLang="en-US" dirty="0">
              <a:solidFill>
                <a:schemeClr val="tx1"/>
              </a:solidFill>
              <a:latin typeface="Arial" panose="020B0604020202020204" pitchFamily="34" charset="0"/>
              <a:ea typeface="宋体" panose="02010600030101010101" pitchFamily="2" charset="-122"/>
            </a:endParaRPr>
          </a:p>
          <a:p>
            <a:pPr eaLnBrk="1" hangingPunct="1">
              <a:lnSpc>
                <a:spcPct val="135000"/>
              </a:lnSpc>
            </a:pPr>
            <a:r>
              <a:rPr lang="zh-CN" altLang="en-US" dirty="0">
                <a:solidFill>
                  <a:srgbClr val="FF0000"/>
                </a:solidFill>
                <a:latin typeface="宋体" panose="02010600030101010101" pitchFamily="2" charset="-122"/>
                <a:ea typeface="宋体" panose="02010600030101010101" pitchFamily="2" charset="-122"/>
              </a:rPr>
              <a:t>（</a:t>
            </a:r>
            <a:r>
              <a:rPr lang="en-US" altLang="zh-CN" dirty="0">
                <a:solidFill>
                  <a:srgbClr val="FF0000"/>
                </a:solidFill>
                <a:latin typeface="宋体" panose="02010600030101010101" pitchFamily="2" charset="-122"/>
                <a:ea typeface="宋体" panose="02010600030101010101" pitchFamily="2" charset="-122"/>
              </a:rPr>
              <a:t>3</a:t>
            </a:r>
            <a:r>
              <a:rPr lang="zh-CN" altLang="en-US" dirty="0">
                <a:solidFill>
                  <a:srgbClr val="FF0000"/>
                </a:solidFill>
                <a:latin typeface="宋体" panose="02010600030101010101" pitchFamily="2" charset="-122"/>
                <a:ea typeface="宋体" panose="02010600030101010101" pitchFamily="2" charset="-122"/>
              </a:rPr>
              <a:t>）液化石油气瓶：</a:t>
            </a:r>
            <a:endParaRPr lang="en-US" altLang="zh-CN" dirty="0">
              <a:solidFill>
                <a:srgbClr val="FF0000"/>
              </a:solidFill>
              <a:latin typeface="宋体" panose="02010600030101010101" pitchFamily="2" charset="-122"/>
              <a:ea typeface="宋体" panose="02010600030101010101" pitchFamily="2" charset="-122"/>
            </a:endParaRPr>
          </a:p>
          <a:p>
            <a:pPr eaLnBrk="1" hangingPunct="1">
              <a:lnSpc>
                <a:spcPct val="120000"/>
              </a:lnSpc>
            </a:pPr>
            <a:r>
              <a:rPr lang="zh-CN" altLang="en-US" dirty="0">
                <a:solidFill>
                  <a:schemeClr val="tx1"/>
                </a:solidFill>
                <a:latin typeface="宋体" panose="02010600030101010101" pitchFamily="2" charset="-122"/>
                <a:ea typeface="宋体" panose="02010600030101010101" pitchFamily="2" charset="-122"/>
              </a:rPr>
              <a:t>自制造日期起，第一次至第三次检验周期均为</a:t>
            </a:r>
            <a:r>
              <a:rPr lang="en-US" altLang="zh-CN" dirty="0">
                <a:solidFill>
                  <a:schemeClr val="tx1"/>
                </a:solidFill>
                <a:latin typeface="宋体" panose="02010600030101010101" pitchFamily="2" charset="-122"/>
                <a:ea typeface="宋体" panose="02010600030101010101" pitchFamily="2" charset="-122"/>
              </a:rPr>
              <a:t>4</a:t>
            </a:r>
            <a:r>
              <a:rPr lang="zh-CN" altLang="en-US" dirty="0">
                <a:solidFill>
                  <a:schemeClr val="tx1"/>
                </a:solidFill>
                <a:latin typeface="宋体" panose="02010600030101010101" pitchFamily="2" charset="-122"/>
                <a:ea typeface="宋体" panose="02010600030101010101" pitchFamily="2" charset="-122"/>
              </a:rPr>
              <a:t>年，每四次检验周期为</a:t>
            </a:r>
            <a:r>
              <a:rPr lang="en-US" altLang="zh-CN" dirty="0">
                <a:solidFill>
                  <a:schemeClr val="tx1"/>
                </a:solidFill>
                <a:latin typeface="宋体" panose="02010600030101010101" pitchFamily="2" charset="-122"/>
                <a:ea typeface="宋体" panose="02010600030101010101" pitchFamily="2" charset="-122"/>
              </a:rPr>
              <a:t>3</a:t>
            </a:r>
            <a:r>
              <a:rPr lang="zh-CN" altLang="en-US" dirty="0">
                <a:solidFill>
                  <a:schemeClr val="tx1"/>
                </a:solidFill>
                <a:latin typeface="宋体" panose="02010600030101010101" pitchFamily="2" charset="-122"/>
                <a:ea typeface="宋体" panose="02010600030101010101" pitchFamily="2" charset="-122"/>
              </a:rPr>
              <a:t>年：对</a:t>
            </a:r>
            <a:r>
              <a:rPr lang="en-US" altLang="zh-CN" dirty="0">
                <a:solidFill>
                  <a:schemeClr val="tx1"/>
                </a:solidFill>
                <a:latin typeface="宋体" panose="02010600030101010101" pitchFamily="2" charset="-122"/>
                <a:ea typeface="宋体" panose="02010600030101010101" pitchFamily="2" charset="-122"/>
              </a:rPr>
              <a:t>YSP-50</a:t>
            </a:r>
            <a:r>
              <a:rPr lang="zh-CN" altLang="en-US" dirty="0">
                <a:solidFill>
                  <a:schemeClr val="tx1"/>
                </a:solidFill>
                <a:latin typeface="宋体" panose="02010600030101010101" pitchFamily="2" charset="-122"/>
                <a:ea typeface="宋体" panose="02010600030101010101" pitchFamily="2" charset="-122"/>
              </a:rPr>
              <a:t>型钢瓶，每</a:t>
            </a:r>
            <a:r>
              <a:rPr lang="en-US" altLang="zh-CN" dirty="0">
                <a:solidFill>
                  <a:schemeClr val="tx1"/>
                </a:solidFill>
                <a:latin typeface="宋体" panose="02010600030101010101" pitchFamily="2" charset="-122"/>
                <a:ea typeface="宋体" panose="02010600030101010101" pitchFamily="2" charset="-122"/>
              </a:rPr>
              <a:t>3</a:t>
            </a:r>
            <a:r>
              <a:rPr lang="zh-CN" altLang="en-US" dirty="0">
                <a:solidFill>
                  <a:schemeClr val="tx1"/>
                </a:solidFill>
                <a:latin typeface="宋体" panose="02010600030101010101" pitchFamily="2" charset="-122"/>
                <a:ea typeface="宋体" panose="02010600030101010101" pitchFamily="2" charset="-122"/>
              </a:rPr>
              <a:t>年检验</a:t>
            </a:r>
            <a:r>
              <a:rPr lang="en-US" altLang="zh-CN" dirty="0">
                <a:solidFill>
                  <a:schemeClr val="tx1"/>
                </a:solidFill>
                <a:latin typeface="宋体" panose="02010600030101010101" pitchFamily="2" charset="-122"/>
                <a:ea typeface="宋体" panose="02010600030101010101" pitchFamily="2" charset="-122"/>
              </a:rPr>
              <a:t>1</a:t>
            </a:r>
            <a:r>
              <a:rPr lang="zh-CN" altLang="en-US" dirty="0">
                <a:solidFill>
                  <a:schemeClr val="tx1"/>
                </a:solidFill>
                <a:latin typeface="宋体" panose="02010600030101010101" pitchFamily="2" charset="-122"/>
                <a:ea typeface="宋体" panose="02010600030101010101" pitchFamily="2" charset="-122"/>
              </a:rPr>
              <a:t>次；对使用年限超过</a:t>
            </a:r>
            <a:r>
              <a:rPr lang="en-US" altLang="zh-CN" dirty="0">
                <a:solidFill>
                  <a:schemeClr val="tx1"/>
                </a:solidFill>
                <a:latin typeface="宋体" panose="02010600030101010101" pitchFamily="2" charset="-122"/>
                <a:ea typeface="宋体" panose="02010600030101010101" pitchFamily="2" charset="-122"/>
              </a:rPr>
              <a:t>15</a:t>
            </a:r>
            <a:r>
              <a:rPr lang="zh-CN" altLang="en-US" dirty="0">
                <a:solidFill>
                  <a:schemeClr val="tx1"/>
                </a:solidFill>
                <a:latin typeface="宋体" panose="02010600030101010101" pitchFamily="2" charset="-122"/>
                <a:ea typeface="宋体" panose="02010600030101010101" pitchFamily="2" charset="-122"/>
              </a:rPr>
              <a:t>年任何类型的气瓶，登记后不予检验，按报废处理。</a:t>
            </a:r>
            <a:endParaRPr lang="zh-CN" altLang="en-US" dirty="0">
              <a:solidFill>
                <a:schemeClr val="tx1"/>
              </a:solidFill>
              <a:latin typeface="宋体" panose="02010600030101010101" pitchFamily="2" charset="-122"/>
              <a:ea typeface="宋体" panose="02010600030101010101" pitchFamily="2" charset="-122"/>
            </a:endParaRPr>
          </a:p>
        </p:txBody>
      </p:sp>
      <p:sp>
        <p:nvSpPr>
          <p:cNvPr id="80900" name="Rectangle 4"/>
          <p:cNvSpPr/>
          <p:nvPr/>
        </p:nvSpPr>
        <p:spPr>
          <a:xfrm>
            <a:off x="1723867" y="2181225"/>
            <a:ext cx="4545330"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wrap="none">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四）气瓶的定期检验</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80901"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spd="med">
    <p:wheel spokes="4"/>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barn(outVertical)">
                                      <p:cBhvr>
                                        <p:cTn id="7" dur="500"/>
                                        <p:tgtEl>
                                          <p:spTgt spid="67586"/>
                                        </p:tgtEl>
                                      </p:cBhvr>
                                    </p:animEffect>
                                  </p:childTnLst>
                                </p:cTn>
                              </p:par>
                              <p:par>
                                <p:cTn id="8" presetID="6" presetClass="emph" presetSubtype="0" fill="hold" grpId="1" nodeType="withEffect">
                                  <p:stCondLst>
                                    <p:cond delay="0"/>
                                  </p:stCondLst>
                                  <p:childTnLst>
                                    <p:animScale>
                                      <p:cBhvr>
                                        <p:cTn id="9" dur="2000" fill="hold"/>
                                        <p:tgtEl>
                                          <p:spTgt spid="6758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ldLvl="0" animBg="1"/>
      <p:bldP spid="67586" grpId="1" bldLvl="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AutoShape 2"/>
          <p:cNvSpPr/>
          <p:nvPr/>
        </p:nvSpPr>
        <p:spPr>
          <a:xfrm rot="-2053206">
            <a:off x="9825038" y="7104063"/>
            <a:ext cx="2620962" cy="1712912"/>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81923" name="Rectangle 13"/>
          <p:cNvSpPr/>
          <p:nvPr/>
        </p:nvSpPr>
        <p:spPr>
          <a:xfrm>
            <a:off x="2568575" y="3577590"/>
            <a:ext cx="8366125" cy="2084070"/>
          </a:xfrm>
          <a:prstGeom prst="rect">
            <a:avLst/>
          </a:prstGeom>
          <a:noFill/>
          <a:ln w="9525">
            <a:noFill/>
          </a:ln>
        </p:spPr>
        <p:txBody>
          <a:bodyPr anchor="ctr" anchorCtr="0">
            <a:spAutoFit/>
          </a:bodyPr>
          <a:p>
            <a:pPr eaLnBrk="1" hangingPunct="1">
              <a:lnSpc>
                <a:spcPct val="135000"/>
              </a:lnSpc>
            </a:pPr>
            <a:r>
              <a:rPr lang="en-US" altLang="zh-CN" dirty="0">
                <a:solidFill>
                  <a:srgbClr val="FF0000"/>
                </a:solidFill>
                <a:latin typeface="Arial" panose="020B0604020202020204" pitchFamily="34" charset="0"/>
                <a:ea typeface="宋体" panose="02010600030101010101" pitchFamily="2" charset="-122"/>
              </a:rPr>
              <a:t>2</a:t>
            </a:r>
            <a:r>
              <a:rPr lang="zh-CN" altLang="en-US" dirty="0">
                <a:solidFill>
                  <a:srgbClr val="FF0000"/>
                </a:solidFill>
                <a:latin typeface="Arial" panose="020B0604020202020204" pitchFamily="34" charset="0"/>
                <a:ea typeface="宋体" panose="02010600030101010101" pitchFamily="2" charset="-122"/>
              </a:rPr>
              <a:t>、气瓶的检验周期</a:t>
            </a:r>
            <a:endParaRPr lang="zh-CN" altLang="en-US" dirty="0">
              <a:solidFill>
                <a:srgbClr val="FF0000"/>
              </a:solidFill>
              <a:latin typeface="Arial" panose="020B0604020202020204" pitchFamily="34" charset="0"/>
              <a:ea typeface="宋体" panose="02010600030101010101" pitchFamily="2" charset="-122"/>
            </a:endParaRPr>
          </a:p>
          <a:p>
            <a:pPr eaLnBrk="1" hangingPunct="1">
              <a:lnSpc>
                <a:spcPct val="135000"/>
              </a:lnSpc>
            </a:pPr>
            <a:r>
              <a:rPr lang="zh-CN" altLang="en-US" dirty="0">
                <a:solidFill>
                  <a:schemeClr val="tx1"/>
                </a:solidFill>
                <a:latin typeface="Arial" panose="020B0604020202020204" pitchFamily="34" charset="0"/>
                <a:ea typeface="宋体" panose="02010600030101010101" pitchFamily="2" charset="-122"/>
              </a:rPr>
              <a:t>各类气瓶的检验周期，不得超过下列规定：</a:t>
            </a:r>
            <a:endParaRPr lang="zh-CN" altLang="en-US" dirty="0">
              <a:solidFill>
                <a:schemeClr val="tx1"/>
              </a:solidFill>
              <a:latin typeface="Arial" panose="020B0604020202020204" pitchFamily="34" charset="0"/>
              <a:ea typeface="宋体" panose="02010600030101010101" pitchFamily="2" charset="-122"/>
            </a:endParaRPr>
          </a:p>
          <a:p>
            <a:pPr eaLnBrk="1" hangingPunct="1">
              <a:lnSpc>
                <a:spcPct val="135000"/>
              </a:lnSpc>
            </a:pPr>
            <a:r>
              <a:rPr lang="zh-CN" altLang="en-US" dirty="0">
                <a:solidFill>
                  <a:srgbClr val="FF0000"/>
                </a:solidFill>
                <a:latin typeface="宋体" panose="02010600030101010101" pitchFamily="2" charset="-122"/>
                <a:ea typeface="宋体" panose="02010600030101010101" pitchFamily="2" charset="-122"/>
              </a:rPr>
              <a:t>（</a:t>
            </a:r>
            <a:r>
              <a:rPr lang="en-US" altLang="zh-CN" dirty="0">
                <a:solidFill>
                  <a:srgbClr val="FF0000"/>
                </a:solidFill>
                <a:latin typeface="宋体" panose="02010600030101010101" pitchFamily="2" charset="-122"/>
                <a:ea typeface="宋体" panose="02010600030101010101" pitchFamily="2" charset="-122"/>
              </a:rPr>
              <a:t>4</a:t>
            </a:r>
            <a:r>
              <a:rPr lang="zh-CN" altLang="en-US" dirty="0">
                <a:solidFill>
                  <a:srgbClr val="FF0000"/>
                </a:solidFill>
                <a:latin typeface="宋体" panose="02010600030101010101" pitchFamily="2" charset="-122"/>
                <a:ea typeface="宋体" panose="02010600030101010101" pitchFamily="2" charset="-122"/>
              </a:rPr>
              <a:t>）溶解乙炔瓶：</a:t>
            </a:r>
            <a:endParaRPr lang="zh-CN" altLang="en-US" dirty="0">
              <a:solidFill>
                <a:schemeClr val="tx1"/>
              </a:solidFill>
              <a:latin typeface="宋体" panose="02010600030101010101" pitchFamily="2" charset="-122"/>
              <a:ea typeface="宋体" panose="02010600030101010101" pitchFamily="2" charset="-122"/>
            </a:endParaRPr>
          </a:p>
        </p:txBody>
      </p:sp>
      <p:sp>
        <p:nvSpPr>
          <p:cNvPr id="81924" name="Rectangle 4"/>
          <p:cNvSpPr/>
          <p:nvPr/>
        </p:nvSpPr>
        <p:spPr>
          <a:xfrm>
            <a:off x="2427923" y="2582863"/>
            <a:ext cx="4545330"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wrap="none">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四）气瓶的定期检验</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81925" name="Rectangle 16"/>
          <p:cNvSpPr>
            <a:spLocks noGrp="1"/>
          </p:cNvSpPr>
          <p:nvPr>
            <p:ph type="body" idx="4294967295"/>
          </p:nvPr>
        </p:nvSpPr>
        <p:spPr>
          <a:xfrm>
            <a:off x="0" y="5910580"/>
            <a:ext cx="5964555" cy="806450"/>
          </a:xfrm>
          <a:prstGeom prst="rect">
            <a:avLst/>
          </a:prstGeom>
          <a:noFill/>
          <a:ln w="9525" cap="flat" cmpd="sng">
            <a:solidFill>
              <a:schemeClr val="bg1"/>
            </a:solidFill>
            <a:prstDash val="solid"/>
            <a:headEnd type="none" w="med" len="med"/>
            <a:tailEnd type="none" w="med" len="med"/>
          </a:ln>
        </p:spPr>
        <p:txBody>
          <a:bodyPr/>
          <a:p>
            <a:pPr eaLnBrk="1" hangingPunct="1">
              <a:lnSpc>
                <a:spcPct val="120000"/>
              </a:lnSpc>
              <a:buFontTx/>
              <a:buNone/>
            </a:pPr>
            <a:r>
              <a:rPr lang="zh-CN" altLang="en-US" sz="3200" dirty="0">
                <a:latin typeface="宋体" panose="02010600030101010101" pitchFamily="2" charset="-122"/>
              </a:rPr>
              <a:t>溶解乙炔瓶：每</a:t>
            </a:r>
            <a:r>
              <a:rPr lang="en-US" altLang="zh-CN" sz="3200" dirty="0">
                <a:latin typeface="宋体" panose="02010600030101010101" pitchFamily="2" charset="-122"/>
              </a:rPr>
              <a:t>3</a:t>
            </a:r>
            <a:r>
              <a:rPr lang="zh-CN" altLang="en-US" sz="3200" dirty="0">
                <a:latin typeface="宋体" panose="02010600030101010101" pitchFamily="2" charset="-122"/>
              </a:rPr>
              <a:t>年检验一次。</a:t>
            </a:r>
            <a:endParaRPr lang="zh-CN" altLang="en-US" sz="3200" dirty="0">
              <a:latin typeface="宋体" panose="02010600030101010101" pitchFamily="2" charset="-122"/>
            </a:endParaRPr>
          </a:p>
        </p:txBody>
      </p:sp>
      <p:sp>
        <p:nvSpPr>
          <p:cNvPr id="81926"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spd="med">
    <p:wheel spokes="4"/>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barn(outVertical)">
                                      <p:cBhvr>
                                        <p:cTn id="7" dur="500"/>
                                        <p:tgtEl>
                                          <p:spTgt spid="68610"/>
                                        </p:tgtEl>
                                      </p:cBhvr>
                                    </p:animEffect>
                                  </p:childTnLst>
                                </p:cTn>
                              </p:par>
                              <p:par>
                                <p:cTn id="8" presetID="6" presetClass="emph" presetSubtype="0" fill="hold" grpId="1" nodeType="withEffect">
                                  <p:stCondLst>
                                    <p:cond delay="0"/>
                                  </p:stCondLst>
                                  <p:childTnLst>
                                    <p:animScale>
                                      <p:cBhvr>
                                        <p:cTn id="9" dur="2000" fill="hold"/>
                                        <p:tgtEl>
                                          <p:spTgt spid="686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bldLvl="0" animBg="1"/>
      <p:bldP spid="68610" grpId="1"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33"/>
          <p:cNvSpPr txBox="1"/>
          <p:nvPr/>
        </p:nvSpPr>
        <p:spPr>
          <a:xfrm>
            <a:off x="-149225" y="206375"/>
            <a:ext cx="10737850"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第一部分、工业气瓶种类及相关知识</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12291" name="Line 12"/>
          <p:cNvSpPr/>
          <p:nvPr/>
        </p:nvSpPr>
        <p:spPr>
          <a:xfrm>
            <a:off x="4367213" y="2913063"/>
            <a:ext cx="0" cy="5040312"/>
          </a:xfrm>
          <a:prstGeom prst="line">
            <a:avLst/>
          </a:prstGeom>
          <a:ln w="38100" cap="flat" cmpd="sng">
            <a:solidFill>
              <a:srgbClr val="00B050"/>
            </a:solidFill>
            <a:prstDash val="dash"/>
            <a:headEnd type="none" w="med" len="med"/>
            <a:tailEnd type="none" w="med" len="med"/>
          </a:ln>
        </p:spPr>
      </p:sp>
      <p:sp>
        <p:nvSpPr>
          <p:cNvPr id="12292" name="Rectangle 16"/>
          <p:cNvSpPr/>
          <p:nvPr/>
        </p:nvSpPr>
        <p:spPr>
          <a:xfrm>
            <a:off x="1851025" y="1749425"/>
            <a:ext cx="3998913" cy="589280"/>
          </a:xfrm>
          <a:prstGeom prst="rect">
            <a:avLst/>
          </a:prstGeom>
          <a:noFill/>
          <a:ln w="9525">
            <a:noFill/>
          </a:ln>
        </p:spPr>
        <p:txBody>
          <a:bodyPr anchor="t" anchorCtr="1">
            <a:spAutoFit/>
          </a:bodyPr>
          <a:p>
            <a:pPr algn="ctr" eaLnBrk="1" hangingPunct="1">
              <a:lnSpc>
                <a:spcPct val="90000"/>
              </a:lnSpc>
            </a:pPr>
            <a:r>
              <a:rPr lang="zh-CN" altLang="en-US" sz="3600" b="0" dirty="0">
                <a:solidFill>
                  <a:schemeClr val="tx1"/>
                </a:solidFill>
                <a:latin typeface="宋体" panose="02010600030101010101" pitchFamily="2" charset="-122"/>
                <a:ea typeface="宋体" panose="02010600030101010101" pitchFamily="2" charset="-122"/>
              </a:rPr>
              <a:t>二、气瓶的分类：</a:t>
            </a:r>
            <a:endParaRPr lang="zh-CN" altLang="en-US" sz="3600" b="0" dirty="0">
              <a:solidFill>
                <a:schemeClr val="tx1"/>
              </a:solidFill>
              <a:latin typeface="宋体" panose="02010600030101010101" pitchFamily="2" charset="-122"/>
              <a:ea typeface="宋体" panose="02010600030101010101" pitchFamily="2" charset="-122"/>
            </a:endParaRPr>
          </a:p>
        </p:txBody>
      </p:sp>
      <p:sp>
        <p:nvSpPr>
          <p:cNvPr id="12293" name="Rectangle 17"/>
          <p:cNvSpPr/>
          <p:nvPr/>
        </p:nvSpPr>
        <p:spPr>
          <a:xfrm>
            <a:off x="1183323" y="4791075"/>
            <a:ext cx="3027680" cy="977265"/>
          </a:xfrm>
          <a:prstGeom prst="rect">
            <a:avLst/>
          </a:prstGeom>
          <a:noFill/>
          <a:ln w="9525">
            <a:noFill/>
          </a:ln>
        </p:spPr>
        <p:txBody>
          <a:bodyPr wrap="none" anchor="t" anchorCtr="1">
            <a:spAutoFit/>
          </a:bodyPr>
          <a:p>
            <a:pPr algn="ct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（一）按气瓶的</a:t>
            </a:r>
            <a:endParaRPr lang="zh-CN" altLang="en-US" b="0" dirty="0">
              <a:solidFill>
                <a:schemeClr val="tx1"/>
              </a:solidFill>
              <a:latin typeface="宋体" panose="02010600030101010101" pitchFamily="2" charset="-122"/>
              <a:ea typeface="宋体" panose="02010600030101010101" pitchFamily="2" charset="-122"/>
            </a:endParaRPr>
          </a:p>
          <a:p>
            <a:pPr algn="ct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    结构分类：</a:t>
            </a:r>
            <a:endParaRPr lang="zh-CN" altLang="en-US" b="0" dirty="0">
              <a:solidFill>
                <a:schemeClr val="tx1"/>
              </a:solidFill>
              <a:latin typeface="宋体" panose="02010600030101010101" pitchFamily="2" charset="-122"/>
              <a:ea typeface="宋体" panose="02010600030101010101" pitchFamily="2" charset="-122"/>
            </a:endParaRPr>
          </a:p>
        </p:txBody>
      </p:sp>
      <p:sp>
        <p:nvSpPr>
          <p:cNvPr id="12294" name="Rectangle 18"/>
          <p:cNvSpPr/>
          <p:nvPr/>
        </p:nvSpPr>
        <p:spPr>
          <a:xfrm>
            <a:off x="4380072" y="2894489"/>
            <a:ext cx="2712720" cy="727710"/>
          </a:xfrm>
          <a:prstGeom prst="rect">
            <a:avLst/>
          </a:prstGeom>
          <a:noFill/>
          <a:ln w="9525">
            <a:noFill/>
          </a:ln>
        </p:spPr>
        <p:txBody>
          <a:bodyPr wrap="none" anchor="ctr" anchorCtr="0">
            <a:spAutoFit/>
          </a:bodyPr>
          <a:p>
            <a:pPr algn="ctr">
              <a:lnSpc>
                <a:spcPct val="90000"/>
              </a:lnSpc>
            </a:pPr>
            <a:r>
              <a:rPr lang="zh-CN" altLang="en-US" sz="4600" dirty="0">
                <a:latin typeface="黑体" panose="02010609060101010101" pitchFamily="49" charset="-122"/>
              </a:rPr>
              <a:t> </a:t>
            </a:r>
            <a:r>
              <a:rPr lang="en-US" altLang="zh-CN" b="0" dirty="0">
                <a:solidFill>
                  <a:schemeClr val="tx1"/>
                </a:solidFill>
                <a:latin typeface="宋体" panose="02010600030101010101" pitchFamily="2" charset="-122"/>
                <a:ea typeface="宋体" panose="02010600030101010101" pitchFamily="2" charset="-122"/>
              </a:rPr>
              <a:t>1</a:t>
            </a:r>
            <a:r>
              <a:rPr lang="zh-CN" altLang="en-US" b="0" dirty="0">
                <a:solidFill>
                  <a:schemeClr val="tx1"/>
                </a:solidFill>
                <a:latin typeface="宋体" panose="02010600030101010101" pitchFamily="2" charset="-122"/>
                <a:ea typeface="宋体" panose="02010600030101010101" pitchFamily="2" charset="-122"/>
              </a:rPr>
              <a:t>、无缝气瓶</a:t>
            </a:r>
            <a:endParaRPr lang="zh-CN" altLang="en-US" b="0" dirty="0">
              <a:solidFill>
                <a:schemeClr val="tx1"/>
              </a:solidFill>
              <a:latin typeface="宋体" panose="02010600030101010101" pitchFamily="2" charset="-122"/>
              <a:ea typeface="宋体" panose="02010600030101010101" pitchFamily="2" charset="-122"/>
            </a:endParaRPr>
          </a:p>
        </p:txBody>
      </p:sp>
      <p:sp>
        <p:nvSpPr>
          <p:cNvPr id="12295" name="Rectangle 19"/>
          <p:cNvSpPr/>
          <p:nvPr/>
        </p:nvSpPr>
        <p:spPr>
          <a:xfrm>
            <a:off x="4395947" y="3828733"/>
            <a:ext cx="2712720" cy="727710"/>
          </a:xfrm>
          <a:prstGeom prst="rect">
            <a:avLst/>
          </a:prstGeom>
          <a:noFill/>
          <a:ln w="9525">
            <a:noFill/>
          </a:ln>
        </p:spPr>
        <p:txBody>
          <a:bodyPr wrap="none" anchor="ctr" anchorCtr="0">
            <a:spAutoFit/>
          </a:bodyPr>
          <a:p>
            <a:pPr algn="ctr">
              <a:lnSpc>
                <a:spcPct val="90000"/>
              </a:lnSpc>
            </a:pPr>
            <a:r>
              <a:rPr lang="zh-CN" altLang="en-US" sz="4600" dirty="0">
                <a:latin typeface="黑体" panose="02010609060101010101" pitchFamily="49" charset="-122"/>
              </a:rPr>
              <a:t> </a:t>
            </a:r>
            <a:r>
              <a:rPr lang="en-US" altLang="zh-CN" b="0" dirty="0">
                <a:solidFill>
                  <a:schemeClr val="tx1"/>
                </a:solidFill>
                <a:latin typeface="宋体" panose="02010600030101010101" pitchFamily="2" charset="-122"/>
                <a:ea typeface="宋体" panose="02010600030101010101" pitchFamily="2" charset="-122"/>
              </a:rPr>
              <a:t>2</a:t>
            </a:r>
            <a:r>
              <a:rPr lang="zh-CN" altLang="en-US" b="0" dirty="0">
                <a:solidFill>
                  <a:schemeClr val="tx1"/>
                </a:solidFill>
                <a:latin typeface="宋体" panose="02010600030101010101" pitchFamily="2" charset="-122"/>
                <a:ea typeface="宋体" panose="02010600030101010101" pitchFamily="2" charset="-122"/>
              </a:rPr>
              <a:t>、焊接气瓶</a:t>
            </a:r>
            <a:endParaRPr lang="zh-CN" altLang="en-US" b="0" dirty="0">
              <a:solidFill>
                <a:schemeClr val="tx1"/>
              </a:solidFill>
              <a:latin typeface="宋体" panose="02010600030101010101" pitchFamily="2" charset="-122"/>
              <a:ea typeface="宋体" panose="02010600030101010101" pitchFamily="2" charset="-122"/>
            </a:endParaRPr>
          </a:p>
        </p:txBody>
      </p:sp>
      <p:sp>
        <p:nvSpPr>
          <p:cNvPr id="12296" name="Rectangle 20"/>
          <p:cNvSpPr/>
          <p:nvPr/>
        </p:nvSpPr>
        <p:spPr>
          <a:xfrm>
            <a:off x="4412616" y="4749483"/>
            <a:ext cx="3525520" cy="727710"/>
          </a:xfrm>
          <a:prstGeom prst="rect">
            <a:avLst/>
          </a:prstGeom>
          <a:noFill/>
          <a:ln w="9525">
            <a:noFill/>
          </a:ln>
        </p:spPr>
        <p:txBody>
          <a:bodyPr wrap="none" anchor="ctr" anchorCtr="0">
            <a:spAutoFit/>
          </a:bodyPr>
          <a:p>
            <a:pPr algn="ctr">
              <a:lnSpc>
                <a:spcPct val="90000"/>
              </a:lnSpc>
            </a:pPr>
            <a:r>
              <a:rPr lang="zh-CN" altLang="en-US" sz="4600" dirty="0">
                <a:latin typeface="黑体" panose="02010609060101010101" pitchFamily="49" charset="-122"/>
              </a:rPr>
              <a:t> </a:t>
            </a:r>
            <a:r>
              <a:rPr lang="en-US" altLang="zh-CN" b="0" dirty="0">
                <a:solidFill>
                  <a:schemeClr val="tx1"/>
                </a:solidFill>
                <a:latin typeface="宋体" panose="02010600030101010101" pitchFamily="2" charset="-122"/>
                <a:ea typeface="宋体" panose="02010600030101010101" pitchFamily="2" charset="-122"/>
              </a:rPr>
              <a:t>3</a:t>
            </a:r>
            <a:r>
              <a:rPr lang="zh-CN" altLang="en-US" b="0" dirty="0">
                <a:solidFill>
                  <a:schemeClr val="tx1"/>
                </a:solidFill>
                <a:latin typeface="宋体" panose="02010600030101010101" pitchFamily="2" charset="-122"/>
                <a:ea typeface="宋体" panose="02010600030101010101" pitchFamily="2" charset="-122"/>
              </a:rPr>
              <a:t>、溶解乙炔气瓶</a:t>
            </a:r>
            <a:endParaRPr lang="zh-CN" altLang="en-US" b="0" dirty="0">
              <a:solidFill>
                <a:schemeClr val="tx1"/>
              </a:solidFill>
              <a:latin typeface="宋体" panose="02010600030101010101" pitchFamily="2" charset="-122"/>
              <a:ea typeface="宋体" panose="02010600030101010101" pitchFamily="2" charset="-122"/>
            </a:endParaRPr>
          </a:p>
        </p:txBody>
      </p:sp>
      <p:sp>
        <p:nvSpPr>
          <p:cNvPr id="12297" name="Rectangle 21"/>
          <p:cNvSpPr/>
          <p:nvPr/>
        </p:nvSpPr>
        <p:spPr>
          <a:xfrm>
            <a:off x="4729004" y="5927408"/>
            <a:ext cx="2418080" cy="534035"/>
          </a:xfrm>
          <a:prstGeom prst="rect">
            <a:avLst/>
          </a:prstGeom>
          <a:noFill/>
          <a:ln w="9525">
            <a:noFill/>
          </a:ln>
        </p:spPr>
        <p:txBody>
          <a:bodyPr wrap="none" anchor="ctr" anchorCtr="0">
            <a:spAutoFit/>
          </a:bodyPr>
          <a:p>
            <a:pPr algn="ctr">
              <a:lnSpc>
                <a:spcPct val="90000"/>
              </a:lnSpc>
            </a:pPr>
            <a:r>
              <a:rPr lang="en-US" altLang="zh-CN" b="0" dirty="0">
                <a:solidFill>
                  <a:schemeClr val="tx1"/>
                </a:solidFill>
                <a:latin typeface="宋体" panose="02010600030101010101" pitchFamily="2" charset="-122"/>
                <a:ea typeface="宋体" panose="02010600030101010101" pitchFamily="2" charset="-122"/>
              </a:rPr>
              <a:t>4</a:t>
            </a:r>
            <a:r>
              <a:rPr lang="zh-CN" altLang="en-US" b="0" dirty="0">
                <a:solidFill>
                  <a:schemeClr val="tx1"/>
                </a:solidFill>
                <a:latin typeface="宋体" panose="02010600030101010101" pitchFamily="2" charset="-122"/>
                <a:ea typeface="宋体" panose="02010600030101010101" pitchFamily="2" charset="-122"/>
              </a:rPr>
              <a:t>、吸附气瓶</a:t>
            </a:r>
            <a:endParaRPr lang="zh-CN" altLang="en-US" b="0" dirty="0">
              <a:solidFill>
                <a:schemeClr val="tx1"/>
              </a:solidFill>
              <a:latin typeface="宋体" panose="02010600030101010101" pitchFamily="2" charset="-122"/>
              <a:ea typeface="宋体" panose="02010600030101010101" pitchFamily="2" charset="-122"/>
            </a:endParaRPr>
          </a:p>
        </p:txBody>
      </p:sp>
      <p:sp>
        <p:nvSpPr>
          <p:cNvPr id="12298" name="Rectangle 22"/>
          <p:cNvSpPr/>
          <p:nvPr/>
        </p:nvSpPr>
        <p:spPr>
          <a:xfrm>
            <a:off x="4732973" y="6939439"/>
            <a:ext cx="2824480" cy="534035"/>
          </a:xfrm>
          <a:prstGeom prst="rect">
            <a:avLst/>
          </a:prstGeom>
          <a:noFill/>
          <a:ln w="9525">
            <a:noFill/>
          </a:ln>
        </p:spPr>
        <p:txBody>
          <a:bodyPr wrap="none" anchor="ctr" anchorCtr="0">
            <a:spAutoFit/>
          </a:bodyPr>
          <a:p>
            <a:pPr algn="ctr">
              <a:lnSpc>
                <a:spcPct val="90000"/>
              </a:lnSpc>
            </a:pPr>
            <a:r>
              <a:rPr lang="en-US" altLang="zh-CN" b="0" dirty="0">
                <a:solidFill>
                  <a:schemeClr val="tx1"/>
                </a:solidFill>
                <a:latin typeface="宋体" panose="02010600030101010101" pitchFamily="2" charset="-122"/>
                <a:ea typeface="宋体" panose="02010600030101010101" pitchFamily="2" charset="-122"/>
              </a:rPr>
              <a:t>5</a:t>
            </a:r>
            <a:r>
              <a:rPr lang="zh-CN" altLang="en-US" b="0" dirty="0">
                <a:solidFill>
                  <a:schemeClr val="tx1"/>
                </a:solidFill>
                <a:latin typeface="宋体" panose="02010600030101010101" pitchFamily="2" charset="-122"/>
                <a:ea typeface="宋体" panose="02010600030101010101" pitchFamily="2" charset="-122"/>
              </a:rPr>
              <a:t>、玻璃钢气瓶</a:t>
            </a:r>
            <a:endParaRPr lang="zh-CN" altLang="en-US" b="0" dirty="0">
              <a:solidFill>
                <a:schemeClr val="tx1"/>
              </a:solidFill>
              <a:latin typeface="宋体" panose="02010600030101010101" pitchFamily="2" charset="-122"/>
              <a:ea typeface="宋体" panose="02010600030101010101" pitchFamily="2" charset="-122"/>
            </a:endParaRPr>
          </a:p>
        </p:txBody>
      </p:sp>
      <p:pic>
        <p:nvPicPr>
          <p:cNvPr id="12299" name="Picture 24" descr="暴风截屏20081110113713"/>
          <p:cNvPicPr>
            <a:picLocks noChangeAspect="1"/>
          </p:cNvPicPr>
          <p:nvPr/>
        </p:nvPicPr>
        <p:blipFill>
          <a:blip r:embed="rId1"/>
          <a:stretch>
            <a:fillRect/>
          </a:stretch>
        </p:blipFill>
        <p:spPr>
          <a:xfrm>
            <a:off x="7942263" y="2973388"/>
            <a:ext cx="4757737" cy="4816475"/>
          </a:xfrm>
          <a:prstGeom prst="rect">
            <a:avLst/>
          </a:prstGeom>
          <a:noFill/>
          <a:ln w="9525">
            <a:noFill/>
          </a:ln>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AutoShape 2"/>
          <p:cNvSpPr/>
          <p:nvPr/>
        </p:nvSpPr>
        <p:spPr>
          <a:xfrm rot="-2053206">
            <a:off x="10118725" y="7292975"/>
            <a:ext cx="2620963" cy="1712913"/>
          </a:xfrm>
          <a:prstGeom prst="irregularSeal1">
            <a:avLst/>
          </a:prstGeom>
          <a:solidFill>
            <a:srgbClr val="FF9900">
              <a:alpha val="76862"/>
            </a:srgbClr>
          </a:solidFill>
          <a:ln w="9525">
            <a:noFill/>
          </a:ln>
        </p:spPr>
        <p:txBody>
          <a:bodyPr wrap="none" anchor="ctr" anchorCtr="0"/>
          <a:p>
            <a:pPr algn="ctr" eaLnBrk="1" hangingPunct="1">
              <a:lnSpc>
                <a:spcPct val="90000"/>
              </a:lnSpc>
            </a:pPr>
            <a:r>
              <a:rPr lang="zh-CN" altLang="en-US" sz="2800" dirty="0">
                <a:solidFill>
                  <a:srgbClr val="FF3300"/>
                </a:solidFill>
                <a:latin typeface="黑体" panose="02010609060101010101" pitchFamily="49" charset="-122"/>
              </a:rPr>
              <a:t>风险</a:t>
            </a:r>
            <a:endParaRPr lang="zh-CN" altLang="en-US" sz="2800" dirty="0">
              <a:solidFill>
                <a:srgbClr val="FF3300"/>
              </a:solidFill>
              <a:latin typeface="黑体" panose="02010609060101010101" pitchFamily="49" charset="-122"/>
            </a:endParaRPr>
          </a:p>
        </p:txBody>
      </p:sp>
      <p:sp>
        <p:nvSpPr>
          <p:cNvPr id="82947" name="Rectangle 13"/>
          <p:cNvSpPr/>
          <p:nvPr/>
        </p:nvSpPr>
        <p:spPr>
          <a:xfrm>
            <a:off x="2368550" y="2321719"/>
            <a:ext cx="9477375" cy="755650"/>
          </a:xfrm>
          <a:prstGeom prst="rect">
            <a:avLst/>
          </a:prstGeom>
          <a:noFill/>
          <a:ln w="9525">
            <a:noFill/>
          </a:ln>
        </p:spPr>
        <p:txBody>
          <a:bodyPr anchor="ctr" anchorCtr="0">
            <a:spAutoFit/>
          </a:bodyPr>
          <a:p>
            <a:pPr algn="ctr" eaLnBrk="1" hangingPunct="1">
              <a:lnSpc>
                <a:spcPct val="135000"/>
              </a:lnSpc>
            </a:pPr>
            <a:r>
              <a:rPr lang="en-US" altLang="zh-CN" dirty="0">
                <a:solidFill>
                  <a:srgbClr val="FF0000"/>
                </a:solidFill>
                <a:latin typeface="Arial" panose="020B0604020202020204" pitchFamily="34" charset="0"/>
                <a:ea typeface="宋体" panose="02010600030101010101" pitchFamily="2" charset="-122"/>
              </a:rPr>
              <a:t>2</a:t>
            </a:r>
            <a:r>
              <a:rPr lang="zh-CN" altLang="en-US" dirty="0">
                <a:solidFill>
                  <a:srgbClr val="FF0000"/>
                </a:solidFill>
                <a:latin typeface="Arial" panose="020B0604020202020204" pitchFamily="34" charset="0"/>
                <a:ea typeface="宋体" panose="02010600030101010101" pitchFamily="2" charset="-122"/>
              </a:rPr>
              <a:t>、气瓶的检验周期</a:t>
            </a:r>
            <a:endParaRPr lang="zh-CN" altLang="en-US" dirty="0">
              <a:solidFill>
                <a:srgbClr val="FF0000"/>
              </a:solidFill>
              <a:latin typeface="Arial" panose="020B0604020202020204" pitchFamily="34" charset="0"/>
              <a:ea typeface="宋体" panose="02010600030101010101" pitchFamily="2" charset="-122"/>
            </a:endParaRPr>
          </a:p>
        </p:txBody>
      </p:sp>
      <p:sp>
        <p:nvSpPr>
          <p:cNvPr id="82948" name="Rectangle 4"/>
          <p:cNvSpPr/>
          <p:nvPr/>
        </p:nvSpPr>
        <p:spPr>
          <a:xfrm>
            <a:off x="1723867" y="1576388"/>
            <a:ext cx="4545330" cy="58928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a:tileRect/>
          </a:gradFill>
          <a:ln w="9525">
            <a:noFill/>
          </a:ln>
          <a:effectLst>
            <a:prstShdw prst="shdw17" dist="17961" dir="2699999">
              <a:srgbClr val="708688"/>
            </a:prstShdw>
          </a:effectLst>
        </p:spPr>
        <p:txBody>
          <a:bodyPr wrap="none">
            <a:spAutoFit/>
          </a:bodyPr>
          <a:p>
            <a:pPr algn="ctr" eaLnBrk="1" hangingPunct="1">
              <a:lnSpc>
                <a:spcPct val="90000"/>
              </a:lnSpc>
              <a:spcBef>
                <a:spcPct val="50000"/>
              </a:spcBef>
            </a:pPr>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四）气瓶的定期检验</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82949" name="Rectangle 17"/>
          <p:cNvSpPr/>
          <p:nvPr/>
        </p:nvSpPr>
        <p:spPr>
          <a:xfrm>
            <a:off x="1903413" y="3546475"/>
            <a:ext cx="10383837" cy="3576955"/>
          </a:xfrm>
          <a:prstGeom prst="rect">
            <a:avLst/>
          </a:prstGeom>
          <a:noFill/>
          <a:ln w="9525">
            <a:noFill/>
          </a:ln>
        </p:spPr>
        <p:txBody>
          <a:bodyPr anchor="t" anchorCtr="1">
            <a:spAutoFit/>
          </a:bodyPr>
          <a:p>
            <a:pPr eaLnBrk="1" hangingPunct="1">
              <a:lnSpc>
                <a:spcPct val="90000"/>
              </a:lnSpc>
            </a:pPr>
            <a:r>
              <a:rPr lang="zh-CN" altLang="en-US" sz="2800" b="0" dirty="0">
                <a:solidFill>
                  <a:schemeClr val="tx1"/>
                </a:solidFill>
                <a:latin typeface="宋体" panose="02010600030101010101" pitchFamily="2" charset="-122"/>
                <a:ea typeface="宋体" panose="02010600030101010101" pitchFamily="2" charset="-122"/>
              </a:rPr>
              <a:t>气瓶在使用过程中，发现有严重腐蚀、损伤或对其安全可靠性有怀疑时，应提前进行检验。</a:t>
            </a:r>
            <a:endParaRPr lang="zh-CN" altLang="en-US" sz="2800"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sz="2800" b="0" dirty="0">
                <a:solidFill>
                  <a:schemeClr val="tx1"/>
                </a:solidFill>
                <a:latin typeface="宋体" panose="02010600030101010101" pitchFamily="2" charset="-122"/>
                <a:ea typeface="宋体" panose="02010600030101010101" pitchFamily="2" charset="-122"/>
              </a:rPr>
              <a:t>库存和停用时间超过一个检验周期的气瓶，启用前应进行检验。</a:t>
            </a:r>
            <a:endParaRPr lang="zh-CN" altLang="en-US" sz="2800"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zh-CN" altLang="en-US" sz="2800" b="0" dirty="0">
                <a:solidFill>
                  <a:schemeClr val="tx1"/>
                </a:solidFill>
                <a:latin typeface="宋体" panose="02010600030101010101" pitchFamily="2" charset="-122"/>
                <a:ea typeface="宋体" panose="02010600030101010101" pitchFamily="2" charset="-122"/>
              </a:rPr>
              <a:t>气瓶定期检验，必须逐只进行。各类气瓶定期检验的项目和要求应符合相应的国家标准。如：</a:t>
            </a:r>
            <a:endParaRPr lang="zh-CN" altLang="en-US" sz="2800"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en-US" altLang="zh-CN" sz="2800" b="0" dirty="0">
                <a:solidFill>
                  <a:schemeClr val="tx1"/>
                </a:solidFill>
                <a:latin typeface="宋体" panose="02010600030101010101" pitchFamily="2" charset="-122"/>
                <a:ea typeface="宋体" panose="02010600030101010101" pitchFamily="2" charset="-122"/>
              </a:rPr>
              <a:t>GBl3004—1999《</a:t>
            </a:r>
            <a:r>
              <a:rPr lang="zh-CN" altLang="en-US" sz="2800" b="0" dirty="0">
                <a:solidFill>
                  <a:schemeClr val="tx1"/>
                </a:solidFill>
                <a:latin typeface="宋体" panose="02010600030101010101" pitchFamily="2" charset="-122"/>
                <a:ea typeface="宋体" panose="02010600030101010101" pitchFamily="2" charset="-122"/>
              </a:rPr>
              <a:t>钢质无缝气瓶定期检验与评定</a:t>
            </a:r>
            <a:r>
              <a:rPr lang="en-US" altLang="zh-CN" sz="2800" b="0" dirty="0">
                <a:solidFill>
                  <a:schemeClr val="tx1"/>
                </a:solidFill>
                <a:latin typeface="宋体" panose="02010600030101010101" pitchFamily="2" charset="-122"/>
                <a:ea typeface="宋体" panose="02010600030101010101" pitchFamily="2" charset="-122"/>
              </a:rPr>
              <a:t>》</a:t>
            </a:r>
            <a:r>
              <a:rPr lang="zh-CN" altLang="en-US" sz="2800" b="0" dirty="0">
                <a:solidFill>
                  <a:schemeClr val="tx1"/>
                </a:solidFill>
                <a:latin typeface="宋体" panose="02010600030101010101" pitchFamily="2" charset="-122"/>
                <a:ea typeface="宋体" panose="02010600030101010101" pitchFamily="2" charset="-122"/>
              </a:rPr>
              <a:t>；</a:t>
            </a:r>
            <a:endParaRPr lang="zh-CN" altLang="en-US" sz="2800"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en-US" altLang="zh-CN" sz="2800" b="0" dirty="0">
                <a:solidFill>
                  <a:schemeClr val="tx1"/>
                </a:solidFill>
                <a:latin typeface="宋体" panose="02010600030101010101" pitchFamily="2" charset="-122"/>
                <a:ea typeface="宋体" panose="02010600030101010101" pitchFamily="2" charset="-122"/>
              </a:rPr>
              <a:t>GBl3075—1999《</a:t>
            </a:r>
            <a:r>
              <a:rPr lang="zh-CN" altLang="en-US" sz="2800" b="0" dirty="0">
                <a:solidFill>
                  <a:schemeClr val="tx1"/>
                </a:solidFill>
                <a:latin typeface="宋体" panose="02010600030101010101" pitchFamily="2" charset="-122"/>
                <a:ea typeface="宋体" panose="02010600030101010101" pitchFamily="2" charset="-122"/>
              </a:rPr>
              <a:t>钢质焊接气瓶定期检验与评定</a:t>
            </a:r>
            <a:r>
              <a:rPr lang="en-US" altLang="zh-CN" sz="2800" b="0" dirty="0">
                <a:solidFill>
                  <a:schemeClr val="tx1"/>
                </a:solidFill>
                <a:latin typeface="宋体" panose="02010600030101010101" pitchFamily="2" charset="-122"/>
                <a:ea typeface="宋体" panose="02010600030101010101" pitchFamily="2" charset="-122"/>
              </a:rPr>
              <a:t>》</a:t>
            </a:r>
            <a:r>
              <a:rPr lang="zh-CN" altLang="en-US" sz="2800" b="0" dirty="0">
                <a:solidFill>
                  <a:schemeClr val="tx1"/>
                </a:solidFill>
                <a:latin typeface="宋体" panose="02010600030101010101" pitchFamily="2" charset="-122"/>
                <a:ea typeface="宋体" panose="02010600030101010101" pitchFamily="2" charset="-122"/>
              </a:rPr>
              <a:t>；</a:t>
            </a:r>
            <a:endParaRPr lang="zh-CN" altLang="en-US" sz="2800"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en-US" altLang="zh-CN" sz="2800" b="0" dirty="0">
                <a:solidFill>
                  <a:schemeClr val="tx1"/>
                </a:solidFill>
                <a:latin typeface="宋体" panose="02010600030101010101" pitchFamily="2" charset="-122"/>
                <a:ea typeface="宋体" panose="02010600030101010101" pitchFamily="2" charset="-122"/>
              </a:rPr>
              <a:t>GBl3076—2009《</a:t>
            </a:r>
            <a:r>
              <a:rPr lang="zh-CN" altLang="en-US" sz="2800" b="0" dirty="0">
                <a:solidFill>
                  <a:schemeClr val="tx1"/>
                </a:solidFill>
                <a:latin typeface="宋体" panose="02010600030101010101" pitchFamily="2" charset="-122"/>
                <a:ea typeface="宋体" panose="02010600030101010101" pitchFamily="2" charset="-122"/>
              </a:rPr>
              <a:t>溶解乙炔气瓶定期检验与评定</a:t>
            </a:r>
            <a:r>
              <a:rPr lang="en-US" altLang="zh-CN" sz="2800" b="0" dirty="0">
                <a:solidFill>
                  <a:schemeClr val="tx1"/>
                </a:solidFill>
                <a:latin typeface="宋体" panose="02010600030101010101" pitchFamily="2" charset="-122"/>
                <a:ea typeface="宋体" panose="02010600030101010101" pitchFamily="2" charset="-122"/>
              </a:rPr>
              <a:t>》</a:t>
            </a:r>
            <a:r>
              <a:rPr lang="zh-CN" altLang="en-US" sz="2800" b="0" dirty="0">
                <a:solidFill>
                  <a:schemeClr val="tx1"/>
                </a:solidFill>
                <a:latin typeface="宋体" panose="02010600030101010101" pitchFamily="2" charset="-122"/>
                <a:ea typeface="宋体" panose="02010600030101010101" pitchFamily="2" charset="-122"/>
              </a:rPr>
              <a:t>；</a:t>
            </a:r>
            <a:endParaRPr lang="zh-CN" altLang="en-US" sz="2800" b="0" dirty="0">
              <a:solidFill>
                <a:schemeClr val="tx1"/>
              </a:solidFill>
              <a:latin typeface="宋体" panose="02010600030101010101" pitchFamily="2" charset="-122"/>
              <a:ea typeface="宋体" panose="02010600030101010101" pitchFamily="2" charset="-122"/>
            </a:endParaRPr>
          </a:p>
          <a:p>
            <a:pPr eaLnBrk="1" hangingPunct="1">
              <a:lnSpc>
                <a:spcPct val="90000"/>
              </a:lnSpc>
            </a:pPr>
            <a:r>
              <a:rPr lang="en-US" altLang="zh-CN" sz="2800" b="0" dirty="0">
                <a:solidFill>
                  <a:schemeClr val="tx1"/>
                </a:solidFill>
                <a:latin typeface="宋体" panose="02010600030101010101" pitchFamily="2" charset="-122"/>
                <a:ea typeface="宋体" panose="02010600030101010101" pitchFamily="2" charset="-122"/>
              </a:rPr>
              <a:t>GB8334—1999《</a:t>
            </a:r>
            <a:r>
              <a:rPr lang="zh-CN" altLang="en-US" sz="2800" b="0" dirty="0">
                <a:solidFill>
                  <a:schemeClr val="tx1"/>
                </a:solidFill>
                <a:latin typeface="宋体" panose="02010600030101010101" pitchFamily="2" charset="-122"/>
                <a:ea typeface="宋体" panose="02010600030101010101" pitchFamily="2" charset="-122"/>
              </a:rPr>
              <a:t>液化石油气钢瓶定期检验与评定</a:t>
            </a:r>
            <a:r>
              <a:rPr lang="en-US" altLang="zh-CN" sz="2800" b="0" dirty="0">
                <a:solidFill>
                  <a:schemeClr val="tx1"/>
                </a:solidFill>
                <a:latin typeface="宋体" panose="02010600030101010101" pitchFamily="2" charset="-122"/>
                <a:ea typeface="宋体" panose="02010600030101010101" pitchFamily="2" charset="-122"/>
              </a:rPr>
              <a:t>》</a:t>
            </a:r>
            <a:r>
              <a:rPr lang="zh-CN" altLang="en-US" sz="2800" b="0" dirty="0">
                <a:solidFill>
                  <a:schemeClr val="tx1"/>
                </a:solidFill>
                <a:latin typeface="宋体" panose="02010600030101010101" pitchFamily="2" charset="-122"/>
                <a:ea typeface="宋体" panose="02010600030101010101" pitchFamily="2" charset="-122"/>
              </a:rPr>
              <a:t>。</a:t>
            </a:r>
            <a:endParaRPr lang="zh-CN" altLang="en-US" sz="2800" b="0" dirty="0">
              <a:solidFill>
                <a:schemeClr val="tx1"/>
              </a:solidFill>
              <a:latin typeface="宋体" panose="02010600030101010101" pitchFamily="2" charset="-122"/>
              <a:ea typeface="宋体" panose="02010600030101010101" pitchFamily="2" charset="-122"/>
            </a:endParaRPr>
          </a:p>
        </p:txBody>
      </p:sp>
      <p:sp>
        <p:nvSpPr>
          <p:cNvPr id="82950" name="Text Box 33"/>
          <p:cNvSpPr txBox="1"/>
          <p:nvPr/>
        </p:nvSpPr>
        <p:spPr>
          <a:xfrm>
            <a:off x="-644525" y="195263"/>
            <a:ext cx="10887075"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第三部分、工业气瓶风险与预防</a:t>
            </a:r>
            <a:endParaRPr lang="en-US" altLang="zh-CN"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spd="med">
    <p:wheel spokes="4"/>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barn(outVertical)">
                                      <p:cBhvr>
                                        <p:cTn id="7" dur="500"/>
                                        <p:tgtEl>
                                          <p:spTgt spid="69634"/>
                                        </p:tgtEl>
                                      </p:cBhvr>
                                    </p:animEffect>
                                  </p:childTnLst>
                                </p:cTn>
                              </p:par>
                              <p:par>
                                <p:cTn id="8" presetID="6" presetClass="emph" presetSubtype="0" fill="hold" grpId="1" nodeType="withEffect">
                                  <p:stCondLst>
                                    <p:cond delay="0"/>
                                  </p:stCondLst>
                                  <p:childTnLst>
                                    <p:animScale>
                                      <p:cBhvr>
                                        <p:cTn id="9" dur="2000" fill="hold"/>
                                        <p:tgtEl>
                                          <p:spTgt spid="6963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ldLvl="0" animBg="1"/>
      <p:bldP spid="69634" grpId="1"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 Box 33"/>
          <p:cNvSpPr txBox="1"/>
          <p:nvPr/>
        </p:nvSpPr>
        <p:spPr>
          <a:xfrm>
            <a:off x="-26987" y="195263"/>
            <a:ext cx="10737850"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第一部分、工业气瓶种类及相关知识</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13315" name="Line 12"/>
          <p:cNvSpPr/>
          <p:nvPr/>
        </p:nvSpPr>
        <p:spPr>
          <a:xfrm>
            <a:off x="3951288" y="3443288"/>
            <a:ext cx="0" cy="5040312"/>
          </a:xfrm>
          <a:prstGeom prst="line">
            <a:avLst/>
          </a:prstGeom>
          <a:ln w="38100" cap="flat" cmpd="sng">
            <a:solidFill>
              <a:srgbClr val="00B050"/>
            </a:solidFill>
            <a:prstDash val="dash"/>
            <a:headEnd type="none" w="med" len="med"/>
            <a:tailEnd type="none" w="med" len="med"/>
          </a:ln>
        </p:spPr>
      </p:sp>
      <p:sp>
        <p:nvSpPr>
          <p:cNvPr id="13316" name="Rectangle 13"/>
          <p:cNvSpPr/>
          <p:nvPr/>
        </p:nvSpPr>
        <p:spPr>
          <a:xfrm>
            <a:off x="1907223" y="1762125"/>
            <a:ext cx="3434080" cy="534035"/>
          </a:xfrm>
          <a:prstGeom prst="rect">
            <a:avLst/>
          </a:prstGeom>
          <a:noFill/>
          <a:ln w="9525">
            <a:noFill/>
          </a:ln>
        </p:spPr>
        <p:txBody>
          <a:bodyPr wrap="none" anchor="t" anchorCtr="1">
            <a:spAutoFit/>
          </a:bodyPr>
          <a:p>
            <a:pPr algn="ctr" eaLnBrk="1" hangingPunct="1">
              <a:lnSpc>
                <a:spcPct val="90000"/>
              </a:lnSpc>
            </a:pPr>
            <a:r>
              <a:rPr lang="zh-CN" altLang="en-US" b="0" dirty="0">
                <a:solidFill>
                  <a:schemeClr val="tx1"/>
                </a:solidFill>
                <a:latin typeface="方正兰亭中黑_GBK" charset="-122"/>
                <a:ea typeface="方正兰亭中黑_GBK" charset="-122"/>
              </a:rPr>
              <a:t>二、气瓶的分类：</a:t>
            </a:r>
            <a:endParaRPr lang="zh-CN" altLang="en-US" b="0" dirty="0">
              <a:solidFill>
                <a:schemeClr val="tx1"/>
              </a:solidFill>
              <a:latin typeface="方正兰亭中黑_GBK" charset="-122"/>
              <a:ea typeface="方正兰亭中黑_GBK" charset="-122"/>
            </a:endParaRPr>
          </a:p>
        </p:txBody>
      </p:sp>
      <p:sp>
        <p:nvSpPr>
          <p:cNvPr id="13317" name="Rectangle 15"/>
          <p:cNvSpPr/>
          <p:nvPr/>
        </p:nvSpPr>
        <p:spPr>
          <a:xfrm>
            <a:off x="1010603" y="5381308"/>
            <a:ext cx="3042920" cy="534035"/>
          </a:xfrm>
          <a:prstGeom prst="rect">
            <a:avLst/>
          </a:prstGeom>
          <a:noFill/>
          <a:ln w="9525">
            <a:noFill/>
          </a:ln>
        </p:spPr>
        <p:txBody>
          <a:bodyPr wrap="none" anchor="ctr" anchorCtr="0">
            <a:spAutoFit/>
          </a:bodyPr>
          <a:p>
            <a:pPr algn="ctr">
              <a:lnSpc>
                <a:spcPct val="90000"/>
              </a:lnSpc>
            </a:pPr>
            <a:r>
              <a:rPr lang="zh-CN" altLang="en-US" dirty="0">
                <a:latin typeface="黑体" panose="02010609060101010101" pitchFamily="49" charset="-122"/>
              </a:rPr>
              <a:t> </a:t>
            </a:r>
            <a:r>
              <a:rPr lang="en-US" altLang="zh-CN" dirty="0">
                <a:solidFill>
                  <a:schemeClr val="tx1"/>
                </a:solidFill>
                <a:latin typeface="宋体" panose="02010600030101010101" pitchFamily="2" charset="-122"/>
                <a:ea typeface="宋体" panose="02010600030101010101" pitchFamily="2" charset="-122"/>
              </a:rPr>
              <a:t>1</a:t>
            </a:r>
            <a:r>
              <a:rPr lang="zh-CN" altLang="en-US" dirty="0">
                <a:solidFill>
                  <a:schemeClr val="tx1"/>
                </a:solidFill>
                <a:latin typeface="宋体" panose="02010600030101010101" pitchFamily="2" charset="-122"/>
                <a:ea typeface="宋体" panose="02010600030101010101" pitchFamily="2" charset="-122"/>
              </a:rPr>
              <a:t>、按压力分类</a:t>
            </a:r>
            <a:endParaRPr lang="zh-CN" altLang="en-US" dirty="0">
              <a:solidFill>
                <a:schemeClr val="tx1"/>
              </a:solidFill>
              <a:latin typeface="宋体" panose="02010600030101010101" pitchFamily="2" charset="-122"/>
              <a:ea typeface="宋体" panose="02010600030101010101" pitchFamily="2" charset="-122"/>
            </a:endParaRPr>
          </a:p>
        </p:txBody>
      </p:sp>
      <p:graphicFrame>
        <p:nvGraphicFramePr>
          <p:cNvPr id="8208" name="Group 16"/>
          <p:cNvGraphicFramePr>
            <a:graphicFrameLocks noGrp="1"/>
          </p:cNvGraphicFramePr>
          <p:nvPr>
            <p:ph idx="4294967295"/>
          </p:nvPr>
        </p:nvGraphicFramePr>
        <p:xfrm>
          <a:off x="4208780" y="4784725"/>
          <a:ext cx="8592820" cy="2343150"/>
        </p:xfrm>
        <a:graphic>
          <a:graphicData uri="http://schemas.openxmlformats.org/drawingml/2006/table">
            <a:tbl>
              <a:tblPr/>
              <a:tblGrid>
                <a:gridCol w="2119483"/>
                <a:gridCol w="3609885"/>
                <a:gridCol w="2863769"/>
              </a:tblGrid>
              <a:tr h="779716">
                <a:tc>
                  <a:txBody>
                    <a:bodyPr/>
                    <a:lstStyle/>
                    <a:p>
                      <a:pPr marL="342900" marR="0" lvl="0" indent="-342900" algn="l" defTabSz="1279525" rtl="0" eaLnBrk="0" fontAlgn="base" latinLnBrk="0" hangingPunct="0">
                        <a:lnSpc>
                          <a:spcPct val="100000"/>
                        </a:lnSpc>
                        <a:spcBef>
                          <a:spcPct val="0"/>
                        </a:spcBef>
                        <a:spcAft>
                          <a:spcPct val="0"/>
                        </a:spcAft>
                        <a:buClrTx/>
                        <a:buSzTx/>
                        <a:buFontTx/>
                        <a:buNone/>
                      </a:pPr>
                      <a:r>
                        <a:rPr kumimoji="0" lang="zh-CN" sz="2000" b="1"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rPr>
                        <a:t>压力类别</a:t>
                      </a:r>
                      <a:endParaRPr kumimoji="0" lang="zh-CN" sz="2000" b="1"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endParaRPr>
                    </a:p>
                  </a:txBody>
                  <a:tcPr marL="91443" marR="91443" marT="45735" marB="4573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l" defTabSz="1279525" rtl="0" eaLnBrk="0" fontAlgn="base" latinLnBrk="0" hangingPunct="0">
                        <a:lnSpc>
                          <a:spcPct val="100000"/>
                        </a:lnSpc>
                        <a:spcBef>
                          <a:spcPct val="0"/>
                        </a:spcBef>
                        <a:spcAft>
                          <a:spcPct val="0"/>
                        </a:spcAft>
                        <a:buClrTx/>
                        <a:buSzTx/>
                        <a:buFontTx/>
                        <a:buNone/>
                      </a:pPr>
                      <a:r>
                        <a:rPr kumimoji="0" lang="zh-CN" sz="2000" b="1"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rPr>
                        <a:t>高压</a:t>
                      </a:r>
                      <a:endParaRPr kumimoji="0" lang="zh-CN" sz="2000" b="1"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endParaRPr>
                    </a:p>
                  </a:txBody>
                  <a:tcPr marL="91443" marR="91443" marT="45735" marB="4573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l" defTabSz="1279525" rtl="0" eaLnBrk="0" fontAlgn="base" latinLnBrk="0" hangingPunct="0">
                        <a:lnSpc>
                          <a:spcPct val="100000"/>
                        </a:lnSpc>
                        <a:spcBef>
                          <a:spcPct val="0"/>
                        </a:spcBef>
                        <a:spcAft>
                          <a:spcPct val="0"/>
                        </a:spcAft>
                        <a:buClrTx/>
                        <a:buSzTx/>
                        <a:buFontTx/>
                        <a:buNone/>
                      </a:pPr>
                      <a:r>
                        <a:rPr kumimoji="0" lang="zh-CN" sz="2000" b="1"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rPr>
                        <a:t>低压</a:t>
                      </a:r>
                      <a:endParaRPr kumimoji="0" lang="zh-CN" sz="2000" b="1"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endParaRPr>
                    </a:p>
                  </a:txBody>
                  <a:tcPr marL="91443" marR="91443" marT="45735" marB="4573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781717">
                <a:tc>
                  <a:txBody>
                    <a:bodyPr/>
                    <a:lstStyle/>
                    <a:p>
                      <a:pPr marL="342900" marR="0" lvl="0" indent="-342900" algn="l" defTabSz="1279525" rtl="0" eaLnBrk="0" fontAlgn="base" latinLnBrk="0" hangingPunct="0">
                        <a:lnSpc>
                          <a:spcPct val="100000"/>
                        </a:lnSpc>
                        <a:spcBef>
                          <a:spcPct val="0"/>
                        </a:spcBef>
                        <a:spcAft>
                          <a:spcPct val="0"/>
                        </a:spcAft>
                        <a:buClrTx/>
                        <a:buSzTx/>
                        <a:buFontTx/>
                        <a:buNone/>
                      </a:pPr>
                      <a:r>
                        <a:rPr kumimoji="0" lang="zh-CN" sz="2000" b="1"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rPr>
                        <a:t>公称工作压力</a:t>
                      </a:r>
                      <a:endParaRPr kumimoji="0" lang="zh-CN" sz="2000" b="1"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endParaRPr>
                    </a:p>
                  </a:txBody>
                  <a:tcPr marL="91443" marR="91443" marT="45735" marB="4573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lumMod val="50000"/>
                      </a:schemeClr>
                    </a:solidFill>
                  </a:tcPr>
                </a:tc>
                <a:tc>
                  <a:txBody>
                    <a:bodyPr/>
                    <a:lstStyle/>
                    <a:p>
                      <a:pPr marL="342900" marR="0" lvl="0" indent="-342900" algn="l" defTabSz="1279525" rtl="0" eaLnBrk="0" fontAlgn="base" latinLnBrk="0" hangingPunct="0">
                        <a:lnSpc>
                          <a:spcPct val="100000"/>
                        </a:lnSpc>
                        <a:spcBef>
                          <a:spcPct val="0"/>
                        </a:spcBef>
                        <a:spcAft>
                          <a:spcPct val="0"/>
                        </a:spcAft>
                        <a:buClrTx/>
                        <a:buSzTx/>
                        <a:buFontTx/>
                        <a:buNone/>
                      </a:pPr>
                      <a:r>
                        <a:rPr kumimoji="0" lang="en-US" sz="2000" b="1" i="0" u="none" strike="noStrike" cap="none" normalizeH="0" baseline="0" dirty="0" smtClean="0">
                          <a:ln>
                            <a:noFill/>
                          </a:ln>
                          <a:solidFill>
                            <a:srgbClr val="333333"/>
                          </a:solidFill>
                          <a:effectLst/>
                          <a:latin typeface="Tahoma" panose="020B0604030504040204" pitchFamily="34" charset="0"/>
                          <a:ea typeface="宋体" panose="02010600030101010101" pitchFamily="2" charset="-122"/>
                        </a:rPr>
                        <a:t>30</a:t>
                      </a:r>
                      <a:r>
                        <a:rPr kumimoji="0" lang="en-US" sz="2000" b="1" i="0" u="none" strike="noStrike" cap="none" normalizeH="0" baseline="0" dirty="0" smtClean="0">
                          <a:ln>
                            <a:noFill/>
                          </a:ln>
                          <a:solidFill>
                            <a:srgbClr val="333333"/>
                          </a:solidFill>
                          <a:effectLst/>
                          <a:latin typeface="Arial" panose="020B0604020202020204"/>
                          <a:ea typeface="宋体" panose="02010600030101010101" pitchFamily="2" charset="-122"/>
                        </a:rPr>
                        <a:t> </a:t>
                      </a:r>
                      <a:r>
                        <a:rPr kumimoji="0" lang="en-US" sz="2000" b="1" i="0" u="none" strike="noStrike" cap="none" normalizeH="0" baseline="0" dirty="0" smtClean="0">
                          <a:ln>
                            <a:noFill/>
                          </a:ln>
                          <a:solidFill>
                            <a:srgbClr val="333333"/>
                          </a:solidFill>
                          <a:effectLst/>
                          <a:latin typeface="Tahoma" panose="020B0604030504040204" pitchFamily="34" charset="0"/>
                          <a:ea typeface="宋体" panose="02010600030101010101" pitchFamily="2" charset="-122"/>
                        </a:rPr>
                        <a:t> 20</a:t>
                      </a:r>
                      <a:r>
                        <a:rPr kumimoji="0" lang="en-US" sz="2000" b="1" i="0" u="none" strike="noStrike" cap="none" normalizeH="0" baseline="0" dirty="0" smtClean="0">
                          <a:ln>
                            <a:noFill/>
                          </a:ln>
                          <a:solidFill>
                            <a:srgbClr val="333333"/>
                          </a:solidFill>
                          <a:effectLst/>
                          <a:latin typeface="Arial" panose="020B0604020202020204"/>
                          <a:ea typeface="宋体" panose="02010600030101010101" pitchFamily="2" charset="-122"/>
                        </a:rPr>
                        <a:t> </a:t>
                      </a:r>
                      <a:r>
                        <a:rPr kumimoji="0" lang="en-US" sz="2000" b="1" i="0" u="none" strike="noStrike" cap="none" normalizeH="0" baseline="0" dirty="0" smtClean="0">
                          <a:ln>
                            <a:noFill/>
                          </a:ln>
                          <a:solidFill>
                            <a:srgbClr val="333333"/>
                          </a:solidFill>
                          <a:effectLst/>
                          <a:latin typeface="Tahoma" panose="020B0604030504040204" pitchFamily="34" charset="0"/>
                          <a:ea typeface="宋体" panose="02010600030101010101" pitchFamily="2" charset="-122"/>
                        </a:rPr>
                        <a:t> 15</a:t>
                      </a:r>
                      <a:r>
                        <a:rPr kumimoji="0" lang="en-US" sz="2000" b="1" i="0" u="none" strike="noStrike" cap="none" normalizeH="0" baseline="0" dirty="0" smtClean="0">
                          <a:ln>
                            <a:noFill/>
                          </a:ln>
                          <a:solidFill>
                            <a:srgbClr val="333333"/>
                          </a:solidFill>
                          <a:effectLst/>
                          <a:latin typeface="Arial" panose="020B0604020202020204"/>
                          <a:ea typeface="宋体" panose="02010600030101010101" pitchFamily="2" charset="-122"/>
                        </a:rPr>
                        <a:t> </a:t>
                      </a:r>
                      <a:r>
                        <a:rPr kumimoji="0" lang="en-US" sz="2000" b="1" i="0" u="none" strike="noStrike" cap="none" normalizeH="0" baseline="0" dirty="0" smtClean="0">
                          <a:ln>
                            <a:noFill/>
                          </a:ln>
                          <a:solidFill>
                            <a:srgbClr val="333333"/>
                          </a:solidFill>
                          <a:effectLst/>
                          <a:latin typeface="Tahoma" panose="020B0604030504040204" pitchFamily="34" charset="0"/>
                          <a:ea typeface="宋体" panose="02010600030101010101" pitchFamily="2" charset="-122"/>
                        </a:rPr>
                        <a:t> </a:t>
                      </a:r>
                      <a:r>
                        <a:rPr kumimoji="0" lang="en-US" sz="2000" b="1" i="0" u="none" strike="noStrike" cap="none" normalizeH="0" baseline="0" dirty="0" smtClean="0">
                          <a:ln>
                            <a:noFill/>
                          </a:ln>
                          <a:solidFill>
                            <a:srgbClr val="333333"/>
                          </a:solidFill>
                          <a:effectLst/>
                          <a:latin typeface="Arial" panose="020B0604020202020204"/>
                          <a:ea typeface="宋体" panose="02010600030101010101" pitchFamily="2" charset="-122"/>
                        </a:rPr>
                        <a:t> </a:t>
                      </a:r>
                      <a:r>
                        <a:rPr kumimoji="0" lang="en-US" sz="2000" b="1" i="0" u="none" strike="noStrike" cap="none" normalizeH="0" baseline="0" dirty="0" smtClean="0">
                          <a:ln>
                            <a:noFill/>
                          </a:ln>
                          <a:solidFill>
                            <a:srgbClr val="333333"/>
                          </a:solidFill>
                          <a:effectLst/>
                          <a:latin typeface="Tahoma" panose="020B0604030504040204" pitchFamily="34" charset="0"/>
                          <a:ea typeface="宋体" panose="02010600030101010101" pitchFamily="2" charset="-122"/>
                        </a:rPr>
                        <a:t> 12.5</a:t>
                      </a:r>
                      <a:r>
                        <a:rPr kumimoji="0" lang="en-US" sz="2000" b="1" i="0" u="none" strike="noStrike" cap="none" normalizeH="0" baseline="0" dirty="0" smtClean="0">
                          <a:ln>
                            <a:noFill/>
                          </a:ln>
                          <a:solidFill>
                            <a:srgbClr val="333333"/>
                          </a:solidFill>
                          <a:effectLst/>
                          <a:latin typeface="Arial" panose="020B0604020202020204"/>
                          <a:ea typeface="宋体" panose="02010600030101010101" pitchFamily="2" charset="-122"/>
                        </a:rPr>
                        <a:t> </a:t>
                      </a:r>
                      <a:r>
                        <a:rPr kumimoji="0" lang="en-US" sz="2000" b="1" i="0" u="none" strike="noStrike" cap="none" normalizeH="0" baseline="0" dirty="0" smtClean="0">
                          <a:ln>
                            <a:noFill/>
                          </a:ln>
                          <a:solidFill>
                            <a:srgbClr val="333333"/>
                          </a:solidFill>
                          <a:effectLst/>
                          <a:latin typeface="Tahoma" panose="020B0604030504040204" pitchFamily="34" charset="0"/>
                          <a:ea typeface="宋体" panose="02010600030101010101" pitchFamily="2" charset="-122"/>
                        </a:rPr>
                        <a:t> 8</a:t>
                      </a:r>
                      <a:endParaRPr kumimoji="0" lang="en-US" sz="2000" b="1" i="0" u="none" strike="noStrike" cap="none" normalizeH="0" baseline="0" dirty="0" smtClean="0">
                        <a:ln>
                          <a:noFill/>
                        </a:ln>
                        <a:solidFill>
                          <a:srgbClr val="333333"/>
                        </a:solidFill>
                        <a:effectLst/>
                        <a:latin typeface="Arial" panose="020B0604020202020204" pitchFamily="34" charset="0"/>
                        <a:ea typeface="宋体" panose="02010600030101010101" pitchFamily="2" charset="-122"/>
                      </a:endParaRPr>
                    </a:p>
                  </a:txBody>
                  <a:tcPr marL="91443" marR="91443" marT="45735" marB="4573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lumMod val="50000"/>
                      </a:schemeClr>
                    </a:solidFill>
                  </a:tcPr>
                </a:tc>
                <a:tc>
                  <a:txBody>
                    <a:bodyPr/>
                    <a:lstStyle/>
                    <a:p>
                      <a:pPr marL="342900" marR="0" lvl="0" indent="-342900" algn="l" defTabSz="1279525" rtl="0" eaLnBrk="0" fontAlgn="base" latinLnBrk="0" hangingPunct="0">
                        <a:lnSpc>
                          <a:spcPct val="100000"/>
                        </a:lnSpc>
                        <a:spcBef>
                          <a:spcPct val="0"/>
                        </a:spcBef>
                        <a:spcAft>
                          <a:spcPct val="0"/>
                        </a:spcAft>
                        <a:buClrTx/>
                        <a:buSzTx/>
                        <a:buFontTx/>
                        <a:buNone/>
                      </a:pPr>
                      <a:r>
                        <a:rPr kumimoji="0" lang="en-US" sz="2000" b="1" i="0" u="none" strike="noStrike" cap="none" normalizeH="0" baseline="0" dirty="0" smtClean="0">
                          <a:ln>
                            <a:noFill/>
                          </a:ln>
                          <a:solidFill>
                            <a:srgbClr val="333333"/>
                          </a:solidFill>
                          <a:effectLst/>
                          <a:latin typeface="Tahoma" panose="020B0604030504040204" pitchFamily="34" charset="0"/>
                          <a:ea typeface="宋体" panose="02010600030101010101" pitchFamily="2" charset="-122"/>
                        </a:rPr>
                        <a:t>5</a:t>
                      </a:r>
                      <a:r>
                        <a:rPr kumimoji="0" lang="en-US" sz="2000" b="1" i="0" u="none" strike="noStrike" cap="none" normalizeH="0" baseline="0" dirty="0" smtClean="0">
                          <a:ln>
                            <a:noFill/>
                          </a:ln>
                          <a:solidFill>
                            <a:srgbClr val="333333"/>
                          </a:solidFill>
                          <a:effectLst/>
                          <a:latin typeface="Arial" panose="020B0604020202020204"/>
                          <a:ea typeface="宋体" panose="02010600030101010101" pitchFamily="2" charset="-122"/>
                        </a:rPr>
                        <a:t> </a:t>
                      </a:r>
                      <a:r>
                        <a:rPr kumimoji="0" lang="en-US" sz="2000" b="1" i="0" u="none" strike="noStrike" cap="none" normalizeH="0" baseline="0" dirty="0" smtClean="0">
                          <a:ln>
                            <a:noFill/>
                          </a:ln>
                          <a:solidFill>
                            <a:srgbClr val="333333"/>
                          </a:solidFill>
                          <a:effectLst/>
                          <a:latin typeface="Tahoma" panose="020B0604030504040204" pitchFamily="34" charset="0"/>
                          <a:ea typeface="宋体" panose="02010600030101010101" pitchFamily="2" charset="-122"/>
                        </a:rPr>
                        <a:t> 3</a:t>
                      </a:r>
                      <a:r>
                        <a:rPr kumimoji="0" lang="en-US" sz="2000" b="1" i="0" u="none" strike="noStrike" cap="none" normalizeH="0" baseline="0" dirty="0" smtClean="0">
                          <a:ln>
                            <a:noFill/>
                          </a:ln>
                          <a:solidFill>
                            <a:srgbClr val="333333"/>
                          </a:solidFill>
                          <a:effectLst/>
                          <a:latin typeface="Arial" panose="020B0604020202020204"/>
                          <a:ea typeface="宋体" panose="02010600030101010101" pitchFamily="2" charset="-122"/>
                        </a:rPr>
                        <a:t> </a:t>
                      </a:r>
                      <a:r>
                        <a:rPr kumimoji="0" lang="en-US" sz="2000" b="1" i="0" u="none" strike="noStrike" cap="none" normalizeH="0" baseline="0" dirty="0" smtClean="0">
                          <a:ln>
                            <a:noFill/>
                          </a:ln>
                          <a:solidFill>
                            <a:srgbClr val="333333"/>
                          </a:solidFill>
                          <a:effectLst/>
                          <a:latin typeface="Tahoma" panose="020B0604030504040204" pitchFamily="34" charset="0"/>
                          <a:ea typeface="宋体" panose="02010600030101010101" pitchFamily="2" charset="-122"/>
                        </a:rPr>
                        <a:t> </a:t>
                      </a:r>
                      <a:r>
                        <a:rPr kumimoji="0" lang="en-US" sz="2000" b="1" i="0" u="none" strike="noStrike" cap="none" normalizeH="0" baseline="0" dirty="0" smtClean="0">
                          <a:ln>
                            <a:noFill/>
                          </a:ln>
                          <a:solidFill>
                            <a:srgbClr val="333333"/>
                          </a:solidFill>
                          <a:effectLst/>
                          <a:latin typeface="Arial" panose="020B0604020202020204"/>
                          <a:ea typeface="宋体" panose="02010600030101010101" pitchFamily="2" charset="-122"/>
                        </a:rPr>
                        <a:t> </a:t>
                      </a:r>
                      <a:r>
                        <a:rPr kumimoji="0" lang="en-US" sz="2000" b="1" i="0" u="none" strike="noStrike" cap="none" normalizeH="0" baseline="0" dirty="0" smtClean="0">
                          <a:ln>
                            <a:noFill/>
                          </a:ln>
                          <a:solidFill>
                            <a:srgbClr val="333333"/>
                          </a:solidFill>
                          <a:effectLst/>
                          <a:latin typeface="Tahoma" panose="020B0604030504040204" pitchFamily="34" charset="0"/>
                          <a:ea typeface="宋体" panose="02010600030101010101" pitchFamily="2" charset="-122"/>
                        </a:rPr>
                        <a:t> 2</a:t>
                      </a:r>
                      <a:r>
                        <a:rPr kumimoji="0" lang="en-US" sz="2000" b="1" i="0" u="none" strike="noStrike" cap="none" normalizeH="0" baseline="0" dirty="0" smtClean="0">
                          <a:ln>
                            <a:noFill/>
                          </a:ln>
                          <a:solidFill>
                            <a:srgbClr val="333333"/>
                          </a:solidFill>
                          <a:effectLst/>
                          <a:latin typeface="Arial" panose="020B0604020202020204"/>
                          <a:ea typeface="宋体" panose="02010600030101010101" pitchFamily="2" charset="-122"/>
                        </a:rPr>
                        <a:t> </a:t>
                      </a:r>
                      <a:r>
                        <a:rPr kumimoji="0" lang="en-US" sz="2000" b="1" i="0" u="none" strike="noStrike" cap="none" normalizeH="0" baseline="0" dirty="0" smtClean="0">
                          <a:ln>
                            <a:noFill/>
                          </a:ln>
                          <a:solidFill>
                            <a:srgbClr val="333333"/>
                          </a:solidFill>
                          <a:effectLst/>
                          <a:latin typeface="Tahoma" panose="020B0604030504040204" pitchFamily="34" charset="0"/>
                          <a:ea typeface="宋体" panose="02010600030101010101" pitchFamily="2" charset="-122"/>
                        </a:rPr>
                        <a:t> </a:t>
                      </a:r>
                      <a:r>
                        <a:rPr kumimoji="0" lang="en-US" sz="2000" b="1" i="0" u="none" strike="noStrike" cap="none" normalizeH="0" baseline="0" dirty="0" smtClean="0">
                          <a:ln>
                            <a:noFill/>
                          </a:ln>
                          <a:solidFill>
                            <a:srgbClr val="333333"/>
                          </a:solidFill>
                          <a:effectLst/>
                          <a:latin typeface="Arial" panose="020B0604020202020204"/>
                          <a:ea typeface="宋体" panose="02010600030101010101" pitchFamily="2" charset="-122"/>
                        </a:rPr>
                        <a:t> </a:t>
                      </a:r>
                      <a:r>
                        <a:rPr kumimoji="0" lang="en-US" sz="2000" b="1" i="0" u="none" strike="noStrike" cap="none" normalizeH="0" baseline="0" dirty="0" smtClean="0">
                          <a:ln>
                            <a:noFill/>
                          </a:ln>
                          <a:solidFill>
                            <a:srgbClr val="333333"/>
                          </a:solidFill>
                          <a:effectLst/>
                          <a:latin typeface="Tahoma" panose="020B0604030504040204" pitchFamily="34" charset="0"/>
                          <a:ea typeface="宋体" panose="02010600030101010101" pitchFamily="2" charset="-122"/>
                        </a:rPr>
                        <a:t> 1</a:t>
                      </a:r>
                      <a:endParaRPr kumimoji="0" lang="en-US" sz="2000" b="1" i="0" u="none" strike="noStrike" cap="none" normalizeH="0" baseline="0" dirty="0" smtClean="0">
                        <a:ln>
                          <a:noFill/>
                        </a:ln>
                        <a:solidFill>
                          <a:srgbClr val="333333"/>
                        </a:solidFill>
                        <a:effectLst/>
                        <a:latin typeface="Arial" panose="020B0604020202020204" pitchFamily="34" charset="0"/>
                        <a:ea typeface="宋体" panose="02010600030101010101" pitchFamily="2" charset="-122"/>
                      </a:endParaRPr>
                    </a:p>
                  </a:txBody>
                  <a:tcPr marL="91443" marR="91443" marT="45735" marB="4573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lumMod val="50000"/>
                      </a:schemeClr>
                    </a:solidFill>
                  </a:tcPr>
                </a:tc>
              </a:tr>
              <a:tr h="781717">
                <a:tc>
                  <a:txBody>
                    <a:bodyPr/>
                    <a:lstStyle/>
                    <a:p>
                      <a:pPr marL="342900" marR="0" lvl="0" indent="-342900" algn="l" defTabSz="1279525" rtl="0" eaLnBrk="0" fontAlgn="base" latinLnBrk="0" hangingPunct="0">
                        <a:lnSpc>
                          <a:spcPct val="100000"/>
                        </a:lnSpc>
                        <a:spcBef>
                          <a:spcPct val="0"/>
                        </a:spcBef>
                        <a:spcAft>
                          <a:spcPct val="0"/>
                        </a:spcAft>
                        <a:buClrTx/>
                        <a:buSzTx/>
                        <a:buFontTx/>
                        <a:buNone/>
                      </a:pPr>
                      <a:r>
                        <a:rPr kumimoji="0" lang="zh-CN" sz="2000" b="1"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rPr>
                        <a:t>水压试验压力</a:t>
                      </a:r>
                      <a:endParaRPr kumimoji="0" lang="zh-CN" sz="2000" b="1"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endParaRPr>
                    </a:p>
                  </a:txBody>
                  <a:tcPr marL="91443" marR="91443" marT="45735" marB="45735" horzOverflow="overflow">
                    <a:lnL>
                      <a:noFill/>
                    </a:lnL>
                    <a:lnR>
                      <a:noFill/>
                    </a:lnR>
                    <a:lnT>
                      <a:noFill/>
                    </a:lnT>
                    <a:lnB>
                      <a:noFill/>
                    </a:lnB>
                    <a:lnTlToBr>
                      <a:noFill/>
                    </a:lnTlToBr>
                    <a:lnBlToTr>
                      <a:noFill/>
                    </a:lnBlToTr>
                    <a:solidFill>
                      <a:schemeClr val="bg1">
                        <a:lumMod val="85000"/>
                      </a:schemeClr>
                    </a:solidFill>
                  </a:tcPr>
                </a:tc>
                <a:tc>
                  <a:txBody>
                    <a:bodyPr/>
                    <a:lstStyle/>
                    <a:p>
                      <a:pPr marL="342900" marR="0" lvl="0" indent="-342900" algn="l" defTabSz="1279525" rtl="0" eaLnBrk="0" fontAlgn="base" latinLnBrk="0" hangingPunct="0">
                        <a:lnSpc>
                          <a:spcPct val="100000"/>
                        </a:lnSpc>
                        <a:spcBef>
                          <a:spcPct val="0"/>
                        </a:spcBef>
                        <a:spcAft>
                          <a:spcPct val="0"/>
                        </a:spcAft>
                        <a:buClrTx/>
                        <a:buSzTx/>
                        <a:buFontTx/>
                        <a:buNone/>
                      </a:pPr>
                      <a:r>
                        <a:rPr kumimoji="0" lang="en-US" sz="2000" b="1" i="0" u="none" strike="noStrike" cap="none" normalizeH="0" baseline="0" dirty="0" smtClean="0">
                          <a:ln>
                            <a:noFill/>
                          </a:ln>
                          <a:solidFill>
                            <a:srgbClr val="333333"/>
                          </a:solidFill>
                          <a:effectLst/>
                          <a:latin typeface="Tahoma" panose="020B0604030504040204" pitchFamily="34" charset="0"/>
                          <a:ea typeface="宋体" panose="02010600030101010101" pitchFamily="2" charset="-122"/>
                        </a:rPr>
                        <a:t>45</a:t>
                      </a:r>
                      <a:r>
                        <a:rPr kumimoji="0" lang="en-US" sz="2000" b="1" i="0" u="none" strike="noStrike" cap="none" normalizeH="0" baseline="0" dirty="0" smtClean="0">
                          <a:ln>
                            <a:noFill/>
                          </a:ln>
                          <a:solidFill>
                            <a:srgbClr val="333333"/>
                          </a:solidFill>
                          <a:effectLst/>
                          <a:latin typeface="Arial" panose="020B0604020202020204"/>
                          <a:ea typeface="宋体" panose="02010600030101010101" pitchFamily="2" charset="-122"/>
                        </a:rPr>
                        <a:t> </a:t>
                      </a:r>
                      <a:r>
                        <a:rPr kumimoji="0" lang="en-US" sz="2000" b="1" i="0" u="none" strike="noStrike" cap="none" normalizeH="0" baseline="0" dirty="0" smtClean="0">
                          <a:ln>
                            <a:noFill/>
                          </a:ln>
                          <a:solidFill>
                            <a:srgbClr val="333333"/>
                          </a:solidFill>
                          <a:effectLst/>
                          <a:latin typeface="Tahoma" panose="020B0604030504040204" pitchFamily="34" charset="0"/>
                          <a:ea typeface="宋体" panose="02010600030101010101" pitchFamily="2" charset="-122"/>
                        </a:rPr>
                        <a:t> 30</a:t>
                      </a:r>
                      <a:r>
                        <a:rPr kumimoji="0" lang="en-US" sz="2000" b="1" i="0" u="none" strike="noStrike" cap="none" normalizeH="0" baseline="0" dirty="0" smtClean="0">
                          <a:ln>
                            <a:noFill/>
                          </a:ln>
                          <a:solidFill>
                            <a:srgbClr val="333333"/>
                          </a:solidFill>
                          <a:effectLst/>
                          <a:latin typeface="Arial" panose="020B0604020202020204"/>
                          <a:ea typeface="宋体" panose="02010600030101010101" pitchFamily="2" charset="-122"/>
                        </a:rPr>
                        <a:t> </a:t>
                      </a:r>
                      <a:r>
                        <a:rPr kumimoji="0" lang="en-US" sz="2000" b="1" i="0" u="none" strike="noStrike" cap="none" normalizeH="0" baseline="0" dirty="0" smtClean="0">
                          <a:ln>
                            <a:noFill/>
                          </a:ln>
                          <a:solidFill>
                            <a:srgbClr val="333333"/>
                          </a:solidFill>
                          <a:effectLst/>
                          <a:latin typeface="Tahoma" panose="020B0604030504040204" pitchFamily="34" charset="0"/>
                          <a:ea typeface="宋体" panose="02010600030101010101" pitchFamily="2" charset="-122"/>
                        </a:rPr>
                        <a:t> 22.5</a:t>
                      </a:r>
                      <a:r>
                        <a:rPr kumimoji="0" lang="en-US" sz="2000" b="1" i="0" u="none" strike="noStrike" cap="none" normalizeH="0" baseline="0" dirty="0" smtClean="0">
                          <a:ln>
                            <a:noFill/>
                          </a:ln>
                          <a:solidFill>
                            <a:srgbClr val="333333"/>
                          </a:solidFill>
                          <a:effectLst/>
                          <a:latin typeface="Arial" panose="020B0604020202020204"/>
                          <a:ea typeface="宋体" panose="02010600030101010101" pitchFamily="2" charset="-122"/>
                        </a:rPr>
                        <a:t> </a:t>
                      </a:r>
                      <a:r>
                        <a:rPr kumimoji="0" lang="en-US" sz="2000" b="1" i="0" u="none" strike="noStrike" cap="none" normalizeH="0" baseline="0" dirty="0" smtClean="0">
                          <a:ln>
                            <a:noFill/>
                          </a:ln>
                          <a:solidFill>
                            <a:srgbClr val="333333"/>
                          </a:solidFill>
                          <a:effectLst/>
                          <a:latin typeface="Tahoma" panose="020B0604030504040204" pitchFamily="34" charset="0"/>
                          <a:ea typeface="宋体" panose="02010600030101010101" pitchFamily="2" charset="-122"/>
                        </a:rPr>
                        <a:t> 18.8</a:t>
                      </a:r>
                      <a:r>
                        <a:rPr kumimoji="0" lang="en-US" sz="2000" b="1" i="0" u="none" strike="noStrike" cap="none" normalizeH="0" baseline="0" dirty="0" smtClean="0">
                          <a:ln>
                            <a:noFill/>
                          </a:ln>
                          <a:solidFill>
                            <a:srgbClr val="333333"/>
                          </a:solidFill>
                          <a:effectLst/>
                          <a:latin typeface="Arial" panose="020B0604020202020204"/>
                          <a:ea typeface="宋体" panose="02010600030101010101" pitchFamily="2" charset="-122"/>
                        </a:rPr>
                        <a:t> </a:t>
                      </a:r>
                      <a:r>
                        <a:rPr kumimoji="0" lang="en-US" sz="2000" b="1" i="0" u="none" strike="noStrike" cap="none" normalizeH="0" baseline="0" dirty="0" smtClean="0">
                          <a:ln>
                            <a:noFill/>
                          </a:ln>
                          <a:solidFill>
                            <a:srgbClr val="333333"/>
                          </a:solidFill>
                          <a:effectLst/>
                          <a:latin typeface="Tahoma" panose="020B0604030504040204" pitchFamily="34" charset="0"/>
                          <a:ea typeface="宋体" panose="02010600030101010101" pitchFamily="2" charset="-122"/>
                        </a:rPr>
                        <a:t> 12</a:t>
                      </a:r>
                      <a:endParaRPr kumimoji="0" lang="en-US" sz="2000" b="1" i="0" u="none" strike="noStrike" cap="none" normalizeH="0" baseline="0" dirty="0" smtClean="0">
                        <a:ln>
                          <a:noFill/>
                        </a:ln>
                        <a:solidFill>
                          <a:srgbClr val="333333"/>
                        </a:solidFill>
                        <a:effectLst/>
                        <a:latin typeface="Arial" panose="020B0604020202020204" pitchFamily="34" charset="0"/>
                        <a:ea typeface="宋体" panose="02010600030101010101" pitchFamily="2" charset="-122"/>
                      </a:endParaRPr>
                    </a:p>
                  </a:txBody>
                  <a:tcPr marL="91443" marR="91443" marT="45735" marB="45735" horzOverflow="overflow">
                    <a:lnL>
                      <a:noFill/>
                    </a:lnL>
                    <a:lnR>
                      <a:noFill/>
                    </a:lnR>
                    <a:lnT>
                      <a:noFill/>
                    </a:lnT>
                    <a:lnB>
                      <a:noFill/>
                    </a:lnB>
                    <a:lnTlToBr>
                      <a:noFill/>
                    </a:lnTlToBr>
                    <a:lnBlToTr>
                      <a:noFill/>
                    </a:lnBlToTr>
                    <a:solidFill>
                      <a:schemeClr val="bg1">
                        <a:lumMod val="85000"/>
                      </a:schemeClr>
                    </a:solidFill>
                  </a:tcPr>
                </a:tc>
                <a:tc>
                  <a:txBody>
                    <a:bodyPr/>
                    <a:lstStyle/>
                    <a:p>
                      <a:pPr marL="342900" marR="0" lvl="0" indent="-342900" algn="l" defTabSz="1279525" rtl="0" eaLnBrk="0" fontAlgn="base" latinLnBrk="0" hangingPunct="0">
                        <a:lnSpc>
                          <a:spcPct val="100000"/>
                        </a:lnSpc>
                        <a:spcBef>
                          <a:spcPct val="0"/>
                        </a:spcBef>
                        <a:spcAft>
                          <a:spcPct val="0"/>
                        </a:spcAft>
                        <a:buClrTx/>
                        <a:buSzTx/>
                        <a:buFontTx/>
                        <a:buNone/>
                      </a:pPr>
                      <a:r>
                        <a:rPr kumimoji="0" lang="en-US" sz="2000" b="1" i="0" u="none" strike="noStrike" cap="none" normalizeH="0" baseline="0" dirty="0" smtClean="0">
                          <a:ln>
                            <a:noFill/>
                          </a:ln>
                          <a:solidFill>
                            <a:srgbClr val="333333"/>
                          </a:solidFill>
                          <a:effectLst/>
                          <a:latin typeface="Tahoma" panose="020B0604030504040204" pitchFamily="34" charset="0"/>
                          <a:ea typeface="宋体" panose="02010600030101010101" pitchFamily="2" charset="-122"/>
                        </a:rPr>
                        <a:t>7.5</a:t>
                      </a:r>
                      <a:r>
                        <a:rPr kumimoji="0" lang="en-US" sz="2000" b="1" i="0" u="none" strike="noStrike" cap="none" normalizeH="0" baseline="0" dirty="0" smtClean="0">
                          <a:ln>
                            <a:noFill/>
                          </a:ln>
                          <a:solidFill>
                            <a:srgbClr val="333333"/>
                          </a:solidFill>
                          <a:effectLst/>
                          <a:latin typeface="Arial" panose="020B0604020202020204"/>
                          <a:ea typeface="宋体" panose="02010600030101010101" pitchFamily="2" charset="-122"/>
                        </a:rPr>
                        <a:t> </a:t>
                      </a:r>
                      <a:r>
                        <a:rPr kumimoji="0" lang="en-US" sz="2000" b="1" i="0" u="none" strike="noStrike" cap="none" normalizeH="0" baseline="0" dirty="0" smtClean="0">
                          <a:ln>
                            <a:noFill/>
                          </a:ln>
                          <a:solidFill>
                            <a:srgbClr val="333333"/>
                          </a:solidFill>
                          <a:effectLst/>
                          <a:latin typeface="Tahoma" panose="020B0604030504040204" pitchFamily="34" charset="0"/>
                          <a:ea typeface="宋体" panose="02010600030101010101" pitchFamily="2" charset="-122"/>
                        </a:rPr>
                        <a:t> 4.5</a:t>
                      </a:r>
                      <a:r>
                        <a:rPr kumimoji="0" lang="en-US" sz="2000" b="1" i="0" u="none" strike="noStrike" cap="none" normalizeH="0" baseline="0" dirty="0" smtClean="0">
                          <a:ln>
                            <a:noFill/>
                          </a:ln>
                          <a:solidFill>
                            <a:srgbClr val="333333"/>
                          </a:solidFill>
                          <a:effectLst/>
                          <a:latin typeface="Arial" panose="020B0604020202020204"/>
                          <a:ea typeface="宋体" panose="02010600030101010101" pitchFamily="2" charset="-122"/>
                        </a:rPr>
                        <a:t> </a:t>
                      </a:r>
                      <a:r>
                        <a:rPr kumimoji="0" lang="en-US" sz="2000" b="1" i="0" u="none" strike="noStrike" cap="none" normalizeH="0" baseline="0" dirty="0" smtClean="0">
                          <a:ln>
                            <a:noFill/>
                          </a:ln>
                          <a:solidFill>
                            <a:srgbClr val="333333"/>
                          </a:solidFill>
                          <a:effectLst/>
                          <a:latin typeface="Tahoma" panose="020B0604030504040204" pitchFamily="34" charset="0"/>
                          <a:ea typeface="宋体" panose="02010600030101010101" pitchFamily="2" charset="-122"/>
                        </a:rPr>
                        <a:t> 3</a:t>
                      </a:r>
                      <a:r>
                        <a:rPr kumimoji="0" lang="en-US" sz="2000" b="1" i="0" u="none" strike="noStrike" cap="none" normalizeH="0" baseline="0" dirty="0" smtClean="0">
                          <a:ln>
                            <a:noFill/>
                          </a:ln>
                          <a:solidFill>
                            <a:srgbClr val="333333"/>
                          </a:solidFill>
                          <a:effectLst/>
                          <a:latin typeface="Arial" panose="020B0604020202020204"/>
                          <a:ea typeface="宋体" panose="02010600030101010101" pitchFamily="2" charset="-122"/>
                        </a:rPr>
                        <a:t> </a:t>
                      </a:r>
                      <a:r>
                        <a:rPr kumimoji="0" lang="en-US" sz="2000" b="1" i="0" u="none" strike="noStrike" cap="none" normalizeH="0" baseline="0" dirty="0" smtClean="0">
                          <a:ln>
                            <a:noFill/>
                          </a:ln>
                          <a:solidFill>
                            <a:srgbClr val="333333"/>
                          </a:solidFill>
                          <a:effectLst/>
                          <a:latin typeface="Tahoma" panose="020B0604030504040204" pitchFamily="34" charset="0"/>
                          <a:ea typeface="宋体" panose="02010600030101010101" pitchFamily="2" charset="-122"/>
                        </a:rPr>
                        <a:t> </a:t>
                      </a:r>
                      <a:r>
                        <a:rPr kumimoji="0" lang="en-US" sz="2000" b="1" i="0" u="none" strike="noStrike" cap="none" normalizeH="0" baseline="0" dirty="0" smtClean="0">
                          <a:ln>
                            <a:noFill/>
                          </a:ln>
                          <a:solidFill>
                            <a:srgbClr val="333333"/>
                          </a:solidFill>
                          <a:effectLst/>
                          <a:latin typeface="Arial" panose="020B0604020202020204"/>
                          <a:ea typeface="宋体" panose="02010600030101010101" pitchFamily="2" charset="-122"/>
                        </a:rPr>
                        <a:t> </a:t>
                      </a:r>
                      <a:r>
                        <a:rPr kumimoji="0" lang="en-US" sz="2000" b="1" i="0" u="none" strike="noStrike" cap="none" normalizeH="0" baseline="0" dirty="0" smtClean="0">
                          <a:ln>
                            <a:noFill/>
                          </a:ln>
                          <a:solidFill>
                            <a:srgbClr val="333333"/>
                          </a:solidFill>
                          <a:effectLst/>
                          <a:latin typeface="Tahoma" panose="020B0604030504040204" pitchFamily="34" charset="0"/>
                          <a:ea typeface="宋体" panose="02010600030101010101" pitchFamily="2" charset="-122"/>
                        </a:rPr>
                        <a:t> 1.5</a:t>
                      </a:r>
                      <a:endParaRPr kumimoji="0" lang="en-US" sz="2000" b="1" i="0" u="none" strike="noStrike" cap="none" normalizeH="0" baseline="0" dirty="0" smtClean="0">
                        <a:ln>
                          <a:noFill/>
                        </a:ln>
                        <a:solidFill>
                          <a:srgbClr val="333333"/>
                        </a:solidFill>
                        <a:effectLst/>
                        <a:latin typeface="Arial" panose="020B0604020202020204" pitchFamily="34" charset="0"/>
                        <a:ea typeface="宋体" panose="02010600030101010101" pitchFamily="2" charset="-122"/>
                      </a:endParaRPr>
                    </a:p>
                  </a:txBody>
                  <a:tcPr marL="91443" marR="91443" marT="45735" marB="45735" horzOverflow="overflow">
                    <a:lnL>
                      <a:noFill/>
                    </a:lnL>
                    <a:lnR>
                      <a:noFill/>
                    </a:lnR>
                    <a:lnT>
                      <a:noFill/>
                    </a:lnT>
                    <a:lnB>
                      <a:noFill/>
                    </a:lnB>
                    <a:lnTlToBr>
                      <a:noFill/>
                    </a:lnTlToBr>
                    <a:lnBlToTr>
                      <a:noFill/>
                    </a:lnBlToTr>
                    <a:solidFill>
                      <a:schemeClr val="bg1">
                        <a:lumMod val="85000"/>
                      </a:schemeClr>
                    </a:solidFill>
                  </a:tcPr>
                </a:tc>
              </a:tr>
            </a:tbl>
          </a:graphicData>
        </a:graphic>
      </p:graphicFrame>
      <p:sp>
        <p:nvSpPr>
          <p:cNvPr id="13329" name="矩形 1"/>
          <p:cNvSpPr/>
          <p:nvPr/>
        </p:nvSpPr>
        <p:spPr>
          <a:xfrm>
            <a:off x="4837113" y="1762125"/>
            <a:ext cx="6750050" cy="534035"/>
          </a:xfrm>
          <a:prstGeom prst="rect">
            <a:avLst/>
          </a:prstGeom>
          <a:noFill/>
          <a:ln w="9525">
            <a:noFill/>
          </a:ln>
        </p:spPr>
        <p:txBody>
          <a:bodyPr>
            <a:spAutoFit/>
          </a:bodyPr>
          <a:p>
            <a:pPr algn="ctr" eaLnBrk="1" hangingPunct="1">
              <a:lnSpc>
                <a:spcPct val="90000"/>
              </a:lnSpc>
            </a:pPr>
            <a:r>
              <a:rPr lang="zh-CN" altLang="en-US" b="0" dirty="0">
                <a:solidFill>
                  <a:schemeClr val="tx1"/>
                </a:solidFill>
                <a:latin typeface="宋体" panose="02010600030101010101" pitchFamily="2" charset="-122"/>
                <a:ea typeface="宋体" panose="02010600030101010101" pitchFamily="2" charset="-122"/>
              </a:rPr>
              <a:t>（二）按气瓶的压力和容积结构分类</a:t>
            </a:r>
            <a:endParaRPr lang="zh-CN" altLang="en-US" b="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Line 12"/>
          <p:cNvSpPr/>
          <p:nvPr/>
        </p:nvSpPr>
        <p:spPr>
          <a:xfrm>
            <a:off x="4113213" y="1473200"/>
            <a:ext cx="52387" cy="7762875"/>
          </a:xfrm>
          <a:prstGeom prst="line">
            <a:avLst/>
          </a:prstGeom>
          <a:ln w="38100" cap="flat" cmpd="sng">
            <a:solidFill>
              <a:srgbClr val="0000FF"/>
            </a:solidFill>
            <a:prstDash val="dash"/>
            <a:headEnd type="none" w="med" len="med"/>
            <a:tailEnd type="none" w="med" len="med"/>
          </a:ln>
        </p:spPr>
      </p:sp>
      <p:sp>
        <p:nvSpPr>
          <p:cNvPr id="14339" name="Rectangle 13"/>
          <p:cNvSpPr/>
          <p:nvPr/>
        </p:nvSpPr>
        <p:spPr>
          <a:xfrm>
            <a:off x="1402874" y="2279650"/>
            <a:ext cx="2631440" cy="423545"/>
          </a:xfrm>
          <a:prstGeom prst="rect">
            <a:avLst/>
          </a:prstGeom>
          <a:noFill/>
          <a:ln w="9525">
            <a:noFill/>
          </a:ln>
        </p:spPr>
        <p:txBody>
          <a:bodyPr wrap="none" anchor="t" anchorCtr="1">
            <a:spAutoFit/>
          </a:bodyPr>
          <a:p>
            <a:pPr algn="ctr" eaLnBrk="1" hangingPunct="1">
              <a:lnSpc>
                <a:spcPct val="90000"/>
              </a:lnSpc>
            </a:pPr>
            <a:r>
              <a:rPr lang="zh-CN" altLang="en-US" sz="2400" dirty="0">
                <a:solidFill>
                  <a:schemeClr val="tx1"/>
                </a:solidFill>
                <a:latin typeface="宋体" panose="02010600030101010101" pitchFamily="2" charset="-122"/>
                <a:ea typeface="宋体" panose="02010600030101010101" pitchFamily="2" charset="-122"/>
              </a:rPr>
              <a:t>二、气瓶的分类：</a:t>
            </a:r>
            <a:endParaRPr lang="zh-CN" altLang="en-US" sz="2400" dirty="0">
              <a:solidFill>
                <a:schemeClr val="tx1"/>
              </a:solidFill>
              <a:latin typeface="宋体" panose="02010600030101010101" pitchFamily="2" charset="-122"/>
              <a:ea typeface="宋体" panose="02010600030101010101" pitchFamily="2" charset="-122"/>
            </a:endParaRPr>
          </a:p>
        </p:txBody>
      </p:sp>
      <p:sp>
        <p:nvSpPr>
          <p:cNvPr id="14340" name="Rectangle 38"/>
          <p:cNvSpPr/>
          <p:nvPr/>
        </p:nvSpPr>
        <p:spPr>
          <a:xfrm>
            <a:off x="1334612" y="5214620"/>
            <a:ext cx="2837815" cy="534035"/>
          </a:xfrm>
          <a:prstGeom prst="rect">
            <a:avLst/>
          </a:prstGeom>
          <a:noFill/>
          <a:ln w="9525">
            <a:noFill/>
          </a:ln>
        </p:spPr>
        <p:txBody>
          <a:bodyPr wrap="none" anchor="ctr" anchorCtr="0">
            <a:spAutoFit/>
          </a:bodyPr>
          <a:p>
            <a:pPr algn="ctr">
              <a:lnSpc>
                <a:spcPct val="90000"/>
              </a:lnSpc>
            </a:pPr>
            <a:r>
              <a:rPr lang="en-US" altLang="zh-CN" dirty="0">
                <a:solidFill>
                  <a:schemeClr val="tx1"/>
                </a:solidFill>
                <a:latin typeface="宋体" panose="02010600030101010101" pitchFamily="2" charset="-122"/>
                <a:ea typeface="宋体" panose="02010600030101010101" pitchFamily="2" charset="-122"/>
              </a:rPr>
              <a:t>2</a:t>
            </a:r>
            <a:r>
              <a:rPr lang="zh-CN" altLang="en-US" dirty="0">
                <a:solidFill>
                  <a:schemeClr val="tx1"/>
                </a:solidFill>
                <a:latin typeface="宋体" panose="02010600030101010101" pitchFamily="2" charset="-122"/>
                <a:ea typeface="宋体" panose="02010600030101010101" pitchFamily="2" charset="-122"/>
              </a:rPr>
              <a:t>、按容积分类</a:t>
            </a:r>
            <a:endParaRPr lang="zh-CN" altLang="en-US" dirty="0">
              <a:solidFill>
                <a:schemeClr val="tx1"/>
              </a:solidFill>
              <a:latin typeface="宋体" panose="02010600030101010101" pitchFamily="2" charset="-122"/>
              <a:ea typeface="宋体" panose="02010600030101010101" pitchFamily="2" charset="-122"/>
            </a:endParaRPr>
          </a:p>
        </p:txBody>
      </p:sp>
      <p:sp>
        <p:nvSpPr>
          <p:cNvPr id="14341" name="Rectangle 40"/>
          <p:cNvSpPr/>
          <p:nvPr/>
        </p:nvSpPr>
        <p:spPr>
          <a:xfrm>
            <a:off x="4305300" y="1292861"/>
            <a:ext cx="8167688" cy="7847330"/>
          </a:xfrm>
          <a:prstGeom prst="rect">
            <a:avLst/>
          </a:prstGeom>
          <a:noFill/>
          <a:ln w="9525">
            <a:noFill/>
          </a:ln>
        </p:spPr>
        <p:txBody>
          <a:bodyPr anchor="ctr" anchorCtr="0">
            <a:spAutoFit/>
          </a:bodyPr>
          <a:p>
            <a:pPr eaLnBrk="1" hangingPunct="1"/>
            <a:r>
              <a:rPr lang="zh-CN" altLang="en-US" sz="2400" dirty="0">
                <a:latin typeface="黑体" panose="02010609060101010101" pitchFamily="49" charset="-122"/>
              </a:rPr>
              <a:t> </a:t>
            </a:r>
            <a:r>
              <a:rPr lang="en-US" altLang="zh-CN" sz="2400" dirty="0">
                <a:solidFill>
                  <a:schemeClr val="tx1"/>
                </a:solidFill>
                <a:latin typeface="宋体" panose="02010600030101010101" pitchFamily="2" charset="-122"/>
                <a:ea typeface="宋体" panose="02010600030101010101" pitchFamily="2" charset="-122"/>
              </a:rPr>
              <a:t>1</a:t>
            </a:r>
            <a:r>
              <a:rPr lang="zh-CN" altLang="en-US" sz="2400" dirty="0">
                <a:solidFill>
                  <a:schemeClr val="tx1"/>
                </a:solidFill>
                <a:latin typeface="宋体" panose="02010600030101010101" pitchFamily="2" charset="-122"/>
                <a:ea typeface="宋体" panose="02010600030101010101" pitchFamily="2" charset="-122"/>
              </a:rPr>
              <a:t>）钢质无缝气瓶（</a:t>
            </a:r>
            <a:r>
              <a:rPr lang="en-US" altLang="zh-CN" sz="2400" dirty="0">
                <a:solidFill>
                  <a:schemeClr val="tx1"/>
                </a:solidFill>
                <a:latin typeface="宋体" panose="02010600030101010101" pitchFamily="2" charset="-122"/>
                <a:ea typeface="宋体" panose="02010600030101010101" pitchFamily="2" charset="-122"/>
              </a:rPr>
              <a:t>GB5099-94</a:t>
            </a:r>
            <a:r>
              <a:rPr lang="zh-CN" altLang="en-US" sz="2400" dirty="0">
                <a:solidFill>
                  <a:schemeClr val="tx1"/>
                </a:solidFill>
                <a:latin typeface="宋体" panose="02010600030101010101" pitchFamily="2" charset="-122"/>
                <a:ea typeface="宋体" panose="02010600030101010101" pitchFamily="2" charset="-122"/>
              </a:rPr>
              <a:t>）</a:t>
            </a:r>
            <a:endParaRPr lang="zh-CN" altLang="en-US" sz="2400" dirty="0">
              <a:solidFill>
                <a:schemeClr val="tx1"/>
              </a:solidFill>
              <a:latin typeface="宋体" panose="02010600030101010101" pitchFamily="2" charset="-122"/>
              <a:ea typeface="宋体" panose="02010600030101010101" pitchFamily="2" charset="-122"/>
            </a:endParaRPr>
          </a:p>
          <a:p>
            <a:pPr eaLnBrk="1" hangingPunct="1"/>
            <a:r>
              <a:rPr lang="zh-CN" altLang="en-US" sz="2400" dirty="0">
                <a:solidFill>
                  <a:schemeClr val="tx1"/>
                </a:solidFill>
                <a:latin typeface="宋体" panose="02010600030101010101" pitchFamily="2" charset="-122"/>
                <a:ea typeface="宋体" panose="02010600030101010101" pitchFamily="2" charset="-122"/>
              </a:rPr>
              <a:t>    </a:t>
            </a:r>
            <a:r>
              <a:rPr lang="zh-CN" altLang="en-US" sz="2400" b="0" dirty="0">
                <a:solidFill>
                  <a:schemeClr val="tx1"/>
                </a:solidFill>
                <a:latin typeface="宋体" panose="02010600030101010101" pitchFamily="2" charset="-122"/>
                <a:ea typeface="宋体" panose="02010600030101010101" pitchFamily="2" charset="-122"/>
              </a:rPr>
              <a:t>盛装永久气体或高压液化气体的钢质无缝气瓶的容积范围，为</a:t>
            </a:r>
            <a:r>
              <a:rPr lang="en-US" altLang="zh-CN" sz="2400" b="0" dirty="0">
                <a:solidFill>
                  <a:schemeClr val="tx1"/>
                </a:solidFill>
                <a:latin typeface="宋体" panose="02010600030101010101" pitchFamily="2" charset="-122"/>
                <a:ea typeface="宋体" panose="02010600030101010101" pitchFamily="2" charset="-122"/>
              </a:rPr>
              <a:t>0.4~80L</a:t>
            </a:r>
            <a:r>
              <a:rPr lang="zh-CN" altLang="en-US" sz="2400" b="0" dirty="0">
                <a:solidFill>
                  <a:schemeClr val="tx1"/>
                </a:solidFill>
                <a:latin typeface="宋体" panose="02010600030101010101" pitchFamily="2" charset="-122"/>
                <a:ea typeface="宋体" panose="02010600030101010101" pitchFamily="2" charset="-122"/>
              </a:rPr>
              <a:t>，并在气瓶类别上也作了规定。容积</a:t>
            </a:r>
            <a:r>
              <a:rPr lang="en-US" altLang="zh-CN" sz="2400" b="0" dirty="0">
                <a:solidFill>
                  <a:schemeClr val="tx1"/>
                </a:solidFill>
                <a:latin typeface="宋体" panose="02010600030101010101" pitchFamily="2" charset="-122"/>
                <a:ea typeface="宋体" panose="02010600030101010101" pitchFamily="2" charset="-122"/>
              </a:rPr>
              <a:t>0.4~12L</a:t>
            </a:r>
            <a:r>
              <a:rPr lang="zh-CN" altLang="en-US" sz="2400" b="0" dirty="0">
                <a:solidFill>
                  <a:schemeClr val="tx1"/>
                </a:solidFill>
                <a:latin typeface="宋体" panose="02010600030101010101" pitchFamily="2" charset="-122"/>
                <a:ea typeface="宋体" panose="02010600030101010101" pitchFamily="2" charset="-122"/>
              </a:rPr>
              <a:t>的气瓶定为小容积气瓶（分为</a:t>
            </a:r>
            <a:r>
              <a:rPr lang="en-US" altLang="zh-CN" sz="2400" b="0" dirty="0">
                <a:solidFill>
                  <a:schemeClr val="tx1"/>
                </a:solidFill>
                <a:latin typeface="宋体" panose="02010600030101010101" pitchFamily="2" charset="-122"/>
                <a:ea typeface="宋体" panose="02010600030101010101" pitchFamily="2" charset="-122"/>
              </a:rPr>
              <a:t>15</a:t>
            </a:r>
            <a:r>
              <a:rPr lang="zh-CN" altLang="en-US" sz="2400" b="0" dirty="0">
                <a:solidFill>
                  <a:schemeClr val="tx1"/>
                </a:solidFill>
                <a:latin typeface="宋体" panose="02010600030101010101" pitchFamily="2" charset="-122"/>
                <a:ea typeface="宋体" panose="02010600030101010101" pitchFamily="2" charset="-122"/>
              </a:rPr>
              <a:t>个容积等级），容积</a:t>
            </a:r>
            <a:r>
              <a:rPr lang="en-US" altLang="zh-CN" sz="2400" b="0" dirty="0">
                <a:solidFill>
                  <a:schemeClr val="tx1"/>
                </a:solidFill>
                <a:latin typeface="宋体" panose="02010600030101010101" pitchFamily="2" charset="-122"/>
                <a:ea typeface="宋体" panose="02010600030101010101" pitchFamily="2" charset="-122"/>
              </a:rPr>
              <a:t>20~80L</a:t>
            </a:r>
            <a:r>
              <a:rPr lang="zh-CN" altLang="en-US" sz="2400" b="0" dirty="0">
                <a:solidFill>
                  <a:schemeClr val="tx1"/>
                </a:solidFill>
                <a:latin typeface="宋体" panose="02010600030101010101" pitchFamily="2" charset="-122"/>
                <a:ea typeface="宋体" panose="02010600030101010101" pitchFamily="2" charset="-122"/>
              </a:rPr>
              <a:t>的气瓶定为中容积气瓶（分为</a:t>
            </a:r>
            <a:r>
              <a:rPr lang="en-US" altLang="zh-CN" sz="2400" b="0" dirty="0">
                <a:solidFill>
                  <a:schemeClr val="tx1"/>
                </a:solidFill>
                <a:latin typeface="宋体" panose="02010600030101010101" pitchFamily="2" charset="-122"/>
                <a:ea typeface="宋体" panose="02010600030101010101" pitchFamily="2" charset="-122"/>
              </a:rPr>
              <a:t>11</a:t>
            </a:r>
            <a:r>
              <a:rPr lang="zh-CN" altLang="en-US" sz="2400" b="0" dirty="0">
                <a:solidFill>
                  <a:schemeClr val="tx1"/>
                </a:solidFill>
                <a:latin typeface="宋体" panose="02010600030101010101" pitchFamily="2" charset="-122"/>
                <a:ea typeface="宋体" panose="02010600030101010101" pitchFamily="2" charset="-122"/>
              </a:rPr>
              <a:t>个容积等级）。</a:t>
            </a:r>
            <a:endParaRPr lang="zh-CN" altLang="en-US" sz="2400" b="0" dirty="0">
              <a:solidFill>
                <a:schemeClr val="tx1"/>
              </a:solidFill>
              <a:latin typeface="宋体" panose="02010600030101010101" pitchFamily="2" charset="-122"/>
              <a:ea typeface="宋体" panose="02010600030101010101" pitchFamily="2" charset="-122"/>
            </a:endParaRPr>
          </a:p>
          <a:p>
            <a:pPr eaLnBrk="1" hangingPunct="1"/>
            <a:endParaRPr lang="zh-CN" altLang="en-US" sz="2400" b="0" dirty="0">
              <a:solidFill>
                <a:schemeClr val="tx1"/>
              </a:solidFill>
              <a:latin typeface="宋体" panose="02010600030101010101" pitchFamily="2" charset="-122"/>
              <a:ea typeface="宋体" panose="02010600030101010101" pitchFamily="2" charset="-122"/>
            </a:endParaRPr>
          </a:p>
          <a:p>
            <a:pPr eaLnBrk="1" hangingPunct="1"/>
            <a:r>
              <a:rPr lang="zh-CN" altLang="en-US" sz="2400" dirty="0">
                <a:solidFill>
                  <a:schemeClr val="tx1"/>
                </a:solidFill>
                <a:latin typeface="宋体" panose="02010600030101010101" pitchFamily="2" charset="-122"/>
                <a:ea typeface="宋体" panose="02010600030101010101" pitchFamily="2" charset="-122"/>
              </a:rPr>
              <a:t> </a:t>
            </a:r>
            <a:r>
              <a:rPr lang="en-US" altLang="zh-CN" sz="2400" dirty="0">
                <a:solidFill>
                  <a:schemeClr val="tx1"/>
                </a:solidFill>
                <a:latin typeface="宋体" panose="02010600030101010101" pitchFamily="2" charset="-122"/>
                <a:ea typeface="宋体" panose="02010600030101010101" pitchFamily="2" charset="-122"/>
              </a:rPr>
              <a:t>2</a:t>
            </a:r>
            <a:r>
              <a:rPr lang="zh-CN" altLang="en-US" sz="2400" dirty="0">
                <a:solidFill>
                  <a:schemeClr val="tx1"/>
                </a:solidFill>
                <a:latin typeface="宋体" panose="02010600030101010101" pitchFamily="2" charset="-122"/>
                <a:ea typeface="宋体" panose="02010600030101010101" pitchFamily="2" charset="-122"/>
              </a:rPr>
              <a:t>）钢质焊接气瓶（</a:t>
            </a:r>
            <a:r>
              <a:rPr lang="en-US" altLang="zh-CN" sz="2400" dirty="0">
                <a:solidFill>
                  <a:schemeClr val="tx1"/>
                </a:solidFill>
                <a:latin typeface="宋体" panose="02010600030101010101" pitchFamily="2" charset="-122"/>
                <a:ea typeface="宋体" panose="02010600030101010101" pitchFamily="2" charset="-122"/>
              </a:rPr>
              <a:t>GB5100-94</a:t>
            </a:r>
            <a:r>
              <a:rPr lang="zh-CN" altLang="en-US" sz="2400" dirty="0">
                <a:solidFill>
                  <a:schemeClr val="tx1"/>
                </a:solidFill>
                <a:latin typeface="宋体" panose="02010600030101010101" pitchFamily="2" charset="-122"/>
                <a:ea typeface="宋体" panose="02010600030101010101" pitchFamily="2" charset="-122"/>
              </a:rPr>
              <a:t>）</a:t>
            </a:r>
            <a:endParaRPr lang="zh-CN" altLang="en-US" sz="2400" dirty="0">
              <a:solidFill>
                <a:schemeClr val="tx1"/>
              </a:solidFill>
              <a:latin typeface="宋体" panose="02010600030101010101" pitchFamily="2" charset="-122"/>
              <a:ea typeface="宋体" panose="02010600030101010101" pitchFamily="2" charset="-122"/>
            </a:endParaRPr>
          </a:p>
          <a:p>
            <a:pPr eaLnBrk="1" hangingPunct="1"/>
            <a:r>
              <a:rPr lang="zh-CN" altLang="en-US" sz="2400" dirty="0">
                <a:solidFill>
                  <a:schemeClr val="tx1"/>
                </a:solidFill>
                <a:latin typeface="宋体" panose="02010600030101010101" pitchFamily="2" charset="-122"/>
                <a:ea typeface="宋体" panose="02010600030101010101" pitchFamily="2" charset="-122"/>
              </a:rPr>
              <a:t>    </a:t>
            </a:r>
            <a:r>
              <a:rPr lang="zh-CN" altLang="en-US" sz="2400" b="0" dirty="0">
                <a:solidFill>
                  <a:schemeClr val="tx1"/>
                </a:solidFill>
                <a:latin typeface="宋体" panose="02010600030101010101" pitchFamily="2" charset="-122"/>
                <a:ea typeface="宋体" panose="02010600030101010101" pitchFamily="2" charset="-122"/>
              </a:rPr>
              <a:t>盛装低压液化气体或溶解乙炔的钢质焊接气瓶的容积范围为</a:t>
            </a:r>
            <a:r>
              <a:rPr lang="en-US" altLang="zh-CN" sz="2400" b="0" dirty="0">
                <a:solidFill>
                  <a:schemeClr val="tx1"/>
                </a:solidFill>
                <a:latin typeface="宋体" panose="02010600030101010101" pitchFamily="2" charset="-122"/>
                <a:ea typeface="宋体" panose="02010600030101010101" pitchFamily="2" charset="-122"/>
              </a:rPr>
              <a:t>10~1000L</a:t>
            </a:r>
            <a:r>
              <a:rPr lang="zh-CN" altLang="en-US" sz="2400" b="0" dirty="0">
                <a:solidFill>
                  <a:schemeClr val="tx1"/>
                </a:solidFill>
                <a:latin typeface="宋体" panose="02010600030101010101" pitchFamily="2" charset="-122"/>
                <a:ea typeface="宋体" panose="02010600030101010101" pitchFamily="2" charset="-122"/>
              </a:rPr>
              <a:t>，分为</a:t>
            </a:r>
            <a:r>
              <a:rPr lang="en-US" altLang="zh-CN" sz="2400" b="0" dirty="0">
                <a:solidFill>
                  <a:schemeClr val="tx1"/>
                </a:solidFill>
                <a:latin typeface="宋体" panose="02010600030101010101" pitchFamily="2" charset="-122"/>
                <a:ea typeface="宋体" panose="02010600030101010101" pitchFamily="2" charset="-122"/>
              </a:rPr>
              <a:t>14</a:t>
            </a:r>
            <a:r>
              <a:rPr lang="zh-CN" altLang="en-US" sz="2400" b="0" dirty="0">
                <a:solidFill>
                  <a:schemeClr val="tx1"/>
                </a:solidFill>
                <a:latin typeface="宋体" panose="02010600030101010101" pitchFamily="2" charset="-122"/>
                <a:ea typeface="宋体" panose="02010600030101010101" pitchFamily="2" charset="-122"/>
              </a:rPr>
              <a:t>个容积级。</a:t>
            </a:r>
            <a:endParaRPr lang="zh-CN" altLang="en-US" sz="2400" b="0" dirty="0">
              <a:solidFill>
                <a:schemeClr val="tx1"/>
              </a:solidFill>
              <a:latin typeface="宋体" panose="02010600030101010101" pitchFamily="2" charset="-122"/>
              <a:ea typeface="宋体" panose="02010600030101010101" pitchFamily="2" charset="-122"/>
            </a:endParaRPr>
          </a:p>
          <a:p>
            <a:pPr eaLnBrk="1" hangingPunct="1"/>
            <a:endParaRPr lang="zh-CN" altLang="en-US" sz="2400" b="0" dirty="0">
              <a:solidFill>
                <a:schemeClr val="tx1"/>
              </a:solidFill>
              <a:latin typeface="宋体" panose="02010600030101010101" pitchFamily="2" charset="-122"/>
              <a:ea typeface="宋体" panose="02010600030101010101" pitchFamily="2" charset="-122"/>
            </a:endParaRPr>
          </a:p>
          <a:p>
            <a:pPr eaLnBrk="1" hangingPunct="1"/>
            <a:r>
              <a:rPr lang="zh-CN" altLang="en-US" sz="2400" dirty="0">
                <a:latin typeface="黑体" panose="02010609060101010101" pitchFamily="49" charset="-122"/>
              </a:rPr>
              <a:t> </a:t>
            </a:r>
            <a:r>
              <a:rPr lang="en-US" altLang="zh-CN" sz="2400" dirty="0">
                <a:solidFill>
                  <a:schemeClr val="tx1"/>
                </a:solidFill>
                <a:latin typeface="宋体" panose="02010600030101010101" pitchFamily="2" charset="-122"/>
                <a:ea typeface="宋体" panose="02010600030101010101" pitchFamily="2" charset="-122"/>
              </a:rPr>
              <a:t>3</a:t>
            </a:r>
            <a:r>
              <a:rPr lang="zh-CN" altLang="en-US" sz="2400" dirty="0">
                <a:solidFill>
                  <a:schemeClr val="tx1"/>
                </a:solidFill>
                <a:latin typeface="宋体" panose="02010600030101010101" pitchFamily="2" charset="-122"/>
                <a:ea typeface="宋体" panose="02010600030101010101" pitchFamily="2" charset="-122"/>
              </a:rPr>
              <a:t>）溶解乙炔气瓶（</a:t>
            </a:r>
            <a:r>
              <a:rPr lang="en-US" altLang="zh-CN" sz="2400" dirty="0">
                <a:solidFill>
                  <a:schemeClr val="tx1"/>
                </a:solidFill>
                <a:latin typeface="宋体" panose="02010600030101010101" pitchFamily="2" charset="-122"/>
                <a:ea typeface="宋体" panose="02010600030101010101" pitchFamily="2" charset="-122"/>
              </a:rPr>
              <a:t>GB11638-1989</a:t>
            </a:r>
            <a:r>
              <a:rPr lang="zh-CN" altLang="en-US" sz="2400" dirty="0">
                <a:solidFill>
                  <a:schemeClr val="tx1"/>
                </a:solidFill>
                <a:latin typeface="宋体" panose="02010600030101010101" pitchFamily="2" charset="-122"/>
                <a:ea typeface="宋体" panose="02010600030101010101" pitchFamily="2" charset="-122"/>
              </a:rPr>
              <a:t>）</a:t>
            </a:r>
            <a:endParaRPr lang="zh-CN" altLang="en-US" sz="2400" dirty="0">
              <a:solidFill>
                <a:schemeClr val="tx1"/>
              </a:solidFill>
              <a:latin typeface="宋体" panose="02010600030101010101" pitchFamily="2" charset="-122"/>
              <a:ea typeface="宋体" panose="02010600030101010101" pitchFamily="2" charset="-122"/>
            </a:endParaRPr>
          </a:p>
          <a:p>
            <a:pPr eaLnBrk="1" hangingPunct="1"/>
            <a:r>
              <a:rPr lang="zh-CN" altLang="en-US" sz="2400" b="0" dirty="0">
                <a:solidFill>
                  <a:schemeClr val="tx1"/>
                </a:solidFill>
                <a:latin typeface="宋体" panose="02010600030101010101" pitchFamily="2" charset="-122"/>
                <a:ea typeface="宋体" panose="02010600030101010101" pitchFamily="2" charset="-122"/>
              </a:rPr>
              <a:t>    目前我国制造的溶解乙炔气瓶都是焊接结构，其公称容积定为</a:t>
            </a:r>
            <a:r>
              <a:rPr lang="en-US" altLang="zh-CN" sz="2400" b="0" dirty="0">
                <a:solidFill>
                  <a:schemeClr val="tx1"/>
                </a:solidFill>
                <a:latin typeface="宋体" panose="02010600030101010101" pitchFamily="2" charset="-122"/>
                <a:ea typeface="宋体" panose="02010600030101010101" pitchFamily="2" charset="-122"/>
              </a:rPr>
              <a:t>10~60L</a:t>
            </a:r>
            <a:r>
              <a:rPr lang="zh-CN" altLang="en-US" sz="2400" b="0" dirty="0">
                <a:solidFill>
                  <a:schemeClr val="tx1"/>
                </a:solidFill>
                <a:latin typeface="宋体" panose="02010600030101010101" pitchFamily="2" charset="-122"/>
                <a:ea typeface="宋体" panose="02010600030101010101" pitchFamily="2" charset="-122"/>
              </a:rPr>
              <a:t>，分为</a:t>
            </a:r>
            <a:r>
              <a:rPr lang="en-US" altLang="zh-CN" sz="2400" b="0" dirty="0">
                <a:solidFill>
                  <a:schemeClr val="tx1"/>
                </a:solidFill>
                <a:latin typeface="宋体" panose="02010600030101010101" pitchFamily="2" charset="-122"/>
                <a:ea typeface="宋体" panose="02010600030101010101" pitchFamily="2" charset="-122"/>
              </a:rPr>
              <a:t>10</a:t>
            </a:r>
            <a:r>
              <a:rPr lang="zh-CN" altLang="en-US" sz="2400" b="0" dirty="0">
                <a:solidFill>
                  <a:schemeClr val="tx1"/>
                </a:solidFill>
                <a:latin typeface="宋体" panose="02010600030101010101" pitchFamily="2" charset="-122"/>
                <a:ea typeface="宋体" panose="02010600030101010101" pitchFamily="2" charset="-122"/>
              </a:rPr>
              <a:t>、</a:t>
            </a:r>
            <a:r>
              <a:rPr lang="en-US" altLang="zh-CN" sz="2400" b="0" dirty="0">
                <a:solidFill>
                  <a:schemeClr val="tx1"/>
                </a:solidFill>
                <a:latin typeface="宋体" panose="02010600030101010101" pitchFamily="2" charset="-122"/>
                <a:ea typeface="宋体" panose="02010600030101010101" pitchFamily="2" charset="-122"/>
              </a:rPr>
              <a:t>16</a:t>
            </a:r>
            <a:r>
              <a:rPr lang="zh-CN" altLang="en-US" sz="2400" b="0" dirty="0">
                <a:solidFill>
                  <a:schemeClr val="tx1"/>
                </a:solidFill>
                <a:latin typeface="宋体" panose="02010600030101010101" pitchFamily="2" charset="-122"/>
                <a:ea typeface="宋体" panose="02010600030101010101" pitchFamily="2" charset="-122"/>
              </a:rPr>
              <a:t>、</a:t>
            </a:r>
            <a:r>
              <a:rPr lang="en-US" altLang="zh-CN" sz="2400" b="0" dirty="0">
                <a:solidFill>
                  <a:schemeClr val="tx1"/>
                </a:solidFill>
                <a:latin typeface="宋体" panose="02010600030101010101" pitchFamily="2" charset="-122"/>
                <a:ea typeface="宋体" panose="02010600030101010101" pitchFamily="2" charset="-122"/>
              </a:rPr>
              <a:t>25</a:t>
            </a:r>
            <a:r>
              <a:rPr lang="zh-CN" altLang="en-US" sz="2400" b="0" dirty="0">
                <a:solidFill>
                  <a:schemeClr val="tx1"/>
                </a:solidFill>
                <a:latin typeface="宋体" panose="02010600030101010101" pitchFamily="2" charset="-122"/>
                <a:ea typeface="宋体" panose="02010600030101010101" pitchFamily="2" charset="-122"/>
              </a:rPr>
              <a:t>、</a:t>
            </a:r>
            <a:r>
              <a:rPr lang="en-US" altLang="zh-CN" sz="2400" b="0" dirty="0">
                <a:solidFill>
                  <a:schemeClr val="tx1"/>
                </a:solidFill>
                <a:latin typeface="宋体" panose="02010600030101010101" pitchFamily="2" charset="-122"/>
                <a:ea typeface="宋体" panose="02010600030101010101" pitchFamily="2" charset="-122"/>
              </a:rPr>
              <a:t>40</a:t>
            </a:r>
            <a:r>
              <a:rPr lang="zh-CN" altLang="en-US" sz="2400" b="0" dirty="0">
                <a:solidFill>
                  <a:schemeClr val="tx1"/>
                </a:solidFill>
                <a:latin typeface="宋体" panose="02010600030101010101" pitchFamily="2" charset="-122"/>
                <a:ea typeface="宋体" panose="02010600030101010101" pitchFamily="2" charset="-122"/>
              </a:rPr>
              <a:t>、</a:t>
            </a:r>
            <a:r>
              <a:rPr lang="en-US" altLang="zh-CN" sz="2400" b="0" dirty="0">
                <a:solidFill>
                  <a:schemeClr val="tx1"/>
                </a:solidFill>
                <a:latin typeface="宋体" panose="02010600030101010101" pitchFamily="2" charset="-122"/>
                <a:ea typeface="宋体" panose="02010600030101010101" pitchFamily="2" charset="-122"/>
              </a:rPr>
              <a:t>60L</a:t>
            </a:r>
            <a:r>
              <a:rPr lang="zh-CN" altLang="en-US" sz="2400" b="0" dirty="0">
                <a:solidFill>
                  <a:schemeClr val="tx1"/>
                </a:solidFill>
                <a:latin typeface="宋体" panose="02010600030101010101" pitchFamily="2" charset="-122"/>
                <a:ea typeface="宋体" panose="02010600030101010101" pitchFamily="2" charset="-122"/>
              </a:rPr>
              <a:t>五个容积级。</a:t>
            </a:r>
            <a:endParaRPr lang="zh-CN" altLang="en-US" sz="2400" b="0" dirty="0">
              <a:solidFill>
                <a:schemeClr val="tx1"/>
              </a:solidFill>
              <a:latin typeface="宋体" panose="02010600030101010101" pitchFamily="2" charset="-122"/>
              <a:ea typeface="宋体" panose="02010600030101010101" pitchFamily="2" charset="-122"/>
            </a:endParaRPr>
          </a:p>
          <a:p>
            <a:pPr eaLnBrk="1" hangingPunct="1"/>
            <a:endParaRPr lang="zh-CN" altLang="en-US" sz="2400" b="0" dirty="0">
              <a:solidFill>
                <a:schemeClr val="tx1"/>
              </a:solidFill>
              <a:latin typeface="宋体" panose="02010600030101010101" pitchFamily="2" charset="-122"/>
              <a:ea typeface="宋体" panose="02010600030101010101" pitchFamily="2" charset="-122"/>
            </a:endParaRPr>
          </a:p>
          <a:p>
            <a:pPr eaLnBrk="1" hangingPunct="1"/>
            <a:r>
              <a:rPr lang="zh-CN" altLang="en-US" sz="2400" dirty="0">
                <a:latin typeface="Arial" panose="020B0604020202020204" pitchFamily="34" charset="0"/>
              </a:rPr>
              <a:t> </a:t>
            </a:r>
            <a:r>
              <a:rPr lang="en-US" altLang="zh-CN" sz="2400" dirty="0">
                <a:solidFill>
                  <a:schemeClr val="tx1"/>
                </a:solidFill>
                <a:latin typeface="宋体" panose="02010600030101010101" pitchFamily="2" charset="-122"/>
                <a:ea typeface="宋体" panose="02010600030101010101" pitchFamily="2" charset="-122"/>
              </a:rPr>
              <a:t>4</a:t>
            </a:r>
            <a:r>
              <a:rPr lang="zh-CN" altLang="en-US" sz="2400" dirty="0">
                <a:solidFill>
                  <a:schemeClr val="tx1"/>
                </a:solidFill>
                <a:latin typeface="宋体" panose="02010600030101010101" pitchFamily="2" charset="-122"/>
                <a:ea typeface="宋体" panose="02010600030101010101" pitchFamily="2" charset="-122"/>
              </a:rPr>
              <a:t>）液化石油气气瓶（</a:t>
            </a:r>
            <a:r>
              <a:rPr lang="en-US" altLang="zh-CN" sz="2400" dirty="0">
                <a:solidFill>
                  <a:schemeClr val="tx1"/>
                </a:solidFill>
                <a:latin typeface="宋体" panose="02010600030101010101" pitchFamily="2" charset="-122"/>
                <a:ea typeface="宋体" panose="02010600030101010101" pitchFamily="2" charset="-122"/>
              </a:rPr>
              <a:t>GB5842-1996</a:t>
            </a:r>
            <a:r>
              <a:rPr lang="zh-CN" altLang="en-US" sz="2400" dirty="0">
                <a:solidFill>
                  <a:schemeClr val="tx1"/>
                </a:solidFill>
                <a:latin typeface="宋体" panose="02010600030101010101" pitchFamily="2" charset="-122"/>
                <a:ea typeface="宋体" panose="02010600030101010101" pitchFamily="2" charset="-122"/>
              </a:rPr>
              <a:t>）</a:t>
            </a:r>
            <a:endParaRPr lang="zh-CN" altLang="en-US" sz="2400" dirty="0">
              <a:solidFill>
                <a:schemeClr val="tx1"/>
              </a:solidFill>
              <a:latin typeface="宋体" panose="02010600030101010101" pitchFamily="2" charset="-122"/>
              <a:ea typeface="宋体" panose="02010600030101010101" pitchFamily="2" charset="-122"/>
            </a:endParaRPr>
          </a:p>
          <a:p>
            <a:pPr eaLnBrk="1" hangingPunct="1"/>
            <a:r>
              <a:rPr lang="zh-CN" altLang="en-US" sz="2400" b="0" dirty="0">
                <a:solidFill>
                  <a:schemeClr val="tx1"/>
                </a:solidFill>
                <a:latin typeface="宋体" panose="02010600030101010101" pitchFamily="2" charset="-122"/>
                <a:ea typeface="宋体" panose="02010600030101010101" pitchFamily="2" charset="-122"/>
              </a:rPr>
              <a:t>    液化石油气气瓶的容积分为</a:t>
            </a:r>
            <a:r>
              <a:rPr lang="en-US" altLang="zh-CN" sz="2400" b="0" dirty="0">
                <a:solidFill>
                  <a:schemeClr val="tx1"/>
                </a:solidFill>
                <a:latin typeface="宋体" panose="02010600030101010101" pitchFamily="2" charset="-122"/>
                <a:ea typeface="宋体" panose="02010600030101010101" pitchFamily="2" charset="-122"/>
              </a:rPr>
              <a:t>23.5</a:t>
            </a:r>
            <a:r>
              <a:rPr lang="zh-CN" altLang="en-US" sz="2400" b="0" dirty="0">
                <a:solidFill>
                  <a:schemeClr val="tx1"/>
                </a:solidFill>
                <a:latin typeface="宋体" panose="02010600030101010101" pitchFamily="2" charset="-122"/>
                <a:ea typeface="宋体" panose="02010600030101010101" pitchFamily="2" charset="-122"/>
              </a:rPr>
              <a:t>、</a:t>
            </a:r>
            <a:r>
              <a:rPr lang="en-US" altLang="zh-CN" sz="2400" b="0" dirty="0">
                <a:solidFill>
                  <a:schemeClr val="tx1"/>
                </a:solidFill>
                <a:latin typeface="宋体" panose="02010600030101010101" pitchFamily="2" charset="-122"/>
                <a:ea typeface="宋体" panose="02010600030101010101" pitchFamily="2" charset="-122"/>
              </a:rPr>
              <a:t>35.5</a:t>
            </a:r>
            <a:r>
              <a:rPr lang="zh-CN" altLang="en-US" sz="2400" b="0" dirty="0">
                <a:solidFill>
                  <a:schemeClr val="tx1"/>
                </a:solidFill>
                <a:latin typeface="宋体" panose="02010600030101010101" pitchFamily="2" charset="-122"/>
                <a:ea typeface="宋体" panose="02010600030101010101" pitchFamily="2" charset="-122"/>
              </a:rPr>
              <a:t>、</a:t>
            </a:r>
            <a:r>
              <a:rPr lang="en-US" altLang="zh-CN" sz="2400" b="0" dirty="0">
                <a:solidFill>
                  <a:schemeClr val="tx1"/>
                </a:solidFill>
                <a:latin typeface="宋体" panose="02010600030101010101" pitchFamily="2" charset="-122"/>
                <a:ea typeface="宋体" panose="02010600030101010101" pitchFamily="2" charset="-122"/>
              </a:rPr>
              <a:t>118L</a:t>
            </a:r>
            <a:r>
              <a:rPr lang="zh-CN" altLang="en-US" sz="2400" b="0" dirty="0">
                <a:solidFill>
                  <a:schemeClr val="tx1"/>
                </a:solidFill>
                <a:latin typeface="宋体" panose="02010600030101010101" pitchFamily="2" charset="-122"/>
                <a:ea typeface="宋体" panose="02010600030101010101" pitchFamily="2" charset="-122"/>
              </a:rPr>
              <a:t>三个级别，对应上述容积级别分为</a:t>
            </a:r>
            <a:r>
              <a:rPr lang="en-US" altLang="zh-CN" sz="2400" b="0" dirty="0">
                <a:solidFill>
                  <a:schemeClr val="tx1"/>
                </a:solidFill>
                <a:latin typeface="宋体" panose="02010600030101010101" pitchFamily="2" charset="-122"/>
                <a:ea typeface="宋体" panose="02010600030101010101" pitchFamily="2" charset="-122"/>
              </a:rPr>
              <a:t>10</a:t>
            </a:r>
            <a:r>
              <a:rPr lang="zh-CN" altLang="en-US" sz="2400" b="0" dirty="0">
                <a:solidFill>
                  <a:schemeClr val="tx1"/>
                </a:solidFill>
                <a:latin typeface="宋体" panose="02010600030101010101" pitchFamily="2" charset="-122"/>
                <a:ea typeface="宋体" panose="02010600030101010101" pitchFamily="2" charset="-122"/>
              </a:rPr>
              <a:t>、</a:t>
            </a:r>
            <a:r>
              <a:rPr lang="en-US" altLang="zh-CN" sz="2400" b="0" dirty="0">
                <a:solidFill>
                  <a:schemeClr val="tx1"/>
                </a:solidFill>
                <a:latin typeface="宋体" panose="02010600030101010101" pitchFamily="2" charset="-122"/>
                <a:ea typeface="宋体" panose="02010600030101010101" pitchFamily="2" charset="-122"/>
              </a:rPr>
              <a:t>15</a:t>
            </a:r>
            <a:r>
              <a:rPr lang="zh-CN" altLang="en-US" sz="2400" b="0" dirty="0">
                <a:solidFill>
                  <a:schemeClr val="tx1"/>
                </a:solidFill>
                <a:latin typeface="宋体" panose="02010600030101010101" pitchFamily="2" charset="-122"/>
                <a:ea typeface="宋体" panose="02010600030101010101" pitchFamily="2" charset="-122"/>
              </a:rPr>
              <a:t>、</a:t>
            </a:r>
            <a:r>
              <a:rPr lang="en-US" altLang="zh-CN" sz="2400" b="0" dirty="0">
                <a:solidFill>
                  <a:schemeClr val="tx1"/>
                </a:solidFill>
                <a:latin typeface="宋体" panose="02010600030101010101" pitchFamily="2" charset="-122"/>
                <a:ea typeface="宋体" panose="02010600030101010101" pitchFamily="2" charset="-122"/>
              </a:rPr>
              <a:t>50</a:t>
            </a:r>
            <a:r>
              <a:rPr lang="zh-CN" altLang="en-US" sz="2400" b="0" dirty="0">
                <a:solidFill>
                  <a:schemeClr val="tx1"/>
                </a:solidFill>
                <a:latin typeface="宋体" panose="02010600030101010101" pitchFamily="2" charset="-122"/>
                <a:ea typeface="宋体" panose="02010600030101010101" pitchFamily="2" charset="-122"/>
              </a:rPr>
              <a:t>千克三个重量等级。</a:t>
            </a:r>
            <a:endParaRPr lang="zh-CN" altLang="en-US" sz="2400" b="0" dirty="0">
              <a:solidFill>
                <a:schemeClr val="tx1"/>
              </a:solidFill>
              <a:latin typeface="宋体" panose="02010600030101010101" pitchFamily="2" charset="-122"/>
              <a:ea typeface="宋体" panose="02010600030101010101" pitchFamily="2" charset="-122"/>
            </a:endParaRPr>
          </a:p>
          <a:p>
            <a:pPr eaLnBrk="1" hangingPunct="1"/>
            <a:endParaRPr lang="zh-CN" altLang="en-US" sz="2400" b="0" dirty="0">
              <a:solidFill>
                <a:schemeClr val="tx1"/>
              </a:solidFill>
              <a:latin typeface="宋体" panose="02010600030101010101" pitchFamily="2" charset="-122"/>
              <a:ea typeface="宋体" panose="02010600030101010101" pitchFamily="2" charset="-122"/>
            </a:endParaRPr>
          </a:p>
          <a:p>
            <a:pPr eaLnBrk="1" hangingPunct="1"/>
            <a:r>
              <a:rPr lang="zh-CN" altLang="en-US" sz="2400" dirty="0">
                <a:solidFill>
                  <a:schemeClr val="tx1"/>
                </a:solidFill>
                <a:latin typeface="宋体" panose="02010600030101010101" pitchFamily="2" charset="-122"/>
                <a:ea typeface="宋体" panose="02010600030101010101" pitchFamily="2" charset="-122"/>
              </a:rPr>
              <a:t> </a:t>
            </a:r>
            <a:r>
              <a:rPr lang="en-US" altLang="zh-CN" sz="2400" dirty="0">
                <a:solidFill>
                  <a:schemeClr val="tx1"/>
                </a:solidFill>
                <a:latin typeface="宋体" panose="02010600030101010101" pitchFamily="2" charset="-122"/>
                <a:ea typeface="宋体" panose="02010600030101010101" pitchFamily="2" charset="-122"/>
              </a:rPr>
              <a:t>5</a:t>
            </a:r>
            <a:r>
              <a:rPr lang="zh-CN" altLang="en-US" sz="2400" dirty="0">
                <a:solidFill>
                  <a:schemeClr val="tx1"/>
                </a:solidFill>
                <a:latin typeface="宋体" panose="02010600030101010101" pitchFamily="2" charset="-122"/>
                <a:ea typeface="宋体" panose="02010600030101010101" pitchFamily="2" charset="-122"/>
              </a:rPr>
              <a:t>）铝合金无缝气瓶（</a:t>
            </a:r>
            <a:r>
              <a:rPr lang="en-US" altLang="zh-CN" sz="2400" dirty="0">
                <a:solidFill>
                  <a:schemeClr val="tx1"/>
                </a:solidFill>
                <a:latin typeface="宋体" panose="02010600030101010101" pitchFamily="2" charset="-122"/>
                <a:ea typeface="宋体" panose="02010600030101010101" pitchFamily="2" charset="-122"/>
              </a:rPr>
              <a:t>GB11640-1989</a:t>
            </a:r>
            <a:r>
              <a:rPr lang="zh-CN" altLang="en-US" sz="2400" dirty="0">
                <a:solidFill>
                  <a:schemeClr val="tx1"/>
                </a:solidFill>
                <a:latin typeface="宋体" panose="02010600030101010101" pitchFamily="2" charset="-122"/>
                <a:ea typeface="宋体" panose="02010600030101010101" pitchFamily="2" charset="-122"/>
              </a:rPr>
              <a:t>）</a:t>
            </a:r>
            <a:endParaRPr lang="zh-CN" altLang="en-US" sz="2400" dirty="0">
              <a:solidFill>
                <a:schemeClr val="tx1"/>
              </a:solidFill>
              <a:latin typeface="宋体" panose="02010600030101010101" pitchFamily="2" charset="-122"/>
              <a:ea typeface="宋体" panose="02010600030101010101" pitchFamily="2" charset="-122"/>
            </a:endParaRPr>
          </a:p>
          <a:p>
            <a:pPr eaLnBrk="1" hangingPunct="1"/>
            <a:r>
              <a:rPr lang="zh-CN" altLang="en-US" sz="2400" b="0" dirty="0">
                <a:solidFill>
                  <a:schemeClr val="tx1"/>
                </a:solidFill>
                <a:latin typeface="宋体" panose="02010600030101010101" pitchFamily="2" charset="-122"/>
                <a:ea typeface="宋体" panose="02010600030101010101" pitchFamily="2" charset="-122"/>
              </a:rPr>
              <a:t>      铝合金无缝气瓶的容积范围定为</a:t>
            </a:r>
            <a:r>
              <a:rPr lang="en-US" altLang="zh-CN" sz="2400" b="0" dirty="0">
                <a:solidFill>
                  <a:schemeClr val="tx1"/>
                </a:solidFill>
                <a:latin typeface="宋体" panose="02010600030101010101" pitchFamily="2" charset="-122"/>
                <a:ea typeface="宋体" panose="02010600030101010101" pitchFamily="2" charset="-122"/>
              </a:rPr>
              <a:t>0.4~50</a:t>
            </a:r>
            <a:r>
              <a:rPr lang="zh-CN" altLang="en-US" sz="2400" b="0" dirty="0">
                <a:solidFill>
                  <a:schemeClr val="tx1"/>
                </a:solidFill>
                <a:latin typeface="宋体" panose="02010600030101010101" pitchFamily="2" charset="-122"/>
                <a:ea typeface="宋体" panose="02010600030101010101" pitchFamily="2" charset="-122"/>
              </a:rPr>
              <a:t>升，并分为小容积气瓶和中容积气瓶两类。容积级别分为</a:t>
            </a:r>
            <a:r>
              <a:rPr lang="en-US" altLang="zh-CN" sz="2400" b="0" dirty="0">
                <a:solidFill>
                  <a:schemeClr val="tx1"/>
                </a:solidFill>
                <a:latin typeface="宋体" panose="02010600030101010101" pitchFamily="2" charset="-122"/>
                <a:ea typeface="宋体" panose="02010600030101010101" pitchFamily="2" charset="-122"/>
              </a:rPr>
              <a:t>23</a:t>
            </a:r>
            <a:r>
              <a:rPr lang="zh-CN" altLang="en-US" sz="2400" b="0" dirty="0">
                <a:solidFill>
                  <a:schemeClr val="tx1"/>
                </a:solidFill>
                <a:latin typeface="宋体" panose="02010600030101010101" pitchFamily="2" charset="-122"/>
                <a:ea typeface="宋体" panose="02010600030101010101" pitchFamily="2" charset="-122"/>
              </a:rPr>
              <a:t>级。  </a:t>
            </a:r>
            <a:endParaRPr lang="zh-CN" altLang="en-US" sz="2400" b="0" dirty="0">
              <a:solidFill>
                <a:schemeClr val="tx1"/>
              </a:solidFill>
              <a:latin typeface="宋体" panose="02010600030101010101" pitchFamily="2" charset="-122"/>
              <a:ea typeface="宋体" panose="02010600030101010101" pitchFamily="2" charset="-122"/>
            </a:endParaRPr>
          </a:p>
        </p:txBody>
      </p:sp>
      <p:sp>
        <p:nvSpPr>
          <p:cNvPr id="14342" name="Text Box 33"/>
          <p:cNvSpPr txBox="1"/>
          <p:nvPr/>
        </p:nvSpPr>
        <p:spPr>
          <a:xfrm>
            <a:off x="-153987" y="187325"/>
            <a:ext cx="10737850" cy="589280"/>
          </a:xfrm>
          <a:prstGeom prst="rect">
            <a:avLst/>
          </a:prstGeom>
          <a:noFill/>
          <a:ln w="9525">
            <a:noFill/>
          </a:ln>
        </p:spPr>
        <p:txBody>
          <a:bodyPr>
            <a:spAutoFit/>
          </a:bodyPr>
          <a:p>
            <a:pPr algn="ctr" eaLnBrk="1" hangingPunct="1">
              <a:lnSpc>
                <a:spcPct val="90000"/>
              </a:lnSpc>
            </a:pPr>
            <a:r>
              <a:rPr lang="zh-CN" altLang="en-US" sz="3600" dirty="0">
                <a:solidFill>
                  <a:schemeClr val="tx1"/>
                </a:solidFill>
                <a:latin typeface="宋体" panose="02010600030101010101" pitchFamily="2" charset="-122"/>
                <a:ea typeface="宋体" panose="02010600030101010101" pitchFamily="2" charset="-122"/>
              </a:rPr>
              <a:t>第一部分、工业气瓶种类及相关知识</a:t>
            </a:r>
            <a:endParaRPr lang="zh-CN" altLang="en-US" sz="36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6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6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66.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6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68.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Lst>
</file>

<file path=ppt/tags/tag69.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basetag"/>
  <p:tag name="KSO_WM_TEMPLATE_INDEX" val="20163626"/>
  <p:tag name="KSO_WM_SLIDE_LAYOUT" val="a_b"/>
  <p:tag name="KSO_WM_SLIDE_LAYOUT_CNT" val="1_1"/>
  <p:tag name="KSO_WM_SLIDE_MODEL_TYPE" val="cover"/>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74.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Lst>
</file>

<file path=ppt/tags/tag75.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Lst>
</file>

<file path=ppt/tags/tag76.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basetag"/>
  <p:tag name="KSO_WM_TEMPLATE_INDEX" val="20163626"/>
  <p:tag name="KSO_WM_SLIDE_LAYOUT" val="a_b"/>
  <p:tag name="KSO_WM_SLIDE_LAYOUT_CNT" val="1_1"/>
  <p:tag name="KSO_WM_SLIDE_MODEL_TYPE" val="cover"/>
</p:tagLst>
</file>

<file path=ppt/tags/tag77.xml><?xml version="1.0" encoding="utf-8"?>
<p:tagLst xmlns:p="http://schemas.openxmlformats.org/presentationml/2006/main">
  <p:tag name="commondata" val="eyJoZGlkIjoiM2YzZWMzYjc3MGJiYTA0MGM2NTUyZDc0ODhlN2IxNDM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4_自定义设计方案">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0</TotalTime>
  <Words>13512</Words>
  <Application>WPS 演示</Application>
  <PresentationFormat>A3 纸张(297x420 毫米)</PresentationFormat>
  <Paragraphs>1593</Paragraphs>
  <Slides>70</Slides>
  <Notes>0</Notes>
  <HiddenSlides>0</HiddenSlides>
  <MMClips>0</MMClips>
  <ScaleCrop>false</ScaleCrop>
  <HeadingPairs>
    <vt:vector size="8" baseType="variant">
      <vt:variant>
        <vt:lpstr>已用的字体</vt:lpstr>
      </vt:variant>
      <vt:variant>
        <vt:i4>22</vt:i4>
      </vt:variant>
      <vt:variant>
        <vt:lpstr>主题</vt:lpstr>
      </vt:variant>
      <vt:variant>
        <vt:i4>1</vt:i4>
      </vt:variant>
      <vt:variant>
        <vt:lpstr>嵌入 OLE 服务器</vt:lpstr>
      </vt:variant>
      <vt:variant>
        <vt:i4>13</vt:i4>
      </vt:variant>
      <vt:variant>
        <vt:lpstr>幻灯片标题</vt:lpstr>
      </vt:variant>
      <vt:variant>
        <vt:i4>70</vt:i4>
      </vt:variant>
    </vt:vector>
  </HeadingPairs>
  <TitlesOfParts>
    <vt:vector size="106" baseType="lpstr">
      <vt:lpstr>Arial</vt:lpstr>
      <vt:lpstr>宋体</vt:lpstr>
      <vt:lpstr>Wingdings</vt:lpstr>
      <vt:lpstr>黑体</vt:lpstr>
      <vt:lpstr>Gill Sans MT</vt:lpstr>
      <vt:lpstr>华文中宋</vt:lpstr>
      <vt:lpstr>Wingdings 2</vt:lpstr>
      <vt:lpstr>Verdana</vt:lpstr>
      <vt:lpstr>方正兰亭中黑_GBK</vt:lpstr>
      <vt:lpstr>Swiss911 XCm BT</vt:lpstr>
      <vt:lpstr>Segoe Print</vt:lpstr>
      <vt:lpstr>Tahoma</vt:lpstr>
      <vt:lpstr>Times New Roman</vt:lpstr>
      <vt:lpstr>PMingLiU</vt:lpstr>
      <vt:lpstr>MingLiU-ExtB</vt:lpstr>
      <vt:lpstr>MS UI Gothic</vt:lpstr>
      <vt:lpstr>Wingdings 2</vt:lpstr>
      <vt:lpstr>Arial</vt:lpstr>
      <vt:lpstr>微软雅黑</vt:lpstr>
      <vt:lpstr>Arial Unicode MS</vt:lpstr>
      <vt:lpstr>楷体</vt:lpstr>
      <vt:lpstr>汉仪旗黑-85S</vt:lpstr>
      <vt:lpstr>4_自定义设计方案</vt:lpstr>
      <vt:lpstr>MS_ClipArt_Gallery.2</vt:lpstr>
      <vt:lpstr>MS_ClipArt_Gallery.2</vt:lpstr>
      <vt:lpstr>MS_ClipArt_Gallery.2</vt:lpstr>
      <vt:lpstr>MS_ClipArt_Gallery.2</vt:lpstr>
      <vt:lpstr>MS_ClipArt_Gallery.2</vt:lpstr>
      <vt:lpstr>MS_ClipArt_Gallery.2</vt:lpstr>
      <vt:lpstr>MS_ClipArt_Gallery.2</vt:lpstr>
      <vt:lpstr>MS_ClipArt_Gallery.2</vt:lpstr>
      <vt:lpstr>MS_ClipArt_Gallery.2</vt:lpstr>
      <vt:lpstr>MS_ClipArt_Gallery.2</vt:lpstr>
      <vt:lpstr>MS_ClipArt_Gallery.2</vt:lpstr>
      <vt:lpstr>MS_ClipArt_Gallery.2</vt:lpstr>
      <vt:lpstr>MS_ClipArt_Gallery.2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（bofety谢）乡下人</cp:lastModifiedBy>
  <cp:revision>538</cp:revision>
  <dcterms:created xsi:type="dcterms:W3CDTF">2006-03-03T05:25:23Z</dcterms:created>
  <dcterms:modified xsi:type="dcterms:W3CDTF">2023-12-04T14:50:41Z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519845BB10444AF0846A9460210672EF_13</vt:lpwstr>
  </property>
</Properties>
</file>