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0"/>
  </p:notesMasterIdLst>
  <p:sldIdLst>
    <p:sldId id="256" r:id="rId3"/>
    <p:sldId id="260" r:id="rId4"/>
    <p:sldId id="257"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3" r:id="rId18"/>
    <p:sldId id="274" r:id="rId19"/>
    <p:sldId id="275" r:id="rId20"/>
    <p:sldId id="276" r:id="rId21"/>
    <p:sldId id="279" r:id="rId22"/>
    <p:sldId id="280" r:id="rId23"/>
    <p:sldId id="27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81" r:id="rId38"/>
    <p:sldId id="298" r:id="rId39"/>
    <p:sldId id="303" r:id="rId40"/>
    <p:sldId id="302" r:id="rId41"/>
    <p:sldId id="301" r:id="rId42"/>
    <p:sldId id="300" r:id="rId43"/>
    <p:sldId id="299" r:id="rId44"/>
    <p:sldId id="308" r:id="rId45"/>
    <p:sldId id="307" r:id="rId46"/>
    <p:sldId id="309" r:id="rId47"/>
    <p:sldId id="310" r:id="rId48"/>
    <p:sldId id="317" r:id="rId49"/>
    <p:sldId id="311" r:id="rId50"/>
    <p:sldId id="312" r:id="rId51"/>
    <p:sldId id="316" r:id="rId52"/>
    <p:sldId id="313" r:id="rId53"/>
    <p:sldId id="318" r:id="rId54"/>
    <p:sldId id="314" r:id="rId55"/>
    <p:sldId id="296" r:id="rId56"/>
    <p:sldId id="330" r:id="rId57"/>
    <p:sldId id="321" r:id="rId58"/>
    <p:sldId id="322" r:id="rId59"/>
    <p:sldId id="323" r:id="rId61"/>
    <p:sldId id="324" r:id="rId62"/>
    <p:sldId id="325" r:id="rId63"/>
    <p:sldId id="326" r:id="rId64"/>
    <p:sldId id="327" r:id="rId65"/>
    <p:sldId id="328" r:id="rId66"/>
    <p:sldId id="329" r:id="rId67"/>
    <p:sldId id="331" r:id="rId68"/>
    <p:sldId id="332" r:id="rId69"/>
    <p:sldId id="338" r:id="rId70"/>
    <p:sldId id="333" r:id="rId71"/>
    <p:sldId id="334" r:id="rId72"/>
    <p:sldId id="335" r:id="rId73"/>
    <p:sldId id="339" r:id="rId74"/>
    <p:sldId id="336" r:id="rId75"/>
    <p:sldId id="344" r:id="rId76"/>
    <p:sldId id="345" r:id="rId77"/>
    <p:sldId id="346" r:id="rId78"/>
    <p:sldId id="347" r:id="rId79"/>
    <p:sldId id="348" r:id="rId80"/>
    <p:sldId id="349" r:id="rId81"/>
    <p:sldId id="350" r:id="rId82"/>
    <p:sldId id="351" r:id="rId83"/>
    <p:sldId id="297" r:id="rId84"/>
  </p:sldIdLst>
  <p:sldSz cx="9144000" cy="6858000" type="screen4x3"/>
  <p:notesSz cx="6858000" cy="9144000"/>
  <p:custDataLst>
    <p:tags r:id="rId8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FF33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599" autoAdjust="0"/>
    <p:restoredTop sz="94660"/>
  </p:normalViewPr>
  <p:slideViewPr>
    <p:cSldViewPr showGuides="1">
      <p:cViewPr varScale="1">
        <p:scale>
          <a:sx n="70" d="100"/>
          <a:sy n="70" d="100"/>
        </p:scale>
        <p:origin x="1434"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8" Type="http://schemas.openxmlformats.org/officeDocument/2006/relationships/tags" Target="tags/tag4.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notesMaster" Target="notesMasters/notesMaster1.xml"/><Relationship Id="rId6" Type="http://schemas.openxmlformats.org/officeDocument/2006/relationships/slide" Target="slides/slide4.xml"/><Relationship Id="rId59" Type="http://schemas.openxmlformats.org/officeDocument/2006/relationships/slide" Target="slides/slide57.xml"/><Relationship Id="rId58" Type="http://schemas.openxmlformats.org/officeDocument/2006/relationships/slide" Target="slides/slide56.xml"/><Relationship Id="rId57" Type="http://schemas.openxmlformats.org/officeDocument/2006/relationships/slide" Target="slides/slide55.xml"/><Relationship Id="rId56" Type="http://schemas.openxmlformats.org/officeDocument/2006/relationships/slide" Target="slides/slide54.xml"/><Relationship Id="rId55" Type="http://schemas.openxmlformats.org/officeDocument/2006/relationships/slide" Target="slides/slide53.xml"/><Relationship Id="rId54" Type="http://schemas.openxmlformats.org/officeDocument/2006/relationships/slide" Target="slides/slide52.xml"/><Relationship Id="rId53" Type="http://schemas.openxmlformats.org/officeDocument/2006/relationships/slide" Target="slides/slide5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02479C-A12E-420C-AFF5-57F7D2AA1D9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71D9E6-E594-4D8E-BEE0-553EB70B445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FEFF2E2-C3D2-44D9-9D98-7AE34FC891D7}"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dirty="0" smtClean="0"/>
              <a:t>单击此处编辑母版标题样式</a:t>
            </a:r>
            <a:endParaRPr lang="zh-CN" altLang="en-US" dirty="0"/>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fld id="{29477F64-B038-4B7A-9BAC-F0B84D8B39EF}" type="datetime1">
              <a:rPr lang="zh-CN" altLang="en-US"/>
            </a:fld>
            <a:endParaRPr lang="zh-CN" altLang="zh-CN" dirty="0"/>
          </a:p>
        </p:txBody>
      </p:sp>
      <p:sp>
        <p:nvSpPr>
          <p:cNvPr id="6" name="灯片编号占位符 5"/>
          <p:cNvSpPr>
            <a:spLocks noGrp="1"/>
          </p:cNvSpPr>
          <p:nvPr>
            <p:ph type="sldNum" sz="quarter" idx="12"/>
          </p:nvPr>
        </p:nvSpPr>
        <p:spPr/>
        <p:txBody>
          <a:bodyPr/>
          <a:lstStyle>
            <a:lvl1pPr>
              <a:defRPr/>
            </a:lvl1pPr>
          </a:lstStyle>
          <a:p>
            <a:fld id="{E3FC0D21-27E3-498D-A0F4-62E05015235F}" type="slidenum">
              <a:rPr lang="zh-CN" altLang="zh-CN"/>
            </a:fld>
            <a:endParaRPr lang="zh-CN" altLang="zh-CN"/>
          </a:p>
        </p:txBody>
      </p:sp>
      <p:sp>
        <p:nvSpPr>
          <p:cNvPr id="7" name="Rectangle 9"/>
          <p:cNvSpPr>
            <a:spLocks noGrp="1" noChangeArrowheads="1"/>
          </p:cNvSpPr>
          <p:nvPr>
            <p:ph type="ftr" sz="quarter" idx="3"/>
          </p:nvPr>
        </p:nvSpPr>
        <p:spPr bwMode="auto">
          <a:xfrm>
            <a:off x="3059832"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BCBAC55F-41FD-4B85-8DA2-F57DEE757D52}" type="datetime1">
              <a:rPr lang="zh-CN" altLang="en-US"/>
            </a:fld>
            <a:endParaRPr lang="zh-CN" altLang="zh-CN"/>
          </a:p>
        </p:txBody>
      </p:sp>
      <p:sp>
        <p:nvSpPr>
          <p:cNvPr id="6" name="灯片编号占位符 5"/>
          <p:cNvSpPr>
            <a:spLocks noGrp="1"/>
          </p:cNvSpPr>
          <p:nvPr>
            <p:ph type="sldNum" sz="quarter" idx="12"/>
          </p:nvPr>
        </p:nvSpPr>
        <p:spPr/>
        <p:txBody>
          <a:bodyPr/>
          <a:lstStyle>
            <a:lvl1pPr>
              <a:defRPr/>
            </a:lvl1pPr>
          </a:lstStyle>
          <a:p>
            <a:fld id="{42899A1B-8525-40FF-A647-AB53547757FD}" type="slidenum">
              <a:rPr lang="zh-CN" altLang="zh-CN"/>
            </a:fld>
            <a:endParaRPr lang="zh-CN" altLang="zh-CN"/>
          </a:p>
        </p:txBody>
      </p:sp>
      <p:sp>
        <p:nvSpPr>
          <p:cNvPr id="7" name="Rectangle 9"/>
          <p:cNvSpPr>
            <a:spLocks noGrp="1" noChangeArrowheads="1"/>
          </p:cNvSpPr>
          <p:nvPr>
            <p:ph type="ftr" sz="quarter" idx="3"/>
          </p:nvPr>
        </p:nvSpPr>
        <p:spPr bwMode="auto">
          <a:xfrm>
            <a:off x="2987824"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38925" y="476250"/>
            <a:ext cx="2058988" cy="56499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76250"/>
            <a:ext cx="6029325" cy="564991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EF2E6D59-0A51-430B-9A30-2074C5553C70}" type="datetime1">
              <a:rPr lang="zh-CN" altLang="en-US"/>
            </a:fld>
            <a:endParaRPr lang="zh-CN" altLang="zh-CN"/>
          </a:p>
        </p:txBody>
      </p:sp>
      <p:sp>
        <p:nvSpPr>
          <p:cNvPr id="6" name="灯片编号占位符 5"/>
          <p:cNvSpPr>
            <a:spLocks noGrp="1"/>
          </p:cNvSpPr>
          <p:nvPr>
            <p:ph type="sldNum" sz="quarter" idx="12"/>
          </p:nvPr>
        </p:nvSpPr>
        <p:spPr/>
        <p:txBody>
          <a:bodyPr/>
          <a:lstStyle>
            <a:lvl1pPr>
              <a:defRPr/>
            </a:lvl1pPr>
          </a:lstStyle>
          <a:p>
            <a:fld id="{2FD136E9-A023-4000-B580-2FA0F3A4E669}" type="slidenum">
              <a:rPr lang="zh-CN" altLang="zh-CN"/>
            </a:fld>
            <a:endParaRPr lang="zh-CN" altLang="zh-CN"/>
          </a:p>
        </p:txBody>
      </p:sp>
      <p:sp>
        <p:nvSpPr>
          <p:cNvPr id="7" name="Rectangle 9"/>
          <p:cNvSpPr>
            <a:spLocks noGrp="1" noChangeArrowheads="1"/>
          </p:cNvSpPr>
          <p:nvPr>
            <p:ph type="ftr" sz="quarter" idx="3"/>
          </p:nvPr>
        </p:nvSpPr>
        <p:spPr bwMode="auto">
          <a:xfrm>
            <a:off x="2987824"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476250"/>
            <a:ext cx="8229600" cy="94138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a:xfrm>
            <a:off x="0" y="6551613"/>
            <a:ext cx="2133600" cy="333375"/>
          </a:xfrm>
        </p:spPr>
        <p:txBody>
          <a:bodyPr/>
          <a:lstStyle>
            <a:lvl1pPr>
              <a:defRPr/>
            </a:lvl1pPr>
          </a:lstStyle>
          <a:p>
            <a:fld id="{FF84B7B1-8A6D-42F4-8624-E9570E30AF42}" type="datetime1">
              <a:rPr lang="zh-CN" altLang="en-US"/>
            </a:fld>
            <a:endParaRPr lang="zh-CN" altLang="zh-CN"/>
          </a:p>
        </p:txBody>
      </p:sp>
      <p:sp>
        <p:nvSpPr>
          <p:cNvPr id="8" name="灯片编号占位符 7"/>
          <p:cNvSpPr>
            <a:spLocks noGrp="1"/>
          </p:cNvSpPr>
          <p:nvPr>
            <p:ph type="sldNum" sz="quarter" idx="12"/>
          </p:nvPr>
        </p:nvSpPr>
        <p:spPr>
          <a:xfrm>
            <a:off x="6516688" y="6553200"/>
            <a:ext cx="2133600" cy="404813"/>
          </a:xfrm>
        </p:spPr>
        <p:txBody>
          <a:bodyPr/>
          <a:lstStyle>
            <a:lvl1pPr>
              <a:defRPr/>
            </a:lvl1pPr>
          </a:lstStyle>
          <a:p>
            <a:fld id="{A9FF54E9-A5A5-41ED-B025-A5AFD43E1202}" type="slidenum">
              <a:rPr lang="zh-CN" altLang="zh-CN"/>
            </a:fld>
            <a:endParaRPr lang="zh-CN" altLang="zh-CN"/>
          </a:p>
        </p:txBody>
      </p:sp>
      <p:sp>
        <p:nvSpPr>
          <p:cNvPr id="9" name="Rectangle 9"/>
          <p:cNvSpPr>
            <a:spLocks noGrp="1" noChangeArrowheads="1"/>
          </p:cNvSpPr>
          <p:nvPr>
            <p:ph type="ftr" sz="quarter" idx="13"/>
          </p:nvPr>
        </p:nvSpPr>
        <p:spPr bwMode="auto">
          <a:xfrm>
            <a:off x="2987824"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476250"/>
            <a:ext cx="8229600" cy="941388"/>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0" y="6551613"/>
            <a:ext cx="2133600" cy="333375"/>
          </a:xfrm>
        </p:spPr>
        <p:txBody>
          <a:bodyPr/>
          <a:lstStyle>
            <a:lvl1pPr>
              <a:defRPr/>
            </a:lvl1pPr>
          </a:lstStyle>
          <a:p>
            <a:fld id="{3125F097-59B9-46C9-8AD3-E7E3E5C1DE97}" type="datetime1">
              <a:rPr lang="zh-CN" altLang="en-US"/>
            </a:fld>
            <a:endParaRPr lang="zh-CN" altLang="zh-CN"/>
          </a:p>
        </p:txBody>
      </p:sp>
      <p:sp>
        <p:nvSpPr>
          <p:cNvPr id="7" name="灯片编号占位符 6"/>
          <p:cNvSpPr>
            <a:spLocks noGrp="1"/>
          </p:cNvSpPr>
          <p:nvPr>
            <p:ph type="sldNum" sz="quarter" idx="12"/>
          </p:nvPr>
        </p:nvSpPr>
        <p:spPr>
          <a:xfrm>
            <a:off x="6516688" y="6553200"/>
            <a:ext cx="2133600" cy="404813"/>
          </a:xfrm>
        </p:spPr>
        <p:txBody>
          <a:bodyPr/>
          <a:lstStyle>
            <a:lvl1pPr>
              <a:defRPr/>
            </a:lvl1pPr>
          </a:lstStyle>
          <a:p>
            <a:fld id="{92719AEC-66AE-4008-BA06-BC8714FBD811}" type="slidenum">
              <a:rPr lang="zh-CN" altLang="zh-CN"/>
            </a:fld>
            <a:endParaRPr lang="zh-CN" altLang="zh-CN"/>
          </a:p>
        </p:txBody>
      </p:sp>
      <p:sp>
        <p:nvSpPr>
          <p:cNvPr id="8" name="Rectangle 9"/>
          <p:cNvSpPr>
            <a:spLocks noGrp="1" noChangeArrowheads="1"/>
          </p:cNvSpPr>
          <p:nvPr>
            <p:ph type="ftr" sz="quarter" idx="3"/>
          </p:nvPr>
        </p:nvSpPr>
        <p:spPr bwMode="auto">
          <a:xfrm>
            <a:off x="2987824"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468313" y="476250"/>
            <a:ext cx="8229600" cy="941388"/>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quarter" idx="2"/>
          </p:nvPr>
        </p:nvSpPr>
        <p:spPr>
          <a:xfrm>
            <a:off x="4648200" y="1600200"/>
            <a:ext cx="4038600" cy="21859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内容占位符 4"/>
          <p:cNvSpPr>
            <a:spLocks noGrp="1"/>
          </p:cNvSpPr>
          <p:nvPr>
            <p:ph sz="quarter" idx="3"/>
          </p:nvPr>
        </p:nvSpPr>
        <p:spPr>
          <a:xfrm>
            <a:off x="4648200" y="3938588"/>
            <a:ext cx="4038600" cy="218757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日期占位符 5"/>
          <p:cNvSpPr>
            <a:spLocks noGrp="1"/>
          </p:cNvSpPr>
          <p:nvPr>
            <p:ph type="dt" sz="half" idx="10"/>
          </p:nvPr>
        </p:nvSpPr>
        <p:spPr>
          <a:xfrm>
            <a:off x="0" y="6551613"/>
            <a:ext cx="2133600" cy="333375"/>
          </a:xfrm>
        </p:spPr>
        <p:txBody>
          <a:bodyPr/>
          <a:lstStyle>
            <a:lvl1pPr>
              <a:defRPr/>
            </a:lvl1pPr>
          </a:lstStyle>
          <a:p>
            <a:fld id="{C4617609-A6D3-4553-920B-68CDA15B8958}" type="datetime1">
              <a:rPr lang="zh-CN" altLang="en-US"/>
            </a:fld>
            <a:endParaRPr lang="zh-CN" altLang="zh-CN"/>
          </a:p>
        </p:txBody>
      </p:sp>
      <p:sp>
        <p:nvSpPr>
          <p:cNvPr id="8" name="灯片编号占位符 7"/>
          <p:cNvSpPr>
            <a:spLocks noGrp="1"/>
          </p:cNvSpPr>
          <p:nvPr>
            <p:ph type="sldNum" sz="quarter" idx="12"/>
          </p:nvPr>
        </p:nvSpPr>
        <p:spPr>
          <a:xfrm>
            <a:off x="6516688" y="6553200"/>
            <a:ext cx="2133600" cy="404813"/>
          </a:xfrm>
        </p:spPr>
        <p:txBody>
          <a:bodyPr/>
          <a:lstStyle>
            <a:lvl1pPr>
              <a:defRPr/>
            </a:lvl1pPr>
          </a:lstStyle>
          <a:p>
            <a:fld id="{69D7DB71-45E0-4888-8BFF-909FB9CBD85C}" type="slidenum">
              <a:rPr lang="zh-CN" altLang="zh-CN"/>
            </a:fld>
            <a:endParaRPr lang="zh-CN" altLang="zh-CN"/>
          </a:p>
        </p:txBody>
      </p:sp>
      <p:sp>
        <p:nvSpPr>
          <p:cNvPr id="9" name="Rectangle 9"/>
          <p:cNvSpPr txBox="1">
            <a:spLocks noChangeArrowheads="1"/>
          </p:cNvSpPr>
          <p:nvPr userDrawn="1"/>
        </p:nvSpPr>
        <p:spPr bwMode="auto">
          <a:xfrm>
            <a:off x="3203848"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办公室人员</a:t>
            </a:r>
            <a:r>
              <a:rPr kumimoji="0" lang="zh-CN" altLang="zh-CN" sz="1400" b="0" i="0" u="none" strike="noStrike" kern="1200" cap="none" spc="0" normalizeH="0" baseline="0" noProof="0" dirty="0" smtClean="0">
                <a:ln>
                  <a:noFill/>
                </a:ln>
                <a:solidFill>
                  <a:schemeClr val="tx1"/>
                </a:solidFill>
                <a:effectLst/>
                <a:uLnTx/>
                <a:uFillTx/>
                <a:latin typeface="Arial" panose="020B0604020202020204" pitchFamily="34" charset="0"/>
                <a:ea typeface="+mn-ea"/>
                <a:cs typeface="+mn-cs"/>
              </a:rPr>
              <a:t>安全培训系列                 </a:t>
            </a:r>
            <a:endParaRPr kumimoji="0" lang="zh-CN" altLang="zh-CN" sz="14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安保科">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fld id="{CD346090-8F6C-4845-A125-781EA88465C7}" type="datetime1">
              <a:rPr lang="zh-CN" altLang="en-US"/>
            </a:fld>
            <a:endParaRPr lang="zh-CN" altLang="zh-CN"/>
          </a:p>
        </p:txBody>
      </p:sp>
      <p:sp>
        <p:nvSpPr>
          <p:cNvPr id="6" name="灯片编号占位符 5"/>
          <p:cNvSpPr>
            <a:spLocks noGrp="1"/>
          </p:cNvSpPr>
          <p:nvPr>
            <p:ph type="sldNum" sz="quarter" idx="12"/>
          </p:nvPr>
        </p:nvSpPr>
        <p:spPr/>
        <p:txBody>
          <a:bodyPr/>
          <a:lstStyle>
            <a:lvl1pPr>
              <a:defRPr/>
            </a:lvl1pPr>
          </a:lstStyle>
          <a:p>
            <a:fld id="{6C0E7155-FD4C-4AE6-B87C-480D852B18EC}" type="slidenum">
              <a:rPr lang="zh-CN" altLang="zh-CN"/>
            </a:fld>
            <a:endParaRPr lang="zh-CN" altLang="zh-CN"/>
          </a:p>
        </p:txBody>
      </p:sp>
      <p:sp>
        <p:nvSpPr>
          <p:cNvPr id="7" name="Rectangle 9"/>
          <p:cNvSpPr>
            <a:spLocks noGrp="1" noChangeArrowheads="1"/>
          </p:cNvSpPr>
          <p:nvPr>
            <p:ph type="ftr" sz="quarter" idx="3"/>
          </p:nvPr>
        </p:nvSpPr>
        <p:spPr bwMode="auto">
          <a:xfrm>
            <a:off x="2987824"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lvl1pPr>
              <a:defRPr/>
            </a:lvl1pPr>
          </a:lstStyle>
          <a:p>
            <a:fld id="{7A6B6054-EF54-4115-B4B4-861C8B7923E7}" type="datetime1">
              <a:rPr lang="zh-CN" altLang="en-US"/>
            </a:fld>
            <a:endParaRPr lang="zh-CN" altLang="zh-CN"/>
          </a:p>
        </p:txBody>
      </p:sp>
      <p:sp>
        <p:nvSpPr>
          <p:cNvPr id="5" name="页脚占位符 4"/>
          <p:cNvSpPr>
            <a:spLocks noGrp="1"/>
          </p:cNvSpPr>
          <p:nvPr>
            <p:ph type="ftr" sz="quarter" idx="11"/>
          </p:nvPr>
        </p:nvSpPr>
        <p:spPr/>
        <p:txBody>
          <a:bodyPr/>
          <a:lstStyle>
            <a:lvl1pPr>
              <a:defRPr/>
            </a:lvl1pPr>
          </a:lstStyle>
          <a:p>
            <a:r>
              <a:rPr lang="zh-CN" altLang="en-US" dirty="0" smtClean="0"/>
              <a:t>办公室人员</a:t>
            </a:r>
            <a:r>
              <a:rPr lang="zh-CN" altLang="zh-CN" dirty="0" smtClean="0"/>
              <a:t>安全培训系列                 </a:t>
            </a:r>
            <a:endParaRPr lang="zh-CN" altLang="zh-CN" dirty="0"/>
          </a:p>
        </p:txBody>
      </p:sp>
      <p:sp>
        <p:nvSpPr>
          <p:cNvPr id="6" name="灯片编号占位符 5"/>
          <p:cNvSpPr>
            <a:spLocks noGrp="1"/>
          </p:cNvSpPr>
          <p:nvPr>
            <p:ph type="sldNum" sz="quarter" idx="12"/>
          </p:nvPr>
        </p:nvSpPr>
        <p:spPr/>
        <p:txBody>
          <a:bodyPr/>
          <a:lstStyle>
            <a:lvl1pPr>
              <a:defRPr/>
            </a:lvl1pPr>
          </a:lstStyle>
          <a:p>
            <a:fld id="{9656BDE0-8412-4D35-9D9B-9FE64177B446}" type="slidenum">
              <a:rPr lang="zh-CN" altLang="zh-CN"/>
            </a:fld>
            <a:endParaRPr lang="zh-CN"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fld id="{C15AB5D9-8C08-48E7-B4BE-B41B3D22A251}" type="datetime1">
              <a:rPr lang="zh-CN" altLang="en-US"/>
            </a:fld>
            <a:endParaRPr lang="zh-CN" altLang="zh-CN"/>
          </a:p>
        </p:txBody>
      </p:sp>
      <p:sp>
        <p:nvSpPr>
          <p:cNvPr id="7" name="灯片编号占位符 6"/>
          <p:cNvSpPr>
            <a:spLocks noGrp="1"/>
          </p:cNvSpPr>
          <p:nvPr>
            <p:ph type="sldNum" sz="quarter" idx="12"/>
          </p:nvPr>
        </p:nvSpPr>
        <p:spPr/>
        <p:txBody>
          <a:bodyPr/>
          <a:lstStyle>
            <a:lvl1pPr>
              <a:defRPr/>
            </a:lvl1pPr>
          </a:lstStyle>
          <a:p>
            <a:fld id="{ABD756F3-01D9-4AC7-990C-BD2D2B8A120F}" type="slidenum">
              <a:rPr lang="zh-CN" altLang="zh-CN"/>
            </a:fld>
            <a:endParaRPr lang="zh-CN" altLang="zh-CN"/>
          </a:p>
        </p:txBody>
      </p:sp>
      <p:sp>
        <p:nvSpPr>
          <p:cNvPr id="8" name="Rectangle 9"/>
          <p:cNvSpPr>
            <a:spLocks noGrp="1" noChangeArrowheads="1"/>
          </p:cNvSpPr>
          <p:nvPr>
            <p:ph type="ftr" sz="quarter" idx="3"/>
          </p:nvPr>
        </p:nvSpPr>
        <p:spPr bwMode="auto">
          <a:xfrm>
            <a:off x="2987824"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fld id="{48F73C84-0513-4617-BF54-00970B76A930}" type="datetime1">
              <a:rPr lang="zh-CN" altLang="en-US"/>
            </a:fld>
            <a:endParaRPr lang="zh-CN" altLang="zh-CN"/>
          </a:p>
        </p:txBody>
      </p:sp>
      <p:sp>
        <p:nvSpPr>
          <p:cNvPr id="9" name="灯片编号占位符 8"/>
          <p:cNvSpPr>
            <a:spLocks noGrp="1"/>
          </p:cNvSpPr>
          <p:nvPr>
            <p:ph type="sldNum" sz="quarter" idx="12"/>
          </p:nvPr>
        </p:nvSpPr>
        <p:spPr/>
        <p:txBody>
          <a:bodyPr/>
          <a:lstStyle>
            <a:lvl1pPr>
              <a:defRPr/>
            </a:lvl1pPr>
          </a:lstStyle>
          <a:p>
            <a:fld id="{D05C854D-FC28-4618-B5E4-AE6715D5ECDD}" type="slidenum">
              <a:rPr lang="zh-CN" altLang="zh-CN"/>
            </a:fld>
            <a:endParaRPr lang="zh-CN" altLang="zh-CN"/>
          </a:p>
        </p:txBody>
      </p:sp>
      <p:sp>
        <p:nvSpPr>
          <p:cNvPr id="10" name="Rectangle 9"/>
          <p:cNvSpPr>
            <a:spLocks noGrp="1" noChangeArrowheads="1"/>
          </p:cNvSpPr>
          <p:nvPr>
            <p:ph type="ftr" sz="quarter" idx="13"/>
          </p:nvPr>
        </p:nvSpPr>
        <p:spPr bwMode="auto">
          <a:xfrm>
            <a:off x="2987824"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fld id="{B6F4C4C8-9E2A-4FFE-A66D-C77F3CEFF9D7}" type="datetime1">
              <a:rPr lang="zh-CN" altLang="en-US"/>
            </a:fld>
            <a:endParaRPr lang="zh-CN" altLang="zh-CN"/>
          </a:p>
        </p:txBody>
      </p:sp>
      <p:sp>
        <p:nvSpPr>
          <p:cNvPr id="5" name="灯片编号占位符 4"/>
          <p:cNvSpPr>
            <a:spLocks noGrp="1"/>
          </p:cNvSpPr>
          <p:nvPr>
            <p:ph type="sldNum" sz="quarter" idx="12"/>
          </p:nvPr>
        </p:nvSpPr>
        <p:spPr/>
        <p:txBody>
          <a:bodyPr/>
          <a:lstStyle>
            <a:lvl1pPr>
              <a:defRPr/>
            </a:lvl1pPr>
          </a:lstStyle>
          <a:p>
            <a:fld id="{F0B4DF1F-A541-4540-A493-F88A1BAD60A7}" type="slidenum">
              <a:rPr lang="zh-CN" altLang="zh-CN"/>
            </a:fld>
            <a:endParaRPr lang="zh-CN" altLang="zh-CN"/>
          </a:p>
        </p:txBody>
      </p:sp>
      <p:sp>
        <p:nvSpPr>
          <p:cNvPr id="6" name="Rectangle 9"/>
          <p:cNvSpPr>
            <a:spLocks noGrp="1" noChangeArrowheads="1"/>
          </p:cNvSpPr>
          <p:nvPr>
            <p:ph type="ftr" sz="quarter" idx="3"/>
          </p:nvPr>
        </p:nvSpPr>
        <p:spPr bwMode="auto">
          <a:xfrm>
            <a:off x="2987824"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fld id="{B10BB105-6626-423B-8B72-B1CEA15A9422}" type="datetime1">
              <a:rPr lang="zh-CN" altLang="en-US"/>
            </a:fld>
            <a:endParaRPr lang="zh-CN" altLang="zh-CN"/>
          </a:p>
        </p:txBody>
      </p:sp>
      <p:sp>
        <p:nvSpPr>
          <p:cNvPr id="4" name="灯片编号占位符 3"/>
          <p:cNvSpPr>
            <a:spLocks noGrp="1"/>
          </p:cNvSpPr>
          <p:nvPr>
            <p:ph type="sldNum" sz="quarter" idx="12"/>
          </p:nvPr>
        </p:nvSpPr>
        <p:spPr/>
        <p:txBody>
          <a:bodyPr/>
          <a:lstStyle>
            <a:lvl1pPr>
              <a:defRPr/>
            </a:lvl1pPr>
          </a:lstStyle>
          <a:p>
            <a:fld id="{9D84A66C-1454-489B-82DB-BE2B62012E72}" type="slidenum">
              <a:rPr lang="zh-CN" altLang="zh-CN"/>
            </a:fld>
            <a:endParaRPr lang="zh-CN" altLang="zh-CN"/>
          </a:p>
        </p:txBody>
      </p:sp>
      <p:sp>
        <p:nvSpPr>
          <p:cNvPr id="5" name="Rectangle 9"/>
          <p:cNvSpPr>
            <a:spLocks noGrp="1" noChangeArrowheads="1"/>
          </p:cNvSpPr>
          <p:nvPr>
            <p:ph type="ftr" sz="quarter" idx="3"/>
          </p:nvPr>
        </p:nvSpPr>
        <p:spPr bwMode="auto">
          <a:xfrm>
            <a:off x="3059832"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FA798AD7-FB9D-469F-86F1-78185245555C}" type="datetime1">
              <a:rPr lang="zh-CN" altLang="en-US"/>
            </a:fld>
            <a:endParaRPr lang="zh-CN" altLang="zh-CN"/>
          </a:p>
        </p:txBody>
      </p:sp>
      <p:sp>
        <p:nvSpPr>
          <p:cNvPr id="7" name="灯片编号占位符 6"/>
          <p:cNvSpPr>
            <a:spLocks noGrp="1"/>
          </p:cNvSpPr>
          <p:nvPr>
            <p:ph type="sldNum" sz="quarter" idx="12"/>
          </p:nvPr>
        </p:nvSpPr>
        <p:spPr/>
        <p:txBody>
          <a:bodyPr/>
          <a:lstStyle>
            <a:lvl1pPr>
              <a:defRPr/>
            </a:lvl1pPr>
          </a:lstStyle>
          <a:p>
            <a:fld id="{8D493939-4228-4D0D-BB09-8E72CFC65913}" type="slidenum">
              <a:rPr lang="zh-CN" altLang="zh-CN"/>
            </a:fld>
            <a:endParaRPr lang="zh-CN" altLang="zh-CN"/>
          </a:p>
        </p:txBody>
      </p:sp>
      <p:sp>
        <p:nvSpPr>
          <p:cNvPr id="8" name="Rectangle 9"/>
          <p:cNvSpPr>
            <a:spLocks noGrp="1" noChangeArrowheads="1"/>
          </p:cNvSpPr>
          <p:nvPr>
            <p:ph type="ftr" sz="quarter" idx="3"/>
          </p:nvPr>
        </p:nvSpPr>
        <p:spPr bwMode="auto">
          <a:xfrm>
            <a:off x="2987824"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lvl1pPr>
              <a:defRPr/>
            </a:lvl1pPr>
          </a:lstStyle>
          <a:p>
            <a:fld id="{7E3861F1-93BC-4C34-A152-23F5193CD83C}" type="datetime1">
              <a:rPr lang="zh-CN" altLang="en-US"/>
            </a:fld>
            <a:endParaRPr lang="zh-CN" altLang="zh-CN"/>
          </a:p>
        </p:txBody>
      </p:sp>
      <p:sp>
        <p:nvSpPr>
          <p:cNvPr id="7" name="灯片编号占位符 6"/>
          <p:cNvSpPr>
            <a:spLocks noGrp="1"/>
          </p:cNvSpPr>
          <p:nvPr>
            <p:ph type="sldNum" sz="quarter" idx="12"/>
          </p:nvPr>
        </p:nvSpPr>
        <p:spPr/>
        <p:txBody>
          <a:bodyPr/>
          <a:lstStyle>
            <a:lvl1pPr>
              <a:defRPr/>
            </a:lvl1pPr>
          </a:lstStyle>
          <a:p>
            <a:fld id="{02B69A80-344D-4EAB-B104-A0207D22CE88}" type="slidenum">
              <a:rPr lang="zh-CN" altLang="zh-CN"/>
            </a:fld>
            <a:endParaRPr lang="zh-CN" altLang="zh-CN"/>
          </a:p>
        </p:txBody>
      </p:sp>
      <p:sp>
        <p:nvSpPr>
          <p:cNvPr id="8" name="Rectangle 9"/>
          <p:cNvSpPr>
            <a:spLocks noGrp="1" noChangeArrowheads="1"/>
          </p:cNvSpPr>
          <p:nvPr>
            <p:ph type="ftr" sz="quarter" idx="3"/>
          </p:nvPr>
        </p:nvSpPr>
        <p:spPr bwMode="auto">
          <a:xfrm>
            <a:off x="2987824"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pn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gradFill rotWithShape="0">
          <a:gsLst>
            <a:gs pos="0">
              <a:schemeClr val="accent1"/>
            </a:gs>
            <a:gs pos="100000">
              <a:srgbClr val="EAEAEA"/>
            </a:gs>
          </a:gsLst>
          <a:lin ang="5400000" scaled="1"/>
        </a:gradFill>
        <a:effectLst/>
      </p:bgPr>
    </p:bg>
    <p:spTree>
      <p:nvGrpSpPr>
        <p:cNvPr id="1" name=""/>
        <p:cNvGrpSpPr/>
        <p:nvPr/>
      </p:nvGrpSpPr>
      <p:grpSpPr>
        <a:xfrm>
          <a:off x="0" y="0"/>
          <a:ext cx="0" cy="0"/>
          <a:chOff x="0" y="0"/>
          <a:chExt cx="0" cy="0"/>
        </a:xfrm>
      </p:grpSpPr>
      <p:sp>
        <p:nvSpPr>
          <p:cNvPr id="1027" name="Text Box 3"/>
          <p:cNvSpPr txBox="1">
            <a:spLocks noChangeArrowheads="1"/>
          </p:cNvSpPr>
          <p:nvPr/>
        </p:nvSpPr>
        <p:spPr bwMode="auto">
          <a:xfrm>
            <a:off x="0" y="6673334"/>
            <a:ext cx="9144000" cy="369332"/>
          </a:xfrm>
          <a:prstGeom prst="rect">
            <a:avLst/>
          </a:prstGeom>
          <a:gradFill rotWithShape="0">
            <a:gsLst>
              <a:gs pos="0">
                <a:schemeClr val="folHlink"/>
              </a:gs>
              <a:gs pos="100000">
                <a:srgbClr val="FF9933"/>
              </a:gs>
            </a:gsLst>
            <a:lin ang="0" scaled="1"/>
          </a:gradFill>
          <a:ln w="9525">
            <a:noFill/>
            <a:miter lim="800000"/>
          </a:ln>
          <a:effectLst/>
        </p:spPr>
        <p:txBody>
          <a:bodyPr wrap="square">
            <a:spAutoFit/>
          </a:bodyPr>
          <a:lstStyle/>
          <a:p>
            <a:pPr algn="l" eaLnBrk="1" hangingPunct="1">
              <a:spcBef>
                <a:spcPct val="50000"/>
              </a:spcBef>
            </a:pPr>
            <a:endParaRPr lang="zh-CN" altLang="zh-CN">
              <a:ea typeface="宋体" panose="02010600030101010101" pitchFamily="2" charset="-122"/>
            </a:endParaRPr>
          </a:p>
        </p:txBody>
      </p:sp>
      <p:pic>
        <p:nvPicPr>
          <p:cNvPr id="1028" name="Picture 4"/>
          <p:cNvPicPr>
            <a:picLocks noChangeAspect="1" noChangeArrowheads="1"/>
          </p:cNvPicPr>
          <p:nvPr/>
        </p:nvPicPr>
        <p:blipFill>
          <a:blip r:embed="rId15"/>
          <a:srcRect l="37444" t="43910" r="35693" b="55547"/>
          <a:stretch>
            <a:fillRect/>
          </a:stretch>
        </p:blipFill>
        <p:spPr bwMode="auto">
          <a:xfrm>
            <a:off x="-1" y="404664"/>
            <a:ext cx="2483769" cy="55064"/>
          </a:xfrm>
          <a:prstGeom prst="rect">
            <a:avLst/>
          </a:prstGeom>
          <a:noFill/>
          <a:ln w="9525">
            <a:noFill/>
            <a:miter lim="800000"/>
            <a:headEnd/>
            <a:tailEnd/>
          </a:ln>
          <a:effectLst/>
        </p:spPr>
      </p:pic>
      <p:sp>
        <p:nvSpPr>
          <p:cNvPr id="1030" name="Rectangle 6"/>
          <p:cNvSpPr>
            <a:spLocks noGrp="1" noChangeArrowheads="1"/>
          </p:cNvSpPr>
          <p:nvPr>
            <p:ph type="body" idx="1"/>
          </p:nvPr>
        </p:nvSpPr>
        <p:spPr bwMode="auto">
          <a:xfrm>
            <a:off x="457200" y="1600200"/>
            <a:ext cx="8229600" cy="4525963"/>
          </a:xfrm>
          <a:prstGeom prst="rect">
            <a:avLst/>
          </a:prstGeom>
          <a:noFill/>
          <a:ln w="9525">
            <a:noFill/>
            <a:miter lim="800000"/>
          </a:ln>
          <a:effectLst/>
        </p:spPr>
        <p:txBody>
          <a:bodyPr vert="horz" wrap="square" lIns="91440" tIns="45720" rIns="91440" bIns="45720" numCol="1" anchor="t" anchorCtr="0" compatLnSpc="1"/>
          <a:lstStyle/>
          <a:p>
            <a:pPr lvl="0"/>
            <a:r>
              <a:rPr lang="zh-CN" dirty="0" smtClean="0"/>
              <a:t>单击此处编辑母版文本样式</a:t>
            </a:r>
            <a:endParaRPr lang="zh-CN" dirty="0" smtClean="0"/>
          </a:p>
          <a:p>
            <a:pPr lvl="1"/>
            <a:r>
              <a:rPr lang="zh-CN" dirty="0" smtClean="0"/>
              <a:t>第二级</a:t>
            </a:r>
            <a:endParaRPr lang="zh-CN" dirty="0" smtClean="0"/>
          </a:p>
          <a:p>
            <a:pPr lvl="2"/>
            <a:r>
              <a:rPr lang="zh-CN" dirty="0" smtClean="0"/>
              <a:t>第三级</a:t>
            </a:r>
            <a:endParaRPr lang="zh-CN" dirty="0" smtClean="0"/>
          </a:p>
          <a:p>
            <a:pPr lvl="3"/>
            <a:r>
              <a:rPr lang="zh-CN" dirty="0" smtClean="0"/>
              <a:t>第四级</a:t>
            </a:r>
            <a:endParaRPr lang="zh-CN" dirty="0" smtClean="0"/>
          </a:p>
          <a:p>
            <a:pPr lvl="4"/>
            <a:r>
              <a:rPr lang="zh-CN" dirty="0" smtClean="0"/>
              <a:t>第五级</a:t>
            </a:r>
            <a:endParaRPr lang="zh-CN" dirty="0" smtClean="0"/>
          </a:p>
        </p:txBody>
      </p:sp>
      <p:sp>
        <p:nvSpPr>
          <p:cNvPr id="1031" name="Rectangle 7"/>
          <p:cNvSpPr>
            <a:spLocks noGrp="1" noChangeArrowheads="1"/>
          </p:cNvSpPr>
          <p:nvPr>
            <p:ph type="title"/>
          </p:nvPr>
        </p:nvSpPr>
        <p:spPr bwMode="auto">
          <a:xfrm>
            <a:off x="468313" y="476250"/>
            <a:ext cx="8229600" cy="941388"/>
          </a:xfrm>
          <a:prstGeom prst="rect">
            <a:avLst/>
          </a:prstGeom>
          <a:noFill/>
          <a:ln w="9525">
            <a:noFill/>
            <a:miter lim="800000"/>
          </a:ln>
          <a:effectLst/>
        </p:spPr>
        <p:txBody>
          <a:bodyPr vert="horz" wrap="square" lIns="91440" tIns="45720" rIns="91440" bIns="45720" numCol="1" anchor="ctr" anchorCtr="0" compatLnSpc="1"/>
          <a:lstStyle/>
          <a:p>
            <a:pPr lvl="0"/>
            <a:r>
              <a:rPr lang="zh-CN" dirty="0" smtClean="0"/>
              <a:t>单击此处编辑母版标题样式</a:t>
            </a:r>
            <a:endParaRPr lang="zh-CN" dirty="0" smtClean="0"/>
          </a:p>
        </p:txBody>
      </p:sp>
      <p:sp>
        <p:nvSpPr>
          <p:cNvPr id="1032" name="Rectangle 8"/>
          <p:cNvSpPr>
            <a:spLocks noGrp="1" noChangeArrowheads="1"/>
          </p:cNvSpPr>
          <p:nvPr>
            <p:ph type="dt" sz="half" idx="2"/>
          </p:nvPr>
        </p:nvSpPr>
        <p:spPr bwMode="auto">
          <a:xfrm>
            <a:off x="0" y="6691312"/>
            <a:ext cx="2133600" cy="333375"/>
          </a:xfrm>
          <a:prstGeom prst="rect">
            <a:avLst/>
          </a:prstGeom>
          <a:noFill/>
          <a:ln w="9525">
            <a:noFill/>
            <a:miter lim="800000"/>
          </a:ln>
          <a:effectLst/>
        </p:spPr>
        <p:txBody>
          <a:bodyPr vert="horz" wrap="square" lIns="91440" tIns="45720" rIns="91440" bIns="45720" numCol="1" anchor="t" anchorCtr="0" compatLnSpc="1"/>
          <a:lstStyle>
            <a:lvl1pPr algn="l" eaLnBrk="1" hangingPunct="1">
              <a:defRPr sz="1400">
                <a:ea typeface="+mn-ea"/>
              </a:defRPr>
            </a:lvl1pPr>
          </a:lstStyle>
          <a:p>
            <a:fld id="{72B02B0C-B3B8-45AA-9D45-792CCFEB7E12}" type="datetime1">
              <a:rPr lang="zh-CN" altLang="en-US"/>
            </a:fld>
            <a:endParaRPr lang="zh-CN" altLang="zh-CN"/>
          </a:p>
        </p:txBody>
      </p:sp>
      <p:sp>
        <p:nvSpPr>
          <p:cNvPr id="1033" name="Rectangle 9"/>
          <p:cNvSpPr>
            <a:spLocks noGrp="1" noChangeArrowheads="1"/>
          </p:cNvSpPr>
          <p:nvPr>
            <p:ph type="ftr" sz="quarter" idx="3"/>
          </p:nvPr>
        </p:nvSpPr>
        <p:spPr bwMode="auto">
          <a:xfrm>
            <a:off x="2987824" y="6691312"/>
            <a:ext cx="2895600" cy="3333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a:ea typeface="+mn-ea"/>
              </a:defRPr>
            </a:lvl1pPr>
          </a:lstStyle>
          <a:p>
            <a:r>
              <a:rPr lang="zh-CN" altLang="en-US" dirty="0" smtClean="0"/>
              <a:t>办公室人员</a:t>
            </a:r>
            <a:r>
              <a:rPr lang="zh-CN" altLang="zh-CN" dirty="0" smtClean="0"/>
              <a:t>安全培训系列                 </a:t>
            </a:r>
            <a:endParaRPr lang="zh-CN" altLang="zh-CN" dirty="0"/>
          </a:p>
        </p:txBody>
      </p:sp>
      <p:sp>
        <p:nvSpPr>
          <p:cNvPr id="1034" name="Rectangle 10"/>
          <p:cNvSpPr>
            <a:spLocks noGrp="1" noChangeArrowheads="1"/>
          </p:cNvSpPr>
          <p:nvPr>
            <p:ph type="sldNum" sz="quarter" idx="4"/>
          </p:nvPr>
        </p:nvSpPr>
        <p:spPr bwMode="auto">
          <a:xfrm>
            <a:off x="7010400" y="6655593"/>
            <a:ext cx="2133600" cy="404813"/>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a:ea typeface="+mn-ea"/>
              </a:defRPr>
            </a:lvl1pPr>
          </a:lstStyle>
          <a:p>
            <a:fld id="{FE1DD42F-5087-491D-9BD3-D17A31736C1E}" type="slidenum">
              <a:rPr lang="zh-CN" altLang="zh-CN"/>
            </a:fld>
            <a:endParaRPr lang="zh-CN"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p:txStyles>
    <p:titleStyle>
      <a:lvl1pPr algn="l" rtl="0" fontAlgn="base">
        <a:spcBef>
          <a:spcPct val="0"/>
        </a:spcBef>
        <a:spcAft>
          <a:spcPct val="0"/>
        </a:spcAft>
        <a:defRPr sz="4000" b="1">
          <a:solidFill>
            <a:srgbClr val="000066"/>
          </a:solidFill>
          <a:latin typeface="+mj-lt"/>
          <a:ea typeface="+mj-ea"/>
          <a:cs typeface="+mj-cs"/>
        </a:defRPr>
      </a:lvl1pPr>
      <a:lvl2pPr algn="l" rtl="0" fontAlgn="base">
        <a:spcBef>
          <a:spcPct val="0"/>
        </a:spcBef>
        <a:spcAft>
          <a:spcPct val="0"/>
        </a:spcAft>
        <a:defRPr sz="4000" b="1">
          <a:solidFill>
            <a:srgbClr val="000066"/>
          </a:solidFill>
          <a:latin typeface="Arial" panose="020B0604020202020204" pitchFamily="34" charset="0"/>
          <a:ea typeface="宋体" panose="02010600030101010101" pitchFamily="2" charset="-122"/>
        </a:defRPr>
      </a:lvl2pPr>
      <a:lvl3pPr algn="l" rtl="0" fontAlgn="base">
        <a:spcBef>
          <a:spcPct val="0"/>
        </a:spcBef>
        <a:spcAft>
          <a:spcPct val="0"/>
        </a:spcAft>
        <a:defRPr sz="4000" b="1">
          <a:solidFill>
            <a:srgbClr val="000066"/>
          </a:solidFill>
          <a:latin typeface="Arial" panose="020B0604020202020204" pitchFamily="34" charset="0"/>
          <a:ea typeface="宋体" panose="02010600030101010101" pitchFamily="2" charset="-122"/>
        </a:defRPr>
      </a:lvl3pPr>
      <a:lvl4pPr algn="l" rtl="0" fontAlgn="base">
        <a:spcBef>
          <a:spcPct val="0"/>
        </a:spcBef>
        <a:spcAft>
          <a:spcPct val="0"/>
        </a:spcAft>
        <a:defRPr sz="4000" b="1">
          <a:solidFill>
            <a:srgbClr val="000066"/>
          </a:solidFill>
          <a:latin typeface="Arial" panose="020B0604020202020204" pitchFamily="34" charset="0"/>
          <a:ea typeface="宋体" panose="02010600030101010101" pitchFamily="2" charset="-122"/>
        </a:defRPr>
      </a:lvl4pPr>
      <a:lvl5pPr algn="l" rtl="0" fontAlgn="base">
        <a:spcBef>
          <a:spcPct val="0"/>
        </a:spcBef>
        <a:spcAft>
          <a:spcPct val="0"/>
        </a:spcAft>
        <a:defRPr sz="4000" b="1">
          <a:solidFill>
            <a:srgbClr val="000066"/>
          </a:solidFill>
          <a:latin typeface="Arial" panose="020B0604020202020204" pitchFamily="34" charset="0"/>
          <a:ea typeface="宋体" panose="02010600030101010101" pitchFamily="2" charset="-122"/>
        </a:defRPr>
      </a:lvl5pPr>
      <a:lvl6pPr marL="457200" algn="l" rtl="0" fontAlgn="base">
        <a:spcBef>
          <a:spcPct val="0"/>
        </a:spcBef>
        <a:spcAft>
          <a:spcPct val="0"/>
        </a:spcAft>
        <a:defRPr sz="4000" b="1">
          <a:solidFill>
            <a:srgbClr val="000066"/>
          </a:solidFill>
          <a:latin typeface="Arial" panose="020B0604020202020204" pitchFamily="34" charset="0"/>
          <a:ea typeface="宋体" panose="02010600030101010101" pitchFamily="2" charset="-122"/>
        </a:defRPr>
      </a:lvl6pPr>
      <a:lvl7pPr marL="914400" algn="l" rtl="0" fontAlgn="base">
        <a:spcBef>
          <a:spcPct val="0"/>
        </a:spcBef>
        <a:spcAft>
          <a:spcPct val="0"/>
        </a:spcAft>
        <a:defRPr sz="4000" b="1">
          <a:solidFill>
            <a:srgbClr val="000066"/>
          </a:solidFill>
          <a:latin typeface="Arial" panose="020B0604020202020204" pitchFamily="34" charset="0"/>
          <a:ea typeface="宋体" panose="02010600030101010101" pitchFamily="2" charset="-122"/>
        </a:defRPr>
      </a:lvl7pPr>
      <a:lvl8pPr marL="1371600" algn="l" rtl="0" fontAlgn="base">
        <a:spcBef>
          <a:spcPct val="0"/>
        </a:spcBef>
        <a:spcAft>
          <a:spcPct val="0"/>
        </a:spcAft>
        <a:defRPr sz="4000" b="1">
          <a:solidFill>
            <a:srgbClr val="000066"/>
          </a:solidFill>
          <a:latin typeface="Arial" panose="020B0604020202020204" pitchFamily="34" charset="0"/>
          <a:ea typeface="宋体" panose="02010600030101010101" pitchFamily="2" charset="-122"/>
        </a:defRPr>
      </a:lvl8pPr>
      <a:lvl9pPr marL="1828800" algn="l" rtl="0" fontAlgn="base">
        <a:spcBef>
          <a:spcPct val="0"/>
        </a:spcBef>
        <a:spcAft>
          <a:spcPct val="0"/>
        </a:spcAft>
        <a:defRPr sz="4000" b="1">
          <a:solidFill>
            <a:srgbClr val="000066"/>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hyperlink" Target="&#22833;&#21435;&#29983;&#21629;&#30340;&#20195;&#20215;.wmv" TargetMode="External"/><Relationship Id="rId2" Type="http://schemas.openxmlformats.org/officeDocument/2006/relationships/image" Target="../media/image8.jpeg"/><Relationship Id="rId1"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GIF"/></Relationships>
</file>

<file path=ppt/slides/_rels/slide37.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jpeg"/><Relationship Id="rId1" Type="http://schemas.openxmlformats.org/officeDocument/2006/relationships/image" Target="../media/image21.jpeg"/></Relationships>
</file>

<file path=ppt/slides/_rels/slide57.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image" Target="../media/image24.jpeg"/><Relationship Id="rId2" Type="http://schemas.openxmlformats.org/officeDocument/2006/relationships/hyperlink" Target="http://image.baidu.com/i?ct=503316480&amp;z=0&amp;tn=baiduimagedetail&amp;word=%B8%C9%B7%DB%C3%F0%BB%F0%C6%F7%CA%B9%D3%C3%B7%BD%B7%A8&amp;in=16521&amp;cl=2&amp;cm=1&amp;sc=0&amp;lm=-1&amp;pn=117&amp;rn=1&amp;di=25631437680&amp;ln=1714&amp;fr=&amp;ic=0&amp;s=0&amp;se=1&amp;sme=0" TargetMode="External"/><Relationship Id="rId1" Type="http://schemas.openxmlformats.org/officeDocument/2006/relationships/image" Target="../media/image23.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5.jpe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7.jpeg"/></Relationships>
</file>

<file path=ppt/slides/_rels/slide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jpeg"/></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6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image" Target="../media/image33.png"/></Relationships>
</file>

<file path=ppt/slides/_rels/slide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7.jpe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8.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9.jpeg"/></Relationships>
</file>

<file path=ppt/slides/_rels/slide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4515;&#32954;&#22797;&#33487;.VOB"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0.png"/><Relationship Id="rId1" Type="http://schemas.openxmlformats.org/officeDocument/2006/relationships/tags" Target="../tags/tag3.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755576" y="1340768"/>
            <a:ext cx="7776864" cy="2232248"/>
          </a:xfrm>
        </p:spPr>
        <p:txBody>
          <a:bodyPr>
            <a:normAutofit/>
          </a:bodyPr>
          <a:lstStyle/>
          <a:p>
            <a:br>
              <a:rPr lang="en-US" altLang="zh-CN" dirty="0" smtClean="0">
                <a:solidFill>
                  <a:schemeClr val="accent3"/>
                </a:solidFill>
                <a:latin typeface="华文行楷" pitchFamily="2" charset="-122"/>
                <a:ea typeface="华文行楷" pitchFamily="2" charset="-122"/>
              </a:rPr>
            </a:br>
            <a:br>
              <a:rPr lang="en-US" altLang="zh-CN" dirty="0" smtClean="0">
                <a:solidFill>
                  <a:schemeClr val="accent3"/>
                </a:solidFill>
                <a:latin typeface="华文行楷" pitchFamily="2" charset="-122"/>
                <a:ea typeface="华文行楷" pitchFamily="2" charset="-122"/>
              </a:rPr>
            </a:br>
            <a:r>
              <a:rPr lang="zh-CN" altLang="en-US" dirty="0" smtClean="0">
                <a:latin typeface="+mn-ea"/>
                <a:ea typeface="+mn-ea"/>
              </a:rPr>
              <a:t>办公室人员安全培训</a:t>
            </a:r>
            <a:endParaRPr lang="zh-CN" altLang="en-US" dirty="0">
              <a:latin typeface="+mn-ea"/>
              <a:ea typeface="+mn-ea"/>
            </a:endParaRPr>
          </a:p>
        </p:txBody>
      </p:sp>
      <p:sp>
        <p:nvSpPr>
          <p:cNvPr id="4" name="副标题 3"/>
          <p:cNvSpPr/>
          <p:nvPr>
            <p:ph type="subTitle" idx="1"/>
          </p:nvPr>
        </p:nvSpPr>
        <p:spPr/>
        <p:txBody>
          <a:bodyPr/>
          <a:p>
            <a:endParaRPr lang="zh-CN" altLang="en-US"/>
          </a:p>
        </p:txBody>
      </p:sp>
      <p:pic>
        <p:nvPicPr>
          <p:cNvPr id="5" name="图片 4" descr="a 头"/>
          <p:cNvPicPr>
            <a:picLocks noChangeAspect="1"/>
          </p:cNvPicPr>
          <p:nvPr>
            <p:custDataLst>
              <p:tags r:id="rId1"/>
            </p:custDataLst>
          </p:nvPr>
        </p:nvPicPr>
        <p:blipFill>
          <a:blip r:embed="rId2"/>
          <a:stretch>
            <a:fillRect/>
          </a:stretch>
        </p:blipFill>
        <p:spPr>
          <a:xfrm>
            <a:off x="5292090" y="4221480"/>
            <a:ext cx="3197225" cy="165862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solidFill>
                  <a:srgbClr val="FF0000"/>
                </a:solidFill>
              </a:rPr>
              <a:t>  道路交通</a:t>
            </a:r>
            <a:endParaRPr lang="zh-CN" altLang="en-US" dirty="0">
              <a:solidFill>
                <a:srgbClr val="FF0000"/>
              </a:solidFill>
            </a:endParaRPr>
          </a:p>
        </p:txBody>
      </p:sp>
      <p:sp>
        <p:nvSpPr>
          <p:cNvPr id="3" name="内容占位符 2"/>
          <p:cNvSpPr>
            <a:spLocks noGrp="1"/>
          </p:cNvSpPr>
          <p:nvPr>
            <p:ph idx="1"/>
          </p:nvPr>
        </p:nvSpPr>
        <p:spPr/>
        <p:txBody>
          <a:bodyPr>
            <a:normAutofit/>
          </a:bodyPr>
          <a:lstStyle/>
          <a:p>
            <a:endParaRPr lang="en-US" altLang="zh-CN" dirty="0" smtClean="0">
              <a:solidFill>
                <a:schemeClr val="tx2"/>
              </a:solidFill>
            </a:endParaRPr>
          </a:p>
          <a:p>
            <a:endParaRPr lang="en-US" altLang="zh-CN" dirty="0" smtClean="0">
              <a:solidFill>
                <a:schemeClr val="tx2"/>
              </a:solidFill>
            </a:endParaRPr>
          </a:p>
          <a:p>
            <a:endParaRPr lang="en-US" altLang="zh-CN" dirty="0" smtClean="0">
              <a:solidFill>
                <a:schemeClr val="tx2"/>
              </a:solidFill>
            </a:endParaRPr>
          </a:p>
          <a:p>
            <a:endParaRPr lang="en-US" altLang="zh-CN" dirty="0" smtClean="0">
              <a:solidFill>
                <a:schemeClr val="tx2"/>
              </a:solidFill>
            </a:endParaRPr>
          </a:p>
          <a:p>
            <a:endParaRPr lang="en-US" altLang="zh-CN" dirty="0" smtClean="0">
              <a:solidFill>
                <a:schemeClr val="tx2"/>
              </a:solidFill>
            </a:endParaRPr>
          </a:p>
          <a:p>
            <a:r>
              <a:rPr lang="zh-CN" altLang="en-US" sz="2800" dirty="0" smtClean="0">
                <a:solidFill>
                  <a:schemeClr val="tx2"/>
                </a:solidFill>
              </a:rPr>
              <a:t>在</a:t>
            </a:r>
            <a:r>
              <a:rPr lang="en-US" altLang="zh-CN" sz="2800" dirty="0" smtClean="0">
                <a:solidFill>
                  <a:schemeClr val="tx2"/>
                </a:solidFill>
              </a:rPr>
              <a:t>2006</a:t>
            </a:r>
            <a:r>
              <a:rPr lang="zh-CN" altLang="en-US" sz="2800" dirty="0" smtClean="0">
                <a:solidFill>
                  <a:schemeClr val="tx2"/>
                </a:solidFill>
              </a:rPr>
              <a:t>年的所有事故中，按死亡人数统计，第一位是道路交通、占</a:t>
            </a:r>
            <a:r>
              <a:rPr lang="en-US" altLang="zh-CN" sz="2800" dirty="0" smtClean="0">
                <a:solidFill>
                  <a:schemeClr val="tx2"/>
                </a:solidFill>
              </a:rPr>
              <a:t>79.3%</a:t>
            </a:r>
            <a:r>
              <a:rPr lang="zh-CN" altLang="en-US" sz="2800" dirty="0" smtClean="0">
                <a:solidFill>
                  <a:schemeClr val="tx2"/>
                </a:solidFill>
              </a:rPr>
              <a:t>，铁路交通占</a:t>
            </a:r>
            <a:r>
              <a:rPr lang="en-US" altLang="zh-CN" sz="2800" dirty="0" smtClean="0">
                <a:solidFill>
                  <a:schemeClr val="tx2"/>
                </a:solidFill>
              </a:rPr>
              <a:t>5.1%</a:t>
            </a:r>
            <a:r>
              <a:rPr lang="zh-CN" altLang="en-US" sz="2800" dirty="0" smtClean="0">
                <a:solidFill>
                  <a:schemeClr val="tx2"/>
                </a:solidFill>
              </a:rPr>
              <a:t>，煤矿占</a:t>
            </a:r>
            <a:r>
              <a:rPr lang="en-US" altLang="zh-CN" sz="2800" dirty="0" smtClean="0">
                <a:solidFill>
                  <a:schemeClr val="tx2"/>
                </a:solidFill>
              </a:rPr>
              <a:t>4.2%</a:t>
            </a:r>
            <a:r>
              <a:rPr lang="zh-CN" altLang="en-US" sz="2800" dirty="0" smtClean="0">
                <a:solidFill>
                  <a:schemeClr val="tx2"/>
                </a:solidFill>
              </a:rPr>
              <a:t>，建筑施工占</a:t>
            </a:r>
            <a:r>
              <a:rPr lang="en-US" altLang="zh-CN" sz="2800" dirty="0" smtClean="0">
                <a:solidFill>
                  <a:schemeClr val="tx2"/>
                </a:solidFill>
              </a:rPr>
              <a:t>2.2%</a:t>
            </a:r>
            <a:r>
              <a:rPr lang="zh-CN" altLang="en-US" sz="2800" dirty="0" smtClean="0">
                <a:solidFill>
                  <a:schemeClr val="tx2"/>
                </a:solidFill>
              </a:rPr>
              <a:t>，非煤矿山</a:t>
            </a:r>
            <a:r>
              <a:rPr lang="en-US" altLang="zh-CN" sz="2800" dirty="0" smtClean="0">
                <a:solidFill>
                  <a:schemeClr val="tx2"/>
                </a:solidFill>
              </a:rPr>
              <a:t>2%</a:t>
            </a:r>
            <a:r>
              <a:rPr lang="zh-CN" altLang="en-US" sz="2800" dirty="0" smtClean="0">
                <a:solidFill>
                  <a:schemeClr val="tx2"/>
                </a:solidFill>
              </a:rPr>
              <a:t>。</a:t>
            </a:r>
            <a:endParaRPr lang="zh-CN" altLang="en-US" sz="2800" dirty="0"/>
          </a:p>
        </p:txBody>
      </p:sp>
      <p:graphicFrame>
        <p:nvGraphicFramePr>
          <p:cNvPr id="4" name="内容占位符 3"/>
          <p:cNvGraphicFramePr/>
          <p:nvPr/>
        </p:nvGraphicFramePr>
        <p:xfrm>
          <a:off x="1331640" y="1628800"/>
          <a:ext cx="6143669" cy="2548904"/>
        </p:xfrm>
        <a:graphic>
          <a:graphicData uri="http://schemas.openxmlformats.org/drawingml/2006/table">
            <a:tbl>
              <a:tblPr/>
              <a:tblGrid>
                <a:gridCol w="1499784"/>
                <a:gridCol w="957209"/>
                <a:gridCol w="1228892"/>
                <a:gridCol w="1228892"/>
                <a:gridCol w="1228892"/>
              </a:tblGrid>
              <a:tr h="500066">
                <a:tc>
                  <a:txBody>
                    <a:bodyPr/>
                    <a:lstStyle/>
                    <a:p>
                      <a:pPr algn="ctr">
                        <a:spcAft>
                          <a:spcPts val="0"/>
                        </a:spcAft>
                      </a:pPr>
                      <a:r>
                        <a:rPr lang="zh-CN" sz="1800" b="1" kern="0" dirty="0">
                          <a:latin typeface="Calibri" panose="020F0502020204030204"/>
                          <a:ea typeface="宋体" panose="02010600030101010101" pitchFamily="2" charset="-122"/>
                          <a:cs typeface="宋体" panose="02010600030101010101" pitchFamily="2" charset="-122"/>
                        </a:rPr>
                        <a:t>年份</a:t>
                      </a:r>
                      <a:endParaRPr lang="zh-CN" sz="18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dirty="0">
                          <a:solidFill>
                            <a:srgbClr val="C00000"/>
                          </a:solidFill>
                          <a:latin typeface="宋体" panose="02010600030101010101" pitchFamily="2" charset="-122"/>
                          <a:ea typeface="宋体" panose="02010600030101010101" pitchFamily="2" charset="-122"/>
                          <a:cs typeface="宋体" panose="02010600030101010101" pitchFamily="2" charset="-122"/>
                        </a:rPr>
                        <a:t>2004</a:t>
                      </a:r>
                      <a:r>
                        <a:rPr lang="zh-CN" sz="1800" b="1" kern="0" dirty="0">
                          <a:solidFill>
                            <a:srgbClr val="C00000"/>
                          </a:solidFill>
                          <a:latin typeface="Calibri" panose="020F0502020204030204"/>
                          <a:ea typeface="宋体" panose="02010600030101010101" pitchFamily="2" charset="-122"/>
                          <a:cs typeface="宋体" panose="02010600030101010101" pitchFamily="2" charset="-122"/>
                        </a:rPr>
                        <a:t>年</a:t>
                      </a:r>
                      <a:endParaRPr lang="zh-CN" sz="1800" b="1" kern="100" dirty="0">
                        <a:solidFill>
                          <a:srgbClr val="C0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宋体" panose="02010600030101010101" pitchFamily="2" charset="-122"/>
                          <a:ea typeface="宋体" panose="02010600030101010101" pitchFamily="2" charset="-122"/>
                          <a:cs typeface="宋体" panose="02010600030101010101" pitchFamily="2" charset="-122"/>
                        </a:rPr>
                        <a:t>2005</a:t>
                      </a:r>
                      <a:r>
                        <a:rPr lang="zh-CN" sz="1800" b="1" kern="0">
                          <a:latin typeface="Calibri" panose="020F0502020204030204"/>
                          <a:ea typeface="宋体" panose="02010600030101010101" pitchFamily="2" charset="-122"/>
                          <a:cs typeface="宋体" panose="02010600030101010101" pitchFamily="2" charset="-122"/>
                        </a:rPr>
                        <a:t>年</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宋体" panose="02010600030101010101" pitchFamily="2" charset="-122"/>
                          <a:ea typeface="宋体" panose="02010600030101010101" pitchFamily="2" charset="-122"/>
                          <a:cs typeface="宋体" panose="02010600030101010101" pitchFamily="2" charset="-122"/>
                        </a:rPr>
                        <a:t>2006</a:t>
                      </a:r>
                      <a:r>
                        <a:rPr lang="zh-CN" sz="1800" b="1" kern="0">
                          <a:latin typeface="Calibri" panose="020F0502020204030204"/>
                          <a:ea typeface="宋体" panose="02010600030101010101" pitchFamily="2" charset="-122"/>
                          <a:cs typeface="宋体" panose="02010600030101010101" pitchFamily="2" charset="-122"/>
                        </a:rPr>
                        <a:t>年</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800" b="1" kern="0">
                          <a:latin typeface="宋体" panose="02010600030101010101" pitchFamily="2" charset="-122"/>
                          <a:ea typeface="宋体" panose="02010600030101010101" pitchFamily="2" charset="-122"/>
                          <a:cs typeface="宋体" panose="02010600030101010101" pitchFamily="2" charset="-122"/>
                        </a:rPr>
                        <a:t>2007</a:t>
                      </a:r>
                      <a:r>
                        <a:rPr lang="zh-CN" sz="1800" b="1" kern="0">
                          <a:latin typeface="Calibri" panose="020F0502020204030204"/>
                          <a:ea typeface="宋体" panose="02010600030101010101" pitchFamily="2" charset="-122"/>
                          <a:cs typeface="宋体" panose="02010600030101010101" pitchFamily="2" charset="-122"/>
                        </a:rPr>
                        <a:t>年</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a:spcAft>
                          <a:spcPts val="0"/>
                        </a:spcAft>
                      </a:pPr>
                      <a:r>
                        <a:rPr lang="zh-CN" sz="1800" b="1" kern="0" dirty="0">
                          <a:latin typeface="Calibri" panose="020F0502020204030204"/>
                          <a:ea typeface="宋体" panose="02010600030101010101" pitchFamily="2" charset="-122"/>
                          <a:cs typeface="宋体" panose="02010600030101010101" pitchFamily="2" charset="-122"/>
                        </a:rPr>
                        <a:t>起数</a:t>
                      </a:r>
                      <a:endParaRPr lang="zh-CN" sz="18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dirty="0">
                          <a:solidFill>
                            <a:srgbClr val="C00000"/>
                          </a:solidFill>
                          <a:latin typeface="宋体" panose="02010600030101010101" pitchFamily="2" charset="-122"/>
                          <a:ea typeface="宋体" panose="02010600030101010101" pitchFamily="2" charset="-122"/>
                          <a:cs typeface="宋体" panose="02010600030101010101" pitchFamily="2" charset="-122"/>
                        </a:rPr>
                        <a:t>517889</a:t>
                      </a:r>
                      <a:endParaRPr lang="zh-CN" sz="1800" b="1" kern="100" dirty="0">
                        <a:solidFill>
                          <a:srgbClr val="C0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dirty="0">
                          <a:latin typeface="宋体" panose="02010600030101010101" pitchFamily="2" charset="-122"/>
                          <a:ea typeface="宋体" panose="02010600030101010101" pitchFamily="2" charset="-122"/>
                          <a:cs typeface="宋体" panose="02010600030101010101" pitchFamily="2" charset="-122"/>
                        </a:rPr>
                        <a:t>450254</a:t>
                      </a:r>
                      <a:endParaRPr lang="zh-CN" sz="18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a:latin typeface="宋体" panose="02010600030101010101" pitchFamily="2" charset="-122"/>
                          <a:ea typeface="宋体" panose="02010600030101010101" pitchFamily="2" charset="-122"/>
                          <a:cs typeface="宋体" panose="02010600030101010101" pitchFamily="2" charset="-122"/>
                        </a:rPr>
                        <a:t>378781</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a:latin typeface="宋体" panose="02010600030101010101" pitchFamily="2" charset="-122"/>
                          <a:ea typeface="宋体" panose="02010600030101010101" pitchFamily="2" charset="-122"/>
                          <a:cs typeface="宋体" panose="02010600030101010101" pitchFamily="2" charset="-122"/>
                        </a:rPr>
                        <a:t>327209</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a:spcAft>
                          <a:spcPts val="0"/>
                        </a:spcAft>
                      </a:pPr>
                      <a:r>
                        <a:rPr lang="zh-CN" sz="1800" b="1" kern="0">
                          <a:latin typeface="Calibri" panose="020F0502020204030204"/>
                          <a:ea typeface="宋体" panose="02010600030101010101" pitchFamily="2" charset="-122"/>
                          <a:cs typeface="宋体" panose="02010600030101010101" pitchFamily="2" charset="-122"/>
                        </a:rPr>
                        <a:t>受伤</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a:solidFill>
                            <a:srgbClr val="C00000"/>
                          </a:solidFill>
                          <a:latin typeface="宋体" panose="02010600030101010101" pitchFamily="2" charset="-122"/>
                          <a:ea typeface="宋体" panose="02010600030101010101" pitchFamily="2" charset="-122"/>
                          <a:cs typeface="宋体" panose="02010600030101010101" pitchFamily="2" charset="-122"/>
                        </a:rPr>
                        <a:t>480864</a:t>
                      </a:r>
                      <a:endParaRPr lang="zh-CN" sz="1800" b="1" kern="100">
                        <a:solidFill>
                          <a:srgbClr val="C0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dirty="0">
                          <a:latin typeface="宋体" panose="02010600030101010101" pitchFamily="2" charset="-122"/>
                          <a:ea typeface="宋体" panose="02010600030101010101" pitchFamily="2" charset="-122"/>
                          <a:cs typeface="宋体" panose="02010600030101010101" pitchFamily="2" charset="-122"/>
                        </a:rPr>
                        <a:t>469911</a:t>
                      </a:r>
                      <a:endParaRPr lang="zh-CN" sz="18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dirty="0">
                          <a:latin typeface="宋体" panose="02010600030101010101" pitchFamily="2" charset="-122"/>
                          <a:ea typeface="宋体" panose="02010600030101010101" pitchFamily="2" charset="-122"/>
                          <a:cs typeface="宋体" panose="02010600030101010101" pitchFamily="2" charset="-122"/>
                        </a:rPr>
                        <a:t>431139</a:t>
                      </a:r>
                      <a:endParaRPr lang="zh-CN" sz="18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a:latin typeface="宋体" panose="02010600030101010101" pitchFamily="2" charset="-122"/>
                          <a:ea typeface="宋体" panose="02010600030101010101" pitchFamily="2" charset="-122"/>
                          <a:cs typeface="宋体" panose="02010600030101010101" pitchFamily="2" charset="-122"/>
                        </a:rPr>
                        <a:t>380442</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a:spcAft>
                          <a:spcPts val="0"/>
                        </a:spcAft>
                      </a:pPr>
                      <a:r>
                        <a:rPr lang="zh-CN" sz="1800" b="1" kern="0">
                          <a:latin typeface="Calibri" panose="020F0502020204030204"/>
                          <a:ea typeface="宋体" panose="02010600030101010101" pitchFamily="2" charset="-122"/>
                          <a:cs typeface="宋体" panose="02010600030101010101" pitchFamily="2" charset="-122"/>
                        </a:rPr>
                        <a:t>死亡</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a:solidFill>
                            <a:srgbClr val="C00000"/>
                          </a:solidFill>
                          <a:latin typeface="宋体" panose="02010600030101010101" pitchFamily="2" charset="-122"/>
                          <a:ea typeface="宋体" panose="02010600030101010101" pitchFamily="2" charset="-122"/>
                          <a:cs typeface="宋体" panose="02010600030101010101" pitchFamily="2" charset="-122"/>
                        </a:rPr>
                        <a:t>107077</a:t>
                      </a:r>
                      <a:endParaRPr lang="zh-CN" sz="1800" b="1" kern="100">
                        <a:solidFill>
                          <a:srgbClr val="C0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a:latin typeface="宋体" panose="02010600030101010101" pitchFamily="2" charset="-122"/>
                          <a:ea typeface="宋体" panose="02010600030101010101" pitchFamily="2" charset="-122"/>
                          <a:cs typeface="宋体" panose="02010600030101010101" pitchFamily="2" charset="-122"/>
                        </a:rPr>
                        <a:t>98738</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dirty="0">
                          <a:latin typeface="宋体" panose="02010600030101010101" pitchFamily="2" charset="-122"/>
                          <a:ea typeface="宋体" panose="02010600030101010101" pitchFamily="2" charset="-122"/>
                          <a:cs typeface="宋体" panose="02010600030101010101" pitchFamily="2" charset="-122"/>
                        </a:rPr>
                        <a:t>89455</a:t>
                      </a:r>
                      <a:endParaRPr lang="zh-CN" sz="18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dirty="0">
                          <a:latin typeface="宋体" panose="02010600030101010101" pitchFamily="2" charset="-122"/>
                          <a:ea typeface="宋体" panose="02010600030101010101" pitchFamily="2" charset="-122"/>
                          <a:cs typeface="宋体" panose="02010600030101010101" pitchFamily="2" charset="-122"/>
                        </a:rPr>
                        <a:t>81649</a:t>
                      </a:r>
                      <a:endParaRPr lang="zh-CN" sz="18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0066">
                <a:tc>
                  <a:txBody>
                    <a:bodyPr/>
                    <a:lstStyle/>
                    <a:p>
                      <a:pPr algn="ctr">
                        <a:spcAft>
                          <a:spcPts val="0"/>
                        </a:spcAft>
                      </a:pPr>
                      <a:r>
                        <a:rPr lang="zh-CN" sz="1800" b="1" kern="0" dirty="0">
                          <a:latin typeface="Calibri" panose="020F0502020204030204"/>
                          <a:ea typeface="宋体" panose="02010600030101010101" pitchFamily="2" charset="-122"/>
                          <a:cs typeface="宋体" panose="02010600030101010101" pitchFamily="2" charset="-122"/>
                        </a:rPr>
                        <a:t>直接损失（亿元）</a:t>
                      </a:r>
                      <a:endParaRPr lang="zh-CN" sz="18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dirty="0">
                          <a:solidFill>
                            <a:srgbClr val="C00000"/>
                          </a:solidFill>
                          <a:latin typeface="宋体" panose="02010600030101010101" pitchFamily="2" charset="-122"/>
                          <a:ea typeface="宋体" panose="02010600030101010101" pitchFamily="2" charset="-122"/>
                          <a:cs typeface="宋体" panose="02010600030101010101" pitchFamily="2" charset="-122"/>
                        </a:rPr>
                        <a:t>23.9</a:t>
                      </a:r>
                      <a:endParaRPr lang="zh-CN" sz="1800" b="1" kern="100" dirty="0">
                        <a:solidFill>
                          <a:srgbClr val="C0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dirty="0">
                          <a:latin typeface="宋体" panose="02010600030101010101" pitchFamily="2" charset="-122"/>
                          <a:ea typeface="宋体" panose="02010600030101010101" pitchFamily="2" charset="-122"/>
                          <a:cs typeface="宋体" panose="02010600030101010101" pitchFamily="2" charset="-122"/>
                        </a:rPr>
                        <a:t>18.8</a:t>
                      </a:r>
                      <a:endParaRPr lang="zh-CN" sz="18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a:latin typeface="宋体" panose="02010600030101010101" pitchFamily="2" charset="-122"/>
                          <a:ea typeface="宋体" panose="02010600030101010101" pitchFamily="2" charset="-122"/>
                          <a:cs typeface="宋体" panose="02010600030101010101" pitchFamily="2" charset="-122"/>
                        </a:rPr>
                        <a:t>15</a:t>
                      </a:r>
                      <a:endParaRPr lang="zh-CN" sz="18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spcAft>
                          <a:spcPts val="0"/>
                        </a:spcAft>
                      </a:pPr>
                      <a:r>
                        <a:rPr lang="en-US" sz="1800" b="1" kern="0" dirty="0">
                          <a:latin typeface="宋体" panose="02010600030101010101" pitchFamily="2" charset="-122"/>
                          <a:ea typeface="宋体" panose="02010600030101010101" pitchFamily="2" charset="-122"/>
                          <a:cs typeface="宋体" panose="02010600030101010101" pitchFamily="2" charset="-122"/>
                        </a:rPr>
                        <a:t>12</a:t>
                      </a:r>
                      <a:endParaRPr lang="zh-CN" sz="18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92696"/>
            <a:ext cx="8229600" cy="4686320"/>
          </a:xfrm>
        </p:spPr>
        <p:txBody>
          <a:bodyPr/>
          <a:lstStyle/>
          <a:p>
            <a:r>
              <a:rPr lang="en-US" altLang="zh-CN" dirty="0" smtClean="0">
                <a:effectLst>
                  <a:outerShdw blurRad="38100" dist="38100" dir="2700000" algn="tl">
                    <a:srgbClr val="C0C0C0"/>
                  </a:outerShdw>
                </a:effectLst>
              </a:rPr>
              <a:t>2005</a:t>
            </a:r>
            <a:r>
              <a:rPr lang="zh-CN" altLang="en-US" dirty="0" smtClean="0">
                <a:effectLst>
                  <a:outerShdw blurRad="38100" dist="38100" dir="2700000" algn="tl">
                    <a:srgbClr val="C0C0C0"/>
                  </a:outerShdw>
                </a:effectLst>
              </a:rPr>
              <a:t>年</a:t>
            </a:r>
            <a:r>
              <a:rPr lang="en-US" altLang="zh-CN" dirty="0" smtClean="0">
                <a:effectLst>
                  <a:outerShdw blurRad="38100" dist="38100" dir="2700000" algn="tl">
                    <a:srgbClr val="C0C0C0"/>
                  </a:outerShdw>
                </a:effectLst>
              </a:rPr>
              <a:t>1</a:t>
            </a:r>
            <a:r>
              <a:rPr lang="zh-CN" altLang="en-US" dirty="0" smtClean="0">
                <a:effectLst>
                  <a:outerShdw blurRad="38100" dist="38100" dir="2700000" algn="tl">
                    <a:srgbClr val="C0C0C0"/>
                  </a:outerShdw>
                </a:effectLst>
              </a:rPr>
              <a:t>月</a:t>
            </a:r>
            <a:r>
              <a:rPr lang="en-US" altLang="zh-CN" dirty="0" smtClean="0">
                <a:effectLst>
                  <a:outerShdw blurRad="38100" dist="38100" dir="2700000" algn="tl">
                    <a:srgbClr val="C0C0C0"/>
                  </a:outerShdw>
                </a:effectLst>
              </a:rPr>
              <a:t>5</a:t>
            </a:r>
            <a:r>
              <a:rPr lang="zh-CN" altLang="en-US" dirty="0" smtClean="0">
                <a:effectLst>
                  <a:outerShdw blurRad="38100" dist="38100" dir="2700000" algn="tl">
                    <a:srgbClr val="C0C0C0"/>
                  </a:outerShdw>
                </a:effectLst>
              </a:rPr>
              <a:t>日发生在青海省玉树藏族自治州境内的特大交通事故遇难</a:t>
            </a:r>
            <a:r>
              <a:rPr lang="en-US" altLang="zh-CN" dirty="0" smtClean="0">
                <a:effectLst>
                  <a:outerShdw blurRad="38100" dist="38100" dir="2700000" algn="tl">
                    <a:srgbClr val="C0C0C0"/>
                  </a:outerShdw>
                </a:effectLst>
              </a:rPr>
              <a:t>55</a:t>
            </a:r>
            <a:r>
              <a:rPr lang="zh-CN" altLang="en-US" dirty="0" smtClean="0">
                <a:effectLst>
                  <a:outerShdw blurRad="38100" dist="38100" dir="2700000" algn="tl">
                    <a:srgbClr val="C0C0C0"/>
                  </a:outerShdw>
                </a:effectLst>
              </a:rPr>
              <a:t>人。</a:t>
            </a:r>
            <a:endParaRPr lang="en-US" altLang="zh-CN" dirty="0" smtClean="0">
              <a:effectLst>
                <a:outerShdw blurRad="38100" dist="38100" dir="2700000" algn="tl">
                  <a:srgbClr val="C0C0C0"/>
                </a:outerShdw>
              </a:effectLst>
            </a:endParaRPr>
          </a:p>
          <a:p>
            <a:endParaRPr lang="en-US" altLang="zh-CN" dirty="0" smtClean="0">
              <a:effectLst>
                <a:outerShdw blurRad="38100" dist="38100" dir="2700000" algn="tl">
                  <a:srgbClr val="C0C0C0"/>
                </a:outerShdw>
              </a:effectLst>
            </a:endParaRPr>
          </a:p>
          <a:p>
            <a:endParaRPr lang="zh-CN" altLang="en-US" dirty="0"/>
          </a:p>
        </p:txBody>
      </p:sp>
      <p:pic>
        <p:nvPicPr>
          <p:cNvPr id="4" name="Picture 4" descr="无标题"/>
          <p:cNvPicPr>
            <a:picLocks noChangeAspect="1" noChangeArrowheads="1"/>
          </p:cNvPicPr>
          <p:nvPr/>
        </p:nvPicPr>
        <p:blipFill>
          <a:blip r:embed="rId1" cstate="print"/>
          <a:srcRect/>
          <a:stretch>
            <a:fillRect/>
          </a:stretch>
        </p:blipFill>
        <p:spPr>
          <a:xfrm>
            <a:off x="1907704" y="1916832"/>
            <a:ext cx="5400600" cy="452034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548680"/>
            <a:ext cx="8229600" cy="4686320"/>
          </a:xfrm>
        </p:spPr>
        <p:txBody>
          <a:bodyPr/>
          <a:lstStyle/>
          <a:p>
            <a:r>
              <a:rPr lang="zh-CN" altLang="en-US" dirty="0" smtClean="0">
                <a:solidFill>
                  <a:srgbClr val="FF0000"/>
                </a:solidFill>
              </a:rPr>
              <a:t>一次次事故造成的深重灾难，击碎了一个又一个的家庭，父母妻儿在失去亲人的痛苦中煎熬</a:t>
            </a:r>
            <a:r>
              <a:rPr lang="zh-CN" altLang="en-US" sz="2800" dirty="0" smtClean="0">
                <a:solidFill>
                  <a:srgbClr val="FF0000"/>
                </a:solidFill>
              </a:rPr>
              <a:t>。</a:t>
            </a:r>
            <a:endParaRPr lang="zh-CN" altLang="en-US" dirty="0"/>
          </a:p>
        </p:txBody>
      </p:sp>
      <p:pic>
        <p:nvPicPr>
          <p:cNvPr id="4" name="Picture 5" descr="图片点击可在新窗口打开查看"/>
          <p:cNvPicPr>
            <a:picLocks noChangeAspect="1" noChangeArrowheads="1"/>
          </p:cNvPicPr>
          <p:nvPr/>
        </p:nvPicPr>
        <p:blipFill>
          <a:blip r:embed="rId1" cstate="print"/>
          <a:srcRect/>
          <a:stretch>
            <a:fillRect/>
          </a:stretch>
        </p:blipFill>
        <p:spPr bwMode="auto">
          <a:xfrm>
            <a:off x="971600" y="2708920"/>
            <a:ext cx="3394075" cy="3505200"/>
          </a:xfrm>
          <a:prstGeom prst="rect">
            <a:avLst/>
          </a:prstGeom>
          <a:noFill/>
          <a:ln w="9525">
            <a:noFill/>
            <a:miter lim="800000"/>
            <a:headEnd/>
            <a:tailEnd/>
          </a:ln>
        </p:spPr>
      </p:pic>
      <p:pic>
        <p:nvPicPr>
          <p:cNvPr id="5" name="Picture 4" descr="图片点击可在新窗口打开查看"/>
          <p:cNvPicPr>
            <a:picLocks noChangeAspect="1" noChangeArrowheads="1"/>
          </p:cNvPicPr>
          <p:nvPr/>
        </p:nvPicPr>
        <p:blipFill>
          <a:blip r:embed="rId2" cstate="print"/>
          <a:srcRect/>
          <a:stretch>
            <a:fillRect/>
          </a:stretch>
        </p:blipFill>
        <p:spPr>
          <a:xfrm>
            <a:off x="5148064" y="1772816"/>
            <a:ext cx="3642143" cy="4896867"/>
          </a:xfrm>
          <a:prstGeom prst="rect">
            <a:avLst/>
          </a:prstGeom>
          <a:noFill/>
        </p:spPr>
      </p:pic>
      <p:sp>
        <p:nvSpPr>
          <p:cNvPr id="7" name="TextBox 6"/>
          <p:cNvSpPr txBox="1"/>
          <p:nvPr/>
        </p:nvSpPr>
        <p:spPr>
          <a:xfrm>
            <a:off x="0" y="6381328"/>
            <a:ext cx="1331640" cy="27699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zh-CN" altLang="en-US" sz="1200" dirty="0" smtClean="0">
                <a:hlinkClick r:id="rId3" action="ppaction://hlinkfile"/>
              </a:rPr>
              <a:t>失去生命的代价</a:t>
            </a:r>
            <a:endParaRPr lang="zh-CN" altLang="en-US"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solidFill>
                  <a:srgbClr val="FF0000"/>
                </a:solidFill>
              </a:rPr>
              <a:t>重特大事故</a:t>
            </a:r>
            <a:endParaRPr lang="zh-CN" altLang="en-US" dirty="0">
              <a:solidFill>
                <a:srgbClr val="FF0000"/>
              </a:solidFill>
            </a:endParaRPr>
          </a:p>
        </p:txBody>
      </p:sp>
      <p:sp>
        <p:nvSpPr>
          <p:cNvPr id="3" name="内容占位符 2"/>
          <p:cNvSpPr>
            <a:spLocks noGrp="1"/>
          </p:cNvSpPr>
          <p:nvPr>
            <p:ph idx="1"/>
          </p:nvPr>
        </p:nvSpPr>
        <p:spPr>
          <a:xfrm>
            <a:off x="395536" y="1484784"/>
            <a:ext cx="8147248" cy="3960440"/>
          </a:xfrm>
        </p:spPr>
        <p:txBody>
          <a:bodyPr>
            <a:normAutofit/>
          </a:bodyPr>
          <a:lstStyle/>
          <a:p>
            <a:r>
              <a:rPr lang="zh-CN" altLang="en-US" sz="2800" b="1" dirty="0" smtClean="0">
                <a:solidFill>
                  <a:srgbClr val="FF0000"/>
                </a:solidFill>
              </a:rPr>
              <a:t>中华造船厂</a:t>
            </a:r>
            <a:r>
              <a:rPr lang="en-US" altLang="zh-CN" sz="2800" b="1" dirty="0" smtClean="0">
                <a:solidFill>
                  <a:srgbClr val="FF0000"/>
                </a:solidFill>
              </a:rPr>
              <a:t>7.17</a:t>
            </a:r>
            <a:r>
              <a:rPr lang="zh-CN" altLang="en-US" sz="2800" b="1" dirty="0" smtClean="0">
                <a:solidFill>
                  <a:srgbClr val="FF0000"/>
                </a:solidFill>
              </a:rPr>
              <a:t>倒塌事故</a:t>
            </a:r>
            <a:endParaRPr lang="en-US" altLang="zh-CN" sz="2800" b="1" dirty="0" smtClean="0">
              <a:solidFill>
                <a:srgbClr val="FF0000"/>
              </a:solidFill>
            </a:endParaRPr>
          </a:p>
          <a:p>
            <a:r>
              <a:rPr lang="en-US" altLang="zh-CN" sz="2800" dirty="0" smtClean="0"/>
              <a:t>2001</a:t>
            </a:r>
            <a:r>
              <a:rPr lang="zh-CN" altLang="en-US" sz="2800" dirty="0" smtClean="0"/>
              <a:t>年</a:t>
            </a:r>
            <a:r>
              <a:rPr lang="en-US" altLang="zh-CN" sz="2800" dirty="0" smtClean="0"/>
              <a:t>7</a:t>
            </a:r>
            <a:r>
              <a:rPr lang="zh-CN" altLang="en-US" sz="2800" dirty="0" smtClean="0"/>
              <a:t>月</a:t>
            </a:r>
            <a:r>
              <a:rPr lang="en-US" altLang="zh-CN" sz="2800" dirty="0" smtClean="0"/>
              <a:t>17</a:t>
            </a:r>
            <a:r>
              <a:rPr lang="zh-CN" altLang="en-US" sz="2800" dirty="0" smtClean="0"/>
              <a:t>日</a:t>
            </a:r>
            <a:r>
              <a:rPr lang="en-US" altLang="zh-CN" sz="2800" dirty="0" smtClean="0"/>
              <a:t>,</a:t>
            </a:r>
            <a:r>
              <a:rPr lang="zh-CN" altLang="en-US" sz="2800" dirty="0" smtClean="0"/>
              <a:t>上海市沪东中华造船（集团）有限公司工地，由上海电力建设公司承担起吊门式吊机横梁（重</a:t>
            </a:r>
            <a:r>
              <a:rPr lang="en-US" altLang="zh-CN" sz="2800" dirty="0" smtClean="0"/>
              <a:t>2100</a:t>
            </a:r>
            <a:r>
              <a:rPr lang="zh-CN" altLang="en-US" sz="2800" dirty="0" smtClean="0"/>
              <a:t>吨）过程中，由于一边钢支架的缆风绳被松动失去平衡，致使横梁倾倒，造成</a:t>
            </a:r>
            <a:r>
              <a:rPr lang="en-US" altLang="zh-CN" sz="2800" dirty="0" smtClean="0"/>
              <a:t>36</a:t>
            </a:r>
            <a:r>
              <a:rPr lang="zh-CN" altLang="en-US" sz="2800" dirty="0" smtClean="0"/>
              <a:t>人死亡，</a:t>
            </a:r>
            <a:r>
              <a:rPr lang="en-US" altLang="zh-CN" sz="2800" dirty="0" smtClean="0"/>
              <a:t>2</a:t>
            </a:r>
            <a:r>
              <a:rPr lang="zh-CN" altLang="en-US" sz="2800" dirty="0" smtClean="0"/>
              <a:t>人</a:t>
            </a:r>
            <a:endParaRPr lang="en-US" altLang="zh-CN" sz="2800" dirty="0" smtClean="0"/>
          </a:p>
          <a:p>
            <a:pPr>
              <a:buNone/>
            </a:pPr>
            <a:r>
              <a:rPr lang="zh-CN" altLang="en-US" sz="2800" dirty="0" smtClean="0"/>
              <a:t>    重伤，直接经济</a:t>
            </a:r>
            <a:endParaRPr lang="en-US" altLang="zh-CN" sz="2800" dirty="0" smtClean="0"/>
          </a:p>
          <a:p>
            <a:pPr>
              <a:buNone/>
            </a:pPr>
            <a:r>
              <a:rPr lang="zh-CN" altLang="en-US" sz="2800" dirty="0" smtClean="0"/>
              <a:t>    损失达</a:t>
            </a:r>
            <a:r>
              <a:rPr lang="en-US" altLang="zh-CN" sz="2800" dirty="0" smtClean="0"/>
              <a:t>8000</a:t>
            </a:r>
            <a:r>
              <a:rPr lang="zh-CN" altLang="en-US" sz="2800" dirty="0" smtClean="0"/>
              <a:t>万元。</a:t>
            </a:r>
            <a:endParaRPr lang="zh-CN" altLang="en-US" sz="2800" dirty="0"/>
          </a:p>
        </p:txBody>
      </p:sp>
      <p:pic>
        <p:nvPicPr>
          <p:cNvPr id="18434" name="Picture 2" descr="http://www.zjol.com.cn/pic/0/02/27/03/2270367_681413.jpg"/>
          <p:cNvPicPr>
            <a:picLocks noChangeAspect="1" noChangeArrowheads="1"/>
          </p:cNvPicPr>
          <p:nvPr/>
        </p:nvPicPr>
        <p:blipFill>
          <a:blip r:embed="rId1" cstate="print"/>
          <a:srcRect/>
          <a:stretch>
            <a:fillRect/>
          </a:stretch>
        </p:blipFill>
        <p:spPr bwMode="auto">
          <a:xfrm>
            <a:off x="3923928" y="3933056"/>
            <a:ext cx="4762500" cy="268605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20688"/>
            <a:ext cx="8229600" cy="5665832"/>
          </a:xfrm>
        </p:spPr>
        <p:txBody>
          <a:bodyPr>
            <a:normAutofit/>
          </a:bodyPr>
          <a:lstStyle/>
          <a:p>
            <a:pPr>
              <a:lnSpc>
                <a:spcPct val="80000"/>
              </a:lnSpc>
              <a:buFont typeface="Wingdings" panose="05000000000000000000" pitchFamily="2" charset="2"/>
              <a:buNone/>
            </a:pPr>
            <a:r>
              <a:rPr lang="zh-CN" altLang="en-US" b="1" dirty="0" smtClean="0">
                <a:solidFill>
                  <a:srgbClr val="FF0000"/>
                </a:solidFill>
              </a:rPr>
              <a:t>青岛油库“</a:t>
            </a:r>
            <a:r>
              <a:rPr lang="en-US" altLang="zh-CN" b="1" dirty="0" smtClean="0">
                <a:solidFill>
                  <a:srgbClr val="FF0000"/>
                </a:solidFill>
              </a:rPr>
              <a:t>8.12”</a:t>
            </a:r>
            <a:r>
              <a:rPr lang="zh-CN" altLang="en-US" b="1" dirty="0" smtClean="0">
                <a:solidFill>
                  <a:srgbClr val="FF0000"/>
                </a:solidFill>
              </a:rPr>
              <a:t>特大火灾事故</a:t>
            </a:r>
            <a:endParaRPr lang="zh-CN" altLang="en-US" dirty="0" smtClean="0">
              <a:solidFill>
                <a:srgbClr val="FF0000"/>
              </a:solidFill>
            </a:endParaRPr>
          </a:p>
          <a:p>
            <a:pPr>
              <a:lnSpc>
                <a:spcPct val="80000"/>
              </a:lnSpc>
              <a:buFont typeface="Wingdings" panose="05000000000000000000" pitchFamily="2" charset="2"/>
              <a:buNone/>
            </a:pPr>
            <a:r>
              <a:rPr lang="zh-CN" altLang="en-US" sz="2400" dirty="0" smtClean="0"/>
              <a:t>      </a:t>
            </a:r>
            <a:endParaRPr lang="en-US" altLang="zh-CN" sz="2400" dirty="0" smtClean="0"/>
          </a:p>
          <a:p>
            <a:pPr marL="0" indent="0">
              <a:spcBef>
                <a:spcPts val="0"/>
              </a:spcBef>
              <a:buFont typeface="Wingdings" panose="05000000000000000000" pitchFamily="2" charset="2"/>
              <a:buNone/>
            </a:pPr>
            <a:r>
              <a:rPr lang="en-US" altLang="zh-CN" sz="2400" dirty="0" smtClean="0">
                <a:solidFill>
                  <a:srgbClr val="000000"/>
                </a:solidFill>
                <a:latin typeface="宋体" panose="02010600030101010101" pitchFamily="2" charset="-122"/>
                <a:ea typeface="宋体" panose="02010600030101010101" pitchFamily="2" charset="-122"/>
              </a:rPr>
              <a:t>    </a:t>
            </a:r>
            <a:r>
              <a:rPr lang="en-US" altLang="zh-CN" sz="2400" b="1" dirty="0" smtClean="0">
                <a:solidFill>
                  <a:srgbClr val="000000"/>
                </a:solidFill>
                <a:latin typeface="宋体" panose="02010600030101010101" pitchFamily="2" charset="-122"/>
                <a:ea typeface="宋体" panose="02010600030101010101" pitchFamily="2" charset="-122"/>
              </a:rPr>
              <a:t>1989</a:t>
            </a:r>
            <a:r>
              <a:rPr lang="zh-CN" altLang="en-US" sz="2400" b="1" dirty="0" smtClean="0">
                <a:solidFill>
                  <a:srgbClr val="000000"/>
                </a:solidFill>
                <a:latin typeface="宋体" panose="02010600030101010101" pitchFamily="2" charset="-122"/>
                <a:ea typeface="宋体" panose="02010600030101010101" pitchFamily="2" charset="-122"/>
              </a:rPr>
              <a:t>年</a:t>
            </a:r>
            <a:r>
              <a:rPr lang="en-US" altLang="zh-CN" sz="2400" b="1" dirty="0" smtClean="0">
                <a:solidFill>
                  <a:srgbClr val="000000"/>
                </a:solidFill>
                <a:latin typeface="宋体" panose="02010600030101010101" pitchFamily="2" charset="-122"/>
                <a:ea typeface="宋体" panose="02010600030101010101" pitchFamily="2" charset="-122"/>
              </a:rPr>
              <a:t>8</a:t>
            </a:r>
            <a:r>
              <a:rPr lang="zh-CN" altLang="en-US" sz="2400" b="1" dirty="0" smtClean="0">
                <a:solidFill>
                  <a:srgbClr val="000000"/>
                </a:solidFill>
                <a:latin typeface="宋体" panose="02010600030101010101" pitchFamily="2" charset="-122"/>
                <a:ea typeface="宋体" panose="02010600030101010101" pitchFamily="2" charset="-122"/>
              </a:rPr>
              <a:t>月</a:t>
            </a:r>
            <a:r>
              <a:rPr lang="en-US" altLang="zh-CN" sz="2400" b="1" dirty="0" smtClean="0">
                <a:solidFill>
                  <a:srgbClr val="000000"/>
                </a:solidFill>
                <a:latin typeface="宋体" panose="02010600030101010101" pitchFamily="2" charset="-122"/>
                <a:ea typeface="宋体" panose="02010600030101010101" pitchFamily="2" charset="-122"/>
              </a:rPr>
              <a:t>12</a:t>
            </a:r>
            <a:r>
              <a:rPr lang="zh-CN" altLang="en-US" sz="2400" b="1" dirty="0" smtClean="0">
                <a:solidFill>
                  <a:srgbClr val="000000"/>
                </a:solidFill>
                <a:latin typeface="宋体" panose="02010600030101010101" pitchFamily="2" charset="-122"/>
                <a:ea typeface="宋体" panose="02010600030101010101" pitchFamily="2" charset="-122"/>
              </a:rPr>
              <a:t>日</a:t>
            </a:r>
            <a:r>
              <a:rPr lang="en-US" altLang="zh-CN" sz="2400" b="1" dirty="0" smtClean="0">
                <a:solidFill>
                  <a:srgbClr val="000000"/>
                </a:solidFill>
                <a:latin typeface="宋体" panose="02010600030101010101" pitchFamily="2" charset="-122"/>
                <a:ea typeface="宋体" panose="02010600030101010101" pitchFamily="2" charset="-122"/>
              </a:rPr>
              <a:t>9</a:t>
            </a:r>
            <a:r>
              <a:rPr lang="zh-CN" altLang="en-US" sz="2400" b="1" dirty="0" smtClean="0">
                <a:solidFill>
                  <a:srgbClr val="000000"/>
                </a:solidFill>
                <a:latin typeface="宋体" panose="02010600030101010101" pitchFamily="2" charset="-122"/>
                <a:ea typeface="宋体" panose="02010600030101010101" pitchFamily="2" charset="-122"/>
              </a:rPr>
              <a:t>时</a:t>
            </a:r>
            <a:r>
              <a:rPr lang="en-US" altLang="zh-CN" sz="2400" b="1" dirty="0" smtClean="0">
                <a:solidFill>
                  <a:srgbClr val="000000"/>
                </a:solidFill>
                <a:latin typeface="宋体" panose="02010600030101010101" pitchFamily="2" charset="-122"/>
                <a:ea typeface="宋体" panose="02010600030101010101" pitchFamily="2" charset="-122"/>
              </a:rPr>
              <a:t>55</a:t>
            </a:r>
            <a:r>
              <a:rPr lang="zh-CN" altLang="en-US" sz="2400" b="1" dirty="0" smtClean="0">
                <a:solidFill>
                  <a:srgbClr val="000000"/>
                </a:solidFill>
                <a:latin typeface="宋体" panose="02010600030101010101" pitchFamily="2" charset="-122"/>
                <a:ea typeface="宋体" panose="02010600030101010101" pitchFamily="2" charset="-122"/>
              </a:rPr>
              <a:t>分，</a:t>
            </a:r>
            <a:endParaRPr lang="zh-CN" altLang="en-US" sz="2400" b="1" dirty="0" smtClean="0">
              <a:solidFill>
                <a:srgbClr val="000000"/>
              </a:solidFill>
              <a:latin typeface="宋体" panose="02010600030101010101" pitchFamily="2" charset="-122"/>
              <a:ea typeface="宋体" panose="02010600030101010101" pitchFamily="2" charset="-122"/>
            </a:endParaRPr>
          </a:p>
          <a:p>
            <a:pPr marL="0" indent="0">
              <a:spcBef>
                <a:spcPts val="0"/>
              </a:spcBef>
              <a:buFont typeface="Wingdings" panose="05000000000000000000" pitchFamily="2" charset="2"/>
              <a:buNone/>
            </a:pPr>
            <a:r>
              <a:rPr lang="zh-CN" altLang="en-US" sz="2400" b="1" dirty="0" smtClean="0">
                <a:solidFill>
                  <a:srgbClr val="000000"/>
                </a:solidFill>
                <a:latin typeface="宋体" panose="02010600030101010101" pitchFamily="2" charset="-122"/>
                <a:ea typeface="宋体" panose="02010600030101010101" pitchFamily="2" charset="-122"/>
              </a:rPr>
              <a:t>石油天然气总公司管道局胜利</a:t>
            </a:r>
            <a:endParaRPr lang="zh-CN" altLang="en-US" sz="2400" b="1" dirty="0" smtClean="0">
              <a:solidFill>
                <a:srgbClr val="000000"/>
              </a:solidFill>
              <a:latin typeface="宋体" panose="02010600030101010101" pitchFamily="2" charset="-122"/>
              <a:ea typeface="宋体" panose="02010600030101010101" pitchFamily="2" charset="-122"/>
            </a:endParaRPr>
          </a:p>
          <a:p>
            <a:pPr marL="0" indent="0">
              <a:spcBef>
                <a:spcPts val="0"/>
              </a:spcBef>
              <a:buFont typeface="Wingdings" panose="05000000000000000000" pitchFamily="2" charset="2"/>
              <a:buNone/>
            </a:pPr>
            <a:r>
              <a:rPr lang="zh-CN" altLang="en-US" sz="2400" b="1" dirty="0" smtClean="0">
                <a:solidFill>
                  <a:srgbClr val="000000"/>
                </a:solidFill>
                <a:latin typeface="宋体" panose="02010600030101010101" pitchFamily="2" charset="-122"/>
                <a:ea typeface="宋体" panose="02010600030101010101" pitchFamily="2" charset="-122"/>
              </a:rPr>
              <a:t>输油公司黄岛油库老罐区，</a:t>
            </a:r>
            <a:r>
              <a:rPr lang="en-US" altLang="zh-CN" sz="2400" b="1" dirty="0" smtClean="0">
                <a:solidFill>
                  <a:srgbClr val="000000"/>
                </a:solidFill>
                <a:latin typeface="宋体" panose="02010600030101010101" pitchFamily="2" charset="-122"/>
                <a:ea typeface="宋体" panose="02010600030101010101" pitchFamily="2" charset="-122"/>
              </a:rPr>
              <a:t>2.3</a:t>
            </a:r>
            <a:endParaRPr lang="en-US" altLang="zh-CN" sz="2400" b="1" dirty="0" smtClean="0">
              <a:solidFill>
                <a:srgbClr val="000000"/>
              </a:solidFill>
              <a:latin typeface="宋体" panose="02010600030101010101" pitchFamily="2" charset="-122"/>
              <a:ea typeface="宋体" panose="02010600030101010101" pitchFamily="2" charset="-122"/>
            </a:endParaRPr>
          </a:p>
          <a:p>
            <a:pPr marL="0" indent="0">
              <a:spcBef>
                <a:spcPts val="0"/>
              </a:spcBef>
              <a:buFont typeface="Wingdings" panose="05000000000000000000" pitchFamily="2" charset="2"/>
              <a:buNone/>
            </a:pPr>
            <a:r>
              <a:rPr lang="zh-CN" altLang="en-US" sz="2400" b="1" dirty="0" smtClean="0">
                <a:solidFill>
                  <a:srgbClr val="000000"/>
                </a:solidFill>
                <a:latin typeface="宋体" panose="02010600030101010101" pitchFamily="2" charset="-122"/>
                <a:ea typeface="宋体" panose="02010600030101010101" pitchFamily="2" charset="-122"/>
              </a:rPr>
              <a:t>万立方米原油储量的</a:t>
            </a:r>
            <a:r>
              <a:rPr lang="en-US" altLang="zh-CN" sz="2400" b="1" dirty="0" smtClean="0">
                <a:solidFill>
                  <a:srgbClr val="000000"/>
                </a:solidFill>
                <a:latin typeface="宋体" panose="02010600030101010101" pitchFamily="2" charset="-122"/>
                <a:ea typeface="宋体" panose="02010600030101010101" pitchFamily="2" charset="-122"/>
              </a:rPr>
              <a:t>5</a:t>
            </a:r>
            <a:r>
              <a:rPr lang="zh-CN" altLang="en-US" sz="2400" b="1" dirty="0" smtClean="0">
                <a:solidFill>
                  <a:srgbClr val="000000"/>
                </a:solidFill>
                <a:latin typeface="宋体" panose="02010600030101010101" pitchFamily="2" charset="-122"/>
                <a:ea typeface="宋体" panose="02010600030101010101" pitchFamily="2" charset="-122"/>
              </a:rPr>
              <a:t>号混凝土</a:t>
            </a:r>
            <a:endParaRPr lang="zh-CN" altLang="en-US" sz="2400" b="1" dirty="0" smtClean="0">
              <a:solidFill>
                <a:srgbClr val="000000"/>
              </a:solidFill>
              <a:latin typeface="宋体" panose="02010600030101010101" pitchFamily="2" charset="-122"/>
              <a:ea typeface="宋体" panose="02010600030101010101" pitchFamily="2" charset="-122"/>
            </a:endParaRPr>
          </a:p>
          <a:p>
            <a:pPr marL="0" indent="0">
              <a:spcBef>
                <a:spcPts val="0"/>
              </a:spcBef>
              <a:buFont typeface="Wingdings" panose="05000000000000000000" pitchFamily="2" charset="2"/>
              <a:buNone/>
            </a:pPr>
            <a:r>
              <a:rPr lang="zh-CN" altLang="en-US" sz="2400" b="1" dirty="0" smtClean="0">
                <a:solidFill>
                  <a:srgbClr val="000000"/>
                </a:solidFill>
                <a:latin typeface="宋体" panose="02010600030101010101" pitchFamily="2" charset="-122"/>
                <a:ea typeface="宋体" panose="02010600030101010101" pitchFamily="2" charset="-122"/>
              </a:rPr>
              <a:t>油罐爆炸起火，大火前后共燃</a:t>
            </a:r>
            <a:endParaRPr lang="zh-CN" altLang="en-US" sz="2400" b="1" dirty="0" smtClean="0">
              <a:solidFill>
                <a:srgbClr val="000000"/>
              </a:solidFill>
              <a:latin typeface="宋体" panose="02010600030101010101" pitchFamily="2" charset="-122"/>
              <a:ea typeface="宋体" panose="02010600030101010101" pitchFamily="2" charset="-122"/>
            </a:endParaRPr>
          </a:p>
          <a:p>
            <a:pPr marL="0" indent="0">
              <a:spcBef>
                <a:spcPts val="0"/>
              </a:spcBef>
              <a:buFont typeface="Wingdings" panose="05000000000000000000" pitchFamily="2" charset="2"/>
              <a:buNone/>
            </a:pPr>
            <a:r>
              <a:rPr lang="zh-CN" altLang="en-US" sz="2400" b="1" dirty="0" smtClean="0">
                <a:solidFill>
                  <a:srgbClr val="000000"/>
                </a:solidFill>
                <a:latin typeface="宋体" panose="02010600030101010101" pitchFamily="2" charset="-122"/>
                <a:ea typeface="宋体" panose="02010600030101010101" pitchFamily="2" charset="-122"/>
              </a:rPr>
              <a:t>烧</a:t>
            </a:r>
            <a:r>
              <a:rPr lang="en-US" altLang="zh-CN" sz="2400" b="1" dirty="0" smtClean="0">
                <a:solidFill>
                  <a:srgbClr val="000000"/>
                </a:solidFill>
                <a:latin typeface="宋体" panose="02010600030101010101" pitchFamily="2" charset="-122"/>
                <a:ea typeface="宋体" panose="02010600030101010101" pitchFamily="2" charset="-122"/>
              </a:rPr>
              <a:t>104</a:t>
            </a:r>
            <a:r>
              <a:rPr lang="zh-CN" altLang="en-US" sz="2400" b="1" dirty="0" smtClean="0">
                <a:solidFill>
                  <a:srgbClr val="000000"/>
                </a:solidFill>
                <a:latin typeface="宋体" panose="02010600030101010101" pitchFamily="2" charset="-122"/>
                <a:ea typeface="宋体" panose="02010600030101010101" pitchFamily="2" charset="-122"/>
              </a:rPr>
              <a:t>小时，烧掉原油</a:t>
            </a:r>
            <a:r>
              <a:rPr lang="en-US" altLang="zh-CN" sz="2400" b="1" dirty="0" smtClean="0">
                <a:solidFill>
                  <a:srgbClr val="000000"/>
                </a:solidFill>
                <a:latin typeface="宋体" panose="02010600030101010101" pitchFamily="2" charset="-122"/>
                <a:ea typeface="宋体" panose="02010600030101010101" pitchFamily="2" charset="-122"/>
              </a:rPr>
              <a:t>4</a:t>
            </a:r>
            <a:r>
              <a:rPr lang="zh-CN" altLang="en-US" sz="2400" b="1" dirty="0" smtClean="0">
                <a:solidFill>
                  <a:srgbClr val="000000"/>
                </a:solidFill>
                <a:latin typeface="宋体" panose="02010600030101010101" pitchFamily="2" charset="-122"/>
                <a:ea typeface="宋体" panose="02010600030101010101" pitchFamily="2" charset="-122"/>
              </a:rPr>
              <a:t>万多立</a:t>
            </a:r>
            <a:endParaRPr lang="zh-CN" altLang="en-US" sz="2400" b="1" dirty="0" smtClean="0">
              <a:solidFill>
                <a:srgbClr val="000000"/>
              </a:solidFill>
              <a:latin typeface="宋体" panose="02010600030101010101" pitchFamily="2" charset="-122"/>
              <a:ea typeface="宋体" panose="02010600030101010101" pitchFamily="2" charset="-122"/>
            </a:endParaRPr>
          </a:p>
          <a:p>
            <a:pPr marL="0" indent="0">
              <a:spcBef>
                <a:spcPts val="0"/>
              </a:spcBef>
              <a:buFont typeface="Wingdings" panose="05000000000000000000" pitchFamily="2" charset="2"/>
              <a:buNone/>
            </a:pPr>
            <a:r>
              <a:rPr lang="zh-CN" altLang="en-US" sz="2400" b="1" dirty="0" smtClean="0">
                <a:solidFill>
                  <a:srgbClr val="000000"/>
                </a:solidFill>
                <a:latin typeface="宋体" panose="02010600030101010101" pitchFamily="2" charset="-122"/>
                <a:ea typeface="宋体" panose="02010600030101010101" pitchFamily="2" charset="-122"/>
              </a:rPr>
              <a:t>方米，占地</a:t>
            </a:r>
            <a:r>
              <a:rPr lang="en-US" altLang="zh-CN" sz="2400" b="1" dirty="0" smtClean="0">
                <a:solidFill>
                  <a:srgbClr val="000000"/>
                </a:solidFill>
                <a:latin typeface="宋体" panose="02010600030101010101" pitchFamily="2" charset="-122"/>
                <a:ea typeface="宋体" panose="02010600030101010101" pitchFamily="2" charset="-122"/>
              </a:rPr>
              <a:t>250</a:t>
            </a:r>
            <a:r>
              <a:rPr lang="zh-CN" altLang="en-US" sz="2400" b="1" dirty="0" smtClean="0">
                <a:solidFill>
                  <a:srgbClr val="000000"/>
                </a:solidFill>
                <a:latin typeface="宋体" panose="02010600030101010101" pitchFamily="2" charset="-122"/>
                <a:ea typeface="宋体" panose="02010600030101010101" pitchFamily="2" charset="-122"/>
              </a:rPr>
              <a:t>亩的老罐区和</a:t>
            </a:r>
            <a:endParaRPr lang="zh-CN" altLang="en-US" sz="2400" b="1" dirty="0" smtClean="0">
              <a:solidFill>
                <a:srgbClr val="000000"/>
              </a:solidFill>
              <a:latin typeface="宋体" panose="02010600030101010101" pitchFamily="2" charset="-122"/>
              <a:ea typeface="宋体" panose="02010600030101010101" pitchFamily="2" charset="-122"/>
            </a:endParaRPr>
          </a:p>
          <a:p>
            <a:pPr marL="0" indent="0">
              <a:spcBef>
                <a:spcPts val="0"/>
              </a:spcBef>
              <a:buFont typeface="Wingdings" panose="05000000000000000000" pitchFamily="2" charset="2"/>
              <a:buNone/>
            </a:pPr>
            <a:r>
              <a:rPr lang="zh-CN" altLang="en-US" sz="2400" b="1" dirty="0" smtClean="0">
                <a:solidFill>
                  <a:srgbClr val="000000"/>
                </a:solidFill>
                <a:latin typeface="宋体" panose="02010600030101010101" pitchFamily="2" charset="-122"/>
                <a:ea typeface="宋体" panose="02010600030101010101" pitchFamily="2" charset="-122"/>
              </a:rPr>
              <a:t>生产区的设施全部烧毁。</a:t>
            </a:r>
            <a:endParaRPr lang="en-US" altLang="zh-CN" sz="2400" b="1" dirty="0" smtClean="0">
              <a:solidFill>
                <a:srgbClr val="000000"/>
              </a:solidFill>
              <a:latin typeface="宋体" panose="02010600030101010101" pitchFamily="2" charset="-122"/>
              <a:ea typeface="宋体" panose="02010600030101010101" pitchFamily="2" charset="-122"/>
            </a:endParaRPr>
          </a:p>
          <a:p>
            <a:pPr marL="0" indent="0">
              <a:spcBef>
                <a:spcPts val="0"/>
              </a:spcBef>
              <a:buFont typeface="Wingdings" panose="05000000000000000000" pitchFamily="2" charset="2"/>
              <a:buNone/>
            </a:pPr>
            <a:endParaRPr lang="zh-CN" altLang="en-US" sz="2400" b="1" dirty="0" smtClean="0">
              <a:solidFill>
                <a:srgbClr val="000000"/>
              </a:solidFill>
              <a:latin typeface="宋体" panose="02010600030101010101" pitchFamily="2" charset="-122"/>
              <a:ea typeface="宋体" panose="02010600030101010101" pitchFamily="2" charset="-122"/>
            </a:endParaRPr>
          </a:p>
          <a:p>
            <a:pPr marL="0" indent="0">
              <a:spcBef>
                <a:spcPts val="0"/>
              </a:spcBef>
              <a:buFont typeface="Wingdings" panose="05000000000000000000" pitchFamily="2" charset="2"/>
              <a:buNone/>
            </a:pPr>
            <a:r>
              <a:rPr lang="zh-CN" altLang="en-US" sz="2400" b="1" dirty="0" smtClean="0">
                <a:solidFill>
                  <a:srgbClr val="000000"/>
                </a:solidFill>
                <a:latin typeface="宋体" panose="02010600030101010101" pitchFamily="2" charset="-122"/>
                <a:ea typeface="宋体" panose="02010600030101010101" pitchFamily="2" charset="-122"/>
              </a:rPr>
              <a:t>    这起事故造成直接经济损失</a:t>
            </a:r>
            <a:r>
              <a:rPr lang="en-US" altLang="zh-CN" sz="2400" b="1" dirty="0" smtClean="0">
                <a:solidFill>
                  <a:srgbClr val="000000"/>
                </a:solidFill>
                <a:latin typeface="宋体" panose="02010600030101010101" pitchFamily="2" charset="-122"/>
                <a:ea typeface="宋体" panose="02010600030101010101" pitchFamily="2" charset="-122"/>
              </a:rPr>
              <a:t>3540</a:t>
            </a:r>
            <a:r>
              <a:rPr lang="zh-CN" altLang="en-US" sz="2400" b="1" dirty="0" smtClean="0">
                <a:solidFill>
                  <a:srgbClr val="000000"/>
                </a:solidFill>
                <a:latin typeface="宋体" panose="02010600030101010101" pitchFamily="2" charset="-122"/>
                <a:ea typeface="宋体" panose="02010600030101010101" pitchFamily="2" charset="-122"/>
              </a:rPr>
              <a:t>万元。在灭火</a:t>
            </a:r>
            <a:endParaRPr lang="zh-CN" altLang="en-US" sz="2400" b="1" dirty="0" smtClean="0">
              <a:solidFill>
                <a:srgbClr val="000000"/>
              </a:solidFill>
              <a:latin typeface="宋体" panose="02010600030101010101" pitchFamily="2" charset="-122"/>
              <a:ea typeface="宋体" panose="02010600030101010101" pitchFamily="2" charset="-122"/>
            </a:endParaRPr>
          </a:p>
          <a:p>
            <a:pPr marL="0" indent="0">
              <a:spcBef>
                <a:spcPts val="0"/>
              </a:spcBef>
              <a:buFont typeface="Wingdings" panose="05000000000000000000" pitchFamily="2" charset="2"/>
              <a:buNone/>
            </a:pPr>
            <a:r>
              <a:rPr lang="zh-CN" altLang="en-US" sz="2400" b="1" dirty="0" smtClean="0">
                <a:solidFill>
                  <a:srgbClr val="000000"/>
                </a:solidFill>
                <a:latin typeface="宋体" panose="02010600030101010101" pitchFamily="2" charset="-122"/>
                <a:ea typeface="宋体" panose="02010600030101010101" pitchFamily="2" charset="-122"/>
              </a:rPr>
              <a:t>抢险中，</a:t>
            </a:r>
            <a:r>
              <a:rPr lang="en-US" altLang="zh-CN" sz="2400" b="1" dirty="0" smtClean="0">
                <a:solidFill>
                  <a:srgbClr val="000000"/>
                </a:solidFill>
                <a:latin typeface="宋体" panose="02010600030101010101" pitchFamily="2" charset="-122"/>
                <a:ea typeface="宋体" panose="02010600030101010101" pitchFamily="2" charset="-122"/>
              </a:rPr>
              <a:t>10</a:t>
            </a:r>
            <a:r>
              <a:rPr lang="zh-CN" altLang="en-US" sz="2400" b="1" dirty="0" smtClean="0">
                <a:solidFill>
                  <a:srgbClr val="000000"/>
                </a:solidFill>
                <a:latin typeface="宋体" panose="02010600030101010101" pitchFamily="2" charset="-122"/>
                <a:ea typeface="宋体" panose="02010600030101010101" pitchFamily="2" charset="-122"/>
              </a:rPr>
              <a:t>辆消防车被烧毁，</a:t>
            </a:r>
            <a:r>
              <a:rPr lang="en-US" altLang="zh-CN" sz="2400" b="1" dirty="0" smtClean="0">
                <a:solidFill>
                  <a:srgbClr val="000000"/>
                </a:solidFill>
                <a:latin typeface="宋体" panose="02010600030101010101" pitchFamily="2" charset="-122"/>
                <a:ea typeface="宋体" panose="02010600030101010101" pitchFamily="2" charset="-122"/>
              </a:rPr>
              <a:t>19</a:t>
            </a:r>
            <a:r>
              <a:rPr lang="zh-CN" altLang="en-US" sz="2400" b="1" dirty="0" smtClean="0">
                <a:solidFill>
                  <a:srgbClr val="000000"/>
                </a:solidFill>
                <a:latin typeface="宋体" panose="02010600030101010101" pitchFamily="2" charset="-122"/>
                <a:ea typeface="宋体" panose="02010600030101010101" pitchFamily="2" charset="-122"/>
              </a:rPr>
              <a:t>人牺牲，</a:t>
            </a:r>
            <a:r>
              <a:rPr lang="en-US" altLang="zh-CN" sz="2400" b="1" dirty="0" smtClean="0">
                <a:solidFill>
                  <a:srgbClr val="000000"/>
                </a:solidFill>
                <a:latin typeface="宋体" panose="02010600030101010101" pitchFamily="2" charset="-122"/>
                <a:ea typeface="宋体" panose="02010600030101010101" pitchFamily="2" charset="-122"/>
              </a:rPr>
              <a:t>100</a:t>
            </a:r>
            <a:r>
              <a:rPr lang="zh-CN" altLang="en-US" sz="2400" b="1" dirty="0" smtClean="0">
                <a:solidFill>
                  <a:srgbClr val="000000"/>
                </a:solidFill>
                <a:latin typeface="宋体" panose="02010600030101010101" pitchFamily="2" charset="-122"/>
                <a:ea typeface="宋体" panose="02010600030101010101" pitchFamily="2" charset="-122"/>
              </a:rPr>
              <a:t>多人受</a:t>
            </a:r>
            <a:endParaRPr lang="zh-CN" altLang="en-US" sz="2400" b="1" dirty="0" smtClean="0">
              <a:solidFill>
                <a:srgbClr val="000000"/>
              </a:solidFill>
              <a:latin typeface="宋体" panose="02010600030101010101" pitchFamily="2" charset="-122"/>
              <a:ea typeface="宋体" panose="02010600030101010101" pitchFamily="2" charset="-122"/>
            </a:endParaRPr>
          </a:p>
          <a:p>
            <a:pPr marL="0" indent="0">
              <a:spcBef>
                <a:spcPts val="0"/>
              </a:spcBef>
              <a:buFont typeface="Wingdings" panose="05000000000000000000" pitchFamily="2" charset="2"/>
              <a:buNone/>
            </a:pPr>
            <a:r>
              <a:rPr lang="zh-CN" altLang="en-US" sz="2400" b="1" dirty="0" smtClean="0">
                <a:solidFill>
                  <a:srgbClr val="000000"/>
                </a:solidFill>
                <a:latin typeface="宋体" panose="02010600030101010101" pitchFamily="2" charset="-122"/>
                <a:ea typeface="宋体" panose="02010600030101010101" pitchFamily="2" charset="-122"/>
              </a:rPr>
              <a:t>伤。其中公安消防人员牺牲 </a:t>
            </a:r>
            <a:r>
              <a:rPr lang="en-US" altLang="zh-CN" sz="2400" b="1" dirty="0" smtClean="0">
                <a:solidFill>
                  <a:srgbClr val="000000"/>
                </a:solidFill>
                <a:latin typeface="宋体" panose="02010600030101010101" pitchFamily="2" charset="-122"/>
                <a:ea typeface="宋体" panose="02010600030101010101" pitchFamily="2" charset="-122"/>
              </a:rPr>
              <a:t>14</a:t>
            </a:r>
            <a:r>
              <a:rPr lang="zh-CN" altLang="en-US" sz="2400" b="1" dirty="0" smtClean="0">
                <a:solidFill>
                  <a:srgbClr val="000000"/>
                </a:solidFill>
                <a:latin typeface="宋体" panose="02010600030101010101" pitchFamily="2" charset="-122"/>
                <a:ea typeface="宋体" panose="02010600030101010101" pitchFamily="2" charset="-122"/>
              </a:rPr>
              <a:t>人，负伤 </a:t>
            </a:r>
            <a:r>
              <a:rPr lang="en-US" altLang="zh-CN" sz="2400" b="1" dirty="0" smtClean="0">
                <a:solidFill>
                  <a:srgbClr val="000000"/>
                </a:solidFill>
                <a:latin typeface="宋体" panose="02010600030101010101" pitchFamily="2" charset="-122"/>
                <a:ea typeface="宋体" panose="02010600030101010101" pitchFamily="2" charset="-122"/>
              </a:rPr>
              <a:t>85 </a:t>
            </a:r>
            <a:r>
              <a:rPr lang="zh-CN" altLang="en-US" sz="2400" b="1" dirty="0" smtClean="0">
                <a:solidFill>
                  <a:srgbClr val="000000"/>
                </a:solidFill>
                <a:latin typeface="宋体" panose="02010600030101010101" pitchFamily="2" charset="-122"/>
                <a:ea typeface="宋体" panose="02010600030101010101" pitchFamily="2" charset="-122"/>
              </a:rPr>
              <a:t>人</a:t>
            </a:r>
            <a:r>
              <a:rPr lang="zh-CN" altLang="en-US" sz="2400" dirty="0" smtClean="0">
                <a:solidFill>
                  <a:srgbClr val="000000"/>
                </a:solidFill>
                <a:latin typeface="宋体" panose="02010600030101010101" pitchFamily="2" charset="-122"/>
                <a:ea typeface="宋体" panose="02010600030101010101" pitchFamily="2" charset="-122"/>
              </a:rPr>
              <a:t>。</a:t>
            </a:r>
            <a:endParaRPr lang="zh-CN" altLang="en-US" sz="2400" dirty="0" smtClean="0">
              <a:solidFill>
                <a:srgbClr val="000000"/>
              </a:solidFill>
              <a:latin typeface="宋体" panose="02010600030101010101" pitchFamily="2" charset="-122"/>
              <a:ea typeface="宋体" panose="02010600030101010101" pitchFamily="2" charset="-122"/>
            </a:endParaRPr>
          </a:p>
          <a:p>
            <a:endParaRPr lang="zh-CN" altLang="en-US" dirty="0"/>
          </a:p>
        </p:txBody>
      </p:sp>
      <p:pic>
        <p:nvPicPr>
          <p:cNvPr id="4" name="Picture 4" descr="2006889433263996"/>
          <p:cNvPicPr>
            <a:picLocks noChangeAspect="1" noChangeArrowheads="1"/>
          </p:cNvPicPr>
          <p:nvPr/>
        </p:nvPicPr>
        <p:blipFill>
          <a:blip r:embed="rId1" cstate="print"/>
          <a:srcRect/>
          <a:stretch>
            <a:fillRect/>
          </a:stretch>
        </p:blipFill>
        <p:spPr bwMode="auto">
          <a:xfrm>
            <a:off x="5148064" y="1700808"/>
            <a:ext cx="3836944" cy="2664296"/>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11560" y="692696"/>
            <a:ext cx="7992888" cy="5593824"/>
          </a:xfrm>
        </p:spPr>
        <p:txBody>
          <a:bodyPr>
            <a:normAutofit/>
          </a:bodyPr>
          <a:lstStyle/>
          <a:p>
            <a:r>
              <a:rPr lang="zh-CN" altLang="en-US" b="1" dirty="0" smtClean="0">
                <a:solidFill>
                  <a:srgbClr val="FF0000"/>
                </a:solidFill>
              </a:rPr>
              <a:t>辽宁特殊钢有限公司钢水包整体脱落事故</a:t>
            </a:r>
            <a:endParaRPr lang="zh-CN" altLang="en-US" u="sng" dirty="0" smtClean="0">
              <a:solidFill>
                <a:srgbClr val="FF0000"/>
              </a:solidFill>
            </a:endParaRPr>
          </a:p>
          <a:p>
            <a:pPr marL="0" indent="0">
              <a:spcBef>
                <a:spcPts val="0"/>
              </a:spcBef>
              <a:buFont typeface="Wingdings" panose="05000000000000000000" pitchFamily="2" charset="2"/>
              <a:buNone/>
            </a:pPr>
            <a:r>
              <a:rPr lang="zh-CN" altLang="en-US" sz="2400" dirty="0" smtClean="0"/>
              <a:t>          </a:t>
            </a:r>
            <a:endParaRPr lang="en-US" altLang="zh-CN" sz="2400" dirty="0" smtClean="0"/>
          </a:p>
          <a:p>
            <a:pPr marL="0" indent="0">
              <a:spcBef>
                <a:spcPts val="0"/>
              </a:spcBef>
              <a:buFont typeface="Wingdings" panose="05000000000000000000" pitchFamily="2" charset="2"/>
              <a:buNone/>
            </a:pPr>
            <a:r>
              <a:rPr lang="en-US" altLang="zh-CN" sz="2400" dirty="0" smtClean="0">
                <a:solidFill>
                  <a:srgbClr val="000000"/>
                </a:solidFill>
              </a:rPr>
              <a:t>         2007</a:t>
            </a:r>
            <a:r>
              <a:rPr lang="zh-CN" altLang="en-US" sz="2400" dirty="0" smtClean="0">
                <a:solidFill>
                  <a:srgbClr val="000000"/>
                </a:solidFill>
              </a:rPr>
              <a:t>年</a:t>
            </a:r>
            <a:r>
              <a:rPr lang="en-US" altLang="zh-CN" sz="2400" dirty="0" smtClean="0">
                <a:solidFill>
                  <a:srgbClr val="000000"/>
                </a:solidFill>
              </a:rPr>
              <a:t>4</a:t>
            </a:r>
            <a:r>
              <a:rPr lang="zh-CN" altLang="en-US" sz="2400" dirty="0" smtClean="0">
                <a:solidFill>
                  <a:srgbClr val="000000"/>
                </a:solidFill>
              </a:rPr>
              <a:t>月</a:t>
            </a:r>
            <a:r>
              <a:rPr lang="en-US" altLang="zh-CN" sz="2400" dirty="0" smtClean="0">
                <a:solidFill>
                  <a:srgbClr val="000000"/>
                </a:solidFill>
              </a:rPr>
              <a:t>18</a:t>
            </a:r>
            <a:r>
              <a:rPr lang="zh-CN" altLang="en-US" sz="2400" dirty="0" smtClean="0">
                <a:solidFill>
                  <a:srgbClr val="000000"/>
                </a:solidFill>
              </a:rPr>
              <a:t>日上午，辽宁铁岭市清河特殊钢有限公司发生钢水包整体脱落事故，</a:t>
            </a:r>
            <a:r>
              <a:rPr lang="en-US" altLang="zh-CN" sz="2400" dirty="0" smtClean="0">
                <a:solidFill>
                  <a:srgbClr val="000000"/>
                </a:solidFill>
              </a:rPr>
              <a:t>27</a:t>
            </a:r>
            <a:r>
              <a:rPr lang="zh-CN" altLang="en-US" sz="2400" dirty="0" smtClean="0">
                <a:solidFill>
                  <a:srgbClr val="000000"/>
                </a:solidFill>
              </a:rPr>
              <a:t>吨，</a:t>
            </a:r>
            <a:r>
              <a:rPr lang="en-US" altLang="zh-CN" sz="2400" dirty="0" smtClean="0">
                <a:solidFill>
                  <a:srgbClr val="000000"/>
                </a:solidFill>
              </a:rPr>
              <a:t>1500℃</a:t>
            </a:r>
            <a:r>
              <a:rPr lang="zh-CN" altLang="en-US" sz="2400" dirty="0" smtClean="0">
                <a:solidFill>
                  <a:srgbClr val="000000"/>
                </a:solidFill>
              </a:rPr>
              <a:t>钢水包倒向</a:t>
            </a:r>
            <a:r>
              <a:rPr lang="en-US" altLang="zh-CN" sz="2400" dirty="0" smtClean="0">
                <a:solidFill>
                  <a:srgbClr val="000000"/>
                </a:solidFill>
              </a:rPr>
              <a:t>5</a:t>
            </a:r>
            <a:r>
              <a:rPr lang="zh-CN" altLang="en-US" sz="2400" dirty="0" smtClean="0">
                <a:solidFill>
                  <a:srgbClr val="000000"/>
                </a:solidFill>
              </a:rPr>
              <a:t>米外正在进行开会的交接班室，</a:t>
            </a:r>
            <a:r>
              <a:rPr lang="en-US" altLang="zh-CN" sz="2400" dirty="0" smtClean="0">
                <a:solidFill>
                  <a:srgbClr val="000000"/>
                </a:solidFill>
              </a:rPr>
              <a:t>32</a:t>
            </a:r>
            <a:r>
              <a:rPr lang="zh-CN" altLang="en-US" sz="2400" dirty="0" smtClean="0">
                <a:solidFill>
                  <a:srgbClr val="000000"/>
                </a:solidFill>
              </a:rPr>
              <a:t>人死亡</a:t>
            </a:r>
            <a:r>
              <a:rPr lang="en-US" altLang="zh-CN" sz="2400" dirty="0" smtClean="0">
                <a:solidFill>
                  <a:srgbClr val="000000"/>
                </a:solidFill>
              </a:rPr>
              <a:t>6</a:t>
            </a:r>
            <a:r>
              <a:rPr lang="zh-CN" altLang="en-US" sz="2400" dirty="0" smtClean="0">
                <a:solidFill>
                  <a:srgbClr val="000000"/>
                </a:solidFill>
              </a:rPr>
              <a:t>人受伤。此次安全生产事故为新中国</a:t>
            </a:r>
            <a:endParaRPr lang="en-US" altLang="zh-CN" sz="2400" dirty="0" smtClean="0">
              <a:solidFill>
                <a:srgbClr val="000000"/>
              </a:solidFill>
            </a:endParaRPr>
          </a:p>
          <a:p>
            <a:pPr marL="0" indent="0">
              <a:spcBef>
                <a:spcPts val="0"/>
              </a:spcBef>
              <a:buFont typeface="Wingdings" panose="05000000000000000000" pitchFamily="2" charset="2"/>
              <a:buNone/>
            </a:pPr>
            <a:r>
              <a:rPr lang="zh-CN" altLang="en-US" sz="2400" dirty="0" smtClean="0">
                <a:solidFill>
                  <a:srgbClr val="000000"/>
                </a:solidFill>
              </a:rPr>
              <a:t>成立来，钢铁企业发生</a:t>
            </a:r>
            <a:endParaRPr lang="en-US" altLang="zh-CN" sz="2400" dirty="0" smtClean="0">
              <a:solidFill>
                <a:srgbClr val="000000"/>
              </a:solidFill>
            </a:endParaRPr>
          </a:p>
          <a:p>
            <a:pPr marL="0" indent="0">
              <a:spcBef>
                <a:spcPts val="0"/>
              </a:spcBef>
              <a:buFont typeface="Wingdings" panose="05000000000000000000" pitchFamily="2" charset="2"/>
              <a:buNone/>
            </a:pPr>
            <a:r>
              <a:rPr lang="zh-CN" altLang="en-US" sz="2400" dirty="0" smtClean="0">
                <a:solidFill>
                  <a:srgbClr val="000000"/>
                </a:solidFill>
              </a:rPr>
              <a:t>的最严重的恶性事件。</a:t>
            </a:r>
            <a:endParaRPr lang="zh-CN" altLang="en-US" sz="2400" dirty="0" smtClean="0">
              <a:solidFill>
                <a:srgbClr val="000000"/>
              </a:solidFill>
            </a:endParaRPr>
          </a:p>
          <a:p>
            <a:endParaRPr lang="zh-CN" altLang="en-US" dirty="0"/>
          </a:p>
        </p:txBody>
      </p:sp>
      <p:pic>
        <p:nvPicPr>
          <p:cNvPr id="4" name="Picture 2" descr="http://www.jinjiang.tv/upimg/070420/11M0355615ZL112.jpg"/>
          <p:cNvPicPr>
            <a:picLocks noChangeAspect="1" noChangeArrowheads="1"/>
          </p:cNvPicPr>
          <p:nvPr/>
        </p:nvPicPr>
        <p:blipFill>
          <a:blip r:embed="rId1" cstate="print"/>
          <a:srcRect/>
          <a:stretch>
            <a:fillRect/>
          </a:stretch>
        </p:blipFill>
        <p:spPr bwMode="auto">
          <a:xfrm>
            <a:off x="3995936" y="2924944"/>
            <a:ext cx="4762500" cy="357187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spcBef>
                <a:spcPts val="0"/>
              </a:spcBef>
            </a:pPr>
            <a:r>
              <a:rPr lang="zh-CN" altLang="en-US" sz="4000" b="1" dirty="0" smtClean="0">
                <a:solidFill>
                  <a:srgbClr val="3333FF"/>
                </a:solidFill>
              </a:rPr>
              <a:t>二、安全基础概念</a:t>
            </a:r>
            <a:endParaRPr lang="zh-CN" altLang="en-US" sz="4000" dirty="0">
              <a:solidFill>
                <a:srgbClr val="3333FF"/>
              </a:solidFill>
            </a:endParaRPr>
          </a:p>
        </p:txBody>
      </p:sp>
      <p:sp>
        <p:nvSpPr>
          <p:cNvPr id="3" name="内容占位符 2"/>
          <p:cNvSpPr>
            <a:spLocks noGrp="1"/>
          </p:cNvSpPr>
          <p:nvPr>
            <p:ph idx="1"/>
          </p:nvPr>
        </p:nvSpPr>
        <p:spPr>
          <a:xfrm>
            <a:off x="457200" y="1428736"/>
            <a:ext cx="8229600" cy="4895864"/>
          </a:xfrm>
        </p:spPr>
        <p:txBody>
          <a:bodyPr>
            <a:normAutofit fontScale="62500" lnSpcReduction="20000"/>
          </a:bodyPr>
          <a:lstStyle/>
          <a:p>
            <a:pPr marL="0" indent="0">
              <a:lnSpc>
                <a:spcPct val="140000"/>
              </a:lnSpc>
              <a:spcBef>
                <a:spcPts val="0"/>
              </a:spcBef>
            </a:pPr>
            <a:r>
              <a:rPr lang="en-US" dirty="0" smtClean="0">
                <a:latin typeface="+mn-ea"/>
              </a:rPr>
              <a:t>1</a:t>
            </a:r>
            <a:r>
              <a:rPr lang="zh-CN" altLang="en-US" dirty="0" smtClean="0">
                <a:latin typeface="+mn-ea"/>
              </a:rPr>
              <a:t>、</a:t>
            </a:r>
            <a:r>
              <a:rPr lang="zh-CN" altLang="en-US" b="1" dirty="0" smtClean="0">
                <a:solidFill>
                  <a:srgbClr val="FF0000"/>
                </a:solidFill>
                <a:latin typeface="+mn-ea"/>
              </a:rPr>
              <a:t>事故特性：</a:t>
            </a:r>
            <a:r>
              <a:rPr lang="zh-CN" altLang="en-US" dirty="0" smtClean="0">
                <a:latin typeface="+mn-ea"/>
              </a:rPr>
              <a:t>必然性和偶然性，因果关系。不安全因素是事故发生的必然性，特殊条件成为事故发生的偶然性。</a:t>
            </a:r>
            <a:endParaRPr lang="en-US" altLang="zh-CN" dirty="0" smtClean="0">
              <a:latin typeface="+mn-ea"/>
            </a:endParaRPr>
          </a:p>
          <a:p>
            <a:pPr marL="0" indent="0">
              <a:lnSpc>
                <a:spcPct val="140000"/>
              </a:lnSpc>
              <a:spcBef>
                <a:spcPts val="0"/>
              </a:spcBef>
            </a:pPr>
            <a:endParaRPr lang="zh-CN" altLang="en-US" dirty="0" smtClean="0">
              <a:latin typeface="+mn-ea"/>
            </a:endParaRPr>
          </a:p>
          <a:p>
            <a:pPr marL="0" indent="0">
              <a:lnSpc>
                <a:spcPct val="140000"/>
              </a:lnSpc>
              <a:spcBef>
                <a:spcPts val="0"/>
              </a:spcBef>
            </a:pPr>
            <a:r>
              <a:rPr lang="en-US" dirty="0" smtClean="0">
                <a:latin typeface="+mn-ea"/>
              </a:rPr>
              <a:t>2</a:t>
            </a:r>
            <a:r>
              <a:rPr lang="zh-CN" altLang="en-US" dirty="0" smtClean="0">
                <a:latin typeface="+mn-ea"/>
              </a:rPr>
              <a:t>、</a:t>
            </a:r>
            <a:r>
              <a:rPr lang="en-US" b="1" dirty="0" smtClean="0">
                <a:solidFill>
                  <a:srgbClr val="FF0000"/>
                </a:solidFill>
                <a:latin typeface="+mn-ea"/>
              </a:rPr>
              <a:t>“</a:t>
            </a:r>
            <a:r>
              <a:rPr lang="zh-CN" altLang="en-US" b="1" dirty="0" smtClean="0">
                <a:solidFill>
                  <a:srgbClr val="FF0000"/>
                </a:solidFill>
                <a:latin typeface="+mn-ea"/>
              </a:rPr>
              <a:t>海因里希</a:t>
            </a:r>
            <a:r>
              <a:rPr lang="en-US" b="1" dirty="0" smtClean="0">
                <a:solidFill>
                  <a:srgbClr val="FF0000"/>
                </a:solidFill>
                <a:latin typeface="+mn-ea"/>
              </a:rPr>
              <a:t>”</a:t>
            </a:r>
            <a:r>
              <a:rPr lang="zh-CN" altLang="en-US" b="1" dirty="0" smtClean="0">
                <a:solidFill>
                  <a:srgbClr val="FF0000"/>
                </a:solidFill>
                <a:latin typeface="+mn-ea"/>
              </a:rPr>
              <a:t>安全法则</a:t>
            </a:r>
            <a:r>
              <a:rPr lang="zh-CN" altLang="en-US" dirty="0" smtClean="0">
                <a:solidFill>
                  <a:srgbClr val="FF0000"/>
                </a:solidFill>
                <a:latin typeface="+mn-ea"/>
              </a:rPr>
              <a:t>：</a:t>
            </a:r>
            <a:r>
              <a:rPr lang="zh-CN" altLang="en-US" dirty="0" smtClean="0">
                <a:latin typeface="+mn-ea"/>
              </a:rPr>
              <a:t>是美国著名安全工程师海因里希提出的</a:t>
            </a:r>
            <a:endParaRPr lang="en-US" altLang="zh-CN" dirty="0" smtClean="0">
              <a:latin typeface="+mn-ea"/>
            </a:endParaRPr>
          </a:p>
          <a:p>
            <a:pPr marL="0" indent="0">
              <a:lnSpc>
                <a:spcPct val="140000"/>
              </a:lnSpc>
              <a:spcBef>
                <a:spcPts val="0"/>
              </a:spcBef>
              <a:buNone/>
            </a:pPr>
            <a:r>
              <a:rPr lang="en-US" b="1" dirty="0" smtClean="0">
                <a:solidFill>
                  <a:srgbClr val="0070C0"/>
                </a:solidFill>
                <a:latin typeface="+mn-ea"/>
              </a:rPr>
              <a:t> 300</a:t>
            </a:r>
            <a:r>
              <a:rPr lang="zh-CN" altLang="en-US" b="1" dirty="0" smtClean="0">
                <a:solidFill>
                  <a:srgbClr val="0070C0"/>
                </a:solidFill>
                <a:latin typeface="+mn-ea"/>
              </a:rPr>
              <a:t>：</a:t>
            </a:r>
            <a:r>
              <a:rPr lang="en-US" b="1" dirty="0" smtClean="0">
                <a:solidFill>
                  <a:srgbClr val="0070C0"/>
                </a:solidFill>
                <a:latin typeface="+mn-ea"/>
              </a:rPr>
              <a:t>29</a:t>
            </a:r>
            <a:r>
              <a:rPr lang="zh-CN" altLang="en-US" b="1" dirty="0" smtClean="0">
                <a:solidFill>
                  <a:srgbClr val="0070C0"/>
                </a:solidFill>
                <a:latin typeface="+mn-ea"/>
              </a:rPr>
              <a:t>：</a:t>
            </a:r>
            <a:r>
              <a:rPr lang="en-US" b="1" dirty="0" smtClean="0">
                <a:solidFill>
                  <a:srgbClr val="0070C0"/>
                </a:solidFill>
                <a:latin typeface="+mn-ea"/>
              </a:rPr>
              <a:t>1</a:t>
            </a:r>
            <a:r>
              <a:rPr lang="zh-CN" altLang="en-US" dirty="0" smtClean="0">
                <a:latin typeface="+mn-ea"/>
              </a:rPr>
              <a:t>法则。这个法则意思就是说，当一个企业有</a:t>
            </a:r>
            <a:r>
              <a:rPr lang="en-US" dirty="0" smtClean="0">
                <a:latin typeface="+mn-ea"/>
              </a:rPr>
              <a:t>300</a:t>
            </a:r>
            <a:r>
              <a:rPr lang="zh-CN" altLang="en-US" dirty="0" smtClean="0">
                <a:latin typeface="+mn-ea"/>
              </a:rPr>
              <a:t>个不安全行为或无伤害事故，必然要发生</a:t>
            </a:r>
            <a:r>
              <a:rPr lang="en-US" dirty="0" smtClean="0">
                <a:latin typeface="+mn-ea"/>
              </a:rPr>
              <a:t>29</a:t>
            </a:r>
            <a:r>
              <a:rPr lang="zh-CN" altLang="en-US" dirty="0" smtClean="0">
                <a:latin typeface="+mn-ea"/>
              </a:rPr>
              <a:t>起轻伤或故障，同时发生</a:t>
            </a:r>
            <a:r>
              <a:rPr lang="en-US" altLang="zh-CN" dirty="0" smtClean="0">
                <a:latin typeface="+mn-ea"/>
              </a:rPr>
              <a:t>1</a:t>
            </a:r>
            <a:r>
              <a:rPr lang="zh-CN" altLang="en-US" dirty="0" smtClean="0">
                <a:latin typeface="+mn-ea"/>
              </a:rPr>
              <a:t>起重伤、死亡或重大事故。</a:t>
            </a:r>
            <a:endParaRPr lang="en-US" altLang="zh-CN" dirty="0" smtClean="0">
              <a:latin typeface="+mn-ea"/>
            </a:endParaRPr>
          </a:p>
          <a:p>
            <a:pPr marL="0" indent="0">
              <a:lnSpc>
                <a:spcPct val="140000"/>
              </a:lnSpc>
              <a:spcBef>
                <a:spcPts val="0"/>
              </a:spcBef>
            </a:pPr>
            <a:endParaRPr lang="zh-CN" altLang="en-US" dirty="0" smtClean="0">
              <a:latin typeface="+mn-ea"/>
            </a:endParaRPr>
          </a:p>
          <a:p>
            <a:pPr marL="0" indent="0">
              <a:lnSpc>
                <a:spcPct val="140000"/>
              </a:lnSpc>
              <a:spcBef>
                <a:spcPts val="0"/>
              </a:spcBef>
            </a:pPr>
            <a:r>
              <a:rPr lang="en-US" dirty="0" smtClean="0">
                <a:latin typeface="+mn-ea"/>
              </a:rPr>
              <a:t>3</a:t>
            </a:r>
            <a:r>
              <a:rPr lang="zh-CN" altLang="en-US" dirty="0" smtClean="0">
                <a:latin typeface="+mn-ea"/>
              </a:rPr>
              <a:t>、</a:t>
            </a:r>
            <a:r>
              <a:rPr lang="zh-CN" altLang="en-US" b="1" dirty="0" smtClean="0">
                <a:solidFill>
                  <a:srgbClr val="FF0000"/>
                </a:solidFill>
                <a:latin typeface="+mn-ea"/>
              </a:rPr>
              <a:t>多米诺骨牌原理：</a:t>
            </a:r>
            <a:r>
              <a:rPr lang="zh-CN" altLang="en-US" dirty="0" smtClean="0">
                <a:latin typeface="+mn-ea"/>
              </a:rPr>
              <a:t>海因里希提出，并经一些专家多年的改进认同，构成事因果顺序的五因素是：</a:t>
            </a:r>
            <a:endParaRPr lang="en-US" altLang="zh-CN" dirty="0" smtClean="0">
              <a:latin typeface="+mn-ea"/>
            </a:endParaRPr>
          </a:p>
          <a:p>
            <a:pPr marL="0" indent="0">
              <a:lnSpc>
                <a:spcPct val="140000"/>
              </a:lnSpc>
              <a:spcBef>
                <a:spcPts val="0"/>
              </a:spcBef>
              <a:buNone/>
            </a:pPr>
            <a:r>
              <a:rPr lang="en-US" dirty="0" smtClean="0">
                <a:latin typeface="+mn-ea"/>
              </a:rPr>
              <a:t>1</a:t>
            </a:r>
            <a:r>
              <a:rPr lang="zh-CN" altLang="en-US" dirty="0" smtClean="0">
                <a:latin typeface="+mn-ea"/>
              </a:rPr>
              <a:t>、</a:t>
            </a:r>
            <a:r>
              <a:rPr lang="zh-CN" altLang="en-US" b="1" dirty="0" smtClean="0">
                <a:solidFill>
                  <a:srgbClr val="7030A0"/>
                </a:solidFill>
                <a:latin typeface="+mn-ea"/>
              </a:rPr>
              <a:t>社会环境和管理</a:t>
            </a:r>
            <a:r>
              <a:rPr lang="zh-CN" altLang="en-US" dirty="0" smtClean="0">
                <a:latin typeface="+mn-ea"/>
              </a:rPr>
              <a:t>；    </a:t>
            </a:r>
            <a:r>
              <a:rPr lang="en-US" dirty="0" smtClean="0">
                <a:solidFill>
                  <a:srgbClr val="7030A0"/>
                </a:solidFill>
                <a:latin typeface="+mn-ea"/>
              </a:rPr>
              <a:t>2</a:t>
            </a:r>
            <a:r>
              <a:rPr lang="zh-CN" altLang="en-US" dirty="0" smtClean="0">
                <a:solidFill>
                  <a:srgbClr val="7030A0"/>
                </a:solidFill>
                <a:latin typeface="+mn-ea"/>
              </a:rPr>
              <a:t>、</a:t>
            </a:r>
            <a:r>
              <a:rPr lang="zh-CN" altLang="en-US" b="1" dirty="0" smtClean="0">
                <a:solidFill>
                  <a:srgbClr val="7030A0"/>
                </a:solidFill>
                <a:latin typeface="+mn-ea"/>
              </a:rPr>
              <a:t>人为失误（或过失）；      </a:t>
            </a:r>
            <a:r>
              <a:rPr lang="en-US" b="1" dirty="0" smtClean="0">
                <a:solidFill>
                  <a:srgbClr val="7030A0"/>
                </a:solidFill>
                <a:latin typeface="+mn-ea"/>
              </a:rPr>
              <a:t>3</a:t>
            </a:r>
            <a:r>
              <a:rPr lang="zh-CN" altLang="en-US" b="1" dirty="0" smtClean="0">
                <a:solidFill>
                  <a:srgbClr val="7030A0"/>
                </a:solidFill>
                <a:latin typeface="+mn-ea"/>
              </a:rPr>
              <a:t>、不安全行为和不安全状态；      </a:t>
            </a:r>
            <a:r>
              <a:rPr lang="en-US" b="1" dirty="0" smtClean="0">
                <a:solidFill>
                  <a:srgbClr val="7030A0"/>
                </a:solidFill>
                <a:latin typeface="+mn-ea"/>
              </a:rPr>
              <a:t>4</a:t>
            </a:r>
            <a:r>
              <a:rPr lang="zh-CN" altLang="en-US" b="1" dirty="0" smtClean="0">
                <a:solidFill>
                  <a:srgbClr val="7030A0"/>
                </a:solidFill>
                <a:latin typeface="+mn-ea"/>
              </a:rPr>
              <a:t>、意外事件；      </a:t>
            </a:r>
            <a:r>
              <a:rPr lang="en-US" b="1" dirty="0" smtClean="0">
                <a:solidFill>
                  <a:srgbClr val="7030A0"/>
                </a:solidFill>
                <a:latin typeface="+mn-ea"/>
              </a:rPr>
              <a:t>5</a:t>
            </a:r>
            <a:r>
              <a:rPr lang="zh-CN" altLang="en-US" b="1" dirty="0" smtClean="0">
                <a:solidFill>
                  <a:srgbClr val="7030A0"/>
                </a:solidFill>
                <a:latin typeface="+mn-ea"/>
              </a:rPr>
              <a:t>、伤亡（后果）。</a:t>
            </a:r>
            <a:br>
              <a:rPr lang="en-US" dirty="0" smtClean="0">
                <a:latin typeface="+mn-ea"/>
              </a:rPr>
            </a:br>
            <a:endParaRPr lang="zh-CN" altLang="en-US" dirty="0" smtClean="0">
              <a:latin typeface="+mn-ea"/>
            </a:endParaRPr>
          </a:p>
          <a:p>
            <a:pPr marL="0" indent="0">
              <a:lnSpc>
                <a:spcPct val="120000"/>
              </a:lnSpc>
              <a:spcBef>
                <a:spcPts val="0"/>
              </a:spcBef>
            </a:pPr>
            <a:endParaRPr lang="zh-CN" altLang="en-US" dirty="0">
              <a:latin typeface="+mn-ea"/>
            </a:endParaRPr>
          </a:p>
        </p:txBody>
      </p:sp>
      <p:sp>
        <p:nvSpPr>
          <p:cNvPr id="4" name="右箭头 3"/>
          <p:cNvSpPr/>
          <p:nvPr/>
        </p:nvSpPr>
        <p:spPr>
          <a:xfrm>
            <a:off x="2928926" y="5214950"/>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右箭头 4"/>
          <p:cNvSpPr/>
          <p:nvPr/>
        </p:nvSpPr>
        <p:spPr>
          <a:xfrm>
            <a:off x="5357818" y="5643578"/>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右箭头 5"/>
          <p:cNvSpPr/>
          <p:nvPr/>
        </p:nvSpPr>
        <p:spPr>
          <a:xfrm>
            <a:off x="2928926" y="5572140"/>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右箭头 6"/>
          <p:cNvSpPr/>
          <p:nvPr/>
        </p:nvSpPr>
        <p:spPr>
          <a:xfrm>
            <a:off x="6572264" y="5286388"/>
            <a:ext cx="500066" cy="1428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85794"/>
            <a:ext cx="8229600" cy="5538806"/>
          </a:xfrm>
        </p:spPr>
        <p:txBody>
          <a:bodyPr>
            <a:normAutofit fontScale="62500" lnSpcReduction="20000"/>
          </a:bodyPr>
          <a:lstStyle/>
          <a:p>
            <a:pPr>
              <a:lnSpc>
                <a:spcPct val="130000"/>
              </a:lnSpc>
            </a:pPr>
            <a:r>
              <a:rPr lang="en-US" dirty="0" smtClean="0">
                <a:latin typeface="+mn-ea"/>
              </a:rPr>
              <a:t>4</a:t>
            </a:r>
            <a:r>
              <a:rPr lang="zh-CN" altLang="en-US" dirty="0" smtClean="0">
                <a:latin typeface="+mn-ea"/>
              </a:rPr>
              <a:t>、</a:t>
            </a:r>
            <a:r>
              <a:rPr lang="zh-CN" altLang="en-US" b="1" dirty="0" smtClean="0">
                <a:solidFill>
                  <a:srgbClr val="FF0000"/>
                </a:solidFill>
                <a:latin typeface="+mn-ea"/>
              </a:rPr>
              <a:t>三违：</a:t>
            </a:r>
            <a:r>
              <a:rPr lang="zh-CN" altLang="en-US" dirty="0" smtClean="0">
                <a:latin typeface="+mn-ea"/>
              </a:rPr>
              <a:t>违章作业、违章指挥、违反劳动纪律。</a:t>
            </a:r>
            <a:endParaRPr lang="en-US" altLang="zh-CN" dirty="0" smtClean="0">
              <a:latin typeface="+mn-ea"/>
            </a:endParaRPr>
          </a:p>
          <a:p>
            <a:pPr>
              <a:lnSpc>
                <a:spcPct val="130000"/>
              </a:lnSpc>
            </a:pPr>
            <a:endParaRPr lang="zh-CN" altLang="en-US" dirty="0" smtClean="0">
              <a:latin typeface="+mn-ea"/>
            </a:endParaRPr>
          </a:p>
          <a:p>
            <a:pPr>
              <a:lnSpc>
                <a:spcPct val="130000"/>
              </a:lnSpc>
            </a:pPr>
            <a:r>
              <a:rPr lang="en-US" dirty="0" smtClean="0">
                <a:latin typeface="+mn-ea"/>
              </a:rPr>
              <a:t>5</a:t>
            </a:r>
            <a:r>
              <a:rPr lang="zh-CN" altLang="en-US" dirty="0" smtClean="0">
                <a:latin typeface="+mn-ea"/>
              </a:rPr>
              <a:t>、</a:t>
            </a:r>
            <a:r>
              <a:rPr lang="zh-CN" altLang="en-US" b="1" dirty="0" smtClean="0">
                <a:solidFill>
                  <a:srgbClr val="FF0000"/>
                </a:solidFill>
                <a:latin typeface="+mn-ea"/>
              </a:rPr>
              <a:t>三不伤害：</a:t>
            </a:r>
            <a:r>
              <a:rPr lang="zh-CN" altLang="en-US" dirty="0" smtClean="0">
                <a:latin typeface="+mn-ea"/>
              </a:rPr>
              <a:t>不伤害自己、不伤害别人、不被别人伤害。</a:t>
            </a:r>
            <a:endParaRPr lang="en-US" altLang="zh-CN" dirty="0" smtClean="0">
              <a:latin typeface="+mn-ea"/>
            </a:endParaRPr>
          </a:p>
          <a:p>
            <a:pPr>
              <a:lnSpc>
                <a:spcPct val="130000"/>
              </a:lnSpc>
            </a:pPr>
            <a:endParaRPr lang="zh-CN" altLang="en-US" dirty="0" smtClean="0">
              <a:latin typeface="+mn-ea"/>
            </a:endParaRPr>
          </a:p>
          <a:p>
            <a:pPr>
              <a:lnSpc>
                <a:spcPct val="130000"/>
              </a:lnSpc>
            </a:pPr>
            <a:r>
              <a:rPr lang="en-US" dirty="0" smtClean="0">
                <a:latin typeface="+mn-ea"/>
              </a:rPr>
              <a:t>6</a:t>
            </a:r>
            <a:r>
              <a:rPr lang="zh-CN" altLang="en-US" dirty="0" smtClean="0">
                <a:latin typeface="+mn-ea"/>
              </a:rPr>
              <a:t>、</a:t>
            </a:r>
            <a:r>
              <a:rPr lang="zh-CN" altLang="en-US" b="1" dirty="0" smtClean="0">
                <a:solidFill>
                  <a:srgbClr val="FF0000"/>
                </a:solidFill>
                <a:latin typeface="+mn-ea"/>
              </a:rPr>
              <a:t>特殊工种：</a:t>
            </a:r>
            <a:r>
              <a:rPr lang="zh-CN" altLang="en-US" dirty="0" smtClean="0">
                <a:latin typeface="+mn-ea"/>
              </a:rPr>
              <a:t>电工、焊工、压力容器操作工、厂内机动车驾驶员、电梯操作工维修工、制冷工、吊机手、锅炉工。</a:t>
            </a:r>
            <a:endParaRPr lang="zh-CN" altLang="en-US" dirty="0" smtClean="0">
              <a:latin typeface="+mn-ea"/>
            </a:endParaRPr>
          </a:p>
          <a:p>
            <a:pPr>
              <a:lnSpc>
                <a:spcPct val="130000"/>
              </a:lnSpc>
              <a:buNone/>
            </a:pPr>
            <a:r>
              <a:rPr lang="zh-CN" altLang="en-US" b="1" dirty="0" smtClean="0">
                <a:latin typeface="+mn-ea"/>
              </a:rPr>
              <a:t>    </a:t>
            </a:r>
            <a:r>
              <a:rPr lang="zh-CN" altLang="en-US" b="1" dirty="0" smtClean="0">
                <a:solidFill>
                  <a:srgbClr val="FF0000"/>
                </a:solidFill>
                <a:latin typeface="+mn-ea"/>
              </a:rPr>
              <a:t> 特种设备：</a:t>
            </a:r>
            <a:r>
              <a:rPr lang="zh-CN" altLang="en-US" dirty="0" smtClean="0">
                <a:latin typeface="+mn-ea"/>
              </a:rPr>
              <a:t>压力容器、压力管道、厂内机动车辆、电梯、锅炉、起重机。</a:t>
            </a:r>
            <a:endParaRPr lang="zh-CN" altLang="en-US" dirty="0" smtClean="0">
              <a:latin typeface="+mn-ea"/>
            </a:endParaRPr>
          </a:p>
          <a:p>
            <a:pPr>
              <a:lnSpc>
                <a:spcPct val="130000"/>
              </a:lnSpc>
            </a:pPr>
            <a:r>
              <a:rPr lang="en-US" dirty="0" smtClean="0">
                <a:latin typeface="+mn-ea"/>
              </a:rPr>
              <a:t>7</a:t>
            </a:r>
            <a:r>
              <a:rPr lang="zh-CN" altLang="en-US" dirty="0" smtClean="0">
                <a:latin typeface="+mn-ea"/>
              </a:rPr>
              <a:t>、</a:t>
            </a:r>
            <a:r>
              <a:rPr lang="zh-CN" altLang="en-US" b="1" dirty="0" smtClean="0">
                <a:solidFill>
                  <a:srgbClr val="FF0000"/>
                </a:solidFill>
                <a:latin typeface="+mn-ea"/>
              </a:rPr>
              <a:t>高空作业：</a:t>
            </a:r>
            <a:r>
              <a:rPr lang="en-US" dirty="0" smtClean="0">
                <a:latin typeface="+mn-ea"/>
              </a:rPr>
              <a:t>2</a:t>
            </a:r>
            <a:r>
              <a:rPr lang="zh-CN" altLang="en-US" dirty="0" smtClean="0">
                <a:latin typeface="+mn-ea"/>
              </a:rPr>
              <a:t>米以上称为高空作业，必须系好安全带。</a:t>
            </a:r>
            <a:endParaRPr lang="en-US" altLang="zh-CN" dirty="0" smtClean="0">
              <a:latin typeface="+mn-ea"/>
            </a:endParaRPr>
          </a:p>
          <a:p>
            <a:pPr>
              <a:lnSpc>
                <a:spcPct val="130000"/>
              </a:lnSpc>
            </a:pPr>
            <a:endParaRPr lang="zh-CN" altLang="en-US" dirty="0" smtClean="0">
              <a:latin typeface="+mn-ea"/>
            </a:endParaRPr>
          </a:p>
          <a:p>
            <a:pPr>
              <a:lnSpc>
                <a:spcPct val="130000"/>
              </a:lnSpc>
            </a:pPr>
            <a:r>
              <a:rPr lang="en-US" dirty="0" smtClean="0">
                <a:latin typeface="+mn-ea"/>
              </a:rPr>
              <a:t>8</a:t>
            </a:r>
            <a:r>
              <a:rPr lang="zh-CN" altLang="en-US" dirty="0" smtClean="0">
                <a:latin typeface="+mn-ea"/>
              </a:rPr>
              <a:t>、</a:t>
            </a:r>
            <a:r>
              <a:rPr lang="zh-CN" altLang="en-US" b="1" dirty="0" smtClean="0">
                <a:solidFill>
                  <a:srgbClr val="FF0000"/>
                </a:solidFill>
                <a:latin typeface="+mn-ea"/>
              </a:rPr>
              <a:t>安全用电：</a:t>
            </a:r>
            <a:r>
              <a:rPr lang="zh-CN" altLang="en-US" dirty="0" smtClean="0">
                <a:latin typeface="+mn-ea"/>
              </a:rPr>
              <a:t>动力电</a:t>
            </a:r>
            <a:r>
              <a:rPr lang="en-US" dirty="0" smtClean="0">
                <a:latin typeface="+mn-ea"/>
              </a:rPr>
              <a:t>380V</a:t>
            </a:r>
            <a:r>
              <a:rPr lang="zh-CN" altLang="en-US" dirty="0" smtClean="0">
                <a:latin typeface="+mn-ea"/>
              </a:rPr>
              <a:t>，照明电</a:t>
            </a:r>
            <a:r>
              <a:rPr lang="en-US" dirty="0" smtClean="0">
                <a:latin typeface="+mn-ea"/>
              </a:rPr>
              <a:t>220V</a:t>
            </a:r>
            <a:r>
              <a:rPr lang="zh-CN" altLang="en-US" dirty="0" smtClean="0">
                <a:latin typeface="+mn-ea"/>
              </a:rPr>
              <a:t>，安全电压</a:t>
            </a:r>
            <a:r>
              <a:rPr lang="en-US" dirty="0" smtClean="0">
                <a:latin typeface="+mn-ea"/>
              </a:rPr>
              <a:t>36V</a:t>
            </a:r>
            <a:r>
              <a:rPr lang="zh-CN" altLang="en-US" dirty="0" smtClean="0">
                <a:latin typeface="+mn-ea"/>
              </a:rPr>
              <a:t>。</a:t>
            </a:r>
            <a:endParaRPr lang="en-US" altLang="zh-CN" dirty="0" smtClean="0">
              <a:latin typeface="+mn-ea"/>
            </a:endParaRPr>
          </a:p>
          <a:p>
            <a:pPr>
              <a:lnSpc>
                <a:spcPct val="130000"/>
              </a:lnSpc>
            </a:pPr>
            <a:endParaRPr lang="zh-CN" altLang="en-US" dirty="0" smtClean="0">
              <a:latin typeface="+mn-ea"/>
            </a:endParaRPr>
          </a:p>
          <a:p>
            <a:pPr>
              <a:lnSpc>
                <a:spcPct val="130000"/>
              </a:lnSpc>
            </a:pPr>
            <a:r>
              <a:rPr lang="en-US" dirty="0" smtClean="0">
                <a:latin typeface="+mn-ea"/>
              </a:rPr>
              <a:t>9</a:t>
            </a:r>
            <a:r>
              <a:rPr lang="zh-CN" altLang="en-US" dirty="0" smtClean="0">
                <a:latin typeface="+mn-ea"/>
              </a:rPr>
              <a:t>、</a:t>
            </a:r>
            <a:r>
              <a:rPr lang="zh-CN" altLang="en-US" b="1" dirty="0" smtClean="0">
                <a:solidFill>
                  <a:srgbClr val="FF0000"/>
                </a:solidFill>
                <a:latin typeface="+mn-ea"/>
              </a:rPr>
              <a:t>三同时：</a:t>
            </a:r>
            <a:r>
              <a:rPr lang="zh-CN" altLang="en-US" dirty="0" smtClean="0">
                <a:latin typeface="+mn-ea"/>
              </a:rPr>
              <a:t>新建、改建、扩建项目安全措施必须与主体工程同时设计、同时施工、同时投产。</a:t>
            </a:r>
            <a:endParaRPr lang="zh-CN" altLang="en-US" dirty="0" smtClean="0">
              <a:latin typeface="+mn-ea"/>
            </a:endParaRPr>
          </a:p>
          <a:p>
            <a:pPr>
              <a:lnSpc>
                <a:spcPct val="130000"/>
              </a:lnSpc>
            </a:pPr>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14356"/>
            <a:ext cx="8229600" cy="5610244"/>
          </a:xfrm>
        </p:spPr>
        <p:txBody>
          <a:bodyPr>
            <a:normAutofit fontScale="70000" lnSpcReduction="20000"/>
          </a:bodyPr>
          <a:lstStyle/>
          <a:p>
            <a:pPr>
              <a:lnSpc>
                <a:spcPct val="130000"/>
              </a:lnSpc>
            </a:pPr>
            <a:r>
              <a:rPr lang="en-US" dirty="0" smtClean="0"/>
              <a:t>10</a:t>
            </a:r>
            <a:r>
              <a:rPr lang="zh-CN" altLang="en-US" dirty="0" smtClean="0"/>
              <a:t>、</a:t>
            </a:r>
            <a:r>
              <a:rPr lang="zh-CN" altLang="en-US" b="1" dirty="0" smtClean="0">
                <a:solidFill>
                  <a:srgbClr val="FF0000"/>
                </a:solidFill>
              </a:rPr>
              <a:t>安全色：</a:t>
            </a:r>
            <a:r>
              <a:rPr lang="zh-CN" altLang="en-US" dirty="0" smtClean="0"/>
              <a:t>由</a:t>
            </a:r>
            <a:r>
              <a:rPr lang="zh-CN" altLang="en-US" b="1" i="1" dirty="0" smtClean="0">
                <a:solidFill>
                  <a:srgbClr val="FF0000"/>
                </a:solidFill>
              </a:rPr>
              <a:t>红色</a:t>
            </a:r>
            <a:r>
              <a:rPr lang="zh-CN" altLang="en-US" dirty="0" smtClean="0"/>
              <a:t>、</a:t>
            </a:r>
            <a:r>
              <a:rPr lang="zh-CN" altLang="en-US" b="1" i="1" dirty="0" smtClean="0">
                <a:solidFill>
                  <a:srgbClr val="FFC000"/>
                </a:solidFill>
              </a:rPr>
              <a:t>黄色</a:t>
            </a:r>
            <a:r>
              <a:rPr lang="zh-CN" altLang="en-US" dirty="0" smtClean="0"/>
              <a:t>、</a:t>
            </a:r>
            <a:r>
              <a:rPr lang="zh-CN" altLang="en-US" b="1" i="1" dirty="0" smtClean="0">
                <a:solidFill>
                  <a:srgbClr val="0070C0"/>
                </a:solidFill>
              </a:rPr>
              <a:t>蓝色</a:t>
            </a:r>
            <a:r>
              <a:rPr lang="zh-CN" altLang="en-US" dirty="0" smtClean="0"/>
              <a:t>、</a:t>
            </a:r>
            <a:r>
              <a:rPr lang="zh-CN" altLang="en-US" b="1" i="1" dirty="0" smtClean="0">
                <a:solidFill>
                  <a:schemeClr val="accent5">
                    <a:lumMod val="75000"/>
                  </a:schemeClr>
                </a:solidFill>
              </a:rPr>
              <a:t>绿色</a:t>
            </a:r>
            <a:r>
              <a:rPr lang="zh-CN" altLang="en-US" dirty="0" smtClean="0"/>
              <a:t>四种颜色组成。红色表示 禁止、停止；黄色表示注意、警告；蓝色表示指令必须遵守；绿色表示通行、安全和提供信息。</a:t>
            </a:r>
            <a:endParaRPr lang="en-US" altLang="zh-CN" dirty="0" smtClean="0"/>
          </a:p>
          <a:p>
            <a:pPr>
              <a:lnSpc>
                <a:spcPct val="130000"/>
              </a:lnSpc>
            </a:pPr>
            <a:endParaRPr lang="zh-CN" altLang="en-US" dirty="0" smtClean="0"/>
          </a:p>
          <a:p>
            <a:pPr>
              <a:lnSpc>
                <a:spcPct val="130000"/>
              </a:lnSpc>
            </a:pPr>
            <a:r>
              <a:rPr lang="en-US" dirty="0" smtClean="0"/>
              <a:t>11</a:t>
            </a:r>
            <a:r>
              <a:rPr lang="zh-CN" altLang="en-US" dirty="0" smtClean="0"/>
              <a:t>、</a:t>
            </a:r>
            <a:r>
              <a:rPr lang="zh-CN" altLang="en-US" b="1" dirty="0" smtClean="0">
                <a:solidFill>
                  <a:srgbClr val="FF0000"/>
                </a:solidFill>
              </a:rPr>
              <a:t>安全教育：</a:t>
            </a:r>
            <a:endParaRPr lang="zh-CN" altLang="en-US" dirty="0" smtClean="0">
              <a:solidFill>
                <a:srgbClr val="FF0000"/>
              </a:solidFill>
            </a:endParaRPr>
          </a:p>
          <a:p>
            <a:pPr>
              <a:lnSpc>
                <a:spcPct val="130000"/>
              </a:lnSpc>
            </a:pPr>
            <a:r>
              <a:rPr lang="zh-CN" altLang="en-US" dirty="0" smtClean="0"/>
              <a:t>        安全教育是一项为提高员工安全意识、安全技术水平和防范事故能力而进行的教育培训工作。有计划地向员工进行思想教育，灌输安全知识，通过典型经验和事故教训教育，促使其提高安全意识和安全技能。</a:t>
            </a:r>
            <a:endParaRPr lang="zh-CN" altLang="en-US" dirty="0" smtClean="0"/>
          </a:p>
          <a:p>
            <a:pPr>
              <a:lnSpc>
                <a:spcPct val="130000"/>
              </a:lnSpc>
            </a:pPr>
            <a:r>
              <a:rPr lang="zh-CN" altLang="en-US" b="1" dirty="0" smtClean="0">
                <a:solidFill>
                  <a:srgbClr val="C00000"/>
                </a:solidFill>
              </a:rPr>
              <a:t>包括：</a:t>
            </a:r>
            <a:r>
              <a:rPr lang="zh-CN" altLang="en-US" dirty="0" smtClean="0"/>
              <a:t>员工三级安全教育、特殊工资持证教育、换岗安全教育，违章人员教育、经常性安全教育。</a:t>
            </a:r>
            <a:endParaRPr lang="zh-CN" altLang="en-US" dirty="0" smtClean="0"/>
          </a:p>
          <a:p>
            <a:pPr>
              <a:lnSpc>
                <a:spcPct val="130000"/>
              </a:lnSpc>
            </a:pPr>
            <a:r>
              <a:rPr lang="zh-CN" altLang="en-US" b="1" i="1" dirty="0" smtClean="0">
                <a:solidFill>
                  <a:srgbClr val="3333CC"/>
                </a:solidFill>
              </a:rPr>
              <a:t>三级安全教育：</a:t>
            </a:r>
            <a:r>
              <a:rPr lang="zh-CN" altLang="en-US" dirty="0" smtClean="0"/>
              <a:t>厂级安全教育、车间安全教育、班组安全教育。</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428604"/>
            <a:ext cx="8229600" cy="5895996"/>
          </a:xfrm>
        </p:spPr>
        <p:txBody>
          <a:bodyPr>
            <a:normAutofit fontScale="70000" lnSpcReduction="20000"/>
          </a:bodyPr>
          <a:lstStyle/>
          <a:p>
            <a:pPr>
              <a:lnSpc>
                <a:spcPct val="130000"/>
              </a:lnSpc>
            </a:pPr>
            <a:r>
              <a:rPr lang="en-US" b="1" dirty="0" smtClean="0">
                <a:latin typeface="+mn-ea"/>
              </a:rPr>
              <a:t>12</a:t>
            </a:r>
            <a:r>
              <a:rPr lang="zh-CN" altLang="en-US" b="1" dirty="0" smtClean="0">
                <a:latin typeface="+mn-ea"/>
              </a:rPr>
              <a:t>、</a:t>
            </a:r>
            <a:r>
              <a:rPr lang="zh-CN" altLang="en-US" b="1" dirty="0" smtClean="0">
                <a:solidFill>
                  <a:srgbClr val="FF0000"/>
                </a:solidFill>
                <a:latin typeface="+mn-ea"/>
              </a:rPr>
              <a:t>事故发生的</a:t>
            </a:r>
            <a:r>
              <a:rPr lang="en-US" b="1" dirty="0" smtClean="0">
                <a:solidFill>
                  <a:srgbClr val="FF0000"/>
                </a:solidFill>
                <a:latin typeface="+mn-ea"/>
              </a:rPr>
              <a:t>4</a:t>
            </a:r>
            <a:r>
              <a:rPr lang="zh-CN" altLang="en-US" b="1" dirty="0" smtClean="0">
                <a:solidFill>
                  <a:srgbClr val="FF0000"/>
                </a:solidFill>
                <a:latin typeface="+mn-ea"/>
              </a:rPr>
              <a:t>个主要原因： </a:t>
            </a:r>
            <a:endParaRPr lang="zh-CN" altLang="en-US" dirty="0" smtClean="0">
              <a:solidFill>
                <a:srgbClr val="FF0000"/>
              </a:solidFill>
              <a:latin typeface="+mn-ea"/>
            </a:endParaRPr>
          </a:p>
          <a:p>
            <a:pPr>
              <a:lnSpc>
                <a:spcPct val="130000"/>
              </a:lnSpc>
            </a:pPr>
            <a:r>
              <a:rPr lang="zh-CN" altLang="en-US" dirty="0" smtClean="0">
                <a:latin typeface="+mn-ea"/>
              </a:rPr>
              <a:t>（</a:t>
            </a:r>
            <a:r>
              <a:rPr lang="en-US" dirty="0" smtClean="0">
                <a:latin typeface="+mn-ea"/>
              </a:rPr>
              <a:t>1</a:t>
            </a:r>
            <a:r>
              <a:rPr lang="zh-CN" altLang="en-US" dirty="0" smtClean="0">
                <a:latin typeface="+mn-ea"/>
              </a:rPr>
              <a:t>）人的不安全行为。经安全事故统计分析得出，</a:t>
            </a:r>
            <a:r>
              <a:rPr lang="en-US" dirty="0" smtClean="0">
                <a:latin typeface="+mn-ea"/>
              </a:rPr>
              <a:t>80%</a:t>
            </a:r>
            <a:r>
              <a:rPr lang="zh-CN" altLang="en-US" dirty="0" smtClean="0">
                <a:latin typeface="+mn-ea"/>
              </a:rPr>
              <a:t>的事故     是由于人的因素造成。</a:t>
            </a:r>
            <a:endParaRPr lang="zh-CN" altLang="en-US" dirty="0" smtClean="0">
              <a:latin typeface="+mn-ea"/>
            </a:endParaRPr>
          </a:p>
          <a:p>
            <a:pPr>
              <a:lnSpc>
                <a:spcPct val="130000"/>
              </a:lnSpc>
            </a:pPr>
            <a:r>
              <a:rPr lang="zh-CN" altLang="en-US" dirty="0" smtClean="0">
                <a:latin typeface="+mn-ea"/>
              </a:rPr>
              <a:t>（</a:t>
            </a:r>
            <a:r>
              <a:rPr lang="en-US" dirty="0" smtClean="0">
                <a:latin typeface="+mn-ea"/>
              </a:rPr>
              <a:t>2</a:t>
            </a:r>
            <a:r>
              <a:rPr lang="zh-CN" altLang="en-US" dirty="0" smtClean="0">
                <a:latin typeface="+mn-ea"/>
              </a:rPr>
              <a:t>）物的不安全状态。 机器设备存在的安全隐患造成事故。</a:t>
            </a:r>
            <a:endParaRPr lang="zh-CN" altLang="en-US" dirty="0" smtClean="0">
              <a:latin typeface="+mn-ea"/>
            </a:endParaRPr>
          </a:p>
          <a:p>
            <a:pPr>
              <a:lnSpc>
                <a:spcPct val="130000"/>
              </a:lnSpc>
            </a:pPr>
            <a:r>
              <a:rPr lang="zh-CN" altLang="en-US" dirty="0" smtClean="0">
                <a:latin typeface="+mn-ea"/>
              </a:rPr>
              <a:t>（</a:t>
            </a:r>
            <a:r>
              <a:rPr lang="en-US" dirty="0" smtClean="0">
                <a:latin typeface="+mn-ea"/>
              </a:rPr>
              <a:t>3</a:t>
            </a:r>
            <a:r>
              <a:rPr lang="zh-CN" altLang="en-US" dirty="0" smtClean="0">
                <a:latin typeface="+mn-ea"/>
              </a:rPr>
              <a:t>）环境恶劣。照明、噪声、空气质量、温度、湿度。</a:t>
            </a:r>
            <a:endParaRPr lang="zh-CN" altLang="en-US" dirty="0" smtClean="0">
              <a:latin typeface="+mn-ea"/>
            </a:endParaRPr>
          </a:p>
          <a:p>
            <a:pPr>
              <a:lnSpc>
                <a:spcPct val="130000"/>
              </a:lnSpc>
            </a:pPr>
            <a:r>
              <a:rPr lang="zh-CN" altLang="en-US" dirty="0" smtClean="0">
                <a:latin typeface="+mn-ea"/>
              </a:rPr>
              <a:t>（</a:t>
            </a:r>
            <a:r>
              <a:rPr lang="en-US" dirty="0" smtClean="0">
                <a:latin typeface="+mn-ea"/>
              </a:rPr>
              <a:t>4</a:t>
            </a:r>
            <a:r>
              <a:rPr lang="zh-CN" altLang="en-US" dirty="0" smtClean="0">
                <a:latin typeface="+mn-ea"/>
              </a:rPr>
              <a:t>）管理差。国家监管、企业管理。</a:t>
            </a:r>
            <a:endParaRPr lang="en-US" altLang="zh-CN" dirty="0" smtClean="0">
              <a:latin typeface="+mn-ea"/>
            </a:endParaRPr>
          </a:p>
          <a:p>
            <a:pPr>
              <a:lnSpc>
                <a:spcPct val="130000"/>
              </a:lnSpc>
            </a:pPr>
            <a:endParaRPr lang="zh-CN" altLang="en-US" dirty="0" smtClean="0">
              <a:latin typeface="+mn-ea"/>
            </a:endParaRPr>
          </a:p>
          <a:p>
            <a:pPr>
              <a:lnSpc>
                <a:spcPct val="130000"/>
              </a:lnSpc>
            </a:pPr>
            <a:r>
              <a:rPr lang="en-US" b="1" dirty="0" smtClean="0">
                <a:latin typeface="+mn-ea"/>
              </a:rPr>
              <a:t>13</a:t>
            </a:r>
            <a:r>
              <a:rPr lang="zh-CN" altLang="en-US" b="1" dirty="0" smtClean="0">
                <a:latin typeface="+mn-ea"/>
              </a:rPr>
              <a:t>、</a:t>
            </a:r>
            <a:r>
              <a:rPr lang="zh-CN" altLang="en-US" b="1" dirty="0" smtClean="0">
                <a:solidFill>
                  <a:srgbClr val="FF0000"/>
                </a:solidFill>
                <a:latin typeface="+mn-ea"/>
              </a:rPr>
              <a:t>事故处理遵循“四不放过原则”：</a:t>
            </a:r>
            <a:endParaRPr lang="zh-CN" altLang="en-US" dirty="0" smtClean="0">
              <a:solidFill>
                <a:srgbClr val="FF0000"/>
              </a:solidFill>
              <a:latin typeface="+mn-ea"/>
            </a:endParaRPr>
          </a:p>
          <a:p>
            <a:pPr>
              <a:lnSpc>
                <a:spcPct val="130000"/>
              </a:lnSpc>
            </a:pPr>
            <a:r>
              <a:rPr lang="zh-CN" altLang="en-US" dirty="0" smtClean="0">
                <a:latin typeface="+mn-ea"/>
              </a:rPr>
              <a:t>（</a:t>
            </a:r>
            <a:r>
              <a:rPr lang="en-US" dirty="0" smtClean="0">
                <a:latin typeface="+mn-ea"/>
              </a:rPr>
              <a:t>1</a:t>
            </a:r>
            <a:r>
              <a:rPr lang="zh-CN" altLang="en-US" dirty="0" smtClean="0">
                <a:latin typeface="+mn-ea"/>
              </a:rPr>
              <a:t>）事故的原因分析不清不放过；</a:t>
            </a:r>
            <a:endParaRPr lang="zh-CN" altLang="en-US" dirty="0" smtClean="0">
              <a:latin typeface="+mn-ea"/>
            </a:endParaRPr>
          </a:p>
          <a:p>
            <a:pPr>
              <a:lnSpc>
                <a:spcPct val="130000"/>
              </a:lnSpc>
            </a:pPr>
            <a:r>
              <a:rPr lang="zh-CN" altLang="en-US" dirty="0" smtClean="0">
                <a:latin typeface="+mn-ea"/>
              </a:rPr>
              <a:t>（</a:t>
            </a:r>
            <a:r>
              <a:rPr lang="en-US" dirty="0" smtClean="0">
                <a:latin typeface="+mn-ea"/>
              </a:rPr>
              <a:t>2</a:t>
            </a:r>
            <a:r>
              <a:rPr lang="zh-CN" altLang="en-US" dirty="0" smtClean="0">
                <a:latin typeface="+mn-ea"/>
              </a:rPr>
              <a:t>）没有落实防范措施不放过；</a:t>
            </a:r>
            <a:endParaRPr lang="zh-CN" altLang="en-US" dirty="0" smtClean="0">
              <a:latin typeface="+mn-ea"/>
            </a:endParaRPr>
          </a:p>
          <a:p>
            <a:pPr>
              <a:lnSpc>
                <a:spcPct val="130000"/>
              </a:lnSpc>
            </a:pPr>
            <a:r>
              <a:rPr lang="zh-CN" altLang="en-US" dirty="0" smtClean="0">
                <a:latin typeface="+mn-ea"/>
              </a:rPr>
              <a:t>（</a:t>
            </a:r>
            <a:r>
              <a:rPr lang="en-US" dirty="0" smtClean="0">
                <a:latin typeface="+mn-ea"/>
              </a:rPr>
              <a:t>3</a:t>
            </a:r>
            <a:r>
              <a:rPr lang="zh-CN" altLang="en-US" dirty="0" smtClean="0">
                <a:latin typeface="+mn-ea"/>
              </a:rPr>
              <a:t>）周围人员没有受到教育不放过；</a:t>
            </a:r>
            <a:endParaRPr lang="zh-CN" altLang="en-US" dirty="0" smtClean="0">
              <a:latin typeface="+mn-ea"/>
            </a:endParaRPr>
          </a:p>
          <a:p>
            <a:pPr>
              <a:lnSpc>
                <a:spcPct val="130000"/>
              </a:lnSpc>
            </a:pPr>
            <a:r>
              <a:rPr lang="zh-CN" altLang="en-US" dirty="0" smtClean="0">
                <a:latin typeface="+mn-ea"/>
              </a:rPr>
              <a:t>（</a:t>
            </a:r>
            <a:r>
              <a:rPr lang="en-US" dirty="0" smtClean="0">
                <a:latin typeface="+mn-ea"/>
              </a:rPr>
              <a:t>4</a:t>
            </a:r>
            <a:r>
              <a:rPr lang="zh-CN" altLang="en-US" dirty="0" smtClean="0">
                <a:latin typeface="+mn-ea"/>
              </a:rPr>
              <a:t>）相关责任人没有受到处理不放过。</a:t>
            </a:r>
            <a:endParaRPr lang="zh-CN" altLang="en-US" dirty="0" smtClean="0">
              <a:latin typeface="+mn-ea"/>
            </a:endParaRPr>
          </a:p>
          <a:p>
            <a:pPr>
              <a:lnSpc>
                <a:spcPct val="130000"/>
              </a:lnSpc>
            </a:pPr>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a 2"/>
          <p:cNvPicPr>
            <a:picLocks noChangeAspect="1"/>
          </p:cNvPicPr>
          <p:nvPr>
            <p:ph idx="1"/>
            <p:custDataLst>
              <p:tags r:id="rId1"/>
            </p:custDataLst>
          </p:nvPr>
        </p:nvPicPr>
        <p:blipFill>
          <a:blip r:embed="rId2"/>
          <a:stretch>
            <a:fillRect/>
          </a:stretch>
        </p:blipFill>
        <p:spPr>
          <a:xfrm>
            <a:off x="1619250" y="1341120"/>
            <a:ext cx="6891020" cy="3681095"/>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428604"/>
            <a:ext cx="8229600" cy="6143668"/>
          </a:xfrm>
        </p:spPr>
        <p:txBody>
          <a:bodyPr>
            <a:normAutofit lnSpcReduction="10000"/>
          </a:bodyPr>
          <a:lstStyle/>
          <a:p>
            <a:pPr>
              <a:lnSpc>
                <a:spcPct val="120000"/>
              </a:lnSpc>
              <a:spcBef>
                <a:spcPts val="0"/>
              </a:spcBef>
            </a:pPr>
            <a:r>
              <a:rPr lang="en-US" sz="2400" b="1" dirty="0" smtClean="0">
                <a:latin typeface="+mn-ea"/>
              </a:rPr>
              <a:t>14</a:t>
            </a:r>
            <a:r>
              <a:rPr lang="zh-CN" altLang="en-US" sz="2400" b="1" dirty="0" smtClean="0">
                <a:latin typeface="+mn-ea"/>
              </a:rPr>
              <a:t>、</a:t>
            </a:r>
            <a:r>
              <a:rPr lang="zh-CN" altLang="en-US" sz="2400" b="1" dirty="0" smtClean="0">
                <a:solidFill>
                  <a:srgbClr val="FF0000"/>
                </a:solidFill>
                <a:latin typeface="+mn-ea"/>
              </a:rPr>
              <a:t>安全生产工作方针、原则和格局</a:t>
            </a:r>
            <a:r>
              <a:rPr lang="en-US" sz="2400" b="1" dirty="0" smtClean="0">
                <a:solidFill>
                  <a:srgbClr val="FF0000"/>
                </a:solidFill>
                <a:latin typeface="+mn-ea"/>
              </a:rPr>
              <a:t>:</a:t>
            </a:r>
            <a:endParaRPr lang="en-US" sz="2400" b="1" dirty="0" smtClean="0">
              <a:solidFill>
                <a:srgbClr val="FF0000"/>
              </a:solidFill>
              <a:latin typeface="+mn-ea"/>
            </a:endParaRPr>
          </a:p>
          <a:p>
            <a:pPr>
              <a:lnSpc>
                <a:spcPct val="120000"/>
              </a:lnSpc>
              <a:spcBef>
                <a:spcPts val="0"/>
              </a:spcBef>
            </a:pPr>
            <a:endParaRPr lang="zh-CN" altLang="en-US" sz="2400" dirty="0" smtClean="0">
              <a:latin typeface="+mn-ea"/>
            </a:endParaRPr>
          </a:p>
          <a:p>
            <a:pPr>
              <a:lnSpc>
                <a:spcPct val="120000"/>
              </a:lnSpc>
              <a:spcBef>
                <a:spcPts val="0"/>
              </a:spcBef>
            </a:pPr>
            <a:r>
              <a:rPr lang="zh-CN" altLang="en-US" sz="2400" b="1" dirty="0" smtClean="0">
                <a:solidFill>
                  <a:srgbClr val="0070C0"/>
                </a:solidFill>
                <a:latin typeface="+mn-ea"/>
              </a:rPr>
              <a:t>安全生产方针：</a:t>
            </a:r>
            <a:r>
              <a:rPr lang="zh-CN" altLang="en-US" sz="2400" dirty="0" smtClean="0"/>
              <a:t>是对安全生产工作的总要求，它是安全生产工作的方向。我国的安全生产方针是</a:t>
            </a:r>
            <a:r>
              <a:rPr lang="zh-CN" altLang="en-US" sz="2400" dirty="0" smtClean="0">
                <a:latin typeface="+mn-ea"/>
              </a:rPr>
              <a:t>“</a:t>
            </a:r>
            <a:r>
              <a:rPr lang="zh-CN" altLang="en-US" sz="2400" dirty="0" smtClean="0">
                <a:solidFill>
                  <a:srgbClr val="FF0000"/>
                </a:solidFill>
                <a:latin typeface="+mn-ea"/>
              </a:rPr>
              <a:t>安全第一，预防为主，综合治理</a:t>
            </a:r>
            <a:r>
              <a:rPr lang="zh-CN" altLang="en-US" sz="2400" dirty="0" smtClean="0">
                <a:latin typeface="+mn-ea"/>
              </a:rPr>
              <a:t>”的方针；</a:t>
            </a:r>
            <a:endParaRPr lang="en-US" altLang="zh-CN" sz="2400" dirty="0" smtClean="0">
              <a:latin typeface="+mn-ea"/>
            </a:endParaRPr>
          </a:p>
          <a:p>
            <a:pPr>
              <a:lnSpc>
                <a:spcPct val="120000"/>
              </a:lnSpc>
              <a:spcBef>
                <a:spcPts val="0"/>
              </a:spcBef>
            </a:pPr>
            <a:endParaRPr lang="zh-CN" altLang="en-US" sz="2400" dirty="0" smtClean="0">
              <a:latin typeface="+mn-ea"/>
            </a:endParaRPr>
          </a:p>
          <a:p>
            <a:pPr>
              <a:lnSpc>
                <a:spcPct val="120000"/>
              </a:lnSpc>
              <a:spcBef>
                <a:spcPts val="0"/>
              </a:spcBef>
            </a:pPr>
            <a:r>
              <a:rPr lang="zh-CN" altLang="en-US" sz="2400" b="1" dirty="0" smtClean="0">
                <a:solidFill>
                  <a:srgbClr val="3333CC"/>
                </a:solidFill>
                <a:latin typeface="+mn-ea"/>
              </a:rPr>
              <a:t>安全工作原则：</a:t>
            </a:r>
            <a:endParaRPr lang="en-US" altLang="zh-CN" sz="2400" b="1" dirty="0" smtClean="0">
              <a:solidFill>
                <a:srgbClr val="3333CC"/>
              </a:solidFill>
              <a:latin typeface="+mn-ea"/>
            </a:endParaRPr>
          </a:p>
          <a:p>
            <a:pPr>
              <a:lnSpc>
                <a:spcPct val="120000"/>
              </a:lnSpc>
              <a:spcBef>
                <a:spcPts val="0"/>
              </a:spcBef>
              <a:buNone/>
            </a:pPr>
            <a:r>
              <a:rPr lang="en-US" altLang="zh-CN" sz="2400" b="1" dirty="0" smtClean="0">
                <a:solidFill>
                  <a:srgbClr val="3333CC"/>
                </a:solidFill>
                <a:latin typeface="+mn-ea"/>
              </a:rPr>
              <a:t>   </a:t>
            </a:r>
            <a:r>
              <a:rPr lang="zh-CN" altLang="en-US" sz="2400" b="1" dirty="0" smtClean="0">
                <a:solidFill>
                  <a:srgbClr val="FF0000"/>
                </a:solidFill>
                <a:latin typeface="+mn-ea"/>
              </a:rPr>
              <a:t>“</a:t>
            </a:r>
            <a:r>
              <a:rPr lang="zh-CN" altLang="en-US" sz="2400" dirty="0" smtClean="0">
                <a:solidFill>
                  <a:srgbClr val="FF0000"/>
                </a:solidFill>
                <a:latin typeface="+mn-ea"/>
              </a:rPr>
              <a:t>谁主管，谁负责”</a:t>
            </a:r>
            <a:endParaRPr lang="en-US" altLang="zh-CN" sz="2400" dirty="0" smtClean="0">
              <a:solidFill>
                <a:srgbClr val="FF0000"/>
              </a:solidFill>
              <a:latin typeface="+mn-ea"/>
            </a:endParaRPr>
          </a:p>
          <a:p>
            <a:pPr>
              <a:lnSpc>
                <a:spcPct val="120000"/>
              </a:lnSpc>
              <a:spcBef>
                <a:spcPts val="0"/>
              </a:spcBef>
              <a:buNone/>
            </a:pPr>
            <a:r>
              <a:rPr lang="zh-CN" altLang="en-US" sz="2400" dirty="0" smtClean="0">
                <a:solidFill>
                  <a:srgbClr val="FF0000"/>
                </a:solidFill>
                <a:latin typeface="+mn-ea"/>
              </a:rPr>
              <a:t>   “管生产必须管安全”</a:t>
            </a:r>
            <a:endParaRPr lang="en-US" altLang="zh-CN" sz="2400" dirty="0" smtClean="0">
              <a:solidFill>
                <a:srgbClr val="FF0000"/>
              </a:solidFill>
              <a:latin typeface="+mn-ea"/>
            </a:endParaRPr>
          </a:p>
          <a:p>
            <a:pPr>
              <a:lnSpc>
                <a:spcPct val="120000"/>
              </a:lnSpc>
              <a:spcBef>
                <a:spcPts val="0"/>
              </a:spcBef>
            </a:pPr>
            <a:endParaRPr lang="en-US" altLang="zh-CN" sz="2400" dirty="0" smtClean="0">
              <a:latin typeface="+mn-ea"/>
            </a:endParaRPr>
          </a:p>
          <a:p>
            <a:pPr>
              <a:lnSpc>
                <a:spcPct val="120000"/>
              </a:lnSpc>
              <a:spcBef>
                <a:spcPts val="0"/>
              </a:spcBef>
            </a:pPr>
            <a:endParaRPr lang="en-US" altLang="zh-CN" sz="2400" dirty="0" smtClean="0">
              <a:latin typeface="+mn-ea"/>
            </a:endParaRPr>
          </a:p>
          <a:p>
            <a:pPr>
              <a:lnSpc>
                <a:spcPct val="120000"/>
              </a:lnSpc>
              <a:spcBef>
                <a:spcPts val="0"/>
              </a:spcBef>
              <a:buNone/>
            </a:pPr>
            <a:endParaRPr lang="zh-CN" altLang="en-US" sz="2400" dirty="0" smtClean="0">
              <a:latin typeface="+mn-ea"/>
            </a:endParaRPr>
          </a:p>
          <a:p>
            <a:pPr>
              <a:lnSpc>
                <a:spcPct val="120000"/>
              </a:lnSpc>
              <a:spcBef>
                <a:spcPts val="0"/>
              </a:spcBef>
            </a:pPr>
            <a:r>
              <a:rPr lang="zh-CN" altLang="en-US" sz="2400" b="1" dirty="0" smtClean="0">
                <a:solidFill>
                  <a:srgbClr val="0070C0"/>
                </a:solidFill>
                <a:latin typeface="+mn-ea"/>
              </a:rPr>
              <a:t>安全工作格局：</a:t>
            </a:r>
            <a:r>
              <a:rPr lang="zh-CN" altLang="en-US" sz="2400" dirty="0" smtClean="0">
                <a:latin typeface="+mn-ea"/>
              </a:rPr>
              <a:t>政府统一领导、部门依法监管、单位全面负责、群众参与监督、社会广泛支持。</a:t>
            </a:r>
            <a:endParaRPr lang="zh-CN" altLang="en-US" sz="2400" dirty="0">
              <a:latin typeface="+mn-ea"/>
            </a:endParaRPr>
          </a:p>
        </p:txBody>
      </p:sp>
      <p:pic>
        <p:nvPicPr>
          <p:cNvPr id="4" name="图片 3" descr="C:\Documents and Settings\LEO\桌面\人物1副本.jpg"/>
          <p:cNvPicPr>
            <a:picLocks noChangeAspect="1" noChangeArrowheads="1"/>
          </p:cNvPicPr>
          <p:nvPr/>
        </p:nvPicPr>
        <p:blipFill>
          <a:blip r:embed="rId1" cstate="print"/>
          <a:srcRect/>
          <a:stretch>
            <a:fillRect/>
          </a:stretch>
        </p:blipFill>
        <p:spPr bwMode="auto">
          <a:xfrm>
            <a:off x="4716016" y="2420888"/>
            <a:ext cx="3529010" cy="2647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20688"/>
            <a:ext cx="8291264" cy="5955004"/>
          </a:xfrm>
        </p:spPr>
        <p:txBody>
          <a:bodyPr>
            <a:normAutofit fontScale="47500" lnSpcReduction="20000"/>
          </a:bodyPr>
          <a:lstStyle/>
          <a:p>
            <a:pPr>
              <a:lnSpc>
                <a:spcPct val="120000"/>
              </a:lnSpc>
              <a:spcBef>
                <a:spcPts val="0"/>
              </a:spcBef>
            </a:pPr>
            <a:r>
              <a:rPr lang="en-US" sz="4200" b="1" dirty="0" smtClean="0">
                <a:latin typeface="+mn-ea"/>
              </a:rPr>
              <a:t>15</a:t>
            </a:r>
            <a:r>
              <a:rPr lang="zh-CN" altLang="en-US" sz="4200" b="1" dirty="0" smtClean="0">
                <a:latin typeface="+mn-ea"/>
              </a:rPr>
              <a:t>、</a:t>
            </a:r>
            <a:r>
              <a:rPr lang="zh-CN" altLang="en-US" sz="4200" b="1" dirty="0" smtClean="0">
                <a:solidFill>
                  <a:srgbClr val="FF0000"/>
                </a:solidFill>
                <a:latin typeface="+mn-ea"/>
              </a:rPr>
              <a:t>工伤认定范围：</a:t>
            </a:r>
            <a:endParaRPr lang="en-US" altLang="zh-CN" sz="4200" b="1" dirty="0" smtClean="0">
              <a:solidFill>
                <a:srgbClr val="FF0000"/>
              </a:solidFill>
              <a:latin typeface="+mn-ea"/>
            </a:endParaRPr>
          </a:p>
          <a:p>
            <a:pPr>
              <a:lnSpc>
                <a:spcPct val="120000"/>
              </a:lnSpc>
              <a:spcBef>
                <a:spcPts val="0"/>
              </a:spcBef>
            </a:pPr>
            <a:endParaRPr lang="zh-CN" altLang="en-US" sz="4200" dirty="0" smtClean="0">
              <a:latin typeface="+mn-ea"/>
            </a:endParaRPr>
          </a:p>
          <a:p>
            <a:pPr>
              <a:lnSpc>
                <a:spcPct val="120000"/>
              </a:lnSpc>
              <a:spcBef>
                <a:spcPts val="0"/>
              </a:spcBef>
            </a:pPr>
            <a:r>
              <a:rPr lang="zh-CN" altLang="en-US" sz="4200" dirty="0" smtClean="0">
                <a:latin typeface="+mn-ea"/>
              </a:rPr>
              <a:t>（</a:t>
            </a:r>
            <a:r>
              <a:rPr lang="en-US" sz="4200" dirty="0" smtClean="0">
                <a:latin typeface="+mn-ea"/>
              </a:rPr>
              <a:t>1</a:t>
            </a:r>
            <a:r>
              <a:rPr lang="zh-CN" altLang="en-US" sz="4200" dirty="0" smtClean="0">
                <a:latin typeface="+mn-ea"/>
              </a:rPr>
              <a:t>）在工作时间和工作场所内，因工作原因受到事故伤害的； </a:t>
            </a:r>
            <a:endParaRPr lang="en-US" altLang="zh-CN" sz="4200" dirty="0" smtClean="0">
              <a:latin typeface="+mn-ea"/>
            </a:endParaRPr>
          </a:p>
          <a:p>
            <a:pPr>
              <a:lnSpc>
                <a:spcPct val="120000"/>
              </a:lnSpc>
              <a:spcBef>
                <a:spcPts val="0"/>
              </a:spcBef>
            </a:pPr>
            <a:endParaRPr lang="zh-CN" altLang="en-US" sz="4200" dirty="0" smtClean="0">
              <a:latin typeface="+mn-ea"/>
            </a:endParaRPr>
          </a:p>
          <a:p>
            <a:pPr>
              <a:lnSpc>
                <a:spcPct val="120000"/>
              </a:lnSpc>
              <a:spcBef>
                <a:spcPts val="0"/>
              </a:spcBef>
            </a:pPr>
            <a:r>
              <a:rPr lang="zh-CN" altLang="en-US" sz="4200" dirty="0" smtClean="0">
                <a:latin typeface="+mn-ea"/>
              </a:rPr>
              <a:t>（</a:t>
            </a:r>
            <a:r>
              <a:rPr lang="en-US" sz="4200" dirty="0" smtClean="0">
                <a:latin typeface="+mn-ea"/>
              </a:rPr>
              <a:t>2</a:t>
            </a:r>
            <a:r>
              <a:rPr lang="zh-CN" altLang="en-US" sz="4200" dirty="0" smtClean="0">
                <a:latin typeface="+mn-ea"/>
              </a:rPr>
              <a:t>）工作时间前后在工作场所内，从事与工作有关的预备性或者收尾性工作受到事故伤害的；</a:t>
            </a:r>
            <a:endParaRPr lang="en-US" altLang="zh-CN" sz="4200" dirty="0" smtClean="0">
              <a:latin typeface="+mn-ea"/>
            </a:endParaRPr>
          </a:p>
          <a:p>
            <a:pPr>
              <a:lnSpc>
                <a:spcPct val="120000"/>
              </a:lnSpc>
              <a:spcBef>
                <a:spcPts val="0"/>
              </a:spcBef>
            </a:pPr>
            <a:r>
              <a:rPr lang="zh-CN" altLang="en-US" sz="4200" dirty="0" smtClean="0">
                <a:latin typeface="+mn-ea"/>
              </a:rPr>
              <a:t> </a:t>
            </a:r>
            <a:endParaRPr lang="zh-CN" altLang="en-US" sz="4200" dirty="0" smtClean="0">
              <a:latin typeface="+mn-ea"/>
            </a:endParaRPr>
          </a:p>
          <a:p>
            <a:pPr>
              <a:lnSpc>
                <a:spcPct val="120000"/>
              </a:lnSpc>
              <a:spcBef>
                <a:spcPts val="0"/>
              </a:spcBef>
            </a:pPr>
            <a:r>
              <a:rPr lang="zh-CN" altLang="en-US" sz="4200" dirty="0" smtClean="0">
                <a:latin typeface="+mn-ea"/>
              </a:rPr>
              <a:t>（</a:t>
            </a:r>
            <a:r>
              <a:rPr lang="en-US" sz="4200" dirty="0" smtClean="0">
                <a:latin typeface="+mn-ea"/>
              </a:rPr>
              <a:t>3</a:t>
            </a:r>
            <a:r>
              <a:rPr lang="zh-CN" altLang="en-US" sz="4200" dirty="0" smtClean="0">
                <a:latin typeface="+mn-ea"/>
              </a:rPr>
              <a:t>）在工作时间和工作场所内，因履行工作职责受到暴力等意外伤害的； </a:t>
            </a:r>
            <a:endParaRPr lang="en-US" altLang="zh-CN" sz="4200" dirty="0" smtClean="0">
              <a:latin typeface="+mn-ea"/>
            </a:endParaRPr>
          </a:p>
          <a:p>
            <a:pPr>
              <a:lnSpc>
                <a:spcPct val="120000"/>
              </a:lnSpc>
              <a:spcBef>
                <a:spcPts val="0"/>
              </a:spcBef>
            </a:pPr>
            <a:endParaRPr lang="zh-CN" altLang="en-US" sz="4200" dirty="0" smtClean="0">
              <a:latin typeface="+mn-ea"/>
            </a:endParaRPr>
          </a:p>
          <a:p>
            <a:pPr>
              <a:lnSpc>
                <a:spcPct val="120000"/>
              </a:lnSpc>
              <a:spcBef>
                <a:spcPts val="0"/>
              </a:spcBef>
            </a:pPr>
            <a:r>
              <a:rPr lang="zh-CN" altLang="en-US" sz="4200" dirty="0" smtClean="0">
                <a:latin typeface="+mn-ea"/>
              </a:rPr>
              <a:t>（</a:t>
            </a:r>
            <a:r>
              <a:rPr lang="en-US" sz="4200" dirty="0" smtClean="0">
                <a:latin typeface="+mn-ea"/>
              </a:rPr>
              <a:t>4</a:t>
            </a:r>
            <a:r>
              <a:rPr lang="zh-CN" altLang="en-US" sz="4200" dirty="0" smtClean="0">
                <a:latin typeface="+mn-ea"/>
              </a:rPr>
              <a:t>）患职业病的； </a:t>
            </a:r>
            <a:endParaRPr lang="en-US" altLang="zh-CN" sz="4200" dirty="0" smtClean="0">
              <a:latin typeface="+mn-ea"/>
            </a:endParaRPr>
          </a:p>
          <a:p>
            <a:pPr>
              <a:lnSpc>
                <a:spcPct val="120000"/>
              </a:lnSpc>
              <a:spcBef>
                <a:spcPts val="0"/>
              </a:spcBef>
            </a:pPr>
            <a:endParaRPr lang="zh-CN" altLang="en-US" sz="4200" dirty="0" smtClean="0">
              <a:latin typeface="+mn-ea"/>
            </a:endParaRPr>
          </a:p>
          <a:p>
            <a:pPr>
              <a:lnSpc>
                <a:spcPct val="120000"/>
              </a:lnSpc>
              <a:spcBef>
                <a:spcPts val="0"/>
              </a:spcBef>
            </a:pPr>
            <a:r>
              <a:rPr lang="zh-CN" altLang="en-US" sz="4200" dirty="0" smtClean="0">
                <a:latin typeface="+mn-ea"/>
              </a:rPr>
              <a:t>（</a:t>
            </a:r>
            <a:r>
              <a:rPr lang="en-US" sz="4200" dirty="0" smtClean="0">
                <a:latin typeface="+mn-ea"/>
              </a:rPr>
              <a:t>5</a:t>
            </a:r>
            <a:r>
              <a:rPr lang="zh-CN" altLang="en-US" sz="4200" dirty="0" smtClean="0">
                <a:latin typeface="+mn-ea"/>
              </a:rPr>
              <a:t>）因工外出期间，由于工作原因受到伤害或者发生事故下落不明的； </a:t>
            </a:r>
            <a:endParaRPr lang="en-US" altLang="zh-CN" sz="4200" dirty="0" smtClean="0">
              <a:latin typeface="+mn-ea"/>
            </a:endParaRPr>
          </a:p>
          <a:p>
            <a:pPr>
              <a:lnSpc>
                <a:spcPct val="120000"/>
              </a:lnSpc>
              <a:spcBef>
                <a:spcPts val="0"/>
              </a:spcBef>
            </a:pPr>
            <a:endParaRPr lang="zh-CN" altLang="en-US" sz="4200" dirty="0" smtClean="0">
              <a:latin typeface="+mn-ea"/>
            </a:endParaRPr>
          </a:p>
          <a:p>
            <a:pPr>
              <a:lnSpc>
                <a:spcPct val="120000"/>
              </a:lnSpc>
              <a:spcBef>
                <a:spcPts val="0"/>
              </a:spcBef>
            </a:pPr>
            <a:r>
              <a:rPr lang="zh-CN" altLang="en-US" sz="4200" dirty="0" smtClean="0">
                <a:latin typeface="+mn-ea"/>
              </a:rPr>
              <a:t>（</a:t>
            </a:r>
            <a:r>
              <a:rPr lang="en-US" sz="4200" dirty="0" smtClean="0">
                <a:latin typeface="+mn-ea"/>
              </a:rPr>
              <a:t>6</a:t>
            </a:r>
            <a:r>
              <a:rPr lang="zh-CN" altLang="en-US" sz="4200" dirty="0" smtClean="0">
                <a:latin typeface="+mn-ea"/>
              </a:rPr>
              <a:t>）在上下班途中，受到机动车事故伤害的；</a:t>
            </a:r>
            <a:endParaRPr lang="en-US" altLang="zh-CN" sz="4200" dirty="0" smtClean="0">
              <a:latin typeface="+mn-ea"/>
            </a:endParaRPr>
          </a:p>
          <a:p>
            <a:pPr>
              <a:lnSpc>
                <a:spcPct val="120000"/>
              </a:lnSpc>
              <a:spcBef>
                <a:spcPts val="0"/>
              </a:spcBef>
            </a:pPr>
            <a:endParaRPr lang="zh-CN" altLang="en-US" sz="4200" dirty="0" smtClean="0">
              <a:latin typeface="+mn-ea"/>
            </a:endParaRPr>
          </a:p>
          <a:p>
            <a:pPr>
              <a:lnSpc>
                <a:spcPct val="120000"/>
              </a:lnSpc>
              <a:spcBef>
                <a:spcPts val="0"/>
              </a:spcBef>
            </a:pPr>
            <a:r>
              <a:rPr lang="zh-CN" altLang="en-US" sz="4200" dirty="0" smtClean="0">
                <a:latin typeface="+mn-ea"/>
              </a:rPr>
              <a:t>视同工伤：在工作时间和工作岗位，突发疾病死亡或者在４８小时之内经抢救无效死亡的；</a:t>
            </a:r>
            <a:endParaRPr lang="zh-CN" altLang="en-US" sz="4200" dirty="0" smtClean="0">
              <a:latin typeface="+mn-ea"/>
            </a:endParaRPr>
          </a:p>
          <a:p>
            <a:endParaRPr lang="zh-CN" altLang="en-US" dirty="0">
              <a:latin typeface="+mn-ea"/>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dirty="0" smtClean="0">
                <a:solidFill>
                  <a:srgbClr val="3333FF"/>
                </a:solidFill>
              </a:rPr>
              <a:t>三</a:t>
            </a:r>
            <a:r>
              <a:rPr lang="en-US" altLang="zh-CN" dirty="0" smtClean="0">
                <a:solidFill>
                  <a:srgbClr val="3333FF"/>
                </a:solidFill>
              </a:rPr>
              <a:t>.</a:t>
            </a:r>
            <a:r>
              <a:rPr lang="zh-CN" altLang="en-US" dirty="0" smtClean="0">
                <a:solidFill>
                  <a:srgbClr val="3333FF"/>
                </a:solidFill>
              </a:rPr>
              <a:t>安全法律法规</a:t>
            </a:r>
            <a:endParaRPr lang="zh-CN" altLang="en-US" dirty="0">
              <a:solidFill>
                <a:srgbClr val="3333FF"/>
              </a:solidFill>
            </a:endParaRPr>
          </a:p>
        </p:txBody>
      </p:sp>
      <p:sp>
        <p:nvSpPr>
          <p:cNvPr id="3" name="内容占位符 2"/>
          <p:cNvSpPr>
            <a:spLocks noGrp="1"/>
          </p:cNvSpPr>
          <p:nvPr>
            <p:ph idx="1"/>
          </p:nvPr>
        </p:nvSpPr>
        <p:spPr>
          <a:xfrm>
            <a:off x="395536" y="1772816"/>
            <a:ext cx="8229600" cy="4686320"/>
          </a:xfrm>
        </p:spPr>
        <p:txBody>
          <a:bodyPr/>
          <a:lstStyle/>
          <a:p>
            <a:r>
              <a:rPr lang="zh-CN" altLang="en-US" dirty="0" smtClean="0"/>
              <a:t>        安全生产法律法规是保护社会生产过程中人民生命安全健康，以及保护国家，集体，人民财产安全的法律规范的总称，按其内容划分为</a:t>
            </a:r>
            <a:r>
              <a:rPr lang="zh-CN" altLang="en-US" dirty="0" smtClean="0">
                <a:solidFill>
                  <a:srgbClr val="3333FF"/>
                </a:solidFill>
              </a:rPr>
              <a:t>安全技术法规</a:t>
            </a:r>
            <a:r>
              <a:rPr lang="zh-CN" altLang="en-US" dirty="0" smtClean="0"/>
              <a:t>，</a:t>
            </a:r>
            <a:r>
              <a:rPr lang="zh-CN" altLang="en-US" dirty="0" smtClean="0">
                <a:solidFill>
                  <a:srgbClr val="3333FF"/>
                </a:solidFill>
              </a:rPr>
              <a:t>职业卫生法规</a:t>
            </a:r>
            <a:r>
              <a:rPr lang="zh-CN" altLang="en-US" dirty="0" smtClean="0"/>
              <a:t>和</a:t>
            </a:r>
            <a:r>
              <a:rPr lang="zh-CN" altLang="en-US" dirty="0" smtClean="0">
                <a:solidFill>
                  <a:srgbClr val="3333FF"/>
                </a:solidFill>
              </a:rPr>
              <a:t>安全管理法规</a:t>
            </a:r>
            <a:r>
              <a:rPr lang="zh-CN" altLang="en-US" dirty="0" smtClean="0"/>
              <a:t>三类。有</a:t>
            </a:r>
            <a:r>
              <a:rPr lang="en-US" altLang="zh-CN" dirty="0" smtClean="0"/>
              <a:t>《</a:t>
            </a:r>
            <a:r>
              <a:rPr lang="zh-CN" altLang="en-US" dirty="0" smtClean="0"/>
              <a:t>锅炉压力容器安全技术</a:t>
            </a:r>
            <a:r>
              <a:rPr lang="en-US" altLang="zh-CN" dirty="0" smtClean="0"/>
              <a:t>》</a:t>
            </a:r>
            <a:r>
              <a:rPr lang="zh-CN" altLang="en-US" dirty="0" smtClean="0"/>
              <a:t>、</a:t>
            </a:r>
            <a:r>
              <a:rPr lang="en-US" altLang="zh-CN" dirty="0" smtClean="0"/>
              <a:t>《</a:t>
            </a:r>
            <a:r>
              <a:rPr lang="zh-CN" altLang="en-US" dirty="0" smtClean="0"/>
              <a:t>安全生产法</a:t>
            </a:r>
            <a:r>
              <a:rPr lang="en-US" altLang="zh-CN" dirty="0" smtClean="0"/>
              <a:t>》</a:t>
            </a:r>
            <a:r>
              <a:rPr lang="zh-CN" altLang="en-US" dirty="0" smtClean="0"/>
              <a:t>、</a:t>
            </a:r>
            <a:r>
              <a:rPr lang="en-US" altLang="zh-CN" dirty="0" smtClean="0"/>
              <a:t>《</a:t>
            </a:r>
            <a:r>
              <a:rPr lang="zh-CN" altLang="en-US" dirty="0" smtClean="0"/>
              <a:t>尘肺病防治条例</a:t>
            </a:r>
            <a:r>
              <a:rPr lang="en-US" altLang="zh-CN" dirty="0" smtClean="0"/>
              <a:t>》</a:t>
            </a:r>
            <a:r>
              <a:rPr lang="zh-CN" altLang="en-US" dirty="0" smtClean="0"/>
              <a:t>、</a:t>
            </a:r>
            <a:r>
              <a:rPr lang="en-US" altLang="zh-CN" dirty="0" smtClean="0"/>
              <a:t>《</a:t>
            </a:r>
            <a:r>
              <a:rPr lang="zh-CN" altLang="en-US" dirty="0" smtClean="0"/>
              <a:t>安全生产许可证条例</a:t>
            </a:r>
            <a:r>
              <a:rPr lang="en-US" altLang="zh-CN" dirty="0" smtClean="0"/>
              <a:t>》</a:t>
            </a:r>
            <a:r>
              <a:rPr lang="zh-CN" altLang="en-US" dirty="0" smtClean="0"/>
              <a:t>等。</a:t>
            </a:r>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80728"/>
            <a:ext cx="8472518" cy="5734420"/>
          </a:xfrm>
        </p:spPr>
        <p:txBody>
          <a:bodyPr>
            <a:normAutofit fontScale="62500" lnSpcReduction="20000"/>
          </a:bodyPr>
          <a:lstStyle/>
          <a:p>
            <a:pPr>
              <a:lnSpc>
                <a:spcPct val="140000"/>
              </a:lnSpc>
              <a:spcBef>
                <a:spcPts val="0"/>
              </a:spcBef>
            </a:pPr>
            <a:r>
              <a:rPr lang="en-US" b="1" dirty="0" smtClean="0">
                <a:solidFill>
                  <a:srgbClr val="FF0000"/>
                </a:solidFill>
                <a:latin typeface="+mn-ea"/>
              </a:rPr>
              <a:t>1</a:t>
            </a:r>
            <a:r>
              <a:rPr lang="zh-CN" altLang="en-US" b="1" dirty="0" smtClean="0">
                <a:solidFill>
                  <a:srgbClr val="FF0000"/>
                </a:solidFill>
                <a:latin typeface="+mn-ea"/>
              </a:rPr>
              <a:t>、</a:t>
            </a:r>
            <a:r>
              <a:rPr lang="en-US" altLang="zh-CN" b="1" dirty="0" smtClean="0">
                <a:solidFill>
                  <a:srgbClr val="FF0000"/>
                </a:solidFill>
                <a:latin typeface="+mn-ea"/>
              </a:rPr>
              <a:t>《</a:t>
            </a:r>
            <a:r>
              <a:rPr lang="zh-CN" altLang="en-US" b="1" dirty="0" smtClean="0">
                <a:solidFill>
                  <a:srgbClr val="FF0000"/>
                </a:solidFill>
                <a:latin typeface="+mn-ea"/>
              </a:rPr>
              <a:t>刑法</a:t>
            </a:r>
            <a:r>
              <a:rPr lang="en-US" altLang="zh-CN" b="1" dirty="0" smtClean="0">
                <a:solidFill>
                  <a:srgbClr val="FF0000"/>
                </a:solidFill>
                <a:latin typeface="+mn-ea"/>
              </a:rPr>
              <a:t>》</a:t>
            </a:r>
            <a:r>
              <a:rPr lang="zh-CN" altLang="en-US" b="1" dirty="0" smtClean="0">
                <a:solidFill>
                  <a:srgbClr val="FF0000"/>
                </a:solidFill>
                <a:latin typeface="+mn-ea"/>
              </a:rPr>
              <a:t>中与安全生产相关条款</a:t>
            </a:r>
            <a:endParaRPr lang="en-US" altLang="zh-CN" b="1" dirty="0" smtClean="0">
              <a:solidFill>
                <a:srgbClr val="FF0000"/>
              </a:solidFill>
              <a:latin typeface="+mn-ea"/>
            </a:endParaRPr>
          </a:p>
          <a:p>
            <a:pPr>
              <a:lnSpc>
                <a:spcPct val="140000"/>
              </a:lnSpc>
              <a:spcBef>
                <a:spcPts val="0"/>
              </a:spcBef>
            </a:pPr>
            <a:endParaRPr lang="zh-CN" altLang="en-US" dirty="0" smtClean="0">
              <a:latin typeface="+mn-ea"/>
            </a:endParaRPr>
          </a:p>
          <a:p>
            <a:pPr>
              <a:lnSpc>
                <a:spcPct val="140000"/>
              </a:lnSpc>
              <a:spcBef>
                <a:spcPts val="0"/>
              </a:spcBef>
            </a:pPr>
            <a:endParaRPr lang="zh-CN" altLang="en-US" dirty="0" smtClean="0">
              <a:latin typeface="+mn-ea"/>
            </a:endParaRPr>
          </a:p>
          <a:p>
            <a:pPr>
              <a:lnSpc>
                <a:spcPct val="140000"/>
              </a:lnSpc>
              <a:spcBef>
                <a:spcPts val="0"/>
              </a:spcBef>
            </a:pPr>
            <a:r>
              <a:rPr lang="zh-CN" altLang="en-US" b="1" dirty="0" smtClean="0">
                <a:latin typeface="+mn-ea"/>
              </a:rPr>
              <a:t>第</a:t>
            </a:r>
            <a:r>
              <a:rPr lang="en-US" b="1" dirty="0" smtClean="0">
                <a:latin typeface="+mn-ea"/>
              </a:rPr>
              <a:t>90</a:t>
            </a:r>
            <a:r>
              <a:rPr lang="zh-CN" altLang="en-US" b="1" dirty="0" smtClean="0">
                <a:latin typeface="+mn-ea"/>
              </a:rPr>
              <a:t>条规定：</a:t>
            </a:r>
            <a:r>
              <a:rPr lang="zh-CN" altLang="en-US" dirty="0" smtClean="0">
                <a:latin typeface="+mn-ea"/>
              </a:rPr>
              <a:t> 生产经营单位的从业人员不服从管理，违反安全生产规章制度或者操作规程的，由生产经营单位给予批评教育，依照有关规章制度给予处分；造成重大事故，构成犯罪的，依照刑法有关规定追究刑事责任。</a:t>
            </a:r>
            <a:endParaRPr lang="en-US" altLang="zh-CN" dirty="0" smtClean="0">
              <a:latin typeface="+mn-ea"/>
            </a:endParaRPr>
          </a:p>
          <a:p>
            <a:pPr>
              <a:lnSpc>
                <a:spcPct val="140000"/>
              </a:lnSpc>
              <a:spcBef>
                <a:spcPts val="0"/>
              </a:spcBef>
            </a:pPr>
            <a:endParaRPr lang="zh-CN" altLang="en-US" dirty="0" smtClean="0">
              <a:latin typeface="+mn-ea"/>
            </a:endParaRPr>
          </a:p>
          <a:p>
            <a:pPr>
              <a:lnSpc>
                <a:spcPct val="140000"/>
              </a:lnSpc>
              <a:spcBef>
                <a:spcPts val="0"/>
              </a:spcBef>
            </a:pPr>
            <a:r>
              <a:rPr lang="zh-CN" altLang="en-US" b="1" dirty="0" smtClean="0">
                <a:latin typeface="+mn-ea"/>
              </a:rPr>
              <a:t>第</a:t>
            </a:r>
            <a:r>
              <a:rPr lang="en-US" b="1" dirty="0" smtClean="0">
                <a:latin typeface="+mn-ea"/>
              </a:rPr>
              <a:t>134</a:t>
            </a:r>
            <a:r>
              <a:rPr lang="zh-CN" altLang="en-US" b="1" dirty="0" smtClean="0">
                <a:latin typeface="+mn-ea"/>
              </a:rPr>
              <a:t>条规定：</a:t>
            </a:r>
            <a:r>
              <a:rPr lang="zh-CN" altLang="en-US" dirty="0" smtClean="0">
                <a:latin typeface="+mn-ea"/>
              </a:rPr>
              <a:t>从业人员在生产、作业中违反有关安全管理的规定，因而发生重大伤亡事故或者造成其他严重后果的，处</a:t>
            </a:r>
            <a:r>
              <a:rPr lang="en-US" dirty="0" smtClean="0">
                <a:solidFill>
                  <a:srgbClr val="FF0000"/>
                </a:solidFill>
                <a:latin typeface="+mn-ea"/>
              </a:rPr>
              <a:t>3</a:t>
            </a:r>
            <a:r>
              <a:rPr lang="zh-CN" altLang="en-US" dirty="0" smtClean="0">
                <a:solidFill>
                  <a:srgbClr val="FF0000"/>
                </a:solidFill>
                <a:latin typeface="+mn-ea"/>
              </a:rPr>
              <a:t>年以下</a:t>
            </a:r>
            <a:r>
              <a:rPr lang="zh-CN" altLang="en-US" dirty="0" smtClean="0">
                <a:latin typeface="+mn-ea"/>
              </a:rPr>
              <a:t>有期徒刑或者拘役；情节特别恶劣的，处</a:t>
            </a:r>
            <a:r>
              <a:rPr lang="en-US" dirty="0" smtClean="0">
                <a:solidFill>
                  <a:srgbClr val="FF0000"/>
                </a:solidFill>
                <a:latin typeface="+mn-ea"/>
              </a:rPr>
              <a:t>3</a:t>
            </a:r>
            <a:r>
              <a:rPr lang="zh-CN" altLang="en-US" dirty="0" smtClean="0">
                <a:solidFill>
                  <a:srgbClr val="FF0000"/>
                </a:solidFill>
                <a:latin typeface="+mn-ea"/>
              </a:rPr>
              <a:t>年以上</a:t>
            </a:r>
            <a:r>
              <a:rPr lang="en-US" dirty="0" smtClean="0">
                <a:solidFill>
                  <a:srgbClr val="FF0000"/>
                </a:solidFill>
                <a:latin typeface="+mn-ea"/>
              </a:rPr>
              <a:t>7</a:t>
            </a:r>
            <a:r>
              <a:rPr lang="zh-CN" altLang="en-US" dirty="0" smtClean="0">
                <a:solidFill>
                  <a:srgbClr val="FF0000"/>
                </a:solidFill>
                <a:latin typeface="+mn-ea"/>
              </a:rPr>
              <a:t>年以下</a:t>
            </a:r>
            <a:r>
              <a:rPr lang="zh-CN" altLang="en-US" dirty="0" smtClean="0">
                <a:latin typeface="+mn-ea"/>
              </a:rPr>
              <a:t>有期徒刑。</a:t>
            </a:r>
            <a:endParaRPr lang="zh-CN" altLang="en-US" dirty="0" smtClean="0">
              <a:latin typeface="+mn-ea"/>
            </a:endParaRPr>
          </a:p>
          <a:p>
            <a:pPr>
              <a:lnSpc>
                <a:spcPct val="140000"/>
              </a:lnSpc>
              <a:spcBef>
                <a:spcPts val="0"/>
              </a:spcBef>
            </a:pPr>
            <a:r>
              <a:rPr lang="zh-CN" altLang="en-US" dirty="0" smtClean="0">
                <a:latin typeface="+mn-ea"/>
              </a:rPr>
              <a:t>强令他人违章冒险作业，因而发生重大伤亡事故或者造成其他严重后果的，处</a:t>
            </a:r>
            <a:r>
              <a:rPr lang="en-US" dirty="0" smtClean="0">
                <a:solidFill>
                  <a:srgbClr val="FF0000"/>
                </a:solidFill>
                <a:latin typeface="+mn-ea"/>
              </a:rPr>
              <a:t>5</a:t>
            </a:r>
            <a:r>
              <a:rPr lang="zh-CN" altLang="en-US" dirty="0" smtClean="0">
                <a:solidFill>
                  <a:srgbClr val="FF0000"/>
                </a:solidFill>
                <a:latin typeface="+mn-ea"/>
              </a:rPr>
              <a:t>年以下</a:t>
            </a:r>
            <a:r>
              <a:rPr lang="zh-CN" altLang="en-US" dirty="0" smtClean="0">
                <a:latin typeface="+mn-ea"/>
              </a:rPr>
              <a:t>有期徒刑或者拘役；情节特别恶劣的，处</a:t>
            </a:r>
            <a:r>
              <a:rPr lang="en-US" dirty="0" smtClean="0">
                <a:solidFill>
                  <a:srgbClr val="FF0000"/>
                </a:solidFill>
                <a:latin typeface="+mn-ea"/>
              </a:rPr>
              <a:t>5</a:t>
            </a:r>
            <a:r>
              <a:rPr lang="zh-CN" altLang="en-US" dirty="0" smtClean="0">
                <a:solidFill>
                  <a:srgbClr val="FF0000"/>
                </a:solidFill>
                <a:latin typeface="+mn-ea"/>
              </a:rPr>
              <a:t>年以上</a:t>
            </a:r>
            <a:r>
              <a:rPr lang="zh-CN" altLang="en-US" dirty="0" smtClean="0">
                <a:latin typeface="+mn-ea"/>
              </a:rPr>
              <a:t>有期徒刑。</a:t>
            </a:r>
            <a:br>
              <a:rPr lang="en-US" dirty="0" smtClean="0">
                <a:latin typeface="+mn-ea"/>
              </a:rPr>
            </a:br>
            <a:endParaRPr lang="zh-CN" altLang="en-US" dirty="0">
              <a:latin typeface="+mn-ea"/>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42984"/>
            <a:ext cx="8229600" cy="5181616"/>
          </a:xfrm>
        </p:spPr>
        <p:txBody>
          <a:bodyPr>
            <a:normAutofit fontScale="70000" lnSpcReduction="20000"/>
          </a:bodyPr>
          <a:lstStyle/>
          <a:p>
            <a:pPr>
              <a:lnSpc>
                <a:spcPct val="130000"/>
              </a:lnSpc>
            </a:pPr>
            <a:r>
              <a:rPr lang="zh-CN" altLang="en-US" b="1" dirty="0" smtClean="0">
                <a:latin typeface="+mn-ea"/>
              </a:rPr>
              <a:t>第</a:t>
            </a:r>
            <a:r>
              <a:rPr lang="en-US" b="1" dirty="0" smtClean="0">
                <a:latin typeface="+mn-ea"/>
              </a:rPr>
              <a:t>135</a:t>
            </a:r>
            <a:r>
              <a:rPr lang="zh-CN" altLang="en-US" b="1" dirty="0" smtClean="0">
                <a:latin typeface="+mn-ea"/>
              </a:rPr>
              <a:t>条规定：</a:t>
            </a:r>
            <a:r>
              <a:rPr lang="zh-CN" altLang="en-US" dirty="0" smtClean="0">
                <a:latin typeface="+mn-ea"/>
              </a:rPr>
              <a:t>安全生产设施或者安全生产条件不符合国家规定，因而发生重大伤亡事故或者造成其他严重后果的，对直接负责的主管人员和其他直接责任人员，处</a:t>
            </a:r>
            <a:r>
              <a:rPr lang="en-US" dirty="0" smtClean="0">
                <a:solidFill>
                  <a:srgbClr val="FF0000"/>
                </a:solidFill>
                <a:latin typeface="+mn-ea"/>
              </a:rPr>
              <a:t>3</a:t>
            </a:r>
            <a:r>
              <a:rPr lang="zh-CN" altLang="en-US" dirty="0" smtClean="0">
                <a:solidFill>
                  <a:srgbClr val="FF0000"/>
                </a:solidFill>
                <a:latin typeface="+mn-ea"/>
              </a:rPr>
              <a:t>年以下</a:t>
            </a:r>
            <a:r>
              <a:rPr lang="zh-CN" altLang="en-US" dirty="0" smtClean="0">
                <a:latin typeface="+mn-ea"/>
              </a:rPr>
              <a:t>有期徒刑或者拘役；情节特别恶劣的，处</a:t>
            </a:r>
            <a:r>
              <a:rPr lang="en-US" dirty="0" smtClean="0">
                <a:solidFill>
                  <a:srgbClr val="FF0000"/>
                </a:solidFill>
                <a:latin typeface="+mn-ea"/>
              </a:rPr>
              <a:t>3</a:t>
            </a:r>
            <a:r>
              <a:rPr lang="zh-CN" altLang="en-US" dirty="0" smtClean="0">
                <a:solidFill>
                  <a:srgbClr val="FF0000"/>
                </a:solidFill>
                <a:latin typeface="+mn-ea"/>
              </a:rPr>
              <a:t>年以上</a:t>
            </a:r>
            <a:r>
              <a:rPr lang="en-US" dirty="0" smtClean="0">
                <a:solidFill>
                  <a:srgbClr val="FF0000"/>
                </a:solidFill>
                <a:latin typeface="+mn-ea"/>
              </a:rPr>
              <a:t>7</a:t>
            </a:r>
            <a:r>
              <a:rPr lang="zh-CN" altLang="en-US" dirty="0" smtClean="0">
                <a:solidFill>
                  <a:srgbClr val="FF0000"/>
                </a:solidFill>
                <a:latin typeface="+mn-ea"/>
              </a:rPr>
              <a:t>年以下</a:t>
            </a:r>
            <a:r>
              <a:rPr lang="zh-CN" altLang="en-US" dirty="0" smtClean="0">
                <a:latin typeface="+mn-ea"/>
              </a:rPr>
              <a:t>有期徒刑。</a:t>
            </a:r>
            <a:endParaRPr lang="zh-CN" altLang="en-US" dirty="0" smtClean="0">
              <a:latin typeface="+mn-ea"/>
            </a:endParaRPr>
          </a:p>
          <a:p>
            <a:pPr>
              <a:lnSpc>
                <a:spcPct val="130000"/>
              </a:lnSpc>
            </a:pPr>
            <a:r>
              <a:rPr lang="zh-CN" altLang="en-US" b="1" i="1" dirty="0" smtClean="0">
                <a:solidFill>
                  <a:srgbClr val="FF0000"/>
                </a:solidFill>
                <a:latin typeface="+mn-ea"/>
              </a:rPr>
              <a:t>案例：</a:t>
            </a:r>
            <a:endParaRPr lang="zh-CN" altLang="en-US" b="1" i="1" dirty="0" smtClean="0">
              <a:solidFill>
                <a:srgbClr val="FF0000"/>
              </a:solidFill>
              <a:latin typeface="+mn-ea"/>
            </a:endParaRPr>
          </a:p>
          <a:p>
            <a:pPr>
              <a:lnSpc>
                <a:spcPct val="130000"/>
              </a:lnSpc>
            </a:pPr>
            <a:r>
              <a:rPr lang="en-US" dirty="0" smtClean="0">
                <a:solidFill>
                  <a:srgbClr val="0070C0"/>
                </a:solidFill>
                <a:latin typeface="+mn-ea"/>
              </a:rPr>
              <a:t>2007</a:t>
            </a:r>
            <a:r>
              <a:rPr lang="zh-CN" altLang="en-US" dirty="0" smtClean="0">
                <a:solidFill>
                  <a:srgbClr val="0070C0"/>
                </a:solidFill>
                <a:latin typeface="+mn-ea"/>
              </a:rPr>
              <a:t>年元月</a:t>
            </a:r>
            <a:r>
              <a:rPr lang="en-US" dirty="0" smtClean="0">
                <a:solidFill>
                  <a:srgbClr val="0070C0"/>
                </a:solidFill>
                <a:latin typeface="+mn-ea"/>
              </a:rPr>
              <a:t>24</a:t>
            </a:r>
            <a:r>
              <a:rPr lang="zh-CN" altLang="en-US" dirty="0" smtClean="0">
                <a:solidFill>
                  <a:srgbClr val="0070C0"/>
                </a:solidFill>
                <a:latin typeface="+mn-ea"/>
              </a:rPr>
              <a:t>日，河南淅川县玉鑫炉料有限公司负责人姬群柱在没有安全生产许可证的情况下，组织工人开始生产。</a:t>
            </a:r>
            <a:r>
              <a:rPr lang="en-US" dirty="0" smtClean="0">
                <a:solidFill>
                  <a:srgbClr val="0070C0"/>
                </a:solidFill>
                <a:latin typeface="+mn-ea"/>
              </a:rPr>
              <a:t>2007</a:t>
            </a:r>
            <a:r>
              <a:rPr lang="zh-CN" altLang="en-US" dirty="0" smtClean="0">
                <a:solidFill>
                  <a:srgbClr val="0070C0"/>
                </a:solidFill>
                <a:latin typeface="+mn-ea"/>
              </a:rPr>
              <a:t>年元月</a:t>
            </a:r>
            <a:r>
              <a:rPr lang="en-US" dirty="0" smtClean="0">
                <a:solidFill>
                  <a:srgbClr val="0070C0"/>
                </a:solidFill>
                <a:latin typeface="+mn-ea"/>
              </a:rPr>
              <a:t>30</a:t>
            </a:r>
            <a:r>
              <a:rPr lang="zh-CN" altLang="en-US" dirty="0" smtClean="0">
                <a:solidFill>
                  <a:srgbClr val="0070C0"/>
                </a:solidFill>
                <a:latin typeface="+mn-ea"/>
              </a:rPr>
              <a:t>日下午</a:t>
            </a:r>
            <a:r>
              <a:rPr lang="en-US" dirty="0" smtClean="0">
                <a:solidFill>
                  <a:srgbClr val="0070C0"/>
                </a:solidFill>
                <a:latin typeface="+mn-ea"/>
              </a:rPr>
              <a:t>1</a:t>
            </a:r>
            <a:r>
              <a:rPr lang="zh-CN" altLang="en-US" dirty="0" smtClean="0">
                <a:solidFill>
                  <a:srgbClr val="0070C0"/>
                </a:solidFill>
                <a:latin typeface="+mn-ea"/>
              </a:rPr>
              <a:t>时许，该公司工人张某、王某等人在向外出铁水时，未将道轨槽内积水清理干净，致使铁堡倾斜，铁水流入有水的道轨槽内引起爆炸，造成四人当场死亡，三人重伤（一人因伤势过重，在抢救过程中死亡）、一人轻微伤。事故发生后，淅川县龙城街道办事处与五死者家属达成赔偿协议，共赔偿五死者家属</a:t>
            </a:r>
            <a:r>
              <a:rPr lang="en-US" dirty="0" smtClean="0">
                <a:solidFill>
                  <a:srgbClr val="0070C0"/>
                </a:solidFill>
                <a:latin typeface="+mn-ea"/>
              </a:rPr>
              <a:t>703210</a:t>
            </a:r>
            <a:r>
              <a:rPr lang="zh-CN" altLang="en-US" dirty="0" smtClean="0">
                <a:solidFill>
                  <a:srgbClr val="0070C0"/>
                </a:solidFill>
                <a:latin typeface="+mn-ea"/>
              </a:rPr>
              <a:t>元。</a:t>
            </a:r>
            <a:endParaRPr lang="zh-CN" altLang="en-US" dirty="0" smtClean="0">
              <a:solidFill>
                <a:srgbClr val="0070C0"/>
              </a:solidFill>
              <a:latin typeface="+mn-e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928670"/>
            <a:ext cx="8229600" cy="5395930"/>
          </a:xfrm>
        </p:spPr>
        <p:txBody>
          <a:bodyPr>
            <a:normAutofit fontScale="70000" lnSpcReduction="20000"/>
          </a:bodyPr>
          <a:lstStyle/>
          <a:p>
            <a:pPr>
              <a:lnSpc>
                <a:spcPct val="160000"/>
              </a:lnSpc>
            </a:pPr>
            <a:r>
              <a:rPr lang="zh-CN" altLang="en-US" dirty="0" smtClean="0">
                <a:solidFill>
                  <a:srgbClr val="0070C0"/>
                </a:solidFill>
                <a:latin typeface="+mn-ea"/>
              </a:rPr>
              <a:t>法院认为，被告人姬群柱无视安全生产管理规定，在无安全生产许可证的情况下，明知作出的开工生产决定可能会发生事故，却心存侥幸，擅自强令他人违章冒险作业，导致重大事故发生，情节特别严重，其行为构成重大责任事故罪。据此，法院依法作出判决：姬群柱犯犯重大责任事故罪，判处有期</a:t>
            </a:r>
            <a:r>
              <a:rPr lang="zh-CN" altLang="en-US" dirty="0" smtClean="0">
                <a:solidFill>
                  <a:srgbClr val="FF0000"/>
                </a:solidFill>
                <a:latin typeface="+mn-ea"/>
              </a:rPr>
              <a:t>徒刑七年</a:t>
            </a:r>
            <a:r>
              <a:rPr lang="zh-CN" altLang="en-US" dirty="0" smtClean="0">
                <a:solidFill>
                  <a:srgbClr val="0070C0"/>
                </a:solidFill>
                <a:latin typeface="+mn-ea"/>
              </a:rPr>
              <a:t>。</a:t>
            </a:r>
            <a:endParaRPr lang="en-US" altLang="zh-CN" dirty="0" smtClean="0">
              <a:solidFill>
                <a:srgbClr val="0070C0"/>
              </a:solidFill>
              <a:latin typeface="+mn-ea"/>
            </a:endParaRPr>
          </a:p>
          <a:p>
            <a:pPr>
              <a:lnSpc>
                <a:spcPct val="160000"/>
              </a:lnSpc>
            </a:pPr>
            <a:endParaRPr lang="en-US" altLang="zh-CN" dirty="0" smtClean="0">
              <a:latin typeface="+mn-ea"/>
            </a:endParaRPr>
          </a:p>
          <a:p>
            <a:pPr>
              <a:lnSpc>
                <a:spcPct val="160000"/>
              </a:lnSpc>
            </a:pPr>
            <a:r>
              <a:rPr lang="zh-CN" altLang="en-US" b="1" dirty="0" smtClean="0">
                <a:latin typeface="+mn-ea"/>
              </a:rPr>
              <a:t>第</a:t>
            </a:r>
            <a:r>
              <a:rPr lang="en-US" b="1" dirty="0" smtClean="0">
                <a:latin typeface="+mn-ea"/>
              </a:rPr>
              <a:t>139</a:t>
            </a:r>
            <a:r>
              <a:rPr lang="zh-CN" altLang="en-US" b="1" dirty="0" smtClean="0">
                <a:latin typeface="+mn-ea"/>
              </a:rPr>
              <a:t>条规定：</a:t>
            </a:r>
            <a:r>
              <a:rPr lang="zh-CN" altLang="en-US" dirty="0" smtClean="0">
                <a:latin typeface="+mn-ea"/>
              </a:rPr>
              <a:t>在安全事故发生后，负有报告职责的人员不报或者谎报事故情况，贻误事故抢救，情节严重的，处</a:t>
            </a:r>
            <a:r>
              <a:rPr lang="en-US" dirty="0" smtClean="0">
                <a:solidFill>
                  <a:srgbClr val="FF0000"/>
                </a:solidFill>
                <a:latin typeface="+mn-ea"/>
              </a:rPr>
              <a:t>3</a:t>
            </a:r>
            <a:r>
              <a:rPr lang="zh-CN" altLang="en-US" dirty="0" smtClean="0">
                <a:solidFill>
                  <a:srgbClr val="FF0000"/>
                </a:solidFill>
                <a:latin typeface="+mn-ea"/>
              </a:rPr>
              <a:t>年以下</a:t>
            </a:r>
            <a:r>
              <a:rPr lang="zh-CN" altLang="en-US" dirty="0" smtClean="0">
                <a:latin typeface="+mn-ea"/>
              </a:rPr>
              <a:t>有期徒刑或者拘役；情节特别严重的，处</a:t>
            </a:r>
            <a:r>
              <a:rPr lang="en-US" dirty="0" smtClean="0">
                <a:solidFill>
                  <a:srgbClr val="FF0000"/>
                </a:solidFill>
                <a:latin typeface="+mn-ea"/>
              </a:rPr>
              <a:t>3</a:t>
            </a:r>
            <a:r>
              <a:rPr lang="zh-CN" altLang="en-US" dirty="0" smtClean="0">
                <a:solidFill>
                  <a:srgbClr val="FF0000"/>
                </a:solidFill>
                <a:latin typeface="+mn-ea"/>
              </a:rPr>
              <a:t>年以上</a:t>
            </a:r>
            <a:r>
              <a:rPr lang="en-US" dirty="0" smtClean="0">
                <a:solidFill>
                  <a:srgbClr val="FF0000"/>
                </a:solidFill>
                <a:latin typeface="+mn-ea"/>
              </a:rPr>
              <a:t>7</a:t>
            </a:r>
            <a:r>
              <a:rPr lang="zh-CN" altLang="en-US" dirty="0" smtClean="0">
                <a:solidFill>
                  <a:srgbClr val="FF0000"/>
                </a:solidFill>
                <a:latin typeface="+mn-ea"/>
              </a:rPr>
              <a:t>年以下</a:t>
            </a:r>
            <a:r>
              <a:rPr lang="zh-CN" altLang="en-US" dirty="0" smtClean="0">
                <a:latin typeface="+mn-ea"/>
              </a:rPr>
              <a:t>有期徒刑。</a:t>
            </a:r>
            <a:endParaRPr lang="zh-CN" altLang="en-US" dirty="0" smtClean="0">
              <a:latin typeface="+mn-ea"/>
            </a:endParaRPr>
          </a:p>
          <a:p>
            <a:pPr>
              <a:lnSpc>
                <a:spcPct val="120000"/>
              </a:lnSpc>
            </a:pPr>
            <a:endParaRPr lang="zh-CN" altLang="en-US" dirty="0" smtClean="0">
              <a:latin typeface="+mn-ea"/>
            </a:endParaRPr>
          </a:p>
          <a:p>
            <a:pPr>
              <a:lnSpc>
                <a:spcPct val="120000"/>
              </a:lnSpc>
            </a:pPr>
            <a:endParaRPr lang="zh-CN" altLang="en-US" dirty="0">
              <a:latin typeface="+mn-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9592" y="404664"/>
            <a:ext cx="7498080" cy="5891234"/>
          </a:xfrm>
        </p:spPr>
        <p:txBody>
          <a:bodyPr>
            <a:normAutofit fontScale="77500" lnSpcReduction="20000"/>
          </a:bodyPr>
          <a:lstStyle/>
          <a:p>
            <a:pPr>
              <a:lnSpc>
                <a:spcPct val="120000"/>
              </a:lnSpc>
            </a:pPr>
            <a:r>
              <a:rPr lang="en-US" sz="4400" dirty="0" smtClean="0"/>
              <a:t>2</a:t>
            </a:r>
            <a:r>
              <a:rPr lang="zh-CN" altLang="en-US" sz="4400" dirty="0" smtClean="0"/>
              <a:t>、</a:t>
            </a:r>
            <a:r>
              <a:rPr lang="en-US" altLang="zh-CN" sz="4400" b="1" dirty="0" smtClean="0">
                <a:solidFill>
                  <a:srgbClr val="FF0000"/>
                </a:solidFill>
              </a:rPr>
              <a:t>《</a:t>
            </a:r>
            <a:r>
              <a:rPr lang="zh-CN" altLang="en-US" sz="4400" b="1" dirty="0" smtClean="0">
                <a:solidFill>
                  <a:srgbClr val="FF0000"/>
                </a:solidFill>
              </a:rPr>
              <a:t>安全生产法</a:t>
            </a:r>
            <a:r>
              <a:rPr lang="en-US" altLang="zh-CN" sz="4400" b="1" dirty="0" smtClean="0">
                <a:solidFill>
                  <a:srgbClr val="FF0000"/>
                </a:solidFill>
              </a:rPr>
              <a:t>》</a:t>
            </a:r>
            <a:r>
              <a:rPr lang="zh-CN" altLang="en-US" sz="4400" dirty="0" smtClean="0"/>
              <a:t>有关内容</a:t>
            </a:r>
            <a:endParaRPr lang="en-US" altLang="zh-CN" sz="4400" dirty="0" smtClean="0"/>
          </a:p>
          <a:p>
            <a:pPr>
              <a:lnSpc>
                <a:spcPct val="120000"/>
              </a:lnSpc>
            </a:pPr>
            <a:endParaRPr lang="zh-CN" altLang="en-US" sz="4400" dirty="0" smtClean="0"/>
          </a:p>
          <a:p>
            <a:pPr>
              <a:lnSpc>
                <a:spcPct val="120000"/>
              </a:lnSpc>
            </a:pPr>
            <a:r>
              <a:rPr lang="en-US" altLang="zh-CN" dirty="0" smtClean="0"/>
              <a:t>《</a:t>
            </a:r>
            <a:r>
              <a:rPr lang="zh-CN" altLang="en-US" dirty="0" smtClean="0"/>
              <a:t>安全生产法</a:t>
            </a:r>
            <a:r>
              <a:rPr lang="en-US" altLang="zh-CN" dirty="0" smtClean="0"/>
              <a:t>》</a:t>
            </a:r>
            <a:r>
              <a:rPr lang="zh-CN" altLang="en-US" dirty="0" smtClean="0"/>
              <a:t>于</a:t>
            </a:r>
            <a:r>
              <a:rPr lang="en-US" dirty="0" smtClean="0"/>
              <a:t>2002</a:t>
            </a:r>
            <a:r>
              <a:rPr lang="zh-CN" altLang="en-US" dirty="0" smtClean="0"/>
              <a:t>年</a:t>
            </a:r>
            <a:r>
              <a:rPr lang="en-US" dirty="0" smtClean="0"/>
              <a:t>11</a:t>
            </a:r>
            <a:r>
              <a:rPr lang="zh-CN" altLang="en-US" dirty="0" smtClean="0"/>
              <a:t>月</a:t>
            </a:r>
            <a:r>
              <a:rPr lang="en-US" dirty="0" smtClean="0"/>
              <a:t>1</a:t>
            </a:r>
            <a:r>
              <a:rPr lang="zh-CN" altLang="en-US" dirty="0" smtClean="0"/>
              <a:t>号开始实施，规定了我国</a:t>
            </a:r>
            <a:r>
              <a:rPr lang="zh-CN" altLang="en-US" b="1" dirty="0" smtClean="0">
                <a:solidFill>
                  <a:srgbClr val="FF0000"/>
                </a:solidFill>
              </a:rPr>
              <a:t>“安全第一，预防为主，综合治理”</a:t>
            </a:r>
            <a:r>
              <a:rPr lang="zh-CN" altLang="en-US" dirty="0" smtClean="0"/>
              <a:t>的安全生产方针。</a:t>
            </a:r>
            <a:endParaRPr lang="en-US" altLang="zh-CN" dirty="0" smtClean="0"/>
          </a:p>
          <a:p>
            <a:pPr>
              <a:lnSpc>
                <a:spcPct val="120000"/>
              </a:lnSpc>
            </a:pPr>
            <a:endParaRPr lang="zh-CN" altLang="en-US" dirty="0" smtClean="0"/>
          </a:p>
          <a:p>
            <a:pPr>
              <a:lnSpc>
                <a:spcPct val="120000"/>
              </a:lnSpc>
            </a:pPr>
            <a:r>
              <a:rPr lang="zh-CN" altLang="en-US" b="1" dirty="0" smtClean="0">
                <a:solidFill>
                  <a:srgbClr val="FF0000"/>
                </a:solidFill>
              </a:rPr>
              <a:t>从业人员的八项权利是：</a:t>
            </a:r>
            <a:r>
              <a:rPr lang="en-US" dirty="0" smtClean="0"/>
              <a:t>1</a:t>
            </a:r>
            <a:r>
              <a:rPr lang="zh-CN" altLang="en-US" dirty="0" smtClean="0"/>
              <a:t>、知情权；</a:t>
            </a:r>
            <a:r>
              <a:rPr lang="en-US" dirty="0" smtClean="0"/>
              <a:t>2</a:t>
            </a:r>
            <a:r>
              <a:rPr lang="zh-CN" altLang="en-US" dirty="0" smtClean="0"/>
              <a:t>、建议权；</a:t>
            </a:r>
            <a:r>
              <a:rPr lang="en-US" dirty="0" smtClean="0"/>
              <a:t>3</a:t>
            </a:r>
            <a:r>
              <a:rPr lang="zh-CN" altLang="en-US" dirty="0" smtClean="0"/>
              <a:t>、批评权、检举权、控告权；</a:t>
            </a:r>
            <a:r>
              <a:rPr lang="en-US" dirty="0" smtClean="0"/>
              <a:t>4</a:t>
            </a:r>
            <a:r>
              <a:rPr lang="zh-CN" altLang="en-US" dirty="0" smtClean="0"/>
              <a:t>、拒绝权；</a:t>
            </a:r>
            <a:r>
              <a:rPr lang="en-US" dirty="0" smtClean="0"/>
              <a:t>5</a:t>
            </a:r>
            <a:r>
              <a:rPr lang="zh-CN" altLang="en-US" dirty="0" smtClean="0"/>
              <a:t>、紧急避险权；</a:t>
            </a:r>
            <a:r>
              <a:rPr lang="en-US" dirty="0" smtClean="0"/>
              <a:t>6</a:t>
            </a:r>
            <a:r>
              <a:rPr lang="zh-CN" altLang="en-US" dirty="0" smtClean="0"/>
              <a:t>、赔偿权；</a:t>
            </a:r>
            <a:r>
              <a:rPr lang="en-US" dirty="0" smtClean="0"/>
              <a:t>7</a:t>
            </a:r>
            <a:r>
              <a:rPr lang="zh-CN" altLang="en-US" dirty="0" smtClean="0"/>
              <a:t>、劳动防护权；</a:t>
            </a:r>
            <a:r>
              <a:rPr lang="en-US" dirty="0" smtClean="0"/>
              <a:t>8</a:t>
            </a:r>
            <a:r>
              <a:rPr lang="zh-CN" altLang="en-US" dirty="0" smtClean="0"/>
              <a:t>、安全教育和培训权。</a:t>
            </a:r>
            <a:endParaRPr lang="en-US" altLang="zh-CN" dirty="0" smtClean="0"/>
          </a:p>
          <a:p>
            <a:pPr>
              <a:lnSpc>
                <a:spcPct val="120000"/>
              </a:lnSpc>
            </a:pPr>
            <a:endParaRPr lang="zh-CN" altLang="en-US" dirty="0" smtClean="0">
              <a:solidFill>
                <a:srgbClr val="3333FF"/>
              </a:solidFill>
            </a:endParaRPr>
          </a:p>
          <a:p>
            <a:pPr>
              <a:lnSpc>
                <a:spcPct val="120000"/>
              </a:lnSpc>
            </a:pPr>
            <a:r>
              <a:rPr lang="zh-CN" altLang="en-US" b="1" dirty="0" smtClean="0">
                <a:solidFill>
                  <a:srgbClr val="FF0000"/>
                </a:solidFill>
              </a:rPr>
              <a:t>从业人员的三义务：</a:t>
            </a:r>
            <a:r>
              <a:rPr lang="en-US" dirty="0" smtClean="0"/>
              <a:t>1</a:t>
            </a:r>
            <a:r>
              <a:rPr lang="zh-CN" altLang="en-US" dirty="0" smtClean="0"/>
              <a:t>、自律遵规的义务；</a:t>
            </a:r>
            <a:r>
              <a:rPr lang="en-US" dirty="0" smtClean="0"/>
              <a:t>2</a:t>
            </a:r>
            <a:r>
              <a:rPr lang="zh-CN" altLang="en-US" dirty="0" smtClean="0"/>
              <a:t>、自觉学习安全生产知识的义务；</a:t>
            </a:r>
            <a:r>
              <a:rPr lang="en-US" dirty="0" smtClean="0"/>
              <a:t>3</a:t>
            </a:r>
            <a:r>
              <a:rPr lang="zh-CN" altLang="en-US" dirty="0" smtClean="0"/>
              <a:t>、危险报告义务。</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692696"/>
            <a:ext cx="8229600" cy="5753120"/>
          </a:xfrm>
        </p:spPr>
        <p:txBody>
          <a:bodyPr>
            <a:normAutofit fontScale="70000" lnSpcReduction="20000"/>
          </a:bodyPr>
          <a:lstStyle/>
          <a:p>
            <a:r>
              <a:rPr lang="en-US" b="1" dirty="0" smtClean="0">
                <a:solidFill>
                  <a:srgbClr val="FF0000"/>
                </a:solidFill>
              </a:rPr>
              <a:t>3</a:t>
            </a:r>
            <a:r>
              <a:rPr lang="zh-CN" altLang="en-US" b="1" dirty="0" smtClean="0">
                <a:solidFill>
                  <a:srgbClr val="FF0000"/>
                </a:solidFill>
              </a:rPr>
              <a:t>、生产安全事故报告和调查处理条例</a:t>
            </a:r>
            <a:endParaRPr lang="en-US" altLang="zh-CN" b="1" dirty="0" smtClean="0">
              <a:solidFill>
                <a:srgbClr val="FF0000"/>
              </a:solidFill>
            </a:endParaRPr>
          </a:p>
          <a:p>
            <a:endParaRPr lang="zh-CN" altLang="en-US" dirty="0" smtClean="0"/>
          </a:p>
          <a:p>
            <a:pPr>
              <a:lnSpc>
                <a:spcPct val="170000"/>
              </a:lnSpc>
            </a:pPr>
            <a:r>
              <a:rPr lang="zh-CN" altLang="en-US" dirty="0" smtClean="0"/>
              <a:t>目的：为了规范生产安全事故的报告和调查处理，落实生产安全事故责任追究制度，防止和减少生产安全事故。</a:t>
            </a:r>
            <a:endParaRPr lang="zh-CN" altLang="en-US" dirty="0" smtClean="0"/>
          </a:p>
          <a:p>
            <a:pPr>
              <a:lnSpc>
                <a:spcPct val="170000"/>
              </a:lnSpc>
            </a:pPr>
            <a:r>
              <a:rPr lang="zh-CN" altLang="en-US" b="1" dirty="0" smtClean="0">
                <a:solidFill>
                  <a:srgbClr val="3333FF"/>
                </a:solidFill>
              </a:rPr>
              <a:t>第三条 </a:t>
            </a:r>
            <a:r>
              <a:rPr lang="zh-CN" altLang="en-US" dirty="0" smtClean="0"/>
              <a:t>根据生产安全事故（以下简称事故）造成的人员伤亡或者直接经济损失，事故一般分为以下等级：</a:t>
            </a:r>
            <a:endParaRPr lang="zh-CN" altLang="en-US" dirty="0" smtClean="0"/>
          </a:p>
          <a:p>
            <a:pPr>
              <a:lnSpc>
                <a:spcPct val="170000"/>
              </a:lnSpc>
            </a:pPr>
            <a:r>
              <a:rPr lang="zh-CN" altLang="en-US" dirty="0" smtClean="0"/>
              <a:t>（一）特别重大事故，是指造成</a:t>
            </a:r>
            <a:r>
              <a:rPr lang="en-US" dirty="0" smtClean="0"/>
              <a:t>30</a:t>
            </a:r>
            <a:r>
              <a:rPr lang="zh-CN" altLang="en-US" dirty="0" smtClean="0"/>
              <a:t>人以上死亡，</a:t>
            </a:r>
            <a:endParaRPr lang="zh-CN" altLang="en-US" dirty="0" smtClean="0"/>
          </a:p>
          <a:p>
            <a:pPr>
              <a:lnSpc>
                <a:spcPct val="170000"/>
              </a:lnSpc>
            </a:pPr>
            <a:r>
              <a:rPr lang="zh-CN" altLang="en-US" dirty="0" smtClean="0"/>
              <a:t>（二）重大事故，是指造成</a:t>
            </a:r>
            <a:r>
              <a:rPr lang="en-US" dirty="0" smtClean="0"/>
              <a:t>10</a:t>
            </a:r>
            <a:r>
              <a:rPr lang="zh-CN" altLang="en-US" dirty="0" smtClean="0"/>
              <a:t>人以上</a:t>
            </a:r>
            <a:r>
              <a:rPr lang="en-US" dirty="0" smtClean="0"/>
              <a:t>30</a:t>
            </a:r>
            <a:r>
              <a:rPr lang="zh-CN" altLang="en-US" dirty="0" smtClean="0"/>
              <a:t>人以下死亡</a:t>
            </a:r>
            <a:endParaRPr lang="zh-CN" altLang="en-US" dirty="0" smtClean="0"/>
          </a:p>
          <a:p>
            <a:pPr>
              <a:lnSpc>
                <a:spcPct val="170000"/>
              </a:lnSpc>
            </a:pPr>
            <a:r>
              <a:rPr lang="zh-CN" altLang="en-US" dirty="0" smtClean="0"/>
              <a:t>（三）较大事故，是指造成</a:t>
            </a:r>
            <a:r>
              <a:rPr lang="en-US" dirty="0" smtClean="0"/>
              <a:t>3</a:t>
            </a:r>
            <a:r>
              <a:rPr lang="zh-CN" altLang="en-US" dirty="0" smtClean="0"/>
              <a:t>人以上</a:t>
            </a:r>
            <a:r>
              <a:rPr lang="en-US" dirty="0" smtClean="0"/>
              <a:t>10</a:t>
            </a:r>
            <a:r>
              <a:rPr lang="zh-CN" altLang="en-US" dirty="0" smtClean="0"/>
              <a:t>人以下死亡，；</a:t>
            </a:r>
            <a:endParaRPr lang="zh-CN" altLang="en-US" dirty="0" smtClean="0"/>
          </a:p>
          <a:p>
            <a:pPr>
              <a:lnSpc>
                <a:spcPct val="170000"/>
              </a:lnSpc>
            </a:pPr>
            <a:r>
              <a:rPr lang="zh-CN" altLang="en-US" dirty="0" smtClean="0"/>
              <a:t>（四）一般事故，是指造成</a:t>
            </a:r>
            <a:r>
              <a:rPr lang="en-US" dirty="0" smtClean="0"/>
              <a:t>3</a:t>
            </a:r>
            <a:r>
              <a:rPr lang="zh-CN" altLang="en-US" dirty="0" smtClean="0"/>
              <a:t>人以下死亡，</a:t>
            </a:r>
            <a:endParaRPr lang="zh-CN" altLang="en-US" dirty="0" smtClean="0"/>
          </a:p>
          <a:p>
            <a:endParaRPr lang="zh-CN"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196752"/>
            <a:ext cx="8229600" cy="5089768"/>
          </a:xfrm>
        </p:spPr>
        <p:txBody>
          <a:bodyPr>
            <a:normAutofit fontScale="85000" lnSpcReduction="10000"/>
          </a:bodyPr>
          <a:lstStyle/>
          <a:p>
            <a:pPr>
              <a:lnSpc>
                <a:spcPct val="170000"/>
              </a:lnSpc>
            </a:pPr>
            <a:r>
              <a:rPr lang="zh-CN" altLang="en-US" b="1" dirty="0" smtClean="0">
                <a:solidFill>
                  <a:srgbClr val="3333FF"/>
                </a:solidFill>
              </a:rPr>
              <a:t>第三十五条 </a:t>
            </a:r>
            <a:r>
              <a:rPr lang="zh-CN" altLang="en-US" dirty="0" smtClean="0"/>
              <a:t>事故发生单位主要负责人有下列行为之一的，处上一年年收入</a:t>
            </a:r>
            <a:r>
              <a:rPr lang="en-US" dirty="0" smtClean="0"/>
              <a:t>40%</a:t>
            </a:r>
            <a:r>
              <a:rPr lang="zh-CN" altLang="en-US" dirty="0" smtClean="0"/>
              <a:t>至</a:t>
            </a:r>
            <a:r>
              <a:rPr lang="en-US" dirty="0" smtClean="0"/>
              <a:t>80%</a:t>
            </a:r>
            <a:r>
              <a:rPr lang="zh-CN" altLang="en-US" dirty="0" smtClean="0"/>
              <a:t>的罚款；属于国家工作人员的，并依法给予处分；构成犯罪的，依法追究刑事责任：</a:t>
            </a:r>
            <a:endParaRPr lang="zh-CN" altLang="en-US" dirty="0" smtClean="0"/>
          </a:p>
          <a:p>
            <a:pPr>
              <a:lnSpc>
                <a:spcPct val="170000"/>
              </a:lnSpc>
            </a:pPr>
            <a:r>
              <a:rPr lang="zh-CN" altLang="en-US" dirty="0" smtClean="0"/>
              <a:t>　　（一）不立即组织事故抢救的；</a:t>
            </a:r>
            <a:endParaRPr lang="zh-CN" altLang="en-US" dirty="0" smtClean="0"/>
          </a:p>
          <a:p>
            <a:pPr>
              <a:lnSpc>
                <a:spcPct val="170000"/>
              </a:lnSpc>
            </a:pPr>
            <a:r>
              <a:rPr lang="zh-CN" altLang="en-US" dirty="0" smtClean="0"/>
              <a:t>　　（二）迟报或者漏报事故的；</a:t>
            </a:r>
            <a:endParaRPr lang="zh-CN" altLang="en-US" dirty="0" smtClean="0"/>
          </a:p>
          <a:p>
            <a:pPr>
              <a:lnSpc>
                <a:spcPct val="170000"/>
              </a:lnSpc>
            </a:pPr>
            <a:r>
              <a:rPr lang="zh-CN" altLang="en-US" dirty="0" smtClean="0"/>
              <a:t>　　（三）在事故调查处理期间擅离职守的。</a:t>
            </a:r>
            <a:endParaRPr lang="zh-CN" altLang="en-US" dirty="0" smtClean="0"/>
          </a:p>
          <a:p>
            <a:endParaRPr lang="zh-CN" alt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714356"/>
            <a:ext cx="8115328" cy="5610244"/>
          </a:xfrm>
        </p:spPr>
        <p:txBody>
          <a:bodyPr>
            <a:normAutofit fontScale="92500" lnSpcReduction="20000"/>
          </a:bodyPr>
          <a:lstStyle/>
          <a:p>
            <a:pPr indent="0">
              <a:lnSpc>
                <a:spcPct val="120000"/>
              </a:lnSpc>
              <a:spcBef>
                <a:spcPts val="0"/>
              </a:spcBef>
            </a:pPr>
            <a:r>
              <a:rPr lang="zh-CN" altLang="en-US" sz="2600" b="1" dirty="0" smtClean="0">
                <a:solidFill>
                  <a:srgbClr val="3333FF"/>
                </a:solidFill>
                <a:latin typeface="+mn-ea"/>
              </a:rPr>
              <a:t>第三十六条 </a:t>
            </a:r>
            <a:r>
              <a:rPr lang="zh-CN" altLang="en-US" sz="2600" dirty="0" smtClean="0">
                <a:latin typeface="+mn-ea"/>
              </a:rPr>
              <a:t>事故发生单位及其有关人员有下列行为之一的，对事故发生单位处</a:t>
            </a:r>
            <a:r>
              <a:rPr lang="en-US" sz="2600" b="1" dirty="0" smtClean="0">
                <a:solidFill>
                  <a:srgbClr val="3333FF"/>
                </a:solidFill>
                <a:latin typeface="+mn-ea"/>
              </a:rPr>
              <a:t>100</a:t>
            </a:r>
            <a:r>
              <a:rPr lang="zh-CN" altLang="en-US" sz="2600" b="1" dirty="0" smtClean="0">
                <a:solidFill>
                  <a:srgbClr val="3333FF"/>
                </a:solidFill>
                <a:latin typeface="+mn-ea"/>
              </a:rPr>
              <a:t>万元以上</a:t>
            </a:r>
            <a:r>
              <a:rPr lang="en-US" sz="2600" b="1" dirty="0" smtClean="0">
                <a:solidFill>
                  <a:srgbClr val="3333FF"/>
                </a:solidFill>
                <a:latin typeface="+mn-ea"/>
              </a:rPr>
              <a:t>500</a:t>
            </a:r>
            <a:r>
              <a:rPr lang="zh-CN" altLang="en-US" sz="2600" b="1" dirty="0" smtClean="0">
                <a:solidFill>
                  <a:srgbClr val="3333FF"/>
                </a:solidFill>
                <a:latin typeface="+mn-ea"/>
              </a:rPr>
              <a:t>万元以下</a:t>
            </a:r>
            <a:r>
              <a:rPr lang="zh-CN" altLang="en-US" sz="2600" dirty="0" smtClean="0">
                <a:latin typeface="+mn-ea"/>
              </a:rPr>
              <a:t>的罚款；对主要负责人、直接负责的主管人员和其他直接责任人员处上一年年收入</a:t>
            </a:r>
            <a:r>
              <a:rPr lang="en-US" sz="2600" b="1" dirty="0" smtClean="0">
                <a:solidFill>
                  <a:srgbClr val="3333FF"/>
                </a:solidFill>
                <a:latin typeface="+mn-ea"/>
              </a:rPr>
              <a:t>60%</a:t>
            </a:r>
            <a:r>
              <a:rPr lang="zh-CN" altLang="en-US" sz="2600" b="1" dirty="0" smtClean="0">
                <a:solidFill>
                  <a:srgbClr val="3333FF"/>
                </a:solidFill>
                <a:latin typeface="+mn-ea"/>
              </a:rPr>
              <a:t>至</a:t>
            </a:r>
            <a:r>
              <a:rPr lang="en-US" sz="2600" b="1" dirty="0" smtClean="0">
                <a:solidFill>
                  <a:srgbClr val="3333FF"/>
                </a:solidFill>
                <a:latin typeface="+mn-ea"/>
              </a:rPr>
              <a:t>100%</a:t>
            </a:r>
            <a:r>
              <a:rPr lang="zh-CN" altLang="en-US" sz="2600" dirty="0" smtClean="0">
                <a:latin typeface="+mn-ea"/>
              </a:rPr>
              <a:t>的罚款；属于国家工作人员的，并依法给予处分；构成违反治安管理行为的，由公安机关依法给予治安管理处罚；构成犯罪的，依法追究刑事责任：</a:t>
            </a:r>
            <a:endParaRPr lang="zh-CN" altLang="en-US" sz="2600" dirty="0" smtClean="0">
              <a:latin typeface="+mn-ea"/>
            </a:endParaRPr>
          </a:p>
          <a:p>
            <a:pPr indent="0">
              <a:lnSpc>
                <a:spcPct val="120000"/>
              </a:lnSpc>
              <a:spcBef>
                <a:spcPts val="0"/>
              </a:spcBef>
            </a:pPr>
            <a:r>
              <a:rPr lang="zh-CN" altLang="en-US" sz="2600" dirty="0" smtClean="0">
                <a:solidFill>
                  <a:srgbClr val="3333FF"/>
                </a:solidFill>
                <a:latin typeface="+mn-ea"/>
              </a:rPr>
              <a:t>（一）谎报或者瞒报事故的；</a:t>
            </a:r>
            <a:endParaRPr lang="zh-CN" altLang="en-US" sz="2600" dirty="0" smtClean="0">
              <a:solidFill>
                <a:srgbClr val="3333FF"/>
              </a:solidFill>
              <a:latin typeface="+mn-ea"/>
            </a:endParaRPr>
          </a:p>
          <a:p>
            <a:pPr indent="0">
              <a:lnSpc>
                <a:spcPct val="120000"/>
              </a:lnSpc>
              <a:spcBef>
                <a:spcPts val="0"/>
              </a:spcBef>
            </a:pPr>
            <a:r>
              <a:rPr lang="zh-CN" altLang="en-US" sz="2600" dirty="0" smtClean="0">
                <a:solidFill>
                  <a:srgbClr val="3333FF"/>
                </a:solidFill>
                <a:latin typeface="+mn-ea"/>
              </a:rPr>
              <a:t>（二）伪造或者故意破坏事故现场的；</a:t>
            </a:r>
            <a:endParaRPr lang="zh-CN" altLang="en-US" sz="2600" dirty="0" smtClean="0">
              <a:solidFill>
                <a:srgbClr val="3333FF"/>
              </a:solidFill>
              <a:latin typeface="+mn-ea"/>
            </a:endParaRPr>
          </a:p>
          <a:p>
            <a:pPr indent="0">
              <a:lnSpc>
                <a:spcPct val="120000"/>
              </a:lnSpc>
              <a:spcBef>
                <a:spcPts val="0"/>
              </a:spcBef>
            </a:pPr>
            <a:r>
              <a:rPr lang="zh-CN" altLang="en-US" sz="2600" dirty="0" smtClean="0">
                <a:solidFill>
                  <a:srgbClr val="3333FF"/>
                </a:solidFill>
                <a:latin typeface="+mn-ea"/>
              </a:rPr>
              <a:t>（三）转移、隐匿资金、财产，或者销毁有关证据、资料的；</a:t>
            </a:r>
            <a:endParaRPr lang="zh-CN" altLang="en-US" sz="2600" dirty="0" smtClean="0">
              <a:solidFill>
                <a:srgbClr val="3333FF"/>
              </a:solidFill>
              <a:latin typeface="+mn-ea"/>
            </a:endParaRPr>
          </a:p>
          <a:p>
            <a:pPr indent="0">
              <a:lnSpc>
                <a:spcPct val="120000"/>
              </a:lnSpc>
              <a:spcBef>
                <a:spcPts val="0"/>
              </a:spcBef>
            </a:pPr>
            <a:r>
              <a:rPr lang="zh-CN" altLang="en-US" sz="2600" dirty="0" smtClean="0">
                <a:solidFill>
                  <a:srgbClr val="3333FF"/>
                </a:solidFill>
                <a:latin typeface="+mn-ea"/>
              </a:rPr>
              <a:t>（四）拒绝接受调查或者拒绝提供有关情况和资料的；</a:t>
            </a:r>
            <a:endParaRPr lang="zh-CN" altLang="en-US" sz="2600" dirty="0" smtClean="0">
              <a:solidFill>
                <a:srgbClr val="3333FF"/>
              </a:solidFill>
              <a:latin typeface="+mn-ea"/>
            </a:endParaRPr>
          </a:p>
          <a:p>
            <a:pPr indent="0">
              <a:lnSpc>
                <a:spcPct val="120000"/>
              </a:lnSpc>
              <a:spcBef>
                <a:spcPts val="0"/>
              </a:spcBef>
            </a:pPr>
            <a:r>
              <a:rPr lang="zh-CN" altLang="en-US" sz="2600" dirty="0" smtClean="0">
                <a:solidFill>
                  <a:srgbClr val="3333FF"/>
                </a:solidFill>
                <a:latin typeface="+mn-ea"/>
              </a:rPr>
              <a:t>（五）在事故调查中作伪证或者指使他人作伪证的；</a:t>
            </a:r>
            <a:endParaRPr lang="zh-CN" altLang="en-US" sz="2600" dirty="0" smtClean="0">
              <a:solidFill>
                <a:srgbClr val="3333FF"/>
              </a:solidFill>
              <a:latin typeface="+mn-ea"/>
            </a:endParaRPr>
          </a:p>
          <a:p>
            <a:pPr indent="0">
              <a:lnSpc>
                <a:spcPct val="120000"/>
              </a:lnSpc>
              <a:spcBef>
                <a:spcPts val="0"/>
              </a:spcBef>
            </a:pPr>
            <a:r>
              <a:rPr lang="zh-CN" altLang="en-US" sz="2600" dirty="0" smtClean="0">
                <a:solidFill>
                  <a:srgbClr val="3333FF"/>
                </a:solidFill>
                <a:latin typeface="+mn-ea"/>
              </a:rPr>
              <a:t>（六）事故发生后逃匿的。</a:t>
            </a:r>
            <a:endParaRPr lang="zh-CN" altLang="en-US" sz="2600" dirty="0" smtClean="0">
              <a:solidFill>
                <a:srgbClr val="3333FF"/>
              </a:solidFill>
              <a:latin typeface="+mn-ea"/>
            </a:endParaRPr>
          </a:p>
          <a:p>
            <a:endParaRPr lang="zh-CN"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593824"/>
          </a:xfrm>
        </p:spPr>
        <p:txBody>
          <a:bodyPr/>
          <a:lstStyle/>
          <a:p>
            <a:pPr>
              <a:buNone/>
            </a:pPr>
            <a:r>
              <a:rPr lang="zh-CN" altLang="en-US" dirty="0" smtClean="0"/>
              <a:t>    </a:t>
            </a:r>
            <a:endParaRPr lang="en-US" altLang="zh-CN" dirty="0" smtClean="0"/>
          </a:p>
          <a:p>
            <a:pPr>
              <a:buNone/>
            </a:pPr>
            <a:r>
              <a:rPr lang="en-US" altLang="zh-CN" b="1" dirty="0" smtClean="0"/>
              <a:t>     </a:t>
            </a:r>
            <a:r>
              <a:rPr lang="zh-CN" altLang="en-US" b="1" dirty="0" smtClean="0">
                <a:solidFill>
                  <a:srgbClr val="3333FF"/>
                </a:solidFill>
              </a:rPr>
              <a:t>目的：</a:t>
            </a:r>
            <a:endParaRPr lang="en-US" altLang="zh-CN" b="1" dirty="0" smtClean="0">
              <a:solidFill>
                <a:srgbClr val="3333FF"/>
              </a:solidFill>
            </a:endParaRPr>
          </a:p>
          <a:p>
            <a:pPr>
              <a:buNone/>
            </a:pPr>
            <a:endParaRPr lang="en-US" altLang="zh-CN" dirty="0" smtClean="0"/>
          </a:p>
          <a:p>
            <a:pPr>
              <a:lnSpc>
                <a:spcPct val="150000"/>
              </a:lnSpc>
              <a:buNone/>
            </a:pPr>
            <a:r>
              <a:rPr lang="en-US" altLang="zh-CN" dirty="0" smtClean="0"/>
              <a:t>         1.</a:t>
            </a:r>
            <a:r>
              <a:rPr lang="zh-CN" altLang="en-US" dirty="0" smtClean="0"/>
              <a:t>提高自身安全意识（安全意识）</a:t>
            </a:r>
            <a:endParaRPr lang="en-US" altLang="zh-CN" dirty="0" smtClean="0"/>
          </a:p>
          <a:p>
            <a:pPr>
              <a:lnSpc>
                <a:spcPct val="150000"/>
              </a:lnSpc>
              <a:buNone/>
            </a:pPr>
            <a:r>
              <a:rPr lang="en-US" altLang="zh-CN" dirty="0" smtClean="0"/>
              <a:t>         2.</a:t>
            </a:r>
            <a:r>
              <a:rPr lang="zh-CN" altLang="en-US" dirty="0" smtClean="0"/>
              <a:t>了解基本安全知识（安全知识）</a:t>
            </a:r>
            <a:endParaRPr lang="en-US" altLang="zh-CN" dirty="0" smtClean="0"/>
          </a:p>
          <a:p>
            <a:pPr>
              <a:lnSpc>
                <a:spcPct val="150000"/>
              </a:lnSpc>
              <a:buNone/>
            </a:pPr>
            <a:r>
              <a:rPr lang="en-US" altLang="zh-CN" dirty="0" smtClean="0"/>
              <a:t>         3.</a:t>
            </a:r>
            <a:r>
              <a:rPr lang="zh-CN" altLang="en-US" dirty="0" smtClean="0"/>
              <a:t>掌握紧急情况应急处理</a:t>
            </a:r>
            <a:r>
              <a:rPr lang="en-US" altLang="zh-CN" dirty="0" smtClean="0"/>
              <a:t> </a:t>
            </a:r>
            <a:r>
              <a:rPr lang="zh-CN" altLang="en-US" dirty="0" smtClean="0"/>
              <a:t>（安全技能）</a:t>
            </a:r>
            <a:endParaRPr lang="zh-CN"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42918"/>
            <a:ext cx="8229600" cy="5681682"/>
          </a:xfrm>
        </p:spPr>
        <p:txBody>
          <a:bodyPr>
            <a:normAutofit fontScale="55000" lnSpcReduction="20000"/>
          </a:bodyPr>
          <a:lstStyle/>
          <a:p>
            <a:pPr>
              <a:lnSpc>
                <a:spcPct val="130000"/>
              </a:lnSpc>
            </a:pPr>
            <a:r>
              <a:rPr lang="zh-CN" altLang="en-US" b="1" dirty="0" smtClean="0">
                <a:solidFill>
                  <a:srgbClr val="3333FF"/>
                </a:solidFill>
              </a:rPr>
              <a:t>第三十七 </a:t>
            </a:r>
            <a:r>
              <a:rPr lang="zh-CN" altLang="en-US" dirty="0" smtClean="0"/>
              <a:t>条事故发生单位对事故发生负有责任的，依照下列规定处以罚款：</a:t>
            </a:r>
            <a:endParaRPr lang="zh-CN" altLang="en-US" dirty="0" smtClean="0"/>
          </a:p>
          <a:p>
            <a:pPr>
              <a:lnSpc>
                <a:spcPct val="130000"/>
              </a:lnSpc>
            </a:pPr>
            <a:r>
              <a:rPr lang="zh-CN" altLang="en-US" dirty="0" smtClean="0"/>
              <a:t>　　（一）发生一般事故的，处</a:t>
            </a:r>
            <a:r>
              <a:rPr lang="en-US" dirty="0" smtClean="0"/>
              <a:t>10</a:t>
            </a:r>
            <a:r>
              <a:rPr lang="zh-CN" altLang="en-US" dirty="0" smtClean="0"/>
              <a:t>万元以上</a:t>
            </a:r>
            <a:r>
              <a:rPr lang="en-US" dirty="0" smtClean="0"/>
              <a:t>20</a:t>
            </a:r>
            <a:r>
              <a:rPr lang="zh-CN" altLang="en-US" dirty="0" smtClean="0"/>
              <a:t>万元以下的罚款；</a:t>
            </a:r>
            <a:endParaRPr lang="zh-CN" altLang="en-US" dirty="0" smtClean="0"/>
          </a:p>
          <a:p>
            <a:pPr>
              <a:lnSpc>
                <a:spcPct val="130000"/>
              </a:lnSpc>
            </a:pPr>
            <a:r>
              <a:rPr lang="zh-CN" altLang="en-US" dirty="0" smtClean="0"/>
              <a:t>　　（二）发生较大事故的，处</a:t>
            </a:r>
            <a:r>
              <a:rPr lang="en-US" dirty="0" smtClean="0"/>
              <a:t>20</a:t>
            </a:r>
            <a:r>
              <a:rPr lang="zh-CN" altLang="en-US" dirty="0" smtClean="0"/>
              <a:t>万元以上</a:t>
            </a:r>
            <a:r>
              <a:rPr lang="en-US" dirty="0" smtClean="0"/>
              <a:t>50</a:t>
            </a:r>
            <a:r>
              <a:rPr lang="zh-CN" altLang="en-US" dirty="0" smtClean="0"/>
              <a:t>万元以下的罚款；</a:t>
            </a:r>
            <a:endParaRPr lang="zh-CN" altLang="en-US" dirty="0" smtClean="0"/>
          </a:p>
          <a:p>
            <a:pPr>
              <a:lnSpc>
                <a:spcPct val="130000"/>
              </a:lnSpc>
            </a:pPr>
            <a:r>
              <a:rPr lang="zh-CN" altLang="en-US" dirty="0" smtClean="0"/>
              <a:t>　　（三）发生重大事故的，处</a:t>
            </a:r>
            <a:r>
              <a:rPr lang="en-US" dirty="0" smtClean="0"/>
              <a:t>50</a:t>
            </a:r>
            <a:r>
              <a:rPr lang="zh-CN" altLang="en-US" dirty="0" smtClean="0"/>
              <a:t>万元以上</a:t>
            </a:r>
            <a:r>
              <a:rPr lang="en-US" dirty="0" smtClean="0"/>
              <a:t>200</a:t>
            </a:r>
            <a:r>
              <a:rPr lang="zh-CN" altLang="en-US" dirty="0" smtClean="0"/>
              <a:t>万元以下的罚款；</a:t>
            </a:r>
            <a:endParaRPr lang="zh-CN" altLang="en-US" dirty="0" smtClean="0"/>
          </a:p>
          <a:p>
            <a:pPr>
              <a:lnSpc>
                <a:spcPct val="130000"/>
              </a:lnSpc>
            </a:pPr>
            <a:r>
              <a:rPr lang="zh-CN" altLang="en-US" dirty="0" smtClean="0"/>
              <a:t>　　（四）发生特别重大事故的，处</a:t>
            </a:r>
            <a:r>
              <a:rPr lang="en-US" dirty="0" smtClean="0"/>
              <a:t>200</a:t>
            </a:r>
            <a:r>
              <a:rPr lang="zh-CN" altLang="en-US" dirty="0" smtClean="0"/>
              <a:t>万元以上</a:t>
            </a:r>
            <a:r>
              <a:rPr lang="en-US" dirty="0" smtClean="0"/>
              <a:t>500</a:t>
            </a:r>
            <a:r>
              <a:rPr lang="zh-CN" altLang="en-US" dirty="0" smtClean="0"/>
              <a:t>万元以下的罚款。</a:t>
            </a:r>
            <a:endParaRPr lang="en-US" altLang="zh-CN" dirty="0" smtClean="0"/>
          </a:p>
          <a:p>
            <a:pPr>
              <a:lnSpc>
                <a:spcPct val="130000"/>
              </a:lnSpc>
            </a:pPr>
            <a:endParaRPr lang="zh-CN" altLang="en-US" dirty="0" smtClean="0"/>
          </a:p>
          <a:p>
            <a:pPr>
              <a:lnSpc>
                <a:spcPct val="130000"/>
              </a:lnSpc>
            </a:pPr>
            <a:r>
              <a:rPr lang="zh-CN" altLang="en-US" b="1" dirty="0" smtClean="0">
                <a:solidFill>
                  <a:srgbClr val="3333FF"/>
                </a:solidFill>
              </a:rPr>
              <a:t>第三十八 </a:t>
            </a:r>
            <a:r>
              <a:rPr lang="zh-CN" altLang="en-US" dirty="0" smtClean="0"/>
              <a:t>条事故发生单位主要负责人未依法履行安全生产管理职责，导致事故发生的，依照下列规定处以罚款；属于国家工作人员的，并依法给予处分；构成犯罪的，依法追究刑事责任：</a:t>
            </a:r>
            <a:endParaRPr lang="zh-CN" altLang="en-US" dirty="0" smtClean="0"/>
          </a:p>
          <a:p>
            <a:pPr>
              <a:lnSpc>
                <a:spcPct val="130000"/>
              </a:lnSpc>
            </a:pPr>
            <a:r>
              <a:rPr lang="zh-CN" altLang="en-US" dirty="0" smtClean="0"/>
              <a:t>　　（一）发生一般事故的，处上一年年收入</a:t>
            </a:r>
            <a:r>
              <a:rPr lang="en-US" dirty="0" smtClean="0"/>
              <a:t>30%</a:t>
            </a:r>
            <a:r>
              <a:rPr lang="zh-CN" altLang="en-US" dirty="0" smtClean="0"/>
              <a:t>的罚款；</a:t>
            </a:r>
            <a:endParaRPr lang="zh-CN" altLang="en-US" dirty="0" smtClean="0"/>
          </a:p>
          <a:p>
            <a:pPr>
              <a:lnSpc>
                <a:spcPct val="130000"/>
              </a:lnSpc>
            </a:pPr>
            <a:r>
              <a:rPr lang="zh-CN" altLang="en-US" dirty="0" smtClean="0"/>
              <a:t>　　（二）发生较大事故的，处上一年年收入</a:t>
            </a:r>
            <a:r>
              <a:rPr lang="en-US" dirty="0" smtClean="0"/>
              <a:t>40%</a:t>
            </a:r>
            <a:r>
              <a:rPr lang="zh-CN" altLang="en-US" dirty="0" smtClean="0"/>
              <a:t>的罚款；</a:t>
            </a:r>
            <a:endParaRPr lang="zh-CN" altLang="en-US" dirty="0" smtClean="0"/>
          </a:p>
          <a:p>
            <a:pPr>
              <a:lnSpc>
                <a:spcPct val="130000"/>
              </a:lnSpc>
            </a:pPr>
            <a:r>
              <a:rPr lang="zh-CN" altLang="en-US" dirty="0" smtClean="0"/>
              <a:t>　　（三）发生重大事故的，处上一年年收入</a:t>
            </a:r>
            <a:r>
              <a:rPr lang="en-US" dirty="0" smtClean="0"/>
              <a:t>60%</a:t>
            </a:r>
            <a:r>
              <a:rPr lang="zh-CN" altLang="en-US" dirty="0" smtClean="0"/>
              <a:t>的罚款；</a:t>
            </a:r>
            <a:endParaRPr lang="zh-CN" altLang="en-US" dirty="0" smtClean="0"/>
          </a:p>
          <a:p>
            <a:pPr>
              <a:lnSpc>
                <a:spcPct val="130000"/>
              </a:lnSpc>
            </a:pPr>
            <a:r>
              <a:rPr lang="zh-CN" altLang="en-US" dirty="0" smtClean="0"/>
              <a:t>         （四）发生特别重大事故的，处上一年年收入</a:t>
            </a:r>
            <a:r>
              <a:rPr lang="en-US" dirty="0" smtClean="0"/>
              <a:t>80%</a:t>
            </a:r>
            <a:r>
              <a:rPr lang="zh-CN" altLang="en-US" dirty="0" smtClean="0"/>
              <a:t>的罚款。</a:t>
            </a:r>
            <a:endParaRPr lang="zh-CN" altLang="en-US" dirty="0" smtClean="0"/>
          </a:p>
          <a:p>
            <a:endParaRPr lang="zh-CN" alt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147248" cy="850106"/>
          </a:xfrm>
        </p:spPr>
        <p:txBody>
          <a:bodyPr>
            <a:normAutofit/>
          </a:bodyPr>
          <a:lstStyle/>
          <a:p>
            <a:pPr algn="l"/>
            <a:r>
              <a:rPr lang="zh-CN" altLang="en-US" sz="4000" dirty="0" smtClean="0">
                <a:solidFill>
                  <a:srgbClr val="FF0000"/>
                </a:solidFill>
              </a:rPr>
              <a:t>事故案例：</a:t>
            </a:r>
            <a:endParaRPr lang="zh-CN" altLang="en-US" dirty="0"/>
          </a:p>
        </p:txBody>
      </p:sp>
      <p:sp>
        <p:nvSpPr>
          <p:cNvPr id="3" name="内容占位符 2"/>
          <p:cNvSpPr>
            <a:spLocks noGrp="1"/>
          </p:cNvSpPr>
          <p:nvPr>
            <p:ph idx="1"/>
          </p:nvPr>
        </p:nvSpPr>
        <p:spPr>
          <a:xfrm>
            <a:off x="395536" y="1340768"/>
            <a:ext cx="8229600" cy="5038740"/>
          </a:xfrm>
        </p:spPr>
        <p:txBody>
          <a:bodyPr>
            <a:normAutofit fontScale="77500" lnSpcReduction="20000"/>
          </a:bodyPr>
          <a:lstStyle/>
          <a:p>
            <a:pPr>
              <a:lnSpc>
                <a:spcPct val="130000"/>
              </a:lnSpc>
            </a:pPr>
            <a:r>
              <a:rPr lang="zh-CN" altLang="en-US" sz="2800" dirty="0" smtClean="0"/>
              <a:t>（</a:t>
            </a:r>
            <a:r>
              <a:rPr lang="en-US" sz="2800" dirty="0" smtClean="0"/>
              <a:t>1</a:t>
            </a:r>
            <a:r>
              <a:rPr lang="zh-CN" altLang="en-US" sz="2800" dirty="0" smtClean="0"/>
              <a:t>）２００８年９月２０日，广东省深圳市龙岗区舞王俱乐部发生特别重大火灾事故，造成４４人死亡、５８人受伤（其中８人重伤），直接经济损失１５８９万元。这是一起由于无证非法营业，有关部门职责不到位、安全隐患专项排查不彻底，消防和易燃易爆物品监管不力而导致的责任事故。６０名事故责任人受到责任追究。其中，舞王俱乐部董事长王静、深圳市龙岗区公安分局副局长陈旭明、深圳市龙岗区消防一中队中队长陈峰、深圳市龙岗区文体局文化市场行政执法大队大队长王津等３５名事故责任人被移送司法机关依法追究刑事责任；给予深圳市政府副市长李铭、深圳市龙岗区区长张备、时任深圳市龙岗区副区长黄海广、时任龙岗街道办事处主任黄勇等２５名事故责任人党纪、政纪处分。依法取缔深圳市龙岗区舞王俱乐部。</a:t>
            </a:r>
            <a:endParaRPr lang="zh-CN" altLang="en-US" sz="2800" dirty="0" smtClean="0"/>
          </a:p>
          <a:p>
            <a:endParaRPr lang="zh-CN"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500174"/>
            <a:ext cx="8229600" cy="4824426"/>
          </a:xfrm>
        </p:spPr>
        <p:txBody>
          <a:bodyPr/>
          <a:lstStyle/>
          <a:p>
            <a:pPr>
              <a:lnSpc>
                <a:spcPct val="110000"/>
              </a:lnSpc>
            </a:pPr>
            <a:r>
              <a:rPr lang="zh-CN" altLang="en-US" sz="2200" dirty="0" smtClean="0"/>
              <a:t>（</a:t>
            </a:r>
            <a:r>
              <a:rPr lang="en-US" altLang="en-US" sz="2200" dirty="0" smtClean="0"/>
              <a:t>2</a:t>
            </a:r>
            <a:r>
              <a:rPr lang="zh-CN" altLang="en-US" sz="2200" dirty="0" smtClean="0"/>
              <a:t>）</a:t>
            </a:r>
            <a:r>
              <a:rPr lang="en-US" altLang="en-US" sz="2200" dirty="0" smtClean="0"/>
              <a:t>2008</a:t>
            </a:r>
            <a:r>
              <a:rPr lang="zh-CN" altLang="en-US" sz="2200" dirty="0" smtClean="0"/>
              <a:t>年</a:t>
            </a:r>
            <a:r>
              <a:rPr lang="en-US" altLang="en-US" sz="2200" dirty="0" smtClean="0"/>
              <a:t>5</a:t>
            </a:r>
            <a:r>
              <a:rPr lang="zh-CN" altLang="en-US" sz="2200" dirty="0" smtClean="0"/>
              <a:t>月</a:t>
            </a:r>
            <a:r>
              <a:rPr lang="en-US" altLang="en-US" sz="2200" dirty="0" smtClean="0"/>
              <a:t>30</a:t>
            </a:r>
            <a:r>
              <a:rPr lang="zh-CN" altLang="en-US" sz="2200" dirty="0" smtClean="0"/>
              <a:t>日凌晨，沪东中华造船（集团）有限公司</a:t>
            </a:r>
            <a:r>
              <a:rPr lang="en-US" altLang="en-US" sz="2200" dirty="0" smtClean="0"/>
              <a:t>2</a:t>
            </a:r>
            <a:r>
              <a:rPr lang="zh-CN" altLang="en-US" sz="2200" dirty="0" smtClean="0"/>
              <a:t>台龙门吊在共同吊装中，由于吊装方案不规范、施工组织不合理、现场指挥与司机操作配合不当，导致被吊装的</a:t>
            </a:r>
            <a:r>
              <a:rPr lang="en-US" altLang="en-US" sz="2200" dirty="0" smtClean="0"/>
              <a:t>900</a:t>
            </a:r>
            <a:r>
              <a:rPr lang="zh-CN" altLang="en-US" sz="2200" dirty="0" smtClean="0"/>
              <a:t>吨油轮部件撞击了龙门吊柔性腿，导致</a:t>
            </a:r>
            <a:r>
              <a:rPr lang="en-US" altLang="en-US" sz="2200" dirty="0" smtClean="0"/>
              <a:t>2</a:t>
            </a:r>
            <a:r>
              <a:rPr lang="zh-CN" altLang="en-US" sz="2200" dirty="0" smtClean="0"/>
              <a:t>台龙门吊相继倒塌，造成</a:t>
            </a:r>
            <a:r>
              <a:rPr lang="en-US" altLang="en-US" sz="2200" dirty="0" smtClean="0"/>
              <a:t>3</a:t>
            </a:r>
            <a:r>
              <a:rPr lang="zh-CN" altLang="en-US" sz="2200" dirty="0" smtClean="0"/>
              <a:t>人死亡，</a:t>
            </a:r>
            <a:r>
              <a:rPr lang="en-US" altLang="en-US" sz="2200" dirty="0" smtClean="0"/>
              <a:t>2</a:t>
            </a:r>
            <a:r>
              <a:rPr lang="zh-CN" altLang="en-US" sz="2200" dirty="0" smtClean="0"/>
              <a:t>人重伤，直接经济损失</a:t>
            </a:r>
            <a:r>
              <a:rPr lang="en-US" altLang="en-US" sz="2200" dirty="0" smtClean="0"/>
              <a:t>4766</a:t>
            </a:r>
            <a:r>
              <a:rPr lang="zh-CN" altLang="en-US" sz="2200" dirty="0" smtClean="0"/>
              <a:t>万元。在龙门吊倒塌事故中，追究了沪东中华造船（集团）有限公司</a:t>
            </a:r>
            <a:r>
              <a:rPr lang="en-US" altLang="en-US" sz="2200" dirty="0" smtClean="0"/>
              <a:t>13</a:t>
            </a:r>
            <a:r>
              <a:rPr lang="zh-CN" altLang="en-US" sz="2200" dirty="0" smtClean="0"/>
              <a:t>名领导干部、工作人员相关责任，其中局级干部</a:t>
            </a:r>
            <a:r>
              <a:rPr lang="en-US" altLang="en-US" sz="2200" dirty="0" smtClean="0"/>
              <a:t>2</a:t>
            </a:r>
            <a:r>
              <a:rPr lang="zh-CN" altLang="en-US" sz="2200" dirty="0" smtClean="0"/>
              <a:t>名，处级干部</a:t>
            </a:r>
            <a:r>
              <a:rPr lang="en-US" altLang="en-US" sz="2200" dirty="0" smtClean="0"/>
              <a:t>3</a:t>
            </a:r>
            <a:r>
              <a:rPr lang="zh-CN" altLang="en-US" sz="2200" dirty="0" smtClean="0"/>
              <a:t>名。具体是：</a:t>
            </a:r>
            <a:r>
              <a:rPr lang="en-US" altLang="en-US" sz="2200" dirty="0" smtClean="0"/>
              <a:t>11</a:t>
            </a:r>
            <a:r>
              <a:rPr lang="zh-CN" altLang="en-US" sz="2200" dirty="0" smtClean="0"/>
              <a:t>人给予了经济处罚，</a:t>
            </a:r>
            <a:r>
              <a:rPr lang="en-US" altLang="en-US" sz="2200" dirty="0" smtClean="0"/>
              <a:t>2</a:t>
            </a:r>
            <a:r>
              <a:rPr lang="zh-CN" altLang="en-US" sz="2200" dirty="0" smtClean="0"/>
              <a:t>名解除劳动合同，其中</a:t>
            </a:r>
            <a:r>
              <a:rPr lang="en-US" altLang="en-US" sz="2200" dirty="0" smtClean="0"/>
              <a:t>9</a:t>
            </a:r>
            <a:r>
              <a:rPr lang="zh-CN" altLang="en-US" sz="2200" dirty="0" smtClean="0"/>
              <a:t>人又给予了行政处分。经济处罚</a:t>
            </a:r>
            <a:r>
              <a:rPr lang="en-US" altLang="en-US" sz="2200" dirty="0" smtClean="0"/>
              <a:t>47.66</a:t>
            </a:r>
            <a:r>
              <a:rPr lang="zh-CN" altLang="en-US" sz="2200" dirty="0" smtClean="0"/>
              <a:t>万元。</a:t>
            </a:r>
            <a:endParaRPr lang="zh-CN" altLang="en-US" sz="2200" dirty="0" smtClean="0"/>
          </a:p>
          <a:p>
            <a:endParaRPr lang="zh-CN"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14422"/>
            <a:ext cx="8229600" cy="5110178"/>
          </a:xfrm>
        </p:spPr>
        <p:txBody>
          <a:bodyPr>
            <a:normAutofit fontScale="62500" lnSpcReduction="20000"/>
          </a:bodyPr>
          <a:lstStyle/>
          <a:p>
            <a:pPr>
              <a:lnSpc>
                <a:spcPct val="150000"/>
              </a:lnSpc>
            </a:pPr>
            <a:r>
              <a:rPr lang="zh-CN" altLang="en-US" sz="3400" dirty="0" smtClean="0"/>
              <a:t>（</a:t>
            </a:r>
            <a:r>
              <a:rPr lang="en-US" altLang="en-US" sz="3400" dirty="0" smtClean="0"/>
              <a:t>3</a:t>
            </a:r>
            <a:r>
              <a:rPr lang="zh-CN" altLang="en-US" sz="3400" dirty="0" smtClean="0"/>
              <a:t>）</a:t>
            </a:r>
            <a:r>
              <a:rPr lang="en-US" altLang="en-US" sz="3400" dirty="0" smtClean="0"/>
              <a:t>2008</a:t>
            </a:r>
            <a:r>
              <a:rPr lang="zh-CN" altLang="en-US" sz="3400" dirty="0" smtClean="0"/>
              <a:t>年</a:t>
            </a:r>
            <a:r>
              <a:rPr lang="en-US" altLang="en-US" sz="3400" dirty="0" smtClean="0"/>
              <a:t>9</a:t>
            </a:r>
            <a:r>
              <a:rPr lang="zh-CN" altLang="en-US" sz="3400" dirty="0" smtClean="0"/>
              <a:t>月</a:t>
            </a:r>
            <a:r>
              <a:rPr lang="en-US" altLang="en-US" sz="3400" dirty="0" smtClean="0"/>
              <a:t>15</a:t>
            </a:r>
            <a:r>
              <a:rPr lang="zh-CN" altLang="en-US" sz="3400" dirty="0" smtClean="0"/>
              <a:t>日晚上，上海农药厂有限公司在进行除草剂合成生产过程中，由于安全管理制度不全、操作规程不明确、设备设施存在隐患，导致反应釜内温度过高，发生冲料事故，约有</a:t>
            </a:r>
            <a:r>
              <a:rPr lang="en-US" altLang="en-US" sz="3400" dirty="0" smtClean="0"/>
              <a:t>300</a:t>
            </a:r>
            <a:r>
              <a:rPr lang="zh-CN" altLang="en-US" sz="3400" dirty="0" smtClean="0"/>
              <a:t>公斤农药原料泄漏。造成杨浦、虹口、闸北等城区有较大范围的刺激性气体蔓延，在社会上引起较大反响，并有少数市民感到不适。上海农药厂对泄漏事故的严重后果未能引起应有的重视，在事故发生后未能在第一时间将事故上报给相关政府监督管理部门，导致环境污染进一步扩大。对此起事故的</a:t>
            </a:r>
            <a:r>
              <a:rPr lang="en-US" altLang="en-US" sz="3400" dirty="0" smtClean="0"/>
              <a:t>14</a:t>
            </a:r>
            <a:r>
              <a:rPr lang="zh-CN" altLang="en-US" sz="3400" dirty="0" smtClean="0"/>
              <a:t>名相关责任人员追究相关责任，其中局级干部</a:t>
            </a:r>
            <a:r>
              <a:rPr lang="en-US" altLang="en-US" sz="3400" dirty="0" smtClean="0"/>
              <a:t>1</a:t>
            </a:r>
            <a:r>
              <a:rPr lang="zh-CN" altLang="en-US" sz="3400" dirty="0" smtClean="0"/>
              <a:t>名，处级干部</a:t>
            </a:r>
            <a:r>
              <a:rPr lang="en-US" altLang="en-US" sz="3400" dirty="0" smtClean="0"/>
              <a:t>2</a:t>
            </a:r>
            <a:r>
              <a:rPr lang="zh-CN" altLang="en-US" sz="3400" dirty="0" smtClean="0"/>
              <a:t>名。</a:t>
            </a:r>
            <a:r>
              <a:rPr lang="en-US" altLang="en-US" sz="3400" dirty="0" smtClean="0"/>
              <a:t>12</a:t>
            </a:r>
            <a:r>
              <a:rPr lang="zh-CN" altLang="en-US" sz="3400" dirty="0" smtClean="0"/>
              <a:t>人给予行政处分，</a:t>
            </a:r>
            <a:r>
              <a:rPr lang="en-US" altLang="en-US" sz="3400" dirty="0" smtClean="0"/>
              <a:t>2</a:t>
            </a:r>
            <a:r>
              <a:rPr lang="zh-CN" altLang="en-US" sz="3400" dirty="0" smtClean="0"/>
              <a:t>人解除劳动合同。经济处罚</a:t>
            </a:r>
            <a:r>
              <a:rPr lang="en-US" altLang="en-US" sz="3400" dirty="0" smtClean="0"/>
              <a:t>20</a:t>
            </a:r>
            <a:r>
              <a:rPr lang="zh-CN" altLang="en-US" sz="3400" dirty="0" smtClean="0"/>
              <a:t>万元。</a:t>
            </a:r>
            <a:endParaRPr lang="zh-CN" altLang="en-US" sz="3400" dirty="0" smtClean="0"/>
          </a:p>
          <a:p>
            <a:endParaRPr lang="zh-CN" alt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340768"/>
            <a:ext cx="8229600" cy="5681682"/>
          </a:xfrm>
        </p:spPr>
        <p:txBody>
          <a:bodyPr>
            <a:normAutofit/>
          </a:bodyPr>
          <a:lstStyle/>
          <a:p>
            <a:pPr>
              <a:lnSpc>
                <a:spcPct val="150000"/>
              </a:lnSpc>
            </a:pPr>
            <a:r>
              <a:rPr lang="zh-CN" altLang="en-US" sz="2400" dirty="0" smtClean="0"/>
              <a:t>（</a:t>
            </a:r>
            <a:r>
              <a:rPr lang="en-US" sz="2400" dirty="0" smtClean="0"/>
              <a:t>4</a:t>
            </a:r>
            <a:r>
              <a:rPr lang="zh-CN" altLang="en-US" sz="2400" dirty="0" smtClean="0"/>
              <a:t>）</a:t>
            </a:r>
            <a:r>
              <a:rPr lang="en-US" sz="2400" dirty="0" smtClean="0"/>
              <a:t> 2008</a:t>
            </a:r>
            <a:r>
              <a:rPr lang="zh-CN" altLang="en-US" sz="2400" dirty="0" smtClean="0"/>
              <a:t>年</a:t>
            </a:r>
            <a:r>
              <a:rPr lang="en-US" sz="2400" dirty="0" smtClean="0"/>
              <a:t>12</a:t>
            </a:r>
            <a:r>
              <a:rPr lang="zh-CN" altLang="en-US" sz="2400" dirty="0" smtClean="0"/>
              <a:t>月</a:t>
            </a:r>
            <a:r>
              <a:rPr lang="en-US" sz="2400" dirty="0" smtClean="0"/>
              <a:t>21</a:t>
            </a:r>
            <a:r>
              <a:rPr lang="zh-CN" altLang="en-US" sz="2400" dirty="0" smtClean="0"/>
              <a:t>日上午，奉贤区的上海德华金属网带有限公司在翻建厂房时，由于企业违规建设、施工管理混乱、部门监管不力，在用混凝土浇注厂房第五层屋面时，屋面突然坍塌，造成</a:t>
            </a:r>
            <a:r>
              <a:rPr lang="en-US" sz="2400" dirty="0" smtClean="0"/>
              <a:t>3</a:t>
            </a:r>
            <a:r>
              <a:rPr lang="zh-CN" altLang="en-US" sz="2400" dirty="0" smtClean="0"/>
              <a:t>人死亡，</a:t>
            </a:r>
            <a:r>
              <a:rPr lang="en-US" sz="2400" dirty="0" smtClean="0"/>
              <a:t>7</a:t>
            </a:r>
            <a:r>
              <a:rPr lang="zh-CN" altLang="en-US" sz="2400" dirty="0" smtClean="0"/>
              <a:t>人受伤（其中</a:t>
            </a:r>
            <a:r>
              <a:rPr lang="en-US" sz="2400" dirty="0" smtClean="0"/>
              <a:t>5</a:t>
            </a:r>
            <a:r>
              <a:rPr lang="zh-CN" altLang="en-US" sz="2400" dirty="0" smtClean="0"/>
              <a:t>人重伤）。在这起事故中，相关管理监督部门对</a:t>
            </a:r>
            <a:r>
              <a:rPr lang="en-US" sz="2400" dirty="0" smtClean="0"/>
              <a:t>19</a:t>
            </a:r>
            <a:r>
              <a:rPr lang="zh-CN" altLang="en-US" sz="2400" dirty="0" smtClean="0"/>
              <a:t>名政府行政部门领导、工作人员和事故单位相关人员进行了责任追究，其中处级干部</a:t>
            </a:r>
            <a:r>
              <a:rPr lang="en-US" sz="2400" dirty="0" smtClean="0"/>
              <a:t>5</a:t>
            </a:r>
            <a:r>
              <a:rPr lang="zh-CN" altLang="en-US" sz="2400" dirty="0" smtClean="0"/>
              <a:t>名。</a:t>
            </a:r>
            <a:r>
              <a:rPr lang="en-US" sz="2400" dirty="0" smtClean="0"/>
              <a:t>11</a:t>
            </a:r>
            <a:r>
              <a:rPr lang="zh-CN" altLang="en-US" sz="2400" dirty="0" smtClean="0"/>
              <a:t>人移送司法机关追究刑事责任，</a:t>
            </a:r>
            <a:r>
              <a:rPr lang="en-US" sz="2400" dirty="0" smtClean="0"/>
              <a:t>8</a:t>
            </a:r>
            <a:r>
              <a:rPr lang="zh-CN" altLang="en-US" sz="2400" dirty="0" smtClean="0"/>
              <a:t>人给予党纪、政纪处分。经济处罚</a:t>
            </a:r>
            <a:r>
              <a:rPr lang="en-US" sz="2400" dirty="0" smtClean="0"/>
              <a:t>25</a:t>
            </a:r>
            <a:r>
              <a:rPr lang="zh-CN" altLang="en-US" sz="2400" dirty="0" smtClean="0"/>
              <a:t>万元。</a:t>
            </a:r>
            <a:endParaRPr lang="zh-CN" altLang="en-U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412776"/>
            <a:ext cx="8229600" cy="5038740"/>
          </a:xfrm>
        </p:spPr>
        <p:txBody>
          <a:bodyPr>
            <a:normAutofit/>
          </a:bodyPr>
          <a:lstStyle/>
          <a:p>
            <a:pPr>
              <a:lnSpc>
                <a:spcPct val="150000"/>
              </a:lnSpc>
            </a:pPr>
            <a:r>
              <a:rPr lang="zh-CN" altLang="en-US" sz="2400" dirty="0" smtClean="0"/>
              <a:t>另据统计，</a:t>
            </a:r>
            <a:r>
              <a:rPr lang="en-US" sz="2400" dirty="0" smtClean="0"/>
              <a:t>2008</a:t>
            </a:r>
            <a:r>
              <a:rPr lang="zh-CN" altLang="en-US" sz="2400" dirty="0" smtClean="0"/>
              <a:t>年发生的</a:t>
            </a:r>
            <a:r>
              <a:rPr lang="en-US" sz="2400" dirty="0" smtClean="0"/>
              <a:t>364</a:t>
            </a:r>
            <a:r>
              <a:rPr lang="zh-CN" altLang="en-US" sz="2400" dirty="0" smtClean="0"/>
              <a:t>起生产安全死亡事故中，依照有关规定，共移送司法机关追究刑事责任</a:t>
            </a:r>
            <a:r>
              <a:rPr lang="en-US" sz="2400" dirty="0" smtClean="0"/>
              <a:t>36</a:t>
            </a:r>
            <a:r>
              <a:rPr lang="zh-CN" altLang="en-US" sz="2400" dirty="0" smtClean="0"/>
              <a:t>人，对</a:t>
            </a:r>
            <a:r>
              <a:rPr lang="en-US" sz="2400" dirty="0" smtClean="0"/>
              <a:t>96</a:t>
            </a:r>
            <a:r>
              <a:rPr lang="zh-CN" altLang="en-US" sz="2400" dirty="0" smtClean="0"/>
              <a:t>名事故责任人作出严肃处理，分别给予党纪、行政处分；</a:t>
            </a:r>
            <a:r>
              <a:rPr lang="en-US" sz="2400" dirty="0" smtClean="0"/>
              <a:t>2009</a:t>
            </a:r>
            <a:r>
              <a:rPr lang="zh-CN" altLang="en-US" sz="2400" dirty="0" smtClean="0"/>
              <a:t>年</a:t>
            </a:r>
            <a:r>
              <a:rPr lang="en-US" sz="2400" dirty="0" smtClean="0"/>
              <a:t>1</a:t>
            </a:r>
            <a:r>
              <a:rPr lang="en-US" altLang="zh-CN" sz="2400" dirty="0" smtClean="0"/>
              <a:t>—</a:t>
            </a:r>
            <a:r>
              <a:rPr lang="en-US" sz="2400" dirty="0" smtClean="0"/>
              <a:t>4</a:t>
            </a:r>
            <a:r>
              <a:rPr lang="zh-CN" altLang="en-US" sz="2400" dirty="0" smtClean="0"/>
              <a:t>月发生的</a:t>
            </a:r>
            <a:r>
              <a:rPr lang="en-US" sz="2400" dirty="0" smtClean="0"/>
              <a:t>71</a:t>
            </a:r>
            <a:r>
              <a:rPr lang="zh-CN" altLang="en-US" sz="2400" dirty="0" smtClean="0"/>
              <a:t>起生产安全死亡事故中，移送司法机关追究刑事责任</a:t>
            </a:r>
            <a:r>
              <a:rPr lang="en-US" sz="2400" dirty="0" smtClean="0"/>
              <a:t>2</a:t>
            </a:r>
            <a:r>
              <a:rPr lang="zh-CN" altLang="en-US" sz="2400" dirty="0" smtClean="0"/>
              <a:t>人，对</a:t>
            </a:r>
            <a:r>
              <a:rPr lang="en-US" sz="2400" dirty="0" smtClean="0"/>
              <a:t>35</a:t>
            </a:r>
            <a:r>
              <a:rPr lang="zh-CN" altLang="en-US" sz="2400" dirty="0" smtClean="0"/>
              <a:t>名事故责任人给予了党纪、行政处分。</a:t>
            </a:r>
            <a:endParaRPr lang="zh-CN" altLang="en-US" sz="2400" dirty="0" smtClean="0"/>
          </a:p>
          <a:p>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14400" y="332656"/>
            <a:ext cx="7041976" cy="1143000"/>
          </a:xfrm>
        </p:spPr>
        <p:txBody>
          <a:bodyPr>
            <a:normAutofit/>
          </a:bodyPr>
          <a:lstStyle/>
          <a:p>
            <a:pPr algn="l"/>
            <a:r>
              <a:rPr lang="zh-CN" altLang="en-US" sz="3600" dirty="0" smtClean="0">
                <a:solidFill>
                  <a:srgbClr val="FF0000"/>
                </a:solidFill>
              </a:rPr>
              <a:t>四 </a:t>
            </a:r>
            <a:r>
              <a:rPr lang="en-US" altLang="zh-CN" sz="3600" dirty="0" smtClean="0">
                <a:solidFill>
                  <a:srgbClr val="FF0000"/>
                </a:solidFill>
              </a:rPr>
              <a:t>. </a:t>
            </a:r>
            <a:r>
              <a:rPr lang="zh-CN" altLang="en-US" sz="3600" dirty="0" smtClean="0">
                <a:solidFill>
                  <a:srgbClr val="FF0000"/>
                </a:solidFill>
              </a:rPr>
              <a:t>办公室安全工作</a:t>
            </a:r>
            <a:endParaRPr lang="zh-CN" altLang="en-US" sz="3600" dirty="0">
              <a:solidFill>
                <a:srgbClr val="FF0000"/>
              </a:solidFill>
            </a:endParaRPr>
          </a:p>
        </p:txBody>
      </p:sp>
      <p:sp>
        <p:nvSpPr>
          <p:cNvPr id="3" name="内容占位符 2"/>
          <p:cNvSpPr>
            <a:spLocks noGrp="1"/>
          </p:cNvSpPr>
          <p:nvPr>
            <p:ph idx="1"/>
          </p:nvPr>
        </p:nvSpPr>
        <p:spPr>
          <a:xfrm>
            <a:off x="827584" y="1556792"/>
            <a:ext cx="7571184" cy="4205064"/>
          </a:xfrm>
        </p:spPr>
        <p:txBody>
          <a:bodyPr/>
          <a:lstStyle/>
          <a:p>
            <a:r>
              <a:rPr lang="zh-CN" altLang="en-US" dirty="0" smtClean="0"/>
              <a:t>办公室安全隐患知多少？</a:t>
            </a:r>
            <a:endParaRPr lang="zh-CN" altLang="en-US" dirty="0" smtClean="0"/>
          </a:p>
          <a:p>
            <a:pPr>
              <a:buClr>
                <a:schemeClr val="accent2"/>
              </a:buClr>
              <a:buFont typeface="Wingdings" panose="05000000000000000000" pitchFamily="2" charset="2"/>
              <a:buChar char="l"/>
            </a:pPr>
            <a:endParaRPr lang="en-US" altLang="zh-CN" dirty="0" smtClean="0"/>
          </a:p>
          <a:p>
            <a:pPr>
              <a:buClr>
                <a:schemeClr val="accent2"/>
              </a:buClr>
              <a:buFont typeface="Wingdings" panose="05000000000000000000" pitchFamily="2" charset="2"/>
              <a:buChar char="l"/>
            </a:pPr>
            <a:r>
              <a:rPr lang="zh-CN" altLang="en-US" dirty="0" smtClean="0"/>
              <a:t>    火灾；</a:t>
            </a:r>
            <a:endParaRPr lang="en-US" altLang="zh-CN" dirty="0" smtClean="0"/>
          </a:p>
          <a:p>
            <a:pPr>
              <a:buClr>
                <a:schemeClr val="accent2"/>
              </a:buClr>
              <a:buFont typeface="Wingdings" panose="05000000000000000000" pitchFamily="2" charset="2"/>
              <a:buChar char="l"/>
            </a:pPr>
            <a:r>
              <a:rPr lang="zh-CN" altLang="en-US" dirty="0" smtClean="0"/>
              <a:t>    触电；</a:t>
            </a:r>
            <a:endParaRPr lang="en-US" altLang="zh-CN" dirty="0" smtClean="0"/>
          </a:p>
          <a:p>
            <a:pPr>
              <a:buClr>
                <a:schemeClr val="accent2"/>
              </a:buClr>
              <a:buFont typeface="Wingdings" panose="05000000000000000000" pitchFamily="2" charset="2"/>
              <a:buChar char="l"/>
            </a:pPr>
            <a:r>
              <a:rPr lang="zh-CN" altLang="en-US" dirty="0" smtClean="0"/>
              <a:t>“电脑病”；</a:t>
            </a:r>
            <a:endParaRPr lang="en-US" altLang="zh-CN" dirty="0" smtClean="0"/>
          </a:p>
          <a:p>
            <a:pPr>
              <a:buClr>
                <a:schemeClr val="accent2"/>
              </a:buClr>
              <a:buFont typeface="Wingdings" panose="05000000000000000000" pitchFamily="2" charset="2"/>
              <a:buChar char="l"/>
            </a:pPr>
            <a:r>
              <a:rPr lang="zh-CN" altLang="en-US" dirty="0" smtClean="0"/>
              <a:t>“空调病”。</a:t>
            </a:r>
            <a:endParaRPr lang="zh-CN" altLang="en-US" dirty="0" smtClean="0"/>
          </a:p>
        </p:txBody>
      </p:sp>
      <p:pic>
        <p:nvPicPr>
          <p:cNvPr id="4" name="Picture 6" descr="d60766e1b9a93ef790daa30cc731a210"/>
          <p:cNvPicPr>
            <a:picLocks noChangeAspect="1" noChangeArrowheads="1"/>
          </p:cNvPicPr>
          <p:nvPr/>
        </p:nvPicPr>
        <p:blipFill>
          <a:blip r:embed="rId1" cstate="print"/>
          <a:srcRect/>
          <a:stretch>
            <a:fillRect/>
          </a:stretch>
        </p:blipFill>
        <p:spPr bwMode="auto">
          <a:xfrm>
            <a:off x="4860032" y="2708920"/>
            <a:ext cx="2095500" cy="20955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5"/>
          <p:cNvGrpSpPr/>
          <p:nvPr/>
        </p:nvGrpSpPr>
        <p:grpSpPr bwMode="auto">
          <a:xfrm>
            <a:off x="202818" y="476933"/>
            <a:ext cx="4297656" cy="3672147"/>
            <a:chOff x="15" y="-44"/>
            <a:chExt cx="2766" cy="2252"/>
          </a:xfrm>
        </p:grpSpPr>
        <p:graphicFrame>
          <p:nvGraphicFramePr>
            <p:cNvPr id="5" name="Object 10"/>
            <p:cNvGraphicFramePr>
              <a:graphicFrameLocks noChangeAspect="1"/>
            </p:cNvGraphicFramePr>
            <p:nvPr/>
          </p:nvGraphicFramePr>
          <p:xfrm>
            <a:off x="93" y="-44"/>
            <a:ext cx="2688" cy="2064"/>
          </p:xfrm>
          <a:graphic>
            <a:graphicData uri="http://schemas.openxmlformats.org/presentationml/2006/ole">
              <mc:AlternateContent xmlns:mc="http://schemas.openxmlformats.org/markup-compatibility/2006">
                <mc:Choice xmlns:v="urn:schemas-microsoft-com:vml" Requires="v">
                  <p:oleObj spid="_x0000_s1027" name="位图图像" r:id="rId1" imgW="4086225" imgH="3133725" progId="PBrush">
                    <p:embed/>
                  </p:oleObj>
                </mc:Choice>
                <mc:Fallback>
                  <p:oleObj name="位图图像" r:id="rId1" imgW="4086225" imgH="3133725" progId="PBrush">
                    <p:embed/>
                    <p:pic>
                      <p:nvPicPr>
                        <p:cNvPr id="0" name="Objec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 y="-44"/>
                          <a:ext cx="2688" cy="2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1"/>
            <p:cNvSpPr txBox="1">
              <a:spLocks noChangeArrowheads="1"/>
            </p:cNvSpPr>
            <p:nvPr/>
          </p:nvSpPr>
          <p:spPr bwMode="auto">
            <a:xfrm>
              <a:off x="41" y="39"/>
              <a:ext cx="1266" cy="230"/>
            </a:xfrm>
            <a:prstGeom prst="rect">
              <a:avLst/>
            </a:prstGeom>
            <a:noFill/>
            <a:ln w="9525">
              <a:noFill/>
              <a:miter lim="800000"/>
            </a:ln>
          </p:spPr>
          <p:txBody>
            <a:bodyPr>
              <a:spAutoFit/>
            </a:bodyPr>
            <a:lstStyle/>
            <a:p>
              <a:pPr>
                <a:spcBef>
                  <a:spcPct val="50000"/>
                </a:spcBef>
              </a:pPr>
              <a:endParaRPr kumimoji="1" lang="zh-CN" altLang="zh-CN" sz="2000" b="1">
                <a:latin typeface="Tahoma" panose="020B0604030504040204" pitchFamily="34" charset="0"/>
              </a:endParaRPr>
            </a:p>
          </p:txBody>
        </p:sp>
        <p:sp>
          <p:nvSpPr>
            <p:cNvPr id="7" name="Text Box 12"/>
            <p:cNvSpPr txBox="1">
              <a:spLocks noChangeArrowheads="1"/>
            </p:cNvSpPr>
            <p:nvPr/>
          </p:nvSpPr>
          <p:spPr bwMode="auto">
            <a:xfrm>
              <a:off x="436" y="1348"/>
              <a:ext cx="180" cy="212"/>
            </a:xfrm>
            <a:prstGeom prst="rect">
              <a:avLst/>
            </a:prstGeom>
            <a:solidFill>
              <a:schemeClr val="bg1"/>
            </a:solidFill>
            <a:ln w="9525">
              <a:noFill/>
              <a:miter lim="800000"/>
            </a:ln>
          </p:spPr>
          <p:txBody>
            <a:bodyPr>
              <a:spAutoFit/>
            </a:bodyPr>
            <a:lstStyle/>
            <a:p>
              <a:pPr>
                <a:spcBef>
                  <a:spcPct val="50000"/>
                </a:spcBef>
              </a:pPr>
              <a:r>
                <a:rPr kumimoji="1" lang="en-US" altLang="zh-CN">
                  <a:latin typeface="Tahoma" panose="020B0604030504040204" pitchFamily="34" charset="0"/>
                </a:rPr>
                <a:t>1</a:t>
              </a:r>
              <a:endParaRPr kumimoji="1" lang="en-US" altLang="zh-CN">
                <a:latin typeface="Tahoma" panose="020B0604030504040204" pitchFamily="34" charset="0"/>
              </a:endParaRPr>
            </a:p>
          </p:txBody>
        </p:sp>
        <p:sp>
          <p:nvSpPr>
            <p:cNvPr id="8" name="Text Box 13"/>
            <p:cNvSpPr txBox="1">
              <a:spLocks noChangeArrowheads="1"/>
            </p:cNvSpPr>
            <p:nvPr/>
          </p:nvSpPr>
          <p:spPr bwMode="auto">
            <a:xfrm>
              <a:off x="1705" y="860"/>
              <a:ext cx="182" cy="213"/>
            </a:xfrm>
            <a:prstGeom prst="rect">
              <a:avLst/>
            </a:prstGeom>
            <a:solidFill>
              <a:schemeClr val="tx1"/>
            </a:solidFill>
            <a:ln w="9525">
              <a:noFill/>
              <a:miter lim="800000"/>
            </a:ln>
          </p:spPr>
          <p:txBody>
            <a:bodyPr>
              <a:spAutoFit/>
            </a:bodyPr>
            <a:lstStyle/>
            <a:p>
              <a:pPr>
                <a:spcBef>
                  <a:spcPct val="50000"/>
                </a:spcBef>
              </a:pPr>
              <a:r>
                <a:rPr kumimoji="1" lang="en-US" altLang="zh-CN">
                  <a:solidFill>
                    <a:schemeClr val="bg1"/>
                  </a:solidFill>
                  <a:latin typeface="Tahoma" panose="020B0604030504040204" pitchFamily="34" charset="0"/>
                </a:rPr>
                <a:t>2</a:t>
              </a:r>
              <a:endParaRPr kumimoji="1" lang="en-US" altLang="zh-CN">
                <a:solidFill>
                  <a:schemeClr val="bg1"/>
                </a:solidFill>
                <a:latin typeface="Tahoma" panose="020B0604030504040204" pitchFamily="34" charset="0"/>
              </a:endParaRPr>
            </a:p>
          </p:txBody>
        </p:sp>
        <p:sp>
          <p:nvSpPr>
            <p:cNvPr id="9" name="Text Box 14"/>
            <p:cNvSpPr txBox="1">
              <a:spLocks noChangeArrowheads="1"/>
            </p:cNvSpPr>
            <p:nvPr/>
          </p:nvSpPr>
          <p:spPr bwMode="auto">
            <a:xfrm>
              <a:off x="807" y="818"/>
              <a:ext cx="181" cy="212"/>
            </a:xfrm>
            <a:prstGeom prst="rect">
              <a:avLst/>
            </a:prstGeom>
            <a:solidFill>
              <a:schemeClr val="tx1"/>
            </a:solidFill>
            <a:ln w="9525">
              <a:noFill/>
              <a:miter lim="800000"/>
            </a:ln>
          </p:spPr>
          <p:txBody>
            <a:bodyPr>
              <a:spAutoFit/>
            </a:bodyPr>
            <a:lstStyle/>
            <a:p>
              <a:pPr>
                <a:spcBef>
                  <a:spcPct val="50000"/>
                </a:spcBef>
              </a:pPr>
              <a:r>
                <a:rPr kumimoji="1" lang="en-US" altLang="zh-CN">
                  <a:solidFill>
                    <a:schemeClr val="bg1"/>
                  </a:solidFill>
                  <a:latin typeface="Tahoma" panose="020B0604030504040204" pitchFamily="34" charset="0"/>
                </a:rPr>
                <a:t>3</a:t>
              </a:r>
              <a:endParaRPr kumimoji="1" lang="en-US" altLang="zh-CN">
                <a:solidFill>
                  <a:schemeClr val="bg1"/>
                </a:solidFill>
                <a:latin typeface="Tahoma" panose="020B0604030504040204" pitchFamily="34" charset="0"/>
              </a:endParaRPr>
            </a:p>
          </p:txBody>
        </p:sp>
        <p:sp>
          <p:nvSpPr>
            <p:cNvPr id="10" name="Text Box 15"/>
            <p:cNvSpPr txBox="1">
              <a:spLocks noChangeArrowheads="1"/>
            </p:cNvSpPr>
            <p:nvPr/>
          </p:nvSpPr>
          <p:spPr bwMode="auto">
            <a:xfrm>
              <a:off x="1993" y="899"/>
              <a:ext cx="181" cy="212"/>
            </a:xfrm>
            <a:prstGeom prst="rect">
              <a:avLst/>
            </a:prstGeom>
            <a:solidFill>
              <a:schemeClr val="bg1"/>
            </a:solidFill>
            <a:ln w="9525">
              <a:noFill/>
              <a:miter lim="800000"/>
            </a:ln>
          </p:spPr>
          <p:txBody>
            <a:bodyPr>
              <a:spAutoFit/>
            </a:bodyPr>
            <a:lstStyle/>
            <a:p>
              <a:pPr>
                <a:spcBef>
                  <a:spcPct val="50000"/>
                </a:spcBef>
              </a:pPr>
              <a:r>
                <a:rPr kumimoji="1" lang="en-US" altLang="zh-CN" b="1">
                  <a:latin typeface="Tahoma" panose="020B0604030504040204" pitchFamily="34" charset="0"/>
                </a:rPr>
                <a:t>4</a:t>
              </a:r>
              <a:endParaRPr kumimoji="1" lang="en-US" altLang="zh-CN" b="1">
                <a:latin typeface="Tahoma" panose="020B0604030504040204" pitchFamily="34" charset="0"/>
              </a:endParaRPr>
            </a:p>
          </p:txBody>
        </p:sp>
        <p:sp>
          <p:nvSpPr>
            <p:cNvPr id="11" name="Oval 16"/>
            <p:cNvSpPr>
              <a:spLocks noChangeArrowheads="1"/>
            </p:cNvSpPr>
            <p:nvPr/>
          </p:nvSpPr>
          <p:spPr bwMode="auto">
            <a:xfrm>
              <a:off x="15" y="164"/>
              <a:ext cx="2614" cy="2044"/>
            </a:xfrm>
            <a:prstGeom prst="ellipse">
              <a:avLst/>
            </a:prstGeom>
            <a:noFill/>
            <a:ln w="28575">
              <a:solidFill>
                <a:schemeClr val="bg1"/>
              </a:solidFill>
              <a:miter lim="800000"/>
            </a:ln>
          </p:spPr>
          <p:txBody>
            <a:bodyPr wrap="none" anchor="ctr"/>
            <a:lstStyle/>
            <a:p>
              <a:pPr algn="ctr"/>
              <a:endParaRPr kumimoji="1" lang="zh-CN" altLang="zh-CN" sz="3400">
                <a:latin typeface="Tahoma" panose="020B0604030504040204" pitchFamily="34" charset="0"/>
              </a:endParaRPr>
            </a:p>
          </p:txBody>
        </p:sp>
      </p:grpSp>
      <p:pic>
        <p:nvPicPr>
          <p:cNvPr id="12" name="Picture 14"/>
          <p:cNvPicPr>
            <a:picLocks noChangeAspect="1" noChangeArrowheads="1"/>
          </p:cNvPicPr>
          <p:nvPr/>
        </p:nvPicPr>
        <p:blipFill>
          <a:blip r:embed="rId3" cstate="print"/>
          <a:srcRect/>
          <a:stretch>
            <a:fillRect/>
          </a:stretch>
        </p:blipFill>
        <p:spPr bwMode="auto">
          <a:xfrm>
            <a:off x="4711692" y="3068960"/>
            <a:ext cx="4216283" cy="3414018"/>
          </a:xfrm>
          <a:prstGeom prst="rect">
            <a:avLst/>
          </a:prstGeom>
          <a:noFill/>
          <a:ln w="9525">
            <a:noFill/>
            <a:miter lim="800000"/>
            <a:headEnd/>
            <a:tailEnd/>
          </a:ln>
          <a:effectLst/>
        </p:spPr>
      </p:pic>
      <p:sp>
        <p:nvSpPr>
          <p:cNvPr id="13" name="Rectangle 16"/>
          <p:cNvSpPr>
            <a:spLocks noChangeArrowheads="1"/>
          </p:cNvSpPr>
          <p:nvPr/>
        </p:nvSpPr>
        <p:spPr bwMode="auto">
          <a:xfrm>
            <a:off x="4932040" y="1268760"/>
            <a:ext cx="3803848" cy="1008112"/>
          </a:xfrm>
          <a:prstGeom prst="rect">
            <a:avLst/>
          </a:prstGeom>
          <a:solidFill>
            <a:schemeClr val="bg1">
              <a:lumMod val="85000"/>
            </a:schemeClr>
          </a:solidFill>
          <a:ln w="9525">
            <a:noFill/>
            <a:miter lim="800000"/>
          </a:ln>
          <a:effectLst/>
        </p:spPr>
        <p:txBody>
          <a:bodyPr wrap="none" anchor="ctr"/>
          <a:lstStyle/>
          <a:p>
            <a:pPr algn="ctr"/>
            <a:r>
              <a:rPr lang="zh-CN" altLang="en-US" sz="2400" b="1" dirty="0">
                <a:solidFill>
                  <a:srgbClr val="3333FF"/>
                </a:solidFill>
              </a:rPr>
              <a:t>办公室一角，哪个更安全？</a:t>
            </a:r>
            <a:endParaRPr lang="zh-CN" altLang="en-US" sz="2400" b="1" dirty="0">
              <a:solidFill>
                <a:srgbClr val="3333FF"/>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1" cstate="print"/>
          <a:srcRect/>
          <a:stretch>
            <a:fillRect/>
          </a:stretch>
        </p:blipFill>
        <p:spPr bwMode="auto">
          <a:xfrm>
            <a:off x="2895600" y="990600"/>
            <a:ext cx="3810000" cy="4876800"/>
          </a:xfrm>
          <a:prstGeom prst="rect">
            <a:avLst/>
          </a:prstGeom>
          <a:noFill/>
          <a:ln w="9525">
            <a:noFill/>
            <a:miter lim="800000"/>
            <a:headEnd/>
            <a:tailEnd/>
          </a:ln>
        </p:spPr>
      </p:pic>
      <p:sp>
        <p:nvSpPr>
          <p:cNvPr id="5" name="AutoShape 5"/>
          <p:cNvSpPr>
            <a:spLocks noChangeArrowheads="1"/>
          </p:cNvSpPr>
          <p:nvPr/>
        </p:nvSpPr>
        <p:spPr bwMode="auto">
          <a:xfrm flipV="1">
            <a:off x="6781800" y="2708920"/>
            <a:ext cx="2362200" cy="1333872"/>
          </a:xfrm>
          <a:prstGeom prst="wedgeEllipseCallout">
            <a:avLst>
              <a:gd name="adj1" fmla="val -64583"/>
              <a:gd name="adj2" fmla="val 53569"/>
            </a:avLst>
          </a:prstGeom>
          <a:solidFill>
            <a:schemeClr val="bg2">
              <a:lumMod val="90000"/>
            </a:schemeClr>
          </a:solidFill>
          <a:ln w="9525">
            <a:solidFill>
              <a:schemeClr val="tx1"/>
            </a:solidFill>
            <a:miter lim="800000"/>
          </a:ln>
          <a:effectLst/>
        </p:spPr>
        <p:txBody>
          <a:bodyPr rot="10800000"/>
          <a:lstStyle/>
          <a:p>
            <a:pPr algn="ctr"/>
            <a:r>
              <a:rPr lang="zh-CN" altLang="en-US" sz="2000" dirty="0"/>
              <a:t>有哪些不安全的因素呢？</a:t>
            </a:r>
            <a:endParaRPr lang="zh-CN" altLang="en-US" sz="2000" dirty="0"/>
          </a:p>
        </p:txBody>
      </p:sp>
      <p:sp>
        <p:nvSpPr>
          <p:cNvPr id="6" name="AutoShape 6"/>
          <p:cNvSpPr>
            <a:spLocks noChangeArrowheads="1"/>
          </p:cNvSpPr>
          <p:nvPr/>
        </p:nvSpPr>
        <p:spPr bwMode="auto">
          <a:xfrm>
            <a:off x="533400" y="381000"/>
            <a:ext cx="2286000" cy="1524000"/>
          </a:xfrm>
          <a:prstGeom prst="cloudCallout">
            <a:avLst>
              <a:gd name="adj1" fmla="val 43333"/>
              <a:gd name="adj2" fmla="val 115417"/>
            </a:avLst>
          </a:prstGeom>
          <a:solidFill>
            <a:schemeClr val="bg2">
              <a:lumMod val="90000"/>
            </a:schemeClr>
          </a:solidFill>
          <a:ln w="9525">
            <a:solidFill>
              <a:schemeClr val="tx1"/>
            </a:solidFill>
            <a:round/>
          </a:ln>
          <a:effectLst/>
        </p:spPr>
        <p:txBody>
          <a:bodyPr/>
          <a:lstStyle/>
          <a:p>
            <a:pPr algn="ctr"/>
            <a:r>
              <a:rPr lang="zh-CN" altLang="en-US" dirty="0"/>
              <a:t>这样搬东西上下楼梯安全吗？</a:t>
            </a:r>
            <a:endParaRPr lang="zh-CN" altLang="en-US" dirty="0"/>
          </a:p>
          <a:p>
            <a:pPr algn="ctr"/>
            <a:endParaRPr lang="en-US" altLang="zh-CN"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20076292303060"/>
          <p:cNvPicPr>
            <a:picLocks noChangeAspect="1" noChangeArrowheads="1"/>
          </p:cNvPicPr>
          <p:nvPr/>
        </p:nvPicPr>
        <p:blipFill>
          <a:blip r:embed="rId1" cstate="print"/>
          <a:srcRect/>
          <a:stretch>
            <a:fillRect/>
          </a:stretch>
        </p:blipFill>
        <p:spPr bwMode="auto">
          <a:xfrm>
            <a:off x="2699792" y="620688"/>
            <a:ext cx="6019800" cy="4876800"/>
          </a:xfrm>
          <a:prstGeom prst="rect">
            <a:avLst/>
          </a:prstGeom>
          <a:noFill/>
        </p:spPr>
      </p:pic>
      <p:sp>
        <p:nvSpPr>
          <p:cNvPr id="5" name="AutoShape 6"/>
          <p:cNvSpPr>
            <a:spLocks noChangeArrowheads="1"/>
          </p:cNvSpPr>
          <p:nvPr/>
        </p:nvSpPr>
        <p:spPr bwMode="auto">
          <a:xfrm>
            <a:off x="179512" y="1340768"/>
            <a:ext cx="2438400" cy="1676400"/>
          </a:xfrm>
          <a:prstGeom prst="wedgeEllipseCallout">
            <a:avLst>
              <a:gd name="adj1" fmla="val 78125"/>
              <a:gd name="adj2" fmla="val 69032"/>
            </a:avLst>
          </a:prstGeom>
          <a:solidFill>
            <a:schemeClr val="bg2">
              <a:lumMod val="90000"/>
            </a:schemeClr>
          </a:solidFill>
          <a:ln w="9525">
            <a:solidFill>
              <a:schemeClr val="tx1"/>
            </a:solidFill>
            <a:miter lim="800000"/>
          </a:ln>
          <a:effectLst/>
        </p:spPr>
        <p:txBody>
          <a:bodyPr/>
          <a:lstStyle/>
          <a:p>
            <a:pPr algn="ctr"/>
            <a:r>
              <a:rPr lang="zh-CN" altLang="en-US"/>
              <a:t>上下楼梯扶扶手，好习惯从小做起。</a:t>
            </a:r>
            <a:endParaRPr lang="zh-CN"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547664" y="764704"/>
            <a:ext cx="6120680" cy="5472608"/>
          </a:xfrm>
        </p:spPr>
        <p:txBody>
          <a:bodyPr/>
          <a:lstStyle/>
          <a:p>
            <a:pPr algn="ctr">
              <a:buNone/>
            </a:pPr>
            <a:r>
              <a:rPr lang="zh-CN" altLang="en-US" sz="4000" b="1" dirty="0" smtClean="0">
                <a:solidFill>
                  <a:srgbClr val="3333FF"/>
                </a:solidFill>
              </a:rPr>
              <a:t>纲要</a:t>
            </a:r>
            <a:endParaRPr lang="en-US" altLang="zh-CN" sz="4000" b="1" dirty="0" smtClean="0">
              <a:solidFill>
                <a:srgbClr val="3333FF"/>
              </a:solidFill>
            </a:endParaRPr>
          </a:p>
          <a:p>
            <a:pPr>
              <a:buNone/>
            </a:pPr>
            <a:endParaRPr lang="en-US" altLang="zh-CN" dirty="0" smtClean="0"/>
          </a:p>
          <a:p>
            <a:pPr>
              <a:buNone/>
            </a:pPr>
            <a:r>
              <a:rPr lang="zh-CN" altLang="en-US" dirty="0" smtClean="0"/>
              <a:t>一</a:t>
            </a:r>
            <a:r>
              <a:rPr lang="en-US" altLang="zh-CN" dirty="0" smtClean="0">
                <a:latin typeface="+mn-ea"/>
              </a:rPr>
              <a:t>.</a:t>
            </a:r>
            <a:r>
              <a:rPr lang="zh-CN" altLang="en-US" dirty="0" smtClean="0"/>
              <a:t>安全生产形势</a:t>
            </a:r>
            <a:endParaRPr lang="en-US" altLang="zh-CN" dirty="0" smtClean="0"/>
          </a:p>
          <a:p>
            <a:pPr>
              <a:buNone/>
            </a:pPr>
            <a:r>
              <a:rPr lang="zh-CN" altLang="en-US" dirty="0" smtClean="0"/>
              <a:t>二</a:t>
            </a:r>
            <a:r>
              <a:rPr lang="en-US" altLang="zh-CN" dirty="0" smtClean="0">
                <a:latin typeface="+mn-ea"/>
              </a:rPr>
              <a:t>.</a:t>
            </a:r>
            <a:r>
              <a:rPr lang="zh-CN" altLang="en-US" dirty="0" smtClean="0"/>
              <a:t>安全基础概念</a:t>
            </a:r>
            <a:endParaRPr lang="en-US" altLang="zh-CN" dirty="0" smtClean="0"/>
          </a:p>
          <a:p>
            <a:pPr>
              <a:buNone/>
            </a:pPr>
            <a:r>
              <a:rPr lang="zh-CN" altLang="en-US" dirty="0" smtClean="0"/>
              <a:t>三</a:t>
            </a:r>
            <a:r>
              <a:rPr lang="en-US" altLang="zh-CN" dirty="0" smtClean="0">
                <a:latin typeface="+mn-ea"/>
              </a:rPr>
              <a:t>.</a:t>
            </a:r>
            <a:r>
              <a:rPr lang="zh-CN" altLang="en-US" dirty="0" smtClean="0"/>
              <a:t>安全法律法规</a:t>
            </a:r>
            <a:endParaRPr lang="en-US" altLang="zh-CN" dirty="0" smtClean="0"/>
          </a:p>
          <a:p>
            <a:pPr>
              <a:buNone/>
            </a:pPr>
            <a:r>
              <a:rPr lang="zh-CN" altLang="en-US" dirty="0" smtClean="0"/>
              <a:t>四</a:t>
            </a:r>
            <a:r>
              <a:rPr lang="en-US" altLang="zh-CN" dirty="0" smtClean="0">
                <a:latin typeface="+mn-ea"/>
              </a:rPr>
              <a:t>.</a:t>
            </a:r>
            <a:r>
              <a:rPr lang="en-US" altLang="zh-CN" dirty="0" smtClean="0"/>
              <a:t> </a:t>
            </a:r>
            <a:r>
              <a:rPr lang="zh-CN" altLang="en-US" dirty="0" smtClean="0"/>
              <a:t>办公室安全工作</a:t>
            </a:r>
            <a:endParaRPr lang="en-US" altLang="zh-CN" dirty="0" smtClean="0"/>
          </a:p>
          <a:p>
            <a:pPr>
              <a:buNone/>
            </a:pPr>
            <a:r>
              <a:rPr lang="zh-CN" altLang="en-US" dirty="0" smtClean="0"/>
              <a:t>五</a:t>
            </a:r>
            <a:r>
              <a:rPr lang="en-US" altLang="zh-CN" dirty="0" smtClean="0">
                <a:latin typeface="+mn-ea"/>
              </a:rPr>
              <a:t>.</a:t>
            </a:r>
            <a:r>
              <a:rPr lang="en-US" altLang="zh-CN" dirty="0" smtClean="0"/>
              <a:t> </a:t>
            </a:r>
            <a:r>
              <a:rPr lang="zh-CN" altLang="en-US" dirty="0" smtClean="0"/>
              <a:t>紧急突发情况的处理</a:t>
            </a:r>
            <a:endParaRPr lang="en-US" altLang="zh-CN" dirty="0" smtClean="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1124744"/>
            <a:ext cx="8229600" cy="5161776"/>
          </a:xfrm>
        </p:spPr>
        <p:txBody>
          <a:bodyPr>
            <a:normAutofit/>
          </a:bodyPr>
          <a:lstStyle/>
          <a:p>
            <a:pPr marL="0" indent="0">
              <a:spcBef>
                <a:spcPts val="0"/>
              </a:spcBef>
              <a:buNone/>
            </a:pPr>
            <a:r>
              <a:rPr lang="zh-CN" altLang="en-US" dirty="0" smtClean="0">
                <a:solidFill>
                  <a:srgbClr val="3333FF"/>
                </a:solidFill>
              </a:rPr>
              <a:t> 预防火灾危害：</a:t>
            </a:r>
            <a:endParaRPr lang="en-US" altLang="zh-CN" dirty="0" smtClean="0">
              <a:solidFill>
                <a:srgbClr val="3333FF"/>
              </a:solidFill>
            </a:endParaRPr>
          </a:p>
          <a:p>
            <a:pPr marL="0" indent="0">
              <a:spcBef>
                <a:spcPts val="0"/>
              </a:spcBef>
            </a:pPr>
            <a:endParaRPr lang="en-US" altLang="zh-CN" dirty="0" smtClean="0"/>
          </a:p>
          <a:p>
            <a:pPr marL="0" indent="0">
              <a:lnSpc>
                <a:spcPct val="110000"/>
              </a:lnSpc>
              <a:spcBef>
                <a:spcPts val="0"/>
              </a:spcBef>
            </a:pPr>
            <a:r>
              <a:rPr lang="en-US" altLang="zh-CN" sz="2800" dirty="0" smtClean="0">
                <a:latin typeface="+mn-ea"/>
              </a:rPr>
              <a:t>1</a:t>
            </a:r>
            <a:r>
              <a:rPr lang="zh-CN" altLang="en-US" sz="2800" dirty="0" smtClean="0">
                <a:latin typeface="+mn-ea"/>
              </a:rPr>
              <a:t>、不在办公室、禁烟火区域吸烟和使用明火。</a:t>
            </a:r>
            <a:endParaRPr lang="en-US" altLang="zh-CN" sz="2800" dirty="0" smtClean="0">
              <a:latin typeface="+mn-ea"/>
            </a:endParaRPr>
          </a:p>
          <a:p>
            <a:pPr marL="0" indent="0">
              <a:lnSpc>
                <a:spcPct val="110000"/>
              </a:lnSpc>
              <a:spcBef>
                <a:spcPts val="0"/>
              </a:spcBef>
            </a:pPr>
            <a:r>
              <a:rPr lang="en-US" altLang="zh-CN" sz="2800" dirty="0" smtClean="0">
                <a:latin typeface="+mn-ea"/>
              </a:rPr>
              <a:t>2</a:t>
            </a:r>
            <a:r>
              <a:rPr lang="zh-CN" altLang="en-US" sz="2800" dirty="0" smtClean="0">
                <a:latin typeface="+mn-ea"/>
              </a:rPr>
              <a:t>、不在办公室存放易燃易爆、有毒物质。</a:t>
            </a:r>
            <a:endParaRPr lang="en-US" altLang="zh-CN" sz="2800" dirty="0" smtClean="0">
              <a:latin typeface="+mn-ea"/>
            </a:endParaRPr>
          </a:p>
          <a:p>
            <a:pPr marL="0" indent="0">
              <a:lnSpc>
                <a:spcPct val="110000"/>
              </a:lnSpc>
              <a:spcBef>
                <a:spcPts val="0"/>
              </a:spcBef>
            </a:pPr>
            <a:r>
              <a:rPr lang="en-US" altLang="zh-CN" sz="2800" dirty="0" smtClean="0">
                <a:latin typeface="+mn-ea"/>
              </a:rPr>
              <a:t>3</a:t>
            </a:r>
            <a:r>
              <a:rPr lang="zh-CN" altLang="en-US" sz="2800" dirty="0" smtClean="0">
                <a:latin typeface="+mn-ea"/>
              </a:rPr>
              <a:t>、不乱拉乱接电线，防止超负荷用电。</a:t>
            </a:r>
            <a:endParaRPr lang="en-US" altLang="zh-CN" sz="2800" dirty="0" smtClean="0">
              <a:latin typeface="+mn-ea"/>
            </a:endParaRPr>
          </a:p>
          <a:p>
            <a:pPr marL="0" indent="0">
              <a:lnSpc>
                <a:spcPct val="110000"/>
              </a:lnSpc>
              <a:spcBef>
                <a:spcPts val="0"/>
              </a:spcBef>
            </a:pPr>
            <a:r>
              <a:rPr lang="en-US" altLang="zh-CN" sz="2800" dirty="0" smtClean="0">
                <a:latin typeface="+mn-ea"/>
              </a:rPr>
              <a:t>4</a:t>
            </a:r>
            <a:r>
              <a:rPr lang="zh-CN" altLang="en-US" sz="2800" dirty="0" smtClean="0">
                <a:latin typeface="+mn-ea"/>
              </a:rPr>
              <a:t>、熟悉办公环境周围的楼梯位置，至少熟记两个</a:t>
            </a:r>
            <a:endParaRPr lang="en-US" altLang="zh-CN" sz="2800" dirty="0" smtClean="0">
              <a:latin typeface="+mn-ea"/>
            </a:endParaRPr>
          </a:p>
          <a:p>
            <a:pPr marL="0" indent="0">
              <a:lnSpc>
                <a:spcPct val="110000"/>
              </a:lnSpc>
              <a:spcBef>
                <a:spcPts val="0"/>
              </a:spcBef>
              <a:buNone/>
            </a:pPr>
            <a:r>
              <a:rPr lang="en-US" altLang="zh-CN" sz="2800" dirty="0" smtClean="0">
                <a:latin typeface="+mn-ea"/>
              </a:rPr>
              <a:t>    </a:t>
            </a:r>
            <a:r>
              <a:rPr lang="zh-CN" altLang="en-US" sz="2800" dirty="0" smtClean="0">
                <a:latin typeface="+mn-ea"/>
              </a:rPr>
              <a:t>以上的疏散出口。</a:t>
            </a:r>
            <a:endParaRPr lang="zh-CN" altLang="en-US" sz="2800" dirty="0" smtClean="0">
              <a:latin typeface="+mn-ea"/>
            </a:endParaRPr>
          </a:p>
          <a:p>
            <a:pPr marL="0" indent="0">
              <a:lnSpc>
                <a:spcPct val="110000"/>
              </a:lnSpc>
              <a:spcBef>
                <a:spcPts val="0"/>
              </a:spcBef>
            </a:pPr>
            <a:r>
              <a:rPr lang="en-US" altLang="zh-CN" sz="2800" dirty="0" smtClean="0">
                <a:latin typeface="+mn-ea"/>
              </a:rPr>
              <a:t>5</a:t>
            </a:r>
            <a:r>
              <a:rPr lang="zh-CN" altLang="en-US" sz="2800" dirty="0" smtClean="0">
                <a:latin typeface="+mn-ea"/>
              </a:rPr>
              <a:t>、要熟悉所在办公环境的消防设施，比如灭火器</a:t>
            </a:r>
            <a:endParaRPr lang="en-US" altLang="zh-CN" sz="2800" dirty="0" smtClean="0">
              <a:latin typeface="+mn-ea"/>
            </a:endParaRPr>
          </a:p>
          <a:p>
            <a:pPr marL="0" indent="0">
              <a:lnSpc>
                <a:spcPct val="110000"/>
              </a:lnSpc>
              <a:spcBef>
                <a:spcPts val="0"/>
              </a:spcBef>
              <a:buNone/>
            </a:pPr>
            <a:r>
              <a:rPr lang="en-US" altLang="zh-CN" sz="2800" dirty="0" smtClean="0">
                <a:latin typeface="+mn-ea"/>
              </a:rPr>
              <a:t>    </a:t>
            </a:r>
            <a:r>
              <a:rPr lang="zh-CN" altLang="en-US" sz="2800" dirty="0" smtClean="0">
                <a:latin typeface="+mn-ea"/>
              </a:rPr>
              <a:t>的位置、消防栓的位置、火灾紧急报警装置等。</a:t>
            </a:r>
            <a:endParaRPr lang="zh-CN" altLang="en-US" sz="2800" dirty="0" smtClean="0">
              <a:latin typeface="+mn-ea"/>
            </a:endParaRPr>
          </a:p>
          <a:p>
            <a:pPr marL="0" indent="0">
              <a:lnSpc>
                <a:spcPct val="110000"/>
              </a:lnSpc>
              <a:spcBef>
                <a:spcPts val="0"/>
              </a:spcBef>
            </a:pPr>
            <a:r>
              <a:rPr lang="en-US" altLang="zh-CN" sz="2800" dirty="0" smtClean="0">
                <a:latin typeface="+mn-ea"/>
              </a:rPr>
              <a:t>6</a:t>
            </a:r>
            <a:r>
              <a:rPr lang="zh-CN" altLang="en-US" sz="2800" dirty="0" smtClean="0">
                <a:latin typeface="+mn-ea"/>
              </a:rPr>
              <a:t>、经常检查周围是否有引起火灾不安全情况</a:t>
            </a:r>
            <a:r>
              <a:rPr lang="zh-CN" altLang="en-US" sz="2800" dirty="0" smtClean="0"/>
              <a:t>。</a:t>
            </a:r>
            <a:endParaRPr lang="zh-CN" altLang="en-US" sz="2800" dirty="0" smtClean="0"/>
          </a:p>
          <a:p>
            <a:endParaRPr lang="zh-CN" alt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endParaRPr lang="zh-CN" altLang="en-US"/>
          </a:p>
        </p:txBody>
      </p:sp>
      <p:pic>
        <p:nvPicPr>
          <p:cNvPr id="2050" name="Picture 2" descr="C:\Documents and Settings\Administrator\桌面\新建文件夹 (3)\20083610363779.jpg"/>
          <p:cNvPicPr>
            <a:picLocks noChangeAspect="1" noChangeArrowheads="1"/>
          </p:cNvPicPr>
          <p:nvPr/>
        </p:nvPicPr>
        <p:blipFill>
          <a:blip r:embed="rId1" cstate="print"/>
          <a:srcRect/>
          <a:stretch>
            <a:fillRect/>
          </a:stretch>
        </p:blipFill>
        <p:spPr bwMode="auto">
          <a:xfrm>
            <a:off x="467544" y="0"/>
            <a:ext cx="8064896" cy="6605356"/>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3074" name="Picture 2" descr="C:\Documents and Settings\Administrator\桌面\新建文件夹 (3)\200836103623548.jpg"/>
          <p:cNvPicPr>
            <a:picLocks noChangeAspect="1" noChangeArrowheads="1"/>
          </p:cNvPicPr>
          <p:nvPr/>
        </p:nvPicPr>
        <p:blipFill>
          <a:blip r:embed="rId1" cstate="print"/>
          <a:srcRect/>
          <a:stretch>
            <a:fillRect/>
          </a:stretch>
        </p:blipFill>
        <p:spPr bwMode="auto">
          <a:xfrm>
            <a:off x="30714" y="332656"/>
            <a:ext cx="9113286" cy="6120680"/>
          </a:xfrm>
          <a:prstGeom prst="rect">
            <a:avLst/>
          </a:prstGeom>
          <a:noFill/>
        </p:spPr>
      </p:pic>
      <p:sp>
        <p:nvSpPr>
          <p:cNvPr id="6" name="圆角矩形 5"/>
          <p:cNvSpPr/>
          <p:nvPr/>
        </p:nvSpPr>
        <p:spPr>
          <a:xfrm>
            <a:off x="3779912" y="3933056"/>
            <a:ext cx="1440160"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宋体" panose="02010600030101010101" pitchFamily="2" charset="-122"/>
                <a:ea typeface="宋体" panose="02010600030101010101" pitchFamily="2" charset="-122"/>
              </a:rPr>
              <a:t>禁止燃放鞭炮</a:t>
            </a:r>
            <a:endParaRPr lang="zh-CN" altLang="en-US" sz="1400" dirty="0">
              <a:solidFill>
                <a:schemeClr val="tx1"/>
              </a:solidFill>
              <a:latin typeface="宋体" panose="02010600030101010101" pitchFamily="2" charset="-122"/>
              <a:ea typeface="宋体" panose="02010600030101010101" pitchFamily="2" charset="-122"/>
            </a:endParaRPr>
          </a:p>
        </p:txBody>
      </p:sp>
      <p:sp>
        <p:nvSpPr>
          <p:cNvPr id="5" name="圆角矩形 4"/>
          <p:cNvSpPr/>
          <p:nvPr/>
        </p:nvSpPr>
        <p:spPr>
          <a:xfrm>
            <a:off x="5724128" y="3933056"/>
            <a:ext cx="1440160" cy="3600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tx1"/>
                </a:solidFill>
                <a:latin typeface="宋体" panose="02010600030101010101" pitchFamily="2" charset="-122"/>
                <a:ea typeface="宋体" panose="02010600030101010101" pitchFamily="2" charset="-122"/>
              </a:rPr>
              <a:t>禁止堵塞</a:t>
            </a:r>
            <a:endParaRPr lang="zh-CN" altLang="en-US" sz="1400" dirty="0">
              <a:solidFill>
                <a:schemeClr val="tx1"/>
              </a:solidFill>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692696"/>
            <a:ext cx="8229600" cy="5593824"/>
          </a:xfrm>
        </p:spPr>
        <p:txBody>
          <a:bodyPr>
            <a:normAutofit/>
          </a:bodyPr>
          <a:lstStyle/>
          <a:p>
            <a:pPr>
              <a:lnSpc>
                <a:spcPct val="90000"/>
              </a:lnSpc>
              <a:buNone/>
            </a:pPr>
            <a:r>
              <a:rPr lang="zh-CN" altLang="en-US" dirty="0" smtClean="0">
                <a:solidFill>
                  <a:srgbClr val="3333FF"/>
                </a:solidFill>
              </a:rPr>
              <a:t> 安全用电：</a:t>
            </a:r>
            <a:endParaRPr lang="en-US" altLang="zh-CN" dirty="0" smtClean="0">
              <a:solidFill>
                <a:srgbClr val="3333FF"/>
              </a:solidFill>
            </a:endParaRPr>
          </a:p>
          <a:p>
            <a:pPr>
              <a:lnSpc>
                <a:spcPct val="90000"/>
              </a:lnSpc>
              <a:buNone/>
            </a:pPr>
            <a:endParaRPr lang="en-US" altLang="zh-CN" dirty="0" smtClean="0">
              <a:solidFill>
                <a:srgbClr val="3333FF"/>
              </a:solidFill>
            </a:endParaRPr>
          </a:p>
          <a:p>
            <a:pPr>
              <a:lnSpc>
                <a:spcPct val="90000"/>
              </a:lnSpc>
            </a:pPr>
            <a:r>
              <a:rPr lang="zh-CN" altLang="en-US" sz="2800" dirty="0" smtClean="0"/>
              <a:t>把插头和接线直接插入墙上的插座里。不要用接线板一个一个地连接起长链条。</a:t>
            </a:r>
            <a:endParaRPr lang="zh-CN" altLang="en-US" sz="2800" dirty="0" smtClean="0"/>
          </a:p>
          <a:p>
            <a:pPr>
              <a:lnSpc>
                <a:spcPct val="90000"/>
              </a:lnSpc>
            </a:pPr>
            <a:r>
              <a:rPr lang="zh-CN" altLang="en-US" sz="2800" dirty="0" smtClean="0"/>
              <a:t>不要使用破损的接线板（表皮损伤，金属线裸露）。</a:t>
            </a:r>
            <a:endParaRPr lang="zh-CN" altLang="en-US" sz="2800" dirty="0" smtClean="0"/>
          </a:p>
          <a:p>
            <a:pPr>
              <a:lnSpc>
                <a:spcPct val="90000"/>
              </a:lnSpc>
            </a:pPr>
            <a:r>
              <a:rPr lang="zh-CN" altLang="en-US" sz="2800" dirty="0" smtClean="0"/>
              <a:t>不要用电线穿过门窗或墙壁，不要拖着电线从尖锐的边角划过，那样会损坏电线。</a:t>
            </a:r>
            <a:endParaRPr lang="zh-CN" altLang="en-US" sz="2800" dirty="0" smtClean="0"/>
          </a:p>
          <a:p>
            <a:pPr>
              <a:lnSpc>
                <a:spcPct val="90000"/>
              </a:lnSpc>
            </a:pPr>
            <a:r>
              <a:rPr lang="zh-CN" altLang="en-US" sz="2800" dirty="0" smtClean="0"/>
              <a:t>不要用电线横穿过走廊，那样会把人绊倒。</a:t>
            </a:r>
            <a:endParaRPr lang="zh-CN" altLang="en-US" sz="2800" dirty="0" smtClean="0"/>
          </a:p>
          <a:p>
            <a:pPr>
              <a:lnSpc>
                <a:spcPct val="90000"/>
              </a:lnSpc>
            </a:pPr>
            <a:r>
              <a:rPr lang="zh-CN" altLang="en-US" sz="2800" dirty="0" smtClean="0"/>
              <a:t>房间里的插座插上小型电器的时候，要格外地小心，像水壶，这些小型电器在使用时不要远离。</a:t>
            </a:r>
            <a:endParaRPr lang="en-US" altLang="zh-CN" sz="2800" dirty="0" smtClean="0"/>
          </a:p>
          <a:p>
            <a:pPr>
              <a:lnSpc>
                <a:spcPct val="90000"/>
              </a:lnSpc>
            </a:pPr>
            <a:r>
              <a:rPr lang="zh-CN" altLang="en-US" sz="2800" dirty="0" smtClean="0"/>
              <a:t>电器故障、电线连接由电工操作。</a:t>
            </a:r>
            <a:endParaRPr lang="zh-CN" altLang="en-US" sz="2800" dirty="0" smtClean="0"/>
          </a:p>
          <a:p>
            <a:endParaRPr lang="zh-CN" alt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48680"/>
            <a:ext cx="8229600" cy="5737840"/>
          </a:xfrm>
        </p:spPr>
        <p:txBody>
          <a:bodyPr>
            <a:normAutofit fontScale="62500" lnSpcReduction="20000"/>
          </a:bodyPr>
          <a:lstStyle/>
          <a:p>
            <a:pPr marL="0" indent="0">
              <a:lnSpc>
                <a:spcPct val="120000"/>
              </a:lnSpc>
              <a:spcBef>
                <a:spcPts val="0"/>
              </a:spcBef>
              <a:buFont typeface="Wingdings" panose="05000000000000000000" pitchFamily="2" charset="2"/>
              <a:buNone/>
            </a:pPr>
            <a:r>
              <a:rPr lang="zh-CN" altLang="en-US" dirty="0" smtClean="0">
                <a:solidFill>
                  <a:srgbClr val="FF3300"/>
                </a:solidFill>
                <a:latin typeface="+mn-ea"/>
              </a:rPr>
              <a:t>    许多人认为办公室是安全的工作地点。然而，危险是无处不在。</a:t>
            </a:r>
            <a:endParaRPr lang="en-US" altLang="zh-CN" dirty="0" smtClean="0">
              <a:solidFill>
                <a:srgbClr val="FF3300"/>
              </a:solidFill>
              <a:latin typeface="+mn-ea"/>
            </a:endParaRPr>
          </a:p>
          <a:p>
            <a:pPr marL="0" indent="0">
              <a:lnSpc>
                <a:spcPct val="120000"/>
              </a:lnSpc>
              <a:spcBef>
                <a:spcPts val="0"/>
              </a:spcBef>
              <a:buFont typeface="Wingdings" panose="05000000000000000000" pitchFamily="2" charset="2"/>
              <a:buNone/>
            </a:pPr>
            <a:r>
              <a:rPr lang="en-US" altLang="zh-CN" dirty="0" smtClean="0">
                <a:solidFill>
                  <a:srgbClr val="FF3300"/>
                </a:solidFill>
                <a:latin typeface="+mn-ea"/>
              </a:rPr>
              <a:t>    </a:t>
            </a:r>
            <a:r>
              <a:rPr lang="zh-CN" altLang="en-US" dirty="0" smtClean="0">
                <a:solidFill>
                  <a:srgbClr val="FF3300"/>
                </a:solidFill>
                <a:latin typeface="+mn-ea"/>
              </a:rPr>
              <a:t>在办公室工作时，你应该：</a:t>
            </a:r>
            <a:endParaRPr lang="en-US" altLang="zh-CN" dirty="0" smtClean="0">
              <a:solidFill>
                <a:srgbClr val="FF3300"/>
              </a:solidFill>
              <a:latin typeface="+mn-ea"/>
            </a:endParaRPr>
          </a:p>
          <a:p>
            <a:pPr marL="0" indent="0">
              <a:lnSpc>
                <a:spcPct val="120000"/>
              </a:lnSpc>
              <a:spcBef>
                <a:spcPts val="0"/>
              </a:spcBef>
              <a:buFont typeface="Wingdings" panose="05000000000000000000" pitchFamily="2" charset="2"/>
              <a:buNone/>
            </a:pPr>
            <a:endParaRPr lang="zh-CN" altLang="en-US" dirty="0" smtClean="0">
              <a:solidFill>
                <a:srgbClr val="FF3300"/>
              </a:solidFill>
              <a:latin typeface="+mn-ea"/>
            </a:endParaRPr>
          </a:p>
          <a:p>
            <a:pPr marL="0" indent="0">
              <a:lnSpc>
                <a:spcPct val="130000"/>
              </a:lnSpc>
              <a:spcBef>
                <a:spcPts val="0"/>
              </a:spcBef>
            </a:pPr>
            <a:r>
              <a:rPr lang="zh-CN" altLang="en-US" sz="3400" dirty="0" smtClean="0">
                <a:latin typeface="+mn-ea"/>
              </a:rPr>
              <a:t> 文件抽屉不用的时候要关好，每次最多只打开一个抽屉。</a:t>
            </a:r>
            <a:endParaRPr lang="zh-CN" altLang="en-US" sz="3400" dirty="0" smtClean="0">
              <a:latin typeface="+mn-ea"/>
            </a:endParaRPr>
          </a:p>
          <a:p>
            <a:pPr marL="0" indent="0">
              <a:lnSpc>
                <a:spcPct val="130000"/>
              </a:lnSpc>
              <a:spcBef>
                <a:spcPts val="0"/>
              </a:spcBef>
            </a:pPr>
            <a:r>
              <a:rPr lang="zh-CN" altLang="en-US" sz="3400" dirty="0" smtClean="0">
                <a:latin typeface="+mn-ea"/>
              </a:rPr>
              <a:t> 永远不要坐在倾斜的椅子上。</a:t>
            </a:r>
            <a:endParaRPr lang="zh-CN" altLang="en-US" sz="3400" dirty="0" smtClean="0">
              <a:latin typeface="+mn-ea"/>
            </a:endParaRPr>
          </a:p>
          <a:p>
            <a:pPr marL="0" indent="0">
              <a:lnSpc>
                <a:spcPct val="130000"/>
              </a:lnSpc>
              <a:spcBef>
                <a:spcPts val="0"/>
              </a:spcBef>
            </a:pPr>
            <a:r>
              <a:rPr lang="zh-CN" altLang="en-US" sz="3400" dirty="0" smtClean="0">
                <a:latin typeface="+mn-ea"/>
              </a:rPr>
              <a:t> 看着你要走的路，永远不要一边看书一边走路，一边发短信一   </a:t>
            </a:r>
            <a:endParaRPr lang="en-US" altLang="zh-CN" sz="3400" dirty="0" smtClean="0">
              <a:latin typeface="+mn-ea"/>
            </a:endParaRPr>
          </a:p>
          <a:p>
            <a:pPr marL="0" indent="0">
              <a:lnSpc>
                <a:spcPct val="130000"/>
              </a:lnSpc>
              <a:spcBef>
                <a:spcPts val="0"/>
              </a:spcBef>
              <a:buNone/>
            </a:pPr>
            <a:r>
              <a:rPr lang="en-US" altLang="zh-CN" sz="3400" dirty="0" smtClean="0">
                <a:latin typeface="+mn-ea"/>
              </a:rPr>
              <a:t>  </a:t>
            </a:r>
            <a:r>
              <a:rPr lang="zh-CN" altLang="en-US" sz="3400" dirty="0" smtClean="0">
                <a:latin typeface="+mn-ea"/>
              </a:rPr>
              <a:t>边上下楼梯。</a:t>
            </a:r>
            <a:endParaRPr lang="zh-CN" altLang="en-US" sz="3400" dirty="0" smtClean="0">
              <a:latin typeface="+mn-ea"/>
            </a:endParaRPr>
          </a:p>
          <a:p>
            <a:pPr marL="0" indent="0">
              <a:lnSpc>
                <a:spcPct val="130000"/>
              </a:lnSpc>
              <a:spcBef>
                <a:spcPts val="0"/>
              </a:spcBef>
            </a:pPr>
            <a:r>
              <a:rPr lang="zh-CN" altLang="en-US" sz="3400" dirty="0" smtClean="0">
                <a:latin typeface="+mn-ea"/>
              </a:rPr>
              <a:t> 永远不要站在桌子上或椅子上取高处的东西。</a:t>
            </a:r>
            <a:endParaRPr lang="zh-CN" altLang="en-US" sz="3400" dirty="0" smtClean="0">
              <a:latin typeface="+mn-ea"/>
            </a:endParaRPr>
          </a:p>
          <a:p>
            <a:pPr marL="0" indent="0">
              <a:lnSpc>
                <a:spcPct val="130000"/>
              </a:lnSpc>
              <a:spcBef>
                <a:spcPts val="0"/>
              </a:spcBef>
            </a:pPr>
            <a:r>
              <a:rPr lang="zh-CN" altLang="en-US" sz="3400" dirty="0" smtClean="0">
                <a:latin typeface="+mn-ea"/>
              </a:rPr>
              <a:t> 窗户及窗台上不要随意摆放东西，防止东西从窗户掉下去，防</a:t>
            </a:r>
            <a:endParaRPr lang="en-US" altLang="zh-CN" sz="3400" dirty="0" smtClean="0">
              <a:latin typeface="+mn-ea"/>
            </a:endParaRPr>
          </a:p>
          <a:p>
            <a:pPr marL="0" indent="0">
              <a:lnSpc>
                <a:spcPct val="130000"/>
              </a:lnSpc>
              <a:spcBef>
                <a:spcPts val="0"/>
              </a:spcBef>
              <a:buNone/>
            </a:pPr>
            <a:r>
              <a:rPr lang="en-US" altLang="zh-CN" sz="3400" dirty="0" smtClean="0">
                <a:latin typeface="+mn-ea"/>
              </a:rPr>
              <a:t>  </a:t>
            </a:r>
            <a:r>
              <a:rPr lang="zh-CN" altLang="en-US" sz="3400" dirty="0" smtClean="0">
                <a:latin typeface="+mn-ea"/>
              </a:rPr>
              <a:t>止落下伤人。</a:t>
            </a:r>
            <a:endParaRPr lang="zh-CN" altLang="en-US" sz="3400" dirty="0" smtClean="0">
              <a:latin typeface="+mn-ea"/>
            </a:endParaRPr>
          </a:p>
          <a:p>
            <a:pPr marL="0" indent="0">
              <a:lnSpc>
                <a:spcPct val="130000"/>
              </a:lnSpc>
              <a:spcBef>
                <a:spcPts val="0"/>
              </a:spcBef>
            </a:pPr>
            <a:r>
              <a:rPr lang="zh-CN" altLang="en-US" sz="3400" dirty="0" smtClean="0">
                <a:latin typeface="+mn-ea"/>
              </a:rPr>
              <a:t> 永远注意不要堵住通向配电柜或者紧急出口的通道。</a:t>
            </a:r>
            <a:endParaRPr lang="zh-CN" altLang="en-US" sz="3400" dirty="0" smtClean="0">
              <a:latin typeface="+mn-ea"/>
            </a:endParaRPr>
          </a:p>
          <a:p>
            <a:pPr marL="0" indent="0">
              <a:lnSpc>
                <a:spcPct val="130000"/>
              </a:lnSpc>
              <a:spcBef>
                <a:spcPts val="0"/>
              </a:spcBef>
            </a:pPr>
            <a:r>
              <a:rPr lang="zh-CN" altLang="en-US" sz="3400" dirty="0" smtClean="0">
                <a:latin typeface="+mn-ea"/>
              </a:rPr>
              <a:t> 保持疏散通道畅通无阻。</a:t>
            </a:r>
            <a:endParaRPr lang="zh-CN" altLang="en-US" sz="3400" dirty="0" smtClean="0">
              <a:latin typeface="+mn-ea"/>
            </a:endParaRPr>
          </a:p>
          <a:p>
            <a:pPr marL="0" indent="0">
              <a:lnSpc>
                <a:spcPct val="130000"/>
              </a:lnSpc>
              <a:spcBef>
                <a:spcPts val="0"/>
              </a:spcBef>
            </a:pPr>
            <a:r>
              <a:rPr lang="zh-CN" altLang="en-US" sz="3400" dirty="0" smtClean="0">
                <a:latin typeface="+mn-ea"/>
              </a:rPr>
              <a:t> 避免造成拌倒危险。</a:t>
            </a:r>
            <a:endParaRPr lang="zh-CN" altLang="en-US" sz="3400" dirty="0" smtClean="0">
              <a:latin typeface="+mn-ea"/>
            </a:endParaRPr>
          </a:p>
          <a:p>
            <a:pPr marL="0" indent="0">
              <a:lnSpc>
                <a:spcPct val="130000"/>
              </a:lnSpc>
              <a:spcBef>
                <a:spcPts val="0"/>
              </a:spcBef>
            </a:pPr>
            <a:r>
              <a:rPr lang="zh-CN" altLang="en-US" sz="3400" dirty="0" smtClean="0">
                <a:latin typeface="+mn-ea"/>
              </a:rPr>
              <a:t> 永远不要把箱子堆放到距离屋顶五十公分的高处。</a:t>
            </a:r>
            <a:endParaRPr lang="en-US" altLang="zh-CN" sz="3400" dirty="0" smtClean="0">
              <a:latin typeface="+mn-ea"/>
            </a:endParaRPr>
          </a:p>
          <a:p>
            <a:pPr marL="0" indent="0">
              <a:lnSpc>
                <a:spcPct val="130000"/>
              </a:lnSpc>
              <a:spcBef>
                <a:spcPts val="0"/>
              </a:spcBef>
            </a:pPr>
            <a:r>
              <a:rPr lang="zh-CN" altLang="en-US" sz="3400" dirty="0" smtClean="0">
                <a:latin typeface="+mn-ea"/>
              </a:rPr>
              <a:t> 使用梯子前要检查其安全可靠性，上下梯子要踩稳。</a:t>
            </a:r>
            <a:endParaRPr lang="zh-CN" altLang="en-US" sz="3400" dirty="0">
              <a:latin typeface="+mn-ea"/>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7813"/>
            <a:ext cx="8229600" cy="1017587"/>
          </a:xfrm>
        </p:spPr>
        <p:txBody>
          <a:bodyPr>
            <a:normAutofit/>
          </a:bodyPr>
          <a:lstStyle/>
          <a:p>
            <a:pPr algn="l"/>
            <a:r>
              <a:rPr lang="zh-CN" altLang="en-US" sz="3200" dirty="0" smtClean="0">
                <a:solidFill>
                  <a:srgbClr val="FF0000"/>
                </a:solidFill>
              </a:rPr>
              <a:t>现</a:t>
            </a:r>
            <a:r>
              <a:rPr lang="zh-CN" altLang="en-US" sz="3200" dirty="0">
                <a:solidFill>
                  <a:srgbClr val="FF0000"/>
                </a:solidFill>
              </a:rPr>
              <a:t>代办公室的隐形杀手</a:t>
            </a:r>
            <a:endParaRPr lang="zh-CN" altLang="en-US" sz="3200" dirty="0">
              <a:solidFill>
                <a:srgbClr val="FF0000"/>
              </a:solidFill>
            </a:endParaRPr>
          </a:p>
        </p:txBody>
      </p:sp>
      <p:sp>
        <p:nvSpPr>
          <p:cNvPr id="14339" name="Rectangle 3"/>
          <p:cNvSpPr>
            <a:spLocks noGrp="1" noChangeArrowheads="1"/>
          </p:cNvSpPr>
          <p:nvPr>
            <p:ph idx="1"/>
          </p:nvPr>
        </p:nvSpPr>
        <p:spPr>
          <a:xfrm>
            <a:off x="467544" y="1484784"/>
            <a:ext cx="8229600" cy="4754563"/>
          </a:xfrm>
        </p:spPr>
        <p:txBody>
          <a:bodyPr>
            <a:normAutofit fontScale="92500"/>
          </a:bodyPr>
          <a:lstStyle/>
          <a:p>
            <a:pPr>
              <a:lnSpc>
                <a:spcPct val="90000"/>
              </a:lnSpc>
              <a:buNone/>
            </a:pPr>
            <a:r>
              <a:rPr lang="en-US" altLang="zh-CN" sz="3000" dirty="0" smtClean="0">
                <a:solidFill>
                  <a:srgbClr val="3333FF"/>
                </a:solidFill>
              </a:rPr>
              <a:t>1</a:t>
            </a:r>
            <a:r>
              <a:rPr lang="en-US" altLang="zh-CN" sz="3000" dirty="0">
                <a:solidFill>
                  <a:srgbClr val="3333FF"/>
                </a:solidFill>
              </a:rPr>
              <a:t>“</a:t>
            </a:r>
            <a:r>
              <a:rPr lang="zh-CN" altLang="en-US" sz="3000" dirty="0">
                <a:solidFill>
                  <a:srgbClr val="3333FF"/>
                </a:solidFill>
              </a:rPr>
              <a:t>鼠疫”：调整你的高度</a:t>
            </a:r>
            <a:br>
              <a:rPr lang="zh-CN" altLang="en-US" sz="2100" dirty="0"/>
            </a:br>
            <a:r>
              <a:rPr lang="zh-CN" altLang="en-US" sz="2100" dirty="0" smtClean="0"/>
              <a:t></a:t>
            </a:r>
            <a:endParaRPr lang="en-US" altLang="zh-CN" sz="2100" dirty="0" smtClean="0"/>
          </a:p>
          <a:p>
            <a:pPr marL="0" indent="0">
              <a:lnSpc>
                <a:spcPct val="110000"/>
              </a:lnSpc>
              <a:spcBef>
                <a:spcPts val="0"/>
              </a:spcBef>
              <a:buNone/>
            </a:pPr>
            <a:r>
              <a:rPr lang="en-US" altLang="zh-CN" sz="2100" dirty="0" smtClean="0"/>
              <a:t>         </a:t>
            </a:r>
            <a:r>
              <a:rPr lang="zh-CN" altLang="en-US" sz="2100" dirty="0" smtClean="0"/>
              <a:t>手</a:t>
            </a:r>
            <a:r>
              <a:rPr lang="zh-CN" altLang="en-US" sz="2100" dirty="0"/>
              <a:t>腕生疼，肩膀发麻，手指关节不灵活</a:t>
            </a:r>
            <a:r>
              <a:rPr lang="en-US" altLang="zh-CN" sz="2100" dirty="0"/>
              <a:t>……</a:t>
            </a:r>
            <a:r>
              <a:rPr lang="zh-CN" altLang="en-US" sz="2100" dirty="0"/>
              <a:t>办公室“鼠疫”蔓延。别担心，只是小小的鼠标在作怪。外科专家认为，鼠标比键盘更容易对手造成伤害，而这种疾病多见于女性，其发病率是男性的</a:t>
            </a:r>
            <a:r>
              <a:rPr lang="en-US" altLang="zh-CN" sz="2100" dirty="0"/>
              <a:t>3</a:t>
            </a:r>
            <a:r>
              <a:rPr lang="zh-CN" altLang="en-US" sz="2100" dirty="0"/>
              <a:t>倍。医生发现，</a:t>
            </a:r>
            <a:r>
              <a:rPr lang="zh-CN" altLang="en-US" sz="2100" dirty="0">
                <a:solidFill>
                  <a:srgbClr val="C00000"/>
                </a:solidFill>
              </a:rPr>
              <a:t>鼠标的位置越高，对手腕的损伤越大</a:t>
            </a:r>
            <a:r>
              <a:rPr lang="zh-CN" altLang="en-US" sz="2100" dirty="0"/>
              <a:t>；</a:t>
            </a:r>
            <a:r>
              <a:rPr lang="zh-CN" altLang="en-US" sz="2100" dirty="0">
                <a:solidFill>
                  <a:srgbClr val="C00000"/>
                </a:solidFill>
              </a:rPr>
              <a:t>鼠标距身体越远，对肩的损伤越大</a:t>
            </a:r>
            <a:r>
              <a:rPr lang="zh-CN" altLang="en-US" sz="2100" dirty="0"/>
              <a:t>。因此，鼠标应该放在一个稍低位置，这个位置相当于坐姿情况下，上臂与地面垂直时肘部的高度。键盘的位置也应该和这个差不多</a:t>
            </a:r>
            <a:r>
              <a:rPr lang="zh-CN" altLang="en-US" sz="2100" dirty="0" smtClean="0"/>
              <a:t>。</a:t>
            </a:r>
            <a:endParaRPr lang="en-US" altLang="zh-CN" sz="2100" dirty="0" smtClean="0"/>
          </a:p>
          <a:p>
            <a:pPr marL="0" indent="0">
              <a:lnSpc>
                <a:spcPct val="110000"/>
              </a:lnSpc>
              <a:spcBef>
                <a:spcPts val="0"/>
              </a:spcBef>
              <a:buNone/>
            </a:pPr>
            <a:br>
              <a:rPr lang="zh-CN" altLang="en-US" sz="2100" dirty="0"/>
            </a:br>
            <a:r>
              <a:rPr lang="zh-CN" altLang="en-US" sz="2100" dirty="0"/>
              <a:t>很多电脑桌都没有鼠标的专用位置，这样把鼠标放在桌面上长期工作，对人的损害不言而喻。如果无法调节鼠标位置，可以把键盘和鼠标都放到桌面上，然后把转椅升高。桌面相对降低，也就缩短了身体和桌面之间的距离。</a:t>
            </a:r>
            <a:br>
              <a:rPr lang="zh-CN" altLang="en-US" sz="2100" dirty="0"/>
            </a:br>
            <a:br>
              <a:rPr lang="zh-CN" altLang="en-US" sz="2100" dirty="0"/>
            </a:br>
            <a:endParaRPr lang="zh-CN" altLang="en-US" sz="2100" dirty="0"/>
          </a:p>
        </p:txBody>
      </p:sp>
    </p:spTree>
  </p:cSld>
  <p:clrMapOvr>
    <a:masterClrMapping/>
  </p:clrMapOvr>
  <p:transition>
    <p:pull dir="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457200" y="609600"/>
            <a:ext cx="8229600" cy="5516563"/>
          </a:xfrm>
        </p:spPr>
        <p:txBody>
          <a:bodyPr>
            <a:normAutofit fontScale="92500"/>
          </a:bodyPr>
          <a:lstStyle/>
          <a:p>
            <a:pPr>
              <a:lnSpc>
                <a:spcPct val="90000"/>
              </a:lnSpc>
              <a:buNone/>
            </a:pPr>
            <a:r>
              <a:rPr lang="en-US" altLang="zh-CN" sz="3500" dirty="0" smtClean="0">
                <a:solidFill>
                  <a:srgbClr val="3333FF"/>
                </a:solidFill>
              </a:rPr>
              <a:t> 2 </a:t>
            </a:r>
            <a:r>
              <a:rPr lang="zh-CN" altLang="en-US" sz="3500" dirty="0">
                <a:solidFill>
                  <a:srgbClr val="3333FF"/>
                </a:solidFill>
              </a:rPr>
              <a:t>现代办公器材的健康隐</a:t>
            </a:r>
            <a:r>
              <a:rPr lang="zh-CN" altLang="en-US" sz="3500" dirty="0" smtClean="0">
                <a:solidFill>
                  <a:srgbClr val="3333FF"/>
                </a:solidFill>
              </a:rPr>
              <a:t>患</a:t>
            </a:r>
            <a:endParaRPr lang="en-US" altLang="zh-CN" sz="3500" dirty="0" smtClean="0">
              <a:solidFill>
                <a:srgbClr val="3333FF"/>
              </a:solidFill>
            </a:endParaRPr>
          </a:p>
          <a:p>
            <a:pPr>
              <a:lnSpc>
                <a:spcPct val="90000"/>
              </a:lnSpc>
              <a:buNone/>
            </a:pPr>
            <a:endParaRPr lang="zh-CN" altLang="en-US" sz="2600" dirty="0">
              <a:solidFill>
                <a:srgbClr val="3333FF"/>
              </a:solidFill>
            </a:endParaRPr>
          </a:p>
          <a:p>
            <a:pPr marL="0" indent="0">
              <a:lnSpc>
                <a:spcPct val="110000"/>
              </a:lnSpc>
              <a:spcBef>
                <a:spcPts val="0"/>
              </a:spcBef>
            </a:pPr>
            <a:r>
              <a:rPr lang="zh-CN" altLang="en-US" sz="2600" dirty="0" smtClean="0"/>
              <a:t>  </a:t>
            </a:r>
            <a:r>
              <a:rPr lang="zh-CN" altLang="en-US" sz="2400" dirty="0" smtClean="0"/>
              <a:t>在</a:t>
            </a:r>
            <a:r>
              <a:rPr lang="zh-CN" altLang="en-US" sz="2400" dirty="0"/>
              <a:t>大办公平台上，电脑、打印机和复印机分布的密度往往非常高，它们在安静运转的同时也给附近人们的健康带来了隐患</a:t>
            </a:r>
            <a:r>
              <a:rPr lang="zh-CN" altLang="en-US" sz="2400" dirty="0" smtClean="0"/>
              <a:t>。</a:t>
            </a:r>
            <a:endParaRPr lang="en-US" altLang="zh-CN" sz="2400" dirty="0" smtClean="0"/>
          </a:p>
          <a:p>
            <a:pPr marL="0" indent="0">
              <a:lnSpc>
                <a:spcPct val="110000"/>
              </a:lnSpc>
              <a:spcBef>
                <a:spcPts val="0"/>
              </a:spcBef>
            </a:pPr>
            <a:endParaRPr lang="en-US" altLang="zh-CN" sz="2400" dirty="0" smtClean="0"/>
          </a:p>
          <a:p>
            <a:pPr marL="0" indent="0">
              <a:lnSpc>
                <a:spcPct val="110000"/>
              </a:lnSpc>
              <a:spcBef>
                <a:spcPts val="0"/>
              </a:spcBef>
            </a:pPr>
            <a:r>
              <a:rPr lang="en-US" altLang="zh-CN" sz="2400" dirty="0" smtClean="0"/>
              <a:t>      </a:t>
            </a:r>
            <a:r>
              <a:rPr lang="zh-CN" altLang="en-US" sz="2400" dirty="0" smtClean="0"/>
              <a:t>目</a:t>
            </a:r>
            <a:r>
              <a:rPr lang="zh-CN" altLang="en-US" sz="2400" dirty="0"/>
              <a:t>前的</a:t>
            </a:r>
            <a:r>
              <a:rPr lang="zh-CN" altLang="en-US" sz="2400" dirty="0">
                <a:solidFill>
                  <a:srgbClr val="3333FF"/>
                </a:solidFill>
              </a:rPr>
              <a:t>复印机</a:t>
            </a:r>
            <a:r>
              <a:rPr lang="zh-CN" altLang="en-US" sz="2400" dirty="0"/>
              <a:t>一般都是静电复印，静电电压非常高，因此会产生大量</a:t>
            </a:r>
            <a:r>
              <a:rPr lang="zh-CN" altLang="en-US" sz="2400" dirty="0">
                <a:solidFill>
                  <a:srgbClr val="FF0000"/>
                </a:solidFill>
              </a:rPr>
              <a:t>臭氧</a:t>
            </a:r>
            <a:r>
              <a:rPr lang="zh-CN" altLang="en-US" sz="2400" dirty="0"/>
              <a:t>。如果通风不好，办公环境内臭氧浓度高，就很容易使人感到胸闷</a:t>
            </a:r>
            <a:r>
              <a:rPr lang="zh-CN" altLang="en-US" sz="2400" dirty="0" smtClean="0"/>
              <a:t>。</a:t>
            </a:r>
            <a:endParaRPr lang="en-US" altLang="zh-CN" sz="2400" dirty="0" smtClean="0"/>
          </a:p>
          <a:p>
            <a:pPr marL="0" indent="0">
              <a:lnSpc>
                <a:spcPct val="110000"/>
              </a:lnSpc>
              <a:spcBef>
                <a:spcPts val="0"/>
              </a:spcBef>
            </a:pPr>
            <a:r>
              <a:rPr lang="zh-CN" altLang="en-US" sz="2400" dirty="0" smtClean="0"/>
              <a:t>      而</a:t>
            </a:r>
            <a:r>
              <a:rPr lang="zh-CN" altLang="en-US" sz="2400" dirty="0">
                <a:solidFill>
                  <a:srgbClr val="3333FF"/>
                </a:solidFill>
              </a:rPr>
              <a:t>喷墨打印机</a:t>
            </a:r>
            <a:r>
              <a:rPr lang="zh-CN" altLang="en-US" sz="2400" dirty="0"/>
              <a:t>喷出的墨汁颗粒非常小，肉眼不容易察觉，但会漂浮在空气中，这种</a:t>
            </a:r>
            <a:r>
              <a:rPr lang="zh-CN" altLang="en-US" sz="2400" dirty="0">
                <a:solidFill>
                  <a:srgbClr val="FF0000"/>
                </a:solidFill>
              </a:rPr>
              <a:t>可吸入颗粒物</a:t>
            </a:r>
            <a:r>
              <a:rPr lang="zh-CN" altLang="en-US" sz="2400" dirty="0"/>
              <a:t>也会对人的呼吸系统造成伤害</a:t>
            </a:r>
            <a:r>
              <a:rPr lang="zh-CN" altLang="en-US" sz="2400" dirty="0" smtClean="0"/>
              <a:t>。  </a:t>
            </a:r>
            <a:endParaRPr lang="en-US" altLang="zh-CN" sz="2400" dirty="0" smtClean="0"/>
          </a:p>
          <a:p>
            <a:pPr marL="0" indent="0">
              <a:lnSpc>
                <a:spcPct val="110000"/>
              </a:lnSpc>
              <a:spcBef>
                <a:spcPts val="0"/>
              </a:spcBef>
            </a:pPr>
            <a:r>
              <a:rPr lang="en-US" altLang="zh-CN" sz="2400" dirty="0" smtClean="0"/>
              <a:t>      </a:t>
            </a:r>
            <a:r>
              <a:rPr lang="zh-CN" altLang="en-US" sz="2400" dirty="0" smtClean="0">
                <a:solidFill>
                  <a:srgbClr val="3333FF"/>
                </a:solidFill>
              </a:rPr>
              <a:t>电</a:t>
            </a:r>
            <a:r>
              <a:rPr lang="zh-CN" altLang="en-US" sz="2400" dirty="0">
                <a:solidFill>
                  <a:srgbClr val="3333FF"/>
                </a:solidFill>
              </a:rPr>
              <a:t>脑</a:t>
            </a:r>
            <a:r>
              <a:rPr lang="zh-CN" altLang="en-US" sz="2400" dirty="0"/>
              <a:t>产生的主要污染物</a:t>
            </a:r>
            <a:r>
              <a:rPr lang="zh-CN" altLang="en-US" sz="2400" dirty="0" smtClean="0"/>
              <a:t>是</a:t>
            </a:r>
            <a:r>
              <a:rPr lang="zh-CN" altLang="en-US" sz="2400" dirty="0" smtClean="0">
                <a:solidFill>
                  <a:srgbClr val="FF0000"/>
                </a:solidFill>
              </a:rPr>
              <a:t>臭氧</a:t>
            </a:r>
            <a:r>
              <a:rPr lang="zh-CN" altLang="en-US" sz="2400" dirty="0" smtClean="0"/>
              <a:t>和</a:t>
            </a:r>
            <a:r>
              <a:rPr lang="zh-CN" altLang="en-US" sz="2400" dirty="0" smtClean="0">
                <a:solidFill>
                  <a:srgbClr val="FF0000"/>
                </a:solidFill>
              </a:rPr>
              <a:t>电磁辐射</a:t>
            </a:r>
            <a:r>
              <a:rPr lang="zh-CN" altLang="en-US" sz="2400" dirty="0" smtClean="0"/>
              <a:t>。</a:t>
            </a:r>
            <a:r>
              <a:rPr lang="zh-CN" altLang="en-US" sz="2400" dirty="0"/>
              <a:t>研究表明长期低强度的电磁辐射可对人体的中枢</a:t>
            </a:r>
            <a:r>
              <a:rPr lang="zh-CN" altLang="en-US" sz="2400" dirty="0" smtClean="0"/>
              <a:t>神经</a:t>
            </a:r>
            <a:r>
              <a:rPr lang="zh-CN" altLang="en-US" sz="2400" dirty="0"/>
              <a:t>系统、心血管系统、血液系统、视觉系统以及肌体免疫功能等造成多方面的损害</a:t>
            </a:r>
            <a:r>
              <a:rPr lang="zh-CN" altLang="en-US" sz="2400" dirty="0" smtClean="0"/>
              <a:t>。</a:t>
            </a:r>
            <a:endParaRPr lang="zh-CN" altLang="en-US" sz="2600" dirty="0"/>
          </a:p>
        </p:txBody>
      </p:sp>
    </p:spTree>
  </p:cSld>
  <p:clrMapOvr>
    <a:masterClrMapping/>
  </p:clrMapOvr>
  <p:transition>
    <p:pull dir="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en-US" altLang="zh-CN" sz="2800" dirty="0" smtClean="0">
                <a:latin typeface="Arial" panose="020B0604020202020204"/>
              </a:rPr>
              <a:t>“</a:t>
            </a:r>
            <a:r>
              <a:rPr lang="zh-CN" altLang="en-US" sz="2800" dirty="0" smtClean="0"/>
              <a:t>电脑病</a:t>
            </a:r>
            <a:r>
              <a:rPr lang="zh-CN" altLang="en-US" sz="2800" dirty="0" smtClean="0">
                <a:latin typeface="Arial" panose="020B0604020202020204"/>
              </a:rPr>
              <a:t>”</a:t>
            </a:r>
            <a:r>
              <a:rPr lang="zh-CN" altLang="en-US" sz="2800" dirty="0" smtClean="0"/>
              <a:t>的防治之道</a:t>
            </a:r>
            <a:endParaRPr lang="zh-CN" altLang="en-US" sz="2800" dirty="0"/>
          </a:p>
        </p:txBody>
      </p:sp>
      <p:sp>
        <p:nvSpPr>
          <p:cNvPr id="3" name="内容占位符 2"/>
          <p:cNvSpPr>
            <a:spLocks noGrp="1"/>
          </p:cNvSpPr>
          <p:nvPr>
            <p:ph idx="1"/>
          </p:nvPr>
        </p:nvSpPr>
        <p:spPr>
          <a:xfrm>
            <a:off x="457200" y="1340768"/>
            <a:ext cx="8219256" cy="5328592"/>
          </a:xfrm>
        </p:spPr>
        <p:txBody>
          <a:bodyPr>
            <a:normAutofit fontScale="55000" lnSpcReduction="20000"/>
          </a:bodyPr>
          <a:lstStyle/>
          <a:p>
            <a:pPr marL="0" indent="0">
              <a:lnSpc>
                <a:spcPct val="120000"/>
              </a:lnSpc>
              <a:spcBef>
                <a:spcPts val="0"/>
              </a:spcBef>
            </a:pPr>
            <a:r>
              <a:rPr lang="en-US" altLang="zh-CN" dirty="0" smtClean="0"/>
              <a:t> </a:t>
            </a:r>
            <a:r>
              <a:rPr lang="zh-CN" altLang="en-US" dirty="0" smtClean="0"/>
              <a:t>１、</a:t>
            </a:r>
            <a:r>
              <a:rPr lang="zh-CN" altLang="en-US" b="1" dirty="0" smtClean="0">
                <a:solidFill>
                  <a:srgbClr val="3333FF"/>
                </a:solidFill>
              </a:rPr>
              <a:t>注意劳逸结合，防止肌腱劳损。</a:t>
            </a:r>
            <a:r>
              <a:rPr lang="zh-CN" altLang="en-US" dirty="0" smtClean="0"/>
              <a:t>长时间操作电脑会导致手指关节、手腕、   </a:t>
            </a:r>
            <a:endParaRPr lang="en-US" altLang="zh-CN" dirty="0" smtClean="0"/>
          </a:p>
          <a:p>
            <a:pPr marL="0" indent="0">
              <a:lnSpc>
                <a:spcPct val="120000"/>
              </a:lnSpc>
              <a:spcBef>
                <a:spcPts val="0"/>
              </a:spcBef>
              <a:buNone/>
            </a:pPr>
            <a:r>
              <a:rPr lang="en-US" altLang="zh-CN" dirty="0" smtClean="0"/>
              <a:t>          </a:t>
            </a:r>
            <a:r>
              <a:rPr lang="zh-CN" altLang="en-US" dirty="0" smtClean="0"/>
              <a:t>手臂肌肉、双肩、颈部、背部等出现酸胀疼痛。 </a:t>
            </a:r>
            <a:endParaRPr lang="zh-CN" altLang="en-US" dirty="0" smtClean="0"/>
          </a:p>
          <a:p>
            <a:pPr marL="0" indent="0">
              <a:lnSpc>
                <a:spcPct val="120000"/>
              </a:lnSpc>
              <a:spcBef>
                <a:spcPts val="0"/>
              </a:spcBef>
            </a:pPr>
            <a:r>
              <a:rPr lang="zh-CN" altLang="en-US" dirty="0" smtClean="0"/>
              <a:t> ２、</a:t>
            </a:r>
            <a:r>
              <a:rPr lang="zh-CN" altLang="en-US" b="1" dirty="0" smtClean="0">
                <a:solidFill>
                  <a:srgbClr val="3333FF"/>
                </a:solidFill>
              </a:rPr>
              <a:t>注意用眼卫生。</a:t>
            </a:r>
            <a:r>
              <a:rPr lang="zh-CN" altLang="en-US" dirty="0" smtClean="0"/>
              <a:t>眼睛与文稿、与屏幕的距离应保持在５０厘米以上。 </a:t>
            </a:r>
            <a:endParaRPr lang="zh-CN" altLang="en-US" dirty="0" smtClean="0"/>
          </a:p>
          <a:p>
            <a:pPr marL="0" indent="0">
              <a:lnSpc>
                <a:spcPct val="120000"/>
              </a:lnSpc>
              <a:spcBef>
                <a:spcPts val="0"/>
              </a:spcBef>
            </a:pPr>
            <a:r>
              <a:rPr lang="zh-CN" altLang="en-US" dirty="0" smtClean="0"/>
              <a:t> ３、</a:t>
            </a:r>
            <a:r>
              <a:rPr lang="zh-CN" altLang="en-US" b="1" dirty="0" smtClean="0">
                <a:solidFill>
                  <a:srgbClr val="3333FF"/>
                </a:solidFill>
              </a:rPr>
              <a:t>怀孕者每周接触电脑时间不要超过２０小时</a:t>
            </a:r>
            <a:r>
              <a:rPr lang="zh-CN" altLang="en-US" dirty="0" smtClean="0"/>
              <a:t>。要防止长时间坐着引起盆腔</a:t>
            </a:r>
            <a:endParaRPr lang="en-US" altLang="zh-CN" dirty="0" smtClean="0"/>
          </a:p>
          <a:p>
            <a:pPr marL="0" indent="0">
              <a:lnSpc>
                <a:spcPct val="120000"/>
              </a:lnSpc>
              <a:spcBef>
                <a:spcPts val="0"/>
              </a:spcBef>
              <a:buNone/>
            </a:pPr>
            <a:r>
              <a:rPr lang="en-US" altLang="zh-CN" dirty="0" smtClean="0"/>
              <a:t>           </a:t>
            </a:r>
            <a:r>
              <a:rPr lang="zh-CN" altLang="en-US" dirty="0" smtClean="0"/>
              <a:t>血液滞留不畅，做到张弛有度 要注意电脑与座椅坐姿的高低配合，以让胎 </a:t>
            </a:r>
            <a:endParaRPr lang="en-US" altLang="zh-CN" dirty="0" smtClean="0"/>
          </a:p>
          <a:p>
            <a:pPr marL="0" indent="0">
              <a:lnSpc>
                <a:spcPct val="120000"/>
              </a:lnSpc>
              <a:spcBef>
                <a:spcPts val="0"/>
              </a:spcBef>
              <a:buNone/>
            </a:pPr>
            <a:r>
              <a:rPr lang="en-US" altLang="zh-CN" dirty="0" smtClean="0"/>
              <a:t>           </a:t>
            </a:r>
            <a:r>
              <a:rPr lang="zh-CN" altLang="en-US" dirty="0" smtClean="0"/>
              <a:t>儿健康发育。 </a:t>
            </a:r>
            <a:endParaRPr lang="zh-CN" altLang="en-US" dirty="0" smtClean="0"/>
          </a:p>
          <a:p>
            <a:pPr marL="0" indent="0">
              <a:lnSpc>
                <a:spcPct val="120000"/>
              </a:lnSpc>
              <a:spcBef>
                <a:spcPts val="0"/>
              </a:spcBef>
            </a:pPr>
            <a:r>
              <a:rPr lang="zh-CN" altLang="en-US" dirty="0" smtClean="0"/>
              <a:t>４、长期从事电脑操作者，应多吃一些</a:t>
            </a:r>
            <a:r>
              <a:rPr lang="zh-CN" altLang="en-US" b="1" dirty="0" smtClean="0">
                <a:solidFill>
                  <a:srgbClr val="3333FF"/>
                </a:solidFill>
              </a:rPr>
              <a:t>新鲜的蔬菜和水果</a:t>
            </a:r>
            <a:r>
              <a:rPr lang="zh-CN" altLang="en-US" dirty="0" smtClean="0"/>
              <a:t>，同时增加维生素Ａ、</a:t>
            </a:r>
            <a:endParaRPr lang="en-US" altLang="zh-CN" dirty="0" smtClean="0"/>
          </a:p>
          <a:p>
            <a:pPr marL="0" indent="0">
              <a:lnSpc>
                <a:spcPct val="120000"/>
              </a:lnSpc>
              <a:spcBef>
                <a:spcPts val="0"/>
              </a:spcBef>
              <a:buNone/>
            </a:pPr>
            <a:r>
              <a:rPr lang="en-US" altLang="zh-CN" dirty="0" smtClean="0"/>
              <a:t>          </a:t>
            </a:r>
            <a:r>
              <a:rPr lang="zh-CN" altLang="en-US" dirty="0" smtClean="0"/>
              <a:t>Ｂ１、Ｃ、Ｅ的摄入。 </a:t>
            </a:r>
            <a:endParaRPr lang="zh-CN" altLang="en-US" dirty="0" smtClean="0"/>
          </a:p>
          <a:p>
            <a:pPr marL="0" indent="0">
              <a:lnSpc>
                <a:spcPct val="120000"/>
              </a:lnSpc>
              <a:spcBef>
                <a:spcPts val="0"/>
              </a:spcBef>
            </a:pPr>
            <a:r>
              <a:rPr lang="zh-CN" altLang="en-US" dirty="0" smtClean="0"/>
              <a:t>５、</a:t>
            </a:r>
            <a:r>
              <a:rPr lang="zh-CN" altLang="en-US" b="1" dirty="0" smtClean="0">
                <a:solidFill>
                  <a:srgbClr val="3333FF"/>
                </a:solidFill>
              </a:rPr>
              <a:t>每天泡点绿茶。</a:t>
            </a:r>
            <a:r>
              <a:rPr lang="zh-CN" altLang="en-US" dirty="0" smtClean="0"/>
              <a:t>茶叶中的脂多糖可改善机体造血功能。人体注入脂多糖后，</a:t>
            </a:r>
            <a:endParaRPr lang="en-US" altLang="zh-CN" dirty="0" smtClean="0"/>
          </a:p>
          <a:p>
            <a:pPr marL="0" indent="0">
              <a:lnSpc>
                <a:spcPct val="120000"/>
              </a:lnSpc>
              <a:spcBef>
                <a:spcPts val="0"/>
              </a:spcBef>
              <a:buNone/>
            </a:pPr>
            <a:r>
              <a:rPr lang="en-US" altLang="zh-CN" dirty="0" smtClean="0"/>
              <a:t>         </a:t>
            </a:r>
            <a:r>
              <a:rPr lang="zh-CN" altLang="en-US" dirty="0" smtClean="0"/>
              <a:t>在短时间内即可增强机体非特异性免疫力。茶叶还能防辐射损害。 </a:t>
            </a:r>
            <a:endParaRPr lang="zh-CN" altLang="en-US" dirty="0" smtClean="0"/>
          </a:p>
          <a:p>
            <a:pPr marL="0" indent="0">
              <a:lnSpc>
                <a:spcPct val="120000"/>
              </a:lnSpc>
              <a:spcBef>
                <a:spcPts val="0"/>
              </a:spcBef>
            </a:pPr>
            <a:r>
              <a:rPr lang="zh-CN" altLang="en-US" dirty="0" smtClean="0"/>
              <a:t>６、为避免荧光屏反光或不清晰，</a:t>
            </a:r>
            <a:r>
              <a:rPr lang="zh-CN" altLang="en-US" b="1" dirty="0" smtClean="0">
                <a:solidFill>
                  <a:srgbClr val="3333FF"/>
                </a:solidFill>
              </a:rPr>
              <a:t>电脑不应放置在窗户的对面或背面</a:t>
            </a:r>
            <a:r>
              <a:rPr lang="zh-CN" altLang="en-US" dirty="0" smtClean="0"/>
              <a:t>；</a:t>
            </a:r>
            <a:r>
              <a:rPr lang="zh-CN" altLang="en-US" b="1" dirty="0" smtClean="0">
                <a:solidFill>
                  <a:srgbClr val="3333FF"/>
                </a:solidFill>
              </a:rPr>
              <a:t>环境照</a:t>
            </a:r>
            <a:endParaRPr lang="en-US" altLang="zh-CN" b="1" dirty="0" smtClean="0">
              <a:solidFill>
                <a:srgbClr val="3333FF"/>
              </a:solidFill>
            </a:endParaRPr>
          </a:p>
          <a:p>
            <a:pPr marL="0" indent="0">
              <a:lnSpc>
                <a:spcPct val="120000"/>
              </a:lnSpc>
              <a:spcBef>
                <a:spcPts val="0"/>
              </a:spcBef>
              <a:buNone/>
            </a:pPr>
            <a:r>
              <a:rPr lang="en-US" altLang="zh-CN" b="1" dirty="0" smtClean="0">
                <a:solidFill>
                  <a:srgbClr val="3333FF"/>
                </a:solidFill>
              </a:rPr>
              <a:t>          </a:t>
            </a:r>
            <a:r>
              <a:rPr lang="zh-CN" altLang="en-US" b="1" dirty="0" smtClean="0">
                <a:solidFill>
                  <a:srgbClr val="3333FF"/>
                </a:solidFill>
              </a:rPr>
              <a:t>明要柔和</a:t>
            </a:r>
            <a:r>
              <a:rPr lang="zh-CN" altLang="en-US" dirty="0" smtClean="0"/>
              <a:t>，如果操作者身后有窗户应拉上窗帘，避免亮光直接照射到屏幕</a:t>
            </a:r>
            <a:endParaRPr lang="en-US" altLang="zh-CN" dirty="0" smtClean="0"/>
          </a:p>
          <a:p>
            <a:pPr marL="0" indent="0">
              <a:lnSpc>
                <a:spcPct val="120000"/>
              </a:lnSpc>
              <a:spcBef>
                <a:spcPts val="0"/>
              </a:spcBef>
              <a:buNone/>
            </a:pPr>
            <a:r>
              <a:rPr lang="en-US" altLang="zh-CN" dirty="0" smtClean="0"/>
              <a:t>          </a:t>
            </a:r>
            <a:r>
              <a:rPr lang="zh-CN" altLang="en-US" dirty="0" smtClean="0"/>
              <a:t>上反射出明亮的影像造成眼部的疲劳。 </a:t>
            </a:r>
            <a:endParaRPr lang="zh-CN" altLang="en-US" dirty="0" smtClean="0"/>
          </a:p>
          <a:p>
            <a:pPr marL="0" indent="0">
              <a:lnSpc>
                <a:spcPct val="120000"/>
              </a:lnSpc>
              <a:spcBef>
                <a:spcPts val="0"/>
              </a:spcBef>
            </a:pPr>
            <a:r>
              <a:rPr lang="zh-CN" altLang="en-US" dirty="0" smtClean="0"/>
              <a:t>７、</a:t>
            </a:r>
            <a:r>
              <a:rPr lang="zh-CN" altLang="en-US" b="1" dirty="0" smtClean="0">
                <a:solidFill>
                  <a:srgbClr val="3333FF"/>
                </a:solidFill>
              </a:rPr>
              <a:t>电脑房间要经常通风</a:t>
            </a:r>
            <a:r>
              <a:rPr lang="zh-CN" altLang="en-US" dirty="0" smtClean="0"/>
              <a:t>，计算机附件的灰尘密度要比机房其它空间高出上百</a:t>
            </a:r>
            <a:endParaRPr lang="en-US" altLang="zh-CN" dirty="0" smtClean="0"/>
          </a:p>
          <a:p>
            <a:pPr marL="0" indent="0">
              <a:lnSpc>
                <a:spcPct val="120000"/>
              </a:lnSpc>
              <a:spcBef>
                <a:spcPts val="0"/>
              </a:spcBef>
              <a:buNone/>
            </a:pPr>
            <a:r>
              <a:rPr lang="en-US" altLang="zh-CN" dirty="0" smtClean="0"/>
              <a:t>           </a:t>
            </a:r>
            <a:r>
              <a:rPr lang="zh-CN" altLang="en-US" dirty="0" smtClean="0"/>
              <a:t>倍，它们长时间附着于人的皮肤上，可导致各类皮肤病。电脑房间要</a:t>
            </a:r>
            <a:r>
              <a:rPr lang="zh-CN" altLang="en-US" b="1" dirty="0" smtClean="0">
                <a:solidFill>
                  <a:srgbClr val="3333FF"/>
                </a:solidFill>
              </a:rPr>
              <a:t>保持</a:t>
            </a:r>
            <a:endParaRPr lang="en-US" altLang="zh-CN" b="1" dirty="0" smtClean="0">
              <a:solidFill>
                <a:srgbClr val="3333FF"/>
              </a:solidFill>
            </a:endParaRPr>
          </a:p>
          <a:p>
            <a:pPr marL="0" indent="0">
              <a:lnSpc>
                <a:spcPct val="120000"/>
              </a:lnSpc>
              <a:spcBef>
                <a:spcPts val="0"/>
              </a:spcBef>
              <a:buNone/>
            </a:pPr>
            <a:r>
              <a:rPr lang="en-US" altLang="zh-CN" b="1" dirty="0" smtClean="0">
                <a:solidFill>
                  <a:srgbClr val="3333FF"/>
                </a:solidFill>
              </a:rPr>
              <a:t>           </a:t>
            </a:r>
            <a:r>
              <a:rPr lang="zh-CN" altLang="en-US" b="1" dirty="0" smtClean="0">
                <a:solidFill>
                  <a:srgbClr val="3333FF"/>
                </a:solidFill>
              </a:rPr>
              <a:t>清洁卫生</a:t>
            </a:r>
            <a:r>
              <a:rPr lang="zh-CN" altLang="en-US" dirty="0" smtClean="0"/>
              <a:t>，电脑要定期擦洗。</a:t>
            </a:r>
            <a:endParaRPr lang="zh-CN" alt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67544" y="476672"/>
            <a:ext cx="8229600" cy="790575"/>
          </a:xfrm>
        </p:spPr>
        <p:txBody>
          <a:bodyPr>
            <a:normAutofit fontScale="90000"/>
          </a:bodyPr>
          <a:lstStyle/>
          <a:p>
            <a:pPr algn="l"/>
            <a:br>
              <a:rPr lang="en-US" altLang="zh-CN" sz="3400" dirty="0" smtClean="0"/>
            </a:br>
            <a:br>
              <a:rPr lang="en-US" altLang="zh-CN" sz="3400" dirty="0" smtClean="0"/>
            </a:br>
            <a:br>
              <a:rPr lang="en-US" altLang="zh-CN" sz="3400" dirty="0" smtClean="0"/>
            </a:br>
            <a:br>
              <a:rPr lang="en-US" altLang="zh-CN" sz="3400" dirty="0" smtClean="0"/>
            </a:br>
            <a:r>
              <a:rPr lang="en-US" altLang="zh-CN" sz="3400" dirty="0" smtClean="0"/>
              <a:t> </a:t>
            </a:r>
            <a:r>
              <a:rPr lang="en-US" altLang="zh-CN" sz="3600" dirty="0" smtClean="0">
                <a:solidFill>
                  <a:srgbClr val="3333FF"/>
                </a:solidFill>
              </a:rPr>
              <a:t>3  </a:t>
            </a:r>
            <a:r>
              <a:rPr lang="zh-CN" altLang="en-US" sz="3600" dirty="0" smtClean="0">
                <a:solidFill>
                  <a:srgbClr val="3333FF"/>
                </a:solidFill>
              </a:rPr>
              <a:t>键</a:t>
            </a:r>
            <a:r>
              <a:rPr lang="zh-CN" altLang="en-US" sz="3600" dirty="0">
                <a:solidFill>
                  <a:srgbClr val="3333FF"/>
                </a:solidFill>
              </a:rPr>
              <a:t>盘和电话：细菌天堂</a:t>
            </a:r>
            <a:br>
              <a:rPr lang="zh-CN" altLang="en-US" sz="3800" dirty="0"/>
            </a:br>
            <a:br>
              <a:rPr lang="zh-CN" altLang="en-US" sz="3400" dirty="0"/>
            </a:br>
            <a:br>
              <a:rPr lang="zh-CN" altLang="en-US" sz="3400" dirty="0"/>
            </a:br>
            <a:br>
              <a:rPr lang="zh-CN" altLang="en-US" sz="3800" dirty="0"/>
            </a:br>
            <a:endParaRPr lang="zh-CN" altLang="en-US" sz="3800" dirty="0"/>
          </a:p>
        </p:txBody>
      </p:sp>
      <p:sp>
        <p:nvSpPr>
          <p:cNvPr id="20483" name="Rectangle 3"/>
          <p:cNvSpPr>
            <a:spLocks noGrp="1" noChangeArrowheads="1"/>
          </p:cNvSpPr>
          <p:nvPr>
            <p:ph idx="1"/>
          </p:nvPr>
        </p:nvSpPr>
        <p:spPr>
          <a:xfrm>
            <a:off x="395536" y="1484784"/>
            <a:ext cx="8229600" cy="5059363"/>
          </a:xfrm>
        </p:spPr>
        <p:txBody>
          <a:bodyPr/>
          <a:lstStyle/>
          <a:p>
            <a:r>
              <a:rPr lang="en-US" altLang="zh-CN" sz="2100" dirty="0"/>
              <a:t>      </a:t>
            </a:r>
            <a:r>
              <a:rPr lang="zh-CN" altLang="en-US" sz="2100" dirty="0">
                <a:solidFill>
                  <a:srgbClr val="FF0000"/>
                </a:solidFill>
              </a:rPr>
              <a:t>不少人认为，门把手和电梯按键是细菌聚集地，然而，事实并非如此</a:t>
            </a:r>
            <a:r>
              <a:rPr lang="zh-CN" altLang="en-US" sz="2100" dirty="0" smtClean="0">
                <a:solidFill>
                  <a:srgbClr val="FF0000"/>
                </a:solidFill>
              </a:rPr>
              <a:t>。</a:t>
            </a:r>
            <a:endParaRPr lang="en-US" altLang="zh-CN" sz="2100" dirty="0" smtClean="0"/>
          </a:p>
          <a:p>
            <a:r>
              <a:rPr lang="en-US" altLang="zh-CN" sz="2100" dirty="0" smtClean="0"/>
              <a:t>        </a:t>
            </a:r>
            <a:r>
              <a:rPr lang="zh-CN" altLang="en-US" sz="2100" dirty="0" smtClean="0">
                <a:solidFill>
                  <a:srgbClr val="3333FF"/>
                </a:solidFill>
              </a:rPr>
              <a:t>电</a:t>
            </a:r>
            <a:r>
              <a:rPr lang="zh-CN" altLang="en-US" sz="2100" dirty="0">
                <a:solidFill>
                  <a:srgbClr val="3333FF"/>
                </a:solidFill>
              </a:rPr>
              <a:t>脑键盘</a:t>
            </a:r>
            <a:r>
              <a:rPr lang="zh-CN" altLang="en-US" sz="2100" dirty="0"/>
              <a:t>和</a:t>
            </a:r>
            <a:r>
              <a:rPr lang="zh-CN" altLang="en-US" sz="2100" dirty="0">
                <a:solidFill>
                  <a:srgbClr val="3333FF"/>
                </a:solidFill>
              </a:rPr>
              <a:t>电话</a:t>
            </a:r>
            <a:r>
              <a:rPr lang="zh-CN" altLang="en-US" sz="2100" dirty="0"/>
              <a:t>才是办公场所细菌最“青睐”的地方，特别是两者为公用时</a:t>
            </a:r>
            <a:r>
              <a:rPr lang="zh-CN" altLang="en-US" sz="2100" dirty="0" smtClean="0"/>
              <a:t>。专家研</a:t>
            </a:r>
            <a:r>
              <a:rPr lang="zh-CN" altLang="en-US" sz="2100" dirty="0"/>
              <a:t>究表明，平均每部</a:t>
            </a:r>
            <a:r>
              <a:rPr lang="zh-CN" altLang="en-US" sz="2100" b="1" dirty="0">
                <a:solidFill>
                  <a:srgbClr val="3333FF"/>
                </a:solidFill>
              </a:rPr>
              <a:t>台式电脑</a:t>
            </a:r>
            <a:r>
              <a:rPr lang="zh-CN" altLang="en-US" sz="2100" dirty="0"/>
              <a:t>上存在的细菌数量是坐便器上的</a:t>
            </a:r>
            <a:r>
              <a:rPr lang="en-US" altLang="zh-CN" sz="2100" dirty="0">
                <a:solidFill>
                  <a:srgbClr val="FF0000"/>
                </a:solidFill>
              </a:rPr>
              <a:t>400</a:t>
            </a:r>
            <a:r>
              <a:rPr lang="zh-CN" altLang="en-US" sz="2100" dirty="0">
                <a:solidFill>
                  <a:srgbClr val="FF0000"/>
                </a:solidFill>
              </a:rPr>
              <a:t>倍</a:t>
            </a:r>
            <a:r>
              <a:rPr lang="zh-CN" altLang="en-US" sz="2100" dirty="0"/>
              <a:t>，医学专家采样分析发现，键盘表面上的细菌多由电脑用户的汗液、唾沫等介质传播，其中隐藏着如金色葡萄球菌、烟曲霉等可引发疾病的细菌。</a:t>
            </a:r>
            <a:br>
              <a:rPr lang="zh-CN" altLang="en-US" sz="2100" dirty="0"/>
            </a:br>
            <a:r>
              <a:rPr lang="zh-CN" altLang="en-US" sz="2100" dirty="0" smtClean="0"/>
              <a:t></a:t>
            </a:r>
            <a:endParaRPr lang="en-US" altLang="zh-CN" sz="2100" dirty="0" smtClean="0"/>
          </a:p>
          <a:p>
            <a:r>
              <a:rPr lang="en-US" altLang="zh-CN" sz="2100" dirty="0" smtClean="0"/>
              <a:t>       </a:t>
            </a:r>
            <a:r>
              <a:rPr lang="zh-CN" altLang="en-US" sz="2100" dirty="0" smtClean="0"/>
              <a:t> </a:t>
            </a:r>
            <a:r>
              <a:rPr lang="zh-CN" altLang="en-US" sz="2100" dirty="0"/>
              <a:t>虚拟病毒会导致电脑死机，缩短其使用寿命；键盘上的真实病毒则会危害人体健康。而</a:t>
            </a:r>
            <a:r>
              <a:rPr lang="zh-CN" altLang="en-US" sz="2100" b="1" dirty="0">
                <a:solidFill>
                  <a:srgbClr val="3333FF"/>
                </a:solidFill>
              </a:rPr>
              <a:t>电话</a:t>
            </a:r>
            <a:r>
              <a:rPr lang="zh-CN" altLang="en-US" sz="2100" dirty="0"/>
              <a:t>是最容易</a:t>
            </a:r>
            <a:r>
              <a:rPr lang="zh-CN" altLang="en-US" sz="2100" dirty="0" smtClean="0"/>
              <a:t>在办公室里</a:t>
            </a:r>
            <a:r>
              <a:rPr lang="zh-CN" altLang="en-US" sz="2100" dirty="0"/>
              <a:t>传播疾病的办公用品。电话听筒上</a:t>
            </a:r>
            <a:r>
              <a:rPr lang="en-US" altLang="zh-CN" sz="2100" dirty="0">
                <a:solidFill>
                  <a:srgbClr val="3333FF"/>
                </a:solidFill>
              </a:rPr>
              <a:t>2/3</a:t>
            </a:r>
            <a:r>
              <a:rPr lang="zh-CN" altLang="en-US" sz="2100" dirty="0">
                <a:solidFill>
                  <a:srgbClr val="3333FF"/>
                </a:solidFill>
              </a:rPr>
              <a:t>的细菌</a:t>
            </a:r>
            <a:r>
              <a:rPr lang="zh-CN" altLang="en-US" sz="2100" dirty="0"/>
              <a:t>可以传给下一个拿电话的人，是办公室里传播感冒和腹泻的主要途径</a:t>
            </a:r>
            <a:r>
              <a:rPr lang="zh-CN" altLang="en-US" sz="2100" dirty="0" smtClean="0"/>
              <a:t>。</a:t>
            </a:r>
            <a:endParaRPr lang="zh-CN" altLang="en-US" dirty="0"/>
          </a:p>
        </p:txBody>
      </p:sp>
    </p:spTree>
  </p:cSld>
  <p:clrMapOvr>
    <a:masterClrMapping/>
  </p:clrMapOvr>
  <p:transition>
    <p:pull dir="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67544" y="548680"/>
            <a:ext cx="8229600" cy="714375"/>
          </a:xfrm>
        </p:spPr>
        <p:txBody>
          <a:bodyPr>
            <a:normAutofit/>
          </a:bodyPr>
          <a:lstStyle/>
          <a:p>
            <a:pPr algn="l"/>
            <a:r>
              <a:rPr lang="en-US" altLang="zh-CN" sz="3200" dirty="0" smtClean="0">
                <a:solidFill>
                  <a:srgbClr val="3333FF"/>
                </a:solidFill>
              </a:rPr>
              <a:t> 4  </a:t>
            </a:r>
            <a:r>
              <a:rPr lang="zh-CN" altLang="en-US" sz="3200" dirty="0" smtClean="0">
                <a:solidFill>
                  <a:srgbClr val="3333FF"/>
                </a:solidFill>
              </a:rPr>
              <a:t>空</a:t>
            </a:r>
            <a:r>
              <a:rPr lang="zh-CN" altLang="en-US" sz="3200" dirty="0">
                <a:solidFill>
                  <a:srgbClr val="3333FF"/>
                </a:solidFill>
              </a:rPr>
              <a:t>调的潜在危害 </a:t>
            </a:r>
            <a:endParaRPr lang="zh-CN" altLang="en-US" sz="3200" dirty="0">
              <a:solidFill>
                <a:srgbClr val="3333FF"/>
              </a:solidFill>
            </a:endParaRPr>
          </a:p>
        </p:txBody>
      </p:sp>
      <p:sp>
        <p:nvSpPr>
          <p:cNvPr id="21507" name="Rectangle 3"/>
          <p:cNvSpPr>
            <a:spLocks noGrp="1" noChangeArrowheads="1"/>
          </p:cNvSpPr>
          <p:nvPr>
            <p:ph idx="1"/>
          </p:nvPr>
        </p:nvSpPr>
        <p:spPr>
          <a:xfrm>
            <a:off x="467544" y="1484784"/>
            <a:ext cx="8229600" cy="4983163"/>
          </a:xfrm>
        </p:spPr>
        <p:txBody>
          <a:bodyPr/>
          <a:lstStyle/>
          <a:p>
            <a:r>
              <a:rPr lang="en-US" altLang="zh-CN" sz="1900" dirty="0"/>
              <a:t>     </a:t>
            </a:r>
            <a:r>
              <a:rPr lang="en-US" altLang="zh-CN" sz="1900" dirty="0" smtClean="0"/>
              <a:t>   </a:t>
            </a:r>
            <a:r>
              <a:rPr lang="zh-CN" altLang="en-US" sz="2100" dirty="0" smtClean="0"/>
              <a:t>空</a:t>
            </a:r>
            <a:r>
              <a:rPr lang="zh-CN" altLang="en-US" sz="2100" dirty="0"/>
              <a:t>调是绝大多数办公室里的必需品。无论是炎炎夏日还是严寒冬季，办公楼里的中央空调都能让你如沐春风，但是空调病也屡见不鲜。烦闷、乏力、嗜睡、胸闷、易感冒等症状，多与室内空气不流通有关。由于空调风管湿度高，长期密闭，不便于清洁，经常是病毒孳生的温床。尤其是公共场合的集中式空调（中央空调），每天夜间停止运行几个小时后再开时，风管里</a:t>
            </a:r>
            <a:r>
              <a:rPr lang="en-US" altLang="zh-CN" sz="2100" dirty="0">
                <a:solidFill>
                  <a:srgbClr val="FF0000"/>
                </a:solidFill>
              </a:rPr>
              <a:t>85</a:t>
            </a:r>
            <a:r>
              <a:rPr lang="zh-CN" altLang="en-US" sz="2100" dirty="0">
                <a:solidFill>
                  <a:srgbClr val="FF0000"/>
                </a:solidFill>
              </a:rPr>
              <a:t>％</a:t>
            </a:r>
            <a:r>
              <a:rPr lang="zh-CN" altLang="en-US" sz="2100" dirty="0"/>
              <a:t>都是孳生的</a:t>
            </a:r>
            <a:r>
              <a:rPr lang="zh-CN" altLang="en-US" sz="2100" dirty="0">
                <a:solidFill>
                  <a:srgbClr val="FF0000"/>
                </a:solidFill>
              </a:rPr>
              <a:t>病毒</a:t>
            </a:r>
            <a:r>
              <a:rPr lang="zh-CN" altLang="en-US" sz="2100" dirty="0"/>
              <a:t>。</a:t>
            </a:r>
            <a:br>
              <a:rPr lang="zh-CN" altLang="en-US" sz="2100" dirty="0"/>
            </a:br>
            <a:r>
              <a:rPr lang="zh-CN" altLang="en-US" sz="2100" dirty="0" smtClean="0"/>
              <a:t>   </a:t>
            </a:r>
            <a:r>
              <a:rPr lang="zh-CN" altLang="en-US" sz="2100" dirty="0"/>
              <a:t>因此，对空调进行定期清洁和消毒必不可少，但这需要专业技术，上班族在平时可以通过</a:t>
            </a:r>
            <a:r>
              <a:rPr lang="zh-CN" altLang="en-US" sz="2100" dirty="0">
                <a:solidFill>
                  <a:srgbClr val="3333FF"/>
                </a:solidFill>
              </a:rPr>
              <a:t>多让室内环境通风透气</a:t>
            </a:r>
            <a:r>
              <a:rPr lang="zh-CN" altLang="en-US" sz="2100" dirty="0"/>
              <a:t>、在桌上摆放易于吸收有毒物质的绿色植物等措施来自我保护，不让空气调节变成空气污染。</a:t>
            </a:r>
            <a:br>
              <a:rPr lang="zh-CN" altLang="en-US" sz="2100" dirty="0"/>
            </a:br>
            <a:br>
              <a:rPr lang="zh-CN" altLang="en-US" sz="2100" dirty="0"/>
            </a:br>
            <a:endParaRPr lang="zh-CN" altLang="en-US" sz="2100" dirty="0"/>
          </a:p>
        </p:txBody>
      </p:sp>
    </p:spTree>
  </p:cSld>
  <p:clrMapOvr>
    <a:masterClrMapping/>
  </p:clrMapOvr>
  <p:transition>
    <p:pull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68" y="476672"/>
            <a:ext cx="7787208" cy="850106"/>
          </a:xfrm>
        </p:spPr>
        <p:txBody>
          <a:bodyPr>
            <a:normAutofit/>
          </a:bodyPr>
          <a:lstStyle/>
          <a:p>
            <a:pPr algn="l"/>
            <a:r>
              <a:rPr lang="zh-CN" altLang="en-US" dirty="0" smtClean="0">
                <a:solidFill>
                  <a:srgbClr val="3333FF"/>
                </a:solidFill>
              </a:rPr>
              <a:t>一</a:t>
            </a:r>
            <a:r>
              <a:rPr lang="en-US" altLang="zh-CN" dirty="0" smtClean="0">
                <a:solidFill>
                  <a:srgbClr val="3333FF"/>
                </a:solidFill>
                <a:latin typeface="+mn-ea"/>
              </a:rPr>
              <a:t>.</a:t>
            </a:r>
            <a:r>
              <a:rPr lang="zh-CN" altLang="en-US" dirty="0" smtClean="0">
                <a:solidFill>
                  <a:srgbClr val="3333FF"/>
                </a:solidFill>
              </a:rPr>
              <a:t>安全生产形势</a:t>
            </a:r>
            <a:endParaRPr lang="zh-CN" altLang="en-US" dirty="0">
              <a:solidFill>
                <a:srgbClr val="3333FF"/>
              </a:solidFill>
            </a:endParaRPr>
          </a:p>
        </p:txBody>
      </p:sp>
      <p:sp>
        <p:nvSpPr>
          <p:cNvPr id="3" name="内容占位符 2"/>
          <p:cNvSpPr>
            <a:spLocks noGrp="1"/>
          </p:cNvSpPr>
          <p:nvPr>
            <p:ph idx="1"/>
          </p:nvPr>
        </p:nvSpPr>
        <p:spPr>
          <a:xfrm>
            <a:off x="683568" y="1628800"/>
            <a:ext cx="7859216" cy="4349080"/>
          </a:xfrm>
        </p:spPr>
        <p:txBody>
          <a:bodyPr>
            <a:normAutofit/>
          </a:bodyPr>
          <a:lstStyle/>
          <a:p>
            <a:r>
              <a:rPr lang="zh-CN" altLang="en-US" sz="2800" dirty="0" smtClean="0"/>
              <a:t>        国际劳工组织</a:t>
            </a:r>
            <a:r>
              <a:rPr lang="en-US" altLang="zh-CN" sz="2800" dirty="0" smtClean="0"/>
              <a:t>2003</a:t>
            </a:r>
            <a:r>
              <a:rPr lang="zh-CN" altLang="en-US" sz="2800" dirty="0" smtClean="0"/>
              <a:t>年</a:t>
            </a:r>
            <a:r>
              <a:rPr lang="en-US" altLang="zh-CN" sz="2800" dirty="0" smtClean="0"/>
              <a:t>4</a:t>
            </a:r>
            <a:r>
              <a:rPr lang="zh-CN" altLang="en-US" sz="2800" dirty="0" smtClean="0"/>
              <a:t>月</a:t>
            </a:r>
            <a:r>
              <a:rPr lang="en-US" altLang="zh-CN" sz="2800" dirty="0" smtClean="0"/>
              <a:t>28</a:t>
            </a:r>
            <a:r>
              <a:rPr lang="zh-CN" altLang="en-US" sz="2800" dirty="0" smtClean="0"/>
              <a:t>日在日内瓦组织的会议上公布：全球每年发生</a:t>
            </a:r>
            <a:r>
              <a:rPr lang="en-US" altLang="zh-CN" sz="2800" dirty="0" smtClean="0">
                <a:solidFill>
                  <a:srgbClr val="FF0000"/>
                </a:solidFill>
              </a:rPr>
              <a:t>2.7</a:t>
            </a:r>
            <a:r>
              <a:rPr lang="zh-CN" altLang="en-US" sz="2800" dirty="0" smtClean="0">
                <a:solidFill>
                  <a:srgbClr val="FF0000"/>
                </a:solidFill>
              </a:rPr>
              <a:t>亿</a:t>
            </a:r>
            <a:r>
              <a:rPr lang="zh-CN" altLang="en-US" sz="2800" dirty="0" smtClean="0"/>
              <a:t>起工伤事故和</a:t>
            </a:r>
            <a:r>
              <a:rPr lang="en-US" altLang="zh-CN" sz="2800" dirty="0" smtClean="0">
                <a:solidFill>
                  <a:srgbClr val="FF0000"/>
                </a:solidFill>
              </a:rPr>
              <a:t>1.6</a:t>
            </a:r>
            <a:r>
              <a:rPr lang="zh-CN" altLang="en-US" sz="2800" dirty="0" smtClean="0">
                <a:solidFill>
                  <a:srgbClr val="FF0000"/>
                </a:solidFill>
              </a:rPr>
              <a:t>亿</a:t>
            </a:r>
            <a:r>
              <a:rPr lang="zh-CN" altLang="en-US" sz="2800" dirty="0" smtClean="0"/>
              <a:t>例职业病，与工作有关的疾病和职业事故死亡人数达</a:t>
            </a:r>
            <a:r>
              <a:rPr lang="en-US" altLang="zh-CN" sz="2800" dirty="0" smtClean="0">
                <a:solidFill>
                  <a:srgbClr val="FF0000"/>
                </a:solidFill>
              </a:rPr>
              <a:t>200</a:t>
            </a:r>
            <a:r>
              <a:rPr lang="zh-CN" altLang="en-US" sz="2800" dirty="0" smtClean="0">
                <a:solidFill>
                  <a:srgbClr val="FF0000"/>
                </a:solidFill>
              </a:rPr>
              <a:t>万人</a:t>
            </a:r>
            <a:r>
              <a:rPr lang="zh-CN" altLang="en-US" sz="2800" dirty="0" smtClean="0"/>
              <a:t>，造成的损失为</a:t>
            </a:r>
            <a:r>
              <a:rPr lang="en-US" altLang="zh-CN" sz="2800" dirty="0" smtClean="0">
                <a:solidFill>
                  <a:srgbClr val="FF0000"/>
                </a:solidFill>
              </a:rPr>
              <a:t>12500</a:t>
            </a:r>
            <a:r>
              <a:rPr lang="zh-CN" altLang="en-US" sz="2800" dirty="0" smtClean="0">
                <a:solidFill>
                  <a:srgbClr val="FF0000"/>
                </a:solidFill>
              </a:rPr>
              <a:t>亿美元</a:t>
            </a:r>
            <a:r>
              <a:rPr lang="zh-CN" altLang="en-US" sz="2800" dirty="0" smtClean="0"/>
              <a:t>，相当于全世界国民生产总值的</a:t>
            </a:r>
            <a:r>
              <a:rPr lang="en-US" altLang="zh-CN" sz="2800" dirty="0" smtClean="0"/>
              <a:t>4%</a:t>
            </a:r>
            <a:r>
              <a:rPr lang="zh-CN" altLang="en-US" sz="2800" dirty="0" smtClean="0"/>
              <a:t>。</a:t>
            </a:r>
            <a:endParaRPr lang="en-US" altLang="zh-CN" sz="2800" dirty="0" smtClean="0"/>
          </a:p>
          <a:p>
            <a:endParaRPr lang="en-US" altLang="zh-CN" sz="2800" dirty="0" smtClean="0"/>
          </a:p>
          <a:p>
            <a:r>
              <a:rPr lang="zh-CN" altLang="en-US" sz="2800" dirty="0" smtClean="0"/>
              <a:t>       职业事故和职业病已经成为人类的一种灾难。</a:t>
            </a:r>
            <a:endParaRPr lang="en-US" altLang="zh-CN" sz="2800" dirty="0" smtClean="0"/>
          </a:p>
          <a:p>
            <a:endParaRPr lang="en-US" altLang="zh-CN"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2800" dirty="0" smtClean="0"/>
              <a:t>个人卫生和环境改善</a:t>
            </a:r>
            <a:endParaRPr lang="zh-CN" altLang="en-US" sz="2800" dirty="0"/>
          </a:p>
        </p:txBody>
      </p:sp>
      <p:sp>
        <p:nvSpPr>
          <p:cNvPr id="3" name="内容占位符 2"/>
          <p:cNvSpPr>
            <a:spLocks noGrp="1"/>
          </p:cNvSpPr>
          <p:nvPr>
            <p:ph idx="1"/>
          </p:nvPr>
        </p:nvSpPr>
        <p:spPr/>
        <p:txBody>
          <a:bodyPr/>
          <a:lstStyle/>
          <a:p>
            <a:r>
              <a:rPr lang="zh-CN" altLang="en-US" sz="2800" dirty="0" smtClean="0"/>
              <a:t>要经常洗手，并且要按照正确的洗手方法，使用洗手液彻底清洗干净。</a:t>
            </a:r>
            <a:endParaRPr lang="zh-CN" altLang="en-US" sz="2800" dirty="0" smtClean="0"/>
          </a:p>
          <a:p>
            <a:r>
              <a:rPr lang="zh-CN" altLang="en-US" sz="2800" dirty="0" smtClean="0"/>
              <a:t>尽量减少公共物品的混用。</a:t>
            </a:r>
            <a:endParaRPr lang="en-US" altLang="zh-CN" sz="2800" dirty="0" smtClean="0"/>
          </a:p>
          <a:p>
            <a:r>
              <a:rPr lang="zh-CN" altLang="en-US" sz="2800" dirty="0" smtClean="0"/>
              <a:t>经常保持通风。</a:t>
            </a:r>
            <a:endParaRPr lang="zh-CN" altLang="en-US" sz="2800" dirty="0" smtClean="0"/>
          </a:p>
          <a:p>
            <a:r>
              <a:rPr lang="zh-CN" altLang="en-US" sz="2800" dirty="0" smtClean="0"/>
              <a:t>可以根据需要佩戴合适的劳动防护用品。比如如手套、耳塞、安全眼镜、安全鞋，安全护镜，耳罩、口罩等</a:t>
            </a:r>
            <a:endParaRPr lang="zh-CN" altLang="en-US" sz="2800" dirty="0" smtClean="0"/>
          </a:p>
          <a:p>
            <a:endParaRPr lang="zh-CN" alt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7813"/>
            <a:ext cx="8229600" cy="941387"/>
          </a:xfrm>
        </p:spPr>
        <p:txBody>
          <a:bodyPr>
            <a:normAutofit/>
          </a:bodyPr>
          <a:lstStyle/>
          <a:p>
            <a:pPr algn="l"/>
            <a:r>
              <a:rPr lang="en-US" altLang="zh-CN" sz="3200" dirty="0" smtClean="0">
                <a:solidFill>
                  <a:srgbClr val="3333FF"/>
                </a:solidFill>
              </a:rPr>
              <a:t>5 </a:t>
            </a:r>
            <a:r>
              <a:rPr lang="zh-CN" altLang="en-US" sz="3200" dirty="0" smtClean="0">
                <a:solidFill>
                  <a:srgbClr val="3333FF"/>
                </a:solidFill>
              </a:rPr>
              <a:t>久</a:t>
            </a:r>
            <a:r>
              <a:rPr lang="zh-CN" altLang="en-US" sz="3200" dirty="0">
                <a:solidFill>
                  <a:srgbClr val="3333FF"/>
                </a:solidFill>
              </a:rPr>
              <a:t>坐成病：几乎</a:t>
            </a:r>
            <a:r>
              <a:rPr lang="zh-CN" altLang="en-US" sz="3200" dirty="0">
                <a:solidFill>
                  <a:srgbClr val="3333FF"/>
                </a:solidFill>
                <a:latin typeface="Arial" panose="020B0604020202020204"/>
              </a:rPr>
              <a:t>“</a:t>
            </a:r>
            <a:r>
              <a:rPr lang="zh-CN" altLang="en-US" sz="3200" dirty="0">
                <a:solidFill>
                  <a:srgbClr val="3333FF"/>
                </a:solidFill>
              </a:rPr>
              <a:t>从头到脚</a:t>
            </a:r>
            <a:r>
              <a:rPr lang="zh-CN" altLang="en-US" sz="3200" dirty="0">
                <a:solidFill>
                  <a:srgbClr val="3333FF"/>
                </a:solidFill>
                <a:latin typeface="Arial" panose="020B0604020202020204"/>
              </a:rPr>
              <a:t>”</a:t>
            </a:r>
            <a:r>
              <a:rPr lang="zh-CN" altLang="en-US" sz="3200" dirty="0">
                <a:solidFill>
                  <a:srgbClr val="3333FF"/>
                </a:solidFill>
              </a:rPr>
              <a:t> </a:t>
            </a:r>
            <a:endParaRPr lang="zh-CN" altLang="en-US" sz="3200" dirty="0">
              <a:solidFill>
                <a:srgbClr val="3333FF"/>
              </a:solidFill>
            </a:endParaRPr>
          </a:p>
        </p:txBody>
      </p:sp>
      <p:sp>
        <p:nvSpPr>
          <p:cNvPr id="25603" name="Rectangle 3"/>
          <p:cNvSpPr>
            <a:spLocks noGrp="1" noChangeArrowheads="1"/>
          </p:cNvSpPr>
          <p:nvPr>
            <p:ph idx="1"/>
          </p:nvPr>
        </p:nvSpPr>
        <p:spPr>
          <a:xfrm>
            <a:off x="457200" y="1295400"/>
            <a:ext cx="8229600" cy="5181600"/>
          </a:xfrm>
        </p:spPr>
        <p:txBody>
          <a:bodyPr/>
          <a:lstStyle/>
          <a:p>
            <a:r>
              <a:rPr lang="zh-CN" altLang="en-US" sz="1700" dirty="0" smtClean="0"/>
              <a:t>    </a:t>
            </a:r>
            <a:r>
              <a:rPr lang="zh-CN" altLang="en-US" sz="1700" dirty="0" smtClean="0">
                <a:latin typeface="宋体" panose="02010600030101010101" pitchFamily="2" charset="-122"/>
                <a:ea typeface="宋体" panose="02010600030101010101" pitchFamily="2" charset="-122"/>
              </a:rPr>
              <a:t>  上</a:t>
            </a:r>
            <a:r>
              <a:rPr lang="zh-CN" altLang="en-US" sz="1700" dirty="0">
                <a:latin typeface="宋体" panose="02010600030101010101" pitchFamily="2" charset="-122"/>
                <a:ea typeface="宋体" panose="02010600030101010101" pitchFamily="2" charset="-122"/>
              </a:rPr>
              <a:t>班久坐的人常常会有疲劳感，以至身体一些部位会有明显不适，这实际是在向你发出一种信号：小心了，坐出来的各种慢性病正在靠近你！ </a:t>
            </a:r>
            <a:endParaRPr lang="en-US" altLang="zh-CN" sz="1700" dirty="0" smtClean="0">
              <a:latin typeface="宋体" panose="02010600030101010101" pitchFamily="2" charset="-122"/>
              <a:ea typeface="宋体" panose="02010600030101010101" pitchFamily="2" charset="-122"/>
            </a:endParaRPr>
          </a:p>
          <a:p>
            <a:endParaRPr lang="zh-CN" altLang="en-US" sz="1700" dirty="0">
              <a:latin typeface="宋体" panose="02010600030101010101" pitchFamily="2" charset="-122"/>
              <a:ea typeface="宋体" panose="02010600030101010101" pitchFamily="2" charset="-122"/>
            </a:endParaRPr>
          </a:p>
          <a:p>
            <a:r>
              <a:rPr lang="zh-CN" altLang="en-US" sz="1700" dirty="0" smtClean="0">
                <a:latin typeface="宋体" panose="02010600030101010101" pitchFamily="2" charset="-122"/>
                <a:ea typeface="宋体" panose="02010600030101010101" pitchFamily="2" charset="-122"/>
              </a:rPr>
              <a:t>    医</a:t>
            </a:r>
            <a:r>
              <a:rPr lang="zh-CN" altLang="en-US" sz="1700" dirty="0">
                <a:latin typeface="宋体" panose="02010600030101010101" pitchFamily="2" charset="-122"/>
                <a:ea typeface="宋体" panose="02010600030101010101" pitchFamily="2" charset="-122"/>
              </a:rPr>
              <a:t>学专家介绍，久坐不动的生活和工作习惯，可能给人体健康带来的损害，几乎</a:t>
            </a:r>
            <a:r>
              <a:rPr lang="en-US" altLang="zh-CN" sz="1700" dirty="0">
                <a:latin typeface="宋体" panose="02010600030101010101" pitchFamily="2" charset="-122"/>
                <a:ea typeface="宋体" panose="02010600030101010101" pitchFamily="2" charset="-122"/>
              </a:rPr>
              <a:t>"</a:t>
            </a:r>
            <a:r>
              <a:rPr lang="zh-CN" altLang="en-US" sz="1700" dirty="0">
                <a:latin typeface="宋体" panose="02010600030101010101" pitchFamily="2" charset="-122"/>
                <a:ea typeface="宋体" panose="02010600030101010101" pitchFamily="2" charset="-122"/>
              </a:rPr>
              <a:t>从头到脚</a:t>
            </a:r>
            <a:r>
              <a:rPr lang="en-US" altLang="zh-CN" sz="1700" dirty="0">
                <a:latin typeface="宋体" panose="02010600030101010101" pitchFamily="2" charset="-122"/>
                <a:ea typeface="宋体" panose="02010600030101010101" pitchFamily="2" charset="-122"/>
              </a:rPr>
              <a:t>"</a:t>
            </a:r>
            <a:r>
              <a:rPr lang="zh-CN" altLang="en-US" sz="1700" dirty="0">
                <a:latin typeface="宋体" panose="02010600030101010101" pitchFamily="2" charset="-122"/>
                <a:ea typeface="宋体" panose="02010600030101010101" pitchFamily="2" charset="-122"/>
              </a:rPr>
              <a:t>：久坐不动不仅会引起</a:t>
            </a:r>
            <a:r>
              <a:rPr lang="zh-CN" altLang="en-US" sz="1700" b="1" dirty="0">
                <a:solidFill>
                  <a:srgbClr val="FF0000"/>
                </a:solidFill>
                <a:latin typeface="宋体" panose="02010600030101010101" pitchFamily="2" charset="-122"/>
                <a:ea typeface="宋体" panose="02010600030101010101" pitchFamily="2" charset="-122"/>
              </a:rPr>
              <a:t>颈椎僵硬</a:t>
            </a:r>
            <a:r>
              <a:rPr lang="zh-CN" altLang="en-US" sz="1700" dirty="0">
                <a:latin typeface="宋体" panose="02010600030101010101" pitchFamily="2" charset="-122"/>
                <a:ea typeface="宋体" panose="02010600030101010101" pitchFamily="2" charset="-122"/>
              </a:rPr>
              <a:t>，影响颈动脉对头部的供血，还破坏了正常的生理弯曲，出现</a:t>
            </a:r>
            <a:r>
              <a:rPr lang="zh-CN" altLang="en-US" sz="1700" b="1" dirty="0">
                <a:solidFill>
                  <a:srgbClr val="FF0000"/>
                </a:solidFill>
                <a:latin typeface="宋体" panose="02010600030101010101" pitchFamily="2" charset="-122"/>
                <a:ea typeface="宋体" panose="02010600030101010101" pitchFamily="2" charset="-122"/>
              </a:rPr>
              <a:t>弓背</a:t>
            </a:r>
            <a:r>
              <a:rPr lang="zh-CN" altLang="en-US" sz="1700" dirty="0">
                <a:latin typeface="宋体" panose="02010600030101010101" pitchFamily="2" charset="-122"/>
                <a:ea typeface="宋体" panose="02010600030101010101" pitchFamily="2" charset="-122"/>
              </a:rPr>
              <a:t>或</a:t>
            </a:r>
            <a:r>
              <a:rPr lang="zh-CN" altLang="en-US" sz="1700" b="1" dirty="0">
                <a:solidFill>
                  <a:srgbClr val="FF0000"/>
                </a:solidFill>
                <a:latin typeface="宋体" panose="02010600030101010101" pitchFamily="2" charset="-122"/>
                <a:ea typeface="宋体" panose="02010600030101010101" pitchFamily="2" charset="-122"/>
              </a:rPr>
              <a:t>骨质增生</a:t>
            </a:r>
            <a:r>
              <a:rPr lang="zh-CN" altLang="en-US" sz="1700" dirty="0">
                <a:latin typeface="宋体" panose="02010600030101010101" pitchFamily="2" charset="-122"/>
                <a:ea typeface="宋体" panose="02010600030101010101" pitchFamily="2" charset="-122"/>
              </a:rPr>
              <a:t>等；久坐使得整个躯体重量全部压在腰骶部，压力分布不均，会引起</a:t>
            </a:r>
            <a:r>
              <a:rPr lang="zh-CN" altLang="en-US" sz="1700" b="1" dirty="0">
                <a:solidFill>
                  <a:srgbClr val="FF0000"/>
                </a:solidFill>
                <a:latin typeface="宋体" panose="02010600030101010101" pitchFamily="2" charset="-122"/>
                <a:ea typeface="宋体" panose="02010600030101010101" pitchFamily="2" charset="-122"/>
              </a:rPr>
              <a:t>腰、腹、背部肌肉下垂或疼痛</a:t>
            </a:r>
            <a:r>
              <a:rPr lang="zh-CN" altLang="en-US" sz="1700" dirty="0">
                <a:latin typeface="宋体" panose="02010600030101010101" pitchFamily="2" charset="-122"/>
                <a:ea typeface="宋体" panose="02010600030101010101" pitchFamily="2" charset="-122"/>
              </a:rPr>
              <a:t>；久坐在办公桌前，因桌下的空间过窄，双腿难以伸直，令下肢的血液不畅，容易造成</a:t>
            </a:r>
            <a:r>
              <a:rPr lang="zh-CN" altLang="en-US" sz="1700" b="1" dirty="0">
                <a:solidFill>
                  <a:srgbClr val="FF0000"/>
                </a:solidFill>
                <a:latin typeface="宋体" panose="02010600030101010101" pitchFamily="2" charset="-122"/>
                <a:ea typeface="宋体" panose="02010600030101010101" pitchFamily="2" charset="-122"/>
              </a:rPr>
              <a:t>双脚麻痹</a:t>
            </a:r>
            <a:r>
              <a:rPr lang="zh-CN" altLang="en-US" sz="1700" dirty="0">
                <a:latin typeface="宋体" panose="02010600030101010101" pitchFamily="2" charset="-122"/>
                <a:ea typeface="宋体" panose="02010600030101010101" pitchFamily="2" charset="-122"/>
              </a:rPr>
              <a:t>；久坐少动者的骨连接处缺少粘液而变得干燥，易引</a:t>
            </a:r>
            <a:r>
              <a:rPr lang="zh-CN" altLang="en-US" sz="1700" b="1" dirty="0">
                <a:solidFill>
                  <a:srgbClr val="FF0000"/>
                </a:solidFill>
                <a:latin typeface="宋体" panose="02010600030101010101" pitchFamily="2" charset="-122"/>
                <a:ea typeface="宋体" panose="02010600030101010101" pitchFamily="2" charset="-122"/>
              </a:rPr>
              <a:t>发关节炎</a:t>
            </a:r>
            <a:r>
              <a:rPr lang="zh-CN" altLang="en-US" sz="1700" dirty="0">
                <a:latin typeface="宋体" panose="02010600030101010101" pitchFamily="2" charset="-122"/>
                <a:ea typeface="宋体" panose="02010600030101010101" pitchFamily="2" charset="-122"/>
              </a:rPr>
              <a:t>和</a:t>
            </a:r>
            <a:r>
              <a:rPr lang="zh-CN" altLang="en-US" sz="1700" b="1" dirty="0">
                <a:solidFill>
                  <a:srgbClr val="FF0000"/>
                </a:solidFill>
                <a:latin typeface="宋体" panose="02010600030101010101" pitchFamily="2" charset="-122"/>
                <a:ea typeface="宋体" panose="02010600030101010101" pitchFamily="2" charset="-122"/>
              </a:rPr>
              <a:t>脊椎病</a:t>
            </a:r>
            <a:r>
              <a:rPr lang="zh-CN" altLang="en-US" sz="1700" dirty="0">
                <a:latin typeface="宋体" panose="02010600030101010101" pitchFamily="2" charset="-122"/>
                <a:ea typeface="宋体" panose="02010600030101010101" pitchFamily="2" charset="-122"/>
              </a:rPr>
              <a:t>；久坐者血液循环减慢，体内静脉回流受阻，血液淤积后使静脉曲张，增加了</a:t>
            </a:r>
            <a:r>
              <a:rPr lang="zh-CN" altLang="en-US" sz="1700" b="1" dirty="0">
                <a:solidFill>
                  <a:srgbClr val="FF0000"/>
                </a:solidFill>
                <a:latin typeface="宋体" panose="02010600030101010101" pitchFamily="2" charset="-122"/>
                <a:ea typeface="宋体" panose="02010600030101010101" pitchFamily="2" charset="-122"/>
              </a:rPr>
              <a:t>患痔疮</a:t>
            </a:r>
            <a:r>
              <a:rPr lang="zh-CN" altLang="en-US" sz="1700" dirty="0">
                <a:latin typeface="宋体" panose="02010600030101010101" pitchFamily="2" charset="-122"/>
                <a:ea typeface="宋体" panose="02010600030101010101" pitchFamily="2" charset="-122"/>
              </a:rPr>
              <a:t>的风险；女性还会因盆腔静脉回流受阻，淤血过多而导致盆腔炎等妇科疾病。 </a:t>
            </a:r>
            <a:endParaRPr lang="zh-CN" altLang="en-US" sz="1700" dirty="0">
              <a:latin typeface="宋体" panose="02010600030101010101" pitchFamily="2" charset="-122"/>
              <a:ea typeface="宋体" panose="02010600030101010101" pitchFamily="2" charset="-122"/>
            </a:endParaRPr>
          </a:p>
          <a:p>
            <a:r>
              <a:rPr lang="zh-CN" altLang="en-US" sz="1700" dirty="0">
                <a:latin typeface="宋体" panose="02010600030101010101" pitchFamily="2" charset="-122"/>
                <a:ea typeface="宋体" panose="02010600030101010101" pitchFamily="2" charset="-122"/>
              </a:rPr>
              <a:t> 同时，久坐不动者的胃肠蠕动慢，正常摄入的食物聚积于胃肠，使胃肠负荷加重，长此以往可导致</a:t>
            </a:r>
            <a:r>
              <a:rPr lang="zh-CN" altLang="en-US" sz="1700" b="1" dirty="0">
                <a:solidFill>
                  <a:srgbClr val="FF0000"/>
                </a:solidFill>
                <a:latin typeface="宋体" panose="02010600030101010101" pitchFamily="2" charset="-122"/>
                <a:ea typeface="宋体" panose="02010600030101010101" pitchFamily="2" charset="-122"/>
              </a:rPr>
              <a:t>胃及十二指肠溃疡</a:t>
            </a:r>
            <a:r>
              <a:rPr lang="zh-CN" altLang="en-US" sz="1700" dirty="0">
                <a:latin typeface="宋体" panose="02010600030101010101" pitchFamily="2" charset="-122"/>
                <a:ea typeface="宋体" panose="02010600030101010101" pitchFamily="2" charset="-122"/>
              </a:rPr>
              <a:t>、</a:t>
            </a:r>
            <a:r>
              <a:rPr lang="zh-CN" altLang="en-US" sz="1700" b="1" dirty="0">
                <a:solidFill>
                  <a:srgbClr val="FF0000"/>
                </a:solidFill>
                <a:latin typeface="宋体" panose="02010600030101010101" pitchFamily="2" charset="-122"/>
                <a:ea typeface="宋体" panose="02010600030101010101" pitchFamily="2" charset="-122"/>
              </a:rPr>
              <a:t>穿孔或出血</a:t>
            </a:r>
            <a:r>
              <a:rPr lang="zh-CN" altLang="en-US" sz="1700" dirty="0">
                <a:latin typeface="宋体" panose="02010600030101010101" pitchFamily="2" charset="-122"/>
                <a:ea typeface="宋体" panose="02010600030101010101" pitchFamily="2" charset="-122"/>
              </a:rPr>
              <a:t>等慢性顽疾。久而久之，体内动脉壁内就将淤积大量脂类，影响各组织、器官的供血，加速了</a:t>
            </a:r>
            <a:r>
              <a:rPr lang="zh-CN" altLang="en-US" sz="1700" b="1" dirty="0">
                <a:solidFill>
                  <a:srgbClr val="FF0000"/>
                </a:solidFill>
                <a:latin typeface="宋体" panose="02010600030101010101" pitchFamily="2" charset="-122"/>
                <a:ea typeface="宋体" panose="02010600030101010101" pitchFamily="2" charset="-122"/>
              </a:rPr>
              <a:t>心血管系统疾病</a:t>
            </a:r>
            <a:r>
              <a:rPr lang="zh-CN" altLang="en-US" sz="1700" dirty="0">
                <a:latin typeface="宋体" panose="02010600030101010101" pitchFamily="2" charset="-122"/>
                <a:ea typeface="宋体" panose="02010600030101010101" pitchFamily="2" charset="-122"/>
              </a:rPr>
              <a:t>的发生。 </a:t>
            </a:r>
            <a:r>
              <a:rPr lang="zh-CN" altLang="en-US" sz="1700" dirty="0" smtClean="0">
                <a:latin typeface="宋体" panose="02010600030101010101" pitchFamily="2" charset="-122"/>
                <a:ea typeface="宋体" panose="02010600030101010101" pitchFamily="2" charset="-122"/>
              </a:rPr>
              <a:t>尤</a:t>
            </a:r>
            <a:r>
              <a:rPr lang="zh-CN" altLang="en-US" sz="1700" dirty="0">
                <a:latin typeface="宋体" panose="02010600030101010101" pitchFamily="2" charset="-122"/>
                <a:ea typeface="宋体" panose="02010600030101010101" pitchFamily="2" charset="-122"/>
              </a:rPr>
              <a:t>其需要引起注意的是，久坐少动者热量消耗少，心脏做功减少，心肌收缩无力，容易患上</a:t>
            </a:r>
            <a:r>
              <a:rPr lang="zh-CN" altLang="en-US" sz="1700" b="1" dirty="0">
                <a:solidFill>
                  <a:srgbClr val="FF0000"/>
                </a:solidFill>
                <a:latin typeface="宋体" panose="02010600030101010101" pitchFamily="2" charset="-122"/>
                <a:ea typeface="宋体" panose="02010600030101010101" pitchFamily="2" charset="-122"/>
              </a:rPr>
              <a:t>动脉硬化</a:t>
            </a:r>
            <a:r>
              <a:rPr lang="zh-CN" altLang="en-US" sz="1700" dirty="0">
                <a:latin typeface="宋体" panose="02010600030101010101" pitchFamily="2" charset="-122"/>
                <a:ea typeface="宋体" panose="02010600030101010101" pitchFamily="2" charset="-122"/>
              </a:rPr>
              <a:t>、</a:t>
            </a:r>
            <a:r>
              <a:rPr lang="zh-CN" altLang="en-US" sz="1700" b="1" dirty="0">
                <a:solidFill>
                  <a:srgbClr val="FF0000"/>
                </a:solidFill>
                <a:latin typeface="宋体" panose="02010600030101010101" pitchFamily="2" charset="-122"/>
                <a:ea typeface="宋体" panose="02010600030101010101" pitchFamily="2" charset="-122"/>
              </a:rPr>
              <a:t>高血压</a:t>
            </a:r>
            <a:r>
              <a:rPr lang="zh-CN" altLang="en-US" sz="1700" dirty="0">
                <a:latin typeface="宋体" panose="02010600030101010101" pitchFamily="2" charset="-122"/>
                <a:ea typeface="宋体" panose="02010600030101010101" pitchFamily="2" charset="-122"/>
              </a:rPr>
              <a:t>、</a:t>
            </a:r>
            <a:r>
              <a:rPr lang="zh-CN" altLang="en-US" sz="1700" b="1" dirty="0">
                <a:solidFill>
                  <a:srgbClr val="FF0000"/>
                </a:solidFill>
                <a:latin typeface="宋体" panose="02010600030101010101" pitchFamily="2" charset="-122"/>
                <a:ea typeface="宋体" panose="02010600030101010101" pitchFamily="2" charset="-122"/>
              </a:rPr>
              <a:t>冠心病</a:t>
            </a:r>
            <a:r>
              <a:rPr lang="zh-CN" altLang="en-US" sz="1700" dirty="0">
                <a:latin typeface="宋体" panose="02010600030101010101" pitchFamily="2" charset="-122"/>
                <a:ea typeface="宋体" panose="02010600030101010101" pitchFamily="2" charset="-122"/>
              </a:rPr>
              <a:t>等危险性更大的心血管疾病。 </a:t>
            </a:r>
            <a:endParaRPr lang="zh-CN" altLang="en-US" sz="1700" dirty="0">
              <a:latin typeface="宋体" panose="02010600030101010101" pitchFamily="2" charset="-122"/>
              <a:ea typeface="宋体" panose="02010600030101010101" pitchFamily="2" charset="-122"/>
            </a:endParaRPr>
          </a:p>
        </p:txBody>
      </p:sp>
    </p:spTree>
  </p:cSld>
  <p:clrMapOvr>
    <a:masterClrMapping/>
  </p:clrMapOvr>
  <p:transition>
    <p:pull dir="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r>
              <a:rPr lang="zh-CN" altLang="en-US" sz="3600" dirty="0" smtClean="0"/>
              <a:t>办公室小运动</a:t>
            </a:r>
            <a:endParaRPr lang="zh-CN" altLang="en-US" sz="3600" dirty="0"/>
          </a:p>
        </p:txBody>
      </p:sp>
      <p:sp>
        <p:nvSpPr>
          <p:cNvPr id="3" name="内容占位符 2"/>
          <p:cNvSpPr>
            <a:spLocks noGrp="1"/>
          </p:cNvSpPr>
          <p:nvPr>
            <p:ph idx="1"/>
          </p:nvPr>
        </p:nvSpPr>
        <p:spPr>
          <a:xfrm>
            <a:off x="457200" y="1484784"/>
            <a:ext cx="8229600" cy="5040560"/>
          </a:xfrm>
        </p:spPr>
        <p:txBody>
          <a:bodyPr>
            <a:normAutofit fontScale="55000" lnSpcReduction="20000"/>
          </a:bodyPr>
          <a:lstStyle/>
          <a:p>
            <a:pPr marL="0" indent="0">
              <a:lnSpc>
                <a:spcPct val="120000"/>
              </a:lnSpc>
              <a:spcBef>
                <a:spcPts val="0"/>
              </a:spcBef>
              <a:buClr>
                <a:schemeClr val="tx1"/>
              </a:buClr>
              <a:buSzPct val="90000"/>
              <a:buFont typeface="Wingdings" panose="05000000000000000000" pitchFamily="2" charset="2"/>
              <a:buChar char="l"/>
            </a:pPr>
            <a:r>
              <a:rPr lang="zh-CN" altLang="en-US" dirty="0" smtClean="0"/>
              <a:t>一、用手指从前额发际处向后梳到枕部，然后以弧形梳到耳上及耳后。每次梳</a:t>
            </a:r>
            <a:r>
              <a:rPr lang="en-US" altLang="zh-CN" dirty="0" smtClean="0"/>
              <a:t>10</a:t>
            </a:r>
            <a:r>
              <a:rPr lang="zh-CN" altLang="en-US" dirty="0" smtClean="0"/>
              <a:t>～</a:t>
            </a:r>
            <a:r>
              <a:rPr lang="en-US" altLang="zh-CN" dirty="0" smtClean="0"/>
              <a:t>20</a:t>
            </a:r>
            <a:r>
              <a:rPr lang="zh-CN" altLang="en-US" dirty="0" smtClean="0"/>
              <a:t>次，可改善大脑血液供应，健脑爽神，并可降低血压。</a:t>
            </a:r>
            <a:endParaRPr lang="zh-CN" altLang="en-US" dirty="0" smtClean="0"/>
          </a:p>
          <a:p>
            <a:pPr marL="0" indent="0">
              <a:lnSpc>
                <a:spcPct val="120000"/>
              </a:lnSpc>
              <a:spcBef>
                <a:spcPts val="0"/>
              </a:spcBef>
              <a:buClr>
                <a:schemeClr val="tx1"/>
              </a:buClr>
              <a:buSzPct val="90000"/>
              <a:buFont typeface="Wingdings" panose="05000000000000000000" pitchFamily="2" charset="2"/>
              <a:buChar char="l"/>
            </a:pPr>
            <a:r>
              <a:rPr lang="zh-CN" altLang="en-US" dirty="0" smtClean="0"/>
              <a:t>二、两掌心分别按住两侧耳朵，用食指、中指、无名指轻弹脑部，自己可听到声响。每日弹</a:t>
            </a:r>
            <a:r>
              <a:rPr lang="en-US" altLang="zh-CN" dirty="0" smtClean="0"/>
              <a:t>10</a:t>
            </a:r>
            <a:r>
              <a:rPr lang="zh-CN" altLang="en-US" dirty="0" smtClean="0"/>
              <a:t>～</a:t>
            </a:r>
            <a:r>
              <a:rPr lang="en-US" altLang="zh-CN" dirty="0" smtClean="0"/>
              <a:t>20</a:t>
            </a:r>
            <a:r>
              <a:rPr lang="zh-CN" altLang="en-US" dirty="0" smtClean="0"/>
              <a:t>次，有解除疲劳、防头晕、强听力、治耳鸣的作用。</a:t>
            </a:r>
            <a:endParaRPr lang="zh-CN" altLang="en-US" dirty="0" smtClean="0"/>
          </a:p>
          <a:p>
            <a:pPr marL="0" indent="0">
              <a:lnSpc>
                <a:spcPct val="120000"/>
              </a:lnSpc>
              <a:spcBef>
                <a:spcPts val="0"/>
              </a:spcBef>
              <a:buClr>
                <a:schemeClr val="tx1"/>
              </a:buClr>
              <a:buSzPct val="90000"/>
              <a:buFont typeface="Wingdings" panose="05000000000000000000" pitchFamily="2" charset="2"/>
              <a:buChar char="l"/>
            </a:pPr>
            <a:r>
              <a:rPr lang="zh-CN" altLang="en-US" dirty="0" smtClean="0"/>
              <a:t>三、左手绕过头顶，以手指握住右耳尖，向上提拉</a:t>
            </a:r>
            <a:r>
              <a:rPr lang="en-US" altLang="zh-CN" dirty="0" smtClean="0"/>
              <a:t>14</a:t>
            </a:r>
            <a:r>
              <a:rPr lang="zh-CN" altLang="en-US" dirty="0" smtClean="0"/>
              <a:t>下，然后右手反之，可达到清火、心舒气畅、睡眠香甜的效果。 </a:t>
            </a:r>
            <a:endParaRPr lang="zh-CN" altLang="en-US" dirty="0" smtClean="0"/>
          </a:p>
          <a:p>
            <a:pPr marL="0" indent="0">
              <a:lnSpc>
                <a:spcPct val="120000"/>
              </a:lnSpc>
              <a:spcBef>
                <a:spcPts val="0"/>
              </a:spcBef>
              <a:buClr>
                <a:schemeClr val="tx1"/>
              </a:buClr>
              <a:buSzPct val="90000"/>
              <a:buFont typeface="Wingdings" panose="05000000000000000000" pitchFamily="2" charset="2"/>
              <a:buChar char="l"/>
            </a:pPr>
            <a:r>
              <a:rPr lang="zh-CN" altLang="en-US" dirty="0" smtClean="0"/>
              <a:t>四、长时间需视力集中者，每半小时远望窗外</a:t>
            </a:r>
            <a:r>
              <a:rPr lang="en-US" altLang="zh-CN" dirty="0" smtClean="0"/>
              <a:t>1</a:t>
            </a:r>
            <a:r>
              <a:rPr lang="zh-CN" altLang="en-US" dirty="0" smtClean="0"/>
              <a:t>分钟，并用力眨双眼数次，或者做转眼球运动。</a:t>
            </a:r>
            <a:endParaRPr lang="zh-CN" altLang="en-US" dirty="0" smtClean="0"/>
          </a:p>
          <a:p>
            <a:pPr marL="0" indent="0">
              <a:lnSpc>
                <a:spcPct val="120000"/>
              </a:lnSpc>
              <a:spcBef>
                <a:spcPts val="0"/>
              </a:spcBef>
              <a:buClr>
                <a:schemeClr val="tx1"/>
              </a:buClr>
              <a:buSzPct val="90000"/>
              <a:buFont typeface="Wingdings" panose="05000000000000000000" pitchFamily="2" charset="2"/>
              <a:buChar char="l"/>
            </a:pPr>
            <a:r>
              <a:rPr lang="zh-CN" altLang="en-US" dirty="0" smtClean="0"/>
              <a:t>五、面部运动。最大限度地张、合嘴巴，带动面部肌肉以至头皮进行有节奏的运动。每次张合</a:t>
            </a:r>
            <a:r>
              <a:rPr lang="en-US" altLang="zh-CN" dirty="0" smtClean="0"/>
              <a:t>1</a:t>
            </a:r>
            <a:r>
              <a:rPr lang="zh-CN" altLang="en-US" dirty="0" smtClean="0"/>
              <a:t>分钟左右，持续</a:t>
            </a:r>
            <a:r>
              <a:rPr lang="en-US" altLang="zh-CN" dirty="0" smtClean="0"/>
              <a:t>50</a:t>
            </a:r>
            <a:r>
              <a:rPr lang="zh-CN" altLang="en-US" dirty="0" smtClean="0"/>
              <a:t>次。</a:t>
            </a:r>
            <a:endParaRPr lang="zh-CN" altLang="en-US" dirty="0" smtClean="0"/>
          </a:p>
          <a:p>
            <a:pPr marL="0" indent="0">
              <a:lnSpc>
                <a:spcPct val="120000"/>
              </a:lnSpc>
              <a:spcBef>
                <a:spcPts val="0"/>
              </a:spcBef>
              <a:buClr>
                <a:schemeClr val="tx1"/>
              </a:buClr>
              <a:buSzPct val="90000"/>
              <a:buFont typeface="Wingdings" panose="05000000000000000000" pitchFamily="2" charset="2"/>
              <a:buChar char="l"/>
            </a:pPr>
            <a:r>
              <a:rPr lang="zh-CN" altLang="en-US" dirty="0" smtClean="0"/>
              <a:t>六、先抬头尽量后仰，再把下颏俯至胸前，使颈背部肌肉拉紧，并向左右两侧倾</a:t>
            </a:r>
            <a:r>
              <a:rPr lang="en-US" altLang="zh-CN" dirty="0" smtClean="0"/>
              <a:t>10</a:t>
            </a:r>
            <a:r>
              <a:rPr lang="zh-CN" altLang="en-US" dirty="0" smtClean="0"/>
              <a:t>～</a:t>
            </a:r>
            <a:r>
              <a:rPr lang="en-US" altLang="zh-CN" dirty="0" smtClean="0"/>
              <a:t>15</a:t>
            </a:r>
            <a:r>
              <a:rPr lang="zh-CN" altLang="en-US" dirty="0" smtClean="0"/>
              <a:t>次；然后腰背靠椅背，两手后抱片刻，可达到提神的效果。</a:t>
            </a:r>
            <a:endParaRPr lang="zh-CN" altLang="en-US" dirty="0" smtClean="0"/>
          </a:p>
          <a:p>
            <a:pPr marL="0" indent="0">
              <a:lnSpc>
                <a:spcPct val="120000"/>
              </a:lnSpc>
              <a:spcBef>
                <a:spcPts val="0"/>
              </a:spcBef>
              <a:buClr>
                <a:schemeClr val="tx1"/>
              </a:buClr>
              <a:buSzPct val="90000"/>
              <a:buFont typeface="Wingdings" panose="05000000000000000000" pitchFamily="2" charset="2"/>
              <a:buChar char="l"/>
            </a:pPr>
            <a:r>
              <a:rPr lang="zh-CN" altLang="en-US" dirty="0" smtClean="0"/>
              <a:t>七、提肛运动。将肛门向上提，然后放松，反复进行，站、坐、行时均可进行。每次做</a:t>
            </a:r>
            <a:r>
              <a:rPr lang="en-US" altLang="zh-CN" dirty="0" smtClean="0"/>
              <a:t>50</a:t>
            </a:r>
            <a:r>
              <a:rPr lang="zh-CN" altLang="en-US" dirty="0" smtClean="0"/>
              <a:t>次，持续</a:t>
            </a:r>
            <a:r>
              <a:rPr lang="en-US" altLang="zh-CN" dirty="0" smtClean="0"/>
              <a:t>5</a:t>
            </a:r>
            <a:r>
              <a:rPr lang="zh-CN" altLang="en-US" dirty="0" smtClean="0"/>
              <a:t>～</a:t>
            </a:r>
            <a:r>
              <a:rPr lang="en-US" altLang="zh-CN" dirty="0" smtClean="0"/>
              <a:t>10</a:t>
            </a:r>
            <a:r>
              <a:rPr lang="zh-CN" altLang="en-US" dirty="0" smtClean="0"/>
              <a:t>分钟，可以促进局部血液循环，预防痔疮等肛周疾病。</a:t>
            </a:r>
            <a:endParaRPr lang="zh-CN" altLang="en-US" dirty="0" smtClean="0"/>
          </a:p>
          <a:p>
            <a:pPr marL="0" indent="0">
              <a:lnSpc>
                <a:spcPct val="120000"/>
              </a:lnSpc>
              <a:spcBef>
                <a:spcPts val="0"/>
              </a:spcBef>
              <a:buClr>
                <a:schemeClr val="tx1"/>
              </a:buClr>
              <a:buSzPct val="90000"/>
              <a:buFont typeface="Wingdings" panose="05000000000000000000" pitchFamily="2" charset="2"/>
              <a:buChar char="l"/>
            </a:pPr>
            <a:r>
              <a:rPr lang="zh-CN" altLang="en-US" dirty="0" smtClean="0"/>
              <a:t>八、左右侧身弯腰，扭动肩背部，并用拳轻轻捶后腰</a:t>
            </a:r>
            <a:r>
              <a:rPr lang="en-US" altLang="zh-CN" dirty="0" smtClean="0"/>
              <a:t>20</a:t>
            </a:r>
            <a:r>
              <a:rPr lang="zh-CN" altLang="en-US" dirty="0" smtClean="0"/>
              <a:t>次。进行这种运动可缓解腰痛、腰肌劳损等症状。</a:t>
            </a:r>
            <a:endParaRPr lang="zh-CN" alt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7813"/>
            <a:ext cx="8229600" cy="941387"/>
          </a:xfrm>
        </p:spPr>
        <p:txBody>
          <a:bodyPr>
            <a:normAutofit/>
          </a:bodyPr>
          <a:lstStyle/>
          <a:p>
            <a:pPr algn="l"/>
            <a:r>
              <a:rPr lang="en-US" altLang="zh-CN" sz="3200" dirty="0" smtClean="0">
                <a:solidFill>
                  <a:srgbClr val="3333FF"/>
                </a:solidFill>
              </a:rPr>
              <a:t>6 </a:t>
            </a:r>
            <a:r>
              <a:rPr lang="zh-CN" altLang="en-US" sz="3200" dirty="0" smtClean="0">
                <a:solidFill>
                  <a:srgbClr val="3333FF"/>
                </a:solidFill>
              </a:rPr>
              <a:t>小</a:t>
            </a:r>
            <a:r>
              <a:rPr lang="zh-CN" altLang="en-US" sz="3200" dirty="0">
                <a:solidFill>
                  <a:srgbClr val="3333FF"/>
                </a:solidFill>
              </a:rPr>
              <a:t>心案头养花为</a:t>
            </a:r>
            <a:r>
              <a:rPr lang="zh-CN" altLang="en-US" sz="3200" dirty="0">
                <a:solidFill>
                  <a:srgbClr val="3333FF"/>
                </a:solidFill>
                <a:latin typeface="Arial" panose="020B0604020202020204"/>
              </a:rPr>
              <a:t>“</a:t>
            </a:r>
            <a:r>
              <a:rPr lang="zh-CN" altLang="en-US" sz="3200" dirty="0">
                <a:solidFill>
                  <a:srgbClr val="3333FF"/>
                </a:solidFill>
              </a:rPr>
              <a:t>患</a:t>
            </a:r>
            <a:r>
              <a:rPr lang="zh-CN" altLang="en-US" sz="3200" dirty="0">
                <a:solidFill>
                  <a:srgbClr val="3333FF"/>
                </a:solidFill>
                <a:latin typeface="Arial" panose="020B0604020202020204"/>
              </a:rPr>
              <a:t>”</a:t>
            </a:r>
            <a:r>
              <a:rPr lang="zh-CN" altLang="en-US" sz="3200" dirty="0">
                <a:solidFill>
                  <a:srgbClr val="3333FF"/>
                </a:solidFill>
              </a:rPr>
              <a:t> </a:t>
            </a:r>
            <a:endParaRPr lang="zh-CN" altLang="en-US" sz="3200" dirty="0">
              <a:solidFill>
                <a:srgbClr val="3333FF"/>
              </a:solidFill>
            </a:endParaRPr>
          </a:p>
        </p:txBody>
      </p:sp>
      <p:sp>
        <p:nvSpPr>
          <p:cNvPr id="26627" name="Rectangle 3"/>
          <p:cNvSpPr>
            <a:spLocks noGrp="1" noChangeArrowheads="1"/>
          </p:cNvSpPr>
          <p:nvPr>
            <p:ph idx="1"/>
          </p:nvPr>
        </p:nvSpPr>
        <p:spPr>
          <a:xfrm>
            <a:off x="457200" y="1066800"/>
            <a:ext cx="8229600" cy="5059363"/>
          </a:xfrm>
        </p:spPr>
        <p:txBody>
          <a:bodyPr/>
          <a:lstStyle/>
          <a:p>
            <a:r>
              <a:rPr lang="zh-CN" altLang="en-US" sz="1700" dirty="0">
                <a:solidFill>
                  <a:srgbClr val="D60093"/>
                </a:solidFill>
              </a:rPr>
              <a:t>水仙</a:t>
            </a:r>
            <a:r>
              <a:rPr lang="zh-CN" altLang="en-US" sz="1700" dirty="0" smtClean="0">
                <a:solidFill>
                  <a:srgbClr val="D60093"/>
                </a:solidFill>
              </a:rPr>
              <a:t>花：</a:t>
            </a:r>
            <a:r>
              <a:rPr lang="zh-CN" altLang="en-US" sz="1700" dirty="0" smtClean="0"/>
              <a:t>常</a:t>
            </a:r>
            <a:r>
              <a:rPr lang="zh-CN" altLang="en-US" sz="1700" dirty="0"/>
              <a:t>被人们摆在案头美化工作环境，但诸不知，它会给办公室安全带来一定隐患。专家提醒，养花栽草时，不能只重美丽而忽视其毒性。 专家介绍，如果不小心弄破水仙花的鳞茎就有危险，因为它里面含有拉丁可毒素，叶和花的枝叶接触到人后会导致皮肤红肿</a:t>
            </a:r>
            <a:r>
              <a:rPr lang="zh-CN" altLang="en-US" sz="1700" dirty="0" smtClean="0"/>
              <a:t>。</a:t>
            </a:r>
            <a:endParaRPr lang="zh-CN" altLang="en-US" sz="1700" dirty="0"/>
          </a:p>
          <a:p>
            <a:r>
              <a:rPr lang="zh-CN" altLang="en-US" sz="1700" dirty="0">
                <a:solidFill>
                  <a:srgbClr val="D60093"/>
                </a:solidFill>
              </a:rPr>
              <a:t>夜来香：</a:t>
            </a:r>
            <a:r>
              <a:rPr lang="zh-CN" altLang="en-US" sz="1700" dirty="0"/>
              <a:t>到了夜晚，它停止光合作用，消耗氧气并排除二氧化碳，对人体健康极为不利。如果长期与它共处一室，会导致头昏、咳嗽甚至气喘失眠。 </a:t>
            </a:r>
            <a:endParaRPr lang="zh-CN" altLang="en-US" sz="1700" dirty="0"/>
          </a:p>
          <a:p>
            <a:r>
              <a:rPr lang="zh-CN" altLang="en-US" sz="1700" dirty="0">
                <a:solidFill>
                  <a:srgbClr val="D60093"/>
                </a:solidFill>
              </a:rPr>
              <a:t> 杜鹃花：</a:t>
            </a:r>
            <a:r>
              <a:rPr lang="zh-CN" altLang="en-US" sz="1700" dirty="0"/>
              <a:t>各种颜色的杜鹃花都含有不同的毒素，比如，黄色花的植株和花含有较强的毒素，人接触后就会中毒；白色花含有四环二萜类毒素，接触后会发生呕吐、呼吸困难、四肢麻木等症状。 </a:t>
            </a:r>
            <a:endParaRPr lang="zh-CN" altLang="en-US" sz="1700" dirty="0"/>
          </a:p>
          <a:p>
            <a:r>
              <a:rPr lang="zh-CN" altLang="en-US" sz="1700" dirty="0">
                <a:solidFill>
                  <a:srgbClr val="D60093"/>
                </a:solidFill>
              </a:rPr>
              <a:t>郁金香：</a:t>
            </a:r>
            <a:r>
              <a:rPr lang="zh-CN" altLang="en-US" sz="1700" dirty="0"/>
              <a:t>花中含有毒碱，人在花丛中待上一两个小时就会头昏脑胀，严重的可导致中毒。 </a:t>
            </a:r>
            <a:endParaRPr lang="zh-CN" altLang="en-US" sz="1700" dirty="0"/>
          </a:p>
          <a:p>
            <a:r>
              <a:rPr lang="zh-CN" altLang="en-US" sz="1700" dirty="0">
                <a:solidFill>
                  <a:srgbClr val="D60093"/>
                </a:solidFill>
              </a:rPr>
              <a:t> 一品红：</a:t>
            </a:r>
            <a:r>
              <a:rPr lang="zh-CN" altLang="en-US" sz="1700" dirty="0"/>
              <a:t>一种毒性很强的花卉，全身都是毒，特别是茎叶里的白色汁液能引起人体皮肤红肿，产生过敏反应；人若误食了其茎叶，还会有中毒死亡的危险。 </a:t>
            </a:r>
            <a:endParaRPr lang="zh-CN" altLang="en-US" sz="1700" dirty="0"/>
          </a:p>
          <a:p>
            <a:r>
              <a:rPr lang="zh-CN" altLang="en-US" sz="1700" dirty="0">
                <a:solidFill>
                  <a:srgbClr val="D60093"/>
                </a:solidFill>
              </a:rPr>
              <a:t> 含羞草：</a:t>
            </a:r>
            <a:r>
              <a:rPr lang="zh-CN" altLang="en-US" sz="1700" dirty="0"/>
              <a:t>所含的含羞草碱可引起与其接触较多的人眉毛稀疏、头发变黄，严重的还会导致头发脱落。 </a:t>
            </a:r>
            <a:endParaRPr lang="zh-CN" altLang="en-US" sz="1700" dirty="0"/>
          </a:p>
          <a:p>
            <a:r>
              <a:rPr lang="zh-CN" altLang="en-US" sz="1700" dirty="0"/>
              <a:t> 此外，</a:t>
            </a:r>
            <a:r>
              <a:rPr lang="zh-CN" altLang="en-US" sz="1700" dirty="0">
                <a:solidFill>
                  <a:srgbClr val="D60093"/>
                </a:solidFill>
              </a:rPr>
              <a:t>马蹄莲</a:t>
            </a:r>
            <a:r>
              <a:rPr lang="zh-CN" altLang="en-US" sz="1700" dirty="0"/>
              <a:t>、</a:t>
            </a:r>
            <a:r>
              <a:rPr lang="zh-CN" altLang="en-US" sz="1700" dirty="0">
                <a:solidFill>
                  <a:srgbClr val="D60093"/>
                </a:solidFill>
              </a:rPr>
              <a:t>米兰</a:t>
            </a:r>
            <a:r>
              <a:rPr lang="zh-CN" altLang="en-US" sz="1700" dirty="0"/>
              <a:t>、</a:t>
            </a:r>
            <a:r>
              <a:rPr lang="zh-CN" altLang="en-US" sz="1700" dirty="0">
                <a:solidFill>
                  <a:srgbClr val="D60093"/>
                </a:solidFill>
              </a:rPr>
              <a:t>五色梅</a:t>
            </a:r>
            <a:r>
              <a:rPr lang="zh-CN" altLang="en-US" sz="1700" dirty="0"/>
              <a:t>、</a:t>
            </a:r>
            <a:r>
              <a:rPr lang="zh-CN" altLang="en-US" sz="1700" dirty="0">
                <a:solidFill>
                  <a:srgbClr val="D60093"/>
                </a:solidFill>
              </a:rPr>
              <a:t>万年青</a:t>
            </a:r>
            <a:r>
              <a:rPr lang="zh-CN" altLang="en-US" sz="1700" dirty="0"/>
              <a:t>、</a:t>
            </a:r>
            <a:r>
              <a:rPr lang="zh-CN" altLang="en-US" sz="1700" dirty="0">
                <a:solidFill>
                  <a:srgbClr val="D60093"/>
                </a:solidFill>
              </a:rPr>
              <a:t>紫藤</a:t>
            </a:r>
            <a:r>
              <a:rPr lang="zh-CN" altLang="en-US" sz="1700" dirty="0"/>
              <a:t>、</a:t>
            </a:r>
            <a:r>
              <a:rPr lang="zh-CN" altLang="en-US" sz="1700" dirty="0">
                <a:solidFill>
                  <a:srgbClr val="D60093"/>
                </a:solidFill>
              </a:rPr>
              <a:t>仙人掌</a:t>
            </a:r>
            <a:r>
              <a:rPr lang="zh-CN" altLang="en-US" sz="1700" dirty="0"/>
              <a:t>等花草也都有毒性，种养时要小心为上。</a:t>
            </a:r>
            <a:endParaRPr lang="zh-CN" altLang="en-US" sz="1700" dirty="0"/>
          </a:p>
          <a:p>
            <a:pPr>
              <a:lnSpc>
                <a:spcPct val="80000"/>
              </a:lnSpc>
            </a:pPr>
            <a:endParaRPr lang="en-US" altLang="zh-CN" sz="1700" dirty="0"/>
          </a:p>
        </p:txBody>
      </p:sp>
    </p:spTree>
  </p:cSld>
  <p:clrMapOvr>
    <a:masterClrMapping/>
  </p:clrMapOvr>
  <p:transition>
    <p:pull dir="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075240" cy="994122"/>
          </a:xfrm>
        </p:spPr>
        <p:txBody>
          <a:bodyPr>
            <a:normAutofit/>
          </a:bodyPr>
          <a:lstStyle/>
          <a:p>
            <a:pPr algn="l"/>
            <a:r>
              <a:rPr lang="zh-CN" altLang="en-US" sz="3600" dirty="0" smtClean="0">
                <a:solidFill>
                  <a:srgbClr val="FF0000"/>
                </a:solidFill>
              </a:rPr>
              <a:t>五</a:t>
            </a:r>
            <a:r>
              <a:rPr lang="en-US" altLang="zh-CN" sz="3600" dirty="0" smtClean="0">
                <a:solidFill>
                  <a:srgbClr val="FF0000"/>
                </a:solidFill>
              </a:rPr>
              <a:t>.</a:t>
            </a:r>
            <a:r>
              <a:rPr lang="zh-CN" altLang="en-US" sz="3600" dirty="0" smtClean="0">
                <a:solidFill>
                  <a:srgbClr val="FF0000"/>
                </a:solidFill>
              </a:rPr>
              <a:t>紧急突发情况的处理</a:t>
            </a:r>
            <a:endParaRPr lang="zh-CN" altLang="en-US" sz="3600" dirty="0">
              <a:solidFill>
                <a:srgbClr val="FF0000"/>
              </a:solidFill>
            </a:endParaRPr>
          </a:p>
        </p:txBody>
      </p:sp>
      <p:sp>
        <p:nvSpPr>
          <p:cNvPr id="3" name="内容占位符 2"/>
          <p:cNvSpPr>
            <a:spLocks noGrp="1"/>
          </p:cNvSpPr>
          <p:nvPr>
            <p:ph idx="1"/>
          </p:nvPr>
        </p:nvSpPr>
        <p:spPr/>
        <p:txBody>
          <a:bodyPr/>
          <a:lstStyle/>
          <a:p>
            <a:r>
              <a:rPr lang="zh-CN" altLang="en-US" dirty="0" smtClean="0">
                <a:solidFill>
                  <a:srgbClr val="3333FF"/>
                </a:solidFill>
              </a:rPr>
              <a:t>火灾应急处理</a:t>
            </a:r>
            <a:endParaRPr lang="en-US" altLang="zh-CN" dirty="0" smtClean="0">
              <a:solidFill>
                <a:srgbClr val="3333FF"/>
              </a:solidFill>
            </a:endParaRPr>
          </a:p>
          <a:p>
            <a:r>
              <a:rPr lang="zh-CN" altLang="en-US" dirty="0" smtClean="0">
                <a:solidFill>
                  <a:srgbClr val="3333FF"/>
                </a:solidFill>
              </a:rPr>
              <a:t>交通事故应急处理</a:t>
            </a:r>
            <a:endParaRPr lang="en-US" altLang="zh-CN" dirty="0" smtClean="0">
              <a:solidFill>
                <a:srgbClr val="3333FF"/>
              </a:solidFill>
            </a:endParaRPr>
          </a:p>
          <a:p>
            <a:r>
              <a:rPr lang="zh-CN" altLang="en-US" dirty="0" smtClean="0">
                <a:solidFill>
                  <a:srgbClr val="3333FF"/>
                </a:solidFill>
              </a:rPr>
              <a:t>中暑应急处理</a:t>
            </a:r>
            <a:endParaRPr lang="en-US" altLang="zh-CN" dirty="0" smtClean="0">
              <a:solidFill>
                <a:srgbClr val="3333FF"/>
              </a:solidFill>
            </a:endParaRPr>
          </a:p>
          <a:p>
            <a:r>
              <a:rPr lang="zh-CN" altLang="en-US" dirty="0" smtClean="0">
                <a:solidFill>
                  <a:srgbClr val="3333FF"/>
                </a:solidFill>
              </a:rPr>
              <a:t>触电应急处理</a:t>
            </a:r>
            <a:endParaRPr lang="en-US" altLang="zh-CN" dirty="0" smtClean="0">
              <a:solidFill>
                <a:srgbClr val="3333FF"/>
              </a:solidFill>
            </a:endParaRPr>
          </a:p>
          <a:p>
            <a:r>
              <a:rPr lang="zh-CN" altLang="en-US" dirty="0" smtClean="0">
                <a:solidFill>
                  <a:srgbClr val="3333FF"/>
                </a:solidFill>
              </a:rPr>
              <a:t>意外伤害应急处理</a:t>
            </a:r>
            <a:endParaRPr lang="en-US" altLang="zh-CN" dirty="0" smtClean="0">
              <a:solidFill>
                <a:srgbClr val="3333FF"/>
              </a:solidFill>
            </a:endParaRPr>
          </a:p>
          <a:p>
            <a:r>
              <a:rPr lang="zh-CN" altLang="en-US" dirty="0" smtClean="0">
                <a:solidFill>
                  <a:srgbClr val="3333FF"/>
                </a:solidFill>
              </a:rPr>
              <a:t>化学品伤害应急处理</a:t>
            </a:r>
            <a:endParaRPr lang="en-US" altLang="zh-CN" dirty="0" smtClean="0">
              <a:solidFill>
                <a:srgbClr val="3333FF"/>
              </a:solidFill>
            </a:endParaRPr>
          </a:p>
          <a:p>
            <a:r>
              <a:rPr lang="zh-CN" altLang="en-US" dirty="0" smtClean="0">
                <a:solidFill>
                  <a:srgbClr val="3333FF"/>
                </a:solidFill>
              </a:rPr>
              <a:t>心肺复苏</a:t>
            </a:r>
            <a:endParaRPr lang="zh-CN" altLang="en-US" dirty="0">
              <a:solidFill>
                <a:srgbClr val="3333FF"/>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a:bodyPr>
          <a:lstStyle/>
          <a:p>
            <a:pPr algn="l"/>
            <a:r>
              <a:rPr lang="zh-CN" altLang="en-US" sz="3600" dirty="0" smtClean="0">
                <a:solidFill>
                  <a:srgbClr val="3333FF"/>
                </a:solidFill>
              </a:rPr>
              <a:t>火灾应急处理</a:t>
            </a:r>
            <a:endParaRPr lang="zh-CN" altLang="en-US" sz="3600" dirty="0">
              <a:solidFill>
                <a:srgbClr val="3333FF"/>
              </a:solidFill>
            </a:endParaRPr>
          </a:p>
        </p:txBody>
      </p:sp>
      <p:sp>
        <p:nvSpPr>
          <p:cNvPr id="3" name="内容占位符 2"/>
          <p:cNvSpPr>
            <a:spLocks noGrp="1"/>
          </p:cNvSpPr>
          <p:nvPr>
            <p:ph idx="1"/>
          </p:nvPr>
        </p:nvSpPr>
        <p:spPr>
          <a:xfrm>
            <a:off x="539552" y="1412776"/>
            <a:ext cx="8229600" cy="4686320"/>
          </a:xfrm>
        </p:spPr>
        <p:txBody>
          <a:bodyPr/>
          <a:lstStyle/>
          <a:p>
            <a:pPr>
              <a:lnSpc>
                <a:spcPct val="110000"/>
              </a:lnSpc>
            </a:pPr>
            <a:r>
              <a:rPr lang="zh-CN" altLang="en-US" sz="2400" b="1" dirty="0" smtClean="0">
                <a:solidFill>
                  <a:srgbClr val="C00000"/>
                </a:solidFill>
              </a:rPr>
              <a:t>火灾对策</a:t>
            </a:r>
            <a:endParaRPr lang="zh-CN" altLang="en-US" sz="2400" b="1" dirty="0" smtClean="0">
              <a:solidFill>
                <a:srgbClr val="C00000"/>
              </a:solidFill>
            </a:endParaRPr>
          </a:p>
          <a:p>
            <a:pPr>
              <a:lnSpc>
                <a:spcPct val="110000"/>
              </a:lnSpc>
            </a:pPr>
            <a:r>
              <a:rPr lang="zh-CN" altLang="en-US" sz="2400" dirty="0" smtClean="0"/>
              <a:t>（</a:t>
            </a:r>
            <a:r>
              <a:rPr lang="en-US" altLang="zh-CN" sz="2400" dirty="0" smtClean="0"/>
              <a:t>1</a:t>
            </a:r>
            <a:r>
              <a:rPr lang="zh-CN" altLang="en-US" sz="2400" dirty="0" smtClean="0"/>
              <a:t>）若发现初期火灾（冒烟、小火苗），应想办法扑灭火灾。如电线或用电设备起火，先关闭开关，断开电源，再灭火，同时向负</a:t>
            </a:r>
            <a:endParaRPr lang="en-US" altLang="zh-CN" sz="2400" dirty="0" smtClean="0"/>
          </a:p>
          <a:p>
            <a:pPr>
              <a:lnSpc>
                <a:spcPct val="110000"/>
              </a:lnSpc>
            </a:pPr>
            <a:r>
              <a:rPr lang="zh-CN" altLang="en-US" sz="2400" dirty="0" smtClean="0"/>
              <a:t>责区域的人员报告。</a:t>
            </a:r>
            <a:endParaRPr lang="zh-CN" altLang="en-US" sz="2400" dirty="0" smtClean="0"/>
          </a:p>
          <a:p>
            <a:endParaRPr lang="zh-CN" altLang="en-US" dirty="0" smtClean="0"/>
          </a:p>
          <a:p>
            <a:endParaRPr lang="zh-CN" altLang="en-US" dirty="0"/>
          </a:p>
        </p:txBody>
      </p:sp>
      <p:pic>
        <p:nvPicPr>
          <p:cNvPr id="4" name="Picture 3" descr="C:\DOCUME~1\ADMINI~1\LOCALS~1\Temp\~BGH}TT[OSITBOLDPI%{T}0.jpg"/>
          <p:cNvPicPr>
            <a:picLocks noChangeAspect="1" noChangeArrowheads="1"/>
          </p:cNvPicPr>
          <p:nvPr/>
        </p:nvPicPr>
        <p:blipFill>
          <a:blip r:embed="rId1" cstate="print"/>
          <a:srcRect/>
          <a:stretch>
            <a:fillRect/>
          </a:stretch>
        </p:blipFill>
        <p:spPr bwMode="auto">
          <a:xfrm>
            <a:off x="4499992" y="2924944"/>
            <a:ext cx="3600400" cy="3529105"/>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548680"/>
            <a:ext cx="7848872" cy="4320480"/>
          </a:xfrm>
        </p:spPr>
        <p:txBody>
          <a:bodyPr/>
          <a:lstStyle/>
          <a:p>
            <a:r>
              <a:rPr lang="zh-CN" altLang="en-US" sz="2800" dirty="0" smtClean="0"/>
              <a:t>（</a:t>
            </a:r>
            <a:r>
              <a:rPr lang="en-US" altLang="zh-CN" sz="2800" dirty="0" smtClean="0"/>
              <a:t>2</a:t>
            </a:r>
            <a:r>
              <a:rPr lang="zh-CN" altLang="en-US" sz="2800" dirty="0" smtClean="0"/>
              <a:t>）纸张、木头或布起火时，可用水来扑救，而电器、汽油、酒精、食用油着火时，则用土、沙泥、干粉灭火器等灭火。</a:t>
            </a:r>
            <a:endParaRPr lang="zh-CN" altLang="en-US" sz="2800" dirty="0" smtClean="0"/>
          </a:p>
          <a:p>
            <a:endParaRPr lang="zh-CN" altLang="en-US" dirty="0"/>
          </a:p>
        </p:txBody>
      </p:sp>
      <p:pic>
        <p:nvPicPr>
          <p:cNvPr id="1026" name="Picture 2" descr="http://lcu.cuepa.cn/newspic/13291/s_d72922fe92eaa847834d1c998ab7aacb21134.jpg"/>
          <p:cNvPicPr>
            <a:picLocks noChangeAspect="1" noChangeArrowheads="1"/>
          </p:cNvPicPr>
          <p:nvPr/>
        </p:nvPicPr>
        <p:blipFill>
          <a:blip r:embed="rId1" cstate="print"/>
          <a:srcRect/>
          <a:stretch>
            <a:fillRect/>
          </a:stretch>
        </p:blipFill>
        <p:spPr bwMode="auto">
          <a:xfrm>
            <a:off x="5148064" y="2132856"/>
            <a:ext cx="3339551" cy="4334738"/>
          </a:xfrm>
          <a:prstGeom prst="rect">
            <a:avLst/>
          </a:prstGeom>
          <a:noFill/>
        </p:spPr>
      </p:pic>
      <p:pic>
        <p:nvPicPr>
          <p:cNvPr id="4" name="Picture 2" descr="D:\赵波\安全\安全宣传\安全漫画\u=3238297223,635622730&amp;fm=0&amp;gp=-26.jpg"/>
          <p:cNvPicPr>
            <a:picLocks noChangeAspect="1" noChangeArrowheads="1"/>
          </p:cNvPicPr>
          <p:nvPr/>
        </p:nvPicPr>
        <p:blipFill>
          <a:blip r:embed="rId2" cstate="print"/>
          <a:srcRect/>
          <a:stretch>
            <a:fillRect/>
          </a:stretch>
        </p:blipFill>
        <p:spPr bwMode="auto">
          <a:xfrm>
            <a:off x="1907704" y="2924944"/>
            <a:ext cx="1285884" cy="3103858"/>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endParaRPr lang="zh-CN" altLang="en-US"/>
          </a:p>
        </p:txBody>
      </p:sp>
      <p:pic>
        <p:nvPicPr>
          <p:cNvPr id="58370" name="Picture 2" descr="http://www.nn14z.net/Jz/UploadFiles/200812/2008121323045572.bmp"/>
          <p:cNvPicPr>
            <a:picLocks noChangeAspect="1" noChangeArrowheads="1"/>
          </p:cNvPicPr>
          <p:nvPr/>
        </p:nvPicPr>
        <p:blipFill>
          <a:blip r:embed="rId1" cstate="print"/>
          <a:srcRect/>
          <a:stretch>
            <a:fillRect/>
          </a:stretch>
        </p:blipFill>
        <p:spPr bwMode="auto">
          <a:xfrm>
            <a:off x="395536" y="1320859"/>
            <a:ext cx="8028384" cy="5537141"/>
          </a:xfrm>
          <a:prstGeom prst="rect">
            <a:avLst/>
          </a:prstGeom>
          <a:noFill/>
        </p:spPr>
      </p:pic>
      <p:pic>
        <p:nvPicPr>
          <p:cNvPr id="58372" name="Picture 4" descr="http://t3.baidu.com/it/u=3090756736,866332756&amp;fm=0&amp;gp=0.jpg">
            <a:hlinkClick r:id="rId2"/>
          </p:cNvPr>
          <p:cNvPicPr>
            <a:picLocks noChangeAspect="1" noChangeArrowheads="1"/>
          </p:cNvPicPr>
          <p:nvPr/>
        </p:nvPicPr>
        <p:blipFill>
          <a:blip r:embed="rId3" cstate="print"/>
          <a:srcRect/>
          <a:stretch>
            <a:fillRect/>
          </a:stretch>
        </p:blipFill>
        <p:spPr bwMode="auto">
          <a:xfrm>
            <a:off x="3131840" y="0"/>
            <a:ext cx="2451957" cy="16288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dministrator\桌面\新建文件夹 (2)\20081113084408_IMG_0661.jpg"/>
          <p:cNvPicPr>
            <a:picLocks noChangeAspect="1" noChangeArrowheads="1"/>
          </p:cNvPicPr>
          <p:nvPr/>
        </p:nvPicPr>
        <p:blipFill>
          <a:blip r:embed="rId1" cstate="print"/>
          <a:srcRect/>
          <a:stretch>
            <a:fillRect/>
          </a:stretch>
        </p:blipFill>
        <p:spPr bwMode="auto">
          <a:xfrm>
            <a:off x="971600" y="764704"/>
            <a:ext cx="7704856" cy="5128545"/>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043608" y="764704"/>
            <a:ext cx="7498080" cy="4800600"/>
          </a:xfrm>
        </p:spPr>
        <p:txBody>
          <a:bodyPr/>
          <a:lstStyle/>
          <a:p>
            <a:r>
              <a:rPr lang="zh-CN" altLang="en-US" sz="2400" dirty="0" smtClean="0"/>
              <a:t>（</a:t>
            </a:r>
            <a:r>
              <a:rPr lang="en-US" altLang="zh-CN" sz="2400" dirty="0" smtClean="0"/>
              <a:t>3</a:t>
            </a:r>
            <a:r>
              <a:rPr lang="zh-CN" altLang="en-US" sz="2400" dirty="0" smtClean="0"/>
              <a:t>）若火势已大，必须立即报火警</a:t>
            </a:r>
            <a:r>
              <a:rPr lang="en-US" altLang="zh-CN" sz="2400" dirty="0" smtClean="0"/>
              <a:t>119</a:t>
            </a:r>
            <a:r>
              <a:rPr lang="zh-CN" altLang="en-US" sz="2400" dirty="0" smtClean="0"/>
              <a:t>。被火围困时，应视不同情况，采取不同方法脱离险境。在没有电话的情况下，应大声呼喊或采取其他方法引起周围人员注意，协助灭火或报警。</a:t>
            </a:r>
            <a:endParaRPr lang="zh-CN" altLang="en-US" sz="2400" dirty="0" smtClean="0"/>
          </a:p>
          <a:p>
            <a:endParaRPr lang="zh-CN" altLang="en-US" dirty="0"/>
          </a:p>
        </p:txBody>
      </p:sp>
      <p:pic>
        <p:nvPicPr>
          <p:cNvPr id="16386" name="Picture 2" descr="http://www.songpan.gov.cn/publicfiles/model/htmltemplate/abyjw/images/119pic.jpg"/>
          <p:cNvPicPr>
            <a:picLocks noChangeAspect="1" noChangeArrowheads="1"/>
          </p:cNvPicPr>
          <p:nvPr/>
        </p:nvPicPr>
        <p:blipFill>
          <a:blip r:embed="rId1" cstate="print"/>
          <a:srcRect/>
          <a:stretch>
            <a:fillRect/>
          </a:stretch>
        </p:blipFill>
        <p:spPr bwMode="auto">
          <a:xfrm>
            <a:off x="2051720" y="3140968"/>
            <a:ext cx="5544616" cy="257345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836712"/>
            <a:ext cx="8229600" cy="5305792"/>
          </a:xfrm>
        </p:spPr>
        <p:txBody>
          <a:bodyPr/>
          <a:lstStyle/>
          <a:p>
            <a:endParaRPr lang="en-US" altLang="zh-CN" dirty="0" smtClean="0"/>
          </a:p>
          <a:p>
            <a:r>
              <a:rPr lang="zh-CN" altLang="en-US" dirty="0" smtClean="0"/>
              <a:t>安全水平随着经济的发展而提高。</a:t>
            </a:r>
            <a:endParaRPr lang="en-US" altLang="zh-CN" dirty="0" smtClean="0"/>
          </a:p>
          <a:p>
            <a:pPr>
              <a:buNone/>
            </a:pPr>
            <a:endParaRPr lang="en-US" altLang="zh-CN" dirty="0" smtClean="0"/>
          </a:p>
          <a:p>
            <a:r>
              <a:rPr lang="zh-CN" altLang="en-US" dirty="0" smtClean="0"/>
              <a:t>我国处于工业化高速发展的阶段，安全生产形势严峻，事故总量较大，重特大事故多发。</a:t>
            </a:r>
            <a:endParaRPr lang="zh-CN" altLang="en-US" dirty="0" smtClean="0"/>
          </a:p>
          <a:p>
            <a:endParaRPr lang="zh-CN" altLang="en-US" dirty="0"/>
          </a:p>
        </p:txBody>
      </p:sp>
      <p:pic>
        <p:nvPicPr>
          <p:cNvPr id="5" name="Picture 16" descr="20065182152930583"/>
          <p:cNvPicPr>
            <a:picLocks noChangeAspect="1" noChangeArrowheads="1"/>
          </p:cNvPicPr>
          <p:nvPr/>
        </p:nvPicPr>
        <p:blipFill>
          <a:blip r:embed="rId1" cstate="print"/>
          <a:srcRect/>
          <a:stretch>
            <a:fillRect/>
          </a:stretch>
        </p:blipFill>
        <p:spPr bwMode="auto">
          <a:xfrm>
            <a:off x="4716016" y="3933056"/>
            <a:ext cx="2959851" cy="24482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755576" y="476672"/>
            <a:ext cx="7632848" cy="5616624"/>
          </a:xfrm>
        </p:spPr>
        <p:txBody>
          <a:bodyPr>
            <a:normAutofit fontScale="85000" lnSpcReduction="10000"/>
          </a:bodyPr>
          <a:lstStyle/>
          <a:p>
            <a:r>
              <a:rPr lang="zh-CN" altLang="en-US" sz="3300" b="1" dirty="0" smtClean="0">
                <a:solidFill>
                  <a:srgbClr val="FF0000"/>
                </a:solidFill>
              </a:rPr>
              <a:t>火灾中的脱险方法</a:t>
            </a:r>
            <a:endParaRPr lang="zh-CN" altLang="en-US" sz="3300" b="1" dirty="0" smtClean="0">
              <a:solidFill>
                <a:srgbClr val="FF0000"/>
              </a:solidFill>
            </a:endParaRPr>
          </a:p>
          <a:p>
            <a:pPr>
              <a:lnSpc>
                <a:spcPct val="120000"/>
              </a:lnSpc>
            </a:pPr>
            <a:r>
              <a:rPr lang="zh-CN" altLang="en-US" dirty="0" smtClean="0"/>
              <a:t>        遭遇火灾，应采取正确有效的方法自救逃生，将伤害降低到最底：</a:t>
            </a:r>
            <a:endParaRPr lang="zh-CN" altLang="en-US" dirty="0" smtClean="0"/>
          </a:p>
          <a:p>
            <a:pPr>
              <a:lnSpc>
                <a:spcPct val="120000"/>
              </a:lnSpc>
            </a:pPr>
            <a:r>
              <a:rPr lang="en-US" dirty="0" smtClean="0"/>
              <a:t>1</a:t>
            </a:r>
            <a:r>
              <a:rPr lang="zh-CN" altLang="en-US" dirty="0" smtClean="0"/>
              <a:t>、一旦身受火灾威胁，千万不要惊慌失措，要冷静地确定自己所处位置，根据周围的烟、火光、温度等分析判断火势，不要盲目采取行动。</a:t>
            </a:r>
            <a:endParaRPr lang="en-US" altLang="zh-CN" dirty="0" smtClean="0"/>
          </a:p>
          <a:p>
            <a:pPr>
              <a:lnSpc>
                <a:spcPct val="120000"/>
              </a:lnSpc>
            </a:pPr>
            <a:endParaRPr lang="zh-CN" altLang="en-US" dirty="0" smtClean="0"/>
          </a:p>
          <a:p>
            <a:pPr>
              <a:lnSpc>
                <a:spcPct val="120000"/>
              </a:lnSpc>
            </a:pPr>
            <a:r>
              <a:rPr lang="en-US" dirty="0" smtClean="0"/>
              <a:t>2</a:t>
            </a:r>
            <a:r>
              <a:rPr lang="zh-CN" altLang="en-US" dirty="0" smtClean="0"/>
              <a:t>、身处</a:t>
            </a:r>
            <a:r>
              <a:rPr lang="en-US" dirty="0" smtClean="0"/>
              <a:t>3</a:t>
            </a:r>
            <a:r>
              <a:rPr lang="zh-CN" altLang="en-US" dirty="0" smtClean="0"/>
              <a:t>层楼房以下的，如果门的周围火势不大，应迅速离开火场。或者采取保护措施（如用水淋湿衣服、用温湿的棉被包住头部和上身等）以后再离开火场。</a:t>
            </a:r>
            <a:endParaRPr lang="en-US" altLang="zh-CN" dirty="0" smtClean="0"/>
          </a:p>
          <a:p>
            <a:pPr>
              <a:lnSpc>
                <a:spcPct val="120000"/>
              </a:lnSpc>
            </a:pP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9592" y="548680"/>
            <a:ext cx="7498080" cy="5771728"/>
          </a:xfrm>
        </p:spPr>
        <p:txBody>
          <a:bodyPr/>
          <a:lstStyle/>
          <a:p>
            <a:r>
              <a:rPr lang="en-US" altLang="zh-CN" sz="2400" dirty="0" smtClean="0"/>
              <a:t>3</a:t>
            </a:r>
            <a:r>
              <a:rPr lang="zh-CN" altLang="en-US" sz="2400" dirty="0" smtClean="0"/>
              <a:t>、身处</a:t>
            </a:r>
            <a:r>
              <a:rPr lang="en-US" altLang="zh-CN" sz="2400" dirty="0" smtClean="0"/>
              <a:t>4</a:t>
            </a:r>
            <a:r>
              <a:rPr lang="zh-CN" altLang="en-US" sz="2400" dirty="0" smtClean="0"/>
              <a:t>层楼房以上的，发现火情不要盲目打开门窗，否则有可能引火入室。不要盲目乱跑、更不要跳楼逃生，这样会造成不应有的伤亡。可以躲到居室里或者阳台上呼救。紧闭门窗，隔断火路，等待救援。有条件的，可以不断向门窗上浇水降温，以延缓火势蔓延。</a:t>
            </a:r>
            <a:endParaRPr lang="zh-CN" altLang="en-US" sz="2400" dirty="0" smtClean="0"/>
          </a:p>
          <a:p>
            <a:endParaRPr lang="zh-CN" altLang="en-US" dirty="0"/>
          </a:p>
        </p:txBody>
      </p:sp>
      <p:pic>
        <p:nvPicPr>
          <p:cNvPr id="56323" name="Picture 3" descr="C:\DOCUME~1\ADMINI~1\LOCALS~1\Temp\`6OS71HM}P{IV32IQ3[4PQJ.jpg"/>
          <p:cNvPicPr>
            <a:picLocks noChangeAspect="1" noChangeArrowheads="1"/>
          </p:cNvPicPr>
          <p:nvPr/>
        </p:nvPicPr>
        <p:blipFill>
          <a:blip r:embed="rId1" cstate="print"/>
          <a:srcRect/>
          <a:stretch>
            <a:fillRect/>
          </a:stretch>
        </p:blipFill>
        <p:spPr bwMode="auto">
          <a:xfrm>
            <a:off x="4932040" y="2996952"/>
            <a:ext cx="3439093" cy="3187452"/>
          </a:xfrm>
          <a:prstGeom prst="rect">
            <a:avLst/>
          </a:prstGeom>
          <a:noFill/>
        </p:spPr>
      </p:pic>
      <p:pic>
        <p:nvPicPr>
          <p:cNvPr id="56324" name="Picture 4" descr="C:\DOCUME~1\ADMINI~1\LOCALS~1\Temp\~)`P0}D(FBJ{7E6U2@LG`}K.jpg"/>
          <p:cNvPicPr>
            <a:picLocks noChangeAspect="1" noChangeArrowheads="1"/>
          </p:cNvPicPr>
          <p:nvPr/>
        </p:nvPicPr>
        <p:blipFill>
          <a:blip r:embed="rId2" cstate="print"/>
          <a:srcRect/>
          <a:stretch>
            <a:fillRect/>
          </a:stretch>
        </p:blipFill>
        <p:spPr bwMode="auto">
          <a:xfrm>
            <a:off x="1115616" y="2996952"/>
            <a:ext cx="3384376" cy="322117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99592" y="692696"/>
            <a:ext cx="7498080" cy="4800600"/>
          </a:xfrm>
        </p:spPr>
        <p:txBody>
          <a:bodyPr/>
          <a:lstStyle/>
          <a:p>
            <a:r>
              <a:rPr lang="en-US" altLang="zh-CN" sz="2400" dirty="0" smtClean="0"/>
              <a:t>4</a:t>
            </a:r>
            <a:r>
              <a:rPr lang="zh-CN" altLang="en-US" sz="2400" dirty="0" smtClean="0"/>
              <a:t>、在失火的楼房内，逃生不可使用电梯，应通过防火通道走楼梯脱险。因为失火后电梯竖井往往成为烟火的通道，并且电梯随时可能发生断电故障。</a:t>
            </a:r>
            <a:endParaRPr lang="en-US" altLang="zh-CN" sz="2400" dirty="0" smtClean="0"/>
          </a:p>
          <a:p>
            <a:endParaRPr lang="zh-CN" altLang="en-US" dirty="0"/>
          </a:p>
        </p:txBody>
      </p:sp>
      <p:pic>
        <p:nvPicPr>
          <p:cNvPr id="4" name="Picture 2" descr="http://pic1.nipic.com/2008-12-09/200812993942236_2.jpg"/>
          <p:cNvPicPr>
            <a:picLocks noChangeAspect="1" noChangeArrowheads="1"/>
          </p:cNvPicPr>
          <p:nvPr/>
        </p:nvPicPr>
        <p:blipFill>
          <a:blip r:embed="rId1" cstate="print"/>
          <a:srcRect/>
          <a:stretch>
            <a:fillRect/>
          </a:stretch>
        </p:blipFill>
        <p:spPr bwMode="auto">
          <a:xfrm>
            <a:off x="2555776" y="2132856"/>
            <a:ext cx="4248472" cy="4240175"/>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83568" y="260648"/>
            <a:ext cx="7498080" cy="5534044"/>
          </a:xfrm>
        </p:spPr>
        <p:txBody>
          <a:bodyPr>
            <a:normAutofit/>
          </a:bodyPr>
          <a:lstStyle/>
          <a:p>
            <a:pPr>
              <a:lnSpc>
                <a:spcPct val="120000"/>
              </a:lnSpc>
            </a:pPr>
            <a:endParaRPr lang="zh-CN" altLang="en-US" sz="2200" dirty="0" smtClean="0"/>
          </a:p>
          <a:p>
            <a:pPr>
              <a:lnSpc>
                <a:spcPct val="120000"/>
              </a:lnSpc>
            </a:pPr>
            <a:r>
              <a:rPr lang="en-US" sz="2200" dirty="0" smtClean="0"/>
              <a:t>5</a:t>
            </a:r>
            <a:r>
              <a:rPr lang="zh-CN" altLang="en-US" sz="2200" dirty="0" smtClean="0"/>
              <a:t>、因火势太猛，必须从楼房内逃生的，可以从二层处跳下，但要选择不坚硬的地面，同时应从楼上先扔下被褥等增加地面的缓冲，然后再</a:t>
            </a:r>
            <a:endParaRPr lang="en-US" altLang="zh-CN" sz="2200" dirty="0" smtClean="0"/>
          </a:p>
          <a:p>
            <a:pPr>
              <a:lnSpc>
                <a:spcPct val="120000"/>
              </a:lnSpc>
            </a:pPr>
            <a:r>
              <a:rPr lang="zh-CN" altLang="en-US" sz="2200" dirty="0" smtClean="0"/>
              <a:t>顺窗滑下，要尽量缩小下落</a:t>
            </a:r>
            <a:endParaRPr lang="en-US" altLang="zh-CN" sz="2200" dirty="0" smtClean="0"/>
          </a:p>
          <a:p>
            <a:pPr>
              <a:lnSpc>
                <a:spcPct val="120000"/>
              </a:lnSpc>
            </a:pPr>
            <a:r>
              <a:rPr lang="zh-CN" altLang="en-US" sz="2200" dirty="0" smtClean="0"/>
              <a:t>高度，做到双脚先落地。</a:t>
            </a:r>
            <a:endParaRPr lang="en-US" altLang="zh-CN" sz="2200" dirty="0" smtClean="0"/>
          </a:p>
          <a:p>
            <a:pPr>
              <a:lnSpc>
                <a:spcPct val="120000"/>
              </a:lnSpc>
            </a:pPr>
            <a:endParaRPr lang="zh-CN" altLang="en-US" dirty="0" smtClean="0"/>
          </a:p>
          <a:p>
            <a:endParaRPr lang="zh-CN" altLang="en-US" dirty="0"/>
          </a:p>
        </p:txBody>
      </p:sp>
      <p:pic>
        <p:nvPicPr>
          <p:cNvPr id="13315" name="Picture 3" descr="C:\DOCUME~1\ADMINI~1\LOCALS~1\Temp\1AC(RU[LM56]X)Y91T542EW.jpg"/>
          <p:cNvPicPr>
            <a:picLocks noChangeAspect="1" noChangeArrowheads="1"/>
          </p:cNvPicPr>
          <p:nvPr/>
        </p:nvPicPr>
        <p:blipFill>
          <a:blip r:embed="rId1" cstate="print"/>
          <a:srcRect/>
          <a:stretch>
            <a:fillRect/>
          </a:stretch>
        </p:blipFill>
        <p:spPr bwMode="auto">
          <a:xfrm>
            <a:off x="4716016" y="2276872"/>
            <a:ext cx="3960440" cy="3742833"/>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71600" y="188640"/>
            <a:ext cx="7498080" cy="4800600"/>
          </a:xfrm>
        </p:spPr>
        <p:txBody>
          <a:bodyPr/>
          <a:lstStyle/>
          <a:p>
            <a:pPr>
              <a:lnSpc>
                <a:spcPct val="120000"/>
              </a:lnSpc>
            </a:pPr>
            <a:r>
              <a:rPr lang="en-US" altLang="zh-CN" sz="2400" dirty="0" smtClean="0"/>
              <a:t>6</a:t>
            </a:r>
            <a:r>
              <a:rPr lang="zh-CN" altLang="en-US" sz="2400" dirty="0" smtClean="0"/>
              <a:t>、在有把握的情况下、可以将绳索（也可用床单等撕开连接起来）一头系在窗框上，然后顺绳索滑落到地面。</a:t>
            </a:r>
            <a:endParaRPr lang="zh-CN" altLang="en-US" sz="2400" dirty="0" smtClean="0"/>
          </a:p>
          <a:p>
            <a:pPr>
              <a:lnSpc>
                <a:spcPct val="120000"/>
              </a:lnSpc>
            </a:pPr>
            <a:r>
              <a:rPr lang="en-US" altLang="zh-CN" sz="2400" dirty="0" smtClean="0"/>
              <a:t>7</a:t>
            </a:r>
            <a:r>
              <a:rPr lang="zh-CN" altLang="en-US" sz="2400" dirty="0" smtClean="0"/>
              <a:t>、逃生时。尽量采取保护措施，如用湿毛巾捂住口鼻、用湿衣物包裹身体。</a:t>
            </a:r>
            <a:endParaRPr lang="zh-CN" altLang="en-US" sz="2400" dirty="0" smtClean="0"/>
          </a:p>
          <a:p>
            <a:endParaRPr lang="zh-CN" altLang="en-US" dirty="0"/>
          </a:p>
        </p:txBody>
      </p:sp>
      <p:pic>
        <p:nvPicPr>
          <p:cNvPr id="12291" name="Picture 3" descr="C:\Documents and Settings\Administrator\桌面\新建文件夹 (2)\20080703060.jpg"/>
          <p:cNvPicPr>
            <a:picLocks noChangeAspect="1" noChangeArrowheads="1"/>
          </p:cNvPicPr>
          <p:nvPr/>
        </p:nvPicPr>
        <p:blipFill>
          <a:blip r:embed="rId1" cstate="print"/>
          <a:srcRect/>
          <a:stretch>
            <a:fillRect/>
          </a:stretch>
        </p:blipFill>
        <p:spPr bwMode="auto">
          <a:xfrm>
            <a:off x="5364088" y="2708920"/>
            <a:ext cx="3246437" cy="3971925"/>
          </a:xfrm>
          <a:prstGeom prst="rect">
            <a:avLst/>
          </a:prstGeom>
          <a:noFill/>
        </p:spPr>
      </p:pic>
      <p:pic>
        <p:nvPicPr>
          <p:cNvPr id="12292" name="Picture 4" descr="C:\DOCUME~1\ADMINI~1\LOCALS~1\Temp\{[({C}SUC_25@2K9PWD0(~V.jpg"/>
          <p:cNvPicPr>
            <a:picLocks noChangeAspect="1" noChangeArrowheads="1"/>
          </p:cNvPicPr>
          <p:nvPr/>
        </p:nvPicPr>
        <p:blipFill>
          <a:blip r:embed="rId2" cstate="print"/>
          <a:srcRect/>
          <a:stretch>
            <a:fillRect/>
          </a:stretch>
        </p:blipFill>
        <p:spPr bwMode="auto">
          <a:xfrm>
            <a:off x="1187624" y="2780928"/>
            <a:ext cx="3048075" cy="3888432"/>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075240" cy="634082"/>
          </a:xfrm>
        </p:spPr>
        <p:txBody>
          <a:bodyPr>
            <a:normAutofit/>
          </a:bodyPr>
          <a:lstStyle/>
          <a:p>
            <a:pPr algn="l"/>
            <a:r>
              <a:rPr lang="zh-CN" altLang="en-US" sz="3200" dirty="0" smtClean="0">
                <a:solidFill>
                  <a:srgbClr val="3333FF"/>
                </a:solidFill>
              </a:rPr>
              <a:t>交通事故应急处理</a:t>
            </a:r>
            <a:endParaRPr lang="zh-CN" altLang="en-US" sz="3200" dirty="0"/>
          </a:p>
        </p:txBody>
      </p:sp>
      <p:sp>
        <p:nvSpPr>
          <p:cNvPr id="3" name="内容占位符 2"/>
          <p:cNvSpPr>
            <a:spLocks noGrp="1"/>
          </p:cNvSpPr>
          <p:nvPr>
            <p:ph idx="1"/>
          </p:nvPr>
        </p:nvSpPr>
        <p:spPr>
          <a:xfrm>
            <a:off x="457200" y="908720"/>
            <a:ext cx="8147248" cy="5760640"/>
          </a:xfrm>
        </p:spPr>
        <p:txBody>
          <a:bodyPr>
            <a:normAutofit fontScale="47500" lnSpcReduction="20000"/>
          </a:bodyPr>
          <a:lstStyle/>
          <a:p>
            <a:pPr marL="0" indent="0">
              <a:lnSpc>
                <a:spcPct val="140000"/>
              </a:lnSpc>
              <a:spcBef>
                <a:spcPts val="0"/>
              </a:spcBef>
            </a:pPr>
            <a:r>
              <a:rPr lang="zh-CN" altLang="en-US" dirty="0" smtClean="0">
                <a:latin typeface="宋体" panose="02010600030101010101" pitchFamily="2" charset="-122"/>
                <a:ea typeface="宋体" panose="02010600030101010101" pitchFamily="2" charset="-122"/>
              </a:rPr>
              <a:t>    </a:t>
            </a:r>
            <a:r>
              <a:rPr lang="zh-CN" altLang="en-US" dirty="0" smtClean="0">
                <a:solidFill>
                  <a:srgbClr val="FF0000"/>
                </a:solidFill>
                <a:latin typeface="宋体" panose="02010600030101010101" pitchFamily="2" charset="-122"/>
                <a:ea typeface="宋体" panose="02010600030101010101" pitchFamily="2" charset="-122"/>
              </a:rPr>
              <a:t>在情绪上要保持冷静，避免争执；在行动上应根据现场情况灵活处理。处理要点：</a:t>
            </a:r>
            <a:endParaRPr lang="en-US" altLang="zh-CN" dirty="0" smtClean="0">
              <a:solidFill>
                <a:srgbClr val="FF0000"/>
              </a:solidFill>
              <a:latin typeface="宋体" panose="02010600030101010101" pitchFamily="2" charset="-122"/>
              <a:ea typeface="宋体" panose="02010600030101010101" pitchFamily="2" charset="-122"/>
            </a:endParaRPr>
          </a:p>
          <a:p>
            <a:pPr marL="0" indent="0">
              <a:lnSpc>
                <a:spcPct val="140000"/>
              </a:lnSpc>
              <a:spcBef>
                <a:spcPts val="0"/>
              </a:spcBef>
            </a:pPr>
            <a:r>
              <a:rPr lang="en-US" altLang="zh-CN" b="1" dirty="0" smtClean="0">
                <a:solidFill>
                  <a:srgbClr val="FF0000"/>
                </a:solidFill>
                <a:latin typeface="宋体" panose="02010600030101010101" pitchFamily="2" charset="-122"/>
                <a:ea typeface="宋体" panose="02010600030101010101" pitchFamily="2" charset="-122"/>
              </a:rPr>
              <a:t>1.</a:t>
            </a:r>
            <a:r>
              <a:rPr lang="zh-CN" altLang="en-US" b="1" dirty="0" smtClean="0">
                <a:solidFill>
                  <a:srgbClr val="FF0000"/>
                </a:solidFill>
                <a:latin typeface="宋体" panose="02010600030101010101" pitchFamily="2" charset="-122"/>
                <a:ea typeface="宋体" panose="02010600030101010101" pitchFamily="2" charset="-122"/>
              </a:rPr>
              <a:t>马上停车。</a:t>
            </a:r>
            <a:r>
              <a:rPr lang="zh-CN" altLang="en-US" dirty="0" smtClean="0">
                <a:latin typeface="宋体" panose="02010600030101010101" pitchFamily="2" charset="-122"/>
                <a:ea typeface="宋体" panose="02010600030101010101" pitchFamily="2" charset="-122"/>
              </a:rPr>
              <a:t>在汽车运行安全的情况下马上停车，关掉引擎</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以免汽车起火</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；立即记下对方车的牌号，以防对方在出交通事故后开车跑掉。 </a:t>
            </a:r>
            <a:endParaRPr lang="en-US" altLang="zh-CN" dirty="0" smtClean="0">
              <a:latin typeface="宋体" panose="02010600030101010101" pitchFamily="2" charset="-122"/>
              <a:ea typeface="宋体" panose="02010600030101010101" pitchFamily="2" charset="-122"/>
            </a:endParaRPr>
          </a:p>
          <a:p>
            <a:pPr marL="0" indent="0">
              <a:lnSpc>
                <a:spcPct val="140000"/>
              </a:lnSpc>
              <a:spcBef>
                <a:spcPts val="0"/>
              </a:spcBef>
            </a:pPr>
            <a:r>
              <a:rPr lang="en-US" altLang="zh-CN" b="1" dirty="0" smtClean="0">
                <a:solidFill>
                  <a:srgbClr val="FF0000"/>
                </a:solidFill>
                <a:latin typeface="宋体" panose="02010600030101010101" pitchFamily="2" charset="-122"/>
                <a:ea typeface="宋体" panose="02010600030101010101" pitchFamily="2" charset="-122"/>
              </a:rPr>
              <a:t>2.</a:t>
            </a:r>
            <a:r>
              <a:rPr lang="zh-CN" altLang="en-US" b="1" dirty="0" smtClean="0">
                <a:solidFill>
                  <a:srgbClr val="FF0000"/>
                </a:solidFill>
                <a:latin typeface="宋体" panose="02010600030101010101" pitchFamily="2" charset="-122"/>
                <a:ea typeface="宋体" panose="02010600030101010101" pitchFamily="2" charset="-122"/>
              </a:rPr>
              <a:t>发出警示。</a:t>
            </a:r>
            <a:r>
              <a:rPr lang="zh-CN" altLang="en-US" dirty="0" smtClean="0">
                <a:latin typeface="宋体" panose="02010600030101010101" pitchFamily="2" charset="-122"/>
                <a:ea typeface="宋体" panose="02010600030101010101" pitchFamily="2" charset="-122"/>
              </a:rPr>
              <a:t>保护好现场；向其他车辆发出警告，亮起危险警告灯；在路上摆放三角形警告牌；如有需要，再用其他方式示警。</a:t>
            </a:r>
            <a:endParaRPr lang="en-US" altLang="zh-CN" dirty="0" smtClean="0">
              <a:latin typeface="宋体" panose="02010600030101010101" pitchFamily="2" charset="-122"/>
              <a:ea typeface="宋体" panose="02010600030101010101" pitchFamily="2" charset="-122"/>
            </a:endParaRPr>
          </a:p>
          <a:p>
            <a:pPr marL="0" indent="0">
              <a:lnSpc>
                <a:spcPct val="140000"/>
              </a:lnSpc>
              <a:spcBef>
                <a:spcPts val="0"/>
              </a:spcBef>
            </a:pPr>
            <a:r>
              <a:rPr lang="zh-CN" altLang="en-US" dirty="0" smtClean="0">
                <a:solidFill>
                  <a:srgbClr val="FF0000"/>
                </a:solidFill>
                <a:latin typeface="宋体" panose="02010600030101010101" pitchFamily="2" charset="-122"/>
                <a:ea typeface="宋体" panose="02010600030101010101" pitchFamily="2" charset="-122"/>
              </a:rPr>
              <a:t> </a:t>
            </a:r>
            <a:r>
              <a:rPr lang="en-US" altLang="zh-CN" b="1" dirty="0" smtClean="0">
                <a:solidFill>
                  <a:srgbClr val="FF0000"/>
                </a:solidFill>
                <a:latin typeface="宋体" panose="02010600030101010101" pitchFamily="2" charset="-122"/>
                <a:ea typeface="宋体" panose="02010600030101010101" pitchFamily="2" charset="-122"/>
              </a:rPr>
              <a:t>3.</a:t>
            </a:r>
            <a:r>
              <a:rPr lang="zh-CN" altLang="en-US" b="1" dirty="0" smtClean="0">
                <a:solidFill>
                  <a:srgbClr val="FF0000"/>
                </a:solidFill>
                <a:latin typeface="宋体" panose="02010600030101010101" pitchFamily="2" charset="-122"/>
                <a:ea typeface="宋体" panose="02010600030101010101" pitchFamily="2" charset="-122"/>
              </a:rPr>
              <a:t>估计情况。</a:t>
            </a:r>
            <a:r>
              <a:rPr lang="zh-CN" altLang="en-US" dirty="0" smtClean="0">
                <a:latin typeface="宋体" panose="02010600030101010101" pitchFamily="2" charset="-122"/>
                <a:ea typeface="宋体" panose="02010600030101010101" pitchFamily="2" charset="-122"/>
              </a:rPr>
              <a:t>迅速估计现场情况，事故涉及多少人？受伤人员数量及状况？涉及多少辆车？漏出的燃油是否会着火？现场是否有人受过急救训练？ </a:t>
            </a:r>
            <a:endParaRPr lang="en-US" altLang="zh-CN" dirty="0" smtClean="0">
              <a:latin typeface="宋体" panose="02010600030101010101" pitchFamily="2" charset="-122"/>
              <a:ea typeface="宋体" panose="02010600030101010101" pitchFamily="2" charset="-122"/>
            </a:endParaRPr>
          </a:p>
          <a:p>
            <a:pPr marL="0" indent="0">
              <a:lnSpc>
                <a:spcPct val="140000"/>
              </a:lnSpc>
              <a:spcBef>
                <a:spcPts val="0"/>
              </a:spcBef>
            </a:pPr>
            <a:r>
              <a:rPr lang="en-US" altLang="zh-CN" b="1" dirty="0" smtClean="0">
                <a:solidFill>
                  <a:srgbClr val="FF0000"/>
                </a:solidFill>
                <a:latin typeface="宋体" panose="02010600030101010101" pitchFamily="2" charset="-122"/>
                <a:ea typeface="宋体" panose="02010600030101010101" pitchFamily="2" charset="-122"/>
              </a:rPr>
              <a:t>4.</a:t>
            </a:r>
            <a:r>
              <a:rPr lang="zh-CN" altLang="en-US" b="1" dirty="0" smtClean="0">
                <a:solidFill>
                  <a:srgbClr val="FF0000"/>
                </a:solidFill>
                <a:latin typeface="宋体" panose="02010600030101010101" pitchFamily="2" charset="-122"/>
                <a:ea typeface="宋体" panose="02010600030101010101" pitchFamily="2" charset="-122"/>
              </a:rPr>
              <a:t>护理伤者。</a:t>
            </a:r>
            <a:r>
              <a:rPr lang="zh-CN" altLang="en-US" dirty="0" smtClean="0">
                <a:latin typeface="宋体" panose="02010600030101010101" pitchFamily="2" charset="-122"/>
                <a:ea typeface="宋体" panose="02010600030101010101" pitchFamily="2" charset="-122"/>
              </a:rPr>
              <a:t>未了解情况，勿移动受伤者；不随便给伤者喂任何食物或饮料。</a:t>
            </a:r>
            <a:endParaRPr lang="en-US" altLang="zh-CN" dirty="0" smtClean="0">
              <a:latin typeface="宋体" panose="02010600030101010101" pitchFamily="2" charset="-122"/>
              <a:ea typeface="宋体" panose="02010600030101010101" pitchFamily="2" charset="-122"/>
            </a:endParaRPr>
          </a:p>
          <a:p>
            <a:pPr marL="0" indent="0">
              <a:lnSpc>
                <a:spcPct val="140000"/>
              </a:lnSpc>
              <a:spcBef>
                <a:spcPts val="0"/>
              </a:spcBef>
            </a:pPr>
            <a:r>
              <a:rPr lang="en-US" altLang="zh-CN" b="1" dirty="0" smtClean="0">
                <a:solidFill>
                  <a:srgbClr val="FF0000"/>
                </a:solidFill>
                <a:latin typeface="宋体" panose="02010600030101010101" pitchFamily="2" charset="-122"/>
                <a:ea typeface="宋体" panose="02010600030101010101" pitchFamily="2" charset="-122"/>
              </a:rPr>
              <a:t>5.</a:t>
            </a:r>
            <a:r>
              <a:rPr lang="zh-CN" altLang="en-US" b="1" dirty="0" smtClean="0">
                <a:solidFill>
                  <a:srgbClr val="FF0000"/>
                </a:solidFill>
                <a:latin typeface="宋体" panose="02010600030101010101" pitchFamily="2" charset="-122"/>
                <a:ea typeface="宋体" panose="02010600030101010101" pitchFamily="2" charset="-122"/>
              </a:rPr>
              <a:t>防止其他危险。</a:t>
            </a:r>
            <a:r>
              <a:rPr lang="zh-CN" altLang="en-US" dirty="0" smtClean="0">
                <a:latin typeface="宋体" panose="02010600030101010101" pitchFamily="2" charset="-122"/>
                <a:ea typeface="宋体" panose="02010600030101010101" pitchFamily="2" charset="-122"/>
              </a:rPr>
              <a:t>禁止吸烟；当心其他易燃物品；尽可能防止燃油泄露；当心危险物品，慎防危险性液体、尘埃及气体积聚。 </a:t>
            </a:r>
            <a:endParaRPr lang="en-US" altLang="zh-CN" dirty="0" smtClean="0">
              <a:latin typeface="宋体" panose="02010600030101010101" pitchFamily="2" charset="-122"/>
              <a:ea typeface="宋体" panose="02010600030101010101" pitchFamily="2" charset="-122"/>
            </a:endParaRPr>
          </a:p>
          <a:p>
            <a:pPr marL="0" indent="0">
              <a:lnSpc>
                <a:spcPct val="140000"/>
              </a:lnSpc>
              <a:spcBef>
                <a:spcPts val="0"/>
              </a:spcBef>
            </a:pPr>
            <a:r>
              <a:rPr lang="en-US" altLang="zh-CN" b="1" dirty="0" smtClean="0">
                <a:solidFill>
                  <a:srgbClr val="FF0000"/>
                </a:solidFill>
                <a:latin typeface="宋体" panose="02010600030101010101" pitchFamily="2" charset="-122"/>
                <a:ea typeface="宋体" panose="02010600030101010101" pitchFamily="2" charset="-122"/>
              </a:rPr>
              <a:t>6.</a:t>
            </a:r>
            <a:r>
              <a:rPr lang="zh-CN" altLang="en-US" b="1" dirty="0" smtClean="0">
                <a:solidFill>
                  <a:srgbClr val="FF0000"/>
                </a:solidFill>
                <a:latin typeface="宋体" panose="02010600030101010101" pitchFamily="2" charset="-122"/>
                <a:ea typeface="宋体" panose="02010600030101010101" pitchFamily="2" charset="-122"/>
              </a:rPr>
              <a:t>求救。</a:t>
            </a:r>
            <a:r>
              <a:rPr lang="zh-CN" altLang="en-US" dirty="0" smtClean="0">
                <a:latin typeface="宋体" panose="02010600030101010101" pitchFamily="2" charset="-122"/>
                <a:ea typeface="宋体" panose="02010600030101010101" pitchFamily="2" charset="-122"/>
              </a:rPr>
              <a:t>需要求救时，派人去求救或使用身边的移动电话，在高速公路上可使用路边的求救电话。求救时详细说明发生意外的地点及人员伤亡情况。 </a:t>
            </a:r>
            <a:endParaRPr lang="en-US" altLang="zh-CN" dirty="0" smtClean="0">
              <a:latin typeface="宋体" panose="02010600030101010101" pitchFamily="2" charset="-122"/>
              <a:ea typeface="宋体" panose="02010600030101010101" pitchFamily="2" charset="-122"/>
            </a:endParaRPr>
          </a:p>
          <a:p>
            <a:pPr marL="0" indent="0">
              <a:lnSpc>
                <a:spcPct val="140000"/>
              </a:lnSpc>
              <a:spcBef>
                <a:spcPts val="0"/>
              </a:spcBef>
            </a:pPr>
            <a:r>
              <a:rPr lang="en-US" altLang="zh-CN" b="1" dirty="0" smtClean="0">
                <a:solidFill>
                  <a:srgbClr val="FF0000"/>
                </a:solidFill>
                <a:latin typeface="宋体" panose="02010600030101010101" pitchFamily="2" charset="-122"/>
                <a:ea typeface="宋体" panose="02010600030101010101" pitchFamily="2" charset="-122"/>
              </a:rPr>
              <a:t>7.</a:t>
            </a:r>
            <a:r>
              <a:rPr lang="zh-CN" altLang="en-US" b="1" dirty="0" smtClean="0">
                <a:solidFill>
                  <a:srgbClr val="FF0000"/>
                </a:solidFill>
                <a:latin typeface="宋体" panose="02010600030101010101" pitchFamily="2" charset="-122"/>
                <a:ea typeface="宋体" panose="02010600030101010101" pitchFamily="2" charset="-122"/>
              </a:rPr>
              <a:t>记录。</a:t>
            </a:r>
            <a:r>
              <a:rPr lang="zh-CN" altLang="en-US" dirty="0" smtClean="0">
                <a:latin typeface="宋体" panose="02010600030101010101" pitchFamily="2" charset="-122"/>
                <a:ea typeface="宋体" panose="02010600030101010101" pitchFamily="2" charset="-122"/>
              </a:rPr>
              <a:t>如事故发生时有目击者，要立即记下目击证人的姓名、地址及电话</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如证人在另一辆车中，要立即记下车牌号码</a:t>
            </a:r>
            <a:r>
              <a:rPr lang="en-US" altLang="zh-CN" dirty="0" smtClean="0">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；记下交通方向、交通灯的信号、行车线、交通标志及碰撞位置；最好能用纸画出交通事故发生的草图；如备有照相机，最好将事故现场及车碰撞的部位拍下来。 </a:t>
            </a:r>
            <a:endParaRPr lang="en-US" altLang="zh-CN" dirty="0" smtClean="0">
              <a:latin typeface="宋体" panose="02010600030101010101" pitchFamily="2" charset="-122"/>
              <a:ea typeface="宋体" panose="02010600030101010101" pitchFamily="2" charset="-122"/>
            </a:endParaRPr>
          </a:p>
          <a:p>
            <a:pPr marL="0" indent="0">
              <a:lnSpc>
                <a:spcPct val="140000"/>
              </a:lnSpc>
              <a:spcBef>
                <a:spcPts val="0"/>
              </a:spcBef>
            </a:pPr>
            <a:r>
              <a:rPr lang="en-US" altLang="zh-CN" b="1" dirty="0" smtClean="0">
                <a:solidFill>
                  <a:srgbClr val="FF0000"/>
                </a:solidFill>
                <a:latin typeface="宋体" panose="02010600030101010101" pitchFamily="2" charset="-122"/>
                <a:ea typeface="宋体" panose="02010600030101010101" pitchFamily="2" charset="-122"/>
              </a:rPr>
              <a:t>8.</a:t>
            </a:r>
            <a:r>
              <a:rPr lang="zh-CN" altLang="en-US" b="1" dirty="0" smtClean="0">
                <a:solidFill>
                  <a:srgbClr val="FF0000"/>
                </a:solidFill>
                <a:latin typeface="宋体" panose="02010600030101010101" pitchFamily="2" charset="-122"/>
                <a:ea typeface="宋体" panose="02010600030101010101" pitchFamily="2" charset="-122"/>
              </a:rPr>
              <a:t>与对方司机互换资料。</a:t>
            </a:r>
            <a:r>
              <a:rPr lang="zh-CN" altLang="en-US" dirty="0" smtClean="0">
                <a:latin typeface="宋体" panose="02010600030101010101" pitchFamily="2" charset="-122"/>
                <a:ea typeface="宋体" panose="02010600030101010101" pitchFamily="2" charset="-122"/>
              </a:rPr>
              <a:t>包括车款、出厂年份、车牌号码及有效日期；车辆注册地；司机姓名、性别、年龄、住址及电话号码；驾驶执照号码。</a:t>
            </a:r>
            <a:endParaRPr lang="en-US" altLang="zh-CN" dirty="0" smtClean="0">
              <a:latin typeface="宋体" panose="02010600030101010101" pitchFamily="2" charset="-122"/>
              <a:ea typeface="宋体" panose="02010600030101010101" pitchFamily="2" charset="-122"/>
            </a:endParaRPr>
          </a:p>
          <a:p>
            <a:pPr marL="0" indent="0">
              <a:lnSpc>
                <a:spcPct val="140000"/>
              </a:lnSpc>
              <a:spcBef>
                <a:spcPts val="0"/>
              </a:spcBef>
            </a:pPr>
            <a:r>
              <a:rPr lang="en-US" altLang="zh-CN" b="1" dirty="0" smtClean="0">
                <a:solidFill>
                  <a:srgbClr val="FF0000"/>
                </a:solidFill>
                <a:latin typeface="宋体" panose="02010600030101010101" pitchFamily="2" charset="-122"/>
                <a:ea typeface="宋体" panose="02010600030101010101" pitchFamily="2" charset="-122"/>
              </a:rPr>
              <a:t>9.</a:t>
            </a:r>
            <a:r>
              <a:rPr lang="zh-CN" altLang="en-US" b="1" dirty="0" smtClean="0">
                <a:solidFill>
                  <a:srgbClr val="FF0000"/>
                </a:solidFill>
                <a:latin typeface="宋体" panose="02010600030101010101" pitchFamily="2" charset="-122"/>
                <a:ea typeface="宋体" panose="02010600030101010101" pitchFamily="2" charset="-122"/>
              </a:rPr>
              <a:t>报案。（</a:t>
            </a:r>
            <a:r>
              <a:rPr lang="en-US" altLang="zh-CN" b="1" dirty="0" smtClean="0">
                <a:solidFill>
                  <a:srgbClr val="FF0000"/>
                </a:solidFill>
                <a:latin typeface="宋体" panose="02010600030101010101" pitchFamily="2" charset="-122"/>
                <a:ea typeface="宋体" panose="02010600030101010101" pitchFamily="2" charset="-122"/>
              </a:rPr>
              <a:t>122</a:t>
            </a:r>
            <a:r>
              <a:rPr lang="zh-CN" altLang="en-US" b="1" dirty="0" smtClean="0">
                <a:solidFill>
                  <a:srgbClr val="FF0000"/>
                </a:solidFill>
                <a:latin typeface="宋体" panose="02010600030101010101" pitchFamily="2" charset="-122"/>
                <a:ea typeface="宋体" panose="02010600030101010101" pitchFamily="2" charset="-122"/>
              </a:rPr>
              <a:t>、</a:t>
            </a:r>
            <a:r>
              <a:rPr lang="en-US" altLang="zh-CN" b="1" dirty="0" smtClean="0">
                <a:solidFill>
                  <a:srgbClr val="FF0000"/>
                </a:solidFill>
                <a:latin typeface="宋体" panose="02010600030101010101" pitchFamily="2" charset="-122"/>
                <a:ea typeface="宋体" panose="02010600030101010101" pitchFamily="2" charset="-122"/>
              </a:rPr>
              <a:t>110</a:t>
            </a:r>
            <a:r>
              <a:rPr lang="zh-CN" altLang="en-US" b="1" dirty="0" smtClean="0">
                <a:solidFill>
                  <a:srgbClr val="FF0000"/>
                </a:solidFill>
                <a:latin typeface="宋体" panose="02010600030101010101" pitchFamily="2" charset="-122"/>
                <a:ea typeface="宋体" panose="02010600030101010101" pitchFamily="2" charset="-122"/>
              </a:rPr>
              <a:t>）</a:t>
            </a:r>
            <a:r>
              <a:rPr lang="zh-CN" altLang="en-US" dirty="0" smtClean="0">
                <a:latin typeface="宋体" panose="02010600030101010101" pitchFamily="2" charset="-122"/>
                <a:ea typeface="宋体" panose="02010600030101010101" pitchFamily="2" charset="-122"/>
              </a:rPr>
              <a:t>轻微交通事故可进行快速处理或自行前往交通事故报案中心报案。如遇有伤亡或较大损失，应立即报警，详细说明事故发生地点及伤亡人数。在警察查完现场后一定要求警察给你事故报告，及该警员的姓名、编号、所属分局及电话号码。</a:t>
            </a:r>
            <a:endParaRPr lang="zh-CN" altLang="en-US"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075240" cy="778098"/>
          </a:xfrm>
        </p:spPr>
        <p:txBody>
          <a:bodyPr>
            <a:normAutofit/>
          </a:bodyPr>
          <a:lstStyle/>
          <a:p>
            <a:pPr algn="l"/>
            <a:r>
              <a:rPr lang="zh-CN" altLang="en-US" sz="2800" dirty="0" smtClean="0">
                <a:solidFill>
                  <a:srgbClr val="3333FF"/>
                </a:solidFill>
              </a:rPr>
              <a:t>中暑应急处理</a:t>
            </a:r>
            <a:endParaRPr lang="zh-CN" altLang="en-US" sz="2800" dirty="0"/>
          </a:p>
        </p:txBody>
      </p:sp>
      <p:sp>
        <p:nvSpPr>
          <p:cNvPr id="3" name="内容占位符 2"/>
          <p:cNvSpPr>
            <a:spLocks noGrp="1"/>
          </p:cNvSpPr>
          <p:nvPr>
            <p:ph idx="1"/>
          </p:nvPr>
        </p:nvSpPr>
        <p:spPr>
          <a:xfrm>
            <a:off x="457200" y="1412776"/>
            <a:ext cx="8229600" cy="4873744"/>
          </a:xfrm>
        </p:spPr>
        <p:txBody>
          <a:bodyPr>
            <a:normAutofit fontScale="62500" lnSpcReduction="20000"/>
          </a:bodyPr>
          <a:lstStyle/>
          <a:p>
            <a:pPr>
              <a:lnSpc>
                <a:spcPct val="160000"/>
              </a:lnSpc>
            </a:pPr>
            <a:r>
              <a:rPr lang="en-US" altLang="zh-CN" dirty="0" smtClean="0"/>
              <a:t>1</a:t>
            </a:r>
            <a:r>
              <a:rPr lang="zh-CN" altLang="en-US" dirty="0" smtClean="0"/>
              <a:t>、原则：分秒必争，迅速使病人脱离高热环境，根据现场条件，立即降温。</a:t>
            </a:r>
            <a:endParaRPr lang="zh-CN" altLang="en-US" dirty="0" smtClean="0"/>
          </a:p>
          <a:p>
            <a:pPr>
              <a:lnSpc>
                <a:spcPct val="160000"/>
              </a:lnSpc>
            </a:pPr>
            <a:r>
              <a:rPr lang="en-US" altLang="zh-CN" dirty="0" smtClean="0"/>
              <a:t>2</a:t>
            </a:r>
            <a:r>
              <a:rPr lang="zh-CN" altLang="en-US" dirty="0" smtClean="0"/>
              <a:t>、</a:t>
            </a:r>
            <a:r>
              <a:rPr lang="zh-CN" altLang="en-US" dirty="0" smtClean="0">
                <a:solidFill>
                  <a:srgbClr val="FF0000"/>
                </a:solidFill>
              </a:rPr>
              <a:t>先兆中暑</a:t>
            </a:r>
            <a:r>
              <a:rPr lang="zh-CN" altLang="en-US" dirty="0" smtClean="0"/>
              <a:t>和</a:t>
            </a:r>
            <a:r>
              <a:rPr lang="zh-CN" altLang="en-US" dirty="0" smtClean="0">
                <a:solidFill>
                  <a:srgbClr val="FF0000"/>
                </a:solidFill>
              </a:rPr>
              <a:t>轻度中暑</a:t>
            </a:r>
            <a:r>
              <a:rPr lang="zh-CN" altLang="en-US" dirty="0" smtClean="0"/>
              <a:t>的处理（</a:t>
            </a:r>
            <a:r>
              <a:rPr lang="zh-CN" altLang="en-US" dirty="0" smtClean="0">
                <a:solidFill>
                  <a:srgbClr val="FF0000"/>
                </a:solidFill>
              </a:rPr>
              <a:t>前兆</a:t>
            </a:r>
            <a:r>
              <a:rPr lang="zh-CN" altLang="en-US" dirty="0" smtClean="0"/>
              <a:t>：患者有大汗、口渴、头晕、耳鸣、恶心、心慌、四肢无力、疲惫、精神不集中、动作不协调等症状。</a:t>
            </a:r>
            <a:r>
              <a:rPr lang="zh-CN" altLang="en-US" dirty="0" smtClean="0">
                <a:solidFill>
                  <a:srgbClr val="FF0000"/>
                </a:solidFill>
              </a:rPr>
              <a:t>轻度中暑</a:t>
            </a:r>
            <a:r>
              <a:rPr lang="zh-CN" altLang="en-US" dirty="0" smtClean="0"/>
              <a:t>：除有以上症状外，病人还会出现面色潮红或苍白，胸闷，皮肤灼热，体温</a:t>
            </a:r>
            <a:r>
              <a:rPr lang="en-US" altLang="zh-CN" dirty="0" smtClean="0"/>
              <a:t>38.5</a:t>
            </a:r>
            <a:r>
              <a:rPr lang="zh-CN" altLang="en-US" dirty="0" smtClean="0"/>
              <a:t>℃以上等症状。）</a:t>
            </a:r>
            <a:endParaRPr lang="zh-CN" altLang="en-US" dirty="0" smtClean="0"/>
          </a:p>
          <a:p>
            <a:pPr>
              <a:lnSpc>
                <a:spcPct val="160000"/>
              </a:lnSpc>
            </a:pPr>
            <a:r>
              <a:rPr lang="zh-CN" altLang="en-US" dirty="0" smtClean="0"/>
              <a:t>① 迅速脱离高热环境，到阴凉处，脱去外衣，休息。</a:t>
            </a:r>
            <a:endParaRPr lang="zh-CN" altLang="en-US" dirty="0" smtClean="0"/>
          </a:p>
          <a:p>
            <a:pPr>
              <a:lnSpc>
                <a:spcPct val="160000"/>
              </a:lnSpc>
            </a:pPr>
            <a:r>
              <a:rPr lang="zh-CN" altLang="en-US" dirty="0" smtClean="0"/>
              <a:t>② 饮用绿豆汤或一些含盐分的清凉饮料，并给患者服用藿香正气水、仁丹等解暑药品，进行物理降温（冰水冷敷头部及腋下），输液。</a:t>
            </a:r>
            <a:endParaRPr lang="zh-CN" altLang="en-US" dirty="0" smtClean="0"/>
          </a:p>
          <a:p>
            <a:pPr>
              <a:lnSpc>
                <a:spcPct val="160000"/>
              </a:lnSpc>
            </a:pPr>
            <a:r>
              <a:rPr lang="zh-CN" altLang="en-US" dirty="0" smtClean="0"/>
              <a:t>③ 待症状稳定后，视情况指定专人将其送回家或宿舍，并做好跟踪。</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857232"/>
            <a:ext cx="8229600" cy="5467368"/>
          </a:xfrm>
        </p:spPr>
        <p:txBody>
          <a:bodyPr>
            <a:normAutofit fontScale="70000" lnSpcReduction="20000"/>
          </a:bodyPr>
          <a:lstStyle/>
          <a:p>
            <a:pPr>
              <a:lnSpc>
                <a:spcPct val="150000"/>
              </a:lnSpc>
            </a:pPr>
            <a:r>
              <a:rPr lang="en-US" dirty="0" smtClean="0"/>
              <a:t>3</a:t>
            </a:r>
            <a:r>
              <a:rPr lang="zh-CN" altLang="en-US" dirty="0" smtClean="0"/>
              <a:t>、</a:t>
            </a:r>
            <a:r>
              <a:rPr lang="zh-CN" altLang="en-US" dirty="0" smtClean="0">
                <a:solidFill>
                  <a:srgbClr val="FF0000"/>
                </a:solidFill>
              </a:rPr>
              <a:t>重症中暑</a:t>
            </a:r>
            <a:r>
              <a:rPr lang="zh-CN" altLang="en-US" dirty="0" smtClean="0"/>
              <a:t>的处理（患者痉挛、昏迷、皮干无汗、体温在</a:t>
            </a:r>
            <a:r>
              <a:rPr lang="en-US" dirty="0" smtClean="0"/>
              <a:t>40</a:t>
            </a:r>
            <a:r>
              <a:rPr lang="zh-CN" altLang="en-US" dirty="0" smtClean="0"/>
              <a:t>℃以上或出现休克等症状）</a:t>
            </a:r>
            <a:endParaRPr lang="zh-CN" altLang="en-US" dirty="0" smtClean="0"/>
          </a:p>
          <a:p>
            <a:pPr>
              <a:lnSpc>
                <a:spcPct val="150000"/>
              </a:lnSpc>
            </a:pPr>
            <a:r>
              <a:rPr lang="en-US" dirty="0" smtClean="0"/>
              <a:t>     </a:t>
            </a:r>
            <a:r>
              <a:rPr lang="zh-CN" altLang="en-US" dirty="0" smtClean="0"/>
              <a:t>① 立即将其移到阴凉通风处平卧，解开衣服，吹空调或电风扇。</a:t>
            </a:r>
            <a:endParaRPr lang="zh-CN" altLang="en-US" dirty="0" smtClean="0"/>
          </a:p>
          <a:p>
            <a:pPr>
              <a:lnSpc>
                <a:spcPct val="150000"/>
              </a:lnSpc>
            </a:pPr>
            <a:r>
              <a:rPr lang="en-US" dirty="0" smtClean="0"/>
              <a:t>     </a:t>
            </a:r>
            <a:r>
              <a:rPr lang="zh-CN" altLang="en-US" dirty="0" smtClean="0"/>
              <a:t>② 用冷水冲淋或在头、颈、腋下、大腿放置冰袋等迅速降温。</a:t>
            </a:r>
            <a:endParaRPr lang="zh-CN" altLang="en-US" dirty="0" smtClean="0"/>
          </a:p>
          <a:p>
            <a:pPr>
              <a:lnSpc>
                <a:spcPct val="150000"/>
              </a:lnSpc>
            </a:pPr>
            <a:r>
              <a:rPr lang="en-US" dirty="0" smtClean="0"/>
              <a:t>     </a:t>
            </a:r>
            <a:r>
              <a:rPr lang="zh-CN" altLang="en-US" dirty="0" smtClean="0"/>
              <a:t>③ 如果中暑者能饮水，则让其喝冷盐水或其他清凉饮料，以补充水分和盐分。</a:t>
            </a:r>
            <a:endParaRPr lang="zh-CN" altLang="en-US" dirty="0" smtClean="0"/>
          </a:p>
          <a:p>
            <a:pPr>
              <a:lnSpc>
                <a:spcPct val="150000"/>
              </a:lnSpc>
            </a:pPr>
            <a:r>
              <a:rPr lang="en-US" dirty="0" smtClean="0"/>
              <a:t>     </a:t>
            </a:r>
            <a:r>
              <a:rPr lang="zh-CN" altLang="en-US" dirty="0" smtClean="0"/>
              <a:t>④ 症状稍好后可在人陪护下，到医务室挂水。</a:t>
            </a:r>
            <a:endParaRPr lang="zh-CN" altLang="en-US" dirty="0" smtClean="0"/>
          </a:p>
          <a:p>
            <a:pPr>
              <a:lnSpc>
                <a:spcPct val="150000"/>
              </a:lnSpc>
            </a:pPr>
            <a:r>
              <a:rPr lang="en-US" dirty="0" smtClean="0"/>
              <a:t>     </a:t>
            </a:r>
            <a:r>
              <a:rPr lang="zh-CN" altLang="en-US" dirty="0" smtClean="0"/>
              <a:t>⑤ 如果出现血压降低、虚脱、痉挛抽搐、呼吸急促、意识不</a:t>
            </a:r>
            <a:r>
              <a:rPr lang="en-US" dirty="0" smtClean="0"/>
              <a:t>  </a:t>
            </a:r>
            <a:r>
              <a:rPr lang="zh-CN" altLang="en-US" dirty="0" smtClean="0"/>
              <a:t>清等严重状况，应立即联系车辆将其送往医院救治。</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003232" cy="706090"/>
          </a:xfrm>
        </p:spPr>
        <p:txBody>
          <a:bodyPr>
            <a:normAutofit/>
          </a:bodyPr>
          <a:lstStyle/>
          <a:p>
            <a:pPr algn="l"/>
            <a:r>
              <a:rPr lang="zh-CN" altLang="en-US" sz="3100" dirty="0" smtClean="0">
                <a:solidFill>
                  <a:srgbClr val="3333FF"/>
                </a:solidFill>
              </a:rPr>
              <a:t>触电应急处理</a:t>
            </a:r>
            <a:endParaRPr lang="zh-CN" altLang="en-US" dirty="0"/>
          </a:p>
        </p:txBody>
      </p:sp>
      <p:sp>
        <p:nvSpPr>
          <p:cNvPr id="4" name="内容占位符 2"/>
          <p:cNvSpPr txBox="1"/>
          <p:nvPr/>
        </p:nvSpPr>
        <p:spPr>
          <a:xfrm>
            <a:off x="539552" y="1052736"/>
            <a:ext cx="7498080" cy="5605482"/>
          </a:xfrm>
          <a:prstGeom prst="rect">
            <a:avLst/>
          </a:prstGeom>
        </p:spPr>
        <p:txBody>
          <a:bodyPr vert="horz" rtlCol="0">
            <a:normAutofit fontScale="77500" lnSpcReduction="20000"/>
          </a:bodyPr>
          <a:lstStyle/>
          <a:p>
            <a:pPr marL="342900" marR="0" lvl="0" indent="-342900" algn="l" defTabSz="914400" rtl="0" eaLnBrk="1" fontAlgn="auto" latinLnBrk="0" hangingPunct="1">
              <a:lnSpc>
                <a:spcPct val="120000"/>
              </a:lnSpc>
              <a:spcBef>
                <a:spcPct val="20000"/>
              </a:spcBef>
              <a:spcAft>
                <a:spcPts val="0"/>
              </a:spcAft>
              <a:buClr>
                <a:schemeClr val="tx2"/>
              </a:buClr>
              <a:buSzPct val="50000"/>
              <a:buFont typeface="Wingdings 2"/>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1</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a:t>
            </a:r>
            <a:r>
              <a:rPr kumimoji="0" lang="zh-CN" altLang="en-US" sz="3200" b="0" i="0" u="none" strike="noStrike" kern="1200" cap="none" spc="0" normalizeH="0" baseline="0" noProof="0" dirty="0" smtClean="0">
                <a:ln>
                  <a:noFill/>
                </a:ln>
                <a:solidFill>
                  <a:srgbClr val="FF0000"/>
                </a:solidFill>
                <a:effectLst/>
                <a:uLnTx/>
                <a:uFillTx/>
                <a:latin typeface="+mn-lt"/>
                <a:ea typeface="+mn-ea"/>
                <a:cs typeface="+mn-cs"/>
              </a:rPr>
              <a:t>使触电者脱离带电体</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，并及时报告，组织救护。</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
                <a:schemeClr val="tx2"/>
              </a:buClr>
              <a:buSzPct val="50000"/>
              <a:buFont typeface="Wingdings 2"/>
              <a:buChar char="ß"/>
              <a:defRPr/>
            </a:pP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
                <a:schemeClr val="tx2"/>
              </a:buClr>
              <a:buSzPct val="50000"/>
              <a:buFont typeface="Wingdings 2"/>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2</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、现场根据触电者的具体情况，迅速对症救护；心跳与呼吸不正常时，应解开妨碍触电者呼吸的紧身衣服，进行人工呼吸和胸外心脏挤压。有电烧伤的，应用干净衣服包住受伤部位，防止感染。</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
                <a:schemeClr val="tx2"/>
              </a:buClr>
              <a:buSzPct val="50000"/>
              <a:buFont typeface="Wingdings 2"/>
              <a:buChar char="ß"/>
              <a:defRPr/>
            </a:pP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
                <a:schemeClr val="tx2"/>
              </a:buClr>
              <a:buSzPct val="50000"/>
              <a:buFont typeface="Wingdings 2"/>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3</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、劝退现场闲杂人员，保持现场有足够的照明和保持空气流通。</a:t>
            </a:r>
            <a:endParaRPr kumimoji="0" lang="en-US" altLang="zh-CN"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
                <a:schemeClr val="tx2"/>
              </a:buClr>
              <a:buSzPct val="50000"/>
              <a:buFont typeface="Wingdings 2"/>
              <a:buChar char="ß"/>
              <a:defRPr/>
            </a:pP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20000"/>
              </a:lnSpc>
              <a:spcBef>
                <a:spcPct val="20000"/>
              </a:spcBef>
              <a:spcAft>
                <a:spcPts val="0"/>
              </a:spcAft>
              <a:buClr>
                <a:schemeClr val="tx2"/>
              </a:buClr>
              <a:buSzPct val="50000"/>
              <a:buFont typeface="Wingdings 2"/>
              <a:buChar char="ß"/>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4</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、根据伤者受伤情况，安排车辆送医院检查或拨打</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120</a:t>
            </a:r>
            <a:r>
              <a:rPr kumimoji="0" lang="zh-CN" altLang="en-US" sz="3200" b="0" i="0" u="none" strike="noStrike" kern="1200" cap="none" spc="0" normalizeH="0" baseline="0" noProof="0" dirty="0" smtClean="0">
                <a:ln>
                  <a:noFill/>
                </a:ln>
                <a:solidFill>
                  <a:schemeClr val="tx1"/>
                </a:solidFill>
                <a:effectLst/>
                <a:uLnTx/>
                <a:uFillTx/>
                <a:latin typeface="+mn-lt"/>
                <a:ea typeface="+mn-ea"/>
                <a:cs typeface="+mn-cs"/>
              </a:rPr>
              <a:t>医疗急救电话。</a:t>
            </a:r>
            <a:endParaRPr kumimoji="0" lang="zh-CN" alt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tx2"/>
              </a:buClr>
              <a:buSzPct val="50000"/>
              <a:buFont typeface="Wingdings 2"/>
              <a:buChar char="ß"/>
              <a:defRPr/>
            </a:pPr>
            <a:endParaRPr kumimoji="0" lang="zh-CN" alt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7931224" cy="922114"/>
          </a:xfrm>
        </p:spPr>
        <p:txBody>
          <a:bodyPr>
            <a:normAutofit/>
          </a:bodyPr>
          <a:lstStyle/>
          <a:p>
            <a:pPr algn="l"/>
            <a:r>
              <a:rPr lang="zh-CN" altLang="en-US" sz="2800" dirty="0" smtClean="0">
                <a:solidFill>
                  <a:srgbClr val="3333FF"/>
                </a:solidFill>
              </a:rPr>
              <a:t>意外伤害应急处理</a:t>
            </a:r>
            <a:endParaRPr lang="zh-CN" altLang="en-US" sz="2800" dirty="0"/>
          </a:p>
        </p:txBody>
      </p:sp>
      <p:sp>
        <p:nvSpPr>
          <p:cNvPr id="3" name="内容占位符 2"/>
          <p:cNvSpPr>
            <a:spLocks noGrp="1"/>
          </p:cNvSpPr>
          <p:nvPr>
            <p:ph idx="1"/>
          </p:nvPr>
        </p:nvSpPr>
        <p:spPr/>
        <p:txBody>
          <a:bodyPr>
            <a:normAutofit fontScale="70000" lnSpcReduction="20000"/>
          </a:bodyPr>
          <a:lstStyle/>
          <a:p>
            <a:pPr>
              <a:lnSpc>
                <a:spcPct val="130000"/>
              </a:lnSpc>
              <a:spcBef>
                <a:spcPts val="0"/>
              </a:spcBef>
            </a:pPr>
            <a:r>
              <a:rPr lang="en-US" altLang="zh-CN" dirty="0" smtClean="0"/>
              <a:t>1</a:t>
            </a:r>
            <a:r>
              <a:rPr lang="zh-CN" altLang="en-US" dirty="0" smtClean="0"/>
              <a:t>、立即关闭运转机械，报告事故，组织救护，并保护现场。</a:t>
            </a:r>
            <a:endParaRPr lang="en-US" altLang="zh-CN" dirty="0" smtClean="0"/>
          </a:p>
          <a:p>
            <a:pPr>
              <a:lnSpc>
                <a:spcPct val="130000"/>
              </a:lnSpc>
              <a:spcBef>
                <a:spcPts val="0"/>
              </a:spcBef>
            </a:pPr>
            <a:endParaRPr lang="zh-CN" altLang="en-US" dirty="0" smtClean="0"/>
          </a:p>
          <a:p>
            <a:pPr>
              <a:lnSpc>
                <a:spcPct val="130000"/>
              </a:lnSpc>
              <a:spcBef>
                <a:spcPts val="0"/>
              </a:spcBef>
            </a:pPr>
            <a:r>
              <a:rPr lang="en-US" altLang="zh-CN" dirty="0" smtClean="0"/>
              <a:t>2</a:t>
            </a:r>
            <a:r>
              <a:rPr lang="zh-CN" altLang="en-US" dirty="0" smtClean="0"/>
              <a:t>、对伤者进行包扎、止血、止痛、固定等临时措施，防止伤情恶化。如有断肢等情况，及时用干净毛巾、手绢、布片包好，随伤员一起运送，放在无裂纹的塑料袋或胶皮袋内，袋口扎紧，在口袋周围放置冰块、雪糕等降温物品，不得在断肢处涂酒精、碘酒及其他消毒液。</a:t>
            </a:r>
            <a:endParaRPr lang="en-US" altLang="zh-CN" dirty="0" smtClean="0"/>
          </a:p>
          <a:p>
            <a:pPr>
              <a:lnSpc>
                <a:spcPct val="130000"/>
              </a:lnSpc>
              <a:spcBef>
                <a:spcPts val="0"/>
              </a:spcBef>
            </a:pPr>
            <a:endParaRPr lang="zh-CN" altLang="en-US" dirty="0" smtClean="0"/>
          </a:p>
          <a:p>
            <a:pPr>
              <a:lnSpc>
                <a:spcPct val="130000"/>
              </a:lnSpc>
              <a:spcBef>
                <a:spcPts val="0"/>
              </a:spcBef>
            </a:pPr>
            <a:r>
              <a:rPr lang="en-US" altLang="zh-CN" dirty="0" smtClean="0"/>
              <a:t>3</a:t>
            </a:r>
            <a:r>
              <a:rPr lang="zh-CN" altLang="en-US" dirty="0" smtClean="0"/>
              <a:t>、根据伤者受伤情况安排车辆送医院检查或拨打</a:t>
            </a:r>
            <a:r>
              <a:rPr lang="en-US" altLang="zh-CN" dirty="0" smtClean="0"/>
              <a:t>120</a:t>
            </a:r>
            <a:r>
              <a:rPr lang="zh-CN" altLang="en-US" dirty="0" smtClean="0"/>
              <a:t>医疗急救电话。</a:t>
            </a:r>
            <a:endParaRPr lang="en-US" altLang="zh-CN" dirty="0" smtClean="0"/>
          </a:p>
          <a:p>
            <a:pPr>
              <a:lnSpc>
                <a:spcPct val="130000"/>
              </a:lnSpc>
              <a:spcBef>
                <a:spcPts val="0"/>
              </a:spcBef>
            </a:pPr>
            <a:endParaRPr lang="zh-CN" altLang="en-US" dirty="0" smtClean="0"/>
          </a:p>
          <a:p>
            <a:pPr>
              <a:lnSpc>
                <a:spcPct val="130000"/>
              </a:lnSpc>
              <a:spcBef>
                <a:spcPts val="0"/>
              </a:spcBef>
            </a:pPr>
            <a:r>
              <a:rPr lang="en-US" altLang="zh-CN" dirty="0" smtClean="0"/>
              <a:t>4</a:t>
            </a:r>
            <a:r>
              <a:rPr lang="zh-CN" altLang="en-US" dirty="0" smtClean="0"/>
              <a:t>、如呼吸、心跳停止，应即刻进行人工呼吸和心脏按摩。</a:t>
            </a:r>
            <a:endParaRPr lang="zh-CN" altLang="en-US" dirty="0" smtClean="0"/>
          </a:p>
          <a:p>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692696"/>
            <a:ext cx="8003232" cy="850106"/>
          </a:xfrm>
        </p:spPr>
        <p:txBody>
          <a:bodyPr>
            <a:noAutofit/>
          </a:bodyPr>
          <a:lstStyle/>
          <a:p>
            <a:r>
              <a:rPr lang="en-US" altLang="zh-CN" sz="2800" dirty="0" smtClean="0"/>
              <a:t>2001-2006</a:t>
            </a:r>
            <a:r>
              <a:rPr lang="zh-CN" altLang="en-US" sz="2800" dirty="0" smtClean="0"/>
              <a:t>年我国每年发生事故总量及死亡人数</a:t>
            </a:r>
            <a:endParaRPr lang="zh-CN" altLang="en-US" sz="2800" dirty="0"/>
          </a:p>
        </p:txBody>
      </p:sp>
      <p:graphicFrame>
        <p:nvGraphicFramePr>
          <p:cNvPr id="4" name="内容占位符 3"/>
          <p:cNvGraphicFramePr>
            <a:graphicFrameLocks noGrp="1"/>
          </p:cNvGraphicFramePr>
          <p:nvPr>
            <p:ph idx="1"/>
          </p:nvPr>
        </p:nvGraphicFramePr>
        <p:xfrm>
          <a:off x="1115616" y="1988840"/>
          <a:ext cx="6840759" cy="3672408"/>
        </p:xfrm>
        <a:graphic>
          <a:graphicData uri="http://schemas.openxmlformats.org/drawingml/2006/table">
            <a:tbl>
              <a:tblPr/>
              <a:tblGrid>
                <a:gridCol w="2280253"/>
                <a:gridCol w="2280253"/>
                <a:gridCol w="2280253"/>
              </a:tblGrid>
              <a:tr h="524628">
                <a:tc>
                  <a:txBody>
                    <a:bodyPr/>
                    <a:lstStyle/>
                    <a:p>
                      <a:pPr algn="ctr">
                        <a:spcAft>
                          <a:spcPts val="0"/>
                        </a:spcAft>
                      </a:pPr>
                      <a:r>
                        <a:rPr lang="zh-CN" sz="2400" b="1" kern="0" dirty="0">
                          <a:latin typeface="Calibri" panose="020F0502020204030204"/>
                          <a:ea typeface="宋体" panose="02010600030101010101" pitchFamily="2" charset="-122"/>
                          <a:cs typeface="Times New Roman" panose="02020603050405020304"/>
                        </a:rPr>
                        <a:t>时间</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0">
                          <a:latin typeface="Calibri" panose="020F0502020204030204"/>
                          <a:ea typeface="宋体" panose="02010600030101010101" pitchFamily="2" charset="-122"/>
                          <a:cs typeface="Times New Roman" panose="02020603050405020304"/>
                        </a:rPr>
                        <a:t>事故总量</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400" b="1" kern="0">
                          <a:latin typeface="Calibri" panose="020F0502020204030204"/>
                          <a:ea typeface="宋体" panose="02010600030101010101" pitchFamily="2" charset="-122"/>
                          <a:cs typeface="Times New Roman" panose="02020603050405020304"/>
                        </a:rPr>
                        <a:t>死亡人数</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630">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2001</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1000629</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130491</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630">
                <a:tc>
                  <a:txBody>
                    <a:bodyPr/>
                    <a:lstStyle/>
                    <a:p>
                      <a:pPr algn="ctr">
                        <a:spcAft>
                          <a:spcPts val="0"/>
                        </a:spcAft>
                      </a:pPr>
                      <a:r>
                        <a:rPr lang="en-US" sz="2400" b="1" kern="0" dirty="0">
                          <a:solidFill>
                            <a:srgbClr val="C00000"/>
                          </a:solidFill>
                          <a:latin typeface="宋体" panose="02010600030101010101" pitchFamily="2" charset="-122"/>
                          <a:ea typeface="宋体" panose="02010600030101010101" pitchFamily="2" charset="-122"/>
                          <a:cs typeface="Times New Roman" panose="02020603050405020304"/>
                        </a:rPr>
                        <a:t>2002</a:t>
                      </a:r>
                      <a:endParaRPr lang="zh-CN" sz="2400" b="1" kern="100" dirty="0">
                        <a:solidFill>
                          <a:srgbClr val="C0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solidFill>
                            <a:srgbClr val="C00000"/>
                          </a:solidFill>
                          <a:latin typeface="宋体" panose="02010600030101010101" pitchFamily="2" charset="-122"/>
                          <a:ea typeface="宋体" panose="02010600030101010101" pitchFamily="2" charset="-122"/>
                          <a:cs typeface="Times New Roman" panose="02020603050405020304"/>
                        </a:rPr>
                        <a:t>1070000</a:t>
                      </a:r>
                      <a:endParaRPr lang="zh-CN" sz="2400" b="1" kern="100">
                        <a:solidFill>
                          <a:srgbClr val="C0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solidFill>
                            <a:srgbClr val="C00000"/>
                          </a:solidFill>
                          <a:latin typeface="宋体" panose="02010600030101010101" pitchFamily="2" charset="-122"/>
                          <a:ea typeface="宋体" panose="02010600030101010101" pitchFamily="2" charset="-122"/>
                          <a:cs typeface="Times New Roman" panose="02020603050405020304"/>
                        </a:rPr>
                        <a:t>139393</a:t>
                      </a:r>
                      <a:endParaRPr lang="zh-CN" sz="2400" b="1" kern="100" dirty="0">
                        <a:solidFill>
                          <a:srgbClr val="C0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630">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2003</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1049670</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136465</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630">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2004</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 898666</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136092</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630">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2005</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 727945</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latin typeface="宋体" panose="02010600030101010101" pitchFamily="2" charset="-122"/>
                          <a:ea typeface="宋体" panose="02010600030101010101" pitchFamily="2" charset="-122"/>
                          <a:cs typeface="Times New Roman" panose="02020603050405020304"/>
                        </a:rPr>
                        <a:t>126522</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4630">
                <a:tc>
                  <a:txBody>
                    <a:bodyPr/>
                    <a:lstStyle/>
                    <a:p>
                      <a:pPr algn="ctr">
                        <a:spcAft>
                          <a:spcPts val="0"/>
                        </a:spcAft>
                      </a:pPr>
                      <a:r>
                        <a:rPr lang="en-US" sz="2400" b="1" kern="0" dirty="0">
                          <a:latin typeface="宋体" panose="02010600030101010101" pitchFamily="2" charset="-122"/>
                          <a:ea typeface="宋体" panose="02010600030101010101" pitchFamily="2" charset="-122"/>
                          <a:cs typeface="Times New Roman" panose="02020603050405020304"/>
                        </a:rPr>
                        <a:t>2006</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a:latin typeface="宋体" panose="02010600030101010101" pitchFamily="2" charset="-122"/>
                          <a:ea typeface="宋体" panose="02010600030101010101" pitchFamily="2" charset="-122"/>
                          <a:cs typeface="Times New Roman" panose="02020603050405020304"/>
                        </a:rPr>
                        <a:t> 627158</a:t>
                      </a:r>
                      <a:endParaRPr lang="zh-CN" sz="24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400" b="1" kern="0" dirty="0">
                          <a:latin typeface="宋体" panose="02010600030101010101" pitchFamily="2" charset="-122"/>
                          <a:ea typeface="宋体" panose="02010600030101010101" pitchFamily="2" charset="-122"/>
                          <a:cs typeface="Times New Roman" panose="02020603050405020304"/>
                        </a:rPr>
                        <a:t>112822</a:t>
                      </a:r>
                      <a:endParaRPr lang="zh-CN" sz="24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476672"/>
            <a:ext cx="7643192" cy="562074"/>
          </a:xfrm>
        </p:spPr>
        <p:txBody>
          <a:bodyPr>
            <a:noAutofit/>
          </a:bodyPr>
          <a:lstStyle/>
          <a:p>
            <a:pPr algn="l"/>
            <a:r>
              <a:rPr lang="zh-CN" altLang="en-US" sz="3200" dirty="0" smtClean="0">
                <a:solidFill>
                  <a:srgbClr val="3333FF"/>
                </a:solidFill>
              </a:rPr>
              <a:t>化学品伤害应急处理</a:t>
            </a:r>
            <a:endParaRPr lang="zh-CN" altLang="en-US" sz="3200" dirty="0"/>
          </a:p>
        </p:txBody>
      </p:sp>
      <p:sp>
        <p:nvSpPr>
          <p:cNvPr id="3" name="内容占位符 2"/>
          <p:cNvSpPr>
            <a:spLocks noGrp="1"/>
          </p:cNvSpPr>
          <p:nvPr>
            <p:ph idx="1"/>
          </p:nvPr>
        </p:nvSpPr>
        <p:spPr>
          <a:xfrm>
            <a:off x="395536" y="1556792"/>
            <a:ext cx="8229600" cy="4686320"/>
          </a:xfrm>
        </p:spPr>
        <p:txBody>
          <a:bodyPr>
            <a:normAutofit fontScale="70000" lnSpcReduction="20000"/>
          </a:bodyPr>
          <a:lstStyle/>
          <a:p>
            <a:pPr>
              <a:lnSpc>
                <a:spcPct val="150000"/>
              </a:lnSpc>
            </a:pPr>
            <a:r>
              <a:rPr lang="en-US" altLang="zh-CN" dirty="0" smtClean="0">
                <a:solidFill>
                  <a:srgbClr val="FF0000"/>
                </a:solidFill>
              </a:rPr>
              <a:t>1</a:t>
            </a:r>
            <a:r>
              <a:rPr lang="zh-CN" altLang="en-US" dirty="0" smtClean="0">
                <a:solidFill>
                  <a:srgbClr val="FF0000"/>
                </a:solidFill>
              </a:rPr>
              <a:t>、化学中毒：</a:t>
            </a:r>
            <a:endParaRPr lang="zh-CN" altLang="en-US" dirty="0" smtClean="0">
              <a:solidFill>
                <a:srgbClr val="FF0000"/>
              </a:solidFill>
            </a:endParaRPr>
          </a:p>
          <a:p>
            <a:pPr>
              <a:lnSpc>
                <a:spcPct val="150000"/>
              </a:lnSpc>
            </a:pPr>
            <a:r>
              <a:rPr lang="en-US" altLang="zh-CN" dirty="0" smtClean="0"/>
              <a:t>a</a:t>
            </a:r>
            <a:r>
              <a:rPr lang="zh-CN" altLang="en-US" dirty="0" smtClean="0"/>
              <a:t>进行急救时，救援人员应加以预防、避免成为新的受害者。因此，救护者在进入危险区域前必须戴好防毒面具、自救器等防护用品。</a:t>
            </a:r>
            <a:endParaRPr lang="zh-CN" altLang="en-US" dirty="0" smtClean="0"/>
          </a:p>
          <a:p>
            <a:pPr>
              <a:lnSpc>
                <a:spcPct val="150000"/>
              </a:lnSpc>
            </a:pPr>
            <a:r>
              <a:rPr lang="en-US" altLang="zh-CN" dirty="0" smtClean="0"/>
              <a:t>b</a:t>
            </a:r>
            <a:r>
              <a:rPr lang="zh-CN" altLang="en-US" dirty="0" smtClean="0"/>
              <a:t>迅速将中毒者小心地从危险的环境转移到一个安全的、通风的地方；</a:t>
            </a:r>
            <a:endParaRPr lang="zh-CN" altLang="en-US" dirty="0" smtClean="0"/>
          </a:p>
          <a:p>
            <a:pPr>
              <a:lnSpc>
                <a:spcPct val="150000"/>
              </a:lnSpc>
            </a:pPr>
            <a:r>
              <a:rPr lang="en-US" altLang="zh-CN" dirty="0" smtClean="0"/>
              <a:t>c</a:t>
            </a:r>
            <a:r>
              <a:rPr lang="zh-CN" altLang="en-US" dirty="0" smtClean="0"/>
              <a:t>加强全面通风或局部通风，脱去中毒者被污染的衣服，松开领口、腰带，使中毒者能够顺畅地呼吸新鲜空气。如果毒物污染了眼部、皮肤，应立即用水冲洗。</a:t>
            </a:r>
            <a:endParaRPr lang="zh-CN" alt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95536" y="620688"/>
            <a:ext cx="8229600" cy="5688632"/>
          </a:xfrm>
        </p:spPr>
        <p:txBody>
          <a:bodyPr>
            <a:normAutofit fontScale="77500" lnSpcReduction="20000"/>
          </a:bodyPr>
          <a:lstStyle/>
          <a:p>
            <a:pPr>
              <a:lnSpc>
                <a:spcPct val="150000"/>
              </a:lnSpc>
              <a:buNone/>
            </a:pPr>
            <a:endParaRPr lang="zh-CN" altLang="en-US" dirty="0" smtClean="0"/>
          </a:p>
          <a:p>
            <a:pPr>
              <a:lnSpc>
                <a:spcPct val="150000"/>
              </a:lnSpc>
            </a:pPr>
            <a:r>
              <a:rPr lang="en-US" altLang="zh-CN" dirty="0" smtClean="0">
                <a:solidFill>
                  <a:srgbClr val="FF0000"/>
                </a:solidFill>
              </a:rPr>
              <a:t>2</a:t>
            </a:r>
            <a:r>
              <a:rPr lang="zh-CN" altLang="en-US" dirty="0" smtClean="0">
                <a:solidFill>
                  <a:srgbClr val="FF0000"/>
                </a:solidFill>
              </a:rPr>
              <a:t>、化学烧伤：</a:t>
            </a:r>
            <a:endParaRPr lang="zh-CN" altLang="en-US" dirty="0" smtClean="0">
              <a:solidFill>
                <a:srgbClr val="FF0000"/>
              </a:solidFill>
            </a:endParaRPr>
          </a:p>
          <a:p>
            <a:pPr>
              <a:lnSpc>
                <a:spcPct val="150000"/>
              </a:lnSpc>
            </a:pPr>
            <a:r>
              <a:rPr lang="zh-CN" altLang="en-US" dirty="0" smtClean="0"/>
              <a:t>        化学物质对人体组织有热力、腐蚀致伤作用，一般称为化学烧伤。</a:t>
            </a:r>
            <a:endParaRPr lang="zh-CN" altLang="en-US" dirty="0" smtClean="0"/>
          </a:p>
          <a:p>
            <a:pPr>
              <a:lnSpc>
                <a:spcPct val="150000"/>
              </a:lnSpc>
            </a:pPr>
            <a:r>
              <a:rPr lang="en-US" altLang="zh-CN" dirty="0" smtClean="0"/>
              <a:t>a  </a:t>
            </a:r>
            <a:r>
              <a:rPr lang="zh-CN" altLang="en-US" dirty="0" smtClean="0"/>
              <a:t>迅速清除残余在创面上的化学物质，以减少创面继续损伤。</a:t>
            </a:r>
            <a:endParaRPr lang="en-US" altLang="zh-CN" dirty="0" smtClean="0"/>
          </a:p>
          <a:p>
            <a:pPr>
              <a:lnSpc>
                <a:spcPct val="150000"/>
              </a:lnSpc>
            </a:pPr>
            <a:r>
              <a:rPr lang="en-US" altLang="zh-CN" dirty="0" smtClean="0"/>
              <a:t>B </a:t>
            </a:r>
            <a:r>
              <a:rPr lang="zh-CN" altLang="en-US" dirty="0" smtClean="0"/>
              <a:t>用大量的水冲洗。</a:t>
            </a:r>
            <a:endParaRPr lang="zh-CN" altLang="en-US" dirty="0" smtClean="0"/>
          </a:p>
          <a:p>
            <a:pPr>
              <a:lnSpc>
                <a:spcPct val="150000"/>
              </a:lnSpc>
            </a:pPr>
            <a:r>
              <a:rPr lang="en-US" altLang="zh-CN" dirty="0" smtClean="0"/>
              <a:t>C </a:t>
            </a:r>
            <a:r>
              <a:rPr lang="zh-CN" altLang="en-US" dirty="0" smtClean="0"/>
              <a:t>恰当地采用和治疗。酸烧伤可用</a:t>
            </a:r>
            <a:r>
              <a:rPr lang="en-US" altLang="zh-CN" dirty="0" smtClean="0"/>
              <a:t>2%</a:t>
            </a:r>
            <a:r>
              <a:rPr lang="zh-CN" altLang="en-US" dirty="0" smtClean="0"/>
              <a:t>苏打水或</a:t>
            </a:r>
            <a:r>
              <a:rPr lang="en-US" altLang="zh-CN" dirty="0" smtClean="0"/>
              <a:t>3%</a:t>
            </a:r>
            <a:r>
              <a:rPr lang="zh-CN" altLang="en-US" dirty="0" smtClean="0"/>
              <a:t>食盐水或肥皂水冲洗中和；碱烧伤可用</a:t>
            </a:r>
            <a:r>
              <a:rPr lang="en-US" altLang="zh-CN" dirty="0" smtClean="0"/>
              <a:t>3%</a:t>
            </a:r>
            <a:r>
              <a:rPr lang="zh-CN" altLang="en-US" dirty="0" smtClean="0"/>
              <a:t>硼酸水或</a:t>
            </a:r>
            <a:r>
              <a:rPr lang="en-US" altLang="zh-CN" dirty="0" smtClean="0"/>
              <a:t>2%</a:t>
            </a:r>
            <a:r>
              <a:rPr lang="zh-CN" altLang="en-US" dirty="0" smtClean="0"/>
              <a:t>醋酸溶液冲洗中和。</a:t>
            </a:r>
            <a:endParaRPr lang="zh-CN" altLang="en-US" dirty="0"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003232" cy="850106"/>
          </a:xfrm>
        </p:spPr>
        <p:txBody>
          <a:bodyPr>
            <a:normAutofit/>
          </a:bodyPr>
          <a:lstStyle/>
          <a:p>
            <a:pPr algn="l"/>
            <a:r>
              <a:rPr lang="zh-CN" altLang="en-US" sz="3200" dirty="0" smtClean="0">
                <a:solidFill>
                  <a:srgbClr val="3333FF"/>
                </a:solidFill>
              </a:rPr>
              <a:t>心肺复苏</a:t>
            </a:r>
            <a:endParaRPr lang="zh-CN" altLang="en-US" sz="3200" dirty="0"/>
          </a:p>
        </p:txBody>
      </p:sp>
      <p:sp>
        <p:nvSpPr>
          <p:cNvPr id="3" name="内容占位符 2"/>
          <p:cNvSpPr>
            <a:spLocks noGrp="1"/>
          </p:cNvSpPr>
          <p:nvPr>
            <p:ph idx="1"/>
          </p:nvPr>
        </p:nvSpPr>
        <p:spPr/>
        <p:txBody>
          <a:bodyPr/>
          <a:lstStyle/>
          <a:p>
            <a:r>
              <a:rPr lang="zh-CN" altLang="en-US" b="1" dirty="0" smtClean="0">
                <a:solidFill>
                  <a:schemeClr val="tx2"/>
                </a:solidFill>
                <a:latin typeface="华文中宋" pitchFamily="2" charset="-122"/>
                <a:ea typeface="华文中宋" pitchFamily="2" charset="-122"/>
              </a:rPr>
              <a:t>      </a:t>
            </a:r>
            <a:r>
              <a:rPr lang="zh-CN" altLang="en-US" sz="2800" dirty="0" smtClean="0">
                <a:solidFill>
                  <a:schemeClr val="tx2"/>
                </a:solidFill>
                <a:latin typeface="华文中宋" pitchFamily="2" charset="-122"/>
                <a:ea typeface="华文中宋" pitchFamily="2" charset="-122"/>
              </a:rPr>
              <a:t> </a:t>
            </a:r>
            <a:r>
              <a:rPr lang="zh-CN" altLang="en-US" sz="2800" dirty="0" smtClean="0">
                <a:latin typeface="华文中宋" pitchFamily="2" charset="-122"/>
                <a:ea typeface="华文中宋" pitchFamily="2" charset="-122"/>
              </a:rPr>
              <a:t>利用</a:t>
            </a:r>
            <a:r>
              <a:rPr lang="zh-CN" altLang="en-US" sz="2800" dirty="0" smtClean="0">
                <a:solidFill>
                  <a:srgbClr val="FF0000"/>
                </a:solidFill>
                <a:latin typeface="华文中宋" pitchFamily="2" charset="-122"/>
                <a:ea typeface="华文中宋" pitchFamily="2" charset="-122"/>
              </a:rPr>
              <a:t>人工呼吸</a:t>
            </a:r>
            <a:r>
              <a:rPr lang="zh-CN" altLang="en-US" sz="2800" dirty="0" smtClean="0">
                <a:latin typeface="华文中宋" pitchFamily="2" charset="-122"/>
                <a:ea typeface="华文中宋" pitchFamily="2" charset="-122"/>
              </a:rPr>
              <a:t>及</a:t>
            </a:r>
            <a:r>
              <a:rPr lang="zh-CN" altLang="en-US" sz="2800" dirty="0" smtClean="0">
                <a:solidFill>
                  <a:srgbClr val="FF0000"/>
                </a:solidFill>
                <a:latin typeface="华文中宋" pitchFamily="2" charset="-122"/>
                <a:ea typeface="华文中宋" pitchFamily="2" charset="-122"/>
              </a:rPr>
              <a:t>胸外心脏按压</a:t>
            </a:r>
            <a:r>
              <a:rPr lang="en-US" altLang="zh-CN" sz="2800" dirty="0" smtClean="0">
                <a:latin typeface="华文中宋" pitchFamily="2" charset="-122"/>
                <a:ea typeface="华文中宋" pitchFamily="2" charset="-122"/>
              </a:rPr>
              <a:t>,</a:t>
            </a:r>
            <a:r>
              <a:rPr lang="zh-CN" altLang="en-US" sz="2800" dirty="0" smtClean="0">
                <a:latin typeface="华文中宋" pitchFamily="2" charset="-122"/>
                <a:ea typeface="华文中宋" pitchFamily="2" charset="-122"/>
              </a:rPr>
              <a:t> 使氧气进入血液，血液在人体内循环，血液携带氧气到达脑部及心脏等人体重要部位，以维持生命。</a:t>
            </a:r>
            <a:endParaRPr lang="zh-CN" altLang="en-US" sz="2800"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692696"/>
            <a:ext cx="8075240" cy="580926"/>
          </a:xfrm>
        </p:spPr>
        <p:txBody>
          <a:bodyPr>
            <a:normAutofit fontScale="90000"/>
          </a:bodyPr>
          <a:lstStyle/>
          <a:p>
            <a:r>
              <a:rPr lang="zh-CN" altLang="en-US" dirty="0" smtClean="0">
                <a:solidFill>
                  <a:srgbClr val="FF6600"/>
                </a:solidFill>
              </a:rPr>
              <a:t>时间就是生命</a:t>
            </a:r>
            <a:endParaRPr lang="zh-CN" altLang="en-US" dirty="0"/>
          </a:p>
        </p:txBody>
      </p:sp>
      <p:sp>
        <p:nvSpPr>
          <p:cNvPr id="4" name="内容占位符 4"/>
          <p:cNvSpPr>
            <a:spLocks noGrp="1"/>
          </p:cNvSpPr>
          <p:nvPr>
            <p:ph idx="1"/>
          </p:nvPr>
        </p:nvSpPr>
        <p:spPr/>
        <p:txBody>
          <a:bodyPr/>
          <a:lstStyle/>
          <a:p>
            <a:pPr marL="638175" indent="-457200" algn="just">
              <a:lnSpc>
                <a:spcPct val="150000"/>
              </a:lnSpc>
              <a:spcBef>
                <a:spcPct val="0"/>
              </a:spcBef>
              <a:buFontTx/>
              <a:buNone/>
            </a:pPr>
            <a:r>
              <a:rPr lang="en-US" altLang="zh-CN" sz="2800" b="1" dirty="0">
                <a:latin typeface="华文中宋" pitchFamily="2" charset="-122"/>
                <a:ea typeface="华文中宋" pitchFamily="2" charset="-122"/>
              </a:rPr>
              <a:t>10</a:t>
            </a:r>
            <a:r>
              <a:rPr lang="zh-CN" altLang="en-US" sz="2800" b="1" dirty="0">
                <a:latin typeface="华文中宋" pitchFamily="2" charset="-122"/>
                <a:ea typeface="华文中宋" pitchFamily="2" charset="-122"/>
              </a:rPr>
              <a:t>秒</a:t>
            </a:r>
            <a:r>
              <a:rPr lang="en-US" altLang="zh-CN" sz="2800" b="1" dirty="0">
                <a:latin typeface="黑体" panose="02010609060101010101" charset="-122"/>
                <a:ea typeface="华文中宋" pitchFamily="2" charset="-122"/>
              </a:rPr>
              <a:t>—</a:t>
            </a:r>
            <a:r>
              <a:rPr lang="zh-CN" altLang="en-US" sz="2800" b="1" dirty="0">
                <a:latin typeface="华文中宋" pitchFamily="2" charset="-122"/>
                <a:ea typeface="华文中宋" pitchFamily="2" charset="-122"/>
              </a:rPr>
              <a:t>意识丧失，突然倒地</a:t>
            </a:r>
            <a:endParaRPr lang="zh-CN" altLang="en-US" sz="2800" b="1" dirty="0">
              <a:latin typeface="华文中宋" pitchFamily="2" charset="-122"/>
              <a:ea typeface="华文中宋" pitchFamily="2" charset="-122"/>
            </a:endParaRPr>
          </a:p>
          <a:p>
            <a:pPr marL="638175" indent="-457200" algn="just">
              <a:lnSpc>
                <a:spcPct val="150000"/>
              </a:lnSpc>
              <a:spcBef>
                <a:spcPct val="0"/>
              </a:spcBef>
              <a:buFontTx/>
              <a:buNone/>
            </a:pPr>
            <a:r>
              <a:rPr lang="en-US" altLang="zh-CN" sz="2800" b="1" dirty="0">
                <a:latin typeface="华文中宋" pitchFamily="2" charset="-122"/>
                <a:ea typeface="华文中宋" pitchFamily="2" charset="-122"/>
              </a:rPr>
              <a:t>30</a:t>
            </a:r>
            <a:r>
              <a:rPr lang="zh-CN" altLang="en-US" sz="2800" b="1" dirty="0">
                <a:latin typeface="华文中宋" pitchFamily="2" charset="-122"/>
                <a:ea typeface="华文中宋" pitchFamily="2" charset="-122"/>
              </a:rPr>
              <a:t>秒</a:t>
            </a:r>
            <a:r>
              <a:rPr lang="en-US" altLang="zh-CN" sz="2800" b="1" dirty="0">
                <a:latin typeface="黑体" panose="02010609060101010101" charset="-122"/>
                <a:ea typeface="华文中宋" pitchFamily="2" charset="-122"/>
              </a:rPr>
              <a:t>—</a:t>
            </a:r>
            <a:r>
              <a:rPr lang="zh-CN" altLang="en-US" sz="2800" b="1" dirty="0">
                <a:latin typeface="华文中宋" pitchFamily="2" charset="-122"/>
                <a:ea typeface="华文中宋" pitchFamily="2" charset="-122"/>
              </a:rPr>
              <a:t>全身抽搐，呼吸断断续续</a:t>
            </a:r>
            <a:endParaRPr lang="zh-CN" altLang="en-US" sz="2800" b="1" dirty="0">
              <a:latin typeface="华文中宋" pitchFamily="2" charset="-122"/>
              <a:ea typeface="华文中宋" pitchFamily="2" charset="-122"/>
            </a:endParaRPr>
          </a:p>
          <a:p>
            <a:pPr marL="638175" indent="-457200" algn="just">
              <a:lnSpc>
                <a:spcPct val="150000"/>
              </a:lnSpc>
              <a:spcBef>
                <a:spcPct val="0"/>
              </a:spcBef>
              <a:buFontTx/>
              <a:buNone/>
            </a:pPr>
            <a:r>
              <a:rPr lang="en-US" altLang="zh-CN" sz="2800" b="1" dirty="0">
                <a:latin typeface="华文中宋" pitchFamily="2" charset="-122"/>
                <a:ea typeface="华文中宋" pitchFamily="2" charset="-122"/>
              </a:rPr>
              <a:t>60</a:t>
            </a:r>
            <a:r>
              <a:rPr lang="zh-CN" altLang="en-US" sz="2800" b="1" dirty="0">
                <a:latin typeface="华文中宋" pitchFamily="2" charset="-122"/>
                <a:ea typeface="华文中宋" pitchFamily="2" charset="-122"/>
              </a:rPr>
              <a:t>秒</a:t>
            </a:r>
            <a:r>
              <a:rPr lang="en-US" altLang="zh-CN" sz="2800" b="1" dirty="0">
                <a:latin typeface="黑体" panose="02010609060101010101" charset="-122"/>
                <a:ea typeface="华文中宋" pitchFamily="2" charset="-122"/>
              </a:rPr>
              <a:t>—</a:t>
            </a:r>
            <a:r>
              <a:rPr lang="zh-CN" altLang="en-US" sz="2800" b="1" dirty="0">
                <a:latin typeface="华文中宋" pitchFamily="2" charset="-122"/>
                <a:ea typeface="华文中宋" pitchFamily="2" charset="-122"/>
              </a:rPr>
              <a:t>自主呼吸逐渐停止，瞳孔放大</a:t>
            </a:r>
            <a:endParaRPr lang="zh-CN" altLang="en-US" sz="2800" b="1" dirty="0">
              <a:latin typeface="华文中宋" pitchFamily="2" charset="-122"/>
              <a:ea typeface="华文中宋" pitchFamily="2" charset="-122"/>
            </a:endParaRPr>
          </a:p>
          <a:p>
            <a:pPr marL="638175" indent="-457200" algn="just">
              <a:lnSpc>
                <a:spcPct val="150000"/>
              </a:lnSpc>
              <a:spcBef>
                <a:spcPct val="0"/>
              </a:spcBef>
              <a:buFontTx/>
              <a:buNone/>
            </a:pPr>
            <a:r>
              <a:rPr lang="en-US" altLang="zh-CN" sz="2800" b="1" dirty="0">
                <a:latin typeface="华文中宋" pitchFamily="2" charset="-122"/>
                <a:ea typeface="华文中宋" pitchFamily="2" charset="-122"/>
              </a:rPr>
              <a:t>3</a:t>
            </a:r>
            <a:r>
              <a:rPr lang="zh-CN" altLang="en-US" sz="2800" b="1" dirty="0">
                <a:latin typeface="华文中宋" pitchFamily="2" charset="-122"/>
                <a:ea typeface="华文中宋" pitchFamily="2" charset="-122"/>
              </a:rPr>
              <a:t>分钟</a:t>
            </a:r>
            <a:r>
              <a:rPr lang="en-US" altLang="zh-CN" sz="2800" b="1" dirty="0">
                <a:latin typeface="黑体" panose="02010609060101010101" charset="-122"/>
                <a:ea typeface="华文中宋" pitchFamily="2" charset="-122"/>
              </a:rPr>
              <a:t>—</a:t>
            </a:r>
            <a:r>
              <a:rPr lang="zh-CN" altLang="en-US" sz="2800" b="1" dirty="0">
                <a:latin typeface="华文中宋" pitchFamily="2" charset="-122"/>
                <a:ea typeface="华文中宋" pitchFamily="2" charset="-122"/>
              </a:rPr>
              <a:t>出现脑水肿，脑细胞开始损伤</a:t>
            </a:r>
            <a:endParaRPr lang="zh-CN" altLang="en-US" sz="2800" b="1" dirty="0">
              <a:latin typeface="华文中宋" pitchFamily="2" charset="-122"/>
              <a:ea typeface="华文中宋" pitchFamily="2" charset="-122"/>
            </a:endParaRPr>
          </a:p>
          <a:p>
            <a:pPr marL="638175" indent="-457200" algn="just">
              <a:lnSpc>
                <a:spcPct val="150000"/>
              </a:lnSpc>
              <a:spcBef>
                <a:spcPct val="0"/>
              </a:spcBef>
              <a:buFontTx/>
              <a:buNone/>
            </a:pPr>
            <a:r>
              <a:rPr lang="en-US" altLang="zh-CN" sz="2800" b="1" dirty="0">
                <a:latin typeface="华文中宋" pitchFamily="2" charset="-122"/>
                <a:ea typeface="华文中宋" pitchFamily="2" charset="-122"/>
              </a:rPr>
              <a:t>4</a:t>
            </a:r>
            <a:r>
              <a:rPr lang="zh-CN" altLang="en-US" sz="2800" b="1" dirty="0">
                <a:latin typeface="华文中宋" pitchFamily="2" charset="-122"/>
                <a:ea typeface="华文中宋" pitchFamily="2" charset="-122"/>
              </a:rPr>
              <a:t>～</a:t>
            </a:r>
            <a:r>
              <a:rPr lang="en-US" altLang="zh-CN" sz="2800" b="1" dirty="0">
                <a:latin typeface="华文中宋" pitchFamily="2" charset="-122"/>
                <a:ea typeface="华文中宋" pitchFamily="2" charset="-122"/>
              </a:rPr>
              <a:t>6</a:t>
            </a:r>
            <a:r>
              <a:rPr lang="zh-CN" altLang="en-US" sz="2800" b="1" dirty="0">
                <a:latin typeface="华文中宋" pitchFamily="2" charset="-122"/>
                <a:ea typeface="华文中宋" pitchFamily="2" charset="-122"/>
              </a:rPr>
              <a:t>分钟</a:t>
            </a:r>
            <a:r>
              <a:rPr lang="en-US" altLang="zh-CN" sz="2800" b="1" dirty="0">
                <a:latin typeface="黑体" panose="02010609060101010101" charset="-122"/>
                <a:ea typeface="华文中宋" pitchFamily="2" charset="-122"/>
              </a:rPr>
              <a:t>—</a:t>
            </a:r>
            <a:r>
              <a:rPr lang="zh-CN" altLang="en-US" sz="2800" b="1" dirty="0">
                <a:latin typeface="华文中宋" pitchFamily="2" charset="-122"/>
                <a:ea typeface="华文中宋" pitchFamily="2" charset="-122"/>
              </a:rPr>
              <a:t>开始出现</a:t>
            </a:r>
            <a:r>
              <a:rPr lang="zh-CN" altLang="en-US" sz="2800" b="1" dirty="0">
                <a:solidFill>
                  <a:srgbClr val="3333FF"/>
                </a:solidFill>
                <a:latin typeface="华文中宋" pitchFamily="2" charset="-122"/>
                <a:ea typeface="华文中宋" pitchFamily="2" charset="-122"/>
              </a:rPr>
              <a:t>脑细胞不可逆损伤</a:t>
            </a:r>
            <a:endParaRPr lang="zh-CN" altLang="en-US" sz="2800" b="1" dirty="0">
              <a:solidFill>
                <a:srgbClr val="3333FF"/>
              </a:solidFill>
              <a:latin typeface="华文中宋" pitchFamily="2" charset="-122"/>
              <a:ea typeface="华文中宋" pitchFamily="2" charset="-122"/>
            </a:endParaRPr>
          </a:p>
          <a:p>
            <a:pPr marL="638175" indent="-457200" algn="just">
              <a:lnSpc>
                <a:spcPct val="150000"/>
              </a:lnSpc>
              <a:spcBef>
                <a:spcPct val="0"/>
              </a:spcBef>
              <a:buFontTx/>
              <a:buNone/>
            </a:pPr>
            <a:r>
              <a:rPr lang="en-US" altLang="zh-CN" sz="2800" b="1" dirty="0">
                <a:latin typeface="华文中宋" pitchFamily="2" charset="-122"/>
                <a:ea typeface="华文中宋" pitchFamily="2" charset="-122"/>
              </a:rPr>
              <a:t>10</a:t>
            </a:r>
            <a:r>
              <a:rPr lang="zh-CN" altLang="en-US" sz="2800" b="1" dirty="0">
                <a:latin typeface="华文中宋" pitchFamily="2" charset="-122"/>
                <a:ea typeface="华文中宋" pitchFamily="2" charset="-122"/>
              </a:rPr>
              <a:t>分钟</a:t>
            </a:r>
            <a:r>
              <a:rPr lang="en-US" altLang="zh-CN" sz="2800" b="1" dirty="0">
                <a:latin typeface="黑体" panose="02010609060101010101" charset="-122"/>
                <a:ea typeface="华文中宋" pitchFamily="2" charset="-122"/>
              </a:rPr>
              <a:t>—</a:t>
            </a:r>
            <a:r>
              <a:rPr lang="zh-CN" altLang="en-US" sz="2800" b="1" dirty="0">
                <a:latin typeface="华文中宋" pitchFamily="2" charset="-122"/>
                <a:ea typeface="华文中宋" pitchFamily="2" charset="-122"/>
              </a:rPr>
              <a:t>出现</a:t>
            </a:r>
            <a:r>
              <a:rPr lang="zh-CN" altLang="en-US" sz="2800" b="1" dirty="0">
                <a:latin typeface="黑体" panose="02010609060101010101" charset="-122"/>
                <a:ea typeface="华文中宋" pitchFamily="2" charset="-122"/>
              </a:rPr>
              <a:t>“</a:t>
            </a:r>
            <a:r>
              <a:rPr lang="zh-CN" altLang="en-US" sz="2800" b="1" dirty="0">
                <a:latin typeface="华文中宋" pitchFamily="2" charset="-122"/>
                <a:ea typeface="华文中宋" pitchFamily="2" charset="-122"/>
              </a:rPr>
              <a:t>脑死亡</a:t>
            </a:r>
            <a:r>
              <a:rPr lang="zh-CN" altLang="en-US" sz="2800" b="1" dirty="0">
                <a:latin typeface="黑体" panose="02010609060101010101" charset="-122"/>
                <a:ea typeface="华文中宋" pitchFamily="2" charset="-122"/>
              </a:rPr>
              <a:t>”</a:t>
            </a:r>
            <a:r>
              <a:rPr lang="zh-CN" altLang="en-US" sz="2800" b="1" dirty="0">
                <a:latin typeface="华文中宋" pitchFamily="2" charset="-122"/>
                <a:ea typeface="华文中宋" pitchFamily="2" charset="-122"/>
              </a:rPr>
              <a:t>，即使抢救成功也多是植物人</a:t>
            </a:r>
            <a:endParaRPr lang="zh-CN" altLang="en-US" sz="2800" b="1" dirty="0">
              <a:latin typeface="华文中宋" pitchFamily="2" charset="-122"/>
              <a:ea typeface="华文中宋"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11560" y="404664"/>
            <a:ext cx="7787208" cy="706090"/>
          </a:xfrm>
        </p:spPr>
        <p:txBody>
          <a:bodyPr>
            <a:normAutofit/>
          </a:bodyPr>
          <a:lstStyle/>
          <a:p>
            <a:r>
              <a:rPr lang="zh-CN" altLang="en-US" sz="3200" dirty="0" smtClean="0">
                <a:latin typeface="Arial" panose="020B0604020202020204" pitchFamily="34" charset="0"/>
              </a:rPr>
              <a:t>抢救开始时间与抢救成功率：</a:t>
            </a:r>
            <a:endParaRPr lang="zh-CN" altLang="en-US" sz="3200" dirty="0"/>
          </a:p>
        </p:txBody>
      </p:sp>
      <p:sp>
        <p:nvSpPr>
          <p:cNvPr id="4" name="内容占位符 4"/>
          <p:cNvSpPr txBox="1"/>
          <p:nvPr/>
        </p:nvSpPr>
        <p:spPr>
          <a:xfrm>
            <a:off x="395536" y="1916832"/>
            <a:ext cx="8501062" cy="3816424"/>
          </a:xfrm>
          <a:prstGeom prst="rect">
            <a:avLst/>
          </a:prstGeom>
        </p:spPr>
        <p:txBody>
          <a:bodyPr vert="horz" rtlCol="0">
            <a:normAutofit/>
          </a:bodyPr>
          <a:lstStyle/>
          <a:p>
            <a:pPr marL="638175" marR="0" lvl="0" indent="-457200" algn="l" defTabSz="914400" rtl="0" eaLnBrk="1" fontAlgn="auto" latinLnBrk="0" hangingPunct="1">
              <a:lnSpc>
                <a:spcPct val="100000"/>
              </a:lnSpc>
              <a:spcBef>
                <a:spcPct val="20000"/>
              </a:spcBef>
              <a:spcAft>
                <a:spcPts val="0"/>
              </a:spcAft>
              <a:buClr>
                <a:schemeClr val="tx2"/>
              </a:buClr>
              <a:buSzPct val="50000"/>
              <a:buFont typeface="Wingdings 2"/>
              <a:buChar char="ß"/>
              <a:defRPr/>
            </a:pPr>
            <a:r>
              <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4</a:t>
            </a:r>
            <a:r>
              <a:rPr kumimoji="0" lang="zh-CN" altLang="en-US"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分钟开始心肺复苏          成功率        </a:t>
            </a:r>
            <a:r>
              <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50%</a:t>
            </a:r>
            <a:endPar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endParaRPr>
          </a:p>
          <a:p>
            <a:pPr marL="638175" marR="0" lvl="0" indent="-457200" algn="l" defTabSz="914400" rtl="0" eaLnBrk="1" fontAlgn="auto" latinLnBrk="0" hangingPunct="1">
              <a:lnSpc>
                <a:spcPct val="100000"/>
              </a:lnSpc>
              <a:spcBef>
                <a:spcPct val="20000"/>
              </a:spcBef>
              <a:spcAft>
                <a:spcPts val="0"/>
              </a:spcAft>
              <a:buClr>
                <a:schemeClr val="tx2"/>
              </a:buClr>
              <a:buSzPct val="50000"/>
              <a:buFont typeface="Wingdings 2"/>
              <a:buChar char="ß"/>
              <a:defRPr/>
            </a:pPr>
            <a:r>
              <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4-6</a:t>
            </a:r>
            <a:r>
              <a:rPr kumimoji="0" lang="zh-CN" altLang="en-US"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分钟开始心肺复苏       成功率        </a:t>
            </a:r>
            <a:r>
              <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10%</a:t>
            </a:r>
            <a:endPar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endParaRPr>
          </a:p>
          <a:p>
            <a:pPr marL="638175" marR="0" lvl="0" indent="-457200" algn="l" defTabSz="914400" rtl="0" eaLnBrk="1" fontAlgn="auto" latinLnBrk="0" hangingPunct="1">
              <a:lnSpc>
                <a:spcPct val="100000"/>
              </a:lnSpc>
              <a:spcBef>
                <a:spcPct val="20000"/>
              </a:spcBef>
              <a:spcAft>
                <a:spcPts val="0"/>
              </a:spcAft>
              <a:buClr>
                <a:schemeClr val="tx2"/>
              </a:buClr>
              <a:buSzPct val="50000"/>
              <a:buFont typeface="Wingdings 2"/>
              <a:buChar char="ß"/>
              <a:defRPr/>
            </a:pPr>
            <a:r>
              <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6-10</a:t>
            </a:r>
            <a:r>
              <a:rPr kumimoji="0" lang="zh-CN" altLang="en-US"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分钟开始心肺复苏      成功率       </a:t>
            </a:r>
            <a:r>
              <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4%</a:t>
            </a:r>
            <a:endPar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endParaRPr>
          </a:p>
          <a:p>
            <a:pPr marL="638175" marR="0" lvl="0" indent="-457200" algn="l" defTabSz="914400" rtl="0" eaLnBrk="1" fontAlgn="auto" latinLnBrk="0" hangingPunct="1">
              <a:lnSpc>
                <a:spcPct val="100000"/>
              </a:lnSpc>
              <a:spcBef>
                <a:spcPct val="20000"/>
              </a:spcBef>
              <a:spcAft>
                <a:spcPts val="0"/>
              </a:spcAft>
              <a:buClr>
                <a:schemeClr val="tx2"/>
              </a:buClr>
              <a:buSzPct val="50000"/>
              <a:buFont typeface="Wingdings 2"/>
              <a:buChar char="ß"/>
              <a:defRPr/>
            </a:pPr>
            <a:r>
              <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10</a:t>
            </a:r>
            <a:r>
              <a:rPr kumimoji="0" lang="zh-CN" altLang="en-US"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分钟后开始心肺复苏      成功率       </a:t>
            </a:r>
            <a:r>
              <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1-2%</a:t>
            </a:r>
            <a:endPar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endParaRPr>
          </a:p>
          <a:p>
            <a:pPr marL="638175" marR="0" lvl="0" indent="-457200" algn="l" defTabSz="914400" rtl="0" eaLnBrk="1" fontAlgn="auto" latinLnBrk="0" hangingPunct="1">
              <a:lnSpc>
                <a:spcPct val="100000"/>
              </a:lnSpc>
              <a:spcBef>
                <a:spcPct val="20000"/>
              </a:spcBef>
              <a:spcAft>
                <a:spcPts val="0"/>
              </a:spcAft>
              <a:buClr>
                <a:schemeClr val="tx2"/>
              </a:buClr>
              <a:buSzPct val="50000"/>
              <a:buFont typeface="Wingdings 2"/>
              <a:buChar char="ß"/>
              <a:defRPr/>
            </a:pPr>
            <a:r>
              <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CPR</a:t>
            </a:r>
            <a:r>
              <a:rPr kumimoji="0" lang="zh-CN" altLang="en-US"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每延迟</a:t>
            </a:r>
            <a:r>
              <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1</a:t>
            </a:r>
            <a:r>
              <a:rPr kumimoji="0" lang="zh-CN" altLang="en-US"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分钟，抢救成功率下降      </a:t>
            </a:r>
            <a:r>
              <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rPr>
              <a:t>7-10%</a:t>
            </a:r>
            <a:endParaRPr kumimoji="0" lang="en-US" altLang="zh-CN" sz="2800" b="1" i="0" u="none" strike="noStrike" kern="1200" cap="none" spc="0" normalizeH="0" baseline="0" noProof="0" dirty="0" smtClean="0">
              <a:ln>
                <a:noFill/>
              </a:ln>
              <a:solidFill>
                <a:srgbClr val="000000"/>
              </a:solidFill>
              <a:effectLst/>
              <a:uLnTx/>
              <a:uFillTx/>
              <a:latin typeface="华文中宋" pitchFamily="2" charset="-122"/>
              <a:ea typeface="华文中宋" pitchFamily="2" charset="-122"/>
              <a:cs typeface="+mn-cs"/>
            </a:endParaRPr>
          </a:p>
          <a:p>
            <a:pPr marL="638175" marR="0" lvl="0" indent="-457200" algn="l" defTabSz="914400" rtl="0" eaLnBrk="1" fontAlgn="auto" latinLnBrk="0" hangingPunct="1">
              <a:lnSpc>
                <a:spcPct val="100000"/>
              </a:lnSpc>
              <a:spcBef>
                <a:spcPct val="20000"/>
              </a:spcBef>
              <a:spcAft>
                <a:spcPts val="0"/>
              </a:spcAft>
              <a:buClr>
                <a:schemeClr val="tx2"/>
              </a:buClr>
              <a:buSzPct val="50000"/>
              <a:buFont typeface="Wingdings 2"/>
              <a:buChar char="ß"/>
              <a:defRPr/>
            </a:pPr>
            <a:endParaRPr kumimoji="0" lang="en-US" altLang="zh-CN" sz="2800" b="1" i="0" u="none" strike="noStrike" kern="1200" cap="none" spc="0" normalizeH="0" baseline="0" noProof="0" dirty="0">
              <a:ln>
                <a:noFill/>
              </a:ln>
              <a:solidFill>
                <a:schemeClr val="tx1"/>
              </a:solidFill>
              <a:effectLst/>
              <a:uLnTx/>
              <a:uFillTx/>
              <a:latin typeface="华文中宋" pitchFamily="2" charset="-122"/>
              <a:ea typeface="华文中宋" pitchFamily="2" charset="-122"/>
              <a:cs typeface="+mn-cs"/>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692696"/>
            <a:ext cx="8229600" cy="5089768"/>
          </a:xfrm>
        </p:spPr>
        <p:txBody>
          <a:bodyPr/>
          <a:lstStyle/>
          <a:p>
            <a:pPr>
              <a:buClr>
                <a:schemeClr val="folHlink"/>
              </a:buClr>
              <a:buSzPct val="60000"/>
              <a:buNone/>
            </a:pPr>
            <a:r>
              <a:rPr kumimoji="1" lang="zh-CN" altLang="en-US" dirty="0" smtClean="0">
                <a:latin typeface="Tahoma" panose="020B0604030504040204" pitchFamily="34" charset="0"/>
                <a:ea typeface="宋体" panose="02010600030101010101" pitchFamily="2" charset="-122"/>
              </a:rPr>
              <a:t>摆正体位，清除异物，打开气道。</a:t>
            </a:r>
            <a:endParaRPr kumimoji="1" lang="zh-CN" altLang="en-US" dirty="0" smtClean="0">
              <a:latin typeface="Tahoma" panose="020B0604030504040204" pitchFamily="34" charset="0"/>
              <a:ea typeface="宋体" panose="02010600030101010101" pitchFamily="2" charset="-122"/>
            </a:endParaRPr>
          </a:p>
          <a:p>
            <a:endParaRPr lang="zh-CN" altLang="en-US" dirty="0"/>
          </a:p>
        </p:txBody>
      </p:sp>
      <p:pic>
        <p:nvPicPr>
          <p:cNvPr id="4" name="Picture 5"/>
          <p:cNvPicPr>
            <a:picLocks noChangeAspect="1" noChangeArrowheads="1"/>
          </p:cNvPicPr>
          <p:nvPr/>
        </p:nvPicPr>
        <p:blipFill>
          <a:blip r:embed="rId1" cstate="print"/>
          <a:srcRect/>
          <a:stretch>
            <a:fillRect/>
          </a:stretch>
        </p:blipFill>
        <p:spPr>
          <a:xfrm>
            <a:off x="2339752" y="1268760"/>
            <a:ext cx="2304256" cy="2420204"/>
          </a:xfrm>
          <a:prstGeom prst="rect">
            <a:avLst/>
          </a:prstGeom>
          <a:noFill/>
        </p:spPr>
      </p:pic>
      <p:pic>
        <p:nvPicPr>
          <p:cNvPr id="5" name="Picture 4"/>
          <p:cNvPicPr>
            <a:picLocks noChangeAspect="1" noChangeArrowheads="1"/>
          </p:cNvPicPr>
          <p:nvPr/>
        </p:nvPicPr>
        <p:blipFill>
          <a:blip r:embed="rId2" cstate="print"/>
          <a:srcRect/>
          <a:stretch>
            <a:fillRect/>
          </a:stretch>
        </p:blipFill>
        <p:spPr>
          <a:xfrm>
            <a:off x="5148064" y="1268760"/>
            <a:ext cx="2232248" cy="2343945"/>
          </a:xfrm>
          <a:prstGeom prst="rect">
            <a:avLst/>
          </a:prstGeom>
          <a:noFill/>
        </p:spPr>
      </p:pic>
      <p:pic>
        <p:nvPicPr>
          <p:cNvPr id="6" name="Picture 3" descr="气道堵塞 copy"/>
          <p:cNvPicPr>
            <a:picLocks noChangeAspect="1" noChangeArrowheads="1"/>
          </p:cNvPicPr>
          <p:nvPr/>
        </p:nvPicPr>
        <p:blipFill>
          <a:blip r:embed="rId3" cstate="print"/>
          <a:srcRect/>
          <a:stretch>
            <a:fillRect/>
          </a:stretch>
        </p:blipFill>
        <p:spPr>
          <a:xfrm>
            <a:off x="1187624" y="3832936"/>
            <a:ext cx="3491880" cy="3025064"/>
          </a:xfrm>
          <a:prstGeom prst="rect">
            <a:avLst/>
          </a:prstGeom>
          <a:noFill/>
        </p:spPr>
      </p:pic>
      <p:pic>
        <p:nvPicPr>
          <p:cNvPr id="7" name="Picture 4" descr="仰头举颏法 copy"/>
          <p:cNvPicPr>
            <a:picLocks noChangeAspect="1" noChangeArrowheads="1"/>
          </p:cNvPicPr>
          <p:nvPr/>
        </p:nvPicPr>
        <p:blipFill>
          <a:blip r:embed="rId4" cstate="print"/>
          <a:srcRect/>
          <a:stretch>
            <a:fillRect/>
          </a:stretch>
        </p:blipFill>
        <p:spPr bwMode="auto">
          <a:xfrm>
            <a:off x="5076056" y="3855107"/>
            <a:ext cx="3183954" cy="3002893"/>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4400" y="548680"/>
            <a:ext cx="8229600" cy="4686320"/>
          </a:xfrm>
        </p:spPr>
        <p:txBody>
          <a:bodyPr/>
          <a:lstStyle/>
          <a:p>
            <a:r>
              <a:rPr lang="zh-CN" altLang="en-US" dirty="0" smtClean="0"/>
              <a:t>捏住伤员鼻子，嘴对嘴吹气</a:t>
            </a:r>
            <a:endParaRPr lang="zh-CN" altLang="en-US" dirty="0"/>
          </a:p>
        </p:txBody>
      </p:sp>
      <p:pic>
        <p:nvPicPr>
          <p:cNvPr id="4" name="Picture 2" descr="Part 3 Adult Basic Life Support-m"/>
          <p:cNvPicPr>
            <a:picLocks noChangeAspect="1" noChangeArrowheads="1"/>
          </p:cNvPicPr>
          <p:nvPr/>
        </p:nvPicPr>
        <p:blipFill>
          <a:blip r:embed="rId1" cstate="print"/>
          <a:srcRect/>
          <a:stretch>
            <a:fillRect/>
          </a:stretch>
        </p:blipFill>
        <p:spPr bwMode="auto">
          <a:xfrm>
            <a:off x="1043608" y="1340768"/>
            <a:ext cx="6336704" cy="499833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67544" y="548680"/>
            <a:ext cx="8208912" cy="1152128"/>
          </a:xfrm>
        </p:spPr>
        <p:txBody>
          <a:bodyPr/>
          <a:lstStyle/>
          <a:p>
            <a:pPr>
              <a:buNone/>
            </a:pPr>
            <a:r>
              <a:rPr lang="zh-CN" altLang="en-US" sz="2800" dirty="0" smtClean="0"/>
              <a:t>左手掌在下，右手在上，垂直按压胸部</a:t>
            </a:r>
            <a:r>
              <a:rPr lang="en-US" altLang="zh-CN" sz="2800" dirty="0" smtClean="0"/>
              <a:t>4-5</a:t>
            </a:r>
            <a:r>
              <a:rPr lang="zh-CN" altLang="en-US" sz="2800" dirty="0" smtClean="0"/>
              <a:t>厘米深度。</a:t>
            </a:r>
            <a:endParaRPr lang="zh-CN" altLang="en-US" sz="2800" dirty="0" smtClean="0"/>
          </a:p>
          <a:p>
            <a:endParaRPr lang="zh-CN" altLang="en-US" dirty="0"/>
          </a:p>
        </p:txBody>
      </p:sp>
      <p:pic>
        <p:nvPicPr>
          <p:cNvPr id="4" name="Picture 4" descr="CPR36"/>
          <p:cNvPicPr>
            <a:picLocks noChangeAspect="1" noChangeArrowheads="1"/>
          </p:cNvPicPr>
          <p:nvPr/>
        </p:nvPicPr>
        <p:blipFill>
          <a:blip r:embed="rId1" cstate="print"/>
          <a:srcRect/>
          <a:stretch>
            <a:fillRect/>
          </a:stretch>
        </p:blipFill>
        <p:spPr>
          <a:xfrm>
            <a:off x="1403648" y="1988840"/>
            <a:ext cx="6624736" cy="394558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692696"/>
            <a:ext cx="8229600" cy="4686320"/>
          </a:xfrm>
        </p:spPr>
        <p:txBody>
          <a:bodyPr>
            <a:normAutofit/>
          </a:bodyPr>
          <a:lstStyle/>
          <a:p>
            <a:r>
              <a:rPr lang="zh-CN" altLang="en-US" b="1" dirty="0" smtClean="0">
                <a:solidFill>
                  <a:srgbClr val="000000"/>
                </a:solidFill>
                <a:latin typeface="华文中宋" pitchFamily="2" charset="-122"/>
                <a:ea typeface="华文中宋" pitchFamily="2" charset="-122"/>
              </a:rPr>
              <a:t>按压与吹气的比例：</a:t>
            </a:r>
            <a:r>
              <a:rPr lang="en-US" altLang="zh-CN" b="1" dirty="0" smtClean="0">
                <a:solidFill>
                  <a:srgbClr val="FF6600"/>
                </a:solidFill>
                <a:latin typeface="华文中宋" pitchFamily="2" charset="-122"/>
                <a:ea typeface="华文中宋" pitchFamily="2" charset="-122"/>
              </a:rPr>
              <a:t>30:2</a:t>
            </a:r>
            <a:r>
              <a:rPr lang="zh-CN" altLang="en-US" b="1" dirty="0" smtClean="0">
                <a:solidFill>
                  <a:srgbClr val="FF6600"/>
                </a:solidFill>
                <a:latin typeface="华文中宋" pitchFamily="2" charset="-122"/>
                <a:ea typeface="华文中宋" pitchFamily="2" charset="-122"/>
              </a:rPr>
              <a:t>，</a:t>
            </a:r>
            <a:r>
              <a:rPr lang="en-US" altLang="zh-CN" b="1" dirty="0" smtClean="0">
                <a:latin typeface="华文中宋" pitchFamily="2" charset="-122"/>
                <a:ea typeface="华文中宋" pitchFamily="2" charset="-122"/>
              </a:rPr>
              <a:t>20</a:t>
            </a:r>
            <a:r>
              <a:rPr lang="zh-CN" altLang="en-US" b="1" dirty="0" smtClean="0">
                <a:latin typeface="华文中宋" pitchFamily="2" charset="-122"/>
                <a:ea typeface="华文中宋" pitchFamily="2" charset="-122"/>
              </a:rPr>
              <a:t>秒内完成。</a:t>
            </a:r>
            <a:endParaRPr lang="en-US" altLang="zh-CN" b="1" dirty="0" smtClean="0">
              <a:latin typeface="华文中宋" pitchFamily="2" charset="-122"/>
              <a:ea typeface="华文中宋" pitchFamily="2" charset="-122"/>
            </a:endParaRPr>
          </a:p>
          <a:p>
            <a:endParaRPr lang="en-US" altLang="zh-CN" b="1" dirty="0" smtClean="0">
              <a:latin typeface="华文中宋" pitchFamily="2" charset="-122"/>
              <a:ea typeface="华文中宋" pitchFamily="2" charset="-122"/>
            </a:endParaRPr>
          </a:p>
        </p:txBody>
      </p:sp>
      <p:pic>
        <p:nvPicPr>
          <p:cNvPr id="4" name="Picture 2" descr="C:\Documents and Settings\Administrator\桌面\新建文件夹\ed5e8f935395b980aec3788c932c6585.jpg"/>
          <p:cNvPicPr>
            <a:picLocks noChangeAspect="1" noChangeArrowheads="1"/>
          </p:cNvPicPr>
          <p:nvPr/>
        </p:nvPicPr>
        <p:blipFill>
          <a:blip r:embed="rId1" cstate="print"/>
          <a:srcRect/>
          <a:stretch>
            <a:fillRect/>
          </a:stretch>
        </p:blipFill>
        <p:spPr bwMode="auto">
          <a:xfrm>
            <a:off x="1403648" y="2348880"/>
            <a:ext cx="6411118" cy="3860561"/>
          </a:xfrm>
          <a:prstGeom prst="rect">
            <a:avLst/>
          </a:prstGeom>
          <a:noFill/>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908720"/>
            <a:ext cx="8229600" cy="4686320"/>
          </a:xfrm>
        </p:spPr>
        <p:txBody>
          <a:bodyPr/>
          <a:lstStyle/>
          <a:p>
            <a:pPr>
              <a:buFontTx/>
              <a:buNone/>
            </a:pPr>
            <a:r>
              <a:rPr lang="zh-CN" altLang="en-US" b="1" dirty="0" smtClean="0">
                <a:solidFill>
                  <a:srgbClr val="3333FF"/>
                </a:solidFill>
                <a:latin typeface="黑体" panose="02010609060101010101" charset="-122"/>
                <a:ea typeface="黑体" panose="02010609060101010101" charset="-122"/>
              </a:rPr>
              <a:t>终止</a:t>
            </a:r>
            <a:endParaRPr lang="zh-CN" altLang="en-US" b="1" dirty="0" smtClean="0">
              <a:solidFill>
                <a:srgbClr val="3333FF"/>
              </a:solidFill>
              <a:latin typeface="黑体" panose="02010609060101010101" charset="-122"/>
              <a:ea typeface="黑体" panose="02010609060101010101" charset="-122"/>
            </a:endParaRPr>
          </a:p>
          <a:p>
            <a:pPr>
              <a:buFontTx/>
              <a:buNone/>
            </a:pPr>
            <a:endParaRPr lang="zh-CN" altLang="en-US" dirty="0" smtClean="0">
              <a:latin typeface="黑体" panose="02010609060101010101" charset="-122"/>
              <a:ea typeface="黑体" panose="02010609060101010101" charset="-122"/>
            </a:endParaRPr>
          </a:p>
          <a:p>
            <a:pPr>
              <a:buFontTx/>
              <a:buNone/>
            </a:pPr>
            <a:r>
              <a:rPr lang="zh-CN" altLang="en-US" b="1" dirty="0" smtClean="0">
                <a:latin typeface="华文中宋" pitchFamily="2" charset="-122"/>
                <a:ea typeface="华文中宋" pitchFamily="2" charset="-122"/>
              </a:rPr>
              <a:t>心肺复苏的终止条件：</a:t>
            </a:r>
            <a:endParaRPr lang="en-US" altLang="zh-CN" b="1" dirty="0" smtClean="0">
              <a:latin typeface="华文中宋" pitchFamily="2" charset="-122"/>
              <a:ea typeface="华文中宋" pitchFamily="2" charset="-122"/>
            </a:endParaRPr>
          </a:p>
          <a:p>
            <a:pPr>
              <a:buFontTx/>
              <a:buNone/>
            </a:pPr>
            <a:endParaRPr lang="zh-CN" altLang="en-US" b="1" dirty="0" smtClean="0">
              <a:latin typeface="华文中宋" pitchFamily="2" charset="-122"/>
              <a:ea typeface="华文中宋" pitchFamily="2" charset="-122"/>
            </a:endParaRPr>
          </a:p>
          <a:p>
            <a:pPr>
              <a:buFontTx/>
              <a:buNone/>
            </a:pPr>
            <a:r>
              <a:rPr lang="en-US" altLang="zh-CN" b="1" dirty="0" smtClean="0">
                <a:latin typeface="华文中宋" pitchFamily="2" charset="-122"/>
                <a:ea typeface="华文中宋" pitchFamily="2" charset="-122"/>
              </a:rPr>
              <a:t>1</a:t>
            </a:r>
            <a:r>
              <a:rPr lang="zh-CN" altLang="en-US" b="1" dirty="0" smtClean="0">
                <a:latin typeface="华文中宋" pitchFamily="2" charset="-122"/>
                <a:ea typeface="华文中宋" pitchFamily="2" charset="-122"/>
              </a:rPr>
              <a:t>、患者自主呼吸及脉搏恢复；</a:t>
            </a:r>
            <a:endParaRPr lang="zh-CN" altLang="en-US" b="1" dirty="0" smtClean="0">
              <a:latin typeface="华文中宋" pitchFamily="2" charset="-122"/>
              <a:ea typeface="华文中宋" pitchFamily="2" charset="-122"/>
            </a:endParaRPr>
          </a:p>
          <a:p>
            <a:pPr>
              <a:buFontTx/>
              <a:buNone/>
            </a:pPr>
            <a:r>
              <a:rPr lang="en-US" altLang="zh-CN" b="1" dirty="0" smtClean="0">
                <a:latin typeface="华文中宋" pitchFamily="2" charset="-122"/>
                <a:ea typeface="华文中宋" pitchFamily="2" charset="-122"/>
              </a:rPr>
              <a:t>2</a:t>
            </a:r>
            <a:r>
              <a:rPr lang="zh-CN" altLang="en-US" b="1" dirty="0" smtClean="0">
                <a:latin typeface="华文中宋" pitchFamily="2" charset="-122"/>
                <a:ea typeface="华文中宋" pitchFamily="2" charset="-122"/>
              </a:rPr>
              <a:t>、有他人或专业急救人员到现场；</a:t>
            </a:r>
            <a:endParaRPr lang="zh-CN" altLang="en-US" b="1" dirty="0" smtClean="0">
              <a:latin typeface="华文中宋" pitchFamily="2" charset="-122"/>
              <a:ea typeface="华文中宋" pitchFamily="2" charset="-122"/>
            </a:endParaRPr>
          </a:p>
          <a:p>
            <a:pPr>
              <a:buFontTx/>
              <a:buNone/>
            </a:pPr>
            <a:r>
              <a:rPr lang="en-US" altLang="zh-CN" b="1" dirty="0" smtClean="0">
                <a:latin typeface="华文中宋" pitchFamily="2" charset="-122"/>
                <a:ea typeface="华文中宋" pitchFamily="2" charset="-122"/>
              </a:rPr>
              <a:t>3</a:t>
            </a:r>
            <a:r>
              <a:rPr lang="zh-CN" altLang="en-US" b="1" dirty="0" smtClean="0">
                <a:latin typeface="华文中宋" pitchFamily="2" charset="-122"/>
                <a:ea typeface="华文中宋" pitchFamily="2" charset="-122"/>
              </a:rPr>
              <a:t>、有医生到场确定伤病员死亡；</a:t>
            </a:r>
            <a:endParaRPr lang="zh-CN" altLang="en-US" b="1" dirty="0" smtClean="0">
              <a:latin typeface="华文中宋" pitchFamily="2" charset="-122"/>
              <a:ea typeface="华文中宋" pitchFamily="2" charset="-122"/>
            </a:endParaRPr>
          </a:p>
          <a:p>
            <a:pPr>
              <a:buFontTx/>
              <a:buNone/>
            </a:pPr>
            <a:r>
              <a:rPr lang="en-US" altLang="zh-CN" b="1" dirty="0" smtClean="0">
                <a:latin typeface="华文中宋" pitchFamily="2" charset="-122"/>
                <a:ea typeface="华文中宋" pitchFamily="2" charset="-122"/>
              </a:rPr>
              <a:t>4</a:t>
            </a:r>
            <a:r>
              <a:rPr lang="zh-CN" altLang="en-US" b="1" dirty="0" smtClean="0">
                <a:latin typeface="华文中宋" pitchFamily="2" charset="-122"/>
                <a:ea typeface="华文中宋" pitchFamily="2" charset="-122"/>
              </a:rPr>
              <a:t>、救护员筋疲力尽不能继续进行心肺复苏。</a:t>
            </a:r>
            <a:endParaRPr lang="zh-CN" altLang="en-US" b="1" dirty="0" smtClean="0">
              <a:latin typeface="华文中宋" pitchFamily="2" charset="-122"/>
              <a:ea typeface="华文中宋" pitchFamily="2" charset="-122"/>
            </a:endParaRPr>
          </a:p>
          <a:p>
            <a:endParaRPr lang="zh-CN" altLang="en-US" dirty="0" smtClean="0"/>
          </a:p>
          <a:p>
            <a:endParaRPr lang="zh-CN" altLang="en-US" dirty="0"/>
          </a:p>
        </p:txBody>
      </p:sp>
      <p:sp>
        <p:nvSpPr>
          <p:cNvPr id="4" name="TextBox 3"/>
          <p:cNvSpPr txBox="1"/>
          <p:nvPr/>
        </p:nvSpPr>
        <p:spPr>
          <a:xfrm>
            <a:off x="179512" y="6237312"/>
            <a:ext cx="1008112" cy="338554"/>
          </a:xfrm>
          <a:prstGeom prst="rect">
            <a:avLst/>
          </a:prstGeom>
          <a:noFill/>
        </p:spPr>
        <p:txBody>
          <a:bodyPr wrap="square" rtlCol="0">
            <a:spAutoFit/>
          </a:bodyPr>
          <a:lstStyle/>
          <a:p>
            <a:r>
              <a:rPr lang="zh-CN" altLang="en-US" sz="1600" dirty="0" smtClean="0">
                <a:hlinkClick r:id="rId1" action="ppaction://hlinkfile"/>
              </a:rPr>
              <a:t>心肺复苏</a:t>
            </a:r>
            <a:endParaRPr lang="zh-CN" altLang="en-US" sz="16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827584" y="836712"/>
            <a:ext cx="7653536" cy="4470296"/>
          </a:xfrm>
        </p:spPr>
        <p:txBody>
          <a:bodyPr/>
          <a:lstStyle/>
          <a:p>
            <a:r>
              <a:rPr lang="zh-CN" altLang="en-US" dirty="0" smtClean="0">
                <a:solidFill>
                  <a:srgbClr val="C00000"/>
                </a:solidFill>
              </a:rPr>
              <a:t>比较危险行业有：</a:t>
            </a:r>
            <a:endParaRPr lang="en-US" altLang="zh-CN" dirty="0" smtClean="0">
              <a:solidFill>
                <a:srgbClr val="C00000"/>
              </a:solidFill>
            </a:endParaRPr>
          </a:p>
          <a:p>
            <a:endParaRPr lang="en-US" altLang="zh-CN" dirty="0" smtClean="0"/>
          </a:p>
          <a:p>
            <a:pPr>
              <a:buNone/>
            </a:pPr>
            <a:r>
              <a:rPr lang="zh-CN" altLang="en-US" sz="6000" dirty="0" smtClean="0"/>
              <a:t>煤矿、建筑、电力、</a:t>
            </a:r>
            <a:endParaRPr lang="en-US" altLang="zh-CN" sz="6000" dirty="0" smtClean="0"/>
          </a:p>
          <a:p>
            <a:pPr>
              <a:buNone/>
            </a:pPr>
            <a:r>
              <a:rPr lang="zh-CN" altLang="en-US" sz="6000" dirty="0" smtClean="0"/>
              <a:t>冶金、石油、化工</a:t>
            </a:r>
            <a:endParaRPr lang="zh-CN" altLang="en-US" sz="6000"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学习内容回顾</a:t>
            </a:r>
            <a:endParaRPr lang="zh-CN" altLang="en-US" dirty="0"/>
          </a:p>
        </p:txBody>
      </p:sp>
      <p:sp>
        <p:nvSpPr>
          <p:cNvPr id="3" name="内容占位符 2"/>
          <p:cNvSpPr>
            <a:spLocks noGrp="1"/>
          </p:cNvSpPr>
          <p:nvPr>
            <p:ph idx="1"/>
          </p:nvPr>
        </p:nvSpPr>
        <p:spPr>
          <a:xfrm>
            <a:off x="1403648" y="1628800"/>
            <a:ext cx="6491064" cy="4133056"/>
          </a:xfrm>
        </p:spPr>
        <p:txBody>
          <a:bodyPr/>
          <a:lstStyle/>
          <a:p>
            <a:pPr>
              <a:buNone/>
            </a:pPr>
            <a:r>
              <a:rPr lang="zh-CN" altLang="en-US" dirty="0" smtClean="0"/>
              <a:t>一</a:t>
            </a:r>
            <a:r>
              <a:rPr lang="en-US" altLang="zh-CN" dirty="0" smtClean="0">
                <a:latin typeface="+mn-ea"/>
              </a:rPr>
              <a:t>.</a:t>
            </a:r>
            <a:r>
              <a:rPr lang="zh-CN" altLang="en-US" dirty="0" smtClean="0"/>
              <a:t>安全生产形势</a:t>
            </a:r>
            <a:endParaRPr lang="en-US" altLang="zh-CN" dirty="0" smtClean="0"/>
          </a:p>
          <a:p>
            <a:pPr>
              <a:buNone/>
            </a:pPr>
            <a:r>
              <a:rPr lang="zh-CN" altLang="en-US" dirty="0" smtClean="0"/>
              <a:t>二</a:t>
            </a:r>
            <a:r>
              <a:rPr lang="en-US" altLang="zh-CN" dirty="0" smtClean="0">
                <a:latin typeface="+mn-ea"/>
              </a:rPr>
              <a:t>.</a:t>
            </a:r>
            <a:r>
              <a:rPr lang="zh-CN" altLang="en-US" dirty="0" smtClean="0"/>
              <a:t>安全基础概念</a:t>
            </a:r>
            <a:endParaRPr lang="en-US" altLang="zh-CN" dirty="0" smtClean="0"/>
          </a:p>
          <a:p>
            <a:pPr>
              <a:buNone/>
            </a:pPr>
            <a:r>
              <a:rPr lang="zh-CN" altLang="en-US" dirty="0" smtClean="0"/>
              <a:t>三</a:t>
            </a:r>
            <a:r>
              <a:rPr lang="en-US" altLang="zh-CN" dirty="0" smtClean="0">
                <a:latin typeface="+mn-ea"/>
              </a:rPr>
              <a:t>.</a:t>
            </a:r>
            <a:r>
              <a:rPr lang="zh-CN" altLang="en-US" dirty="0" smtClean="0"/>
              <a:t>安全法律法规</a:t>
            </a:r>
            <a:endParaRPr lang="en-US" altLang="zh-CN" dirty="0" smtClean="0"/>
          </a:p>
          <a:p>
            <a:pPr>
              <a:buNone/>
            </a:pPr>
            <a:r>
              <a:rPr lang="zh-CN" altLang="en-US" dirty="0" smtClean="0"/>
              <a:t>四</a:t>
            </a:r>
            <a:r>
              <a:rPr lang="en-US" altLang="zh-CN" dirty="0" smtClean="0">
                <a:latin typeface="+mn-ea"/>
              </a:rPr>
              <a:t>.</a:t>
            </a:r>
            <a:r>
              <a:rPr lang="en-US" altLang="zh-CN" dirty="0" smtClean="0"/>
              <a:t> </a:t>
            </a:r>
            <a:r>
              <a:rPr lang="zh-CN" altLang="en-US" dirty="0" smtClean="0"/>
              <a:t>办公室安全工作</a:t>
            </a:r>
            <a:endParaRPr lang="en-US" altLang="zh-CN" dirty="0" smtClean="0"/>
          </a:p>
          <a:p>
            <a:pPr>
              <a:buNone/>
            </a:pPr>
            <a:r>
              <a:rPr lang="zh-CN" altLang="en-US" dirty="0" smtClean="0"/>
              <a:t>五</a:t>
            </a:r>
            <a:r>
              <a:rPr lang="en-US" altLang="zh-CN" dirty="0" smtClean="0">
                <a:latin typeface="+mn-ea"/>
              </a:rPr>
              <a:t>.</a:t>
            </a:r>
            <a:r>
              <a:rPr lang="en-US" altLang="zh-CN" dirty="0" smtClean="0"/>
              <a:t> </a:t>
            </a:r>
            <a:r>
              <a:rPr lang="zh-CN" altLang="en-US" dirty="0" smtClean="0"/>
              <a:t>紧急突发情况的处理</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内容占位符 3" descr="a 尾"/>
          <p:cNvPicPr>
            <a:picLocks noChangeAspect="1"/>
          </p:cNvPicPr>
          <p:nvPr>
            <p:ph idx="1"/>
            <p:custDataLst>
              <p:tags r:id="rId1"/>
            </p:custDataLst>
          </p:nvPr>
        </p:nvPicPr>
        <p:blipFill>
          <a:blip r:embed="rId2"/>
          <a:stretch>
            <a:fillRect/>
          </a:stretch>
        </p:blipFill>
        <p:spPr>
          <a:xfrm>
            <a:off x="611505" y="1412875"/>
            <a:ext cx="8229600" cy="39116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539552" y="332656"/>
            <a:ext cx="8229600" cy="1143000"/>
          </a:xfrm>
        </p:spPr>
        <p:txBody>
          <a:bodyPr>
            <a:normAutofit/>
          </a:bodyPr>
          <a:lstStyle/>
          <a:p>
            <a:pPr algn="l"/>
            <a:r>
              <a:rPr lang="zh-CN" altLang="en-US" b="1" dirty="0" smtClean="0">
                <a:solidFill>
                  <a:srgbClr val="FF0000"/>
                </a:solidFill>
                <a:latin typeface="+mn-ea"/>
                <a:ea typeface="+mn-ea"/>
              </a:rPr>
              <a:t>  煤矿</a:t>
            </a:r>
            <a:endParaRPr lang="zh-CN" altLang="en-US" b="1" dirty="0">
              <a:solidFill>
                <a:srgbClr val="FF0000"/>
              </a:solidFill>
              <a:latin typeface="+mn-ea"/>
              <a:ea typeface="+mn-ea"/>
            </a:endParaRPr>
          </a:p>
        </p:txBody>
      </p:sp>
      <p:sp>
        <p:nvSpPr>
          <p:cNvPr id="3" name="内容占位符 2"/>
          <p:cNvSpPr>
            <a:spLocks noGrp="1"/>
          </p:cNvSpPr>
          <p:nvPr>
            <p:ph idx="1"/>
          </p:nvPr>
        </p:nvSpPr>
        <p:spPr/>
        <p:txBody>
          <a:bodyPr>
            <a:normAutofit/>
          </a:bodyPr>
          <a:lstStyle/>
          <a:p>
            <a:pPr marL="0" indent="0">
              <a:spcBef>
                <a:spcPts val="0"/>
              </a:spcBef>
              <a:buNone/>
            </a:pPr>
            <a:r>
              <a:rPr lang="zh-CN" altLang="en-US" sz="2400" dirty="0" smtClean="0">
                <a:latin typeface="宋体" panose="02010600030101010101" pitchFamily="2" charset="-122"/>
                <a:ea typeface="宋体" panose="02010600030101010101" pitchFamily="2" charset="-122"/>
              </a:rPr>
              <a:t>    中国的煤炭产量约占全球的</a:t>
            </a:r>
            <a:r>
              <a:rPr lang="en-US" altLang="zh-CN" sz="2400" b="1" dirty="0" smtClean="0">
                <a:solidFill>
                  <a:srgbClr val="3333FF"/>
                </a:solidFill>
                <a:latin typeface="宋体" panose="02010600030101010101" pitchFamily="2" charset="-122"/>
                <a:ea typeface="宋体" panose="02010600030101010101" pitchFamily="2" charset="-122"/>
              </a:rPr>
              <a:t>35%</a:t>
            </a:r>
            <a:r>
              <a:rPr lang="zh-CN" altLang="en-US" sz="2400" dirty="0" smtClean="0">
                <a:latin typeface="宋体" panose="02010600030101010101" pitchFamily="2" charset="-122"/>
                <a:ea typeface="宋体" panose="02010600030101010101" pitchFamily="2" charset="-122"/>
              </a:rPr>
              <a:t>，事故死亡人数则占近</a:t>
            </a:r>
            <a:r>
              <a:rPr lang="en-US" altLang="zh-CN" sz="2400" b="1" dirty="0" smtClean="0">
                <a:solidFill>
                  <a:srgbClr val="3333FF"/>
                </a:solidFill>
                <a:latin typeface="宋体" panose="02010600030101010101" pitchFamily="2" charset="-122"/>
                <a:ea typeface="宋体" panose="02010600030101010101" pitchFamily="2" charset="-122"/>
              </a:rPr>
              <a:t>80%</a:t>
            </a:r>
            <a:r>
              <a:rPr lang="zh-CN" altLang="en-US" sz="2400" dirty="0" smtClean="0">
                <a:latin typeface="宋体" panose="02010600030101010101" pitchFamily="2" charset="-122"/>
                <a:ea typeface="宋体" panose="02010600030101010101" pitchFamily="2" charset="-122"/>
              </a:rPr>
              <a:t>。</a:t>
            </a:r>
            <a:r>
              <a:rPr lang="en-US" altLang="zh-CN" sz="2400" dirty="0" smtClean="0">
                <a:latin typeface="宋体" panose="02010600030101010101" pitchFamily="2" charset="-122"/>
                <a:ea typeface="宋体" panose="02010600030101010101" pitchFamily="2" charset="-122"/>
              </a:rPr>
              <a:t>2003</a:t>
            </a:r>
            <a:r>
              <a:rPr lang="zh-CN" altLang="en-US" sz="2400" dirty="0" smtClean="0">
                <a:latin typeface="宋体" panose="02010600030101010101" pitchFamily="2" charset="-122"/>
                <a:ea typeface="宋体" panose="02010600030101010101" pitchFamily="2" charset="-122"/>
              </a:rPr>
              <a:t>年我国煤矿平均每人每年产煤</a:t>
            </a:r>
            <a:r>
              <a:rPr lang="en-US" altLang="zh-CN" sz="2400" dirty="0" smtClean="0">
                <a:latin typeface="宋体" panose="02010600030101010101" pitchFamily="2" charset="-122"/>
                <a:ea typeface="宋体" panose="02010600030101010101" pitchFamily="2" charset="-122"/>
              </a:rPr>
              <a:t>321</a:t>
            </a:r>
            <a:r>
              <a:rPr lang="zh-CN" altLang="en-US" sz="2400" dirty="0" smtClean="0">
                <a:latin typeface="宋体" panose="02010600030101010101" pitchFamily="2" charset="-122"/>
                <a:ea typeface="宋体" panose="02010600030101010101" pitchFamily="2" charset="-122"/>
              </a:rPr>
              <a:t>吨，全员效率仅为美国的</a:t>
            </a:r>
            <a:r>
              <a:rPr lang="en-US" altLang="zh-CN" sz="2400" dirty="0" smtClean="0">
                <a:latin typeface="宋体" panose="02010600030101010101" pitchFamily="2" charset="-122"/>
                <a:ea typeface="宋体" panose="02010600030101010101" pitchFamily="2" charset="-122"/>
              </a:rPr>
              <a:t>2.2%</a:t>
            </a:r>
            <a:r>
              <a:rPr lang="zh-CN" altLang="en-US" sz="2400" dirty="0" smtClean="0">
                <a:latin typeface="宋体" panose="02010600030101010101" pitchFamily="2" charset="-122"/>
                <a:ea typeface="宋体" panose="02010600030101010101" pitchFamily="2" charset="-122"/>
              </a:rPr>
              <a:t>；而百万吨死亡率则是美国的</a:t>
            </a:r>
            <a:r>
              <a:rPr lang="en-US" altLang="zh-CN" sz="2400" dirty="0" smtClean="0">
                <a:latin typeface="宋体" panose="02010600030101010101" pitchFamily="2" charset="-122"/>
                <a:ea typeface="宋体" panose="02010600030101010101" pitchFamily="2" charset="-122"/>
              </a:rPr>
              <a:t>200</a:t>
            </a:r>
            <a:r>
              <a:rPr lang="zh-CN" altLang="en-US" sz="2400" dirty="0" smtClean="0">
                <a:latin typeface="宋体" panose="02010600030101010101" pitchFamily="2" charset="-122"/>
                <a:ea typeface="宋体" panose="02010600030101010101" pitchFamily="2" charset="-122"/>
              </a:rPr>
              <a:t>倍。我国</a:t>
            </a:r>
            <a:r>
              <a:rPr lang="en-US" altLang="zh-CN" sz="2400" dirty="0" smtClean="0">
                <a:latin typeface="宋体" panose="02010600030101010101" pitchFamily="2" charset="-122"/>
                <a:ea typeface="宋体" panose="02010600030101010101" pitchFamily="2" charset="-122"/>
              </a:rPr>
              <a:t>2004</a:t>
            </a:r>
            <a:r>
              <a:rPr lang="zh-CN" altLang="en-US" sz="2400" dirty="0" smtClean="0">
                <a:latin typeface="宋体" panose="02010600030101010101" pitchFamily="2" charset="-122"/>
                <a:ea typeface="宋体" panose="02010600030101010101" pitchFamily="2" charset="-122"/>
              </a:rPr>
              <a:t>产煤约</a:t>
            </a:r>
            <a:r>
              <a:rPr lang="en-US" altLang="zh-CN" sz="2400" b="1" dirty="0" smtClean="0">
                <a:solidFill>
                  <a:srgbClr val="3333FF"/>
                </a:solidFill>
                <a:latin typeface="宋体" panose="02010600030101010101" pitchFamily="2" charset="-122"/>
                <a:ea typeface="宋体" panose="02010600030101010101" pitchFamily="2" charset="-122"/>
              </a:rPr>
              <a:t>18</a:t>
            </a:r>
            <a:r>
              <a:rPr lang="zh-CN" altLang="en-US" sz="2400" b="1" dirty="0" smtClean="0">
                <a:solidFill>
                  <a:srgbClr val="3333FF"/>
                </a:solidFill>
                <a:latin typeface="宋体" panose="02010600030101010101" pitchFamily="2" charset="-122"/>
                <a:ea typeface="宋体" panose="02010600030101010101" pitchFamily="2" charset="-122"/>
              </a:rPr>
              <a:t>亿吨</a:t>
            </a:r>
            <a:r>
              <a:rPr lang="zh-CN" altLang="en-US" sz="2400" dirty="0" smtClean="0">
                <a:latin typeface="宋体" panose="02010600030101010101" pitchFamily="2" charset="-122"/>
                <a:ea typeface="宋体" panose="02010600030101010101" pitchFamily="2" charset="-122"/>
              </a:rPr>
              <a:t>，死亡</a:t>
            </a:r>
            <a:r>
              <a:rPr lang="en-US" altLang="zh-CN" sz="2400" b="1" dirty="0" smtClean="0">
                <a:solidFill>
                  <a:srgbClr val="3333FF"/>
                </a:solidFill>
                <a:latin typeface="宋体" panose="02010600030101010101" pitchFamily="2" charset="-122"/>
                <a:ea typeface="宋体" panose="02010600030101010101" pitchFamily="2" charset="-122"/>
              </a:rPr>
              <a:t>6434</a:t>
            </a:r>
            <a:r>
              <a:rPr lang="zh-CN" altLang="en-US" sz="2400" b="1" dirty="0" smtClean="0">
                <a:solidFill>
                  <a:srgbClr val="3333FF"/>
                </a:solidFill>
                <a:latin typeface="宋体" panose="02010600030101010101" pitchFamily="2" charset="-122"/>
                <a:ea typeface="宋体" panose="02010600030101010101" pitchFamily="2" charset="-122"/>
              </a:rPr>
              <a:t>人</a:t>
            </a:r>
            <a:r>
              <a:rPr lang="zh-CN" altLang="en-US" sz="2400" dirty="0" smtClean="0">
                <a:latin typeface="宋体" panose="02010600030101010101" pitchFamily="2" charset="-122"/>
                <a:ea typeface="宋体" panose="02010600030101010101" pitchFamily="2" charset="-122"/>
              </a:rPr>
              <a:t>，美国约</a:t>
            </a:r>
            <a:r>
              <a:rPr lang="en-US" altLang="zh-CN" sz="2400" b="1" dirty="0" smtClean="0">
                <a:solidFill>
                  <a:srgbClr val="3333FF"/>
                </a:solidFill>
                <a:latin typeface="宋体" panose="02010600030101010101" pitchFamily="2" charset="-122"/>
                <a:ea typeface="宋体" panose="02010600030101010101" pitchFamily="2" charset="-122"/>
              </a:rPr>
              <a:t>10</a:t>
            </a:r>
            <a:r>
              <a:rPr lang="zh-CN" altLang="en-US" sz="2400" b="1" dirty="0" smtClean="0">
                <a:solidFill>
                  <a:srgbClr val="3333FF"/>
                </a:solidFill>
                <a:latin typeface="宋体" panose="02010600030101010101" pitchFamily="2" charset="-122"/>
                <a:ea typeface="宋体" panose="02010600030101010101" pitchFamily="2" charset="-122"/>
              </a:rPr>
              <a:t>亿吨</a:t>
            </a:r>
            <a:r>
              <a:rPr lang="zh-CN" altLang="en-US" sz="2400" dirty="0" smtClean="0">
                <a:latin typeface="宋体" panose="02010600030101010101" pitchFamily="2" charset="-122"/>
                <a:ea typeface="宋体" panose="02010600030101010101" pitchFamily="2" charset="-122"/>
              </a:rPr>
              <a:t>，仅死亡</a:t>
            </a:r>
            <a:r>
              <a:rPr lang="en-US" altLang="zh-CN" sz="2400" b="1" dirty="0" smtClean="0">
                <a:solidFill>
                  <a:srgbClr val="3333FF"/>
                </a:solidFill>
                <a:latin typeface="宋体" panose="02010600030101010101" pitchFamily="2" charset="-122"/>
                <a:ea typeface="宋体" panose="02010600030101010101" pitchFamily="2" charset="-122"/>
              </a:rPr>
              <a:t>27</a:t>
            </a:r>
            <a:r>
              <a:rPr lang="zh-CN" altLang="en-US" sz="2400" b="1" dirty="0" smtClean="0">
                <a:solidFill>
                  <a:srgbClr val="3333FF"/>
                </a:solidFill>
                <a:latin typeface="宋体" panose="02010600030101010101" pitchFamily="2" charset="-122"/>
                <a:ea typeface="宋体" panose="02010600030101010101" pitchFamily="2" charset="-122"/>
              </a:rPr>
              <a:t>人</a:t>
            </a:r>
            <a:r>
              <a:rPr lang="zh-CN" altLang="en-US" sz="2400" dirty="0" smtClean="0">
                <a:latin typeface="宋体" panose="02010600030101010101" pitchFamily="2" charset="-122"/>
                <a:ea typeface="宋体" panose="02010600030101010101" pitchFamily="2" charset="-122"/>
              </a:rPr>
              <a:t>，美国已经连续</a:t>
            </a:r>
            <a:r>
              <a:rPr lang="en-US" altLang="zh-CN" sz="2400" dirty="0" smtClean="0">
                <a:latin typeface="宋体" panose="02010600030101010101" pitchFamily="2" charset="-122"/>
                <a:ea typeface="宋体" panose="02010600030101010101" pitchFamily="2" charset="-122"/>
              </a:rPr>
              <a:t>3</a:t>
            </a:r>
            <a:r>
              <a:rPr lang="zh-CN" altLang="en-US" sz="2400" dirty="0" smtClean="0">
                <a:latin typeface="宋体" panose="02010600030101010101" pitchFamily="2" charset="-122"/>
                <a:ea typeface="宋体" panose="02010600030101010101" pitchFamily="2" charset="-122"/>
              </a:rPr>
              <a:t>年煤矿死亡人数在</a:t>
            </a:r>
            <a:r>
              <a:rPr lang="en-US" altLang="zh-CN" sz="2400" dirty="0" smtClean="0">
                <a:latin typeface="宋体" panose="02010600030101010101" pitchFamily="2" charset="-122"/>
                <a:ea typeface="宋体" panose="02010600030101010101" pitchFamily="2" charset="-122"/>
              </a:rPr>
              <a:t>30</a:t>
            </a:r>
            <a:r>
              <a:rPr lang="zh-CN" altLang="en-US" sz="2400" dirty="0" smtClean="0">
                <a:latin typeface="宋体" panose="02010600030101010101" pitchFamily="2" charset="-122"/>
                <a:ea typeface="宋体" panose="02010600030101010101" pitchFamily="2" charset="-122"/>
              </a:rPr>
              <a:t>人以内。</a:t>
            </a:r>
            <a:endParaRPr lang="zh-CN" altLang="en-US" sz="2400" dirty="0">
              <a:latin typeface="宋体" panose="02010600030101010101" pitchFamily="2" charset="-122"/>
              <a:ea typeface="宋体" panose="02010600030101010101" pitchFamily="2" charset="-122"/>
            </a:endParaRPr>
          </a:p>
        </p:txBody>
      </p:sp>
      <p:graphicFrame>
        <p:nvGraphicFramePr>
          <p:cNvPr id="4" name="内容占位符 3"/>
          <p:cNvGraphicFramePr/>
          <p:nvPr/>
        </p:nvGraphicFramePr>
        <p:xfrm>
          <a:off x="611560" y="3789040"/>
          <a:ext cx="5445249" cy="2525719"/>
        </p:xfrm>
        <a:graphic>
          <a:graphicData uri="http://schemas.openxmlformats.org/drawingml/2006/table">
            <a:tbl>
              <a:tblPr/>
              <a:tblGrid>
                <a:gridCol w="1815083"/>
                <a:gridCol w="1815083"/>
                <a:gridCol w="1815083"/>
              </a:tblGrid>
              <a:tr h="360817">
                <a:tc>
                  <a:txBody>
                    <a:bodyPr/>
                    <a:lstStyle/>
                    <a:p>
                      <a:pPr algn="ctr">
                        <a:spcAft>
                          <a:spcPts val="0"/>
                        </a:spcAft>
                      </a:pPr>
                      <a:r>
                        <a:rPr lang="zh-CN" sz="2000" b="1" kern="0" dirty="0">
                          <a:latin typeface="Calibri" panose="020F0502020204030204"/>
                          <a:ea typeface="宋体" panose="02010600030101010101" pitchFamily="2" charset="-122"/>
                          <a:cs typeface="Times New Roman" panose="02020603050405020304"/>
                        </a:rPr>
                        <a:t>时间</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0">
                          <a:latin typeface="Calibri" panose="020F0502020204030204"/>
                          <a:ea typeface="宋体" panose="02010600030101010101" pitchFamily="2" charset="-122"/>
                          <a:cs typeface="Times New Roman" panose="02020603050405020304"/>
                        </a:rPr>
                        <a:t>事故总量（起）</a:t>
                      </a:r>
                      <a:endParaRPr lang="zh-CN" sz="20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2000" b="1" kern="0" dirty="0">
                          <a:latin typeface="Calibri" panose="020F0502020204030204"/>
                          <a:ea typeface="宋体" panose="02010600030101010101" pitchFamily="2" charset="-122"/>
                          <a:cs typeface="Times New Roman" panose="02020603050405020304"/>
                        </a:rPr>
                        <a:t>死亡人数（人）</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17">
                <a:tc>
                  <a:txBody>
                    <a:bodyPr/>
                    <a:lstStyle/>
                    <a:p>
                      <a:pPr algn="ctr">
                        <a:spcAft>
                          <a:spcPts val="0"/>
                        </a:spcAft>
                      </a:pPr>
                      <a:r>
                        <a:rPr lang="en-US" sz="2000" b="1" kern="0" dirty="0">
                          <a:latin typeface="宋体" panose="02010600030101010101" pitchFamily="2" charset="-122"/>
                          <a:ea typeface="宋体" panose="02010600030101010101" pitchFamily="2" charset="-122"/>
                          <a:cs typeface="Times New Roman" panose="02020603050405020304"/>
                        </a:rPr>
                        <a:t>2001</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宋体" panose="02010600030101010101" pitchFamily="2" charset="-122"/>
                          <a:ea typeface="宋体" panose="02010600030101010101" pitchFamily="2" charset="-122"/>
                          <a:cs typeface="Times New Roman" panose="02020603050405020304"/>
                        </a:rPr>
                        <a:t>3082</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宋体" panose="02010600030101010101" pitchFamily="2" charset="-122"/>
                          <a:ea typeface="宋体" panose="02010600030101010101" pitchFamily="2" charset="-122"/>
                          <a:cs typeface="Times New Roman" panose="02020603050405020304"/>
                        </a:rPr>
                        <a:t>4746</a:t>
                      </a:r>
                      <a:endParaRPr lang="zh-CN" sz="20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17">
                <a:tc>
                  <a:txBody>
                    <a:bodyPr/>
                    <a:lstStyle/>
                    <a:p>
                      <a:pPr algn="ctr">
                        <a:spcAft>
                          <a:spcPts val="0"/>
                        </a:spcAft>
                      </a:pPr>
                      <a:r>
                        <a:rPr lang="en-US" sz="2000" b="1" kern="0" dirty="0">
                          <a:latin typeface="宋体" panose="02010600030101010101" pitchFamily="2" charset="-122"/>
                          <a:ea typeface="宋体" panose="02010600030101010101" pitchFamily="2" charset="-122"/>
                          <a:cs typeface="Times New Roman" panose="02020603050405020304"/>
                        </a:rPr>
                        <a:t>2002</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宋体" panose="02010600030101010101" pitchFamily="2" charset="-122"/>
                          <a:ea typeface="宋体" panose="02010600030101010101" pitchFamily="2" charset="-122"/>
                          <a:cs typeface="Times New Roman" panose="02020603050405020304"/>
                        </a:rPr>
                        <a:t>4344</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宋体" panose="02010600030101010101" pitchFamily="2" charset="-122"/>
                          <a:ea typeface="宋体" panose="02010600030101010101" pitchFamily="2" charset="-122"/>
                          <a:cs typeface="Times New Roman" panose="02020603050405020304"/>
                        </a:rPr>
                        <a:t>5939</a:t>
                      </a:r>
                      <a:endParaRPr lang="zh-CN" sz="20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17">
                <a:tc>
                  <a:txBody>
                    <a:bodyPr/>
                    <a:lstStyle/>
                    <a:p>
                      <a:pPr algn="ctr">
                        <a:spcAft>
                          <a:spcPts val="0"/>
                        </a:spcAft>
                      </a:pPr>
                      <a:r>
                        <a:rPr lang="en-US" sz="2000" b="1" kern="0">
                          <a:latin typeface="宋体" panose="02010600030101010101" pitchFamily="2" charset="-122"/>
                          <a:ea typeface="宋体" panose="02010600030101010101" pitchFamily="2" charset="-122"/>
                          <a:cs typeface="Times New Roman" panose="02020603050405020304"/>
                        </a:rPr>
                        <a:t>2003</a:t>
                      </a:r>
                      <a:endParaRPr lang="zh-CN" sz="20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宋体" panose="02010600030101010101" pitchFamily="2" charset="-122"/>
                          <a:ea typeface="宋体" panose="02010600030101010101" pitchFamily="2" charset="-122"/>
                          <a:cs typeface="Times New Roman" panose="02020603050405020304"/>
                        </a:rPr>
                        <a:t>4143</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宋体" panose="02010600030101010101" pitchFamily="2" charset="-122"/>
                          <a:ea typeface="宋体" panose="02010600030101010101" pitchFamily="2" charset="-122"/>
                          <a:cs typeface="Times New Roman" panose="02020603050405020304"/>
                        </a:rPr>
                        <a:t>6027</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17">
                <a:tc>
                  <a:txBody>
                    <a:bodyPr/>
                    <a:lstStyle/>
                    <a:p>
                      <a:pPr algn="ctr">
                        <a:spcAft>
                          <a:spcPts val="0"/>
                        </a:spcAft>
                      </a:pPr>
                      <a:r>
                        <a:rPr lang="en-US" sz="2000" b="1" kern="0" dirty="0">
                          <a:solidFill>
                            <a:srgbClr val="C00000"/>
                          </a:solidFill>
                          <a:latin typeface="宋体" panose="02010600030101010101" pitchFamily="2" charset="-122"/>
                          <a:ea typeface="宋体" panose="02010600030101010101" pitchFamily="2" charset="-122"/>
                          <a:cs typeface="Times New Roman" panose="02020603050405020304"/>
                        </a:rPr>
                        <a:t>2004</a:t>
                      </a:r>
                      <a:endParaRPr lang="zh-CN" sz="2000" b="1" kern="100" dirty="0">
                        <a:solidFill>
                          <a:srgbClr val="C0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solidFill>
                            <a:srgbClr val="C00000"/>
                          </a:solidFill>
                          <a:latin typeface="宋体" panose="02010600030101010101" pitchFamily="2" charset="-122"/>
                          <a:ea typeface="宋体" panose="02010600030101010101" pitchFamily="2" charset="-122"/>
                          <a:cs typeface="Times New Roman" panose="02020603050405020304"/>
                        </a:rPr>
                        <a:t>3639</a:t>
                      </a:r>
                      <a:endParaRPr lang="zh-CN" sz="2000" b="1" kern="100">
                        <a:solidFill>
                          <a:srgbClr val="C0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solidFill>
                            <a:srgbClr val="C00000"/>
                          </a:solidFill>
                          <a:latin typeface="宋体" panose="02010600030101010101" pitchFamily="2" charset="-122"/>
                          <a:ea typeface="宋体" panose="02010600030101010101" pitchFamily="2" charset="-122"/>
                          <a:cs typeface="Times New Roman" panose="02020603050405020304"/>
                        </a:rPr>
                        <a:t>6434</a:t>
                      </a:r>
                      <a:endParaRPr lang="zh-CN" sz="2000" b="1" kern="100" dirty="0">
                        <a:solidFill>
                          <a:srgbClr val="C00000"/>
                        </a:solidFill>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17">
                <a:tc>
                  <a:txBody>
                    <a:bodyPr/>
                    <a:lstStyle/>
                    <a:p>
                      <a:pPr algn="ctr">
                        <a:spcAft>
                          <a:spcPts val="0"/>
                        </a:spcAft>
                      </a:pPr>
                      <a:r>
                        <a:rPr lang="en-US" sz="2000" b="1" kern="0">
                          <a:latin typeface="宋体" panose="02010600030101010101" pitchFamily="2" charset="-122"/>
                          <a:ea typeface="宋体" panose="02010600030101010101" pitchFamily="2" charset="-122"/>
                          <a:cs typeface="Times New Roman" panose="02020603050405020304"/>
                        </a:rPr>
                        <a:t>2005</a:t>
                      </a:r>
                      <a:endParaRPr lang="zh-CN" sz="20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宋体" panose="02010600030101010101" pitchFamily="2" charset="-122"/>
                          <a:ea typeface="宋体" panose="02010600030101010101" pitchFamily="2" charset="-122"/>
                          <a:cs typeface="Times New Roman" panose="02020603050405020304"/>
                        </a:rPr>
                        <a:t>3305</a:t>
                      </a:r>
                      <a:endParaRPr lang="zh-CN" sz="20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宋体" panose="02010600030101010101" pitchFamily="2" charset="-122"/>
                          <a:ea typeface="宋体" panose="02010600030101010101" pitchFamily="2" charset="-122"/>
                          <a:cs typeface="Times New Roman" panose="02020603050405020304"/>
                        </a:rPr>
                        <a:t>6995</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817">
                <a:tc>
                  <a:txBody>
                    <a:bodyPr/>
                    <a:lstStyle/>
                    <a:p>
                      <a:pPr algn="ctr">
                        <a:spcAft>
                          <a:spcPts val="0"/>
                        </a:spcAft>
                      </a:pPr>
                      <a:r>
                        <a:rPr lang="en-US" sz="2000" b="1" kern="0" dirty="0">
                          <a:latin typeface="宋体" panose="02010600030101010101" pitchFamily="2" charset="-122"/>
                          <a:ea typeface="宋体" panose="02010600030101010101" pitchFamily="2" charset="-122"/>
                          <a:cs typeface="Times New Roman" panose="02020603050405020304"/>
                        </a:rPr>
                        <a:t>2006</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a:latin typeface="宋体" panose="02010600030101010101" pitchFamily="2" charset="-122"/>
                          <a:ea typeface="宋体" panose="02010600030101010101" pitchFamily="2" charset="-122"/>
                          <a:cs typeface="Times New Roman" panose="02020603050405020304"/>
                        </a:rPr>
                        <a:t>2945</a:t>
                      </a:r>
                      <a:endParaRPr lang="zh-CN" sz="2000" b="1" kern="10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2000" b="1" kern="0" dirty="0">
                          <a:latin typeface="宋体" panose="02010600030101010101" pitchFamily="2" charset="-122"/>
                          <a:ea typeface="宋体" panose="02010600030101010101" pitchFamily="2" charset="-122"/>
                          <a:cs typeface="Times New Roman" panose="02020603050405020304"/>
                        </a:rPr>
                        <a:t>5670</a:t>
                      </a:r>
                      <a:endParaRPr lang="zh-CN" sz="2000" b="1" kern="100" dirty="0">
                        <a:latin typeface="Calibri" panose="020F0502020204030204"/>
                        <a:ea typeface="宋体" panose="02010600030101010101" pitchFamily="2" charset="-122"/>
                        <a:cs typeface="Times New Roman" panose="02020603050405020304"/>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5" name="Picture 6" descr="b_76E17D19C44CD36F"/>
          <p:cNvPicPr>
            <a:picLocks noChangeAspect="1" noChangeArrowheads="1"/>
          </p:cNvPicPr>
          <p:nvPr/>
        </p:nvPicPr>
        <p:blipFill>
          <a:blip r:embed="rId1" cstate="print"/>
          <a:srcRect/>
          <a:stretch>
            <a:fillRect/>
          </a:stretch>
        </p:blipFill>
        <p:spPr bwMode="auto">
          <a:xfrm>
            <a:off x="6516216" y="3717032"/>
            <a:ext cx="2285984" cy="25053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commondata" val="eyJoZGlkIjoiM2Q4Y2M0MTAxMGRmZTZkMWUzZjg0NGZmZDVmMDc3NjUifQ=="/>
</p:tagLst>
</file>

<file path=ppt/theme/theme1.xml><?xml version="1.0" encoding="utf-8"?>
<a:theme xmlns:a="http://schemas.openxmlformats.org/drawingml/2006/main" name="储运部">
  <a:themeElements>
    <a:clrScheme name="储运部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储运部">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0" tIns="0" rIns="0" bIns="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sz="1200" b="0" i="0" u="none" strike="noStrike" cap="none" normalizeH="0" baseline="0" smtClean="0">
            <a:ln>
              <a:noFill/>
            </a:ln>
            <a:effectLst/>
            <a:latin typeface="Arial" panose="020B0604020202020204" pitchFamily="34" charset="0"/>
            <a:ea typeface="隶书" pitchFamily="49"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none" lIns="0" tIns="0" rIns="0" bIns="0" numCol="1" anchor="ctr" anchorCtr="0" compatLnSpc="1"/>
      <a:lstStyle>
        <a:defPPr marL="0" marR="0" indent="0" algn="ctr" defTabSz="914400" rtl="0" eaLnBrk="0" fontAlgn="base" latinLnBrk="0" hangingPunct="0">
          <a:lnSpc>
            <a:spcPct val="100000"/>
          </a:lnSpc>
          <a:spcBef>
            <a:spcPct val="0"/>
          </a:spcBef>
          <a:spcAft>
            <a:spcPct val="0"/>
          </a:spcAft>
          <a:buClrTx/>
          <a:buSzTx/>
          <a:buFontTx/>
          <a:buNone/>
          <a:defRPr kumimoji="0" lang="zh-CN" sz="1200" b="0" i="0" u="none" strike="noStrike" cap="none" normalizeH="0" baseline="0" smtClean="0">
            <a:ln>
              <a:noFill/>
            </a:ln>
            <a:effectLst/>
            <a:latin typeface="Arial" panose="020B0604020202020204" pitchFamily="34" charset="0"/>
            <a:ea typeface="隶书" pitchFamily="49" charset="-122"/>
          </a:defRPr>
        </a:defPPr>
      </a:lstStyle>
    </a:lnDef>
  </a:objectDefaults>
  <a:extraClrSchemeLst>
    <a:extraClrScheme>
      <a:clrScheme name="储运部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储运部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储运部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储运部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储运部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储运部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储运部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储运部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储运部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储运部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储运部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储运部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13552</Words>
  <Application>WPS 演示</Application>
  <PresentationFormat>全屏显示(4:3)</PresentationFormat>
  <Paragraphs>695</Paragraphs>
  <Slides>81</Slides>
  <Notes>1</Notes>
  <HiddenSlides>0</HiddenSlides>
  <MMClips>0</MMClips>
  <ScaleCrop>false</ScaleCrop>
  <HeadingPairs>
    <vt:vector size="8" baseType="variant">
      <vt:variant>
        <vt:lpstr>已用的字体</vt:lpstr>
      </vt:variant>
      <vt:variant>
        <vt:i4>15</vt:i4>
      </vt:variant>
      <vt:variant>
        <vt:lpstr>主题</vt:lpstr>
      </vt:variant>
      <vt:variant>
        <vt:i4>1</vt:i4>
      </vt:variant>
      <vt:variant>
        <vt:lpstr>嵌入 OLE 服务器</vt:lpstr>
      </vt:variant>
      <vt:variant>
        <vt:i4>1</vt:i4>
      </vt:variant>
      <vt:variant>
        <vt:lpstr>幻灯片标题</vt:lpstr>
      </vt:variant>
      <vt:variant>
        <vt:i4>81</vt:i4>
      </vt:variant>
    </vt:vector>
  </HeadingPairs>
  <TitlesOfParts>
    <vt:vector size="98" baseType="lpstr">
      <vt:lpstr>Arial</vt:lpstr>
      <vt:lpstr>宋体</vt:lpstr>
      <vt:lpstr>Wingdings</vt:lpstr>
      <vt:lpstr>隶书</vt:lpstr>
      <vt:lpstr>微软雅黑</vt:lpstr>
      <vt:lpstr>华文行楷</vt:lpstr>
      <vt:lpstr>Calibri</vt:lpstr>
      <vt:lpstr>Times New Roman</vt:lpstr>
      <vt:lpstr>Arial Unicode MS</vt:lpstr>
      <vt:lpstr>Tahoma</vt:lpstr>
      <vt:lpstr>Arial</vt:lpstr>
      <vt:lpstr>Wingdings 2</vt:lpstr>
      <vt:lpstr>Wingdings</vt:lpstr>
      <vt:lpstr>华文中宋</vt:lpstr>
      <vt:lpstr>黑体</vt:lpstr>
      <vt:lpstr>储运部</vt:lpstr>
      <vt:lpstr>PBrush</vt:lpstr>
      <vt:lpstr>  办公室人员安全培训</vt:lpstr>
      <vt:lpstr>PowerPoint 演示文稿</vt:lpstr>
      <vt:lpstr>PowerPoint 演示文稿</vt:lpstr>
      <vt:lpstr>PowerPoint 演示文稿</vt:lpstr>
      <vt:lpstr>一.安全生产形势</vt:lpstr>
      <vt:lpstr>PowerPoint 演示文稿</vt:lpstr>
      <vt:lpstr>2001-2006年我国每年发生事故总量及死亡人数</vt:lpstr>
      <vt:lpstr>PowerPoint 演示文稿</vt:lpstr>
      <vt:lpstr>  煤矿</vt:lpstr>
      <vt:lpstr>  道路交通</vt:lpstr>
      <vt:lpstr>PowerPoint 演示文稿</vt:lpstr>
      <vt:lpstr>PowerPoint 演示文稿</vt:lpstr>
      <vt:lpstr>重特大事故</vt:lpstr>
      <vt:lpstr>PowerPoint 演示文稿</vt:lpstr>
      <vt:lpstr>PowerPoint 演示文稿</vt:lpstr>
      <vt:lpstr>二、安全基础概念</vt:lpstr>
      <vt:lpstr>PowerPoint 演示文稿</vt:lpstr>
      <vt:lpstr>PowerPoint 演示文稿</vt:lpstr>
      <vt:lpstr>PowerPoint 演示文稿</vt:lpstr>
      <vt:lpstr>PowerPoint 演示文稿</vt:lpstr>
      <vt:lpstr>PowerPoint 演示文稿</vt:lpstr>
      <vt:lpstr>三.安全法律法规</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事故案例：</vt:lpstr>
      <vt:lpstr>PowerPoint 演示文稿</vt:lpstr>
      <vt:lpstr>PowerPoint 演示文稿</vt:lpstr>
      <vt:lpstr>PowerPoint 演示文稿</vt:lpstr>
      <vt:lpstr>PowerPoint 演示文稿</vt:lpstr>
      <vt:lpstr>四 . 办公室安全工作</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现代办公室的隐形杀手</vt:lpstr>
      <vt:lpstr>PowerPoint 演示文稿</vt:lpstr>
      <vt:lpstr>“电脑病”的防治之道</vt:lpstr>
      <vt:lpstr>     3  键盘和电话：细菌天堂    </vt:lpstr>
      <vt:lpstr> 4  空调的潜在危害 </vt:lpstr>
      <vt:lpstr>个人卫生和环境改善</vt:lpstr>
      <vt:lpstr>5 久坐成病：几乎“从头到脚” </vt:lpstr>
      <vt:lpstr>办公室小运动</vt:lpstr>
      <vt:lpstr>6 小心案头养花为“患” </vt:lpstr>
      <vt:lpstr>五.紧急突发情况的处理</vt:lpstr>
      <vt:lpstr>火灾应急处理</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交通事故应急处理</vt:lpstr>
      <vt:lpstr>中暑应急处理</vt:lpstr>
      <vt:lpstr>PowerPoint 演示文稿</vt:lpstr>
      <vt:lpstr>触电应急处理</vt:lpstr>
      <vt:lpstr>意外伤害应急处理</vt:lpstr>
      <vt:lpstr>化学品伤害应急处理</vt:lpstr>
      <vt:lpstr>PowerPoint 演示文稿</vt:lpstr>
      <vt:lpstr>心肺复苏</vt:lpstr>
      <vt:lpstr>时间就是生命</vt:lpstr>
      <vt:lpstr>抢救开始时间与抢救成功率：</vt:lpstr>
      <vt:lpstr>PowerPoint 演示文稿</vt:lpstr>
      <vt:lpstr>PowerPoint 演示文稿</vt:lpstr>
      <vt:lpstr>PowerPoint 演示文稿</vt:lpstr>
      <vt:lpstr>PowerPoint 演示文稿</vt:lpstr>
      <vt:lpstr>PowerPoint 演示文稿</vt:lpstr>
      <vt:lpstr>学习内容回顾</vt:lpstr>
      <vt:lpstr>PowerPoint 演示文稿</vt:lpstr>
    </vt:vector>
  </TitlesOfParts>
  <Company>Lenovo (Beijing) Limited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新进办公室人员安全培训</dc:title>
  <dc:creator>张芳向 Netboy</dc:creator>
  <cp:lastModifiedBy>Vivian</cp:lastModifiedBy>
  <cp:revision>117</cp:revision>
  <dcterms:created xsi:type="dcterms:W3CDTF">2010-07-18T03:18:00Z</dcterms:created>
  <dcterms:modified xsi:type="dcterms:W3CDTF">2023-12-04T01:25:34Z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DD78DB3D0E2142BC9F76D551DB998568_12</vt:lpwstr>
  </property>
  <property fmtid="{D5CDD505-2E9C-101B-9397-08002B2CF9AE}" pid="3" name="KSOProductBuildVer">
    <vt:lpwstr>2052-12.1.0.15712</vt:lpwstr>
  </property>
</Properties>
</file>