
<file path=[Content_Types].xml><?xml version="1.0" encoding="utf-8"?>
<Types xmlns="http://schemas.openxmlformats.org/package/2006/content-types">
  <Default Extension="jpeg" ContentType="image/jpeg"/>
  <Default Extension="JPG" ContentType="image/.jp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127"/>
  </p:handoutMasterIdLst>
  <p:sldIdLst>
    <p:sldId id="619" r:id="rId3"/>
    <p:sldId id="647" r:id="rId4"/>
    <p:sldId id="493" r:id="rId5"/>
    <p:sldId id="503" r:id="rId6"/>
    <p:sldId id="504" r:id="rId8"/>
    <p:sldId id="505" r:id="rId9"/>
    <p:sldId id="506" r:id="rId10"/>
    <p:sldId id="507" r:id="rId11"/>
    <p:sldId id="508" r:id="rId12"/>
    <p:sldId id="509" r:id="rId13"/>
    <p:sldId id="510" r:id="rId14"/>
    <p:sldId id="511" r:id="rId15"/>
    <p:sldId id="512" r:id="rId16"/>
    <p:sldId id="513" r:id="rId17"/>
    <p:sldId id="514" r:id="rId18"/>
    <p:sldId id="515" r:id="rId19"/>
    <p:sldId id="516" r:id="rId20"/>
    <p:sldId id="517" r:id="rId21"/>
    <p:sldId id="518" r:id="rId22"/>
    <p:sldId id="519" r:id="rId23"/>
    <p:sldId id="520" r:id="rId24"/>
    <p:sldId id="646" r:id="rId25"/>
    <p:sldId id="521" r:id="rId26"/>
    <p:sldId id="522" r:id="rId27"/>
    <p:sldId id="523" r:id="rId28"/>
    <p:sldId id="524" r:id="rId29"/>
    <p:sldId id="525" r:id="rId30"/>
    <p:sldId id="526" r:id="rId31"/>
    <p:sldId id="527" r:id="rId32"/>
    <p:sldId id="528" r:id="rId33"/>
    <p:sldId id="529" r:id="rId34"/>
    <p:sldId id="530" r:id="rId35"/>
    <p:sldId id="531" r:id="rId36"/>
    <p:sldId id="532" r:id="rId37"/>
    <p:sldId id="533" r:id="rId38"/>
    <p:sldId id="534" r:id="rId39"/>
    <p:sldId id="535" r:id="rId40"/>
    <p:sldId id="536" r:id="rId41"/>
    <p:sldId id="537" r:id="rId42"/>
    <p:sldId id="538" r:id="rId43"/>
    <p:sldId id="539" r:id="rId44"/>
    <p:sldId id="540" r:id="rId45"/>
    <p:sldId id="645" r:id="rId46"/>
    <p:sldId id="541" r:id="rId47"/>
    <p:sldId id="542" r:id="rId48"/>
    <p:sldId id="543" r:id="rId49"/>
    <p:sldId id="544" r:id="rId50"/>
    <p:sldId id="545" r:id="rId51"/>
    <p:sldId id="546" r:id="rId52"/>
    <p:sldId id="547" r:id="rId53"/>
    <p:sldId id="549" r:id="rId54"/>
    <p:sldId id="550" r:id="rId55"/>
    <p:sldId id="551" r:id="rId56"/>
    <p:sldId id="552" r:id="rId57"/>
    <p:sldId id="553" r:id="rId58"/>
    <p:sldId id="554" r:id="rId59"/>
    <p:sldId id="555" r:id="rId60"/>
    <p:sldId id="556" r:id="rId61"/>
    <p:sldId id="557" r:id="rId62"/>
    <p:sldId id="558" r:id="rId63"/>
    <p:sldId id="560" r:id="rId64"/>
    <p:sldId id="561" r:id="rId65"/>
    <p:sldId id="562" r:id="rId66"/>
    <p:sldId id="563" r:id="rId67"/>
    <p:sldId id="564" r:id="rId68"/>
    <p:sldId id="565" r:id="rId69"/>
    <p:sldId id="566" r:id="rId70"/>
    <p:sldId id="567" r:id="rId71"/>
    <p:sldId id="568" r:id="rId72"/>
    <p:sldId id="569" r:id="rId73"/>
    <p:sldId id="570" r:id="rId74"/>
    <p:sldId id="571" r:id="rId75"/>
    <p:sldId id="572" r:id="rId76"/>
    <p:sldId id="573" r:id="rId77"/>
    <p:sldId id="574" r:id="rId78"/>
    <p:sldId id="499" r:id="rId79"/>
    <p:sldId id="433" r:id="rId80"/>
    <p:sldId id="593" r:id="rId81"/>
    <p:sldId id="594" r:id="rId82"/>
    <p:sldId id="595" r:id="rId83"/>
    <p:sldId id="596" r:id="rId84"/>
    <p:sldId id="597" r:id="rId85"/>
    <p:sldId id="598" r:id="rId86"/>
    <p:sldId id="599" r:id="rId87"/>
    <p:sldId id="600" r:id="rId88"/>
    <p:sldId id="601" r:id="rId89"/>
    <p:sldId id="602" r:id="rId90"/>
    <p:sldId id="603" r:id="rId91"/>
    <p:sldId id="604" r:id="rId92"/>
    <p:sldId id="605" r:id="rId93"/>
    <p:sldId id="606" r:id="rId94"/>
    <p:sldId id="607" r:id="rId95"/>
    <p:sldId id="609" r:id="rId96"/>
    <p:sldId id="610" r:id="rId97"/>
    <p:sldId id="611" r:id="rId98"/>
    <p:sldId id="612" r:id="rId99"/>
    <p:sldId id="613" r:id="rId100"/>
    <p:sldId id="614" r:id="rId101"/>
    <p:sldId id="615" r:id="rId102"/>
    <p:sldId id="616" r:id="rId103"/>
    <p:sldId id="617" r:id="rId104"/>
    <p:sldId id="621" r:id="rId105"/>
    <p:sldId id="622" r:id="rId106"/>
    <p:sldId id="623" r:id="rId107"/>
    <p:sldId id="624" r:id="rId108"/>
    <p:sldId id="625" r:id="rId109"/>
    <p:sldId id="626" r:id="rId110"/>
    <p:sldId id="627" r:id="rId111"/>
    <p:sldId id="628" r:id="rId112"/>
    <p:sldId id="629" r:id="rId113"/>
    <p:sldId id="630" r:id="rId114"/>
    <p:sldId id="631" r:id="rId115"/>
    <p:sldId id="632" r:id="rId116"/>
    <p:sldId id="633" r:id="rId117"/>
    <p:sldId id="634" r:id="rId118"/>
    <p:sldId id="635" r:id="rId119"/>
    <p:sldId id="636" r:id="rId120"/>
    <p:sldId id="637" r:id="rId121"/>
    <p:sldId id="638" r:id="rId122"/>
    <p:sldId id="639" r:id="rId123"/>
    <p:sldId id="640" r:id="rId124"/>
    <p:sldId id="769" r:id="rId125"/>
    <p:sldId id="608" r:id="rId126"/>
  </p:sldIdLst>
  <p:sldSz cx="9144000" cy="6858000" type="screen4x3"/>
  <p:notesSz cx="6858000" cy="9144000"/>
  <p:custDataLst>
    <p:tags r:id="rId131"/>
  </p:custDataLst>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2FDB2607-1784-4EEB-B798-7EB5836EED8A}">
        <p14:showMediaCtrls xmlns:p14="http://schemas.microsoft.com/office/powerpoint/2010/main" val="1"/>
      </p:ext>
    </p:extLst>
  </p:showPr>
  <p:clrMru>
    <a:srgbClr val="FF9900"/>
    <a:srgbClr val="FF0066"/>
    <a:srgbClr val="FF9966"/>
    <a:srgbClr val="FFFFFF"/>
    <a:srgbClr val="FF0000"/>
    <a:srgbClr val="66FFFF"/>
    <a:srgbClr val="3366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45"/>
    <p:restoredTop sz="94660"/>
  </p:normalViewPr>
  <p:slideViewPr>
    <p:cSldViewPr showGuides="1">
      <p:cViewPr varScale="1">
        <p:scale>
          <a:sx n="83" d="100"/>
          <a:sy n="83" d="100"/>
        </p:scale>
        <p:origin x="148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22098"/>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notesMaster" Target="notesMasters/notesMaster1.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1" Type="http://schemas.openxmlformats.org/officeDocument/2006/relationships/tags" Target="tags/tag1.xml"/><Relationship Id="rId130" Type="http://schemas.openxmlformats.org/officeDocument/2006/relationships/tableStyles" Target="tableStyles.xml"/><Relationship Id="rId13" Type="http://schemas.openxmlformats.org/officeDocument/2006/relationships/slide" Target="slides/slide10.xml"/><Relationship Id="rId129" Type="http://schemas.openxmlformats.org/officeDocument/2006/relationships/viewProps" Target="viewProps.xml"/><Relationship Id="rId128" Type="http://schemas.openxmlformats.org/officeDocument/2006/relationships/presProps" Target="presProps.xml"/><Relationship Id="rId127" Type="http://schemas.openxmlformats.org/officeDocument/2006/relationships/handoutMaster" Target="handoutMasters/handoutMaster1.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070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kumimoji="1"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0707"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kumimoji="1"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0708"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eaLnBrk="1" hangingPunct="1">
              <a:defRPr kumimoji="1" sz="120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0709"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kumimoji="1" sz="120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43E62B2-3C73-44E7-8558-92F065F87BF1}" type="slidenum">
              <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723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kumimoji="1" sz="1200" b="1">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2387"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kumimoji="1" sz="1200" b="1">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1"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44" name="Rectangle 4"/>
          <p:cNvSpPr>
            <a:spLocks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72389"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第二级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第三级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第四级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第五级</a:t>
            </a:r>
            <a:endParaRPr kumimoji="1" lang="zh-CN" altLang="en-US" sz="12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2390"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lstStyle>
            <a:lvl1pPr eaLnBrk="1" hangingPunct="1">
              <a:defRPr kumimoji="1" sz="1200" b="1">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2391"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kumimoji="1" sz="1200" b="1">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C82B9E6-8559-404A-B043-B4332DC55B68}" type="slidenum">
              <a:rPr kumimoji="1" lang="en-US" altLang="zh-CN" sz="12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fld>
            <a:endParaRPr kumimoji="1" lang="en-US" altLang="zh-CN" sz="1200" b="1"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16387" name="Rectangle 2"/>
          <p:cNvSpPr>
            <a:spLocks noTextEdit="1"/>
          </p:cNvSpPr>
          <p:nvPr>
            <p:ph type="sldImg"/>
          </p:nvPr>
        </p:nvSpPr>
        <p:spPr>
          <a:solidFill>
            <a:srgbClr val="FFFFFF">
              <a:alpha val="100000"/>
            </a:srgbClr>
          </a:solidFill>
          <a:ln/>
        </p:spPr>
      </p:sp>
      <p:sp>
        <p:nvSpPr>
          <p:cNvPr id="1638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45059" name="Rectangle 2"/>
          <p:cNvSpPr>
            <a:spLocks noTextEdit="1"/>
          </p:cNvSpPr>
          <p:nvPr>
            <p:ph type="sldImg"/>
          </p:nvPr>
        </p:nvSpPr>
        <p:spPr>
          <a:solidFill>
            <a:srgbClr val="FFFFFF">
              <a:alpha val="100000"/>
            </a:srgbClr>
          </a:solidFill>
          <a:ln/>
        </p:spPr>
      </p:sp>
      <p:sp>
        <p:nvSpPr>
          <p:cNvPr id="4506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zh-CN" altLang="en-US" dirty="0">
                <a:ea typeface="楷体_GB2312" pitchFamily="49" charset="-122"/>
              </a:rPr>
              <a:t>按照条例的原则和地点实施的要求对已建立的储存数量构成重大危险源的储存设施要进行整顿 </a:t>
            </a:r>
            <a:endParaRPr lang="zh-CN" altLang="en-US" dirty="0">
              <a:ea typeface="楷体_GB2312" pitchFamily="49" charset="-122"/>
            </a:endParaRPr>
          </a:p>
          <a:p>
            <a:pPr lvl="0" algn="just" eaLnBrk="1" hangingPunct="1"/>
            <a:r>
              <a:rPr lang="zh-CN" altLang="en-US" dirty="0">
                <a:ea typeface="楷体_GB2312" pitchFamily="49" charset="-122"/>
              </a:rPr>
              <a:t>对不符合条件的要清理一批</a:t>
            </a:r>
            <a:r>
              <a:rPr lang="zh-CN" altLang="en-US" dirty="0"/>
              <a:t>。</a:t>
            </a:r>
            <a:endParaRPr lang="zh-CN" altLang="en-US" dirty="0"/>
          </a:p>
          <a:p>
            <a:pPr lvl="0" algn="just" eaLnBrk="1" hangingPunct="1"/>
            <a:r>
              <a:rPr lang="zh-CN" altLang="en-US" dirty="0"/>
              <a:t>条例所称重大危险源，是指生产、运输、使用、储存危险化学品或者处置废弃危险化学品，且危险化学品的数量等于或者超过临界量的单元（包括场所和设施）。（</a:t>
            </a:r>
            <a:r>
              <a:rPr lang="en-US" altLang="zh-CN" dirty="0"/>
              <a:t>GB 18218-2000《</a:t>
            </a:r>
            <a:r>
              <a:rPr lang="zh-CN" altLang="en-US" dirty="0"/>
              <a:t>重大危险源的辨识</a:t>
            </a:r>
            <a:r>
              <a:rPr lang="en-US" altLang="zh-CN" dirty="0"/>
              <a:t>》</a:t>
            </a:r>
            <a:r>
              <a:rPr lang="zh-CN" altLang="en-US" dirty="0"/>
              <a:t>）</a:t>
            </a:r>
            <a:endParaRPr lang="zh-CN" altLang="en-US" dirty="0"/>
          </a:p>
          <a:p>
            <a:pPr lvl="0" eaLnBrk="1" hangingPunct="1"/>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49155" name="Rectangle 2"/>
          <p:cNvSpPr>
            <a:spLocks noTextEdit="1"/>
          </p:cNvSpPr>
          <p:nvPr>
            <p:ph type="sldImg"/>
          </p:nvPr>
        </p:nvSpPr>
        <p:spPr>
          <a:solidFill>
            <a:srgbClr val="FFFFFF">
              <a:alpha val="100000"/>
            </a:srgbClr>
          </a:solidFill>
          <a:ln/>
        </p:spPr>
      </p:sp>
      <p:sp>
        <p:nvSpPr>
          <p:cNvPr id="4915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en-US" altLang="zh-CN" dirty="0">
                <a:ea typeface="楷体_GB2312" pitchFamily="49" charset="-122"/>
              </a:rPr>
              <a:t>GBJ16-87《</a:t>
            </a:r>
            <a:r>
              <a:rPr lang="zh-CN" altLang="en-US" dirty="0">
                <a:ea typeface="楷体_GB2312" pitchFamily="49" charset="-122"/>
              </a:rPr>
              <a:t>建筑设计防火规范</a:t>
            </a:r>
            <a:r>
              <a:rPr lang="en-US" altLang="zh-CN" dirty="0">
                <a:ea typeface="楷体_GB2312" pitchFamily="49" charset="-122"/>
              </a:rPr>
              <a:t>》</a:t>
            </a:r>
            <a:r>
              <a:rPr lang="zh-CN" altLang="en-US" dirty="0">
                <a:ea typeface="楷体_GB2312" pitchFamily="49" charset="-122"/>
              </a:rPr>
              <a:t>明确规定</a:t>
            </a:r>
            <a:endParaRPr lang="zh-CN" altLang="en-US" dirty="0"/>
          </a:p>
          <a:p>
            <a:pPr lvl="0" algn="just" eaLnBrk="1" hangingPunct="1"/>
            <a:r>
              <a:rPr lang="zh-CN" altLang="en-US" dirty="0">
                <a:ea typeface="楷体_GB2312" pitchFamily="49" charset="-122"/>
              </a:rPr>
              <a:t>建筑物的耐火等级分为四级；储存火灾危险性物品的仓库库房的耐火等基层数和占地面积的要求；库房的防火间距；甲、乙、丙类液体储罐、堆场的布置和防火间距等。</a:t>
            </a:r>
            <a:endParaRPr lang="zh-CN" altLang="en-US" dirty="0"/>
          </a:p>
          <a:p>
            <a:pPr lvl="0" eaLnBrk="1" hangingPunct="1"/>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62467" name="Rectangle 2"/>
          <p:cNvSpPr>
            <a:spLocks noTextEdit="1"/>
          </p:cNvSpPr>
          <p:nvPr>
            <p:ph type="sldImg"/>
          </p:nvPr>
        </p:nvSpPr>
        <p:spPr>
          <a:solidFill>
            <a:srgbClr val="FFFFFF">
              <a:alpha val="100000"/>
            </a:srgbClr>
          </a:solidFill>
          <a:ln/>
        </p:spPr>
      </p:sp>
      <p:sp>
        <p:nvSpPr>
          <p:cNvPr id="6246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en-US" altLang="zh-CN" dirty="0"/>
              <a:t>《</a:t>
            </a:r>
            <a:r>
              <a:rPr lang="zh-CN" altLang="en-US" dirty="0"/>
              <a:t>条例</a:t>
            </a:r>
            <a:r>
              <a:rPr lang="en-US" altLang="zh-CN" dirty="0"/>
              <a:t>》</a:t>
            </a:r>
            <a:r>
              <a:rPr lang="zh-CN" altLang="en-US" dirty="0"/>
              <a:t>第九条、第十一条规定了：设立剧毒化学品储存企业和其他危险化学品储存企业，以及危险化学品生产、储存企业改建、扩建的，应当分别向省、自治区、直辖市人民政府经济贸易管理部门和设区的市级人民政府负责危险化学品安全监督管理综合工作的部门提出申请，并</a:t>
            </a:r>
            <a:r>
              <a:rPr lang="zh-CN" altLang="en-US" u="sng" dirty="0"/>
              <a:t>提交下列文件：</a:t>
            </a:r>
            <a:endParaRPr lang="zh-CN" altLang="en-US" dirty="0"/>
          </a:p>
          <a:p>
            <a:pPr lvl="0" eaLnBrk="1" hangingPunct="1"/>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64515" name="Rectangle 2"/>
          <p:cNvSpPr>
            <a:spLocks noTextEdit="1"/>
          </p:cNvSpPr>
          <p:nvPr>
            <p:ph type="sldImg"/>
          </p:nvPr>
        </p:nvSpPr>
        <p:spPr>
          <a:solidFill>
            <a:srgbClr val="FFFFFF">
              <a:alpha val="100000"/>
            </a:srgbClr>
          </a:solidFill>
          <a:ln/>
        </p:spPr>
      </p:sp>
      <p:sp>
        <p:nvSpPr>
          <p:cNvPr id="6451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zh-CN" altLang="en-US" dirty="0"/>
              <a:t>省、自治区、直辖市人民政府经济贸易管理部门或者设区的市级人民政府负责危险化学品安全监督管理综合工作的部门</a:t>
            </a:r>
            <a:r>
              <a:rPr lang="zh-CN" altLang="en-US" u="sng" dirty="0"/>
              <a:t>收到申请和提交的文件后，</a:t>
            </a:r>
            <a:endParaRPr lang="zh-CN" altLang="en-US" dirty="0"/>
          </a:p>
          <a:p>
            <a:pPr lvl="0" eaLnBrk="1" hangingPunct="1"/>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79875" name="Rectangle 2"/>
          <p:cNvSpPr>
            <a:spLocks noTextEdit="1"/>
          </p:cNvSpPr>
          <p:nvPr>
            <p:ph type="sldImg"/>
          </p:nvPr>
        </p:nvSpPr>
        <p:spPr>
          <a:solidFill>
            <a:srgbClr val="FFFFFF">
              <a:alpha val="100000"/>
            </a:srgbClr>
          </a:solidFill>
          <a:ln/>
        </p:spPr>
      </p:sp>
      <p:sp>
        <p:nvSpPr>
          <p:cNvPr id="7987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r>
              <a:rPr lang="zh-CN" altLang="en-US" dirty="0"/>
              <a:t>安品种的性质不同要有区别。</a:t>
            </a:r>
            <a:endParaRPr lang="zh-CN" altLang="en-US" dirty="0"/>
          </a:p>
          <a:p>
            <a:pPr lvl="0" eaLnBrk="1" hangingPunct="1"/>
            <a:r>
              <a:rPr lang="zh-CN" altLang="en-US" dirty="0"/>
              <a:t>临界单元</a:t>
            </a:r>
            <a:endParaRPr lang="zh-CN" altLang="en-US" dirty="0"/>
          </a:p>
          <a:p>
            <a:pPr lvl="0" eaLnBrk="1" hangingPunct="1"/>
            <a:r>
              <a:rPr lang="zh-CN" altLang="en-US" dirty="0"/>
              <a:t>标准库存危险化学品应保持相应的垛距、墙距、柱距。垛与垛间距不小于</a:t>
            </a:r>
            <a:r>
              <a:rPr lang="en-US" altLang="zh-CN" dirty="0"/>
              <a:t>0</a:t>
            </a:r>
            <a:r>
              <a:rPr lang="zh-CN" altLang="en-US" dirty="0"/>
              <a:t>．</a:t>
            </a:r>
            <a:r>
              <a:rPr lang="en-US" altLang="zh-CN" dirty="0"/>
              <a:t>8</a:t>
            </a:r>
            <a:r>
              <a:rPr lang="zh-CN" altLang="en-US" dirty="0"/>
              <a:t>米，垛与墙、柱的间距不小于</a:t>
            </a:r>
            <a:r>
              <a:rPr lang="en-US" altLang="zh-CN" dirty="0"/>
              <a:t>0</a:t>
            </a:r>
            <a:r>
              <a:rPr lang="zh-CN" altLang="en-US" dirty="0"/>
              <a:t>．</a:t>
            </a:r>
            <a:r>
              <a:rPr lang="en-US" altLang="zh-CN" dirty="0"/>
              <a:t>3</a:t>
            </a:r>
            <a:r>
              <a:rPr lang="zh-CN" altLang="en-US" dirty="0"/>
              <a:t>米。主要通道的宽度不小于</a:t>
            </a:r>
            <a:r>
              <a:rPr lang="en-US" altLang="zh-CN" dirty="0"/>
              <a:t>1</a:t>
            </a:r>
            <a:r>
              <a:rPr lang="zh-CN" altLang="en-US" dirty="0"/>
              <a:t>．</a:t>
            </a:r>
            <a:r>
              <a:rPr lang="en-US" altLang="zh-CN" dirty="0"/>
              <a:t>8</a:t>
            </a:r>
            <a:r>
              <a:rPr lang="zh-CN" altLang="en-US" dirty="0"/>
              <a:t>米。</a:t>
            </a:r>
            <a:endParaRPr lang="zh-CN" altLang="en-US" dirty="0"/>
          </a:p>
          <a:p>
            <a:pPr lvl="0" eaLnBrk="1" hangingPunct="1"/>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95235" name="Rectangle 2"/>
          <p:cNvSpPr>
            <a:spLocks noTextEdit="1"/>
          </p:cNvSpPr>
          <p:nvPr>
            <p:ph type="sldImg"/>
          </p:nvPr>
        </p:nvSpPr>
        <p:spPr>
          <a:solidFill>
            <a:srgbClr val="FFFFFF">
              <a:alpha val="100000"/>
            </a:srgbClr>
          </a:solidFill>
          <a:ln/>
        </p:spPr>
      </p:sp>
      <p:sp>
        <p:nvSpPr>
          <p:cNvPr id="9523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en-US" altLang="zh-CN" dirty="0"/>
              <a:t>㈠</a:t>
            </a:r>
            <a:r>
              <a:rPr lang="zh-CN" altLang="en-US" dirty="0"/>
              <a:t>建筑条件：应符合</a:t>
            </a:r>
            <a:r>
              <a:rPr lang="en-US" altLang="zh-CN" dirty="0"/>
              <a:t>GB J 16-1987</a:t>
            </a:r>
            <a:r>
              <a:rPr lang="zh-CN" altLang="en-US" dirty="0"/>
              <a:t>中</a:t>
            </a:r>
            <a:r>
              <a:rPr lang="en-US" altLang="zh-CN" dirty="0"/>
              <a:t>4.2.1</a:t>
            </a:r>
            <a:r>
              <a:rPr lang="zh-CN" altLang="en-US" dirty="0"/>
              <a:t>条的要求，库房耐火等级不低于三级。</a:t>
            </a:r>
            <a:endParaRPr lang="zh-CN" altLang="en-US" dirty="0"/>
          </a:p>
          <a:p>
            <a:pPr lvl="0" algn="just" eaLnBrk="1" hangingPunct="1"/>
            <a:r>
              <a:rPr lang="zh-CN" altLang="en-US" dirty="0"/>
              <a:t>㈡库房条件：</a:t>
            </a:r>
            <a:endParaRPr lang="zh-CN" altLang="en-US" dirty="0"/>
          </a:p>
          <a:p>
            <a:pPr lvl="0" algn="just" eaLnBrk="1" hangingPunct="1"/>
            <a:r>
              <a:rPr lang="en-US" altLang="zh-CN" dirty="0"/>
              <a:t>1.</a:t>
            </a:r>
            <a:r>
              <a:rPr lang="zh-CN" altLang="en-US" dirty="0"/>
              <a:t>储藏易燃易爆商品的库房，应冬暖夏凉、干燥、易于通风、密封和避光。</a:t>
            </a:r>
            <a:endParaRPr lang="zh-CN" altLang="en-US" dirty="0"/>
          </a:p>
          <a:p>
            <a:pPr lvl="0" algn="just" eaLnBrk="1" hangingPunct="1"/>
            <a:r>
              <a:rPr lang="en-US" altLang="zh-CN" dirty="0"/>
              <a:t>2.</a:t>
            </a:r>
            <a:r>
              <a:rPr lang="zh-CN" altLang="en-US" dirty="0"/>
              <a:t>根据各类商品的不同性质、库房条件、灭火方法等进行严格的分区、分类、分库存放。</a:t>
            </a:r>
            <a:endParaRPr lang="zh-CN" altLang="en-US" dirty="0"/>
          </a:p>
          <a:p>
            <a:pPr lvl="0" algn="just" eaLnBrk="1" hangingPunct="1"/>
            <a:r>
              <a:rPr lang="zh-CN" altLang="en-US" dirty="0"/>
              <a:t>⑴爆炸品宜储藏于一级轻顶耐火建筑的库房内。</a:t>
            </a:r>
            <a:endParaRPr lang="zh-CN" altLang="en-US" dirty="0"/>
          </a:p>
          <a:p>
            <a:pPr lvl="0" algn="just" eaLnBrk="1" hangingPunct="1"/>
            <a:r>
              <a:rPr lang="zh-CN" altLang="en-US" dirty="0"/>
              <a:t>⑵低、中闪点液体、一级易燃固体、自燃物品、压缩气体和液化气体宜储藏于一级耐火建筑的库房内。</a:t>
            </a:r>
            <a:endParaRPr lang="zh-CN" altLang="en-US" dirty="0"/>
          </a:p>
          <a:p>
            <a:pPr lvl="0" algn="just" eaLnBrk="1" hangingPunct="1"/>
            <a:r>
              <a:rPr lang="zh-CN" altLang="en-US" dirty="0"/>
              <a:t>⑶遇湿易燃物品、氧化剂和有机过氧化物可储藏于一、二级耐火建筑的库房内。</a:t>
            </a:r>
            <a:endParaRPr lang="zh-CN" altLang="en-US" dirty="0"/>
          </a:p>
          <a:p>
            <a:pPr lvl="0" algn="just" eaLnBrk="1" hangingPunct="1"/>
            <a:r>
              <a:rPr lang="zh-CN" altLang="en-US" dirty="0"/>
              <a:t>⑷二级易燃固体、高闪点液体可储藏于耐火等级不低于三级的库房内。</a:t>
            </a:r>
            <a:endParaRPr lang="zh-CN" altLang="en-US" dirty="0"/>
          </a:p>
          <a:p>
            <a:pPr lvl="0" algn="just" eaLnBrk="1" hangingPunct="1"/>
            <a:r>
              <a:rPr lang="zh-CN" altLang="en-US" dirty="0"/>
              <a:t>㈢安全条件：</a:t>
            </a:r>
            <a:endParaRPr lang="zh-CN" altLang="en-US" dirty="0"/>
          </a:p>
          <a:p>
            <a:pPr lvl="0" algn="just" eaLnBrk="1" hangingPunct="1"/>
            <a:r>
              <a:rPr lang="en-US" altLang="zh-CN" dirty="0"/>
              <a:t>1.</a:t>
            </a:r>
            <a:r>
              <a:rPr lang="zh-CN" altLang="en-US" dirty="0"/>
              <a:t>商品避免阳光直射，远离火源、热源、电源，无产生火花的条件。 </a:t>
            </a:r>
            <a:endParaRPr lang="zh-CN" altLang="en-US" dirty="0"/>
          </a:p>
          <a:p>
            <a:pPr lvl="0" algn="just" eaLnBrk="1" hangingPunct="1"/>
            <a:r>
              <a:rPr lang="en-US" altLang="zh-CN" dirty="0"/>
              <a:t>2.</a:t>
            </a:r>
            <a:r>
              <a:rPr lang="zh-CN" altLang="en-US" dirty="0"/>
              <a:t>除按附录规定分类储存外，以下品种应专库储藏。</a:t>
            </a:r>
            <a:endParaRPr lang="zh-CN" altLang="en-US" dirty="0"/>
          </a:p>
          <a:p>
            <a:pPr lvl="0" algn="just" eaLnBrk="1" hangingPunct="1"/>
            <a:r>
              <a:rPr lang="zh-CN" altLang="en-US" dirty="0"/>
              <a:t>⑴爆炸品：黑色火药类、爆炸性化合物分别专库储藏。</a:t>
            </a:r>
            <a:endParaRPr lang="zh-CN" altLang="en-US" dirty="0"/>
          </a:p>
          <a:p>
            <a:pPr lvl="0" algn="just" eaLnBrk="1" hangingPunct="1"/>
            <a:r>
              <a:rPr lang="zh-CN" altLang="en-US" dirty="0"/>
              <a:t>⑵压缩气体和液化气体：易燃气体、不燃气体和有毒气体分别专库储藏。</a:t>
            </a:r>
            <a:endParaRPr lang="zh-CN" altLang="en-US" dirty="0"/>
          </a:p>
          <a:p>
            <a:pPr lvl="0" algn="just" eaLnBrk="1" hangingPunct="1"/>
            <a:r>
              <a:rPr lang="zh-CN" altLang="en-US" dirty="0"/>
              <a:t>⑶易燃液体均可同库储藏；但甲醇、乙醇、丙酮等应专库储存。</a:t>
            </a:r>
            <a:endParaRPr lang="zh-CN" altLang="en-US" dirty="0"/>
          </a:p>
          <a:p>
            <a:pPr lvl="0" algn="just" eaLnBrk="1" hangingPunct="1"/>
            <a:r>
              <a:rPr lang="zh-CN" altLang="en-US" dirty="0"/>
              <a:t>⑷易燃固体可同库储藏；但发孔剂</a:t>
            </a:r>
            <a:r>
              <a:rPr lang="en-US" altLang="zh-CN" dirty="0"/>
              <a:t>H</a:t>
            </a:r>
            <a:r>
              <a:rPr lang="zh-CN" altLang="en-US" dirty="0"/>
              <a:t>与酸或酸性物品分别储藏；硝酸纤维素酯、安全火柴、红磷及硫化磷、铝粉等金属粉类应分别储藏。</a:t>
            </a:r>
            <a:endParaRPr lang="zh-CN" altLang="en-US" dirty="0"/>
          </a:p>
          <a:p>
            <a:pPr lvl="0" algn="just" eaLnBrk="1" hangingPunct="1"/>
            <a:r>
              <a:rPr lang="zh-CN" altLang="en-US" dirty="0"/>
              <a:t>⑸自燃物品：黄磷，烃基金属化合物，浸动、植物油制品须分别专库储藏。</a:t>
            </a:r>
            <a:endParaRPr lang="zh-CN" altLang="en-US" dirty="0"/>
          </a:p>
          <a:p>
            <a:pPr lvl="0" algn="just" eaLnBrk="1" hangingPunct="1"/>
            <a:r>
              <a:rPr lang="zh-CN" altLang="en-US" dirty="0"/>
              <a:t>⑹遇湿易燃物品专库储藏。</a:t>
            </a:r>
            <a:endParaRPr lang="zh-CN" altLang="en-US" dirty="0"/>
          </a:p>
          <a:p>
            <a:pPr lvl="0" algn="just" eaLnBrk="1" hangingPunct="1"/>
            <a:r>
              <a:rPr lang="zh-CN" altLang="en-US" dirty="0"/>
              <a:t>⑺一、二级无机氧化剂与一、二级有机氧化剂必须分别储藏，但硝酸铵、氯酸盐类、高锰酸盐、亚硝酸盐、过氧化钠、过氧化氢等必须分别专库储藏。</a:t>
            </a:r>
            <a:endParaRPr lang="zh-CN" altLang="en-US" dirty="0"/>
          </a:p>
          <a:p>
            <a:pPr lvl="0" algn="just" eaLnBrk="1" hangingPunct="1"/>
            <a:r>
              <a:rPr lang="zh-CN" altLang="en-US" dirty="0"/>
              <a:t>㈣环境卫生条件</a:t>
            </a:r>
            <a:endParaRPr lang="zh-CN" altLang="en-US" dirty="0"/>
          </a:p>
          <a:p>
            <a:pPr lvl="0" algn="just" eaLnBrk="1" hangingPunct="1"/>
            <a:r>
              <a:rPr lang="en-US" altLang="zh-CN" dirty="0"/>
              <a:t>1.</a:t>
            </a:r>
            <a:r>
              <a:rPr lang="zh-CN" altLang="en-US" dirty="0"/>
              <a:t>库房周围无杂草和易燃物。包装的衬垫物要及时清理。</a:t>
            </a:r>
            <a:endParaRPr lang="zh-CN" altLang="en-US" dirty="0"/>
          </a:p>
          <a:p>
            <a:pPr lvl="0" algn="just" eaLnBrk="1" hangingPunct="1"/>
            <a:r>
              <a:rPr lang="en-US" altLang="zh-CN" dirty="0"/>
              <a:t>2.</a:t>
            </a:r>
            <a:r>
              <a:rPr lang="zh-CN" altLang="en-US" dirty="0"/>
              <a:t>库房内经常打扫，地面无漏撒商品，保持地面与货垛清洁卫生。</a:t>
            </a:r>
            <a:endParaRPr lang="zh-CN" altLang="en-US" dirty="0"/>
          </a:p>
          <a:p>
            <a:pPr lvl="0" algn="just" eaLnBrk="1" hangingPunct="1"/>
            <a:r>
              <a:rPr lang="zh-CN" altLang="en-US" dirty="0"/>
              <a:t>㈤温湿度条件表</a:t>
            </a:r>
            <a:endParaRPr lang="zh-CN" altLang="en-US" dirty="0"/>
          </a:p>
          <a:p>
            <a:pPr lvl="0" eaLnBrk="1" hangingPunct="1"/>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97283" name="Rectangle 2"/>
          <p:cNvSpPr>
            <a:spLocks noTextEdit="1"/>
          </p:cNvSpPr>
          <p:nvPr>
            <p:ph type="sldImg"/>
          </p:nvPr>
        </p:nvSpPr>
        <p:spPr>
          <a:solidFill>
            <a:srgbClr val="FFFFFF">
              <a:alpha val="100000"/>
            </a:srgbClr>
          </a:solidFill>
          <a:ln/>
        </p:spPr>
      </p:sp>
      <p:sp>
        <p:nvSpPr>
          <p:cNvPr id="97284"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en-US" altLang="zh-CN" b="1" u="sng" dirty="0"/>
              <a:t> </a:t>
            </a:r>
            <a:r>
              <a:rPr lang="zh-CN" altLang="en-US" b="1" u="sng" dirty="0"/>
              <a:t>储存毒害品的要求 </a:t>
            </a:r>
            <a:endParaRPr lang="zh-CN" altLang="en-US" b="1" u="sng" dirty="0"/>
          </a:p>
          <a:p>
            <a:pPr lvl="0" algn="just" eaLnBrk="1" hangingPunct="1"/>
            <a:r>
              <a:rPr lang="zh-CN" altLang="en-US" b="1" u="sng" dirty="0"/>
              <a:t>㈠库房条件：</a:t>
            </a:r>
            <a:endParaRPr lang="zh-CN" altLang="en-US" b="1" u="sng" dirty="0"/>
          </a:p>
          <a:p>
            <a:pPr lvl="0" algn="just" eaLnBrk="1" hangingPunct="1"/>
            <a:r>
              <a:rPr lang="en-US" altLang="zh-CN" b="1" u="sng" dirty="0"/>
              <a:t>1.</a:t>
            </a:r>
            <a:r>
              <a:rPr lang="zh-CN" altLang="en-US" b="1" u="sng" dirty="0"/>
              <a:t>库房结构完整、干燥、通风良好。机械通风排毒要有必要的安全防护措施。</a:t>
            </a:r>
            <a:endParaRPr lang="zh-CN" altLang="en-US" b="1" u="sng" dirty="0"/>
          </a:p>
          <a:p>
            <a:pPr lvl="0" algn="just" eaLnBrk="1" hangingPunct="1"/>
            <a:r>
              <a:rPr lang="en-US" altLang="zh-CN" b="1" u="sng" dirty="0"/>
              <a:t>2.</a:t>
            </a:r>
            <a:r>
              <a:rPr lang="zh-CN" altLang="en-US" b="1" u="sng" dirty="0"/>
              <a:t>库房耐火等级不低于二级。</a:t>
            </a:r>
            <a:endParaRPr lang="zh-CN" altLang="en-US" b="1" u="sng" dirty="0"/>
          </a:p>
          <a:p>
            <a:pPr lvl="0" algn="just" eaLnBrk="1" hangingPunct="1"/>
            <a:r>
              <a:rPr lang="zh-CN" altLang="en-US" b="1" u="sng" dirty="0"/>
              <a:t>㈡安全条件： </a:t>
            </a:r>
            <a:endParaRPr lang="zh-CN" altLang="en-US" b="1" u="sng" dirty="0"/>
          </a:p>
          <a:p>
            <a:pPr lvl="0" algn="just" eaLnBrk="1" hangingPunct="1"/>
            <a:r>
              <a:rPr lang="en-US" altLang="zh-CN" b="1" u="sng" dirty="0"/>
              <a:t>1.</a:t>
            </a:r>
            <a:r>
              <a:rPr lang="zh-CN" altLang="en-US" b="1" u="sng" dirty="0"/>
              <a:t>仓库应远离居民区和水源。</a:t>
            </a:r>
            <a:endParaRPr lang="zh-CN" altLang="en-US" b="1" u="sng" dirty="0"/>
          </a:p>
          <a:p>
            <a:pPr lvl="0" algn="just" eaLnBrk="1" hangingPunct="1"/>
            <a:r>
              <a:rPr lang="en-US" altLang="zh-CN" b="1" u="sng" dirty="0"/>
              <a:t>2.</a:t>
            </a:r>
            <a:r>
              <a:rPr lang="zh-CN" altLang="en-US" b="1" u="sng" dirty="0"/>
              <a:t>商品避免阳光直射、曝晒、远离热源、电源、火源、库内在固定方便的地方配备与毒害品性质适应的消防器材、报警装置和急救药箱。</a:t>
            </a:r>
            <a:endParaRPr lang="zh-CN" altLang="en-US" b="1" u="sng" dirty="0"/>
          </a:p>
          <a:p>
            <a:pPr lvl="0" algn="just" eaLnBrk="1" hangingPunct="1"/>
            <a:r>
              <a:rPr lang="en-US" altLang="zh-CN" b="1" u="sng" dirty="0"/>
              <a:t>3.</a:t>
            </a:r>
            <a:r>
              <a:rPr lang="zh-CN" altLang="en-US" b="1" u="sng" dirty="0"/>
              <a:t>不同种类毒害品要分开存放，危险程度和灭火方法不同的要分开存放，性质相抵的禁止同库混存。</a:t>
            </a:r>
            <a:endParaRPr lang="zh-CN" altLang="en-US" b="1" u="sng" dirty="0"/>
          </a:p>
          <a:p>
            <a:pPr lvl="0" algn="just" eaLnBrk="1" hangingPunct="1"/>
            <a:r>
              <a:rPr lang="en-US" altLang="zh-CN" b="1" u="sng" dirty="0"/>
              <a:t>4.</a:t>
            </a:r>
            <a:r>
              <a:rPr lang="zh-CN" altLang="en-US" b="1" u="sng" dirty="0"/>
              <a:t>剧毒品应专库贮存或存放在彼此间隔的单间内，执行“五双”制度（双人验收、双人保管、双人发货、双把锁、双本帐），安装防盗报警装置。</a:t>
            </a:r>
            <a:endParaRPr lang="zh-CN" altLang="en-US" b="1" u="sng" dirty="0"/>
          </a:p>
          <a:p>
            <a:pPr lvl="0" algn="just" eaLnBrk="1" hangingPunct="1"/>
            <a:r>
              <a:rPr lang="zh-CN" altLang="en-US" b="1" u="sng" dirty="0"/>
              <a:t>㈢环境卫生条件</a:t>
            </a:r>
            <a:endParaRPr lang="zh-CN" altLang="en-US" b="1" u="sng" dirty="0"/>
          </a:p>
          <a:p>
            <a:pPr lvl="0" algn="just" eaLnBrk="1" hangingPunct="1"/>
            <a:r>
              <a:rPr lang="zh-CN" altLang="en-US" b="1" u="sng" dirty="0"/>
              <a:t>    库区和库房内要经常保持整洁。对散落的毒品、易燃、可燃物品和库区的杂草及时清除。用过的工作服、手套等用品必须放在库外安全地点，妥善保管或及时处理。更换储藏毒品品种时，要将库房清扫干净。</a:t>
            </a:r>
            <a:endParaRPr lang="zh-CN" altLang="en-US" b="1" u="sng" dirty="0"/>
          </a:p>
          <a:p>
            <a:pPr lvl="0" algn="just" eaLnBrk="1" hangingPunct="1"/>
            <a:r>
              <a:rPr lang="zh-CN" altLang="en-US" b="1" u="sng" dirty="0"/>
              <a:t>㈣温湿度条件</a:t>
            </a:r>
            <a:endParaRPr lang="zh-CN" altLang="en-US" b="1" u="sng" dirty="0"/>
          </a:p>
          <a:p>
            <a:pPr lvl="0" algn="just" eaLnBrk="1" hangingPunct="1"/>
            <a:r>
              <a:rPr lang="zh-CN" altLang="en-US" b="1" u="sng" dirty="0"/>
              <a:t>    库区温度不超过</a:t>
            </a:r>
            <a:r>
              <a:rPr lang="en-US" altLang="zh-CN" b="1" u="sng" dirty="0"/>
              <a:t>35℃</a:t>
            </a:r>
            <a:r>
              <a:rPr lang="zh-CN" altLang="en-US" b="1" u="sng" dirty="0"/>
              <a:t>为宜，易挥发的毒品应控制在</a:t>
            </a:r>
            <a:r>
              <a:rPr lang="en-US" altLang="zh-CN" b="1" u="sng" dirty="0"/>
              <a:t>32℃</a:t>
            </a:r>
            <a:r>
              <a:rPr lang="zh-CN" altLang="en-US" b="1" u="sng" dirty="0"/>
              <a:t>以下，相对湿度应在</a:t>
            </a:r>
            <a:r>
              <a:rPr lang="en-US" altLang="zh-CN" b="1" u="sng" dirty="0"/>
              <a:t>85%</a:t>
            </a:r>
            <a:r>
              <a:rPr lang="zh-CN" altLang="en-US" b="1" u="sng" dirty="0"/>
              <a:t>以下，对于易潮解的毒品应控制在</a:t>
            </a:r>
            <a:r>
              <a:rPr lang="en-US" altLang="zh-CN" b="1" u="sng" dirty="0"/>
              <a:t>80%</a:t>
            </a:r>
            <a:r>
              <a:rPr lang="zh-CN" altLang="en-US" b="1" u="sng" dirty="0"/>
              <a:t>以下。</a:t>
            </a:r>
            <a:endParaRPr lang="zh-CN" altLang="en-US" b="1" u="sng" dirty="0"/>
          </a:p>
          <a:p>
            <a:pPr lvl="0" algn="just" eaLnBrk="1" hangingPunct="1"/>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99331" name="Rectangle 2"/>
          <p:cNvSpPr>
            <a:spLocks noTextEdit="1"/>
          </p:cNvSpPr>
          <p:nvPr>
            <p:ph type="sldImg"/>
          </p:nvPr>
        </p:nvSpPr>
        <p:spPr>
          <a:solidFill>
            <a:srgbClr val="FFFFFF">
              <a:alpha val="100000"/>
            </a:srgbClr>
          </a:solidFill>
          <a:ln/>
        </p:spPr>
      </p:sp>
      <p:sp>
        <p:nvSpPr>
          <p:cNvPr id="99332"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zh-CN" altLang="en-US" dirty="0">
                <a:solidFill>
                  <a:srgbClr val="000000"/>
                </a:solidFill>
              </a:rPr>
              <a:t>储存腐蚀性物品的要求</a:t>
            </a:r>
            <a:endParaRPr lang="zh-CN" altLang="en-US" dirty="0">
              <a:solidFill>
                <a:srgbClr val="000000"/>
              </a:solidFill>
            </a:endParaRPr>
          </a:p>
          <a:p>
            <a:pPr lvl="0" algn="just" eaLnBrk="1" hangingPunct="1"/>
            <a:r>
              <a:rPr lang="zh-CN" altLang="en-US" dirty="0">
                <a:solidFill>
                  <a:srgbClr val="000000"/>
                </a:solidFill>
              </a:rPr>
              <a:t>㈠库房条件</a:t>
            </a:r>
            <a:endParaRPr lang="zh-CN" altLang="en-US" dirty="0"/>
          </a:p>
          <a:p>
            <a:pPr lvl="0" algn="just" eaLnBrk="1" hangingPunct="1"/>
            <a:r>
              <a:rPr lang="zh-CN" altLang="en-US" dirty="0">
                <a:solidFill>
                  <a:srgbClr val="000000"/>
                </a:solidFill>
              </a:rPr>
              <a:t>㈡货棚、露天货场条件</a:t>
            </a:r>
            <a:endParaRPr lang="zh-CN" altLang="en-US" dirty="0"/>
          </a:p>
          <a:p>
            <a:pPr lvl="0" algn="just" eaLnBrk="1" hangingPunct="1"/>
            <a:r>
              <a:rPr lang="zh-CN" altLang="en-US" dirty="0">
                <a:solidFill>
                  <a:srgbClr val="000000"/>
                </a:solidFill>
              </a:rPr>
              <a:t>㈢安全条件</a:t>
            </a:r>
            <a:endParaRPr lang="zh-CN" altLang="en-US" dirty="0"/>
          </a:p>
          <a:p>
            <a:pPr lvl="0" algn="just" eaLnBrk="1" hangingPunct="1"/>
            <a:r>
              <a:rPr lang="zh-CN" altLang="en-US" dirty="0">
                <a:solidFill>
                  <a:srgbClr val="000000"/>
                </a:solidFill>
              </a:rPr>
              <a:t>㈣环境卫生条件</a:t>
            </a:r>
            <a:endParaRPr lang="zh-CN" altLang="en-US" dirty="0"/>
          </a:p>
          <a:p>
            <a:pPr lvl="0" algn="just" eaLnBrk="1" hangingPunct="1"/>
            <a:r>
              <a:rPr lang="zh-CN" altLang="en-US" dirty="0">
                <a:solidFill>
                  <a:srgbClr val="000000"/>
                </a:solidFill>
              </a:rPr>
              <a:t>㈤温湿度条件</a:t>
            </a:r>
            <a:endParaRPr lang="zh-CN" altLang="en-US" dirty="0"/>
          </a:p>
          <a:p>
            <a:pPr lvl="0" algn="just" eaLnBrk="1" hangingPunct="1"/>
            <a:r>
              <a:rPr lang="zh-CN" altLang="en-US" dirty="0"/>
              <a:t>㈠库房条件</a:t>
            </a:r>
            <a:endParaRPr lang="zh-CN" altLang="en-US" dirty="0"/>
          </a:p>
          <a:p>
            <a:pPr lvl="0" algn="just" eaLnBrk="1" hangingPunct="1"/>
            <a:r>
              <a:rPr lang="zh-CN" altLang="en-US" dirty="0"/>
              <a:t>    库房应是阴凉、干燥、通风、避光的防火建筑。建筑材料最好经过防腐蚀处理。</a:t>
            </a:r>
            <a:endParaRPr lang="zh-CN" altLang="en-US" dirty="0"/>
          </a:p>
          <a:p>
            <a:pPr lvl="0" algn="just" eaLnBrk="1" hangingPunct="1"/>
            <a:r>
              <a:rPr lang="en-US" altLang="zh-CN" dirty="0"/>
              <a:t>1.</a:t>
            </a:r>
            <a:r>
              <a:rPr lang="zh-CN" altLang="en-US" dirty="0"/>
              <a:t>储藏发烟硝酸、溴素、高氯酸的库房应是低温、干燥通风的一、二级耐火建筑。</a:t>
            </a:r>
            <a:endParaRPr lang="zh-CN" altLang="en-US" dirty="0"/>
          </a:p>
          <a:p>
            <a:pPr lvl="0" algn="just" eaLnBrk="1" hangingPunct="1"/>
            <a:r>
              <a:rPr lang="en-US" altLang="zh-CN" dirty="0"/>
              <a:t>2.</a:t>
            </a:r>
            <a:r>
              <a:rPr lang="zh-CN" altLang="en-US" dirty="0"/>
              <a:t>溴氢酸、碘氢酸要避光储藏。</a:t>
            </a:r>
            <a:endParaRPr lang="zh-CN" altLang="en-US" dirty="0"/>
          </a:p>
          <a:p>
            <a:pPr lvl="0" algn="just" eaLnBrk="1" hangingPunct="1"/>
            <a:r>
              <a:rPr lang="zh-CN" altLang="en-US" dirty="0"/>
              <a:t>㈡货棚、露天货场条件</a:t>
            </a:r>
            <a:endParaRPr lang="zh-CN" altLang="en-US" dirty="0"/>
          </a:p>
          <a:p>
            <a:pPr lvl="0" algn="just" eaLnBrk="1" hangingPunct="1"/>
            <a:r>
              <a:rPr lang="zh-CN" altLang="en-US" dirty="0"/>
              <a:t>    货棚应阴凉、通风、干燥，露天货场应地面高、干燥。</a:t>
            </a:r>
            <a:endParaRPr lang="zh-CN" altLang="en-US" dirty="0"/>
          </a:p>
          <a:p>
            <a:pPr lvl="0" algn="just" eaLnBrk="1" hangingPunct="1"/>
            <a:r>
              <a:rPr lang="zh-CN" altLang="en-US" dirty="0"/>
              <a:t>㈢安全条件</a:t>
            </a:r>
            <a:endParaRPr lang="zh-CN" altLang="en-US" dirty="0"/>
          </a:p>
          <a:p>
            <a:pPr lvl="0" algn="just" eaLnBrk="1" hangingPunct="1"/>
            <a:r>
              <a:rPr lang="en-US" altLang="zh-CN" dirty="0"/>
              <a:t>1.</a:t>
            </a:r>
            <a:r>
              <a:rPr lang="zh-CN" altLang="en-US" dirty="0"/>
              <a:t>商品避免阳光直射、曝晒，远离热源、电源、火源，库房建筑及各种设备符合</a:t>
            </a:r>
            <a:r>
              <a:rPr lang="en-US" altLang="zh-CN" b="1" dirty="0"/>
              <a:t>GB J l6</a:t>
            </a:r>
            <a:r>
              <a:rPr lang="zh-CN" altLang="en-US" dirty="0"/>
              <a:t>的规定。</a:t>
            </a:r>
            <a:endParaRPr lang="zh-CN" altLang="en-US" dirty="0"/>
          </a:p>
          <a:p>
            <a:pPr lvl="0" algn="just" eaLnBrk="1" hangingPunct="1"/>
            <a:r>
              <a:rPr lang="en-US" altLang="zh-CN" dirty="0"/>
              <a:t>2.</a:t>
            </a:r>
            <a:r>
              <a:rPr lang="zh-CN" altLang="en-US" dirty="0"/>
              <a:t>按不同类别、性质、危险程度、灭火方法等分区分类储藏，性质相抵的禁止同库储藏。附录给出了化学危险物品混存性能互抵表。</a:t>
            </a:r>
            <a:endParaRPr lang="zh-CN" altLang="en-US" dirty="0"/>
          </a:p>
          <a:p>
            <a:pPr lvl="0" algn="just" eaLnBrk="1" hangingPunct="1"/>
            <a:r>
              <a:rPr lang="zh-CN" altLang="en-US" dirty="0"/>
              <a:t>㈣环境卫生条件</a:t>
            </a:r>
            <a:endParaRPr lang="zh-CN" altLang="en-US" dirty="0"/>
          </a:p>
          <a:p>
            <a:pPr lvl="0" algn="just" eaLnBrk="1" hangingPunct="1"/>
            <a:r>
              <a:rPr lang="en-US" altLang="zh-CN" dirty="0"/>
              <a:t>1.</a:t>
            </a:r>
            <a:r>
              <a:rPr lang="zh-CN" altLang="en-US" dirty="0"/>
              <a:t>库房地面、门窗、货架应经常打扫，保持清洁。</a:t>
            </a:r>
            <a:endParaRPr lang="zh-CN" altLang="en-US" dirty="0"/>
          </a:p>
          <a:p>
            <a:pPr lvl="0" algn="just" eaLnBrk="1" hangingPunct="1"/>
            <a:r>
              <a:rPr lang="en-US" altLang="zh-CN" dirty="0"/>
              <a:t>2.</a:t>
            </a:r>
            <a:r>
              <a:rPr lang="zh-CN" altLang="en-US" dirty="0"/>
              <a:t>库区内的杂物、易燃物应及时清理，排水沟保持畅通。</a:t>
            </a:r>
            <a:endParaRPr lang="zh-CN" altLang="en-US" dirty="0"/>
          </a:p>
          <a:p>
            <a:pPr lvl="0" algn="just" eaLnBrk="1" hangingPunct="1"/>
            <a:r>
              <a:rPr lang="zh-CN" altLang="en-US" dirty="0"/>
              <a:t>㈤温湿度条件表</a:t>
            </a:r>
            <a:endParaRPr lang="zh-CN" altLang="en-US" dirty="0"/>
          </a:p>
          <a:p>
            <a:pPr lvl="0" eaLnBrk="1" hangingPunct="1"/>
            <a:endParaRPr lang="en-US"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105475" name="Rectangle 2"/>
          <p:cNvSpPr>
            <a:spLocks noTextEdit="1"/>
          </p:cNvSpPr>
          <p:nvPr>
            <p:ph type="sldImg"/>
          </p:nvPr>
        </p:nvSpPr>
        <p:spPr>
          <a:solidFill>
            <a:srgbClr val="FFFFFF">
              <a:alpha val="100000"/>
            </a:srgbClr>
          </a:solidFill>
          <a:ln/>
        </p:spPr>
      </p:sp>
      <p:sp>
        <p:nvSpPr>
          <p:cNvPr id="10547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zh-CN" altLang="en-US" dirty="0"/>
              <a:t>分析研究危险化学品储存发生火灾的原因，对加强危险化学品的安全储存管理会是有益处的。</a:t>
            </a:r>
            <a:endParaRPr lang="zh-CN" altLang="en-US" dirty="0"/>
          </a:p>
          <a:p>
            <a:pPr lvl="0" algn="just" eaLnBrk="1" hangingPunct="1"/>
            <a:r>
              <a:rPr lang="zh-CN" altLang="en-US" dirty="0"/>
              <a:t>物质燃烧必须具备三个条件：即可燃物；助燃物；着火源。不论固体、液体或气体物质，凡是与空气中的氧气或其他氧化剂起剧烈化学反应的都是可燃物。帮助和支持燃烧的物质叫助燃物，主要是空气中的氧。凡是能引起可燃物质燃烧的热能都叫着火源。</a:t>
            </a:r>
            <a:endParaRPr lang="zh-CN" altLang="en-US" dirty="0"/>
          </a:p>
          <a:p>
            <a:pPr lvl="0" algn="just" eaLnBrk="1" hangingPunct="1"/>
            <a:r>
              <a:rPr lang="zh-CN" altLang="en-US" dirty="0"/>
              <a:t>总结多年的经验和案例，危险品储存发生火灾的原因主要有以下九种情况：</a:t>
            </a:r>
            <a:endParaRPr lang="zh-CN" altLang="en-US" dirty="0"/>
          </a:p>
          <a:p>
            <a:pPr lvl="0" algn="just" eaLnBrk="1" hangingPunct="1"/>
            <a:r>
              <a:rPr lang="en-US" altLang="zh-CN" u="sng" dirty="0"/>
              <a:t>1.</a:t>
            </a:r>
            <a:r>
              <a:rPr lang="zh-CN" altLang="en-US" u="sng" dirty="0"/>
              <a:t>着火源控制不严。</a:t>
            </a:r>
            <a:r>
              <a:rPr lang="zh-CN" altLang="en-US" dirty="0"/>
              <a:t>着火源是指可燃物燃烧的一切热能源，包括明火焰、赤热体、火星和火花、化学能等。在危险化学品的储存过程中的着火源主要有两个方面：</a:t>
            </a:r>
            <a:endParaRPr lang="zh-CN" altLang="en-US" dirty="0"/>
          </a:p>
          <a:p>
            <a:pPr lvl="0" algn="just" eaLnBrk="1" hangingPunct="1"/>
            <a:r>
              <a:rPr lang="zh-CN" altLang="en-US" dirty="0"/>
              <a:t>一是外来火种。如烟囱飞火、汽车排气管的火星、库房周围的明火作业、吸烟的烟头等。</a:t>
            </a:r>
            <a:endParaRPr lang="zh-CN" altLang="en-US" dirty="0"/>
          </a:p>
          <a:p>
            <a:pPr lvl="0" algn="just" eaLnBrk="1" hangingPunct="1"/>
            <a:r>
              <a:rPr lang="zh-CN" altLang="en-US" dirty="0"/>
              <a:t>二是内部设备不良，操作不当引起的电火花、撞击火花和太阳能、化学能等。如电器设备不防爆或防爆等级不够，装卸作业使用铁质工具碰击打火，露天存放时太阳的曝晒等。</a:t>
            </a:r>
            <a:endParaRPr lang="zh-CN" altLang="en-US" dirty="0"/>
          </a:p>
          <a:p>
            <a:pPr lvl="0" algn="just" eaLnBrk="1" hangingPunct="1"/>
            <a:r>
              <a:rPr lang="en-US" altLang="zh-CN" u="sng" dirty="0"/>
              <a:t>2.</a:t>
            </a:r>
            <a:r>
              <a:rPr lang="zh-CN" altLang="en-US" u="sng" dirty="0"/>
              <a:t>性质相互抵触的物品混存。</a:t>
            </a:r>
            <a:r>
              <a:rPr lang="zh-CN" altLang="en-US" dirty="0"/>
              <a:t>出现混存性质抵触的危险化学品往往是由于保管人员缺乏知识或者是有些危险化学品出厂时缺少鉴定；也有的企业因储存场地缺少而任意临时混存。造成性质抵触的危险化学品因包装容器渗漏等原因发生化学反应而起火。</a:t>
            </a:r>
            <a:endParaRPr lang="zh-CN" altLang="en-US" dirty="0"/>
          </a:p>
          <a:p>
            <a:pPr lvl="0" algn="just" eaLnBrk="1" hangingPunct="1"/>
            <a:r>
              <a:rPr lang="en-US" altLang="zh-CN" u="sng" dirty="0"/>
              <a:t>3.</a:t>
            </a:r>
            <a:r>
              <a:rPr lang="zh-CN" altLang="en-US" u="sng" dirty="0"/>
              <a:t>产品变质。</a:t>
            </a:r>
            <a:r>
              <a:rPr lang="zh-CN" altLang="en-US" dirty="0"/>
              <a:t>有些危险化学品已经长期不用，仍废置在仓库中，有不及时处理，往往因变质而引起事故。如硝化甘油安全储存期为</a:t>
            </a:r>
            <a:r>
              <a:rPr lang="en-US" altLang="zh-CN" dirty="0"/>
              <a:t>8</a:t>
            </a:r>
            <a:r>
              <a:rPr lang="zh-CN" altLang="en-US" dirty="0"/>
              <a:t>个月逾期后自燃的可能性很大，而且在低温时容易析出结晶，当固液两相共存时灵敏性特别高，当微小的外力作用就会使其分解而爆炸。</a:t>
            </a:r>
            <a:endParaRPr lang="zh-CN" altLang="en-US" dirty="0"/>
          </a:p>
          <a:p>
            <a:pPr lvl="0" algn="just" eaLnBrk="1" hangingPunct="1"/>
            <a:r>
              <a:rPr lang="en-US" altLang="zh-CN" u="sng" dirty="0"/>
              <a:t>4.</a:t>
            </a:r>
            <a:r>
              <a:rPr lang="zh-CN" altLang="en-US" u="sng" dirty="0"/>
              <a:t>养护管理不善。</a:t>
            </a:r>
            <a:r>
              <a:rPr lang="zh-CN" altLang="en-US" dirty="0"/>
              <a:t>仓库建筑条件差，不适应所存物品的要求，如不采取隔热措施，使物品受热；因保管不善，仓库漏雨进水使物品受潮；盛装的容器破漏，使物品接触空气等均会引起着火或爆炸。</a:t>
            </a:r>
            <a:endParaRPr lang="zh-CN" altLang="en-US" dirty="0"/>
          </a:p>
          <a:p>
            <a:pPr lvl="0" algn="just" eaLnBrk="1" hangingPunct="1"/>
            <a:r>
              <a:rPr lang="en-US" altLang="zh-CN" u="sng" dirty="0"/>
              <a:t>5.</a:t>
            </a:r>
            <a:r>
              <a:rPr lang="zh-CN" altLang="en-US" u="sng" dirty="0"/>
              <a:t>包装损坏或不符合要求。</a:t>
            </a:r>
            <a:r>
              <a:rPr lang="zh-CN" altLang="en-US" dirty="0"/>
              <a:t>危险化学品容器包装损坏，或者出厂的包装不符合安全要求，都会引起事故。</a:t>
            </a:r>
            <a:endParaRPr lang="zh-CN" altLang="en-US" dirty="0"/>
          </a:p>
          <a:p>
            <a:pPr lvl="0" algn="just" eaLnBrk="1" hangingPunct="1"/>
            <a:r>
              <a:rPr lang="en-US" altLang="zh-CN" u="sng" dirty="0"/>
              <a:t>6.</a:t>
            </a:r>
            <a:r>
              <a:rPr lang="zh-CN" altLang="en-US" u="sng" dirty="0"/>
              <a:t>违反操作规程。</a:t>
            </a:r>
            <a:r>
              <a:rPr lang="zh-CN" altLang="en-US" dirty="0"/>
              <a:t>搬运危险化学品没有轻装轻卸；或者堆垛过高不稳，发生倒桩；或在库内改装打包，封焊修理等违反安全操作规程造成事故。</a:t>
            </a:r>
            <a:endParaRPr lang="zh-CN" altLang="en-US" dirty="0"/>
          </a:p>
          <a:p>
            <a:pPr lvl="0" algn="just" eaLnBrk="1" hangingPunct="1"/>
            <a:r>
              <a:rPr lang="en-US" altLang="zh-CN" u="sng" dirty="0"/>
              <a:t>7.</a:t>
            </a:r>
            <a:r>
              <a:rPr lang="zh-CN" altLang="en-US" u="sng" dirty="0"/>
              <a:t>建筑物不符合存放要求。</a:t>
            </a:r>
            <a:r>
              <a:rPr lang="zh-CN" altLang="en-US" dirty="0"/>
              <a:t>危险品库房的建筑设施不符合要求，造成库内温度过高，通风不良，湿度过大，漏雨进水，阳光直射，有的缺少保温设施，使物品达不到安全储存的要求而发生火灾。</a:t>
            </a:r>
            <a:endParaRPr lang="zh-CN" altLang="en-US" dirty="0"/>
          </a:p>
          <a:p>
            <a:pPr lvl="0" algn="just" eaLnBrk="1" hangingPunct="1"/>
            <a:r>
              <a:rPr lang="en-US" altLang="zh-CN" u="sng" dirty="0"/>
              <a:t>8.</a:t>
            </a:r>
            <a:r>
              <a:rPr lang="zh-CN" altLang="en-US" u="sng" dirty="0"/>
              <a:t>雷击。</a:t>
            </a:r>
            <a:r>
              <a:rPr lang="zh-CN" altLang="en-US" dirty="0"/>
              <a:t>危险品仓库一般都设在城镇郊外空旷地带的独立的建筑物或是露天的储罐或是堆垛区十分容易遭雷击。</a:t>
            </a:r>
            <a:endParaRPr lang="zh-CN" altLang="en-US" dirty="0"/>
          </a:p>
          <a:p>
            <a:pPr lvl="0" algn="just" eaLnBrk="1" hangingPunct="1"/>
            <a:r>
              <a:rPr lang="en-US" altLang="zh-CN" u="sng" dirty="0"/>
              <a:t>9.</a:t>
            </a:r>
            <a:r>
              <a:rPr lang="zh-CN" altLang="en-US" u="sng" dirty="0"/>
              <a:t>着火扑救不当。</a:t>
            </a:r>
            <a:r>
              <a:rPr lang="zh-CN" altLang="en-US" dirty="0"/>
              <a:t>着火时因不熟悉危险化学品的性能和灭火方法，使用不当的灭火器材使火灾扩大，造成更大的危险。</a:t>
            </a:r>
            <a:endParaRPr lang="zh-CN" altLang="en-US" dirty="0"/>
          </a:p>
          <a:p>
            <a:pPr lvl="0" eaLnBrk="1" hangingPunct="1"/>
            <a:endParaRPr lang="en-US"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107523" name="Rectangle 2"/>
          <p:cNvSpPr>
            <a:spLocks noTextEdit="1"/>
          </p:cNvSpPr>
          <p:nvPr>
            <p:ph type="sldImg"/>
          </p:nvPr>
        </p:nvSpPr>
        <p:spPr>
          <a:solidFill>
            <a:srgbClr val="FFFFFF">
              <a:alpha val="100000"/>
            </a:srgbClr>
          </a:solidFill>
          <a:ln/>
        </p:spPr>
      </p:sp>
      <p:sp>
        <p:nvSpPr>
          <p:cNvPr id="107524"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en-US" altLang="zh-CN" u="sng" dirty="0"/>
              <a:t>《</a:t>
            </a:r>
            <a:r>
              <a:rPr lang="zh-CN" altLang="en-US" u="sng" dirty="0"/>
              <a:t>条例</a:t>
            </a:r>
            <a:r>
              <a:rPr lang="en-US" altLang="zh-CN" u="sng" dirty="0"/>
              <a:t>》</a:t>
            </a:r>
            <a:r>
              <a:rPr lang="zh-CN" altLang="en-US" u="sng" dirty="0"/>
              <a:t>第十六条、第十七条、第十八条提出了储存危险化学品的安全设施、设备、防护、通讯、报警装置要求。明确了实行储存危险化学品装置的安全评价的规定。                    </a:t>
            </a:r>
            <a:r>
              <a:rPr lang="zh-CN" altLang="en-US" dirty="0"/>
              <a:t>                                                                                                                                                                                                                                                                                                                                                                                                                                                           </a:t>
            </a:r>
            <a:endParaRPr lang="zh-CN" altLang="en-US" dirty="0"/>
          </a:p>
          <a:p>
            <a:pPr lvl="0" algn="just" eaLnBrk="1" hangingPunct="1"/>
            <a:r>
              <a:rPr lang="zh-CN" altLang="en-US" dirty="0"/>
              <a:t>生产、储存、使用危险化学品的，应当根据危险化学品的种类、特性，在车间、库房等作业场所设置相应的监测、通风、防晒、调温、防火、灭火、防爆、泄压、防毒、消毒、中和、防潮、防雷、防静电、防腐、防渗漏、防护围堤或者隔离操作等安全设施、设备，并按照国家标准和国家有关规定进行维护、保养，保证符合安全运行要求。  </a:t>
            </a:r>
            <a:endParaRPr lang="zh-CN" altLang="en-US" dirty="0"/>
          </a:p>
          <a:p>
            <a:pPr lvl="0" algn="just" eaLnBrk="1" hangingPunct="1"/>
            <a:r>
              <a:rPr lang="zh-CN" altLang="en-US" dirty="0"/>
              <a:t>危险化学品的生产、储存、使用单位，应当在生产、储存和使用场所设置通讯、报警装置，并保证在任何情况下处于正常适用状态。</a:t>
            </a:r>
            <a:endParaRPr lang="zh-CN" altLang="en-US" dirty="0"/>
          </a:p>
          <a:p>
            <a:pPr lvl="0" algn="just" eaLnBrk="1" hangingPunct="1"/>
            <a:r>
              <a:rPr lang="zh-CN" altLang="en-US" u="sng" dirty="0"/>
              <a:t>生产、储存、使用剧毒化学品的单位，应当对本单位的生产、储存装置每年进行一次安全评价；生产、储存、使用其他危险化学品的单位，应当对本单位的生产、储存装置每两年进行一次安全评价。</a:t>
            </a:r>
            <a:endParaRPr lang="zh-CN" altLang="en-US" dirty="0"/>
          </a:p>
          <a:p>
            <a:pPr lvl="0" algn="just" eaLnBrk="1" hangingPunct="1"/>
            <a:r>
              <a:rPr lang="zh-CN" altLang="en-US" dirty="0"/>
              <a:t>安全评价报告应当对生产、储存装置存在的安全问题提出整改方案。安全评价中发现生产、储存装置存在现实危险的，应当立即停止使用，予以更换或者修复，并采取相应的安全措施。  </a:t>
            </a:r>
            <a:endParaRPr lang="zh-CN" altLang="en-US" dirty="0"/>
          </a:p>
          <a:p>
            <a:pPr lvl="0" algn="just" eaLnBrk="1" hangingPunct="1"/>
            <a:r>
              <a:rPr lang="zh-CN" altLang="en-US" dirty="0"/>
              <a:t>安全评价报告应当报所在地设区的市级人民政府负责危险化学品安全监督管理综合工作的部门备案。</a:t>
            </a:r>
            <a:endParaRPr lang="zh-CN" altLang="en-US" dirty="0"/>
          </a:p>
          <a:p>
            <a:pPr lvl="0" algn="just" eaLnBrk="1" hangingPunct="1"/>
            <a:r>
              <a:rPr lang="zh-CN" altLang="en-US" dirty="0"/>
              <a:t> </a:t>
            </a:r>
            <a:endParaRPr lang="zh-CN" altLang="en-US" dirty="0"/>
          </a:p>
          <a:p>
            <a:pPr lvl="0" eaLnBrk="1" hangingPunct="1"/>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18435" name="Rectangle 2"/>
          <p:cNvSpPr>
            <a:spLocks noTextEdit="1"/>
          </p:cNvSpPr>
          <p:nvPr>
            <p:ph type="sldImg"/>
          </p:nvPr>
        </p:nvSpPr>
        <p:spPr>
          <a:solidFill>
            <a:srgbClr val="FFFFFF">
              <a:alpha val="100000"/>
            </a:srgbClr>
          </a:solidFill>
          <a:ln/>
        </p:spPr>
      </p:sp>
      <p:sp>
        <p:nvSpPr>
          <p:cNvPr id="18436"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zh-CN" altLang="en-US" dirty="0"/>
              <a:t>无论整装储存还是散装储存都潜在有很大的危险。所以，必须用科学的态度从严管理，万万不能马虎从事。</a:t>
            </a:r>
            <a:endParaRPr lang="zh-CN" altLang="en-US" dirty="0"/>
          </a:p>
          <a:p>
            <a:pPr lvl="0" eaLnBrk="1" hangingPunct="1"/>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21507" name="Rectangle 2"/>
          <p:cNvSpPr>
            <a:spLocks noTextEdit="1"/>
          </p:cNvSpPr>
          <p:nvPr>
            <p:ph type="sldImg"/>
          </p:nvPr>
        </p:nvSpPr>
        <p:spPr>
          <a:solidFill>
            <a:srgbClr val="FFFFFF">
              <a:alpha val="100000"/>
            </a:srgbClr>
          </a:solidFill>
          <a:ln/>
        </p:spPr>
      </p:sp>
      <p:sp>
        <p:nvSpPr>
          <p:cNvPr id="2150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r>
              <a:rPr lang="en-US" altLang="zh-CN" dirty="0"/>
              <a:t>GB13690-92</a:t>
            </a:r>
            <a:r>
              <a:rPr lang="zh-CN" altLang="en-US" dirty="0"/>
              <a:t>讲危险化学品分为八类。条例范围为七类。进口危险化学品包括在内。</a:t>
            </a:r>
            <a:endParaRPr lang="zh-CN" altLang="en-US" dirty="0"/>
          </a:p>
          <a:p>
            <a:pPr lvl="0" eaLnBrk="1" hangingPunct="1"/>
            <a:r>
              <a:rPr lang="en-US" altLang="zh-CN" dirty="0"/>
              <a:t>《</a:t>
            </a:r>
            <a:r>
              <a:rPr lang="zh-CN" altLang="en-US" dirty="0"/>
              <a:t>条例</a:t>
            </a:r>
            <a:r>
              <a:rPr lang="en-US" altLang="zh-CN" dirty="0"/>
              <a:t>》</a:t>
            </a:r>
            <a:r>
              <a:rPr lang="zh-CN" altLang="en-US" dirty="0"/>
              <a:t>第七十一条明确了监控化学品、属于药品的危险化学品和农药的安全管理，依照条例的规定执行；国家另有规定的，依照其规定。</a:t>
            </a:r>
            <a:endParaRPr lang="zh-CN" altLang="en-US" dirty="0"/>
          </a:p>
          <a:p>
            <a:pPr lvl="0" algn="just" eaLnBrk="1" hangingPunct="1"/>
            <a:r>
              <a:rPr lang="zh-CN" altLang="en-US" dirty="0"/>
              <a:t>民用爆炸品、放射性物品、核能物质和城镇燃气的安全管理，不适用本条例。</a:t>
            </a:r>
            <a:endParaRPr lang="zh-CN" altLang="en-US" dirty="0"/>
          </a:p>
          <a:p>
            <a:pPr lvl="0" algn="just" eaLnBrk="1" hangingPunct="1"/>
            <a:r>
              <a:rPr lang="en-US" altLang="zh-CN" dirty="0"/>
              <a:t>《</a:t>
            </a:r>
            <a:r>
              <a:rPr lang="zh-CN" altLang="en-US" dirty="0"/>
              <a:t>条例</a:t>
            </a:r>
            <a:r>
              <a:rPr lang="en-US" altLang="zh-CN" dirty="0"/>
              <a:t>》</a:t>
            </a:r>
            <a:r>
              <a:rPr lang="zh-CN" altLang="en-US" dirty="0"/>
              <a:t>第七十二条明确进口危险化学品的经营、储存、运输、使用和处置进口废弃危险化学品，依照本条例的规定执行。但是，危险化学品的进出口管理依照国家有关规定执行。    </a:t>
            </a:r>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24579" name="Rectangle 2"/>
          <p:cNvSpPr>
            <a:spLocks noTextEdit="1"/>
          </p:cNvSpPr>
          <p:nvPr>
            <p:ph type="sldImg"/>
          </p:nvPr>
        </p:nvSpPr>
        <p:spPr>
          <a:solidFill>
            <a:srgbClr val="FFFFFF">
              <a:alpha val="100000"/>
            </a:srgbClr>
          </a:solidFill>
          <a:ln/>
        </p:spPr>
      </p:sp>
      <p:sp>
        <p:nvSpPr>
          <p:cNvPr id="2458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zh-CN" altLang="en-US" dirty="0"/>
              <a:t>在储存过程中按照对危险化学品的养护的技术要求进一步的归类称为易燃易爆性商品。</a:t>
            </a:r>
            <a:r>
              <a:rPr lang="en-US" altLang="zh-CN" dirty="0"/>
              <a:t>GB 17914-1999《</a:t>
            </a:r>
            <a:r>
              <a:rPr lang="zh-CN" altLang="en-US" dirty="0"/>
              <a:t>易燃易爆性商品储藏养护技术条件</a:t>
            </a:r>
            <a:r>
              <a:rPr lang="en-US" altLang="zh-CN" dirty="0"/>
              <a:t>》</a:t>
            </a:r>
            <a:endParaRPr lang="en-US" altLang="zh-CN" dirty="0"/>
          </a:p>
          <a:p>
            <a:pPr lvl="0" eaLnBrk="1" hangingPunct="1"/>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27651" name="Rectangle 2"/>
          <p:cNvSpPr>
            <a:spLocks noTextEdit="1"/>
          </p:cNvSpPr>
          <p:nvPr>
            <p:ph type="sldImg"/>
          </p:nvPr>
        </p:nvSpPr>
        <p:spPr>
          <a:solidFill>
            <a:srgbClr val="FFFFFF">
              <a:alpha val="100000"/>
            </a:srgbClr>
          </a:solidFill>
          <a:ln/>
        </p:spPr>
      </p:sp>
      <p:sp>
        <p:nvSpPr>
          <p:cNvPr id="27652"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31747" name="Rectangle 2"/>
          <p:cNvSpPr>
            <a:spLocks noTextEdit="1"/>
          </p:cNvSpPr>
          <p:nvPr>
            <p:ph type="sldImg"/>
          </p:nvPr>
        </p:nvSpPr>
        <p:spPr>
          <a:solidFill>
            <a:srgbClr val="FFFFFF">
              <a:alpha val="100000"/>
            </a:srgbClr>
          </a:solidFill>
          <a:ln/>
        </p:spPr>
      </p:sp>
      <p:sp>
        <p:nvSpPr>
          <p:cNvPr id="3174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zh-CN" altLang="en-US" dirty="0"/>
              <a:t>一级无机毒害品</a:t>
            </a:r>
            <a:endParaRPr lang="zh-CN" altLang="en-US" dirty="0"/>
          </a:p>
          <a:p>
            <a:pPr lvl="0" algn="just" eaLnBrk="1" hangingPunct="1"/>
            <a:r>
              <a:rPr lang="zh-CN" altLang="en-US" dirty="0"/>
              <a:t>氰及其化合物：如氰化钾等；</a:t>
            </a:r>
            <a:endParaRPr lang="zh-CN" altLang="en-US" dirty="0"/>
          </a:p>
          <a:p>
            <a:pPr lvl="0" algn="just" eaLnBrk="1" hangingPunct="1"/>
            <a:r>
              <a:rPr lang="zh-CN" altLang="en-US" dirty="0"/>
              <a:t>砷及其化合物：如三氧化</a:t>
            </a:r>
            <a:r>
              <a:rPr lang="en-US" altLang="zh-CN" dirty="0"/>
              <a:t>(</a:t>
            </a:r>
            <a:r>
              <a:rPr lang="zh-CN" altLang="en-US" dirty="0"/>
              <a:t>二</a:t>
            </a:r>
            <a:r>
              <a:rPr lang="en-US" altLang="zh-CN" dirty="0"/>
              <a:t>)</a:t>
            </a:r>
            <a:r>
              <a:rPr lang="zh-CN" altLang="en-US" dirty="0"/>
              <a:t>砷等；</a:t>
            </a:r>
            <a:endParaRPr lang="zh-CN" altLang="en-US" dirty="0"/>
          </a:p>
          <a:p>
            <a:pPr lvl="0" algn="just" eaLnBrk="1" hangingPunct="1"/>
            <a:r>
              <a:rPr lang="zh-CN" altLang="en-US" dirty="0"/>
              <a:t>硒及其化合物：如二氧化硒等：</a:t>
            </a:r>
            <a:endParaRPr lang="zh-CN" altLang="en-US" dirty="0"/>
          </a:p>
          <a:p>
            <a:pPr lvl="0" algn="just" eaLnBrk="1" hangingPunct="1"/>
            <a:r>
              <a:rPr lang="zh-CN" altLang="en-US" dirty="0"/>
              <a:t>一级有机毒害品如有机磷、硫的化合物</a:t>
            </a:r>
            <a:r>
              <a:rPr lang="en-US" altLang="zh-CN" dirty="0"/>
              <a:t>(</a:t>
            </a:r>
            <a:r>
              <a:rPr lang="zh-CN" altLang="en-US" dirty="0"/>
              <a:t>农药</a:t>
            </a:r>
            <a:r>
              <a:rPr lang="en-US" altLang="zh-CN" dirty="0"/>
              <a:t>)</a:t>
            </a:r>
            <a:r>
              <a:rPr lang="zh-CN" altLang="en-US" dirty="0"/>
              <a:t>，硫酸二甲酯等。</a:t>
            </a:r>
            <a:endParaRPr lang="zh-CN" altLang="en-US" dirty="0"/>
          </a:p>
          <a:p>
            <a:pPr lvl="0" eaLnBrk="1" hangingPunct="1"/>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35843" name="Rectangle 2"/>
          <p:cNvSpPr>
            <a:spLocks noTextEdit="1"/>
          </p:cNvSpPr>
          <p:nvPr>
            <p:ph type="sldImg"/>
          </p:nvPr>
        </p:nvSpPr>
        <p:spPr>
          <a:solidFill>
            <a:srgbClr val="FFFFFF">
              <a:alpha val="100000"/>
            </a:srgbClr>
          </a:solidFill>
          <a:ln/>
        </p:spPr>
      </p:sp>
      <p:sp>
        <p:nvSpPr>
          <p:cNvPr id="35844"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39939" name="Rectangle 2"/>
          <p:cNvSpPr>
            <a:spLocks noTextEdit="1"/>
          </p:cNvSpPr>
          <p:nvPr>
            <p:ph type="sldImg"/>
          </p:nvPr>
        </p:nvSpPr>
        <p:spPr>
          <a:solidFill>
            <a:srgbClr val="FFFFFF">
              <a:alpha val="100000"/>
            </a:srgbClr>
          </a:solidFill>
          <a:ln/>
        </p:spPr>
      </p:sp>
      <p:sp>
        <p:nvSpPr>
          <p:cNvPr id="39940"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eaLnBrk="1" hangingPunct="1"/>
            <a:r>
              <a:rPr lang="zh-CN" altLang="en-US" dirty="0"/>
              <a:t>明确市场准入条件</a:t>
            </a:r>
            <a:endParaRPr lang="zh-CN" altLang="en-US" dirty="0"/>
          </a:p>
          <a:p>
            <a:pPr lvl="0" eaLnBrk="1" hangingPunct="1"/>
            <a:r>
              <a:rPr lang="zh-CN" altLang="en-US" dirty="0"/>
              <a:t>要求要严格</a:t>
            </a:r>
            <a:endParaRPr lang="zh-CN" altLang="en-US" dirty="0"/>
          </a:p>
          <a:p>
            <a:pPr lvl="0" eaLnBrk="1" hangingPunct="1"/>
            <a:r>
              <a:rPr lang="zh-CN" altLang="en-US" dirty="0"/>
              <a:t>规划设计要科学</a:t>
            </a:r>
            <a:endParaRPr lang="zh-CN" altLang="en-US" dirty="0"/>
          </a:p>
          <a:p>
            <a:pPr lvl="0" eaLnBrk="1" hangingPunct="1"/>
            <a:r>
              <a:rPr lang="zh-CN" altLang="en-US" dirty="0"/>
              <a:t>不合格的要淘汰，不能存放危险化学品</a:t>
            </a:r>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7"/>
          <p:cNvSpPr txBox="1">
            <a:spLocks noGrp="1"/>
          </p:cNvSpPr>
          <p:nvPr>
            <p:ph type="sldNum" sz="quarter"/>
          </p:nvPr>
        </p:nvSpPr>
        <p:spPr>
          <a:xfrm>
            <a:off x="3886200" y="8686800"/>
            <a:ext cx="2971800" cy="457200"/>
          </a:xfrm>
          <a:prstGeom prst="rect">
            <a:avLst/>
          </a:prstGeom>
          <a:noFill/>
          <a:ln w="9525">
            <a:noFill/>
          </a:ln>
        </p:spPr>
        <p:txBody>
          <a:bodyPr anchor="b" anchorCtr="0"/>
          <a:p>
            <a:pPr lvl="0" algn="r" eaLnBrk="1" hangingPunct="1"/>
            <a:fld id="{9A0DB2DC-4C9A-4742-B13C-FB6460FD3503}" type="slidenum">
              <a:rPr lang="en-US" altLang="zh-CN" sz="1200" b="1" dirty="0">
                <a:ea typeface="宋体" panose="02010600030101010101" pitchFamily="2" charset="-122"/>
              </a:rPr>
            </a:fld>
            <a:endParaRPr lang="en-US" altLang="zh-CN" sz="1200" b="1" dirty="0">
              <a:ea typeface="宋体" panose="02010600030101010101" pitchFamily="2" charset="-122"/>
            </a:endParaRPr>
          </a:p>
        </p:txBody>
      </p:sp>
      <p:sp>
        <p:nvSpPr>
          <p:cNvPr id="41987" name="Rectangle 2"/>
          <p:cNvSpPr>
            <a:spLocks noTextEdit="1"/>
          </p:cNvSpPr>
          <p:nvPr>
            <p:ph type="sldImg"/>
          </p:nvPr>
        </p:nvSpPr>
        <p:spPr>
          <a:solidFill>
            <a:srgbClr val="FFFFFF">
              <a:alpha val="100000"/>
            </a:srgbClr>
          </a:solidFill>
          <a:ln/>
        </p:spPr>
      </p:sp>
      <p:sp>
        <p:nvSpPr>
          <p:cNvPr id="41988" name="Rectangle 3"/>
          <p:cNvSpPr/>
          <p:nvPr>
            <p:ph type="body" idx="1"/>
          </p:nvPr>
        </p:nvSpPr>
        <p:spPr>
          <a:solidFill>
            <a:srgbClr val="FFFFFF">
              <a:alpha val="100000"/>
            </a:srgbClr>
          </a:solidFill>
          <a:ln>
            <a:solidFill>
              <a:srgbClr val="000000">
                <a:alpha val="100000"/>
              </a:srgbClr>
            </a:solidFill>
            <a:miter lim="800000"/>
          </a:ln>
        </p:spPr>
        <p:txBody>
          <a:bodyPr wrap="square" lIns="91440" tIns="45720" rIns="91440" bIns="45720" anchor="t" anchorCtr="0"/>
          <a:p>
            <a:pPr lvl="0" algn="just" eaLnBrk="1" hangingPunct="1"/>
            <a:r>
              <a:rPr lang="en-US" altLang="zh-CN" dirty="0"/>
              <a:t>1</a:t>
            </a:r>
            <a:r>
              <a:rPr lang="zh-CN" altLang="en-US" dirty="0"/>
              <a:t>。关键是危险化学品储存企业的数量和储存危险化学品等级的规划安排。</a:t>
            </a:r>
            <a:endParaRPr lang="zh-CN" altLang="en-US" dirty="0"/>
          </a:p>
          <a:p>
            <a:pPr lvl="0" algn="just" eaLnBrk="1" hangingPunct="1"/>
            <a:r>
              <a:rPr lang="zh-CN" altLang="en-US" dirty="0"/>
              <a:t>要考虑到：本地区的经济发展定位；危险化学品的生产和消费的发展品类数量的预测；设施地点位置的规划；专业危险化学品的储存宜于相对集中。</a:t>
            </a:r>
            <a:endParaRPr lang="zh-CN" altLang="en-US" dirty="0"/>
          </a:p>
          <a:p>
            <a:pPr lvl="0" algn="just" eaLnBrk="1" hangingPunct="1"/>
            <a:r>
              <a:rPr lang="en-US" altLang="zh-CN" u="sng" dirty="0"/>
              <a:t>3.</a:t>
            </a:r>
            <a:r>
              <a:rPr lang="zh-CN" altLang="en-US" u="sng" dirty="0"/>
              <a:t>地点的选择：</a:t>
            </a:r>
            <a:r>
              <a:rPr lang="en-US" altLang="zh-CN" u="sng" dirty="0"/>
              <a:t>《</a:t>
            </a:r>
            <a:r>
              <a:rPr lang="zh-CN" altLang="en-US" u="sng" dirty="0"/>
              <a:t>条例</a:t>
            </a:r>
            <a:r>
              <a:rPr lang="en-US" altLang="zh-CN" u="sng" dirty="0"/>
              <a:t>》</a:t>
            </a:r>
            <a:r>
              <a:rPr lang="zh-CN" altLang="en-US" u="sng" dirty="0"/>
              <a:t>第十条规定</a:t>
            </a:r>
            <a:r>
              <a:rPr lang="zh-CN" altLang="en-US" dirty="0"/>
              <a:t>：除运输工具加油站、加气站外，危险化学品的生产装置和储存数量构成重大危险源的储存设施，与下列场所、区域的距离必须符合国家标准或者国家有关规定： </a:t>
            </a:r>
            <a:r>
              <a:rPr lang="zh-CN" altLang="en-US" dirty="0">
                <a:ea typeface="楷体_GB2312" pitchFamily="49" charset="-122"/>
              </a:rPr>
              <a:t>                         </a:t>
            </a:r>
            <a:endParaRPr lang="zh-CN" altLang="en-US" dirty="0"/>
          </a:p>
          <a:p>
            <a:pPr lvl="0" algn="just" eaLnBrk="1" hangingPunct="1"/>
            <a:r>
              <a:rPr lang="zh-CN" altLang="en-US" dirty="0"/>
              <a:t>⑴居民区、商业中心、公园等人口密集区域；</a:t>
            </a:r>
            <a:endParaRPr lang="zh-CN" altLang="en-US" dirty="0"/>
          </a:p>
          <a:p>
            <a:pPr lvl="0" algn="just" eaLnBrk="1" hangingPunct="1"/>
            <a:r>
              <a:rPr lang="zh-CN" altLang="en-US" dirty="0"/>
              <a:t>⑵学校、医院、影剧院、体育场</a:t>
            </a:r>
            <a:r>
              <a:rPr lang="en-US" altLang="zh-CN" dirty="0"/>
              <a:t>(</a:t>
            </a:r>
            <a:r>
              <a:rPr lang="zh-CN" altLang="en-US" dirty="0"/>
              <a:t>馆</a:t>
            </a:r>
            <a:r>
              <a:rPr lang="en-US" altLang="zh-CN" dirty="0"/>
              <a:t>)</a:t>
            </a:r>
            <a:r>
              <a:rPr lang="zh-CN" altLang="en-US" dirty="0"/>
              <a:t>等公共设施；</a:t>
            </a:r>
            <a:endParaRPr lang="zh-CN" altLang="en-US" dirty="0"/>
          </a:p>
          <a:p>
            <a:pPr lvl="0" algn="just" eaLnBrk="1" hangingPunct="1"/>
            <a:r>
              <a:rPr lang="zh-CN" altLang="en-US" dirty="0"/>
              <a:t>    ⑶供水水源、水厂及水源保护区；                        </a:t>
            </a:r>
            <a:endParaRPr lang="zh-CN" altLang="en-US" dirty="0"/>
          </a:p>
          <a:p>
            <a:pPr lvl="0" algn="just" eaLnBrk="1" hangingPunct="1"/>
            <a:r>
              <a:rPr lang="zh-CN" altLang="en-US" dirty="0"/>
              <a:t>  ⑷车站、码头</a:t>
            </a:r>
            <a:r>
              <a:rPr lang="en-US" altLang="zh-CN" dirty="0"/>
              <a:t>(</a:t>
            </a:r>
            <a:r>
              <a:rPr lang="zh-CN" altLang="en-US" dirty="0"/>
              <a:t>按照国家规定，经批准，专门从事危险化学品装卸作业的除外</a:t>
            </a:r>
            <a:r>
              <a:rPr lang="en-US" altLang="zh-CN" dirty="0"/>
              <a:t>)</a:t>
            </a:r>
            <a:r>
              <a:rPr lang="zh-CN" altLang="en-US" dirty="0"/>
              <a:t>、机场以及公路、铁路、水路交通干线、地铁风亭及出入口；                                              </a:t>
            </a:r>
            <a:endParaRPr lang="zh-CN" altLang="en-US" dirty="0"/>
          </a:p>
          <a:p>
            <a:pPr lvl="0" algn="just" eaLnBrk="1" hangingPunct="1"/>
            <a:r>
              <a:rPr lang="zh-CN" altLang="en-US" dirty="0"/>
              <a:t>    ⑸基本农田保护区、畜牧区、渔业水域和种子、种畜、水产苗种生产基地；                                              </a:t>
            </a:r>
            <a:endParaRPr lang="zh-CN" altLang="en-US" dirty="0"/>
          </a:p>
          <a:p>
            <a:pPr lvl="0" algn="just" eaLnBrk="1" hangingPunct="1"/>
            <a:r>
              <a:rPr lang="zh-CN" altLang="en-US" dirty="0"/>
              <a:t>    ⑹河流、湖泊、风景名胜区和自然保护区；            </a:t>
            </a:r>
            <a:endParaRPr lang="zh-CN" altLang="en-US" dirty="0"/>
          </a:p>
          <a:p>
            <a:pPr lvl="0" algn="just" eaLnBrk="1" hangingPunct="1"/>
            <a:r>
              <a:rPr lang="zh-CN" altLang="en-US" dirty="0"/>
              <a:t>⑺军事禁区、军事管理区；                              </a:t>
            </a:r>
            <a:endParaRPr lang="zh-CN" altLang="en-US" dirty="0"/>
          </a:p>
          <a:p>
            <a:pPr lvl="0" algn="just" eaLnBrk="1" hangingPunct="1"/>
            <a:r>
              <a:rPr lang="zh-CN" altLang="en-US" dirty="0"/>
              <a:t>⑻法律、行政法规规定予以保护的其他区域。</a:t>
            </a:r>
            <a:endParaRPr lang="zh-CN" altLang="en-US" dirty="0"/>
          </a:p>
          <a:p>
            <a:pPr lvl="0" eaLnBrk="1" hangingPunct="1"/>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6.jpe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sp>
        <p:nvSpPr>
          <p:cNvPr id="15" name="Rectangle 11"/>
          <p:cNvSpPr>
            <a:spLocks noChangeArrowheads="1"/>
          </p:cNvSpPr>
          <p:nvPr/>
        </p:nvSpPr>
        <p:spPr bwMode="gray">
          <a:xfrm>
            <a:off x="3124200" y="2133600"/>
            <a:ext cx="1981200" cy="152400"/>
          </a:xfrm>
          <a:prstGeom prst="rect">
            <a:avLst/>
          </a:prstGeom>
          <a:solidFill>
            <a:schemeClr val="bg1"/>
          </a:solid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6" name="Rectangle 12"/>
          <p:cNvSpPr>
            <a:spLocks noChangeArrowheads="1"/>
          </p:cNvSpPr>
          <p:nvPr/>
        </p:nvSpPr>
        <p:spPr bwMode="gray">
          <a:xfrm>
            <a:off x="0" y="6629400"/>
            <a:ext cx="9144000" cy="228600"/>
          </a:xfrm>
          <a:prstGeom prst="rect">
            <a:avLst/>
          </a:prstGeom>
          <a:gradFill rotWithShape="0">
            <a:gsLst>
              <a:gs pos="0">
                <a:schemeClr val="accent2"/>
              </a:gs>
              <a:gs pos="100000">
                <a:schemeClr val="accent2">
                  <a:gamma/>
                  <a:shade val="69804"/>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7" name="Rectangle 16"/>
          <p:cNvSpPr>
            <a:spLocks noChangeArrowheads="1"/>
          </p:cNvSpPr>
          <p:nvPr/>
        </p:nvSpPr>
        <p:spPr bwMode="auto">
          <a:xfrm>
            <a:off x="4191000" y="609600"/>
            <a:ext cx="1524000" cy="533400"/>
          </a:xfrm>
          <a:prstGeom prst="rect">
            <a:avLst/>
          </a:prstGeom>
          <a:noFill/>
          <a:ln>
            <a:noFill/>
          </a:ln>
          <a:effectLst/>
        </p:spPr>
        <p:txBody>
          <a:bodyP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ctr" defTabSz="914400" rtl="0" eaLnBrk="1" fontAlgn="base" latinLnBrk="1" hangingPunct="1">
              <a:lnSpc>
                <a:spcPct val="100000"/>
              </a:lnSpc>
              <a:spcBef>
                <a:spcPct val="20000"/>
              </a:spcBef>
              <a:spcAft>
                <a:spcPct val="0"/>
              </a:spcAft>
              <a:buClrTx/>
              <a:buSzTx/>
              <a:buFontTx/>
              <a:buNone/>
              <a:defRPr/>
            </a:pPr>
            <a:endParaRPr kumimoji="1" lang="en-US" altLang="ko-KR" sz="3200" b="1" i="0" u="none" strike="noStrike" kern="1200" cap="none" spc="0" normalizeH="0" baseline="0" noProof="0">
              <a:ln>
                <a:noFill/>
              </a:ln>
              <a:solidFill>
                <a:schemeClr val="bg1"/>
              </a:solidFill>
              <a:effectLst/>
              <a:uLnTx/>
              <a:uFillTx/>
              <a:latin typeface="Arial" panose="020B0604020202020204" pitchFamily="34" charset="0"/>
              <a:ea typeface="제목돋움체" pitchFamily="18" charset="-127"/>
              <a:cs typeface="+mn-cs"/>
            </a:endParaRPr>
          </a:p>
        </p:txBody>
      </p:sp>
      <p:sp>
        <p:nvSpPr>
          <p:cNvPr id="2053" name="Line 17"/>
          <p:cNvSpPr/>
          <p:nvPr/>
        </p:nvSpPr>
        <p:spPr>
          <a:xfrm flipH="1">
            <a:off x="0" y="1219200"/>
            <a:ext cx="9144000" cy="0"/>
          </a:xfrm>
          <a:prstGeom prst="line">
            <a:avLst/>
          </a:prstGeom>
          <a:ln w="9525" cap="flat" cmpd="sng">
            <a:solidFill>
              <a:schemeClr val="bg1"/>
            </a:solidFill>
            <a:prstDash val="solid"/>
            <a:headEnd type="none" w="med" len="med"/>
            <a:tailEnd type="none" w="med" len="med"/>
          </a:ln>
        </p:spPr>
      </p:sp>
      <p:sp>
        <p:nvSpPr>
          <p:cNvPr id="19" name="Rectangle 25"/>
          <p:cNvSpPr>
            <a:spLocks noChangeArrowheads="1"/>
          </p:cNvSpPr>
          <p:nvPr/>
        </p:nvSpPr>
        <p:spPr bwMode="gray">
          <a:xfrm>
            <a:off x="0" y="4119563"/>
            <a:ext cx="1828800" cy="1241425"/>
          </a:xfrm>
          <a:prstGeom prst="rect">
            <a:avLst/>
          </a:prstGeom>
          <a:blipFill dpi="0" rotWithShape="1">
            <a:blip r:embed="rId2"/>
            <a:srcRect/>
            <a:stretch>
              <a:fillRect/>
            </a:stretch>
          </a:blip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0" name="Rectangle 26"/>
          <p:cNvSpPr>
            <a:spLocks noChangeArrowheads="1"/>
          </p:cNvSpPr>
          <p:nvPr/>
        </p:nvSpPr>
        <p:spPr bwMode="gray">
          <a:xfrm>
            <a:off x="0" y="5357813"/>
            <a:ext cx="1828800" cy="1268413"/>
          </a:xfrm>
          <a:prstGeom prst="rect">
            <a:avLst/>
          </a:prstGeom>
          <a:blipFill dpi="0" rotWithShape="1">
            <a:blip r:embed="rId3"/>
            <a:srcRect/>
            <a:stretch>
              <a:fillRect/>
            </a:stretch>
          </a:blip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1" name="Rectangle 27"/>
          <p:cNvSpPr>
            <a:spLocks noChangeArrowheads="1"/>
          </p:cNvSpPr>
          <p:nvPr/>
        </p:nvSpPr>
        <p:spPr bwMode="gray">
          <a:xfrm>
            <a:off x="1814513" y="4116388"/>
            <a:ext cx="1677988" cy="2509838"/>
          </a:xfrm>
          <a:prstGeom prst="rect">
            <a:avLst/>
          </a:prstGeom>
          <a:blipFill dpi="0" rotWithShape="1">
            <a:blip r:embed="rId4"/>
            <a:srcRect/>
            <a:stretch>
              <a:fillRect/>
            </a:stretch>
          </a:blip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2" name="Rectangle 29"/>
          <p:cNvSpPr>
            <a:spLocks noChangeArrowheads="1"/>
          </p:cNvSpPr>
          <p:nvPr/>
        </p:nvSpPr>
        <p:spPr bwMode="gray">
          <a:xfrm>
            <a:off x="7475538" y="5368925"/>
            <a:ext cx="1668463" cy="1255713"/>
          </a:xfrm>
          <a:prstGeom prst="rect">
            <a:avLst/>
          </a:prstGeom>
          <a:blipFill dpi="0" rotWithShape="1">
            <a:blip r:embed="rId5"/>
            <a:srcRect/>
            <a:stretch>
              <a:fillRect/>
            </a:stretch>
          </a:blip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3" name="Rectangle 30"/>
          <p:cNvSpPr>
            <a:spLocks noChangeArrowheads="1"/>
          </p:cNvSpPr>
          <p:nvPr/>
        </p:nvSpPr>
        <p:spPr bwMode="gray">
          <a:xfrm>
            <a:off x="6002338" y="4116388"/>
            <a:ext cx="1490663" cy="2505075"/>
          </a:xfrm>
          <a:prstGeom prst="rect">
            <a:avLst/>
          </a:prstGeom>
          <a:blipFill dpi="0" rotWithShape="1">
            <a:blip r:embed="rId6"/>
            <a:srcRect/>
            <a:stretch>
              <a:fillRect/>
            </a:stretch>
          </a:blip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4" name="Rectangle 31"/>
          <p:cNvSpPr>
            <a:spLocks noChangeArrowheads="1"/>
          </p:cNvSpPr>
          <p:nvPr/>
        </p:nvSpPr>
        <p:spPr bwMode="gray">
          <a:xfrm>
            <a:off x="7475538" y="4121150"/>
            <a:ext cx="1668463" cy="1250950"/>
          </a:xfrm>
          <a:prstGeom prst="rect">
            <a:avLst/>
          </a:prstGeom>
          <a:blipFill dpi="0" rotWithShape="1">
            <a:blip r:embed="rId7"/>
            <a:srcRect/>
            <a:stretch>
              <a:fillRect/>
            </a:stretch>
          </a:blip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5" name="Rectangle 6"/>
          <p:cNvSpPr>
            <a:spLocks noChangeArrowheads="1"/>
          </p:cNvSpPr>
          <p:nvPr/>
        </p:nvSpPr>
        <p:spPr bwMode="gray">
          <a:xfrm>
            <a:off x="0" y="1085850"/>
            <a:ext cx="9144000" cy="228600"/>
          </a:xfrm>
          <a:prstGeom prst="rect">
            <a:avLst/>
          </a:prstGeom>
          <a:gradFill rotWithShape="0">
            <a:gsLst>
              <a:gs pos="0">
                <a:schemeClr val="tx2"/>
              </a:gs>
              <a:gs pos="100000">
                <a:schemeClr val="tx2">
                  <a:gamma/>
                  <a:tint val="0"/>
                  <a:invGamma/>
                </a:schemeClr>
              </a:gs>
            </a:gsLst>
            <a:lin ang="5400000" scaled="1"/>
          </a:grad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ko-KR" altLang="en-US" sz="2800" b="1" i="0" u="none" strike="noStrike" kern="1200" cap="none" spc="0" normalizeH="0" baseline="0" noProof="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26" name="Rectangle 7"/>
          <p:cNvSpPr>
            <a:spLocks noChangeArrowheads="1"/>
          </p:cNvSpPr>
          <p:nvPr/>
        </p:nvSpPr>
        <p:spPr bwMode="gray">
          <a:xfrm>
            <a:off x="0" y="338138"/>
            <a:ext cx="9144000" cy="736600"/>
          </a:xfrm>
          <a:prstGeom prst="rect">
            <a:avLst/>
          </a:prstGeom>
          <a:gradFill rotWithShape="0">
            <a:gsLst>
              <a:gs pos="0">
                <a:schemeClr val="accent2"/>
              </a:gs>
              <a:gs pos="100000">
                <a:schemeClr val="accent2">
                  <a:gamma/>
                  <a:shade val="78824"/>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grpSp>
        <p:nvGrpSpPr>
          <p:cNvPr id="2062" name="Group 8"/>
          <p:cNvGrpSpPr/>
          <p:nvPr userDrawn="1"/>
        </p:nvGrpSpPr>
        <p:grpSpPr>
          <a:xfrm>
            <a:off x="0" y="914400"/>
            <a:ext cx="9144000" cy="219075"/>
            <a:chOff x="0" y="576"/>
            <a:chExt cx="5760" cy="138"/>
          </a:xfrm>
        </p:grpSpPr>
        <p:sp>
          <p:nvSpPr>
            <p:cNvPr id="28" name="Rectangle 9"/>
            <p:cNvSpPr>
              <a:spLocks noChangeArrowheads="1"/>
            </p:cNvSpPr>
            <p:nvPr/>
          </p:nvSpPr>
          <p:spPr bwMode="gray">
            <a:xfrm flipH="1" flipV="1">
              <a:off x="0" y="666"/>
              <a:ext cx="5760" cy="48"/>
            </a:xfrm>
            <a:prstGeom prst="rect">
              <a:avLst/>
            </a:prstGeom>
            <a:solidFill>
              <a:schemeClr val="accent1"/>
            </a:solid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9" name="Rectangle 10"/>
            <p:cNvSpPr>
              <a:spLocks noChangeArrowheads="1"/>
            </p:cNvSpPr>
            <p:nvPr/>
          </p:nvSpPr>
          <p:spPr bwMode="gray">
            <a:xfrm flipH="1" flipV="1">
              <a:off x="4656" y="576"/>
              <a:ext cx="1104" cy="96"/>
            </a:xfrm>
            <a:prstGeom prst="rect">
              <a:avLst/>
            </a:prstGeom>
            <a:solidFill>
              <a:schemeClr val="accent1"/>
            </a:solid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072" name="Freeform 11"/>
            <p:cNvSpPr/>
            <p:nvPr/>
          </p:nvSpPr>
          <p:spPr>
            <a:xfrm flipH="1" flipV="1">
              <a:off x="4560" y="576"/>
              <a:ext cx="96" cy="96"/>
            </a:xfrm>
            <a:custGeom>
              <a:avLst/>
              <a:gdLst/>
              <a:ahLst/>
              <a:cxnLst>
                <a:cxn ang="0">
                  <a:pos x="24" y="0"/>
                </a:cxn>
                <a:cxn ang="0">
                  <a:pos x="0" y="0"/>
                </a:cxn>
                <a:cxn ang="0">
                  <a:pos x="0" y="24"/>
                </a:cxn>
                <a:cxn ang="0">
                  <a:pos x="24" y="0"/>
                </a:cxn>
              </a:cxnLst>
              <a:pathLst>
                <a:path w="192" h="192">
                  <a:moveTo>
                    <a:pt x="192" y="0"/>
                  </a:moveTo>
                  <a:lnTo>
                    <a:pt x="0" y="0"/>
                  </a:lnTo>
                  <a:lnTo>
                    <a:pt x="0" y="192"/>
                  </a:lnTo>
                  <a:lnTo>
                    <a:pt x="192" y="0"/>
                  </a:lnTo>
                  <a:close/>
                </a:path>
              </a:pathLst>
            </a:custGeom>
            <a:solidFill>
              <a:schemeClr val="accent1">
                <a:alpha val="100000"/>
              </a:schemeClr>
            </a:solidFill>
            <a:ln w="9525">
              <a:noFill/>
            </a:ln>
          </p:spPr>
          <p:txBody>
            <a:bodyPr/>
            <a:p>
              <a:endParaRPr lang="zh-CN" altLang="en-US"/>
            </a:p>
          </p:txBody>
        </p:sp>
      </p:grpSp>
      <p:sp>
        <p:nvSpPr>
          <p:cNvPr id="2063" name="Line 12"/>
          <p:cNvSpPr/>
          <p:nvPr userDrawn="1"/>
        </p:nvSpPr>
        <p:spPr>
          <a:xfrm>
            <a:off x="11113" y="1050925"/>
            <a:ext cx="7239000" cy="0"/>
          </a:xfrm>
          <a:prstGeom prst="line">
            <a:avLst/>
          </a:prstGeom>
          <a:ln w="9525" cap="flat" cmpd="sng">
            <a:solidFill>
              <a:schemeClr val="bg1"/>
            </a:solidFill>
            <a:prstDash val="solid"/>
            <a:headEnd type="none" w="med" len="med"/>
            <a:tailEnd type="none" w="med" len="med"/>
          </a:ln>
        </p:spPr>
      </p:sp>
      <p:sp>
        <p:nvSpPr>
          <p:cNvPr id="2064" name="Line 13"/>
          <p:cNvSpPr/>
          <p:nvPr userDrawn="1"/>
        </p:nvSpPr>
        <p:spPr>
          <a:xfrm>
            <a:off x="7391400" y="914400"/>
            <a:ext cx="1746250" cy="0"/>
          </a:xfrm>
          <a:prstGeom prst="line">
            <a:avLst/>
          </a:prstGeom>
          <a:ln w="9525" cap="flat" cmpd="sng">
            <a:solidFill>
              <a:schemeClr val="bg1"/>
            </a:solidFill>
            <a:prstDash val="solid"/>
            <a:headEnd type="none" w="med" len="med"/>
            <a:tailEnd type="none" w="med" len="med"/>
          </a:ln>
        </p:spPr>
      </p:sp>
      <p:sp>
        <p:nvSpPr>
          <p:cNvPr id="33" name="Rectangle 14"/>
          <p:cNvSpPr>
            <a:spLocks noChangeArrowheads="1"/>
          </p:cNvSpPr>
          <p:nvPr/>
        </p:nvSpPr>
        <p:spPr bwMode="auto">
          <a:xfrm>
            <a:off x="7086600" y="38100"/>
            <a:ext cx="2057400" cy="304800"/>
          </a:xfrm>
          <a:prstGeom prst="rect">
            <a:avLst/>
          </a:prstGeom>
          <a:noFill/>
          <a:ln>
            <a:noFill/>
          </a:ln>
          <a:effectLst/>
        </p:spPr>
        <p:txBody>
          <a:bodyP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r" defTabSz="914400" rtl="0" eaLnBrk="1" fontAlgn="base" latinLnBrk="1" hangingPunct="1">
              <a:lnSpc>
                <a:spcPct val="100000"/>
              </a:lnSpc>
              <a:spcBef>
                <a:spcPct val="20000"/>
              </a:spcBef>
              <a:spcAft>
                <a:spcPct val="0"/>
              </a:spcAft>
              <a:buClrTx/>
              <a:buSzTx/>
              <a:buFontTx/>
              <a:buNone/>
              <a:defRPr/>
            </a:pPr>
            <a:r>
              <a:rPr kumimoji="1" lang="zh-CN" altLang="en-US"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北京华夏铭安科技有限公司</a:t>
            </a:r>
            <a:endParaRPr kumimoji="1" lang="ko-KR" altLang="en-US"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453650" name="Rectangle 18"/>
          <p:cNvSpPr>
            <a:spLocks noGrp="1" noChangeArrowheads="1"/>
          </p:cNvSpPr>
          <p:nvPr>
            <p:ph type="ctrTitle" sz="quarter"/>
          </p:nvPr>
        </p:nvSpPr>
        <p:spPr bwMode="black">
          <a:xfrm>
            <a:off x="522288" y="2057400"/>
            <a:ext cx="8153400" cy="865188"/>
          </a:xfrm>
        </p:spPr>
        <p:txBody>
          <a:bodyPr/>
          <a:lstStyle>
            <a:lvl1pPr algn="ctr">
              <a:defRPr sz="4000">
                <a:solidFill>
                  <a:schemeClr val="tx1"/>
                </a:solidFill>
                <a:latin typeface="Times New Roman" panose="02020603050405020304" pitchFamily="18" charset="0"/>
              </a:defRPr>
            </a:lvl1pPr>
          </a:lstStyle>
          <a:p>
            <a:pPr lvl="0"/>
            <a:r>
              <a:rPr lang="ko-KR" altLang="en-US" noProof="0"/>
              <a:t>单击此处编辑母版标题样式</a:t>
            </a:r>
            <a:endParaRPr lang="ko-KR" altLang="en-US" noProof="0"/>
          </a:p>
        </p:txBody>
      </p:sp>
      <p:sp>
        <p:nvSpPr>
          <p:cNvPr id="453651" name="Rectangle 19"/>
          <p:cNvSpPr>
            <a:spLocks noGrp="1" noChangeArrowheads="1"/>
          </p:cNvSpPr>
          <p:nvPr>
            <p:ph type="subTitle" sz="quarter" idx="1"/>
          </p:nvPr>
        </p:nvSpPr>
        <p:spPr>
          <a:xfrm>
            <a:off x="1476375" y="3014663"/>
            <a:ext cx="6400800" cy="533400"/>
          </a:xfrm>
        </p:spPr>
        <p:txBody>
          <a:bodyPr/>
          <a:lstStyle>
            <a:lvl1pPr marL="0" indent="0" algn="ctr">
              <a:buFont typeface="Wingdings" panose="05000000000000000000" pitchFamily="2" charset="2"/>
              <a:buNone/>
              <a:defRPr>
                <a:solidFill>
                  <a:schemeClr val="hlink"/>
                </a:solidFill>
                <a:latin typeface="Arial" panose="020B0604020202020204" pitchFamily="34" charset="0"/>
              </a:defRPr>
            </a:lvl1pPr>
          </a:lstStyle>
          <a:p>
            <a:pPr lvl="0"/>
            <a:r>
              <a:rPr lang="ko-KR" altLang="en-US" noProof="0"/>
              <a:t>单击此处编辑母版副标题样式</a:t>
            </a:r>
            <a:endParaRPr lang="ko-KR" altLang="en-US" noProof="0"/>
          </a:p>
        </p:txBody>
      </p:sp>
      <p:sp>
        <p:nvSpPr>
          <p:cNvPr id="34" name="Rectangle 21"/>
          <p:cNvSpPr>
            <a:spLocks noGrp="1" noChangeArrowheads="1"/>
          </p:cNvSpPr>
          <p:nvPr>
            <p:ph type="ftr" sz="quarter" idx="3"/>
          </p:nvPr>
        </p:nvSpPr>
        <p:spPr bwMode="auto">
          <a:xfrm>
            <a:off x="3124200" y="6553200"/>
            <a:ext cx="2895600" cy="152400"/>
          </a:xfrm>
          <a:prstGeom prst="rect">
            <a:avLst/>
          </a:prstGeom>
        </p:spPr>
        <p:txBody>
          <a:bodyPr vert="horz" wrap="square" lIns="91440" tIns="45720" rIns="91440" bIns="45720" numCol="1" anchor="t" anchorCtr="0" compatLnSpc="1"/>
          <a:lstStyle>
            <a:lvl1pPr algn="ctr">
              <a:defRPr sz="1400">
                <a:latin typeface="Times New Roman" panose="02020603050405020304" pitchFamily="18"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ko-KR" sz="1400" b="0" i="0" u="none" strike="noStrike" kern="1200" cap="none" spc="0" normalizeH="0" baseline="0" noProof="0">
              <a:ln>
                <a:noFill/>
              </a:ln>
              <a:solidFill>
                <a:schemeClr val="tx1"/>
              </a:solidFill>
              <a:effectLst>
                <a:outerShdw blurRad="38100" dist="38100" dir="2700000" algn="tl">
                  <a:srgbClr val="C0C0C0"/>
                </a:outerShdw>
              </a:effectLst>
              <a:uLnTx/>
              <a:uFillTx/>
              <a:latin typeface="Times New Roman" panose="02020603050405020304" pitchFamily="18" charset="0"/>
              <a:ea typeface="Gulim" panose="020B0600000101010101" pitchFamily="34" charset="-127"/>
              <a:cs typeface="+mn-cs"/>
            </a:endParaRPr>
          </a:p>
        </p:txBody>
      </p:sp>
      <p:sp>
        <p:nvSpPr>
          <p:cNvPr id="35" name="Rectangle 22"/>
          <p:cNvSpPr>
            <a:spLocks noGrp="1" noChangeArrowheads="1"/>
          </p:cNvSpPr>
          <p:nvPr>
            <p:ph type="sldNum" sz="quarter" idx="4"/>
          </p:nvPr>
        </p:nvSpPr>
        <p:spPr bwMode="auto">
          <a:xfrm>
            <a:off x="6553200" y="6553200"/>
            <a:ext cx="2133600" cy="152400"/>
          </a:xfrm>
          <a:prstGeom prst="rect">
            <a:avLst/>
          </a:prstGeom>
        </p:spPr>
        <p:txBody>
          <a:bodyPr vert="horz" wrap="square" lIns="91440" tIns="45720" rIns="91440" bIns="45720" numCol="1" anchor="t" anchorCtr="0" compatLnSpc="1"/>
          <a:lstStyle>
            <a:lvl1pPr algn="r">
              <a:defRPr sz="1400">
                <a:latin typeface="Times New Roman" panose="02020603050405020304" pitchFamily="18"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50CA167C-A22C-4152-A4B1-82FECEF5006C}" type="slidenum">
              <a:rPr kumimoji="0" lang="ko-KR" altLang="en-US" sz="1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Gulim" panose="020B0600000101010101" pitchFamily="34" charset="-127"/>
                <a:cs typeface="+mn-cs"/>
              </a:rPr>
            </a:fld>
            <a:endParaRPr kumimoji="0" lang="en-US" altLang="ko-KR" sz="14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Times New Roman" panose="02020603050405020304" pitchFamily="18" charset="0"/>
              <a:ea typeface="Gulim" panose="020B0600000101010101" pitchFamily="34" charset="-127"/>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A90BDD54-8DDD-4483-AB4B-C178704AC8B4}"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7025" y="333375"/>
            <a:ext cx="2071688" cy="59912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333375"/>
            <a:ext cx="6067425" cy="5991225"/>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页脚占位符 3"/>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5" name="灯片编号占位符 4"/>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A90BDD54-8DDD-4483-AB4B-C178704AC8B4}"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5" name="日期占位符 3"/>
          <p:cNvSpPr>
            <a:spLocks noGrp="1"/>
          </p:cNvSpPr>
          <p:nvPr>
            <p:ph type="dt" sz="half" idx="2"/>
          </p:nvPr>
        </p:nvSpPr>
        <p:spPr>
          <a:xfrm>
            <a:off x="7380288" y="908050"/>
            <a:ext cx="1763713"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rPr>
              <a:t>   </a:t>
            </a:r>
            <a:endPar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页脚占位符 4"/>
          <p:cNvSpPr>
            <a:spLocks noGrp="1"/>
          </p:cNvSpPr>
          <p:nvPr>
            <p:ph type="ftr" sz="quarter" idx="3"/>
          </p:nvPr>
        </p:nvSpPr>
        <p:spPr bwMode="auto">
          <a:xfrm>
            <a:off x="5943600" y="6477000"/>
            <a:ext cx="2895600" cy="3048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17" name="灯片编号占位符 5"/>
          <p:cNvSpPr>
            <a:spLocks noGrp="1"/>
          </p:cNvSpPr>
          <p:nvPr>
            <p:ph type="sldNum" sz="quarter" idx="4"/>
          </p:nvPr>
        </p:nvSpPr>
        <p:spPr bwMode="auto">
          <a:xfrm>
            <a:off x="3276600" y="6477000"/>
            <a:ext cx="2133600" cy="3048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A0B5A7B-132A-4666-8D1A-06A7921F4992}"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15" name="日期占位符 3"/>
          <p:cNvSpPr>
            <a:spLocks noGrp="1"/>
          </p:cNvSpPr>
          <p:nvPr>
            <p:ph type="dt" sz="half" idx="2"/>
          </p:nvPr>
        </p:nvSpPr>
        <p:spPr>
          <a:xfrm>
            <a:off x="7380288" y="908050"/>
            <a:ext cx="1763713"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rPr>
              <a:t>   </a:t>
            </a:r>
            <a:endPar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页脚占位符 4"/>
          <p:cNvSpPr>
            <a:spLocks noGrp="1"/>
          </p:cNvSpPr>
          <p:nvPr>
            <p:ph type="ftr" sz="quarter" idx="3"/>
          </p:nvPr>
        </p:nvSpPr>
        <p:spPr bwMode="auto">
          <a:xfrm>
            <a:off x="5943600" y="6477000"/>
            <a:ext cx="2895600" cy="3048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17" name="灯片编号占位符 5"/>
          <p:cNvSpPr>
            <a:spLocks noGrp="1"/>
          </p:cNvSpPr>
          <p:nvPr>
            <p:ph type="sldNum" sz="quarter" idx="4"/>
          </p:nvPr>
        </p:nvSpPr>
        <p:spPr bwMode="auto">
          <a:xfrm>
            <a:off x="3276600" y="6477000"/>
            <a:ext cx="2133600" cy="3048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425F60B-24CC-4A01-9743-2588265D2189}"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371600"/>
            <a:ext cx="4068763" cy="49530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78363" y="1371600"/>
            <a:ext cx="4070350" cy="49530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5" name="日期占位符 4"/>
          <p:cNvSpPr>
            <a:spLocks noGrp="1"/>
          </p:cNvSpPr>
          <p:nvPr>
            <p:ph type="dt" sz="half" idx="12"/>
          </p:nvPr>
        </p:nvSpPr>
        <p:spPr>
          <a:xfrm>
            <a:off x="7380288" y="908050"/>
            <a:ext cx="1763713"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rPr>
              <a:t>   </a:t>
            </a:r>
            <a:endPar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页脚占位符 5"/>
          <p:cNvSpPr>
            <a:spLocks noGrp="1"/>
          </p:cNvSpPr>
          <p:nvPr>
            <p:ph type="ftr" sz="quarter" idx="3"/>
          </p:nvPr>
        </p:nvSpPr>
        <p:spPr bwMode="auto">
          <a:xfrm>
            <a:off x="5943600" y="6477000"/>
            <a:ext cx="2895600" cy="3048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17" name="灯片编号占位符 6"/>
          <p:cNvSpPr>
            <a:spLocks noGrp="1"/>
          </p:cNvSpPr>
          <p:nvPr>
            <p:ph type="sldNum" sz="quarter" idx="4"/>
          </p:nvPr>
        </p:nvSpPr>
        <p:spPr bwMode="auto">
          <a:xfrm>
            <a:off x="3276600" y="6477000"/>
            <a:ext cx="2133600" cy="3048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1B8912F-8BA8-4DFB-A0F3-DB23BB0DF412}"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15" name="日期占位符 6"/>
          <p:cNvSpPr>
            <a:spLocks noGrp="1"/>
          </p:cNvSpPr>
          <p:nvPr>
            <p:ph type="dt" sz="half" idx="12"/>
          </p:nvPr>
        </p:nvSpPr>
        <p:spPr>
          <a:xfrm>
            <a:off x="7380288" y="908050"/>
            <a:ext cx="1763713"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rPr>
              <a:t>   </a:t>
            </a:r>
            <a:endPar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页脚占位符 7"/>
          <p:cNvSpPr>
            <a:spLocks noGrp="1"/>
          </p:cNvSpPr>
          <p:nvPr>
            <p:ph type="ftr" sz="quarter" idx="13"/>
          </p:nvPr>
        </p:nvSpPr>
        <p:spPr bwMode="auto">
          <a:xfrm>
            <a:off x="5943600" y="6477000"/>
            <a:ext cx="2895600" cy="3048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17" name="灯片编号占位符 8"/>
          <p:cNvSpPr>
            <a:spLocks noGrp="1"/>
          </p:cNvSpPr>
          <p:nvPr>
            <p:ph type="sldNum" sz="quarter" idx="14"/>
          </p:nvPr>
        </p:nvSpPr>
        <p:spPr bwMode="auto">
          <a:xfrm>
            <a:off x="3276600" y="6477000"/>
            <a:ext cx="2133600" cy="3048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BE3434AD-4E46-4064-A891-B57C13AA050C}"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15" name="日期占位符 2"/>
          <p:cNvSpPr>
            <a:spLocks noGrp="1"/>
          </p:cNvSpPr>
          <p:nvPr>
            <p:ph type="dt" sz="half" idx="2"/>
          </p:nvPr>
        </p:nvSpPr>
        <p:spPr>
          <a:xfrm>
            <a:off x="7380288" y="908050"/>
            <a:ext cx="1763713"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rPr>
              <a:t>   </a:t>
            </a:r>
            <a:endPar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页脚占位符 3"/>
          <p:cNvSpPr>
            <a:spLocks noGrp="1"/>
          </p:cNvSpPr>
          <p:nvPr>
            <p:ph type="ftr" sz="quarter" idx="3"/>
          </p:nvPr>
        </p:nvSpPr>
        <p:spPr bwMode="auto">
          <a:xfrm>
            <a:off x="5943600" y="6477000"/>
            <a:ext cx="2895600" cy="3048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17" name="灯片编号占位符 4"/>
          <p:cNvSpPr>
            <a:spLocks noGrp="1"/>
          </p:cNvSpPr>
          <p:nvPr>
            <p:ph type="sldNum" sz="quarter" idx="4"/>
          </p:nvPr>
        </p:nvSpPr>
        <p:spPr bwMode="auto">
          <a:xfrm>
            <a:off x="3276600" y="6477000"/>
            <a:ext cx="2133600" cy="3048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8F5D51FE-FC87-42B2-9E6C-5A2210800FD0}"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15" name="日期占位符 1"/>
          <p:cNvSpPr>
            <a:spLocks noGrp="1"/>
          </p:cNvSpPr>
          <p:nvPr>
            <p:ph type="dt" sz="half" idx="2"/>
          </p:nvPr>
        </p:nvSpPr>
        <p:spPr>
          <a:xfrm>
            <a:off x="7380288" y="908050"/>
            <a:ext cx="1763713"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rPr>
              <a:t>   </a:t>
            </a:r>
            <a:endPar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页脚占位符 2"/>
          <p:cNvSpPr>
            <a:spLocks noGrp="1"/>
          </p:cNvSpPr>
          <p:nvPr>
            <p:ph type="ftr" sz="quarter" idx="3"/>
          </p:nvPr>
        </p:nvSpPr>
        <p:spPr bwMode="auto">
          <a:xfrm>
            <a:off x="5943600" y="6477000"/>
            <a:ext cx="2895600" cy="3048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17" name="灯片编号占位符 3"/>
          <p:cNvSpPr>
            <a:spLocks noGrp="1"/>
          </p:cNvSpPr>
          <p:nvPr>
            <p:ph type="sldNum" sz="quarter" idx="4"/>
          </p:nvPr>
        </p:nvSpPr>
        <p:spPr bwMode="auto">
          <a:xfrm>
            <a:off x="3276600" y="6477000"/>
            <a:ext cx="2133600" cy="3048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2830284F-2C59-481A-A454-82762B236042}"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5" name="日期占位符 4"/>
          <p:cNvSpPr>
            <a:spLocks noGrp="1"/>
          </p:cNvSpPr>
          <p:nvPr>
            <p:ph type="dt" sz="half" idx="12"/>
          </p:nvPr>
        </p:nvSpPr>
        <p:spPr>
          <a:xfrm>
            <a:off x="7380288" y="908050"/>
            <a:ext cx="1763713" cy="304800"/>
          </a:xfrm>
          <a:prstGeom prst="rect">
            <a:avLst/>
          </a:prstGeom>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rPr>
              <a:t>   </a:t>
            </a:r>
            <a:endParaRPr kumimoji="0" lang="en-US" altLang="ko-KR"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 name="页脚占位符 5"/>
          <p:cNvSpPr>
            <a:spLocks noGrp="1"/>
          </p:cNvSpPr>
          <p:nvPr>
            <p:ph type="ftr" sz="quarter" idx="3"/>
          </p:nvPr>
        </p:nvSpPr>
        <p:spPr bwMode="auto">
          <a:xfrm>
            <a:off x="5943600" y="6477000"/>
            <a:ext cx="2895600" cy="3048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17" name="灯片编号占位符 6"/>
          <p:cNvSpPr>
            <a:spLocks noGrp="1"/>
          </p:cNvSpPr>
          <p:nvPr>
            <p:ph type="sldNum" sz="quarter" idx="4"/>
          </p:nvPr>
        </p:nvSpPr>
        <p:spPr bwMode="auto">
          <a:xfrm>
            <a:off x="3276600" y="6477000"/>
            <a:ext cx="2133600" cy="304800"/>
          </a:xfrm>
          <a:prstGeom prst="rect">
            <a:avLst/>
          </a:prstGeom>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CBE9BDE3-A848-43EF-BEBB-2B3F03DE3C62}"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120000"/>
              <a:buFont typeface="Wingdings" panose="05000000000000000000" pitchFamily="2" charset="2"/>
              <a:buNone/>
              <a:defRPr/>
            </a:pP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页脚占位符 4"/>
          <p:cNvSpPr>
            <a:spLocks noGrp="1"/>
          </p:cNvSpPr>
          <p:nvPr>
            <p:ph type="ftr" sz="quarter" idx="10"/>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6" name="灯片编号占位符 5"/>
          <p:cNvSpPr>
            <a:spLocks noGrp="1"/>
          </p:cNvSpPr>
          <p:nvPr>
            <p:ph type="sldNum"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fld id="{A90BDD54-8DDD-4483-AB4B-C178704AC8B4}"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52614" name="Rectangle 6"/>
          <p:cNvSpPr>
            <a:spLocks noChangeArrowheads="1"/>
          </p:cNvSpPr>
          <p:nvPr/>
        </p:nvSpPr>
        <p:spPr bwMode="gray">
          <a:xfrm>
            <a:off x="0" y="1085850"/>
            <a:ext cx="9144000" cy="228600"/>
          </a:xfrm>
          <a:prstGeom prst="rect">
            <a:avLst/>
          </a:prstGeom>
          <a:gradFill rotWithShape="0">
            <a:gsLst>
              <a:gs pos="0">
                <a:schemeClr val="tx2"/>
              </a:gs>
              <a:gs pos="100000">
                <a:schemeClr val="tx2">
                  <a:gamma/>
                  <a:tint val="0"/>
                  <a:invGamma/>
                </a:schemeClr>
              </a:gs>
            </a:gsLst>
            <a:lin ang="5400000" scaled="1"/>
          </a:grad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ko-KR" altLang="en-US" sz="2800" b="1" i="0" u="none" strike="noStrike" kern="1200" cap="none" spc="0" normalizeH="0" baseline="0" noProof="0">
              <a:ln>
                <a:noFill/>
              </a:ln>
              <a:solidFill>
                <a:schemeClr val="tx1"/>
              </a:solidFill>
              <a:effectLst/>
              <a:uLnTx/>
              <a:uFillTx/>
              <a:latin typeface="Gulim" panose="020B0600000101010101" pitchFamily="34" charset="-127"/>
              <a:ea typeface="Gulim" panose="020B0600000101010101" pitchFamily="34" charset="-127"/>
              <a:cs typeface="+mn-cs"/>
            </a:endParaRPr>
          </a:p>
        </p:txBody>
      </p:sp>
      <p:sp>
        <p:nvSpPr>
          <p:cNvPr id="452615" name="Rectangle 7"/>
          <p:cNvSpPr>
            <a:spLocks noChangeArrowheads="1"/>
          </p:cNvSpPr>
          <p:nvPr/>
        </p:nvSpPr>
        <p:spPr bwMode="gray">
          <a:xfrm>
            <a:off x="0" y="338138"/>
            <a:ext cx="9144000" cy="736600"/>
          </a:xfrm>
          <a:prstGeom prst="rect">
            <a:avLst/>
          </a:prstGeom>
          <a:gradFill rotWithShape="0">
            <a:gsLst>
              <a:gs pos="0">
                <a:schemeClr val="accent2"/>
              </a:gs>
              <a:gs pos="100000">
                <a:schemeClr val="accent2">
                  <a:gamma/>
                  <a:shade val="78824"/>
                  <a:invGamma/>
                </a:schemeClr>
              </a:gs>
            </a:gsLst>
            <a:lin ang="0" scaled="1"/>
          </a:gra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grpSp>
        <p:nvGrpSpPr>
          <p:cNvPr id="1028" name="Group 8"/>
          <p:cNvGrpSpPr/>
          <p:nvPr/>
        </p:nvGrpSpPr>
        <p:grpSpPr>
          <a:xfrm>
            <a:off x="0" y="914400"/>
            <a:ext cx="9144000" cy="219075"/>
            <a:chOff x="0" y="576"/>
            <a:chExt cx="5760" cy="138"/>
          </a:xfrm>
        </p:grpSpPr>
        <p:sp>
          <p:nvSpPr>
            <p:cNvPr id="1036" name="Rectangle 9"/>
            <p:cNvSpPr>
              <a:spLocks noChangeArrowheads="1"/>
            </p:cNvSpPr>
            <p:nvPr/>
          </p:nvSpPr>
          <p:spPr bwMode="gray">
            <a:xfrm flipH="1" flipV="1">
              <a:off x="0" y="666"/>
              <a:ext cx="5760" cy="48"/>
            </a:xfrm>
            <a:prstGeom prst="rect">
              <a:avLst/>
            </a:prstGeom>
            <a:solidFill>
              <a:schemeClr val="accent1"/>
            </a:solid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037" name="Rectangle 10"/>
            <p:cNvSpPr>
              <a:spLocks noChangeArrowheads="1"/>
            </p:cNvSpPr>
            <p:nvPr/>
          </p:nvSpPr>
          <p:spPr bwMode="gray">
            <a:xfrm flipH="1" flipV="1">
              <a:off x="4656" y="576"/>
              <a:ext cx="1104" cy="96"/>
            </a:xfrm>
            <a:prstGeom prst="rect">
              <a:avLst/>
            </a:prstGeom>
            <a:solidFill>
              <a:schemeClr val="accent1"/>
            </a:solidFill>
            <a:ln>
              <a:noFill/>
            </a:ln>
            <a:effectLst/>
          </p:spPr>
          <p:txBody>
            <a:bodyPr wrap="none" anchor="ct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038" name="Freeform 11"/>
            <p:cNvSpPr/>
            <p:nvPr/>
          </p:nvSpPr>
          <p:spPr>
            <a:xfrm flipH="1" flipV="1">
              <a:off x="4560" y="576"/>
              <a:ext cx="96" cy="96"/>
            </a:xfrm>
            <a:custGeom>
              <a:avLst/>
              <a:gdLst/>
              <a:ahLst/>
              <a:cxnLst>
                <a:cxn ang="0">
                  <a:pos x="24" y="0"/>
                </a:cxn>
                <a:cxn ang="0">
                  <a:pos x="0" y="0"/>
                </a:cxn>
                <a:cxn ang="0">
                  <a:pos x="0" y="24"/>
                </a:cxn>
                <a:cxn ang="0">
                  <a:pos x="24" y="0"/>
                </a:cxn>
              </a:cxnLst>
              <a:pathLst>
                <a:path w="192" h="192">
                  <a:moveTo>
                    <a:pt x="192" y="0"/>
                  </a:moveTo>
                  <a:lnTo>
                    <a:pt x="0" y="0"/>
                  </a:lnTo>
                  <a:lnTo>
                    <a:pt x="0" y="192"/>
                  </a:lnTo>
                  <a:lnTo>
                    <a:pt x="192" y="0"/>
                  </a:lnTo>
                  <a:close/>
                </a:path>
              </a:pathLst>
            </a:custGeom>
            <a:solidFill>
              <a:schemeClr val="accent1">
                <a:alpha val="100000"/>
              </a:schemeClr>
            </a:solidFill>
            <a:ln w="9525">
              <a:noFill/>
            </a:ln>
          </p:spPr>
          <p:txBody>
            <a:bodyPr/>
            <a:p>
              <a:endParaRPr lang="zh-CN" altLang="en-US"/>
            </a:p>
          </p:txBody>
        </p:sp>
      </p:grpSp>
      <p:sp>
        <p:nvSpPr>
          <p:cNvPr id="1029" name="Line 12"/>
          <p:cNvSpPr/>
          <p:nvPr/>
        </p:nvSpPr>
        <p:spPr>
          <a:xfrm>
            <a:off x="11113" y="1050925"/>
            <a:ext cx="7239000" cy="0"/>
          </a:xfrm>
          <a:prstGeom prst="line">
            <a:avLst/>
          </a:prstGeom>
          <a:ln w="9525" cap="flat" cmpd="sng">
            <a:solidFill>
              <a:schemeClr val="bg1"/>
            </a:solidFill>
            <a:prstDash val="solid"/>
            <a:headEnd type="none" w="med" len="med"/>
            <a:tailEnd type="none" w="med" len="med"/>
          </a:ln>
        </p:spPr>
      </p:sp>
      <p:sp>
        <p:nvSpPr>
          <p:cNvPr id="1030" name="Line 13"/>
          <p:cNvSpPr/>
          <p:nvPr/>
        </p:nvSpPr>
        <p:spPr>
          <a:xfrm>
            <a:off x="7391400" y="914400"/>
            <a:ext cx="1746250" cy="0"/>
          </a:xfrm>
          <a:prstGeom prst="line">
            <a:avLst/>
          </a:prstGeom>
          <a:ln w="9525" cap="flat" cmpd="sng">
            <a:solidFill>
              <a:schemeClr val="bg1"/>
            </a:solidFill>
            <a:prstDash val="solid"/>
            <a:headEnd type="none" w="med" len="med"/>
            <a:tailEnd type="none" w="med" len="med"/>
          </a:ln>
        </p:spPr>
      </p:sp>
      <p:sp>
        <p:nvSpPr>
          <p:cNvPr id="1031" name="Rectangle 14"/>
          <p:cNvSpPr>
            <a:spLocks noChangeArrowheads="1"/>
          </p:cNvSpPr>
          <p:nvPr/>
        </p:nvSpPr>
        <p:spPr bwMode="auto">
          <a:xfrm>
            <a:off x="7086600" y="38100"/>
            <a:ext cx="2057400" cy="304800"/>
          </a:xfrm>
          <a:prstGeom prst="rect">
            <a:avLst/>
          </a:prstGeom>
          <a:noFill/>
          <a:ln>
            <a:noFill/>
          </a:ln>
          <a:effectLst/>
        </p:spPr>
        <p:txBody>
          <a:bodyPr/>
          <a:lstStyle>
            <a:lvl1pPr>
              <a:defRPr sz="2400">
                <a:solidFill>
                  <a:schemeClr val="tx1"/>
                </a:solidFill>
                <a:latin typeface="Times New Roman" panose="02020603050405020304" pitchFamily="18" charset="0"/>
                <a:ea typeface="楷体_GB2312" pitchFamily="49" charset="-122"/>
              </a:defRPr>
            </a:lvl1pPr>
            <a:lvl2pPr marL="742950" indent="-285750">
              <a:defRPr sz="2400">
                <a:solidFill>
                  <a:schemeClr val="tx1"/>
                </a:solidFill>
                <a:latin typeface="Times New Roman" panose="02020603050405020304" pitchFamily="18" charset="0"/>
                <a:ea typeface="楷体_GB2312" pitchFamily="49" charset="-122"/>
              </a:defRPr>
            </a:lvl2pPr>
            <a:lvl3pPr marL="1143000" indent="-228600">
              <a:defRPr sz="2400">
                <a:solidFill>
                  <a:schemeClr val="tx1"/>
                </a:solidFill>
                <a:latin typeface="Times New Roman" panose="02020603050405020304" pitchFamily="18" charset="0"/>
                <a:ea typeface="楷体_GB2312" pitchFamily="49" charset="-122"/>
              </a:defRPr>
            </a:lvl3pPr>
            <a:lvl4pPr marL="1600200" indent="-228600">
              <a:defRPr sz="2400">
                <a:solidFill>
                  <a:schemeClr val="tx1"/>
                </a:solidFill>
                <a:latin typeface="Times New Roman" panose="02020603050405020304" pitchFamily="18" charset="0"/>
                <a:ea typeface="楷体_GB2312" pitchFamily="49" charset="-122"/>
              </a:defRPr>
            </a:lvl4pPr>
            <a:lvl5pPr marL="2057400" indent="-228600">
              <a:defRPr sz="2400">
                <a:solidFill>
                  <a:schemeClr val="tx1"/>
                </a:solidFill>
                <a:latin typeface="Times New Roman" panose="02020603050405020304" pitchFamily="18" charset="0"/>
                <a:ea typeface="楷体_GB2312" pitchFamily="49"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楷体_GB2312" pitchFamily="49" charset="-122"/>
              </a:defRPr>
            </a:lvl9pPr>
          </a:lstStyle>
          <a:p>
            <a:pPr marL="0" marR="0" lvl="0" indent="0" algn="r" defTabSz="914400" rtl="0" eaLnBrk="1" fontAlgn="base" latinLnBrk="1" hangingPunct="1">
              <a:lnSpc>
                <a:spcPct val="100000"/>
              </a:lnSpc>
              <a:spcBef>
                <a:spcPct val="20000"/>
              </a:spcBef>
              <a:spcAft>
                <a:spcPct val="0"/>
              </a:spcAft>
              <a:buClrTx/>
              <a:buSzTx/>
              <a:buFontTx/>
              <a:buNone/>
              <a:defRPr/>
            </a:pPr>
            <a:r>
              <a:rPr kumimoji="1" lang="zh-CN" altLang="en-US"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rPr>
              <a:t>北京华夏铭安科技有限公司</a:t>
            </a:r>
            <a:endParaRPr kumimoji="1" lang="ko-KR" altLang="en-US" sz="1200" b="0" i="0" u="none" strike="noStrike" kern="1200" cap="none" spc="0" normalizeH="0" baseline="0" noProof="0">
              <a:ln>
                <a:noFill/>
              </a:ln>
              <a:solidFill>
                <a:schemeClr val="bg1"/>
              </a:solidFill>
              <a:effectLst/>
              <a:uLnTx/>
              <a:uFillTx/>
              <a:latin typeface="Arial" panose="020B0604020202020204" pitchFamily="34" charset="0"/>
              <a:ea typeface="宋体" panose="02010600030101010101" pitchFamily="2" charset="-122"/>
              <a:cs typeface="+mn-cs"/>
            </a:endParaRPr>
          </a:p>
        </p:txBody>
      </p:sp>
      <p:sp>
        <p:nvSpPr>
          <p:cNvPr id="1032" name="Rectangle 15"/>
          <p:cNvSpPr>
            <a:spLocks noGrp="1"/>
          </p:cNvSpPr>
          <p:nvPr>
            <p:ph type="title"/>
          </p:nvPr>
        </p:nvSpPr>
        <p:spPr>
          <a:xfrm>
            <a:off x="457200" y="333375"/>
            <a:ext cx="6923088" cy="719138"/>
          </a:xfrm>
          <a:prstGeom prst="rect">
            <a:avLst/>
          </a:prstGeom>
          <a:noFill/>
          <a:ln w="9525">
            <a:noFill/>
          </a:ln>
        </p:spPr>
        <p:txBody>
          <a:bodyPr anchor="ctr" anchorCtr="0"/>
          <a:p>
            <a:pPr lvl="0"/>
            <a:r>
              <a:rPr lang="ko-KR" altLang="en-US" dirty="0"/>
              <a:t>单击此处编辑母版标题样式</a:t>
            </a:r>
            <a:endParaRPr lang="ko-KR" altLang="en-US" dirty="0"/>
          </a:p>
        </p:txBody>
      </p:sp>
      <p:sp>
        <p:nvSpPr>
          <p:cNvPr id="1033" name="Rectangle 16"/>
          <p:cNvSpPr>
            <a:spLocks noGrp="1"/>
          </p:cNvSpPr>
          <p:nvPr>
            <p:ph type="body" idx="1"/>
          </p:nvPr>
        </p:nvSpPr>
        <p:spPr>
          <a:xfrm>
            <a:off x="457200" y="1371600"/>
            <a:ext cx="8291513" cy="4953000"/>
          </a:xfrm>
          <a:prstGeom prst="rect">
            <a:avLst/>
          </a:prstGeom>
          <a:noFill/>
          <a:ln w="9525">
            <a:noFill/>
          </a:ln>
        </p:spPr>
        <p:txBody>
          <a:bodyPr/>
          <a:p>
            <a:pPr lvl="0"/>
            <a:r>
              <a:rPr lang="ko-KR" altLang="en-US" dirty="0"/>
              <a:t>单击此处编辑母版文本样式</a:t>
            </a:r>
            <a:endParaRPr lang="ko-KR" altLang="en-US" dirty="0"/>
          </a:p>
          <a:p>
            <a:pPr lvl="1"/>
            <a:r>
              <a:rPr lang="ko-KR" altLang="en-US" dirty="0"/>
              <a:t>第二级</a:t>
            </a:r>
            <a:endParaRPr lang="ko-KR" altLang="en-US" dirty="0"/>
          </a:p>
          <a:p>
            <a:pPr lvl="2"/>
            <a:r>
              <a:rPr lang="ko-KR" altLang="en-US" dirty="0"/>
              <a:t>第三级</a:t>
            </a:r>
            <a:endParaRPr lang="ko-KR" altLang="en-US" dirty="0"/>
          </a:p>
          <a:p>
            <a:pPr lvl="3"/>
            <a:r>
              <a:rPr lang="ko-KR" altLang="en-US" dirty="0"/>
              <a:t>第四级</a:t>
            </a:r>
            <a:endParaRPr lang="ko-KR" altLang="en-US" dirty="0"/>
          </a:p>
          <a:p>
            <a:pPr lvl="4"/>
            <a:r>
              <a:rPr lang="ko-KR" altLang="en-US" dirty="0"/>
              <a:t>第五级</a:t>
            </a:r>
            <a:endParaRPr lang="ko-KR" altLang="en-US" dirty="0"/>
          </a:p>
        </p:txBody>
      </p:sp>
      <p:sp>
        <p:nvSpPr>
          <p:cNvPr id="452626" name="Rectangle 18"/>
          <p:cNvSpPr>
            <a:spLocks noGrp="1" noChangeArrowheads="1"/>
          </p:cNvSpPr>
          <p:nvPr>
            <p:ph type="ftr" sz="quarter" idx="3"/>
          </p:nvPr>
        </p:nvSpPr>
        <p:spPr bwMode="auto">
          <a:xfrm>
            <a:off x="5943600" y="6477000"/>
            <a:ext cx="2895600" cy="304800"/>
          </a:xfrm>
          <a:prstGeom prst="rect">
            <a:avLst/>
          </a:prstGeom>
          <a:noFill/>
          <a:ln>
            <a:noFill/>
          </a:ln>
          <a:effectLst/>
        </p:spPr>
        <p:txBody>
          <a:bodyPr vert="horz" wrap="square" lIns="91440" tIns="45720" rIns="91440" bIns="45720" numCol="1" anchor="t" anchorCtr="0" compatLnSpc="1"/>
          <a:lstStyle>
            <a:lvl1pPr algn="r" eaLnBrk="1" hangingPunct="1">
              <a:defRPr sz="1200">
                <a:effectLst>
                  <a:outerShdw blurRad="38100" dist="38100" dir="2700000" algn="tl">
                    <a:srgbClr val="C0C0C0"/>
                  </a:outerShdw>
                </a:effectLst>
                <a:latin typeface="Verdana" panose="020B0604030504040204" pitchFamily="34" charset="0"/>
                <a:ea typeface="Gulim" panose="020B0600000101010101" pitchFamily="34" charset="-127"/>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ko-KR" sz="1200" b="0" i="0" u="none" strike="noStrike" kern="1200" cap="none" spc="0" normalizeH="0" baseline="0" noProof="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
        <p:nvSpPr>
          <p:cNvPr id="452627" name="Rectangle 19"/>
          <p:cNvSpPr>
            <a:spLocks noGrp="1" noChangeArrowheads="1"/>
          </p:cNvSpPr>
          <p:nvPr>
            <p:ph type="sldNum" sz="quarter" idx="4"/>
          </p:nvPr>
        </p:nvSpPr>
        <p:spPr bwMode="auto">
          <a:xfrm>
            <a:off x="3276600" y="6477000"/>
            <a:ext cx="2133600" cy="304800"/>
          </a:xfrm>
          <a:prstGeom prst="rect">
            <a:avLst/>
          </a:prstGeom>
          <a:noFill/>
          <a:ln>
            <a:noFill/>
          </a:ln>
          <a:effectLst/>
        </p:spPr>
        <p:txBody>
          <a:bodyPr vert="horz" wrap="square" lIns="91440" tIns="45720" rIns="91440" bIns="45720" numCol="1" anchor="t" anchorCtr="0" compatLnSpc="1"/>
          <a:lstStyle>
            <a:lvl1pPr algn="ctr" eaLnBrk="1" hangingPunct="1">
              <a:defRPr sz="1200">
                <a:effectLst>
                  <a:outerShdw blurRad="38100" dist="38100" dir="2700000" algn="tl">
                    <a:srgbClr val="C0C0C0"/>
                  </a:outerShdw>
                </a:effectLst>
                <a:latin typeface="Verdana" panose="020B0604030504040204" pitchFamily="34" charset="0"/>
                <a:ea typeface="Gulim" panose="020B0600000101010101" pitchFamily="34" charset="-127"/>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A90BDD54-8DDD-4483-AB4B-C178704AC8B4}" type="slidenum">
              <a:rPr kumimoji="0" lang="ko-KR" altLang="en-US"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rPr>
            </a:fld>
            <a:endParaRPr kumimoji="0" lang="en-US" altLang="ko-KR" sz="12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Verdana" panose="020B0604030504040204" pitchFamily="34" charset="0"/>
              <a:ea typeface="Gulim" panose="020B0600000101010101" pitchFamily="34" charset="-127"/>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kern="1200">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2pPr>
      <a:lvl3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3pPr>
      <a:lvl4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4pPr>
      <a:lvl5pPr algn="l" rtl="0" eaLnBrk="0" fontAlgn="base" hangingPunct="0">
        <a:spcBef>
          <a:spcPct val="0"/>
        </a:spcBef>
        <a:spcAft>
          <a:spcPct val="0"/>
        </a:spcAft>
        <a:defRPr sz="3200" b="1">
          <a:solidFill>
            <a:schemeClr val="bg1"/>
          </a:solidFill>
          <a:latin typeface="黑体" panose="02010609060101010101" pitchFamily="49" charset="-122"/>
          <a:ea typeface="黑体" panose="02010609060101010101" pitchFamily="49" charset="-122"/>
        </a:defRPr>
      </a:lvl5pPr>
      <a:lvl6pPr marL="457200" algn="l" rtl="0" fontAlgn="base">
        <a:spcBef>
          <a:spcPct val="0"/>
        </a:spcBef>
        <a:spcAft>
          <a:spcPct val="0"/>
        </a:spcAft>
        <a:defRPr sz="3200" b="1">
          <a:solidFill>
            <a:schemeClr val="bg1"/>
          </a:solidFill>
          <a:latin typeface="黑体" panose="02010609060101010101" pitchFamily="49" charset="-122"/>
          <a:ea typeface="黑体" panose="02010609060101010101" pitchFamily="49" charset="-122"/>
        </a:defRPr>
      </a:lvl6pPr>
      <a:lvl7pPr marL="914400" algn="l" rtl="0" fontAlgn="base">
        <a:spcBef>
          <a:spcPct val="0"/>
        </a:spcBef>
        <a:spcAft>
          <a:spcPct val="0"/>
        </a:spcAft>
        <a:defRPr sz="3200" b="1">
          <a:solidFill>
            <a:schemeClr val="bg1"/>
          </a:solidFill>
          <a:latin typeface="黑体" panose="02010609060101010101" pitchFamily="49" charset="-122"/>
          <a:ea typeface="黑体" panose="02010609060101010101" pitchFamily="49" charset="-122"/>
        </a:defRPr>
      </a:lvl7pPr>
      <a:lvl8pPr marL="1371600" algn="l" rtl="0" fontAlgn="base">
        <a:spcBef>
          <a:spcPct val="0"/>
        </a:spcBef>
        <a:spcAft>
          <a:spcPct val="0"/>
        </a:spcAft>
        <a:defRPr sz="3200" b="1">
          <a:solidFill>
            <a:schemeClr val="bg1"/>
          </a:solidFill>
          <a:latin typeface="黑体" panose="02010609060101010101" pitchFamily="49" charset="-122"/>
          <a:ea typeface="黑体" panose="02010609060101010101" pitchFamily="49" charset="-122"/>
        </a:defRPr>
      </a:lvl8pPr>
      <a:lvl9pPr marL="1828800" algn="l" rtl="0" fontAlgn="base">
        <a:spcBef>
          <a:spcPct val="0"/>
        </a:spcBef>
        <a:spcAft>
          <a:spcPct val="0"/>
        </a:spcAft>
        <a:defRPr sz="3200" b="1">
          <a:solidFill>
            <a:schemeClr val="bg1"/>
          </a:solidFill>
          <a:latin typeface="黑体" panose="02010609060101010101" pitchFamily="49" charset="-122"/>
          <a:ea typeface="黑体" panose="02010609060101010101" pitchFamily="49" charset="-122"/>
        </a:defRPr>
      </a:lvl9pPr>
    </p:titleStyle>
    <p:body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7.jpeg"/><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png"/></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png"/></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6.png"/><Relationship Id="rId7" Type="http://schemas.openxmlformats.org/officeDocument/2006/relationships/image" Target="../media/image15.jpe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0.png"/><Relationship Id="rId7" Type="http://schemas.openxmlformats.org/officeDocument/2006/relationships/image" Target="../media/image15.jpeg"/><Relationship Id="rId6" Type="http://schemas.openxmlformats.org/officeDocument/2006/relationships/image" Target="../media/image19.png"/><Relationship Id="rId5" Type="http://schemas.openxmlformats.org/officeDocument/2006/relationships/image" Target="../media/image13.jpeg"/><Relationship Id="rId4" Type="http://schemas.openxmlformats.org/officeDocument/2006/relationships/image" Target="../media/image18.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9" Type="http://schemas.openxmlformats.org/officeDocument/2006/relationships/image" Target="../media/image29.wmf"/><Relationship Id="rId8" Type="http://schemas.openxmlformats.org/officeDocument/2006/relationships/image" Target="../media/image28.wmf"/><Relationship Id="rId7" Type="http://schemas.openxmlformats.org/officeDocument/2006/relationships/image" Target="../media/image27.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 Id="rId3" Type="http://schemas.openxmlformats.org/officeDocument/2006/relationships/image" Target="../media/image23.wmf"/><Relationship Id="rId2" Type="http://schemas.openxmlformats.org/officeDocument/2006/relationships/image" Target="../media/image22.wmf"/><Relationship Id="rId13" Type="http://schemas.openxmlformats.org/officeDocument/2006/relationships/slideLayout" Target="../slideLayouts/slideLayout7.xml"/><Relationship Id="rId12" Type="http://schemas.openxmlformats.org/officeDocument/2006/relationships/image" Target="../media/image32.wmf"/><Relationship Id="rId11" Type="http://schemas.openxmlformats.org/officeDocument/2006/relationships/image" Target="../media/image31.wmf"/><Relationship Id="rId10" Type="http://schemas.openxmlformats.org/officeDocument/2006/relationships/image" Target="../media/image30.wmf"/><Relationship Id="rId1" Type="http://schemas.openxmlformats.org/officeDocument/2006/relationships/image" Target="../media/image21.wmf"/></Relationships>
</file>

<file path=ppt/slides/_rels/slide86.xml.rels><?xml version="1.0" encoding="UTF-8" standalone="yes"?>
<Relationships xmlns="http://schemas.openxmlformats.org/package/2006/relationships"><Relationship Id="rId9" Type="http://schemas.openxmlformats.org/officeDocument/2006/relationships/image" Target="../media/image41.wmf"/><Relationship Id="rId8" Type="http://schemas.openxmlformats.org/officeDocument/2006/relationships/image" Target="../media/image40.wmf"/><Relationship Id="rId7" Type="http://schemas.openxmlformats.org/officeDocument/2006/relationships/image" Target="../media/image39.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 Id="rId3" Type="http://schemas.openxmlformats.org/officeDocument/2006/relationships/image" Target="../media/image35.wmf"/><Relationship Id="rId2" Type="http://schemas.openxmlformats.org/officeDocument/2006/relationships/image" Target="../media/image34.wmf"/><Relationship Id="rId13" Type="http://schemas.openxmlformats.org/officeDocument/2006/relationships/slideLayout" Target="../slideLayouts/slideLayout7.xml"/><Relationship Id="rId12" Type="http://schemas.openxmlformats.org/officeDocument/2006/relationships/image" Target="../media/image44.wmf"/><Relationship Id="rId11" Type="http://schemas.openxmlformats.org/officeDocument/2006/relationships/image" Target="../media/image43.wmf"/><Relationship Id="rId10" Type="http://schemas.openxmlformats.org/officeDocument/2006/relationships/image" Target="../media/image42.wmf"/><Relationship Id="rId1" Type="http://schemas.openxmlformats.org/officeDocument/2006/relationships/image" Target="../media/image33.wmf"/></Relationships>
</file>

<file path=ppt/slides/_rels/slide87.xml.rels><?xml version="1.0" encoding="UTF-8" standalone="yes"?>
<Relationships xmlns="http://schemas.openxmlformats.org/package/2006/relationships"><Relationship Id="rId9" Type="http://schemas.openxmlformats.org/officeDocument/2006/relationships/image" Target="../media/image52.wmf"/><Relationship Id="rId8" Type="http://schemas.openxmlformats.org/officeDocument/2006/relationships/image" Target="../media/image51.wmf"/><Relationship Id="rId7" Type="http://schemas.openxmlformats.org/officeDocument/2006/relationships/image" Target="../media/image50.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 Id="rId3" Type="http://schemas.openxmlformats.org/officeDocument/2006/relationships/image" Target="../media/image46.wmf"/><Relationship Id="rId2" Type="http://schemas.openxmlformats.org/officeDocument/2006/relationships/image" Target="../media/image45.wmf"/><Relationship Id="rId10" Type="http://schemas.openxmlformats.org/officeDocument/2006/relationships/slideLayout" Target="../slideLayouts/slideLayout7.xml"/><Relationship Id="rId1" Type="http://schemas.openxmlformats.org/officeDocument/2006/relationships/image" Target="../media/image44.wmf"/></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0"/>
          <p:cNvSpPr txBox="1">
            <a:spLocks noGrp="1"/>
          </p:cNvSpPr>
          <p:nvPr>
            <p:ph type="dt" sz="half"/>
          </p:nvPr>
        </p:nvSpPr>
        <p:spPr>
          <a:xfrm>
            <a:off x="0" y="6597650"/>
            <a:ext cx="2411413" cy="260350"/>
          </a:xfrm>
          <a:prstGeom prst="rect">
            <a:avLst/>
          </a:prstGeom>
          <a:noFill/>
          <a:ln w="9525">
            <a:noFill/>
          </a:ln>
        </p:spPr>
        <p:txBody>
          <a:bodyPr/>
          <a:p>
            <a:pPr marL="0" indent="0">
              <a:spcBef>
                <a:spcPct val="0"/>
              </a:spcBef>
              <a:buClrTx/>
              <a:buSzTx/>
              <a:buFontTx/>
              <a:buNone/>
            </a:pPr>
            <a:r>
              <a:rPr lang="en-US" altLang="zh-CN" sz="2400" dirty="0">
                <a:latin typeface="Times New Roman" panose="02020603050405020304" pitchFamily="18" charset="0"/>
              </a:rPr>
              <a:t>     </a:t>
            </a:r>
            <a:endParaRPr lang="en-US" altLang="ko-KR" sz="2400" dirty="0">
              <a:latin typeface="Times New Roman" panose="02020603050405020304" pitchFamily="18" charset="0"/>
            </a:endParaRPr>
          </a:p>
        </p:txBody>
      </p:sp>
      <p:sp>
        <p:nvSpPr>
          <p:cNvPr id="12291" name="Text Box 1030"/>
          <p:cNvSpPr txBox="1"/>
          <p:nvPr/>
        </p:nvSpPr>
        <p:spPr>
          <a:xfrm>
            <a:off x="0" y="1946275"/>
            <a:ext cx="9144000" cy="1558925"/>
          </a:xfrm>
          <a:prstGeom prst="rect">
            <a:avLst/>
          </a:prstGeom>
          <a:noFill/>
          <a:ln w="9525">
            <a:noFill/>
          </a:ln>
        </p:spPr>
        <p:txBody>
          <a:bodyPr lIns="96661" tIns="48331" rIns="96661" bIns="48331">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defTabSz="967105" eaLnBrk="1" hangingPunct="1">
              <a:spcBef>
                <a:spcPct val="0"/>
              </a:spcBef>
              <a:buClrTx/>
              <a:buSzTx/>
              <a:buFontTx/>
              <a:buNone/>
            </a:pPr>
            <a:r>
              <a:rPr lang="zh-CN" altLang="en-US" sz="4800" b="1" dirty="0">
                <a:latin typeface="黑体" panose="02010609060101010101" pitchFamily="49" charset="-122"/>
                <a:ea typeface="黑体" panose="02010609060101010101" pitchFamily="49" charset="-122"/>
              </a:rPr>
              <a:t>危险化学品储存、运输、包装</a:t>
            </a:r>
            <a:endParaRPr lang="zh-CN" altLang="en-US" sz="4800" b="1" dirty="0">
              <a:latin typeface="黑体" panose="02010609060101010101" pitchFamily="49" charset="-122"/>
              <a:ea typeface="黑体" panose="02010609060101010101" pitchFamily="49" charset="-122"/>
            </a:endParaRPr>
          </a:p>
          <a:p>
            <a:pPr marL="0" lvl="0" indent="0" algn="ctr" defTabSz="967105" eaLnBrk="1" hangingPunct="1">
              <a:spcBef>
                <a:spcPct val="0"/>
              </a:spcBef>
              <a:buClrTx/>
              <a:buSzTx/>
              <a:buFontTx/>
              <a:buNone/>
            </a:pPr>
            <a:r>
              <a:rPr lang="zh-CN" altLang="en-US" sz="4800" b="1" dirty="0">
                <a:latin typeface="黑体" panose="02010609060101010101" pitchFamily="49" charset="-122"/>
                <a:ea typeface="黑体" panose="02010609060101010101" pitchFamily="49" charset="-122"/>
              </a:rPr>
              <a:t>和废弃安全</a:t>
            </a:r>
            <a:endParaRPr lang="zh-CN" altLang="en-US" sz="4800" b="1" dirty="0">
              <a:latin typeface="黑体" panose="02010609060101010101" pitchFamily="49" charset="-122"/>
              <a:ea typeface="黑体" panose="02010609060101010101" pitchFamily="49" charset="-122"/>
            </a:endParaRPr>
          </a:p>
        </p:txBody>
      </p:sp>
      <p:pic>
        <p:nvPicPr>
          <p:cNvPr id="2" name="图片 1" descr="a 头"/>
          <p:cNvPicPr>
            <a:picLocks noChangeAspect="1"/>
          </p:cNvPicPr>
          <p:nvPr/>
        </p:nvPicPr>
        <p:blipFill>
          <a:blip r:embed="rId1"/>
          <a:stretch>
            <a:fillRect/>
          </a:stretch>
        </p:blipFill>
        <p:spPr>
          <a:xfrm>
            <a:off x="6532880" y="2781300"/>
            <a:ext cx="2588895" cy="1343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88780" name="Text Box 12"/>
          <p:cNvSpPr txBox="1"/>
          <p:nvPr/>
        </p:nvSpPr>
        <p:spPr>
          <a:xfrm>
            <a:off x="2286000" y="2667000"/>
            <a:ext cx="184150" cy="11271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endParaRPr lang="en-US" altLang="zh-CN" sz="4400" dirty="0">
              <a:solidFill>
                <a:schemeClr val="bg2"/>
              </a:solidFill>
              <a:latin typeface="Times New Roman" panose="02020603050405020304" pitchFamily="18" charset="0"/>
              <a:ea typeface="幼圆" pitchFamily="49" charset="-122"/>
            </a:endParaRPr>
          </a:p>
          <a:p>
            <a:pPr marL="0" lvl="0" indent="0" eaLnBrk="1" hangingPunct="1">
              <a:spcBef>
                <a:spcPct val="0"/>
              </a:spcBef>
              <a:buClrTx/>
              <a:buSzTx/>
              <a:buFontTx/>
              <a:buNone/>
            </a:pPr>
            <a:endParaRPr lang="en-US" altLang="zh-CN" sz="2400" dirty="0">
              <a:latin typeface="Times New Roman" panose="02020603050405020304" pitchFamily="18" charset="0"/>
              <a:ea typeface="宋体" panose="02010600030101010101" pitchFamily="2" charset="-122"/>
            </a:endParaRPr>
          </a:p>
        </p:txBody>
      </p:sp>
      <p:sp>
        <p:nvSpPr>
          <p:cNvPr id="288781" name="Rectangle 13"/>
          <p:cNvSpPr/>
          <p:nvPr/>
        </p:nvSpPr>
        <p:spPr>
          <a:xfrm>
            <a:off x="304800" y="1676400"/>
            <a:ext cx="8001000" cy="4035425"/>
          </a:xfrm>
          <a:prstGeom prst="rect">
            <a:avLst/>
          </a:prstGeom>
          <a:noFill/>
          <a:ln w="9525">
            <a:noFill/>
          </a:ln>
        </p:spPr>
        <p:txBody>
          <a:bodyPr>
            <a:spAutoFit/>
          </a:bodyPr>
          <a:p>
            <a:pPr marL="457200" indent="-457200" algn="just" eaLnBrk="1" hangingPunct="1">
              <a:lnSpc>
                <a:spcPct val="120000"/>
              </a:lnSpc>
            </a:pPr>
            <a:r>
              <a:rPr lang="en-US" altLang="zh-CN" b="1" dirty="0">
                <a:latin typeface="楷体_GB2312" pitchFamily="49" charset="-122"/>
              </a:rPr>
              <a:t>    </a:t>
            </a:r>
            <a:r>
              <a:rPr lang="zh-CN" altLang="en-US" b="1" dirty="0">
                <a:latin typeface="楷体_GB2312" pitchFamily="49" charset="-122"/>
              </a:rPr>
              <a:t>在储存过程中按照危险化学品储存火灾危险性的建筑设计防火规范归类分为五类：（</a:t>
            </a:r>
            <a:r>
              <a:rPr lang="en-US" altLang="zh-CN" b="1" dirty="0">
                <a:latin typeface="楷体_GB2312" pitchFamily="49" charset="-122"/>
              </a:rPr>
              <a:t>GB J 16-87</a:t>
            </a:r>
            <a:r>
              <a:rPr lang="zh-CN" altLang="en-US" b="1" dirty="0">
                <a:latin typeface="楷体_GB2312" pitchFamily="49" charset="-122"/>
              </a:rPr>
              <a:t>建筑设计防火规范</a:t>
            </a:r>
            <a:r>
              <a:rPr lang="en-US" altLang="zh-CN" b="1" dirty="0">
                <a:latin typeface="楷体_GB2312" pitchFamily="49" charset="-122"/>
              </a:rPr>
              <a:t>〈</a:t>
            </a:r>
            <a:r>
              <a:rPr lang="zh-CN" altLang="en-US" b="1" dirty="0">
                <a:latin typeface="楷体_GB2312" pitchFamily="49" charset="-122"/>
              </a:rPr>
              <a:t>仓库部分</a:t>
            </a:r>
            <a:r>
              <a:rPr lang="en-US" altLang="zh-CN" b="1" dirty="0">
                <a:latin typeface="楷体_GB2312" pitchFamily="49" charset="-122"/>
              </a:rPr>
              <a:t>〉</a:t>
            </a:r>
            <a:r>
              <a:rPr lang="zh-CN" altLang="en-US" b="1" dirty="0">
                <a:latin typeface="楷体_GB2312" pitchFamily="49" charset="-122"/>
              </a:rPr>
              <a:t>）</a:t>
            </a:r>
            <a:endParaRPr lang="zh-CN" altLang="en-US" b="1" dirty="0">
              <a:latin typeface="楷体_GB2312" pitchFamily="49" charset="-122"/>
            </a:endParaRPr>
          </a:p>
          <a:p>
            <a:pPr marL="457200" indent="-457200" algn="just" eaLnBrk="1" hangingPunct="1">
              <a:lnSpc>
                <a:spcPct val="120000"/>
              </a:lnSpc>
            </a:pPr>
            <a:endParaRPr lang="zh-CN" altLang="en-US" b="1" dirty="0">
              <a:latin typeface="楷体_GB2312" pitchFamily="49" charset="-122"/>
            </a:endParaRPr>
          </a:p>
          <a:p>
            <a:pPr marL="1371600" lvl="2" indent="-457200">
              <a:lnSpc>
                <a:spcPct val="120000"/>
              </a:lnSpc>
            </a:pPr>
            <a:r>
              <a:rPr lang="zh-CN" altLang="en-US" b="1" dirty="0">
                <a:solidFill>
                  <a:schemeClr val="accent2"/>
                </a:solidFill>
                <a:latin typeface="楷体_GB2312" pitchFamily="49" charset="-122"/>
              </a:rPr>
              <a:t>甲类：这类物品的火灾危险性的特征有</a:t>
            </a:r>
            <a:r>
              <a:rPr lang="en-US" altLang="zh-CN" b="1" dirty="0">
                <a:solidFill>
                  <a:schemeClr val="accent2"/>
                </a:solidFill>
                <a:latin typeface="楷体_GB2312" pitchFamily="49" charset="-122"/>
              </a:rPr>
              <a:t>6</a:t>
            </a:r>
            <a:r>
              <a:rPr lang="zh-CN" altLang="en-US" b="1" dirty="0">
                <a:solidFill>
                  <a:schemeClr val="accent2"/>
                </a:solidFill>
                <a:latin typeface="楷体_GB2312" pitchFamily="49" charset="-122"/>
              </a:rPr>
              <a:t>点： </a:t>
            </a:r>
            <a:endParaRPr lang="zh-CN" altLang="en-US" b="1" dirty="0">
              <a:solidFill>
                <a:schemeClr val="accent2"/>
              </a:solidFill>
              <a:latin typeface="楷体_GB2312" pitchFamily="49" charset="-122"/>
            </a:endParaRPr>
          </a:p>
          <a:p>
            <a:pPr marL="1371600" lvl="2" indent="-457200">
              <a:lnSpc>
                <a:spcPct val="120000"/>
              </a:lnSpc>
            </a:pPr>
            <a:r>
              <a:rPr lang="zh-CN" altLang="en-US" b="1" dirty="0">
                <a:solidFill>
                  <a:schemeClr val="accent2"/>
                </a:solidFill>
                <a:latin typeface="楷体_GB2312" pitchFamily="49" charset="-122"/>
              </a:rPr>
              <a:t>乙类</a:t>
            </a:r>
            <a:r>
              <a:rPr lang="en-US" altLang="zh-CN" b="1" dirty="0">
                <a:solidFill>
                  <a:schemeClr val="accent2"/>
                </a:solidFill>
                <a:latin typeface="楷体_GB2312" pitchFamily="49" charset="-122"/>
              </a:rPr>
              <a:t>: </a:t>
            </a:r>
            <a:r>
              <a:rPr lang="zh-CN" altLang="en-US" b="1" dirty="0">
                <a:solidFill>
                  <a:schemeClr val="accent2"/>
                </a:solidFill>
                <a:latin typeface="楷体_GB2312" pitchFamily="49" charset="-122"/>
              </a:rPr>
              <a:t>这类物品的火灾危险性的特征有</a:t>
            </a:r>
            <a:r>
              <a:rPr lang="en-US" altLang="zh-CN" b="1" dirty="0">
                <a:solidFill>
                  <a:schemeClr val="accent2"/>
                </a:solidFill>
                <a:latin typeface="楷体_GB2312" pitchFamily="49" charset="-122"/>
              </a:rPr>
              <a:t>6</a:t>
            </a:r>
            <a:r>
              <a:rPr lang="zh-CN" altLang="en-US" b="1" dirty="0">
                <a:solidFill>
                  <a:schemeClr val="accent2"/>
                </a:solidFill>
                <a:latin typeface="楷体_GB2312" pitchFamily="49" charset="-122"/>
              </a:rPr>
              <a:t>点： </a:t>
            </a:r>
            <a:endParaRPr lang="zh-CN" altLang="en-US" b="1" dirty="0">
              <a:solidFill>
                <a:schemeClr val="accent2"/>
              </a:solidFill>
              <a:latin typeface="楷体_GB2312" pitchFamily="49" charset="-122"/>
            </a:endParaRPr>
          </a:p>
          <a:p>
            <a:pPr marL="1371600" lvl="2" indent="-457200">
              <a:lnSpc>
                <a:spcPct val="120000"/>
              </a:lnSpc>
            </a:pPr>
            <a:r>
              <a:rPr lang="zh-CN" altLang="en-US" b="1" dirty="0">
                <a:solidFill>
                  <a:schemeClr val="accent2"/>
                </a:solidFill>
                <a:latin typeface="楷体_GB2312" pitchFamily="49" charset="-122"/>
              </a:rPr>
              <a:t>丙类</a:t>
            </a:r>
            <a:r>
              <a:rPr lang="en-US" altLang="zh-CN" b="1" dirty="0">
                <a:solidFill>
                  <a:schemeClr val="accent2"/>
                </a:solidFill>
                <a:latin typeface="楷体_GB2312" pitchFamily="49" charset="-122"/>
              </a:rPr>
              <a:t>: </a:t>
            </a:r>
            <a:r>
              <a:rPr lang="zh-CN" altLang="en-US" b="1" dirty="0">
                <a:solidFill>
                  <a:schemeClr val="accent2"/>
                </a:solidFill>
                <a:latin typeface="楷体_GB2312" pitchFamily="49" charset="-122"/>
              </a:rPr>
              <a:t>这类物品的火灾危险性的特征有</a:t>
            </a:r>
            <a:r>
              <a:rPr lang="en-US" altLang="zh-CN" b="1" dirty="0">
                <a:solidFill>
                  <a:schemeClr val="accent2"/>
                </a:solidFill>
                <a:latin typeface="楷体_GB2312" pitchFamily="49" charset="-122"/>
              </a:rPr>
              <a:t>2</a:t>
            </a:r>
            <a:r>
              <a:rPr lang="zh-CN" altLang="en-US" b="1" dirty="0">
                <a:solidFill>
                  <a:schemeClr val="accent2"/>
                </a:solidFill>
                <a:latin typeface="楷体_GB2312" pitchFamily="49" charset="-122"/>
              </a:rPr>
              <a:t>点：</a:t>
            </a:r>
            <a:r>
              <a:rPr lang="zh-CN" altLang="en-US" b="1" dirty="0">
                <a:latin typeface="楷体_GB2312" pitchFamily="49" charset="-122"/>
              </a:rPr>
              <a:t> </a:t>
            </a:r>
            <a:endParaRPr lang="zh-CN" altLang="en-US" b="1" dirty="0">
              <a:latin typeface="楷体_GB2312" pitchFamily="49" charset="-122"/>
            </a:endParaRPr>
          </a:p>
          <a:p>
            <a:pPr marL="1371600" lvl="2" indent="-457200">
              <a:lnSpc>
                <a:spcPct val="120000"/>
              </a:lnSpc>
            </a:pPr>
            <a:r>
              <a:rPr lang="zh-CN" altLang="en-US" b="1" dirty="0">
                <a:latin typeface="楷体_GB2312" pitchFamily="49" charset="-122"/>
              </a:rPr>
              <a:t>丁类</a:t>
            </a:r>
            <a:r>
              <a:rPr lang="en-US" altLang="zh-CN" b="1" dirty="0">
                <a:latin typeface="楷体_GB2312" pitchFamily="49" charset="-122"/>
              </a:rPr>
              <a:t>: </a:t>
            </a:r>
            <a:r>
              <a:rPr lang="zh-CN" altLang="en-US" b="1" dirty="0">
                <a:latin typeface="楷体_GB2312" pitchFamily="49" charset="-122"/>
              </a:rPr>
              <a:t>难燃烧物品</a:t>
            </a:r>
            <a:endParaRPr lang="zh-CN" altLang="en-US" b="1" dirty="0">
              <a:latin typeface="楷体_GB2312" pitchFamily="49" charset="-122"/>
            </a:endParaRPr>
          </a:p>
          <a:p>
            <a:pPr marL="1371600" lvl="2" indent="-457200" algn="just">
              <a:lnSpc>
                <a:spcPct val="120000"/>
              </a:lnSpc>
            </a:pPr>
            <a:r>
              <a:rPr lang="zh-CN" altLang="en-US" b="1" dirty="0">
                <a:latin typeface="楷体_GB2312" pitchFamily="49" charset="-122"/>
              </a:rPr>
              <a:t>戊类：非燃烧物品</a:t>
            </a:r>
            <a:endParaRPr lang="zh-CN" altLang="en-US" b="1" dirty="0">
              <a:latin typeface="楷体_GB2312" pitchFamily="49" charset="-122"/>
            </a:endParaRPr>
          </a:p>
        </p:txBody>
      </p:sp>
      <p:sp>
        <p:nvSpPr>
          <p:cNvPr id="25605" name="Text Box 15"/>
          <p:cNvSpPr txBox="1"/>
          <p:nvPr/>
        </p:nvSpPr>
        <p:spPr>
          <a:xfrm>
            <a:off x="304800" y="484188"/>
            <a:ext cx="8534400" cy="4556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一、储存物品火灾危险性分类（易燃易爆性商品）</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288780"/>
                                        </p:tgtEl>
                                        <p:attrNameLst>
                                          <p:attrName>style.visibility</p:attrName>
                                        </p:attrNameLst>
                                      </p:cBhvr>
                                      <p:to>
                                        <p:strVal val="visible"/>
                                      </p:to>
                                    </p:set>
                                    <p:animEffect transition="in" filter="blinds(horizontal)">
                                      <p:cBhvr>
                                        <p:cTn id="7" dur="500"/>
                                        <p:tgtEl>
                                          <p:spTgt spid="28878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8781"/>
                                        </p:tgtEl>
                                        <p:attrNameLst>
                                          <p:attrName>style.visibility</p:attrName>
                                        </p:attrNameLst>
                                      </p:cBhvr>
                                      <p:to>
                                        <p:strVal val="visible"/>
                                      </p:to>
                                    </p:set>
                                    <p:animEffect transition="in" filter="dissolve">
                                      <p:cBhvr>
                                        <p:cTn id="11" dur="500"/>
                                        <p:tgtEl>
                                          <p:spTgt spid="288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80" grpId="0"/>
      <p:bldP spid="28878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3123" name="Text Box 10"/>
          <p:cNvSpPr txBox="1"/>
          <p:nvPr/>
        </p:nvSpPr>
        <p:spPr>
          <a:xfrm>
            <a:off x="755650" y="1628775"/>
            <a:ext cx="7772400" cy="38782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a:lnSpc>
                <a:spcPct val="115000"/>
              </a:lnSpc>
              <a:spcBef>
                <a:spcPct val="0"/>
              </a:spcBef>
              <a:buClrTx/>
              <a:buSzTx/>
              <a:buFontTx/>
              <a:buNone/>
            </a:pPr>
            <a:r>
              <a:rPr lang="en-US" altLang="zh-CN" sz="2400" b="1" dirty="0"/>
              <a:t>●</a:t>
            </a:r>
            <a:r>
              <a:rPr lang="zh-CN" altLang="en-US" sz="2400" b="1" dirty="0"/>
              <a:t>中华人民共和国安全生产法</a:t>
            </a:r>
            <a:endParaRPr lang="zh-CN" altLang="en-US" sz="2400" b="1" dirty="0"/>
          </a:p>
          <a:p>
            <a:pPr marL="0" lvl="0" indent="0" algn="just">
              <a:lnSpc>
                <a:spcPct val="115000"/>
              </a:lnSpc>
              <a:spcBef>
                <a:spcPct val="0"/>
              </a:spcBef>
              <a:buClrTx/>
              <a:buSzTx/>
              <a:buFontTx/>
              <a:buNone/>
            </a:pPr>
            <a:r>
              <a:rPr lang="zh-CN" altLang="en-US" sz="2400" b="1" dirty="0"/>
              <a:t>●危险化学品安全管理条例</a:t>
            </a:r>
            <a:endParaRPr lang="zh-CN" altLang="en-US" sz="2400" b="1" dirty="0"/>
          </a:p>
          <a:p>
            <a:pPr marL="0" lvl="0" indent="0" algn="just">
              <a:lnSpc>
                <a:spcPct val="115000"/>
              </a:lnSpc>
              <a:spcBef>
                <a:spcPct val="0"/>
              </a:spcBef>
              <a:buClrTx/>
              <a:buSzTx/>
              <a:buFontTx/>
              <a:buNone/>
            </a:pPr>
            <a:r>
              <a:rPr lang="zh-CN" altLang="en-US" sz="2400" b="1" dirty="0"/>
              <a:t>●铁路危险货物运输规则</a:t>
            </a:r>
            <a:endParaRPr lang="zh-CN" altLang="en-US" sz="2400" b="1" dirty="0"/>
          </a:p>
          <a:p>
            <a:pPr marL="0" lvl="0" indent="0" algn="just">
              <a:lnSpc>
                <a:spcPct val="115000"/>
              </a:lnSpc>
              <a:spcBef>
                <a:spcPct val="0"/>
              </a:spcBef>
              <a:buClrTx/>
              <a:buSzTx/>
              <a:buFontTx/>
              <a:buNone/>
            </a:pPr>
            <a:r>
              <a:rPr lang="zh-CN" altLang="en-US" sz="2400" b="1" dirty="0"/>
              <a:t>●水路危险货物运输规则</a:t>
            </a:r>
            <a:endParaRPr lang="zh-CN" altLang="en-US" sz="2400" b="1" dirty="0"/>
          </a:p>
          <a:p>
            <a:pPr marL="0" lvl="0" indent="0" algn="just">
              <a:lnSpc>
                <a:spcPct val="115000"/>
              </a:lnSpc>
              <a:spcBef>
                <a:spcPct val="0"/>
              </a:spcBef>
              <a:buClrTx/>
              <a:buSzTx/>
              <a:buFontTx/>
              <a:buNone/>
            </a:pPr>
            <a:r>
              <a:rPr lang="zh-CN" altLang="en-US" sz="2400" b="1" dirty="0"/>
              <a:t>●汽车危险货物运输规则（</a:t>
            </a:r>
            <a:r>
              <a:rPr lang="en-US" altLang="zh-CN" sz="2400" b="1" dirty="0"/>
              <a:t>JT 3130-88</a:t>
            </a:r>
            <a:r>
              <a:rPr lang="zh-CN" altLang="en-US" sz="2400" b="1" dirty="0"/>
              <a:t>）</a:t>
            </a:r>
            <a:endParaRPr lang="zh-CN" altLang="en-US" sz="2400" b="1" dirty="0"/>
          </a:p>
          <a:p>
            <a:pPr marL="0" lvl="0" indent="0" algn="just">
              <a:lnSpc>
                <a:spcPct val="115000"/>
              </a:lnSpc>
              <a:spcBef>
                <a:spcPct val="0"/>
              </a:spcBef>
              <a:buClrTx/>
              <a:buSzTx/>
              <a:buFontTx/>
              <a:buNone/>
            </a:pPr>
            <a:r>
              <a:rPr lang="zh-CN" altLang="en-US" sz="2400" b="1" dirty="0"/>
              <a:t>●危险货物分类与品名编号（</a:t>
            </a:r>
            <a:r>
              <a:rPr lang="en-US" altLang="zh-CN" sz="2400" b="1" dirty="0"/>
              <a:t>GB 6944-86</a:t>
            </a:r>
            <a:r>
              <a:rPr lang="zh-CN" altLang="en-US" sz="2400" b="1" dirty="0"/>
              <a:t>）</a:t>
            </a:r>
            <a:endParaRPr lang="zh-CN" altLang="en-US" sz="2400" b="1" dirty="0"/>
          </a:p>
          <a:p>
            <a:pPr marL="0" lvl="0" indent="0" algn="just">
              <a:lnSpc>
                <a:spcPct val="115000"/>
              </a:lnSpc>
              <a:spcBef>
                <a:spcPct val="0"/>
              </a:spcBef>
              <a:buClrTx/>
              <a:buSzTx/>
              <a:buFontTx/>
              <a:buNone/>
            </a:pPr>
            <a:r>
              <a:rPr lang="zh-CN" altLang="en-US" sz="2400" b="1" dirty="0"/>
              <a:t>●危险货物包装标志（</a:t>
            </a:r>
            <a:r>
              <a:rPr lang="en-US" altLang="zh-CN" sz="2400" b="1" dirty="0"/>
              <a:t>GB 190-90</a:t>
            </a:r>
            <a:r>
              <a:rPr lang="zh-CN" altLang="en-US" sz="2400" b="1" dirty="0"/>
              <a:t>）</a:t>
            </a:r>
            <a:endParaRPr lang="zh-CN" altLang="en-US" sz="2400" b="1" dirty="0"/>
          </a:p>
          <a:p>
            <a:pPr marL="0" lvl="0" indent="0" algn="just">
              <a:lnSpc>
                <a:spcPct val="115000"/>
              </a:lnSpc>
              <a:spcBef>
                <a:spcPct val="0"/>
              </a:spcBef>
              <a:buClrTx/>
              <a:buSzTx/>
              <a:buFontTx/>
              <a:buNone/>
            </a:pPr>
            <a:r>
              <a:rPr lang="zh-CN" altLang="en-US" sz="2400" b="1" dirty="0"/>
              <a:t>●包装储运图示标志（</a:t>
            </a:r>
            <a:r>
              <a:rPr lang="en-US" altLang="zh-CN" sz="2400" b="1" dirty="0"/>
              <a:t>GB 191-90</a:t>
            </a:r>
            <a:r>
              <a:rPr lang="zh-CN" altLang="en-US" sz="2400" b="1" dirty="0"/>
              <a:t>）</a:t>
            </a:r>
            <a:endParaRPr lang="zh-CN" altLang="en-US" sz="2400" b="1" dirty="0"/>
          </a:p>
          <a:p>
            <a:pPr marL="0" lvl="0" indent="0" algn="just">
              <a:lnSpc>
                <a:spcPct val="115000"/>
              </a:lnSpc>
              <a:spcBef>
                <a:spcPct val="0"/>
              </a:spcBef>
              <a:buClrTx/>
              <a:buSzTx/>
              <a:buFontTx/>
              <a:buNone/>
            </a:pPr>
            <a:r>
              <a:rPr lang="zh-CN" altLang="en-US" sz="2400" b="1" dirty="0"/>
              <a:t>●危险货物包装通用技术条件（</a:t>
            </a:r>
            <a:r>
              <a:rPr lang="en-US" altLang="zh-CN" sz="2400" b="1" dirty="0"/>
              <a:t>GB 12463-90</a:t>
            </a:r>
            <a:r>
              <a:rPr lang="zh-CN" altLang="en-US" sz="2400" b="1" dirty="0"/>
              <a:t>）</a:t>
            </a:r>
            <a:endParaRPr lang="zh-CN" altLang="en-US" sz="2400" b="1" dirty="0"/>
          </a:p>
        </p:txBody>
      </p:sp>
      <p:sp>
        <p:nvSpPr>
          <p:cNvPr id="421900" name="Rectangle 12"/>
          <p:cNvSpPr/>
          <p:nvPr/>
        </p:nvSpPr>
        <p:spPr>
          <a:xfrm>
            <a:off x="431800" y="428625"/>
            <a:ext cx="8893175"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600" b="1" dirty="0">
                <a:solidFill>
                  <a:schemeClr val="bg1"/>
                </a:solidFill>
                <a:latin typeface="黑体" panose="02010609060101010101" pitchFamily="49" charset="-122"/>
                <a:ea typeface="黑体" panose="02010609060101010101" pitchFamily="49" charset="-122"/>
              </a:rPr>
              <a:t>危险化学品包装、运输管理的有关法律、法规与标准规定 </a:t>
            </a:r>
            <a:endParaRPr lang="zh-CN" altLang="en-US" sz="26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1900"/>
                                        </p:tgtEl>
                                        <p:attrNameLst>
                                          <p:attrName>style.visibility</p:attrName>
                                        </p:attrNameLst>
                                      </p:cBhvr>
                                      <p:to>
                                        <p:strVal val="visible"/>
                                      </p:to>
                                    </p:set>
                                    <p:anim calcmode="lin" valueType="num">
                                      <p:cBhvr additive="base">
                                        <p:cTn id="7" dur="500" fill="hold"/>
                                        <p:tgtEl>
                                          <p:spTgt spid="421900"/>
                                        </p:tgtEl>
                                        <p:attrNameLst>
                                          <p:attrName>ppt_x</p:attrName>
                                        </p:attrNameLst>
                                      </p:cBhvr>
                                      <p:tavLst>
                                        <p:tav tm="0">
                                          <p:val>
                                            <p:strVal val="0-#ppt_w/2"/>
                                          </p:val>
                                        </p:tav>
                                        <p:tav tm="100000">
                                          <p:val>
                                            <p:strVal val="#ppt_x"/>
                                          </p:val>
                                        </p:tav>
                                      </p:tavLst>
                                    </p:anim>
                                    <p:anim calcmode="lin" valueType="num">
                                      <p:cBhvr additive="base">
                                        <p:cTn id="8" dur="500" fill="hold"/>
                                        <p:tgtEl>
                                          <p:spTgt spid="421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00"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4147" name="Text Box 10"/>
          <p:cNvSpPr txBox="1"/>
          <p:nvPr/>
        </p:nvSpPr>
        <p:spPr>
          <a:xfrm>
            <a:off x="588963" y="1563688"/>
            <a:ext cx="8015287" cy="3378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a:lnSpc>
                <a:spcPct val="120000"/>
              </a:lnSpc>
              <a:spcBef>
                <a:spcPct val="0"/>
              </a:spcBef>
              <a:buClrTx/>
              <a:buSzTx/>
              <a:buFontTx/>
              <a:buNone/>
            </a:pPr>
            <a:r>
              <a:rPr lang="en-US" altLang="zh-CN" b="1" dirty="0">
                <a:solidFill>
                  <a:srgbClr val="CC3300"/>
                </a:solidFill>
                <a:latin typeface="隶书" pitchFamily="49" charset="-122"/>
              </a:rPr>
              <a:t>    </a:t>
            </a:r>
            <a:r>
              <a:rPr lang="zh-CN" altLang="en-US" b="1" dirty="0">
                <a:solidFill>
                  <a:srgbClr val="CC3300"/>
                </a:solidFill>
                <a:latin typeface="隶书" pitchFamily="49" charset="-122"/>
              </a:rPr>
              <a:t>前言</a:t>
            </a:r>
            <a:r>
              <a:rPr lang="zh-CN" altLang="en-US" b="1" dirty="0">
                <a:latin typeface="隶书" pitchFamily="49" charset="-122"/>
              </a:rPr>
              <a:t>：</a:t>
            </a:r>
            <a:r>
              <a:rPr lang="zh-CN" altLang="en-US" b="1" dirty="0">
                <a:solidFill>
                  <a:schemeClr val="tx2"/>
                </a:solidFill>
                <a:latin typeface="隶书" pitchFamily="49" charset="-122"/>
              </a:rPr>
              <a:t>危险化学品废物是危险化学品生产、使用、运输、储存等过程中产生的废物，具有易爆、易燃、毒害、腐蚀性、放射性等性质。随着化学工业和石油化学工业的发展，大量易燃、易爆、有毒、有害、腐蚀性等危险化学品不断问世，由此也产生了不少危险化学品废物。因各种原因所引起的危险化学品事故，具有偶然性大、往往引起大量人员伤亡或造成巨大的财产损失或环境危害的特点，给生态环境和人类生存带来了极大的威胁。同时，随着我国经济持续快速发展，人民生活水平不断提高，人们对安全的需求比以往任何时候显得更加迫切，而</a:t>
            </a:r>
            <a:r>
              <a:rPr lang="zh-CN" altLang="en-US" b="1" dirty="0">
                <a:solidFill>
                  <a:srgbClr val="CC3300"/>
                </a:solidFill>
                <a:latin typeface="隶书" pitchFamily="49" charset="-122"/>
              </a:rPr>
              <a:t>安全处理处置</a:t>
            </a:r>
            <a:r>
              <a:rPr lang="zh-CN" altLang="en-US" b="1" dirty="0">
                <a:solidFill>
                  <a:schemeClr val="tx2"/>
                </a:solidFill>
                <a:latin typeface="隶书" pitchFamily="49" charset="-122"/>
              </a:rPr>
              <a:t>是消除其危害性的唯一途径。</a:t>
            </a:r>
            <a:endParaRPr lang="zh-CN" altLang="en-US" b="1" dirty="0">
              <a:solidFill>
                <a:schemeClr val="tx2"/>
              </a:solidFill>
              <a:latin typeface="隶书" pitchFamily="49" charset="-122"/>
            </a:endParaRPr>
          </a:p>
        </p:txBody>
      </p:sp>
      <p:sp>
        <p:nvSpPr>
          <p:cNvPr id="422924"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2924"/>
                                        </p:tgtEl>
                                        <p:attrNameLst>
                                          <p:attrName>style.visibility</p:attrName>
                                        </p:attrNameLst>
                                      </p:cBhvr>
                                      <p:to>
                                        <p:strVal val="visible"/>
                                      </p:to>
                                    </p:set>
                                    <p:anim calcmode="lin" valueType="num">
                                      <p:cBhvr additive="base">
                                        <p:cTn id="7" dur="500" fill="hold"/>
                                        <p:tgtEl>
                                          <p:spTgt spid="422924"/>
                                        </p:tgtEl>
                                        <p:attrNameLst>
                                          <p:attrName>ppt_x</p:attrName>
                                        </p:attrNameLst>
                                      </p:cBhvr>
                                      <p:tavLst>
                                        <p:tav tm="0">
                                          <p:val>
                                            <p:strVal val="0-#ppt_w/2"/>
                                          </p:val>
                                        </p:tav>
                                        <p:tav tm="100000">
                                          <p:val>
                                            <p:strVal val="#ppt_x"/>
                                          </p:val>
                                        </p:tav>
                                      </p:tavLst>
                                    </p:anim>
                                    <p:anim calcmode="lin" valueType="num">
                                      <p:cBhvr additive="base">
                                        <p:cTn id="8" dur="500" fill="hold"/>
                                        <p:tgtEl>
                                          <p:spTgt spid="4229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4"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5171" name="Text Box 10"/>
          <p:cNvSpPr txBox="1"/>
          <p:nvPr/>
        </p:nvSpPr>
        <p:spPr>
          <a:xfrm>
            <a:off x="827088" y="1860550"/>
            <a:ext cx="7385050" cy="31591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a:lnSpc>
                <a:spcPct val="120000"/>
              </a:lnSpc>
              <a:spcBef>
                <a:spcPct val="0"/>
              </a:spcBef>
              <a:buClrTx/>
              <a:buSzTx/>
              <a:buFontTx/>
              <a:buNone/>
            </a:pPr>
            <a:r>
              <a:rPr lang="en-US" altLang="zh-CN" sz="2400" b="1" dirty="0">
                <a:solidFill>
                  <a:srgbClr val="FF0066"/>
                </a:solidFill>
              </a:rPr>
              <a:t>1</a:t>
            </a:r>
            <a:r>
              <a:rPr lang="zh-CN" altLang="en-US" sz="2400" b="1" dirty="0">
                <a:solidFill>
                  <a:srgbClr val="FF0066"/>
                </a:solidFill>
              </a:rPr>
              <a:t>、常用的几种危险化学品废弃处置方法</a:t>
            </a:r>
            <a:endParaRPr lang="zh-CN" altLang="en-US" sz="2400" b="1" dirty="0">
              <a:solidFill>
                <a:srgbClr val="FF0066"/>
              </a:solidFill>
            </a:endParaRPr>
          </a:p>
          <a:p>
            <a:pPr marL="0" lvl="0" indent="0" algn="just">
              <a:lnSpc>
                <a:spcPct val="120000"/>
              </a:lnSpc>
              <a:spcBef>
                <a:spcPct val="0"/>
              </a:spcBef>
              <a:buClrTx/>
              <a:buSzTx/>
              <a:buFontTx/>
              <a:buNone/>
            </a:pPr>
            <a:endParaRPr lang="zh-CN" altLang="en-US" sz="2400" b="1" dirty="0"/>
          </a:p>
          <a:p>
            <a:pPr marL="914400" lvl="2" indent="0" algn="just">
              <a:lnSpc>
                <a:spcPct val="120000"/>
              </a:lnSpc>
              <a:spcBef>
                <a:spcPct val="0"/>
              </a:spcBef>
              <a:buClrTx/>
              <a:buSzTx/>
              <a:buFontTx/>
              <a:buNone/>
            </a:pPr>
            <a:r>
              <a:rPr lang="zh-CN" altLang="en-US" sz="2000" b="1" dirty="0"/>
              <a:t>●填埋法</a:t>
            </a:r>
            <a:endParaRPr lang="zh-CN" altLang="en-US" sz="2000" b="1" dirty="0"/>
          </a:p>
          <a:p>
            <a:pPr marL="914400" lvl="2" indent="0" algn="just">
              <a:lnSpc>
                <a:spcPct val="120000"/>
              </a:lnSpc>
              <a:spcBef>
                <a:spcPct val="0"/>
              </a:spcBef>
              <a:buClrTx/>
              <a:buSzTx/>
              <a:buFontTx/>
              <a:buNone/>
            </a:pPr>
            <a:r>
              <a:rPr lang="zh-CN" altLang="en-US" sz="2000" b="1" dirty="0"/>
              <a:t>●焚烧法</a:t>
            </a:r>
            <a:endParaRPr lang="zh-CN" altLang="en-US" sz="2000" b="1" dirty="0"/>
          </a:p>
          <a:p>
            <a:pPr marL="914400" lvl="2" indent="0" algn="just">
              <a:lnSpc>
                <a:spcPct val="120000"/>
              </a:lnSpc>
              <a:spcBef>
                <a:spcPct val="0"/>
              </a:spcBef>
              <a:buClrTx/>
              <a:buSzTx/>
              <a:buFontTx/>
              <a:buNone/>
            </a:pPr>
            <a:r>
              <a:rPr lang="zh-CN" altLang="en-US" sz="2000" b="1" dirty="0"/>
              <a:t>●固化法  用水泥等与危险固体废物混合进行固化，达到稳定化、无害化、减量化的目的。</a:t>
            </a:r>
            <a:endParaRPr lang="zh-CN" altLang="en-US" sz="2000" b="1" dirty="0"/>
          </a:p>
          <a:p>
            <a:pPr marL="914400" lvl="2" indent="0" algn="just">
              <a:lnSpc>
                <a:spcPct val="120000"/>
              </a:lnSpc>
              <a:spcBef>
                <a:spcPct val="0"/>
              </a:spcBef>
              <a:buClrTx/>
              <a:buSzTx/>
              <a:buFontTx/>
              <a:buNone/>
            </a:pPr>
            <a:r>
              <a:rPr lang="zh-CN" altLang="en-US" sz="2000" b="1" dirty="0"/>
              <a:t>●化学法  通过酯碱中和等使有毒物质变为无害。</a:t>
            </a:r>
            <a:endParaRPr lang="zh-CN" altLang="en-US" sz="2000" b="1" dirty="0"/>
          </a:p>
          <a:p>
            <a:pPr marL="914400" lvl="2" indent="0" algn="just">
              <a:lnSpc>
                <a:spcPct val="120000"/>
              </a:lnSpc>
              <a:spcBef>
                <a:spcPct val="0"/>
              </a:spcBef>
              <a:buClrTx/>
              <a:buSzTx/>
              <a:buFontTx/>
              <a:buNone/>
            </a:pPr>
            <a:r>
              <a:rPr lang="zh-CN" altLang="en-US" sz="2000" b="1" dirty="0"/>
              <a:t>●生物法  通过生物降解来解除毒性。     </a:t>
            </a:r>
            <a:endParaRPr lang="zh-CN" altLang="en-US" sz="2000" b="1" dirty="0"/>
          </a:p>
        </p:txBody>
      </p:sp>
      <p:sp>
        <p:nvSpPr>
          <p:cNvPr id="432140"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2140"/>
                                        </p:tgtEl>
                                        <p:attrNameLst>
                                          <p:attrName>style.visibility</p:attrName>
                                        </p:attrNameLst>
                                      </p:cBhvr>
                                      <p:to>
                                        <p:strVal val="visible"/>
                                      </p:to>
                                    </p:set>
                                    <p:anim calcmode="lin" valueType="num">
                                      <p:cBhvr additive="base">
                                        <p:cTn id="7" dur="500" fill="hold"/>
                                        <p:tgtEl>
                                          <p:spTgt spid="432140"/>
                                        </p:tgtEl>
                                        <p:attrNameLst>
                                          <p:attrName>ppt_x</p:attrName>
                                        </p:attrNameLst>
                                      </p:cBhvr>
                                      <p:tavLst>
                                        <p:tav tm="0">
                                          <p:val>
                                            <p:strVal val="0-#ppt_w/2"/>
                                          </p:val>
                                        </p:tav>
                                        <p:tav tm="100000">
                                          <p:val>
                                            <p:strVal val="#ppt_x"/>
                                          </p:val>
                                        </p:tav>
                                      </p:tavLst>
                                    </p:anim>
                                    <p:anim calcmode="lin" valueType="num">
                                      <p:cBhvr additive="base">
                                        <p:cTn id="8" dur="500" fill="hold"/>
                                        <p:tgtEl>
                                          <p:spTgt spid="432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4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6195" name="Text Box 10"/>
          <p:cNvSpPr txBox="1"/>
          <p:nvPr/>
        </p:nvSpPr>
        <p:spPr>
          <a:xfrm>
            <a:off x="1219200" y="1881188"/>
            <a:ext cx="6934200" cy="3476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a:lnSpc>
                <a:spcPct val="120000"/>
              </a:lnSpc>
              <a:spcBef>
                <a:spcPct val="0"/>
              </a:spcBef>
              <a:buClrTx/>
              <a:buSzTx/>
              <a:buFontTx/>
              <a:buNone/>
            </a:pPr>
            <a:endParaRPr lang="zh-CN" altLang="zh-CN" sz="1400" dirty="0">
              <a:latin typeface="隶书" pitchFamily="49" charset="-122"/>
              <a:ea typeface="隶书" pitchFamily="49" charset="-122"/>
            </a:endParaRPr>
          </a:p>
        </p:txBody>
      </p:sp>
      <p:sp>
        <p:nvSpPr>
          <p:cNvPr id="136196" name="Text Box 11"/>
          <p:cNvSpPr txBox="1"/>
          <p:nvPr/>
        </p:nvSpPr>
        <p:spPr>
          <a:xfrm>
            <a:off x="395288" y="1970088"/>
            <a:ext cx="8353425" cy="30432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en-US" altLang="zh-CN" sz="2400" b="1" dirty="0">
                <a:solidFill>
                  <a:srgbClr val="CC0066"/>
                </a:solidFill>
              </a:rPr>
              <a:t>2</a:t>
            </a:r>
            <a:r>
              <a:rPr lang="zh-CN" altLang="en-US" sz="2400" b="1" dirty="0">
                <a:solidFill>
                  <a:srgbClr val="CC0066"/>
                </a:solidFill>
              </a:rPr>
              <a:t>、危险化学品的废弃的处置基本程序</a:t>
            </a:r>
            <a:endParaRPr lang="zh-CN" altLang="en-US" sz="2400" b="1" dirty="0">
              <a:solidFill>
                <a:srgbClr val="CC0066"/>
              </a:solidFill>
            </a:endParaRPr>
          </a:p>
          <a:p>
            <a:pPr marL="0" lvl="0" indent="0" algn="just" eaLnBrk="1" hangingPunct="1">
              <a:lnSpc>
                <a:spcPct val="85000"/>
              </a:lnSpc>
              <a:spcBef>
                <a:spcPct val="0"/>
              </a:spcBef>
              <a:buClrTx/>
              <a:buSzTx/>
              <a:buFontTx/>
              <a:buNone/>
            </a:pPr>
            <a:endParaRPr lang="zh-CN" altLang="en-US" sz="2400" b="1" dirty="0">
              <a:solidFill>
                <a:srgbClr val="CC0066"/>
              </a:solidFill>
            </a:endParaRPr>
          </a:p>
          <a:p>
            <a:pPr marL="457200" lvl="1" indent="0" algn="just" eaLnBrk="1" hangingPunct="1">
              <a:lnSpc>
                <a:spcPct val="85000"/>
              </a:lnSpc>
              <a:spcBef>
                <a:spcPct val="0"/>
              </a:spcBef>
              <a:buClrTx/>
              <a:buSzTx/>
              <a:buFontTx/>
              <a:buNone/>
            </a:pPr>
            <a:r>
              <a:rPr lang="zh-CN" altLang="en-US" sz="2000" b="1" dirty="0"/>
              <a:t>◆危险化学品废物的来源、特性及其与危险废物之间的区别与联系；</a:t>
            </a:r>
            <a:endParaRPr lang="zh-CN" altLang="en-US" sz="2000" b="1" dirty="0"/>
          </a:p>
          <a:p>
            <a:pPr marL="457200" lvl="1" indent="0" algn="just" eaLnBrk="1" hangingPunct="1">
              <a:lnSpc>
                <a:spcPct val="85000"/>
              </a:lnSpc>
              <a:spcBef>
                <a:spcPct val="0"/>
              </a:spcBef>
              <a:buClrTx/>
              <a:buSzTx/>
              <a:buFontTx/>
              <a:buNone/>
            </a:pPr>
            <a:endParaRPr lang="zh-CN" altLang="en-US" sz="2000" b="1" dirty="0"/>
          </a:p>
          <a:p>
            <a:pPr marL="457200" lvl="1" indent="0" algn="just" eaLnBrk="1" hangingPunct="1">
              <a:lnSpc>
                <a:spcPct val="85000"/>
              </a:lnSpc>
              <a:spcBef>
                <a:spcPct val="0"/>
              </a:spcBef>
              <a:buClrTx/>
              <a:buSzTx/>
              <a:buFontTx/>
              <a:buNone/>
            </a:pPr>
            <a:r>
              <a:rPr lang="zh-CN" altLang="en-US" sz="2000" b="1" dirty="0"/>
              <a:t>◆不明危险化学品废物的定义与可能来源、判定方法与技术及其安全转移技术；</a:t>
            </a:r>
            <a:endParaRPr lang="zh-CN" altLang="en-US" sz="2000" b="1" dirty="0"/>
          </a:p>
          <a:p>
            <a:pPr marL="457200" lvl="1" indent="0" algn="just" eaLnBrk="1" hangingPunct="1">
              <a:lnSpc>
                <a:spcPct val="85000"/>
              </a:lnSpc>
              <a:spcBef>
                <a:spcPct val="0"/>
              </a:spcBef>
              <a:buClrTx/>
              <a:buSzTx/>
              <a:buFontTx/>
              <a:buNone/>
            </a:pPr>
            <a:endParaRPr lang="zh-CN" altLang="en-US" sz="2000" b="1" dirty="0"/>
          </a:p>
          <a:p>
            <a:pPr marL="457200" lvl="1" indent="0" algn="just" eaLnBrk="1" hangingPunct="1">
              <a:lnSpc>
                <a:spcPct val="85000"/>
              </a:lnSpc>
              <a:spcBef>
                <a:spcPct val="0"/>
              </a:spcBef>
              <a:buClrTx/>
              <a:buSzTx/>
              <a:buFontTx/>
              <a:buNone/>
            </a:pPr>
            <a:r>
              <a:rPr lang="zh-CN" altLang="en-US" sz="2000" b="1" dirty="0"/>
              <a:t>◆危险化学品废物处理与处置；</a:t>
            </a:r>
            <a:endParaRPr lang="zh-CN" altLang="en-US" sz="2000" b="1" dirty="0"/>
          </a:p>
          <a:p>
            <a:pPr marL="457200" lvl="1" indent="0" algn="just" eaLnBrk="1" hangingPunct="1">
              <a:lnSpc>
                <a:spcPct val="85000"/>
              </a:lnSpc>
              <a:spcBef>
                <a:spcPct val="0"/>
              </a:spcBef>
              <a:buClrTx/>
              <a:buSzTx/>
              <a:buFontTx/>
              <a:buNone/>
            </a:pPr>
            <a:endParaRPr lang="zh-CN" altLang="en-US" sz="2000" b="1" dirty="0"/>
          </a:p>
          <a:p>
            <a:pPr marL="457200" lvl="1" indent="0" algn="just" eaLnBrk="1" hangingPunct="1">
              <a:lnSpc>
                <a:spcPct val="85000"/>
              </a:lnSpc>
              <a:spcBef>
                <a:spcPct val="0"/>
              </a:spcBef>
              <a:buClrTx/>
              <a:buSzTx/>
              <a:buFontTx/>
              <a:buNone/>
            </a:pPr>
            <a:r>
              <a:rPr lang="zh-CN" altLang="en-US" sz="2000" b="1" dirty="0"/>
              <a:t>◆特种危险化学品废物的处理处置。</a:t>
            </a:r>
            <a:endParaRPr lang="zh-CN" altLang="en-US" sz="2000" b="1" dirty="0"/>
          </a:p>
          <a:p>
            <a:pPr marL="457200" lvl="1" indent="0" algn="just" eaLnBrk="1" hangingPunct="1">
              <a:lnSpc>
                <a:spcPct val="85000"/>
              </a:lnSpc>
              <a:spcBef>
                <a:spcPct val="0"/>
              </a:spcBef>
              <a:buClrTx/>
              <a:buSzTx/>
              <a:buFontTx/>
              <a:buNone/>
            </a:pPr>
            <a:endParaRPr lang="en-US" altLang="zh-CN" sz="2000" b="1" dirty="0"/>
          </a:p>
        </p:txBody>
      </p:sp>
      <p:sp>
        <p:nvSpPr>
          <p:cNvPr id="433164"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3164"/>
                                        </p:tgtEl>
                                        <p:attrNameLst>
                                          <p:attrName>style.visibility</p:attrName>
                                        </p:attrNameLst>
                                      </p:cBhvr>
                                      <p:to>
                                        <p:strVal val="visible"/>
                                      </p:to>
                                    </p:set>
                                    <p:anim calcmode="lin" valueType="num">
                                      <p:cBhvr additive="base">
                                        <p:cTn id="7" dur="500" fill="hold"/>
                                        <p:tgtEl>
                                          <p:spTgt spid="433164"/>
                                        </p:tgtEl>
                                        <p:attrNameLst>
                                          <p:attrName>ppt_x</p:attrName>
                                        </p:attrNameLst>
                                      </p:cBhvr>
                                      <p:tavLst>
                                        <p:tav tm="0">
                                          <p:val>
                                            <p:strVal val="0-#ppt_w/2"/>
                                          </p:val>
                                        </p:tav>
                                        <p:tav tm="100000">
                                          <p:val>
                                            <p:strVal val="#ppt_x"/>
                                          </p:val>
                                        </p:tav>
                                      </p:tavLst>
                                    </p:anim>
                                    <p:anim calcmode="lin" valueType="num">
                                      <p:cBhvr additive="base">
                                        <p:cTn id="8" dur="500" fill="hold"/>
                                        <p:tgtEl>
                                          <p:spTgt spid="4331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64"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7219" name="Text Box 11"/>
          <p:cNvSpPr txBox="1"/>
          <p:nvPr/>
        </p:nvSpPr>
        <p:spPr>
          <a:xfrm>
            <a:off x="1403350" y="1916113"/>
            <a:ext cx="6192838" cy="32035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en-US" altLang="zh-CN" sz="2400" b="1" dirty="0">
                <a:solidFill>
                  <a:srgbClr val="CC0066"/>
                </a:solidFill>
              </a:rPr>
              <a:t>2.1 </a:t>
            </a:r>
            <a:r>
              <a:rPr lang="zh-CN" altLang="en-US" sz="2400" b="1" dirty="0">
                <a:solidFill>
                  <a:srgbClr val="CC0066"/>
                </a:solidFill>
              </a:rPr>
              <a:t>危险化学品的特性</a:t>
            </a:r>
            <a:endParaRPr lang="zh-CN" altLang="en-US" sz="2400" b="1" dirty="0">
              <a:solidFill>
                <a:srgbClr val="CC0066"/>
              </a:solidFill>
            </a:endParaRPr>
          </a:p>
          <a:p>
            <a:pPr marL="0" lvl="0" indent="0" algn="just" eaLnBrk="1" hangingPunct="1">
              <a:lnSpc>
                <a:spcPct val="85000"/>
              </a:lnSpc>
              <a:spcBef>
                <a:spcPct val="0"/>
              </a:spcBef>
              <a:buClrTx/>
              <a:buSzTx/>
              <a:buFontTx/>
              <a:buNone/>
            </a:pPr>
            <a:endParaRPr lang="zh-CN" altLang="en-US" sz="2400" b="1" dirty="0">
              <a:solidFill>
                <a:srgbClr val="CC0066"/>
              </a:solidFill>
            </a:endParaRPr>
          </a:p>
          <a:p>
            <a:pPr marL="457200" lvl="1" indent="0" algn="just" eaLnBrk="1" hangingPunct="1">
              <a:lnSpc>
                <a:spcPct val="85000"/>
              </a:lnSpc>
              <a:spcBef>
                <a:spcPct val="0"/>
              </a:spcBef>
              <a:buClr>
                <a:schemeClr val="hlink"/>
              </a:buClr>
              <a:buSzTx/>
            </a:pPr>
            <a:r>
              <a:rPr lang="zh-CN" altLang="en-US" sz="2400" b="1" dirty="0"/>
              <a:t> 爆炸品</a:t>
            </a:r>
            <a:endParaRPr lang="zh-CN" altLang="en-US" sz="2400" b="1" dirty="0"/>
          </a:p>
          <a:p>
            <a:pPr marL="457200" lvl="1" indent="0" algn="just" eaLnBrk="1" hangingPunct="1">
              <a:lnSpc>
                <a:spcPct val="85000"/>
              </a:lnSpc>
              <a:spcBef>
                <a:spcPct val="0"/>
              </a:spcBef>
              <a:buClr>
                <a:schemeClr val="hlink"/>
              </a:buClr>
              <a:buSzTx/>
            </a:pPr>
            <a:r>
              <a:rPr lang="zh-CN" altLang="en-US" sz="2400" b="1" dirty="0"/>
              <a:t> 压缩气体和液化气体 </a:t>
            </a:r>
            <a:endParaRPr lang="zh-CN" altLang="en-US" sz="2400" b="1" dirty="0"/>
          </a:p>
          <a:p>
            <a:pPr marL="457200" lvl="1" indent="0" algn="just" eaLnBrk="1" hangingPunct="1">
              <a:lnSpc>
                <a:spcPct val="85000"/>
              </a:lnSpc>
              <a:spcBef>
                <a:spcPct val="0"/>
              </a:spcBef>
              <a:buClr>
                <a:schemeClr val="hlink"/>
              </a:buClr>
              <a:buSzTx/>
            </a:pPr>
            <a:r>
              <a:rPr lang="zh-CN" altLang="en-US" sz="2400" b="1" dirty="0"/>
              <a:t> 易燃液体及其特性 </a:t>
            </a:r>
            <a:endParaRPr lang="zh-CN" altLang="en-US" sz="2400" b="1" dirty="0"/>
          </a:p>
          <a:p>
            <a:pPr marL="457200" lvl="1" indent="0" algn="just" eaLnBrk="1" hangingPunct="1">
              <a:lnSpc>
                <a:spcPct val="85000"/>
              </a:lnSpc>
              <a:spcBef>
                <a:spcPct val="0"/>
              </a:spcBef>
              <a:buClr>
                <a:schemeClr val="hlink"/>
              </a:buClr>
              <a:buSzTx/>
            </a:pPr>
            <a:r>
              <a:rPr lang="zh-CN" altLang="en-US" sz="2400" b="1" dirty="0"/>
              <a:t> 易燃固体、自燃物品和遇湿易燃物品 </a:t>
            </a:r>
            <a:endParaRPr lang="zh-CN" altLang="en-US" sz="2400" b="1" dirty="0"/>
          </a:p>
          <a:p>
            <a:pPr marL="457200" lvl="1" indent="0" algn="just" eaLnBrk="1" hangingPunct="1">
              <a:lnSpc>
                <a:spcPct val="85000"/>
              </a:lnSpc>
              <a:spcBef>
                <a:spcPct val="0"/>
              </a:spcBef>
              <a:buClr>
                <a:schemeClr val="hlink"/>
              </a:buClr>
              <a:buSzTx/>
            </a:pPr>
            <a:r>
              <a:rPr lang="zh-CN" altLang="en-US" sz="2400" b="1" dirty="0"/>
              <a:t> 氧化剂和有机过氧化物 </a:t>
            </a:r>
            <a:endParaRPr lang="zh-CN" altLang="en-US" sz="2400" b="1" dirty="0"/>
          </a:p>
          <a:p>
            <a:pPr marL="457200" lvl="1" indent="0" algn="just" eaLnBrk="1" hangingPunct="1">
              <a:lnSpc>
                <a:spcPct val="85000"/>
              </a:lnSpc>
              <a:spcBef>
                <a:spcPct val="0"/>
              </a:spcBef>
              <a:buClr>
                <a:schemeClr val="hlink"/>
              </a:buClr>
              <a:buSzTx/>
            </a:pPr>
            <a:r>
              <a:rPr lang="zh-CN" altLang="en-US" sz="2400" b="1" dirty="0"/>
              <a:t> 有毒品 </a:t>
            </a:r>
            <a:endParaRPr lang="zh-CN" altLang="en-US" sz="2400" b="1" dirty="0"/>
          </a:p>
          <a:p>
            <a:pPr marL="457200" lvl="1" indent="0" algn="just" eaLnBrk="1" hangingPunct="1">
              <a:lnSpc>
                <a:spcPct val="85000"/>
              </a:lnSpc>
              <a:spcBef>
                <a:spcPct val="0"/>
              </a:spcBef>
              <a:buClr>
                <a:schemeClr val="hlink"/>
              </a:buClr>
              <a:buSzTx/>
            </a:pPr>
            <a:r>
              <a:rPr lang="zh-CN" altLang="en-US" sz="2400" b="1" dirty="0"/>
              <a:t> 放射性物品 </a:t>
            </a:r>
            <a:endParaRPr lang="zh-CN" altLang="en-US" sz="2400" b="1" dirty="0"/>
          </a:p>
          <a:p>
            <a:pPr marL="457200" lvl="1" indent="0" algn="just" eaLnBrk="1" hangingPunct="1">
              <a:lnSpc>
                <a:spcPct val="85000"/>
              </a:lnSpc>
              <a:spcBef>
                <a:spcPct val="0"/>
              </a:spcBef>
              <a:buClr>
                <a:schemeClr val="hlink"/>
              </a:buClr>
              <a:buSzTx/>
            </a:pPr>
            <a:r>
              <a:rPr lang="zh-CN" altLang="en-US" sz="2400" b="1" dirty="0"/>
              <a:t> 腐蚀品 </a:t>
            </a:r>
            <a:endParaRPr lang="zh-CN" altLang="en-US" sz="2400" b="1" dirty="0"/>
          </a:p>
        </p:txBody>
      </p:sp>
      <p:sp>
        <p:nvSpPr>
          <p:cNvPr id="434188"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4188"/>
                                        </p:tgtEl>
                                        <p:attrNameLst>
                                          <p:attrName>style.visibility</p:attrName>
                                        </p:attrNameLst>
                                      </p:cBhvr>
                                      <p:to>
                                        <p:strVal val="visible"/>
                                      </p:to>
                                    </p:set>
                                    <p:anim calcmode="lin" valueType="num">
                                      <p:cBhvr additive="base">
                                        <p:cTn id="7" dur="500" fill="hold"/>
                                        <p:tgtEl>
                                          <p:spTgt spid="434188"/>
                                        </p:tgtEl>
                                        <p:attrNameLst>
                                          <p:attrName>ppt_x</p:attrName>
                                        </p:attrNameLst>
                                      </p:cBhvr>
                                      <p:tavLst>
                                        <p:tav tm="0">
                                          <p:val>
                                            <p:strVal val="0-#ppt_w/2"/>
                                          </p:val>
                                        </p:tav>
                                        <p:tav tm="100000">
                                          <p:val>
                                            <p:strVal val="#ppt_x"/>
                                          </p:val>
                                        </p:tav>
                                      </p:tavLst>
                                    </p:anim>
                                    <p:anim calcmode="lin" valueType="num">
                                      <p:cBhvr additive="base">
                                        <p:cTn id="8" dur="500" fill="hold"/>
                                        <p:tgtEl>
                                          <p:spTgt spid="434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8243" name="Text Box 10"/>
          <p:cNvSpPr txBox="1"/>
          <p:nvPr/>
        </p:nvSpPr>
        <p:spPr>
          <a:xfrm>
            <a:off x="381000" y="1676400"/>
            <a:ext cx="7924800" cy="40354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t>2.2 </a:t>
            </a:r>
            <a:r>
              <a:rPr lang="zh-CN" altLang="en-US" sz="2400" b="1" dirty="0"/>
              <a:t>危险化学品废物的来源与特性</a:t>
            </a:r>
            <a:endParaRPr lang="zh-CN" altLang="en-US" sz="2400" b="1" dirty="0"/>
          </a:p>
          <a:p>
            <a:pPr marL="457200" lvl="1" indent="0">
              <a:lnSpc>
                <a:spcPct val="120000"/>
              </a:lnSpc>
              <a:spcBef>
                <a:spcPct val="0"/>
              </a:spcBef>
              <a:buClrTx/>
              <a:buSzTx/>
              <a:buFontTx/>
              <a:buNone/>
            </a:pPr>
            <a:r>
              <a:rPr lang="zh-CN" altLang="en-US" sz="2000" b="1" dirty="0"/>
              <a:t>在处理危险化学品废弃物之前需要了解以下三点</a:t>
            </a:r>
            <a:r>
              <a:rPr lang="en-US" altLang="zh-CN" sz="2000" b="1" dirty="0"/>
              <a:t>:</a:t>
            </a:r>
            <a:endParaRPr lang="en-US" altLang="zh-CN" sz="2000" b="1" dirty="0"/>
          </a:p>
          <a:p>
            <a:pPr marL="457200" lvl="1" indent="0">
              <a:lnSpc>
                <a:spcPct val="120000"/>
              </a:lnSpc>
              <a:spcBef>
                <a:spcPct val="0"/>
              </a:spcBef>
              <a:buClrTx/>
              <a:buSzTx/>
              <a:buFontTx/>
              <a:buNone/>
            </a:pPr>
            <a:r>
              <a:rPr lang="en-US" altLang="zh-CN" sz="2000" b="1" dirty="0"/>
              <a:t>  </a:t>
            </a:r>
            <a:r>
              <a:rPr lang="zh-CN" altLang="en-US" sz="2000" b="1" dirty="0">
                <a:solidFill>
                  <a:srgbClr val="CC3300"/>
                </a:solidFill>
              </a:rPr>
              <a:t>危险化学品废物的来源</a:t>
            </a:r>
            <a:br>
              <a:rPr lang="zh-CN" altLang="en-US" sz="2000" b="1" dirty="0">
                <a:solidFill>
                  <a:srgbClr val="CC3300"/>
                </a:solidFill>
              </a:rPr>
            </a:br>
            <a:r>
              <a:rPr lang="zh-CN" altLang="en-US" sz="2000" b="1" dirty="0">
                <a:solidFill>
                  <a:srgbClr val="CC3300"/>
                </a:solidFill>
              </a:rPr>
              <a:t>  危险化学品废物的特性</a:t>
            </a:r>
            <a:br>
              <a:rPr lang="zh-CN" altLang="en-US" sz="2000" b="1" dirty="0">
                <a:solidFill>
                  <a:srgbClr val="CC3300"/>
                </a:solidFill>
              </a:rPr>
            </a:br>
            <a:r>
              <a:rPr lang="zh-CN" altLang="en-US" sz="2000" b="1" dirty="0">
                <a:solidFill>
                  <a:srgbClr val="CC3300"/>
                </a:solidFill>
              </a:rPr>
              <a:t>  危险化学品废物与危险废物之间的区别与联系</a:t>
            </a:r>
            <a:br>
              <a:rPr lang="zh-CN" altLang="en-US" sz="2400" b="1" dirty="0">
                <a:solidFill>
                  <a:srgbClr val="CC3300"/>
                </a:solidFill>
              </a:rPr>
            </a:br>
            <a:endParaRPr lang="zh-CN" altLang="en-US" sz="2400" b="1" dirty="0">
              <a:solidFill>
                <a:srgbClr val="CC3300"/>
              </a:solidFill>
            </a:endParaRPr>
          </a:p>
          <a:p>
            <a:pPr marL="0" lvl="0" indent="0">
              <a:lnSpc>
                <a:spcPct val="120000"/>
              </a:lnSpc>
              <a:spcBef>
                <a:spcPct val="0"/>
              </a:spcBef>
              <a:buClrTx/>
              <a:buSzTx/>
              <a:buFontTx/>
              <a:buNone/>
            </a:pPr>
            <a:r>
              <a:rPr lang="en-US" altLang="zh-CN" sz="2400" b="1" dirty="0">
                <a:solidFill>
                  <a:srgbClr val="100002"/>
                </a:solidFill>
              </a:rPr>
              <a:t>2.3 </a:t>
            </a:r>
            <a:r>
              <a:rPr lang="zh-CN" altLang="en-US" sz="2400" b="1" dirty="0">
                <a:solidFill>
                  <a:srgbClr val="100002"/>
                </a:solidFill>
              </a:rPr>
              <a:t>不明危险化学品废物的判定</a:t>
            </a:r>
            <a:r>
              <a:rPr lang="zh-CN" altLang="en-US" sz="2400" b="1" dirty="0">
                <a:solidFill>
                  <a:srgbClr val="CC3300"/>
                </a:solidFill>
              </a:rPr>
              <a:t> </a:t>
            </a:r>
            <a:endParaRPr lang="zh-CN" altLang="en-US" sz="2400" b="1" dirty="0">
              <a:solidFill>
                <a:srgbClr val="CC3300"/>
              </a:solidFill>
            </a:endParaRPr>
          </a:p>
          <a:p>
            <a:pPr marL="457200" lvl="1" indent="0">
              <a:lnSpc>
                <a:spcPct val="120000"/>
              </a:lnSpc>
              <a:spcBef>
                <a:spcPct val="0"/>
              </a:spcBef>
              <a:buClrTx/>
              <a:buSzTx/>
              <a:buFontTx/>
              <a:buNone/>
            </a:pPr>
            <a:r>
              <a:rPr lang="zh-CN" altLang="en-US" sz="2400" b="1" dirty="0">
                <a:solidFill>
                  <a:srgbClr val="CC3300"/>
                </a:solidFill>
              </a:rPr>
              <a:t>  </a:t>
            </a:r>
            <a:r>
              <a:rPr lang="en-US" altLang="zh-CN" sz="2000" b="1" dirty="0">
                <a:solidFill>
                  <a:srgbClr val="CC3300"/>
                </a:solidFill>
              </a:rPr>
              <a:t>a.</a:t>
            </a:r>
            <a:r>
              <a:rPr lang="zh-CN" altLang="en-US" sz="2000" b="1" dirty="0">
                <a:solidFill>
                  <a:srgbClr val="CC3300"/>
                </a:solidFill>
              </a:rPr>
              <a:t>可以采取按照化学物质种类及浓度的进行初步分析</a:t>
            </a:r>
            <a:endParaRPr lang="zh-CN" altLang="en-US" sz="2000" b="1" dirty="0">
              <a:solidFill>
                <a:srgbClr val="CC3300"/>
              </a:solidFill>
            </a:endParaRPr>
          </a:p>
          <a:p>
            <a:pPr marL="1371600" lvl="3" indent="0">
              <a:lnSpc>
                <a:spcPct val="120000"/>
              </a:lnSpc>
              <a:spcBef>
                <a:spcPct val="0"/>
              </a:spcBef>
              <a:buClrTx/>
              <a:buSzTx/>
              <a:buFontTx/>
              <a:buNone/>
            </a:pPr>
            <a:r>
              <a:rPr lang="zh-CN" altLang="en-US" sz="2000" b="1" dirty="0">
                <a:solidFill>
                  <a:srgbClr val="606060"/>
                </a:solidFill>
              </a:rPr>
              <a:t>◆</a:t>
            </a:r>
            <a:r>
              <a:rPr lang="zh-CN" altLang="en-US" sz="2000" b="1" dirty="0">
                <a:solidFill>
                  <a:srgbClr val="CC3300"/>
                </a:solidFill>
              </a:rPr>
              <a:t>借助专门的检测车和探测器检测</a:t>
            </a:r>
            <a:endParaRPr lang="zh-CN" altLang="en-US" sz="2000" b="1" dirty="0">
              <a:solidFill>
                <a:srgbClr val="CC3300"/>
              </a:solidFill>
            </a:endParaRPr>
          </a:p>
          <a:p>
            <a:pPr marL="1371600" lvl="3" indent="0">
              <a:lnSpc>
                <a:spcPct val="120000"/>
              </a:lnSpc>
              <a:spcBef>
                <a:spcPct val="0"/>
              </a:spcBef>
              <a:buClrTx/>
              <a:buSzTx/>
              <a:buFontTx/>
              <a:buNone/>
            </a:pPr>
            <a:r>
              <a:rPr lang="zh-CN" altLang="en-US" sz="2000" b="1" dirty="0">
                <a:solidFill>
                  <a:srgbClr val="606060"/>
                </a:solidFill>
              </a:rPr>
              <a:t>◆</a:t>
            </a:r>
            <a:r>
              <a:rPr lang="zh-CN" altLang="en-US" sz="2000" b="1" dirty="0">
                <a:solidFill>
                  <a:srgbClr val="CC3300"/>
                </a:solidFill>
              </a:rPr>
              <a:t>利用化学快速检测法检测</a:t>
            </a:r>
            <a:endParaRPr lang="zh-CN" altLang="en-US" sz="2000" b="1" dirty="0">
              <a:solidFill>
                <a:srgbClr val="CC3300"/>
              </a:solidFill>
            </a:endParaRPr>
          </a:p>
        </p:txBody>
      </p:sp>
      <p:sp>
        <p:nvSpPr>
          <p:cNvPr id="435212"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5212"/>
                                        </p:tgtEl>
                                        <p:attrNameLst>
                                          <p:attrName>style.visibility</p:attrName>
                                        </p:attrNameLst>
                                      </p:cBhvr>
                                      <p:to>
                                        <p:strVal val="visible"/>
                                      </p:to>
                                    </p:set>
                                    <p:anim calcmode="lin" valueType="num">
                                      <p:cBhvr additive="base">
                                        <p:cTn id="7" dur="500" fill="hold"/>
                                        <p:tgtEl>
                                          <p:spTgt spid="435212"/>
                                        </p:tgtEl>
                                        <p:attrNameLst>
                                          <p:attrName>ppt_x</p:attrName>
                                        </p:attrNameLst>
                                      </p:cBhvr>
                                      <p:tavLst>
                                        <p:tav tm="0">
                                          <p:val>
                                            <p:strVal val="0-#ppt_w/2"/>
                                          </p:val>
                                        </p:tav>
                                        <p:tav tm="100000">
                                          <p:val>
                                            <p:strVal val="#ppt_x"/>
                                          </p:val>
                                        </p:tav>
                                      </p:tavLst>
                                    </p:anim>
                                    <p:anim calcmode="lin" valueType="num">
                                      <p:cBhvr additive="base">
                                        <p:cTn id="8" dur="500" fill="hold"/>
                                        <p:tgtEl>
                                          <p:spTgt spid="435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12"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9267" name="Text Box 10"/>
          <p:cNvSpPr txBox="1"/>
          <p:nvPr/>
        </p:nvSpPr>
        <p:spPr>
          <a:xfrm>
            <a:off x="1042988" y="1622425"/>
            <a:ext cx="7570787" cy="43275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t>b.</a:t>
            </a:r>
            <a:r>
              <a:rPr lang="zh-CN" altLang="en-US" sz="2400" b="1" dirty="0"/>
              <a:t>危险性类别及大小的初步鉴别</a:t>
            </a:r>
            <a:endParaRPr lang="zh-CN" altLang="en-US" sz="2400" b="1" dirty="0"/>
          </a:p>
          <a:p>
            <a:pPr marL="457200" lvl="1" indent="0">
              <a:lnSpc>
                <a:spcPct val="120000"/>
              </a:lnSpc>
              <a:spcBef>
                <a:spcPct val="0"/>
              </a:spcBef>
              <a:buClrTx/>
              <a:buSzTx/>
              <a:buFontTx/>
              <a:buNone/>
            </a:pPr>
            <a:r>
              <a:rPr lang="zh-CN" altLang="en-US" sz="2000" b="1" dirty="0">
                <a:solidFill>
                  <a:srgbClr val="990000"/>
                </a:solidFill>
              </a:rPr>
              <a:t>◆可以查文献</a:t>
            </a:r>
            <a:br>
              <a:rPr lang="zh-CN" altLang="en-US" sz="2000" b="1" dirty="0">
                <a:solidFill>
                  <a:srgbClr val="990000"/>
                </a:solidFill>
              </a:rPr>
            </a:br>
            <a:r>
              <a:rPr lang="zh-CN" altLang="en-US" sz="2000" b="1" dirty="0">
                <a:solidFill>
                  <a:srgbClr val="990000"/>
                </a:solidFill>
              </a:rPr>
              <a:t>◆可以根据物质的化学结构进行初步分析和判定</a:t>
            </a:r>
            <a:br>
              <a:rPr lang="zh-CN" altLang="en-US" sz="2000" b="1" dirty="0">
                <a:solidFill>
                  <a:srgbClr val="990000"/>
                </a:solidFill>
              </a:rPr>
            </a:br>
            <a:r>
              <a:rPr lang="zh-CN" altLang="en-US" sz="2000" b="1" dirty="0">
                <a:solidFill>
                  <a:srgbClr val="990000"/>
                </a:solidFill>
              </a:rPr>
              <a:t>◆可以危险性鉴别试验</a:t>
            </a:r>
            <a:br>
              <a:rPr lang="zh-CN" altLang="en-US" sz="2400" b="1" dirty="0">
                <a:solidFill>
                  <a:srgbClr val="990000"/>
                </a:solidFill>
              </a:rPr>
            </a:br>
            <a:endParaRPr lang="zh-CN" altLang="en-US" sz="2400" b="1" dirty="0">
              <a:solidFill>
                <a:srgbClr val="990000"/>
              </a:solidFill>
            </a:endParaRPr>
          </a:p>
          <a:p>
            <a:pPr marL="0" lvl="0" indent="0">
              <a:lnSpc>
                <a:spcPct val="120000"/>
              </a:lnSpc>
              <a:spcBef>
                <a:spcPct val="0"/>
              </a:spcBef>
              <a:buClrTx/>
              <a:buSzTx/>
              <a:buFontTx/>
              <a:buNone/>
            </a:pPr>
            <a:r>
              <a:rPr lang="en-US" altLang="zh-CN" sz="2400" b="1" dirty="0">
                <a:solidFill>
                  <a:srgbClr val="100002"/>
                </a:solidFill>
              </a:rPr>
              <a:t>c.</a:t>
            </a:r>
            <a:r>
              <a:rPr lang="zh-CN" altLang="en-US" sz="2400" b="1" dirty="0">
                <a:solidFill>
                  <a:srgbClr val="100002"/>
                </a:solidFill>
              </a:rPr>
              <a:t>不明危险化学品的转移</a:t>
            </a:r>
            <a:endParaRPr lang="zh-CN" altLang="en-US" sz="2400" b="1" dirty="0">
              <a:solidFill>
                <a:srgbClr val="CC3300"/>
              </a:solidFill>
            </a:endParaRPr>
          </a:p>
          <a:p>
            <a:pPr marL="457200" lvl="1" indent="0">
              <a:lnSpc>
                <a:spcPct val="120000"/>
              </a:lnSpc>
              <a:spcBef>
                <a:spcPct val="0"/>
              </a:spcBef>
              <a:buClrTx/>
              <a:buSzTx/>
              <a:buFontTx/>
              <a:buNone/>
            </a:pPr>
            <a:r>
              <a:rPr lang="zh-CN" altLang="en-US" sz="2000" b="1" dirty="0">
                <a:solidFill>
                  <a:srgbClr val="990000"/>
                </a:solidFill>
              </a:rPr>
              <a:t>◆转移前的处理</a:t>
            </a:r>
            <a:br>
              <a:rPr lang="zh-CN" altLang="en-US" sz="2000" b="1" dirty="0">
                <a:solidFill>
                  <a:srgbClr val="990000"/>
                </a:solidFill>
              </a:rPr>
            </a:br>
            <a:r>
              <a:rPr lang="zh-CN" altLang="en-US" sz="2000" b="1" dirty="0">
                <a:solidFill>
                  <a:srgbClr val="990000"/>
                </a:solidFill>
              </a:rPr>
              <a:t>◆转移前的包装</a:t>
            </a:r>
            <a:br>
              <a:rPr lang="zh-CN" altLang="en-US" sz="2000" b="1" dirty="0">
                <a:solidFill>
                  <a:srgbClr val="990000"/>
                </a:solidFill>
              </a:rPr>
            </a:br>
            <a:r>
              <a:rPr lang="zh-CN" altLang="en-US" sz="2000" b="1" dirty="0">
                <a:solidFill>
                  <a:srgbClr val="990000"/>
                </a:solidFill>
              </a:rPr>
              <a:t>◆装卸</a:t>
            </a:r>
            <a:br>
              <a:rPr lang="zh-CN" altLang="en-US" sz="2000" b="1" dirty="0">
                <a:solidFill>
                  <a:srgbClr val="990000"/>
                </a:solidFill>
              </a:rPr>
            </a:br>
            <a:r>
              <a:rPr lang="zh-CN" altLang="en-US" sz="2000" b="1" dirty="0">
                <a:solidFill>
                  <a:srgbClr val="990000"/>
                </a:solidFill>
              </a:rPr>
              <a:t>◆转移</a:t>
            </a:r>
            <a:br>
              <a:rPr lang="zh-CN" altLang="en-US" sz="2000" b="1" dirty="0">
                <a:solidFill>
                  <a:srgbClr val="990000"/>
                </a:solidFill>
              </a:rPr>
            </a:br>
            <a:endParaRPr lang="zh-CN" altLang="en-US" sz="2000" b="1" dirty="0">
              <a:solidFill>
                <a:srgbClr val="990000"/>
              </a:solidFill>
            </a:endParaRPr>
          </a:p>
        </p:txBody>
      </p:sp>
      <p:sp>
        <p:nvSpPr>
          <p:cNvPr id="436236"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6236"/>
                                        </p:tgtEl>
                                        <p:attrNameLst>
                                          <p:attrName>style.visibility</p:attrName>
                                        </p:attrNameLst>
                                      </p:cBhvr>
                                      <p:to>
                                        <p:strVal val="visible"/>
                                      </p:to>
                                    </p:set>
                                    <p:anim calcmode="lin" valueType="num">
                                      <p:cBhvr additive="base">
                                        <p:cTn id="7" dur="500" fill="hold"/>
                                        <p:tgtEl>
                                          <p:spTgt spid="436236"/>
                                        </p:tgtEl>
                                        <p:attrNameLst>
                                          <p:attrName>ppt_x</p:attrName>
                                        </p:attrNameLst>
                                      </p:cBhvr>
                                      <p:tavLst>
                                        <p:tav tm="0">
                                          <p:val>
                                            <p:strVal val="0-#ppt_w/2"/>
                                          </p:val>
                                        </p:tav>
                                        <p:tav tm="100000">
                                          <p:val>
                                            <p:strVal val="#ppt_x"/>
                                          </p:val>
                                        </p:tav>
                                      </p:tavLst>
                                    </p:anim>
                                    <p:anim calcmode="lin" valueType="num">
                                      <p:cBhvr additive="base">
                                        <p:cTn id="8" dur="500" fill="hold"/>
                                        <p:tgtEl>
                                          <p:spTgt spid="436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40291" name="Text Box 10"/>
          <p:cNvSpPr txBox="1"/>
          <p:nvPr/>
        </p:nvSpPr>
        <p:spPr>
          <a:xfrm>
            <a:off x="1244600" y="1401763"/>
            <a:ext cx="5343525" cy="46196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solidFill>
                  <a:srgbClr val="990000"/>
                </a:solidFill>
              </a:rPr>
              <a:t>3</a:t>
            </a:r>
            <a:r>
              <a:rPr lang="zh-CN" altLang="en-US" sz="2400" b="1" dirty="0">
                <a:solidFill>
                  <a:srgbClr val="990000"/>
                </a:solidFill>
              </a:rPr>
              <a:t>、危险化学品废物的物理处理</a:t>
            </a:r>
            <a:endParaRPr lang="zh-CN" altLang="en-US" sz="2400" b="1" dirty="0">
              <a:solidFill>
                <a:srgbClr val="990000"/>
              </a:solidFill>
            </a:endParaRPr>
          </a:p>
          <a:p>
            <a:pPr marL="457200" lvl="1" indent="0">
              <a:lnSpc>
                <a:spcPct val="120000"/>
              </a:lnSpc>
              <a:spcBef>
                <a:spcPct val="0"/>
              </a:spcBef>
              <a:buClrTx/>
              <a:buSzTx/>
              <a:buFontTx/>
              <a:buNone/>
            </a:pPr>
            <a:r>
              <a:rPr lang="zh-CN" altLang="en-US" sz="2000" b="1" dirty="0"/>
              <a:t> ◆压实技术</a:t>
            </a:r>
            <a:br>
              <a:rPr lang="zh-CN" altLang="en-US" sz="2000" b="1" dirty="0"/>
            </a:br>
            <a:r>
              <a:rPr lang="zh-CN" altLang="en-US" sz="2000" b="1" dirty="0"/>
              <a:t> ◆破碎技术</a:t>
            </a:r>
            <a:br>
              <a:rPr lang="zh-CN" altLang="en-US" sz="2000" b="1" dirty="0"/>
            </a:br>
            <a:r>
              <a:rPr lang="zh-CN" altLang="en-US" sz="2000" b="1" dirty="0"/>
              <a:t> ◆分选技术</a:t>
            </a:r>
            <a:br>
              <a:rPr lang="zh-CN" altLang="en-US" sz="2000" b="1" dirty="0"/>
            </a:br>
            <a:r>
              <a:rPr lang="zh-CN" altLang="en-US" sz="2000" b="1" dirty="0"/>
              <a:t> ◆脱水与干燥技术</a:t>
            </a:r>
            <a:br>
              <a:rPr lang="zh-CN" altLang="en-US" sz="2000" b="1" dirty="0"/>
            </a:br>
            <a:r>
              <a:rPr lang="zh-CN" altLang="en-US" sz="2000" b="1" dirty="0"/>
              <a:t> ◆蒸馏与溶剂萃取法</a:t>
            </a:r>
            <a:br>
              <a:rPr lang="zh-CN" altLang="en-US" sz="2000" b="1" dirty="0"/>
            </a:br>
            <a:r>
              <a:rPr lang="zh-CN" altLang="en-US" sz="2000" b="1" dirty="0"/>
              <a:t> ◆吸附法</a:t>
            </a:r>
            <a:br>
              <a:rPr lang="zh-CN" altLang="en-US" sz="2000" b="1" dirty="0"/>
            </a:br>
            <a:r>
              <a:rPr lang="zh-CN" altLang="en-US" sz="2000" b="1" dirty="0"/>
              <a:t> ◆膜分离技术</a:t>
            </a:r>
            <a:br>
              <a:rPr lang="zh-CN" altLang="en-US" sz="2000" b="1" dirty="0"/>
            </a:br>
            <a:r>
              <a:rPr lang="zh-CN" altLang="en-US" sz="2000" b="1" dirty="0"/>
              <a:t> ◆离子交换法</a:t>
            </a:r>
            <a:br>
              <a:rPr lang="zh-CN" altLang="en-US" sz="2000" b="1" dirty="0"/>
            </a:br>
            <a:r>
              <a:rPr lang="zh-CN" altLang="en-US" sz="2000" b="1" dirty="0"/>
              <a:t> ◆电渗析</a:t>
            </a:r>
            <a:br>
              <a:rPr lang="zh-CN" altLang="en-US" sz="2000" b="1" dirty="0"/>
            </a:br>
            <a:r>
              <a:rPr lang="zh-CN" altLang="en-US" sz="2000" b="1" dirty="0"/>
              <a:t> ◆固化处理技术</a:t>
            </a:r>
            <a:br>
              <a:rPr lang="zh-CN" altLang="en-US" sz="2000" b="1" dirty="0">
                <a:solidFill>
                  <a:srgbClr val="000066"/>
                </a:solidFill>
              </a:rPr>
            </a:br>
            <a:r>
              <a:rPr lang="zh-CN" altLang="en-US" sz="2400" b="1" dirty="0">
                <a:solidFill>
                  <a:srgbClr val="000066"/>
                </a:solidFill>
              </a:rPr>
              <a:t>    </a:t>
            </a:r>
            <a:endParaRPr lang="zh-CN" altLang="en-US" sz="2400" b="1" dirty="0">
              <a:solidFill>
                <a:srgbClr val="000066"/>
              </a:solidFill>
            </a:endParaRPr>
          </a:p>
        </p:txBody>
      </p:sp>
      <p:sp>
        <p:nvSpPr>
          <p:cNvPr id="437260"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7260"/>
                                        </p:tgtEl>
                                        <p:attrNameLst>
                                          <p:attrName>style.visibility</p:attrName>
                                        </p:attrNameLst>
                                      </p:cBhvr>
                                      <p:to>
                                        <p:strVal val="visible"/>
                                      </p:to>
                                    </p:set>
                                    <p:anim calcmode="lin" valueType="num">
                                      <p:cBhvr additive="base">
                                        <p:cTn id="7" dur="500" fill="hold"/>
                                        <p:tgtEl>
                                          <p:spTgt spid="437260"/>
                                        </p:tgtEl>
                                        <p:attrNameLst>
                                          <p:attrName>ppt_x</p:attrName>
                                        </p:attrNameLst>
                                      </p:cBhvr>
                                      <p:tavLst>
                                        <p:tav tm="0">
                                          <p:val>
                                            <p:strVal val="0-#ppt_w/2"/>
                                          </p:val>
                                        </p:tav>
                                        <p:tav tm="100000">
                                          <p:val>
                                            <p:strVal val="#ppt_x"/>
                                          </p:val>
                                        </p:tav>
                                      </p:tavLst>
                                    </p:anim>
                                    <p:anim calcmode="lin" valueType="num">
                                      <p:cBhvr additive="base">
                                        <p:cTn id="8" dur="500" fill="hold"/>
                                        <p:tgtEl>
                                          <p:spTgt spid="437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6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41315" name="Text Box 10"/>
          <p:cNvSpPr txBox="1"/>
          <p:nvPr/>
        </p:nvSpPr>
        <p:spPr>
          <a:xfrm>
            <a:off x="1692275" y="1524000"/>
            <a:ext cx="5699125" cy="31591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solidFill>
                  <a:srgbClr val="0000CC"/>
                </a:solidFill>
              </a:rPr>
              <a:t>4</a:t>
            </a:r>
            <a:r>
              <a:rPr lang="zh-CN" altLang="en-US" sz="2400" b="1" dirty="0">
                <a:solidFill>
                  <a:srgbClr val="0000CC"/>
                </a:solidFill>
              </a:rPr>
              <a:t>、危险化学品废物的化学处理</a:t>
            </a:r>
            <a:endParaRPr lang="zh-CN" altLang="en-US" sz="2400" b="1" dirty="0">
              <a:solidFill>
                <a:srgbClr val="0000CC"/>
              </a:solidFill>
            </a:endParaRPr>
          </a:p>
          <a:p>
            <a:pPr marL="0" lvl="0" indent="0">
              <a:lnSpc>
                <a:spcPct val="120000"/>
              </a:lnSpc>
              <a:spcBef>
                <a:spcPct val="0"/>
              </a:spcBef>
              <a:buClrTx/>
              <a:buSzTx/>
              <a:buFontTx/>
              <a:buNone/>
            </a:pPr>
            <a:endParaRPr lang="zh-CN" altLang="en-US" sz="2400" b="1" dirty="0">
              <a:solidFill>
                <a:srgbClr val="0000CC"/>
              </a:solidFill>
            </a:endParaRPr>
          </a:p>
          <a:p>
            <a:pPr marL="457200" lvl="1" indent="0">
              <a:lnSpc>
                <a:spcPct val="120000"/>
              </a:lnSpc>
              <a:spcBef>
                <a:spcPct val="0"/>
              </a:spcBef>
              <a:buClrTx/>
              <a:buSzTx/>
              <a:buFontTx/>
              <a:buNone/>
            </a:pPr>
            <a:r>
              <a:rPr lang="zh-CN" altLang="en-US" sz="2000" b="1" dirty="0"/>
              <a:t>◆</a:t>
            </a:r>
            <a:r>
              <a:rPr lang="zh-CN" altLang="en-US" sz="2000" b="1" dirty="0">
                <a:solidFill>
                  <a:srgbClr val="800080"/>
                </a:solidFill>
              </a:rPr>
              <a:t>化学沉淀</a:t>
            </a:r>
            <a:r>
              <a:rPr lang="zh-CN" altLang="en-US" sz="2000" b="1" dirty="0"/>
              <a:t>处理法</a:t>
            </a:r>
            <a:endParaRPr lang="zh-CN" altLang="en-US" sz="2000" b="1" dirty="0"/>
          </a:p>
          <a:p>
            <a:pPr marL="457200" lvl="1" indent="0">
              <a:lnSpc>
                <a:spcPct val="120000"/>
              </a:lnSpc>
              <a:spcBef>
                <a:spcPct val="0"/>
              </a:spcBef>
              <a:buClrTx/>
              <a:buSzTx/>
              <a:buFontTx/>
              <a:buNone/>
            </a:pPr>
            <a:r>
              <a:rPr lang="zh-CN" altLang="en-US" sz="2000" b="1" dirty="0"/>
              <a:t>◆危险化学品废物的</a:t>
            </a:r>
            <a:r>
              <a:rPr lang="zh-CN" altLang="en-US" sz="2000" b="1" dirty="0">
                <a:solidFill>
                  <a:srgbClr val="990000"/>
                </a:solidFill>
              </a:rPr>
              <a:t>中和</a:t>
            </a:r>
            <a:endParaRPr lang="zh-CN" altLang="en-US" sz="2000" b="1" dirty="0">
              <a:solidFill>
                <a:srgbClr val="990000"/>
              </a:solidFill>
            </a:endParaRPr>
          </a:p>
          <a:p>
            <a:pPr marL="457200" lvl="1" indent="0">
              <a:lnSpc>
                <a:spcPct val="120000"/>
              </a:lnSpc>
              <a:spcBef>
                <a:spcPct val="0"/>
              </a:spcBef>
              <a:buClrTx/>
              <a:buSzTx/>
              <a:buFontTx/>
              <a:buNone/>
            </a:pPr>
            <a:r>
              <a:rPr lang="zh-CN" altLang="en-US" sz="2000" b="1" dirty="0"/>
              <a:t>◆</a:t>
            </a:r>
            <a:r>
              <a:rPr lang="zh-CN" altLang="en-US" sz="2000" b="1" dirty="0">
                <a:solidFill>
                  <a:srgbClr val="336600"/>
                </a:solidFill>
              </a:rPr>
              <a:t>氧化</a:t>
            </a:r>
            <a:r>
              <a:rPr lang="zh-CN" altLang="en-US" sz="2000" b="1" dirty="0"/>
              <a:t>反应</a:t>
            </a:r>
            <a:endParaRPr lang="zh-CN" altLang="en-US" sz="2000" b="1" dirty="0"/>
          </a:p>
          <a:p>
            <a:pPr marL="457200" lvl="1" indent="0">
              <a:lnSpc>
                <a:spcPct val="120000"/>
              </a:lnSpc>
              <a:spcBef>
                <a:spcPct val="0"/>
              </a:spcBef>
              <a:buClrTx/>
              <a:buSzTx/>
              <a:buFontTx/>
              <a:buNone/>
            </a:pPr>
            <a:r>
              <a:rPr lang="zh-CN" altLang="en-US" sz="2000" b="1" dirty="0"/>
              <a:t>◆</a:t>
            </a:r>
            <a:r>
              <a:rPr lang="zh-CN" altLang="en-US" sz="2000" b="1" dirty="0">
                <a:solidFill>
                  <a:srgbClr val="66FFFF"/>
                </a:solidFill>
              </a:rPr>
              <a:t>还原</a:t>
            </a:r>
            <a:r>
              <a:rPr lang="zh-CN" altLang="en-US" sz="2000" b="1" dirty="0"/>
              <a:t>反应</a:t>
            </a:r>
            <a:endParaRPr lang="zh-CN" altLang="en-US" sz="2000" b="1" dirty="0"/>
          </a:p>
          <a:p>
            <a:pPr marL="457200" lvl="1" indent="0">
              <a:lnSpc>
                <a:spcPct val="120000"/>
              </a:lnSpc>
              <a:spcBef>
                <a:spcPct val="0"/>
              </a:spcBef>
              <a:buClrTx/>
              <a:buSzTx/>
              <a:buFontTx/>
              <a:buNone/>
            </a:pPr>
            <a:r>
              <a:rPr lang="zh-CN" altLang="en-US" sz="2000" b="1" dirty="0"/>
              <a:t>◆</a:t>
            </a:r>
            <a:r>
              <a:rPr lang="zh-CN" altLang="en-US" sz="2000" b="1" dirty="0">
                <a:solidFill>
                  <a:srgbClr val="FF0000"/>
                </a:solidFill>
              </a:rPr>
              <a:t>焚烧</a:t>
            </a:r>
            <a:r>
              <a:rPr lang="zh-CN" altLang="en-US" sz="2000" b="1" dirty="0"/>
              <a:t>处理方法</a:t>
            </a:r>
            <a:endParaRPr lang="zh-CN" altLang="en-US" sz="2000" b="1" dirty="0"/>
          </a:p>
          <a:p>
            <a:pPr marL="457200" lvl="1" indent="0">
              <a:lnSpc>
                <a:spcPct val="120000"/>
              </a:lnSpc>
              <a:spcBef>
                <a:spcPct val="0"/>
              </a:spcBef>
              <a:buClrTx/>
              <a:buSzTx/>
              <a:buFontTx/>
              <a:buNone/>
            </a:pPr>
            <a:r>
              <a:rPr lang="zh-CN" altLang="en-US" sz="2000" b="1" dirty="0"/>
              <a:t>◆</a:t>
            </a:r>
            <a:r>
              <a:rPr lang="zh-CN" altLang="en-US" sz="2000" b="1" dirty="0">
                <a:solidFill>
                  <a:srgbClr val="FF9966"/>
                </a:solidFill>
              </a:rPr>
              <a:t>热解</a:t>
            </a:r>
            <a:endParaRPr lang="zh-CN" altLang="en-US" sz="2000" b="1" dirty="0"/>
          </a:p>
        </p:txBody>
      </p:sp>
      <p:sp>
        <p:nvSpPr>
          <p:cNvPr id="438284"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8284"/>
                                        </p:tgtEl>
                                        <p:attrNameLst>
                                          <p:attrName>style.visibility</p:attrName>
                                        </p:attrNameLst>
                                      </p:cBhvr>
                                      <p:to>
                                        <p:strVal val="visible"/>
                                      </p:to>
                                    </p:set>
                                    <p:anim calcmode="lin" valueType="num">
                                      <p:cBhvr additive="base">
                                        <p:cTn id="7" dur="500" fill="hold"/>
                                        <p:tgtEl>
                                          <p:spTgt spid="438284"/>
                                        </p:tgtEl>
                                        <p:attrNameLst>
                                          <p:attrName>ppt_x</p:attrName>
                                        </p:attrNameLst>
                                      </p:cBhvr>
                                      <p:tavLst>
                                        <p:tav tm="0">
                                          <p:val>
                                            <p:strVal val="0-#ppt_w/2"/>
                                          </p:val>
                                        </p:tav>
                                        <p:tav tm="100000">
                                          <p:val>
                                            <p:strVal val="#ppt_x"/>
                                          </p:val>
                                        </p:tav>
                                      </p:tavLst>
                                    </p:anim>
                                    <p:anim calcmode="lin" valueType="num">
                                      <p:cBhvr additive="base">
                                        <p:cTn id="8" dur="500" fill="hold"/>
                                        <p:tgtEl>
                                          <p:spTgt spid="438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84"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42339" name="Text Box 10"/>
          <p:cNvSpPr txBox="1"/>
          <p:nvPr/>
        </p:nvSpPr>
        <p:spPr>
          <a:xfrm>
            <a:off x="1835150" y="1600200"/>
            <a:ext cx="5257800" cy="31591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t>5</a:t>
            </a:r>
            <a:r>
              <a:rPr lang="zh-CN" altLang="en-US" sz="2400" b="1" dirty="0"/>
              <a:t>、危险化学品废物的生物处理</a:t>
            </a:r>
            <a:endParaRPr lang="zh-CN" altLang="en-US" sz="2400" b="1" dirty="0"/>
          </a:p>
          <a:p>
            <a:pPr marL="0" lvl="0" indent="0">
              <a:lnSpc>
                <a:spcPct val="120000"/>
              </a:lnSpc>
              <a:spcBef>
                <a:spcPct val="0"/>
              </a:spcBef>
              <a:buClrTx/>
              <a:buSzTx/>
              <a:buFontTx/>
              <a:buNone/>
            </a:pPr>
            <a:endParaRPr lang="zh-CN" altLang="en-US" sz="2400" b="1" dirty="0"/>
          </a:p>
          <a:p>
            <a:pPr marL="457200" lvl="1" indent="0">
              <a:lnSpc>
                <a:spcPct val="120000"/>
              </a:lnSpc>
              <a:spcBef>
                <a:spcPct val="0"/>
              </a:spcBef>
              <a:buClrTx/>
              <a:buSzTx/>
              <a:buFontTx/>
              <a:buNone/>
            </a:pPr>
            <a:r>
              <a:rPr lang="zh-CN" altLang="en-US" sz="2400" b="1" dirty="0"/>
              <a:t>◆</a:t>
            </a:r>
            <a:r>
              <a:rPr lang="zh-CN" altLang="en-US" sz="2400" b="1" dirty="0">
                <a:solidFill>
                  <a:srgbClr val="CC3300"/>
                </a:solidFill>
              </a:rPr>
              <a:t>生物处理</a:t>
            </a:r>
            <a:r>
              <a:rPr lang="en-US" altLang="zh-CN" sz="2400" b="1" dirty="0">
                <a:solidFill>
                  <a:srgbClr val="CC3300"/>
                </a:solidFill>
              </a:rPr>
              <a:t>(</a:t>
            </a:r>
            <a:r>
              <a:rPr lang="zh-CN" altLang="en-US" sz="2400" b="1" dirty="0">
                <a:solidFill>
                  <a:srgbClr val="CC3300"/>
                </a:solidFill>
              </a:rPr>
              <a:t>细菌、发酵等）</a:t>
            </a:r>
            <a:endParaRPr lang="zh-CN" altLang="en-US" sz="2400" b="1" dirty="0">
              <a:solidFill>
                <a:srgbClr val="CC3300"/>
              </a:solidFill>
            </a:endParaRPr>
          </a:p>
          <a:p>
            <a:pPr marL="457200" lvl="1" indent="0">
              <a:lnSpc>
                <a:spcPct val="120000"/>
              </a:lnSpc>
              <a:spcBef>
                <a:spcPct val="0"/>
              </a:spcBef>
              <a:buClrTx/>
              <a:buSzTx/>
              <a:buFontTx/>
              <a:buNone/>
            </a:pPr>
            <a:r>
              <a:rPr lang="zh-CN" altLang="en-US" sz="2400" b="1" dirty="0"/>
              <a:t>◆</a:t>
            </a:r>
            <a:r>
              <a:rPr lang="zh-CN" altLang="en-US" sz="2400" b="1" dirty="0">
                <a:solidFill>
                  <a:srgbClr val="CC3300"/>
                </a:solidFill>
              </a:rPr>
              <a:t>含砷化学品废水微生物处理</a:t>
            </a:r>
            <a:endParaRPr lang="zh-CN" altLang="en-US" sz="2400" b="1" dirty="0">
              <a:solidFill>
                <a:srgbClr val="CC3300"/>
              </a:solidFill>
            </a:endParaRPr>
          </a:p>
          <a:p>
            <a:pPr marL="457200" lvl="1" indent="0">
              <a:lnSpc>
                <a:spcPct val="120000"/>
              </a:lnSpc>
              <a:spcBef>
                <a:spcPct val="0"/>
              </a:spcBef>
              <a:buClrTx/>
              <a:buSzTx/>
              <a:buFontTx/>
              <a:buNone/>
            </a:pPr>
            <a:r>
              <a:rPr lang="zh-CN" altLang="en-US" sz="2400" b="1" dirty="0"/>
              <a:t>◆</a:t>
            </a:r>
            <a:r>
              <a:rPr lang="zh-CN" altLang="en-US" sz="2400" b="1" dirty="0">
                <a:solidFill>
                  <a:srgbClr val="CC3300"/>
                </a:solidFill>
              </a:rPr>
              <a:t>氰化物化学品的生物处理</a:t>
            </a:r>
            <a:endParaRPr lang="zh-CN" altLang="en-US" sz="2400" b="1" dirty="0">
              <a:solidFill>
                <a:srgbClr val="CC3300"/>
              </a:solidFill>
            </a:endParaRPr>
          </a:p>
          <a:p>
            <a:pPr marL="457200" lvl="1" indent="0">
              <a:lnSpc>
                <a:spcPct val="120000"/>
              </a:lnSpc>
              <a:spcBef>
                <a:spcPct val="0"/>
              </a:spcBef>
              <a:buClrTx/>
              <a:buSzTx/>
              <a:buFontTx/>
              <a:buNone/>
            </a:pPr>
            <a:endParaRPr lang="zh-CN" altLang="en-US" sz="2400" b="1" dirty="0">
              <a:solidFill>
                <a:srgbClr val="CC3300"/>
              </a:solidFill>
            </a:endParaRPr>
          </a:p>
          <a:p>
            <a:pPr marL="457200" lvl="1" indent="0">
              <a:lnSpc>
                <a:spcPct val="120000"/>
              </a:lnSpc>
              <a:spcBef>
                <a:spcPct val="0"/>
              </a:spcBef>
              <a:buClrTx/>
              <a:buSzTx/>
              <a:buFontTx/>
              <a:buNone/>
            </a:pPr>
            <a:r>
              <a:rPr lang="zh-CN" altLang="en-US" sz="2400" b="1" dirty="0"/>
              <a:t>生物治理危险化学品废物的前景</a:t>
            </a:r>
            <a:endParaRPr lang="zh-CN" altLang="en-US" sz="2400" b="1" dirty="0"/>
          </a:p>
        </p:txBody>
      </p:sp>
      <p:sp>
        <p:nvSpPr>
          <p:cNvPr id="439308"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9308"/>
                                        </p:tgtEl>
                                        <p:attrNameLst>
                                          <p:attrName>style.visibility</p:attrName>
                                        </p:attrNameLst>
                                      </p:cBhvr>
                                      <p:to>
                                        <p:strVal val="visible"/>
                                      </p:to>
                                    </p:set>
                                    <p:anim calcmode="lin" valueType="num">
                                      <p:cBhvr additive="base">
                                        <p:cTn id="7" dur="500" fill="hold"/>
                                        <p:tgtEl>
                                          <p:spTgt spid="439308"/>
                                        </p:tgtEl>
                                        <p:attrNameLst>
                                          <p:attrName>ppt_x</p:attrName>
                                        </p:attrNameLst>
                                      </p:cBhvr>
                                      <p:tavLst>
                                        <p:tav tm="0">
                                          <p:val>
                                            <p:strVal val="0-#ppt_w/2"/>
                                          </p:val>
                                        </p:tav>
                                        <p:tav tm="100000">
                                          <p:val>
                                            <p:strVal val="#ppt_x"/>
                                          </p:val>
                                        </p:tav>
                                      </p:tavLst>
                                    </p:anim>
                                    <p:anim calcmode="lin" valueType="num">
                                      <p:cBhvr additive="base">
                                        <p:cTn id="8" dur="500" fill="hold"/>
                                        <p:tgtEl>
                                          <p:spTgt spid="439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30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89804" name="Text Box 12"/>
          <p:cNvSpPr txBox="1"/>
          <p:nvPr/>
        </p:nvSpPr>
        <p:spPr>
          <a:xfrm>
            <a:off x="2286000" y="2667000"/>
            <a:ext cx="184150" cy="11271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endParaRPr lang="en-US" altLang="zh-CN" sz="4400" dirty="0">
              <a:solidFill>
                <a:schemeClr val="bg2"/>
              </a:solidFill>
              <a:latin typeface="Times New Roman" panose="02020603050405020304" pitchFamily="18" charset="0"/>
              <a:ea typeface="幼圆" pitchFamily="49" charset="-122"/>
            </a:endParaRPr>
          </a:p>
          <a:p>
            <a:pPr marL="0" lvl="0" indent="0" eaLnBrk="1" hangingPunct="1">
              <a:spcBef>
                <a:spcPct val="0"/>
              </a:spcBef>
              <a:buClrTx/>
              <a:buSzTx/>
              <a:buFontTx/>
              <a:buNone/>
            </a:pPr>
            <a:endParaRPr lang="en-US" altLang="zh-CN" sz="2400" dirty="0">
              <a:latin typeface="Times New Roman" panose="02020603050405020304" pitchFamily="18" charset="0"/>
              <a:ea typeface="宋体" panose="02010600030101010101" pitchFamily="2" charset="-122"/>
            </a:endParaRPr>
          </a:p>
        </p:txBody>
      </p:sp>
      <p:sp>
        <p:nvSpPr>
          <p:cNvPr id="289805" name="Rectangle 13"/>
          <p:cNvSpPr/>
          <p:nvPr/>
        </p:nvSpPr>
        <p:spPr>
          <a:xfrm>
            <a:off x="304800" y="1462088"/>
            <a:ext cx="8534400" cy="43926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r>
              <a:rPr lang="zh-CN" altLang="en-US" sz="2400" b="1" dirty="0">
                <a:solidFill>
                  <a:schemeClr val="accent2"/>
                </a:solidFill>
              </a:rPr>
              <a:t>甲类：这类物品的火灾危险性的</a:t>
            </a:r>
            <a:r>
              <a:rPr lang="zh-CN" altLang="en-US" sz="2400" b="1" u="sng" dirty="0">
                <a:solidFill>
                  <a:srgbClr val="FF0000"/>
                </a:solidFill>
              </a:rPr>
              <a:t>特征有</a:t>
            </a:r>
            <a:r>
              <a:rPr lang="en-US" altLang="zh-CN" sz="2400" b="1" u="sng" dirty="0">
                <a:solidFill>
                  <a:srgbClr val="FF0000"/>
                </a:solidFill>
              </a:rPr>
              <a:t>6</a:t>
            </a:r>
            <a:r>
              <a:rPr lang="zh-CN" altLang="en-US" sz="2400" b="1" u="sng" dirty="0">
                <a:solidFill>
                  <a:srgbClr val="FF0000"/>
                </a:solidFill>
              </a:rPr>
              <a:t>点</a:t>
            </a:r>
            <a:r>
              <a:rPr lang="zh-CN" altLang="en-US" sz="2400" b="1" dirty="0">
                <a:solidFill>
                  <a:schemeClr val="accent2"/>
                </a:solidFill>
              </a:rPr>
              <a:t>：</a:t>
            </a:r>
            <a:r>
              <a:rPr lang="zh-CN" altLang="en-US" sz="2400" b="1" dirty="0"/>
              <a:t> </a:t>
            </a:r>
            <a:endParaRPr lang="zh-CN" altLang="en-US" sz="2400" b="1" dirty="0"/>
          </a:p>
          <a:p>
            <a:pPr marL="0" lvl="0" indent="0">
              <a:spcBef>
                <a:spcPct val="0"/>
              </a:spcBef>
              <a:buClrTx/>
              <a:buSzTx/>
              <a:buFontTx/>
              <a:buNone/>
            </a:pPr>
            <a:endParaRPr lang="zh-CN" altLang="en-US" sz="2400" b="1" dirty="0"/>
          </a:p>
          <a:p>
            <a:pPr marL="457200" lvl="1" indent="0">
              <a:spcBef>
                <a:spcPct val="0"/>
              </a:spcBef>
              <a:buClrTx/>
              <a:buSzTx/>
              <a:buFontTx/>
              <a:buNone/>
            </a:pPr>
            <a:r>
              <a:rPr lang="zh-CN" altLang="en-US" b="1" dirty="0"/>
              <a:t> ⑴ 闪点</a:t>
            </a:r>
            <a:r>
              <a:rPr lang="en-US" altLang="zh-CN" b="1" dirty="0"/>
              <a:t>&lt;28℃</a:t>
            </a:r>
            <a:r>
              <a:rPr lang="zh-CN" altLang="en-US" b="1" dirty="0"/>
              <a:t>的液体。如：丙酮闪点</a:t>
            </a:r>
            <a:r>
              <a:rPr lang="en-US" altLang="zh-CN" b="1" dirty="0"/>
              <a:t>-20 ℃</a:t>
            </a:r>
            <a:r>
              <a:rPr lang="zh-CN" altLang="en-US" b="1" dirty="0"/>
              <a:t>、乙醇闪点</a:t>
            </a:r>
            <a:r>
              <a:rPr lang="en-US" altLang="zh-CN" b="1" dirty="0"/>
              <a:t>12 ℃</a:t>
            </a:r>
            <a:r>
              <a:rPr lang="zh-CN" altLang="en-US" b="1" dirty="0"/>
              <a:t>。</a:t>
            </a:r>
            <a:endParaRPr lang="zh-CN" altLang="en-US" b="1" dirty="0"/>
          </a:p>
          <a:p>
            <a:pPr marL="457200" lvl="1" indent="0">
              <a:spcBef>
                <a:spcPct val="0"/>
              </a:spcBef>
              <a:buClrTx/>
              <a:buSzTx/>
              <a:buFontTx/>
              <a:buNone/>
            </a:pPr>
            <a:r>
              <a:rPr lang="zh-CN" altLang="en-US" b="1" dirty="0"/>
              <a:t> ⑵ 爆炸下限</a:t>
            </a:r>
            <a:r>
              <a:rPr lang="en-US" altLang="zh-CN" b="1" dirty="0"/>
              <a:t>&lt;10%</a:t>
            </a:r>
            <a:r>
              <a:rPr lang="zh-CN" altLang="en-US" b="1" dirty="0"/>
              <a:t>的气体，以及受到水或空气中水蒸汽的作用，能产生爆炸下限</a:t>
            </a:r>
            <a:r>
              <a:rPr lang="en-US" altLang="zh-CN" b="1" dirty="0"/>
              <a:t>&lt;10%</a:t>
            </a:r>
            <a:r>
              <a:rPr lang="zh-CN" altLang="en-US" b="1" dirty="0"/>
              <a:t>气体的固体物质。如：爆炸下限</a:t>
            </a:r>
            <a:r>
              <a:rPr lang="en-US" altLang="zh-CN" b="1" dirty="0"/>
              <a:t>&lt;10%</a:t>
            </a:r>
            <a:r>
              <a:rPr lang="zh-CN" altLang="en-US" b="1" dirty="0"/>
              <a:t>的气体丁烷爆炸下限是</a:t>
            </a:r>
            <a:r>
              <a:rPr lang="en-US" altLang="zh-CN" b="1" dirty="0"/>
              <a:t>1.9%</a:t>
            </a:r>
            <a:r>
              <a:rPr lang="zh-CN" altLang="en-US" b="1" dirty="0"/>
              <a:t>、甲烷爆炸下限是</a:t>
            </a:r>
            <a:r>
              <a:rPr lang="en-US" altLang="zh-CN" b="1" dirty="0"/>
              <a:t>5.0%</a:t>
            </a:r>
            <a:r>
              <a:rPr lang="zh-CN" altLang="en-US" b="1" dirty="0"/>
              <a:t>、；固体物质碳化钙（电石）遇到水发生反应产生爆炸下限</a:t>
            </a:r>
            <a:r>
              <a:rPr lang="en-US" altLang="zh-CN" b="1" dirty="0"/>
              <a:t>&lt;10%</a:t>
            </a:r>
            <a:r>
              <a:rPr lang="zh-CN" altLang="en-US" b="1" dirty="0"/>
              <a:t>气体乙炔（电石气），乙炔的爆炸极限是</a:t>
            </a:r>
            <a:r>
              <a:rPr lang="en-US" altLang="zh-CN" b="1" dirty="0"/>
              <a:t>2.8-81%</a:t>
            </a:r>
            <a:r>
              <a:rPr lang="zh-CN" altLang="en-US" b="1" dirty="0"/>
              <a:t>。</a:t>
            </a:r>
            <a:endParaRPr lang="zh-CN" altLang="en-US" b="1" dirty="0"/>
          </a:p>
          <a:p>
            <a:pPr marL="457200" lvl="1" indent="0">
              <a:spcBef>
                <a:spcPct val="0"/>
              </a:spcBef>
              <a:buClrTx/>
              <a:buSzTx/>
              <a:buFontTx/>
              <a:buNone/>
            </a:pPr>
            <a:r>
              <a:rPr lang="zh-CN" altLang="en-US" b="1" dirty="0"/>
              <a:t> ⑶ 常温下能自行分解或在空气中氧化即能导致迅速自燃或爆炸的物质。如</a:t>
            </a:r>
            <a:r>
              <a:rPr lang="en-US" altLang="zh-CN" b="1" dirty="0"/>
              <a:t>:</a:t>
            </a:r>
            <a:r>
              <a:rPr lang="zh-CN" altLang="en-US" b="1" dirty="0"/>
              <a:t>硝化棉、黄磷。 </a:t>
            </a:r>
            <a:endParaRPr lang="zh-CN" altLang="en-US" b="1" dirty="0"/>
          </a:p>
          <a:p>
            <a:pPr marL="457200" lvl="1" indent="0">
              <a:spcBef>
                <a:spcPct val="0"/>
              </a:spcBef>
              <a:buClrTx/>
              <a:buSzTx/>
              <a:buFontTx/>
              <a:buNone/>
            </a:pPr>
            <a:r>
              <a:rPr lang="zh-CN" altLang="en-US" b="1" dirty="0"/>
              <a:t> ⑷ 常温下受到水或空气中水蒸汽的作用能产生可燃气体并引起燃烧或爆炸的物质。金属钠、金属钾、 </a:t>
            </a:r>
            <a:endParaRPr lang="zh-CN" altLang="en-US" b="1" dirty="0"/>
          </a:p>
          <a:p>
            <a:pPr marL="457200" lvl="1" indent="0">
              <a:spcBef>
                <a:spcPct val="0"/>
              </a:spcBef>
              <a:buClrTx/>
              <a:buSzTx/>
              <a:buFontTx/>
              <a:buNone/>
            </a:pPr>
            <a:r>
              <a:rPr lang="zh-CN" altLang="en-US" b="1" dirty="0"/>
              <a:t> ⑸ 遇酸、受热、撞击、摩擦以及遇有机物或硫磺等易燃的无机物，极易引起燃烧或爆炸的强氧化剂。如：氯酸钾、氯酸钠、 </a:t>
            </a:r>
            <a:endParaRPr lang="zh-CN" altLang="en-US" b="1" dirty="0"/>
          </a:p>
          <a:p>
            <a:pPr marL="457200" lvl="1" indent="0">
              <a:spcBef>
                <a:spcPct val="0"/>
              </a:spcBef>
              <a:buClrTx/>
              <a:buSzTx/>
              <a:buFontTx/>
              <a:buNone/>
            </a:pPr>
            <a:r>
              <a:rPr lang="zh-CN" altLang="en-US" b="1" dirty="0"/>
              <a:t> ⑹ 受撞击、摩擦或与氧化剂、有机物接触时能引起燃烧或爆炸的物质。如五硫化磷、三硫化磷等 。 </a:t>
            </a:r>
            <a:endParaRPr lang="zh-CN" altLang="en-US" b="1" dirty="0"/>
          </a:p>
        </p:txBody>
      </p:sp>
      <p:sp>
        <p:nvSpPr>
          <p:cNvPr id="26629" name="Text Box 15"/>
          <p:cNvSpPr txBox="1"/>
          <p:nvPr/>
        </p:nvSpPr>
        <p:spPr>
          <a:xfrm>
            <a:off x="304800" y="484188"/>
            <a:ext cx="8534400" cy="4556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一、储存物品火灾危险性分类（易燃易爆性商品）</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289804"/>
                                        </p:tgtEl>
                                        <p:attrNameLst>
                                          <p:attrName>style.visibility</p:attrName>
                                        </p:attrNameLst>
                                      </p:cBhvr>
                                      <p:to>
                                        <p:strVal val="visible"/>
                                      </p:to>
                                    </p:set>
                                    <p:animEffect transition="in" filter="blinds(horizontal)">
                                      <p:cBhvr>
                                        <p:cTn id="7" dur="500"/>
                                        <p:tgtEl>
                                          <p:spTgt spid="28980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89805"/>
                                        </p:tgtEl>
                                        <p:attrNameLst>
                                          <p:attrName>style.visibility</p:attrName>
                                        </p:attrNameLst>
                                      </p:cBhvr>
                                      <p:to>
                                        <p:strVal val="visible"/>
                                      </p:to>
                                    </p:set>
                                    <p:animEffect transition="in" filter="dissolve">
                                      <p:cBhvr>
                                        <p:cTn id="11" dur="500"/>
                                        <p:tgtEl>
                                          <p:spTgt spid="289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4" grpId="0"/>
      <p:bldP spid="289805"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43363" name="Text Box 10"/>
          <p:cNvSpPr txBox="1"/>
          <p:nvPr/>
        </p:nvSpPr>
        <p:spPr>
          <a:xfrm>
            <a:off x="1533525" y="1371600"/>
            <a:ext cx="4838700" cy="49117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t>6</a:t>
            </a:r>
            <a:r>
              <a:rPr lang="zh-CN" altLang="en-US" sz="2400" b="1" dirty="0"/>
              <a:t>、危险化学品废物焚烧处理</a:t>
            </a:r>
            <a:endParaRPr lang="zh-CN" altLang="en-US" sz="2400" b="1" dirty="0"/>
          </a:p>
          <a:p>
            <a:pPr marL="0" lvl="0" indent="0">
              <a:lnSpc>
                <a:spcPct val="120000"/>
              </a:lnSpc>
              <a:spcBef>
                <a:spcPct val="0"/>
              </a:spcBef>
              <a:buClrTx/>
              <a:buSzTx/>
              <a:buFontTx/>
              <a:buNone/>
            </a:pPr>
            <a:endParaRPr lang="zh-CN" altLang="en-US" sz="2400" b="1" dirty="0"/>
          </a:p>
          <a:p>
            <a:pPr marL="457200" lvl="1" indent="0">
              <a:lnSpc>
                <a:spcPct val="120000"/>
              </a:lnSpc>
              <a:spcBef>
                <a:spcPct val="0"/>
              </a:spcBef>
              <a:buClrTx/>
              <a:buSzTx/>
              <a:buFontTx/>
              <a:buNone/>
            </a:pPr>
            <a:r>
              <a:rPr lang="en-US" altLang="zh-CN" sz="2400" b="1" dirty="0">
                <a:solidFill>
                  <a:schemeClr val="tx2"/>
                </a:solidFill>
              </a:rPr>
              <a:t>6.1</a:t>
            </a:r>
            <a:r>
              <a:rPr lang="zh-CN" altLang="en-US" sz="2400" b="1" dirty="0">
                <a:solidFill>
                  <a:srgbClr val="FF0000"/>
                </a:solidFill>
              </a:rPr>
              <a:t>危险化学品废物焚烧炉</a:t>
            </a:r>
            <a:endParaRPr lang="zh-CN" altLang="en-US" sz="2400" b="1" dirty="0">
              <a:solidFill>
                <a:srgbClr val="FF0000"/>
              </a:solidFill>
            </a:endParaRPr>
          </a:p>
          <a:p>
            <a:pPr marL="914400" lvl="2" indent="0">
              <a:lnSpc>
                <a:spcPct val="120000"/>
              </a:lnSpc>
              <a:spcBef>
                <a:spcPct val="0"/>
              </a:spcBef>
              <a:buClrTx/>
              <a:buSzTx/>
              <a:buFontTx/>
              <a:buNone/>
            </a:pPr>
            <a:r>
              <a:rPr lang="zh-CN" altLang="en-US" sz="2400" b="1" dirty="0"/>
              <a:t>◆</a:t>
            </a:r>
            <a:r>
              <a:rPr lang="zh-CN" altLang="en-US" sz="2400" b="1" dirty="0">
                <a:solidFill>
                  <a:srgbClr val="CC3300"/>
                </a:solidFill>
              </a:rPr>
              <a:t>空气幕焚烧炉</a:t>
            </a:r>
            <a:endParaRPr lang="zh-CN" altLang="en-US" sz="2400" b="1" dirty="0">
              <a:solidFill>
                <a:srgbClr val="CC3300"/>
              </a:solidFill>
            </a:endParaRPr>
          </a:p>
          <a:p>
            <a:pPr marL="914400" lvl="2" indent="0">
              <a:lnSpc>
                <a:spcPct val="120000"/>
              </a:lnSpc>
              <a:spcBef>
                <a:spcPct val="0"/>
              </a:spcBef>
              <a:buClrTx/>
              <a:buSzTx/>
              <a:buFontTx/>
              <a:buNone/>
            </a:pPr>
            <a:r>
              <a:rPr lang="zh-CN" altLang="en-US" sz="2400" b="1" dirty="0">
                <a:solidFill>
                  <a:schemeClr val="tx2"/>
                </a:solidFill>
              </a:rPr>
              <a:t>◆</a:t>
            </a:r>
            <a:r>
              <a:rPr lang="zh-CN" altLang="en-US" sz="2400" b="1" dirty="0">
                <a:solidFill>
                  <a:srgbClr val="CC3300"/>
                </a:solidFill>
              </a:rPr>
              <a:t>气旋焚烧炉</a:t>
            </a:r>
            <a:br>
              <a:rPr lang="zh-CN" altLang="en-US" sz="2400" b="1" dirty="0">
                <a:solidFill>
                  <a:srgbClr val="CC3300"/>
                </a:solidFill>
              </a:rPr>
            </a:br>
            <a:r>
              <a:rPr lang="zh-CN" altLang="en-US" sz="2400" b="1" dirty="0">
                <a:solidFill>
                  <a:schemeClr val="tx2"/>
                </a:solidFill>
              </a:rPr>
              <a:t>◆</a:t>
            </a:r>
            <a:r>
              <a:rPr lang="zh-CN" altLang="en-US" sz="2400" b="1" dirty="0">
                <a:solidFill>
                  <a:srgbClr val="CC3300"/>
                </a:solidFill>
              </a:rPr>
              <a:t>多膛焚烧炉</a:t>
            </a:r>
            <a:br>
              <a:rPr lang="zh-CN" altLang="en-US" sz="2400" b="1" dirty="0">
                <a:solidFill>
                  <a:srgbClr val="CC3300"/>
                </a:solidFill>
              </a:rPr>
            </a:br>
            <a:r>
              <a:rPr lang="zh-CN" altLang="en-US" sz="2400" b="1" dirty="0">
                <a:solidFill>
                  <a:schemeClr val="tx2"/>
                </a:solidFill>
              </a:rPr>
              <a:t>◆</a:t>
            </a:r>
            <a:r>
              <a:rPr lang="zh-CN" altLang="en-US" sz="2400" b="1" dirty="0">
                <a:solidFill>
                  <a:srgbClr val="CC3300"/>
                </a:solidFill>
              </a:rPr>
              <a:t>流化床焚烧炉</a:t>
            </a:r>
            <a:br>
              <a:rPr lang="zh-CN" altLang="en-US" sz="2400" b="1" dirty="0">
                <a:solidFill>
                  <a:srgbClr val="CC3300"/>
                </a:solidFill>
              </a:rPr>
            </a:br>
            <a:r>
              <a:rPr lang="zh-CN" altLang="en-US" sz="2400" b="1" dirty="0">
                <a:solidFill>
                  <a:schemeClr val="tx2"/>
                </a:solidFill>
              </a:rPr>
              <a:t>◆</a:t>
            </a:r>
            <a:r>
              <a:rPr lang="zh-CN" altLang="en-US" sz="2400" b="1" dirty="0">
                <a:solidFill>
                  <a:srgbClr val="CC3300"/>
                </a:solidFill>
              </a:rPr>
              <a:t>转窑焚烧炉</a:t>
            </a:r>
            <a:br>
              <a:rPr lang="zh-CN" altLang="en-US" sz="2400" b="1" dirty="0">
                <a:solidFill>
                  <a:srgbClr val="CC3300"/>
                </a:solidFill>
              </a:rPr>
            </a:br>
            <a:r>
              <a:rPr lang="zh-CN" altLang="en-US" sz="2400" b="1" dirty="0">
                <a:solidFill>
                  <a:schemeClr val="tx2"/>
                </a:solidFill>
              </a:rPr>
              <a:t>◆</a:t>
            </a:r>
            <a:r>
              <a:rPr lang="zh-CN" altLang="en-US" sz="2400" b="1" dirty="0">
                <a:solidFill>
                  <a:srgbClr val="CC3300"/>
                </a:solidFill>
              </a:rPr>
              <a:t>旋转焚烧炉</a:t>
            </a:r>
            <a:br>
              <a:rPr lang="zh-CN" altLang="en-US" sz="2400" b="1" dirty="0">
                <a:solidFill>
                  <a:srgbClr val="CC3300"/>
                </a:solidFill>
              </a:rPr>
            </a:br>
            <a:r>
              <a:rPr lang="zh-CN" altLang="en-US" sz="2400" b="1" dirty="0">
                <a:solidFill>
                  <a:schemeClr val="tx2"/>
                </a:solidFill>
              </a:rPr>
              <a:t>◆</a:t>
            </a:r>
            <a:r>
              <a:rPr lang="zh-CN" altLang="en-US" sz="2400" b="1" dirty="0">
                <a:solidFill>
                  <a:srgbClr val="CC3300"/>
                </a:solidFill>
              </a:rPr>
              <a:t>电焚烧炉</a:t>
            </a:r>
            <a:br>
              <a:rPr lang="zh-CN" altLang="en-US" sz="2400" b="1" dirty="0">
                <a:solidFill>
                  <a:srgbClr val="CC3300"/>
                </a:solidFill>
              </a:rPr>
            </a:br>
            <a:r>
              <a:rPr lang="zh-CN" altLang="en-US" sz="2400" b="1" dirty="0">
                <a:solidFill>
                  <a:schemeClr val="tx2"/>
                </a:solidFill>
              </a:rPr>
              <a:t>◆</a:t>
            </a:r>
            <a:r>
              <a:rPr lang="zh-CN" altLang="en-US" sz="2400" b="1" dirty="0">
                <a:solidFill>
                  <a:srgbClr val="CC3300"/>
                </a:solidFill>
              </a:rPr>
              <a:t>封闭坑焚烧炉</a:t>
            </a:r>
            <a:endParaRPr lang="zh-CN" altLang="en-US" sz="2400" b="1" dirty="0"/>
          </a:p>
        </p:txBody>
      </p:sp>
      <p:sp>
        <p:nvSpPr>
          <p:cNvPr id="440332"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32"/>
                                        </p:tgtEl>
                                        <p:attrNameLst>
                                          <p:attrName>style.visibility</p:attrName>
                                        </p:attrNameLst>
                                      </p:cBhvr>
                                      <p:to>
                                        <p:strVal val="visible"/>
                                      </p:to>
                                    </p:set>
                                    <p:anim calcmode="lin" valueType="num">
                                      <p:cBhvr additive="base">
                                        <p:cTn id="7" dur="500" fill="hold"/>
                                        <p:tgtEl>
                                          <p:spTgt spid="440332"/>
                                        </p:tgtEl>
                                        <p:attrNameLst>
                                          <p:attrName>ppt_x</p:attrName>
                                        </p:attrNameLst>
                                      </p:cBhvr>
                                      <p:tavLst>
                                        <p:tav tm="0">
                                          <p:val>
                                            <p:strVal val="0-#ppt_w/2"/>
                                          </p:val>
                                        </p:tav>
                                        <p:tav tm="100000">
                                          <p:val>
                                            <p:strVal val="#ppt_x"/>
                                          </p:val>
                                        </p:tav>
                                      </p:tavLst>
                                    </p:anim>
                                    <p:anim calcmode="lin" valueType="num">
                                      <p:cBhvr additive="base">
                                        <p:cTn id="8" dur="500" fill="hold"/>
                                        <p:tgtEl>
                                          <p:spTgt spid="4403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pic>
        <p:nvPicPr>
          <p:cNvPr id="144387" name="Picture 12"/>
          <p:cNvPicPr>
            <a:picLocks noChangeAspect="1"/>
          </p:cNvPicPr>
          <p:nvPr/>
        </p:nvPicPr>
        <p:blipFill>
          <a:blip r:embed="rId1"/>
          <a:stretch>
            <a:fillRect/>
          </a:stretch>
        </p:blipFill>
        <p:spPr>
          <a:xfrm>
            <a:off x="533400" y="1447800"/>
            <a:ext cx="3962400" cy="2286000"/>
          </a:xfrm>
          <a:prstGeom prst="rect">
            <a:avLst/>
          </a:prstGeom>
          <a:noFill/>
          <a:ln w="9525">
            <a:noFill/>
          </a:ln>
        </p:spPr>
      </p:pic>
      <p:pic>
        <p:nvPicPr>
          <p:cNvPr id="144388" name="Picture 13"/>
          <p:cNvPicPr>
            <a:picLocks noChangeAspect="1"/>
          </p:cNvPicPr>
          <p:nvPr/>
        </p:nvPicPr>
        <p:blipFill>
          <a:blip r:embed="rId2"/>
          <a:stretch>
            <a:fillRect/>
          </a:stretch>
        </p:blipFill>
        <p:spPr>
          <a:xfrm>
            <a:off x="4724400" y="1447800"/>
            <a:ext cx="3886200" cy="2286000"/>
          </a:xfrm>
          <a:prstGeom prst="rect">
            <a:avLst/>
          </a:prstGeom>
          <a:noFill/>
          <a:ln w="9525">
            <a:noFill/>
          </a:ln>
        </p:spPr>
      </p:pic>
      <p:pic>
        <p:nvPicPr>
          <p:cNvPr id="144389" name="Picture 14"/>
          <p:cNvPicPr>
            <a:picLocks noChangeAspect="1"/>
          </p:cNvPicPr>
          <p:nvPr/>
        </p:nvPicPr>
        <p:blipFill>
          <a:blip r:embed="rId3"/>
          <a:stretch>
            <a:fillRect/>
          </a:stretch>
        </p:blipFill>
        <p:spPr>
          <a:xfrm>
            <a:off x="539750" y="3962400"/>
            <a:ext cx="3960813" cy="2286000"/>
          </a:xfrm>
          <a:prstGeom prst="rect">
            <a:avLst/>
          </a:prstGeom>
          <a:noFill/>
          <a:ln w="9525">
            <a:noFill/>
          </a:ln>
        </p:spPr>
      </p:pic>
      <p:pic>
        <p:nvPicPr>
          <p:cNvPr id="144390" name="Picture 15"/>
          <p:cNvPicPr>
            <a:picLocks noChangeAspect="1"/>
          </p:cNvPicPr>
          <p:nvPr/>
        </p:nvPicPr>
        <p:blipFill>
          <a:blip r:embed="rId4"/>
          <a:stretch>
            <a:fillRect/>
          </a:stretch>
        </p:blipFill>
        <p:spPr>
          <a:xfrm>
            <a:off x="4716463" y="3962400"/>
            <a:ext cx="3894137" cy="2362200"/>
          </a:xfrm>
          <a:prstGeom prst="rect">
            <a:avLst/>
          </a:prstGeom>
          <a:noFill/>
          <a:ln w="9525">
            <a:noFill/>
          </a:ln>
        </p:spPr>
      </p:pic>
      <p:sp>
        <p:nvSpPr>
          <p:cNvPr id="441360" name="Rectangle 16"/>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1360"/>
                                        </p:tgtEl>
                                        <p:attrNameLst>
                                          <p:attrName>style.visibility</p:attrName>
                                        </p:attrNameLst>
                                      </p:cBhvr>
                                      <p:to>
                                        <p:strVal val="visible"/>
                                      </p:to>
                                    </p:set>
                                    <p:anim calcmode="lin" valueType="num">
                                      <p:cBhvr additive="base">
                                        <p:cTn id="7" dur="500" fill="hold"/>
                                        <p:tgtEl>
                                          <p:spTgt spid="441360"/>
                                        </p:tgtEl>
                                        <p:attrNameLst>
                                          <p:attrName>ppt_x</p:attrName>
                                        </p:attrNameLst>
                                      </p:cBhvr>
                                      <p:tavLst>
                                        <p:tav tm="0">
                                          <p:val>
                                            <p:strVal val="0-#ppt_w/2"/>
                                          </p:val>
                                        </p:tav>
                                        <p:tav tm="100000">
                                          <p:val>
                                            <p:strVal val="#ppt_x"/>
                                          </p:val>
                                        </p:tav>
                                      </p:tavLst>
                                    </p:anim>
                                    <p:anim calcmode="lin" valueType="num">
                                      <p:cBhvr additive="base">
                                        <p:cTn id="8" dur="500" fill="hold"/>
                                        <p:tgtEl>
                                          <p:spTgt spid="4413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360"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pic>
        <p:nvPicPr>
          <p:cNvPr id="145411" name="Picture 12"/>
          <p:cNvPicPr>
            <a:picLocks noChangeAspect="1"/>
          </p:cNvPicPr>
          <p:nvPr/>
        </p:nvPicPr>
        <p:blipFill>
          <a:blip r:embed="rId1"/>
          <a:stretch>
            <a:fillRect/>
          </a:stretch>
        </p:blipFill>
        <p:spPr>
          <a:xfrm>
            <a:off x="1547813" y="1628775"/>
            <a:ext cx="6115050" cy="4848225"/>
          </a:xfrm>
          <a:prstGeom prst="rect">
            <a:avLst/>
          </a:prstGeom>
          <a:noFill/>
          <a:ln w="9525">
            <a:noFill/>
          </a:ln>
        </p:spPr>
      </p:pic>
      <p:sp>
        <p:nvSpPr>
          <p:cNvPr id="442381" name="Rectangle 13"/>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2381"/>
                                        </p:tgtEl>
                                        <p:attrNameLst>
                                          <p:attrName>style.visibility</p:attrName>
                                        </p:attrNameLst>
                                      </p:cBhvr>
                                      <p:to>
                                        <p:strVal val="visible"/>
                                      </p:to>
                                    </p:set>
                                    <p:anim calcmode="lin" valueType="num">
                                      <p:cBhvr additive="base">
                                        <p:cTn id="7" dur="500" fill="hold"/>
                                        <p:tgtEl>
                                          <p:spTgt spid="442381"/>
                                        </p:tgtEl>
                                        <p:attrNameLst>
                                          <p:attrName>ppt_x</p:attrName>
                                        </p:attrNameLst>
                                      </p:cBhvr>
                                      <p:tavLst>
                                        <p:tav tm="0">
                                          <p:val>
                                            <p:strVal val="0-#ppt_w/2"/>
                                          </p:val>
                                        </p:tav>
                                        <p:tav tm="100000">
                                          <p:val>
                                            <p:strVal val="#ppt_x"/>
                                          </p:val>
                                        </p:tav>
                                      </p:tavLst>
                                    </p:anim>
                                    <p:anim calcmode="lin" valueType="num">
                                      <p:cBhvr additive="base">
                                        <p:cTn id="8" dur="500" fill="hold"/>
                                        <p:tgtEl>
                                          <p:spTgt spid="442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8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pic>
        <p:nvPicPr>
          <p:cNvPr id="146435" name="Picture 12"/>
          <p:cNvPicPr>
            <a:picLocks noChangeAspect="1"/>
          </p:cNvPicPr>
          <p:nvPr/>
        </p:nvPicPr>
        <p:blipFill>
          <a:blip r:embed="rId1"/>
          <a:stretch>
            <a:fillRect/>
          </a:stretch>
        </p:blipFill>
        <p:spPr>
          <a:xfrm>
            <a:off x="1476375" y="1600200"/>
            <a:ext cx="5765800" cy="4572000"/>
          </a:xfrm>
          <a:prstGeom prst="rect">
            <a:avLst/>
          </a:prstGeom>
          <a:noFill/>
          <a:ln w="9525">
            <a:noFill/>
          </a:ln>
        </p:spPr>
      </p:pic>
      <p:sp>
        <p:nvSpPr>
          <p:cNvPr id="443405" name="Rectangle 13"/>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3405"/>
                                        </p:tgtEl>
                                        <p:attrNameLst>
                                          <p:attrName>style.visibility</p:attrName>
                                        </p:attrNameLst>
                                      </p:cBhvr>
                                      <p:to>
                                        <p:strVal val="visible"/>
                                      </p:to>
                                    </p:set>
                                    <p:anim calcmode="lin" valueType="num">
                                      <p:cBhvr additive="base">
                                        <p:cTn id="7" dur="500" fill="hold"/>
                                        <p:tgtEl>
                                          <p:spTgt spid="443405"/>
                                        </p:tgtEl>
                                        <p:attrNameLst>
                                          <p:attrName>ppt_x</p:attrName>
                                        </p:attrNameLst>
                                      </p:cBhvr>
                                      <p:tavLst>
                                        <p:tav tm="0">
                                          <p:val>
                                            <p:strVal val="0-#ppt_w/2"/>
                                          </p:val>
                                        </p:tav>
                                        <p:tav tm="100000">
                                          <p:val>
                                            <p:strVal val="#ppt_x"/>
                                          </p:val>
                                        </p:tav>
                                      </p:tavLst>
                                    </p:anim>
                                    <p:anim calcmode="lin" valueType="num">
                                      <p:cBhvr additive="base">
                                        <p:cTn id="8" dur="500" fill="hold"/>
                                        <p:tgtEl>
                                          <p:spTgt spid="4434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pic>
        <p:nvPicPr>
          <p:cNvPr id="147459" name="Picture 12"/>
          <p:cNvPicPr>
            <a:picLocks noChangeAspect="1"/>
          </p:cNvPicPr>
          <p:nvPr/>
        </p:nvPicPr>
        <p:blipFill>
          <a:blip r:embed="rId1"/>
          <a:stretch>
            <a:fillRect/>
          </a:stretch>
        </p:blipFill>
        <p:spPr>
          <a:xfrm>
            <a:off x="685800" y="1524000"/>
            <a:ext cx="7543800" cy="4648200"/>
          </a:xfrm>
          <a:prstGeom prst="rect">
            <a:avLst/>
          </a:prstGeom>
          <a:noFill/>
          <a:ln w="9525">
            <a:noFill/>
          </a:ln>
        </p:spPr>
      </p:pic>
      <p:sp>
        <p:nvSpPr>
          <p:cNvPr id="444429" name="Rectangle 13"/>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4429"/>
                                        </p:tgtEl>
                                        <p:attrNameLst>
                                          <p:attrName>style.visibility</p:attrName>
                                        </p:attrNameLst>
                                      </p:cBhvr>
                                      <p:to>
                                        <p:strVal val="visible"/>
                                      </p:to>
                                    </p:set>
                                    <p:anim calcmode="lin" valueType="num">
                                      <p:cBhvr additive="base">
                                        <p:cTn id="7" dur="500" fill="hold"/>
                                        <p:tgtEl>
                                          <p:spTgt spid="444429"/>
                                        </p:tgtEl>
                                        <p:attrNameLst>
                                          <p:attrName>ppt_x</p:attrName>
                                        </p:attrNameLst>
                                      </p:cBhvr>
                                      <p:tavLst>
                                        <p:tav tm="0">
                                          <p:val>
                                            <p:strVal val="0-#ppt_w/2"/>
                                          </p:val>
                                        </p:tav>
                                        <p:tav tm="100000">
                                          <p:val>
                                            <p:strVal val="#ppt_x"/>
                                          </p:val>
                                        </p:tav>
                                      </p:tavLst>
                                    </p:anim>
                                    <p:anim calcmode="lin" valueType="num">
                                      <p:cBhvr additive="base">
                                        <p:cTn id="8" dur="500" fill="hold"/>
                                        <p:tgtEl>
                                          <p:spTgt spid="444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9"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48483" name="Text Box 10"/>
          <p:cNvSpPr txBox="1"/>
          <p:nvPr/>
        </p:nvSpPr>
        <p:spPr>
          <a:xfrm>
            <a:off x="250825" y="1412875"/>
            <a:ext cx="8424863" cy="4562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zh-CN" altLang="en-US" sz="2200" b="1" dirty="0"/>
              <a:t>不同的炉子处理的废弃物不同</a:t>
            </a:r>
            <a:r>
              <a:rPr lang="en-US" altLang="zh-CN" sz="2200" b="1" dirty="0"/>
              <a:t>:</a:t>
            </a:r>
            <a:endParaRPr lang="en-US" altLang="zh-CN" sz="2200" b="1" dirty="0"/>
          </a:p>
          <a:p>
            <a:pPr marL="0" lvl="0" indent="0">
              <a:lnSpc>
                <a:spcPct val="120000"/>
              </a:lnSpc>
              <a:spcBef>
                <a:spcPct val="0"/>
              </a:spcBef>
              <a:buClrTx/>
              <a:buSzTx/>
              <a:buFontTx/>
              <a:buNone/>
            </a:pPr>
            <a:r>
              <a:rPr lang="en-US" altLang="zh-CN" sz="1800" b="1" dirty="0"/>
              <a:t>    </a:t>
            </a:r>
            <a:r>
              <a:rPr lang="zh-CN" altLang="en-US" sz="1800" b="1" dirty="0"/>
              <a:t>通常炉子主要有</a:t>
            </a:r>
            <a:r>
              <a:rPr lang="zh-CN" altLang="en-US" sz="1800" b="1" dirty="0">
                <a:solidFill>
                  <a:srgbClr val="FF0000"/>
                </a:solidFill>
              </a:rPr>
              <a:t>工业危险垃圾焚烧炉</a:t>
            </a:r>
            <a:r>
              <a:rPr lang="zh-CN" altLang="en-US" sz="1800" b="1" dirty="0"/>
              <a:t>、</a:t>
            </a:r>
            <a:r>
              <a:rPr lang="zh-CN" altLang="en-US" sz="1800" b="1" dirty="0">
                <a:solidFill>
                  <a:srgbClr val="FF0000"/>
                </a:solidFill>
              </a:rPr>
              <a:t>航空垃圾焚烧炉</a:t>
            </a:r>
            <a:r>
              <a:rPr lang="zh-CN" altLang="en-US" sz="1800" b="1" dirty="0"/>
              <a:t>、</a:t>
            </a:r>
            <a:r>
              <a:rPr lang="zh-CN" altLang="en-US" sz="1800" b="1" dirty="0">
                <a:solidFill>
                  <a:srgbClr val="FF0000"/>
                </a:solidFill>
              </a:rPr>
              <a:t>社区垃圾处理设备</a:t>
            </a:r>
            <a:r>
              <a:rPr lang="zh-CN" altLang="en-US" sz="1800" b="1" dirty="0"/>
              <a:t>、</a:t>
            </a:r>
            <a:r>
              <a:rPr lang="zh-CN" altLang="en-US" sz="1800" b="1" dirty="0">
                <a:solidFill>
                  <a:srgbClr val="FF0000"/>
                </a:solidFill>
              </a:rPr>
              <a:t>医疗垃圾焚烧炉</a:t>
            </a:r>
            <a:r>
              <a:rPr lang="zh-CN" altLang="en-US" sz="1800" b="1" dirty="0"/>
              <a:t>、</a:t>
            </a:r>
            <a:r>
              <a:rPr lang="zh-CN" altLang="en-US" sz="1800" b="1" dirty="0">
                <a:solidFill>
                  <a:srgbClr val="FF0000"/>
                </a:solidFill>
              </a:rPr>
              <a:t>特殊（废液、废气、废渣、污泥）焚烧炉</a:t>
            </a:r>
            <a:r>
              <a:rPr lang="zh-CN" altLang="en-US" sz="1800" b="1" dirty="0"/>
              <a:t>。</a:t>
            </a:r>
            <a:r>
              <a:rPr lang="en-US" altLang="zh-CN" sz="1800" b="1" dirty="0"/>
              <a:t>(</a:t>
            </a:r>
            <a:r>
              <a:rPr lang="zh-CN" altLang="en-US" sz="1800" b="1" dirty="0">
                <a:solidFill>
                  <a:srgbClr val="FF0000"/>
                </a:solidFill>
              </a:rPr>
              <a:t>这些主要采取</a:t>
            </a:r>
            <a:r>
              <a:rPr lang="zh-CN" altLang="en-US" sz="1800" b="1" dirty="0">
                <a:solidFill>
                  <a:srgbClr val="000000"/>
                </a:solidFill>
              </a:rPr>
              <a:t>回转组合式焚烧炉、控气式热解焚烧炉、组合式生活垃圾焚烧炉、高浓度有机废液焚烧炉、废气焚烧炉及其相配套的高效尾气净化工艺。</a:t>
            </a:r>
            <a:r>
              <a:rPr lang="en-US" altLang="zh-CN" sz="1800" b="1" dirty="0">
                <a:solidFill>
                  <a:srgbClr val="000000"/>
                </a:solidFill>
              </a:rPr>
              <a:t>)</a:t>
            </a:r>
            <a:endParaRPr lang="en-US" altLang="zh-CN" sz="1800" b="1" dirty="0">
              <a:solidFill>
                <a:srgbClr val="000000"/>
              </a:solidFill>
            </a:endParaRPr>
          </a:p>
          <a:p>
            <a:pPr marL="0" lvl="0" indent="0">
              <a:lnSpc>
                <a:spcPct val="120000"/>
              </a:lnSpc>
              <a:spcBef>
                <a:spcPct val="0"/>
              </a:spcBef>
              <a:buClrTx/>
              <a:buSzTx/>
              <a:buFontTx/>
              <a:buNone/>
            </a:pPr>
            <a:endParaRPr lang="en-US" altLang="zh-CN" sz="1800" b="1" dirty="0"/>
          </a:p>
          <a:p>
            <a:pPr marL="0" lvl="0" indent="0">
              <a:lnSpc>
                <a:spcPct val="120000"/>
              </a:lnSpc>
              <a:spcBef>
                <a:spcPct val="0"/>
              </a:spcBef>
              <a:buClrTx/>
              <a:buSzTx/>
              <a:buFontTx/>
              <a:buNone/>
            </a:pPr>
            <a:r>
              <a:rPr lang="en-US" altLang="zh-CN" sz="2200" b="1" dirty="0">
                <a:solidFill>
                  <a:srgbClr val="FF0000"/>
                </a:solidFill>
              </a:rPr>
              <a:t>   </a:t>
            </a:r>
            <a:r>
              <a:rPr lang="zh-CN" altLang="en-US" sz="2200" b="1" dirty="0">
                <a:solidFill>
                  <a:srgbClr val="FF0000"/>
                </a:solidFill>
              </a:rPr>
              <a:t>等离子焚烧炉</a:t>
            </a:r>
            <a:r>
              <a:rPr lang="en-US" altLang="zh-CN" sz="2200" b="1" dirty="0"/>
              <a:t>:</a:t>
            </a:r>
            <a:endParaRPr lang="en-US" altLang="zh-CN" sz="2200" b="1" dirty="0"/>
          </a:p>
          <a:p>
            <a:pPr marL="0" lvl="0" indent="0">
              <a:lnSpc>
                <a:spcPct val="120000"/>
              </a:lnSpc>
              <a:spcBef>
                <a:spcPct val="0"/>
              </a:spcBef>
              <a:buClrTx/>
              <a:buSzTx/>
              <a:buFontTx/>
              <a:buNone/>
            </a:pPr>
            <a:r>
              <a:rPr lang="en-US" altLang="zh-CN" b="1" dirty="0"/>
              <a:t>    </a:t>
            </a:r>
            <a:r>
              <a:rPr lang="zh-CN" altLang="en-US" sz="1800" b="1" dirty="0"/>
              <a:t>可接受多样之废弃物进料</a:t>
            </a:r>
            <a:r>
              <a:rPr lang="en-US" altLang="zh-CN" sz="1800" b="1" dirty="0"/>
              <a:t>:</a:t>
            </a:r>
            <a:br>
              <a:rPr lang="en-US" altLang="zh-CN" sz="1800" b="1" dirty="0"/>
            </a:br>
            <a:r>
              <a:rPr lang="en-US" altLang="zh-CN" sz="1800" b="1" dirty="0"/>
              <a:t>    </a:t>
            </a:r>
            <a:r>
              <a:rPr lang="zh-CN" altLang="en-US" sz="1800" b="1" dirty="0"/>
              <a:t>包括化学品废弃物、有毒废弃物、医疗废弃物品、干电池等</a:t>
            </a:r>
            <a:r>
              <a:rPr lang="en-US" altLang="zh-CN" sz="1800" b="1" dirty="0"/>
              <a:t>.</a:t>
            </a:r>
            <a:br>
              <a:rPr lang="en-US" altLang="zh-CN" sz="1800" b="1" dirty="0"/>
            </a:br>
            <a:r>
              <a:rPr lang="zh-CN" altLang="en-US" sz="1800" b="1" dirty="0"/>
              <a:t>运用蒸气重组反应产生合成气</a:t>
            </a:r>
            <a:r>
              <a:rPr lang="en-US" altLang="zh-CN" sz="1800" b="1" dirty="0"/>
              <a:t>-CO </a:t>
            </a:r>
            <a:r>
              <a:rPr lang="zh-CN" altLang="en-US" sz="1800" b="1" dirty="0"/>
              <a:t>与 </a:t>
            </a:r>
            <a:r>
              <a:rPr lang="en-US" altLang="zh-CN" sz="1800" b="1" dirty="0"/>
              <a:t>H2=&gt;</a:t>
            </a:r>
            <a:r>
              <a:rPr lang="zh-CN" altLang="en-US" sz="1800" b="1" dirty="0"/>
              <a:t>碳元素</a:t>
            </a:r>
            <a:r>
              <a:rPr lang="en-US" altLang="zh-CN" sz="1800" b="1" dirty="0"/>
              <a:t>/</a:t>
            </a:r>
            <a:r>
              <a:rPr lang="zh-CN" altLang="en-US" sz="1800" b="1" dirty="0"/>
              <a:t>碳氢化合物</a:t>
            </a:r>
            <a:r>
              <a:rPr lang="en-US" altLang="zh-CN" sz="1800" b="1" dirty="0"/>
              <a:t>.</a:t>
            </a:r>
            <a:br>
              <a:rPr lang="en-US" altLang="zh-CN" sz="1800" b="1" dirty="0"/>
            </a:br>
            <a:endParaRPr lang="en-US" altLang="zh-CN" sz="1800" b="1" dirty="0"/>
          </a:p>
          <a:p>
            <a:pPr marL="0" lvl="0" indent="0">
              <a:lnSpc>
                <a:spcPct val="120000"/>
              </a:lnSpc>
              <a:spcBef>
                <a:spcPct val="0"/>
              </a:spcBef>
              <a:buClrTx/>
              <a:buSzTx/>
              <a:buFontTx/>
              <a:buNone/>
            </a:pPr>
            <a:r>
              <a:rPr lang="en-US" altLang="zh-CN" sz="1800" b="1" dirty="0"/>
              <a:t>    </a:t>
            </a:r>
            <a:r>
              <a:rPr lang="zh-CN" altLang="en-US" sz="1800" b="1" dirty="0"/>
              <a:t>焚烧处理危险化学品废气物可以是</a:t>
            </a:r>
            <a:r>
              <a:rPr lang="en-US" altLang="zh-CN" sz="1800" b="1" dirty="0"/>
              <a:t>:</a:t>
            </a:r>
            <a:r>
              <a:rPr lang="zh-CN" altLang="en-US" sz="1800" b="1" dirty="0">
                <a:solidFill>
                  <a:srgbClr val="FF0000"/>
                </a:solidFill>
              </a:rPr>
              <a:t>核废料</a:t>
            </a:r>
            <a:r>
              <a:rPr lang="en-US" altLang="zh-CN" sz="1800" b="1" dirty="0">
                <a:solidFill>
                  <a:srgbClr val="FF0000"/>
                </a:solidFill>
              </a:rPr>
              <a:t>/</a:t>
            </a:r>
            <a:r>
              <a:rPr lang="zh-CN" altLang="en-US" sz="1800" b="1" dirty="0">
                <a:solidFill>
                  <a:srgbClr val="FF0000"/>
                </a:solidFill>
              </a:rPr>
              <a:t>有毒物质</a:t>
            </a:r>
            <a:r>
              <a:rPr lang="en-US" altLang="zh-CN" sz="1800" b="1" dirty="0">
                <a:solidFill>
                  <a:srgbClr val="FF0000"/>
                </a:solidFill>
              </a:rPr>
              <a:t>/</a:t>
            </a:r>
            <a:r>
              <a:rPr lang="zh-CN" altLang="en-US" sz="1800" b="1" dirty="0">
                <a:solidFill>
                  <a:srgbClr val="FF0000"/>
                </a:solidFill>
              </a:rPr>
              <a:t>医疗废弃物</a:t>
            </a:r>
            <a:r>
              <a:rPr lang="en-US" altLang="zh-CN" sz="1800" b="1" dirty="0">
                <a:solidFill>
                  <a:srgbClr val="FF0000"/>
                </a:solidFill>
              </a:rPr>
              <a:t>/</a:t>
            </a:r>
            <a:r>
              <a:rPr lang="zh-CN" altLang="en-US" sz="1800" b="1" dirty="0">
                <a:solidFill>
                  <a:srgbClr val="FF0000"/>
                </a:solidFill>
              </a:rPr>
              <a:t>工业废弃物</a:t>
            </a:r>
            <a:r>
              <a:rPr lang="en-US" altLang="zh-CN" sz="1800" b="1" dirty="0">
                <a:solidFill>
                  <a:srgbClr val="FF0000"/>
                </a:solidFill>
              </a:rPr>
              <a:t>/</a:t>
            </a:r>
            <a:r>
              <a:rPr lang="zh-CN" altLang="en-US" sz="1800" b="1" dirty="0">
                <a:solidFill>
                  <a:srgbClr val="FF0000"/>
                </a:solidFill>
              </a:rPr>
              <a:t>化学品</a:t>
            </a:r>
            <a:r>
              <a:rPr lang="en-US" altLang="zh-CN" sz="1800" b="1" dirty="0">
                <a:solidFill>
                  <a:srgbClr val="FF0000"/>
                </a:solidFill>
              </a:rPr>
              <a:t>/</a:t>
            </a:r>
            <a:r>
              <a:rPr lang="zh-CN" altLang="en-US" sz="1800" b="1" dirty="0">
                <a:solidFill>
                  <a:srgbClr val="FF0000"/>
                </a:solidFill>
              </a:rPr>
              <a:t>电子产业废弃物</a:t>
            </a:r>
            <a:r>
              <a:rPr lang="en-US" altLang="zh-CN" sz="1800" b="1" dirty="0">
                <a:solidFill>
                  <a:srgbClr val="FF0000"/>
                </a:solidFill>
              </a:rPr>
              <a:t>/</a:t>
            </a:r>
            <a:r>
              <a:rPr lang="zh-CN" altLang="en-US" sz="1800" b="1" dirty="0">
                <a:solidFill>
                  <a:srgbClr val="FF0000"/>
                </a:solidFill>
              </a:rPr>
              <a:t>化学品废弃物</a:t>
            </a:r>
            <a:r>
              <a:rPr lang="en-US" altLang="zh-CN" sz="1800" b="1" dirty="0">
                <a:solidFill>
                  <a:srgbClr val="FF0000"/>
                </a:solidFill>
              </a:rPr>
              <a:t>(PCB</a:t>
            </a:r>
            <a:r>
              <a:rPr lang="zh-CN" altLang="en-US" sz="1800" b="1" dirty="0">
                <a:solidFill>
                  <a:srgbClr val="FF0000"/>
                </a:solidFill>
              </a:rPr>
              <a:t>多氯联苯</a:t>
            </a:r>
            <a:r>
              <a:rPr lang="en-US" altLang="zh-CN" sz="1800" b="1" dirty="0">
                <a:solidFill>
                  <a:srgbClr val="FF0000"/>
                </a:solidFill>
              </a:rPr>
              <a:t>)/</a:t>
            </a:r>
            <a:r>
              <a:rPr lang="zh-CN" altLang="en-US" sz="1800" b="1" dirty="0">
                <a:solidFill>
                  <a:srgbClr val="FF0000"/>
                </a:solidFill>
              </a:rPr>
              <a:t>干电池</a:t>
            </a:r>
            <a:r>
              <a:rPr lang="zh-CN" altLang="en-US" sz="1800" b="1" dirty="0"/>
              <a:t>等等</a:t>
            </a:r>
            <a:r>
              <a:rPr lang="en-US" altLang="zh-CN" sz="1800" b="1" dirty="0"/>
              <a:t>.</a:t>
            </a:r>
            <a:endParaRPr lang="en-US" altLang="zh-CN" sz="1800" b="1" dirty="0"/>
          </a:p>
        </p:txBody>
      </p:sp>
      <p:sp>
        <p:nvSpPr>
          <p:cNvPr id="445453" name="Rectangle 13"/>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5453"/>
                                        </p:tgtEl>
                                        <p:attrNameLst>
                                          <p:attrName>style.visibility</p:attrName>
                                        </p:attrNameLst>
                                      </p:cBhvr>
                                      <p:to>
                                        <p:strVal val="visible"/>
                                      </p:to>
                                    </p:set>
                                    <p:anim calcmode="lin" valueType="num">
                                      <p:cBhvr additive="base">
                                        <p:cTn id="7" dur="500" fill="hold"/>
                                        <p:tgtEl>
                                          <p:spTgt spid="445453"/>
                                        </p:tgtEl>
                                        <p:attrNameLst>
                                          <p:attrName>ppt_x</p:attrName>
                                        </p:attrNameLst>
                                      </p:cBhvr>
                                      <p:tavLst>
                                        <p:tav tm="0">
                                          <p:val>
                                            <p:strVal val="0-#ppt_w/2"/>
                                          </p:val>
                                        </p:tav>
                                        <p:tav tm="100000">
                                          <p:val>
                                            <p:strVal val="#ppt_x"/>
                                          </p:val>
                                        </p:tav>
                                      </p:tavLst>
                                    </p:anim>
                                    <p:anim calcmode="lin" valueType="num">
                                      <p:cBhvr additive="base">
                                        <p:cTn id="8" dur="500" fill="hold"/>
                                        <p:tgtEl>
                                          <p:spTgt spid="4454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53"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49507" name="Text Box 10"/>
          <p:cNvSpPr txBox="1"/>
          <p:nvPr/>
        </p:nvSpPr>
        <p:spPr>
          <a:xfrm>
            <a:off x="1100138" y="1905000"/>
            <a:ext cx="6567487" cy="31591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t>6.2 </a:t>
            </a:r>
            <a:r>
              <a:rPr lang="zh-CN" altLang="en-US" sz="2400" b="1" dirty="0"/>
              <a:t>焚烧危险化学品后的烟气的净化处理</a:t>
            </a:r>
            <a:endParaRPr lang="zh-CN" altLang="en-US" sz="2400" b="1" dirty="0"/>
          </a:p>
          <a:p>
            <a:pPr marL="0" lvl="0" indent="0">
              <a:lnSpc>
                <a:spcPct val="120000"/>
              </a:lnSpc>
              <a:spcBef>
                <a:spcPct val="0"/>
              </a:spcBef>
              <a:buClrTx/>
              <a:buSzTx/>
              <a:buFontTx/>
              <a:buNone/>
            </a:pPr>
            <a:endParaRPr lang="zh-CN" altLang="en-US" sz="2400" b="1" dirty="0"/>
          </a:p>
          <a:p>
            <a:pPr marL="457200" lvl="1" indent="0">
              <a:lnSpc>
                <a:spcPct val="120000"/>
              </a:lnSpc>
              <a:spcBef>
                <a:spcPct val="0"/>
              </a:spcBef>
              <a:buClrTx/>
              <a:buSzTx/>
              <a:buFontTx/>
              <a:buNone/>
            </a:pPr>
            <a:r>
              <a:rPr lang="zh-CN" altLang="en-US" sz="2400" b="1" dirty="0"/>
              <a:t>◆</a:t>
            </a:r>
            <a:r>
              <a:rPr lang="zh-CN" altLang="en-US" sz="2400" b="1" dirty="0">
                <a:solidFill>
                  <a:srgbClr val="FF0000"/>
                </a:solidFill>
              </a:rPr>
              <a:t>处理的基本方式</a:t>
            </a:r>
            <a:endParaRPr lang="zh-CN" altLang="en-US" sz="2400" b="1" dirty="0">
              <a:solidFill>
                <a:srgbClr val="FF0000"/>
              </a:solidFill>
            </a:endParaRPr>
          </a:p>
          <a:p>
            <a:pPr marL="457200" lvl="1" indent="0">
              <a:lnSpc>
                <a:spcPct val="120000"/>
              </a:lnSpc>
              <a:spcBef>
                <a:spcPct val="0"/>
              </a:spcBef>
              <a:buClrTx/>
              <a:buSzTx/>
              <a:buFontTx/>
              <a:buNone/>
            </a:pPr>
            <a:r>
              <a:rPr lang="zh-CN" altLang="en-US" sz="2400" b="1" dirty="0"/>
              <a:t>◆</a:t>
            </a:r>
            <a:r>
              <a:rPr lang="zh-CN" altLang="en-US" sz="2400" b="1" dirty="0">
                <a:solidFill>
                  <a:srgbClr val="FF0000"/>
                </a:solidFill>
              </a:rPr>
              <a:t>烟气中灰尘的去除技术</a:t>
            </a:r>
            <a:endParaRPr lang="zh-CN" altLang="en-US" sz="2400" b="1" dirty="0">
              <a:solidFill>
                <a:srgbClr val="FF0000"/>
              </a:solidFill>
            </a:endParaRPr>
          </a:p>
          <a:p>
            <a:pPr marL="457200" lvl="1" indent="0">
              <a:lnSpc>
                <a:spcPct val="120000"/>
              </a:lnSpc>
              <a:spcBef>
                <a:spcPct val="0"/>
              </a:spcBef>
              <a:buClrTx/>
              <a:buSzTx/>
              <a:buFontTx/>
              <a:buNone/>
            </a:pPr>
            <a:r>
              <a:rPr lang="zh-CN" altLang="en-US" sz="2400" b="1" dirty="0"/>
              <a:t>◆</a:t>
            </a:r>
            <a:r>
              <a:rPr lang="zh-CN" altLang="en-US" sz="2400" b="1" dirty="0">
                <a:solidFill>
                  <a:srgbClr val="FF0000"/>
                </a:solidFill>
              </a:rPr>
              <a:t>烟气中酸性气体脱除技术</a:t>
            </a:r>
            <a:br>
              <a:rPr lang="zh-CN" altLang="en-US" sz="2400" b="1" dirty="0">
                <a:solidFill>
                  <a:srgbClr val="FF0000"/>
                </a:solidFill>
              </a:rPr>
            </a:br>
            <a:r>
              <a:rPr lang="zh-CN" altLang="en-US" sz="2400" b="1" dirty="0"/>
              <a:t>◆</a:t>
            </a:r>
            <a:r>
              <a:rPr lang="zh-CN" altLang="en-US" sz="2400" b="1" dirty="0">
                <a:solidFill>
                  <a:srgbClr val="FF0000"/>
                </a:solidFill>
              </a:rPr>
              <a:t>重金属脱除及控制技术</a:t>
            </a:r>
            <a:br>
              <a:rPr lang="zh-CN" altLang="en-US" sz="2400" b="1" dirty="0">
                <a:solidFill>
                  <a:srgbClr val="FF0000"/>
                </a:solidFill>
              </a:rPr>
            </a:br>
            <a:r>
              <a:rPr lang="zh-CN" altLang="en-US" sz="2400" b="1" dirty="0"/>
              <a:t>◆ </a:t>
            </a:r>
            <a:r>
              <a:rPr lang="en-US" altLang="zh-CN" sz="2400" b="1" dirty="0">
                <a:solidFill>
                  <a:srgbClr val="FF0000"/>
                </a:solidFill>
              </a:rPr>
              <a:t>NOx</a:t>
            </a:r>
            <a:r>
              <a:rPr lang="zh-CN" altLang="en-US" sz="2400" b="1" dirty="0">
                <a:solidFill>
                  <a:srgbClr val="FF0000"/>
                </a:solidFill>
              </a:rPr>
              <a:t>和二恶英控制技术</a:t>
            </a:r>
            <a:endParaRPr lang="zh-CN" altLang="en-US" sz="2400" b="1" dirty="0"/>
          </a:p>
        </p:txBody>
      </p:sp>
      <p:sp>
        <p:nvSpPr>
          <p:cNvPr id="446476"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6476"/>
                                        </p:tgtEl>
                                        <p:attrNameLst>
                                          <p:attrName>style.visibility</p:attrName>
                                        </p:attrNameLst>
                                      </p:cBhvr>
                                      <p:to>
                                        <p:strVal val="visible"/>
                                      </p:to>
                                    </p:set>
                                    <p:anim calcmode="lin" valueType="num">
                                      <p:cBhvr additive="base">
                                        <p:cTn id="7" dur="500" fill="hold"/>
                                        <p:tgtEl>
                                          <p:spTgt spid="446476"/>
                                        </p:tgtEl>
                                        <p:attrNameLst>
                                          <p:attrName>ppt_x</p:attrName>
                                        </p:attrNameLst>
                                      </p:cBhvr>
                                      <p:tavLst>
                                        <p:tav tm="0">
                                          <p:val>
                                            <p:strVal val="0-#ppt_w/2"/>
                                          </p:val>
                                        </p:tav>
                                        <p:tav tm="100000">
                                          <p:val>
                                            <p:strVal val="#ppt_x"/>
                                          </p:val>
                                        </p:tav>
                                      </p:tavLst>
                                    </p:anim>
                                    <p:anim calcmode="lin" valueType="num">
                                      <p:cBhvr additive="base">
                                        <p:cTn id="8" dur="500" fill="hold"/>
                                        <p:tgtEl>
                                          <p:spTgt spid="4464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7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50531" name="Text Box 10"/>
          <p:cNvSpPr txBox="1"/>
          <p:nvPr/>
        </p:nvSpPr>
        <p:spPr>
          <a:xfrm>
            <a:off x="457200" y="1371600"/>
            <a:ext cx="8229600" cy="4400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solidFill>
                  <a:srgbClr val="CC3300"/>
                </a:solidFill>
              </a:rPr>
              <a:t>6.4 </a:t>
            </a:r>
            <a:r>
              <a:rPr lang="zh-CN" altLang="en-US" sz="2400" b="1" dirty="0">
                <a:solidFill>
                  <a:srgbClr val="CC3300"/>
                </a:solidFill>
              </a:rPr>
              <a:t>危险化学品废弃物焚烧的形式</a:t>
            </a:r>
            <a:endParaRPr lang="zh-CN" altLang="en-US" sz="2400" b="1" dirty="0">
              <a:solidFill>
                <a:srgbClr val="CC3300"/>
              </a:solidFill>
            </a:endParaRPr>
          </a:p>
          <a:p>
            <a:pPr marL="0" lvl="0" indent="0">
              <a:lnSpc>
                <a:spcPct val="120000"/>
              </a:lnSpc>
              <a:spcBef>
                <a:spcPct val="0"/>
              </a:spcBef>
              <a:buClrTx/>
              <a:buSzTx/>
              <a:buFontTx/>
              <a:buNone/>
            </a:pPr>
            <a:endParaRPr lang="zh-CN" altLang="en-US" sz="2400" b="1" dirty="0">
              <a:solidFill>
                <a:srgbClr val="CC3300"/>
              </a:solidFill>
            </a:endParaRPr>
          </a:p>
          <a:p>
            <a:pPr marL="457200" lvl="1" indent="0">
              <a:lnSpc>
                <a:spcPct val="120000"/>
              </a:lnSpc>
              <a:spcBef>
                <a:spcPct val="0"/>
              </a:spcBef>
              <a:buClrTx/>
              <a:buSzTx/>
              <a:buFontTx/>
              <a:buNone/>
            </a:pPr>
            <a:r>
              <a:rPr lang="en-US" altLang="zh-CN" sz="2400" b="1" dirty="0">
                <a:solidFill>
                  <a:schemeClr val="accent2"/>
                </a:solidFill>
              </a:rPr>
              <a:t>6.4.1 </a:t>
            </a:r>
            <a:r>
              <a:rPr lang="zh-CN" altLang="en-US" sz="2400" b="1" dirty="0">
                <a:solidFill>
                  <a:schemeClr val="accent2"/>
                </a:solidFill>
              </a:rPr>
              <a:t>固态危险化学品废物的焚烧</a:t>
            </a:r>
            <a:endParaRPr lang="zh-CN" altLang="en-US" sz="2400" b="1" dirty="0">
              <a:solidFill>
                <a:schemeClr val="accent2"/>
              </a:solidFill>
            </a:endParaRPr>
          </a:p>
          <a:p>
            <a:pPr marL="914400" lvl="2" indent="0">
              <a:lnSpc>
                <a:spcPct val="120000"/>
              </a:lnSpc>
              <a:spcBef>
                <a:spcPct val="0"/>
              </a:spcBef>
              <a:buClrTx/>
              <a:buSzTx/>
              <a:buFontTx/>
              <a:buNone/>
            </a:pPr>
            <a:r>
              <a:rPr lang="zh-CN" altLang="en-US" sz="2000" b="1" dirty="0"/>
              <a:t>◆固态危险化学品废物的燃烧过程</a:t>
            </a:r>
            <a:endParaRPr lang="zh-CN" altLang="en-US" sz="2000" b="1" dirty="0"/>
          </a:p>
          <a:p>
            <a:pPr marL="914400" lvl="2" indent="0">
              <a:lnSpc>
                <a:spcPct val="120000"/>
              </a:lnSpc>
              <a:spcBef>
                <a:spcPct val="0"/>
              </a:spcBef>
              <a:buClrTx/>
              <a:buSzTx/>
              <a:buFontTx/>
              <a:buNone/>
            </a:pPr>
            <a:r>
              <a:rPr lang="zh-CN" altLang="en-US" sz="2000" b="1" dirty="0"/>
              <a:t>◆固态危险化学品废物焚烧处理方式</a:t>
            </a:r>
            <a:br>
              <a:rPr lang="zh-CN" altLang="en-US" sz="2000" b="1" dirty="0"/>
            </a:br>
            <a:r>
              <a:rPr lang="zh-CN" altLang="en-US" sz="2000" b="1" dirty="0"/>
              <a:t>◆固态危险化学品废物焚烧炉</a:t>
            </a:r>
            <a:endParaRPr lang="zh-CN" altLang="en-US" sz="2000" b="1" dirty="0"/>
          </a:p>
          <a:p>
            <a:pPr marL="914400" lvl="2" indent="0">
              <a:lnSpc>
                <a:spcPct val="120000"/>
              </a:lnSpc>
              <a:spcBef>
                <a:spcPct val="0"/>
              </a:spcBef>
              <a:buClrTx/>
              <a:buSzTx/>
              <a:buFontTx/>
              <a:buNone/>
            </a:pPr>
            <a:r>
              <a:rPr lang="zh-CN" altLang="en-US" sz="2000" b="1" dirty="0"/>
              <a:t>◆固态危险化学品废物进料方式</a:t>
            </a:r>
            <a:endParaRPr lang="zh-CN" altLang="en-US" sz="2000" b="1" dirty="0"/>
          </a:p>
          <a:p>
            <a:pPr marL="914400" lvl="2" indent="0">
              <a:lnSpc>
                <a:spcPct val="120000"/>
              </a:lnSpc>
              <a:spcBef>
                <a:spcPct val="0"/>
              </a:spcBef>
              <a:buClrTx/>
              <a:buSzTx/>
              <a:buFontTx/>
              <a:buNone/>
            </a:pPr>
            <a:endParaRPr lang="zh-CN" altLang="en-US" sz="2000" b="1" dirty="0"/>
          </a:p>
          <a:p>
            <a:pPr marL="457200" lvl="1" indent="0">
              <a:lnSpc>
                <a:spcPct val="120000"/>
              </a:lnSpc>
              <a:spcBef>
                <a:spcPct val="0"/>
              </a:spcBef>
              <a:buClrTx/>
              <a:buSzTx/>
              <a:buFontTx/>
              <a:buNone/>
            </a:pPr>
            <a:r>
              <a:rPr lang="en-US" altLang="zh-CN" sz="2400" b="1" dirty="0">
                <a:solidFill>
                  <a:schemeClr val="accent2"/>
                </a:solidFill>
              </a:rPr>
              <a:t>6.4.2 </a:t>
            </a:r>
            <a:r>
              <a:rPr lang="zh-CN" altLang="en-US" sz="2400" b="1" dirty="0">
                <a:solidFill>
                  <a:schemeClr val="accent2"/>
                </a:solidFill>
              </a:rPr>
              <a:t>气态危险化学品废物的焚烧</a:t>
            </a:r>
            <a:endParaRPr lang="zh-CN" altLang="en-US" sz="2400" b="1" dirty="0">
              <a:solidFill>
                <a:schemeClr val="accent2"/>
              </a:solidFill>
            </a:endParaRPr>
          </a:p>
          <a:p>
            <a:pPr marL="914400" lvl="2" indent="0">
              <a:lnSpc>
                <a:spcPct val="120000"/>
              </a:lnSpc>
              <a:spcBef>
                <a:spcPct val="0"/>
              </a:spcBef>
              <a:buClrTx/>
              <a:buSzTx/>
              <a:buFontTx/>
              <a:buNone/>
            </a:pPr>
            <a:r>
              <a:rPr lang="zh-CN" altLang="en-US" sz="2000" b="1" dirty="0"/>
              <a:t>◆废气焚烧炉</a:t>
            </a:r>
            <a:endParaRPr lang="zh-CN" altLang="en-US" sz="2000" b="1" dirty="0"/>
          </a:p>
          <a:p>
            <a:pPr marL="914400" lvl="2" indent="0">
              <a:lnSpc>
                <a:spcPct val="120000"/>
              </a:lnSpc>
              <a:spcBef>
                <a:spcPct val="0"/>
              </a:spcBef>
              <a:buClrTx/>
              <a:buSzTx/>
              <a:buFontTx/>
              <a:buNone/>
            </a:pPr>
            <a:r>
              <a:rPr lang="zh-CN" altLang="en-US" sz="2000" b="1" dirty="0"/>
              <a:t>◆燃烧方法</a:t>
            </a:r>
            <a:endParaRPr lang="zh-CN" altLang="en-US" sz="2000" b="1" dirty="0"/>
          </a:p>
        </p:txBody>
      </p:sp>
      <p:sp>
        <p:nvSpPr>
          <p:cNvPr id="447500"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7500"/>
                                        </p:tgtEl>
                                        <p:attrNameLst>
                                          <p:attrName>style.visibility</p:attrName>
                                        </p:attrNameLst>
                                      </p:cBhvr>
                                      <p:to>
                                        <p:strVal val="visible"/>
                                      </p:to>
                                    </p:set>
                                    <p:anim calcmode="lin" valueType="num">
                                      <p:cBhvr additive="base">
                                        <p:cTn id="7" dur="500" fill="hold"/>
                                        <p:tgtEl>
                                          <p:spTgt spid="447500"/>
                                        </p:tgtEl>
                                        <p:attrNameLst>
                                          <p:attrName>ppt_x</p:attrName>
                                        </p:attrNameLst>
                                      </p:cBhvr>
                                      <p:tavLst>
                                        <p:tav tm="0">
                                          <p:val>
                                            <p:strVal val="0-#ppt_w/2"/>
                                          </p:val>
                                        </p:tav>
                                        <p:tav tm="100000">
                                          <p:val>
                                            <p:strVal val="#ppt_x"/>
                                          </p:val>
                                        </p:tav>
                                      </p:tavLst>
                                    </p:anim>
                                    <p:anim calcmode="lin" valueType="num">
                                      <p:cBhvr additive="base">
                                        <p:cTn id="8" dur="500" fill="hold"/>
                                        <p:tgtEl>
                                          <p:spTgt spid="4475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500"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51555" name="Text Box 10"/>
          <p:cNvSpPr txBox="1"/>
          <p:nvPr/>
        </p:nvSpPr>
        <p:spPr>
          <a:xfrm>
            <a:off x="942975" y="1341438"/>
            <a:ext cx="6149975" cy="52768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solidFill>
                  <a:schemeClr val="tx2"/>
                </a:solidFill>
              </a:rPr>
              <a:t>6.4.3 </a:t>
            </a:r>
            <a:r>
              <a:rPr lang="zh-CN" altLang="en-US" sz="2400" b="1" dirty="0">
                <a:solidFill>
                  <a:schemeClr val="tx2"/>
                </a:solidFill>
              </a:rPr>
              <a:t>液态危险化学品废物的焚烧</a:t>
            </a:r>
            <a:endParaRPr lang="zh-CN" altLang="en-US" sz="2400" b="1" dirty="0">
              <a:solidFill>
                <a:schemeClr val="tx2"/>
              </a:solidFill>
            </a:endParaRPr>
          </a:p>
          <a:p>
            <a:pPr marL="457200" lvl="1" indent="0">
              <a:lnSpc>
                <a:spcPct val="120000"/>
              </a:lnSpc>
              <a:spcBef>
                <a:spcPct val="0"/>
              </a:spcBef>
              <a:buClrTx/>
              <a:buSzTx/>
              <a:buFontTx/>
              <a:buNone/>
            </a:pPr>
            <a:r>
              <a:rPr lang="zh-CN" altLang="en-US" sz="2000" b="1" dirty="0"/>
              <a:t> ◆</a:t>
            </a:r>
            <a:r>
              <a:rPr lang="zh-CN" altLang="en-US" sz="2000" b="1" dirty="0">
                <a:solidFill>
                  <a:srgbClr val="FF0066"/>
                </a:solidFill>
              </a:rPr>
              <a:t>液体危险废物焚烧过程</a:t>
            </a:r>
            <a:endParaRPr lang="zh-CN" altLang="en-US" sz="2000" b="1" dirty="0">
              <a:solidFill>
                <a:srgbClr val="FF0066"/>
              </a:solidFill>
            </a:endParaRPr>
          </a:p>
          <a:p>
            <a:pPr marL="457200" lvl="1" indent="0">
              <a:lnSpc>
                <a:spcPct val="120000"/>
              </a:lnSpc>
              <a:spcBef>
                <a:spcPct val="0"/>
              </a:spcBef>
              <a:buClrTx/>
              <a:buSzTx/>
              <a:buFontTx/>
              <a:buNone/>
            </a:pPr>
            <a:r>
              <a:rPr lang="zh-CN" altLang="en-US" sz="2000" b="1" dirty="0">
                <a:solidFill>
                  <a:srgbClr val="FF0066"/>
                </a:solidFill>
              </a:rPr>
              <a:t> </a:t>
            </a:r>
            <a:r>
              <a:rPr lang="zh-CN" altLang="en-US" sz="2000" b="1" dirty="0">
                <a:solidFill>
                  <a:schemeClr val="tx2"/>
                </a:solidFill>
              </a:rPr>
              <a:t>◆</a:t>
            </a:r>
            <a:r>
              <a:rPr lang="zh-CN" altLang="en-US" sz="2000" b="1" dirty="0">
                <a:solidFill>
                  <a:srgbClr val="FF0066"/>
                </a:solidFill>
              </a:rPr>
              <a:t>液体废物焚烧炉</a:t>
            </a:r>
            <a:endParaRPr lang="zh-CN" altLang="en-US" sz="2000" b="1" dirty="0">
              <a:solidFill>
                <a:srgbClr val="FF0066"/>
              </a:solidFill>
            </a:endParaRPr>
          </a:p>
          <a:p>
            <a:pPr marL="457200" lvl="1" indent="0">
              <a:lnSpc>
                <a:spcPct val="120000"/>
              </a:lnSpc>
              <a:spcBef>
                <a:spcPct val="0"/>
              </a:spcBef>
              <a:buClrTx/>
              <a:buSzTx/>
              <a:buFontTx/>
              <a:buNone/>
            </a:pPr>
            <a:r>
              <a:rPr lang="zh-CN" altLang="en-US" sz="2000" b="1" dirty="0">
                <a:solidFill>
                  <a:srgbClr val="FF0066"/>
                </a:solidFill>
              </a:rPr>
              <a:t> </a:t>
            </a:r>
            <a:r>
              <a:rPr lang="zh-CN" altLang="en-US" sz="2000" b="1" dirty="0">
                <a:solidFill>
                  <a:schemeClr val="tx2"/>
                </a:solidFill>
              </a:rPr>
              <a:t>◆</a:t>
            </a:r>
            <a:r>
              <a:rPr lang="zh-CN" altLang="en-US" sz="2000" b="1" dirty="0">
                <a:solidFill>
                  <a:srgbClr val="FF0066"/>
                </a:solidFill>
              </a:rPr>
              <a:t>雾化设备</a:t>
            </a:r>
            <a:endParaRPr lang="zh-CN" altLang="en-US" sz="2000" b="1" dirty="0">
              <a:solidFill>
                <a:srgbClr val="FF0066"/>
              </a:solidFill>
            </a:endParaRPr>
          </a:p>
          <a:p>
            <a:pPr marL="457200" lvl="1" indent="0">
              <a:lnSpc>
                <a:spcPct val="120000"/>
              </a:lnSpc>
              <a:spcBef>
                <a:spcPct val="0"/>
              </a:spcBef>
              <a:buClrTx/>
              <a:buSzTx/>
              <a:buFontTx/>
              <a:buNone/>
            </a:pPr>
            <a:r>
              <a:rPr lang="zh-CN" altLang="en-US" sz="2000" b="1" dirty="0">
                <a:solidFill>
                  <a:srgbClr val="FF0066"/>
                </a:solidFill>
              </a:rPr>
              <a:t> </a:t>
            </a:r>
            <a:r>
              <a:rPr lang="zh-CN" altLang="en-US" sz="2000" b="1" dirty="0">
                <a:solidFill>
                  <a:schemeClr val="tx2"/>
                </a:solidFill>
              </a:rPr>
              <a:t>◆</a:t>
            </a:r>
            <a:r>
              <a:rPr lang="zh-CN" altLang="en-US" sz="2000" b="1" dirty="0">
                <a:solidFill>
                  <a:srgbClr val="FF0066"/>
                </a:solidFill>
              </a:rPr>
              <a:t>可燃性液态危险化学品废物的焚烧</a:t>
            </a:r>
            <a:endParaRPr lang="zh-CN" altLang="en-US" sz="2000" b="1" dirty="0">
              <a:solidFill>
                <a:srgbClr val="FF0066"/>
              </a:solidFill>
            </a:endParaRPr>
          </a:p>
          <a:p>
            <a:pPr marL="457200" lvl="1" indent="0">
              <a:lnSpc>
                <a:spcPct val="120000"/>
              </a:lnSpc>
              <a:spcBef>
                <a:spcPct val="0"/>
              </a:spcBef>
              <a:buClrTx/>
              <a:buSzTx/>
              <a:buFontTx/>
              <a:buNone/>
            </a:pPr>
            <a:r>
              <a:rPr lang="zh-CN" altLang="en-US" sz="2000" b="1" dirty="0">
                <a:solidFill>
                  <a:srgbClr val="FF0066"/>
                </a:solidFill>
              </a:rPr>
              <a:t> </a:t>
            </a:r>
            <a:r>
              <a:rPr lang="zh-CN" altLang="en-US" sz="2000" b="1" dirty="0">
                <a:solidFill>
                  <a:schemeClr val="tx2"/>
                </a:solidFill>
              </a:rPr>
              <a:t>◆</a:t>
            </a:r>
            <a:r>
              <a:rPr lang="zh-CN" altLang="en-US" sz="2000" b="1" dirty="0">
                <a:solidFill>
                  <a:srgbClr val="FF0066"/>
                </a:solidFill>
              </a:rPr>
              <a:t>部分可燃性液态危险化学品废物的焚烧</a:t>
            </a:r>
            <a:endParaRPr lang="zh-CN" altLang="en-US" sz="2000" b="1" dirty="0">
              <a:solidFill>
                <a:srgbClr val="FF0066"/>
              </a:solidFill>
            </a:endParaRPr>
          </a:p>
          <a:p>
            <a:pPr marL="457200" lvl="1" indent="0">
              <a:lnSpc>
                <a:spcPct val="120000"/>
              </a:lnSpc>
              <a:spcBef>
                <a:spcPct val="0"/>
              </a:spcBef>
              <a:buClrTx/>
              <a:buSzTx/>
              <a:buFontTx/>
              <a:buNone/>
            </a:pPr>
            <a:r>
              <a:rPr lang="zh-CN" altLang="en-US" sz="2000" b="1" dirty="0">
                <a:solidFill>
                  <a:srgbClr val="FF0066"/>
                </a:solidFill>
              </a:rPr>
              <a:t> </a:t>
            </a:r>
            <a:r>
              <a:rPr lang="zh-CN" altLang="en-US" sz="2000" b="1" dirty="0">
                <a:solidFill>
                  <a:schemeClr val="tx2"/>
                </a:solidFill>
              </a:rPr>
              <a:t>◆</a:t>
            </a:r>
            <a:r>
              <a:rPr lang="zh-CN" altLang="en-US" sz="2000" b="1" dirty="0">
                <a:solidFill>
                  <a:srgbClr val="FF0066"/>
                </a:solidFill>
              </a:rPr>
              <a:t>有机</a:t>
            </a:r>
            <a:r>
              <a:rPr lang="zh-CN" altLang="en-US" sz="2000" b="1" dirty="0">
                <a:solidFill>
                  <a:srgbClr val="CC3300"/>
                </a:solidFill>
              </a:rPr>
              <a:t>卤素</a:t>
            </a:r>
            <a:r>
              <a:rPr lang="zh-CN" altLang="en-US" sz="2000" b="1" dirty="0">
                <a:solidFill>
                  <a:srgbClr val="FF0066"/>
                </a:solidFill>
              </a:rPr>
              <a:t>溶剂的焚烧</a:t>
            </a:r>
            <a:endParaRPr lang="zh-CN" altLang="en-US" sz="2000" b="1" dirty="0">
              <a:solidFill>
                <a:srgbClr val="FF0066"/>
              </a:solidFill>
            </a:endParaRPr>
          </a:p>
          <a:p>
            <a:pPr marL="457200" lvl="1" indent="0">
              <a:lnSpc>
                <a:spcPct val="120000"/>
              </a:lnSpc>
              <a:spcBef>
                <a:spcPct val="0"/>
              </a:spcBef>
              <a:buClrTx/>
              <a:buSzTx/>
              <a:buFontTx/>
              <a:buNone/>
            </a:pPr>
            <a:r>
              <a:rPr lang="zh-CN" altLang="en-US" sz="2000" b="1" dirty="0"/>
              <a:t> ◆有毒有害危险化学品废物的焚烧</a:t>
            </a:r>
            <a:endParaRPr lang="zh-CN" altLang="en-US" sz="2000" b="1" dirty="0"/>
          </a:p>
          <a:p>
            <a:pPr marL="914400" lvl="2" indent="0">
              <a:lnSpc>
                <a:spcPct val="120000"/>
              </a:lnSpc>
              <a:spcBef>
                <a:spcPct val="0"/>
              </a:spcBef>
              <a:buSzTx/>
            </a:pPr>
            <a:r>
              <a:rPr lang="zh-CN" altLang="en-US" sz="2000" b="1" dirty="0">
                <a:solidFill>
                  <a:schemeClr val="accent2"/>
                </a:solidFill>
              </a:rPr>
              <a:t> 整体防爆炸全密闭操作</a:t>
            </a:r>
            <a:endParaRPr lang="zh-CN" altLang="en-US" sz="2000" b="1" dirty="0">
              <a:solidFill>
                <a:schemeClr val="accent2"/>
              </a:solidFill>
            </a:endParaRPr>
          </a:p>
          <a:p>
            <a:pPr marL="914400" lvl="2" indent="0">
              <a:lnSpc>
                <a:spcPct val="120000"/>
              </a:lnSpc>
              <a:spcBef>
                <a:spcPct val="0"/>
              </a:spcBef>
              <a:buSzTx/>
            </a:pPr>
            <a:r>
              <a:rPr lang="zh-CN" altLang="en-US" sz="2000" b="1" dirty="0">
                <a:solidFill>
                  <a:schemeClr val="accent2"/>
                </a:solidFill>
              </a:rPr>
              <a:t> 防有毒化学品蒸气扩散操作</a:t>
            </a:r>
            <a:endParaRPr lang="zh-CN" altLang="en-US" sz="2000" b="1" dirty="0">
              <a:solidFill>
                <a:schemeClr val="accent2"/>
              </a:solidFill>
            </a:endParaRPr>
          </a:p>
          <a:p>
            <a:pPr marL="914400" lvl="2" indent="0">
              <a:lnSpc>
                <a:spcPct val="120000"/>
              </a:lnSpc>
              <a:spcBef>
                <a:spcPct val="0"/>
              </a:spcBef>
              <a:buSzTx/>
            </a:pPr>
            <a:r>
              <a:rPr lang="zh-CN" altLang="en-US" sz="2000" b="1" dirty="0">
                <a:solidFill>
                  <a:schemeClr val="accent2"/>
                </a:solidFill>
              </a:rPr>
              <a:t> 废气处理工艺</a:t>
            </a:r>
            <a:endParaRPr lang="zh-CN" altLang="en-US" sz="2000" b="1" dirty="0">
              <a:solidFill>
                <a:schemeClr val="accent2"/>
              </a:solidFill>
            </a:endParaRPr>
          </a:p>
          <a:p>
            <a:pPr marL="914400" lvl="2" indent="0">
              <a:lnSpc>
                <a:spcPct val="120000"/>
              </a:lnSpc>
              <a:spcBef>
                <a:spcPct val="0"/>
              </a:spcBef>
              <a:buSzTx/>
            </a:pPr>
            <a:r>
              <a:rPr lang="zh-CN" altLang="en-US" sz="2000" b="1" dirty="0">
                <a:solidFill>
                  <a:schemeClr val="accent2"/>
                </a:solidFill>
              </a:rPr>
              <a:t> 废水处理工艺</a:t>
            </a:r>
            <a:endParaRPr lang="zh-CN" altLang="en-US" sz="2000" b="1" dirty="0">
              <a:solidFill>
                <a:schemeClr val="accent2"/>
              </a:solidFill>
            </a:endParaRPr>
          </a:p>
          <a:p>
            <a:pPr marL="914400" lvl="2" indent="0">
              <a:lnSpc>
                <a:spcPct val="120000"/>
              </a:lnSpc>
              <a:spcBef>
                <a:spcPct val="0"/>
              </a:spcBef>
              <a:buSzTx/>
            </a:pPr>
            <a:r>
              <a:rPr lang="zh-CN" altLang="en-US" sz="2000" b="1" dirty="0">
                <a:solidFill>
                  <a:schemeClr val="accent2"/>
                </a:solidFill>
              </a:rPr>
              <a:t> 固体废弃物的处理</a:t>
            </a:r>
            <a:endParaRPr lang="zh-CN" altLang="en-US" sz="2000" b="1" dirty="0">
              <a:solidFill>
                <a:schemeClr val="accent2"/>
              </a:solidFill>
            </a:endParaRPr>
          </a:p>
          <a:p>
            <a:pPr marL="914400" lvl="2" indent="0">
              <a:lnSpc>
                <a:spcPct val="120000"/>
              </a:lnSpc>
              <a:spcBef>
                <a:spcPct val="0"/>
              </a:spcBef>
              <a:buSzTx/>
            </a:pPr>
            <a:r>
              <a:rPr lang="zh-CN" altLang="en-US" sz="2000" b="1" dirty="0">
                <a:solidFill>
                  <a:schemeClr val="accent2"/>
                </a:solidFill>
              </a:rPr>
              <a:t> 环境监测体系</a:t>
            </a:r>
            <a:endParaRPr lang="zh-CN" altLang="en-US" sz="2000" b="1" dirty="0">
              <a:solidFill>
                <a:schemeClr val="accent2"/>
              </a:solidFill>
            </a:endParaRPr>
          </a:p>
        </p:txBody>
      </p:sp>
      <p:sp>
        <p:nvSpPr>
          <p:cNvPr id="448524"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8524"/>
                                        </p:tgtEl>
                                        <p:attrNameLst>
                                          <p:attrName>style.visibility</p:attrName>
                                        </p:attrNameLst>
                                      </p:cBhvr>
                                      <p:to>
                                        <p:strVal val="visible"/>
                                      </p:to>
                                    </p:set>
                                    <p:anim calcmode="lin" valueType="num">
                                      <p:cBhvr additive="base">
                                        <p:cTn id="7" dur="500" fill="hold"/>
                                        <p:tgtEl>
                                          <p:spTgt spid="448524"/>
                                        </p:tgtEl>
                                        <p:attrNameLst>
                                          <p:attrName>ppt_x</p:attrName>
                                        </p:attrNameLst>
                                      </p:cBhvr>
                                      <p:tavLst>
                                        <p:tav tm="0">
                                          <p:val>
                                            <p:strVal val="0-#ppt_w/2"/>
                                          </p:val>
                                        </p:tav>
                                        <p:tav tm="100000">
                                          <p:val>
                                            <p:strVal val="#ppt_x"/>
                                          </p:val>
                                        </p:tav>
                                      </p:tavLst>
                                    </p:anim>
                                    <p:anim calcmode="lin" valueType="num">
                                      <p:cBhvr additive="base">
                                        <p:cTn id="8" dur="500" fill="hold"/>
                                        <p:tgtEl>
                                          <p:spTgt spid="448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24"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52579" name="Text Box 10"/>
          <p:cNvSpPr txBox="1"/>
          <p:nvPr/>
        </p:nvSpPr>
        <p:spPr>
          <a:xfrm>
            <a:off x="468313" y="1692275"/>
            <a:ext cx="8229600" cy="4400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solidFill>
                  <a:srgbClr val="FF0000"/>
                </a:solidFill>
              </a:rPr>
              <a:t>7</a:t>
            </a:r>
            <a:r>
              <a:rPr lang="zh-CN" altLang="en-US" sz="2400" b="1" dirty="0">
                <a:solidFill>
                  <a:srgbClr val="FF0000"/>
                </a:solidFill>
              </a:rPr>
              <a:t>、危险化学品废物的填埋处置</a:t>
            </a:r>
            <a:endParaRPr lang="zh-CN" altLang="en-US" sz="2400" b="1" dirty="0">
              <a:solidFill>
                <a:srgbClr val="FF0000"/>
              </a:solidFill>
            </a:endParaRPr>
          </a:p>
          <a:p>
            <a:pPr marL="457200" lvl="1" indent="0">
              <a:lnSpc>
                <a:spcPct val="120000"/>
              </a:lnSpc>
              <a:spcBef>
                <a:spcPct val="0"/>
              </a:spcBef>
              <a:buClrTx/>
              <a:buSzTx/>
              <a:buFontTx/>
              <a:buNone/>
            </a:pPr>
            <a:br>
              <a:rPr lang="zh-CN" altLang="en-US" sz="2400" b="1" dirty="0">
                <a:solidFill>
                  <a:srgbClr val="FF0000"/>
                </a:solidFill>
              </a:rPr>
            </a:br>
            <a:r>
              <a:rPr lang="en-US" altLang="zh-CN" sz="2400" b="1" dirty="0">
                <a:solidFill>
                  <a:srgbClr val="FF0000"/>
                </a:solidFill>
              </a:rPr>
              <a:t>7.1 </a:t>
            </a:r>
            <a:r>
              <a:rPr lang="zh-CN" altLang="en-US" sz="2400" b="1" dirty="0">
                <a:solidFill>
                  <a:srgbClr val="FF0000"/>
                </a:solidFill>
              </a:rPr>
              <a:t>危险化学品废物填埋处置的预处理</a:t>
            </a:r>
            <a:endParaRPr lang="zh-CN" altLang="en-US" sz="2400" b="1" dirty="0"/>
          </a:p>
          <a:p>
            <a:pPr marL="914400" lvl="2" indent="0">
              <a:lnSpc>
                <a:spcPct val="120000"/>
              </a:lnSpc>
              <a:spcBef>
                <a:spcPct val="0"/>
              </a:spcBef>
              <a:buClrTx/>
              <a:buSzTx/>
              <a:buFontTx/>
              <a:buNone/>
            </a:pPr>
            <a:r>
              <a:rPr lang="zh-CN" altLang="en-US" sz="2000" b="1" dirty="0">
                <a:solidFill>
                  <a:schemeClr val="tx2"/>
                </a:solidFill>
              </a:rPr>
              <a:t>◆</a:t>
            </a:r>
            <a:r>
              <a:rPr lang="zh-CN" altLang="en-US" sz="2000" b="1" dirty="0"/>
              <a:t> 固化</a:t>
            </a:r>
            <a:r>
              <a:rPr lang="en-US" altLang="zh-CN" sz="2000" b="1" dirty="0"/>
              <a:t>/</a:t>
            </a:r>
            <a:r>
              <a:rPr lang="zh-CN" altLang="en-US" sz="2000" b="1" dirty="0"/>
              <a:t>稳定化技术</a:t>
            </a:r>
            <a:endParaRPr lang="zh-CN" altLang="en-US" sz="2000" b="1" dirty="0"/>
          </a:p>
          <a:p>
            <a:pPr marL="914400" lvl="2" indent="0">
              <a:lnSpc>
                <a:spcPct val="120000"/>
              </a:lnSpc>
              <a:spcBef>
                <a:spcPct val="0"/>
              </a:spcBef>
              <a:buClrTx/>
              <a:buSzTx/>
              <a:buFontTx/>
              <a:buNone/>
            </a:pPr>
            <a:r>
              <a:rPr lang="zh-CN" altLang="en-US" sz="2000" b="1" dirty="0">
                <a:solidFill>
                  <a:schemeClr val="tx2"/>
                </a:solidFill>
              </a:rPr>
              <a:t>◆</a:t>
            </a:r>
            <a:r>
              <a:rPr lang="zh-CN" altLang="en-US" sz="2000" b="1" dirty="0"/>
              <a:t>药剂稳定化处理技术</a:t>
            </a:r>
            <a:br>
              <a:rPr lang="zh-CN" altLang="en-US" sz="2000" b="1" dirty="0"/>
            </a:br>
            <a:r>
              <a:rPr lang="zh-CN" altLang="en-US" sz="2000" b="1" dirty="0">
                <a:solidFill>
                  <a:schemeClr val="tx2"/>
                </a:solidFill>
              </a:rPr>
              <a:t>◆</a:t>
            </a:r>
            <a:r>
              <a:rPr lang="zh-CN" altLang="en-US" sz="2000" b="1" dirty="0"/>
              <a:t>固化</a:t>
            </a:r>
            <a:r>
              <a:rPr lang="en-US" altLang="zh-CN" sz="2000" b="1" dirty="0"/>
              <a:t>/</a:t>
            </a:r>
            <a:r>
              <a:rPr lang="zh-CN" altLang="en-US" sz="2000" b="1" dirty="0"/>
              <a:t>稳定化效果的评价</a:t>
            </a:r>
            <a:endParaRPr lang="zh-CN" altLang="en-US" sz="2000" b="1" dirty="0"/>
          </a:p>
          <a:p>
            <a:pPr marL="0" lvl="0" indent="0">
              <a:lnSpc>
                <a:spcPct val="120000"/>
              </a:lnSpc>
              <a:spcBef>
                <a:spcPct val="0"/>
              </a:spcBef>
              <a:buClrTx/>
              <a:buSzTx/>
              <a:buFontTx/>
              <a:buNone/>
            </a:pPr>
            <a:endParaRPr lang="zh-CN" altLang="en-US" b="1" dirty="0"/>
          </a:p>
          <a:p>
            <a:pPr marL="457200" lvl="1" indent="0">
              <a:lnSpc>
                <a:spcPct val="120000"/>
              </a:lnSpc>
              <a:spcBef>
                <a:spcPct val="0"/>
              </a:spcBef>
              <a:buClrTx/>
              <a:buSzTx/>
              <a:buFontTx/>
              <a:buNone/>
            </a:pPr>
            <a:r>
              <a:rPr lang="en-US" altLang="zh-CN" sz="2400" b="1" dirty="0">
                <a:solidFill>
                  <a:srgbClr val="FF0000"/>
                </a:solidFill>
              </a:rPr>
              <a:t>7.2 </a:t>
            </a:r>
            <a:r>
              <a:rPr lang="zh-CN" altLang="en-US" sz="2400" b="1" dirty="0">
                <a:solidFill>
                  <a:srgbClr val="FF0000"/>
                </a:solidFill>
              </a:rPr>
              <a:t>危险化学品废物的填埋处置</a:t>
            </a:r>
            <a:endParaRPr lang="zh-CN" altLang="en-US" sz="2400" b="1" dirty="0">
              <a:solidFill>
                <a:srgbClr val="FF0000"/>
              </a:solidFill>
            </a:endParaRPr>
          </a:p>
          <a:p>
            <a:pPr marL="914400" lvl="2" indent="0">
              <a:lnSpc>
                <a:spcPct val="120000"/>
              </a:lnSpc>
              <a:spcBef>
                <a:spcPct val="0"/>
              </a:spcBef>
              <a:buClrTx/>
              <a:buSzTx/>
              <a:buFontTx/>
              <a:buNone/>
            </a:pPr>
            <a:r>
              <a:rPr lang="zh-CN" altLang="en-US" sz="2000" b="1" dirty="0">
                <a:solidFill>
                  <a:schemeClr val="tx2"/>
                </a:solidFill>
              </a:rPr>
              <a:t>◆</a:t>
            </a:r>
            <a:r>
              <a:rPr lang="zh-CN" altLang="en-US" sz="2000" b="1" dirty="0"/>
              <a:t>处置技术选择</a:t>
            </a:r>
            <a:br>
              <a:rPr lang="zh-CN" altLang="en-US" sz="2000" b="1" dirty="0"/>
            </a:br>
            <a:r>
              <a:rPr lang="zh-CN" altLang="en-US" sz="2000" b="1" dirty="0">
                <a:solidFill>
                  <a:schemeClr val="tx2"/>
                </a:solidFill>
              </a:rPr>
              <a:t>◆</a:t>
            </a:r>
            <a:r>
              <a:rPr lang="zh-CN" altLang="en-US" sz="2000" b="1" dirty="0"/>
              <a:t>负荷量和相容性</a:t>
            </a:r>
            <a:endParaRPr lang="zh-CN" altLang="en-US" sz="2000" b="1" dirty="0"/>
          </a:p>
          <a:p>
            <a:pPr marL="914400" lvl="2" indent="0">
              <a:lnSpc>
                <a:spcPct val="120000"/>
              </a:lnSpc>
              <a:spcBef>
                <a:spcPct val="0"/>
              </a:spcBef>
              <a:buClrTx/>
              <a:buSzTx/>
              <a:buFontTx/>
              <a:buNone/>
            </a:pPr>
            <a:r>
              <a:rPr lang="zh-CN" altLang="en-US" sz="2000" b="1" dirty="0">
                <a:solidFill>
                  <a:schemeClr val="tx2"/>
                </a:solidFill>
              </a:rPr>
              <a:t>◆</a:t>
            </a:r>
            <a:r>
              <a:rPr lang="zh-CN" altLang="en-US" sz="2000" b="1" dirty="0"/>
              <a:t>填埋场的作业要求</a:t>
            </a:r>
            <a:endParaRPr lang="zh-CN" altLang="en-US" sz="2000" b="1" dirty="0"/>
          </a:p>
        </p:txBody>
      </p:sp>
      <p:sp>
        <p:nvSpPr>
          <p:cNvPr id="449548"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9548"/>
                                        </p:tgtEl>
                                        <p:attrNameLst>
                                          <p:attrName>style.visibility</p:attrName>
                                        </p:attrNameLst>
                                      </p:cBhvr>
                                      <p:to>
                                        <p:strVal val="visible"/>
                                      </p:to>
                                    </p:set>
                                    <p:anim calcmode="lin" valueType="num">
                                      <p:cBhvr additive="base">
                                        <p:cTn id="7" dur="500" fill="hold"/>
                                        <p:tgtEl>
                                          <p:spTgt spid="449548"/>
                                        </p:tgtEl>
                                        <p:attrNameLst>
                                          <p:attrName>ppt_x</p:attrName>
                                        </p:attrNameLst>
                                      </p:cBhvr>
                                      <p:tavLst>
                                        <p:tav tm="0">
                                          <p:val>
                                            <p:strVal val="0-#ppt_w/2"/>
                                          </p:val>
                                        </p:tav>
                                        <p:tav tm="100000">
                                          <p:val>
                                            <p:strVal val="#ppt_x"/>
                                          </p:val>
                                        </p:tav>
                                      </p:tavLst>
                                    </p:anim>
                                    <p:anim calcmode="lin" valueType="num">
                                      <p:cBhvr additive="base">
                                        <p:cTn id="8" dur="500" fill="hold"/>
                                        <p:tgtEl>
                                          <p:spTgt spid="449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91852" name="Text Box 12"/>
          <p:cNvSpPr txBox="1"/>
          <p:nvPr/>
        </p:nvSpPr>
        <p:spPr>
          <a:xfrm>
            <a:off x="2286000" y="2667000"/>
            <a:ext cx="184150" cy="11271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endParaRPr lang="en-US" altLang="zh-CN" sz="4400" dirty="0">
              <a:solidFill>
                <a:schemeClr val="bg2"/>
              </a:solidFill>
              <a:latin typeface="Times New Roman" panose="02020603050405020304" pitchFamily="18" charset="0"/>
              <a:ea typeface="幼圆" pitchFamily="49" charset="-122"/>
            </a:endParaRPr>
          </a:p>
          <a:p>
            <a:pPr marL="0" lvl="0" indent="0" eaLnBrk="1" hangingPunct="1">
              <a:spcBef>
                <a:spcPct val="0"/>
              </a:spcBef>
              <a:buClrTx/>
              <a:buSzTx/>
              <a:buFontTx/>
              <a:buNone/>
            </a:pPr>
            <a:endParaRPr lang="en-US" altLang="zh-CN" sz="2400" dirty="0">
              <a:latin typeface="Times New Roman" panose="02020603050405020304" pitchFamily="18" charset="0"/>
              <a:ea typeface="宋体" panose="02010600030101010101" pitchFamily="2" charset="-122"/>
            </a:endParaRPr>
          </a:p>
        </p:txBody>
      </p:sp>
      <p:sp>
        <p:nvSpPr>
          <p:cNvPr id="291853" name="Rectangle 13"/>
          <p:cNvSpPr/>
          <p:nvPr/>
        </p:nvSpPr>
        <p:spPr>
          <a:xfrm>
            <a:off x="609600" y="1927225"/>
            <a:ext cx="7848600" cy="29495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zh-CN" altLang="en-US" sz="2400" b="1" dirty="0">
                <a:solidFill>
                  <a:schemeClr val="accent2"/>
                </a:solidFill>
              </a:rPr>
              <a:t>乙类</a:t>
            </a:r>
            <a:r>
              <a:rPr lang="en-US" altLang="zh-CN" sz="2400" b="1" dirty="0">
                <a:solidFill>
                  <a:schemeClr val="accent2"/>
                </a:solidFill>
              </a:rPr>
              <a:t>:   </a:t>
            </a:r>
            <a:r>
              <a:rPr lang="zh-CN" altLang="en-US" sz="2400" b="1" dirty="0">
                <a:solidFill>
                  <a:schemeClr val="accent2"/>
                </a:solidFill>
              </a:rPr>
              <a:t>这类物品的火灾危险性的</a:t>
            </a:r>
            <a:r>
              <a:rPr lang="zh-CN" altLang="en-US" sz="2400" b="1" dirty="0">
                <a:solidFill>
                  <a:srgbClr val="FF0000"/>
                </a:solidFill>
              </a:rPr>
              <a:t>特征有</a:t>
            </a:r>
            <a:r>
              <a:rPr lang="en-US" altLang="zh-CN" sz="2400" b="1" dirty="0">
                <a:solidFill>
                  <a:srgbClr val="FF0000"/>
                </a:solidFill>
              </a:rPr>
              <a:t>6</a:t>
            </a:r>
            <a:r>
              <a:rPr lang="zh-CN" altLang="en-US" sz="2400" b="1" dirty="0">
                <a:solidFill>
                  <a:srgbClr val="FF0000"/>
                </a:solidFill>
              </a:rPr>
              <a:t>点</a:t>
            </a:r>
            <a:r>
              <a:rPr lang="zh-CN" altLang="en-US" sz="2400" b="1" dirty="0">
                <a:solidFill>
                  <a:schemeClr val="accent2"/>
                </a:solidFill>
              </a:rPr>
              <a:t>：</a:t>
            </a:r>
            <a:endParaRPr lang="zh-CN" altLang="en-US" sz="2400" b="1" dirty="0">
              <a:solidFill>
                <a:schemeClr val="accent2"/>
              </a:solidFill>
            </a:endParaRPr>
          </a:p>
          <a:p>
            <a:pPr marL="0" lvl="0" indent="0">
              <a:lnSpc>
                <a:spcPct val="120000"/>
              </a:lnSpc>
              <a:spcBef>
                <a:spcPct val="0"/>
              </a:spcBef>
              <a:buClrTx/>
              <a:buSzTx/>
              <a:buFontTx/>
              <a:buNone/>
            </a:pPr>
            <a:endParaRPr lang="zh-CN" altLang="en-US" sz="2400" b="1" dirty="0">
              <a:solidFill>
                <a:schemeClr val="accent2"/>
              </a:solidFill>
            </a:endParaRPr>
          </a:p>
          <a:p>
            <a:pPr marL="0" lvl="0" indent="0">
              <a:lnSpc>
                <a:spcPct val="120000"/>
              </a:lnSpc>
              <a:spcBef>
                <a:spcPct val="0"/>
              </a:spcBef>
              <a:buClrTx/>
              <a:buSzTx/>
              <a:buFontTx/>
              <a:buNone/>
            </a:pPr>
            <a:r>
              <a:rPr lang="zh-CN" altLang="en-US" sz="1800" b="1" dirty="0">
                <a:solidFill>
                  <a:schemeClr val="accent2"/>
                </a:solidFill>
              </a:rPr>
              <a:t>     </a:t>
            </a:r>
            <a:r>
              <a:rPr lang="zh-CN" altLang="en-US" sz="1800" b="1" dirty="0"/>
              <a:t>⑴ 闪点≥</a:t>
            </a:r>
            <a:r>
              <a:rPr lang="en-US" altLang="zh-CN" sz="1800" b="1" dirty="0"/>
              <a:t>28℃</a:t>
            </a:r>
            <a:r>
              <a:rPr lang="zh-CN" altLang="en-US" sz="1800" b="1" dirty="0"/>
              <a:t>至</a:t>
            </a:r>
            <a:r>
              <a:rPr lang="en-US" altLang="zh-CN" sz="1800" b="1" dirty="0"/>
              <a:t>&lt;60℃</a:t>
            </a:r>
            <a:r>
              <a:rPr lang="zh-CN" altLang="en-US" sz="1800" b="1" dirty="0"/>
              <a:t>的液体。松节油闪点</a:t>
            </a:r>
            <a:r>
              <a:rPr lang="en-US" altLang="zh-CN" sz="1800" b="1" dirty="0"/>
              <a:t>35℃</a:t>
            </a:r>
            <a:r>
              <a:rPr lang="zh-CN" altLang="en-US" sz="1800" b="1" dirty="0"/>
              <a:t>、异丁醇闪点</a:t>
            </a:r>
            <a:r>
              <a:rPr lang="en-US" altLang="zh-CN" sz="1800" b="1" dirty="0"/>
              <a:t>28℃ </a:t>
            </a:r>
            <a:endParaRPr lang="en-US" altLang="zh-CN" sz="1800" b="1" dirty="0"/>
          </a:p>
          <a:p>
            <a:pPr marL="0" lvl="0" indent="0">
              <a:lnSpc>
                <a:spcPct val="120000"/>
              </a:lnSpc>
              <a:spcBef>
                <a:spcPct val="0"/>
              </a:spcBef>
              <a:buClrTx/>
              <a:buSzTx/>
              <a:buFontTx/>
              <a:buNone/>
            </a:pPr>
            <a:r>
              <a:rPr lang="en-US" altLang="zh-CN" sz="1800" b="1" dirty="0"/>
              <a:t>     ⑵ </a:t>
            </a:r>
            <a:r>
              <a:rPr lang="zh-CN" altLang="en-US" sz="1800" b="1" dirty="0"/>
              <a:t>爆炸下限≥</a:t>
            </a:r>
            <a:r>
              <a:rPr lang="en-US" altLang="zh-CN" sz="1800" b="1" dirty="0"/>
              <a:t>10%</a:t>
            </a:r>
            <a:r>
              <a:rPr lang="zh-CN" altLang="en-US" sz="1800" b="1" dirty="0"/>
              <a:t>的气体。如：氨气、液氨等。 </a:t>
            </a:r>
            <a:endParaRPr lang="zh-CN" altLang="en-US" sz="1800" b="1" dirty="0"/>
          </a:p>
          <a:p>
            <a:pPr marL="0" lvl="0" indent="0" algn="just">
              <a:lnSpc>
                <a:spcPct val="120000"/>
              </a:lnSpc>
              <a:spcBef>
                <a:spcPct val="0"/>
              </a:spcBef>
              <a:buClrTx/>
              <a:buSzTx/>
              <a:buFontTx/>
              <a:buNone/>
            </a:pPr>
            <a:r>
              <a:rPr lang="zh-CN" altLang="en-US" sz="1800" b="1" dirty="0"/>
              <a:t>     ⑶ 不属于甲类的氧化剂。如：重铬酸钠、铬酸钾 </a:t>
            </a:r>
            <a:endParaRPr lang="zh-CN" altLang="en-US" sz="1800" b="1" dirty="0"/>
          </a:p>
          <a:p>
            <a:pPr marL="0" lvl="0" indent="0" algn="just">
              <a:lnSpc>
                <a:spcPct val="120000"/>
              </a:lnSpc>
              <a:spcBef>
                <a:spcPct val="0"/>
              </a:spcBef>
              <a:buClrTx/>
              <a:buSzTx/>
              <a:buFontTx/>
              <a:buNone/>
            </a:pPr>
            <a:r>
              <a:rPr lang="zh-CN" altLang="en-US" sz="1800" b="1" dirty="0"/>
              <a:t>     ⑷ 不属于甲类的化学易燃危险固体。如：硫磺、工业萘 </a:t>
            </a:r>
            <a:endParaRPr lang="zh-CN" altLang="en-US" sz="1800" b="1" dirty="0"/>
          </a:p>
          <a:p>
            <a:pPr marL="0" lvl="0" indent="0" algn="just">
              <a:lnSpc>
                <a:spcPct val="120000"/>
              </a:lnSpc>
              <a:spcBef>
                <a:spcPct val="0"/>
              </a:spcBef>
              <a:buClrTx/>
              <a:buSzTx/>
              <a:buFontTx/>
              <a:buNone/>
            </a:pPr>
            <a:r>
              <a:rPr lang="zh-CN" altLang="en-US" sz="1800" b="1" dirty="0"/>
              <a:t>     ⑸ 助燃气体。如：氧气。</a:t>
            </a:r>
            <a:endParaRPr lang="zh-CN" altLang="en-US" sz="1800" b="1" dirty="0"/>
          </a:p>
          <a:p>
            <a:pPr marL="0" lvl="0" indent="0" algn="just">
              <a:lnSpc>
                <a:spcPct val="120000"/>
              </a:lnSpc>
              <a:spcBef>
                <a:spcPct val="0"/>
              </a:spcBef>
              <a:buClrTx/>
              <a:buSzTx/>
              <a:buFontTx/>
              <a:buNone/>
            </a:pPr>
            <a:r>
              <a:rPr lang="zh-CN" altLang="en-US" sz="1800" b="1" dirty="0"/>
              <a:t>     ⑹ 常温下与空气接触能缓慢氧化、积热不散引起自燃的物品。</a:t>
            </a:r>
            <a:endParaRPr lang="zh-CN" altLang="en-US" sz="1800" b="1" dirty="0"/>
          </a:p>
        </p:txBody>
      </p:sp>
      <p:sp>
        <p:nvSpPr>
          <p:cNvPr id="28677" name="Text Box 17"/>
          <p:cNvSpPr txBox="1"/>
          <p:nvPr/>
        </p:nvSpPr>
        <p:spPr>
          <a:xfrm>
            <a:off x="304800" y="484188"/>
            <a:ext cx="8534400" cy="4556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一、储存物品火灾危险性分类（易燃易爆性商品）</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291852"/>
                                        </p:tgtEl>
                                        <p:attrNameLst>
                                          <p:attrName>style.visibility</p:attrName>
                                        </p:attrNameLst>
                                      </p:cBhvr>
                                      <p:to>
                                        <p:strVal val="visible"/>
                                      </p:to>
                                    </p:set>
                                    <p:animEffect transition="in" filter="blinds(horizontal)">
                                      <p:cBhvr>
                                        <p:cTn id="7" dur="500"/>
                                        <p:tgtEl>
                                          <p:spTgt spid="29185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1853"/>
                                        </p:tgtEl>
                                        <p:attrNameLst>
                                          <p:attrName>style.visibility</p:attrName>
                                        </p:attrNameLst>
                                      </p:cBhvr>
                                      <p:to>
                                        <p:strVal val="visible"/>
                                      </p:to>
                                    </p:set>
                                    <p:animEffect transition="in" filter="dissolve">
                                      <p:cBhvr>
                                        <p:cTn id="11" dur="500"/>
                                        <p:tgtEl>
                                          <p:spTgt spid="291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52" grpId="0"/>
      <p:bldP spid="29185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53603" name="Text Box 10"/>
          <p:cNvSpPr txBox="1"/>
          <p:nvPr/>
        </p:nvSpPr>
        <p:spPr>
          <a:xfrm>
            <a:off x="1258888" y="1549400"/>
            <a:ext cx="6699250" cy="4400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t>8</a:t>
            </a:r>
            <a:r>
              <a:rPr lang="zh-CN" altLang="en-US" sz="2400" b="1" dirty="0"/>
              <a:t>、特种危险化学品废物的处理处置</a:t>
            </a:r>
            <a:endParaRPr lang="zh-CN" altLang="en-US" sz="2400" b="1" dirty="0"/>
          </a:p>
          <a:p>
            <a:pPr marL="0" lvl="0" indent="0">
              <a:lnSpc>
                <a:spcPct val="120000"/>
              </a:lnSpc>
              <a:spcBef>
                <a:spcPct val="0"/>
              </a:spcBef>
              <a:buClrTx/>
              <a:buSzTx/>
              <a:buFontTx/>
              <a:buNone/>
            </a:pPr>
            <a:endParaRPr lang="zh-CN" altLang="en-US" sz="2400" b="1" dirty="0"/>
          </a:p>
          <a:p>
            <a:pPr marL="457200" lvl="1" indent="0">
              <a:lnSpc>
                <a:spcPct val="120000"/>
              </a:lnSpc>
              <a:spcBef>
                <a:spcPct val="0"/>
              </a:spcBef>
              <a:buClrTx/>
              <a:buSzTx/>
              <a:buFontTx/>
              <a:buNone/>
            </a:pPr>
            <a:r>
              <a:rPr lang="en-US" altLang="zh-CN" sz="2400" b="1" dirty="0"/>
              <a:t>8.1 </a:t>
            </a:r>
            <a:r>
              <a:rPr lang="zh-CN" altLang="en-US" sz="2400" b="1" dirty="0"/>
              <a:t>爆炸性危险化学废品的处理</a:t>
            </a:r>
            <a:endParaRPr lang="zh-CN" altLang="en-US" sz="2400" b="1" dirty="0"/>
          </a:p>
          <a:p>
            <a:pPr marL="914400" lvl="2" indent="0">
              <a:lnSpc>
                <a:spcPct val="120000"/>
              </a:lnSpc>
              <a:spcBef>
                <a:spcPct val="0"/>
              </a:spcBef>
              <a:buClrTx/>
              <a:buSzTx/>
              <a:buFontTx/>
              <a:buNone/>
            </a:pPr>
            <a:r>
              <a:rPr lang="zh-CN" altLang="en-US" sz="2000" b="1" dirty="0">
                <a:solidFill>
                  <a:srgbClr val="FF0000"/>
                </a:solidFill>
              </a:rPr>
              <a:t>◆过期火炸药的处理与利用</a:t>
            </a:r>
            <a:endParaRPr lang="zh-CN" altLang="en-US" sz="2000" b="1" dirty="0">
              <a:solidFill>
                <a:srgbClr val="FF0000"/>
              </a:solidFill>
            </a:endParaRPr>
          </a:p>
          <a:p>
            <a:pPr marL="914400" lvl="2" indent="0">
              <a:lnSpc>
                <a:spcPct val="120000"/>
              </a:lnSpc>
              <a:spcBef>
                <a:spcPct val="0"/>
              </a:spcBef>
              <a:buClrTx/>
              <a:buSzTx/>
              <a:buFontTx/>
              <a:buNone/>
            </a:pPr>
            <a:r>
              <a:rPr lang="zh-CN" altLang="en-US" sz="2000" b="1" dirty="0">
                <a:solidFill>
                  <a:srgbClr val="FF0000"/>
                </a:solidFill>
              </a:rPr>
              <a:t>◆生产火炸药废水的处理</a:t>
            </a:r>
            <a:endParaRPr lang="zh-CN" altLang="en-US" sz="2000" b="1" dirty="0">
              <a:solidFill>
                <a:srgbClr val="FF0000"/>
              </a:solidFill>
            </a:endParaRPr>
          </a:p>
          <a:p>
            <a:pPr marL="914400" lvl="2" indent="0">
              <a:lnSpc>
                <a:spcPct val="120000"/>
              </a:lnSpc>
              <a:spcBef>
                <a:spcPct val="0"/>
              </a:spcBef>
              <a:buClrTx/>
              <a:buSzTx/>
              <a:buFontTx/>
              <a:buNone/>
            </a:pPr>
            <a:r>
              <a:rPr lang="zh-CN" altLang="en-US" sz="2000" b="1" dirty="0">
                <a:solidFill>
                  <a:srgbClr val="FF0000"/>
                </a:solidFill>
              </a:rPr>
              <a:t>◆瓦斯爆炸防治技术</a:t>
            </a:r>
            <a:endParaRPr lang="zh-CN" altLang="en-US" sz="2000" b="1" dirty="0">
              <a:solidFill>
                <a:srgbClr val="FF0000"/>
              </a:solidFill>
            </a:endParaRPr>
          </a:p>
          <a:p>
            <a:pPr marL="914400" lvl="2" indent="0">
              <a:lnSpc>
                <a:spcPct val="120000"/>
              </a:lnSpc>
              <a:spcBef>
                <a:spcPct val="0"/>
              </a:spcBef>
              <a:buClrTx/>
              <a:buSzTx/>
              <a:buFontTx/>
              <a:buNone/>
            </a:pPr>
            <a:endParaRPr lang="zh-CN" altLang="en-US" sz="2000" b="1" dirty="0">
              <a:solidFill>
                <a:srgbClr val="FF0000"/>
              </a:solidFill>
            </a:endParaRPr>
          </a:p>
          <a:p>
            <a:pPr marL="457200" lvl="1" indent="0">
              <a:lnSpc>
                <a:spcPct val="120000"/>
              </a:lnSpc>
              <a:spcBef>
                <a:spcPct val="0"/>
              </a:spcBef>
              <a:buClrTx/>
              <a:buSzTx/>
              <a:buFontTx/>
              <a:buNone/>
            </a:pPr>
            <a:r>
              <a:rPr lang="en-US" altLang="zh-CN" sz="2400" b="1" dirty="0"/>
              <a:t>8.2 </a:t>
            </a:r>
            <a:r>
              <a:rPr lang="zh-CN" altLang="en-US" sz="2400" b="1" dirty="0"/>
              <a:t>易燃危险化学品的处理</a:t>
            </a:r>
            <a:endParaRPr lang="zh-CN" altLang="en-US" sz="2400" b="1" dirty="0"/>
          </a:p>
          <a:p>
            <a:pPr marL="914400" lvl="2" indent="0">
              <a:lnSpc>
                <a:spcPct val="120000"/>
              </a:lnSpc>
              <a:spcBef>
                <a:spcPct val="0"/>
              </a:spcBef>
              <a:buClrTx/>
              <a:buSzTx/>
              <a:buFontTx/>
              <a:buNone/>
            </a:pPr>
            <a:r>
              <a:rPr lang="zh-CN" altLang="en-US" sz="2000" b="1" dirty="0">
                <a:solidFill>
                  <a:srgbClr val="FF0000"/>
                </a:solidFill>
              </a:rPr>
              <a:t>◆易燃化学品的管理与应急措施</a:t>
            </a:r>
            <a:endParaRPr lang="zh-CN" altLang="en-US" sz="2000" b="1" dirty="0">
              <a:solidFill>
                <a:srgbClr val="FF0000"/>
              </a:solidFill>
            </a:endParaRPr>
          </a:p>
          <a:p>
            <a:pPr marL="914400" lvl="2" indent="0">
              <a:lnSpc>
                <a:spcPct val="120000"/>
              </a:lnSpc>
              <a:spcBef>
                <a:spcPct val="0"/>
              </a:spcBef>
              <a:buClrTx/>
              <a:buSzTx/>
              <a:buFontTx/>
              <a:buNone/>
            </a:pPr>
            <a:r>
              <a:rPr lang="zh-CN" altLang="en-US" sz="2000" b="1" dirty="0">
                <a:solidFill>
                  <a:srgbClr val="FF0000"/>
                </a:solidFill>
              </a:rPr>
              <a:t>◆易燃化学品废物的处理与处置</a:t>
            </a:r>
            <a:endParaRPr lang="zh-CN" altLang="en-US" sz="2000" b="1" dirty="0">
              <a:solidFill>
                <a:srgbClr val="FF0000"/>
              </a:solidFill>
            </a:endParaRPr>
          </a:p>
          <a:p>
            <a:pPr marL="914400" lvl="2" indent="0">
              <a:lnSpc>
                <a:spcPct val="120000"/>
              </a:lnSpc>
              <a:spcBef>
                <a:spcPct val="0"/>
              </a:spcBef>
              <a:buClrTx/>
              <a:buSzTx/>
              <a:buFontTx/>
              <a:buNone/>
            </a:pPr>
            <a:r>
              <a:rPr lang="zh-CN" altLang="en-US" sz="2000" b="1" dirty="0">
                <a:solidFill>
                  <a:srgbClr val="FF0000"/>
                </a:solidFill>
              </a:rPr>
              <a:t>◆典型易燃化学品的处理</a:t>
            </a:r>
            <a:endParaRPr lang="zh-CN" altLang="en-US" sz="2000" b="1" dirty="0">
              <a:solidFill>
                <a:srgbClr val="FF0000"/>
              </a:solidFill>
            </a:endParaRPr>
          </a:p>
        </p:txBody>
      </p:sp>
      <p:sp>
        <p:nvSpPr>
          <p:cNvPr id="450572"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0572"/>
                                        </p:tgtEl>
                                        <p:attrNameLst>
                                          <p:attrName>style.visibility</p:attrName>
                                        </p:attrNameLst>
                                      </p:cBhvr>
                                      <p:to>
                                        <p:strVal val="visible"/>
                                      </p:to>
                                    </p:set>
                                    <p:anim calcmode="lin" valueType="num">
                                      <p:cBhvr additive="base">
                                        <p:cTn id="7" dur="500" fill="hold"/>
                                        <p:tgtEl>
                                          <p:spTgt spid="450572"/>
                                        </p:tgtEl>
                                        <p:attrNameLst>
                                          <p:attrName>ppt_x</p:attrName>
                                        </p:attrNameLst>
                                      </p:cBhvr>
                                      <p:tavLst>
                                        <p:tav tm="0">
                                          <p:val>
                                            <p:strVal val="0-#ppt_w/2"/>
                                          </p:val>
                                        </p:tav>
                                        <p:tav tm="100000">
                                          <p:val>
                                            <p:strVal val="#ppt_x"/>
                                          </p:val>
                                        </p:tav>
                                      </p:tavLst>
                                    </p:anim>
                                    <p:anim calcmode="lin" valueType="num">
                                      <p:cBhvr additive="base">
                                        <p:cTn id="8" dur="500" fill="hold"/>
                                        <p:tgtEl>
                                          <p:spTgt spid="450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2"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54627" name="Text Box 10"/>
          <p:cNvSpPr txBox="1"/>
          <p:nvPr/>
        </p:nvSpPr>
        <p:spPr>
          <a:xfrm>
            <a:off x="1181100" y="1395413"/>
            <a:ext cx="5838825" cy="50577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20000"/>
              </a:lnSpc>
              <a:spcBef>
                <a:spcPct val="0"/>
              </a:spcBef>
              <a:buClrTx/>
              <a:buSzTx/>
              <a:buFontTx/>
              <a:buNone/>
            </a:pPr>
            <a:r>
              <a:rPr lang="en-US" altLang="zh-CN" sz="2400" b="1" dirty="0"/>
              <a:t>8.3 </a:t>
            </a:r>
            <a:r>
              <a:rPr lang="zh-CN" altLang="en-US" sz="2400" b="1" dirty="0"/>
              <a:t>腐蚀性危险化学废物的处理</a:t>
            </a:r>
            <a:endParaRPr lang="zh-CN" altLang="en-US" sz="2400" b="1" dirty="0"/>
          </a:p>
          <a:p>
            <a:pPr marL="457200" lvl="1" indent="0">
              <a:lnSpc>
                <a:spcPct val="120000"/>
              </a:lnSpc>
              <a:spcBef>
                <a:spcPct val="0"/>
              </a:spcBef>
              <a:buClrTx/>
              <a:buSzTx/>
              <a:buFontTx/>
              <a:buNone/>
            </a:pPr>
            <a:r>
              <a:rPr lang="zh-CN" altLang="en-US" sz="2000" b="1" dirty="0">
                <a:solidFill>
                  <a:schemeClr val="tx2"/>
                </a:solidFill>
              </a:rPr>
              <a:t>◆</a:t>
            </a:r>
            <a:r>
              <a:rPr lang="zh-CN" altLang="en-US" sz="2000" b="1" dirty="0">
                <a:solidFill>
                  <a:srgbClr val="CC3300"/>
                </a:solidFill>
              </a:rPr>
              <a:t>腐蚀性气体的处理</a:t>
            </a:r>
            <a:endParaRPr lang="zh-CN" altLang="en-US" sz="2000" b="1" dirty="0">
              <a:solidFill>
                <a:srgbClr val="CC3300"/>
              </a:solidFill>
            </a:endParaRPr>
          </a:p>
          <a:p>
            <a:pPr marL="457200" lvl="1" indent="0">
              <a:lnSpc>
                <a:spcPct val="120000"/>
              </a:lnSpc>
              <a:spcBef>
                <a:spcPct val="0"/>
              </a:spcBef>
              <a:buClrTx/>
              <a:buSzTx/>
              <a:buFontTx/>
              <a:buNone/>
            </a:pPr>
            <a:r>
              <a:rPr lang="zh-CN" altLang="en-US" sz="2000" b="1" dirty="0">
                <a:solidFill>
                  <a:srgbClr val="CC3300"/>
                </a:solidFill>
              </a:rPr>
              <a:t>◆腐蚀性液体的处理</a:t>
            </a:r>
            <a:endParaRPr lang="zh-CN" altLang="en-US" sz="2000" b="1" dirty="0">
              <a:solidFill>
                <a:srgbClr val="CC3300"/>
              </a:solidFill>
            </a:endParaRPr>
          </a:p>
          <a:p>
            <a:pPr marL="457200" lvl="1" indent="0">
              <a:lnSpc>
                <a:spcPct val="120000"/>
              </a:lnSpc>
              <a:spcBef>
                <a:spcPct val="0"/>
              </a:spcBef>
              <a:buClrTx/>
              <a:buSzTx/>
              <a:buFontTx/>
              <a:buNone/>
            </a:pPr>
            <a:r>
              <a:rPr lang="zh-CN" altLang="en-US" sz="2000" b="1" dirty="0">
                <a:solidFill>
                  <a:srgbClr val="CC3300"/>
                </a:solidFill>
              </a:rPr>
              <a:t>◆其他腐蚀性物质的处理</a:t>
            </a:r>
            <a:endParaRPr lang="zh-CN" altLang="en-US" sz="2000" b="1" dirty="0">
              <a:solidFill>
                <a:srgbClr val="CC3300"/>
              </a:solidFill>
            </a:endParaRPr>
          </a:p>
          <a:p>
            <a:pPr marL="0" lvl="0" indent="0">
              <a:lnSpc>
                <a:spcPct val="120000"/>
              </a:lnSpc>
              <a:spcBef>
                <a:spcPct val="0"/>
              </a:spcBef>
              <a:buClrTx/>
              <a:buSzTx/>
              <a:buFontTx/>
              <a:buNone/>
            </a:pPr>
            <a:endParaRPr lang="zh-CN" altLang="en-US" b="1" dirty="0">
              <a:solidFill>
                <a:srgbClr val="CC3300"/>
              </a:solidFill>
            </a:endParaRPr>
          </a:p>
          <a:p>
            <a:pPr marL="0" lvl="0" indent="0">
              <a:lnSpc>
                <a:spcPct val="120000"/>
              </a:lnSpc>
              <a:spcBef>
                <a:spcPct val="0"/>
              </a:spcBef>
              <a:buClrTx/>
              <a:buSzTx/>
              <a:buFontTx/>
              <a:buNone/>
            </a:pPr>
            <a:r>
              <a:rPr lang="en-US" altLang="zh-CN" sz="2400" b="1" dirty="0"/>
              <a:t>8.4 </a:t>
            </a:r>
            <a:r>
              <a:rPr lang="zh-CN" altLang="en-US" sz="2400" b="1" dirty="0"/>
              <a:t>放射性废物的处理</a:t>
            </a:r>
            <a:endParaRPr lang="zh-CN" altLang="en-US" sz="2400" b="1" dirty="0"/>
          </a:p>
          <a:p>
            <a:pPr marL="457200" lvl="1" indent="0">
              <a:lnSpc>
                <a:spcPct val="120000"/>
              </a:lnSpc>
              <a:spcBef>
                <a:spcPct val="0"/>
              </a:spcBef>
              <a:buClrTx/>
              <a:buSzTx/>
              <a:buFontTx/>
              <a:buNone/>
            </a:pPr>
            <a:r>
              <a:rPr lang="zh-CN" altLang="en-US" sz="2000" b="1" dirty="0">
                <a:solidFill>
                  <a:schemeClr val="tx2"/>
                </a:solidFill>
              </a:rPr>
              <a:t>◆</a:t>
            </a:r>
            <a:r>
              <a:rPr lang="zh-CN" altLang="en-US" sz="2000" b="1" dirty="0">
                <a:solidFill>
                  <a:schemeClr val="accent1"/>
                </a:solidFill>
              </a:rPr>
              <a:t>放射性废物的管理</a:t>
            </a:r>
            <a:endParaRPr lang="zh-CN" altLang="en-US" sz="2000" b="1" dirty="0">
              <a:solidFill>
                <a:schemeClr val="accent1"/>
              </a:solidFill>
            </a:endParaRPr>
          </a:p>
          <a:p>
            <a:pPr marL="457200" lvl="1" indent="0">
              <a:lnSpc>
                <a:spcPct val="120000"/>
              </a:lnSpc>
              <a:spcBef>
                <a:spcPct val="0"/>
              </a:spcBef>
              <a:buClrTx/>
              <a:buSzTx/>
              <a:buFontTx/>
              <a:buNone/>
            </a:pPr>
            <a:r>
              <a:rPr lang="zh-CN" altLang="en-US" sz="2000" b="1" dirty="0">
                <a:solidFill>
                  <a:schemeClr val="accent1"/>
                </a:solidFill>
              </a:rPr>
              <a:t>◆放射性污染防治</a:t>
            </a:r>
            <a:endParaRPr lang="zh-CN" altLang="en-US" sz="2000" b="1" dirty="0">
              <a:solidFill>
                <a:schemeClr val="accent1"/>
              </a:solidFill>
            </a:endParaRPr>
          </a:p>
          <a:p>
            <a:pPr marL="457200" lvl="1" indent="0">
              <a:lnSpc>
                <a:spcPct val="120000"/>
              </a:lnSpc>
              <a:spcBef>
                <a:spcPct val="0"/>
              </a:spcBef>
              <a:buClrTx/>
              <a:buSzTx/>
              <a:buFontTx/>
              <a:buNone/>
            </a:pPr>
            <a:r>
              <a:rPr lang="zh-CN" altLang="en-US" sz="2000" b="1" dirty="0">
                <a:solidFill>
                  <a:schemeClr val="accent1"/>
                </a:solidFill>
              </a:rPr>
              <a:t>◆典型放射性废物的处理</a:t>
            </a:r>
            <a:endParaRPr lang="zh-CN" altLang="en-US" sz="2000" b="1" dirty="0">
              <a:solidFill>
                <a:schemeClr val="accent1"/>
              </a:solidFill>
            </a:endParaRPr>
          </a:p>
          <a:p>
            <a:pPr marL="0" lvl="0" indent="0">
              <a:lnSpc>
                <a:spcPct val="120000"/>
              </a:lnSpc>
              <a:spcBef>
                <a:spcPct val="0"/>
              </a:spcBef>
              <a:buClrTx/>
              <a:buSzTx/>
              <a:buFontTx/>
              <a:buNone/>
            </a:pPr>
            <a:endParaRPr lang="zh-CN" altLang="en-US" b="1" dirty="0">
              <a:solidFill>
                <a:schemeClr val="accent1"/>
              </a:solidFill>
            </a:endParaRPr>
          </a:p>
          <a:p>
            <a:pPr marL="0" lvl="0" indent="0">
              <a:lnSpc>
                <a:spcPct val="120000"/>
              </a:lnSpc>
              <a:spcBef>
                <a:spcPct val="0"/>
              </a:spcBef>
              <a:buClrTx/>
              <a:buSzTx/>
              <a:buFontTx/>
              <a:buNone/>
            </a:pPr>
            <a:r>
              <a:rPr lang="en-US" altLang="zh-CN" sz="2400" b="1" dirty="0"/>
              <a:t>8.5 </a:t>
            </a:r>
            <a:r>
              <a:rPr lang="zh-CN" altLang="en-US" sz="2400" b="1" dirty="0"/>
              <a:t>其他特种危险化学品废物</a:t>
            </a:r>
            <a:endParaRPr lang="zh-CN" altLang="en-US" sz="2400" b="1" dirty="0"/>
          </a:p>
          <a:p>
            <a:pPr marL="457200" lvl="1" indent="0">
              <a:lnSpc>
                <a:spcPct val="120000"/>
              </a:lnSpc>
              <a:spcBef>
                <a:spcPct val="0"/>
              </a:spcBef>
              <a:buClrTx/>
              <a:buSzTx/>
              <a:buFontTx/>
              <a:buNone/>
            </a:pPr>
            <a:r>
              <a:rPr lang="zh-CN" altLang="en-US" sz="2000" b="1" dirty="0">
                <a:solidFill>
                  <a:srgbClr val="FF33CC"/>
                </a:solidFill>
              </a:rPr>
              <a:t>◆电子废弃物的处理</a:t>
            </a:r>
            <a:endParaRPr lang="zh-CN" altLang="en-US" sz="2000" b="1" dirty="0">
              <a:solidFill>
                <a:srgbClr val="FF33CC"/>
              </a:solidFill>
            </a:endParaRPr>
          </a:p>
          <a:p>
            <a:pPr marL="457200" lvl="1" indent="0">
              <a:lnSpc>
                <a:spcPct val="120000"/>
              </a:lnSpc>
              <a:spcBef>
                <a:spcPct val="0"/>
              </a:spcBef>
              <a:buClrTx/>
              <a:buSzTx/>
              <a:buFontTx/>
              <a:buNone/>
            </a:pPr>
            <a:r>
              <a:rPr lang="zh-CN" altLang="en-US" sz="2000" b="1" dirty="0">
                <a:solidFill>
                  <a:srgbClr val="FF9900"/>
                </a:solidFill>
              </a:rPr>
              <a:t>◆废电池的处理技术</a:t>
            </a:r>
            <a:endParaRPr lang="zh-CN" altLang="en-US" sz="2000" b="1" dirty="0"/>
          </a:p>
        </p:txBody>
      </p:sp>
      <p:sp>
        <p:nvSpPr>
          <p:cNvPr id="451596"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危险化学品的废弃</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1596"/>
                                        </p:tgtEl>
                                        <p:attrNameLst>
                                          <p:attrName>style.visibility</p:attrName>
                                        </p:attrNameLst>
                                      </p:cBhvr>
                                      <p:to>
                                        <p:strVal val="visible"/>
                                      </p:to>
                                    </p:set>
                                    <p:anim calcmode="lin" valueType="num">
                                      <p:cBhvr additive="base">
                                        <p:cTn id="7" dur="500" fill="hold"/>
                                        <p:tgtEl>
                                          <p:spTgt spid="451596"/>
                                        </p:tgtEl>
                                        <p:attrNameLst>
                                          <p:attrName>ppt_x</p:attrName>
                                        </p:attrNameLst>
                                      </p:cBhvr>
                                      <p:tavLst>
                                        <p:tav tm="0">
                                          <p:val>
                                            <p:strVal val="0-#ppt_w/2"/>
                                          </p:val>
                                        </p:tav>
                                        <p:tav tm="100000">
                                          <p:val>
                                            <p:strVal val="#ppt_x"/>
                                          </p:val>
                                        </p:tav>
                                      </p:tavLst>
                                    </p:anim>
                                    <p:anim calcmode="lin" valueType="num">
                                      <p:cBhvr additive="base">
                                        <p:cTn id="8" dur="500" fill="hold"/>
                                        <p:tgtEl>
                                          <p:spTgt spid="4515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6"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尾"/>
          <p:cNvPicPr>
            <a:picLocks noChangeAspect="1"/>
          </p:cNvPicPr>
          <p:nvPr/>
        </p:nvPicPr>
        <p:blipFill>
          <a:blip r:embed="rId1"/>
          <a:stretch>
            <a:fillRect/>
          </a:stretch>
        </p:blipFill>
        <p:spPr>
          <a:xfrm>
            <a:off x="0" y="1256030"/>
            <a:ext cx="9144000" cy="4345940"/>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Rectangle 20"/>
          <p:cNvSpPr txBox="1">
            <a:spLocks noGrp="1"/>
          </p:cNvSpPr>
          <p:nvPr>
            <p:ph type="dt" sz="half"/>
          </p:nvPr>
        </p:nvSpPr>
        <p:spPr>
          <a:xfrm>
            <a:off x="0" y="6597650"/>
            <a:ext cx="2411413" cy="260350"/>
          </a:xfrm>
          <a:prstGeom prst="rect">
            <a:avLst/>
          </a:prstGeom>
          <a:noFill/>
          <a:ln w="9525">
            <a:noFill/>
          </a:ln>
        </p:spPr>
        <p:txBody>
          <a:bodyPr/>
          <a:p>
            <a:pPr marL="0" indent="0">
              <a:spcBef>
                <a:spcPct val="0"/>
              </a:spcBef>
              <a:buClrTx/>
              <a:buSzTx/>
              <a:buFontTx/>
              <a:buNone/>
            </a:pPr>
            <a:r>
              <a:rPr lang="en-US" altLang="zh-CN" sz="2400" dirty="0">
                <a:latin typeface="Times New Roman" panose="02020603050405020304" pitchFamily="18" charset="0"/>
              </a:rPr>
              <a:t>     </a:t>
            </a:r>
            <a:endParaRPr lang="en-US" altLang="ko-KR" sz="2400" dirty="0">
              <a:latin typeface="Times New Roman" panose="02020603050405020304" pitchFamily="18" charset="0"/>
            </a:endParaRPr>
          </a:p>
        </p:txBody>
      </p:sp>
      <p:sp>
        <p:nvSpPr>
          <p:cNvPr id="155651" name="Text Box 10"/>
          <p:cNvSpPr txBox="1"/>
          <p:nvPr/>
        </p:nvSpPr>
        <p:spPr>
          <a:xfrm>
            <a:off x="1547813" y="2276475"/>
            <a:ext cx="6577012" cy="11890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eaLnBrk="1" hangingPunct="1">
              <a:spcBef>
                <a:spcPct val="0"/>
              </a:spcBef>
              <a:buClrTx/>
              <a:buSzTx/>
              <a:buFontTx/>
              <a:buNone/>
            </a:pPr>
            <a:r>
              <a:rPr lang="zh-CN" altLang="en-US" sz="7200" dirty="0">
                <a:solidFill>
                  <a:srgbClr val="FF0000"/>
                </a:solidFill>
                <a:latin typeface="Times New Roman" panose="02020603050405020304" pitchFamily="18" charset="0"/>
                <a:ea typeface="黑体" panose="02010609060101010101" pitchFamily="49" charset="-122"/>
              </a:rPr>
              <a:t>谢谢大家！</a:t>
            </a:r>
            <a:endParaRPr lang="zh-CN" altLang="en-US" sz="7200" dirty="0">
              <a:latin typeface="Times New Roman" panose="02020603050405020304" pitchFamily="18" charset="0"/>
              <a:ea typeface="黑体" panose="02010609060101010101"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92876" name="Text Box 12"/>
          <p:cNvSpPr txBox="1"/>
          <p:nvPr/>
        </p:nvSpPr>
        <p:spPr>
          <a:xfrm>
            <a:off x="2286000" y="2667000"/>
            <a:ext cx="184150" cy="1127125"/>
          </a:xfrm>
          <a:prstGeom prst="rect">
            <a:avLst/>
          </a:prstGeom>
          <a:noFill/>
          <a:ln w="9525">
            <a:noFill/>
          </a:ln>
        </p:spPr>
        <p:txBody>
          <a:bodyPr wrap="none">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endParaRPr lang="en-US" altLang="zh-CN" sz="4400" dirty="0">
              <a:solidFill>
                <a:schemeClr val="bg2"/>
              </a:solidFill>
              <a:latin typeface="Times New Roman" panose="02020603050405020304" pitchFamily="18" charset="0"/>
              <a:ea typeface="幼圆" pitchFamily="49" charset="-122"/>
            </a:endParaRPr>
          </a:p>
          <a:p>
            <a:pPr marL="0" lvl="0" indent="0" eaLnBrk="1" hangingPunct="1">
              <a:spcBef>
                <a:spcPct val="0"/>
              </a:spcBef>
              <a:buClrTx/>
              <a:buSzTx/>
              <a:buFontTx/>
              <a:buNone/>
            </a:pPr>
            <a:endParaRPr lang="en-US" altLang="zh-CN" sz="2400" dirty="0">
              <a:latin typeface="Times New Roman" panose="02020603050405020304" pitchFamily="18" charset="0"/>
              <a:ea typeface="宋体" panose="02010600030101010101" pitchFamily="2" charset="-122"/>
            </a:endParaRPr>
          </a:p>
        </p:txBody>
      </p:sp>
      <p:sp>
        <p:nvSpPr>
          <p:cNvPr id="292877" name="Rectangle 13"/>
          <p:cNvSpPr/>
          <p:nvPr/>
        </p:nvSpPr>
        <p:spPr>
          <a:xfrm>
            <a:off x="304800" y="1524000"/>
            <a:ext cx="8382000" cy="42179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205000"/>
              </a:lnSpc>
              <a:spcBef>
                <a:spcPct val="0"/>
              </a:spcBef>
              <a:buClrTx/>
              <a:buSzTx/>
              <a:buFontTx/>
              <a:buNone/>
            </a:pPr>
            <a:r>
              <a:rPr lang="zh-CN" altLang="en-US" sz="2400" b="1" dirty="0">
                <a:solidFill>
                  <a:schemeClr val="accent2"/>
                </a:solidFill>
              </a:rPr>
              <a:t>丙类：这类物品的火灾危险性的</a:t>
            </a:r>
            <a:r>
              <a:rPr lang="zh-CN" altLang="en-US" sz="2400" b="1" dirty="0">
                <a:solidFill>
                  <a:srgbClr val="FF0000"/>
                </a:solidFill>
              </a:rPr>
              <a:t>特征有</a:t>
            </a:r>
            <a:r>
              <a:rPr lang="en-US" altLang="zh-CN" sz="2400" b="1" dirty="0">
                <a:solidFill>
                  <a:srgbClr val="FF0000"/>
                </a:solidFill>
              </a:rPr>
              <a:t>2</a:t>
            </a:r>
            <a:r>
              <a:rPr lang="zh-CN" altLang="en-US" sz="2400" b="1" dirty="0">
                <a:solidFill>
                  <a:srgbClr val="FF0000"/>
                </a:solidFill>
              </a:rPr>
              <a:t>点</a:t>
            </a:r>
            <a:r>
              <a:rPr lang="zh-CN" altLang="en-US" sz="2400" b="1" dirty="0">
                <a:solidFill>
                  <a:schemeClr val="accent2"/>
                </a:solidFill>
              </a:rPr>
              <a:t>：</a:t>
            </a:r>
            <a:endParaRPr lang="zh-CN" altLang="en-US" sz="2400" b="1" dirty="0">
              <a:solidFill>
                <a:schemeClr val="accent2"/>
              </a:solidFill>
            </a:endParaRPr>
          </a:p>
          <a:p>
            <a:pPr marL="457200" lvl="1" indent="0">
              <a:lnSpc>
                <a:spcPct val="205000"/>
              </a:lnSpc>
              <a:spcBef>
                <a:spcPct val="0"/>
              </a:spcBef>
              <a:buClrTx/>
              <a:buSzTx/>
              <a:buFontTx/>
              <a:buNone/>
            </a:pPr>
            <a:r>
              <a:rPr lang="zh-CN" altLang="en-US" b="1" dirty="0"/>
              <a:t>⑴ 闪点≥</a:t>
            </a:r>
            <a:r>
              <a:rPr lang="en-US" altLang="zh-CN" b="1" dirty="0"/>
              <a:t>60℃</a:t>
            </a:r>
            <a:r>
              <a:rPr lang="zh-CN" altLang="en-US" b="1" dirty="0"/>
              <a:t>的液体。糠醛闪点</a:t>
            </a:r>
            <a:r>
              <a:rPr lang="en-US" altLang="zh-CN" b="1" dirty="0"/>
              <a:t>75℃</a:t>
            </a:r>
            <a:r>
              <a:rPr lang="zh-CN" altLang="en-US" b="1" dirty="0"/>
              <a:t>、环己酮闪点</a:t>
            </a:r>
            <a:r>
              <a:rPr lang="en-US" altLang="zh-CN" b="1" dirty="0"/>
              <a:t>63.9℃</a:t>
            </a:r>
            <a:r>
              <a:rPr lang="zh-CN" altLang="en-US" b="1" dirty="0"/>
              <a:t>、苯胺闪点</a:t>
            </a:r>
            <a:r>
              <a:rPr lang="en-US" altLang="zh-CN" b="1" dirty="0"/>
              <a:t>70℃</a:t>
            </a:r>
            <a:r>
              <a:rPr lang="zh-CN" altLang="en-US" b="1" dirty="0"/>
              <a:t>。</a:t>
            </a:r>
            <a:endParaRPr lang="zh-CN" altLang="en-US" b="1" dirty="0"/>
          </a:p>
          <a:p>
            <a:pPr marL="457200" lvl="1" indent="0">
              <a:lnSpc>
                <a:spcPct val="205000"/>
              </a:lnSpc>
              <a:spcBef>
                <a:spcPct val="0"/>
              </a:spcBef>
              <a:buClrTx/>
              <a:buSzTx/>
              <a:buFontTx/>
              <a:buNone/>
            </a:pPr>
            <a:r>
              <a:rPr lang="zh-CN" altLang="en-US" b="1" dirty="0"/>
              <a:t>⑵ 可燃固体。天然橡胶及其制品。</a:t>
            </a:r>
            <a:r>
              <a:rPr lang="zh-CN" altLang="en-US" sz="2400" b="1" dirty="0">
                <a:solidFill>
                  <a:schemeClr val="accent2"/>
                </a:solidFill>
              </a:rPr>
              <a:t> </a:t>
            </a:r>
            <a:endParaRPr lang="zh-CN" altLang="en-US" sz="2400" b="1" dirty="0">
              <a:solidFill>
                <a:schemeClr val="accent2"/>
              </a:solidFill>
            </a:endParaRPr>
          </a:p>
          <a:p>
            <a:pPr marL="0" lvl="0" indent="0">
              <a:lnSpc>
                <a:spcPct val="205000"/>
              </a:lnSpc>
              <a:spcBef>
                <a:spcPct val="0"/>
              </a:spcBef>
              <a:buClrTx/>
              <a:buSzTx/>
              <a:buFontTx/>
              <a:buNone/>
            </a:pPr>
            <a:endParaRPr lang="zh-CN" altLang="en-US" sz="2400" b="1" dirty="0">
              <a:solidFill>
                <a:schemeClr val="accent2"/>
              </a:solidFill>
            </a:endParaRPr>
          </a:p>
          <a:p>
            <a:pPr marL="0" lvl="0" indent="0">
              <a:lnSpc>
                <a:spcPct val="120000"/>
              </a:lnSpc>
              <a:spcBef>
                <a:spcPct val="0"/>
              </a:spcBef>
              <a:buClrTx/>
              <a:buSzTx/>
              <a:buFontTx/>
              <a:buNone/>
            </a:pPr>
            <a:r>
              <a:rPr lang="zh-CN" altLang="en-US" sz="2400" b="1" dirty="0">
                <a:solidFill>
                  <a:schemeClr val="accent1"/>
                </a:solidFill>
              </a:rPr>
              <a:t>丁类：难燃烧物品</a:t>
            </a:r>
            <a:endParaRPr lang="zh-CN" altLang="en-US" sz="2400" b="1" dirty="0">
              <a:solidFill>
                <a:schemeClr val="accent1"/>
              </a:solidFill>
            </a:endParaRPr>
          </a:p>
          <a:p>
            <a:pPr marL="0" lvl="0" indent="0">
              <a:lnSpc>
                <a:spcPct val="120000"/>
              </a:lnSpc>
              <a:spcBef>
                <a:spcPct val="0"/>
              </a:spcBef>
              <a:buClrTx/>
              <a:buSzTx/>
              <a:buFontTx/>
              <a:buNone/>
            </a:pPr>
            <a:endParaRPr lang="zh-CN" altLang="en-US" sz="2400" b="1" dirty="0">
              <a:solidFill>
                <a:schemeClr val="accent1"/>
              </a:solidFill>
            </a:endParaRPr>
          </a:p>
          <a:p>
            <a:pPr marL="0" lvl="0" indent="0" algn="just">
              <a:lnSpc>
                <a:spcPct val="120000"/>
              </a:lnSpc>
              <a:spcBef>
                <a:spcPct val="0"/>
              </a:spcBef>
              <a:buClrTx/>
              <a:buSzTx/>
              <a:buFontTx/>
              <a:buNone/>
            </a:pPr>
            <a:r>
              <a:rPr lang="zh-CN" altLang="en-US" sz="2400" b="1" dirty="0">
                <a:solidFill>
                  <a:schemeClr val="accent1"/>
                </a:solidFill>
              </a:rPr>
              <a:t>戊类：非燃烧物品</a:t>
            </a:r>
            <a:r>
              <a:rPr lang="zh-CN" altLang="en-US" sz="2400" b="1" dirty="0">
                <a:solidFill>
                  <a:schemeClr val="accent2"/>
                </a:solidFill>
              </a:rPr>
              <a:t> </a:t>
            </a:r>
            <a:endParaRPr lang="zh-CN" altLang="en-US" sz="2400" b="1" dirty="0">
              <a:solidFill>
                <a:schemeClr val="accent2"/>
              </a:solidFill>
            </a:endParaRPr>
          </a:p>
        </p:txBody>
      </p:sp>
      <p:sp>
        <p:nvSpPr>
          <p:cNvPr id="29701" name="Text Box 15"/>
          <p:cNvSpPr txBox="1"/>
          <p:nvPr/>
        </p:nvSpPr>
        <p:spPr>
          <a:xfrm>
            <a:off x="304800" y="484188"/>
            <a:ext cx="8534400" cy="4556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一、储存物品火灾危险性分类（易燃易爆性商品）</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292876"/>
                                        </p:tgtEl>
                                        <p:attrNameLst>
                                          <p:attrName>style.visibility</p:attrName>
                                        </p:attrNameLst>
                                      </p:cBhvr>
                                      <p:to>
                                        <p:strVal val="visible"/>
                                      </p:to>
                                    </p:set>
                                    <p:animEffect transition="in" filter="blinds(horizontal)">
                                      <p:cBhvr>
                                        <p:cTn id="7" dur="500"/>
                                        <p:tgtEl>
                                          <p:spTgt spid="2928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2877"/>
                                        </p:tgtEl>
                                        <p:attrNameLst>
                                          <p:attrName>style.visibility</p:attrName>
                                        </p:attrNameLst>
                                      </p:cBhvr>
                                      <p:to>
                                        <p:strVal val="visible"/>
                                      </p:to>
                                    </p:set>
                                    <p:animEffect transition="in" filter="dissolve">
                                      <p:cBhvr>
                                        <p:cTn id="11" dur="500"/>
                                        <p:tgtEl>
                                          <p:spTgt spid="292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6" grpId="0"/>
      <p:bldP spid="29287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93900" name="Rectangle 12"/>
          <p:cNvSpPr/>
          <p:nvPr/>
        </p:nvSpPr>
        <p:spPr>
          <a:xfrm>
            <a:off x="609600" y="1524000"/>
            <a:ext cx="7848600" cy="42751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90000"/>
              </a:lnSpc>
              <a:spcBef>
                <a:spcPct val="0"/>
              </a:spcBef>
              <a:buClrTx/>
              <a:buSzTx/>
              <a:buFontTx/>
              <a:buNone/>
            </a:pPr>
            <a:r>
              <a:rPr lang="zh-CN" altLang="en-US" sz="2400" b="1" dirty="0"/>
              <a:t>毒害品</a:t>
            </a:r>
            <a:r>
              <a:rPr lang="zh-CN" altLang="en-US" sz="2400" b="1" dirty="0">
                <a:solidFill>
                  <a:schemeClr val="accent2"/>
                </a:solidFill>
              </a:rPr>
              <a:t>按毒性大小划分的标准是：</a:t>
            </a:r>
            <a:endParaRPr lang="zh-CN" altLang="en-US" sz="2400" b="1" dirty="0">
              <a:solidFill>
                <a:schemeClr val="accent2"/>
              </a:solidFill>
            </a:endParaRPr>
          </a:p>
          <a:p>
            <a:pPr marL="0" lvl="0" indent="0" algn="just" eaLnBrk="1" hangingPunct="1">
              <a:lnSpc>
                <a:spcPct val="90000"/>
              </a:lnSpc>
              <a:spcBef>
                <a:spcPct val="0"/>
              </a:spcBef>
              <a:buClrTx/>
              <a:buSzTx/>
              <a:buFontTx/>
              <a:buNone/>
            </a:pPr>
            <a:endParaRPr lang="zh-CN" altLang="en-US" sz="2400" b="1" dirty="0"/>
          </a:p>
          <a:p>
            <a:pPr marL="0" lvl="0" indent="0" algn="just" eaLnBrk="1" hangingPunct="1">
              <a:lnSpc>
                <a:spcPct val="105000"/>
              </a:lnSpc>
              <a:spcBef>
                <a:spcPct val="0"/>
              </a:spcBef>
              <a:buClrTx/>
              <a:buSzTx/>
              <a:buFontTx/>
              <a:buNone/>
            </a:pPr>
            <a:r>
              <a:rPr lang="zh-CN" altLang="en-US" b="1" dirty="0"/>
              <a:t>一级毒害品：</a:t>
            </a:r>
            <a:r>
              <a:rPr lang="zh-CN" altLang="en-US" b="1" dirty="0">
                <a:solidFill>
                  <a:srgbClr val="993300"/>
                </a:solidFill>
              </a:rPr>
              <a:t>经口摄取半数致死量：固体</a:t>
            </a:r>
            <a:r>
              <a:rPr lang="en-US" altLang="zh-CN" b="1" dirty="0">
                <a:solidFill>
                  <a:srgbClr val="993300"/>
                </a:solidFill>
              </a:rPr>
              <a:t>LD</a:t>
            </a:r>
            <a:r>
              <a:rPr lang="en-US" altLang="zh-CN" b="1" baseline="-30000" dirty="0">
                <a:solidFill>
                  <a:srgbClr val="993300"/>
                </a:solidFill>
              </a:rPr>
              <a:t>50</a:t>
            </a:r>
            <a:r>
              <a:rPr lang="en-US" altLang="zh-CN" b="1" dirty="0">
                <a:solidFill>
                  <a:srgbClr val="993300"/>
                </a:solidFill>
              </a:rPr>
              <a:t>≤50mg/kg,</a:t>
            </a:r>
            <a:r>
              <a:rPr lang="zh-CN" altLang="en-US" b="1" dirty="0">
                <a:solidFill>
                  <a:srgbClr val="993300"/>
                </a:solidFill>
              </a:rPr>
              <a:t>液体</a:t>
            </a:r>
            <a:r>
              <a:rPr lang="en-US" altLang="zh-CN" b="1" dirty="0">
                <a:solidFill>
                  <a:srgbClr val="993300"/>
                </a:solidFill>
              </a:rPr>
              <a:t>LD</a:t>
            </a:r>
            <a:r>
              <a:rPr lang="en-US" altLang="zh-CN" b="1" baseline="-30000" dirty="0">
                <a:solidFill>
                  <a:srgbClr val="993300"/>
                </a:solidFill>
              </a:rPr>
              <a:t>50</a:t>
            </a:r>
            <a:r>
              <a:rPr lang="en-US" altLang="zh-CN" b="1" dirty="0">
                <a:solidFill>
                  <a:srgbClr val="993300"/>
                </a:solidFill>
              </a:rPr>
              <a:t>≤200mg/kg</a:t>
            </a:r>
            <a:r>
              <a:rPr lang="zh-CN" altLang="en-US" b="1" dirty="0">
                <a:solidFill>
                  <a:srgbClr val="993300"/>
                </a:solidFill>
              </a:rPr>
              <a:t>；经皮肤接触</a:t>
            </a:r>
            <a:r>
              <a:rPr lang="en-US" altLang="zh-CN" b="1" dirty="0">
                <a:solidFill>
                  <a:srgbClr val="993300"/>
                </a:solidFill>
              </a:rPr>
              <a:t>24h</a:t>
            </a:r>
            <a:r>
              <a:rPr lang="zh-CN" altLang="en-US" b="1" dirty="0">
                <a:solidFill>
                  <a:srgbClr val="993300"/>
                </a:solidFill>
              </a:rPr>
              <a:t>半数致死量</a:t>
            </a:r>
            <a:r>
              <a:rPr lang="en-US" altLang="zh-CN" b="1" dirty="0">
                <a:solidFill>
                  <a:srgbClr val="993300"/>
                </a:solidFill>
              </a:rPr>
              <a:t>LD</a:t>
            </a:r>
            <a:r>
              <a:rPr lang="en-US" altLang="zh-CN" b="1" baseline="-30000" dirty="0">
                <a:solidFill>
                  <a:srgbClr val="993300"/>
                </a:solidFill>
              </a:rPr>
              <a:t>50</a:t>
            </a:r>
            <a:r>
              <a:rPr lang="en-US" altLang="zh-CN" b="1" dirty="0">
                <a:solidFill>
                  <a:srgbClr val="993300"/>
                </a:solidFill>
              </a:rPr>
              <a:t>≤200mg/kg;</a:t>
            </a:r>
            <a:r>
              <a:rPr lang="zh-CN" altLang="en-US" b="1" dirty="0">
                <a:solidFill>
                  <a:srgbClr val="993300"/>
                </a:solidFill>
              </a:rPr>
              <a:t>粉尘、烟雾吸入半数致死浓度</a:t>
            </a:r>
            <a:r>
              <a:rPr lang="en-US" altLang="zh-CN" b="1" dirty="0">
                <a:solidFill>
                  <a:srgbClr val="993300"/>
                </a:solidFill>
              </a:rPr>
              <a:t>LC</a:t>
            </a:r>
            <a:r>
              <a:rPr lang="en-US" altLang="zh-CN" b="1" baseline="-30000" dirty="0">
                <a:solidFill>
                  <a:srgbClr val="993300"/>
                </a:solidFill>
              </a:rPr>
              <a:t>50</a:t>
            </a:r>
            <a:r>
              <a:rPr lang="en-US" altLang="zh-CN" b="1" dirty="0">
                <a:solidFill>
                  <a:srgbClr val="993300"/>
                </a:solidFill>
              </a:rPr>
              <a:t>≤2mg/L</a:t>
            </a:r>
            <a:r>
              <a:rPr lang="zh-CN" altLang="en-US" b="1" dirty="0">
                <a:solidFill>
                  <a:srgbClr val="993300"/>
                </a:solidFill>
              </a:rPr>
              <a:t>及蒸气吸入半数致死浓度</a:t>
            </a:r>
            <a:r>
              <a:rPr lang="en-US" altLang="zh-CN" b="1" dirty="0">
                <a:solidFill>
                  <a:srgbClr val="993300"/>
                </a:solidFill>
              </a:rPr>
              <a:t>LC</a:t>
            </a:r>
            <a:r>
              <a:rPr lang="en-US" altLang="zh-CN" b="1" baseline="-30000" dirty="0">
                <a:solidFill>
                  <a:srgbClr val="993300"/>
                </a:solidFill>
              </a:rPr>
              <a:t>50</a:t>
            </a:r>
            <a:r>
              <a:rPr lang="en-US" altLang="zh-CN" b="1" dirty="0">
                <a:solidFill>
                  <a:srgbClr val="993300"/>
                </a:solidFill>
              </a:rPr>
              <a:t>≤200ml/m</a:t>
            </a:r>
            <a:r>
              <a:rPr lang="en-US" altLang="zh-CN" b="1" baseline="30000" dirty="0">
                <a:solidFill>
                  <a:srgbClr val="993300"/>
                </a:solidFill>
              </a:rPr>
              <a:t>3</a:t>
            </a:r>
            <a:r>
              <a:rPr lang="zh-CN" altLang="en-US" b="1" dirty="0">
                <a:solidFill>
                  <a:srgbClr val="993300"/>
                </a:solidFill>
              </a:rPr>
              <a:t>。</a:t>
            </a:r>
            <a:endParaRPr lang="zh-CN" altLang="en-US" b="1" dirty="0">
              <a:solidFill>
                <a:srgbClr val="993300"/>
              </a:solidFill>
            </a:endParaRPr>
          </a:p>
          <a:p>
            <a:pPr marL="0" lvl="0" indent="0" algn="just" eaLnBrk="1" hangingPunct="1">
              <a:lnSpc>
                <a:spcPct val="105000"/>
              </a:lnSpc>
              <a:spcBef>
                <a:spcPct val="0"/>
              </a:spcBef>
              <a:buClrTx/>
              <a:buSzTx/>
              <a:buFontTx/>
              <a:buNone/>
            </a:pPr>
            <a:endParaRPr lang="zh-CN" altLang="en-US" b="1" dirty="0">
              <a:solidFill>
                <a:srgbClr val="993300"/>
              </a:solidFill>
            </a:endParaRPr>
          </a:p>
          <a:p>
            <a:pPr marL="0" lvl="0" indent="0" algn="just" eaLnBrk="1" hangingPunct="1">
              <a:lnSpc>
                <a:spcPct val="105000"/>
              </a:lnSpc>
              <a:spcBef>
                <a:spcPct val="0"/>
              </a:spcBef>
              <a:buClrTx/>
              <a:buSzTx/>
              <a:buFontTx/>
              <a:buNone/>
            </a:pPr>
            <a:r>
              <a:rPr lang="zh-CN" altLang="en-US" sz="2400" b="1" dirty="0">
                <a:solidFill>
                  <a:schemeClr val="hlink"/>
                </a:solidFill>
              </a:rPr>
              <a:t>一级毒害品又分为：</a:t>
            </a:r>
            <a:endParaRPr lang="zh-CN" altLang="en-US" sz="2400" b="1" dirty="0">
              <a:solidFill>
                <a:schemeClr val="hlink"/>
              </a:solidFill>
            </a:endParaRPr>
          </a:p>
          <a:p>
            <a:pPr marL="457200" lvl="1" indent="0" algn="just" eaLnBrk="1" hangingPunct="1">
              <a:lnSpc>
                <a:spcPct val="105000"/>
              </a:lnSpc>
              <a:spcBef>
                <a:spcPct val="0"/>
              </a:spcBef>
              <a:buClrTx/>
              <a:buSzTx/>
              <a:buFontTx/>
              <a:buNone/>
            </a:pPr>
            <a:r>
              <a:rPr lang="zh-CN" altLang="en-US" sz="2000" b="1" dirty="0"/>
              <a:t>一级无机毒害品如氰化钾；三氧化</a:t>
            </a:r>
            <a:r>
              <a:rPr lang="en-US" altLang="zh-CN" sz="2000" b="1" dirty="0"/>
              <a:t>(</a:t>
            </a:r>
            <a:r>
              <a:rPr lang="zh-CN" altLang="en-US" sz="2000" b="1" dirty="0"/>
              <a:t>二</a:t>
            </a:r>
            <a:r>
              <a:rPr lang="en-US" altLang="zh-CN" sz="2000" b="1" dirty="0"/>
              <a:t>)</a:t>
            </a:r>
            <a:r>
              <a:rPr lang="zh-CN" altLang="en-US" sz="2000" b="1" dirty="0"/>
              <a:t>砷等；</a:t>
            </a:r>
            <a:endParaRPr lang="zh-CN" altLang="en-US" sz="2000" b="1" dirty="0"/>
          </a:p>
          <a:p>
            <a:pPr marL="457200" lvl="1" indent="0" algn="just" eaLnBrk="1" hangingPunct="1">
              <a:lnSpc>
                <a:spcPct val="105000"/>
              </a:lnSpc>
              <a:spcBef>
                <a:spcPct val="0"/>
              </a:spcBef>
              <a:buClrTx/>
              <a:buSzTx/>
              <a:buFontTx/>
              <a:buNone/>
            </a:pPr>
            <a:r>
              <a:rPr lang="zh-CN" altLang="en-US" sz="2000" b="1" dirty="0"/>
              <a:t>一级有机毒害品如有机磷、硫的化合物</a:t>
            </a:r>
            <a:r>
              <a:rPr lang="en-US" altLang="zh-CN" sz="2000" b="1" dirty="0"/>
              <a:t>(</a:t>
            </a:r>
            <a:r>
              <a:rPr lang="zh-CN" altLang="en-US" sz="2000" b="1" dirty="0"/>
              <a:t>农药</a:t>
            </a:r>
            <a:r>
              <a:rPr lang="en-US" altLang="zh-CN" sz="2000" b="1" dirty="0"/>
              <a:t>)</a:t>
            </a:r>
            <a:r>
              <a:rPr lang="zh-CN" altLang="en-US" sz="2000" b="1" dirty="0"/>
              <a:t>等。</a:t>
            </a:r>
            <a:endParaRPr lang="zh-CN" altLang="en-US" sz="2000" b="1" dirty="0"/>
          </a:p>
          <a:p>
            <a:pPr marL="457200" lvl="1" indent="0" algn="just" eaLnBrk="1" hangingPunct="1">
              <a:lnSpc>
                <a:spcPct val="105000"/>
              </a:lnSpc>
              <a:spcBef>
                <a:spcPct val="0"/>
              </a:spcBef>
              <a:buClrTx/>
              <a:buSzTx/>
              <a:buFontTx/>
              <a:buNone/>
            </a:pPr>
            <a:endParaRPr lang="zh-CN" altLang="en-US" sz="2000" b="1" dirty="0"/>
          </a:p>
          <a:p>
            <a:pPr marL="0" lvl="0" indent="0" algn="ctr" eaLnBrk="1" hangingPunct="1">
              <a:lnSpc>
                <a:spcPct val="105000"/>
              </a:lnSpc>
              <a:spcBef>
                <a:spcPct val="0"/>
              </a:spcBef>
              <a:buClrTx/>
              <a:buSzTx/>
              <a:buFontTx/>
              <a:buNone/>
            </a:pPr>
            <a:r>
              <a:rPr lang="zh-CN" altLang="en-US" sz="3600" dirty="0">
                <a:solidFill>
                  <a:srgbClr val="FF0000"/>
                </a:solidFill>
                <a:latin typeface="隶书" pitchFamily="49" charset="-122"/>
                <a:ea typeface="隶书" pitchFamily="49" charset="-122"/>
              </a:rPr>
              <a:t>凡是一级毒害品都属于剧毒品</a:t>
            </a:r>
            <a:endParaRPr lang="zh-CN" altLang="en-US" sz="3600" dirty="0">
              <a:solidFill>
                <a:srgbClr val="FF0000"/>
              </a:solidFill>
              <a:latin typeface="隶书" pitchFamily="49" charset="-122"/>
              <a:ea typeface="隶书" pitchFamily="49" charset="-122"/>
            </a:endParaRPr>
          </a:p>
        </p:txBody>
      </p:sp>
      <p:sp>
        <p:nvSpPr>
          <p:cNvPr id="30724" name="Text Box 14"/>
          <p:cNvSpPr txBox="1"/>
          <p:nvPr/>
        </p:nvSpPr>
        <p:spPr>
          <a:xfrm>
            <a:off x="304800" y="457200"/>
            <a:ext cx="8534400" cy="4556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二、储存毒害性商品的分类</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3900"/>
                                        </p:tgtEl>
                                        <p:attrNameLst>
                                          <p:attrName>style.visibility</p:attrName>
                                        </p:attrNameLst>
                                      </p:cBhvr>
                                      <p:to>
                                        <p:strVal val="visible"/>
                                      </p:to>
                                    </p:set>
                                    <p:anim calcmode="lin" valueType="num">
                                      <p:cBhvr additive="base">
                                        <p:cTn id="7" dur="500" fill="hold"/>
                                        <p:tgtEl>
                                          <p:spTgt spid="293900"/>
                                        </p:tgtEl>
                                        <p:attrNameLst>
                                          <p:attrName>ppt_x</p:attrName>
                                        </p:attrNameLst>
                                      </p:cBhvr>
                                      <p:tavLst>
                                        <p:tav tm="0">
                                          <p:val>
                                            <p:strVal val="0-#ppt_w/2"/>
                                          </p:val>
                                        </p:tav>
                                        <p:tav tm="100000">
                                          <p:val>
                                            <p:strVal val="#ppt_x"/>
                                          </p:val>
                                        </p:tav>
                                      </p:tavLst>
                                    </p:anim>
                                    <p:anim calcmode="lin" valueType="num">
                                      <p:cBhvr additive="base">
                                        <p:cTn id="8" dur="500" fill="hold"/>
                                        <p:tgtEl>
                                          <p:spTgt spid="2939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95948" name="Rectangle 12"/>
          <p:cNvSpPr/>
          <p:nvPr/>
        </p:nvSpPr>
        <p:spPr>
          <a:xfrm>
            <a:off x="533400" y="1606550"/>
            <a:ext cx="8001000" cy="38798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15000"/>
              </a:lnSpc>
              <a:spcBef>
                <a:spcPct val="0"/>
              </a:spcBef>
              <a:buClrTx/>
              <a:buSzTx/>
              <a:buFontTx/>
              <a:buNone/>
            </a:pPr>
            <a:r>
              <a:rPr lang="zh-CN" altLang="en-US" sz="2400" b="1" dirty="0"/>
              <a:t>毒害品</a:t>
            </a:r>
            <a:r>
              <a:rPr lang="zh-CN" altLang="en-US" sz="2400" b="1" dirty="0">
                <a:solidFill>
                  <a:schemeClr val="accent2"/>
                </a:solidFill>
              </a:rPr>
              <a:t>按毒性大小划分的标准是：</a:t>
            </a:r>
            <a:endParaRPr lang="zh-CN" altLang="en-US" sz="2400" b="1" dirty="0">
              <a:solidFill>
                <a:schemeClr val="accent2"/>
              </a:solidFill>
            </a:endParaRPr>
          </a:p>
          <a:p>
            <a:pPr marL="0" lvl="0" indent="0" algn="just" eaLnBrk="1" hangingPunct="1">
              <a:lnSpc>
                <a:spcPct val="115000"/>
              </a:lnSpc>
              <a:spcBef>
                <a:spcPct val="0"/>
              </a:spcBef>
              <a:buClrTx/>
              <a:buSzTx/>
              <a:buFontTx/>
              <a:buNone/>
            </a:pPr>
            <a:endParaRPr lang="zh-CN" altLang="en-US" sz="2400" b="1" dirty="0"/>
          </a:p>
          <a:p>
            <a:pPr marL="0" lvl="0" indent="0" algn="just" eaLnBrk="1" hangingPunct="1">
              <a:lnSpc>
                <a:spcPct val="115000"/>
              </a:lnSpc>
              <a:spcBef>
                <a:spcPct val="0"/>
              </a:spcBef>
              <a:buClrTx/>
              <a:buSzTx/>
              <a:buFontTx/>
              <a:buNone/>
            </a:pPr>
            <a:r>
              <a:rPr lang="zh-CN" altLang="en-US" b="1" dirty="0"/>
              <a:t>二级毒害品：</a:t>
            </a:r>
            <a:r>
              <a:rPr lang="zh-CN" altLang="en-US" b="1" dirty="0">
                <a:solidFill>
                  <a:srgbClr val="993300"/>
                </a:solidFill>
              </a:rPr>
              <a:t>经口摄取半数致死量：固体</a:t>
            </a:r>
            <a:r>
              <a:rPr lang="en-US" altLang="zh-CN" b="1" dirty="0">
                <a:solidFill>
                  <a:srgbClr val="993300"/>
                </a:solidFill>
              </a:rPr>
              <a:t>LD</a:t>
            </a:r>
            <a:r>
              <a:rPr lang="en-US" altLang="zh-CN" b="1" baseline="-30000" dirty="0">
                <a:solidFill>
                  <a:srgbClr val="993300"/>
                </a:solidFill>
              </a:rPr>
              <a:t>50</a:t>
            </a:r>
            <a:r>
              <a:rPr lang="zh-CN" altLang="en-US" b="1" dirty="0">
                <a:solidFill>
                  <a:srgbClr val="993300"/>
                </a:solidFill>
              </a:rPr>
              <a:t>＞</a:t>
            </a:r>
            <a:r>
              <a:rPr lang="en-US" altLang="zh-CN" b="1" dirty="0">
                <a:solidFill>
                  <a:srgbClr val="993300"/>
                </a:solidFill>
              </a:rPr>
              <a:t>50-500mg/kg,</a:t>
            </a:r>
            <a:r>
              <a:rPr lang="zh-CN" altLang="en-US" b="1" dirty="0">
                <a:solidFill>
                  <a:srgbClr val="993300"/>
                </a:solidFill>
              </a:rPr>
              <a:t>液体</a:t>
            </a:r>
            <a:r>
              <a:rPr lang="en-US" altLang="zh-CN" b="1" dirty="0">
                <a:solidFill>
                  <a:srgbClr val="993300"/>
                </a:solidFill>
              </a:rPr>
              <a:t>LD</a:t>
            </a:r>
            <a:r>
              <a:rPr lang="en-US" altLang="zh-CN" b="1" baseline="-30000" dirty="0">
                <a:solidFill>
                  <a:srgbClr val="993300"/>
                </a:solidFill>
              </a:rPr>
              <a:t>50</a:t>
            </a:r>
            <a:r>
              <a:rPr lang="zh-CN" altLang="en-US" b="1" dirty="0">
                <a:solidFill>
                  <a:srgbClr val="993300"/>
                </a:solidFill>
              </a:rPr>
              <a:t>＞</a:t>
            </a:r>
            <a:r>
              <a:rPr lang="en-US" altLang="zh-CN" b="1" dirty="0">
                <a:solidFill>
                  <a:srgbClr val="993300"/>
                </a:solidFill>
              </a:rPr>
              <a:t>200-2000mg/kg</a:t>
            </a:r>
            <a:r>
              <a:rPr lang="zh-CN" altLang="en-US" b="1" dirty="0">
                <a:solidFill>
                  <a:srgbClr val="993300"/>
                </a:solidFill>
              </a:rPr>
              <a:t>；经皮肤接触</a:t>
            </a:r>
            <a:r>
              <a:rPr lang="en-US" altLang="zh-CN" b="1" dirty="0">
                <a:solidFill>
                  <a:srgbClr val="993300"/>
                </a:solidFill>
              </a:rPr>
              <a:t>24h</a:t>
            </a:r>
            <a:r>
              <a:rPr lang="zh-CN" altLang="en-US" b="1" dirty="0">
                <a:solidFill>
                  <a:srgbClr val="993300"/>
                </a:solidFill>
              </a:rPr>
              <a:t>半数致死量</a:t>
            </a:r>
            <a:r>
              <a:rPr lang="en-US" altLang="zh-CN" b="1" dirty="0">
                <a:solidFill>
                  <a:srgbClr val="993300"/>
                </a:solidFill>
              </a:rPr>
              <a:t>LD</a:t>
            </a:r>
            <a:r>
              <a:rPr lang="en-US" altLang="zh-CN" b="1" baseline="-30000" dirty="0">
                <a:solidFill>
                  <a:srgbClr val="993300"/>
                </a:solidFill>
              </a:rPr>
              <a:t>50</a:t>
            </a:r>
            <a:r>
              <a:rPr lang="zh-CN" altLang="en-US" b="1" dirty="0">
                <a:solidFill>
                  <a:srgbClr val="993300"/>
                </a:solidFill>
              </a:rPr>
              <a:t>＞</a:t>
            </a:r>
            <a:r>
              <a:rPr lang="en-US" altLang="zh-CN" b="1" dirty="0">
                <a:solidFill>
                  <a:srgbClr val="993300"/>
                </a:solidFill>
              </a:rPr>
              <a:t>200-1000mg/kg;</a:t>
            </a:r>
            <a:r>
              <a:rPr lang="zh-CN" altLang="en-US" b="1" dirty="0">
                <a:solidFill>
                  <a:srgbClr val="993300"/>
                </a:solidFill>
              </a:rPr>
              <a:t>粉尘、烟雾吸入半数致死浓度</a:t>
            </a:r>
            <a:r>
              <a:rPr lang="en-US" altLang="zh-CN" b="1" dirty="0">
                <a:solidFill>
                  <a:srgbClr val="993300"/>
                </a:solidFill>
              </a:rPr>
              <a:t>LC</a:t>
            </a:r>
            <a:r>
              <a:rPr lang="en-US" altLang="zh-CN" b="1" baseline="-30000" dirty="0">
                <a:solidFill>
                  <a:srgbClr val="993300"/>
                </a:solidFill>
              </a:rPr>
              <a:t>50</a:t>
            </a:r>
            <a:r>
              <a:rPr lang="zh-CN" altLang="en-US" b="1" dirty="0">
                <a:solidFill>
                  <a:srgbClr val="993300"/>
                </a:solidFill>
              </a:rPr>
              <a:t>＞</a:t>
            </a:r>
            <a:r>
              <a:rPr lang="en-US" altLang="zh-CN" b="1" dirty="0">
                <a:solidFill>
                  <a:srgbClr val="993300"/>
                </a:solidFill>
              </a:rPr>
              <a:t>2-10mg/L</a:t>
            </a:r>
            <a:r>
              <a:rPr lang="zh-CN" altLang="en-US" b="1" dirty="0">
                <a:solidFill>
                  <a:srgbClr val="993300"/>
                </a:solidFill>
              </a:rPr>
              <a:t>及蒸气吸入半数致死浓度</a:t>
            </a:r>
            <a:r>
              <a:rPr lang="en-US" altLang="zh-CN" b="1" dirty="0">
                <a:solidFill>
                  <a:srgbClr val="993300"/>
                </a:solidFill>
              </a:rPr>
              <a:t>LC</a:t>
            </a:r>
            <a:r>
              <a:rPr lang="en-US" altLang="zh-CN" b="1" baseline="-30000" dirty="0">
                <a:solidFill>
                  <a:srgbClr val="993300"/>
                </a:solidFill>
              </a:rPr>
              <a:t>50</a:t>
            </a:r>
            <a:r>
              <a:rPr lang="zh-CN" altLang="en-US" b="1" dirty="0">
                <a:solidFill>
                  <a:srgbClr val="993300"/>
                </a:solidFill>
              </a:rPr>
              <a:t>＞</a:t>
            </a:r>
            <a:r>
              <a:rPr lang="en-US" altLang="zh-CN" b="1" dirty="0">
                <a:solidFill>
                  <a:srgbClr val="993300"/>
                </a:solidFill>
              </a:rPr>
              <a:t>200-1000ml/m</a:t>
            </a:r>
            <a:r>
              <a:rPr lang="en-US" altLang="zh-CN" b="1" baseline="30000" dirty="0">
                <a:solidFill>
                  <a:srgbClr val="993300"/>
                </a:solidFill>
              </a:rPr>
              <a:t>3</a:t>
            </a:r>
            <a:r>
              <a:rPr lang="zh-CN" altLang="en-US" b="1" dirty="0">
                <a:solidFill>
                  <a:srgbClr val="993300"/>
                </a:solidFill>
              </a:rPr>
              <a:t>。</a:t>
            </a:r>
            <a:endParaRPr lang="zh-CN" altLang="en-US" b="1" dirty="0">
              <a:solidFill>
                <a:srgbClr val="993300"/>
              </a:solidFill>
            </a:endParaRPr>
          </a:p>
          <a:p>
            <a:pPr marL="0" lvl="0" indent="0" algn="just" eaLnBrk="1" hangingPunct="1">
              <a:lnSpc>
                <a:spcPct val="115000"/>
              </a:lnSpc>
              <a:spcBef>
                <a:spcPct val="0"/>
              </a:spcBef>
              <a:buClrTx/>
              <a:buSzTx/>
              <a:buFontTx/>
              <a:buNone/>
            </a:pPr>
            <a:endParaRPr lang="zh-CN" altLang="en-US" b="1" dirty="0"/>
          </a:p>
          <a:p>
            <a:pPr marL="0" lvl="0" indent="0" algn="just" eaLnBrk="1" hangingPunct="1">
              <a:lnSpc>
                <a:spcPct val="115000"/>
              </a:lnSpc>
              <a:spcBef>
                <a:spcPct val="0"/>
              </a:spcBef>
              <a:buClrTx/>
              <a:buSzTx/>
              <a:buFontTx/>
              <a:buNone/>
            </a:pPr>
            <a:r>
              <a:rPr lang="zh-CN" altLang="en-US" sz="2400" b="1" dirty="0">
                <a:solidFill>
                  <a:schemeClr val="hlink"/>
                </a:solidFill>
              </a:rPr>
              <a:t>二级毒害品又分为：</a:t>
            </a:r>
            <a:endParaRPr lang="zh-CN" altLang="en-US" sz="2400" b="1" dirty="0">
              <a:solidFill>
                <a:schemeClr val="hlink"/>
              </a:solidFill>
            </a:endParaRPr>
          </a:p>
          <a:p>
            <a:pPr marL="457200" lvl="1" indent="0" algn="just" eaLnBrk="1" hangingPunct="1">
              <a:lnSpc>
                <a:spcPct val="115000"/>
              </a:lnSpc>
              <a:spcBef>
                <a:spcPct val="0"/>
              </a:spcBef>
              <a:buClrTx/>
              <a:buSzTx/>
              <a:buFontTx/>
              <a:buNone/>
            </a:pPr>
            <a:r>
              <a:rPr lang="zh-CN" altLang="en-US" sz="2000" b="1" dirty="0"/>
              <a:t>二级无机毒害品。如汞、铅、钡、氟的化合物等。</a:t>
            </a:r>
            <a:endParaRPr lang="zh-CN" altLang="en-US" sz="2000" b="1" dirty="0"/>
          </a:p>
          <a:p>
            <a:pPr marL="457200" lvl="1" indent="0" algn="just" eaLnBrk="1" hangingPunct="1">
              <a:lnSpc>
                <a:spcPct val="115000"/>
              </a:lnSpc>
              <a:spcBef>
                <a:spcPct val="0"/>
              </a:spcBef>
              <a:buClrTx/>
              <a:buSzTx/>
              <a:buFontTx/>
              <a:buNone/>
            </a:pPr>
            <a:r>
              <a:rPr lang="zh-CN" altLang="en-US" sz="2000" b="1" dirty="0"/>
              <a:t>二级有机毒害品。如二苯汞等。</a:t>
            </a:r>
            <a:r>
              <a:rPr lang="zh-CN" altLang="en-US" sz="2400" dirty="0"/>
              <a:t>         </a:t>
            </a:r>
            <a:endParaRPr lang="zh-CN" altLang="en-US" sz="2400" dirty="0"/>
          </a:p>
        </p:txBody>
      </p:sp>
      <p:sp>
        <p:nvSpPr>
          <p:cNvPr id="32772" name="Text Box 14"/>
          <p:cNvSpPr txBox="1"/>
          <p:nvPr/>
        </p:nvSpPr>
        <p:spPr>
          <a:xfrm>
            <a:off x="304800" y="457200"/>
            <a:ext cx="8534400" cy="4556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二、储存毒害性商品的分类</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5948"/>
                                        </p:tgtEl>
                                        <p:attrNameLst>
                                          <p:attrName>style.visibility</p:attrName>
                                        </p:attrNameLst>
                                      </p:cBhvr>
                                      <p:to>
                                        <p:strVal val="visible"/>
                                      </p:to>
                                    </p:set>
                                    <p:anim calcmode="lin" valueType="num">
                                      <p:cBhvr additive="base">
                                        <p:cTn id="7" dur="500" fill="hold"/>
                                        <p:tgtEl>
                                          <p:spTgt spid="295948"/>
                                        </p:tgtEl>
                                        <p:attrNameLst>
                                          <p:attrName>ppt_x</p:attrName>
                                        </p:attrNameLst>
                                      </p:cBhvr>
                                      <p:tavLst>
                                        <p:tav tm="0">
                                          <p:val>
                                            <p:strVal val="0-#ppt_w/2"/>
                                          </p:val>
                                        </p:tav>
                                        <p:tav tm="100000">
                                          <p:val>
                                            <p:strVal val="#ppt_x"/>
                                          </p:val>
                                        </p:tav>
                                      </p:tavLst>
                                    </p:anim>
                                    <p:anim calcmode="lin" valueType="num">
                                      <p:cBhvr additive="base">
                                        <p:cTn id="8" dur="500" fill="hold"/>
                                        <p:tgtEl>
                                          <p:spTgt spid="2959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96972" name="Rectangle 12"/>
          <p:cNvSpPr/>
          <p:nvPr/>
        </p:nvSpPr>
        <p:spPr>
          <a:xfrm>
            <a:off x="304800" y="1828800"/>
            <a:ext cx="8458200" cy="31845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20000"/>
              </a:lnSpc>
              <a:spcBef>
                <a:spcPct val="0"/>
              </a:spcBef>
              <a:buClrTx/>
              <a:buSzTx/>
              <a:buFontTx/>
              <a:buNone/>
            </a:pPr>
            <a:r>
              <a:rPr lang="zh-CN" altLang="en-US" sz="3200" b="1" dirty="0">
                <a:solidFill>
                  <a:schemeClr val="accent2"/>
                </a:solidFill>
              </a:rPr>
              <a:t>按腐蚀性强度和化学组成可分为</a:t>
            </a:r>
            <a:endParaRPr lang="zh-CN" altLang="en-US" sz="3200" b="1" dirty="0">
              <a:solidFill>
                <a:schemeClr val="accent2"/>
              </a:solidFill>
            </a:endParaRPr>
          </a:p>
          <a:p>
            <a:pPr marL="0" lvl="0" indent="381000" algn="just" eaLnBrk="1" hangingPunct="1">
              <a:lnSpc>
                <a:spcPct val="120000"/>
              </a:lnSpc>
              <a:spcBef>
                <a:spcPct val="0"/>
              </a:spcBef>
              <a:buClrTx/>
              <a:buSzTx/>
              <a:buFontTx/>
              <a:buNone/>
            </a:pPr>
            <a:endParaRPr lang="zh-CN" altLang="en-US" sz="3200" b="1" dirty="0">
              <a:solidFill>
                <a:schemeClr val="accent2"/>
              </a:solidFill>
            </a:endParaRPr>
          </a:p>
          <a:p>
            <a:pPr marL="0" lvl="0" indent="381000" algn="just">
              <a:lnSpc>
                <a:spcPct val="150000"/>
              </a:lnSpc>
              <a:spcBef>
                <a:spcPct val="0"/>
              </a:spcBef>
              <a:buClrTx/>
              <a:buSzTx/>
              <a:buFontTx/>
              <a:buNone/>
            </a:pPr>
            <a:r>
              <a:rPr lang="zh-CN" altLang="en-US" sz="2800" b="1" dirty="0">
                <a:solidFill>
                  <a:srgbClr val="993300"/>
                </a:solidFill>
                <a:latin typeface="黑体" panose="02010609060101010101" pitchFamily="49" charset="-122"/>
                <a:ea typeface="黑体" panose="02010609060101010101" pitchFamily="49" charset="-122"/>
              </a:rPr>
              <a:t>酸性腐蚀品：一级酸性腐蚀品、二级酸性腐蚀品</a:t>
            </a:r>
            <a:endParaRPr lang="zh-CN" altLang="en-US" sz="2800" b="1" dirty="0">
              <a:solidFill>
                <a:srgbClr val="993300"/>
              </a:solidFill>
              <a:latin typeface="黑体" panose="02010609060101010101" pitchFamily="49" charset="-122"/>
              <a:ea typeface="黑体" panose="02010609060101010101" pitchFamily="49" charset="-122"/>
            </a:endParaRPr>
          </a:p>
          <a:p>
            <a:pPr marL="0" lvl="0" indent="381000" algn="just">
              <a:lnSpc>
                <a:spcPct val="150000"/>
              </a:lnSpc>
              <a:spcBef>
                <a:spcPct val="0"/>
              </a:spcBef>
              <a:buClrTx/>
              <a:buSzTx/>
              <a:buFontTx/>
              <a:buNone/>
            </a:pPr>
            <a:r>
              <a:rPr lang="zh-CN" altLang="en-US" sz="2800" b="1" dirty="0">
                <a:solidFill>
                  <a:srgbClr val="993300"/>
                </a:solidFill>
                <a:latin typeface="黑体" panose="02010609060101010101" pitchFamily="49" charset="-122"/>
                <a:ea typeface="黑体" panose="02010609060101010101" pitchFamily="49" charset="-122"/>
              </a:rPr>
              <a:t>碱性腐蚀品：一级碱性腐蚀品、二级碱性腐蚀品</a:t>
            </a:r>
            <a:endParaRPr lang="zh-CN" altLang="en-US" sz="2800" b="1" dirty="0">
              <a:solidFill>
                <a:srgbClr val="993300"/>
              </a:solidFill>
              <a:latin typeface="黑体" panose="02010609060101010101" pitchFamily="49" charset="-122"/>
              <a:ea typeface="黑体" panose="02010609060101010101" pitchFamily="49" charset="-122"/>
            </a:endParaRPr>
          </a:p>
          <a:p>
            <a:pPr marL="0" lvl="0" indent="381000">
              <a:lnSpc>
                <a:spcPct val="150000"/>
              </a:lnSpc>
              <a:spcBef>
                <a:spcPct val="0"/>
              </a:spcBef>
              <a:buClrTx/>
              <a:buSzTx/>
              <a:buFontTx/>
              <a:buNone/>
            </a:pPr>
            <a:r>
              <a:rPr lang="zh-CN" altLang="en-US" sz="2800" b="1" dirty="0">
                <a:solidFill>
                  <a:srgbClr val="993300"/>
                </a:solidFill>
                <a:latin typeface="黑体" panose="02010609060101010101" pitchFamily="49" charset="-122"/>
                <a:ea typeface="黑体" panose="02010609060101010101" pitchFamily="49" charset="-122"/>
              </a:rPr>
              <a:t>其他腐蚀品：一级其他腐蚀品、二级其他腐蚀品 </a:t>
            </a:r>
            <a:endParaRPr lang="zh-CN" altLang="en-US" sz="2800" b="1" dirty="0">
              <a:solidFill>
                <a:srgbClr val="993300"/>
              </a:solidFill>
              <a:latin typeface="黑体" panose="02010609060101010101" pitchFamily="49" charset="-122"/>
              <a:ea typeface="黑体" panose="02010609060101010101" pitchFamily="49" charset="-122"/>
            </a:endParaRPr>
          </a:p>
        </p:txBody>
      </p:sp>
      <p:sp>
        <p:nvSpPr>
          <p:cNvPr id="33796" name="Text Box 15"/>
          <p:cNvSpPr txBox="1"/>
          <p:nvPr/>
        </p:nvSpPr>
        <p:spPr>
          <a:xfrm>
            <a:off x="304800" y="457200"/>
            <a:ext cx="8534400" cy="4556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三、储存腐蚀性商品的分类 </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6972"/>
                                        </p:tgtEl>
                                        <p:attrNameLst>
                                          <p:attrName>style.visibility</p:attrName>
                                        </p:attrNameLst>
                                      </p:cBhvr>
                                      <p:to>
                                        <p:strVal val="visible"/>
                                      </p:to>
                                    </p:set>
                                    <p:anim calcmode="lin" valueType="num">
                                      <p:cBhvr additive="base">
                                        <p:cTn id="7" dur="500" fill="hold"/>
                                        <p:tgtEl>
                                          <p:spTgt spid="296972"/>
                                        </p:tgtEl>
                                        <p:attrNameLst>
                                          <p:attrName>ppt_x</p:attrName>
                                        </p:attrNameLst>
                                      </p:cBhvr>
                                      <p:tavLst>
                                        <p:tav tm="0">
                                          <p:val>
                                            <p:strVal val="0-#ppt_w/2"/>
                                          </p:val>
                                        </p:tav>
                                        <p:tav tm="100000">
                                          <p:val>
                                            <p:strVal val="#ppt_x"/>
                                          </p:val>
                                        </p:tav>
                                      </p:tavLst>
                                    </p:anim>
                                    <p:anim calcmode="lin" valueType="num">
                                      <p:cBhvr additive="base">
                                        <p:cTn id="8" dur="500" fill="hold"/>
                                        <p:tgtEl>
                                          <p:spTgt spid="2969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97996" name="Rectangle 12"/>
          <p:cNvSpPr/>
          <p:nvPr/>
        </p:nvSpPr>
        <p:spPr>
          <a:xfrm>
            <a:off x="457200" y="1725613"/>
            <a:ext cx="8153400" cy="4181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40000"/>
              </a:lnSpc>
              <a:spcBef>
                <a:spcPct val="0"/>
              </a:spcBef>
              <a:buClrTx/>
              <a:buSzTx/>
              <a:buFontTx/>
              <a:buNone/>
            </a:pPr>
            <a:r>
              <a:rPr lang="zh-CN" altLang="en-US" sz="2400" b="1" dirty="0">
                <a:solidFill>
                  <a:srgbClr val="993300"/>
                </a:solidFill>
                <a:latin typeface="黑体" panose="02010609060101010101" pitchFamily="49" charset="-122"/>
                <a:ea typeface="黑体" panose="02010609060101010101" pitchFamily="49" charset="-122"/>
              </a:rPr>
              <a:t>一级腐蚀品：能使动物皮肤在</a:t>
            </a:r>
            <a:r>
              <a:rPr lang="en-US" altLang="zh-CN" sz="2400" b="1" dirty="0">
                <a:solidFill>
                  <a:srgbClr val="993300"/>
                </a:solidFill>
                <a:latin typeface="黑体" panose="02010609060101010101" pitchFamily="49" charset="-122"/>
                <a:ea typeface="黑体" panose="02010609060101010101" pitchFamily="49" charset="-122"/>
              </a:rPr>
              <a:t>3min</a:t>
            </a:r>
            <a:r>
              <a:rPr lang="zh-CN" altLang="en-US" sz="2400" b="1" dirty="0">
                <a:solidFill>
                  <a:srgbClr val="993300"/>
                </a:solidFill>
                <a:latin typeface="黑体" panose="02010609060101010101" pitchFamily="49" charset="-122"/>
                <a:ea typeface="黑体" panose="02010609060101010101" pitchFamily="49" charset="-122"/>
              </a:rPr>
              <a:t>内出现可见坏死现象，或能在</a:t>
            </a:r>
            <a:r>
              <a:rPr lang="en-US" altLang="zh-CN" sz="2400" b="1" dirty="0">
                <a:solidFill>
                  <a:srgbClr val="993300"/>
                </a:solidFill>
                <a:latin typeface="黑体" panose="02010609060101010101" pitchFamily="49" charset="-122"/>
                <a:ea typeface="黑体" panose="02010609060101010101" pitchFamily="49" charset="-122"/>
              </a:rPr>
              <a:t>3-60min</a:t>
            </a:r>
            <a:r>
              <a:rPr lang="zh-CN" altLang="en-US" sz="2400" b="1" dirty="0">
                <a:solidFill>
                  <a:srgbClr val="993300"/>
                </a:solidFill>
                <a:latin typeface="黑体" panose="02010609060101010101" pitchFamily="49" charset="-122"/>
                <a:ea typeface="黑体" panose="02010609060101010101" pitchFamily="49" charset="-122"/>
              </a:rPr>
              <a:t>出现可见坏死现象的同时产生有毒蒸气。</a:t>
            </a:r>
            <a:endParaRPr lang="zh-CN" altLang="en-US" sz="2400" b="1" dirty="0">
              <a:solidFill>
                <a:srgbClr val="993300"/>
              </a:solidFill>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endParaRPr lang="zh-CN" altLang="en-US" sz="2400" b="1" dirty="0">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r>
              <a:rPr lang="zh-CN" altLang="en-US" sz="2400" b="1" dirty="0">
                <a:latin typeface="黑体" panose="02010609060101010101" pitchFamily="49" charset="-122"/>
                <a:ea typeface="黑体" panose="02010609060101010101" pitchFamily="49" charset="-122"/>
              </a:rPr>
              <a:t>一级无机酸性腐蚀品。如硝酸、硫酸、五氯化磷、二氯化硫等。</a:t>
            </a:r>
            <a:endParaRPr lang="zh-CN" altLang="en-US" sz="2400" b="1" dirty="0">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r>
              <a:rPr lang="zh-CN" altLang="en-US" sz="2400" b="1" dirty="0">
                <a:latin typeface="黑体" panose="02010609060101010101" pitchFamily="49" charset="-122"/>
                <a:ea typeface="黑体" panose="02010609060101010101" pitchFamily="49" charset="-122"/>
              </a:rPr>
              <a:t>一级有机酸性腐蚀品。如甲酸、氯乙酰氯等。</a:t>
            </a:r>
            <a:endParaRPr lang="zh-CN" altLang="en-US" sz="2400" b="1" dirty="0">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r>
              <a:rPr lang="zh-CN" altLang="en-US" sz="2400" b="1" dirty="0">
                <a:latin typeface="黑体" panose="02010609060101010101" pitchFamily="49" charset="-122"/>
                <a:ea typeface="黑体" panose="02010609060101010101" pitchFamily="49" charset="-122"/>
              </a:rPr>
              <a:t>一级无机碱性腐蚀品。如氢氧化钠、硫化钠等。</a:t>
            </a:r>
            <a:endParaRPr lang="zh-CN" altLang="en-US" sz="2400" b="1" dirty="0">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r>
              <a:rPr lang="zh-CN" altLang="en-US" sz="2400" b="1" dirty="0">
                <a:latin typeface="黑体" panose="02010609060101010101" pitchFamily="49" charset="-122"/>
                <a:ea typeface="黑体" panose="02010609060101010101" pitchFamily="49" charset="-122"/>
              </a:rPr>
              <a:t>一级有机碱性腐蚀品。如乙醇钠、二丁胺等。</a:t>
            </a:r>
            <a:endParaRPr lang="zh-CN" altLang="en-US" sz="2400" b="1" dirty="0">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r>
              <a:rPr lang="zh-CN" altLang="en-US" sz="2400" b="1" dirty="0">
                <a:latin typeface="黑体" panose="02010609060101010101" pitchFamily="49" charset="-122"/>
                <a:ea typeface="黑体" panose="02010609060101010101" pitchFamily="49" charset="-122"/>
              </a:rPr>
              <a:t>一级其他腐蚀品。如苯酚钠、氟化铬等。</a:t>
            </a:r>
            <a:endParaRPr lang="zh-CN" altLang="en-US" sz="2800" dirty="0">
              <a:solidFill>
                <a:srgbClr val="993300"/>
              </a:solidFill>
              <a:latin typeface="黑体" panose="02010609060101010101" pitchFamily="49" charset="-122"/>
              <a:ea typeface="黑体" panose="02010609060101010101" pitchFamily="49" charset="-122"/>
            </a:endParaRPr>
          </a:p>
        </p:txBody>
      </p:sp>
      <p:sp>
        <p:nvSpPr>
          <p:cNvPr id="34820" name="Text Box 14"/>
          <p:cNvSpPr txBox="1"/>
          <p:nvPr/>
        </p:nvSpPr>
        <p:spPr>
          <a:xfrm>
            <a:off x="304800" y="457200"/>
            <a:ext cx="8534400" cy="4556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三、储存腐蚀性商品的分类 </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97996"/>
                                        </p:tgtEl>
                                        <p:attrNameLst>
                                          <p:attrName>style.visibility</p:attrName>
                                        </p:attrNameLst>
                                      </p:cBhvr>
                                      <p:to>
                                        <p:strVal val="visible"/>
                                      </p:to>
                                    </p:set>
                                    <p:anim calcmode="lin" valueType="num">
                                      <p:cBhvr additive="base">
                                        <p:cTn id="7" dur="500" fill="hold"/>
                                        <p:tgtEl>
                                          <p:spTgt spid="297996"/>
                                        </p:tgtEl>
                                        <p:attrNameLst>
                                          <p:attrName>ppt_x</p:attrName>
                                        </p:attrNameLst>
                                      </p:cBhvr>
                                      <p:tavLst>
                                        <p:tav tm="0">
                                          <p:val>
                                            <p:strVal val="0-#ppt_w/2"/>
                                          </p:val>
                                        </p:tav>
                                        <p:tav tm="100000">
                                          <p:val>
                                            <p:strVal val="#ppt_x"/>
                                          </p:val>
                                        </p:tav>
                                      </p:tavLst>
                                    </p:anim>
                                    <p:anim calcmode="lin" valueType="num">
                                      <p:cBhvr additive="base">
                                        <p:cTn id="8" dur="500" fill="hold"/>
                                        <p:tgtEl>
                                          <p:spTgt spid="2979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00044" name="Rectangle 12"/>
          <p:cNvSpPr/>
          <p:nvPr/>
        </p:nvSpPr>
        <p:spPr>
          <a:xfrm>
            <a:off x="457200" y="1793875"/>
            <a:ext cx="8077200" cy="31591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20000"/>
              </a:lnSpc>
              <a:spcBef>
                <a:spcPct val="0"/>
              </a:spcBef>
              <a:buClrTx/>
              <a:buSzTx/>
              <a:buFontTx/>
              <a:buNone/>
            </a:pPr>
            <a:r>
              <a:rPr lang="zh-CN" altLang="en-US" sz="2400" b="1" dirty="0">
                <a:solidFill>
                  <a:srgbClr val="993300"/>
                </a:solidFill>
                <a:latin typeface="黑体" panose="02010609060101010101" pitchFamily="49" charset="-122"/>
                <a:ea typeface="黑体" panose="02010609060101010101" pitchFamily="49" charset="-122"/>
              </a:rPr>
              <a:t>二级腐蚀品：能使动物皮肤在</a:t>
            </a:r>
            <a:r>
              <a:rPr lang="en-US" altLang="zh-CN" sz="2400" b="1" dirty="0">
                <a:solidFill>
                  <a:srgbClr val="993300"/>
                </a:solidFill>
                <a:latin typeface="黑体" panose="02010609060101010101" pitchFamily="49" charset="-122"/>
                <a:ea typeface="黑体" panose="02010609060101010101" pitchFamily="49" charset="-122"/>
              </a:rPr>
              <a:t>4h</a:t>
            </a:r>
            <a:r>
              <a:rPr lang="zh-CN" altLang="en-US" sz="2400" b="1" dirty="0">
                <a:solidFill>
                  <a:srgbClr val="993300"/>
                </a:solidFill>
                <a:latin typeface="黑体" panose="02010609060101010101" pitchFamily="49" charset="-122"/>
                <a:ea typeface="黑体" panose="02010609060101010101" pitchFamily="49" charset="-122"/>
              </a:rPr>
              <a:t>内出现可见坏死现象，或在</a:t>
            </a:r>
            <a:r>
              <a:rPr lang="en-US" altLang="zh-CN" sz="2400" b="1" dirty="0">
                <a:solidFill>
                  <a:srgbClr val="993300"/>
                </a:solidFill>
                <a:latin typeface="黑体" panose="02010609060101010101" pitchFamily="49" charset="-122"/>
                <a:ea typeface="黑体" panose="02010609060101010101" pitchFamily="49" charset="-122"/>
              </a:rPr>
              <a:t>55℃</a:t>
            </a:r>
            <a:r>
              <a:rPr lang="zh-CN" altLang="en-US" sz="2400" b="1" dirty="0">
                <a:solidFill>
                  <a:srgbClr val="993300"/>
                </a:solidFill>
                <a:latin typeface="黑体" panose="02010609060101010101" pitchFamily="49" charset="-122"/>
                <a:ea typeface="黑体" panose="02010609060101010101" pitchFamily="49" charset="-122"/>
              </a:rPr>
              <a:t>时对钢或铝的表面年腐蚀率超过</a:t>
            </a:r>
            <a:r>
              <a:rPr lang="en-US" altLang="zh-CN" sz="2400" b="1" dirty="0">
                <a:solidFill>
                  <a:srgbClr val="993300"/>
                </a:solidFill>
                <a:latin typeface="黑体" panose="02010609060101010101" pitchFamily="49" charset="-122"/>
                <a:ea typeface="黑体" panose="02010609060101010101" pitchFamily="49" charset="-122"/>
              </a:rPr>
              <a:t>6.25mm</a:t>
            </a:r>
            <a:r>
              <a:rPr lang="zh-CN" altLang="en-US" sz="2400" b="1" dirty="0">
                <a:solidFill>
                  <a:srgbClr val="993300"/>
                </a:solidFill>
                <a:latin typeface="黑体" panose="02010609060101010101" pitchFamily="49" charset="-122"/>
                <a:ea typeface="黑体" panose="02010609060101010101" pitchFamily="49" charset="-122"/>
              </a:rPr>
              <a:t>的物品。</a:t>
            </a:r>
            <a:endParaRPr lang="zh-CN" altLang="en-US" sz="2400" b="1" dirty="0">
              <a:solidFill>
                <a:srgbClr val="993300"/>
              </a:solidFill>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endParaRPr lang="zh-CN" altLang="en-US" sz="2400" b="1" dirty="0">
              <a:solidFill>
                <a:srgbClr val="993300"/>
              </a:solidFill>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r>
              <a:rPr lang="zh-CN" altLang="en-US" sz="2400" b="1" dirty="0">
                <a:latin typeface="黑体" panose="02010609060101010101" pitchFamily="49" charset="-122"/>
                <a:ea typeface="黑体" panose="02010609060101010101" pitchFamily="49" charset="-122"/>
              </a:rPr>
              <a:t>二级无机酸性腐蚀品。如正磷酸、四溴化锡等。</a:t>
            </a:r>
            <a:endParaRPr lang="zh-CN" altLang="en-US" sz="2400" b="1" dirty="0">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r>
              <a:rPr lang="zh-CN" altLang="en-US" sz="2400" b="1" dirty="0">
                <a:latin typeface="黑体" panose="02010609060101010101" pitchFamily="49" charset="-122"/>
                <a:ea typeface="黑体" panose="02010609060101010101" pitchFamily="49" charset="-122"/>
              </a:rPr>
              <a:t>二级有机酸性腐蚀品。如冰醋酸、醋酸酐等。</a:t>
            </a:r>
            <a:endParaRPr lang="zh-CN" altLang="en-US" sz="2400" b="1" dirty="0">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r>
              <a:rPr lang="zh-CN" altLang="en-US" sz="2400" b="1" dirty="0">
                <a:latin typeface="黑体" panose="02010609060101010101" pitchFamily="49" charset="-122"/>
                <a:ea typeface="黑体" panose="02010609060101010101" pitchFamily="49" charset="-122"/>
              </a:rPr>
              <a:t>二级碱性腐蚀品。如氧化钙、二环己胺等。</a:t>
            </a:r>
            <a:endParaRPr lang="zh-CN" altLang="en-US" sz="2400" b="1" dirty="0">
              <a:latin typeface="黑体" panose="02010609060101010101" pitchFamily="49" charset="-122"/>
              <a:ea typeface="黑体" panose="02010609060101010101" pitchFamily="49" charset="-122"/>
            </a:endParaRPr>
          </a:p>
          <a:p>
            <a:pPr marL="0" lvl="0" indent="381000" algn="just" eaLnBrk="1" hangingPunct="1">
              <a:lnSpc>
                <a:spcPct val="120000"/>
              </a:lnSpc>
              <a:spcBef>
                <a:spcPct val="0"/>
              </a:spcBef>
              <a:buClrTx/>
              <a:buSzTx/>
              <a:buFontTx/>
              <a:buNone/>
            </a:pPr>
            <a:r>
              <a:rPr lang="zh-CN" altLang="en-US" sz="2400" b="1" dirty="0">
                <a:latin typeface="黑体" panose="02010609060101010101" pitchFamily="49" charset="-122"/>
                <a:ea typeface="黑体" panose="02010609060101010101" pitchFamily="49" charset="-122"/>
              </a:rPr>
              <a:t>二级其他腐蚀品。如次氯酸钠溶液等。</a:t>
            </a:r>
            <a:endParaRPr lang="zh-CN" altLang="en-US" sz="2400" b="1" dirty="0">
              <a:latin typeface="黑体" panose="02010609060101010101" pitchFamily="49" charset="-122"/>
              <a:ea typeface="黑体" panose="02010609060101010101" pitchFamily="49" charset="-122"/>
            </a:endParaRPr>
          </a:p>
        </p:txBody>
      </p:sp>
      <p:sp>
        <p:nvSpPr>
          <p:cNvPr id="36868" name="Text Box 14"/>
          <p:cNvSpPr txBox="1"/>
          <p:nvPr/>
        </p:nvSpPr>
        <p:spPr>
          <a:xfrm>
            <a:off x="304800" y="457200"/>
            <a:ext cx="8534400" cy="4556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三、储存腐蚀性商品的分类 </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0044"/>
                                        </p:tgtEl>
                                        <p:attrNameLst>
                                          <p:attrName>style.visibility</p:attrName>
                                        </p:attrNameLst>
                                      </p:cBhvr>
                                      <p:to>
                                        <p:strVal val="visible"/>
                                      </p:to>
                                    </p:set>
                                    <p:anim calcmode="lin" valueType="num">
                                      <p:cBhvr additive="base">
                                        <p:cTn id="7" dur="500" fill="hold"/>
                                        <p:tgtEl>
                                          <p:spTgt spid="300044"/>
                                        </p:tgtEl>
                                        <p:attrNameLst>
                                          <p:attrName>ppt_x</p:attrName>
                                        </p:attrNameLst>
                                      </p:cBhvr>
                                      <p:tavLst>
                                        <p:tav tm="0">
                                          <p:val>
                                            <p:strVal val="0-#ppt_w/2"/>
                                          </p:val>
                                        </p:tav>
                                        <p:tav tm="100000">
                                          <p:val>
                                            <p:strVal val="#ppt_x"/>
                                          </p:val>
                                        </p:tav>
                                      </p:tavLst>
                                    </p:anim>
                                    <p:anim calcmode="lin" valueType="num">
                                      <p:cBhvr additive="base">
                                        <p:cTn id="8" dur="500" fill="hold"/>
                                        <p:tgtEl>
                                          <p:spTgt spid="3000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7891"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01068" name="Rectangle 12"/>
          <p:cNvSpPr/>
          <p:nvPr/>
        </p:nvSpPr>
        <p:spPr>
          <a:xfrm>
            <a:off x="533400" y="1447800"/>
            <a:ext cx="8229600" cy="433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45000"/>
              </a:lnSpc>
              <a:spcBef>
                <a:spcPct val="0"/>
              </a:spcBef>
              <a:buClrTx/>
              <a:buSzTx/>
              <a:buFontTx/>
              <a:buNone/>
            </a:pPr>
            <a:r>
              <a:rPr lang="en-US" altLang="zh-CN" sz="2400" b="1" dirty="0"/>
              <a:t>   《</a:t>
            </a:r>
            <a:r>
              <a:rPr lang="zh-CN" altLang="en-US" sz="2400" b="1" dirty="0"/>
              <a:t>条例</a:t>
            </a:r>
            <a:r>
              <a:rPr lang="en-US" altLang="zh-CN" sz="2400" b="1" dirty="0"/>
              <a:t>》</a:t>
            </a:r>
            <a:r>
              <a:rPr lang="zh-CN" altLang="en-US" sz="2400" b="1" dirty="0"/>
              <a:t>在第二章中对危险化学品的储存和使用的各环节的安全管理作了规定，并明确了对危险化学品储存实行审批制度。</a:t>
            </a:r>
            <a:endParaRPr lang="zh-CN" altLang="en-US" sz="2400" b="1" dirty="0"/>
          </a:p>
          <a:p>
            <a:pPr marL="0" lvl="0" indent="0" eaLnBrk="1" hangingPunct="1">
              <a:lnSpc>
                <a:spcPct val="145000"/>
              </a:lnSpc>
              <a:spcBef>
                <a:spcPct val="0"/>
              </a:spcBef>
              <a:buClrTx/>
              <a:buSzTx/>
              <a:buFontTx/>
              <a:buNone/>
            </a:pPr>
            <a:endParaRPr lang="zh-CN" altLang="en-US" sz="2400" b="1" dirty="0"/>
          </a:p>
          <a:p>
            <a:pPr marL="0" lvl="0" indent="0" algn="just" eaLnBrk="1" hangingPunct="1">
              <a:lnSpc>
                <a:spcPct val="145000"/>
              </a:lnSpc>
              <a:spcBef>
                <a:spcPct val="0"/>
              </a:spcBef>
              <a:buClrTx/>
              <a:buSzTx/>
              <a:buFontTx/>
              <a:buNone/>
            </a:pPr>
            <a:r>
              <a:rPr lang="zh-CN" altLang="en-US" sz="2400" b="1" dirty="0"/>
              <a:t>    本节分三方面讲述：</a:t>
            </a:r>
            <a:endParaRPr lang="zh-CN" altLang="en-US" sz="2400" b="1" dirty="0"/>
          </a:p>
          <a:p>
            <a:pPr marL="914400" lvl="2" indent="0" algn="just" eaLnBrk="1" hangingPunct="1">
              <a:lnSpc>
                <a:spcPct val="145000"/>
              </a:lnSpc>
              <a:spcBef>
                <a:spcPct val="0"/>
              </a:spcBef>
              <a:buClrTx/>
              <a:buSzTx/>
              <a:buFontTx/>
              <a:buNone/>
            </a:pPr>
            <a:r>
              <a:rPr lang="zh-CN" altLang="en-US" sz="2400" b="1" dirty="0">
                <a:solidFill>
                  <a:schemeClr val="accent2"/>
                </a:solidFill>
              </a:rPr>
              <a:t>一、危险化学品储存的规划</a:t>
            </a:r>
            <a:endParaRPr lang="zh-CN" altLang="en-US" sz="2400" b="1" dirty="0">
              <a:solidFill>
                <a:schemeClr val="accent2"/>
              </a:solidFill>
            </a:endParaRPr>
          </a:p>
          <a:p>
            <a:pPr marL="914400" lvl="2" indent="0" algn="just" eaLnBrk="1" hangingPunct="1">
              <a:lnSpc>
                <a:spcPct val="145000"/>
              </a:lnSpc>
              <a:spcBef>
                <a:spcPct val="0"/>
              </a:spcBef>
              <a:buClrTx/>
              <a:buSzTx/>
              <a:buFontTx/>
              <a:buNone/>
            </a:pPr>
            <a:r>
              <a:rPr lang="zh-CN" altLang="en-US" sz="2400" b="1" dirty="0">
                <a:solidFill>
                  <a:schemeClr val="accent2"/>
                </a:solidFill>
              </a:rPr>
              <a:t>二、危险化学品储存的审批条件</a:t>
            </a:r>
            <a:endParaRPr lang="zh-CN" altLang="en-US" sz="2400" b="1" dirty="0">
              <a:solidFill>
                <a:schemeClr val="accent2"/>
              </a:solidFill>
            </a:endParaRPr>
          </a:p>
          <a:p>
            <a:pPr marL="914400" lvl="2" indent="0" algn="just" eaLnBrk="1" hangingPunct="1">
              <a:lnSpc>
                <a:spcPct val="145000"/>
              </a:lnSpc>
              <a:spcBef>
                <a:spcPct val="0"/>
              </a:spcBef>
              <a:buClrTx/>
              <a:buSzTx/>
              <a:buFontTx/>
              <a:buNone/>
            </a:pPr>
            <a:r>
              <a:rPr lang="zh-CN" altLang="en-US" sz="2400" b="1" dirty="0">
                <a:solidFill>
                  <a:schemeClr val="accent2"/>
                </a:solidFill>
              </a:rPr>
              <a:t>三、申请和审批程序 </a:t>
            </a:r>
            <a:endParaRPr lang="zh-CN" altLang="en-US" sz="2400" b="1" dirty="0">
              <a:solidFill>
                <a:schemeClr val="accent2"/>
              </a:solidFill>
            </a:endParaRPr>
          </a:p>
        </p:txBody>
      </p:sp>
      <p:sp>
        <p:nvSpPr>
          <p:cNvPr id="301069" name="Rectangle 13"/>
          <p:cNvSpPr>
            <a:spLocks noGrp="1"/>
          </p:cNvSpPr>
          <p:nvPr>
            <p:ph type="title" idx="4294967295"/>
          </p:nvPr>
        </p:nvSpPr>
        <p:spPr>
          <a:xfrm>
            <a:off x="457200" y="428625"/>
            <a:ext cx="6923088" cy="479425"/>
          </a:xfrm>
          <a:ln/>
        </p:spPr>
        <p:txBody>
          <a:bodyPr vert="horz" wrap="square" lIns="91440" tIns="45720" rIns="91440" bIns="45720" anchor="ctr" anchorCtr="0"/>
          <a:p>
            <a:pPr eaLnBrk="1" hangingPunct="1"/>
            <a:r>
              <a:rPr lang="zh-CN" altLang="en-US" dirty="0"/>
              <a:t>危险化学品储存的审批制度</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1069"/>
                                        </p:tgtEl>
                                        <p:attrNameLst>
                                          <p:attrName>style.visibility</p:attrName>
                                        </p:attrNameLst>
                                      </p:cBhvr>
                                      <p:to>
                                        <p:strVal val="visible"/>
                                      </p:to>
                                    </p:set>
                                    <p:anim calcmode="lin" valueType="num">
                                      <p:cBhvr additive="base">
                                        <p:cTn id="7" dur="500" fill="hold"/>
                                        <p:tgtEl>
                                          <p:spTgt spid="301069"/>
                                        </p:tgtEl>
                                        <p:attrNameLst>
                                          <p:attrName>ppt_x</p:attrName>
                                        </p:attrNameLst>
                                      </p:cBhvr>
                                      <p:tavLst>
                                        <p:tav tm="0">
                                          <p:val>
                                            <p:strVal val="0-#ppt_w/2"/>
                                          </p:val>
                                        </p:tav>
                                        <p:tav tm="100000">
                                          <p:val>
                                            <p:strVal val="#ppt_x"/>
                                          </p:val>
                                        </p:tav>
                                      </p:tavLst>
                                    </p:anim>
                                    <p:anim calcmode="lin" valueType="num">
                                      <p:cBhvr additive="base">
                                        <p:cTn id="8" dur="500" fill="hold"/>
                                        <p:tgtEl>
                                          <p:spTgt spid="30106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01068"/>
                                        </p:tgtEl>
                                        <p:attrNameLst>
                                          <p:attrName>style.visibility</p:attrName>
                                        </p:attrNameLst>
                                      </p:cBhvr>
                                      <p:to>
                                        <p:strVal val="visible"/>
                                      </p:to>
                                    </p:set>
                                    <p:anim calcmode="lin" valueType="num">
                                      <p:cBhvr additive="base">
                                        <p:cTn id="12" dur="500" fill="hold"/>
                                        <p:tgtEl>
                                          <p:spTgt spid="301068"/>
                                        </p:tgtEl>
                                        <p:attrNameLst>
                                          <p:attrName>ppt_x</p:attrName>
                                        </p:attrNameLst>
                                      </p:cBhvr>
                                      <p:tavLst>
                                        <p:tav tm="0">
                                          <p:val>
                                            <p:strVal val="#ppt_x"/>
                                          </p:val>
                                        </p:tav>
                                        <p:tav tm="100000">
                                          <p:val>
                                            <p:strVal val="#ppt_x"/>
                                          </p:val>
                                        </p:tav>
                                      </p:tavLst>
                                    </p:anim>
                                    <p:anim calcmode="lin" valueType="num">
                                      <p:cBhvr additive="base">
                                        <p:cTn id="13" dur="500" fill="hold"/>
                                        <p:tgtEl>
                                          <p:spTgt spid="3010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8" grpId="0"/>
      <p:bldP spid="3010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
          <p:cNvSpPr>
            <a:spLocks noGrp="1"/>
          </p:cNvSpPr>
          <p:nvPr>
            <p:ph type="title"/>
          </p:nvPr>
        </p:nvSpPr>
        <p:spPr>
          <a:ln/>
        </p:spPr>
        <p:txBody>
          <a:bodyPr vert="horz" wrap="square" lIns="91440" tIns="45720" rIns="91440" bIns="45720" anchor="ctr" anchorCtr="0"/>
          <a:p>
            <a:pPr>
              <a:buNone/>
            </a:pPr>
            <a:endParaRPr lang="zh-CN" altLang="en-US" dirty="0"/>
          </a:p>
        </p:txBody>
      </p:sp>
      <p:sp>
        <p:nvSpPr>
          <p:cNvPr id="13316" name="日期占位符 3"/>
          <p:cNvSpPr txBox="1">
            <a:spLocks noGrp="1"/>
          </p:cNvSpPr>
          <p:nvPr>
            <p:ph type="dt" sz="half" idx="2"/>
          </p:nvPr>
        </p:nvSpPr>
        <p:spPr>
          <a:xfrm>
            <a:off x="7380288" y="908050"/>
            <a:ext cx="1763712" cy="304800"/>
          </a:xfrm>
          <a:noFill/>
          <a:ln>
            <a:noFill/>
          </a:ln>
        </p:spPr>
        <p:txBody>
          <a:bodyPr/>
          <a:p>
            <a:pPr defTabSz="914400">
              <a:buNone/>
            </a:pPr>
            <a:r>
              <a:rPr lang="en-US" altLang="ko-KR" kern="1200" baseline="0" dirty="0">
                <a:latin typeface="Times New Roman" panose="02020603050405020304" pitchFamily="18" charset="0"/>
                <a:ea typeface="楷体_GB2312" pitchFamily="49" charset="-122"/>
              </a:rPr>
              <a:t>   </a:t>
            </a:r>
            <a:endParaRPr lang="en-US" altLang="ko-KR" kern="1200" baseline="0" dirty="0">
              <a:latin typeface="Times New Roman" panose="02020603050405020304" pitchFamily="18" charset="0"/>
              <a:ea typeface="宋体" panose="02010600030101010101" pitchFamily="2" charset="-122"/>
            </a:endParaRPr>
          </a:p>
        </p:txBody>
      </p:sp>
      <p:pic>
        <p:nvPicPr>
          <p:cNvPr id="3" name="内容占位符 2" descr="a 2"/>
          <p:cNvPicPr>
            <a:picLocks noChangeAspect="1"/>
          </p:cNvPicPr>
          <p:nvPr>
            <p:ph idx="1"/>
          </p:nvPr>
        </p:nvPicPr>
        <p:blipFill>
          <a:blip r:embed="rId1"/>
          <a:stretch>
            <a:fillRect/>
          </a:stretch>
        </p:blipFill>
        <p:spPr>
          <a:xfrm>
            <a:off x="271145" y="1484630"/>
            <a:ext cx="8601710" cy="459486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8915"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02092" name="Rectangle 12"/>
          <p:cNvSpPr/>
          <p:nvPr/>
        </p:nvSpPr>
        <p:spPr>
          <a:xfrm>
            <a:off x="381000" y="2057400"/>
            <a:ext cx="8229600" cy="3505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sz="2800" b="1" dirty="0"/>
              <a:t>    《</a:t>
            </a:r>
            <a:r>
              <a:rPr lang="zh-CN" altLang="en-US" sz="2800" b="1" dirty="0"/>
              <a:t>条例</a:t>
            </a:r>
            <a:r>
              <a:rPr lang="en-US" altLang="zh-CN" sz="2800" b="1" dirty="0"/>
              <a:t>》</a:t>
            </a:r>
            <a:r>
              <a:rPr lang="zh-CN" altLang="en-US" sz="2800" b="1" dirty="0"/>
              <a:t>第七条规定：国家对危险化学品的生产和储存</a:t>
            </a:r>
            <a:r>
              <a:rPr lang="zh-CN" altLang="en-US" sz="2800" b="1" dirty="0">
                <a:solidFill>
                  <a:srgbClr val="FF0066"/>
                </a:solidFill>
              </a:rPr>
              <a:t>实行统一规划、合理布局和严格控制</a:t>
            </a:r>
            <a:r>
              <a:rPr lang="zh-CN" altLang="en-US" sz="2800" b="1" dirty="0"/>
              <a:t>，并对危险化学品的生产、储存实行审批制度；未经审批，任何单位和个人都不得生产、储存危险化学品。</a:t>
            </a:r>
            <a:endParaRPr lang="zh-CN" altLang="en-US" sz="2800" b="1" dirty="0"/>
          </a:p>
          <a:p>
            <a:pPr marL="0" lvl="0" indent="0" algn="just" eaLnBrk="1" hangingPunct="1">
              <a:lnSpc>
                <a:spcPct val="160000"/>
              </a:lnSpc>
              <a:spcBef>
                <a:spcPct val="0"/>
              </a:spcBef>
              <a:buClrTx/>
              <a:buSzTx/>
              <a:buFontTx/>
              <a:buNone/>
            </a:pPr>
            <a:r>
              <a:rPr lang="zh-CN" altLang="en-US" sz="2800" b="1" dirty="0"/>
              <a:t>   </a:t>
            </a:r>
            <a:endParaRPr lang="zh-CN" altLang="en-US" sz="2800" b="1" dirty="0"/>
          </a:p>
        </p:txBody>
      </p:sp>
      <p:sp>
        <p:nvSpPr>
          <p:cNvPr id="302095"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一、危险化学品储存的规划</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2095"/>
                                        </p:tgtEl>
                                        <p:attrNameLst>
                                          <p:attrName>style.visibility</p:attrName>
                                        </p:attrNameLst>
                                      </p:cBhvr>
                                      <p:to>
                                        <p:strVal val="visible"/>
                                      </p:to>
                                    </p:set>
                                    <p:anim calcmode="lin" valueType="num">
                                      <p:cBhvr additive="base">
                                        <p:cTn id="7" dur="500" fill="hold"/>
                                        <p:tgtEl>
                                          <p:spTgt spid="302095"/>
                                        </p:tgtEl>
                                        <p:attrNameLst>
                                          <p:attrName>ppt_x</p:attrName>
                                        </p:attrNameLst>
                                      </p:cBhvr>
                                      <p:tavLst>
                                        <p:tav tm="0">
                                          <p:val>
                                            <p:strVal val="0-#ppt_w/2"/>
                                          </p:val>
                                        </p:tav>
                                        <p:tav tm="100000">
                                          <p:val>
                                            <p:strVal val="#ppt_x"/>
                                          </p:val>
                                        </p:tav>
                                      </p:tavLst>
                                    </p:anim>
                                    <p:anim calcmode="lin" valueType="num">
                                      <p:cBhvr additive="base">
                                        <p:cTn id="8" dur="500" fill="hold"/>
                                        <p:tgtEl>
                                          <p:spTgt spid="3020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02092"/>
                                        </p:tgtEl>
                                        <p:attrNameLst>
                                          <p:attrName>style.visibility</p:attrName>
                                        </p:attrNameLst>
                                      </p:cBhvr>
                                      <p:to>
                                        <p:strVal val="visible"/>
                                      </p:to>
                                    </p:set>
                                    <p:anim calcmode="lin" valueType="num">
                                      <p:cBhvr additive="base">
                                        <p:cTn id="12" dur="500" fill="hold"/>
                                        <p:tgtEl>
                                          <p:spTgt spid="302092"/>
                                        </p:tgtEl>
                                        <p:attrNameLst>
                                          <p:attrName>ppt_x</p:attrName>
                                        </p:attrNameLst>
                                      </p:cBhvr>
                                      <p:tavLst>
                                        <p:tav tm="0">
                                          <p:val>
                                            <p:strVal val="1+#ppt_w/2"/>
                                          </p:val>
                                        </p:tav>
                                        <p:tav tm="100000">
                                          <p:val>
                                            <p:strVal val="#ppt_x"/>
                                          </p:val>
                                        </p:tav>
                                      </p:tavLst>
                                    </p:anim>
                                    <p:anim calcmode="lin" valueType="num">
                                      <p:cBhvr additive="base">
                                        <p:cTn id="13" dur="500" fill="hold"/>
                                        <p:tgtEl>
                                          <p:spTgt spid="3020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92" grpId="0"/>
      <p:bldP spid="3020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40963"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04140" name="Rectangle 12"/>
          <p:cNvSpPr/>
          <p:nvPr/>
        </p:nvSpPr>
        <p:spPr>
          <a:xfrm>
            <a:off x="609600" y="1736725"/>
            <a:ext cx="7924800" cy="35972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zh-CN" altLang="en-US" sz="2400" b="1" dirty="0">
                <a:solidFill>
                  <a:srgbClr val="990000"/>
                </a:solidFill>
              </a:rPr>
              <a:t>规划的原则是：</a:t>
            </a:r>
            <a:endParaRPr lang="zh-CN" altLang="en-US" sz="2400" b="1" dirty="0">
              <a:solidFill>
                <a:srgbClr val="990000"/>
              </a:solidFill>
            </a:endParaRPr>
          </a:p>
          <a:p>
            <a:pPr marL="0" lvl="0" indent="0" algn="just" eaLnBrk="1" hangingPunct="1">
              <a:lnSpc>
                <a:spcPct val="160000"/>
              </a:lnSpc>
              <a:spcBef>
                <a:spcPct val="0"/>
              </a:spcBef>
              <a:buClrTx/>
              <a:buSzTx/>
              <a:buFontTx/>
              <a:buNone/>
            </a:pPr>
            <a:r>
              <a:rPr lang="zh-CN" altLang="en-US" sz="2400" b="1" dirty="0"/>
              <a:t>    </a:t>
            </a:r>
            <a:r>
              <a:rPr lang="en-US" altLang="zh-CN" sz="2400" b="1" dirty="0"/>
              <a:t>1.《</a:t>
            </a:r>
            <a:r>
              <a:rPr lang="zh-CN" altLang="en-US" sz="2400" b="1" dirty="0"/>
              <a:t>条例</a:t>
            </a:r>
            <a:r>
              <a:rPr lang="en-US" altLang="zh-CN" sz="2400" b="1" dirty="0"/>
              <a:t>》</a:t>
            </a:r>
            <a:r>
              <a:rPr lang="zh-CN" altLang="en-US" sz="2400" b="1" dirty="0"/>
              <a:t>指出：设区的市级人民政府，在编制总体规划时应当根据当地经济发展的实际需要进行合理安排。</a:t>
            </a:r>
            <a:endParaRPr lang="zh-CN" altLang="en-US" sz="2400" b="1" dirty="0"/>
          </a:p>
          <a:p>
            <a:pPr marL="0" lvl="0" indent="0" algn="just" eaLnBrk="1" hangingPunct="1">
              <a:lnSpc>
                <a:spcPct val="160000"/>
              </a:lnSpc>
              <a:spcBef>
                <a:spcPct val="0"/>
              </a:spcBef>
              <a:buClrTx/>
              <a:buSzTx/>
              <a:buFontTx/>
              <a:buNone/>
            </a:pPr>
            <a:r>
              <a:rPr lang="zh-CN" altLang="en-US" sz="2400" b="1" dirty="0"/>
              <a:t>    </a:t>
            </a:r>
            <a:r>
              <a:rPr lang="en-US" altLang="zh-CN" sz="2400" b="1" dirty="0"/>
              <a:t>2.</a:t>
            </a:r>
            <a:r>
              <a:rPr lang="zh-CN" altLang="en-US" sz="2400" b="1" dirty="0"/>
              <a:t>按照确保安全的原则，规划适当区域专门用于危险化学品的生产、储存。</a:t>
            </a:r>
            <a:endParaRPr lang="zh-CN" altLang="en-US" sz="2400" b="1" dirty="0"/>
          </a:p>
          <a:p>
            <a:pPr marL="0" lvl="0" indent="0" algn="just" eaLnBrk="1" hangingPunct="1">
              <a:lnSpc>
                <a:spcPct val="160000"/>
              </a:lnSpc>
              <a:spcBef>
                <a:spcPct val="0"/>
              </a:spcBef>
              <a:buClrTx/>
              <a:buSzTx/>
              <a:buFontTx/>
              <a:buNone/>
            </a:pPr>
            <a:r>
              <a:rPr lang="zh-CN" altLang="en-US" sz="2400" b="1" dirty="0"/>
              <a:t>    </a:t>
            </a:r>
            <a:r>
              <a:rPr lang="en-US" altLang="zh-CN" sz="2400" b="1" dirty="0"/>
              <a:t>3.</a:t>
            </a:r>
            <a:r>
              <a:rPr lang="zh-CN" altLang="en-US" sz="2400" b="1" dirty="0"/>
              <a:t>地点的选择：</a:t>
            </a:r>
            <a:r>
              <a:rPr lang="en-US" altLang="zh-CN" sz="2400" b="1" dirty="0"/>
              <a:t>《</a:t>
            </a:r>
            <a:r>
              <a:rPr lang="zh-CN" altLang="en-US" sz="2400" b="1" dirty="0"/>
              <a:t>条例</a:t>
            </a:r>
            <a:r>
              <a:rPr lang="en-US" altLang="zh-CN" sz="2400" b="1" dirty="0"/>
              <a:t>》</a:t>
            </a:r>
            <a:r>
              <a:rPr lang="zh-CN" altLang="en-US" sz="2400" b="1" dirty="0"/>
              <a:t>第十条规定 </a:t>
            </a:r>
            <a:endParaRPr lang="zh-CN" altLang="en-US" sz="2400" b="1" dirty="0"/>
          </a:p>
        </p:txBody>
      </p:sp>
      <p:sp>
        <p:nvSpPr>
          <p:cNvPr id="304143"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一、危险化学品储存的规划</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4143"/>
                                        </p:tgtEl>
                                        <p:attrNameLst>
                                          <p:attrName>style.visibility</p:attrName>
                                        </p:attrNameLst>
                                      </p:cBhvr>
                                      <p:to>
                                        <p:strVal val="visible"/>
                                      </p:to>
                                    </p:set>
                                    <p:anim calcmode="lin" valueType="num">
                                      <p:cBhvr additive="base">
                                        <p:cTn id="7" dur="500" fill="hold"/>
                                        <p:tgtEl>
                                          <p:spTgt spid="304143"/>
                                        </p:tgtEl>
                                        <p:attrNameLst>
                                          <p:attrName>ppt_x</p:attrName>
                                        </p:attrNameLst>
                                      </p:cBhvr>
                                      <p:tavLst>
                                        <p:tav tm="0">
                                          <p:val>
                                            <p:strVal val="0-#ppt_w/2"/>
                                          </p:val>
                                        </p:tav>
                                        <p:tav tm="100000">
                                          <p:val>
                                            <p:strVal val="#ppt_x"/>
                                          </p:val>
                                        </p:tav>
                                      </p:tavLst>
                                    </p:anim>
                                    <p:anim calcmode="lin" valueType="num">
                                      <p:cBhvr additive="base">
                                        <p:cTn id="8" dur="500" fill="hold"/>
                                        <p:tgtEl>
                                          <p:spTgt spid="3041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04140"/>
                                        </p:tgtEl>
                                        <p:attrNameLst>
                                          <p:attrName>style.visibility</p:attrName>
                                        </p:attrNameLst>
                                      </p:cBhvr>
                                      <p:to>
                                        <p:strVal val="visible"/>
                                      </p:to>
                                    </p:set>
                                    <p:anim calcmode="lin" valueType="num">
                                      <p:cBhvr additive="base">
                                        <p:cTn id="12" dur="500" fill="hold"/>
                                        <p:tgtEl>
                                          <p:spTgt spid="304140"/>
                                        </p:tgtEl>
                                        <p:attrNameLst>
                                          <p:attrName>ppt_x</p:attrName>
                                        </p:attrNameLst>
                                      </p:cBhvr>
                                      <p:tavLst>
                                        <p:tav tm="0">
                                          <p:val>
                                            <p:strVal val="1+#ppt_w/2"/>
                                          </p:val>
                                        </p:tav>
                                        <p:tav tm="100000">
                                          <p:val>
                                            <p:strVal val="#ppt_x"/>
                                          </p:val>
                                        </p:tav>
                                      </p:tavLst>
                                    </p:anim>
                                    <p:anim calcmode="lin" valueType="num">
                                      <p:cBhvr additive="base">
                                        <p:cTn id="13" dur="500" fill="hold"/>
                                        <p:tgtEl>
                                          <p:spTgt spid="3041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40" grpId="0"/>
      <p:bldP spid="30414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pic>
        <p:nvPicPr>
          <p:cNvPr id="43011" name="Picture 2"/>
          <p:cNvPicPr>
            <a:picLocks noChangeAspect="1"/>
          </p:cNvPicPr>
          <p:nvPr/>
        </p:nvPicPr>
        <p:blipFill>
          <a:blip r:embed="rId1"/>
          <a:srcRect b="14290"/>
          <a:stretch>
            <a:fillRect/>
          </a:stretch>
        </p:blipFill>
        <p:spPr>
          <a:xfrm>
            <a:off x="-36512" y="1295400"/>
            <a:ext cx="9180512" cy="5143500"/>
          </a:xfrm>
          <a:prstGeom prst="rect">
            <a:avLst/>
          </a:prstGeom>
          <a:noFill/>
          <a:ln w="9525">
            <a:noFill/>
          </a:ln>
        </p:spPr>
      </p:pic>
      <p:sp>
        <p:nvSpPr>
          <p:cNvPr id="4" name="矩形 3"/>
          <p:cNvSpPr/>
          <p:nvPr/>
        </p:nvSpPr>
        <p:spPr>
          <a:xfrm>
            <a:off x="-36512" y="1295400"/>
            <a:ext cx="9180513" cy="5143500"/>
          </a:xfrm>
          <a:prstGeom prst="rect">
            <a:avLst/>
          </a:prstGeom>
          <a:solidFill>
            <a:srgbClr val="00B0F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pic>
        <p:nvPicPr>
          <p:cNvPr id="43013" name="图片 4"/>
          <p:cNvPicPr>
            <a:picLocks noChangeAspect="1"/>
          </p:cNvPicPr>
          <p:nvPr/>
        </p:nvPicPr>
        <p:blipFill>
          <a:blip r:embed="rId2"/>
          <a:stretch>
            <a:fillRect/>
          </a:stretch>
        </p:blipFill>
        <p:spPr>
          <a:xfrm>
            <a:off x="127000" y="1350963"/>
            <a:ext cx="1816100" cy="2508250"/>
          </a:xfrm>
          <a:prstGeom prst="rect">
            <a:avLst/>
          </a:prstGeom>
          <a:noFill/>
          <a:ln w="9525">
            <a:noFill/>
          </a:ln>
        </p:spPr>
      </p:pic>
      <p:pic>
        <p:nvPicPr>
          <p:cNvPr id="43014" name="图片 5"/>
          <p:cNvPicPr>
            <a:picLocks noChangeAspect="1"/>
          </p:cNvPicPr>
          <p:nvPr/>
        </p:nvPicPr>
        <p:blipFill>
          <a:blip r:embed="rId3"/>
          <a:srcRect l="1611" r="19180"/>
          <a:stretch>
            <a:fillRect/>
          </a:stretch>
        </p:blipFill>
        <p:spPr>
          <a:xfrm>
            <a:off x="125413" y="3859213"/>
            <a:ext cx="1816100" cy="2508250"/>
          </a:xfrm>
          <a:prstGeom prst="rect">
            <a:avLst/>
          </a:prstGeom>
          <a:noFill/>
          <a:ln w="9525">
            <a:noFill/>
          </a:ln>
        </p:spPr>
      </p:pic>
      <p:sp>
        <p:nvSpPr>
          <p:cNvPr id="7" name="文本框 6"/>
          <p:cNvSpPr txBox="1"/>
          <p:nvPr/>
        </p:nvSpPr>
        <p:spPr>
          <a:xfrm>
            <a:off x="2851150" y="1508125"/>
            <a:ext cx="4511675" cy="584200"/>
          </a:xfrm>
          <a:prstGeom prst="rect">
            <a:avLst/>
          </a:prstGeom>
          <a:noFill/>
        </p:spPr>
        <p:txBody>
          <a:bodyPr>
            <a:spAutoFit/>
          </a:bodyPr>
          <a:lstStyle/>
          <a:p>
            <a:pPr marR="0" algn="ctr" defTabSz="914400">
              <a:buClrTx/>
              <a:buSzTx/>
              <a:buFontTx/>
              <a:buNone/>
              <a:defRPr/>
            </a:pPr>
            <a:r>
              <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安全管理人员必备</a:t>
            </a:r>
            <a:r>
              <a:rPr kumimoji="0" lang="en-US" altLang="zh-CN"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U</a:t>
            </a:r>
            <a:r>
              <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盘</a:t>
            </a:r>
            <a:endPar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43016" name="文本框 7"/>
          <p:cNvSpPr txBox="1"/>
          <p:nvPr/>
        </p:nvSpPr>
        <p:spPr>
          <a:xfrm>
            <a:off x="2012950" y="2247900"/>
            <a:ext cx="7131050" cy="11128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50000"/>
              </a:lnSpc>
              <a:spcBef>
                <a:spcPct val="0"/>
              </a:spcBef>
              <a:buClrTx/>
              <a:buSzTx/>
              <a:buFontTx/>
              <a:buNone/>
            </a:pPr>
            <a:r>
              <a:rPr lang="en-US" altLang="zh-CN" sz="1400" dirty="0">
                <a:solidFill>
                  <a:schemeClr val="bg1"/>
                </a:solidFill>
                <a:latin typeface="Times New Roman" panose="02020603050405020304" pitchFamily="18" charset="0"/>
              </a:rPr>
              <a:t>29GB</a:t>
            </a:r>
            <a:r>
              <a:rPr lang="zh-CN" altLang="en-US" sz="1400" dirty="0">
                <a:solidFill>
                  <a:schemeClr val="bg1"/>
                </a:solidFill>
                <a:latin typeface="Times New Roman" panose="02020603050405020304" pitchFamily="18" charset="0"/>
              </a:rPr>
              <a:t>安全管理人员必备资料，各类培训</a:t>
            </a:r>
            <a:r>
              <a:rPr lang="en-US" altLang="zh-CN" sz="1400" dirty="0">
                <a:solidFill>
                  <a:schemeClr val="bg1"/>
                </a:solidFill>
                <a:latin typeface="Times New Roman" panose="02020603050405020304" pitchFamily="18" charset="0"/>
              </a:rPr>
              <a:t>PPT</a:t>
            </a:r>
            <a:r>
              <a:rPr lang="zh-CN" altLang="en-US" sz="1400" dirty="0">
                <a:solidFill>
                  <a:schemeClr val="bg1"/>
                </a:solidFill>
                <a:latin typeface="Times New Roman" panose="02020603050405020304" pitchFamily="18" charset="0"/>
              </a:rPr>
              <a:t>、方案表格、</a:t>
            </a:r>
            <a:r>
              <a:rPr lang="en-US" altLang="zh-CN" sz="1400" dirty="0">
                <a:solidFill>
                  <a:schemeClr val="bg1"/>
                </a:solidFill>
                <a:latin typeface="Times New Roman" panose="02020603050405020304" pitchFamily="18" charset="0"/>
              </a:rPr>
              <a:t>word</a:t>
            </a:r>
            <a:r>
              <a:rPr lang="zh-CN" altLang="en-US" sz="1400" dirty="0">
                <a:solidFill>
                  <a:schemeClr val="bg1"/>
                </a:solidFill>
                <a:latin typeface="Times New Roman" panose="02020603050405020304" pitchFamily="18" charset="0"/>
              </a:rPr>
              <a:t>文档、学习材料等包含</a:t>
            </a:r>
            <a:r>
              <a:rPr lang="en-US" altLang="zh-CN" sz="1400" dirty="0">
                <a:solidFill>
                  <a:schemeClr val="bg1"/>
                </a:solidFill>
                <a:latin typeface="Times New Roman" panose="02020603050405020304" pitchFamily="18" charset="0"/>
              </a:rPr>
              <a:t>48</a:t>
            </a:r>
            <a:r>
              <a:rPr lang="zh-CN" altLang="en-US" sz="1400" dirty="0">
                <a:solidFill>
                  <a:schemeClr val="bg1"/>
                </a:solidFill>
                <a:latin typeface="Times New Roman" panose="02020603050405020304" pitchFamily="18" charset="0"/>
              </a:rPr>
              <a:t>个门类专项知识，</a:t>
            </a:r>
            <a:r>
              <a:rPr lang="en-US" altLang="zh-CN" sz="1400" dirty="0">
                <a:solidFill>
                  <a:schemeClr val="bg1"/>
                </a:solidFill>
                <a:latin typeface="Times New Roman" panose="02020603050405020304" pitchFamily="18" charset="0"/>
              </a:rPr>
              <a:t> 15000+</a:t>
            </a:r>
            <a:r>
              <a:rPr lang="zh-CN" altLang="en-US" sz="1400" dirty="0">
                <a:solidFill>
                  <a:schemeClr val="bg1"/>
                </a:solidFill>
                <a:latin typeface="Times New Roman" panose="02020603050405020304" pitchFamily="18" charset="0"/>
              </a:rPr>
              <a:t>文件。</a:t>
            </a:r>
            <a:r>
              <a:rPr lang="en-US" altLang="zh-CN" sz="1400" dirty="0">
                <a:solidFill>
                  <a:schemeClr val="bg1"/>
                </a:solidFill>
                <a:latin typeface="Times New Roman" panose="02020603050405020304" pitchFamily="18" charset="0"/>
              </a:rPr>
              <a:t>98%</a:t>
            </a:r>
            <a:r>
              <a:rPr lang="zh-CN" altLang="en-US" sz="1400" dirty="0">
                <a:solidFill>
                  <a:schemeClr val="bg1"/>
                </a:solidFill>
                <a:latin typeface="Times New Roman" panose="02020603050405020304" pitchFamily="18" charset="0"/>
              </a:rPr>
              <a:t>以上可编辑材料。</a:t>
            </a:r>
            <a:endParaRPr lang="en-US" altLang="zh-CN" sz="1400" dirty="0">
              <a:solidFill>
                <a:schemeClr val="bg1"/>
              </a:solidFill>
              <a:latin typeface="Times New Roman" panose="02020603050405020304" pitchFamily="18" charset="0"/>
            </a:endParaRPr>
          </a:p>
          <a:p>
            <a:pPr marL="0" lvl="0" indent="0" algn="ctr">
              <a:lnSpc>
                <a:spcPct val="150000"/>
              </a:lnSpc>
              <a:spcBef>
                <a:spcPct val="0"/>
              </a:spcBef>
              <a:buClrTx/>
              <a:buSzTx/>
              <a:buFontTx/>
              <a:buNone/>
            </a:pPr>
            <a:r>
              <a:rPr lang="zh-CN" altLang="en-US" sz="1800" b="1" dirty="0">
                <a:solidFill>
                  <a:srgbClr val="FFFF00"/>
                </a:solidFill>
                <a:latin typeface="Times New Roman" panose="02020603050405020304" pitchFamily="18" charset="0"/>
              </a:rPr>
              <a:t>精心收集，拒绝糟粕，你值得拥有！！！</a:t>
            </a:r>
            <a:endParaRPr lang="zh-CN" altLang="en-US" sz="1800" b="1" dirty="0">
              <a:solidFill>
                <a:srgbClr val="FFFF00"/>
              </a:solidFill>
              <a:latin typeface="Times New Roman" panose="02020603050405020304" pitchFamily="18" charset="0"/>
            </a:endParaRPr>
          </a:p>
        </p:txBody>
      </p:sp>
      <p:sp>
        <p:nvSpPr>
          <p:cNvPr id="9" name="矩形 8"/>
          <p:cNvSpPr/>
          <p:nvPr/>
        </p:nvSpPr>
        <p:spPr>
          <a:xfrm>
            <a:off x="4719638" y="5126038"/>
            <a:ext cx="3006725"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价格</a:t>
            </a:r>
            <a:r>
              <a:rPr kumimoji="0" lang="en-US" altLang="zh-C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99</a:t>
            </a:r>
            <a:r>
              <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元</a:t>
            </a:r>
            <a:endParaRPr kumimoji="0" lang="en-US" altLang="zh-C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（一般地区包邮，偏远地区不包邮）</a:t>
            </a:r>
            <a:endParaRPr kumimoji="0" lang="en-US" altLang="zh-CN" sz="1100" b="1" i="0" u="none" strike="noStrike" kern="120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扫码购买☞ ☞ ☞</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pic>
        <p:nvPicPr>
          <p:cNvPr id="43018" name="图片 9"/>
          <p:cNvPicPr>
            <a:picLocks noChangeAspect="1"/>
          </p:cNvPicPr>
          <p:nvPr/>
        </p:nvPicPr>
        <p:blipFill>
          <a:blip r:embed="rId4">
            <a:clrChange>
              <a:clrFrom>
                <a:srgbClr val="FFFFFF"/>
              </a:clrFrom>
              <a:clrTo>
                <a:srgbClr val="FFFFFF">
                  <a:alpha val="0"/>
                </a:srgbClr>
              </a:clrTo>
            </a:clrChange>
          </a:blip>
          <a:stretch>
            <a:fillRect/>
          </a:stretch>
        </p:blipFill>
        <p:spPr>
          <a:xfrm>
            <a:off x="2171700" y="1377950"/>
            <a:ext cx="765175" cy="869950"/>
          </a:xfrm>
          <a:prstGeom prst="rect">
            <a:avLst/>
          </a:prstGeom>
          <a:noFill/>
          <a:ln w="9525">
            <a:noFill/>
          </a:ln>
        </p:spPr>
      </p:pic>
      <p:pic>
        <p:nvPicPr>
          <p:cNvPr id="11" name="图片 10"/>
          <p:cNvPicPr>
            <a:picLocks noChangeAspect="1"/>
          </p:cNvPicPr>
          <p:nvPr/>
        </p:nvPicPr>
        <p:blipFill rotWithShape="1">
          <a:blip r:embed="rId5" cstate="print"/>
          <a:srcRect t="13793"/>
          <a:stretch>
            <a:fillRect/>
          </a:stretch>
        </p:blipFill>
        <p:spPr>
          <a:xfrm>
            <a:off x="2143496" y="3433333"/>
            <a:ext cx="1785842" cy="115463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爆炸形: 8 pt  11"/>
          <p:cNvSpPr/>
          <p:nvPr/>
        </p:nvSpPr>
        <p:spPr>
          <a:xfrm>
            <a:off x="7327900" y="1216025"/>
            <a:ext cx="1816100" cy="1393825"/>
          </a:xfrm>
          <a:prstGeom prst="irregularSeal1">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29GB</a:t>
            </a:r>
            <a:endParaRPr kumimoji="0" lang="zh-CN" alt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pic>
        <p:nvPicPr>
          <p:cNvPr id="43021" name="图片 12"/>
          <p:cNvPicPr>
            <a:picLocks noChangeAspect="1"/>
          </p:cNvPicPr>
          <p:nvPr/>
        </p:nvPicPr>
        <p:blipFill>
          <a:blip r:embed="rId6"/>
          <a:stretch>
            <a:fillRect/>
          </a:stretch>
        </p:blipFill>
        <p:spPr>
          <a:xfrm>
            <a:off x="7580313" y="5068888"/>
            <a:ext cx="1306512" cy="1260475"/>
          </a:xfrm>
          <a:prstGeom prst="rect">
            <a:avLst/>
          </a:prstGeom>
          <a:noFill/>
          <a:ln w="9525">
            <a:noFill/>
          </a:ln>
        </p:spPr>
      </p:pic>
      <p:sp>
        <p:nvSpPr>
          <p:cNvPr id="14" name="矩形 13"/>
          <p:cNvSpPr/>
          <p:nvPr/>
        </p:nvSpPr>
        <p:spPr>
          <a:xfrm>
            <a:off x="2468563" y="4741863"/>
            <a:ext cx="6305550" cy="2682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3.0</a:t>
            </a:r>
            <a:r>
              <a:rPr kumimoji="0" lang="zh-CN" altLang="en-US"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优盘大空间，激光定制</a:t>
            </a:r>
            <a:r>
              <a:rPr kumimoji="0" lang="en-US" altLang="zh-CN"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LOGO,</a:t>
            </a:r>
            <a:r>
              <a:rPr kumimoji="0" lang="zh-CN" altLang="en-US"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精美防丢钥匙链，热销</a:t>
            </a:r>
            <a:r>
              <a:rPr kumimoji="0" lang="en-US" altLang="zh-CN"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800</a:t>
            </a:r>
            <a:r>
              <a:rPr kumimoji="0" lang="zh-CN" altLang="en-US"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单，安全人必备“王炸套餐”！！！</a:t>
            </a:r>
            <a:endParaRPr kumimoji="0" lang="zh-CN" altLang="en-US"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43023" name="文本框 14"/>
          <p:cNvSpPr txBox="1"/>
          <p:nvPr/>
        </p:nvSpPr>
        <p:spPr>
          <a:xfrm>
            <a:off x="4049713" y="3536950"/>
            <a:ext cx="3998912" cy="962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50000"/>
              </a:lnSpc>
              <a:spcBef>
                <a:spcPct val="0"/>
              </a:spcBef>
              <a:buClrTx/>
              <a:buSzTx/>
              <a:buFontTx/>
              <a:buNone/>
            </a:pPr>
            <a:r>
              <a:rPr lang="zh-CN" altLang="en-US" b="1" dirty="0">
                <a:solidFill>
                  <a:schemeClr val="bg1"/>
                </a:solidFill>
                <a:latin typeface="微软雅黑" panose="020B0503020204020204" charset="-122"/>
                <a:ea typeface="微软雅黑" panose="020B0503020204020204" charset="-122"/>
              </a:rPr>
              <a:t>精美</a:t>
            </a:r>
            <a:r>
              <a:rPr lang="en-US" altLang="zh-CN" b="1" dirty="0">
                <a:solidFill>
                  <a:schemeClr val="bg1"/>
                </a:solidFill>
                <a:latin typeface="微软雅黑" panose="020B0503020204020204" charset="-122"/>
                <a:ea typeface="微软雅黑" panose="020B0503020204020204" charset="-122"/>
              </a:rPr>
              <a:t>U</a:t>
            </a:r>
            <a:r>
              <a:rPr lang="zh-CN" altLang="en-US" b="1" dirty="0">
                <a:solidFill>
                  <a:schemeClr val="bg1"/>
                </a:solidFill>
                <a:latin typeface="微软雅黑" panose="020B0503020204020204" charset="-122"/>
                <a:ea typeface="微软雅黑" panose="020B0503020204020204" charset="-122"/>
              </a:rPr>
              <a:t>盘  实物发货！拒绝繁琐的下载过程一插即用，一步到位！！</a:t>
            </a:r>
            <a:endParaRPr lang="zh-CN" altLang="en-US" b="1" dirty="0">
              <a:solidFill>
                <a:schemeClr val="bg1"/>
              </a:solidFill>
              <a:latin typeface="微软雅黑" panose="020B0503020204020204" charset="-122"/>
              <a:ea typeface="微软雅黑" panose="020B0503020204020204" charset="-122"/>
            </a:endParaRPr>
          </a:p>
        </p:txBody>
      </p:sp>
      <p:pic>
        <p:nvPicPr>
          <p:cNvPr id="43024" name="图片 15"/>
          <p:cNvPicPr>
            <a:picLocks noChangeAspect="1"/>
          </p:cNvPicPr>
          <p:nvPr/>
        </p:nvPicPr>
        <p:blipFill>
          <a:blip r:embed="rId7"/>
          <a:stretch>
            <a:fillRect/>
          </a:stretch>
        </p:blipFill>
        <p:spPr>
          <a:xfrm>
            <a:off x="3600450" y="5040313"/>
            <a:ext cx="1258888" cy="1260475"/>
          </a:xfrm>
          <a:prstGeom prst="rect">
            <a:avLst/>
          </a:prstGeom>
          <a:noFill/>
          <a:ln w="9525">
            <a:noFill/>
          </a:ln>
        </p:spPr>
      </p:pic>
      <p:sp>
        <p:nvSpPr>
          <p:cNvPr id="17" name="矩形 16"/>
          <p:cNvSpPr/>
          <p:nvPr/>
        </p:nvSpPr>
        <p:spPr>
          <a:xfrm>
            <a:off x="1843088" y="5502275"/>
            <a:ext cx="1917700" cy="1204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扫码咨询☞</a:t>
            </a:r>
            <a:endParaRPr kumimoji="0" lang="zh-CN" altLang="en-US" sz="2400" b="1" i="0" u="none" strike="noStrike" kern="120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pic>
        <p:nvPicPr>
          <p:cNvPr id="43026" name="图形 17" descr="智能手机"/>
          <p:cNvPicPr>
            <a:picLocks noChangeAspect="1"/>
          </p:cNvPicPr>
          <p:nvPr/>
        </p:nvPicPr>
        <p:blipFill>
          <a:blip r:embed="rId8"/>
          <a:stretch>
            <a:fillRect/>
          </a:stretch>
        </p:blipFill>
        <p:spPr>
          <a:xfrm>
            <a:off x="2339975" y="5133975"/>
            <a:ext cx="779463" cy="779463"/>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44035"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06188" name="Rectangle 12"/>
          <p:cNvSpPr/>
          <p:nvPr/>
        </p:nvSpPr>
        <p:spPr>
          <a:xfrm>
            <a:off x="381000" y="1600200"/>
            <a:ext cx="8229600" cy="3013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sz="2400" dirty="0">
                <a:solidFill>
                  <a:srgbClr val="993300"/>
                </a:solidFill>
              </a:rPr>
              <a:t>    </a:t>
            </a:r>
            <a:r>
              <a:rPr lang="zh-CN" altLang="en-US" sz="2400" b="1" dirty="0">
                <a:solidFill>
                  <a:srgbClr val="993300"/>
                </a:solidFill>
              </a:rPr>
              <a:t>条例第十条规定明确：已建危险化学品的生产装置和</a:t>
            </a:r>
            <a:r>
              <a:rPr lang="zh-CN" altLang="en-US" sz="2400" b="1" dirty="0">
                <a:solidFill>
                  <a:srgbClr val="009900"/>
                </a:solidFill>
              </a:rPr>
              <a:t>储存数量构成重大危险源的储存设施不符合前款规定的，</a:t>
            </a:r>
            <a:r>
              <a:rPr lang="zh-CN" altLang="en-US" sz="2400" b="1" dirty="0">
                <a:solidFill>
                  <a:srgbClr val="993300"/>
                </a:solidFill>
              </a:rPr>
              <a:t>由所在地设区的市级人民政府负责危险化学品安全监督管理综合工作的部门</a:t>
            </a:r>
            <a:r>
              <a:rPr lang="zh-CN" altLang="en-US" sz="2400" b="1" dirty="0">
                <a:solidFill>
                  <a:srgbClr val="009900"/>
                </a:solidFill>
              </a:rPr>
              <a:t>监督其在规定期限内进行整顿；</a:t>
            </a:r>
            <a:r>
              <a:rPr lang="zh-CN" altLang="en-US" sz="2400" b="1" dirty="0">
                <a:solidFill>
                  <a:srgbClr val="FF0000"/>
                </a:solidFill>
              </a:rPr>
              <a:t>需要转产、停产、搬迁、关闭的，报本级人民政府批准后实施。 </a:t>
            </a:r>
            <a:endParaRPr lang="zh-CN" altLang="en-US" sz="2400" b="1" dirty="0">
              <a:solidFill>
                <a:srgbClr val="FF0000"/>
              </a:solidFill>
            </a:endParaRPr>
          </a:p>
        </p:txBody>
      </p:sp>
      <p:sp>
        <p:nvSpPr>
          <p:cNvPr id="306191"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一、危险化学品储存的规划</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6191"/>
                                        </p:tgtEl>
                                        <p:attrNameLst>
                                          <p:attrName>style.visibility</p:attrName>
                                        </p:attrNameLst>
                                      </p:cBhvr>
                                      <p:to>
                                        <p:strVal val="visible"/>
                                      </p:to>
                                    </p:set>
                                    <p:anim calcmode="lin" valueType="num">
                                      <p:cBhvr additive="base">
                                        <p:cTn id="7" dur="500" fill="hold"/>
                                        <p:tgtEl>
                                          <p:spTgt spid="306191"/>
                                        </p:tgtEl>
                                        <p:attrNameLst>
                                          <p:attrName>ppt_x</p:attrName>
                                        </p:attrNameLst>
                                      </p:cBhvr>
                                      <p:tavLst>
                                        <p:tav tm="0">
                                          <p:val>
                                            <p:strVal val="0-#ppt_w/2"/>
                                          </p:val>
                                        </p:tav>
                                        <p:tav tm="100000">
                                          <p:val>
                                            <p:strVal val="#ppt_x"/>
                                          </p:val>
                                        </p:tav>
                                      </p:tavLst>
                                    </p:anim>
                                    <p:anim calcmode="lin" valueType="num">
                                      <p:cBhvr additive="base">
                                        <p:cTn id="8" dur="500" fill="hold"/>
                                        <p:tgtEl>
                                          <p:spTgt spid="30619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306188"/>
                                        </p:tgtEl>
                                        <p:attrNameLst>
                                          <p:attrName>style.visibility</p:attrName>
                                        </p:attrNameLst>
                                      </p:cBhvr>
                                      <p:to>
                                        <p:strVal val="visible"/>
                                      </p:to>
                                    </p:set>
                                    <p:anim calcmode="lin" valueType="num">
                                      <p:cBhvr additive="base">
                                        <p:cTn id="12" dur="500" fill="hold"/>
                                        <p:tgtEl>
                                          <p:spTgt spid="306188"/>
                                        </p:tgtEl>
                                        <p:attrNameLst>
                                          <p:attrName>ppt_x</p:attrName>
                                        </p:attrNameLst>
                                      </p:cBhvr>
                                      <p:tavLst>
                                        <p:tav tm="0">
                                          <p:val>
                                            <p:strVal val="1+#ppt_w/2"/>
                                          </p:val>
                                        </p:tav>
                                        <p:tav tm="100000">
                                          <p:val>
                                            <p:strVal val="#ppt_x"/>
                                          </p:val>
                                        </p:tav>
                                      </p:tavLst>
                                    </p:anim>
                                    <p:anim calcmode="lin" valueType="num">
                                      <p:cBhvr additive="base">
                                        <p:cTn id="13" dur="500" fill="hold"/>
                                        <p:tgtEl>
                                          <p:spTgt spid="306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8" grpId="0"/>
      <p:bldP spid="30619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08236" name="Rectangle 12"/>
          <p:cNvSpPr/>
          <p:nvPr/>
        </p:nvSpPr>
        <p:spPr>
          <a:xfrm>
            <a:off x="304800" y="1752600"/>
            <a:ext cx="8534400" cy="36972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sz="2400" b="1" dirty="0">
                <a:solidFill>
                  <a:srgbClr val="990000"/>
                </a:solidFill>
              </a:rPr>
              <a:t>    《</a:t>
            </a:r>
            <a:r>
              <a:rPr lang="zh-CN" altLang="en-US" sz="2400" b="1" dirty="0">
                <a:solidFill>
                  <a:srgbClr val="990000"/>
                </a:solidFill>
              </a:rPr>
              <a:t>条例</a:t>
            </a:r>
            <a:r>
              <a:rPr lang="en-US" altLang="zh-CN" sz="2400" b="1" dirty="0">
                <a:solidFill>
                  <a:srgbClr val="990000"/>
                </a:solidFill>
              </a:rPr>
              <a:t>》</a:t>
            </a:r>
            <a:r>
              <a:rPr lang="zh-CN" altLang="en-US" sz="2400" b="1" dirty="0">
                <a:solidFill>
                  <a:srgbClr val="990000"/>
                </a:solidFill>
              </a:rPr>
              <a:t>第八条明确了危险化学品储存企业，必须具备下列条件：</a:t>
            </a:r>
            <a:endParaRPr lang="zh-CN" altLang="en-US" sz="2400" b="1" dirty="0">
              <a:solidFill>
                <a:srgbClr val="990000"/>
              </a:solidFill>
            </a:endParaRPr>
          </a:p>
          <a:p>
            <a:pPr marL="914400" lvl="2" indent="0" algn="just" eaLnBrk="1" hangingPunct="1">
              <a:lnSpc>
                <a:spcPct val="160000"/>
              </a:lnSpc>
              <a:spcBef>
                <a:spcPct val="0"/>
              </a:spcBef>
              <a:buClrTx/>
              <a:buSzTx/>
              <a:buFontTx/>
              <a:buNone/>
            </a:pPr>
            <a:r>
              <a:rPr lang="en-US" altLang="zh-CN" sz="2000" b="1" dirty="0"/>
              <a:t>1.</a:t>
            </a:r>
            <a:r>
              <a:rPr lang="zh-CN" altLang="en-US" sz="2000" b="1" dirty="0"/>
              <a:t>有符合国家标准的设备或者储存方式、设施；</a:t>
            </a:r>
            <a:endParaRPr lang="zh-CN" altLang="en-US" sz="2000" b="1" dirty="0"/>
          </a:p>
          <a:p>
            <a:pPr marL="914400" lvl="2" indent="0" algn="just" eaLnBrk="1" hangingPunct="1">
              <a:lnSpc>
                <a:spcPct val="160000"/>
              </a:lnSpc>
              <a:spcBef>
                <a:spcPct val="0"/>
              </a:spcBef>
              <a:buClrTx/>
              <a:buSzTx/>
              <a:buFontTx/>
              <a:buNone/>
            </a:pPr>
            <a:r>
              <a:rPr lang="en-US" altLang="zh-CN" sz="2000" b="1" dirty="0"/>
              <a:t>2.</a:t>
            </a:r>
            <a:r>
              <a:rPr lang="zh-CN" altLang="en-US" sz="2000" b="1" dirty="0"/>
              <a:t>仓库的周边防护距离符合国家标准或者国家有关规定；</a:t>
            </a:r>
            <a:endParaRPr lang="zh-CN" altLang="en-US" sz="2000" b="1" dirty="0"/>
          </a:p>
          <a:p>
            <a:pPr marL="914400" lvl="2" indent="0" algn="just" eaLnBrk="1" hangingPunct="1">
              <a:lnSpc>
                <a:spcPct val="160000"/>
              </a:lnSpc>
              <a:spcBef>
                <a:spcPct val="0"/>
              </a:spcBef>
              <a:buClrTx/>
              <a:buSzTx/>
              <a:buFontTx/>
              <a:buNone/>
            </a:pPr>
            <a:r>
              <a:rPr lang="en-US" altLang="zh-CN" sz="2000" b="1" dirty="0"/>
              <a:t>3.</a:t>
            </a:r>
            <a:r>
              <a:rPr lang="zh-CN" altLang="en-US" sz="2000" b="1" dirty="0"/>
              <a:t>有符合储存需要的管理人员和技术人员；</a:t>
            </a:r>
            <a:endParaRPr lang="zh-CN" altLang="en-US" sz="2000" b="1" dirty="0"/>
          </a:p>
          <a:p>
            <a:pPr marL="914400" lvl="2" indent="0" algn="just" eaLnBrk="1" hangingPunct="1">
              <a:lnSpc>
                <a:spcPct val="160000"/>
              </a:lnSpc>
              <a:spcBef>
                <a:spcPct val="0"/>
              </a:spcBef>
              <a:buClrTx/>
              <a:buSzTx/>
              <a:buFontTx/>
              <a:buNone/>
            </a:pPr>
            <a:r>
              <a:rPr lang="en-US" altLang="zh-CN" sz="2000" b="1" dirty="0"/>
              <a:t>4.</a:t>
            </a:r>
            <a:r>
              <a:rPr lang="zh-CN" altLang="en-US" sz="2000" b="1" dirty="0"/>
              <a:t>有健全的安全管理制度；</a:t>
            </a:r>
            <a:endParaRPr lang="zh-CN" altLang="en-US" sz="2000" b="1" dirty="0"/>
          </a:p>
          <a:p>
            <a:pPr marL="914400" lvl="2" indent="0" algn="just" eaLnBrk="1" hangingPunct="1">
              <a:lnSpc>
                <a:spcPct val="160000"/>
              </a:lnSpc>
              <a:spcBef>
                <a:spcPct val="0"/>
              </a:spcBef>
              <a:buClrTx/>
              <a:buSzTx/>
              <a:buFontTx/>
              <a:buNone/>
            </a:pPr>
            <a:r>
              <a:rPr lang="en-US" altLang="zh-CN" sz="2000" b="1" dirty="0"/>
              <a:t>5.</a:t>
            </a:r>
            <a:r>
              <a:rPr lang="zh-CN" altLang="en-US" sz="2000" b="1" dirty="0"/>
              <a:t>符合法律、法规规定和国家标准要求的其他条件。 </a:t>
            </a:r>
            <a:endParaRPr lang="zh-CN" altLang="en-US" sz="2000" b="1" dirty="0"/>
          </a:p>
        </p:txBody>
      </p:sp>
      <p:sp>
        <p:nvSpPr>
          <p:cNvPr id="308239"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8239"/>
                                        </p:tgtEl>
                                        <p:attrNameLst>
                                          <p:attrName>style.visibility</p:attrName>
                                        </p:attrNameLst>
                                      </p:cBhvr>
                                      <p:to>
                                        <p:strVal val="visible"/>
                                      </p:to>
                                    </p:set>
                                    <p:anim calcmode="lin" valueType="num">
                                      <p:cBhvr additive="base">
                                        <p:cTn id="7" dur="500" fill="hold"/>
                                        <p:tgtEl>
                                          <p:spTgt spid="308239"/>
                                        </p:tgtEl>
                                        <p:attrNameLst>
                                          <p:attrName>ppt_x</p:attrName>
                                        </p:attrNameLst>
                                      </p:cBhvr>
                                      <p:tavLst>
                                        <p:tav tm="0">
                                          <p:val>
                                            <p:strVal val="0-#ppt_w/2"/>
                                          </p:val>
                                        </p:tav>
                                        <p:tav tm="100000">
                                          <p:val>
                                            <p:strVal val="#ppt_x"/>
                                          </p:val>
                                        </p:tav>
                                      </p:tavLst>
                                    </p:anim>
                                    <p:anim calcmode="lin" valueType="num">
                                      <p:cBhvr additive="base">
                                        <p:cTn id="8" dur="500" fill="hold"/>
                                        <p:tgtEl>
                                          <p:spTgt spid="3082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08236"/>
                                        </p:tgtEl>
                                        <p:attrNameLst>
                                          <p:attrName>style.visibility</p:attrName>
                                        </p:attrNameLst>
                                      </p:cBhvr>
                                      <p:to>
                                        <p:strVal val="visible"/>
                                      </p:to>
                                    </p:set>
                                    <p:anim calcmode="lin" valueType="num">
                                      <p:cBhvr additive="base">
                                        <p:cTn id="12" dur="500" fill="hold"/>
                                        <p:tgtEl>
                                          <p:spTgt spid="308236"/>
                                        </p:tgtEl>
                                        <p:attrNameLst>
                                          <p:attrName>ppt_x</p:attrName>
                                        </p:attrNameLst>
                                      </p:cBhvr>
                                      <p:tavLst>
                                        <p:tav tm="0">
                                          <p:val>
                                            <p:strVal val="0-#ppt_w/2"/>
                                          </p:val>
                                        </p:tav>
                                        <p:tav tm="100000">
                                          <p:val>
                                            <p:strVal val="#ppt_x"/>
                                          </p:val>
                                        </p:tav>
                                      </p:tavLst>
                                    </p:anim>
                                    <p:anim calcmode="lin" valueType="num">
                                      <p:cBhvr additive="base">
                                        <p:cTn id="13" dur="500" fill="hold"/>
                                        <p:tgtEl>
                                          <p:spTgt spid="3082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36" grpId="0"/>
      <p:bldP spid="3082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47107"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09260" name="Rectangle 12"/>
          <p:cNvSpPr/>
          <p:nvPr/>
        </p:nvSpPr>
        <p:spPr>
          <a:xfrm>
            <a:off x="685800" y="1400175"/>
            <a:ext cx="8229600" cy="46196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sz="2400" b="1" dirty="0">
                <a:solidFill>
                  <a:schemeClr val="accent2"/>
                </a:solidFill>
              </a:rPr>
              <a:t>1.</a:t>
            </a:r>
            <a:r>
              <a:rPr lang="zh-CN" altLang="en-US" sz="2400" b="1" dirty="0">
                <a:solidFill>
                  <a:schemeClr val="accent2"/>
                </a:solidFill>
              </a:rPr>
              <a:t>有符合国家标准的设备或者储存方式、设施；</a:t>
            </a:r>
            <a:endParaRPr lang="zh-CN" altLang="en-US" sz="2400" b="1" dirty="0">
              <a:solidFill>
                <a:schemeClr val="accent2"/>
              </a:solidFill>
            </a:endParaRPr>
          </a:p>
          <a:p>
            <a:pPr marL="0" lvl="0" indent="0" algn="just" eaLnBrk="1" hangingPunct="1">
              <a:lnSpc>
                <a:spcPct val="120000"/>
              </a:lnSpc>
              <a:spcBef>
                <a:spcPct val="0"/>
              </a:spcBef>
              <a:buClrTx/>
              <a:buSzTx/>
              <a:buFontTx/>
              <a:buNone/>
            </a:pPr>
            <a:r>
              <a:rPr lang="zh-CN" altLang="en-US" sz="2400" b="1" dirty="0"/>
              <a:t>   主要包括：</a:t>
            </a:r>
            <a:endParaRPr lang="zh-CN" altLang="en-US" sz="2400" b="1" dirty="0"/>
          </a:p>
          <a:p>
            <a:pPr marL="914400" lvl="2" indent="0" algn="just" eaLnBrk="1" hangingPunct="1">
              <a:lnSpc>
                <a:spcPct val="120000"/>
              </a:lnSpc>
              <a:spcBef>
                <a:spcPct val="0"/>
              </a:spcBef>
              <a:buClrTx/>
              <a:buSzTx/>
              <a:buFontTx/>
              <a:buNone/>
            </a:pPr>
            <a:r>
              <a:rPr lang="zh-CN" altLang="en-US" sz="2400" b="1" dirty="0"/>
              <a:t>⑴建筑物</a:t>
            </a:r>
            <a:endParaRPr lang="zh-CN" altLang="en-US" sz="2400" b="1" dirty="0"/>
          </a:p>
          <a:p>
            <a:pPr marL="914400" lvl="2" indent="0" algn="just" eaLnBrk="1" hangingPunct="1">
              <a:lnSpc>
                <a:spcPct val="120000"/>
              </a:lnSpc>
              <a:spcBef>
                <a:spcPct val="0"/>
              </a:spcBef>
              <a:buClrTx/>
              <a:buSzTx/>
              <a:buFontTx/>
              <a:buNone/>
            </a:pPr>
            <a:r>
              <a:rPr lang="zh-CN" altLang="en-US" sz="2400" b="1" dirty="0"/>
              <a:t>⑵储存地点及建筑结构的设置</a:t>
            </a:r>
            <a:endParaRPr lang="zh-CN" altLang="en-US" sz="2400" b="1" dirty="0"/>
          </a:p>
          <a:p>
            <a:pPr marL="914400" lvl="2" indent="0" algn="just" eaLnBrk="1" hangingPunct="1">
              <a:lnSpc>
                <a:spcPct val="120000"/>
              </a:lnSpc>
              <a:spcBef>
                <a:spcPct val="0"/>
              </a:spcBef>
              <a:buClrTx/>
              <a:buSzTx/>
              <a:buFontTx/>
              <a:buNone/>
            </a:pPr>
            <a:r>
              <a:rPr lang="zh-CN" altLang="en-US" sz="2400" b="1" dirty="0"/>
              <a:t>⑶储存场所的电气安装</a:t>
            </a:r>
            <a:endParaRPr lang="zh-CN" altLang="en-US" sz="2400" b="1" dirty="0"/>
          </a:p>
          <a:p>
            <a:pPr marL="914400" lvl="2" indent="0" algn="just" eaLnBrk="1" hangingPunct="1">
              <a:lnSpc>
                <a:spcPct val="120000"/>
              </a:lnSpc>
              <a:spcBef>
                <a:spcPct val="0"/>
              </a:spcBef>
              <a:buClrTx/>
              <a:buSzTx/>
              <a:buFontTx/>
              <a:buNone/>
            </a:pPr>
            <a:r>
              <a:rPr lang="zh-CN" altLang="en-US" sz="2400" b="1" dirty="0"/>
              <a:t>⑷储存场所通风或湿度调节</a:t>
            </a:r>
            <a:endParaRPr lang="zh-CN" altLang="en-US" sz="2400" b="1" dirty="0"/>
          </a:p>
          <a:p>
            <a:pPr marL="914400" lvl="2" indent="0" algn="just" eaLnBrk="1" hangingPunct="1">
              <a:lnSpc>
                <a:spcPct val="120000"/>
              </a:lnSpc>
              <a:spcBef>
                <a:spcPct val="0"/>
              </a:spcBef>
              <a:buClrTx/>
              <a:buSzTx/>
              <a:buFontTx/>
              <a:buNone/>
            </a:pPr>
            <a:r>
              <a:rPr lang="zh-CN" altLang="en-US" sz="2400" b="1" dirty="0"/>
              <a:t>⑸禁配要求</a:t>
            </a:r>
            <a:endParaRPr lang="zh-CN" altLang="en-US" sz="2400" b="1" dirty="0"/>
          </a:p>
          <a:p>
            <a:pPr marL="914400" lvl="2" indent="0" algn="just" eaLnBrk="1" hangingPunct="1">
              <a:lnSpc>
                <a:spcPct val="120000"/>
              </a:lnSpc>
              <a:spcBef>
                <a:spcPct val="0"/>
              </a:spcBef>
              <a:buClrTx/>
              <a:buSzTx/>
              <a:buFontTx/>
              <a:buNone/>
            </a:pPr>
            <a:r>
              <a:rPr lang="zh-CN" altLang="en-US" sz="2400" b="1" dirty="0"/>
              <a:t>⑹储存方式</a:t>
            </a:r>
            <a:endParaRPr lang="zh-CN" altLang="en-US" sz="2400" b="1" dirty="0"/>
          </a:p>
          <a:p>
            <a:pPr marL="914400" lvl="2" indent="0" algn="just" eaLnBrk="1" hangingPunct="1">
              <a:lnSpc>
                <a:spcPct val="120000"/>
              </a:lnSpc>
              <a:spcBef>
                <a:spcPct val="0"/>
              </a:spcBef>
              <a:buClrTx/>
              <a:buSzTx/>
              <a:buFontTx/>
              <a:buNone/>
            </a:pPr>
            <a:r>
              <a:rPr lang="zh-CN" altLang="en-US" sz="2400" b="1" dirty="0"/>
              <a:t>⑺安全设施、设备</a:t>
            </a:r>
            <a:endParaRPr lang="zh-CN" altLang="en-US" sz="2400" b="1" dirty="0"/>
          </a:p>
          <a:p>
            <a:pPr marL="914400" lvl="2" indent="0" algn="just" eaLnBrk="1" hangingPunct="1">
              <a:lnSpc>
                <a:spcPct val="120000"/>
              </a:lnSpc>
              <a:spcBef>
                <a:spcPct val="0"/>
              </a:spcBef>
              <a:buClrTx/>
              <a:buSzTx/>
              <a:buFontTx/>
              <a:buNone/>
            </a:pPr>
            <a:r>
              <a:rPr lang="zh-CN" altLang="en-US" sz="2400" b="1" dirty="0"/>
              <a:t>⑻报警装置</a:t>
            </a:r>
            <a:endParaRPr lang="zh-CN" altLang="en-US" sz="2400" b="1" dirty="0"/>
          </a:p>
        </p:txBody>
      </p:sp>
      <p:sp>
        <p:nvSpPr>
          <p:cNvPr id="309264" name="Rectangle 16"/>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09264"/>
                                        </p:tgtEl>
                                        <p:attrNameLst>
                                          <p:attrName>style.visibility</p:attrName>
                                        </p:attrNameLst>
                                      </p:cBhvr>
                                      <p:to>
                                        <p:strVal val="visible"/>
                                      </p:to>
                                    </p:set>
                                    <p:anim calcmode="lin" valueType="num">
                                      <p:cBhvr additive="base">
                                        <p:cTn id="7" dur="500" fill="hold"/>
                                        <p:tgtEl>
                                          <p:spTgt spid="309264"/>
                                        </p:tgtEl>
                                        <p:attrNameLst>
                                          <p:attrName>ppt_x</p:attrName>
                                        </p:attrNameLst>
                                      </p:cBhvr>
                                      <p:tavLst>
                                        <p:tav tm="0">
                                          <p:val>
                                            <p:strVal val="0-#ppt_w/2"/>
                                          </p:val>
                                        </p:tav>
                                        <p:tav tm="100000">
                                          <p:val>
                                            <p:strVal val="#ppt_x"/>
                                          </p:val>
                                        </p:tav>
                                      </p:tavLst>
                                    </p:anim>
                                    <p:anim calcmode="lin" valueType="num">
                                      <p:cBhvr additive="base">
                                        <p:cTn id="8" dur="500" fill="hold"/>
                                        <p:tgtEl>
                                          <p:spTgt spid="3092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09260"/>
                                        </p:tgtEl>
                                        <p:attrNameLst>
                                          <p:attrName>style.visibility</p:attrName>
                                        </p:attrNameLst>
                                      </p:cBhvr>
                                      <p:to>
                                        <p:strVal val="visible"/>
                                      </p:to>
                                    </p:set>
                                    <p:anim calcmode="lin" valueType="num">
                                      <p:cBhvr additive="base">
                                        <p:cTn id="12" dur="500" fill="hold"/>
                                        <p:tgtEl>
                                          <p:spTgt spid="309260"/>
                                        </p:tgtEl>
                                        <p:attrNameLst>
                                          <p:attrName>ppt_x</p:attrName>
                                        </p:attrNameLst>
                                      </p:cBhvr>
                                      <p:tavLst>
                                        <p:tav tm="0">
                                          <p:val>
                                            <p:strVal val="0-#ppt_w/2"/>
                                          </p:val>
                                        </p:tav>
                                        <p:tav tm="100000">
                                          <p:val>
                                            <p:strVal val="#ppt_x"/>
                                          </p:val>
                                        </p:tav>
                                      </p:tavLst>
                                    </p:anim>
                                    <p:anim calcmode="lin" valueType="num">
                                      <p:cBhvr additive="base">
                                        <p:cTn id="13" dur="500" fill="hold"/>
                                        <p:tgtEl>
                                          <p:spTgt spid="3092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60" grpId="0"/>
      <p:bldP spid="3092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48131"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10284" name="Rectangle 12"/>
          <p:cNvSpPr/>
          <p:nvPr/>
        </p:nvSpPr>
        <p:spPr>
          <a:xfrm>
            <a:off x="457200" y="1676400"/>
            <a:ext cx="8229600" cy="43275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sz="2400" b="1" dirty="0">
                <a:solidFill>
                  <a:schemeClr val="accent2"/>
                </a:solidFill>
              </a:rPr>
              <a:t>1.</a:t>
            </a:r>
            <a:r>
              <a:rPr lang="zh-CN" altLang="en-US" sz="2400" b="1" dirty="0">
                <a:solidFill>
                  <a:schemeClr val="accent2"/>
                </a:solidFill>
              </a:rPr>
              <a:t>有符合国家标准的设备或者储存方式、设施；</a:t>
            </a:r>
            <a:endParaRPr lang="zh-CN" altLang="en-US" sz="2400" b="1" dirty="0">
              <a:solidFill>
                <a:schemeClr val="accent2"/>
              </a:solidFill>
            </a:endParaRPr>
          </a:p>
          <a:p>
            <a:pPr marL="0" lvl="0" indent="0" algn="just" eaLnBrk="1" hangingPunct="1">
              <a:lnSpc>
                <a:spcPct val="160000"/>
              </a:lnSpc>
              <a:spcBef>
                <a:spcPct val="0"/>
              </a:spcBef>
              <a:buClrTx/>
              <a:buSzTx/>
              <a:buFontTx/>
              <a:buNone/>
            </a:pPr>
            <a:endParaRPr lang="zh-CN" altLang="en-US" sz="2400" b="1" dirty="0">
              <a:solidFill>
                <a:schemeClr val="accent2"/>
              </a:solidFill>
            </a:endParaRPr>
          </a:p>
          <a:p>
            <a:pPr marL="0" lvl="0" indent="0" algn="just" eaLnBrk="1" hangingPunct="1">
              <a:lnSpc>
                <a:spcPct val="140000"/>
              </a:lnSpc>
              <a:spcBef>
                <a:spcPct val="0"/>
              </a:spcBef>
              <a:buClrTx/>
              <a:buSzTx/>
              <a:buFontTx/>
              <a:buNone/>
            </a:pPr>
            <a:r>
              <a:rPr lang="en-US" altLang="zh-CN" sz="2400" b="1" dirty="0">
                <a:solidFill>
                  <a:srgbClr val="800080"/>
                </a:solidFill>
              </a:rPr>
              <a:t>(1) </a:t>
            </a:r>
            <a:r>
              <a:rPr lang="zh-CN" altLang="en-US" sz="2400" b="1" dirty="0">
                <a:solidFill>
                  <a:srgbClr val="800080"/>
                </a:solidFill>
              </a:rPr>
              <a:t>建筑物：</a:t>
            </a:r>
            <a:endParaRPr lang="zh-CN" altLang="en-US" sz="2400" b="1" dirty="0"/>
          </a:p>
          <a:p>
            <a:pPr marL="0" lvl="0" indent="0" algn="just" eaLnBrk="1" hangingPunct="1">
              <a:lnSpc>
                <a:spcPct val="140000"/>
              </a:lnSpc>
              <a:spcBef>
                <a:spcPct val="0"/>
              </a:spcBef>
              <a:buClrTx/>
              <a:buSzTx/>
              <a:buFontTx/>
              <a:buNone/>
            </a:pPr>
            <a:r>
              <a:rPr lang="zh-CN" altLang="en-US" sz="2400" b="1" dirty="0"/>
              <a:t>    </a:t>
            </a:r>
            <a:r>
              <a:rPr lang="en-US" altLang="zh-CN" sz="2400" b="1" dirty="0"/>
              <a:t>GB 15603-1995</a:t>
            </a:r>
            <a:r>
              <a:rPr lang="en-US" altLang="zh-CN" sz="2400" b="1" dirty="0">
                <a:solidFill>
                  <a:srgbClr val="CC0066"/>
                </a:solidFill>
              </a:rPr>
              <a:t>《</a:t>
            </a:r>
            <a:r>
              <a:rPr lang="zh-CN" altLang="en-US" sz="2400" b="1" dirty="0">
                <a:solidFill>
                  <a:srgbClr val="CC0066"/>
                </a:solidFill>
              </a:rPr>
              <a:t>常用危险化学品贮存通则</a:t>
            </a:r>
            <a:r>
              <a:rPr lang="en-US" altLang="zh-CN" sz="2400" b="1" dirty="0">
                <a:solidFill>
                  <a:srgbClr val="CC0066"/>
                </a:solidFill>
              </a:rPr>
              <a:t>》</a:t>
            </a:r>
            <a:r>
              <a:rPr lang="zh-CN" altLang="en-US" sz="2400" b="1" dirty="0"/>
              <a:t>中对储存场所要求是：</a:t>
            </a:r>
            <a:r>
              <a:rPr lang="zh-CN" altLang="en-US" sz="2400" b="1" dirty="0">
                <a:solidFill>
                  <a:srgbClr val="CC0066"/>
                </a:solidFill>
              </a:rPr>
              <a:t>储存危险化学品建筑物不得有地下室或其它地下建筑</a:t>
            </a:r>
            <a:r>
              <a:rPr lang="zh-CN" altLang="en-US" sz="2400" b="1" dirty="0"/>
              <a:t>，其耐火等级、层数、占地面积安全疏散和防火间距，应符合国家有关规定。符合</a:t>
            </a:r>
            <a:r>
              <a:rPr lang="en-US" altLang="zh-CN" sz="2400" b="1" dirty="0"/>
              <a:t>GBJ16-87</a:t>
            </a:r>
            <a:r>
              <a:rPr lang="en-US" altLang="zh-CN" sz="2400" b="1" dirty="0">
                <a:solidFill>
                  <a:srgbClr val="CC0066"/>
                </a:solidFill>
              </a:rPr>
              <a:t>《</a:t>
            </a:r>
            <a:r>
              <a:rPr lang="zh-CN" altLang="en-US" sz="2400" b="1" dirty="0">
                <a:solidFill>
                  <a:srgbClr val="CC0066"/>
                </a:solidFill>
              </a:rPr>
              <a:t>建筑设计防火规范</a:t>
            </a:r>
            <a:r>
              <a:rPr lang="en-US" altLang="zh-CN" sz="2400" b="1" dirty="0">
                <a:solidFill>
                  <a:srgbClr val="CC0066"/>
                </a:solidFill>
              </a:rPr>
              <a:t>》</a:t>
            </a:r>
            <a:r>
              <a:rPr lang="zh-CN" altLang="en-US" sz="2400" b="1" dirty="0"/>
              <a:t>的要求</a:t>
            </a:r>
            <a:endParaRPr lang="zh-CN" altLang="en-US" sz="2400" b="1" dirty="0"/>
          </a:p>
        </p:txBody>
      </p:sp>
      <p:sp>
        <p:nvSpPr>
          <p:cNvPr id="310287"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0287"/>
                                        </p:tgtEl>
                                        <p:attrNameLst>
                                          <p:attrName>style.visibility</p:attrName>
                                        </p:attrNameLst>
                                      </p:cBhvr>
                                      <p:to>
                                        <p:strVal val="visible"/>
                                      </p:to>
                                    </p:set>
                                    <p:anim calcmode="lin" valueType="num">
                                      <p:cBhvr additive="base">
                                        <p:cTn id="7" dur="500" fill="hold"/>
                                        <p:tgtEl>
                                          <p:spTgt spid="310287"/>
                                        </p:tgtEl>
                                        <p:attrNameLst>
                                          <p:attrName>ppt_x</p:attrName>
                                        </p:attrNameLst>
                                      </p:cBhvr>
                                      <p:tavLst>
                                        <p:tav tm="0">
                                          <p:val>
                                            <p:strVal val="0-#ppt_w/2"/>
                                          </p:val>
                                        </p:tav>
                                        <p:tav tm="100000">
                                          <p:val>
                                            <p:strVal val="#ppt_x"/>
                                          </p:val>
                                        </p:tav>
                                      </p:tavLst>
                                    </p:anim>
                                    <p:anim calcmode="lin" valueType="num">
                                      <p:cBhvr additive="base">
                                        <p:cTn id="8" dur="500" fill="hold"/>
                                        <p:tgtEl>
                                          <p:spTgt spid="3102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10284"/>
                                        </p:tgtEl>
                                        <p:attrNameLst>
                                          <p:attrName>style.visibility</p:attrName>
                                        </p:attrNameLst>
                                      </p:cBhvr>
                                      <p:to>
                                        <p:strVal val="visible"/>
                                      </p:to>
                                    </p:set>
                                    <p:anim calcmode="lin" valueType="num">
                                      <p:cBhvr additive="base">
                                        <p:cTn id="12" dur="500" fill="hold"/>
                                        <p:tgtEl>
                                          <p:spTgt spid="310284"/>
                                        </p:tgtEl>
                                        <p:attrNameLst>
                                          <p:attrName>ppt_x</p:attrName>
                                        </p:attrNameLst>
                                      </p:cBhvr>
                                      <p:tavLst>
                                        <p:tav tm="0">
                                          <p:val>
                                            <p:strVal val="0-#ppt_w/2"/>
                                          </p:val>
                                        </p:tav>
                                        <p:tav tm="100000">
                                          <p:val>
                                            <p:strVal val="#ppt_x"/>
                                          </p:val>
                                        </p:tav>
                                      </p:tavLst>
                                    </p:anim>
                                    <p:anim calcmode="lin" valueType="num">
                                      <p:cBhvr additive="base">
                                        <p:cTn id="13" dur="500" fill="hold"/>
                                        <p:tgtEl>
                                          <p:spTgt spid="31028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84" grpId="0"/>
      <p:bldP spid="3102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50179"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12332" name="Rectangle 12"/>
          <p:cNvSpPr/>
          <p:nvPr/>
        </p:nvSpPr>
        <p:spPr>
          <a:xfrm>
            <a:off x="381000" y="1270000"/>
            <a:ext cx="8458200" cy="50990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b="1" dirty="0">
                <a:solidFill>
                  <a:schemeClr val="accent2"/>
                </a:solidFill>
              </a:rPr>
              <a:t>1.</a:t>
            </a:r>
            <a:r>
              <a:rPr lang="zh-CN" altLang="en-US" b="1" dirty="0">
                <a:solidFill>
                  <a:schemeClr val="accent2"/>
                </a:solidFill>
              </a:rPr>
              <a:t>有符合国家标准的设备或者储存方式、设施；</a:t>
            </a:r>
            <a:endParaRPr lang="zh-CN" altLang="en-US" b="1" dirty="0">
              <a:solidFill>
                <a:schemeClr val="accent2"/>
              </a:solidFill>
            </a:endParaRPr>
          </a:p>
          <a:p>
            <a:pPr marL="0" lvl="0" indent="0" algn="just" eaLnBrk="1" hangingPunct="1">
              <a:lnSpc>
                <a:spcPct val="160000"/>
              </a:lnSpc>
              <a:spcBef>
                <a:spcPct val="0"/>
              </a:spcBef>
              <a:buClrTx/>
              <a:buSzTx/>
              <a:buFontTx/>
              <a:buNone/>
            </a:pPr>
            <a:endParaRPr lang="zh-CN" altLang="en-US" b="1" dirty="0">
              <a:solidFill>
                <a:schemeClr val="accent2"/>
              </a:solidFill>
            </a:endParaRPr>
          </a:p>
          <a:p>
            <a:pPr marL="0" lvl="0" indent="0" algn="just" eaLnBrk="1" hangingPunct="1">
              <a:lnSpc>
                <a:spcPct val="120000"/>
              </a:lnSpc>
              <a:spcBef>
                <a:spcPct val="0"/>
              </a:spcBef>
              <a:buClrTx/>
              <a:buSzTx/>
              <a:buFontTx/>
              <a:buNone/>
            </a:pPr>
            <a:r>
              <a:rPr lang="zh-CN" altLang="en-US" b="1" dirty="0"/>
              <a:t> </a:t>
            </a:r>
            <a:r>
              <a:rPr lang="en-US" altLang="zh-CN" b="1" dirty="0">
                <a:solidFill>
                  <a:srgbClr val="800080"/>
                </a:solidFill>
              </a:rPr>
              <a:t>(1) </a:t>
            </a:r>
            <a:r>
              <a:rPr lang="zh-CN" altLang="en-US" b="1" dirty="0">
                <a:solidFill>
                  <a:srgbClr val="800080"/>
                </a:solidFill>
              </a:rPr>
              <a:t>建筑物：</a:t>
            </a:r>
            <a:endParaRPr lang="zh-CN" altLang="en-US" b="1" dirty="0"/>
          </a:p>
          <a:p>
            <a:pPr marL="0" lvl="0" indent="0" algn="just" eaLnBrk="1" hangingPunct="1">
              <a:lnSpc>
                <a:spcPct val="120000"/>
              </a:lnSpc>
              <a:spcBef>
                <a:spcPct val="0"/>
              </a:spcBef>
              <a:buClrTx/>
              <a:buSzTx/>
              <a:buFontTx/>
              <a:buNone/>
            </a:pPr>
            <a:r>
              <a:rPr lang="zh-CN" altLang="en-US" dirty="0"/>
              <a:t>   </a:t>
            </a:r>
            <a:r>
              <a:rPr lang="zh-CN" altLang="en-US" b="1" dirty="0"/>
              <a:t> </a:t>
            </a:r>
            <a:r>
              <a:rPr lang="en-US" altLang="zh-CN" sz="1800" b="1" dirty="0"/>
              <a:t>GB 18265-2000 </a:t>
            </a:r>
            <a:r>
              <a:rPr lang="en-US" altLang="zh-CN" sz="1800" b="1" dirty="0">
                <a:solidFill>
                  <a:srgbClr val="CC0066"/>
                </a:solidFill>
              </a:rPr>
              <a:t>《</a:t>
            </a:r>
            <a:r>
              <a:rPr lang="zh-CN" altLang="en-US" sz="1800" b="1" dirty="0">
                <a:solidFill>
                  <a:srgbClr val="CC0066"/>
                </a:solidFill>
              </a:rPr>
              <a:t>危险化学品经营企业开业条件和技术要求</a:t>
            </a:r>
            <a:r>
              <a:rPr lang="en-US" altLang="zh-CN" sz="1800" b="1" dirty="0">
                <a:solidFill>
                  <a:srgbClr val="CC0066"/>
                </a:solidFill>
              </a:rPr>
              <a:t>》</a:t>
            </a:r>
            <a:r>
              <a:rPr lang="zh-CN" altLang="en-US" sz="1800" b="1" dirty="0"/>
              <a:t>明确仓储建筑结构的要求是：</a:t>
            </a:r>
            <a:endParaRPr lang="zh-CN" altLang="en-US" sz="1800" b="1" dirty="0"/>
          </a:p>
          <a:p>
            <a:pPr marL="0" lvl="0" indent="0" algn="just" eaLnBrk="1" hangingPunct="1">
              <a:lnSpc>
                <a:spcPct val="120000"/>
              </a:lnSpc>
              <a:spcBef>
                <a:spcPct val="0"/>
              </a:spcBef>
              <a:buClrTx/>
              <a:buSzTx/>
              <a:buFontTx/>
              <a:buNone/>
            </a:pPr>
            <a:r>
              <a:rPr lang="zh-CN" altLang="en-US" sz="1800" b="1" dirty="0"/>
              <a:t>    </a:t>
            </a:r>
            <a:r>
              <a:rPr lang="zh-CN" altLang="en-US" sz="1800" b="1" dirty="0">
                <a:solidFill>
                  <a:srgbClr val="0000CC"/>
                </a:solidFill>
              </a:rPr>
              <a:t>危险化学品仓库的建筑屋架</a:t>
            </a:r>
            <a:r>
              <a:rPr lang="zh-CN" altLang="en-US" sz="1800" b="1" dirty="0"/>
              <a:t>应根据所存危险化学品的类别和危险等级采用</a:t>
            </a:r>
            <a:r>
              <a:rPr lang="zh-CN" altLang="en-US" sz="1800" b="1" dirty="0">
                <a:solidFill>
                  <a:srgbClr val="CC0066"/>
                </a:solidFill>
              </a:rPr>
              <a:t>木结构、钢结构或装配式钢筋混凝土结构</a:t>
            </a:r>
            <a:r>
              <a:rPr lang="zh-CN" altLang="en-US" sz="1800" b="1" dirty="0"/>
              <a:t>。砌砖墙、石墙、混凝土墙及钢筋混凝土墙。</a:t>
            </a:r>
            <a:endParaRPr lang="zh-CN" altLang="en-US" sz="1800" b="1" dirty="0"/>
          </a:p>
          <a:p>
            <a:pPr marL="0" lvl="0" indent="0" algn="just" eaLnBrk="1" hangingPunct="1">
              <a:lnSpc>
                <a:spcPct val="120000"/>
              </a:lnSpc>
              <a:spcBef>
                <a:spcPct val="0"/>
              </a:spcBef>
              <a:buClrTx/>
              <a:buSzTx/>
              <a:buFontTx/>
              <a:buNone/>
            </a:pPr>
            <a:r>
              <a:rPr lang="zh-CN" altLang="en-US" sz="1800" b="1" dirty="0"/>
              <a:t>    </a:t>
            </a:r>
            <a:r>
              <a:rPr lang="zh-CN" altLang="en-US" sz="1800" b="1" dirty="0">
                <a:solidFill>
                  <a:srgbClr val="0000CC"/>
                </a:solidFill>
              </a:rPr>
              <a:t>库房门</a:t>
            </a:r>
            <a:r>
              <a:rPr lang="zh-CN" altLang="en-US" sz="1800" b="1" dirty="0"/>
              <a:t>应为铁门或木质外包铁皮，采用外开式。设置高侧窗</a:t>
            </a:r>
            <a:r>
              <a:rPr lang="en-US" altLang="zh-CN" sz="1800" b="1" dirty="0"/>
              <a:t>(</a:t>
            </a:r>
            <a:r>
              <a:rPr lang="zh-CN" altLang="en-US" sz="1800" b="1" dirty="0"/>
              <a:t>剧毒物品仓库的窗户应加设铁护栏</a:t>
            </a:r>
            <a:r>
              <a:rPr lang="en-US" altLang="zh-CN" sz="1800" b="1" dirty="0"/>
              <a:t>)</a:t>
            </a:r>
            <a:r>
              <a:rPr lang="zh-CN" altLang="en-US" sz="1800" b="1" dirty="0"/>
              <a:t>。</a:t>
            </a:r>
            <a:endParaRPr lang="zh-CN" altLang="en-US" sz="1800" b="1" dirty="0"/>
          </a:p>
          <a:p>
            <a:pPr marL="0" lvl="0" indent="0" algn="just" eaLnBrk="1" hangingPunct="1">
              <a:lnSpc>
                <a:spcPct val="120000"/>
              </a:lnSpc>
              <a:spcBef>
                <a:spcPct val="0"/>
              </a:spcBef>
              <a:buClrTx/>
              <a:buSzTx/>
              <a:buFontTx/>
              <a:buNone/>
            </a:pPr>
            <a:r>
              <a:rPr lang="zh-CN" altLang="en-US" sz="1800" b="1" dirty="0"/>
              <a:t>    </a:t>
            </a:r>
            <a:r>
              <a:rPr lang="zh-CN" altLang="en-US" sz="1800" b="1" dirty="0">
                <a:solidFill>
                  <a:srgbClr val="0000CC"/>
                </a:solidFill>
              </a:rPr>
              <a:t>毒害性、腐蚀性危险化学品</a:t>
            </a:r>
            <a:r>
              <a:rPr lang="zh-CN" altLang="en-US" sz="1800" b="1" dirty="0"/>
              <a:t>库房的</a:t>
            </a:r>
            <a:r>
              <a:rPr lang="zh-CN" altLang="en-US" sz="1800" b="1" dirty="0">
                <a:solidFill>
                  <a:srgbClr val="CC0066"/>
                </a:solidFill>
              </a:rPr>
              <a:t>耐火等级</a:t>
            </a:r>
            <a:r>
              <a:rPr lang="zh-CN" altLang="en-US" sz="1800" b="1" dirty="0"/>
              <a:t>不得低于二级。</a:t>
            </a:r>
            <a:r>
              <a:rPr lang="zh-CN" altLang="en-US" sz="1800" b="1" dirty="0">
                <a:solidFill>
                  <a:srgbClr val="0000CC"/>
                </a:solidFill>
              </a:rPr>
              <a:t>易燃易爆性危险化学品</a:t>
            </a:r>
            <a:r>
              <a:rPr lang="zh-CN" altLang="en-US" sz="1800" b="1" dirty="0"/>
              <a:t>库房的耐火等级不得低于三级。</a:t>
            </a:r>
            <a:r>
              <a:rPr lang="zh-CN" altLang="en-US" sz="1800" b="1" dirty="0">
                <a:solidFill>
                  <a:srgbClr val="0000CC"/>
                </a:solidFill>
              </a:rPr>
              <a:t>爆炸品</a:t>
            </a:r>
            <a:r>
              <a:rPr lang="zh-CN" altLang="en-US" sz="1800" b="1" dirty="0"/>
              <a:t>应储存于一级轻顶耐火建筑内，</a:t>
            </a:r>
            <a:r>
              <a:rPr lang="zh-CN" altLang="en-US" sz="1800" b="1" dirty="0">
                <a:solidFill>
                  <a:srgbClr val="0000CC"/>
                </a:solidFill>
              </a:rPr>
              <a:t>低、中闪点液体、一级易燃固体</a:t>
            </a:r>
            <a:r>
              <a:rPr lang="zh-CN" altLang="en-US" sz="1800" b="1" dirty="0"/>
              <a:t>、自燃物品、压缩气体和液化气体类应储存于一级耐火建筑的库房内。</a:t>
            </a:r>
            <a:endParaRPr lang="zh-CN" altLang="en-US" sz="1800" b="1" dirty="0"/>
          </a:p>
        </p:txBody>
      </p:sp>
      <p:sp>
        <p:nvSpPr>
          <p:cNvPr id="312335"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2335"/>
                                        </p:tgtEl>
                                        <p:attrNameLst>
                                          <p:attrName>style.visibility</p:attrName>
                                        </p:attrNameLst>
                                      </p:cBhvr>
                                      <p:to>
                                        <p:strVal val="visible"/>
                                      </p:to>
                                    </p:set>
                                    <p:anim calcmode="lin" valueType="num">
                                      <p:cBhvr additive="base">
                                        <p:cTn id="7" dur="500" fill="hold"/>
                                        <p:tgtEl>
                                          <p:spTgt spid="312335"/>
                                        </p:tgtEl>
                                        <p:attrNameLst>
                                          <p:attrName>ppt_x</p:attrName>
                                        </p:attrNameLst>
                                      </p:cBhvr>
                                      <p:tavLst>
                                        <p:tav tm="0">
                                          <p:val>
                                            <p:strVal val="0-#ppt_w/2"/>
                                          </p:val>
                                        </p:tav>
                                        <p:tav tm="100000">
                                          <p:val>
                                            <p:strVal val="#ppt_x"/>
                                          </p:val>
                                        </p:tav>
                                      </p:tavLst>
                                    </p:anim>
                                    <p:anim calcmode="lin" valueType="num">
                                      <p:cBhvr additive="base">
                                        <p:cTn id="8" dur="500" fill="hold"/>
                                        <p:tgtEl>
                                          <p:spTgt spid="3123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12332"/>
                                        </p:tgtEl>
                                        <p:attrNameLst>
                                          <p:attrName>style.visibility</p:attrName>
                                        </p:attrNameLst>
                                      </p:cBhvr>
                                      <p:to>
                                        <p:strVal val="visible"/>
                                      </p:to>
                                    </p:set>
                                    <p:anim calcmode="lin" valueType="num">
                                      <p:cBhvr additive="base">
                                        <p:cTn id="12" dur="500" fill="hold"/>
                                        <p:tgtEl>
                                          <p:spTgt spid="312332"/>
                                        </p:tgtEl>
                                        <p:attrNameLst>
                                          <p:attrName>ppt_x</p:attrName>
                                        </p:attrNameLst>
                                      </p:cBhvr>
                                      <p:tavLst>
                                        <p:tav tm="0">
                                          <p:val>
                                            <p:strVal val="0-#ppt_w/2"/>
                                          </p:val>
                                        </p:tav>
                                        <p:tav tm="100000">
                                          <p:val>
                                            <p:strVal val="#ppt_x"/>
                                          </p:val>
                                        </p:tav>
                                      </p:tavLst>
                                    </p:anim>
                                    <p:anim calcmode="lin" valueType="num">
                                      <p:cBhvr additive="base">
                                        <p:cTn id="13" dur="500" fill="hold"/>
                                        <p:tgtEl>
                                          <p:spTgt spid="3123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2" grpId="0"/>
      <p:bldP spid="3123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13356" name="Rectangle 12"/>
          <p:cNvSpPr/>
          <p:nvPr/>
        </p:nvSpPr>
        <p:spPr>
          <a:xfrm>
            <a:off x="457200" y="1590675"/>
            <a:ext cx="8229600" cy="4108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20000"/>
              </a:lnSpc>
              <a:spcBef>
                <a:spcPct val="0"/>
              </a:spcBef>
              <a:buClrTx/>
              <a:buSzTx/>
              <a:buFontTx/>
              <a:buNone/>
            </a:pPr>
            <a:r>
              <a:rPr lang="en-US" altLang="zh-CN" b="1" dirty="0">
                <a:solidFill>
                  <a:schemeClr val="accent2"/>
                </a:solidFill>
              </a:rPr>
              <a:t>1.</a:t>
            </a:r>
            <a:r>
              <a:rPr lang="zh-CN" altLang="en-US" b="1" dirty="0">
                <a:solidFill>
                  <a:schemeClr val="accent2"/>
                </a:solidFill>
              </a:rPr>
              <a:t>有符合国家标准的设备或者储存方式、设施；</a:t>
            </a:r>
            <a:endParaRPr lang="zh-CN" altLang="en-US" b="1" dirty="0">
              <a:solidFill>
                <a:schemeClr val="accent2"/>
              </a:solidFill>
            </a:endParaRPr>
          </a:p>
          <a:p>
            <a:pPr marL="0" lvl="0" indent="0" algn="just" eaLnBrk="1" hangingPunct="1">
              <a:lnSpc>
                <a:spcPct val="120000"/>
              </a:lnSpc>
              <a:spcBef>
                <a:spcPct val="0"/>
              </a:spcBef>
              <a:buClrTx/>
              <a:buSzTx/>
              <a:buFontTx/>
              <a:buNone/>
            </a:pPr>
            <a:endParaRPr lang="zh-CN" altLang="en-US" b="1" dirty="0">
              <a:solidFill>
                <a:schemeClr val="accent2"/>
              </a:solidFill>
            </a:endParaRPr>
          </a:p>
          <a:p>
            <a:pPr marL="0" lvl="0" indent="0" algn="just" eaLnBrk="1" hangingPunct="1">
              <a:lnSpc>
                <a:spcPct val="120000"/>
              </a:lnSpc>
              <a:spcBef>
                <a:spcPct val="0"/>
              </a:spcBef>
              <a:buClrTx/>
              <a:buSzTx/>
              <a:buFontTx/>
              <a:buNone/>
            </a:pPr>
            <a:r>
              <a:rPr lang="zh-CN" altLang="en-US" dirty="0">
                <a:solidFill>
                  <a:schemeClr val="accent2"/>
                </a:solidFill>
              </a:rPr>
              <a:t>   </a:t>
            </a:r>
            <a:r>
              <a:rPr lang="en-US" altLang="zh-CN" b="1" dirty="0"/>
              <a:t>(2)</a:t>
            </a:r>
            <a:r>
              <a:rPr lang="zh-CN" altLang="en-US" b="1" dirty="0">
                <a:solidFill>
                  <a:srgbClr val="800080"/>
                </a:solidFill>
              </a:rPr>
              <a:t>储存地点及建筑结构的设置</a:t>
            </a:r>
            <a:r>
              <a:rPr lang="zh-CN" altLang="en-US" b="1" dirty="0"/>
              <a:t>，除了应符合国家有关规定外，还应考虑对</a:t>
            </a:r>
            <a:r>
              <a:rPr lang="zh-CN" altLang="en-US" b="1" dirty="0">
                <a:solidFill>
                  <a:srgbClr val="0000CC"/>
                </a:solidFill>
              </a:rPr>
              <a:t>周围环境和居民</a:t>
            </a:r>
            <a:r>
              <a:rPr lang="zh-CN" altLang="en-US" b="1" dirty="0"/>
              <a:t>的影响。</a:t>
            </a:r>
            <a:endParaRPr lang="zh-CN" altLang="en-US" b="1" dirty="0"/>
          </a:p>
          <a:p>
            <a:pPr marL="0" lvl="0" indent="0" algn="just" eaLnBrk="1" hangingPunct="1">
              <a:lnSpc>
                <a:spcPct val="120000"/>
              </a:lnSpc>
              <a:spcBef>
                <a:spcPct val="0"/>
              </a:spcBef>
              <a:buClrTx/>
              <a:buSzTx/>
              <a:buFontTx/>
              <a:buNone/>
            </a:pPr>
            <a:r>
              <a:rPr lang="zh-CN" altLang="en-US" b="1" dirty="0"/>
              <a:t>   </a:t>
            </a:r>
            <a:r>
              <a:rPr lang="en-US" altLang="zh-CN" b="1" dirty="0"/>
              <a:t>(3)</a:t>
            </a:r>
            <a:r>
              <a:rPr lang="zh-CN" altLang="en-US" b="1" dirty="0">
                <a:solidFill>
                  <a:srgbClr val="800080"/>
                </a:solidFill>
              </a:rPr>
              <a:t>储存场所的电气安装</a:t>
            </a:r>
            <a:r>
              <a:rPr lang="zh-CN" altLang="en-US" b="1" dirty="0"/>
              <a:t>要符合</a:t>
            </a:r>
            <a:r>
              <a:rPr lang="en-US" altLang="zh-CN" b="1" dirty="0"/>
              <a:t>GBJ16-87《</a:t>
            </a:r>
            <a:r>
              <a:rPr lang="zh-CN" altLang="en-US" b="1" dirty="0"/>
              <a:t>建筑设计防火规范</a:t>
            </a:r>
            <a:r>
              <a:rPr lang="en-US" altLang="zh-CN" b="1" dirty="0"/>
              <a:t>》</a:t>
            </a:r>
            <a:r>
              <a:rPr lang="zh-CN" altLang="en-US" b="1" dirty="0"/>
              <a:t>的要求。</a:t>
            </a:r>
            <a:endParaRPr lang="zh-CN" altLang="en-US" b="1" dirty="0"/>
          </a:p>
          <a:p>
            <a:pPr marL="0" lvl="0" indent="0" algn="just" eaLnBrk="1" hangingPunct="1">
              <a:lnSpc>
                <a:spcPct val="120000"/>
              </a:lnSpc>
              <a:spcBef>
                <a:spcPct val="0"/>
              </a:spcBef>
              <a:buClrTx/>
              <a:buSzTx/>
              <a:buFontTx/>
              <a:buNone/>
            </a:pPr>
            <a:r>
              <a:rPr lang="zh-CN" altLang="en-US" b="1" dirty="0"/>
              <a:t>    危险化学品储存建筑物、场所</a:t>
            </a:r>
            <a:r>
              <a:rPr lang="zh-CN" altLang="en-US" b="1" dirty="0">
                <a:solidFill>
                  <a:srgbClr val="CC0066"/>
                </a:solidFill>
              </a:rPr>
              <a:t>消防用电</a:t>
            </a:r>
            <a:r>
              <a:rPr lang="zh-CN" altLang="en-US" b="1" dirty="0"/>
              <a:t>设备应能够充分满足消防用电的需要；危险化学品储存区域或建筑物内</a:t>
            </a:r>
            <a:r>
              <a:rPr lang="zh-CN" altLang="en-US" b="1" dirty="0">
                <a:solidFill>
                  <a:srgbClr val="CC0066"/>
                </a:solidFill>
              </a:rPr>
              <a:t>输配电线路</a:t>
            </a:r>
            <a:r>
              <a:rPr lang="zh-CN" altLang="en-US" b="1" dirty="0"/>
              <a:t>、</a:t>
            </a:r>
            <a:r>
              <a:rPr lang="zh-CN" altLang="en-US" b="1" dirty="0">
                <a:solidFill>
                  <a:srgbClr val="CC0066"/>
                </a:solidFill>
              </a:rPr>
              <a:t>灯具、火灾事故照明和疏散指示标志</a:t>
            </a:r>
            <a:r>
              <a:rPr lang="zh-CN" altLang="en-US" b="1" dirty="0"/>
              <a:t>，都应符合安全要求。</a:t>
            </a:r>
            <a:endParaRPr lang="zh-CN" altLang="en-US" b="1" dirty="0"/>
          </a:p>
          <a:p>
            <a:pPr marL="0" lvl="0" indent="0" algn="just" eaLnBrk="1" hangingPunct="1">
              <a:lnSpc>
                <a:spcPct val="120000"/>
              </a:lnSpc>
              <a:spcBef>
                <a:spcPct val="0"/>
              </a:spcBef>
              <a:buClrTx/>
              <a:buSzTx/>
              <a:buFontTx/>
              <a:buNone/>
            </a:pPr>
            <a:r>
              <a:rPr lang="zh-CN" altLang="en-US" b="1" dirty="0"/>
              <a:t>    贮存易燃、易爆危险化学品的建筑，必须安装</a:t>
            </a:r>
            <a:r>
              <a:rPr lang="zh-CN" altLang="en-US" b="1" dirty="0">
                <a:solidFill>
                  <a:srgbClr val="CC0066"/>
                </a:solidFill>
              </a:rPr>
              <a:t>避雷</a:t>
            </a:r>
            <a:r>
              <a:rPr lang="zh-CN" altLang="en-US" b="1" dirty="0"/>
              <a:t>设备（避雷设备要实现有效覆盖）。</a:t>
            </a:r>
            <a:endParaRPr lang="zh-CN" altLang="en-US" b="1" dirty="0"/>
          </a:p>
        </p:txBody>
      </p:sp>
      <p:sp>
        <p:nvSpPr>
          <p:cNvPr id="313359"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3359"/>
                                        </p:tgtEl>
                                        <p:attrNameLst>
                                          <p:attrName>style.visibility</p:attrName>
                                        </p:attrNameLst>
                                      </p:cBhvr>
                                      <p:to>
                                        <p:strVal val="visible"/>
                                      </p:to>
                                    </p:set>
                                    <p:anim calcmode="lin" valueType="num">
                                      <p:cBhvr additive="base">
                                        <p:cTn id="7" dur="500" fill="hold"/>
                                        <p:tgtEl>
                                          <p:spTgt spid="313359"/>
                                        </p:tgtEl>
                                        <p:attrNameLst>
                                          <p:attrName>ppt_x</p:attrName>
                                        </p:attrNameLst>
                                      </p:cBhvr>
                                      <p:tavLst>
                                        <p:tav tm="0">
                                          <p:val>
                                            <p:strVal val="0-#ppt_w/2"/>
                                          </p:val>
                                        </p:tav>
                                        <p:tav tm="100000">
                                          <p:val>
                                            <p:strVal val="#ppt_x"/>
                                          </p:val>
                                        </p:tav>
                                      </p:tavLst>
                                    </p:anim>
                                    <p:anim calcmode="lin" valueType="num">
                                      <p:cBhvr additive="base">
                                        <p:cTn id="8" dur="500" fill="hold"/>
                                        <p:tgtEl>
                                          <p:spTgt spid="31335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13356"/>
                                        </p:tgtEl>
                                        <p:attrNameLst>
                                          <p:attrName>style.visibility</p:attrName>
                                        </p:attrNameLst>
                                      </p:cBhvr>
                                      <p:to>
                                        <p:strVal val="visible"/>
                                      </p:to>
                                    </p:set>
                                    <p:anim calcmode="lin" valueType="num">
                                      <p:cBhvr additive="base">
                                        <p:cTn id="12" dur="500" fill="hold"/>
                                        <p:tgtEl>
                                          <p:spTgt spid="313356"/>
                                        </p:tgtEl>
                                        <p:attrNameLst>
                                          <p:attrName>ppt_x</p:attrName>
                                        </p:attrNameLst>
                                      </p:cBhvr>
                                      <p:tavLst>
                                        <p:tav tm="0">
                                          <p:val>
                                            <p:strVal val="0-#ppt_w/2"/>
                                          </p:val>
                                        </p:tav>
                                        <p:tav tm="100000">
                                          <p:val>
                                            <p:strVal val="#ppt_x"/>
                                          </p:val>
                                        </p:tav>
                                      </p:tavLst>
                                    </p:anim>
                                    <p:anim calcmode="lin" valueType="num">
                                      <p:cBhvr additive="base">
                                        <p:cTn id="13" dur="500" fill="hold"/>
                                        <p:tgtEl>
                                          <p:spTgt spid="3133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6" grpId="0"/>
      <p:bldP spid="3133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14380" name="Rectangle 12"/>
          <p:cNvSpPr/>
          <p:nvPr/>
        </p:nvSpPr>
        <p:spPr>
          <a:xfrm>
            <a:off x="381000" y="1590675"/>
            <a:ext cx="8305800" cy="4108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20000"/>
              </a:lnSpc>
              <a:spcBef>
                <a:spcPct val="0"/>
              </a:spcBef>
              <a:buClrTx/>
              <a:buSzTx/>
              <a:buFontTx/>
              <a:buNone/>
            </a:pPr>
            <a:r>
              <a:rPr lang="en-US" altLang="zh-CN" b="1" dirty="0">
                <a:solidFill>
                  <a:schemeClr val="accent2"/>
                </a:solidFill>
              </a:rPr>
              <a:t>1.</a:t>
            </a:r>
            <a:r>
              <a:rPr lang="zh-CN" altLang="en-US" b="1" dirty="0">
                <a:solidFill>
                  <a:schemeClr val="accent2"/>
                </a:solidFill>
              </a:rPr>
              <a:t>有符合国家标准的设备或者储存方式、设施；</a:t>
            </a:r>
            <a:endParaRPr lang="zh-CN" altLang="en-US" b="1" dirty="0">
              <a:solidFill>
                <a:schemeClr val="accent2"/>
              </a:solidFill>
            </a:endParaRPr>
          </a:p>
          <a:p>
            <a:pPr marL="0" lvl="0" indent="0" algn="just" eaLnBrk="1" hangingPunct="1">
              <a:lnSpc>
                <a:spcPct val="120000"/>
              </a:lnSpc>
              <a:spcBef>
                <a:spcPct val="0"/>
              </a:spcBef>
              <a:buClrTx/>
              <a:buSzTx/>
              <a:buFontTx/>
              <a:buNone/>
            </a:pPr>
            <a:endParaRPr lang="zh-CN" altLang="en-US" b="1" dirty="0">
              <a:solidFill>
                <a:schemeClr val="accent2"/>
              </a:solidFill>
            </a:endParaRPr>
          </a:p>
          <a:p>
            <a:pPr marL="0" lvl="0" indent="0" algn="just" eaLnBrk="1" hangingPunct="1">
              <a:lnSpc>
                <a:spcPct val="120000"/>
              </a:lnSpc>
              <a:spcBef>
                <a:spcPct val="0"/>
              </a:spcBef>
              <a:buClrTx/>
              <a:buSzTx/>
              <a:buFontTx/>
              <a:buNone/>
            </a:pPr>
            <a:r>
              <a:rPr lang="zh-CN" altLang="en-US" b="1" dirty="0"/>
              <a:t>    </a:t>
            </a:r>
            <a:r>
              <a:rPr lang="en-US" altLang="zh-CN" b="1" dirty="0"/>
              <a:t>(4)</a:t>
            </a:r>
            <a:r>
              <a:rPr lang="zh-CN" altLang="en-US" b="1" dirty="0">
                <a:solidFill>
                  <a:srgbClr val="800080"/>
                </a:solidFill>
              </a:rPr>
              <a:t>储存场所通风或湿度调节</a:t>
            </a:r>
            <a:endParaRPr lang="zh-CN" altLang="en-US" b="1" dirty="0"/>
          </a:p>
          <a:p>
            <a:pPr marL="0" lvl="0" indent="0" algn="just" eaLnBrk="1" hangingPunct="1">
              <a:lnSpc>
                <a:spcPct val="120000"/>
              </a:lnSpc>
              <a:spcBef>
                <a:spcPct val="0"/>
              </a:spcBef>
              <a:buClrTx/>
              <a:buSzTx/>
              <a:buFontTx/>
              <a:buNone/>
            </a:pPr>
            <a:r>
              <a:rPr lang="zh-CN" altLang="en-US" b="1" dirty="0"/>
              <a:t>  储存危险化学品的建筑必须</a:t>
            </a:r>
            <a:r>
              <a:rPr lang="zh-CN" altLang="en-US" b="1" dirty="0">
                <a:solidFill>
                  <a:srgbClr val="CC0066"/>
                </a:solidFill>
              </a:rPr>
              <a:t>安装通风设备</a:t>
            </a:r>
            <a:r>
              <a:rPr lang="zh-CN" altLang="en-US" b="1" dirty="0"/>
              <a:t>，并注意设备的防护措施。储存危险化学品的建筑</a:t>
            </a:r>
            <a:r>
              <a:rPr lang="zh-CN" altLang="en-US" b="1" dirty="0">
                <a:solidFill>
                  <a:srgbClr val="CC0066"/>
                </a:solidFill>
              </a:rPr>
              <a:t>通排风系统应设有导除静电</a:t>
            </a:r>
            <a:r>
              <a:rPr lang="zh-CN" altLang="en-US" b="1" dirty="0"/>
              <a:t>的接地装置。            </a:t>
            </a:r>
            <a:endParaRPr lang="zh-CN" altLang="en-US" b="1" dirty="0"/>
          </a:p>
          <a:p>
            <a:pPr marL="0" lvl="0" indent="0" algn="just" eaLnBrk="1" hangingPunct="1">
              <a:lnSpc>
                <a:spcPct val="120000"/>
              </a:lnSpc>
              <a:spcBef>
                <a:spcPct val="0"/>
              </a:spcBef>
              <a:buClrTx/>
              <a:buSzTx/>
              <a:buFontTx/>
              <a:buNone/>
            </a:pPr>
            <a:r>
              <a:rPr lang="zh-CN" altLang="en-US" b="1" dirty="0"/>
              <a:t>  </a:t>
            </a:r>
            <a:r>
              <a:rPr lang="zh-CN" altLang="en-US" b="1" dirty="0">
                <a:solidFill>
                  <a:srgbClr val="CC0066"/>
                </a:solidFill>
              </a:rPr>
              <a:t>通风管</a:t>
            </a:r>
            <a:r>
              <a:rPr lang="zh-CN" altLang="en-US" b="1" dirty="0"/>
              <a:t>应采用</a:t>
            </a:r>
            <a:r>
              <a:rPr lang="zh-CN" altLang="en-US" b="1" dirty="0">
                <a:solidFill>
                  <a:srgbClr val="CC0066"/>
                </a:solidFill>
              </a:rPr>
              <a:t>非燃烧材料</a:t>
            </a:r>
            <a:r>
              <a:rPr lang="zh-CN" altLang="en-US" b="1" dirty="0"/>
              <a:t>制作。</a:t>
            </a:r>
            <a:endParaRPr lang="zh-CN" altLang="en-US" b="1" dirty="0"/>
          </a:p>
          <a:p>
            <a:pPr marL="0" lvl="0" indent="0" algn="just" eaLnBrk="1" hangingPunct="1">
              <a:lnSpc>
                <a:spcPct val="120000"/>
              </a:lnSpc>
              <a:spcBef>
                <a:spcPct val="0"/>
              </a:spcBef>
              <a:buClrTx/>
              <a:buSzTx/>
              <a:buFontTx/>
              <a:buNone/>
            </a:pPr>
            <a:r>
              <a:rPr lang="zh-CN" altLang="en-US" b="1" dirty="0"/>
              <a:t>  </a:t>
            </a:r>
            <a:r>
              <a:rPr lang="zh-CN" altLang="en-US" b="1" dirty="0">
                <a:solidFill>
                  <a:srgbClr val="CC0066"/>
                </a:solidFill>
              </a:rPr>
              <a:t>通风管道不宜穿过防火墙等防火分隔物</a:t>
            </a:r>
            <a:r>
              <a:rPr lang="zh-CN" altLang="en-US" b="1" dirty="0"/>
              <a:t>，如必须穿过时应用非燃烧材料分隔。</a:t>
            </a:r>
            <a:endParaRPr lang="zh-CN" altLang="en-US" b="1" dirty="0"/>
          </a:p>
          <a:p>
            <a:pPr marL="0" lvl="0" indent="0" algn="just" eaLnBrk="1" hangingPunct="1">
              <a:lnSpc>
                <a:spcPct val="120000"/>
              </a:lnSpc>
              <a:spcBef>
                <a:spcPct val="0"/>
              </a:spcBef>
              <a:buClrTx/>
              <a:buSzTx/>
              <a:buFontTx/>
              <a:buNone/>
            </a:pPr>
            <a:r>
              <a:rPr lang="zh-CN" altLang="en-US" b="1" dirty="0"/>
              <a:t>  储存危险化学品建筑</a:t>
            </a:r>
            <a:r>
              <a:rPr lang="zh-CN" altLang="en-US" b="1" dirty="0">
                <a:solidFill>
                  <a:srgbClr val="CC0066"/>
                </a:solidFill>
              </a:rPr>
              <a:t>采暖的热媒</a:t>
            </a:r>
            <a:r>
              <a:rPr lang="zh-CN" altLang="en-US" b="1" dirty="0"/>
              <a:t>温度不应过高，热水采暖不应超过</a:t>
            </a:r>
            <a:r>
              <a:rPr lang="en-US" altLang="zh-CN" b="1" dirty="0"/>
              <a:t>80℃</a:t>
            </a:r>
            <a:r>
              <a:rPr lang="zh-CN" altLang="en-US" b="1" dirty="0"/>
              <a:t>，不得使用蒸汽采暖和机械采暖。</a:t>
            </a:r>
            <a:endParaRPr lang="zh-CN" altLang="en-US" b="1" dirty="0"/>
          </a:p>
          <a:p>
            <a:pPr marL="0" lvl="0" indent="0" algn="just" eaLnBrk="1" hangingPunct="1">
              <a:lnSpc>
                <a:spcPct val="120000"/>
              </a:lnSpc>
              <a:spcBef>
                <a:spcPct val="0"/>
              </a:spcBef>
              <a:buClrTx/>
              <a:buSzTx/>
              <a:buFontTx/>
              <a:buNone/>
            </a:pPr>
            <a:r>
              <a:rPr lang="zh-CN" altLang="en-US" b="1" dirty="0"/>
              <a:t>  </a:t>
            </a:r>
            <a:r>
              <a:rPr lang="zh-CN" altLang="en-US" b="1" dirty="0">
                <a:solidFill>
                  <a:srgbClr val="CC0066"/>
                </a:solidFill>
              </a:rPr>
              <a:t>采暖管道和设备的保温材料</a:t>
            </a:r>
            <a:r>
              <a:rPr lang="zh-CN" altLang="en-US" b="1" dirty="0"/>
              <a:t>，必须采用非燃烧材料。</a:t>
            </a:r>
            <a:endParaRPr lang="zh-CN" altLang="en-US" b="1" dirty="0"/>
          </a:p>
        </p:txBody>
      </p:sp>
      <p:sp>
        <p:nvSpPr>
          <p:cNvPr id="314383"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4383"/>
                                        </p:tgtEl>
                                        <p:attrNameLst>
                                          <p:attrName>style.visibility</p:attrName>
                                        </p:attrNameLst>
                                      </p:cBhvr>
                                      <p:to>
                                        <p:strVal val="visible"/>
                                      </p:to>
                                    </p:set>
                                    <p:anim calcmode="lin" valueType="num">
                                      <p:cBhvr additive="base">
                                        <p:cTn id="7" dur="500" fill="hold"/>
                                        <p:tgtEl>
                                          <p:spTgt spid="314383"/>
                                        </p:tgtEl>
                                        <p:attrNameLst>
                                          <p:attrName>ppt_x</p:attrName>
                                        </p:attrNameLst>
                                      </p:cBhvr>
                                      <p:tavLst>
                                        <p:tav tm="0">
                                          <p:val>
                                            <p:strVal val="0-#ppt_w/2"/>
                                          </p:val>
                                        </p:tav>
                                        <p:tav tm="100000">
                                          <p:val>
                                            <p:strVal val="#ppt_x"/>
                                          </p:val>
                                        </p:tav>
                                      </p:tavLst>
                                    </p:anim>
                                    <p:anim calcmode="lin" valueType="num">
                                      <p:cBhvr additive="base">
                                        <p:cTn id="8" dur="500" fill="hold"/>
                                        <p:tgtEl>
                                          <p:spTgt spid="3143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14380"/>
                                        </p:tgtEl>
                                        <p:attrNameLst>
                                          <p:attrName>style.visibility</p:attrName>
                                        </p:attrNameLst>
                                      </p:cBhvr>
                                      <p:to>
                                        <p:strVal val="visible"/>
                                      </p:to>
                                    </p:set>
                                    <p:anim calcmode="lin" valueType="num">
                                      <p:cBhvr additive="base">
                                        <p:cTn id="12" dur="500" fill="hold"/>
                                        <p:tgtEl>
                                          <p:spTgt spid="314380"/>
                                        </p:tgtEl>
                                        <p:attrNameLst>
                                          <p:attrName>ppt_x</p:attrName>
                                        </p:attrNameLst>
                                      </p:cBhvr>
                                      <p:tavLst>
                                        <p:tav tm="0">
                                          <p:val>
                                            <p:strVal val="0-#ppt_w/2"/>
                                          </p:val>
                                        </p:tav>
                                        <p:tav tm="100000">
                                          <p:val>
                                            <p:strVal val="#ppt_x"/>
                                          </p:val>
                                        </p:tav>
                                      </p:tavLst>
                                    </p:anim>
                                    <p:anim calcmode="lin" valueType="num">
                                      <p:cBhvr additive="base">
                                        <p:cTn id="13" dur="500" fill="hold"/>
                                        <p:tgtEl>
                                          <p:spTgt spid="3143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0" grpId="0"/>
      <p:bldP spid="3143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4339" name="Text Box 10"/>
          <p:cNvSpPr txBox="1"/>
          <p:nvPr/>
        </p:nvSpPr>
        <p:spPr>
          <a:xfrm>
            <a:off x="304800" y="484188"/>
            <a:ext cx="5791200" cy="5064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en-US" altLang="zh-CN" sz="3200" b="1" dirty="0">
                <a:solidFill>
                  <a:schemeClr val="bg1"/>
                </a:solidFill>
                <a:latin typeface="黑体" panose="02010609060101010101" pitchFamily="49" charset="-122"/>
                <a:ea typeface="黑体" panose="02010609060101010101" pitchFamily="49" charset="-122"/>
              </a:rPr>
              <a:t> </a:t>
            </a:r>
            <a:r>
              <a:rPr lang="zh-CN" altLang="en-US" sz="3200" b="1" dirty="0">
                <a:solidFill>
                  <a:schemeClr val="bg1"/>
                </a:solidFill>
                <a:latin typeface="黑体" panose="02010609060101010101" pitchFamily="49" charset="-122"/>
                <a:ea typeface="黑体" panose="02010609060101010101" pitchFamily="49" charset="-122"/>
              </a:rPr>
              <a:t>危险化学品储存</a:t>
            </a:r>
            <a:endParaRPr lang="zh-CN" altLang="en-US" sz="3200" b="1" dirty="0">
              <a:solidFill>
                <a:schemeClr val="bg1"/>
              </a:solidFill>
              <a:latin typeface="黑体" panose="02010609060101010101" pitchFamily="49" charset="-122"/>
              <a:ea typeface="黑体" panose="02010609060101010101" pitchFamily="49" charset="-122"/>
            </a:endParaRPr>
          </a:p>
        </p:txBody>
      </p:sp>
      <p:sp>
        <p:nvSpPr>
          <p:cNvPr id="14340" name="Text Box 11"/>
          <p:cNvSpPr txBox="1"/>
          <p:nvPr/>
        </p:nvSpPr>
        <p:spPr>
          <a:xfrm>
            <a:off x="685800" y="2057400"/>
            <a:ext cx="7467600" cy="1006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5000"/>
              </a:lnSpc>
              <a:spcBef>
                <a:spcPct val="0"/>
              </a:spcBef>
              <a:buClrTx/>
              <a:buSzTx/>
              <a:buFontTx/>
              <a:buNone/>
            </a:pPr>
            <a:r>
              <a:rPr lang="en-US" altLang="zh-CN" sz="2400" dirty="0"/>
              <a:t>● </a:t>
            </a:r>
            <a:r>
              <a:rPr lang="zh-CN" altLang="en-US" sz="2400" dirty="0"/>
              <a:t>危险化学品的储存</a:t>
            </a:r>
            <a:endParaRPr lang="zh-CN" altLang="en-US" sz="2400" dirty="0"/>
          </a:p>
          <a:p>
            <a:pPr marL="0" lvl="0" indent="0" eaLnBrk="1" hangingPunct="1">
              <a:lnSpc>
                <a:spcPct val="125000"/>
              </a:lnSpc>
              <a:spcBef>
                <a:spcPct val="0"/>
              </a:spcBef>
              <a:buClrTx/>
              <a:buSzTx/>
              <a:buFontTx/>
              <a:buNone/>
            </a:pPr>
            <a:r>
              <a:rPr lang="zh-CN" altLang="en-US" sz="2400" dirty="0"/>
              <a:t>● 危险化学品储存管理的有关法律、 法规规定</a:t>
            </a:r>
            <a:endParaRPr lang="zh-CN"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53251"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15404" name="Rectangle 12"/>
          <p:cNvSpPr/>
          <p:nvPr/>
        </p:nvSpPr>
        <p:spPr>
          <a:xfrm>
            <a:off x="533400" y="1600200"/>
            <a:ext cx="8229600" cy="44196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b="1" dirty="0">
                <a:solidFill>
                  <a:schemeClr val="accent2"/>
                </a:solidFill>
              </a:rPr>
              <a:t>1.</a:t>
            </a:r>
            <a:r>
              <a:rPr lang="zh-CN" altLang="en-US" b="1" dirty="0">
                <a:solidFill>
                  <a:schemeClr val="accent2"/>
                </a:solidFill>
              </a:rPr>
              <a:t>有符合国家标准的设备或者储存方式、设施；</a:t>
            </a:r>
            <a:endParaRPr lang="zh-CN" altLang="en-US" b="1" dirty="0">
              <a:solidFill>
                <a:schemeClr val="accent2"/>
              </a:solidFill>
            </a:endParaRPr>
          </a:p>
          <a:p>
            <a:pPr marL="0" lvl="0" indent="0" algn="just" eaLnBrk="1" hangingPunct="1">
              <a:lnSpc>
                <a:spcPct val="160000"/>
              </a:lnSpc>
              <a:spcBef>
                <a:spcPct val="0"/>
              </a:spcBef>
              <a:buClrTx/>
              <a:buSzTx/>
              <a:buFontTx/>
              <a:buNone/>
            </a:pPr>
            <a:endParaRPr lang="zh-CN" altLang="en-US" b="1" dirty="0">
              <a:solidFill>
                <a:schemeClr val="accent2"/>
              </a:solidFill>
            </a:endParaRPr>
          </a:p>
          <a:p>
            <a:pPr marL="0" lvl="0" indent="0" algn="just" eaLnBrk="1" hangingPunct="1">
              <a:spcBef>
                <a:spcPct val="0"/>
              </a:spcBef>
              <a:buClrTx/>
              <a:buSzTx/>
              <a:buFontTx/>
              <a:buNone/>
            </a:pPr>
            <a:r>
              <a:rPr lang="zh-CN" altLang="en-US" b="1" dirty="0">
                <a:solidFill>
                  <a:srgbClr val="993300"/>
                </a:solidFill>
              </a:rPr>
              <a:t>    </a:t>
            </a:r>
            <a:r>
              <a:rPr lang="zh-CN" altLang="en-US" b="1" dirty="0"/>
              <a:t>⑸</a:t>
            </a:r>
            <a:r>
              <a:rPr lang="zh-CN" altLang="en-US" b="1" dirty="0">
                <a:solidFill>
                  <a:srgbClr val="800080"/>
                </a:solidFill>
              </a:rPr>
              <a:t>禁配要求</a:t>
            </a:r>
            <a:r>
              <a:rPr lang="zh-CN" altLang="en-US" b="1" dirty="0"/>
              <a:t>。根据危险品性能分区、分类、分库储存。</a:t>
            </a:r>
            <a:endParaRPr lang="zh-CN" altLang="en-US" b="1" dirty="0"/>
          </a:p>
          <a:p>
            <a:pPr marL="0" lvl="0" indent="0" algn="just" eaLnBrk="1" hangingPunct="1">
              <a:spcBef>
                <a:spcPct val="0"/>
              </a:spcBef>
              <a:buClrTx/>
              <a:buSzTx/>
              <a:buFontTx/>
              <a:buNone/>
            </a:pPr>
            <a:r>
              <a:rPr lang="zh-CN" altLang="en-US" b="1" dirty="0"/>
              <a:t>各类危险品不得与禁忌物料混合储存。</a:t>
            </a:r>
            <a:endParaRPr lang="zh-CN" altLang="en-US" b="1" dirty="0"/>
          </a:p>
          <a:p>
            <a:pPr marL="0" lvl="0" indent="0" algn="just" eaLnBrk="1" hangingPunct="1">
              <a:spcBef>
                <a:spcPct val="0"/>
              </a:spcBef>
              <a:buClrTx/>
              <a:buSzTx/>
              <a:buFontTx/>
              <a:buNone/>
            </a:pPr>
            <a:r>
              <a:rPr lang="zh-CN" altLang="en-US" b="1" dirty="0"/>
              <a:t>    </a:t>
            </a:r>
            <a:r>
              <a:rPr lang="zh-CN" altLang="en-US" b="1" dirty="0">
                <a:solidFill>
                  <a:srgbClr val="FF0066"/>
                </a:solidFill>
              </a:rPr>
              <a:t>禁忌物料</a:t>
            </a:r>
            <a:r>
              <a:rPr lang="zh-CN" altLang="en-US" b="1" dirty="0"/>
              <a:t>是指化学性质相抵触或灭火方法不同的化学物料。</a:t>
            </a:r>
            <a:r>
              <a:rPr lang="zh-CN" altLang="en-US" b="1" dirty="0">
                <a:solidFill>
                  <a:srgbClr val="009900"/>
                </a:solidFill>
              </a:rPr>
              <a:t>禁忌物料配置见</a:t>
            </a:r>
            <a:r>
              <a:rPr lang="en-US" altLang="zh-CN" b="1" dirty="0">
                <a:solidFill>
                  <a:srgbClr val="009900"/>
                </a:solidFill>
              </a:rPr>
              <a:t>《</a:t>
            </a:r>
            <a:r>
              <a:rPr lang="zh-CN" altLang="en-US" b="1" dirty="0">
                <a:solidFill>
                  <a:srgbClr val="009900"/>
                </a:solidFill>
              </a:rPr>
              <a:t>危险化学品经营企业开业条件和技术要求</a:t>
            </a:r>
            <a:r>
              <a:rPr lang="en-US" altLang="zh-CN" b="1" dirty="0">
                <a:solidFill>
                  <a:srgbClr val="009900"/>
                </a:solidFill>
              </a:rPr>
              <a:t>》</a:t>
            </a:r>
            <a:r>
              <a:rPr lang="zh-CN" altLang="en-US" b="1" dirty="0">
                <a:solidFill>
                  <a:srgbClr val="009900"/>
                </a:solidFill>
              </a:rPr>
              <a:t>（</a:t>
            </a:r>
            <a:r>
              <a:rPr lang="en-US" altLang="zh-CN" b="1" dirty="0">
                <a:solidFill>
                  <a:srgbClr val="009900"/>
                </a:solidFill>
              </a:rPr>
              <a:t>GB 18265-2000</a:t>
            </a:r>
            <a:r>
              <a:rPr lang="zh-CN" altLang="en-US" b="1" dirty="0">
                <a:solidFill>
                  <a:srgbClr val="009900"/>
                </a:solidFill>
              </a:rPr>
              <a:t>）。</a:t>
            </a:r>
            <a:endParaRPr lang="zh-CN" altLang="en-US" b="1" dirty="0">
              <a:solidFill>
                <a:srgbClr val="009900"/>
              </a:solidFill>
            </a:endParaRPr>
          </a:p>
          <a:p>
            <a:pPr marL="0" lvl="0" indent="0" algn="just" eaLnBrk="1" hangingPunct="1">
              <a:spcBef>
                <a:spcPct val="0"/>
              </a:spcBef>
              <a:buClrTx/>
              <a:buSzTx/>
              <a:buFontTx/>
              <a:buNone/>
            </a:pPr>
            <a:r>
              <a:rPr lang="zh-CN" altLang="en-US" b="1" dirty="0"/>
              <a:t>    ⑹</a:t>
            </a:r>
            <a:r>
              <a:rPr lang="zh-CN" altLang="en-US" b="1" dirty="0">
                <a:solidFill>
                  <a:srgbClr val="800080"/>
                </a:solidFill>
              </a:rPr>
              <a:t>储存方式</a:t>
            </a:r>
            <a:r>
              <a:rPr lang="zh-CN" altLang="en-US" b="1" dirty="0"/>
              <a:t>：危险化学品的储存必须具备适合储存方式的设施。</a:t>
            </a:r>
            <a:endParaRPr lang="zh-CN" altLang="en-US" b="1" dirty="0"/>
          </a:p>
          <a:p>
            <a:pPr marL="0" lvl="0" indent="0" algn="just" eaLnBrk="1" hangingPunct="1">
              <a:spcBef>
                <a:spcPct val="0"/>
              </a:spcBef>
              <a:buClrTx/>
              <a:buSzTx/>
              <a:buFontTx/>
              <a:buNone/>
            </a:pPr>
            <a:r>
              <a:rPr lang="zh-CN" altLang="en-US" b="1" dirty="0"/>
              <a:t>    </a:t>
            </a:r>
            <a:r>
              <a:rPr lang="zh-CN" altLang="en-US" b="1" dirty="0">
                <a:solidFill>
                  <a:srgbClr val="FF0066"/>
                </a:solidFill>
              </a:rPr>
              <a:t>隔离储存</a:t>
            </a:r>
            <a:r>
              <a:rPr lang="zh-CN" altLang="en-US" b="1" dirty="0"/>
              <a:t>：在同一房间或同一区域内</a:t>
            </a:r>
            <a:r>
              <a:rPr lang="en-US" altLang="zh-CN" b="1" dirty="0"/>
              <a:t>,</a:t>
            </a:r>
            <a:r>
              <a:rPr lang="zh-CN" altLang="en-US" b="1" dirty="0"/>
              <a:t>不同的物料之间分开一定的距离，非禁忌物料间用通道保持空间的储存方式</a:t>
            </a:r>
            <a:endParaRPr lang="zh-CN" altLang="en-US" b="1" dirty="0"/>
          </a:p>
          <a:p>
            <a:pPr marL="0" lvl="0" indent="0" algn="just" eaLnBrk="1" hangingPunct="1">
              <a:spcBef>
                <a:spcPct val="0"/>
              </a:spcBef>
              <a:buClrTx/>
              <a:buSzTx/>
              <a:buFontTx/>
              <a:buNone/>
            </a:pPr>
            <a:r>
              <a:rPr lang="zh-CN" altLang="en-US" b="1" dirty="0"/>
              <a:t>    </a:t>
            </a:r>
            <a:r>
              <a:rPr lang="zh-CN" altLang="en-US" b="1" dirty="0">
                <a:solidFill>
                  <a:srgbClr val="FF0066"/>
                </a:solidFill>
              </a:rPr>
              <a:t>隔开储存</a:t>
            </a:r>
            <a:r>
              <a:rPr lang="zh-CN" altLang="en-US" b="1" dirty="0"/>
              <a:t>：在同一建筑物或同一区域内，用隔板或墙．将禁忌物料分开的储存方式。</a:t>
            </a:r>
            <a:endParaRPr lang="zh-CN" altLang="en-US" b="1" dirty="0"/>
          </a:p>
          <a:p>
            <a:pPr marL="0" lvl="0" indent="0" algn="just" eaLnBrk="1" hangingPunct="1">
              <a:spcBef>
                <a:spcPct val="0"/>
              </a:spcBef>
              <a:buClrTx/>
              <a:buSzTx/>
              <a:buFontTx/>
              <a:buNone/>
            </a:pPr>
            <a:r>
              <a:rPr lang="zh-CN" altLang="en-US" b="1" dirty="0"/>
              <a:t>    </a:t>
            </a:r>
            <a:r>
              <a:rPr lang="zh-CN" altLang="en-US" b="1" dirty="0">
                <a:solidFill>
                  <a:srgbClr val="FF0066"/>
                </a:solidFill>
              </a:rPr>
              <a:t>分离储存</a:t>
            </a:r>
            <a:r>
              <a:rPr lang="zh-CN" altLang="en-US" b="1" dirty="0"/>
              <a:t>：在不同的建筑物或远离所有的外部区域内的储存方式。</a:t>
            </a:r>
            <a:endParaRPr lang="zh-CN" altLang="en-US" b="1" dirty="0"/>
          </a:p>
        </p:txBody>
      </p:sp>
      <p:sp>
        <p:nvSpPr>
          <p:cNvPr id="315407"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5407"/>
                                        </p:tgtEl>
                                        <p:attrNameLst>
                                          <p:attrName>style.visibility</p:attrName>
                                        </p:attrNameLst>
                                      </p:cBhvr>
                                      <p:to>
                                        <p:strVal val="visible"/>
                                      </p:to>
                                    </p:set>
                                    <p:anim calcmode="lin" valueType="num">
                                      <p:cBhvr additive="base">
                                        <p:cTn id="7" dur="500" fill="hold"/>
                                        <p:tgtEl>
                                          <p:spTgt spid="315407"/>
                                        </p:tgtEl>
                                        <p:attrNameLst>
                                          <p:attrName>ppt_x</p:attrName>
                                        </p:attrNameLst>
                                      </p:cBhvr>
                                      <p:tavLst>
                                        <p:tav tm="0">
                                          <p:val>
                                            <p:strVal val="0-#ppt_w/2"/>
                                          </p:val>
                                        </p:tav>
                                        <p:tav tm="100000">
                                          <p:val>
                                            <p:strVal val="#ppt_x"/>
                                          </p:val>
                                        </p:tav>
                                      </p:tavLst>
                                    </p:anim>
                                    <p:anim calcmode="lin" valueType="num">
                                      <p:cBhvr additive="base">
                                        <p:cTn id="8" dur="500" fill="hold"/>
                                        <p:tgtEl>
                                          <p:spTgt spid="3154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15404"/>
                                        </p:tgtEl>
                                        <p:attrNameLst>
                                          <p:attrName>style.visibility</p:attrName>
                                        </p:attrNameLst>
                                      </p:cBhvr>
                                      <p:to>
                                        <p:strVal val="visible"/>
                                      </p:to>
                                    </p:set>
                                    <p:anim calcmode="lin" valueType="num">
                                      <p:cBhvr additive="base">
                                        <p:cTn id="12" dur="500" fill="hold"/>
                                        <p:tgtEl>
                                          <p:spTgt spid="315404"/>
                                        </p:tgtEl>
                                        <p:attrNameLst>
                                          <p:attrName>ppt_x</p:attrName>
                                        </p:attrNameLst>
                                      </p:cBhvr>
                                      <p:tavLst>
                                        <p:tav tm="0">
                                          <p:val>
                                            <p:strVal val="0-#ppt_w/2"/>
                                          </p:val>
                                        </p:tav>
                                        <p:tav tm="100000">
                                          <p:val>
                                            <p:strVal val="#ppt_x"/>
                                          </p:val>
                                        </p:tav>
                                      </p:tavLst>
                                    </p:anim>
                                    <p:anim calcmode="lin" valueType="num">
                                      <p:cBhvr additive="base">
                                        <p:cTn id="13" dur="500" fill="hold"/>
                                        <p:tgtEl>
                                          <p:spTgt spid="3154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404" grpId="0"/>
      <p:bldP spid="31540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54275" name="Text Box 10"/>
          <p:cNvSpPr txBox="1"/>
          <p:nvPr/>
        </p:nvSpPr>
        <p:spPr>
          <a:xfrm>
            <a:off x="2727325" y="2611438"/>
            <a:ext cx="3292475" cy="15557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en-US" altLang="zh-CN" sz="9600" dirty="0">
                <a:solidFill>
                  <a:srgbClr val="FF0066"/>
                </a:solidFill>
                <a:latin typeface="Times New Roman" panose="02020603050405020304" pitchFamily="18" charset="0"/>
                <a:ea typeface="华文彩云" pitchFamily="2" charset="-122"/>
              </a:rPr>
              <a:t> </a:t>
            </a:r>
            <a:endParaRPr lang="en-US" altLang="zh-CN" sz="9600" dirty="0">
              <a:solidFill>
                <a:srgbClr val="FF0066"/>
              </a:solidFill>
              <a:latin typeface="Times New Roman" panose="02020603050405020304" pitchFamily="18" charset="0"/>
              <a:ea typeface="华文彩云" pitchFamily="2" charset="-122"/>
            </a:endParaRPr>
          </a:p>
        </p:txBody>
      </p:sp>
      <p:pic>
        <p:nvPicPr>
          <p:cNvPr id="54276" name="Picture 12"/>
          <p:cNvPicPr>
            <a:picLocks noChangeAspect="1"/>
          </p:cNvPicPr>
          <p:nvPr/>
        </p:nvPicPr>
        <p:blipFill>
          <a:blip r:embed="rId1"/>
          <a:stretch>
            <a:fillRect/>
          </a:stretch>
        </p:blipFill>
        <p:spPr>
          <a:xfrm>
            <a:off x="0" y="1143000"/>
            <a:ext cx="9144000" cy="5715000"/>
          </a:xfrm>
          <a:prstGeom prst="rect">
            <a:avLst/>
          </a:prstGeom>
          <a:noFill/>
          <a:ln w="9525">
            <a:noFill/>
          </a:ln>
        </p:spPr>
      </p:pic>
      <p:sp>
        <p:nvSpPr>
          <p:cNvPr id="316430" name="Rectangle 14"/>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常用危险化学品储存禁忌物配存表</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6430"/>
                                        </p:tgtEl>
                                        <p:attrNameLst>
                                          <p:attrName>style.visibility</p:attrName>
                                        </p:attrNameLst>
                                      </p:cBhvr>
                                      <p:to>
                                        <p:strVal val="visible"/>
                                      </p:to>
                                    </p:set>
                                    <p:anim calcmode="lin" valueType="num">
                                      <p:cBhvr additive="base">
                                        <p:cTn id="7" dur="500" fill="hold"/>
                                        <p:tgtEl>
                                          <p:spTgt spid="316430"/>
                                        </p:tgtEl>
                                        <p:attrNameLst>
                                          <p:attrName>ppt_x</p:attrName>
                                        </p:attrNameLst>
                                      </p:cBhvr>
                                      <p:tavLst>
                                        <p:tav tm="0">
                                          <p:val>
                                            <p:strVal val="0-#ppt_w/2"/>
                                          </p:val>
                                        </p:tav>
                                        <p:tav tm="100000">
                                          <p:val>
                                            <p:strVal val="#ppt_x"/>
                                          </p:val>
                                        </p:tav>
                                      </p:tavLst>
                                    </p:anim>
                                    <p:anim calcmode="lin" valueType="num">
                                      <p:cBhvr additive="base">
                                        <p:cTn id="8" dur="500" fill="hold"/>
                                        <p:tgtEl>
                                          <p:spTgt spid="3164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55299"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17452" name="Rectangle 12"/>
          <p:cNvSpPr/>
          <p:nvPr/>
        </p:nvSpPr>
        <p:spPr>
          <a:xfrm>
            <a:off x="457200" y="1587500"/>
            <a:ext cx="8229600" cy="37465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b="1" dirty="0">
                <a:solidFill>
                  <a:schemeClr val="accent2"/>
                </a:solidFill>
              </a:rPr>
              <a:t>1.</a:t>
            </a:r>
            <a:r>
              <a:rPr lang="zh-CN" altLang="en-US" b="1" dirty="0">
                <a:solidFill>
                  <a:schemeClr val="accent2"/>
                </a:solidFill>
              </a:rPr>
              <a:t>有符合国家标准的设备或者储存方式、设施；</a:t>
            </a:r>
            <a:endParaRPr lang="zh-CN" altLang="en-US" b="1" dirty="0">
              <a:solidFill>
                <a:schemeClr val="accent2"/>
              </a:solidFill>
            </a:endParaRPr>
          </a:p>
          <a:p>
            <a:pPr marL="0" lvl="0" indent="0" algn="just" eaLnBrk="1" hangingPunct="1">
              <a:lnSpc>
                <a:spcPct val="160000"/>
              </a:lnSpc>
              <a:spcBef>
                <a:spcPct val="0"/>
              </a:spcBef>
              <a:buClrTx/>
              <a:buSzTx/>
              <a:buFontTx/>
              <a:buNone/>
            </a:pPr>
            <a:endParaRPr lang="zh-CN" altLang="en-US" b="1" dirty="0">
              <a:solidFill>
                <a:schemeClr val="accent2"/>
              </a:solidFill>
            </a:endParaRPr>
          </a:p>
          <a:p>
            <a:pPr marL="0" lvl="0" indent="0" algn="just" eaLnBrk="1" hangingPunct="1">
              <a:lnSpc>
                <a:spcPct val="110000"/>
              </a:lnSpc>
              <a:spcBef>
                <a:spcPct val="0"/>
              </a:spcBef>
              <a:buClrTx/>
              <a:buSzTx/>
              <a:buFontTx/>
              <a:buNone/>
            </a:pPr>
            <a:r>
              <a:rPr lang="zh-CN" altLang="en-US" b="1" dirty="0"/>
              <a:t>    ⑺应当根据危险化学品的种类、特性，在车间、库房等作业场所设置相应的监测、通风、防晒、调温、防火、灭火、防爆、泄压、防毒、消毒、中和、防潮、防雷、防静电、防腐、防渗漏、防护围堤或者隔离操作等</a:t>
            </a:r>
            <a:r>
              <a:rPr lang="zh-CN" altLang="en-US" b="1" dirty="0">
                <a:solidFill>
                  <a:srgbClr val="800080"/>
                </a:solidFill>
              </a:rPr>
              <a:t>安全设施、设备</a:t>
            </a:r>
            <a:r>
              <a:rPr lang="zh-CN" altLang="en-US" b="1" dirty="0"/>
              <a:t>，并按照国家标准和国家有关规定进行</a:t>
            </a:r>
            <a:r>
              <a:rPr lang="zh-CN" altLang="en-US" b="1" dirty="0">
                <a:solidFill>
                  <a:srgbClr val="CC0066"/>
                </a:solidFill>
              </a:rPr>
              <a:t>维护、保养</a:t>
            </a:r>
            <a:r>
              <a:rPr lang="zh-CN" altLang="en-US" b="1" dirty="0"/>
              <a:t>，保证符合安全运行要求。  </a:t>
            </a:r>
            <a:endParaRPr lang="zh-CN" altLang="en-US" b="1" dirty="0"/>
          </a:p>
          <a:p>
            <a:pPr marL="0" lvl="0" indent="0" algn="just" eaLnBrk="1" hangingPunct="1">
              <a:lnSpc>
                <a:spcPct val="110000"/>
              </a:lnSpc>
              <a:spcBef>
                <a:spcPct val="0"/>
              </a:spcBef>
              <a:buClrTx/>
              <a:buSzTx/>
              <a:buFontTx/>
              <a:buNone/>
            </a:pPr>
            <a:endParaRPr lang="zh-CN" altLang="en-US" b="1" dirty="0"/>
          </a:p>
          <a:p>
            <a:pPr marL="0" lvl="0" indent="0" algn="just" eaLnBrk="1" hangingPunct="1">
              <a:lnSpc>
                <a:spcPct val="110000"/>
              </a:lnSpc>
              <a:spcBef>
                <a:spcPct val="0"/>
              </a:spcBef>
              <a:buClrTx/>
              <a:buSzTx/>
              <a:buFontTx/>
              <a:buNone/>
            </a:pPr>
            <a:r>
              <a:rPr lang="zh-CN" altLang="en-US" b="1" dirty="0"/>
              <a:t>    ⑻危险化学品的生产、储存、使用单位，应当在生产、储存和使用场所设置</a:t>
            </a:r>
            <a:r>
              <a:rPr lang="zh-CN" altLang="en-US" b="1" dirty="0">
                <a:solidFill>
                  <a:srgbClr val="CC0066"/>
                </a:solidFill>
              </a:rPr>
              <a:t>通讯</a:t>
            </a:r>
            <a:r>
              <a:rPr lang="zh-CN" altLang="en-US" b="1" dirty="0"/>
              <a:t>、</a:t>
            </a:r>
            <a:r>
              <a:rPr lang="zh-CN" altLang="en-US" b="1" dirty="0">
                <a:solidFill>
                  <a:srgbClr val="CC0066"/>
                </a:solidFill>
              </a:rPr>
              <a:t>报警装置</a:t>
            </a:r>
            <a:r>
              <a:rPr lang="zh-CN" altLang="en-US" b="1" dirty="0"/>
              <a:t>，并保证在任何情况下处于正常适用状态。  </a:t>
            </a:r>
            <a:endParaRPr lang="zh-CN" altLang="en-US" b="1" dirty="0"/>
          </a:p>
        </p:txBody>
      </p:sp>
      <p:sp>
        <p:nvSpPr>
          <p:cNvPr id="317455"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7455"/>
                                        </p:tgtEl>
                                        <p:attrNameLst>
                                          <p:attrName>style.visibility</p:attrName>
                                        </p:attrNameLst>
                                      </p:cBhvr>
                                      <p:to>
                                        <p:strVal val="visible"/>
                                      </p:to>
                                    </p:set>
                                    <p:anim calcmode="lin" valueType="num">
                                      <p:cBhvr additive="base">
                                        <p:cTn id="7" dur="500" fill="hold"/>
                                        <p:tgtEl>
                                          <p:spTgt spid="317455"/>
                                        </p:tgtEl>
                                        <p:attrNameLst>
                                          <p:attrName>ppt_x</p:attrName>
                                        </p:attrNameLst>
                                      </p:cBhvr>
                                      <p:tavLst>
                                        <p:tav tm="0">
                                          <p:val>
                                            <p:strVal val="0-#ppt_w/2"/>
                                          </p:val>
                                        </p:tav>
                                        <p:tav tm="100000">
                                          <p:val>
                                            <p:strVal val="#ppt_x"/>
                                          </p:val>
                                        </p:tav>
                                      </p:tavLst>
                                    </p:anim>
                                    <p:anim calcmode="lin" valueType="num">
                                      <p:cBhvr additive="base">
                                        <p:cTn id="8" dur="500" fill="hold"/>
                                        <p:tgtEl>
                                          <p:spTgt spid="3174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17452"/>
                                        </p:tgtEl>
                                        <p:attrNameLst>
                                          <p:attrName>style.visibility</p:attrName>
                                        </p:attrNameLst>
                                      </p:cBhvr>
                                      <p:to>
                                        <p:strVal val="visible"/>
                                      </p:to>
                                    </p:set>
                                    <p:anim calcmode="lin" valueType="num">
                                      <p:cBhvr additive="base">
                                        <p:cTn id="12" dur="500" fill="hold"/>
                                        <p:tgtEl>
                                          <p:spTgt spid="317452"/>
                                        </p:tgtEl>
                                        <p:attrNameLst>
                                          <p:attrName>ppt_x</p:attrName>
                                        </p:attrNameLst>
                                      </p:cBhvr>
                                      <p:tavLst>
                                        <p:tav tm="0">
                                          <p:val>
                                            <p:strVal val="0-#ppt_w/2"/>
                                          </p:val>
                                        </p:tav>
                                        <p:tav tm="100000">
                                          <p:val>
                                            <p:strVal val="#ppt_x"/>
                                          </p:val>
                                        </p:tav>
                                      </p:tavLst>
                                    </p:anim>
                                    <p:anim calcmode="lin" valueType="num">
                                      <p:cBhvr additive="base">
                                        <p:cTn id="13" dur="500" fill="hold"/>
                                        <p:tgtEl>
                                          <p:spTgt spid="3174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2" grpId="0"/>
      <p:bldP spid="3174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56323"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18476" name="Rectangle 12"/>
          <p:cNvSpPr/>
          <p:nvPr/>
        </p:nvSpPr>
        <p:spPr>
          <a:xfrm>
            <a:off x="228600" y="1295400"/>
            <a:ext cx="8610600" cy="5251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30000"/>
              </a:lnSpc>
              <a:spcBef>
                <a:spcPct val="0"/>
              </a:spcBef>
              <a:buClrTx/>
              <a:buSzTx/>
              <a:buFontTx/>
              <a:buNone/>
            </a:pPr>
            <a:r>
              <a:rPr lang="en-US" altLang="zh-CN" b="1" dirty="0">
                <a:solidFill>
                  <a:schemeClr val="accent2"/>
                </a:solidFill>
              </a:rPr>
              <a:t> 2.</a:t>
            </a:r>
            <a:r>
              <a:rPr lang="zh-CN" altLang="en-US" b="1" dirty="0">
                <a:solidFill>
                  <a:schemeClr val="accent2"/>
                </a:solidFill>
              </a:rPr>
              <a:t>仓库的周边防护距离符合国家标准或者国家有关规定；</a:t>
            </a:r>
            <a:endParaRPr lang="zh-CN" altLang="en-US" b="1" dirty="0">
              <a:solidFill>
                <a:schemeClr val="accent2"/>
              </a:solidFill>
            </a:endParaRPr>
          </a:p>
          <a:p>
            <a:pPr marL="0" lvl="0" indent="0" algn="just" eaLnBrk="1" hangingPunct="1">
              <a:lnSpc>
                <a:spcPct val="130000"/>
              </a:lnSpc>
              <a:spcBef>
                <a:spcPct val="0"/>
              </a:spcBef>
              <a:buClrTx/>
              <a:buSzTx/>
              <a:buFontTx/>
              <a:buNone/>
            </a:pPr>
            <a:endParaRPr lang="zh-CN" altLang="en-US" b="1" dirty="0">
              <a:solidFill>
                <a:schemeClr val="accent2"/>
              </a:solidFill>
            </a:endParaRPr>
          </a:p>
          <a:p>
            <a:pPr marL="0" lvl="0" indent="0" algn="just" eaLnBrk="1" hangingPunct="1">
              <a:lnSpc>
                <a:spcPct val="130000"/>
              </a:lnSpc>
              <a:spcBef>
                <a:spcPct val="0"/>
              </a:spcBef>
              <a:buClrTx/>
              <a:buSzTx/>
              <a:buFontTx/>
              <a:buNone/>
            </a:pPr>
            <a:r>
              <a:rPr lang="zh-CN" altLang="en-US" b="1" dirty="0">
                <a:solidFill>
                  <a:schemeClr val="accent2"/>
                </a:solidFill>
              </a:rPr>
              <a:t>  </a:t>
            </a:r>
            <a:r>
              <a:rPr lang="en-US" altLang="zh-CN" b="1" dirty="0">
                <a:solidFill>
                  <a:srgbClr val="CC0066"/>
                </a:solidFill>
              </a:rPr>
              <a:t>《</a:t>
            </a:r>
            <a:r>
              <a:rPr lang="zh-CN" altLang="en-US" b="1" dirty="0">
                <a:solidFill>
                  <a:srgbClr val="CC0066"/>
                </a:solidFill>
              </a:rPr>
              <a:t>危险化学品经营企业开业条件和技术要求</a:t>
            </a:r>
            <a:r>
              <a:rPr lang="en-US" altLang="zh-CN" b="1" dirty="0">
                <a:solidFill>
                  <a:srgbClr val="CC0066"/>
                </a:solidFill>
              </a:rPr>
              <a:t>》</a:t>
            </a:r>
            <a:r>
              <a:rPr lang="zh-CN" altLang="en-US" b="1" dirty="0"/>
              <a:t>明确</a:t>
            </a:r>
            <a:r>
              <a:rPr lang="zh-CN" altLang="en-US" b="1" dirty="0">
                <a:solidFill>
                  <a:srgbClr val="CC0066"/>
                </a:solidFill>
              </a:rPr>
              <a:t>仓储地点设置标准</a:t>
            </a:r>
            <a:r>
              <a:rPr lang="zh-CN" altLang="en-US" b="1" dirty="0"/>
              <a:t>：</a:t>
            </a:r>
            <a:endParaRPr lang="zh-CN" altLang="en-US" b="1" dirty="0"/>
          </a:p>
          <a:p>
            <a:pPr marL="0" lvl="0" indent="0" algn="just" eaLnBrk="1" hangingPunct="1">
              <a:lnSpc>
                <a:spcPct val="130000"/>
              </a:lnSpc>
              <a:spcBef>
                <a:spcPct val="0"/>
              </a:spcBef>
              <a:buClrTx/>
              <a:buSzTx/>
              <a:buFontTx/>
              <a:buNone/>
            </a:pPr>
            <a:r>
              <a:rPr lang="zh-CN" altLang="en-US" b="1" dirty="0"/>
              <a:t>    </a:t>
            </a:r>
            <a:r>
              <a:rPr lang="en-US" altLang="zh-CN" b="1" dirty="0"/>
              <a:t>(1)</a:t>
            </a:r>
            <a:r>
              <a:rPr lang="zh-CN" altLang="en-US" b="1" dirty="0"/>
              <a:t>危险化学品仓库按其使用性质和经营规模分为三种类型：</a:t>
            </a:r>
            <a:r>
              <a:rPr lang="zh-CN" altLang="en-US" b="1" dirty="0">
                <a:solidFill>
                  <a:srgbClr val="CC0066"/>
                </a:solidFill>
              </a:rPr>
              <a:t>大型仓库</a:t>
            </a:r>
            <a:r>
              <a:rPr lang="en-US" altLang="zh-CN" b="1" dirty="0"/>
              <a:t>(</a:t>
            </a:r>
            <a:r>
              <a:rPr lang="zh-CN" altLang="en-US" b="1" dirty="0"/>
              <a:t>库房或货场总面积大于</a:t>
            </a:r>
            <a:r>
              <a:rPr lang="en-US" altLang="zh-CN" b="1" dirty="0">
                <a:solidFill>
                  <a:srgbClr val="0000CC"/>
                </a:solidFill>
              </a:rPr>
              <a:t>9000</a:t>
            </a:r>
            <a:r>
              <a:rPr lang="zh-CN" altLang="en-US" b="1" dirty="0"/>
              <a:t>平方米</a:t>
            </a:r>
            <a:r>
              <a:rPr lang="en-US" altLang="zh-CN" b="1" dirty="0"/>
              <a:t>)</a:t>
            </a:r>
            <a:r>
              <a:rPr lang="zh-CN" altLang="en-US" b="1" dirty="0"/>
              <a:t>；</a:t>
            </a:r>
            <a:r>
              <a:rPr lang="zh-CN" altLang="en-US" b="1" dirty="0">
                <a:solidFill>
                  <a:srgbClr val="CC0066"/>
                </a:solidFill>
              </a:rPr>
              <a:t>中型仓库</a:t>
            </a:r>
            <a:r>
              <a:rPr lang="en-US" altLang="zh-CN" b="1" dirty="0"/>
              <a:t>(</a:t>
            </a:r>
            <a:r>
              <a:rPr lang="zh-CN" altLang="en-US" b="1" dirty="0"/>
              <a:t>库房或货场总面积在</a:t>
            </a:r>
            <a:r>
              <a:rPr lang="en-US" altLang="zh-CN" b="1" dirty="0">
                <a:solidFill>
                  <a:srgbClr val="0000CC"/>
                </a:solidFill>
              </a:rPr>
              <a:t>550-9000</a:t>
            </a:r>
            <a:r>
              <a:rPr lang="zh-CN" altLang="en-US" b="1" dirty="0"/>
              <a:t>平方米之间</a:t>
            </a:r>
            <a:r>
              <a:rPr lang="en-US" altLang="zh-CN" b="1" dirty="0"/>
              <a:t>)</a:t>
            </a:r>
            <a:r>
              <a:rPr lang="zh-CN" altLang="en-US" b="1" dirty="0"/>
              <a:t>；</a:t>
            </a:r>
            <a:r>
              <a:rPr lang="zh-CN" altLang="en-US" b="1" dirty="0">
                <a:solidFill>
                  <a:srgbClr val="CC0066"/>
                </a:solidFill>
              </a:rPr>
              <a:t>小型仓库</a:t>
            </a:r>
            <a:r>
              <a:rPr lang="en-US" altLang="zh-CN" b="1" dirty="0"/>
              <a:t>(</a:t>
            </a:r>
            <a:r>
              <a:rPr lang="zh-CN" altLang="en-US" b="1" dirty="0"/>
              <a:t>库房或货场总面积</a:t>
            </a:r>
            <a:r>
              <a:rPr lang="zh-CN" altLang="en-US" b="1" dirty="0">
                <a:solidFill>
                  <a:srgbClr val="0000CC"/>
                </a:solidFill>
              </a:rPr>
              <a:t>小于</a:t>
            </a:r>
            <a:r>
              <a:rPr lang="en-US" altLang="zh-CN" b="1" dirty="0">
                <a:solidFill>
                  <a:srgbClr val="0000CC"/>
                </a:solidFill>
              </a:rPr>
              <a:t>550</a:t>
            </a:r>
            <a:r>
              <a:rPr lang="zh-CN" altLang="en-US" b="1" dirty="0"/>
              <a:t>平方米</a:t>
            </a:r>
            <a:r>
              <a:rPr lang="en-US" altLang="zh-CN" b="1" dirty="0"/>
              <a:t>)</a:t>
            </a:r>
            <a:r>
              <a:rPr lang="zh-CN" altLang="en-US" b="1" dirty="0"/>
              <a:t>。</a:t>
            </a:r>
            <a:endParaRPr lang="zh-CN" altLang="en-US" b="1" dirty="0"/>
          </a:p>
          <a:p>
            <a:pPr marL="0" lvl="0" indent="0" algn="just" eaLnBrk="1" hangingPunct="1">
              <a:lnSpc>
                <a:spcPct val="130000"/>
              </a:lnSpc>
              <a:spcBef>
                <a:spcPct val="0"/>
              </a:spcBef>
              <a:buClrTx/>
              <a:buSzTx/>
              <a:buFontTx/>
              <a:buNone/>
            </a:pPr>
            <a:r>
              <a:rPr lang="zh-CN" altLang="en-US" b="1" dirty="0"/>
              <a:t>    </a:t>
            </a:r>
            <a:r>
              <a:rPr lang="en-US" altLang="zh-CN" b="1" dirty="0"/>
              <a:t>(2)</a:t>
            </a:r>
            <a:r>
              <a:rPr lang="zh-CN" altLang="en-US" b="1" dirty="0">
                <a:solidFill>
                  <a:srgbClr val="CC0066"/>
                </a:solidFill>
              </a:rPr>
              <a:t>大中型</a:t>
            </a:r>
            <a:r>
              <a:rPr lang="zh-CN" altLang="en-US" b="1" dirty="0"/>
              <a:t>危险化学品仓库应选址在</a:t>
            </a:r>
            <a:r>
              <a:rPr lang="zh-CN" altLang="en-US" b="1" dirty="0">
                <a:solidFill>
                  <a:srgbClr val="0000CC"/>
                </a:solidFill>
              </a:rPr>
              <a:t>远离市区和居民区的当地主导风向的下风方向</a:t>
            </a:r>
            <a:r>
              <a:rPr lang="zh-CN" altLang="en-US" b="1" dirty="0"/>
              <a:t>和</a:t>
            </a:r>
            <a:r>
              <a:rPr lang="zh-CN" altLang="en-US" b="1" dirty="0">
                <a:solidFill>
                  <a:srgbClr val="0000CC"/>
                </a:solidFill>
              </a:rPr>
              <a:t>河流下游</a:t>
            </a:r>
            <a:r>
              <a:rPr lang="zh-CN" altLang="en-US" b="1" dirty="0"/>
              <a:t>的地域。</a:t>
            </a:r>
            <a:endParaRPr lang="zh-CN" altLang="en-US" b="1" dirty="0"/>
          </a:p>
          <a:p>
            <a:pPr marL="0" lvl="0" indent="0" algn="just" eaLnBrk="1" hangingPunct="1">
              <a:lnSpc>
                <a:spcPct val="130000"/>
              </a:lnSpc>
              <a:spcBef>
                <a:spcPct val="0"/>
              </a:spcBef>
              <a:buClrTx/>
              <a:buSzTx/>
              <a:buFontTx/>
              <a:buNone/>
            </a:pPr>
            <a:r>
              <a:rPr lang="zh-CN" altLang="en-US" b="1" dirty="0"/>
              <a:t>    </a:t>
            </a:r>
            <a:r>
              <a:rPr lang="en-US" altLang="zh-CN" b="1" dirty="0"/>
              <a:t>(3)</a:t>
            </a:r>
            <a:r>
              <a:rPr lang="zh-CN" altLang="en-US" b="1" dirty="0">
                <a:solidFill>
                  <a:srgbClr val="CC0066"/>
                </a:solidFill>
              </a:rPr>
              <a:t>大中型</a:t>
            </a:r>
            <a:r>
              <a:rPr lang="zh-CN" altLang="en-US" b="1" dirty="0"/>
              <a:t>危险化学品仓库应与</a:t>
            </a:r>
            <a:r>
              <a:rPr lang="zh-CN" altLang="en-US" b="1" dirty="0">
                <a:solidFill>
                  <a:srgbClr val="0000CC"/>
                </a:solidFill>
              </a:rPr>
              <a:t>周围公共建筑物</a:t>
            </a:r>
            <a:r>
              <a:rPr lang="zh-CN" altLang="en-US" b="1" dirty="0"/>
              <a:t>、</a:t>
            </a:r>
            <a:r>
              <a:rPr lang="zh-CN" altLang="en-US" b="1" dirty="0">
                <a:solidFill>
                  <a:srgbClr val="0000CC"/>
                </a:solidFill>
              </a:rPr>
              <a:t>交通干线</a:t>
            </a:r>
            <a:r>
              <a:rPr lang="en-US" altLang="zh-CN" b="1" dirty="0"/>
              <a:t>(</a:t>
            </a:r>
            <a:r>
              <a:rPr lang="zh-CN" altLang="en-US" b="1" dirty="0"/>
              <a:t>公路、铁路、水路</a:t>
            </a:r>
            <a:r>
              <a:rPr lang="en-US" altLang="zh-CN" b="1" dirty="0"/>
              <a:t>)</a:t>
            </a:r>
            <a:r>
              <a:rPr lang="zh-CN" altLang="en-US" b="1" dirty="0"/>
              <a:t>、</a:t>
            </a:r>
            <a:r>
              <a:rPr lang="zh-CN" altLang="en-US" b="1" dirty="0">
                <a:solidFill>
                  <a:srgbClr val="0000CC"/>
                </a:solidFill>
              </a:rPr>
              <a:t>工矿企业</a:t>
            </a:r>
            <a:r>
              <a:rPr lang="zh-CN" altLang="en-US" b="1" dirty="0"/>
              <a:t>等距离至少保持</a:t>
            </a:r>
            <a:r>
              <a:rPr lang="en-US" altLang="zh-CN" b="1" dirty="0">
                <a:solidFill>
                  <a:srgbClr val="0000CC"/>
                </a:solidFill>
              </a:rPr>
              <a:t>1000</a:t>
            </a:r>
            <a:r>
              <a:rPr lang="zh-CN" altLang="en-US" b="1" dirty="0"/>
              <a:t>米。</a:t>
            </a:r>
            <a:endParaRPr lang="zh-CN" altLang="en-US" b="1" dirty="0"/>
          </a:p>
          <a:p>
            <a:pPr marL="0" lvl="0" indent="0" algn="just" eaLnBrk="1" hangingPunct="1">
              <a:lnSpc>
                <a:spcPct val="130000"/>
              </a:lnSpc>
              <a:spcBef>
                <a:spcPct val="0"/>
              </a:spcBef>
              <a:buClrTx/>
              <a:buSzTx/>
              <a:buFontTx/>
              <a:buNone/>
            </a:pPr>
            <a:r>
              <a:rPr lang="zh-CN" altLang="en-US" b="1" dirty="0"/>
              <a:t>    </a:t>
            </a:r>
            <a:r>
              <a:rPr lang="en-US" altLang="zh-CN" b="1" dirty="0"/>
              <a:t>(4)</a:t>
            </a:r>
            <a:r>
              <a:rPr lang="zh-CN" altLang="en-US" b="1" dirty="0">
                <a:solidFill>
                  <a:srgbClr val="CC0066"/>
                </a:solidFill>
              </a:rPr>
              <a:t>大中型</a:t>
            </a:r>
            <a:r>
              <a:rPr lang="zh-CN" altLang="en-US" b="1" dirty="0"/>
              <a:t>危险化学品仓库内应</a:t>
            </a:r>
            <a:r>
              <a:rPr lang="zh-CN" altLang="en-US" b="1" dirty="0">
                <a:solidFill>
                  <a:srgbClr val="0000CC"/>
                </a:solidFill>
              </a:rPr>
              <a:t>设库区和生活区</a:t>
            </a:r>
            <a:r>
              <a:rPr lang="zh-CN" altLang="en-US" b="1" dirty="0"/>
              <a:t>，两区之间应有</a:t>
            </a:r>
            <a:r>
              <a:rPr lang="zh-CN" altLang="en-US" b="1" dirty="0">
                <a:solidFill>
                  <a:srgbClr val="0000CC"/>
                </a:solidFill>
              </a:rPr>
              <a:t>高</a:t>
            </a:r>
            <a:r>
              <a:rPr lang="en-US" altLang="zh-CN" b="1" dirty="0">
                <a:solidFill>
                  <a:srgbClr val="0000CC"/>
                </a:solidFill>
              </a:rPr>
              <a:t>2</a:t>
            </a:r>
            <a:r>
              <a:rPr lang="zh-CN" altLang="en-US" b="1" dirty="0">
                <a:solidFill>
                  <a:srgbClr val="0000CC"/>
                </a:solidFill>
              </a:rPr>
              <a:t>米</a:t>
            </a:r>
            <a:r>
              <a:rPr lang="zh-CN" altLang="en-US" b="1" dirty="0"/>
              <a:t>以上的</a:t>
            </a:r>
            <a:r>
              <a:rPr lang="zh-CN" altLang="en-US" b="1" dirty="0">
                <a:solidFill>
                  <a:srgbClr val="0000CC"/>
                </a:solidFill>
              </a:rPr>
              <a:t>实体围墙</a:t>
            </a:r>
            <a:r>
              <a:rPr lang="zh-CN" altLang="en-US" b="1" dirty="0"/>
              <a:t>，围墙与库区内建筑的建筑距离不宜小于</a:t>
            </a:r>
            <a:r>
              <a:rPr lang="en-US" altLang="zh-CN" b="1" dirty="0">
                <a:solidFill>
                  <a:srgbClr val="0000CC"/>
                </a:solidFill>
              </a:rPr>
              <a:t>5</a:t>
            </a:r>
            <a:r>
              <a:rPr lang="zh-CN" altLang="en-US" b="1" dirty="0">
                <a:solidFill>
                  <a:srgbClr val="0000CC"/>
                </a:solidFill>
              </a:rPr>
              <a:t>米</a:t>
            </a:r>
            <a:r>
              <a:rPr lang="zh-CN" altLang="en-US" b="1" dirty="0"/>
              <a:t>，并应满足围墙两侧建筑物之间的防火距离要求。 </a:t>
            </a:r>
            <a:endParaRPr lang="zh-CN" altLang="en-US" b="1" dirty="0"/>
          </a:p>
        </p:txBody>
      </p:sp>
      <p:sp>
        <p:nvSpPr>
          <p:cNvPr id="318479"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8479"/>
                                        </p:tgtEl>
                                        <p:attrNameLst>
                                          <p:attrName>style.visibility</p:attrName>
                                        </p:attrNameLst>
                                      </p:cBhvr>
                                      <p:to>
                                        <p:strVal val="visible"/>
                                      </p:to>
                                    </p:set>
                                    <p:anim calcmode="lin" valueType="num">
                                      <p:cBhvr additive="base">
                                        <p:cTn id="7" dur="500" fill="hold"/>
                                        <p:tgtEl>
                                          <p:spTgt spid="318479"/>
                                        </p:tgtEl>
                                        <p:attrNameLst>
                                          <p:attrName>ppt_x</p:attrName>
                                        </p:attrNameLst>
                                      </p:cBhvr>
                                      <p:tavLst>
                                        <p:tav tm="0">
                                          <p:val>
                                            <p:strVal val="0-#ppt_w/2"/>
                                          </p:val>
                                        </p:tav>
                                        <p:tav tm="100000">
                                          <p:val>
                                            <p:strVal val="#ppt_x"/>
                                          </p:val>
                                        </p:tav>
                                      </p:tavLst>
                                    </p:anim>
                                    <p:anim calcmode="lin" valueType="num">
                                      <p:cBhvr additive="base">
                                        <p:cTn id="8" dur="500" fill="hold"/>
                                        <p:tgtEl>
                                          <p:spTgt spid="3184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18476"/>
                                        </p:tgtEl>
                                        <p:attrNameLst>
                                          <p:attrName>style.visibility</p:attrName>
                                        </p:attrNameLst>
                                      </p:cBhvr>
                                      <p:to>
                                        <p:strVal val="visible"/>
                                      </p:to>
                                    </p:set>
                                    <p:anim calcmode="lin" valueType="num">
                                      <p:cBhvr additive="base">
                                        <p:cTn id="12" dur="500" fill="hold"/>
                                        <p:tgtEl>
                                          <p:spTgt spid="318476"/>
                                        </p:tgtEl>
                                        <p:attrNameLst>
                                          <p:attrName>ppt_x</p:attrName>
                                        </p:attrNameLst>
                                      </p:cBhvr>
                                      <p:tavLst>
                                        <p:tav tm="0">
                                          <p:val>
                                            <p:strVal val="0-#ppt_w/2"/>
                                          </p:val>
                                        </p:tav>
                                        <p:tav tm="100000">
                                          <p:val>
                                            <p:strVal val="#ppt_x"/>
                                          </p:val>
                                        </p:tav>
                                      </p:tavLst>
                                    </p:anim>
                                    <p:anim calcmode="lin" valueType="num">
                                      <p:cBhvr additive="base">
                                        <p:cTn id="13" dur="500" fill="hold"/>
                                        <p:tgtEl>
                                          <p:spTgt spid="31847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6" grpId="0"/>
      <p:bldP spid="3184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19500" name="Rectangle 12"/>
          <p:cNvSpPr/>
          <p:nvPr/>
        </p:nvSpPr>
        <p:spPr>
          <a:xfrm>
            <a:off x="533400" y="1622425"/>
            <a:ext cx="8077200" cy="4108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20000"/>
              </a:lnSpc>
              <a:spcBef>
                <a:spcPct val="0"/>
              </a:spcBef>
              <a:buClrTx/>
              <a:buSzTx/>
              <a:buFontTx/>
              <a:buNone/>
            </a:pPr>
            <a:r>
              <a:rPr lang="en-US" altLang="zh-CN" b="1" dirty="0">
                <a:solidFill>
                  <a:schemeClr val="accent2"/>
                </a:solidFill>
              </a:rPr>
              <a:t>3.</a:t>
            </a:r>
            <a:r>
              <a:rPr lang="zh-CN" altLang="en-US" b="1" dirty="0">
                <a:solidFill>
                  <a:schemeClr val="accent2"/>
                </a:solidFill>
              </a:rPr>
              <a:t>有符合储存需要的管理人员和技术人员；</a:t>
            </a:r>
            <a:endParaRPr lang="zh-CN" altLang="en-US" b="1" dirty="0">
              <a:solidFill>
                <a:schemeClr val="accent2"/>
              </a:solidFill>
            </a:endParaRPr>
          </a:p>
          <a:p>
            <a:pPr marL="0" lvl="0" indent="0" algn="just" eaLnBrk="1" hangingPunct="1">
              <a:lnSpc>
                <a:spcPct val="120000"/>
              </a:lnSpc>
              <a:spcBef>
                <a:spcPct val="0"/>
              </a:spcBef>
              <a:buClrTx/>
              <a:buSzTx/>
              <a:buFontTx/>
              <a:buNone/>
            </a:pPr>
            <a:endParaRPr lang="zh-CN" altLang="en-US" b="1" dirty="0"/>
          </a:p>
          <a:p>
            <a:pPr marL="0" lvl="0" indent="0" algn="just" eaLnBrk="1" hangingPunct="1">
              <a:lnSpc>
                <a:spcPct val="120000"/>
              </a:lnSpc>
              <a:spcBef>
                <a:spcPct val="0"/>
              </a:spcBef>
              <a:buClrTx/>
              <a:buSzTx/>
              <a:buFontTx/>
              <a:buNone/>
            </a:pPr>
            <a:r>
              <a:rPr lang="zh-CN" altLang="en-US" b="1" dirty="0"/>
              <a:t>    </a:t>
            </a:r>
            <a:r>
              <a:rPr lang="en-US" altLang="zh-CN" b="1" dirty="0">
                <a:solidFill>
                  <a:srgbClr val="CC0066"/>
                </a:solidFill>
              </a:rPr>
              <a:t>《</a:t>
            </a:r>
            <a:r>
              <a:rPr lang="zh-CN" altLang="en-US" b="1" dirty="0">
                <a:solidFill>
                  <a:srgbClr val="CC0066"/>
                </a:solidFill>
              </a:rPr>
              <a:t>条例</a:t>
            </a:r>
            <a:r>
              <a:rPr lang="en-US" altLang="zh-CN" b="1" dirty="0">
                <a:solidFill>
                  <a:srgbClr val="CC0066"/>
                </a:solidFill>
              </a:rPr>
              <a:t>》</a:t>
            </a:r>
            <a:r>
              <a:rPr lang="zh-CN" altLang="en-US" b="1" dirty="0"/>
              <a:t>第四条规定：生产、经营、储存、运输、使用危险化学品和处置废弃危险化学品的单位</a:t>
            </a:r>
            <a:r>
              <a:rPr lang="en-US" altLang="zh-CN" b="1" dirty="0"/>
              <a:t>(</a:t>
            </a:r>
            <a:r>
              <a:rPr lang="zh-CN" altLang="en-US" b="1" dirty="0"/>
              <a:t>以下统称危险化学品单位</a:t>
            </a:r>
            <a:r>
              <a:rPr lang="en-US" altLang="zh-CN" b="1" dirty="0"/>
              <a:t>)</a:t>
            </a:r>
            <a:r>
              <a:rPr lang="zh-CN" altLang="en-US" b="1" dirty="0"/>
              <a:t>，其主要</a:t>
            </a:r>
            <a:r>
              <a:rPr lang="zh-CN" altLang="en-US" b="1" dirty="0">
                <a:solidFill>
                  <a:srgbClr val="0000CC"/>
                </a:solidFill>
              </a:rPr>
              <a:t>负责人</a:t>
            </a:r>
            <a:r>
              <a:rPr lang="zh-CN" altLang="en-US" b="1" dirty="0"/>
              <a:t>必须保证本单位危险化学品的安全管理符合有关法律、法规、规章的规定和国家标准的要求，并对本单位危险化学品的</a:t>
            </a:r>
            <a:r>
              <a:rPr lang="zh-CN" altLang="en-US" b="1" dirty="0">
                <a:solidFill>
                  <a:srgbClr val="0000CC"/>
                </a:solidFill>
              </a:rPr>
              <a:t>安全负责</a:t>
            </a:r>
            <a:r>
              <a:rPr lang="zh-CN" altLang="en-US" b="1" dirty="0"/>
              <a:t>。</a:t>
            </a:r>
            <a:endParaRPr lang="zh-CN" altLang="en-US" b="1" dirty="0"/>
          </a:p>
          <a:p>
            <a:pPr marL="0" lvl="0" indent="0" algn="just" eaLnBrk="1" hangingPunct="1">
              <a:lnSpc>
                <a:spcPct val="120000"/>
              </a:lnSpc>
              <a:spcBef>
                <a:spcPct val="0"/>
              </a:spcBef>
              <a:buClrTx/>
              <a:buSzTx/>
              <a:buFontTx/>
              <a:buNone/>
            </a:pPr>
            <a:endParaRPr lang="zh-CN" altLang="en-US" b="1" dirty="0"/>
          </a:p>
          <a:p>
            <a:pPr marL="0" lvl="0" indent="0" algn="just" eaLnBrk="1" hangingPunct="1">
              <a:lnSpc>
                <a:spcPct val="120000"/>
              </a:lnSpc>
              <a:spcBef>
                <a:spcPct val="0"/>
              </a:spcBef>
              <a:buClrTx/>
              <a:buSzTx/>
              <a:buFontTx/>
              <a:buNone/>
            </a:pPr>
            <a:r>
              <a:rPr lang="zh-CN" altLang="en-US" b="1" dirty="0"/>
              <a:t>    危险化学品单位从事生产、经营、储存、运输、使用危险化学品或者处置废弃危险化学品活动的</a:t>
            </a:r>
            <a:r>
              <a:rPr lang="zh-CN" altLang="en-US" b="1" dirty="0">
                <a:solidFill>
                  <a:srgbClr val="0000CC"/>
                </a:solidFill>
              </a:rPr>
              <a:t>人员</a:t>
            </a:r>
            <a:r>
              <a:rPr lang="zh-CN" altLang="en-US" b="1" dirty="0"/>
              <a:t>，必须接受有关法律、法规、规章和安全知识、专业技术、职业卫生防护和应急救援知识的</a:t>
            </a:r>
            <a:r>
              <a:rPr lang="zh-CN" altLang="en-US" b="1" dirty="0">
                <a:solidFill>
                  <a:srgbClr val="0000CC"/>
                </a:solidFill>
              </a:rPr>
              <a:t>培训</a:t>
            </a:r>
            <a:r>
              <a:rPr lang="zh-CN" altLang="en-US" b="1" dirty="0"/>
              <a:t>，并经考核合格，方可上岗作业。</a:t>
            </a:r>
            <a:endParaRPr lang="zh-CN" altLang="en-US" b="1" dirty="0"/>
          </a:p>
        </p:txBody>
      </p:sp>
      <p:sp>
        <p:nvSpPr>
          <p:cNvPr id="319503"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9503"/>
                                        </p:tgtEl>
                                        <p:attrNameLst>
                                          <p:attrName>style.visibility</p:attrName>
                                        </p:attrNameLst>
                                      </p:cBhvr>
                                      <p:to>
                                        <p:strVal val="visible"/>
                                      </p:to>
                                    </p:set>
                                    <p:anim calcmode="lin" valueType="num">
                                      <p:cBhvr additive="base">
                                        <p:cTn id="7" dur="500" fill="hold"/>
                                        <p:tgtEl>
                                          <p:spTgt spid="319503"/>
                                        </p:tgtEl>
                                        <p:attrNameLst>
                                          <p:attrName>ppt_x</p:attrName>
                                        </p:attrNameLst>
                                      </p:cBhvr>
                                      <p:tavLst>
                                        <p:tav tm="0">
                                          <p:val>
                                            <p:strVal val="0-#ppt_w/2"/>
                                          </p:val>
                                        </p:tav>
                                        <p:tav tm="100000">
                                          <p:val>
                                            <p:strVal val="#ppt_x"/>
                                          </p:val>
                                        </p:tav>
                                      </p:tavLst>
                                    </p:anim>
                                    <p:anim calcmode="lin" valueType="num">
                                      <p:cBhvr additive="base">
                                        <p:cTn id="8" dur="500" fill="hold"/>
                                        <p:tgtEl>
                                          <p:spTgt spid="3195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19500"/>
                                        </p:tgtEl>
                                        <p:attrNameLst>
                                          <p:attrName>style.visibility</p:attrName>
                                        </p:attrNameLst>
                                      </p:cBhvr>
                                      <p:to>
                                        <p:strVal val="visible"/>
                                      </p:to>
                                    </p:set>
                                    <p:anim calcmode="lin" valueType="num">
                                      <p:cBhvr additive="base">
                                        <p:cTn id="12" dur="500" fill="hold"/>
                                        <p:tgtEl>
                                          <p:spTgt spid="319500"/>
                                        </p:tgtEl>
                                        <p:attrNameLst>
                                          <p:attrName>ppt_x</p:attrName>
                                        </p:attrNameLst>
                                      </p:cBhvr>
                                      <p:tavLst>
                                        <p:tav tm="0">
                                          <p:val>
                                            <p:strVal val="0-#ppt_w/2"/>
                                          </p:val>
                                        </p:tav>
                                        <p:tav tm="100000">
                                          <p:val>
                                            <p:strVal val="#ppt_x"/>
                                          </p:val>
                                        </p:tav>
                                      </p:tavLst>
                                    </p:anim>
                                    <p:anim calcmode="lin" valueType="num">
                                      <p:cBhvr additive="base">
                                        <p:cTn id="13" dur="500" fill="hold"/>
                                        <p:tgtEl>
                                          <p:spTgt spid="3195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500" grpId="0"/>
      <p:bldP spid="31950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58371"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20524" name="Rectangle 12"/>
          <p:cNvSpPr/>
          <p:nvPr/>
        </p:nvSpPr>
        <p:spPr>
          <a:xfrm>
            <a:off x="609600" y="1481138"/>
            <a:ext cx="8001000" cy="42243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b="1" dirty="0">
                <a:solidFill>
                  <a:schemeClr val="accent2"/>
                </a:solidFill>
              </a:rPr>
              <a:t>3.</a:t>
            </a:r>
            <a:r>
              <a:rPr lang="zh-CN" altLang="en-US" b="1" dirty="0">
                <a:solidFill>
                  <a:schemeClr val="accent2"/>
                </a:solidFill>
              </a:rPr>
              <a:t>有符合储存需要的管理人员和技术人员；</a:t>
            </a:r>
            <a:endParaRPr lang="zh-CN" altLang="en-US" b="1" dirty="0">
              <a:solidFill>
                <a:schemeClr val="accent2"/>
              </a:solidFill>
            </a:endParaRPr>
          </a:p>
          <a:p>
            <a:pPr marL="0" lvl="0" indent="0" algn="just" eaLnBrk="1" hangingPunct="1">
              <a:lnSpc>
                <a:spcPct val="160000"/>
              </a:lnSpc>
              <a:spcBef>
                <a:spcPct val="0"/>
              </a:spcBef>
              <a:buClrTx/>
              <a:buSzTx/>
              <a:buFontTx/>
              <a:buNone/>
            </a:pPr>
            <a:endParaRPr lang="zh-CN" altLang="en-US" b="1" dirty="0">
              <a:solidFill>
                <a:schemeClr val="accent2"/>
              </a:solidFill>
            </a:endParaRPr>
          </a:p>
          <a:p>
            <a:pPr marL="0" lvl="0" indent="0" algn="just" eaLnBrk="1" hangingPunct="1">
              <a:lnSpc>
                <a:spcPct val="115000"/>
              </a:lnSpc>
              <a:spcBef>
                <a:spcPct val="0"/>
              </a:spcBef>
              <a:buClrTx/>
              <a:buSzTx/>
              <a:buFontTx/>
              <a:buNone/>
            </a:pPr>
            <a:r>
              <a:rPr lang="zh-CN" altLang="en-US" b="1" dirty="0"/>
              <a:t>    </a:t>
            </a:r>
            <a:r>
              <a:rPr lang="en-US" altLang="zh-CN" b="1" dirty="0"/>
              <a:t>GB 18265-2000 </a:t>
            </a:r>
            <a:r>
              <a:rPr lang="en-US" altLang="zh-CN" b="1" dirty="0">
                <a:solidFill>
                  <a:srgbClr val="CC0066"/>
                </a:solidFill>
              </a:rPr>
              <a:t>《</a:t>
            </a:r>
            <a:r>
              <a:rPr lang="zh-CN" altLang="en-US" b="1" dirty="0">
                <a:solidFill>
                  <a:srgbClr val="CC0066"/>
                </a:solidFill>
              </a:rPr>
              <a:t>危险化学品经营企业开业条件和技术要求</a:t>
            </a:r>
            <a:r>
              <a:rPr lang="en-US" altLang="zh-CN" b="1" dirty="0">
                <a:solidFill>
                  <a:srgbClr val="CC0066"/>
                </a:solidFill>
              </a:rPr>
              <a:t>》</a:t>
            </a:r>
            <a:r>
              <a:rPr lang="zh-CN" altLang="en-US" b="1" dirty="0"/>
              <a:t>从事危险化学品配送（储存）的</a:t>
            </a:r>
            <a:r>
              <a:rPr lang="zh-CN" altLang="en-US" b="1" dirty="0">
                <a:solidFill>
                  <a:srgbClr val="0000CC"/>
                </a:solidFill>
              </a:rPr>
              <a:t>企业法定代表人或经理</a:t>
            </a:r>
            <a:r>
              <a:rPr lang="zh-CN" altLang="en-US" b="1" dirty="0"/>
              <a:t>应经过国家授权部门的</a:t>
            </a:r>
            <a:r>
              <a:rPr lang="zh-CN" altLang="en-US" b="1" dirty="0">
                <a:solidFill>
                  <a:srgbClr val="0000CC"/>
                </a:solidFill>
              </a:rPr>
              <a:t>专业培训</a:t>
            </a:r>
            <a:r>
              <a:rPr lang="zh-CN" altLang="en-US" b="1" dirty="0"/>
              <a:t>，取得</a:t>
            </a:r>
            <a:r>
              <a:rPr lang="zh-CN" altLang="en-US" b="1" dirty="0">
                <a:solidFill>
                  <a:srgbClr val="0000CC"/>
                </a:solidFill>
              </a:rPr>
              <a:t>合格证书</a:t>
            </a:r>
            <a:r>
              <a:rPr lang="zh-CN" altLang="en-US" b="1" dirty="0"/>
              <a:t>方能从事经营活动。</a:t>
            </a:r>
            <a:endParaRPr lang="zh-CN" altLang="en-US" b="1" dirty="0"/>
          </a:p>
          <a:p>
            <a:pPr marL="0" lvl="0" indent="0" algn="just" eaLnBrk="1" hangingPunct="1">
              <a:lnSpc>
                <a:spcPct val="115000"/>
              </a:lnSpc>
              <a:spcBef>
                <a:spcPct val="0"/>
              </a:spcBef>
              <a:buClrTx/>
              <a:buSzTx/>
              <a:buFontTx/>
              <a:buNone/>
            </a:pPr>
            <a:endParaRPr lang="zh-CN" altLang="en-US" b="1" dirty="0"/>
          </a:p>
          <a:p>
            <a:pPr marL="0" lvl="0" indent="0" algn="just" eaLnBrk="1" hangingPunct="1">
              <a:lnSpc>
                <a:spcPct val="115000"/>
              </a:lnSpc>
              <a:spcBef>
                <a:spcPct val="0"/>
              </a:spcBef>
              <a:buClrTx/>
              <a:buSzTx/>
              <a:buFontTx/>
              <a:buNone/>
            </a:pPr>
            <a:r>
              <a:rPr lang="zh-CN" altLang="en-US" b="1" dirty="0"/>
              <a:t>    危险化学品仓库应设有专职或兼职的危险化学品</a:t>
            </a:r>
            <a:r>
              <a:rPr lang="zh-CN" altLang="en-US" b="1" dirty="0">
                <a:solidFill>
                  <a:srgbClr val="0000CC"/>
                </a:solidFill>
              </a:rPr>
              <a:t>养护员</a:t>
            </a:r>
            <a:r>
              <a:rPr lang="zh-CN" altLang="en-US" b="1" dirty="0"/>
              <a:t>，负责危险化学品的技术养护、管理和监测工作。</a:t>
            </a:r>
            <a:endParaRPr lang="zh-CN" altLang="en-US" b="1" dirty="0"/>
          </a:p>
          <a:p>
            <a:pPr marL="0" lvl="0" indent="0" algn="just" eaLnBrk="1" hangingPunct="1">
              <a:lnSpc>
                <a:spcPct val="115000"/>
              </a:lnSpc>
              <a:spcBef>
                <a:spcPct val="0"/>
              </a:spcBef>
              <a:buClrTx/>
              <a:buSzTx/>
              <a:buFontTx/>
              <a:buNone/>
            </a:pPr>
            <a:endParaRPr lang="zh-CN" altLang="en-US" b="1" dirty="0"/>
          </a:p>
          <a:p>
            <a:pPr marL="0" lvl="0" indent="0" algn="just" eaLnBrk="1" hangingPunct="1">
              <a:lnSpc>
                <a:spcPct val="115000"/>
              </a:lnSpc>
              <a:spcBef>
                <a:spcPct val="0"/>
              </a:spcBef>
              <a:buClrTx/>
              <a:buSzTx/>
              <a:buFontTx/>
              <a:buNone/>
            </a:pPr>
            <a:r>
              <a:rPr lang="zh-CN" altLang="en-US" b="1" dirty="0"/>
              <a:t>    </a:t>
            </a:r>
            <a:r>
              <a:rPr lang="en-US" altLang="zh-CN" b="1" dirty="0"/>
              <a:t>GB 15603-1995</a:t>
            </a:r>
            <a:r>
              <a:rPr lang="en-US" altLang="zh-CN" b="1" dirty="0">
                <a:solidFill>
                  <a:srgbClr val="CC0066"/>
                </a:solidFill>
              </a:rPr>
              <a:t>《</a:t>
            </a:r>
            <a:r>
              <a:rPr lang="zh-CN" altLang="en-US" b="1" dirty="0">
                <a:solidFill>
                  <a:srgbClr val="CC0066"/>
                </a:solidFill>
              </a:rPr>
              <a:t>常用危险化学品贮存通则</a:t>
            </a:r>
            <a:r>
              <a:rPr lang="en-US" altLang="zh-CN" b="1" dirty="0">
                <a:solidFill>
                  <a:srgbClr val="CC0066"/>
                </a:solidFill>
              </a:rPr>
              <a:t>》</a:t>
            </a:r>
            <a:r>
              <a:rPr lang="zh-CN" altLang="en-US" b="1" dirty="0"/>
              <a:t>中明确危险化学品</a:t>
            </a:r>
            <a:r>
              <a:rPr lang="zh-CN" altLang="en-US" b="1" dirty="0">
                <a:solidFill>
                  <a:srgbClr val="0000CC"/>
                </a:solidFill>
              </a:rPr>
              <a:t>仓库工作人员应进行培训</a:t>
            </a:r>
            <a:r>
              <a:rPr lang="zh-CN" altLang="en-US" b="1" dirty="0"/>
              <a:t>，经考核合格后持证上岗。    </a:t>
            </a:r>
            <a:endParaRPr lang="zh-CN" altLang="en-US" b="1" dirty="0"/>
          </a:p>
        </p:txBody>
      </p:sp>
      <p:sp>
        <p:nvSpPr>
          <p:cNvPr id="320527"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0527"/>
                                        </p:tgtEl>
                                        <p:attrNameLst>
                                          <p:attrName>style.visibility</p:attrName>
                                        </p:attrNameLst>
                                      </p:cBhvr>
                                      <p:to>
                                        <p:strVal val="visible"/>
                                      </p:to>
                                    </p:set>
                                    <p:anim calcmode="lin" valueType="num">
                                      <p:cBhvr additive="base">
                                        <p:cTn id="7" dur="500" fill="hold"/>
                                        <p:tgtEl>
                                          <p:spTgt spid="320527"/>
                                        </p:tgtEl>
                                        <p:attrNameLst>
                                          <p:attrName>ppt_x</p:attrName>
                                        </p:attrNameLst>
                                      </p:cBhvr>
                                      <p:tavLst>
                                        <p:tav tm="0">
                                          <p:val>
                                            <p:strVal val="0-#ppt_w/2"/>
                                          </p:val>
                                        </p:tav>
                                        <p:tav tm="100000">
                                          <p:val>
                                            <p:strVal val="#ppt_x"/>
                                          </p:val>
                                        </p:tav>
                                      </p:tavLst>
                                    </p:anim>
                                    <p:anim calcmode="lin" valueType="num">
                                      <p:cBhvr additive="base">
                                        <p:cTn id="8" dur="500" fill="hold"/>
                                        <p:tgtEl>
                                          <p:spTgt spid="3205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20524"/>
                                        </p:tgtEl>
                                        <p:attrNameLst>
                                          <p:attrName>style.visibility</p:attrName>
                                        </p:attrNameLst>
                                      </p:cBhvr>
                                      <p:to>
                                        <p:strVal val="visible"/>
                                      </p:to>
                                    </p:set>
                                    <p:anim calcmode="lin" valueType="num">
                                      <p:cBhvr additive="base">
                                        <p:cTn id="12" dur="500" fill="hold"/>
                                        <p:tgtEl>
                                          <p:spTgt spid="320524"/>
                                        </p:tgtEl>
                                        <p:attrNameLst>
                                          <p:attrName>ppt_x</p:attrName>
                                        </p:attrNameLst>
                                      </p:cBhvr>
                                      <p:tavLst>
                                        <p:tav tm="0">
                                          <p:val>
                                            <p:strVal val="0-#ppt_w/2"/>
                                          </p:val>
                                        </p:tav>
                                        <p:tav tm="100000">
                                          <p:val>
                                            <p:strVal val="#ppt_x"/>
                                          </p:val>
                                        </p:tav>
                                      </p:tavLst>
                                    </p:anim>
                                    <p:anim calcmode="lin" valueType="num">
                                      <p:cBhvr additive="base">
                                        <p:cTn id="13" dur="500" fill="hold"/>
                                        <p:tgtEl>
                                          <p:spTgt spid="3205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4" grpId="0"/>
      <p:bldP spid="32052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59395"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21548" name="Rectangle 12"/>
          <p:cNvSpPr/>
          <p:nvPr/>
        </p:nvSpPr>
        <p:spPr>
          <a:xfrm>
            <a:off x="457200" y="1600200"/>
            <a:ext cx="8229600" cy="37338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0000"/>
              </a:lnSpc>
              <a:spcBef>
                <a:spcPct val="0"/>
              </a:spcBef>
              <a:buClrTx/>
              <a:buSzTx/>
              <a:buFontTx/>
              <a:buNone/>
            </a:pPr>
            <a:r>
              <a:rPr lang="en-US" altLang="zh-CN" b="1" dirty="0">
                <a:solidFill>
                  <a:schemeClr val="accent2"/>
                </a:solidFill>
              </a:rPr>
              <a:t>4.</a:t>
            </a:r>
            <a:r>
              <a:rPr lang="zh-CN" altLang="en-US" b="1" dirty="0">
                <a:solidFill>
                  <a:schemeClr val="accent2"/>
                </a:solidFill>
              </a:rPr>
              <a:t>有健全的安全管理制度；</a:t>
            </a:r>
            <a:endParaRPr lang="zh-CN" altLang="en-US" b="1" dirty="0">
              <a:solidFill>
                <a:schemeClr val="accent2"/>
              </a:solidFill>
            </a:endParaRPr>
          </a:p>
          <a:p>
            <a:pPr marL="0" lvl="0" indent="0" algn="just" eaLnBrk="1" hangingPunct="1">
              <a:lnSpc>
                <a:spcPct val="160000"/>
              </a:lnSpc>
              <a:spcBef>
                <a:spcPct val="0"/>
              </a:spcBef>
              <a:buClrTx/>
              <a:buSzTx/>
              <a:buFontTx/>
              <a:buNone/>
            </a:pPr>
            <a:endParaRPr lang="zh-CN" altLang="en-US" b="1" dirty="0">
              <a:solidFill>
                <a:schemeClr val="accent2"/>
              </a:solidFill>
            </a:endParaRPr>
          </a:p>
          <a:p>
            <a:pPr marL="0" lvl="0" indent="0" algn="just" eaLnBrk="1" hangingPunct="1">
              <a:lnSpc>
                <a:spcPct val="125000"/>
              </a:lnSpc>
              <a:spcBef>
                <a:spcPct val="0"/>
              </a:spcBef>
              <a:buClrTx/>
              <a:buSzTx/>
              <a:buFontTx/>
              <a:buNone/>
            </a:pPr>
            <a:r>
              <a:rPr lang="zh-CN" altLang="en-US" b="1" dirty="0"/>
              <a:t>    </a:t>
            </a:r>
            <a:r>
              <a:rPr lang="zh-CN" altLang="en-US" b="1" dirty="0">
                <a:solidFill>
                  <a:srgbClr val="CC0066"/>
                </a:solidFill>
              </a:rPr>
              <a:t>安全管理制度</a:t>
            </a:r>
            <a:r>
              <a:rPr lang="zh-CN" altLang="en-US" b="1" dirty="0"/>
              <a:t>对危险化学品储存企业更为重要。安全管理一定要达到规范化、制度化。安全管理制度要结合储存单位储存的商品类别、数量、仓库的规模、设施等情况具体确定。</a:t>
            </a:r>
            <a:endParaRPr lang="zh-CN" altLang="en-US" b="1" dirty="0"/>
          </a:p>
          <a:p>
            <a:pPr marL="0" lvl="0" indent="0" algn="just" eaLnBrk="1" hangingPunct="1">
              <a:lnSpc>
                <a:spcPct val="125000"/>
              </a:lnSpc>
              <a:spcBef>
                <a:spcPct val="0"/>
              </a:spcBef>
              <a:buClrTx/>
              <a:buSzTx/>
              <a:buFontTx/>
              <a:buNone/>
            </a:pPr>
            <a:endParaRPr lang="zh-CN" altLang="en-US" b="1" dirty="0"/>
          </a:p>
          <a:p>
            <a:pPr marL="0" lvl="0" indent="0" algn="just" eaLnBrk="1" hangingPunct="1">
              <a:lnSpc>
                <a:spcPct val="125000"/>
              </a:lnSpc>
              <a:spcBef>
                <a:spcPct val="0"/>
              </a:spcBef>
              <a:buClrTx/>
              <a:buSzTx/>
              <a:buFontTx/>
              <a:buNone/>
            </a:pPr>
            <a:r>
              <a:rPr lang="zh-CN" altLang="en-US" b="1" dirty="0"/>
              <a:t>    一般要有</a:t>
            </a:r>
            <a:r>
              <a:rPr lang="zh-CN" altLang="en-US" b="1" dirty="0">
                <a:solidFill>
                  <a:srgbClr val="CC0066"/>
                </a:solidFill>
              </a:rPr>
              <a:t>安全生产</a:t>
            </a:r>
            <a:r>
              <a:rPr lang="zh-CN" altLang="en-US" b="1" dirty="0"/>
              <a:t>管理制度；各个岗位</a:t>
            </a:r>
            <a:r>
              <a:rPr lang="zh-CN" altLang="en-US" b="1" dirty="0">
                <a:solidFill>
                  <a:srgbClr val="CC0066"/>
                </a:solidFill>
              </a:rPr>
              <a:t>安全操作</a:t>
            </a:r>
            <a:r>
              <a:rPr lang="zh-CN" altLang="en-US" b="1" dirty="0"/>
              <a:t>规程；</a:t>
            </a:r>
            <a:r>
              <a:rPr lang="zh-CN" altLang="en-US" b="1" dirty="0">
                <a:solidFill>
                  <a:srgbClr val="CC0066"/>
                </a:solidFill>
              </a:rPr>
              <a:t>出入库管理</a:t>
            </a:r>
            <a:r>
              <a:rPr lang="zh-CN" altLang="en-US" b="1" dirty="0"/>
              <a:t>制度；</a:t>
            </a:r>
            <a:r>
              <a:rPr lang="zh-CN" altLang="en-US" b="1" dirty="0">
                <a:solidFill>
                  <a:srgbClr val="CC0066"/>
                </a:solidFill>
              </a:rPr>
              <a:t>商品养护管理</a:t>
            </a:r>
            <a:r>
              <a:rPr lang="zh-CN" altLang="en-US" b="1" dirty="0"/>
              <a:t>制度；</a:t>
            </a:r>
            <a:r>
              <a:rPr lang="zh-CN" altLang="en-US" b="1" dirty="0">
                <a:solidFill>
                  <a:srgbClr val="CC0066"/>
                </a:solidFill>
              </a:rPr>
              <a:t>安全防火</a:t>
            </a:r>
            <a:r>
              <a:rPr lang="zh-CN" altLang="en-US" b="1" dirty="0"/>
              <a:t>责任制；</a:t>
            </a:r>
            <a:r>
              <a:rPr lang="zh-CN" altLang="en-US" b="1" dirty="0">
                <a:solidFill>
                  <a:srgbClr val="CC0066"/>
                </a:solidFill>
              </a:rPr>
              <a:t>动态火源</a:t>
            </a:r>
            <a:r>
              <a:rPr lang="zh-CN" altLang="en-US" b="1" dirty="0"/>
              <a:t>的管理制度；</a:t>
            </a:r>
            <a:r>
              <a:rPr lang="zh-CN" altLang="en-US" b="1" dirty="0">
                <a:solidFill>
                  <a:srgbClr val="CC0066"/>
                </a:solidFill>
              </a:rPr>
              <a:t>剧毒品的管理</a:t>
            </a:r>
            <a:r>
              <a:rPr lang="zh-CN" altLang="en-US" b="1" dirty="0"/>
              <a:t>制度；</a:t>
            </a:r>
            <a:r>
              <a:rPr lang="zh-CN" altLang="en-US" b="1" dirty="0">
                <a:solidFill>
                  <a:srgbClr val="CC0066"/>
                </a:solidFill>
              </a:rPr>
              <a:t>设备的安全检查</a:t>
            </a:r>
            <a:r>
              <a:rPr lang="zh-CN" altLang="en-US" b="1" dirty="0"/>
              <a:t>制度等。</a:t>
            </a:r>
            <a:endParaRPr lang="zh-CN" altLang="en-US" b="1" dirty="0"/>
          </a:p>
        </p:txBody>
      </p:sp>
      <p:sp>
        <p:nvSpPr>
          <p:cNvPr id="321551"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1551"/>
                                        </p:tgtEl>
                                        <p:attrNameLst>
                                          <p:attrName>style.visibility</p:attrName>
                                        </p:attrNameLst>
                                      </p:cBhvr>
                                      <p:to>
                                        <p:strVal val="visible"/>
                                      </p:to>
                                    </p:set>
                                    <p:anim calcmode="lin" valueType="num">
                                      <p:cBhvr additive="base">
                                        <p:cTn id="7" dur="500" fill="hold"/>
                                        <p:tgtEl>
                                          <p:spTgt spid="321551"/>
                                        </p:tgtEl>
                                        <p:attrNameLst>
                                          <p:attrName>ppt_x</p:attrName>
                                        </p:attrNameLst>
                                      </p:cBhvr>
                                      <p:tavLst>
                                        <p:tav tm="0">
                                          <p:val>
                                            <p:strVal val="0-#ppt_w/2"/>
                                          </p:val>
                                        </p:tav>
                                        <p:tav tm="100000">
                                          <p:val>
                                            <p:strVal val="#ppt_x"/>
                                          </p:val>
                                        </p:tav>
                                      </p:tavLst>
                                    </p:anim>
                                    <p:anim calcmode="lin" valueType="num">
                                      <p:cBhvr additive="base">
                                        <p:cTn id="8" dur="500" fill="hold"/>
                                        <p:tgtEl>
                                          <p:spTgt spid="3215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21548"/>
                                        </p:tgtEl>
                                        <p:attrNameLst>
                                          <p:attrName>style.visibility</p:attrName>
                                        </p:attrNameLst>
                                      </p:cBhvr>
                                      <p:to>
                                        <p:strVal val="visible"/>
                                      </p:to>
                                    </p:set>
                                    <p:anim calcmode="lin" valueType="num">
                                      <p:cBhvr additive="base">
                                        <p:cTn id="12" dur="500" fill="hold"/>
                                        <p:tgtEl>
                                          <p:spTgt spid="321548"/>
                                        </p:tgtEl>
                                        <p:attrNameLst>
                                          <p:attrName>ppt_x</p:attrName>
                                        </p:attrNameLst>
                                      </p:cBhvr>
                                      <p:tavLst>
                                        <p:tav tm="0">
                                          <p:val>
                                            <p:strVal val="0-#ppt_w/2"/>
                                          </p:val>
                                        </p:tav>
                                        <p:tav tm="100000">
                                          <p:val>
                                            <p:strVal val="#ppt_x"/>
                                          </p:val>
                                        </p:tav>
                                      </p:tavLst>
                                    </p:anim>
                                    <p:anim calcmode="lin" valueType="num">
                                      <p:cBhvr additive="base">
                                        <p:cTn id="13" dur="500" fill="hold"/>
                                        <p:tgtEl>
                                          <p:spTgt spid="32154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8" grpId="0"/>
      <p:bldP spid="32155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60419" name="Rectangle 11"/>
          <p:cNvSpPr/>
          <p:nvPr/>
        </p:nvSpPr>
        <p:spPr>
          <a:xfrm>
            <a:off x="1295400" y="838200"/>
            <a:ext cx="80772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zh-CN" sz="2400" dirty="0">
              <a:solidFill>
                <a:srgbClr val="FF3300"/>
              </a:solidFill>
              <a:latin typeface="Times New Roman" panose="02020603050405020304" pitchFamily="18" charset="0"/>
              <a:ea typeface="宋体" panose="02010600030101010101" pitchFamily="2" charset="-122"/>
            </a:endParaRPr>
          </a:p>
        </p:txBody>
      </p:sp>
      <p:sp>
        <p:nvSpPr>
          <p:cNvPr id="322572" name="Rectangle 12"/>
          <p:cNvSpPr/>
          <p:nvPr/>
        </p:nvSpPr>
        <p:spPr>
          <a:xfrm>
            <a:off x="457200" y="1908175"/>
            <a:ext cx="8229600" cy="2505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5000"/>
              </a:lnSpc>
              <a:spcBef>
                <a:spcPct val="0"/>
              </a:spcBef>
              <a:buClrTx/>
              <a:buSzTx/>
              <a:buFontTx/>
              <a:buNone/>
            </a:pPr>
            <a:r>
              <a:rPr lang="en-US" altLang="zh-CN" sz="2400" b="1" dirty="0">
                <a:solidFill>
                  <a:schemeClr val="accent2"/>
                </a:solidFill>
              </a:rPr>
              <a:t>5.</a:t>
            </a:r>
            <a:r>
              <a:rPr lang="zh-CN" altLang="en-US" sz="2400" b="1" dirty="0">
                <a:solidFill>
                  <a:schemeClr val="accent2"/>
                </a:solidFill>
              </a:rPr>
              <a:t>符合法律、法规规定和国家标准要求的其他条件。</a:t>
            </a:r>
            <a:endParaRPr lang="zh-CN" altLang="en-US" sz="2400" b="1" dirty="0">
              <a:solidFill>
                <a:schemeClr val="accent2"/>
              </a:solidFill>
            </a:endParaRPr>
          </a:p>
          <a:p>
            <a:pPr marL="0" lvl="0" indent="0" algn="just" eaLnBrk="1" hangingPunct="1">
              <a:lnSpc>
                <a:spcPct val="165000"/>
              </a:lnSpc>
              <a:spcBef>
                <a:spcPct val="0"/>
              </a:spcBef>
              <a:buClrTx/>
              <a:buSzTx/>
              <a:buFontTx/>
              <a:buNone/>
            </a:pPr>
            <a:r>
              <a:rPr lang="zh-CN" altLang="en-US" sz="2400" dirty="0">
                <a:solidFill>
                  <a:schemeClr val="accent2"/>
                </a:solidFill>
              </a:rPr>
              <a:t> </a:t>
            </a:r>
            <a:endParaRPr lang="zh-CN" altLang="en-US" sz="2400" dirty="0">
              <a:solidFill>
                <a:schemeClr val="accent2"/>
              </a:solidFill>
            </a:endParaRPr>
          </a:p>
          <a:p>
            <a:pPr marL="0" lvl="0" indent="0" algn="just" eaLnBrk="1" hangingPunct="1">
              <a:lnSpc>
                <a:spcPct val="165000"/>
              </a:lnSpc>
              <a:spcBef>
                <a:spcPct val="0"/>
              </a:spcBef>
              <a:buClrTx/>
              <a:buSzTx/>
              <a:buFontTx/>
              <a:buNone/>
            </a:pPr>
            <a:r>
              <a:rPr lang="zh-CN" altLang="en-US" sz="2400" b="1" dirty="0"/>
              <a:t>    危险化学品的储存安全，要求认真按照国家的法律、法规规定和国家标准要求执行。 </a:t>
            </a:r>
            <a:endParaRPr lang="zh-CN" altLang="en-US" sz="2400" dirty="0"/>
          </a:p>
        </p:txBody>
      </p:sp>
      <p:sp>
        <p:nvSpPr>
          <p:cNvPr id="322575"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二、危险化学品储存的审批条件</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2575"/>
                                        </p:tgtEl>
                                        <p:attrNameLst>
                                          <p:attrName>style.visibility</p:attrName>
                                        </p:attrNameLst>
                                      </p:cBhvr>
                                      <p:to>
                                        <p:strVal val="visible"/>
                                      </p:to>
                                    </p:set>
                                    <p:anim calcmode="lin" valueType="num">
                                      <p:cBhvr additive="base">
                                        <p:cTn id="7" dur="500" fill="hold"/>
                                        <p:tgtEl>
                                          <p:spTgt spid="322575"/>
                                        </p:tgtEl>
                                        <p:attrNameLst>
                                          <p:attrName>ppt_x</p:attrName>
                                        </p:attrNameLst>
                                      </p:cBhvr>
                                      <p:tavLst>
                                        <p:tav tm="0">
                                          <p:val>
                                            <p:strVal val="0-#ppt_w/2"/>
                                          </p:val>
                                        </p:tav>
                                        <p:tav tm="100000">
                                          <p:val>
                                            <p:strVal val="#ppt_x"/>
                                          </p:val>
                                        </p:tav>
                                      </p:tavLst>
                                    </p:anim>
                                    <p:anim calcmode="lin" valueType="num">
                                      <p:cBhvr additive="base">
                                        <p:cTn id="8" dur="500" fill="hold"/>
                                        <p:tgtEl>
                                          <p:spTgt spid="3225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322572"/>
                                        </p:tgtEl>
                                        <p:attrNameLst>
                                          <p:attrName>style.visibility</p:attrName>
                                        </p:attrNameLst>
                                      </p:cBhvr>
                                      <p:to>
                                        <p:strVal val="visible"/>
                                      </p:to>
                                    </p:set>
                                    <p:anim calcmode="lin" valueType="num">
                                      <p:cBhvr additive="base">
                                        <p:cTn id="12" dur="500" fill="hold"/>
                                        <p:tgtEl>
                                          <p:spTgt spid="322572"/>
                                        </p:tgtEl>
                                        <p:attrNameLst>
                                          <p:attrName>ppt_x</p:attrName>
                                        </p:attrNameLst>
                                      </p:cBhvr>
                                      <p:tavLst>
                                        <p:tav tm="0">
                                          <p:val>
                                            <p:strVal val="0-#ppt_w/2"/>
                                          </p:val>
                                        </p:tav>
                                        <p:tav tm="100000">
                                          <p:val>
                                            <p:strVal val="#ppt_x"/>
                                          </p:val>
                                        </p:tav>
                                      </p:tavLst>
                                    </p:anim>
                                    <p:anim calcmode="lin" valueType="num">
                                      <p:cBhvr additive="base">
                                        <p:cTn id="13" dur="500" fill="hold"/>
                                        <p:tgtEl>
                                          <p:spTgt spid="3225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72" grpId="0"/>
      <p:bldP spid="32257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23598" name="Rectangle 14"/>
          <p:cNvSpPr/>
          <p:nvPr/>
        </p:nvSpPr>
        <p:spPr>
          <a:xfrm>
            <a:off x="228600" y="1500188"/>
            <a:ext cx="8610600" cy="43592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spcBef>
                <a:spcPct val="0"/>
              </a:spcBef>
              <a:buClrTx/>
              <a:buSzTx/>
              <a:buFontTx/>
              <a:buNone/>
            </a:pPr>
            <a:r>
              <a:rPr lang="en-US" altLang="zh-CN" b="1" dirty="0">
                <a:solidFill>
                  <a:srgbClr val="CC0099"/>
                </a:solidFill>
              </a:rPr>
              <a:t>1.</a:t>
            </a:r>
            <a:r>
              <a:rPr lang="en-US" altLang="zh-CN" b="1" dirty="0"/>
              <a:t>《</a:t>
            </a:r>
            <a:r>
              <a:rPr lang="zh-CN" altLang="en-US" b="1" dirty="0"/>
              <a:t>条例</a:t>
            </a:r>
            <a:r>
              <a:rPr lang="en-US" altLang="zh-CN" b="1" dirty="0"/>
              <a:t>》</a:t>
            </a:r>
            <a:r>
              <a:rPr lang="zh-CN" altLang="en-US" b="1" dirty="0"/>
              <a:t>第九条、第十一条规定了：</a:t>
            </a:r>
            <a:r>
              <a:rPr lang="zh-CN" altLang="en-US" b="1" dirty="0">
                <a:solidFill>
                  <a:srgbClr val="FF0000"/>
                </a:solidFill>
              </a:rPr>
              <a:t>设立</a:t>
            </a:r>
            <a:r>
              <a:rPr lang="zh-CN" altLang="en-US" b="1" dirty="0">
                <a:solidFill>
                  <a:srgbClr val="009900"/>
                </a:solidFill>
              </a:rPr>
              <a:t>剧毒化学品储存企业和其他危险化学品储存企业，以及危险化学品生产、储存企业</a:t>
            </a:r>
            <a:r>
              <a:rPr lang="zh-CN" altLang="en-US" b="1" dirty="0">
                <a:solidFill>
                  <a:srgbClr val="FF0000"/>
                </a:solidFill>
              </a:rPr>
              <a:t>改建、扩建</a:t>
            </a:r>
            <a:r>
              <a:rPr lang="zh-CN" altLang="en-US" b="1" dirty="0">
                <a:solidFill>
                  <a:srgbClr val="009900"/>
                </a:solidFill>
              </a:rPr>
              <a:t>的，</a:t>
            </a:r>
            <a:r>
              <a:rPr lang="zh-CN" altLang="en-US" b="1" dirty="0"/>
              <a:t>应当分别向省、自治区、直辖市人民政府经济贸易管理部门和设区的市级人民政府负责危险化学品安全监督管理综合工作的部门提出申请，</a:t>
            </a:r>
            <a:r>
              <a:rPr lang="zh-CN" altLang="en-US" b="1" dirty="0">
                <a:solidFill>
                  <a:srgbClr val="CC0099"/>
                </a:solidFill>
              </a:rPr>
              <a:t>提交下列文件：</a:t>
            </a:r>
            <a:endParaRPr lang="zh-CN" altLang="en-US" b="1" dirty="0">
              <a:solidFill>
                <a:srgbClr val="CC0099"/>
              </a:solidFill>
            </a:endParaRPr>
          </a:p>
          <a:p>
            <a:pPr marL="0" lvl="0" indent="381000" algn="just" eaLnBrk="1" hangingPunct="1">
              <a:spcBef>
                <a:spcPct val="0"/>
              </a:spcBef>
              <a:buClrTx/>
              <a:buSzTx/>
              <a:buFontTx/>
              <a:buNone/>
            </a:pPr>
            <a:endParaRPr lang="zh-CN" altLang="en-US" b="1" dirty="0">
              <a:solidFill>
                <a:srgbClr val="CC0099"/>
              </a:solidFill>
            </a:endParaRPr>
          </a:p>
          <a:p>
            <a:pPr marL="0" lvl="0" indent="381000" algn="just">
              <a:spcBef>
                <a:spcPct val="0"/>
              </a:spcBef>
              <a:buClrTx/>
              <a:buSzTx/>
              <a:buFontTx/>
              <a:buNone/>
            </a:pPr>
            <a:r>
              <a:rPr lang="zh-CN" altLang="en-US" b="1" dirty="0">
                <a:solidFill>
                  <a:schemeClr val="accent2"/>
                </a:solidFill>
              </a:rPr>
              <a:t>⑴可行性研究报告；</a:t>
            </a:r>
            <a:endParaRPr lang="zh-CN" altLang="en-US" b="1" dirty="0">
              <a:solidFill>
                <a:schemeClr val="accent2"/>
              </a:solidFill>
            </a:endParaRPr>
          </a:p>
          <a:p>
            <a:pPr marL="0" lvl="0" indent="381000" algn="just">
              <a:spcBef>
                <a:spcPct val="0"/>
              </a:spcBef>
              <a:buClrTx/>
              <a:buSzTx/>
              <a:buFontTx/>
              <a:buNone/>
            </a:pPr>
            <a:r>
              <a:rPr lang="zh-CN" altLang="en-US" b="1" dirty="0">
                <a:solidFill>
                  <a:schemeClr val="accent2"/>
                </a:solidFill>
              </a:rPr>
              <a:t>⑵原料、中间产品、最终产品或者储存的危险化学品的燃点、自燃点、闪点、爆炸极限、毒性等理化性能指标；</a:t>
            </a:r>
            <a:endParaRPr lang="zh-CN" altLang="en-US" b="1" dirty="0">
              <a:solidFill>
                <a:schemeClr val="accent2"/>
              </a:solidFill>
            </a:endParaRPr>
          </a:p>
          <a:p>
            <a:pPr marL="0" lvl="0" indent="381000" algn="just">
              <a:spcBef>
                <a:spcPct val="0"/>
              </a:spcBef>
              <a:buClrTx/>
              <a:buSzTx/>
              <a:buFontTx/>
              <a:buNone/>
            </a:pPr>
            <a:r>
              <a:rPr lang="zh-CN" altLang="en-US" b="1" dirty="0">
                <a:solidFill>
                  <a:schemeClr val="accent2"/>
                </a:solidFill>
              </a:rPr>
              <a:t>⑶包装、储存、运输的技术要求；</a:t>
            </a:r>
            <a:endParaRPr lang="zh-CN" altLang="en-US" b="1" dirty="0">
              <a:solidFill>
                <a:schemeClr val="accent2"/>
              </a:solidFill>
            </a:endParaRPr>
          </a:p>
          <a:p>
            <a:pPr marL="0" lvl="0" indent="381000" algn="just">
              <a:spcBef>
                <a:spcPct val="0"/>
              </a:spcBef>
              <a:buClrTx/>
              <a:buSzTx/>
              <a:buFontTx/>
              <a:buNone/>
            </a:pPr>
            <a:r>
              <a:rPr lang="zh-CN" altLang="en-US" b="1" dirty="0">
                <a:solidFill>
                  <a:schemeClr val="accent2"/>
                </a:solidFill>
              </a:rPr>
              <a:t>⑷安全评价报告；</a:t>
            </a:r>
            <a:endParaRPr lang="zh-CN" altLang="en-US" b="1" dirty="0">
              <a:solidFill>
                <a:schemeClr val="accent2"/>
              </a:solidFill>
            </a:endParaRPr>
          </a:p>
          <a:p>
            <a:pPr marL="0" lvl="0" indent="381000" algn="just">
              <a:spcBef>
                <a:spcPct val="0"/>
              </a:spcBef>
              <a:buClrTx/>
              <a:buSzTx/>
              <a:buFontTx/>
              <a:buNone/>
            </a:pPr>
            <a:r>
              <a:rPr lang="zh-CN" altLang="en-US" b="1" dirty="0">
                <a:solidFill>
                  <a:schemeClr val="accent2"/>
                </a:solidFill>
              </a:rPr>
              <a:t>⑸事故应急救援措施；</a:t>
            </a:r>
            <a:endParaRPr lang="zh-CN" altLang="en-US" b="1" dirty="0">
              <a:solidFill>
                <a:schemeClr val="accent2"/>
              </a:solidFill>
            </a:endParaRPr>
          </a:p>
          <a:p>
            <a:pPr marL="0" lvl="0" indent="381000" algn="just">
              <a:spcBef>
                <a:spcPct val="0"/>
              </a:spcBef>
              <a:buClrTx/>
              <a:buSzTx/>
              <a:buFontTx/>
              <a:buNone/>
            </a:pPr>
            <a:r>
              <a:rPr lang="zh-CN" altLang="en-US" b="1" dirty="0">
                <a:solidFill>
                  <a:schemeClr val="accent2"/>
                </a:solidFill>
              </a:rPr>
              <a:t>⑹符合条例第八条规定条件（储存危险化学品企业必须具备的条件）的证明文件。</a:t>
            </a:r>
            <a:endParaRPr lang="zh-CN" altLang="en-US" b="1" dirty="0">
              <a:solidFill>
                <a:schemeClr val="accent2"/>
              </a:solidFill>
            </a:endParaRPr>
          </a:p>
        </p:txBody>
      </p:sp>
      <p:sp>
        <p:nvSpPr>
          <p:cNvPr id="323600" name="Rectangle 16"/>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三、申请和审批程序 </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3600"/>
                                        </p:tgtEl>
                                        <p:attrNameLst>
                                          <p:attrName>style.visibility</p:attrName>
                                        </p:attrNameLst>
                                      </p:cBhvr>
                                      <p:to>
                                        <p:strVal val="visible"/>
                                      </p:to>
                                    </p:set>
                                    <p:anim calcmode="lin" valueType="num">
                                      <p:cBhvr additive="base">
                                        <p:cTn id="7" dur="500" fill="hold"/>
                                        <p:tgtEl>
                                          <p:spTgt spid="323600"/>
                                        </p:tgtEl>
                                        <p:attrNameLst>
                                          <p:attrName>ppt_x</p:attrName>
                                        </p:attrNameLst>
                                      </p:cBhvr>
                                      <p:tavLst>
                                        <p:tav tm="0">
                                          <p:val>
                                            <p:strVal val="0-#ppt_w/2"/>
                                          </p:val>
                                        </p:tav>
                                        <p:tav tm="100000">
                                          <p:val>
                                            <p:strVal val="#ppt_x"/>
                                          </p:val>
                                        </p:tav>
                                      </p:tavLst>
                                    </p:anim>
                                    <p:anim calcmode="lin" valueType="num">
                                      <p:cBhvr additive="base">
                                        <p:cTn id="8" dur="500" fill="hold"/>
                                        <p:tgtEl>
                                          <p:spTgt spid="32360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23598"/>
                                        </p:tgtEl>
                                        <p:attrNameLst>
                                          <p:attrName>style.visibility</p:attrName>
                                        </p:attrNameLst>
                                      </p:cBhvr>
                                      <p:to>
                                        <p:strVal val="visible"/>
                                      </p:to>
                                    </p:set>
                                    <p:animEffect transition="in" filter="blinds(horizontal)">
                                      <p:cBhvr>
                                        <p:cTn id="12" dur="500"/>
                                        <p:tgtEl>
                                          <p:spTgt spid="323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8" grpId="0"/>
      <p:bldP spid="32360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63491" name="Rectangle 11"/>
          <p:cNvSpPr/>
          <p:nvPr/>
        </p:nvSpPr>
        <p:spPr>
          <a:xfrm>
            <a:off x="0" y="3268663"/>
            <a:ext cx="9144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endParaRPr lang="zh-CN" altLang="zh-CN" sz="2400" dirty="0">
              <a:latin typeface="Times New Roman" panose="02020603050405020304" pitchFamily="18" charset="0"/>
              <a:ea typeface="宋体" panose="02010600030101010101" pitchFamily="2" charset="-122"/>
            </a:endParaRPr>
          </a:p>
        </p:txBody>
      </p:sp>
      <p:sp>
        <p:nvSpPr>
          <p:cNvPr id="325645" name="Rectangle 13"/>
          <p:cNvSpPr/>
          <p:nvPr/>
        </p:nvSpPr>
        <p:spPr>
          <a:xfrm>
            <a:off x="-152400" y="1447800"/>
            <a:ext cx="8991600" cy="45799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10000"/>
              </a:lnSpc>
              <a:spcBef>
                <a:spcPct val="0"/>
              </a:spcBef>
              <a:buClrTx/>
              <a:buSzTx/>
              <a:buFontTx/>
              <a:buNone/>
            </a:pPr>
            <a:r>
              <a:rPr lang="zh-CN" altLang="en-US" sz="2400" b="1" dirty="0">
                <a:solidFill>
                  <a:srgbClr val="CC0099"/>
                </a:solidFill>
                <a:latin typeface="Times New Roman" panose="02020603050405020304" pitchFamily="18" charset="0"/>
              </a:rPr>
              <a:t>审批程序：</a:t>
            </a:r>
            <a:endParaRPr lang="zh-CN" altLang="en-US" sz="2400" b="1" dirty="0">
              <a:solidFill>
                <a:srgbClr val="CC0099"/>
              </a:solidFill>
              <a:latin typeface="Times New Roman" panose="02020603050405020304" pitchFamily="18" charset="0"/>
            </a:endParaRPr>
          </a:p>
          <a:p>
            <a:pPr marL="0" lvl="0" indent="381000" algn="just">
              <a:lnSpc>
                <a:spcPct val="110000"/>
              </a:lnSpc>
              <a:spcBef>
                <a:spcPct val="0"/>
              </a:spcBef>
              <a:buClrTx/>
              <a:buSzTx/>
              <a:buFontTx/>
              <a:buNone/>
            </a:pPr>
            <a:endParaRPr lang="zh-CN" altLang="en-US" sz="2400" b="1" dirty="0">
              <a:solidFill>
                <a:srgbClr val="CC0099"/>
              </a:solidFill>
              <a:latin typeface="Times New Roman" panose="02020603050405020304" pitchFamily="18" charset="0"/>
            </a:endParaRPr>
          </a:p>
          <a:p>
            <a:pPr marL="457200" lvl="1" indent="0" algn="just">
              <a:lnSpc>
                <a:spcPct val="110000"/>
              </a:lnSpc>
              <a:spcBef>
                <a:spcPct val="0"/>
              </a:spcBef>
              <a:buClrTx/>
              <a:buSzTx/>
              <a:buFontTx/>
              <a:buNone/>
            </a:pPr>
            <a:r>
              <a:rPr lang="zh-CN" altLang="en-US" sz="2000" b="1" dirty="0">
                <a:latin typeface="Times New Roman" panose="02020603050405020304" pitchFamily="18" charset="0"/>
              </a:rPr>
              <a:t>收到申请和提交的文件后；</a:t>
            </a:r>
            <a:endParaRPr lang="zh-CN" altLang="en-US" sz="2000" b="1" dirty="0">
              <a:latin typeface="Times New Roman" panose="02020603050405020304" pitchFamily="18" charset="0"/>
            </a:endParaRPr>
          </a:p>
          <a:p>
            <a:pPr marL="457200" lvl="1" indent="0" algn="just">
              <a:lnSpc>
                <a:spcPct val="110000"/>
              </a:lnSpc>
              <a:spcBef>
                <a:spcPct val="0"/>
              </a:spcBef>
              <a:buClrTx/>
              <a:buSzTx/>
              <a:buFontTx/>
              <a:buNone/>
            </a:pPr>
            <a:endParaRPr lang="zh-CN" altLang="en-US" sz="2000" b="1" dirty="0">
              <a:latin typeface="Times New Roman" panose="02020603050405020304" pitchFamily="18" charset="0"/>
            </a:endParaRPr>
          </a:p>
          <a:p>
            <a:pPr marL="457200" lvl="1" indent="0" algn="just">
              <a:lnSpc>
                <a:spcPct val="110000"/>
              </a:lnSpc>
              <a:spcBef>
                <a:spcPct val="0"/>
              </a:spcBef>
              <a:buClrTx/>
              <a:buSzTx/>
              <a:buFontTx/>
              <a:buNone/>
            </a:pPr>
            <a:r>
              <a:rPr lang="zh-CN" altLang="en-US" sz="2000" b="1" dirty="0">
                <a:solidFill>
                  <a:srgbClr val="FF0000"/>
                </a:solidFill>
                <a:latin typeface="Times New Roman" panose="02020603050405020304" pitchFamily="18" charset="0"/>
              </a:rPr>
              <a:t>一</a:t>
            </a:r>
            <a:r>
              <a:rPr lang="zh-CN" altLang="en-US" sz="2000" b="1" dirty="0">
                <a:latin typeface="Times New Roman" panose="02020603050405020304" pitchFamily="18" charset="0"/>
              </a:rPr>
              <a:t>是组织有关专家进行</a:t>
            </a:r>
            <a:r>
              <a:rPr lang="zh-CN" altLang="en-US" sz="2000" b="1" dirty="0">
                <a:solidFill>
                  <a:srgbClr val="CC0066"/>
                </a:solidFill>
                <a:latin typeface="Times New Roman" panose="02020603050405020304" pitchFamily="18" charset="0"/>
              </a:rPr>
              <a:t>审查</a:t>
            </a:r>
            <a:r>
              <a:rPr lang="zh-CN" altLang="en-US" sz="2000" b="1" dirty="0">
                <a:latin typeface="Times New Roman" panose="02020603050405020304" pitchFamily="18" charset="0"/>
              </a:rPr>
              <a:t>，提出审查意见。</a:t>
            </a:r>
            <a:endParaRPr lang="zh-CN" altLang="en-US" sz="2000" b="1" dirty="0">
              <a:latin typeface="Times New Roman" panose="02020603050405020304" pitchFamily="18" charset="0"/>
            </a:endParaRPr>
          </a:p>
          <a:p>
            <a:pPr marL="457200" lvl="1" indent="0" algn="just">
              <a:lnSpc>
                <a:spcPct val="110000"/>
              </a:lnSpc>
              <a:spcBef>
                <a:spcPct val="0"/>
              </a:spcBef>
              <a:buClrTx/>
              <a:buSzTx/>
              <a:buFontTx/>
              <a:buNone/>
            </a:pPr>
            <a:endParaRPr lang="zh-CN" altLang="en-US" sz="2000" b="1" dirty="0">
              <a:latin typeface="Times New Roman" panose="02020603050405020304" pitchFamily="18" charset="0"/>
            </a:endParaRPr>
          </a:p>
          <a:p>
            <a:pPr marL="457200" lvl="1" indent="0" algn="just">
              <a:lnSpc>
                <a:spcPct val="110000"/>
              </a:lnSpc>
              <a:spcBef>
                <a:spcPct val="0"/>
              </a:spcBef>
              <a:buClrTx/>
              <a:buSzTx/>
              <a:buFontTx/>
              <a:buNone/>
            </a:pPr>
            <a:r>
              <a:rPr lang="zh-CN" altLang="en-US" sz="2000" b="1" dirty="0">
                <a:solidFill>
                  <a:srgbClr val="FF0000"/>
                </a:solidFill>
                <a:latin typeface="Times New Roman" panose="02020603050405020304" pitchFamily="18" charset="0"/>
              </a:rPr>
              <a:t>二</a:t>
            </a:r>
            <a:r>
              <a:rPr lang="zh-CN" altLang="en-US" sz="2000" b="1" dirty="0">
                <a:latin typeface="Times New Roman" panose="02020603050405020304" pitchFamily="18" charset="0"/>
              </a:rPr>
              <a:t>是将有关专家审查结果</a:t>
            </a:r>
            <a:r>
              <a:rPr lang="zh-CN" altLang="en-US" sz="2000" b="1" dirty="0">
                <a:solidFill>
                  <a:srgbClr val="CC0066"/>
                </a:solidFill>
                <a:latin typeface="Times New Roman" panose="02020603050405020304" pitchFamily="18" charset="0"/>
              </a:rPr>
              <a:t>报</a:t>
            </a:r>
            <a:r>
              <a:rPr lang="zh-CN" altLang="en-US" sz="2000" b="1" dirty="0">
                <a:latin typeface="Times New Roman" panose="02020603050405020304" pitchFamily="18" charset="0"/>
              </a:rPr>
              <a:t>本级人民政府作出</a:t>
            </a:r>
            <a:r>
              <a:rPr lang="zh-CN" altLang="en-US" sz="2000" b="1" dirty="0">
                <a:solidFill>
                  <a:srgbClr val="CC0066"/>
                </a:solidFill>
                <a:latin typeface="Times New Roman" panose="02020603050405020304" pitchFamily="18" charset="0"/>
              </a:rPr>
              <a:t>批准</a:t>
            </a:r>
            <a:r>
              <a:rPr lang="zh-CN" altLang="en-US" sz="2000" b="1" dirty="0">
                <a:latin typeface="Times New Roman" panose="02020603050405020304" pitchFamily="18" charset="0"/>
              </a:rPr>
              <a:t>或者不予批准的决定。</a:t>
            </a:r>
            <a:endParaRPr lang="zh-CN" altLang="en-US" sz="2000" b="1" dirty="0">
              <a:latin typeface="Times New Roman" panose="02020603050405020304" pitchFamily="18" charset="0"/>
            </a:endParaRPr>
          </a:p>
          <a:p>
            <a:pPr marL="457200" lvl="1" indent="0" algn="just">
              <a:lnSpc>
                <a:spcPct val="110000"/>
              </a:lnSpc>
              <a:spcBef>
                <a:spcPct val="0"/>
              </a:spcBef>
              <a:buClrTx/>
              <a:buSzTx/>
              <a:buFontTx/>
              <a:buNone/>
            </a:pPr>
            <a:endParaRPr lang="zh-CN" altLang="en-US" sz="2000" b="1" dirty="0">
              <a:latin typeface="Times New Roman" panose="02020603050405020304" pitchFamily="18" charset="0"/>
            </a:endParaRPr>
          </a:p>
          <a:p>
            <a:pPr marL="457200" lvl="1" indent="0" algn="just">
              <a:lnSpc>
                <a:spcPct val="110000"/>
              </a:lnSpc>
              <a:spcBef>
                <a:spcPct val="0"/>
              </a:spcBef>
              <a:buClrTx/>
              <a:buSzTx/>
              <a:buFontTx/>
              <a:buNone/>
            </a:pPr>
            <a:r>
              <a:rPr lang="zh-CN" altLang="en-US" sz="2000" b="1" dirty="0">
                <a:solidFill>
                  <a:srgbClr val="FF0000"/>
                </a:solidFill>
                <a:latin typeface="Times New Roman" panose="02020603050405020304" pitchFamily="18" charset="0"/>
              </a:rPr>
              <a:t>三</a:t>
            </a:r>
            <a:r>
              <a:rPr lang="zh-CN" altLang="en-US" sz="2000" b="1" dirty="0">
                <a:latin typeface="Times New Roman" panose="02020603050405020304" pitchFamily="18" charset="0"/>
              </a:rPr>
              <a:t>是依据本级人民政府的决定，予以批准的，由省、自治区、直辖市人民</a:t>
            </a:r>
            <a:endParaRPr lang="zh-CN" altLang="en-US" sz="2000" b="1" dirty="0">
              <a:latin typeface="Times New Roman" panose="02020603050405020304" pitchFamily="18" charset="0"/>
            </a:endParaRPr>
          </a:p>
          <a:p>
            <a:pPr marL="457200" lvl="1" indent="0" algn="just">
              <a:lnSpc>
                <a:spcPct val="110000"/>
              </a:lnSpc>
              <a:spcBef>
                <a:spcPct val="0"/>
              </a:spcBef>
              <a:buClrTx/>
              <a:buSzTx/>
              <a:buFontTx/>
              <a:buNone/>
            </a:pPr>
            <a:r>
              <a:rPr lang="zh-CN" altLang="en-US" sz="2000" b="1" dirty="0">
                <a:latin typeface="Times New Roman" panose="02020603050405020304" pitchFamily="18" charset="0"/>
              </a:rPr>
              <a:t>政府经济贸易管理部门或者设区的市级人民政府负责危险化学品安全监督管理综合工作的部门颁发</a:t>
            </a:r>
            <a:r>
              <a:rPr lang="zh-CN" altLang="en-US" sz="2000" b="1" dirty="0">
                <a:solidFill>
                  <a:srgbClr val="CC0066"/>
                </a:solidFill>
                <a:latin typeface="Times New Roman" panose="02020603050405020304" pitchFamily="18" charset="0"/>
              </a:rPr>
              <a:t>批准书</a:t>
            </a:r>
            <a:r>
              <a:rPr lang="zh-CN" altLang="en-US" sz="2000" b="1" dirty="0">
                <a:latin typeface="Times New Roman" panose="02020603050405020304" pitchFamily="18" charset="0"/>
              </a:rPr>
              <a:t>；不予批准的，书面通知申请人。</a:t>
            </a:r>
            <a:endParaRPr lang="zh-CN" altLang="en-US" sz="2000" b="1" dirty="0">
              <a:latin typeface="Times New Roman" panose="02020603050405020304" pitchFamily="18" charset="0"/>
            </a:endParaRPr>
          </a:p>
          <a:p>
            <a:pPr marL="457200" lvl="1" indent="0" algn="just">
              <a:lnSpc>
                <a:spcPct val="110000"/>
              </a:lnSpc>
              <a:spcBef>
                <a:spcPct val="0"/>
              </a:spcBef>
              <a:buClrTx/>
              <a:buSzTx/>
              <a:buFontTx/>
              <a:buNone/>
            </a:pPr>
            <a:endParaRPr lang="zh-CN" altLang="en-US" sz="2000" b="1" dirty="0">
              <a:latin typeface="Times New Roman" panose="02020603050405020304" pitchFamily="18" charset="0"/>
            </a:endParaRPr>
          </a:p>
          <a:p>
            <a:pPr marL="457200" lvl="1" indent="0" algn="just">
              <a:lnSpc>
                <a:spcPct val="110000"/>
              </a:lnSpc>
              <a:spcBef>
                <a:spcPct val="0"/>
              </a:spcBef>
              <a:buClrTx/>
              <a:buSzTx/>
              <a:buFontTx/>
              <a:buNone/>
            </a:pPr>
            <a:r>
              <a:rPr lang="zh-CN" altLang="en-US" sz="2000" b="1" dirty="0">
                <a:solidFill>
                  <a:srgbClr val="FF0000"/>
                </a:solidFill>
                <a:latin typeface="Times New Roman" panose="02020603050405020304" pitchFamily="18" charset="0"/>
              </a:rPr>
              <a:t>四</a:t>
            </a:r>
            <a:r>
              <a:rPr lang="zh-CN" altLang="en-US" sz="2000" b="1" dirty="0">
                <a:latin typeface="Times New Roman" panose="02020603050405020304" pitchFamily="18" charset="0"/>
              </a:rPr>
              <a:t>是申请人凭批准书向</a:t>
            </a:r>
            <a:r>
              <a:rPr lang="zh-CN" altLang="en-US" sz="2000" b="1" dirty="0">
                <a:solidFill>
                  <a:srgbClr val="CC0066"/>
                </a:solidFill>
                <a:latin typeface="Times New Roman" panose="02020603050405020304" pitchFamily="18" charset="0"/>
              </a:rPr>
              <a:t>工商</a:t>
            </a:r>
            <a:r>
              <a:rPr lang="zh-CN" altLang="en-US" sz="2000" b="1" dirty="0">
                <a:latin typeface="Times New Roman" panose="02020603050405020304" pitchFamily="18" charset="0"/>
              </a:rPr>
              <a:t>行政管理部门办理</a:t>
            </a:r>
            <a:r>
              <a:rPr lang="zh-CN" altLang="en-US" sz="2000" b="1" dirty="0">
                <a:solidFill>
                  <a:srgbClr val="CC0066"/>
                </a:solidFill>
                <a:latin typeface="Times New Roman" panose="02020603050405020304" pitchFamily="18" charset="0"/>
              </a:rPr>
              <a:t>登记</a:t>
            </a:r>
            <a:r>
              <a:rPr lang="zh-CN" altLang="en-US" sz="2000" b="1" dirty="0">
                <a:latin typeface="Times New Roman" panose="02020603050405020304" pitchFamily="18" charset="0"/>
              </a:rPr>
              <a:t>注册手续</a:t>
            </a:r>
            <a:r>
              <a:rPr lang="zh-CN" altLang="en-US" sz="2000" dirty="0">
                <a:solidFill>
                  <a:schemeClr val="accent2"/>
                </a:solidFill>
                <a:latin typeface="Times New Roman" panose="02020603050405020304" pitchFamily="18" charset="0"/>
              </a:rPr>
              <a:t>。</a:t>
            </a:r>
            <a:endParaRPr lang="zh-CN" altLang="en-US" sz="2000" dirty="0">
              <a:solidFill>
                <a:schemeClr val="accent2"/>
              </a:solidFill>
              <a:latin typeface="Times New Roman" panose="02020603050405020304" pitchFamily="18" charset="0"/>
            </a:endParaRPr>
          </a:p>
        </p:txBody>
      </p:sp>
      <p:sp>
        <p:nvSpPr>
          <p:cNvPr id="325647"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三、申请和审批程序 </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5647"/>
                                        </p:tgtEl>
                                        <p:attrNameLst>
                                          <p:attrName>style.visibility</p:attrName>
                                        </p:attrNameLst>
                                      </p:cBhvr>
                                      <p:to>
                                        <p:strVal val="visible"/>
                                      </p:to>
                                    </p:set>
                                    <p:anim calcmode="lin" valueType="num">
                                      <p:cBhvr additive="base">
                                        <p:cTn id="7" dur="500" fill="hold"/>
                                        <p:tgtEl>
                                          <p:spTgt spid="325647"/>
                                        </p:tgtEl>
                                        <p:attrNameLst>
                                          <p:attrName>ppt_x</p:attrName>
                                        </p:attrNameLst>
                                      </p:cBhvr>
                                      <p:tavLst>
                                        <p:tav tm="0">
                                          <p:val>
                                            <p:strVal val="0-#ppt_w/2"/>
                                          </p:val>
                                        </p:tav>
                                        <p:tav tm="100000">
                                          <p:val>
                                            <p:strVal val="#ppt_x"/>
                                          </p:val>
                                        </p:tav>
                                      </p:tavLst>
                                    </p:anim>
                                    <p:anim calcmode="lin" valueType="num">
                                      <p:cBhvr additive="base">
                                        <p:cTn id="8" dur="500" fill="hold"/>
                                        <p:tgtEl>
                                          <p:spTgt spid="3256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25645"/>
                                        </p:tgtEl>
                                        <p:attrNameLst>
                                          <p:attrName>style.visibility</p:attrName>
                                        </p:attrNameLst>
                                      </p:cBhvr>
                                      <p:to>
                                        <p:strVal val="visible"/>
                                      </p:to>
                                    </p:set>
                                    <p:animEffect transition="in" filter="blinds(horizontal)">
                                      <p:cBhvr>
                                        <p:cTn id="12" dur="500"/>
                                        <p:tgtEl>
                                          <p:spTgt spid="325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5" grpId="0"/>
      <p:bldP spid="3256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78540" name="Text Box 12"/>
          <p:cNvSpPr txBox="1"/>
          <p:nvPr/>
        </p:nvSpPr>
        <p:spPr>
          <a:xfrm>
            <a:off x="631825" y="1600200"/>
            <a:ext cx="7902575" cy="4187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45000"/>
              </a:lnSpc>
              <a:spcBef>
                <a:spcPct val="0"/>
              </a:spcBef>
              <a:buClrTx/>
              <a:buSzTx/>
              <a:buFontTx/>
              <a:buNone/>
            </a:pPr>
            <a:r>
              <a:rPr lang="en-US" altLang="zh-CN" sz="2400" b="1" dirty="0"/>
              <a:t>    </a:t>
            </a:r>
            <a:r>
              <a:rPr lang="zh-CN" altLang="en-US" sz="2400" b="1" dirty="0">
                <a:solidFill>
                  <a:schemeClr val="accent2"/>
                </a:solidFill>
              </a:rPr>
              <a:t>储存</a:t>
            </a:r>
            <a:r>
              <a:rPr lang="zh-CN" altLang="en-US" sz="2400" b="1" dirty="0"/>
              <a:t>是指产品离开生产领域而未进入消费领域之前，在流通过程中的一种停留。</a:t>
            </a:r>
            <a:endParaRPr lang="zh-CN" altLang="en-US" sz="2400" b="1" dirty="0"/>
          </a:p>
          <a:p>
            <a:pPr marL="0" lvl="0" indent="0" eaLnBrk="1" hangingPunct="1">
              <a:lnSpc>
                <a:spcPct val="145000"/>
              </a:lnSpc>
              <a:spcBef>
                <a:spcPct val="0"/>
              </a:spcBef>
              <a:buClrTx/>
              <a:buSzTx/>
              <a:buFontTx/>
              <a:buNone/>
            </a:pPr>
            <a:endParaRPr lang="zh-CN" altLang="en-US" sz="2400" b="1" dirty="0"/>
          </a:p>
          <a:p>
            <a:pPr marL="0" lvl="0" indent="0" eaLnBrk="1" hangingPunct="1">
              <a:lnSpc>
                <a:spcPct val="145000"/>
              </a:lnSpc>
              <a:spcBef>
                <a:spcPct val="0"/>
              </a:spcBef>
              <a:buClrTx/>
              <a:buSzTx/>
              <a:buFontTx/>
              <a:buNone/>
            </a:pPr>
            <a:r>
              <a:rPr lang="zh-CN" altLang="en-US" sz="2400" b="1" dirty="0"/>
              <a:t>    危险化学品的储存根据物质的理化性状和储存量的大小分为：</a:t>
            </a:r>
            <a:endParaRPr lang="zh-CN" altLang="en-US" sz="2400" b="1" dirty="0"/>
          </a:p>
          <a:p>
            <a:pPr marL="0" lvl="0" indent="0" eaLnBrk="1" hangingPunct="1">
              <a:lnSpc>
                <a:spcPct val="145000"/>
              </a:lnSpc>
              <a:spcBef>
                <a:spcPct val="0"/>
              </a:spcBef>
              <a:buClrTx/>
              <a:buSzTx/>
              <a:buFontTx/>
              <a:buNone/>
            </a:pPr>
            <a:r>
              <a:rPr lang="zh-CN" altLang="en-US" sz="2400" b="1" dirty="0">
                <a:solidFill>
                  <a:schemeClr val="accent2"/>
                </a:solidFill>
              </a:rPr>
              <a:t>       整装储存</a:t>
            </a:r>
            <a:endParaRPr lang="zh-CN" altLang="en-US" sz="2400" b="1" dirty="0">
              <a:solidFill>
                <a:schemeClr val="accent2"/>
              </a:solidFill>
            </a:endParaRPr>
          </a:p>
          <a:p>
            <a:pPr marL="0" lvl="0" indent="0" eaLnBrk="1" hangingPunct="1">
              <a:lnSpc>
                <a:spcPct val="145000"/>
              </a:lnSpc>
              <a:spcBef>
                <a:spcPct val="0"/>
              </a:spcBef>
              <a:buClrTx/>
              <a:buSzTx/>
              <a:buFontTx/>
              <a:buNone/>
            </a:pPr>
            <a:r>
              <a:rPr lang="zh-CN" altLang="en-US" sz="2400" b="1" dirty="0">
                <a:solidFill>
                  <a:schemeClr val="accent2"/>
                </a:solidFill>
              </a:rPr>
              <a:t>       散装储存</a:t>
            </a:r>
            <a:endParaRPr lang="zh-CN" altLang="en-US" sz="2400" b="1" dirty="0">
              <a:solidFill>
                <a:schemeClr val="accent2"/>
              </a:solidFill>
            </a:endParaRPr>
          </a:p>
          <a:p>
            <a:pPr marL="0" lvl="0" indent="0" eaLnBrk="1" hangingPunct="1">
              <a:lnSpc>
                <a:spcPct val="105000"/>
              </a:lnSpc>
              <a:spcBef>
                <a:spcPct val="0"/>
              </a:spcBef>
              <a:buClrTx/>
              <a:buSzTx/>
              <a:buFontTx/>
              <a:buNone/>
            </a:pPr>
            <a:r>
              <a:rPr lang="zh-CN" altLang="en-US" sz="2400" b="1" dirty="0">
                <a:solidFill>
                  <a:schemeClr val="accent2"/>
                </a:solidFill>
              </a:rPr>
              <a:t>    </a:t>
            </a:r>
            <a:endParaRPr lang="zh-CN" altLang="en-US" sz="2400" b="1" dirty="0">
              <a:solidFill>
                <a:schemeClr val="accent2"/>
              </a:solidFill>
            </a:endParaRPr>
          </a:p>
        </p:txBody>
      </p:sp>
      <p:sp>
        <p:nvSpPr>
          <p:cNvPr id="15364" name="Text Box 14"/>
          <p:cNvSpPr txBox="1"/>
          <p:nvPr/>
        </p:nvSpPr>
        <p:spPr>
          <a:xfrm>
            <a:off x="304800" y="484188"/>
            <a:ext cx="5791200" cy="5064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en-US" altLang="zh-CN" sz="3200" b="1" dirty="0">
                <a:solidFill>
                  <a:schemeClr val="bg1"/>
                </a:solidFill>
                <a:latin typeface="黑体" panose="02010609060101010101" pitchFamily="49" charset="-122"/>
                <a:ea typeface="黑体" panose="02010609060101010101" pitchFamily="49" charset="-122"/>
              </a:rPr>
              <a:t> </a:t>
            </a:r>
            <a:r>
              <a:rPr lang="zh-CN" altLang="en-US" sz="3200" b="1" dirty="0">
                <a:solidFill>
                  <a:schemeClr val="bg1"/>
                </a:solidFill>
                <a:latin typeface="黑体" panose="02010609060101010101" pitchFamily="49" charset="-122"/>
                <a:ea typeface="黑体" panose="02010609060101010101" pitchFamily="49" charset="-122"/>
              </a:rPr>
              <a:t>危险化学品储存</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78540"/>
                                        </p:tgtEl>
                                        <p:attrNameLst>
                                          <p:attrName>style.visibility</p:attrName>
                                        </p:attrNameLst>
                                      </p:cBhvr>
                                      <p:to>
                                        <p:strVal val="visible"/>
                                      </p:to>
                                    </p:set>
                                    <p:animEffect transition="in" filter="checkerboard(across)">
                                      <p:cBhvr>
                                        <p:cTn id="7" dur="500"/>
                                        <p:tgtEl>
                                          <p:spTgt spid="278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27692" name="Rectangle 12"/>
          <p:cNvSpPr/>
          <p:nvPr/>
        </p:nvSpPr>
        <p:spPr>
          <a:xfrm>
            <a:off x="914400" y="1379538"/>
            <a:ext cx="7162800" cy="39687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a:lnSpc>
                <a:spcPct val="140000"/>
              </a:lnSpc>
              <a:spcBef>
                <a:spcPct val="0"/>
              </a:spcBef>
              <a:buClrTx/>
              <a:buSzTx/>
              <a:buFontTx/>
              <a:buNone/>
            </a:pPr>
            <a:r>
              <a:rPr lang="zh-CN" altLang="en-US" sz="2800" b="1" dirty="0">
                <a:solidFill>
                  <a:schemeClr val="accent2"/>
                </a:solidFill>
              </a:rPr>
              <a:t>这一节讲述包括</a:t>
            </a:r>
            <a:r>
              <a:rPr lang="en-US" altLang="zh-CN" sz="2800" b="1" dirty="0">
                <a:solidFill>
                  <a:schemeClr val="accent2"/>
                </a:solidFill>
              </a:rPr>
              <a:t>:</a:t>
            </a:r>
            <a:endParaRPr lang="en-US" altLang="zh-CN" sz="2800" b="1" dirty="0">
              <a:solidFill>
                <a:schemeClr val="accent2"/>
              </a:solidFill>
            </a:endParaRPr>
          </a:p>
          <a:p>
            <a:pPr marL="457200" lvl="1" indent="0" algn="just">
              <a:lnSpc>
                <a:spcPct val="140000"/>
              </a:lnSpc>
              <a:spcBef>
                <a:spcPct val="0"/>
              </a:spcBef>
              <a:buClrTx/>
              <a:buSzTx/>
              <a:buFontTx/>
              <a:buNone/>
            </a:pPr>
            <a:r>
              <a:rPr lang="en-US" altLang="zh-CN" sz="2200" b="1" dirty="0"/>
              <a:t>1.</a:t>
            </a:r>
            <a:r>
              <a:rPr lang="zh-CN" altLang="en-US" sz="2200" b="1" dirty="0"/>
              <a:t>储存危险化学品的基本要求；</a:t>
            </a:r>
            <a:endParaRPr lang="zh-CN" altLang="en-US" sz="2200" b="1" dirty="0"/>
          </a:p>
          <a:p>
            <a:pPr marL="457200" lvl="1" indent="0" algn="just">
              <a:lnSpc>
                <a:spcPct val="140000"/>
              </a:lnSpc>
              <a:spcBef>
                <a:spcPct val="0"/>
              </a:spcBef>
              <a:buClrTx/>
              <a:buSzTx/>
              <a:buFontTx/>
              <a:buNone/>
            </a:pPr>
            <a:r>
              <a:rPr lang="en-US" altLang="zh-CN" sz="2200" b="1" dirty="0"/>
              <a:t>2.</a:t>
            </a:r>
            <a:r>
              <a:rPr lang="zh-CN" altLang="en-US" sz="2200" b="1" dirty="0"/>
              <a:t>储存易燃易爆品的要求；</a:t>
            </a:r>
            <a:endParaRPr lang="zh-CN" altLang="en-US" sz="2200" b="1" dirty="0"/>
          </a:p>
          <a:p>
            <a:pPr marL="457200" lvl="1" indent="0" algn="just">
              <a:lnSpc>
                <a:spcPct val="140000"/>
              </a:lnSpc>
              <a:spcBef>
                <a:spcPct val="0"/>
              </a:spcBef>
              <a:buClrTx/>
              <a:buSzTx/>
              <a:buFontTx/>
              <a:buNone/>
            </a:pPr>
            <a:r>
              <a:rPr lang="en-US" altLang="zh-CN" sz="2200" b="1" dirty="0"/>
              <a:t>3.</a:t>
            </a:r>
            <a:r>
              <a:rPr lang="zh-CN" altLang="en-US" sz="2200" b="1" dirty="0"/>
              <a:t>储存毒害品的要求；</a:t>
            </a:r>
            <a:endParaRPr lang="zh-CN" altLang="en-US" sz="2200" b="1" dirty="0"/>
          </a:p>
          <a:p>
            <a:pPr marL="457200" lvl="1" indent="0" algn="just">
              <a:lnSpc>
                <a:spcPct val="140000"/>
              </a:lnSpc>
              <a:spcBef>
                <a:spcPct val="0"/>
              </a:spcBef>
              <a:buClrTx/>
              <a:buSzTx/>
              <a:buFontTx/>
              <a:buNone/>
            </a:pPr>
            <a:r>
              <a:rPr lang="en-US" altLang="zh-CN" sz="2200" b="1" dirty="0"/>
              <a:t>4.</a:t>
            </a:r>
            <a:r>
              <a:rPr lang="zh-CN" altLang="en-US" sz="2200" b="1" dirty="0"/>
              <a:t>储存腐蚀性物品的要求；</a:t>
            </a:r>
            <a:endParaRPr lang="zh-CN" altLang="en-US" sz="2200" b="1" dirty="0"/>
          </a:p>
          <a:p>
            <a:pPr marL="457200" lvl="1" indent="0" algn="just">
              <a:lnSpc>
                <a:spcPct val="140000"/>
              </a:lnSpc>
              <a:spcBef>
                <a:spcPct val="0"/>
              </a:spcBef>
              <a:buClrTx/>
              <a:buSzTx/>
              <a:buFontTx/>
              <a:buNone/>
            </a:pPr>
            <a:r>
              <a:rPr lang="en-US" altLang="zh-CN" sz="2200" b="1" dirty="0"/>
              <a:t>5.</a:t>
            </a:r>
            <a:r>
              <a:rPr lang="zh-CN" altLang="en-US" sz="2200" b="1" dirty="0"/>
              <a:t>危险化学品安全技术说明书和安全标签的管理；</a:t>
            </a:r>
            <a:endParaRPr lang="zh-CN" altLang="en-US" sz="2200" b="1" dirty="0"/>
          </a:p>
          <a:p>
            <a:pPr marL="457200" lvl="1" indent="0" algn="just">
              <a:lnSpc>
                <a:spcPct val="140000"/>
              </a:lnSpc>
              <a:spcBef>
                <a:spcPct val="0"/>
              </a:spcBef>
              <a:buClrTx/>
              <a:buSzTx/>
              <a:buFontTx/>
              <a:buNone/>
            </a:pPr>
            <a:r>
              <a:rPr lang="en-US" altLang="zh-CN" sz="2200" b="1" dirty="0"/>
              <a:t>6.</a:t>
            </a:r>
            <a:r>
              <a:rPr lang="zh-CN" altLang="en-US" sz="2200" b="1" dirty="0"/>
              <a:t>废弃物的处置；</a:t>
            </a:r>
            <a:endParaRPr lang="zh-CN" altLang="en-US" sz="2200" b="1" dirty="0"/>
          </a:p>
          <a:p>
            <a:pPr marL="457200" lvl="1" indent="0" algn="just">
              <a:lnSpc>
                <a:spcPct val="140000"/>
              </a:lnSpc>
              <a:spcBef>
                <a:spcPct val="0"/>
              </a:spcBef>
              <a:buClrTx/>
              <a:buSzTx/>
              <a:buFontTx/>
              <a:buNone/>
            </a:pPr>
            <a:r>
              <a:rPr lang="en-US" altLang="zh-CN" sz="2200" b="1" dirty="0"/>
              <a:t>7.</a:t>
            </a:r>
            <a:r>
              <a:rPr lang="zh-CN" altLang="en-US" sz="2200" b="1" dirty="0"/>
              <a:t>对危险品储存发生火灾的主要原因分析。</a:t>
            </a:r>
            <a:endParaRPr lang="zh-CN" altLang="en-US" sz="2200" b="1" dirty="0"/>
          </a:p>
        </p:txBody>
      </p:sp>
      <p:sp>
        <p:nvSpPr>
          <p:cNvPr id="327694" name="Rectangle 14"/>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危险化学品分类储存的安全要求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694"/>
                                        </p:tgtEl>
                                        <p:attrNameLst>
                                          <p:attrName>style.visibility</p:attrName>
                                        </p:attrNameLst>
                                      </p:cBhvr>
                                      <p:to>
                                        <p:strVal val="visible"/>
                                      </p:to>
                                    </p:set>
                                    <p:anim calcmode="lin" valueType="num">
                                      <p:cBhvr additive="base">
                                        <p:cTn id="7" dur="500" fill="hold"/>
                                        <p:tgtEl>
                                          <p:spTgt spid="327694"/>
                                        </p:tgtEl>
                                        <p:attrNameLst>
                                          <p:attrName>ppt_x</p:attrName>
                                        </p:attrNameLst>
                                      </p:cBhvr>
                                      <p:tavLst>
                                        <p:tav tm="0">
                                          <p:val>
                                            <p:strVal val="0-#ppt_w/2"/>
                                          </p:val>
                                        </p:tav>
                                        <p:tav tm="100000">
                                          <p:val>
                                            <p:strVal val="#ppt_x"/>
                                          </p:val>
                                        </p:tav>
                                      </p:tavLst>
                                    </p:anim>
                                    <p:anim calcmode="lin" valueType="num">
                                      <p:cBhvr additive="base">
                                        <p:cTn id="8" dur="500" fill="hold"/>
                                        <p:tgtEl>
                                          <p:spTgt spid="3276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27692"/>
                                        </p:tgtEl>
                                        <p:attrNameLst>
                                          <p:attrName>style.visibility</p:attrName>
                                        </p:attrNameLst>
                                      </p:cBhvr>
                                      <p:to>
                                        <p:strVal val="visible"/>
                                      </p:to>
                                    </p:set>
                                    <p:animEffect transition="in" filter="checkerboard(across)">
                                      <p:cBhvr>
                                        <p:cTn id="12" dur="500"/>
                                        <p:tgtEl>
                                          <p:spTgt spid="327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2" grpId="0"/>
      <p:bldP spid="32769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28716" name="Rectangle 12"/>
          <p:cNvSpPr/>
          <p:nvPr/>
        </p:nvSpPr>
        <p:spPr>
          <a:xfrm>
            <a:off x="381000" y="1295400"/>
            <a:ext cx="8305800" cy="50085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50000"/>
              </a:lnSpc>
              <a:spcBef>
                <a:spcPct val="0"/>
              </a:spcBef>
              <a:buClrTx/>
              <a:buSzTx/>
              <a:buFontTx/>
              <a:buNone/>
            </a:pPr>
            <a:r>
              <a:rPr lang="zh-CN" altLang="en-US" sz="2800" b="1" dirty="0">
                <a:latin typeface="Times New Roman" panose="02020603050405020304" pitchFamily="18" charset="0"/>
                <a:ea typeface="宋体" panose="02010600030101010101" pitchFamily="2" charset="-122"/>
              </a:rPr>
              <a:t>这部分包括：</a:t>
            </a:r>
            <a:endParaRPr lang="zh-CN" altLang="en-US" sz="2800" b="1" dirty="0">
              <a:latin typeface="Times New Roman" panose="02020603050405020304" pitchFamily="18" charset="0"/>
              <a:ea typeface="宋体" panose="02010600030101010101" pitchFamily="2" charset="-122"/>
            </a:endParaRPr>
          </a:p>
          <a:p>
            <a:pPr marL="914400" lvl="2" indent="0" algn="just">
              <a:lnSpc>
                <a:spcPct val="150000"/>
              </a:lnSpc>
              <a:spcBef>
                <a:spcPct val="0"/>
              </a:spcBef>
              <a:buClrTx/>
              <a:buSzTx/>
              <a:buFontTx/>
              <a:buNone/>
            </a:pPr>
            <a:r>
              <a:rPr lang="zh-CN" altLang="en-US" sz="2800" b="1" dirty="0">
                <a:solidFill>
                  <a:srgbClr val="990000"/>
                </a:solidFill>
                <a:latin typeface="Times New Roman" panose="02020603050405020304" pitchFamily="18" charset="0"/>
                <a:ea typeface="宋体" panose="02010600030101010101" pitchFamily="2" charset="-122"/>
              </a:rPr>
              <a:t>㈠储存要求；</a:t>
            </a:r>
            <a:endParaRPr lang="zh-CN" altLang="en-US" sz="2800" b="1" dirty="0">
              <a:solidFill>
                <a:srgbClr val="990000"/>
              </a:solidFill>
              <a:latin typeface="Times New Roman" panose="02020603050405020304" pitchFamily="18" charset="0"/>
              <a:ea typeface="宋体" panose="02010600030101010101" pitchFamily="2" charset="-122"/>
            </a:endParaRPr>
          </a:p>
          <a:p>
            <a:pPr marL="914400" lvl="2" indent="0" algn="just">
              <a:lnSpc>
                <a:spcPct val="150000"/>
              </a:lnSpc>
              <a:spcBef>
                <a:spcPct val="0"/>
              </a:spcBef>
              <a:buClrTx/>
              <a:buSzTx/>
              <a:buFontTx/>
              <a:buNone/>
            </a:pPr>
            <a:r>
              <a:rPr lang="zh-CN" altLang="en-US" sz="2800" b="1" dirty="0">
                <a:solidFill>
                  <a:srgbClr val="990000"/>
                </a:solidFill>
                <a:latin typeface="Times New Roman" panose="02020603050405020304" pitchFamily="18" charset="0"/>
                <a:ea typeface="宋体" panose="02010600030101010101" pitchFamily="2" charset="-122"/>
              </a:rPr>
              <a:t>㈡储存安排及储存限量；</a:t>
            </a:r>
            <a:endParaRPr lang="zh-CN" altLang="en-US" sz="2800" b="1" dirty="0">
              <a:solidFill>
                <a:srgbClr val="990000"/>
              </a:solidFill>
              <a:latin typeface="Times New Roman" panose="02020603050405020304" pitchFamily="18" charset="0"/>
              <a:ea typeface="宋体" panose="02010600030101010101" pitchFamily="2" charset="-122"/>
            </a:endParaRPr>
          </a:p>
          <a:p>
            <a:pPr marL="914400" lvl="2" indent="0" algn="just">
              <a:lnSpc>
                <a:spcPct val="150000"/>
              </a:lnSpc>
              <a:spcBef>
                <a:spcPct val="0"/>
              </a:spcBef>
              <a:buClrTx/>
              <a:buSzTx/>
              <a:buFontTx/>
              <a:buNone/>
            </a:pPr>
            <a:r>
              <a:rPr lang="zh-CN" altLang="en-US" sz="2800" b="1" dirty="0">
                <a:solidFill>
                  <a:srgbClr val="990000"/>
                </a:solidFill>
                <a:latin typeface="Times New Roman" panose="02020603050405020304" pitchFamily="18" charset="0"/>
                <a:ea typeface="宋体" panose="02010600030101010101" pitchFamily="2" charset="-122"/>
              </a:rPr>
              <a:t>㈢危险化学品的养护；</a:t>
            </a:r>
            <a:endParaRPr lang="zh-CN" altLang="en-US" sz="2800" b="1" dirty="0">
              <a:solidFill>
                <a:srgbClr val="990000"/>
              </a:solidFill>
              <a:latin typeface="Times New Roman" panose="02020603050405020304" pitchFamily="18" charset="0"/>
              <a:ea typeface="宋体" panose="02010600030101010101" pitchFamily="2" charset="-122"/>
            </a:endParaRPr>
          </a:p>
          <a:p>
            <a:pPr marL="914400" lvl="2" indent="0" algn="just">
              <a:lnSpc>
                <a:spcPct val="150000"/>
              </a:lnSpc>
              <a:spcBef>
                <a:spcPct val="0"/>
              </a:spcBef>
              <a:buClrTx/>
              <a:buSzTx/>
              <a:buFontTx/>
              <a:buNone/>
            </a:pPr>
            <a:r>
              <a:rPr lang="zh-CN" altLang="en-US" sz="2800" b="1" dirty="0">
                <a:solidFill>
                  <a:srgbClr val="990000"/>
                </a:solidFill>
                <a:latin typeface="Times New Roman" panose="02020603050405020304" pitchFamily="18" charset="0"/>
                <a:ea typeface="宋体" panose="02010600030101010101" pitchFamily="2" charset="-122"/>
              </a:rPr>
              <a:t>㈣危险化学品出入库管理；</a:t>
            </a:r>
            <a:endParaRPr lang="zh-CN" altLang="en-US" sz="2800" b="1" dirty="0">
              <a:solidFill>
                <a:srgbClr val="990000"/>
              </a:solidFill>
              <a:latin typeface="Times New Roman" panose="02020603050405020304" pitchFamily="18" charset="0"/>
              <a:ea typeface="宋体" panose="02010600030101010101" pitchFamily="2" charset="-122"/>
            </a:endParaRPr>
          </a:p>
          <a:p>
            <a:pPr marL="914400" lvl="2" indent="0" algn="just">
              <a:lnSpc>
                <a:spcPct val="150000"/>
              </a:lnSpc>
              <a:spcBef>
                <a:spcPct val="0"/>
              </a:spcBef>
              <a:buClrTx/>
              <a:buSzTx/>
              <a:buFontTx/>
              <a:buNone/>
            </a:pPr>
            <a:r>
              <a:rPr lang="zh-CN" altLang="en-US" sz="2800" b="1" dirty="0">
                <a:solidFill>
                  <a:srgbClr val="990000"/>
                </a:solidFill>
                <a:latin typeface="Times New Roman" panose="02020603050405020304" pitchFamily="18" charset="0"/>
                <a:ea typeface="宋体" panose="02010600030101010101" pitchFamily="2" charset="-122"/>
              </a:rPr>
              <a:t>㈤消防措施；</a:t>
            </a:r>
            <a:endParaRPr lang="zh-CN" altLang="en-US" sz="2800" b="1" dirty="0">
              <a:solidFill>
                <a:srgbClr val="990000"/>
              </a:solidFill>
              <a:latin typeface="Times New Roman" panose="02020603050405020304" pitchFamily="18" charset="0"/>
              <a:ea typeface="宋体" panose="02010600030101010101" pitchFamily="2" charset="-122"/>
            </a:endParaRPr>
          </a:p>
          <a:p>
            <a:pPr marL="914400" lvl="2" indent="0" algn="just">
              <a:lnSpc>
                <a:spcPct val="150000"/>
              </a:lnSpc>
              <a:spcBef>
                <a:spcPct val="0"/>
              </a:spcBef>
              <a:buClrTx/>
              <a:buSzTx/>
              <a:buFontTx/>
              <a:buNone/>
            </a:pPr>
            <a:r>
              <a:rPr lang="zh-CN" altLang="en-US" sz="2800" b="1" dirty="0">
                <a:solidFill>
                  <a:srgbClr val="990000"/>
                </a:solidFill>
                <a:latin typeface="Times New Roman" panose="02020603050405020304" pitchFamily="18" charset="0"/>
                <a:ea typeface="宋体" panose="02010600030101010101" pitchFamily="2" charset="-122"/>
              </a:rPr>
              <a:t>㈥人员培训。</a:t>
            </a:r>
            <a:endParaRPr lang="zh-CN" altLang="en-US" sz="2800" b="1" dirty="0">
              <a:solidFill>
                <a:srgbClr val="990000"/>
              </a:solidFill>
              <a:latin typeface="Times New Roman" panose="02020603050405020304" pitchFamily="18" charset="0"/>
              <a:ea typeface="宋体" panose="02010600030101010101" pitchFamily="2" charset="-122"/>
            </a:endParaRPr>
          </a:p>
          <a:p>
            <a:pPr marL="914400" lvl="2" indent="0">
              <a:spcBef>
                <a:spcPct val="0"/>
              </a:spcBef>
              <a:buClrTx/>
              <a:buSzTx/>
              <a:buFontTx/>
              <a:buNone/>
            </a:pPr>
            <a:endParaRPr lang="en-US" altLang="zh-CN" sz="2800" b="1" dirty="0">
              <a:solidFill>
                <a:srgbClr val="990000"/>
              </a:solidFill>
              <a:latin typeface="Times New Roman" panose="02020603050405020304" pitchFamily="18" charset="0"/>
              <a:ea typeface="宋体" panose="02010600030101010101" pitchFamily="2" charset="-122"/>
            </a:endParaRPr>
          </a:p>
        </p:txBody>
      </p:sp>
      <p:sp>
        <p:nvSpPr>
          <p:cNvPr id="328718" name="Rectangle 14"/>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8718"/>
                                        </p:tgtEl>
                                        <p:attrNameLst>
                                          <p:attrName>style.visibility</p:attrName>
                                        </p:attrNameLst>
                                      </p:cBhvr>
                                      <p:to>
                                        <p:strVal val="visible"/>
                                      </p:to>
                                    </p:set>
                                    <p:anim calcmode="lin" valueType="num">
                                      <p:cBhvr additive="base">
                                        <p:cTn id="7" dur="500" fill="hold"/>
                                        <p:tgtEl>
                                          <p:spTgt spid="328718"/>
                                        </p:tgtEl>
                                        <p:attrNameLst>
                                          <p:attrName>ppt_x</p:attrName>
                                        </p:attrNameLst>
                                      </p:cBhvr>
                                      <p:tavLst>
                                        <p:tav tm="0">
                                          <p:val>
                                            <p:strVal val="0-#ppt_w/2"/>
                                          </p:val>
                                        </p:tav>
                                        <p:tav tm="100000">
                                          <p:val>
                                            <p:strVal val="#ppt_x"/>
                                          </p:val>
                                        </p:tav>
                                      </p:tavLst>
                                    </p:anim>
                                    <p:anim calcmode="lin" valueType="num">
                                      <p:cBhvr additive="base">
                                        <p:cTn id="8" dur="500" fill="hold"/>
                                        <p:tgtEl>
                                          <p:spTgt spid="3287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28716"/>
                                        </p:tgtEl>
                                        <p:attrNameLst>
                                          <p:attrName>style.visibility</p:attrName>
                                        </p:attrNameLst>
                                      </p:cBhvr>
                                      <p:to>
                                        <p:strVal val="visible"/>
                                      </p:to>
                                    </p:set>
                                    <p:anim calcmode="lin" valueType="num">
                                      <p:cBhvr additive="base">
                                        <p:cTn id="12" dur="500" fill="hold"/>
                                        <p:tgtEl>
                                          <p:spTgt spid="328716"/>
                                        </p:tgtEl>
                                        <p:attrNameLst>
                                          <p:attrName>ppt_x</p:attrName>
                                        </p:attrNameLst>
                                      </p:cBhvr>
                                      <p:tavLst>
                                        <p:tav tm="0">
                                          <p:val>
                                            <p:strVal val="#ppt_x"/>
                                          </p:val>
                                        </p:tav>
                                        <p:tav tm="100000">
                                          <p:val>
                                            <p:strVal val="#ppt_x"/>
                                          </p:val>
                                        </p:tav>
                                      </p:tavLst>
                                    </p:anim>
                                    <p:anim calcmode="lin" valueType="num">
                                      <p:cBhvr additive="base">
                                        <p:cTn id="13" dur="500" fill="hold"/>
                                        <p:tgtEl>
                                          <p:spTgt spid="3287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6" grpId="0"/>
      <p:bldP spid="3287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29739" name="Rectangle 11"/>
          <p:cNvSpPr>
            <a:spLocks noGrp="1"/>
          </p:cNvSpPr>
          <p:nvPr>
            <p:ph type="title" idx="4294967295"/>
          </p:nvPr>
        </p:nvSpPr>
        <p:spPr>
          <a:xfrm>
            <a:off x="609600" y="1371600"/>
            <a:ext cx="7391400" cy="533400"/>
          </a:xfrm>
          <a:ln/>
        </p:spPr>
        <p:txBody>
          <a:bodyPr vert="horz" wrap="square" lIns="91440" tIns="45720" rIns="91440" bIns="45720" anchor="ctr" anchorCtr="0"/>
          <a:p>
            <a:pPr eaLnBrk="1" hangingPunct="1">
              <a:lnSpc>
                <a:spcPct val="120000"/>
              </a:lnSpc>
            </a:pPr>
            <a:r>
              <a:rPr lang="en-US" altLang="zh-CN" sz="2400" dirty="0">
                <a:solidFill>
                  <a:srgbClr val="FF3300"/>
                </a:solidFill>
                <a:latin typeface="楷体_GB2312" pitchFamily="49" charset="-122"/>
                <a:ea typeface="楷体_GB2312" pitchFamily="49" charset="-122"/>
              </a:rPr>
              <a:t>㈠ </a:t>
            </a:r>
            <a:r>
              <a:rPr lang="zh-CN" altLang="en-US" sz="2400" dirty="0">
                <a:solidFill>
                  <a:srgbClr val="FF3300"/>
                </a:solidFill>
                <a:latin typeface="楷体_GB2312" pitchFamily="49" charset="-122"/>
                <a:ea typeface="楷体_GB2312" pitchFamily="49" charset="-122"/>
              </a:rPr>
              <a:t>储存要求：</a:t>
            </a:r>
            <a:r>
              <a:rPr lang="en-US" altLang="zh-CN" sz="2400" dirty="0">
                <a:solidFill>
                  <a:srgbClr val="FF3300"/>
                </a:solidFill>
                <a:latin typeface="楷体_GB2312" pitchFamily="49" charset="-122"/>
                <a:ea typeface="楷体_GB2312" pitchFamily="49" charset="-122"/>
              </a:rPr>
              <a:t>(</a:t>
            </a:r>
            <a:r>
              <a:rPr lang="zh-CN" altLang="en-US" sz="2400" dirty="0">
                <a:solidFill>
                  <a:srgbClr val="FF3300"/>
                </a:solidFill>
                <a:latin typeface="楷体_GB2312" pitchFamily="49" charset="-122"/>
                <a:ea typeface="楷体_GB2312" pitchFamily="49" charset="-122"/>
              </a:rPr>
              <a:t>共</a:t>
            </a:r>
            <a:r>
              <a:rPr lang="en-US" altLang="zh-CN" sz="2400" dirty="0">
                <a:solidFill>
                  <a:srgbClr val="FF3300"/>
                </a:solidFill>
                <a:latin typeface="楷体_GB2312" pitchFamily="49" charset="-122"/>
                <a:ea typeface="楷体_GB2312" pitchFamily="49" charset="-122"/>
              </a:rPr>
              <a:t>12</a:t>
            </a:r>
            <a:r>
              <a:rPr lang="zh-CN" altLang="en-US" sz="2400" dirty="0">
                <a:solidFill>
                  <a:srgbClr val="FF3300"/>
                </a:solidFill>
                <a:latin typeface="楷体_GB2312" pitchFamily="49" charset="-122"/>
                <a:ea typeface="楷体_GB2312" pitchFamily="49" charset="-122"/>
              </a:rPr>
              <a:t>条）</a:t>
            </a:r>
            <a:endParaRPr lang="zh-CN" altLang="en-US" sz="2400" dirty="0">
              <a:solidFill>
                <a:srgbClr val="FF3300"/>
              </a:solidFill>
              <a:latin typeface="楷体_GB2312" pitchFamily="49" charset="-122"/>
              <a:ea typeface="楷体_GB2312" pitchFamily="49" charset="-122"/>
            </a:endParaRPr>
          </a:p>
        </p:txBody>
      </p:sp>
      <p:sp>
        <p:nvSpPr>
          <p:cNvPr id="329740" name="Rectangle 12"/>
          <p:cNvSpPr/>
          <p:nvPr/>
        </p:nvSpPr>
        <p:spPr>
          <a:xfrm>
            <a:off x="609600" y="2032000"/>
            <a:ext cx="8001000" cy="3378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50000"/>
              </a:lnSpc>
              <a:spcBef>
                <a:spcPct val="0"/>
              </a:spcBef>
              <a:buClrTx/>
              <a:buSzTx/>
              <a:buFontTx/>
              <a:buNone/>
            </a:pPr>
            <a:r>
              <a:rPr lang="en-US" altLang="zh-CN" sz="2400" dirty="0">
                <a:solidFill>
                  <a:schemeClr val="accent2"/>
                </a:solidFill>
              </a:rPr>
              <a:t>         </a:t>
            </a:r>
            <a:r>
              <a:rPr lang="en-US" altLang="zh-CN" sz="2400" b="1" dirty="0"/>
              <a:t>⑴</a:t>
            </a:r>
            <a:r>
              <a:rPr lang="zh-CN" altLang="en-US" sz="2400" b="1" dirty="0"/>
              <a:t>危险化学品必须</a:t>
            </a:r>
            <a:r>
              <a:rPr lang="zh-CN" altLang="en-US" sz="2400" b="1" dirty="0">
                <a:solidFill>
                  <a:srgbClr val="0000CC"/>
                </a:solidFill>
              </a:rPr>
              <a:t>储存</a:t>
            </a:r>
            <a:r>
              <a:rPr lang="zh-CN" altLang="en-US" sz="2400" b="1" dirty="0"/>
              <a:t>在经省、自治区、直辖市人民政府经济贸易管理部门或者设区的市级人民政府负责危险化学品安全监督管理综合工作的部门审查</a:t>
            </a:r>
            <a:r>
              <a:rPr lang="zh-CN" altLang="en-US" sz="2400" b="1" dirty="0">
                <a:solidFill>
                  <a:srgbClr val="0000CC"/>
                </a:solidFill>
              </a:rPr>
              <a:t>批准</a:t>
            </a:r>
            <a:r>
              <a:rPr lang="zh-CN" altLang="en-US" sz="2400" b="1" dirty="0"/>
              <a:t>的危险化学品仓库中。未经批准不得随意设置危险化学品贮存仓库。贮存危险化学品必须遵照国家法律、法规和其他有关的规定。</a:t>
            </a:r>
            <a:endParaRPr lang="zh-CN" altLang="en-US" sz="2400" b="1" dirty="0"/>
          </a:p>
        </p:txBody>
      </p:sp>
      <p:sp>
        <p:nvSpPr>
          <p:cNvPr id="329743"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29739"/>
                                        </p:tgtEl>
                                        <p:attrNameLst>
                                          <p:attrName>style.visibility</p:attrName>
                                        </p:attrNameLst>
                                      </p:cBhvr>
                                      <p:to>
                                        <p:strVal val="visible"/>
                                      </p:to>
                                    </p:set>
                                    <p:animEffect transition="in" filter="blinds(horizontal)">
                                      <p:cBhvr>
                                        <p:cTn id="7" dur="500"/>
                                        <p:tgtEl>
                                          <p:spTgt spid="32973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9743"/>
                                        </p:tgtEl>
                                        <p:attrNameLst>
                                          <p:attrName>style.visibility</p:attrName>
                                        </p:attrNameLst>
                                      </p:cBhvr>
                                      <p:to>
                                        <p:strVal val="visible"/>
                                      </p:to>
                                    </p:set>
                                    <p:anim calcmode="lin" valueType="num">
                                      <p:cBhvr additive="base">
                                        <p:cTn id="11" dur="500" fill="hold"/>
                                        <p:tgtEl>
                                          <p:spTgt spid="329743"/>
                                        </p:tgtEl>
                                        <p:attrNameLst>
                                          <p:attrName>ppt_x</p:attrName>
                                        </p:attrNameLst>
                                      </p:cBhvr>
                                      <p:tavLst>
                                        <p:tav tm="0">
                                          <p:val>
                                            <p:strVal val="0-#ppt_w/2"/>
                                          </p:val>
                                        </p:tav>
                                        <p:tav tm="100000">
                                          <p:val>
                                            <p:strVal val="#ppt_x"/>
                                          </p:val>
                                        </p:tav>
                                      </p:tavLst>
                                    </p:anim>
                                    <p:anim calcmode="lin" valueType="num">
                                      <p:cBhvr additive="base">
                                        <p:cTn id="12" dur="500" fill="hold"/>
                                        <p:tgtEl>
                                          <p:spTgt spid="32974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29740"/>
                                        </p:tgtEl>
                                        <p:attrNameLst>
                                          <p:attrName>style.visibility</p:attrName>
                                        </p:attrNameLst>
                                      </p:cBhvr>
                                      <p:to>
                                        <p:strVal val="visible"/>
                                      </p:to>
                                    </p:set>
                                    <p:animEffect transition="in" filter="slide(fromBottom)">
                                      <p:cBhvr>
                                        <p:cTn id="16" dur="500"/>
                                        <p:tgtEl>
                                          <p:spTgt spid="329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9" grpId="0"/>
      <p:bldP spid="329740" grpId="0"/>
      <p:bldP spid="3297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pic>
        <p:nvPicPr>
          <p:cNvPr id="68611" name="Picture 2"/>
          <p:cNvPicPr>
            <a:picLocks noChangeAspect="1"/>
          </p:cNvPicPr>
          <p:nvPr/>
        </p:nvPicPr>
        <p:blipFill>
          <a:blip r:embed="rId1"/>
          <a:srcRect b="14290"/>
          <a:stretch>
            <a:fillRect/>
          </a:stretch>
        </p:blipFill>
        <p:spPr>
          <a:xfrm>
            <a:off x="-36512" y="1295400"/>
            <a:ext cx="9180512" cy="5143500"/>
          </a:xfrm>
          <a:prstGeom prst="rect">
            <a:avLst/>
          </a:prstGeom>
          <a:noFill/>
          <a:ln w="9525">
            <a:noFill/>
          </a:ln>
        </p:spPr>
      </p:pic>
      <p:sp>
        <p:nvSpPr>
          <p:cNvPr id="4" name="矩形 3"/>
          <p:cNvSpPr/>
          <p:nvPr/>
        </p:nvSpPr>
        <p:spPr>
          <a:xfrm>
            <a:off x="-36512" y="1295400"/>
            <a:ext cx="9180513" cy="5143500"/>
          </a:xfrm>
          <a:prstGeom prst="rect">
            <a:avLst/>
          </a:prstGeom>
          <a:solidFill>
            <a:srgbClr val="00B0F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chemeClr val="lt1"/>
              </a:solidFill>
              <a:effectLst/>
              <a:uLnTx/>
              <a:uFillTx/>
              <a:latin typeface="+mn-lt"/>
              <a:ea typeface="+mn-ea"/>
              <a:cs typeface="+mn-cs"/>
            </a:endParaRPr>
          </a:p>
        </p:txBody>
      </p:sp>
      <p:pic>
        <p:nvPicPr>
          <p:cNvPr id="68613" name="图片 4"/>
          <p:cNvPicPr>
            <a:picLocks noChangeAspect="1"/>
          </p:cNvPicPr>
          <p:nvPr/>
        </p:nvPicPr>
        <p:blipFill>
          <a:blip r:embed="rId2"/>
          <a:stretch>
            <a:fillRect/>
          </a:stretch>
        </p:blipFill>
        <p:spPr>
          <a:xfrm>
            <a:off x="127000" y="1350963"/>
            <a:ext cx="1816100" cy="2508250"/>
          </a:xfrm>
          <a:prstGeom prst="rect">
            <a:avLst/>
          </a:prstGeom>
          <a:noFill/>
          <a:ln w="9525">
            <a:noFill/>
          </a:ln>
        </p:spPr>
      </p:pic>
      <p:pic>
        <p:nvPicPr>
          <p:cNvPr id="68614" name="图片 5"/>
          <p:cNvPicPr>
            <a:picLocks noChangeAspect="1"/>
          </p:cNvPicPr>
          <p:nvPr/>
        </p:nvPicPr>
        <p:blipFill>
          <a:blip r:embed="rId3"/>
          <a:srcRect l="1611" r="19180"/>
          <a:stretch>
            <a:fillRect/>
          </a:stretch>
        </p:blipFill>
        <p:spPr>
          <a:xfrm>
            <a:off x="125413" y="3859213"/>
            <a:ext cx="1816100" cy="2508250"/>
          </a:xfrm>
          <a:prstGeom prst="rect">
            <a:avLst/>
          </a:prstGeom>
          <a:noFill/>
          <a:ln w="9525">
            <a:noFill/>
          </a:ln>
        </p:spPr>
      </p:pic>
      <p:sp>
        <p:nvSpPr>
          <p:cNvPr id="7" name="文本框 6"/>
          <p:cNvSpPr txBox="1"/>
          <p:nvPr/>
        </p:nvSpPr>
        <p:spPr>
          <a:xfrm>
            <a:off x="2851150" y="1508125"/>
            <a:ext cx="4511675" cy="584200"/>
          </a:xfrm>
          <a:prstGeom prst="rect">
            <a:avLst/>
          </a:prstGeom>
          <a:noFill/>
        </p:spPr>
        <p:txBody>
          <a:bodyPr>
            <a:spAutoFit/>
          </a:bodyPr>
          <a:lstStyle/>
          <a:p>
            <a:pPr marR="0" algn="ctr" defTabSz="914400">
              <a:buClrTx/>
              <a:buSzTx/>
              <a:buFontTx/>
              <a:buNone/>
              <a:defRPr/>
            </a:pPr>
            <a:r>
              <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安全管理人员必备</a:t>
            </a:r>
            <a:r>
              <a:rPr kumimoji="0" lang="en-US" altLang="zh-CN"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U</a:t>
            </a:r>
            <a:r>
              <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盘</a:t>
            </a:r>
            <a:endParaRPr kumimoji="0" lang="zh-CN" altLang="en-US" sz="3200" b="1" kern="1200" cap="none" spc="0" normalizeH="0" baseline="0" noProof="0" dirty="0">
              <a:solidFill>
                <a:srgbClr val="FF0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sp>
        <p:nvSpPr>
          <p:cNvPr id="68616" name="文本框 7"/>
          <p:cNvSpPr txBox="1"/>
          <p:nvPr/>
        </p:nvSpPr>
        <p:spPr>
          <a:xfrm>
            <a:off x="2012950" y="2247900"/>
            <a:ext cx="7131050" cy="11128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50000"/>
              </a:lnSpc>
              <a:spcBef>
                <a:spcPct val="0"/>
              </a:spcBef>
              <a:buClrTx/>
              <a:buSzTx/>
              <a:buFontTx/>
              <a:buNone/>
            </a:pPr>
            <a:r>
              <a:rPr lang="en-US" altLang="zh-CN" sz="1400" dirty="0">
                <a:solidFill>
                  <a:schemeClr val="bg1"/>
                </a:solidFill>
                <a:latin typeface="Times New Roman" panose="02020603050405020304" pitchFamily="18" charset="0"/>
              </a:rPr>
              <a:t>29GB</a:t>
            </a:r>
            <a:r>
              <a:rPr lang="zh-CN" altLang="en-US" sz="1400" dirty="0">
                <a:solidFill>
                  <a:schemeClr val="bg1"/>
                </a:solidFill>
                <a:latin typeface="Times New Roman" panose="02020603050405020304" pitchFamily="18" charset="0"/>
              </a:rPr>
              <a:t>安全管理人员必备资料，各类培训</a:t>
            </a:r>
            <a:r>
              <a:rPr lang="en-US" altLang="zh-CN" sz="1400" dirty="0">
                <a:solidFill>
                  <a:schemeClr val="bg1"/>
                </a:solidFill>
                <a:latin typeface="Times New Roman" panose="02020603050405020304" pitchFamily="18" charset="0"/>
              </a:rPr>
              <a:t>PPT</a:t>
            </a:r>
            <a:r>
              <a:rPr lang="zh-CN" altLang="en-US" sz="1400" dirty="0">
                <a:solidFill>
                  <a:schemeClr val="bg1"/>
                </a:solidFill>
                <a:latin typeface="Times New Roman" panose="02020603050405020304" pitchFamily="18" charset="0"/>
              </a:rPr>
              <a:t>、方案表格、</a:t>
            </a:r>
            <a:r>
              <a:rPr lang="en-US" altLang="zh-CN" sz="1400" dirty="0">
                <a:solidFill>
                  <a:schemeClr val="bg1"/>
                </a:solidFill>
                <a:latin typeface="Times New Roman" panose="02020603050405020304" pitchFamily="18" charset="0"/>
              </a:rPr>
              <a:t>word</a:t>
            </a:r>
            <a:r>
              <a:rPr lang="zh-CN" altLang="en-US" sz="1400" dirty="0">
                <a:solidFill>
                  <a:schemeClr val="bg1"/>
                </a:solidFill>
                <a:latin typeface="Times New Roman" panose="02020603050405020304" pitchFamily="18" charset="0"/>
              </a:rPr>
              <a:t>文档、学习材料等包含</a:t>
            </a:r>
            <a:r>
              <a:rPr lang="en-US" altLang="zh-CN" sz="1400" dirty="0">
                <a:solidFill>
                  <a:schemeClr val="bg1"/>
                </a:solidFill>
                <a:latin typeface="Times New Roman" panose="02020603050405020304" pitchFamily="18" charset="0"/>
              </a:rPr>
              <a:t>48</a:t>
            </a:r>
            <a:r>
              <a:rPr lang="zh-CN" altLang="en-US" sz="1400" dirty="0">
                <a:solidFill>
                  <a:schemeClr val="bg1"/>
                </a:solidFill>
                <a:latin typeface="Times New Roman" panose="02020603050405020304" pitchFamily="18" charset="0"/>
              </a:rPr>
              <a:t>个门类专项知识，</a:t>
            </a:r>
            <a:r>
              <a:rPr lang="en-US" altLang="zh-CN" sz="1400" dirty="0">
                <a:solidFill>
                  <a:schemeClr val="bg1"/>
                </a:solidFill>
                <a:latin typeface="Times New Roman" panose="02020603050405020304" pitchFamily="18" charset="0"/>
              </a:rPr>
              <a:t> 15000+</a:t>
            </a:r>
            <a:r>
              <a:rPr lang="zh-CN" altLang="en-US" sz="1400" dirty="0">
                <a:solidFill>
                  <a:schemeClr val="bg1"/>
                </a:solidFill>
                <a:latin typeface="Times New Roman" panose="02020603050405020304" pitchFamily="18" charset="0"/>
              </a:rPr>
              <a:t>文件。</a:t>
            </a:r>
            <a:r>
              <a:rPr lang="en-US" altLang="zh-CN" sz="1400" dirty="0">
                <a:solidFill>
                  <a:schemeClr val="bg1"/>
                </a:solidFill>
                <a:latin typeface="Times New Roman" panose="02020603050405020304" pitchFamily="18" charset="0"/>
              </a:rPr>
              <a:t>98%</a:t>
            </a:r>
            <a:r>
              <a:rPr lang="zh-CN" altLang="en-US" sz="1400" dirty="0">
                <a:solidFill>
                  <a:schemeClr val="bg1"/>
                </a:solidFill>
                <a:latin typeface="Times New Roman" panose="02020603050405020304" pitchFamily="18" charset="0"/>
              </a:rPr>
              <a:t>以上可编辑材料。</a:t>
            </a:r>
            <a:endParaRPr lang="en-US" altLang="zh-CN" sz="1400" dirty="0">
              <a:solidFill>
                <a:schemeClr val="bg1"/>
              </a:solidFill>
              <a:latin typeface="Times New Roman" panose="02020603050405020304" pitchFamily="18" charset="0"/>
            </a:endParaRPr>
          </a:p>
          <a:p>
            <a:pPr marL="0" lvl="0" indent="0" algn="ctr">
              <a:lnSpc>
                <a:spcPct val="150000"/>
              </a:lnSpc>
              <a:spcBef>
                <a:spcPct val="0"/>
              </a:spcBef>
              <a:buClrTx/>
              <a:buSzTx/>
              <a:buFontTx/>
              <a:buNone/>
            </a:pPr>
            <a:r>
              <a:rPr lang="zh-CN" altLang="en-US" sz="1800" b="1" dirty="0">
                <a:solidFill>
                  <a:srgbClr val="FFFF00"/>
                </a:solidFill>
                <a:latin typeface="Times New Roman" panose="02020603050405020304" pitchFamily="18" charset="0"/>
              </a:rPr>
              <a:t>精心收集，拒绝糟粕，你值得拥有！！！</a:t>
            </a:r>
            <a:endParaRPr lang="zh-CN" altLang="en-US" sz="1800" b="1" dirty="0">
              <a:solidFill>
                <a:srgbClr val="FFFF00"/>
              </a:solidFill>
              <a:latin typeface="Times New Roman" panose="02020603050405020304" pitchFamily="18" charset="0"/>
            </a:endParaRPr>
          </a:p>
        </p:txBody>
      </p:sp>
      <p:sp>
        <p:nvSpPr>
          <p:cNvPr id="9" name="矩形 8"/>
          <p:cNvSpPr/>
          <p:nvPr/>
        </p:nvSpPr>
        <p:spPr>
          <a:xfrm>
            <a:off x="4719638" y="5126038"/>
            <a:ext cx="3006725"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价格</a:t>
            </a:r>
            <a:r>
              <a:rPr kumimoji="0" lang="en-US" altLang="zh-C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99</a:t>
            </a:r>
            <a:r>
              <a:rPr kumimoji="0" lang="zh-CN" altLang="en-US"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元</a:t>
            </a:r>
            <a:endParaRPr kumimoji="0" lang="en-US" altLang="zh-CN"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（一般地区包邮，偏远地区不包邮）</a:t>
            </a:r>
            <a:endParaRPr kumimoji="0" lang="en-US" altLang="zh-CN" sz="1100" b="1" i="0" u="none" strike="noStrike" kern="120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扫码购买☞ ☞ ☞</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pic>
        <p:nvPicPr>
          <p:cNvPr id="68618" name="图片 9"/>
          <p:cNvPicPr>
            <a:picLocks noChangeAspect="1"/>
          </p:cNvPicPr>
          <p:nvPr/>
        </p:nvPicPr>
        <p:blipFill>
          <a:blip r:embed="rId4">
            <a:clrChange>
              <a:clrFrom>
                <a:srgbClr val="FFFFFF"/>
              </a:clrFrom>
              <a:clrTo>
                <a:srgbClr val="FFFFFF">
                  <a:alpha val="0"/>
                </a:srgbClr>
              </a:clrTo>
            </a:clrChange>
          </a:blip>
          <a:stretch>
            <a:fillRect/>
          </a:stretch>
        </p:blipFill>
        <p:spPr>
          <a:xfrm>
            <a:off x="2171700" y="1377950"/>
            <a:ext cx="765175" cy="869950"/>
          </a:xfrm>
          <a:prstGeom prst="rect">
            <a:avLst/>
          </a:prstGeom>
          <a:noFill/>
          <a:ln w="9525">
            <a:noFill/>
          </a:ln>
        </p:spPr>
      </p:pic>
      <p:pic>
        <p:nvPicPr>
          <p:cNvPr id="11" name="图片 10"/>
          <p:cNvPicPr>
            <a:picLocks noChangeAspect="1"/>
          </p:cNvPicPr>
          <p:nvPr/>
        </p:nvPicPr>
        <p:blipFill rotWithShape="1">
          <a:blip r:embed="rId5" cstate="print"/>
          <a:srcRect t="13793"/>
          <a:stretch>
            <a:fillRect/>
          </a:stretch>
        </p:blipFill>
        <p:spPr>
          <a:xfrm>
            <a:off x="2143496" y="3433333"/>
            <a:ext cx="1785842" cy="115463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爆炸形: 8 pt  11"/>
          <p:cNvSpPr/>
          <p:nvPr/>
        </p:nvSpPr>
        <p:spPr>
          <a:xfrm>
            <a:off x="7327900" y="1216025"/>
            <a:ext cx="1816100" cy="1393825"/>
          </a:xfrm>
          <a:prstGeom prst="irregularSeal1">
            <a:avLst/>
          </a:prstGeom>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29GB</a:t>
            </a:r>
            <a:endParaRPr kumimoji="0" lang="zh-CN" alt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pic>
        <p:nvPicPr>
          <p:cNvPr id="68621" name="图片 12"/>
          <p:cNvPicPr>
            <a:picLocks noChangeAspect="1"/>
          </p:cNvPicPr>
          <p:nvPr/>
        </p:nvPicPr>
        <p:blipFill>
          <a:blip r:embed="rId6"/>
          <a:stretch>
            <a:fillRect/>
          </a:stretch>
        </p:blipFill>
        <p:spPr>
          <a:xfrm>
            <a:off x="7580313" y="5068888"/>
            <a:ext cx="1306512" cy="1260475"/>
          </a:xfrm>
          <a:prstGeom prst="rect">
            <a:avLst/>
          </a:prstGeom>
          <a:noFill/>
          <a:ln w="9525">
            <a:noFill/>
          </a:ln>
        </p:spPr>
      </p:pic>
      <p:sp>
        <p:nvSpPr>
          <p:cNvPr id="14" name="矩形 13"/>
          <p:cNvSpPr/>
          <p:nvPr/>
        </p:nvSpPr>
        <p:spPr>
          <a:xfrm>
            <a:off x="2468563" y="4741863"/>
            <a:ext cx="6305550" cy="26828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50000"/>
              </a:lnSpc>
              <a:spcBef>
                <a:spcPct val="0"/>
              </a:spcBef>
              <a:spcAft>
                <a:spcPct val="0"/>
              </a:spcAft>
              <a:buClrTx/>
              <a:buSzTx/>
              <a:buFontTx/>
              <a:buNone/>
              <a:defRPr/>
            </a:pPr>
            <a:r>
              <a:rPr kumimoji="0" lang="en-US" altLang="zh-CN"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3.0</a:t>
            </a:r>
            <a:r>
              <a:rPr kumimoji="0" lang="zh-CN" altLang="en-US"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优盘大空间，激光定制</a:t>
            </a:r>
            <a:r>
              <a:rPr kumimoji="0" lang="en-US" altLang="zh-CN"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LOGO,</a:t>
            </a:r>
            <a:r>
              <a:rPr kumimoji="0" lang="zh-CN" altLang="en-US"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精美防丢钥匙链，热销</a:t>
            </a:r>
            <a:r>
              <a:rPr kumimoji="0" lang="en-US" altLang="zh-CN"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800</a:t>
            </a:r>
            <a:r>
              <a:rPr kumimoji="0" lang="zh-CN" altLang="en-US"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rPr>
              <a:t>单，安全人必备“王炸套餐”！！！</a:t>
            </a:r>
            <a:endParaRPr kumimoji="0" lang="zh-CN" altLang="en-US" sz="1100" b="0" i="0" u="none" strike="noStrike" kern="1200" cap="none" spc="0" normalizeH="0" baseline="0" noProof="0" dirty="0">
              <a:ln>
                <a:noFill/>
              </a:ln>
              <a:solidFill>
                <a:schemeClr val="lt1"/>
              </a:solidFill>
              <a:effectLst/>
              <a:uLnTx/>
              <a:uFillTx/>
              <a:latin typeface="微软雅黑" panose="020B0503020204020204" charset="-122"/>
              <a:ea typeface="微软雅黑" panose="020B0503020204020204" charset="-122"/>
              <a:cs typeface="+mn-cs"/>
            </a:endParaRPr>
          </a:p>
        </p:txBody>
      </p:sp>
      <p:sp>
        <p:nvSpPr>
          <p:cNvPr id="68623" name="文本框 14"/>
          <p:cNvSpPr txBox="1"/>
          <p:nvPr/>
        </p:nvSpPr>
        <p:spPr>
          <a:xfrm>
            <a:off x="4049713" y="3536950"/>
            <a:ext cx="3998912" cy="9620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nSpc>
                <a:spcPct val="150000"/>
              </a:lnSpc>
              <a:spcBef>
                <a:spcPct val="0"/>
              </a:spcBef>
              <a:buClrTx/>
              <a:buSzTx/>
              <a:buFontTx/>
              <a:buNone/>
            </a:pPr>
            <a:r>
              <a:rPr lang="zh-CN" altLang="en-US" b="1" dirty="0">
                <a:solidFill>
                  <a:schemeClr val="bg1"/>
                </a:solidFill>
                <a:latin typeface="微软雅黑" panose="020B0503020204020204" charset="-122"/>
                <a:ea typeface="微软雅黑" panose="020B0503020204020204" charset="-122"/>
              </a:rPr>
              <a:t>精美</a:t>
            </a:r>
            <a:r>
              <a:rPr lang="en-US" altLang="zh-CN" b="1" dirty="0">
                <a:solidFill>
                  <a:schemeClr val="bg1"/>
                </a:solidFill>
                <a:latin typeface="微软雅黑" panose="020B0503020204020204" charset="-122"/>
                <a:ea typeface="微软雅黑" panose="020B0503020204020204" charset="-122"/>
              </a:rPr>
              <a:t>U</a:t>
            </a:r>
            <a:r>
              <a:rPr lang="zh-CN" altLang="en-US" b="1" dirty="0">
                <a:solidFill>
                  <a:schemeClr val="bg1"/>
                </a:solidFill>
                <a:latin typeface="微软雅黑" panose="020B0503020204020204" charset="-122"/>
                <a:ea typeface="微软雅黑" panose="020B0503020204020204" charset="-122"/>
              </a:rPr>
              <a:t>盘  实物发货！拒绝繁琐的下载过程一插即用，一步到位！！</a:t>
            </a:r>
            <a:endParaRPr lang="zh-CN" altLang="en-US" b="1" dirty="0">
              <a:solidFill>
                <a:schemeClr val="bg1"/>
              </a:solidFill>
              <a:latin typeface="微软雅黑" panose="020B0503020204020204" charset="-122"/>
              <a:ea typeface="微软雅黑" panose="020B0503020204020204" charset="-122"/>
            </a:endParaRPr>
          </a:p>
        </p:txBody>
      </p:sp>
      <p:pic>
        <p:nvPicPr>
          <p:cNvPr id="68624" name="图片 15"/>
          <p:cNvPicPr>
            <a:picLocks noChangeAspect="1"/>
          </p:cNvPicPr>
          <p:nvPr/>
        </p:nvPicPr>
        <p:blipFill>
          <a:blip r:embed="rId7"/>
          <a:stretch>
            <a:fillRect/>
          </a:stretch>
        </p:blipFill>
        <p:spPr>
          <a:xfrm>
            <a:off x="3600450" y="5040313"/>
            <a:ext cx="1258888" cy="1260475"/>
          </a:xfrm>
          <a:prstGeom prst="rect">
            <a:avLst/>
          </a:prstGeom>
          <a:noFill/>
          <a:ln w="9525">
            <a:noFill/>
          </a:ln>
        </p:spPr>
      </p:pic>
      <p:sp>
        <p:nvSpPr>
          <p:cNvPr id="17" name="矩形 16"/>
          <p:cNvSpPr/>
          <p:nvPr/>
        </p:nvSpPr>
        <p:spPr>
          <a:xfrm>
            <a:off x="1843088" y="5502275"/>
            <a:ext cx="1917700" cy="1204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rPr>
              <a:t>扫码咨询☞</a:t>
            </a:r>
            <a:endParaRPr kumimoji="0" lang="zh-CN" altLang="en-US" sz="2400" b="1" i="0" u="none" strike="noStrike" kern="1200" cap="none" spc="0" normalizeH="0" baseline="0" noProof="0" dirty="0">
              <a:ln>
                <a:noFill/>
              </a:ln>
              <a:solidFill>
                <a:schemeClr val="accent4">
                  <a:lumMod val="60000"/>
                  <a:lumOff val="40000"/>
                </a:schemeClr>
              </a:solidFill>
              <a:effectLst>
                <a:outerShdw blurRad="38100" dist="38100" dir="2700000" algn="tl">
                  <a:srgbClr val="000000">
                    <a:alpha val="43137"/>
                  </a:srgbClr>
                </a:outerShdw>
              </a:effectLst>
              <a:uLnTx/>
              <a:uFillTx/>
              <a:latin typeface="微软雅黑" panose="020B0503020204020204" charset="-122"/>
              <a:ea typeface="微软雅黑" panose="020B0503020204020204" charset="-122"/>
              <a:cs typeface="+mn-cs"/>
            </a:endParaRPr>
          </a:p>
        </p:txBody>
      </p:sp>
      <p:pic>
        <p:nvPicPr>
          <p:cNvPr id="68626" name="图形 17" descr="智能手机"/>
          <p:cNvPicPr>
            <a:picLocks noChangeAspect="1"/>
          </p:cNvPicPr>
          <p:nvPr/>
        </p:nvPicPr>
        <p:blipFill>
          <a:blip r:embed="rId8"/>
          <a:stretch>
            <a:fillRect/>
          </a:stretch>
        </p:blipFill>
        <p:spPr>
          <a:xfrm>
            <a:off x="2339975" y="5133975"/>
            <a:ext cx="779463" cy="779463"/>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30764" name="Rectangle 1036"/>
          <p:cNvSpPr/>
          <p:nvPr/>
        </p:nvSpPr>
        <p:spPr>
          <a:xfrm>
            <a:off x="609600" y="2228850"/>
            <a:ext cx="7848600" cy="2647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40000"/>
              </a:lnSpc>
              <a:spcBef>
                <a:spcPct val="0"/>
              </a:spcBef>
              <a:buClrTx/>
              <a:buSzTx/>
              <a:buFontTx/>
              <a:buNone/>
            </a:pPr>
            <a:r>
              <a:rPr lang="en-US" altLang="zh-CN" sz="2400" b="1" dirty="0">
                <a:solidFill>
                  <a:schemeClr val="accent2"/>
                </a:solidFill>
              </a:rPr>
              <a:t>    </a:t>
            </a:r>
            <a:r>
              <a:rPr lang="en-US" altLang="zh-CN" sz="2400" b="1" dirty="0"/>
              <a:t>⑵《</a:t>
            </a:r>
            <a:r>
              <a:rPr lang="zh-CN" altLang="en-US" sz="2400" b="1" dirty="0"/>
              <a:t>条例</a:t>
            </a:r>
            <a:r>
              <a:rPr lang="en-US" altLang="zh-CN" sz="2400" b="1" dirty="0"/>
              <a:t>》</a:t>
            </a:r>
            <a:r>
              <a:rPr lang="zh-CN" altLang="en-US" sz="2400" b="1" dirty="0"/>
              <a:t>第二十二条要求，危险化学品必须储存在</a:t>
            </a:r>
            <a:r>
              <a:rPr lang="zh-CN" altLang="en-US" sz="2400" b="1" dirty="0">
                <a:solidFill>
                  <a:srgbClr val="0000CC"/>
                </a:solidFill>
              </a:rPr>
              <a:t>专用仓库、专用场地或者专用储存室</a:t>
            </a:r>
            <a:r>
              <a:rPr lang="en-US" altLang="zh-CN" sz="2400" b="1" dirty="0"/>
              <a:t>(</a:t>
            </a:r>
            <a:r>
              <a:rPr lang="zh-CN" altLang="en-US" sz="2400" b="1" dirty="0"/>
              <a:t>以下统称专用仓库</a:t>
            </a:r>
            <a:r>
              <a:rPr lang="en-US" altLang="zh-CN" sz="2400" b="1" dirty="0"/>
              <a:t>)</a:t>
            </a:r>
            <a:r>
              <a:rPr lang="zh-CN" altLang="en-US" sz="2400" b="1" dirty="0"/>
              <a:t>内，储存方式、方法与储存数量必须符合国家标准，并由专人管理。</a:t>
            </a:r>
            <a:endParaRPr lang="zh-CN" altLang="en-US" sz="2400" b="1" dirty="0"/>
          </a:p>
          <a:p>
            <a:pPr marL="0" lvl="0" indent="0">
              <a:lnSpc>
                <a:spcPct val="140000"/>
              </a:lnSpc>
              <a:spcBef>
                <a:spcPct val="0"/>
              </a:spcBef>
              <a:buClrTx/>
              <a:buSzTx/>
              <a:buFontTx/>
              <a:buNone/>
            </a:pPr>
            <a:endParaRPr lang="en-US" altLang="zh-CN" sz="2400" b="1" dirty="0"/>
          </a:p>
        </p:txBody>
      </p:sp>
      <p:sp>
        <p:nvSpPr>
          <p:cNvPr id="330767" name="Rectangle 1039"/>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㈠ </a:t>
            </a:r>
            <a:r>
              <a:rPr lang="zh-CN" altLang="en-US" sz="2400" b="1" dirty="0">
                <a:solidFill>
                  <a:srgbClr val="FF3300"/>
                </a:solidFill>
              </a:rPr>
              <a:t>储存要求：</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12</a:t>
            </a:r>
            <a:r>
              <a:rPr lang="zh-CN" altLang="en-US" sz="2400" b="1" dirty="0">
                <a:solidFill>
                  <a:srgbClr val="FF3300"/>
                </a:solidFill>
              </a:rPr>
              <a:t>条）</a:t>
            </a:r>
            <a:endParaRPr lang="zh-CN" altLang="en-US" sz="2400" b="1" dirty="0">
              <a:solidFill>
                <a:srgbClr val="FF3300"/>
              </a:solidFill>
            </a:endParaRPr>
          </a:p>
        </p:txBody>
      </p:sp>
      <p:sp>
        <p:nvSpPr>
          <p:cNvPr id="330768" name="Rectangle 1040"/>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0767"/>
                                        </p:tgtEl>
                                        <p:attrNameLst>
                                          <p:attrName>style.visibility</p:attrName>
                                        </p:attrNameLst>
                                      </p:cBhvr>
                                      <p:to>
                                        <p:strVal val="visible"/>
                                      </p:to>
                                    </p:set>
                                    <p:animEffect transition="in" filter="blinds(horizontal)">
                                      <p:cBhvr>
                                        <p:cTn id="7" dur="500"/>
                                        <p:tgtEl>
                                          <p:spTgt spid="33076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0768"/>
                                        </p:tgtEl>
                                        <p:attrNameLst>
                                          <p:attrName>style.visibility</p:attrName>
                                        </p:attrNameLst>
                                      </p:cBhvr>
                                      <p:to>
                                        <p:strVal val="visible"/>
                                      </p:to>
                                    </p:set>
                                    <p:anim calcmode="lin" valueType="num">
                                      <p:cBhvr additive="base">
                                        <p:cTn id="11" dur="500" fill="hold"/>
                                        <p:tgtEl>
                                          <p:spTgt spid="330768"/>
                                        </p:tgtEl>
                                        <p:attrNameLst>
                                          <p:attrName>ppt_x</p:attrName>
                                        </p:attrNameLst>
                                      </p:cBhvr>
                                      <p:tavLst>
                                        <p:tav tm="0">
                                          <p:val>
                                            <p:strVal val="0-#ppt_w/2"/>
                                          </p:val>
                                        </p:tav>
                                        <p:tav tm="100000">
                                          <p:val>
                                            <p:strVal val="#ppt_x"/>
                                          </p:val>
                                        </p:tav>
                                      </p:tavLst>
                                    </p:anim>
                                    <p:anim calcmode="lin" valueType="num">
                                      <p:cBhvr additive="base">
                                        <p:cTn id="12" dur="500" fill="hold"/>
                                        <p:tgtEl>
                                          <p:spTgt spid="33076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5" fill="hold" grpId="0" nodeType="afterEffect">
                                  <p:stCondLst>
                                    <p:cond delay="0"/>
                                  </p:stCondLst>
                                  <p:childTnLst>
                                    <p:set>
                                      <p:cBhvr>
                                        <p:cTn id="15" dur="1" fill="hold">
                                          <p:stCondLst>
                                            <p:cond delay="0"/>
                                          </p:stCondLst>
                                        </p:cTn>
                                        <p:tgtEl>
                                          <p:spTgt spid="330764"/>
                                        </p:tgtEl>
                                        <p:attrNameLst>
                                          <p:attrName>style.visibility</p:attrName>
                                        </p:attrNameLst>
                                      </p:cBhvr>
                                      <p:to>
                                        <p:strVal val="visible"/>
                                      </p:to>
                                    </p:set>
                                    <p:animEffect transition="in" filter="blinds(vertical)">
                                      <p:cBhvr>
                                        <p:cTn id="16" dur="500"/>
                                        <p:tgtEl>
                                          <p:spTgt spid="330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4" grpId="0"/>
      <p:bldP spid="330767" grpId="0"/>
      <p:bldP spid="33076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31788" name="Rectangle 12"/>
          <p:cNvSpPr/>
          <p:nvPr/>
        </p:nvSpPr>
        <p:spPr>
          <a:xfrm>
            <a:off x="533400" y="2124075"/>
            <a:ext cx="8001000" cy="3743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50000"/>
              </a:lnSpc>
              <a:spcBef>
                <a:spcPct val="0"/>
              </a:spcBef>
              <a:buClrTx/>
              <a:buSzTx/>
              <a:buFontTx/>
              <a:buNone/>
            </a:pPr>
            <a:r>
              <a:rPr lang="en-US" altLang="zh-CN" sz="2400" b="1" dirty="0">
                <a:solidFill>
                  <a:schemeClr val="accent2"/>
                </a:solidFill>
              </a:rPr>
              <a:t>    </a:t>
            </a:r>
            <a:r>
              <a:rPr lang="en-US" altLang="zh-CN" sz="2400" b="1" dirty="0"/>
              <a:t>⑶《</a:t>
            </a:r>
            <a:r>
              <a:rPr lang="zh-CN" altLang="en-US" sz="2400" b="1" dirty="0"/>
              <a:t>条例</a:t>
            </a:r>
            <a:r>
              <a:rPr lang="en-US" altLang="zh-CN" sz="2400" b="1" dirty="0"/>
              <a:t>》</a:t>
            </a:r>
            <a:r>
              <a:rPr lang="zh-CN" altLang="en-US" sz="2400" b="1" dirty="0"/>
              <a:t>第二十二条要求</a:t>
            </a:r>
            <a:r>
              <a:rPr lang="zh-CN" altLang="en-US" sz="2400" b="1" dirty="0">
                <a:solidFill>
                  <a:srgbClr val="0000CC"/>
                </a:solidFill>
              </a:rPr>
              <a:t>剧毒化学品</a:t>
            </a:r>
            <a:r>
              <a:rPr lang="zh-CN" altLang="en-US" sz="2400" b="1" dirty="0"/>
              <a:t>以及储存数量构成</a:t>
            </a:r>
            <a:r>
              <a:rPr lang="zh-CN" altLang="en-US" sz="2400" b="1" dirty="0">
                <a:solidFill>
                  <a:srgbClr val="0000CC"/>
                </a:solidFill>
              </a:rPr>
              <a:t>重大危险源</a:t>
            </a:r>
            <a:r>
              <a:rPr lang="zh-CN" altLang="en-US" sz="2400" b="1" dirty="0"/>
              <a:t>的其他危险化学品必须在</a:t>
            </a:r>
            <a:r>
              <a:rPr lang="zh-CN" altLang="en-US" sz="2400" b="1" dirty="0">
                <a:solidFill>
                  <a:srgbClr val="0000CC"/>
                </a:solidFill>
              </a:rPr>
              <a:t>专用仓库内单独存放</a:t>
            </a:r>
            <a:r>
              <a:rPr lang="zh-CN" altLang="en-US" sz="2400" b="1" dirty="0"/>
              <a:t>，实行双人收发、双人保管制度。储存单位应当将储存剧毒化学品以及构成重大危险源的其他危险化学品的</a:t>
            </a:r>
            <a:r>
              <a:rPr lang="zh-CN" altLang="en-US" sz="2400" b="1" dirty="0">
                <a:solidFill>
                  <a:srgbClr val="0000CC"/>
                </a:solidFill>
              </a:rPr>
              <a:t>数量</a:t>
            </a:r>
            <a:r>
              <a:rPr lang="zh-CN" altLang="en-US" sz="2400" b="1" dirty="0"/>
              <a:t>、</a:t>
            </a:r>
            <a:r>
              <a:rPr lang="zh-CN" altLang="en-US" sz="2400" b="1" dirty="0">
                <a:solidFill>
                  <a:srgbClr val="0000CC"/>
                </a:solidFill>
              </a:rPr>
              <a:t>地点</a:t>
            </a:r>
            <a:r>
              <a:rPr lang="zh-CN" altLang="en-US" sz="2400" b="1" dirty="0"/>
              <a:t>以及</a:t>
            </a:r>
            <a:r>
              <a:rPr lang="zh-CN" altLang="en-US" sz="2400" b="1" dirty="0">
                <a:solidFill>
                  <a:srgbClr val="0000CC"/>
                </a:solidFill>
              </a:rPr>
              <a:t>管理人员</a:t>
            </a:r>
            <a:r>
              <a:rPr lang="zh-CN" altLang="en-US" sz="2400" b="1" dirty="0"/>
              <a:t>的情况，报当地公安部门和负责危险化学品安全监督管理综合工作的部门备案。</a:t>
            </a:r>
            <a:endParaRPr lang="zh-CN" altLang="en-US" sz="2400" b="1" dirty="0"/>
          </a:p>
          <a:p>
            <a:pPr marL="0" lvl="0" indent="0">
              <a:spcBef>
                <a:spcPct val="0"/>
              </a:spcBef>
              <a:buClrTx/>
              <a:buSzTx/>
              <a:buFontTx/>
              <a:buNone/>
            </a:pPr>
            <a:endParaRPr lang="en-US" altLang="zh-CN" sz="2400" b="1" dirty="0">
              <a:solidFill>
                <a:schemeClr val="accent2"/>
              </a:solidFill>
            </a:endParaRPr>
          </a:p>
        </p:txBody>
      </p:sp>
      <p:sp>
        <p:nvSpPr>
          <p:cNvPr id="331790" name="Rectangle 14"/>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㈠ </a:t>
            </a:r>
            <a:r>
              <a:rPr lang="zh-CN" altLang="en-US" sz="2400" b="1" dirty="0">
                <a:solidFill>
                  <a:srgbClr val="FF3300"/>
                </a:solidFill>
              </a:rPr>
              <a:t>储存要求：</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12</a:t>
            </a:r>
            <a:r>
              <a:rPr lang="zh-CN" altLang="en-US" sz="2400" b="1" dirty="0">
                <a:solidFill>
                  <a:srgbClr val="FF3300"/>
                </a:solidFill>
              </a:rPr>
              <a:t>条）</a:t>
            </a:r>
            <a:endParaRPr lang="zh-CN" altLang="en-US" sz="2400" b="1" dirty="0">
              <a:solidFill>
                <a:srgbClr val="FF3300"/>
              </a:solidFill>
            </a:endParaRPr>
          </a:p>
        </p:txBody>
      </p:sp>
      <p:sp>
        <p:nvSpPr>
          <p:cNvPr id="331791"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1790"/>
                                        </p:tgtEl>
                                        <p:attrNameLst>
                                          <p:attrName>style.visibility</p:attrName>
                                        </p:attrNameLst>
                                      </p:cBhvr>
                                      <p:to>
                                        <p:strVal val="visible"/>
                                      </p:to>
                                    </p:set>
                                    <p:animEffect transition="in" filter="blinds(horizontal)">
                                      <p:cBhvr>
                                        <p:cTn id="7" dur="500"/>
                                        <p:tgtEl>
                                          <p:spTgt spid="33179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1791"/>
                                        </p:tgtEl>
                                        <p:attrNameLst>
                                          <p:attrName>style.visibility</p:attrName>
                                        </p:attrNameLst>
                                      </p:cBhvr>
                                      <p:to>
                                        <p:strVal val="visible"/>
                                      </p:to>
                                    </p:set>
                                    <p:anim calcmode="lin" valueType="num">
                                      <p:cBhvr additive="base">
                                        <p:cTn id="11" dur="500" fill="hold"/>
                                        <p:tgtEl>
                                          <p:spTgt spid="331791"/>
                                        </p:tgtEl>
                                        <p:attrNameLst>
                                          <p:attrName>ppt_x</p:attrName>
                                        </p:attrNameLst>
                                      </p:cBhvr>
                                      <p:tavLst>
                                        <p:tav tm="0">
                                          <p:val>
                                            <p:strVal val="0-#ppt_w/2"/>
                                          </p:val>
                                        </p:tav>
                                        <p:tav tm="100000">
                                          <p:val>
                                            <p:strVal val="#ppt_x"/>
                                          </p:val>
                                        </p:tav>
                                      </p:tavLst>
                                    </p:anim>
                                    <p:anim calcmode="lin" valueType="num">
                                      <p:cBhvr additive="base">
                                        <p:cTn id="12" dur="500" fill="hold"/>
                                        <p:tgtEl>
                                          <p:spTgt spid="33179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31788"/>
                                        </p:tgtEl>
                                        <p:attrNameLst>
                                          <p:attrName>style.visibility</p:attrName>
                                        </p:attrNameLst>
                                      </p:cBhvr>
                                      <p:to>
                                        <p:strVal val="visible"/>
                                      </p:to>
                                    </p:set>
                                    <p:anim calcmode="lin" valueType="num">
                                      <p:cBhvr additive="base">
                                        <p:cTn id="16" dur="500" fill="hold"/>
                                        <p:tgtEl>
                                          <p:spTgt spid="331788"/>
                                        </p:tgtEl>
                                        <p:attrNameLst>
                                          <p:attrName>ppt_x</p:attrName>
                                        </p:attrNameLst>
                                      </p:cBhvr>
                                      <p:tavLst>
                                        <p:tav tm="0">
                                          <p:val>
                                            <p:strVal val="1+#ppt_w/2"/>
                                          </p:val>
                                        </p:tav>
                                        <p:tav tm="100000">
                                          <p:val>
                                            <p:strVal val="#ppt_x"/>
                                          </p:val>
                                        </p:tav>
                                      </p:tavLst>
                                    </p:anim>
                                    <p:anim calcmode="lin" valueType="num">
                                      <p:cBhvr additive="base">
                                        <p:cTn id="17" dur="500" fill="hold"/>
                                        <p:tgtEl>
                                          <p:spTgt spid="3317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8" grpId="0"/>
      <p:bldP spid="331790" grpId="0"/>
      <p:bldP spid="33179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32812" name="Rectangle 12"/>
          <p:cNvSpPr/>
          <p:nvPr/>
        </p:nvSpPr>
        <p:spPr>
          <a:xfrm>
            <a:off x="609600" y="2093913"/>
            <a:ext cx="7924800" cy="39258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50000"/>
              </a:lnSpc>
              <a:spcBef>
                <a:spcPct val="0"/>
              </a:spcBef>
              <a:buClrTx/>
              <a:buSzTx/>
              <a:buFontTx/>
              <a:buNone/>
            </a:pPr>
            <a:r>
              <a:rPr lang="en-US" altLang="zh-CN" sz="2400" dirty="0">
                <a:solidFill>
                  <a:schemeClr val="accent2"/>
                </a:solidFill>
              </a:rPr>
              <a:t>   </a:t>
            </a:r>
            <a:r>
              <a:rPr lang="en-US" altLang="zh-CN" sz="2400" b="1" dirty="0"/>
              <a:t>⑷</a:t>
            </a:r>
            <a:r>
              <a:rPr lang="zh-CN" altLang="en-US" sz="2400" b="1" dirty="0"/>
              <a:t>条例第二十三条明确：危险化学品专用仓库，应当符合国家标准对</a:t>
            </a:r>
            <a:r>
              <a:rPr lang="zh-CN" altLang="en-US" sz="2400" b="1" dirty="0">
                <a:solidFill>
                  <a:srgbClr val="0000CC"/>
                </a:solidFill>
              </a:rPr>
              <a:t>安全</a:t>
            </a:r>
            <a:r>
              <a:rPr lang="zh-CN" altLang="en-US" sz="2400" b="1" dirty="0"/>
              <a:t>、</a:t>
            </a:r>
            <a:r>
              <a:rPr lang="zh-CN" altLang="en-US" sz="2400" b="1" dirty="0">
                <a:solidFill>
                  <a:srgbClr val="0000CC"/>
                </a:solidFill>
              </a:rPr>
              <a:t>消防</a:t>
            </a:r>
            <a:r>
              <a:rPr lang="zh-CN" altLang="en-US" sz="2400" b="1" dirty="0"/>
              <a:t>的要求，设置明显</a:t>
            </a:r>
            <a:r>
              <a:rPr lang="zh-CN" altLang="en-US" sz="2400" b="1" dirty="0">
                <a:solidFill>
                  <a:srgbClr val="0000CC"/>
                </a:solidFill>
              </a:rPr>
              <a:t>标志</a:t>
            </a:r>
            <a:r>
              <a:rPr lang="zh-CN" altLang="en-US" sz="2400" b="1" dirty="0"/>
              <a:t>。危险化学品专用仓库的储存设备和安全设施应当定期检测。</a:t>
            </a:r>
            <a:endParaRPr lang="zh-CN" altLang="en-US" sz="2400" b="1" dirty="0"/>
          </a:p>
          <a:p>
            <a:pPr marL="0" lvl="0" indent="381000" algn="just">
              <a:lnSpc>
                <a:spcPct val="150000"/>
              </a:lnSpc>
              <a:spcBef>
                <a:spcPct val="0"/>
              </a:spcBef>
              <a:buClrTx/>
              <a:buSzTx/>
              <a:buFontTx/>
              <a:buNone/>
            </a:pPr>
            <a:r>
              <a:rPr lang="zh-CN" altLang="en-US" sz="2400" b="1" dirty="0"/>
              <a:t>   储存的危险化学品应有明显的标志，标志应符合</a:t>
            </a:r>
            <a:r>
              <a:rPr lang="en-US" altLang="zh-CN" sz="2400" b="1" dirty="0">
                <a:solidFill>
                  <a:srgbClr val="0000CC"/>
                </a:solidFill>
              </a:rPr>
              <a:t>GB l90</a:t>
            </a:r>
            <a:r>
              <a:rPr lang="zh-CN" altLang="en-US" sz="2400" b="1" dirty="0"/>
              <a:t>的规定。</a:t>
            </a:r>
            <a:endParaRPr lang="zh-CN" altLang="en-US" sz="2400" b="1" dirty="0"/>
          </a:p>
          <a:p>
            <a:pPr marL="0" lvl="0" indent="381000" algn="just">
              <a:lnSpc>
                <a:spcPct val="150000"/>
              </a:lnSpc>
              <a:spcBef>
                <a:spcPct val="0"/>
              </a:spcBef>
              <a:buClrTx/>
              <a:buSzTx/>
              <a:buFontTx/>
              <a:buNone/>
            </a:pPr>
            <a:r>
              <a:rPr lang="zh-CN" altLang="en-US" sz="2400" b="1" dirty="0"/>
              <a:t>   同一区域贮存两种和两种以上不同级别的危险品时，应按最高等级危险物品的性能标志。</a:t>
            </a:r>
            <a:endParaRPr lang="zh-CN" altLang="en-US" sz="2400" b="1" dirty="0">
              <a:solidFill>
                <a:schemeClr val="accent2"/>
              </a:solidFill>
            </a:endParaRPr>
          </a:p>
        </p:txBody>
      </p:sp>
      <p:sp>
        <p:nvSpPr>
          <p:cNvPr id="332814" name="Rectangle 14"/>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㈠ </a:t>
            </a:r>
            <a:r>
              <a:rPr lang="zh-CN" altLang="en-US" sz="2400" b="1" dirty="0">
                <a:solidFill>
                  <a:srgbClr val="FF3300"/>
                </a:solidFill>
              </a:rPr>
              <a:t>储存要求：</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12</a:t>
            </a:r>
            <a:r>
              <a:rPr lang="zh-CN" altLang="en-US" sz="2400" b="1" dirty="0">
                <a:solidFill>
                  <a:srgbClr val="FF3300"/>
                </a:solidFill>
              </a:rPr>
              <a:t>条）</a:t>
            </a:r>
            <a:endParaRPr lang="zh-CN" altLang="en-US" sz="2400" b="1" dirty="0">
              <a:solidFill>
                <a:srgbClr val="FF3300"/>
              </a:solidFill>
            </a:endParaRPr>
          </a:p>
        </p:txBody>
      </p:sp>
      <p:sp>
        <p:nvSpPr>
          <p:cNvPr id="332815"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2814"/>
                                        </p:tgtEl>
                                        <p:attrNameLst>
                                          <p:attrName>style.visibility</p:attrName>
                                        </p:attrNameLst>
                                      </p:cBhvr>
                                      <p:to>
                                        <p:strVal val="visible"/>
                                      </p:to>
                                    </p:set>
                                    <p:animEffect transition="in" filter="blinds(horizontal)">
                                      <p:cBhvr>
                                        <p:cTn id="7" dur="500"/>
                                        <p:tgtEl>
                                          <p:spTgt spid="3328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2815"/>
                                        </p:tgtEl>
                                        <p:attrNameLst>
                                          <p:attrName>style.visibility</p:attrName>
                                        </p:attrNameLst>
                                      </p:cBhvr>
                                      <p:to>
                                        <p:strVal val="visible"/>
                                      </p:to>
                                    </p:set>
                                    <p:anim calcmode="lin" valueType="num">
                                      <p:cBhvr additive="base">
                                        <p:cTn id="11" dur="500" fill="hold"/>
                                        <p:tgtEl>
                                          <p:spTgt spid="332815"/>
                                        </p:tgtEl>
                                        <p:attrNameLst>
                                          <p:attrName>ppt_x</p:attrName>
                                        </p:attrNameLst>
                                      </p:cBhvr>
                                      <p:tavLst>
                                        <p:tav tm="0">
                                          <p:val>
                                            <p:strVal val="0-#ppt_w/2"/>
                                          </p:val>
                                        </p:tav>
                                        <p:tav tm="100000">
                                          <p:val>
                                            <p:strVal val="#ppt_x"/>
                                          </p:val>
                                        </p:tav>
                                      </p:tavLst>
                                    </p:anim>
                                    <p:anim calcmode="lin" valueType="num">
                                      <p:cBhvr additive="base">
                                        <p:cTn id="12" dur="500" fill="hold"/>
                                        <p:tgtEl>
                                          <p:spTgt spid="3328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32812"/>
                                        </p:tgtEl>
                                        <p:attrNameLst>
                                          <p:attrName>style.visibility</p:attrName>
                                        </p:attrNameLst>
                                      </p:cBhvr>
                                      <p:to>
                                        <p:strVal val="visible"/>
                                      </p:to>
                                    </p:set>
                                    <p:anim calcmode="lin" valueType="num">
                                      <p:cBhvr additive="base">
                                        <p:cTn id="16" dur="500" fill="hold"/>
                                        <p:tgtEl>
                                          <p:spTgt spid="332812"/>
                                        </p:tgtEl>
                                        <p:attrNameLst>
                                          <p:attrName>ppt_x</p:attrName>
                                        </p:attrNameLst>
                                      </p:cBhvr>
                                      <p:tavLst>
                                        <p:tav tm="0">
                                          <p:val>
                                            <p:strVal val="#ppt_x"/>
                                          </p:val>
                                        </p:tav>
                                        <p:tav tm="100000">
                                          <p:val>
                                            <p:strVal val="#ppt_x"/>
                                          </p:val>
                                        </p:tav>
                                      </p:tavLst>
                                    </p:anim>
                                    <p:anim calcmode="lin" valueType="num">
                                      <p:cBhvr additive="base">
                                        <p:cTn id="17" dur="500" fill="hold"/>
                                        <p:tgtEl>
                                          <p:spTgt spid="3328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12" grpId="0"/>
      <p:bldP spid="332814" grpId="0"/>
      <p:bldP spid="3328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33836" name="Rectangle 12"/>
          <p:cNvSpPr/>
          <p:nvPr/>
        </p:nvSpPr>
        <p:spPr>
          <a:xfrm>
            <a:off x="533400" y="2365375"/>
            <a:ext cx="8001000" cy="2282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50000"/>
              </a:lnSpc>
              <a:spcBef>
                <a:spcPct val="0"/>
              </a:spcBef>
              <a:buClrTx/>
              <a:buSzTx/>
              <a:buFontTx/>
              <a:buNone/>
            </a:pPr>
            <a:r>
              <a:rPr lang="en-US" altLang="zh-CN" sz="2400" b="1" dirty="0">
                <a:solidFill>
                  <a:schemeClr val="accent2"/>
                </a:solidFill>
              </a:rPr>
              <a:t>    </a:t>
            </a:r>
            <a:r>
              <a:rPr lang="en-US" altLang="zh-CN" sz="2400" b="1" dirty="0"/>
              <a:t>⑸《</a:t>
            </a:r>
            <a:r>
              <a:rPr lang="zh-CN" altLang="en-US" sz="2400" b="1" dirty="0"/>
              <a:t>条例</a:t>
            </a:r>
            <a:r>
              <a:rPr lang="en-US" altLang="zh-CN" sz="2400" b="1" dirty="0"/>
              <a:t>》</a:t>
            </a:r>
            <a:r>
              <a:rPr lang="zh-CN" altLang="en-US" sz="2400" b="1" dirty="0"/>
              <a:t>第四十八条规定：危险化学品生产、储存企业以及使用剧毒化学品和数量构成重大危险源的其他危险化学品的单位，应当向国务院经济贸易综合管理部门负责</a:t>
            </a:r>
            <a:r>
              <a:rPr lang="zh-CN" altLang="en-US" sz="2400" b="1" dirty="0">
                <a:solidFill>
                  <a:srgbClr val="0000CC"/>
                </a:solidFill>
              </a:rPr>
              <a:t>危险化学品登记</a:t>
            </a:r>
            <a:r>
              <a:rPr lang="zh-CN" altLang="en-US" sz="2400" b="1" dirty="0"/>
              <a:t>的机构办理危险化学品登记。</a:t>
            </a:r>
            <a:endParaRPr lang="zh-CN" altLang="en-US" sz="2400" b="1" dirty="0"/>
          </a:p>
        </p:txBody>
      </p:sp>
      <p:sp>
        <p:nvSpPr>
          <p:cNvPr id="333838" name="Rectangle 14"/>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㈠ </a:t>
            </a:r>
            <a:r>
              <a:rPr lang="zh-CN" altLang="en-US" sz="2400" b="1" dirty="0">
                <a:solidFill>
                  <a:srgbClr val="FF3300"/>
                </a:solidFill>
              </a:rPr>
              <a:t>储存要求：</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12</a:t>
            </a:r>
            <a:r>
              <a:rPr lang="zh-CN" altLang="en-US" sz="2400" b="1" dirty="0">
                <a:solidFill>
                  <a:srgbClr val="FF3300"/>
                </a:solidFill>
              </a:rPr>
              <a:t>条）</a:t>
            </a:r>
            <a:endParaRPr lang="zh-CN" altLang="en-US" sz="2400" b="1" dirty="0">
              <a:solidFill>
                <a:srgbClr val="FF3300"/>
              </a:solidFill>
            </a:endParaRPr>
          </a:p>
        </p:txBody>
      </p:sp>
      <p:sp>
        <p:nvSpPr>
          <p:cNvPr id="333839"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3838"/>
                                        </p:tgtEl>
                                        <p:attrNameLst>
                                          <p:attrName>style.visibility</p:attrName>
                                        </p:attrNameLst>
                                      </p:cBhvr>
                                      <p:to>
                                        <p:strVal val="visible"/>
                                      </p:to>
                                    </p:set>
                                    <p:animEffect transition="in" filter="blinds(horizontal)">
                                      <p:cBhvr>
                                        <p:cTn id="7" dur="500"/>
                                        <p:tgtEl>
                                          <p:spTgt spid="3338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3839"/>
                                        </p:tgtEl>
                                        <p:attrNameLst>
                                          <p:attrName>style.visibility</p:attrName>
                                        </p:attrNameLst>
                                      </p:cBhvr>
                                      <p:to>
                                        <p:strVal val="visible"/>
                                      </p:to>
                                    </p:set>
                                    <p:anim calcmode="lin" valueType="num">
                                      <p:cBhvr additive="base">
                                        <p:cTn id="11" dur="500" fill="hold"/>
                                        <p:tgtEl>
                                          <p:spTgt spid="333839"/>
                                        </p:tgtEl>
                                        <p:attrNameLst>
                                          <p:attrName>ppt_x</p:attrName>
                                        </p:attrNameLst>
                                      </p:cBhvr>
                                      <p:tavLst>
                                        <p:tav tm="0">
                                          <p:val>
                                            <p:strVal val="0-#ppt_w/2"/>
                                          </p:val>
                                        </p:tav>
                                        <p:tav tm="100000">
                                          <p:val>
                                            <p:strVal val="#ppt_x"/>
                                          </p:val>
                                        </p:tav>
                                      </p:tavLst>
                                    </p:anim>
                                    <p:anim calcmode="lin" valueType="num">
                                      <p:cBhvr additive="base">
                                        <p:cTn id="12" dur="500" fill="hold"/>
                                        <p:tgtEl>
                                          <p:spTgt spid="3338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5" fill="hold" grpId="0" nodeType="afterEffect">
                                  <p:stCondLst>
                                    <p:cond delay="0"/>
                                  </p:stCondLst>
                                  <p:childTnLst>
                                    <p:set>
                                      <p:cBhvr>
                                        <p:cTn id="15" dur="1" fill="hold">
                                          <p:stCondLst>
                                            <p:cond delay="0"/>
                                          </p:stCondLst>
                                        </p:cTn>
                                        <p:tgtEl>
                                          <p:spTgt spid="333836"/>
                                        </p:tgtEl>
                                        <p:attrNameLst>
                                          <p:attrName>style.visibility</p:attrName>
                                        </p:attrNameLst>
                                      </p:cBhvr>
                                      <p:to>
                                        <p:strVal val="visible"/>
                                      </p:to>
                                    </p:set>
                                    <p:animEffect transition="in" filter="blinds(vertical)">
                                      <p:cBhvr>
                                        <p:cTn id="16" dur="500"/>
                                        <p:tgtEl>
                                          <p:spTgt spid="333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6" grpId="0"/>
      <p:bldP spid="333838" grpId="0"/>
      <p:bldP spid="3338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34860" name="Rectangle 12"/>
          <p:cNvSpPr/>
          <p:nvPr/>
        </p:nvSpPr>
        <p:spPr>
          <a:xfrm>
            <a:off x="533400" y="2441575"/>
            <a:ext cx="7924800" cy="2282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50000"/>
              </a:lnSpc>
              <a:spcBef>
                <a:spcPct val="0"/>
              </a:spcBef>
              <a:buClrTx/>
              <a:buSzTx/>
              <a:buFontTx/>
              <a:buNone/>
            </a:pPr>
            <a:r>
              <a:rPr lang="en-US" altLang="zh-CN" sz="2400" b="1" dirty="0">
                <a:solidFill>
                  <a:schemeClr val="accent2"/>
                </a:solidFill>
              </a:rPr>
              <a:t>    </a:t>
            </a:r>
            <a:r>
              <a:rPr lang="en-US" altLang="zh-CN" sz="2400" b="1" dirty="0"/>
              <a:t>⑹GB 15603-1995</a:t>
            </a:r>
            <a:r>
              <a:rPr lang="zh-CN" altLang="en-US" sz="2400" b="1" dirty="0"/>
              <a:t>常用危险化学品</a:t>
            </a:r>
            <a:r>
              <a:rPr lang="zh-CN" altLang="en-US" sz="2400" b="1" dirty="0">
                <a:solidFill>
                  <a:srgbClr val="0000CC"/>
                </a:solidFill>
              </a:rPr>
              <a:t>贮存通则</a:t>
            </a:r>
            <a:r>
              <a:rPr lang="zh-CN" altLang="en-US" sz="2400" b="1" dirty="0"/>
              <a:t>要求：储存危险化学品的仓库必须</a:t>
            </a:r>
            <a:r>
              <a:rPr lang="zh-CN" altLang="en-US" sz="2400" b="1" dirty="0">
                <a:solidFill>
                  <a:srgbClr val="0000CC"/>
                </a:solidFill>
              </a:rPr>
              <a:t>配备</a:t>
            </a:r>
            <a:r>
              <a:rPr lang="zh-CN" altLang="en-US" sz="2400" b="1" dirty="0"/>
              <a:t>有专业知识的</a:t>
            </a:r>
            <a:r>
              <a:rPr lang="zh-CN" altLang="en-US" sz="2400" b="1" dirty="0">
                <a:solidFill>
                  <a:srgbClr val="0000CC"/>
                </a:solidFill>
              </a:rPr>
              <a:t>技术人员</a:t>
            </a:r>
            <a:r>
              <a:rPr lang="zh-CN" altLang="en-US" sz="2400" b="1" dirty="0"/>
              <a:t>，其仓库及场所应设专人管理，管理人员必须配备可靠的个人</a:t>
            </a:r>
            <a:r>
              <a:rPr lang="zh-CN" altLang="en-US" sz="2400" b="1" dirty="0">
                <a:solidFill>
                  <a:srgbClr val="0000CC"/>
                </a:solidFill>
              </a:rPr>
              <a:t>安全防护用品</a:t>
            </a:r>
            <a:r>
              <a:rPr lang="zh-CN" altLang="en-US" sz="2400" b="1" dirty="0"/>
              <a:t>。</a:t>
            </a:r>
            <a:endParaRPr lang="zh-CN" altLang="en-US" sz="2400" b="1" dirty="0"/>
          </a:p>
        </p:txBody>
      </p:sp>
      <p:sp>
        <p:nvSpPr>
          <p:cNvPr id="334862" name="Rectangle 14"/>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㈠ </a:t>
            </a:r>
            <a:r>
              <a:rPr lang="zh-CN" altLang="en-US" sz="2400" b="1" dirty="0">
                <a:solidFill>
                  <a:srgbClr val="FF3300"/>
                </a:solidFill>
              </a:rPr>
              <a:t>储存要求：</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12</a:t>
            </a:r>
            <a:r>
              <a:rPr lang="zh-CN" altLang="en-US" sz="2400" b="1" dirty="0">
                <a:solidFill>
                  <a:srgbClr val="FF3300"/>
                </a:solidFill>
              </a:rPr>
              <a:t>条）</a:t>
            </a:r>
            <a:endParaRPr lang="zh-CN" altLang="en-US" sz="2400" b="1" dirty="0">
              <a:solidFill>
                <a:srgbClr val="FF3300"/>
              </a:solidFill>
            </a:endParaRPr>
          </a:p>
        </p:txBody>
      </p:sp>
      <p:sp>
        <p:nvSpPr>
          <p:cNvPr id="334863"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4862"/>
                                        </p:tgtEl>
                                        <p:attrNameLst>
                                          <p:attrName>style.visibility</p:attrName>
                                        </p:attrNameLst>
                                      </p:cBhvr>
                                      <p:to>
                                        <p:strVal val="visible"/>
                                      </p:to>
                                    </p:set>
                                    <p:animEffect transition="in" filter="blinds(horizontal)">
                                      <p:cBhvr>
                                        <p:cTn id="7" dur="500"/>
                                        <p:tgtEl>
                                          <p:spTgt spid="33486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4863"/>
                                        </p:tgtEl>
                                        <p:attrNameLst>
                                          <p:attrName>style.visibility</p:attrName>
                                        </p:attrNameLst>
                                      </p:cBhvr>
                                      <p:to>
                                        <p:strVal val="visible"/>
                                      </p:to>
                                    </p:set>
                                    <p:anim calcmode="lin" valueType="num">
                                      <p:cBhvr additive="base">
                                        <p:cTn id="11" dur="500" fill="hold"/>
                                        <p:tgtEl>
                                          <p:spTgt spid="334863"/>
                                        </p:tgtEl>
                                        <p:attrNameLst>
                                          <p:attrName>ppt_x</p:attrName>
                                        </p:attrNameLst>
                                      </p:cBhvr>
                                      <p:tavLst>
                                        <p:tav tm="0">
                                          <p:val>
                                            <p:strVal val="0-#ppt_w/2"/>
                                          </p:val>
                                        </p:tav>
                                        <p:tav tm="100000">
                                          <p:val>
                                            <p:strVal val="#ppt_x"/>
                                          </p:val>
                                        </p:tav>
                                      </p:tavLst>
                                    </p:anim>
                                    <p:anim calcmode="lin" valueType="num">
                                      <p:cBhvr additive="base">
                                        <p:cTn id="12" dur="500" fill="hold"/>
                                        <p:tgtEl>
                                          <p:spTgt spid="33486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34860"/>
                                        </p:tgtEl>
                                        <p:attrNameLst>
                                          <p:attrName>style.visibility</p:attrName>
                                        </p:attrNameLst>
                                      </p:cBhvr>
                                      <p:to>
                                        <p:strVal val="visible"/>
                                      </p:to>
                                    </p:set>
                                    <p:anim calcmode="lin" valueType="num">
                                      <p:cBhvr additive="base">
                                        <p:cTn id="16" dur="500" fill="hold"/>
                                        <p:tgtEl>
                                          <p:spTgt spid="334860"/>
                                        </p:tgtEl>
                                        <p:attrNameLst>
                                          <p:attrName>ppt_x</p:attrName>
                                        </p:attrNameLst>
                                      </p:cBhvr>
                                      <p:tavLst>
                                        <p:tav tm="0">
                                          <p:val>
                                            <p:strVal val="0-#ppt_w/2"/>
                                          </p:val>
                                        </p:tav>
                                        <p:tav tm="100000">
                                          <p:val>
                                            <p:strVal val="#ppt_x"/>
                                          </p:val>
                                        </p:tav>
                                      </p:tavLst>
                                    </p:anim>
                                    <p:anim calcmode="lin" valueType="num">
                                      <p:cBhvr additive="base">
                                        <p:cTn id="17" dur="500" fill="hold"/>
                                        <p:tgtEl>
                                          <p:spTgt spid="3348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0" grpId="0"/>
      <p:bldP spid="334862" grpId="0"/>
      <p:bldP spid="33486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35884" name="Rectangle 12"/>
          <p:cNvSpPr/>
          <p:nvPr/>
        </p:nvSpPr>
        <p:spPr>
          <a:xfrm>
            <a:off x="609600" y="2593975"/>
            <a:ext cx="7924800" cy="2282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spcBef>
                <a:spcPct val="0"/>
              </a:spcBef>
              <a:buClrTx/>
              <a:buSzTx/>
              <a:buFontTx/>
              <a:buNone/>
            </a:pPr>
            <a:r>
              <a:rPr lang="en-US" altLang="zh-CN" sz="2400" b="1" dirty="0">
                <a:solidFill>
                  <a:schemeClr val="accent2"/>
                </a:solidFill>
              </a:rPr>
              <a:t>    </a:t>
            </a:r>
            <a:r>
              <a:rPr lang="en-US" altLang="zh-CN" sz="2400" b="1" dirty="0"/>
              <a:t>⑺ </a:t>
            </a:r>
            <a:r>
              <a:rPr lang="zh-CN" altLang="en-US" sz="2400" b="1" dirty="0"/>
              <a:t>危险化学品</a:t>
            </a:r>
            <a:r>
              <a:rPr lang="zh-CN" altLang="en-US" sz="2400" b="1" dirty="0">
                <a:solidFill>
                  <a:srgbClr val="0000CC"/>
                </a:solidFill>
              </a:rPr>
              <a:t>露天堆放</a:t>
            </a:r>
            <a:r>
              <a:rPr lang="zh-CN" altLang="en-US" sz="2400" b="1" dirty="0"/>
              <a:t>，应符合防火、防爆的安全要求，爆炸性物品、一级易燃物品、遇湿燃烧物品、剧毒物品不得露天堆放。</a:t>
            </a:r>
            <a:endParaRPr lang="zh-CN" altLang="en-US" sz="2400" b="1" dirty="0"/>
          </a:p>
          <a:p>
            <a:pPr marL="0" lvl="0" indent="381000" algn="just">
              <a:spcBef>
                <a:spcPct val="0"/>
              </a:spcBef>
              <a:buClrTx/>
              <a:buSzTx/>
              <a:buFontTx/>
              <a:buNone/>
            </a:pPr>
            <a:endParaRPr lang="zh-CN" altLang="en-US" sz="2400" b="1" dirty="0"/>
          </a:p>
          <a:p>
            <a:pPr marL="0" lvl="0" indent="381000" algn="just">
              <a:spcBef>
                <a:spcPct val="0"/>
              </a:spcBef>
              <a:buClrTx/>
              <a:buSzTx/>
              <a:buFontTx/>
              <a:buNone/>
            </a:pPr>
            <a:r>
              <a:rPr lang="zh-CN" altLang="en-US" sz="2400" b="1" dirty="0"/>
              <a:t>   ⑻危险化学品分类按国家标准</a:t>
            </a:r>
            <a:r>
              <a:rPr lang="en-US" altLang="zh-CN" sz="2400" b="1" dirty="0"/>
              <a:t>GB l3690</a:t>
            </a:r>
            <a:r>
              <a:rPr lang="zh-CN" altLang="en-US" sz="2400" b="1" dirty="0"/>
              <a:t>的规定分为八类。</a:t>
            </a:r>
            <a:r>
              <a:rPr lang="zh-CN" altLang="en-US" sz="2400" b="1" dirty="0">
                <a:solidFill>
                  <a:schemeClr val="accent2"/>
                </a:solidFill>
              </a:rPr>
              <a:t> </a:t>
            </a:r>
            <a:endParaRPr lang="zh-CN" altLang="en-US" sz="2400" b="1" dirty="0">
              <a:solidFill>
                <a:schemeClr val="accent2"/>
              </a:solidFill>
            </a:endParaRPr>
          </a:p>
        </p:txBody>
      </p:sp>
      <p:sp>
        <p:nvSpPr>
          <p:cNvPr id="335886" name="Rectangle 14"/>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㈠ </a:t>
            </a:r>
            <a:r>
              <a:rPr lang="zh-CN" altLang="en-US" sz="2400" b="1" dirty="0">
                <a:solidFill>
                  <a:srgbClr val="FF3300"/>
                </a:solidFill>
              </a:rPr>
              <a:t>储存要求：</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12</a:t>
            </a:r>
            <a:r>
              <a:rPr lang="zh-CN" altLang="en-US" sz="2400" b="1" dirty="0">
                <a:solidFill>
                  <a:srgbClr val="FF3300"/>
                </a:solidFill>
              </a:rPr>
              <a:t>条）</a:t>
            </a:r>
            <a:endParaRPr lang="zh-CN" altLang="en-US" sz="2400" b="1" dirty="0">
              <a:solidFill>
                <a:srgbClr val="FF3300"/>
              </a:solidFill>
            </a:endParaRPr>
          </a:p>
        </p:txBody>
      </p:sp>
      <p:sp>
        <p:nvSpPr>
          <p:cNvPr id="335887"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5886"/>
                                        </p:tgtEl>
                                        <p:attrNameLst>
                                          <p:attrName>style.visibility</p:attrName>
                                        </p:attrNameLst>
                                      </p:cBhvr>
                                      <p:to>
                                        <p:strVal val="visible"/>
                                      </p:to>
                                    </p:set>
                                    <p:animEffect transition="in" filter="blinds(horizontal)">
                                      <p:cBhvr>
                                        <p:cTn id="7" dur="500"/>
                                        <p:tgtEl>
                                          <p:spTgt spid="33588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5887"/>
                                        </p:tgtEl>
                                        <p:attrNameLst>
                                          <p:attrName>style.visibility</p:attrName>
                                        </p:attrNameLst>
                                      </p:cBhvr>
                                      <p:to>
                                        <p:strVal val="visible"/>
                                      </p:to>
                                    </p:set>
                                    <p:anim calcmode="lin" valueType="num">
                                      <p:cBhvr additive="base">
                                        <p:cTn id="11" dur="500" fill="hold"/>
                                        <p:tgtEl>
                                          <p:spTgt spid="335887"/>
                                        </p:tgtEl>
                                        <p:attrNameLst>
                                          <p:attrName>ppt_x</p:attrName>
                                        </p:attrNameLst>
                                      </p:cBhvr>
                                      <p:tavLst>
                                        <p:tav tm="0">
                                          <p:val>
                                            <p:strVal val="0-#ppt_w/2"/>
                                          </p:val>
                                        </p:tav>
                                        <p:tav tm="100000">
                                          <p:val>
                                            <p:strVal val="#ppt_x"/>
                                          </p:val>
                                        </p:tav>
                                      </p:tavLst>
                                    </p:anim>
                                    <p:anim calcmode="lin" valueType="num">
                                      <p:cBhvr additive="base">
                                        <p:cTn id="12" dur="500" fill="hold"/>
                                        <p:tgtEl>
                                          <p:spTgt spid="33588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335884"/>
                                        </p:tgtEl>
                                        <p:attrNameLst>
                                          <p:attrName>style.visibility</p:attrName>
                                        </p:attrNameLst>
                                      </p:cBhvr>
                                      <p:to>
                                        <p:strVal val="visible"/>
                                      </p:to>
                                    </p:set>
                                    <p:animEffect transition="in" filter="checkerboard(across)">
                                      <p:cBhvr>
                                        <p:cTn id="16" dur="500"/>
                                        <p:tgtEl>
                                          <p:spTgt spid="335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4" grpId="0"/>
      <p:bldP spid="335886" grpId="0"/>
      <p:bldP spid="3358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80588" name="Text Box 12"/>
          <p:cNvSpPr txBox="1"/>
          <p:nvPr/>
        </p:nvSpPr>
        <p:spPr>
          <a:xfrm>
            <a:off x="381000" y="1524000"/>
            <a:ext cx="8458200" cy="3670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40000"/>
              </a:lnSpc>
              <a:spcBef>
                <a:spcPct val="0"/>
              </a:spcBef>
              <a:buClrTx/>
              <a:buSzTx/>
              <a:buFontTx/>
              <a:buNone/>
            </a:pPr>
            <a:r>
              <a:rPr lang="en-US" altLang="zh-CN" sz="2400" b="1" dirty="0">
                <a:solidFill>
                  <a:srgbClr val="FF0000"/>
                </a:solidFill>
              </a:rPr>
              <a:t>    </a:t>
            </a:r>
            <a:r>
              <a:rPr lang="zh-CN" altLang="en-US" sz="2400" b="1" dirty="0">
                <a:solidFill>
                  <a:srgbClr val="FF0000"/>
                </a:solidFill>
              </a:rPr>
              <a:t>整装储存</a:t>
            </a:r>
            <a:r>
              <a:rPr lang="zh-CN" altLang="en-US" sz="2400" b="1" dirty="0"/>
              <a:t>是将物品装于小型容器或包件中储存。如各种袋装、桶装、箱装或钢瓶装的物品。这种储存往往存放的品种多，物品的性质复杂，比较难管理。</a:t>
            </a:r>
            <a:endParaRPr lang="zh-CN" altLang="en-US" sz="2400" b="1" dirty="0"/>
          </a:p>
          <a:p>
            <a:pPr marL="0" lvl="0" indent="0" algn="just" eaLnBrk="1" hangingPunct="1">
              <a:lnSpc>
                <a:spcPct val="140000"/>
              </a:lnSpc>
              <a:spcBef>
                <a:spcPct val="0"/>
              </a:spcBef>
              <a:buClrTx/>
              <a:buSzTx/>
              <a:buFontTx/>
              <a:buNone/>
            </a:pPr>
            <a:endParaRPr lang="zh-CN" altLang="en-US" sz="2400" b="1" dirty="0"/>
          </a:p>
          <a:p>
            <a:pPr marL="0" lvl="0" indent="0" algn="just" eaLnBrk="1" hangingPunct="1">
              <a:lnSpc>
                <a:spcPct val="140000"/>
              </a:lnSpc>
              <a:spcBef>
                <a:spcPct val="0"/>
              </a:spcBef>
              <a:buClrTx/>
              <a:buSzTx/>
              <a:buFontTx/>
              <a:buNone/>
            </a:pPr>
            <a:r>
              <a:rPr lang="zh-CN" altLang="en-US" sz="2400" b="1" dirty="0">
                <a:solidFill>
                  <a:srgbClr val="FF0000"/>
                </a:solidFill>
              </a:rPr>
              <a:t>    散装储存</a:t>
            </a:r>
            <a:r>
              <a:rPr lang="zh-CN" altLang="en-US" sz="2400" b="1" dirty="0"/>
              <a:t>是物品不带外包装的净货储存。量比较大，设备、技术条件比较复杂，如有机液体危险化学品甲苯、二甲苯、丙酮、甲醇等。一旦发生事故难以施救。   </a:t>
            </a:r>
            <a:endParaRPr lang="zh-CN" altLang="en-US" sz="2400" b="1" dirty="0"/>
          </a:p>
        </p:txBody>
      </p:sp>
      <p:sp>
        <p:nvSpPr>
          <p:cNvPr id="17412" name="Text Box 14"/>
          <p:cNvSpPr txBox="1"/>
          <p:nvPr/>
        </p:nvSpPr>
        <p:spPr>
          <a:xfrm>
            <a:off x="304800" y="484188"/>
            <a:ext cx="5791200" cy="5064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en-US" altLang="zh-CN" sz="3200" b="1" dirty="0">
                <a:solidFill>
                  <a:schemeClr val="bg1"/>
                </a:solidFill>
                <a:latin typeface="黑体" panose="02010609060101010101" pitchFamily="49" charset="-122"/>
                <a:ea typeface="黑体" panose="02010609060101010101" pitchFamily="49" charset="-122"/>
              </a:rPr>
              <a:t> </a:t>
            </a:r>
            <a:r>
              <a:rPr lang="zh-CN" altLang="en-US" sz="3200" b="1" dirty="0">
                <a:solidFill>
                  <a:schemeClr val="bg1"/>
                </a:solidFill>
                <a:latin typeface="黑体" panose="02010609060101010101" pitchFamily="49" charset="-122"/>
                <a:ea typeface="黑体" panose="02010609060101010101" pitchFamily="49" charset="-122"/>
              </a:rPr>
              <a:t>危险化学品储存</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80588"/>
                                        </p:tgtEl>
                                        <p:attrNameLst>
                                          <p:attrName>style.visibility</p:attrName>
                                        </p:attrNameLst>
                                      </p:cBhvr>
                                      <p:to>
                                        <p:strVal val="visible"/>
                                      </p:to>
                                    </p:set>
                                    <p:animEffect transition="in" filter="checkerboard(across)">
                                      <p:cBhvr>
                                        <p:cTn id="7" dur="500"/>
                                        <p:tgtEl>
                                          <p:spTgt spid="2805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36908" name="Rectangle 12"/>
          <p:cNvSpPr/>
          <p:nvPr/>
        </p:nvSpPr>
        <p:spPr>
          <a:xfrm>
            <a:off x="685800" y="2124075"/>
            <a:ext cx="7696200" cy="34417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spcBef>
                <a:spcPct val="0"/>
              </a:spcBef>
              <a:buClrTx/>
              <a:buSzTx/>
              <a:buFontTx/>
              <a:buNone/>
            </a:pPr>
            <a:r>
              <a:rPr lang="en-US" altLang="zh-CN" sz="2200" b="1" dirty="0">
                <a:solidFill>
                  <a:schemeClr val="accent2"/>
                </a:solidFill>
              </a:rPr>
              <a:t>  </a:t>
            </a:r>
            <a:r>
              <a:rPr lang="en-US" altLang="zh-CN" sz="2200" b="1" dirty="0"/>
              <a:t>⑼ </a:t>
            </a:r>
            <a:r>
              <a:rPr lang="zh-CN" altLang="en-US" sz="2200" b="1" dirty="0"/>
              <a:t>储存方式：（</a:t>
            </a:r>
            <a:r>
              <a:rPr lang="en-US" altLang="zh-CN" sz="2200" b="1" dirty="0"/>
              <a:t>GB 15603-1995</a:t>
            </a:r>
            <a:r>
              <a:rPr lang="zh-CN" altLang="en-US" sz="2200" b="1" dirty="0"/>
              <a:t>）</a:t>
            </a:r>
            <a:endParaRPr lang="zh-CN" altLang="en-US" sz="2200" b="1" dirty="0"/>
          </a:p>
          <a:p>
            <a:pPr marL="0" lvl="0" indent="381000" algn="just">
              <a:spcBef>
                <a:spcPct val="0"/>
              </a:spcBef>
              <a:buClrTx/>
              <a:buSzTx/>
              <a:buFontTx/>
              <a:buNone/>
            </a:pPr>
            <a:r>
              <a:rPr lang="zh-CN" altLang="en-US" sz="2200" b="1" dirty="0"/>
              <a:t>    化学危险品</a:t>
            </a:r>
            <a:r>
              <a:rPr lang="zh-CN" altLang="en-US" sz="2200" b="1" dirty="0">
                <a:solidFill>
                  <a:srgbClr val="0000CC"/>
                </a:solidFill>
              </a:rPr>
              <a:t>储存方式</a:t>
            </a:r>
            <a:r>
              <a:rPr lang="zh-CN" altLang="en-US" sz="2200" b="1" dirty="0"/>
              <a:t>分三种：</a:t>
            </a:r>
            <a:endParaRPr lang="zh-CN" altLang="en-US" sz="2200" b="1" dirty="0"/>
          </a:p>
          <a:p>
            <a:pPr marL="914400" lvl="2" indent="0" algn="just">
              <a:spcBef>
                <a:spcPct val="0"/>
              </a:spcBef>
              <a:buClrTx/>
              <a:buSzTx/>
              <a:buFontTx/>
              <a:buNone/>
            </a:pPr>
            <a:r>
              <a:rPr lang="zh-CN" altLang="en-US" sz="2200" b="1" dirty="0"/>
              <a:t>    </a:t>
            </a:r>
            <a:r>
              <a:rPr lang="en-US" altLang="zh-CN" sz="2200" b="1" dirty="0"/>
              <a:t>a</a:t>
            </a:r>
            <a:r>
              <a:rPr lang="zh-CN" altLang="en-US" sz="2200" b="1" dirty="0"/>
              <a:t>、隔离储存</a:t>
            </a:r>
            <a:endParaRPr lang="zh-CN" altLang="en-US" sz="2200" b="1" dirty="0"/>
          </a:p>
          <a:p>
            <a:pPr marL="914400" lvl="2" indent="0" algn="just">
              <a:spcBef>
                <a:spcPct val="0"/>
              </a:spcBef>
              <a:buClrTx/>
              <a:buSzTx/>
              <a:buFontTx/>
              <a:buNone/>
            </a:pPr>
            <a:r>
              <a:rPr lang="zh-CN" altLang="en-US" sz="2200" b="1" dirty="0"/>
              <a:t>    </a:t>
            </a:r>
            <a:r>
              <a:rPr lang="en-US" altLang="zh-CN" sz="2200" b="1" dirty="0"/>
              <a:t>b</a:t>
            </a:r>
            <a:r>
              <a:rPr lang="zh-CN" altLang="en-US" sz="2200" b="1" dirty="0"/>
              <a:t>、隔开储存</a:t>
            </a:r>
            <a:endParaRPr lang="zh-CN" altLang="en-US" sz="2200" b="1" dirty="0"/>
          </a:p>
          <a:p>
            <a:pPr marL="914400" lvl="2" indent="0" algn="just">
              <a:spcBef>
                <a:spcPct val="0"/>
              </a:spcBef>
              <a:buClrTx/>
              <a:buSzTx/>
              <a:buFontTx/>
              <a:buNone/>
            </a:pPr>
            <a:r>
              <a:rPr lang="zh-CN" altLang="en-US" sz="2200" b="1" dirty="0"/>
              <a:t>    </a:t>
            </a:r>
            <a:r>
              <a:rPr lang="en-US" altLang="zh-CN" sz="2200" b="1" dirty="0"/>
              <a:t>c</a:t>
            </a:r>
            <a:r>
              <a:rPr lang="zh-CN" altLang="en-US" sz="2200" b="1" dirty="0"/>
              <a:t>、分离储存</a:t>
            </a:r>
            <a:endParaRPr lang="zh-CN" altLang="en-US" sz="2200" b="1" dirty="0"/>
          </a:p>
          <a:p>
            <a:pPr marL="0" lvl="0" indent="381000" algn="just">
              <a:spcBef>
                <a:spcPct val="0"/>
              </a:spcBef>
              <a:buClrTx/>
              <a:buSzTx/>
              <a:buFontTx/>
              <a:buNone/>
            </a:pPr>
            <a:endParaRPr lang="zh-CN" altLang="en-US" sz="2200" b="1" dirty="0"/>
          </a:p>
          <a:p>
            <a:pPr marL="0" lvl="0" indent="381000" algn="just">
              <a:spcBef>
                <a:spcPct val="0"/>
              </a:spcBef>
              <a:buClrTx/>
              <a:buSzTx/>
              <a:buFontTx/>
              <a:buNone/>
            </a:pPr>
            <a:r>
              <a:rPr lang="zh-CN" altLang="en-US" sz="2200" b="1" dirty="0"/>
              <a:t>  ⑽ 根据危险品性能</a:t>
            </a:r>
            <a:r>
              <a:rPr lang="zh-CN" altLang="en-US" sz="2200" b="1" dirty="0">
                <a:solidFill>
                  <a:srgbClr val="0000CC"/>
                </a:solidFill>
              </a:rPr>
              <a:t>分区</a:t>
            </a:r>
            <a:r>
              <a:rPr lang="zh-CN" altLang="en-US" sz="2200" b="1" dirty="0"/>
              <a:t>、</a:t>
            </a:r>
            <a:r>
              <a:rPr lang="zh-CN" altLang="en-US" sz="2200" b="1" dirty="0">
                <a:solidFill>
                  <a:srgbClr val="0000CC"/>
                </a:solidFill>
              </a:rPr>
              <a:t>分类</a:t>
            </a:r>
            <a:r>
              <a:rPr lang="zh-CN" altLang="en-US" sz="2200" b="1" dirty="0"/>
              <a:t>、</a:t>
            </a:r>
            <a:r>
              <a:rPr lang="zh-CN" altLang="en-US" sz="2200" b="1" dirty="0">
                <a:solidFill>
                  <a:srgbClr val="0000CC"/>
                </a:solidFill>
              </a:rPr>
              <a:t>分库</a:t>
            </a:r>
            <a:r>
              <a:rPr lang="zh-CN" altLang="en-US" sz="2200" b="1" dirty="0"/>
              <a:t>储存。（</a:t>
            </a:r>
            <a:r>
              <a:rPr lang="en-US" altLang="zh-CN" sz="2200" b="1" dirty="0"/>
              <a:t>GB 15603-1995</a:t>
            </a:r>
            <a:r>
              <a:rPr lang="zh-CN" altLang="en-US" sz="2200" b="1" dirty="0"/>
              <a:t>）各类危险品不得与禁忌物料混合储存，禁忌物料配置见</a:t>
            </a:r>
            <a:r>
              <a:rPr lang="en-US" altLang="zh-CN" sz="2200" b="1" dirty="0"/>
              <a:t>《</a:t>
            </a:r>
            <a:r>
              <a:rPr lang="zh-CN" altLang="en-US" sz="2200" b="1" dirty="0"/>
              <a:t>危险化学品经营企业开业条件和技术要求</a:t>
            </a:r>
            <a:r>
              <a:rPr lang="en-US" altLang="zh-CN" sz="2200" b="1" dirty="0"/>
              <a:t>》</a:t>
            </a:r>
            <a:r>
              <a:rPr lang="zh-CN" altLang="en-US" sz="2200" b="1" dirty="0"/>
              <a:t>（</a:t>
            </a:r>
            <a:r>
              <a:rPr lang="en-US" altLang="zh-CN" sz="2200" b="1" dirty="0"/>
              <a:t>GB 18265-2000</a:t>
            </a:r>
            <a:r>
              <a:rPr lang="zh-CN" altLang="en-US" sz="2200" b="1" dirty="0"/>
              <a:t>）。</a:t>
            </a:r>
            <a:endParaRPr lang="zh-CN" altLang="en-US" sz="2200" b="1" dirty="0">
              <a:solidFill>
                <a:schemeClr val="accent2"/>
              </a:solidFill>
            </a:endParaRPr>
          </a:p>
        </p:txBody>
      </p:sp>
      <p:sp>
        <p:nvSpPr>
          <p:cNvPr id="336910" name="Rectangle 14"/>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㈠ </a:t>
            </a:r>
            <a:r>
              <a:rPr lang="zh-CN" altLang="en-US" sz="2400" b="1" dirty="0">
                <a:solidFill>
                  <a:srgbClr val="FF3300"/>
                </a:solidFill>
              </a:rPr>
              <a:t>储存要求：</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12</a:t>
            </a:r>
            <a:r>
              <a:rPr lang="zh-CN" altLang="en-US" sz="2400" b="1" dirty="0">
                <a:solidFill>
                  <a:srgbClr val="FF3300"/>
                </a:solidFill>
              </a:rPr>
              <a:t>条）</a:t>
            </a:r>
            <a:endParaRPr lang="zh-CN" altLang="en-US" sz="2400" b="1" dirty="0">
              <a:solidFill>
                <a:srgbClr val="FF3300"/>
              </a:solidFill>
            </a:endParaRPr>
          </a:p>
        </p:txBody>
      </p:sp>
      <p:sp>
        <p:nvSpPr>
          <p:cNvPr id="336911"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6910"/>
                                        </p:tgtEl>
                                        <p:attrNameLst>
                                          <p:attrName>style.visibility</p:attrName>
                                        </p:attrNameLst>
                                      </p:cBhvr>
                                      <p:to>
                                        <p:strVal val="visible"/>
                                      </p:to>
                                    </p:set>
                                    <p:animEffect transition="in" filter="blinds(horizontal)">
                                      <p:cBhvr>
                                        <p:cTn id="7" dur="500"/>
                                        <p:tgtEl>
                                          <p:spTgt spid="33691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6911"/>
                                        </p:tgtEl>
                                        <p:attrNameLst>
                                          <p:attrName>style.visibility</p:attrName>
                                        </p:attrNameLst>
                                      </p:cBhvr>
                                      <p:to>
                                        <p:strVal val="visible"/>
                                      </p:to>
                                    </p:set>
                                    <p:anim calcmode="lin" valueType="num">
                                      <p:cBhvr additive="base">
                                        <p:cTn id="11" dur="500" fill="hold"/>
                                        <p:tgtEl>
                                          <p:spTgt spid="336911"/>
                                        </p:tgtEl>
                                        <p:attrNameLst>
                                          <p:attrName>ppt_x</p:attrName>
                                        </p:attrNameLst>
                                      </p:cBhvr>
                                      <p:tavLst>
                                        <p:tav tm="0">
                                          <p:val>
                                            <p:strVal val="0-#ppt_w/2"/>
                                          </p:val>
                                        </p:tav>
                                        <p:tav tm="100000">
                                          <p:val>
                                            <p:strVal val="#ppt_x"/>
                                          </p:val>
                                        </p:tav>
                                      </p:tavLst>
                                    </p:anim>
                                    <p:anim calcmode="lin" valueType="num">
                                      <p:cBhvr additive="base">
                                        <p:cTn id="12" dur="500" fill="hold"/>
                                        <p:tgtEl>
                                          <p:spTgt spid="3369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336908"/>
                                        </p:tgtEl>
                                        <p:attrNameLst>
                                          <p:attrName>style.visibility</p:attrName>
                                        </p:attrNameLst>
                                      </p:cBhvr>
                                      <p:to>
                                        <p:strVal val="visible"/>
                                      </p:to>
                                    </p:set>
                                    <p:anim calcmode="lin" valueType="num">
                                      <p:cBhvr additive="base">
                                        <p:cTn id="16" dur="500" fill="hold"/>
                                        <p:tgtEl>
                                          <p:spTgt spid="336908"/>
                                        </p:tgtEl>
                                        <p:attrNameLst>
                                          <p:attrName>ppt_x</p:attrName>
                                        </p:attrNameLst>
                                      </p:cBhvr>
                                      <p:tavLst>
                                        <p:tav tm="0">
                                          <p:val>
                                            <p:strVal val="0-#ppt_w/2"/>
                                          </p:val>
                                        </p:tav>
                                        <p:tav tm="100000">
                                          <p:val>
                                            <p:strVal val="#ppt_x"/>
                                          </p:val>
                                        </p:tav>
                                      </p:tavLst>
                                    </p:anim>
                                    <p:anim calcmode="lin" valueType="num">
                                      <p:cBhvr additive="base">
                                        <p:cTn id="17" dur="500" fill="hold"/>
                                        <p:tgtEl>
                                          <p:spTgt spid="3369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8" grpId="0"/>
      <p:bldP spid="336910" grpId="0"/>
      <p:bldP spid="3369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38956" name="Rectangle 12"/>
          <p:cNvSpPr/>
          <p:nvPr/>
        </p:nvSpPr>
        <p:spPr>
          <a:xfrm>
            <a:off x="609600" y="2120900"/>
            <a:ext cx="8001000" cy="4181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40000"/>
              </a:lnSpc>
              <a:spcBef>
                <a:spcPct val="0"/>
              </a:spcBef>
              <a:buClrTx/>
              <a:buSzTx/>
              <a:buFontTx/>
              <a:buNone/>
            </a:pPr>
            <a:r>
              <a:rPr lang="en-US" altLang="zh-CN" sz="2400" b="1" dirty="0">
                <a:solidFill>
                  <a:schemeClr val="accent2"/>
                </a:solidFill>
              </a:rPr>
              <a:t>  </a:t>
            </a:r>
            <a:r>
              <a:rPr lang="en-US" altLang="zh-CN" sz="2400" b="1" dirty="0"/>
              <a:t>⑾</a:t>
            </a:r>
            <a:r>
              <a:rPr lang="zh-CN" altLang="en-US" sz="2400" b="1" dirty="0"/>
              <a:t>储存危险化学品的建筑物、区域内</a:t>
            </a:r>
            <a:r>
              <a:rPr lang="zh-CN" altLang="en-US" sz="2400" b="1" dirty="0">
                <a:solidFill>
                  <a:srgbClr val="0000CC"/>
                </a:solidFill>
              </a:rPr>
              <a:t>严禁吸烟</a:t>
            </a:r>
            <a:r>
              <a:rPr lang="zh-CN" altLang="en-US" sz="2400" b="1" dirty="0"/>
              <a:t>和使用</a:t>
            </a:r>
            <a:r>
              <a:rPr lang="zh-CN" altLang="en-US" sz="2400" b="1" dirty="0">
                <a:solidFill>
                  <a:srgbClr val="0000CC"/>
                </a:solidFill>
              </a:rPr>
              <a:t>明火</a:t>
            </a:r>
            <a:r>
              <a:rPr lang="zh-CN" altLang="en-US" sz="2400" b="1" dirty="0"/>
              <a:t>。</a:t>
            </a:r>
            <a:endParaRPr lang="zh-CN" altLang="en-US" sz="2400" b="1" dirty="0"/>
          </a:p>
          <a:p>
            <a:pPr marL="0" lvl="0" indent="381000" algn="just">
              <a:lnSpc>
                <a:spcPct val="140000"/>
              </a:lnSpc>
              <a:spcBef>
                <a:spcPct val="0"/>
              </a:spcBef>
              <a:buClrTx/>
              <a:buSzTx/>
              <a:buFontTx/>
              <a:buNone/>
            </a:pPr>
            <a:r>
              <a:rPr lang="zh-CN" altLang="en-US" sz="2400" b="1" dirty="0"/>
              <a:t>   ⑿</a:t>
            </a:r>
            <a:r>
              <a:rPr lang="en-US" altLang="zh-CN" sz="2400" b="1" dirty="0"/>
              <a:t>《</a:t>
            </a:r>
            <a:r>
              <a:rPr lang="zh-CN" altLang="en-US" sz="2400" b="1" dirty="0"/>
              <a:t>条例</a:t>
            </a:r>
            <a:r>
              <a:rPr lang="en-US" altLang="zh-CN" sz="2400" b="1" dirty="0"/>
              <a:t>》</a:t>
            </a:r>
            <a:r>
              <a:rPr lang="zh-CN" altLang="en-US" sz="2400" b="1" dirty="0"/>
              <a:t>第五十条明确：危险化学品单位应当制定本单位事故</a:t>
            </a:r>
            <a:r>
              <a:rPr lang="zh-CN" altLang="en-US" sz="2400" b="1" dirty="0">
                <a:solidFill>
                  <a:srgbClr val="0000CC"/>
                </a:solidFill>
              </a:rPr>
              <a:t>应急救援预案</a:t>
            </a:r>
            <a:r>
              <a:rPr lang="zh-CN" altLang="en-US" sz="2400" b="1" dirty="0"/>
              <a:t>，配备应急救援人员和必要的应急救援器材、设备，并定期组织演练。</a:t>
            </a:r>
            <a:endParaRPr lang="zh-CN" altLang="en-US" sz="2400" b="1" dirty="0"/>
          </a:p>
          <a:p>
            <a:pPr marL="0" lvl="0" indent="381000" algn="just">
              <a:lnSpc>
                <a:spcPct val="140000"/>
              </a:lnSpc>
              <a:spcBef>
                <a:spcPct val="0"/>
              </a:spcBef>
              <a:buClrTx/>
              <a:buSzTx/>
              <a:buFontTx/>
              <a:buNone/>
            </a:pPr>
            <a:endParaRPr lang="zh-CN" altLang="en-US" sz="2400" b="1" dirty="0"/>
          </a:p>
          <a:p>
            <a:pPr marL="0" lvl="0" indent="381000" algn="just">
              <a:lnSpc>
                <a:spcPct val="140000"/>
              </a:lnSpc>
              <a:spcBef>
                <a:spcPct val="0"/>
              </a:spcBef>
              <a:buClrTx/>
              <a:buSzTx/>
              <a:buFontTx/>
              <a:buNone/>
            </a:pPr>
            <a:r>
              <a:rPr lang="zh-CN" altLang="en-US" sz="2400" b="1" dirty="0"/>
              <a:t>危险化学品事故应急救援预案应当报设区的市级人民政府负责危险化学品安全监督管理综合工作的部门备案。</a:t>
            </a:r>
            <a:endParaRPr lang="zh-CN" altLang="en-US" sz="2400" b="1" dirty="0">
              <a:solidFill>
                <a:schemeClr val="accent2"/>
              </a:solidFill>
            </a:endParaRPr>
          </a:p>
        </p:txBody>
      </p:sp>
      <p:sp>
        <p:nvSpPr>
          <p:cNvPr id="338958" name="Rectangle 14"/>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㈠ </a:t>
            </a:r>
            <a:r>
              <a:rPr lang="zh-CN" altLang="en-US" sz="2400" b="1" dirty="0">
                <a:solidFill>
                  <a:srgbClr val="FF3300"/>
                </a:solidFill>
              </a:rPr>
              <a:t>储存要求：</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12</a:t>
            </a:r>
            <a:r>
              <a:rPr lang="zh-CN" altLang="en-US" sz="2400" b="1" dirty="0">
                <a:solidFill>
                  <a:srgbClr val="FF3300"/>
                </a:solidFill>
              </a:rPr>
              <a:t>条）</a:t>
            </a:r>
            <a:endParaRPr lang="zh-CN" altLang="en-US" sz="2400" b="1" dirty="0">
              <a:solidFill>
                <a:srgbClr val="FF3300"/>
              </a:solidFill>
            </a:endParaRPr>
          </a:p>
        </p:txBody>
      </p:sp>
      <p:sp>
        <p:nvSpPr>
          <p:cNvPr id="338959"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8958"/>
                                        </p:tgtEl>
                                        <p:attrNameLst>
                                          <p:attrName>style.visibility</p:attrName>
                                        </p:attrNameLst>
                                      </p:cBhvr>
                                      <p:to>
                                        <p:strVal val="visible"/>
                                      </p:to>
                                    </p:set>
                                    <p:animEffect transition="in" filter="blinds(horizontal)">
                                      <p:cBhvr>
                                        <p:cTn id="7" dur="500"/>
                                        <p:tgtEl>
                                          <p:spTgt spid="33895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8959"/>
                                        </p:tgtEl>
                                        <p:attrNameLst>
                                          <p:attrName>style.visibility</p:attrName>
                                        </p:attrNameLst>
                                      </p:cBhvr>
                                      <p:to>
                                        <p:strVal val="visible"/>
                                      </p:to>
                                    </p:set>
                                    <p:anim calcmode="lin" valueType="num">
                                      <p:cBhvr additive="base">
                                        <p:cTn id="11" dur="500" fill="hold"/>
                                        <p:tgtEl>
                                          <p:spTgt spid="338959"/>
                                        </p:tgtEl>
                                        <p:attrNameLst>
                                          <p:attrName>ppt_x</p:attrName>
                                        </p:attrNameLst>
                                      </p:cBhvr>
                                      <p:tavLst>
                                        <p:tav tm="0">
                                          <p:val>
                                            <p:strVal val="0-#ppt_w/2"/>
                                          </p:val>
                                        </p:tav>
                                        <p:tav tm="100000">
                                          <p:val>
                                            <p:strVal val="#ppt_x"/>
                                          </p:val>
                                        </p:tav>
                                      </p:tavLst>
                                    </p:anim>
                                    <p:anim calcmode="lin" valueType="num">
                                      <p:cBhvr additive="base">
                                        <p:cTn id="12" dur="500" fill="hold"/>
                                        <p:tgtEl>
                                          <p:spTgt spid="33895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5" fill="hold" grpId="0" nodeType="afterEffect">
                                  <p:stCondLst>
                                    <p:cond delay="0"/>
                                  </p:stCondLst>
                                  <p:childTnLst>
                                    <p:set>
                                      <p:cBhvr>
                                        <p:cTn id="15" dur="1" fill="hold">
                                          <p:stCondLst>
                                            <p:cond delay="0"/>
                                          </p:stCondLst>
                                        </p:cTn>
                                        <p:tgtEl>
                                          <p:spTgt spid="338956"/>
                                        </p:tgtEl>
                                        <p:attrNameLst>
                                          <p:attrName>style.visibility</p:attrName>
                                        </p:attrNameLst>
                                      </p:cBhvr>
                                      <p:to>
                                        <p:strVal val="visible"/>
                                      </p:to>
                                    </p:set>
                                    <p:animEffect transition="in" filter="blinds(vertical)">
                                      <p:cBhvr>
                                        <p:cTn id="16" dur="500"/>
                                        <p:tgtEl>
                                          <p:spTgt spid="338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6" grpId="0"/>
      <p:bldP spid="338958" grpId="0"/>
      <p:bldP spid="33895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39980" name="Rectangle 12"/>
          <p:cNvSpPr/>
          <p:nvPr/>
        </p:nvSpPr>
        <p:spPr>
          <a:xfrm>
            <a:off x="838200" y="2693988"/>
            <a:ext cx="7391400" cy="11874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50000"/>
              </a:lnSpc>
              <a:spcBef>
                <a:spcPct val="0"/>
              </a:spcBef>
              <a:buClrTx/>
              <a:buSzTx/>
              <a:buFontTx/>
              <a:buNone/>
            </a:pPr>
            <a:r>
              <a:rPr lang="en-US" altLang="zh-CN" sz="2400" dirty="0"/>
              <a:t>    </a:t>
            </a:r>
            <a:r>
              <a:rPr lang="en-US" altLang="zh-CN" sz="2400" b="1" dirty="0"/>
              <a:t>⑴</a:t>
            </a:r>
            <a:r>
              <a:rPr lang="zh-CN" altLang="en-US" sz="2400" b="1" dirty="0"/>
              <a:t>危险化学品</a:t>
            </a:r>
            <a:r>
              <a:rPr lang="zh-CN" altLang="en-US" sz="2400" b="1" dirty="0">
                <a:solidFill>
                  <a:srgbClr val="0000CC"/>
                </a:solidFill>
              </a:rPr>
              <a:t>储存安排</a:t>
            </a:r>
            <a:r>
              <a:rPr lang="zh-CN" altLang="en-US" sz="2400" b="1" dirty="0"/>
              <a:t>取决于危险化学品</a:t>
            </a:r>
            <a:r>
              <a:rPr lang="zh-CN" altLang="en-US" sz="2400" b="1" dirty="0">
                <a:solidFill>
                  <a:srgbClr val="0000CC"/>
                </a:solidFill>
              </a:rPr>
              <a:t>分类</a:t>
            </a:r>
            <a:r>
              <a:rPr lang="zh-CN" altLang="en-US" sz="2400" b="1" dirty="0"/>
              <a:t>、</a:t>
            </a:r>
            <a:r>
              <a:rPr lang="zh-CN" altLang="en-US" sz="2400" b="1" dirty="0">
                <a:solidFill>
                  <a:srgbClr val="0000CC"/>
                </a:solidFill>
              </a:rPr>
              <a:t>分项、容器类型、储存方式和消防的要求</a:t>
            </a:r>
            <a:r>
              <a:rPr lang="zh-CN" altLang="en-US" sz="2400" b="1" dirty="0"/>
              <a:t>。</a:t>
            </a:r>
            <a:endParaRPr lang="zh-CN" altLang="en-US" sz="2400" b="1" dirty="0">
              <a:solidFill>
                <a:schemeClr val="accent2"/>
              </a:solidFill>
            </a:endParaRPr>
          </a:p>
        </p:txBody>
      </p:sp>
      <p:sp>
        <p:nvSpPr>
          <p:cNvPr id="339982" name="Rectangle 14"/>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㈡</a:t>
            </a:r>
            <a:r>
              <a:rPr lang="zh-CN" altLang="en-US" sz="2400" b="1" dirty="0">
                <a:solidFill>
                  <a:srgbClr val="FF3300"/>
                </a:solidFill>
              </a:rPr>
              <a:t>储存安排及储存限量</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39983"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39982"/>
                                        </p:tgtEl>
                                        <p:attrNameLst>
                                          <p:attrName>style.visibility</p:attrName>
                                        </p:attrNameLst>
                                      </p:cBhvr>
                                      <p:to>
                                        <p:strVal val="visible"/>
                                      </p:to>
                                    </p:set>
                                    <p:animEffect transition="in" filter="blinds(horizontal)">
                                      <p:cBhvr>
                                        <p:cTn id="7" dur="500"/>
                                        <p:tgtEl>
                                          <p:spTgt spid="33998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39983"/>
                                        </p:tgtEl>
                                        <p:attrNameLst>
                                          <p:attrName>style.visibility</p:attrName>
                                        </p:attrNameLst>
                                      </p:cBhvr>
                                      <p:to>
                                        <p:strVal val="visible"/>
                                      </p:to>
                                    </p:set>
                                    <p:anim calcmode="lin" valueType="num">
                                      <p:cBhvr additive="base">
                                        <p:cTn id="11" dur="500" fill="hold"/>
                                        <p:tgtEl>
                                          <p:spTgt spid="339983"/>
                                        </p:tgtEl>
                                        <p:attrNameLst>
                                          <p:attrName>ppt_x</p:attrName>
                                        </p:attrNameLst>
                                      </p:cBhvr>
                                      <p:tavLst>
                                        <p:tav tm="0">
                                          <p:val>
                                            <p:strVal val="0-#ppt_w/2"/>
                                          </p:val>
                                        </p:tav>
                                        <p:tav tm="100000">
                                          <p:val>
                                            <p:strVal val="#ppt_x"/>
                                          </p:val>
                                        </p:tav>
                                      </p:tavLst>
                                    </p:anim>
                                    <p:anim calcmode="lin" valueType="num">
                                      <p:cBhvr additive="base">
                                        <p:cTn id="12" dur="500" fill="hold"/>
                                        <p:tgtEl>
                                          <p:spTgt spid="33998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39980"/>
                                        </p:tgtEl>
                                        <p:attrNameLst>
                                          <p:attrName>style.visibility</p:attrName>
                                        </p:attrNameLst>
                                      </p:cBhvr>
                                      <p:to>
                                        <p:strVal val="visible"/>
                                      </p:to>
                                    </p:set>
                                    <p:anim calcmode="lin" valueType="num">
                                      <p:cBhvr additive="base">
                                        <p:cTn id="16" dur="500" fill="hold"/>
                                        <p:tgtEl>
                                          <p:spTgt spid="339980"/>
                                        </p:tgtEl>
                                        <p:attrNameLst>
                                          <p:attrName>ppt_x</p:attrName>
                                        </p:attrNameLst>
                                      </p:cBhvr>
                                      <p:tavLst>
                                        <p:tav tm="0">
                                          <p:val>
                                            <p:strVal val="#ppt_x"/>
                                          </p:val>
                                        </p:tav>
                                        <p:tav tm="100000">
                                          <p:val>
                                            <p:strVal val="#ppt_x"/>
                                          </p:val>
                                        </p:tav>
                                      </p:tavLst>
                                    </p:anim>
                                    <p:anim calcmode="lin" valueType="num">
                                      <p:cBhvr additive="base">
                                        <p:cTn id="17" dur="500" fill="hold"/>
                                        <p:tgtEl>
                                          <p:spTgt spid="3399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80" grpId="0"/>
      <p:bldP spid="339982" grpId="0"/>
      <p:bldP spid="33998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41004" name="Rectangle 12"/>
          <p:cNvSpPr/>
          <p:nvPr/>
        </p:nvSpPr>
        <p:spPr>
          <a:xfrm>
            <a:off x="533400" y="2438400"/>
            <a:ext cx="7467600" cy="396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533400" algn="ctr" eaLnBrk="1" hangingPunct="1">
              <a:spcBef>
                <a:spcPct val="0"/>
              </a:spcBef>
              <a:buClrTx/>
              <a:buSzTx/>
              <a:buFontTx/>
              <a:buNone/>
            </a:pPr>
            <a:r>
              <a:rPr lang="en-US" altLang="zh-CN" b="1" dirty="0">
                <a:solidFill>
                  <a:srgbClr val="336600"/>
                </a:solidFill>
                <a:latin typeface="黑体" panose="02010609060101010101" pitchFamily="49" charset="-122"/>
                <a:ea typeface="黑体" panose="02010609060101010101" pitchFamily="49" charset="-122"/>
              </a:rPr>
              <a:t> ⑵</a:t>
            </a:r>
            <a:r>
              <a:rPr lang="zh-CN" altLang="en-US" b="1" dirty="0">
                <a:solidFill>
                  <a:srgbClr val="336600"/>
                </a:solidFill>
                <a:latin typeface="黑体" panose="02010609060101010101" pitchFamily="49" charset="-122"/>
                <a:ea typeface="黑体" panose="02010609060101010101" pitchFamily="49" charset="-122"/>
              </a:rPr>
              <a:t>储存量及储存安排见表</a:t>
            </a:r>
            <a:endParaRPr lang="zh-CN" altLang="en-US" b="1" dirty="0">
              <a:solidFill>
                <a:srgbClr val="336600"/>
              </a:solidFill>
              <a:latin typeface="黑体" panose="02010609060101010101" pitchFamily="49" charset="-122"/>
              <a:ea typeface="黑体" panose="02010609060101010101" pitchFamily="49" charset="-122"/>
            </a:endParaRPr>
          </a:p>
        </p:txBody>
      </p:sp>
      <p:grpSp>
        <p:nvGrpSpPr>
          <p:cNvPr id="78852" name="Group 14"/>
          <p:cNvGrpSpPr/>
          <p:nvPr/>
        </p:nvGrpSpPr>
        <p:grpSpPr>
          <a:xfrm>
            <a:off x="609600" y="2971800"/>
            <a:ext cx="8070850" cy="3498850"/>
            <a:chOff x="0" y="528"/>
            <a:chExt cx="3637" cy="1536"/>
          </a:xfrm>
        </p:grpSpPr>
        <p:grpSp>
          <p:nvGrpSpPr>
            <p:cNvPr id="78855" name="Group 15"/>
            <p:cNvGrpSpPr/>
            <p:nvPr/>
          </p:nvGrpSpPr>
          <p:grpSpPr>
            <a:xfrm>
              <a:off x="0" y="528"/>
              <a:ext cx="1107" cy="576"/>
              <a:chOff x="0" y="528"/>
              <a:chExt cx="1107" cy="576"/>
            </a:xfrm>
          </p:grpSpPr>
          <p:sp>
            <p:nvSpPr>
              <p:cNvPr id="78883" name="Rectangle 16"/>
              <p:cNvSpPr/>
              <p:nvPr/>
            </p:nvSpPr>
            <p:spPr>
              <a:xfrm>
                <a:off x="43" y="528"/>
                <a:ext cx="1021" cy="576"/>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133350" algn="ctr" eaLnBrk="1" hangingPunct="1">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133350" algn="ctr" eaLnBrk="1" hangingPunct="1">
                  <a:spcBef>
                    <a:spcPct val="0"/>
                  </a:spcBef>
                  <a:buClrTx/>
                  <a:buSzTx/>
                  <a:buFontTx/>
                  <a:buNone/>
                </a:pPr>
                <a:r>
                  <a:rPr lang="en-US" altLang="zh-CN" sz="1600" b="1" dirty="0">
                    <a:latin typeface="Times New Roman" panose="02020603050405020304" pitchFamily="18" charset="0"/>
                    <a:ea typeface="宋体" panose="02010600030101010101" pitchFamily="2" charset="-122"/>
                  </a:rPr>
                  <a:t>                 </a:t>
                </a:r>
                <a:r>
                  <a:rPr lang="zh-CN" altLang="en-US" sz="1600" b="1" dirty="0">
                    <a:latin typeface="Times New Roman" panose="02020603050405020304" pitchFamily="18" charset="0"/>
                    <a:ea typeface="宋体" panose="02010600030101010101" pitchFamily="2" charset="-122"/>
                  </a:rPr>
                  <a:t>储 存 类 别</a:t>
                </a:r>
                <a:endParaRPr lang="zh-CN" altLang="en-US" sz="1600" b="1" dirty="0">
                  <a:latin typeface="Times New Roman" panose="02020603050405020304" pitchFamily="18" charset="0"/>
                  <a:ea typeface="宋体" panose="02010600030101010101" pitchFamily="2" charset="-122"/>
                </a:endParaRPr>
              </a:p>
              <a:p>
                <a:pPr marL="0" lvl="0" indent="133350" algn="ctr" eaLnBrk="1" hangingPunct="1">
                  <a:spcBef>
                    <a:spcPct val="0"/>
                  </a:spcBef>
                  <a:buClrTx/>
                  <a:buSzTx/>
                  <a:buFontTx/>
                  <a:buNone/>
                </a:pPr>
                <a:endParaRPr lang="zh-CN" altLang="en-US" sz="1600" b="1" dirty="0">
                  <a:latin typeface="Times New Roman" panose="02020603050405020304" pitchFamily="18" charset="0"/>
                  <a:ea typeface="宋体" panose="02010600030101010101" pitchFamily="2" charset="-122"/>
                </a:endParaRPr>
              </a:p>
              <a:p>
                <a:pPr marL="0" lvl="0" indent="133350">
                  <a:spcBef>
                    <a:spcPct val="0"/>
                  </a:spcBef>
                  <a:buClrTx/>
                  <a:buSzTx/>
                  <a:buFontTx/>
                  <a:buNone/>
                </a:pPr>
                <a:r>
                  <a:rPr lang="zh-CN" altLang="en-US" sz="1600" b="1" dirty="0">
                    <a:latin typeface="Times New Roman" panose="02020603050405020304" pitchFamily="18" charset="0"/>
                    <a:ea typeface="宋体" panose="02010600030101010101" pitchFamily="2" charset="-122"/>
                  </a:rPr>
                  <a:t>储 存 要 求</a:t>
                </a:r>
                <a:endParaRPr lang="zh-CN" altLang="en-US" sz="1600" b="1" dirty="0">
                  <a:latin typeface="Times New Roman" panose="02020603050405020304" pitchFamily="18" charset="0"/>
                  <a:ea typeface="宋体" panose="02010600030101010101" pitchFamily="2" charset="-122"/>
                </a:endParaRPr>
              </a:p>
            </p:txBody>
          </p:sp>
          <p:sp>
            <p:nvSpPr>
              <p:cNvPr id="78884" name="Rectangle 17"/>
              <p:cNvSpPr/>
              <p:nvPr/>
            </p:nvSpPr>
            <p:spPr>
              <a:xfrm>
                <a:off x="0" y="528"/>
                <a:ext cx="1107" cy="576"/>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nvGrpSpPr>
            <p:cNvPr id="78856" name="Group 18"/>
            <p:cNvGrpSpPr/>
            <p:nvPr/>
          </p:nvGrpSpPr>
          <p:grpSpPr>
            <a:xfrm>
              <a:off x="1107" y="528"/>
              <a:ext cx="596" cy="576"/>
              <a:chOff x="1107" y="528"/>
              <a:chExt cx="596" cy="576"/>
            </a:xfrm>
          </p:grpSpPr>
          <p:sp>
            <p:nvSpPr>
              <p:cNvPr id="78881" name="Rectangle 19"/>
              <p:cNvSpPr/>
              <p:nvPr/>
            </p:nvSpPr>
            <p:spPr>
              <a:xfrm>
                <a:off x="1150" y="528"/>
                <a:ext cx="510" cy="576"/>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eaLnBrk="1" hangingPunct="1">
                  <a:spcBef>
                    <a:spcPct val="0"/>
                  </a:spcBef>
                  <a:buClrTx/>
                  <a:buSzTx/>
                  <a:buFontTx/>
                  <a:buNone/>
                </a:pPr>
                <a:r>
                  <a:rPr lang="en-US" altLang="zh-CN" sz="1600" b="1" dirty="0">
                    <a:latin typeface="Times New Roman" panose="02020603050405020304" pitchFamily="18" charset="0"/>
                    <a:ea typeface="宋体" panose="02010600030101010101" pitchFamily="2" charset="-122"/>
                  </a:rPr>
                  <a:t> </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zh-CN" altLang="en-US" sz="1600" b="1" dirty="0">
                    <a:latin typeface="Times New Roman" panose="02020603050405020304" pitchFamily="18" charset="0"/>
                    <a:ea typeface="宋体" panose="02010600030101010101" pitchFamily="2" charset="-122"/>
                  </a:rPr>
                  <a:t>露天储存</a:t>
                </a:r>
                <a:endParaRPr lang="zh-CN" altLang="en-US"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p:txBody>
          </p:sp>
          <p:sp>
            <p:nvSpPr>
              <p:cNvPr id="78882" name="Rectangle 20"/>
              <p:cNvSpPr/>
              <p:nvPr/>
            </p:nvSpPr>
            <p:spPr>
              <a:xfrm>
                <a:off x="1107" y="528"/>
                <a:ext cx="596" cy="576"/>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nvGrpSpPr>
            <p:cNvPr id="78857" name="Group 21"/>
            <p:cNvGrpSpPr/>
            <p:nvPr/>
          </p:nvGrpSpPr>
          <p:grpSpPr>
            <a:xfrm>
              <a:off x="1703" y="528"/>
              <a:ext cx="710" cy="576"/>
              <a:chOff x="1703" y="528"/>
              <a:chExt cx="710" cy="576"/>
            </a:xfrm>
          </p:grpSpPr>
          <p:sp>
            <p:nvSpPr>
              <p:cNvPr id="78879" name="Rectangle 22"/>
              <p:cNvSpPr/>
              <p:nvPr/>
            </p:nvSpPr>
            <p:spPr>
              <a:xfrm>
                <a:off x="1746" y="528"/>
                <a:ext cx="624" cy="576"/>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zh-CN" altLang="en-US" sz="1600" b="1" dirty="0">
                    <a:latin typeface="Times New Roman" panose="02020603050405020304" pitchFamily="18" charset="0"/>
                    <a:ea typeface="宋体" panose="02010600030101010101" pitchFamily="2" charset="-122"/>
                  </a:rPr>
                  <a:t>隔离储存</a:t>
                </a:r>
                <a:endParaRPr lang="zh-CN" altLang="en-US" sz="1600" b="1" dirty="0">
                  <a:latin typeface="Times New Roman" panose="02020603050405020304" pitchFamily="18" charset="0"/>
                  <a:ea typeface="宋体" panose="02010600030101010101" pitchFamily="2" charset="-122"/>
                </a:endParaRPr>
              </a:p>
              <a:p>
                <a:pPr marL="0" lvl="0" indent="0" algn="just">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p:txBody>
          </p:sp>
          <p:sp>
            <p:nvSpPr>
              <p:cNvPr id="78880" name="Rectangle 23"/>
              <p:cNvSpPr/>
              <p:nvPr/>
            </p:nvSpPr>
            <p:spPr>
              <a:xfrm>
                <a:off x="1703" y="528"/>
                <a:ext cx="710" cy="576"/>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nvGrpSpPr>
            <p:cNvPr id="78858" name="Group 24"/>
            <p:cNvGrpSpPr/>
            <p:nvPr/>
          </p:nvGrpSpPr>
          <p:grpSpPr>
            <a:xfrm>
              <a:off x="2413" y="528"/>
              <a:ext cx="710" cy="576"/>
              <a:chOff x="2413" y="528"/>
              <a:chExt cx="710" cy="576"/>
            </a:xfrm>
          </p:grpSpPr>
          <p:sp>
            <p:nvSpPr>
              <p:cNvPr id="78877" name="Rectangle 25"/>
              <p:cNvSpPr/>
              <p:nvPr/>
            </p:nvSpPr>
            <p:spPr>
              <a:xfrm>
                <a:off x="2456" y="528"/>
                <a:ext cx="624" cy="576"/>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spcBef>
                    <a:spcPct val="0"/>
                  </a:spcBef>
                  <a:buClrTx/>
                  <a:buSzTx/>
                  <a:buFontTx/>
                  <a:buNone/>
                </a:pPr>
                <a:r>
                  <a:rPr lang="en-US" altLang="zh-CN" sz="1600" b="1" dirty="0">
                    <a:latin typeface="Times New Roman" panose="02020603050405020304" pitchFamily="18" charset="0"/>
                    <a:ea typeface="宋体" panose="02010600030101010101" pitchFamily="2" charset="-122"/>
                  </a:rPr>
                  <a:t> </a:t>
                </a:r>
                <a:endParaRPr lang="en-US" altLang="zh-CN" sz="1600" b="1" dirty="0">
                  <a:latin typeface="Times New Roman" panose="02020603050405020304" pitchFamily="18" charset="0"/>
                  <a:ea typeface="宋体" panose="02010600030101010101" pitchFamily="2" charset="-122"/>
                </a:endParaRPr>
              </a:p>
              <a:p>
                <a:pPr marL="0" lvl="0" indent="0" algn="just" eaLnBrk="1" hangingPunct="1">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algn="just" eaLnBrk="1" hangingPunct="1">
                  <a:spcBef>
                    <a:spcPct val="0"/>
                  </a:spcBef>
                  <a:buClrTx/>
                  <a:buSzTx/>
                  <a:buFontTx/>
                  <a:buNone/>
                </a:pPr>
                <a:r>
                  <a:rPr lang="zh-CN" altLang="en-US" sz="1600" b="1" dirty="0">
                    <a:latin typeface="Times New Roman" panose="02020603050405020304" pitchFamily="18" charset="0"/>
                    <a:ea typeface="宋体" panose="02010600030101010101" pitchFamily="2" charset="-122"/>
                  </a:rPr>
                  <a:t>隔开储存</a:t>
                </a:r>
                <a:endParaRPr lang="zh-CN" altLang="en-US" sz="1600" b="1" dirty="0">
                  <a:latin typeface="Times New Roman" panose="02020603050405020304" pitchFamily="18" charset="0"/>
                  <a:ea typeface="宋体" panose="02010600030101010101" pitchFamily="2" charset="-122"/>
                </a:endParaRPr>
              </a:p>
              <a:p>
                <a:pPr marL="0" lvl="0" indent="0" algn="just">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p:txBody>
          </p:sp>
          <p:sp>
            <p:nvSpPr>
              <p:cNvPr id="78878" name="Rectangle 26"/>
              <p:cNvSpPr/>
              <p:nvPr/>
            </p:nvSpPr>
            <p:spPr>
              <a:xfrm>
                <a:off x="2413" y="528"/>
                <a:ext cx="710" cy="576"/>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nvGrpSpPr>
            <p:cNvPr id="78859" name="Group 27"/>
            <p:cNvGrpSpPr/>
            <p:nvPr/>
          </p:nvGrpSpPr>
          <p:grpSpPr>
            <a:xfrm>
              <a:off x="3123" y="528"/>
              <a:ext cx="514" cy="576"/>
              <a:chOff x="3123" y="528"/>
              <a:chExt cx="514" cy="576"/>
            </a:xfrm>
          </p:grpSpPr>
          <p:sp>
            <p:nvSpPr>
              <p:cNvPr id="78875" name="Rectangle 28"/>
              <p:cNvSpPr/>
              <p:nvPr/>
            </p:nvSpPr>
            <p:spPr>
              <a:xfrm>
                <a:off x="3166" y="528"/>
                <a:ext cx="428" cy="576"/>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spcBef>
                    <a:spcPct val="0"/>
                  </a:spcBef>
                  <a:buClrTx/>
                  <a:buSzTx/>
                  <a:buFontTx/>
                  <a:buNone/>
                </a:pPr>
                <a:r>
                  <a:rPr lang="en-US" altLang="zh-CN" sz="1600" b="1" dirty="0">
                    <a:latin typeface="Times New Roman" panose="02020603050405020304" pitchFamily="18" charset="0"/>
                    <a:ea typeface="宋体" panose="02010600030101010101" pitchFamily="2" charset="-122"/>
                  </a:rPr>
                  <a:t> </a:t>
                </a:r>
                <a:endParaRPr lang="en-US" altLang="zh-CN" sz="1600" b="1" dirty="0">
                  <a:latin typeface="Times New Roman" panose="02020603050405020304" pitchFamily="18" charset="0"/>
                  <a:ea typeface="宋体" panose="02010600030101010101" pitchFamily="2" charset="-122"/>
                </a:endParaRPr>
              </a:p>
              <a:p>
                <a:pPr marL="0" lvl="0" indent="0">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a:spcBef>
                    <a:spcPct val="0"/>
                  </a:spcBef>
                  <a:buClrTx/>
                  <a:buSzTx/>
                  <a:buFontTx/>
                  <a:buNone/>
                </a:pPr>
                <a:r>
                  <a:rPr lang="zh-CN" altLang="en-US" sz="1600" b="1" dirty="0">
                    <a:latin typeface="Times New Roman" panose="02020603050405020304" pitchFamily="18" charset="0"/>
                    <a:ea typeface="宋体" panose="02010600030101010101" pitchFamily="2" charset="-122"/>
                  </a:rPr>
                  <a:t>分离储存</a:t>
                </a:r>
                <a:endParaRPr lang="zh-CN" altLang="en-US" sz="1600" b="1" dirty="0">
                  <a:latin typeface="Times New Roman" panose="02020603050405020304" pitchFamily="18" charset="0"/>
                  <a:ea typeface="宋体" panose="02010600030101010101" pitchFamily="2" charset="-122"/>
                </a:endParaRPr>
              </a:p>
              <a:p>
                <a:pPr marL="0" lvl="0" indent="0" algn="just">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p:txBody>
          </p:sp>
          <p:sp>
            <p:nvSpPr>
              <p:cNvPr id="78876" name="Rectangle 29"/>
              <p:cNvSpPr/>
              <p:nvPr/>
            </p:nvSpPr>
            <p:spPr>
              <a:xfrm>
                <a:off x="3123" y="528"/>
                <a:ext cx="514" cy="576"/>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nvGrpSpPr>
            <p:cNvPr id="78860" name="Group 30"/>
            <p:cNvGrpSpPr/>
            <p:nvPr/>
          </p:nvGrpSpPr>
          <p:grpSpPr>
            <a:xfrm>
              <a:off x="0" y="1104"/>
              <a:ext cx="1107" cy="960"/>
              <a:chOff x="0" y="1104"/>
              <a:chExt cx="1107" cy="960"/>
            </a:xfrm>
          </p:grpSpPr>
          <p:sp>
            <p:nvSpPr>
              <p:cNvPr id="78873" name="Rectangle 31"/>
              <p:cNvSpPr/>
              <p:nvPr/>
            </p:nvSpPr>
            <p:spPr>
              <a:xfrm>
                <a:off x="43" y="1104"/>
                <a:ext cx="1021" cy="96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eaLnBrk="1" hangingPunct="1">
                  <a:spcBef>
                    <a:spcPct val="0"/>
                  </a:spcBef>
                  <a:buClrTx/>
                  <a:buSzTx/>
                  <a:buFontTx/>
                  <a:buNone/>
                </a:pPr>
                <a:r>
                  <a:rPr lang="zh-CN" altLang="en-US" sz="1600" b="1" dirty="0">
                    <a:latin typeface="Times New Roman" panose="02020603050405020304" pitchFamily="18" charset="0"/>
                    <a:ea typeface="宋体" panose="02010600030101010101" pitchFamily="2" charset="-122"/>
                  </a:rPr>
                  <a:t>平均单位面积量</a:t>
                </a:r>
                <a:r>
                  <a:rPr lang="en-US" altLang="zh-CN" sz="1600" b="1" dirty="0">
                    <a:latin typeface="Times New Roman" panose="02020603050405020304" pitchFamily="18" charset="0"/>
                    <a:ea typeface="宋体" panose="02010600030101010101" pitchFamily="2" charset="-122"/>
                  </a:rPr>
                  <a:t>,t/m</a:t>
                </a:r>
                <a:r>
                  <a:rPr lang="en-US" altLang="zh-CN" sz="1600" b="1" baseline="30000" dirty="0">
                    <a:latin typeface="Times New Roman" panose="02020603050405020304" pitchFamily="18" charset="0"/>
                    <a:ea typeface="宋体" panose="02010600030101010101" pitchFamily="2" charset="-122"/>
                  </a:rPr>
                  <a:t>2</a:t>
                </a:r>
                <a:endParaRPr lang="en-US" altLang="zh-CN" sz="1600" b="1" dirty="0">
                  <a:latin typeface="Times New Roman" panose="02020603050405020304" pitchFamily="18" charset="0"/>
                  <a:ea typeface="宋体" panose="02010600030101010101" pitchFamily="2" charset="-122"/>
                </a:endParaRPr>
              </a:p>
              <a:p>
                <a:pPr marL="0" lvl="0" indent="0" algn="just">
                  <a:spcBef>
                    <a:spcPct val="0"/>
                  </a:spcBef>
                  <a:buClrTx/>
                  <a:buSzTx/>
                  <a:buFontTx/>
                  <a:buNone/>
                </a:pPr>
                <a:r>
                  <a:rPr lang="zh-CN" altLang="en-US" sz="1600" b="1" dirty="0">
                    <a:latin typeface="Times New Roman" panose="02020603050405020304" pitchFamily="18" charset="0"/>
                    <a:ea typeface="宋体" panose="02010600030101010101" pitchFamily="2" charset="-122"/>
                  </a:rPr>
                  <a:t>单一储存区最大量，</a:t>
                </a:r>
                <a:r>
                  <a:rPr lang="en-US" altLang="zh-CN" sz="1600" b="1" dirty="0">
                    <a:latin typeface="Times New Roman" panose="02020603050405020304" pitchFamily="18" charset="0"/>
                    <a:ea typeface="宋体" panose="02010600030101010101" pitchFamily="2" charset="-122"/>
                  </a:rPr>
                  <a:t>t</a:t>
                </a:r>
                <a:endParaRPr lang="en-US" altLang="zh-CN" sz="1600" b="1" dirty="0">
                  <a:latin typeface="Times New Roman" panose="02020603050405020304" pitchFamily="18" charset="0"/>
                  <a:ea typeface="宋体" panose="02010600030101010101" pitchFamily="2" charset="-122"/>
                </a:endParaRPr>
              </a:p>
              <a:p>
                <a:pPr marL="0" lvl="0" indent="0" algn="just">
                  <a:spcBef>
                    <a:spcPct val="0"/>
                  </a:spcBef>
                  <a:buClrTx/>
                  <a:buSzTx/>
                  <a:buFontTx/>
                  <a:buNone/>
                </a:pPr>
                <a:r>
                  <a:rPr lang="zh-CN" altLang="en-US" sz="1600" b="1" dirty="0">
                    <a:latin typeface="Times New Roman" panose="02020603050405020304" pitchFamily="18" charset="0"/>
                    <a:ea typeface="宋体" panose="02010600030101010101" pitchFamily="2" charset="-122"/>
                  </a:rPr>
                  <a:t>垛距限制，</a:t>
                </a:r>
                <a:r>
                  <a:rPr lang="en-US" altLang="zh-CN" sz="1600" b="1" dirty="0">
                    <a:latin typeface="Times New Roman" panose="02020603050405020304" pitchFamily="18" charset="0"/>
                    <a:ea typeface="宋体" panose="02010600030101010101" pitchFamily="2" charset="-122"/>
                  </a:rPr>
                  <a:t>m</a:t>
                </a:r>
                <a:endParaRPr lang="en-US" altLang="zh-CN" sz="1600" b="1" dirty="0">
                  <a:latin typeface="Times New Roman" panose="02020603050405020304" pitchFamily="18" charset="0"/>
                  <a:ea typeface="宋体" panose="02010600030101010101" pitchFamily="2" charset="-122"/>
                </a:endParaRPr>
              </a:p>
              <a:p>
                <a:pPr marL="0" lvl="0" indent="0" algn="just">
                  <a:spcBef>
                    <a:spcPct val="0"/>
                  </a:spcBef>
                  <a:buClrTx/>
                  <a:buSzTx/>
                  <a:buFontTx/>
                  <a:buNone/>
                </a:pPr>
                <a:r>
                  <a:rPr lang="zh-CN" altLang="en-US" sz="1600" b="1" dirty="0">
                    <a:latin typeface="Times New Roman" panose="02020603050405020304" pitchFamily="18" charset="0"/>
                    <a:ea typeface="宋体" panose="02010600030101010101" pitchFamily="2" charset="-122"/>
                  </a:rPr>
                  <a:t>通道宽度，</a:t>
                </a:r>
                <a:r>
                  <a:rPr lang="en-US" altLang="zh-CN" sz="1600" b="1" dirty="0">
                    <a:latin typeface="Times New Roman" panose="02020603050405020304" pitchFamily="18" charset="0"/>
                    <a:ea typeface="宋体" panose="02010600030101010101" pitchFamily="2" charset="-122"/>
                  </a:rPr>
                  <a:t>m</a:t>
                </a:r>
                <a:endParaRPr lang="en-US" altLang="zh-CN" sz="1600" b="1" dirty="0">
                  <a:latin typeface="Times New Roman" panose="02020603050405020304" pitchFamily="18" charset="0"/>
                  <a:ea typeface="宋体" panose="02010600030101010101" pitchFamily="2" charset="-122"/>
                </a:endParaRPr>
              </a:p>
              <a:p>
                <a:pPr marL="0" lvl="0" indent="0" algn="just">
                  <a:spcBef>
                    <a:spcPct val="0"/>
                  </a:spcBef>
                  <a:buClrTx/>
                  <a:buSzTx/>
                  <a:buFontTx/>
                  <a:buNone/>
                </a:pPr>
                <a:r>
                  <a:rPr lang="zh-CN" altLang="en-US" sz="1600" b="1" dirty="0">
                    <a:latin typeface="Times New Roman" panose="02020603050405020304" pitchFamily="18" charset="0"/>
                    <a:ea typeface="宋体" panose="02010600030101010101" pitchFamily="2" charset="-122"/>
                  </a:rPr>
                  <a:t>墙距宽度，</a:t>
                </a:r>
                <a:r>
                  <a:rPr lang="en-US" altLang="zh-CN" sz="1600" b="1" dirty="0">
                    <a:latin typeface="Times New Roman" panose="02020603050405020304" pitchFamily="18" charset="0"/>
                    <a:ea typeface="宋体" panose="02010600030101010101" pitchFamily="2" charset="-122"/>
                  </a:rPr>
                  <a:t>m</a:t>
                </a:r>
                <a:endParaRPr lang="en-US" altLang="zh-CN" sz="1600" b="1" dirty="0">
                  <a:latin typeface="Times New Roman" panose="02020603050405020304" pitchFamily="18" charset="0"/>
                  <a:ea typeface="宋体" panose="02010600030101010101" pitchFamily="2" charset="-122"/>
                </a:endParaRPr>
              </a:p>
              <a:p>
                <a:pPr marL="0" lvl="0" indent="0" algn="just">
                  <a:spcBef>
                    <a:spcPct val="0"/>
                  </a:spcBef>
                  <a:buClrTx/>
                  <a:buSzTx/>
                  <a:buFontTx/>
                  <a:buNone/>
                </a:pPr>
                <a:r>
                  <a:rPr lang="zh-CN" altLang="en-US" sz="1600" b="1" dirty="0">
                    <a:latin typeface="Times New Roman" panose="02020603050405020304" pitchFamily="18" charset="0"/>
                    <a:ea typeface="宋体" panose="02010600030101010101" pitchFamily="2" charset="-122"/>
                  </a:rPr>
                  <a:t>与禁忌品距离，</a:t>
                </a:r>
                <a:r>
                  <a:rPr lang="en-US" altLang="zh-CN" sz="1600" b="1" dirty="0">
                    <a:latin typeface="Times New Roman" panose="02020603050405020304" pitchFamily="18" charset="0"/>
                    <a:ea typeface="宋体" panose="02010600030101010101" pitchFamily="2" charset="-122"/>
                  </a:rPr>
                  <a:t>m</a:t>
                </a:r>
                <a:endParaRPr lang="en-US" altLang="zh-CN" sz="1600" b="1" dirty="0">
                  <a:latin typeface="Times New Roman" panose="02020603050405020304" pitchFamily="18" charset="0"/>
                  <a:ea typeface="宋体" panose="02010600030101010101" pitchFamily="2" charset="-122"/>
                </a:endParaRPr>
              </a:p>
              <a:p>
                <a:pPr marL="0" lvl="0" indent="0" algn="just">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p:txBody>
          </p:sp>
          <p:sp>
            <p:nvSpPr>
              <p:cNvPr id="78874" name="Rectangle 32"/>
              <p:cNvSpPr/>
              <p:nvPr/>
            </p:nvSpPr>
            <p:spPr>
              <a:xfrm>
                <a:off x="0" y="1104"/>
                <a:ext cx="1107" cy="960"/>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nvGrpSpPr>
            <p:cNvPr id="78861" name="Group 33"/>
            <p:cNvGrpSpPr/>
            <p:nvPr/>
          </p:nvGrpSpPr>
          <p:grpSpPr>
            <a:xfrm>
              <a:off x="1107" y="1104"/>
              <a:ext cx="596" cy="960"/>
              <a:chOff x="1107" y="1104"/>
              <a:chExt cx="596" cy="960"/>
            </a:xfrm>
          </p:grpSpPr>
          <p:sp>
            <p:nvSpPr>
              <p:cNvPr id="78871" name="Rectangle 34"/>
              <p:cNvSpPr/>
              <p:nvPr/>
            </p:nvSpPr>
            <p:spPr>
              <a:xfrm>
                <a:off x="1150" y="1104"/>
                <a:ext cx="510" cy="96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eaLnBrk="1" hangingPunct="1">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algn="ctr" eaLnBrk="1" hangingPunct="1">
                  <a:spcBef>
                    <a:spcPct val="0"/>
                  </a:spcBef>
                  <a:buClrTx/>
                  <a:buSzTx/>
                  <a:buFontTx/>
                  <a:buNone/>
                </a:pPr>
                <a:r>
                  <a:rPr lang="en-US" altLang="zh-CN" sz="1600" b="1" dirty="0">
                    <a:latin typeface="Times New Roman" panose="02020603050405020304" pitchFamily="18" charset="0"/>
                    <a:ea typeface="宋体" panose="02010600030101010101" pitchFamily="2" charset="-122"/>
                  </a:rPr>
                  <a:t>1.0~1.5</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2000~2400</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2</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4~6</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2</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10</a:t>
                </a:r>
                <a:endParaRPr lang="en-US" altLang="zh-CN" sz="1600" b="1" dirty="0">
                  <a:latin typeface="Times New Roman" panose="02020603050405020304" pitchFamily="18" charset="0"/>
                  <a:ea typeface="宋体" panose="02010600030101010101" pitchFamily="2" charset="-122"/>
                </a:endParaRPr>
              </a:p>
            </p:txBody>
          </p:sp>
          <p:sp>
            <p:nvSpPr>
              <p:cNvPr id="78872" name="Rectangle 35"/>
              <p:cNvSpPr/>
              <p:nvPr/>
            </p:nvSpPr>
            <p:spPr>
              <a:xfrm>
                <a:off x="1107" y="1104"/>
                <a:ext cx="596" cy="960"/>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nvGrpSpPr>
            <p:cNvPr id="78862" name="Group 36"/>
            <p:cNvGrpSpPr/>
            <p:nvPr/>
          </p:nvGrpSpPr>
          <p:grpSpPr>
            <a:xfrm>
              <a:off x="1703" y="1104"/>
              <a:ext cx="710" cy="960"/>
              <a:chOff x="1703" y="1104"/>
              <a:chExt cx="710" cy="960"/>
            </a:xfrm>
          </p:grpSpPr>
          <p:sp>
            <p:nvSpPr>
              <p:cNvPr id="78869" name="Rectangle 37"/>
              <p:cNvSpPr/>
              <p:nvPr/>
            </p:nvSpPr>
            <p:spPr>
              <a:xfrm>
                <a:off x="1746" y="1104"/>
                <a:ext cx="624" cy="96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eaLnBrk="1" hangingPunct="1">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algn="ctr" eaLnBrk="1" hangingPunct="1">
                  <a:spcBef>
                    <a:spcPct val="0"/>
                  </a:spcBef>
                  <a:buClrTx/>
                  <a:buSzTx/>
                  <a:buFontTx/>
                  <a:buNone/>
                </a:pPr>
                <a:r>
                  <a:rPr lang="en-US" altLang="zh-CN" sz="1600" b="1" dirty="0">
                    <a:latin typeface="Times New Roman" panose="02020603050405020304" pitchFamily="18" charset="0"/>
                    <a:ea typeface="宋体" panose="02010600030101010101" pitchFamily="2" charset="-122"/>
                  </a:rPr>
                  <a:t>0.5</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200~300</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0.3~0.5</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1~2</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0.3~0.5</a:t>
                </a:r>
                <a:endParaRPr lang="en-US" altLang="zh-CN" sz="1600" b="1" dirty="0">
                  <a:latin typeface="Times New Roman" panose="02020603050405020304" pitchFamily="18" charset="0"/>
                  <a:ea typeface="宋体" panose="02010600030101010101" pitchFamily="2" charset="-122"/>
                </a:endParaRPr>
              </a:p>
              <a:p>
                <a:pPr marL="0" lvl="0" indent="0">
                  <a:spcBef>
                    <a:spcPct val="0"/>
                  </a:spcBef>
                  <a:buClrTx/>
                  <a:buSzTx/>
                  <a:buFontTx/>
                  <a:buNone/>
                </a:pPr>
                <a:r>
                  <a:rPr lang="zh-CN" altLang="en-US" sz="1600" b="1" dirty="0">
                    <a:latin typeface="Times New Roman" panose="02020603050405020304" pitchFamily="18" charset="0"/>
                    <a:ea typeface="宋体" panose="02010600030101010101" pitchFamily="2" charset="-122"/>
                  </a:rPr>
                  <a:t>不得同库存</a:t>
                </a:r>
                <a:endParaRPr lang="zh-CN" altLang="en-US" sz="1600" b="1" dirty="0">
                  <a:latin typeface="Times New Roman" panose="02020603050405020304" pitchFamily="18" charset="0"/>
                  <a:ea typeface="宋体" panose="02010600030101010101" pitchFamily="2" charset="-122"/>
                </a:endParaRPr>
              </a:p>
            </p:txBody>
          </p:sp>
          <p:sp>
            <p:nvSpPr>
              <p:cNvPr id="78870" name="Rectangle 38"/>
              <p:cNvSpPr/>
              <p:nvPr/>
            </p:nvSpPr>
            <p:spPr>
              <a:xfrm>
                <a:off x="1703" y="1104"/>
                <a:ext cx="710" cy="960"/>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nvGrpSpPr>
            <p:cNvPr id="78863" name="Group 39"/>
            <p:cNvGrpSpPr/>
            <p:nvPr/>
          </p:nvGrpSpPr>
          <p:grpSpPr>
            <a:xfrm>
              <a:off x="2413" y="1104"/>
              <a:ext cx="710" cy="960"/>
              <a:chOff x="2413" y="1104"/>
              <a:chExt cx="710" cy="960"/>
            </a:xfrm>
          </p:grpSpPr>
          <p:sp>
            <p:nvSpPr>
              <p:cNvPr id="78867" name="Rectangle 40"/>
              <p:cNvSpPr/>
              <p:nvPr/>
            </p:nvSpPr>
            <p:spPr>
              <a:xfrm>
                <a:off x="2456" y="1104"/>
                <a:ext cx="624" cy="96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eaLnBrk="1" hangingPunct="1">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algn="ctr" eaLnBrk="1" hangingPunct="1">
                  <a:spcBef>
                    <a:spcPct val="0"/>
                  </a:spcBef>
                  <a:buClrTx/>
                  <a:buSzTx/>
                  <a:buFontTx/>
                  <a:buNone/>
                </a:pPr>
                <a:r>
                  <a:rPr lang="en-US" altLang="zh-CN" sz="1600" b="1" dirty="0">
                    <a:latin typeface="Times New Roman" panose="02020603050405020304" pitchFamily="18" charset="0"/>
                    <a:ea typeface="宋体" panose="02010600030101010101" pitchFamily="2" charset="-122"/>
                  </a:rPr>
                  <a:t>0.7</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200~300</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0.3~0.5</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1~2</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0.3~0.5</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zh-CN" altLang="en-US" sz="1600" b="1" dirty="0">
                    <a:latin typeface="Times New Roman" panose="02020603050405020304" pitchFamily="18" charset="0"/>
                    <a:ea typeface="宋体" panose="02010600030101010101" pitchFamily="2" charset="-122"/>
                  </a:rPr>
                  <a:t>不得同库存</a:t>
                </a:r>
                <a:endParaRPr lang="zh-CN" altLang="en-US" sz="1600" b="1" dirty="0">
                  <a:latin typeface="Times New Roman" panose="02020603050405020304" pitchFamily="18" charset="0"/>
                  <a:ea typeface="宋体" panose="02010600030101010101" pitchFamily="2" charset="-122"/>
                </a:endParaRPr>
              </a:p>
            </p:txBody>
          </p:sp>
          <p:sp>
            <p:nvSpPr>
              <p:cNvPr id="78868" name="Rectangle 41"/>
              <p:cNvSpPr/>
              <p:nvPr/>
            </p:nvSpPr>
            <p:spPr>
              <a:xfrm>
                <a:off x="2413" y="1104"/>
                <a:ext cx="710" cy="960"/>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nvGrpSpPr>
            <p:cNvPr id="78864" name="Group 42"/>
            <p:cNvGrpSpPr/>
            <p:nvPr/>
          </p:nvGrpSpPr>
          <p:grpSpPr>
            <a:xfrm>
              <a:off x="3123" y="1104"/>
              <a:ext cx="514" cy="960"/>
              <a:chOff x="3123" y="1104"/>
              <a:chExt cx="514" cy="960"/>
            </a:xfrm>
          </p:grpSpPr>
          <p:sp>
            <p:nvSpPr>
              <p:cNvPr id="78865" name="Rectangle 43"/>
              <p:cNvSpPr/>
              <p:nvPr/>
            </p:nvSpPr>
            <p:spPr>
              <a:xfrm>
                <a:off x="3166" y="1104"/>
                <a:ext cx="428" cy="96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eaLnBrk="1" hangingPunct="1">
                  <a:spcBef>
                    <a:spcPct val="0"/>
                  </a:spcBef>
                  <a:buClrTx/>
                  <a:buSzTx/>
                  <a:buFontTx/>
                  <a:buNone/>
                </a:pPr>
                <a:endParaRPr lang="en-US" altLang="zh-CN" sz="1600" b="1" dirty="0">
                  <a:latin typeface="Times New Roman" panose="02020603050405020304" pitchFamily="18" charset="0"/>
                  <a:ea typeface="宋体" panose="02010600030101010101" pitchFamily="2" charset="-122"/>
                </a:endParaRPr>
              </a:p>
              <a:p>
                <a:pPr marL="0" lvl="0" indent="0" algn="ctr" eaLnBrk="1" hangingPunct="1">
                  <a:spcBef>
                    <a:spcPct val="0"/>
                  </a:spcBef>
                  <a:buClrTx/>
                  <a:buSzTx/>
                  <a:buFontTx/>
                  <a:buNone/>
                </a:pPr>
                <a:r>
                  <a:rPr lang="en-US" altLang="zh-CN" sz="1600" b="1" dirty="0">
                    <a:latin typeface="Times New Roman" panose="02020603050405020304" pitchFamily="18" charset="0"/>
                    <a:ea typeface="宋体" panose="02010600030101010101" pitchFamily="2" charset="-122"/>
                  </a:rPr>
                  <a:t>0.7</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400~600</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0.3~0.5</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5</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0.3~0.5</a:t>
                </a:r>
                <a:endParaRPr lang="en-US" altLang="zh-CN" sz="1600" b="1" dirty="0">
                  <a:latin typeface="Times New Roman" panose="02020603050405020304" pitchFamily="18" charset="0"/>
                  <a:ea typeface="宋体" panose="02010600030101010101" pitchFamily="2" charset="-122"/>
                </a:endParaRPr>
              </a:p>
              <a:p>
                <a:pPr marL="0" lvl="0" indent="0" algn="ctr">
                  <a:spcBef>
                    <a:spcPct val="0"/>
                  </a:spcBef>
                  <a:buClrTx/>
                  <a:buSzTx/>
                  <a:buFontTx/>
                  <a:buNone/>
                </a:pPr>
                <a:r>
                  <a:rPr lang="en-US" altLang="zh-CN" sz="1600" b="1" dirty="0">
                    <a:latin typeface="Times New Roman" panose="02020603050405020304" pitchFamily="18" charset="0"/>
                    <a:ea typeface="宋体" panose="02010600030101010101" pitchFamily="2" charset="-122"/>
                  </a:rPr>
                  <a:t>7~10</a:t>
                </a:r>
                <a:endParaRPr lang="en-US" altLang="zh-CN" sz="1600" b="1" dirty="0">
                  <a:latin typeface="Times New Roman" panose="02020603050405020304" pitchFamily="18" charset="0"/>
                  <a:ea typeface="宋体" panose="02010600030101010101" pitchFamily="2" charset="-122"/>
                </a:endParaRPr>
              </a:p>
            </p:txBody>
          </p:sp>
          <p:sp>
            <p:nvSpPr>
              <p:cNvPr id="78866" name="Rectangle 44"/>
              <p:cNvSpPr/>
              <p:nvPr/>
            </p:nvSpPr>
            <p:spPr>
              <a:xfrm>
                <a:off x="3123" y="1104"/>
                <a:ext cx="514" cy="960"/>
              </a:xfrm>
              <a:prstGeom prst="rect">
                <a:avLst/>
              </a:prstGeom>
              <a:noFill/>
              <a:ln w="7" cap="flat" cmpd="sng">
                <a:solidFill>
                  <a:srgbClr val="A0A0A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spcBef>
                    <a:spcPct val="0"/>
                  </a:spcBef>
                  <a:buClrTx/>
                  <a:buSzTx/>
                  <a:buFontTx/>
                  <a:buNone/>
                </a:pPr>
                <a:endParaRPr lang="zh-CN" altLang="en-US" sz="2400" dirty="0">
                  <a:latin typeface="Times New Roman" panose="02020603050405020304" pitchFamily="18" charset="0"/>
                </a:endParaRPr>
              </a:p>
            </p:txBody>
          </p:sp>
        </p:grpSp>
      </p:grpSp>
      <p:sp>
        <p:nvSpPr>
          <p:cNvPr id="341040" name="Rectangle 48"/>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㈡</a:t>
            </a:r>
            <a:r>
              <a:rPr lang="zh-CN" altLang="en-US" sz="2400" b="1" dirty="0">
                <a:solidFill>
                  <a:srgbClr val="FF3300"/>
                </a:solidFill>
              </a:rPr>
              <a:t>储存安排及储存限量</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41041" name="Rectangle 49"/>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1040"/>
                                        </p:tgtEl>
                                        <p:attrNameLst>
                                          <p:attrName>style.visibility</p:attrName>
                                        </p:attrNameLst>
                                      </p:cBhvr>
                                      <p:to>
                                        <p:strVal val="visible"/>
                                      </p:to>
                                    </p:set>
                                    <p:animEffect transition="in" filter="blinds(horizontal)">
                                      <p:cBhvr>
                                        <p:cTn id="7" dur="500"/>
                                        <p:tgtEl>
                                          <p:spTgt spid="34104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1041"/>
                                        </p:tgtEl>
                                        <p:attrNameLst>
                                          <p:attrName>style.visibility</p:attrName>
                                        </p:attrNameLst>
                                      </p:cBhvr>
                                      <p:to>
                                        <p:strVal val="visible"/>
                                      </p:to>
                                    </p:set>
                                    <p:anim calcmode="lin" valueType="num">
                                      <p:cBhvr additive="base">
                                        <p:cTn id="11" dur="500" fill="hold"/>
                                        <p:tgtEl>
                                          <p:spTgt spid="341041"/>
                                        </p:tgtEl>
                                        <p:attrNameLst>
                                          <p:attrName>ppt_x</p:attrName>
                                        </p:attrNameLst>
                                      </p:cBhvr>
                                      <p:tavLst>
                                        <p:tav tm="0">
                                          <p:val>
                                            <p:strVal val="0-#ppt_w/2"/>
                                          </p:val>
                                        </p:tav>
                                        <p:tav tm="100000">
                                          <p:val>
                                            <p:strVal val="#ppt_x"/>
                                          </p:val>
                                        </p:tav>
                                      </p:tavLst>
                                    </p:anim>
                                    <p:anim calcmode="lin" valueType="num">
                                      <p:cBhvr additive="base">
                                        <p:cTn id="12" dur="500" fill="hold"/>
                                        <p:tgtEl>
                                          <p:spTgt spid="34104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41004"/>
                                        </p:tgtEl>
                                        <p:attrNameLst>
                                          <p:attrName>style.visibility</p:attrName>
                                        </p:attrNameLst>
                                      </p:cBhvr>
                                      <p:to>
                                        <p:strVal val="visible"/>
                                      </p:to>
                                    </p:set>
                                    <p:animEffect transition="in" filter="slide(fromBottom)">
                                      <p:cBhvr>
                                        <p:cTn id="16" dur="500"/>
                                        <p:tgtEl>
                                          <p:spTgt spid="34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004" grpId="0"/>
      <p:bldP spid="341040" grpId="0"/>
      <p:bldP spid="34104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43052" name="Rectangle 12"/>
          <p:cNvSpPr/>
          <p:nvPr/>
        </p:nvSpPr>
        <p:spPr>
          <a:xfrm>
            <a:off x="685800" y="2438400"/>
            <a:ext cx="7848600" cy="34147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278130" algn="just" eaLnBrk="1" hangingPunct="1">
              <a:lnSpc>
                <a:spcPct val="130000"/>
              </a:lnSpc>
              <a:spcBef>
                <a:spcPct val="0"/>
              </a:spcBef>
              <a:buClrTx/>
              <a:buSzTx/>
              <a:buFontTx/>
              <a:buNone/>
            </a:pPr>
            <a:r>
              <a:rPr lang="en-US" altLang="zh-CN" sz="2400" b="1" dirty="0">
                <a:solidFill>
                  <a:schemeClr val="accent2"/>
                </a:solidFill>
              </a:rPr>
              <a:t>     </a:t>
            </a:r>
            <a:r>
              <a:rPr lang="en-US" altLang="zh-CN" sz="2400" b="1" dirty="0"/>
              <a:t>⑶</a:t>
            </a:r>
            <a:r>
              <a:rPr lang="zh-CN" altLang="en-US" sz="2400" b="1" dirty="0"/>
              <a:t>遇</a:t>
            </a:r>
            <a:r>
              <a:rPr lang="zh-CN" altLang="en-US" sz="2400" b="1" dirty="0">
                <a:solidFill>
                  <a:srgbClr val="0000CC"/>
                </a:solidFill>
              </a:rPr>
              <a:t>火</a:t>
            </a:r>
            <a:r>
              <a:rPr lang="zh-CN" altLang="en-US" sz="2400" b="1" dirty="0"/>
              <a:t>、遇</a:t>
            </a:r>
            <a:r>
              <a:rPr lang="zh-CN" altLang="en-US" sz="2400" b="1" dirty="0">
                <a:solidFill>
                  <a:srgbClr val="0000CC"/>
                </a:solidFill>
              </a:rPr>
              <a:t>热</a:t>
            </a:r>
            <a:r>
              <a:rPr lang="zh-CN" altLang="en-US" sz="2400" b="1" dirty="0"/>
              <a:t>、遇</a:t>
            </a:r>
            <a:r>
              <a:rPr lang="zh-CN" altLang="en-US" sz="2400" b="1" dirty="0">
                <a:solidFill>
                  <a:srgbClr val="0000CC"/>
                </a:solidFill>
              </a:rPr>
              <a:t>潮</a:t>
            </a:r>
            <a:r>
              <a:rPr lang="zh-CN" altLang="en-US" sz="2400" b="1" dirty="0"/>
              <a:t>能引起燃烧、爆炸或发生化学反应，产生有毒气体的危险化学品不得在</a:t>
            </a:r>
            <a:r>
              <a:rPr lang="zh-CN" altLang="en-US" sz="2400" b="1" dirty="0">
                <a:solidFill>
                  <a:srgbClr val="0000CC"/>
                </a:solidFill>
              </a:rPr>
              <a:t>露天</a:t>
            </a:r>
            <a:r>
              <a:rPr lang="zh-CN" altLang="en-US" sz="2400" b="1" dirty="0"/>
              <a:t>或在潮湿、积水的建筑物中储存。</a:t>
            </a:r>
            <a:endParaRPr lang="zh-CN" altLang="en-US" sz="2400" b="1" dirty="0"/>
          </a:p>
          <a:p>
            <a:pPr marL="0" lvl="0" indent="278130" algn="just" eaLnBrk="1" hangingPunct="1">
              <a:lnSpc>
                <a:spcPct val="130000"/>
              </a:lnSpc>
              <a:spcBef>
                <a:spcPct val="0"/>
              </a:spcBef>
              <a:buClrTx/>
              <a:buSzTx/>
              <a:buFontTx/>
              <a:buNone/>
            </a:pPr>
            <a:endParaRPr lang="zh-CN" altLang="en-US" sz="2400" b="1" dirty="0"/>
          </a:p>
          <a:p>
            <a:pPr marL="0" lvl="0" indent="278130" algn="just">
              <a:lnSpc>
                <a:spcPct val="130000"/>
              </a:lnSpc>
              <a:spcBef>
                <a:spcPct val="0"/>
              </a:spcBef>
              <a:buClrTx/>
              <a:buSzTx/>
              <a:buFontTx/>
              <a:buNone/>
            </a:pPr>
            <a:r>
              <a:rPr lang="zh-CN" altLang="en-US" sz="2400" b="1" dirty="0"/>
              <a:t>     ⑷受</a:t>
            </a:r>
            <a:r>
              <a:rPr lang="zh-CN" altLang="en-US" sz="2400" b="1" dirty="0">
                <a:solidFill>
                  <a:srgbClr val="0000CC"/>
                </a:solidFill>
              </a:rPr>
              <a:t>日光</a:t>
            </a:r>
            <a:r>
              <a:rPr lang="zh-CN" altLang="en-US" sz="2400" b="1" dirty="0"/>
              <a:t>照射能发生化学反应引起燃烧；爆炸、分解、化合或能产生有毒气体的危险化学品应储存在</a:t>
            </a:r>
            <a:r>
              <a:rPr lang="zh-CN" altLang="en-US" sz="2400" b="1" dirty="0">
                <a:solidFill>
                  <a:srgbClr val="0000CC"/>
                </a:solidFill>
              </a:rPr>
              <a:t>一级</a:t>
            </a:r>
            <a:r>
              <a:rPr lang="zh-CN" altLang="en-US" sz="2400" b="1" dirty="0"/>
              <a:t>建筑物中，其包装应采取避光措施。</a:t>
            </a:r>
            <a:endParaRPr lang="zh-CN" altLang="en-US" sz="2400" b="1" dirty="0">
              <a:solidFill>
                <a:schemeClr val="accent2"/>
              </a:solidFill>
            </a:endParaRPr>
          </a:p>
        </p:txBody>
      </p:sp>
      <p:sp>
        <p:nvSpPr>
          <p:cNvPr id="343054" name="Rectangle 14"/>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㈡</a:t>
            </a:r>
            <a:r>
              <a:rPr lang="zh-CN" altLang="en-US" sz="2400" b="1" dirty="0">
                <a:solidFill>
                  <a:srgbClr val="FF3300"/>
                </a:solidFill>
              </a:rPr>
              <a:t>储存安排及储存限量</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43055"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3054"/>
                                        </p:tgtEl>
                                        <p:attrNameLst>
                                          <p:attrName>style.visibility</p:attrName>
                                        </p:attrNameLst>
                                      </p:cBhvr>
                                      <p:to>
                                        <p:strVal val="visible"/>
                                      </p:to>
                                    </p:set>
                                    <p:animEffect transition="in" filter="blinds(horizontal)">
                                      <p:cBhvr>
                                        <p:cTn id="7" dur="500"/>
                                        <p:tgtEl>
                                          <p:spTgt spid="34305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3055"/>
                                        </p:tgtEl>
                                        <p:attrNameLst>
                                          <p:attrName>style.visibility</p:attrName>
                                        </p:attrNameLst>
                                      </p:cBhvr>
                                      <p:to>
                                        <p:strVal val="visible"/>
                                      </p:to>
                                    </p:set>
                                    <p:anim calcmode="lin" valueType="num">
                                      <p:cBhvr additive="base">
                                        <p:cTn id="11" dur="500" fill="hold"/>
                                        <p:tgtEl>
                                          <p:spTgt spid="343055"/>
                                        </p:tgtEl>
                                        <p:attrNameLst>
                                          <p:attrName>ppt_x</p:attrName>
                                        </p:attrNameLst>
                                      </p:cBhvr>
                                      <p:tavLst>
                                        <p:tav tm="0">
                                          <p:val>
                                            <p:strVal val="0-#ppt_w/2"/>
                                          </p:val>
                                        </p:tav>
                                        <p:tav tm="100000">
                                          <p:val>
                                            <p:strVal val="#ppt_x"/>
                                          </p:val>
                                        </p:tav>
                                      </p:tavLst>
                                    </p:anim>
                                    <p:anim calcmode="lin" valueType="num">
                                      <p:cBhvr additive="base">
                                        <p:cTn id="12" dur="500" fill="hold"/>
                                        <p:tgtEl>
                                          <p:spTgt spid="34305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5" fill="hold" grpId="0" nodeType="afterEffect">
                                  <p:stCondLst>
                                    <p:cond delay="0"/>
                                  </p:stCondLst>
                                  <p:childTnLst>
                                    <p:set>
                                      <p:cBhvr>
                                        <p:cTn id="15" dur="1" fill="hold">
                                          <p:stCondLst>
                                            <p:cond delay="0"/>
                                          </p:stCondLst>
                                        </p:cTn>
                                        <p:tgtEl>
                                          <p:spTgt spid="343052"/>
                                        </p:tgtEl>
                                        <p:attrNameLst>
                                          <p:attrName>style.visibility</p:attrName>
                                        </p:attrNameLst>
                                      </p:cBhvr>
                                      <p:to>
                                        <p:strVal val="visible"/>
                                      </p:to>
                                    </p:set>
                                    <p:animEffect transition="in" filter="blinds(vertical)">
                                      <p:cBhvr>
                                        <p:cTn id="16" dur="500"/>
                                        <p:tgtEl>
                                          <p:spTgt spid="343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52" grpId="0"/>
      <p:bldP spid="343054" grpId="0"/>
      <p:bldP spid="34305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44076" name="Rectangle 12"/>
          <p:cNvSpPr/>
          <p:nvPr/>
        </p:nvSpPr>
        <p:spPr>
          <a:xfrm>
            <a:off x="762000" y="2279650"/>
            <a:ext cx="7543800" cy="3663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278130" algn="just" eaLnBrk="1" hangingPunct="1">
              <a:lnSpc>
                <a:spcPct val="130000"/>
              </a:lnSpc>
              <a:spcBef>
                <a:spcPct val="0"/>
              </a:spcBef>
              <a:buClrTx/>
              <a:buSzTx/>
              <a:buFontTx/>
              <a:buNone/>
            </a:pPr>
            <a:r>
              <a:rPr lang="en-US" altLang="zh-CN" dirty="0"/>
              <a:t>  </a:t>
            </a:r>
            <a:r>
              <a:rPr lang="en-US" altLang="zh-CN" b="1" dirty="0">
                <a:solidFill>
                  <a:schemeClr val="accent2"/>
                </a:solidFill>
              </a:rPr>
              <a:t>⑸</a:t>
            </a:r>
            <a:r>
              <a:rPr lang="zh-CN" altLang="en-US" b="1" dirty="0">
                <a:solidFill>
                  <a:srgbClr val="CC0066"/>
                </a:solidFill>
              </a:rPr>
              <a:t>爆炸物品</a:t>
            </a:r>
            <a:r>
              <a:rPr lang="zh-CN" altLang="en-US" b="1" dirty="0"/>
              <a:t>不准和其它类物品同储</a:t>
            </a:r>
            <a:r>
              <a:rPr lang="zh-CN" altLang="en-US" b="1" dirty="0">
                <a:solidFill>
                  <a:schemeClr val="accent2"/>
                </a:solidFill>
              </a:rPr>
              <a:t>，必须单独隔离限量储存，仓库不准建在城镇，还应与周围建筑、交通干道、输电线路保持一定安全距离。</a:t>
            </a:r>
            <a:endParaRPr lang="zh-CN" altLang="en-US" b="1" dirty="0">
              <a:solidFill>
                <a:schemeClr val="accent2"/>
              </a:solidFill>
            </a:endParaRPr>
          </a:p>
          <a:p>
            <a:pPr marL="0" lvl="0" indent="278130" algn="just" eaLnBrk="1" hangingPunct="1">
              <a:lnSpc>
                <a:spcPct val="130000"/>
              </a:lnSpc>
              <a:spcBef>
                <a:spcPct val="0"/>
              </a:spcBef>
              <a:buClrTx/>
              <a:buSzTx/>
              <a:buFontTx/>
              <a:buNone/>
            </a:pPr>
            <a:endParaRPr lang="zh-CN" altLang="en-US" b="1" dirty="0">
              <a:solidFill>
                <a:schemeClr val="accent2"/>
              </a:solidFill>
            </a:endParaRPr>
          </a:p>
          <a:p>
            <a:pPr marL="0" lvl="0" indent="278130" algn="just">
              <a:lnSpc>
                <a:spcPct val="130000"/>
              </a:lnSpc>
              <a:spcBef>
                <a:spcPct val="0"/>
              </a:spcBef>
              <a:buClrTx/>
              <a:buSzTx/>
              <a:buFontTx/>
              <a:buNone/>
            </a:pPr>
            <a:r>
              <a:rPr lang="zh-CN" altLang="en-US" b="1" dirty="0">
                <a:solidFill>
                  <a:schemeClr val="accent2"/>
                </a:solidFill>
              </a:rPr>
              <a:t>  ⑹</a:t>
            </a:r>
            <a:r>
              <a:rPr lang="zh-CN" altLang="en-US" b="1" dirty="0">
                <a:solidFill>
                  <a:srgbClr val="CC0066"/>
                </a:solidFill>
              </a:rPr>
              <a:t>压缩气体和液化气体</a:t>
            </a:r>
            <a:r>
              <a:rPr lang="zh-CN" altLang="en-US" b="1" dirty="0"/>
              <a:t>必须与爆炸物品、氧化剂、易燃物品、自燃物品、腐蚀性物品隔离储存</a:t>
            </a:r>
            <a:r>
              <a:rPr lang="zh-CN" altLang="en-US" b="1" dirty="0">
                <a:solidFill>
                  <a:schemeClr val="accent2"/>
                </a:solidFill>
              </a:rPr>
              <a:t>。</a:t>
            </a:r>
            <a:r>
              <a:rPr lang="zh-CN" altLang="en-US" b="1" dirty="0">
                <a:solidFill>
                  <a:srgbClr val="CC0066"/>
                </a:solidFill>
              </a:rPr>
              <a:t>易燃气体不得与助燃气体、剧毒气体同储</a:t>
            </a:r>
            <a:r>
              <a:rPr lang="zh-CN" altLang="en-US" b="1" dirty="0">
                <a:solidFill>
                  <a:schemeClr val="accent2"/>
                </a:solidFill>
              </a:rPr>
              <a:t>；</a:t>
            </a:r>
            <a:r>
              <a:rPr lang="zh-CN" altLang="en-US" b="1" dirty="0"/>
              <a:t>氧气不得和油脂混合储存</a:t>
            </a:r>
            <a:r>
              <a:rPr lang="zh-CN" altLang="en-US" b="1" dirty="0">
                <a:solidFill>
                  <a:schemeClr val="accent2"/>
                </a:solidFill>
              </a:rPr>
              <a:t>，盛装液化气体的容器属压力容器的，必须有压力表、安全阀、紧急切断装置，并定期检查，不得超装。</a:t>
            </a:r>
            <a:endParaRPr lang="zh-CN" altLang="en-US" b="1" dirty="0">
              <a:solidFill>
                <a:schemeClr val="accent2"/>
              </a:solidFill>
            </a:endParaRPr>
          </a:p>
        </p:txBody>
      </p:sp>
      <p:sp>
        <p:nvSpPr>
          <p:cNvPr id="344078" name="Rectangle 14"/>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㈡</a:t>
            </a:r>
            <a:r>
              <a:rPr lang="zh-CN" altLang="en-US" sz="2400" b="1" dirty="0">
                <a:solidFill>
                  <a:srgbClr val="FF3300"/>
                </a:solidFill>
              </a:rPr>
              <a:t>储存安排及储存限量</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44079"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4078"/>
                                        </p:tgtEl>
                                        <p:attrNameLst>
                                          <p:attrName>style.visibility</p:attrName>
                                        </p:attrNameLst>
                                      </p:cBhvr>
                                      <p:to>
                                        <p:strVal val="visible"/>
                                      </p:to>
                                    </p:set>
                                    <p:animEffect transition="in" filter="blinds(horizontal)">
                                      <p:cBhvr>
                                        <p:cTn id="7" dur="500"/>
                                        <p:tgtEl>
                                          <p:spTgt spid="34407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4079"/>
                                        </p:tgtEl>
                                        <p:attrNameLst>
                                          <p:attrName>style.visibility</p:attrName>
                                        </p:attrNameLst>
                                      </p:cBhvr>
                                      <p:to>
                                        <p:strVal val="visible"/>
                                      </p:to>
                                    </p:set>
                                    <p:anim calcmode="lin" valueType="num">
                                      <p:cBhvr additive="base">
                                        <p:cTn id="11" dur="500" fill="hold"/>
                                        <p:tgtEl>
                                          <p:spTgt spid="344079"/>
                                        </p:tgtEl>
                                        <p:attrNameLst>
                                          <p:attrName>ppt_x</p:attrName>
                                        </p:attrNameLst>
                                      </p:cBhvr>
                                      <p:tavLst>
                                        <p:tav tm="0">
                                          <p:val>
                                            <p:strVal val="0-#ppt_w/2"/>
                                          </p:val>
                                        </p:tav>
                                        <p:tav tm="100000">
                                          <p:val>
                                            <p:strVal val="#ppt_x"/>
                                          </p:val>
                                        </p:tav>
                                      </p:tavLst>
                                    </p:anim>
                                    <p:anim calcmode="lin" valueType="num">
                                      <p:cBhvr additive="base">
                                        <p:cTn id="12" dur="500" fill="hold"/>
                                        <p:tgtEl>
                                          <p:spTgt spid="34407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344076"/>
                                        </p:tgtEl>
                                        <p:attrNameLst>
                                          <p:attrName>style.visibility</p:attrName>
                                        </p:attrNameLst>
                                      </p:cBhvr>
                                      <p:to>
                                        <p:strVal val="visible"/>
                                      </p:to>
                                    </p:set>
                                    <p:anim calcmode="lin" valueType="num">
                                      <p:cBhvr additive="base">
                                        <p:cTn id="16" dur="500" fill="hold"/>
                                        <p:tgtEl>
                                          <p:spTgt spid="344076"/>
                                        </p:tgtEl>
                                        <p:attrNameLst>
                                          <p:attrName>ppt_x</p:attrName>
                                        </p:attrNameLst>
                                      </p:cBhvr>
                                      <p:tavLst>
                                        <p:tav tm="0">
                                          <p:val>
                                            <p:strVal val="1+#ppt_w/2"/>
                                          </p:val>
                                        </p:tav>
                                        <p:tav tm="100000">
                                          <p:val>
                                            <p:strVal val="#ppt_x"/>
                                          </p:val>
                                        </p:tav>
                                      </p:tavLst>
                                    </p:anim>
                                    <p:anim calcmode="lin" valueType="num">
                                      <p:cBhvr additive="base">
                                        <p:cTn id="17" dur="500" fill="hold"/>
                                        <p:tgtEl>
                                          <p:spTgt spid="344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6" grpId="0"/>
      <p:bldP spid="344078" grpId="0"/>
      <p:bldP spid="34407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45100" name="Rectangle 12"/>
          <p:cNvSpPr/>
          <p:nvPr/>
        </p:nvSpPr>
        <p:spPr>
          <a:xfrm>
            <a:off x="762000" y="2333625"/>
            <a:ext cx="7543800" cy="3381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35000"/>
              </a:lnSpc>
              <a:spcBef>
                <a:spcPct val="0"/>
              </a:spcBef>
              <a:buClrTx/>
              <a:buSzTx/>
              <a:buFontTx/>
              <a:buNone/>
            </a:pPr>
            <a:r>
              <a:rPr lang="en-US" altLang="zh-CN" b="1" dirty="0">
                <a:solidFill>
                  <a:schemeClr val="accent2"/>
                </a:solidFill>
              </a:rPr>
              <a:t>   ⑺</a:t>
            </a:r>
            <a:r>
              <a:rPr lang="zh-CN" altLang="en-US" b="1" dirty="0">
                <a:solidFill>
                  <a:srgbClr val="CC0066"/>
                </a:solidFill>
              </a:rPr>
              <a:t>易燃液体、遇湿易燃物品</a:t>
            </a:r>
            <a:r>
              <a:rPr lang="zh-CN" altLang="en-US" b="1" dirty="0"/>
              <a:t>、</a:t>
            </a:r>
            <a:r>
              <a:rPr lang="zh-CN" altLang="en-US" b="1" dirty="0">
                <a:solidFill>
                  <a:srgbClr val="CC0066"/>
                </a:solidFill>
              </a:rPr>
              <a:t>易燃固体</a:t>
            </a:r>
            <a:r>
              <a:rPr lang="zh-CN" altLang="en-US" b="1" dirty="0"/>
              <a:t>不得与氧化剂混合储存，</a:t>
            </a:r>
            <a:r>
              <a:rPr lang="zh-CN" altLang="en-US" b="1" dirty="0">
                <a:solidFill>
                  <a:schemeClr val="accent2"/>
                </a:solidFill>
              </a:rPr>
              <a:t>具有还原性的氧化剂应单独存放。</a:t>
            </a:r>
            <a:endParaRPr lang="zh-CN" altLang="en-US" b="1" dirty="0">
              <a:solidFill>
                <a:schemeClr val="accent2"/>
              </a:solidFill>
            </a:endParaRPr>
          </a:p>
          <a:p>
            <a:pPr marL="0" lvl="0" indent="381000" algn="just" eaLnBrk="1" hangingPunct="1">
              <a:lnSpc>
                <a:spcPct val="135000"/>
              </a:lnSpc>
              <a:spcBef>
                <a:spcPct val="0"/>
              </a:spcBef>
              <a:buClrTx/>
              <a:buSzTx/>
              <a:buFontTx/>
              <a:buNone/>
            </a:pPr>
            <a:endParaRPr lang="zh-CN" altLang="en-US" b="1" dirty="0">
              <a:solidFill>
                <a:schemeClr val="accent2"/>
              </a:solidFill>
            </a:endParaRPr>
          </a:p>
          <a:p>
            <a:pPr marL="0" lvl="0" indent="381000" algn="just">
              <a:lnSpc>
                <a:spcPct val="135000"/>
              </a:lnSpc>
              <a:spcBef>
                <a:spcPct val="0"/>
              </a:spcBef>
              <a:buClrTx/>
              <a:buSzTx/>
              <a:buFontTx/>
              <a:buNone/>
            </a:pPr>
            <a:r>
              <a:rPr lang="zh-CN" altLang="en-US" b="1" dirty="0">
                <a:solidFill>
                  <a:schemeClr val="accent2"/>
                </a:solidFill>
              </a:rPr>
              <a:t>   ⑻</a:t>
            </a:r>
            <a:r>
              <a:rPr lang="zh-CN" altLang="en-US" b="1" dirty="0">
                <a:solidFill>
                  <a:srgbClr val="CC0066"/>
                </a:solidFill>
              </a:rPr>
              <a:t>有毒物品</a:t>
            </a:r>
            <a:r>
              <a:rPr lang="zh-CN" altLang="en-US" b="1" dirty="0">
                <a:solidFill>
                  <a:schemeClr val="accent2"/>
                </a:solidFill>
              </a:rPr>
              <a:t>应储存在阴凉、通风、干燥的场所，不要露天存放，</a:t>
            </a:r>
            <a:r>
              <a:rPr lang="zh-CN" altLang="en-US" b="1" dirty="0"/>
              <a:t>不要接近酸类物质</a:t>
            </a:r>
            <a:r>
              <a:rPr lang="zh-CN" altLang="en-US" b="1" dirty="0">
                <a:solidFill>
                  <a:schemeClr val="accent2"/>
                </a:solidFill>
              </a:rPr>
              <a:t>。</a:t>
            </a:r>
            <a:endParaRPr lang="zh-CN" altLang="en-US" b="1" dirty="0">
              <a:solidFill>
                <a:schemeClr val="accent2"/>
              </a:solidFill>
            </a:endParaRPr>
          </a:p>
          <a:p>
            <a:pPr marL="0" lvl="0" indent="381000" algn="just">
              <a:lnSpc>
                <a:spcPct val="135000"/>
              </a:lnSpc>
              <a:spcBef>
                <a:spcPct val="0"/>
              </a:spcBef>
              <a:buClrTx/>
              <a:buSzTx/>
              <a:buFontTx/>
              <a:buNone/>
            </a:pPr>
            <a:endParaRPr lang="zh-CN" altLang="en-US" b="1" dirty="0">
              <a:solidFill>
                <a:schemeClr val="accent2"/>
              </a:solidFill>
            </a:endParaRPr>
          </a:p>
          <a:p>
            <a:pPr marL="0" lvl="0" indent="381000" algn="just">
              <a:lnSpc>
                <a:spcPct val="135000"/>
              </a:lnSpc>
              <a:spcBef>
                <a:spcPct val="0"/>
              </a:spcBef>
              <a:buClrTx/>
              <a:buSzTx/>
              <a:buFontTx/>
              <a:buNone/>
            </a:pPr>
            <a:r>
              <a:rPr lang="zh-CN" altLang="en-US" b="1" dirty="0">
                <a:solidFill>
                  <a:schemeClr val="accent2"/>
                </a:solidFill>
              </a:rPr>
              <a:t>   ⑼</a:t>
            </a:r>
            <a:r>
              <a:rPr lang="zh-CN" altLang="en-US" b="1" dirty="0">
                <a:solidFill>
                  <a:srgbClr val="CC0066"/>
                </a:solidFill>
              </a:rPr>
              <a:t>腐蚀性物品</a:t>
            </a:r>
            <a:r>
              <a:rPr lang="zh-CN" altLang="en-US" b="1" dirty="0"/>
              <a:t>，包装必须严密</a:t>
            </a:r>
            <a:r>
              <a:rPr lang="zh-CN" altLang="en-US" b="1" dirty="0">
                <a:solidFill>
                  <a:schemeClr val="accent2"/>
                </a:solidFill>
              </a:rPr>
              <a:t>，不允许泄漏，严禁与液化气体和其它物品共存。</a:t>
            </a:r>
            <a:endParaRPr lang="zh-CN" altLang="en-US" b="1" dirty="0">
              <a:solidFill>
                <a:schemeClr val="accent2"/>
              </a:solidFill>
            </a:endParaRPr>
          </a:p>
        </p:txBody>
      </p:sp>
      <p:sp>
        <p:nvSpPr>
          <p:cNvPr id="345102" name="Rectangle 14"/>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㈡</a:t>
            </a:r>
            <a:r>
              <a:rPr lang="zh-CN" altLang="en-US" sz="2400" b="1" dirty="0">
                <a:solidFill>
                  <a:srgbClr val="FF3300"/>
                </a:solidFill>
              </a:rPr>
              <a:t>储存安排及储存限量</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45103"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5102"/>
                                        </p:tgtEl>
                                        <p:attrNameLst>
                                          <p:attrName>style.visibility</p:attrName>
                                        </p:attrNameLst>
                                      </p:cBhvr>
                                      <p:to>
                                        <p:strVal val="visible"/>
                                      </p:to>
                                    </p:set>
                                    <p:animEffect transition="in" filter="blinds(horizontal)">
                                      <p:cBhvr>
                                        <p:cTn id="7" dur="500"/>
                                        <p:tgtEl>
                                          <p:spTgt spid="34510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5103"/>
                                        </p:tgtEl>
                                        <p:attrNameLst>
                                          <p:attrName>style.visibility</p:attrName>
                                        </p:attrNameLst>
                                      </p:cBhvr>
                                      <p:to>
                                        <p:strVal val="visible"/>
                                      </p:to>
                                    </p:set>
                                    <p:anim calcmode="lin" valueType="num">
                                      <p:cBhvr additive="base">
                                        <p:cTn id="11" dur="500" fill="hold"/>
                                        <p:tgtEl>
                                          <p:spTgt spid="345103"/>
                                        </p:tgtEl>
                                        <p:attrNameLst>
                                          <p:attrName>ppt_x</p:attrName>
                                        </p:attrNameLst>
                                      </p:cBhvr>
                                      <p:tavLst>
                                        <p:tav tm="0">
                                          <p:val>
                                            <p:strVal val="0-#ppt_w/2"/>
                                          </p:val>
                                        </p:tav>
                                        <p:tav tm="100000">
                                          <p:val>
                                            <p:strVal val="#ppt_x"/>
                                          </p:val>
                                        </p:tav>
                                      </p:tavLst>
                                    </p:anim>
                                    <p:anim calcmode="lin" valueType="num">
                                      <p:cBhvr additive="base">
                                        <p:cTn id="12" dur="500" fill="hold"/>
                                        <p:tgtEl>
                                          <p:spTgt spid="34510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45100"/>
                                        </p:tgtEl>
                                        <p:attrNameLst>
                                          <p:attrName>style.visibility</p:attrName>
                                        </p:attrNameLst>
                                      </p:cBhvr>
                                      <p:to>
                                        <p:strVal val="visible"/>
                                      </p:to>
                                    </p:set>
                                    <p:anim calcmode="lin" valueType="num">
                                      <p:cBhvr additive="base">
                                        <p:cTn id="16" dur="500" fill="hold"/>
                                        <p:tgtEl>
                                          <p:spTgt spid="345100"/>
                                        </p:tgtEl>
                                        <p:attrNameLst>
                                          <p:attrName>ppt_x</p:attrName>
                                        </p:attrNameLst>
                                      </p:cBhvr>
                                      <p:tavLst>
                                        <p:tav tm="0">
                                          <p:val>
                                            <p:strVal val="1+#ppt_w/2"/>
                                          </p:val>
                                        </p:tav>
                                        <p:tav tm="100000">
                                          <p:val>
                                            <p:strVal val="#ppt_x"/>
                                          </p:val>
                                        </p:tav>
                                      </p:tavLst>
                                    </p:anim>
                                    <p:anim calcmode="lin" valueType="num">
                                      <p:cBhvr additive="base">
                                        <p:cTn id="17" dur="500" fill="hold"/>
                                        <p:tgtEl>
                                          <p:spTgt spid="345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0" grpId="0"/>
      <p:bldP spid="345102" grpId="0"/>
      <p:bldP spid="34510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46124" name="Rectangle 12"/>
          <p:cNvSpPr/>
          <p:nvPr/>
        </p:nvSpPr>
        <p:spPr>
          <a:xfrm>
            <a:off x="762000" y="2273300"/>
            <a:ext cx="7620000" cy="33702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40000"/>
              </a:lnSpc>
              <a:spcBef>
                <a:spcPct val="0"/>
              </a:spcBef>
              <a:buClrTx/>
              <a:buSzTx/>
              <a:buFontTx/>
              <a:buNone/>
            </a:pPr>
            <a:r>
              <a:rPr lang="en-US" altLang="zh-CN" sz="2200" b="1" dirty="0">
                <a:solidFill>
                  <a:schemeClr val="accent2"/>
                </a:solidFill>
              </a:rPr>
              <a:t> </a:t>
            </a:r>
            <a:r>
              <a:rPr lang="en-US" altLang="zh-CN" sz="2200" b="1" dirty="0"/>
              <a:t>1.</a:t>
            </a:r>
            <a:r>
              <a:rPr lang="zh-CN" altLang="en-US" sz="2200" b="1" dirty="0"/>
              <a:t>危险化学品</a:t>
            </a:r>
            <a:r>
              <a:rPr lang="zh-CN" altLang="en-US" sz="2200" b="1" dirty="0">
                <a:solidFill>
                  <a:srgbClr val="0000CC"/>
                </a:solidFill>
              </a:rPr>
              <a:t>入库</a:t>
            </a:r>
            <a:r>
              <a:rPr lang="zh-CN" altLang="en-US" sz="2200" b="1" dirty="0"/>
              <a:t>时，应严格</a:t>
            </a:r>
            <a:r>
              <a:rPr lang="zh-CN" altLang="en-US" sz="2200" b="1" dirty="0">
                <a:solidFill>
                  <a:srgbClr val="0000CC"/>
                </a:solidFill>
              </a:rPr>
              <a:t>检验</a:t>
            </a:r>
            <a:r>
              <a:rPr lang="zh-CN" altLang="en-US" sz="2200" b="1" dirty="0"/>
              <a:t>商品质量、数量、包装情况、有无泄漏。</a:t>
            </a:r>
            <a:endParaRPr lang="zh-CN" altLang="en-US" sz="2200" b="1" dirty="0"/>
          </a:p>
          <a:p>
            <a:pPr marL="0" lvl="0" indent="381000" algn="just" eaLnBrk="1" hangingPunct="1">
              <a:lnSpc>
                <a:spcPct val="140000"/>
              </a:lnSpc>
              <a:spcBef>
                <a:spcPct val="0"/>
              </a:spcBef>
              <a:buClrTx/>
              <a:buSzTx/>
              <a:buFontTx/>
              <a:buNone/>
            </a:pPr>
            <a:r>
              <a:rPr lang="zh-CN" altLang="en-US" sz="2200" b="1" dirty="0"/>
              <a:t> </a:t>
            </a:r>
            <a:r>
              <a:rPr lang="en-US" altLang="zh-CN" sz="2200" b="1" dirty="0"/>
              <a:t>2.</a:t>
            </a:r>
            <a:r>
              <a:rPr lang="zh-CN" altLang="en-US" sz="2200" b="1" dirty="0"/>
              <a:t>危险化学品入库后应采取适当的养护措施，在储存期内，</a:t>
            </a:r>
            <a:r>
              <a:rPr lang="zh-CN" altLang="en-US" sz="2200" b="1" dirty="0">
                <a:solidFill>
                  <a:srgbClr val="0000CC"/>
                </a:solidFill>
              </a:rPr>
              <a:t>定期检查</a:t>
            </a:r>
            <a:r>
              <a:rPr lang="zh-CN" altLang="en-US" sz="2200" b="1" dirty="0"/>
              <a:t>，做到一日两检，并做好检查记录。发现其品质变化、包装破损、渗漏、稳定剂减少等及时处理。</a:t>
            </a:r>
            <a:endParaRPr lang="zh-CN" altLang="en-US" sz="2200" b="1" dirty="0"/>
          </a:p>
          <a:p>
            <a:pPr marL="0" lvl="0" indent="381000" algn="just" eaLnBrk="1" hangingPunct="1">
              <a:lnSpc>
                <a:spcPct val="140000"/>
              </a:lnSpc>
              <a:spcBef>
                <a:spcPct val="0"/>
              </a:spcBef>
              <a:buClrTx/>
              <a:buSzTx/>
              <a:buFontTx/>
              <a:buNone/>
            </a:pPr>
            <a:r>
              <a:rPr lang="zh-CN" altLang="en-US" sz="2200" b="1" dirty="0"/>
              <a:t> </a:t>
            </a:r>
            <a:r>
              <a:rPr lang="en-US" altLang="zh-CN" sz="2200" b="1" dirty="0"/>
              <a:t>3.</a:t>
            </a:r>
            <a:r>
              <a:rPr lang="zh-CN" altLang="en-US" sz="2200" b="1" dirty="0">
                <a:solidFill>
                  <a:srgbClr val="0000CC"/>
                </a:solidFill>
              </a:rPr>
              <a:t>库房温度、湿度应严格控制</a:t>
            </a:r>
            <a:r>
              <a:rPr lang="zh-CN" altLang="en-US" sz="2200" b="1" dirty="0"/>
              <a:t>、经常检查，发现变化及时调整。</a:t>
            </a:r>
            <a:endParaRPr lang="zh-CN" altLang="en-US" sz="2200" b="1" dirty="0"/>
          </a:p>
        </p:txBody>
      </p:sp>
      <p:sp>
        <p:nvSpPr>
          <p:cNvPr id="346126" name="Rectangle 14"/>
          <p:cNvSpPr/>
          <p:nvPr/>
        </p:nvSpPr>
        <p:spPr>
          <a:xfrm>
            <a:off x="609600" y="14478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㈢</a:t>
            </a:r>
            <a:r>
              <a:rPr lang="zh-CN" altLang="en-US" sz="2400" b="1" dirty="0">
                <a:solidFill>
                  <a:srgbClr val="FF3300"/>
                </a:solidFill>
              </a:rPr>
              <a:t>危险化学品的养护 </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3</a:t>
            </a:r>
            <a:r>
              <a:rPr lang="zh-CN" altLang="en-US" sz="2400" b="1" dirty="0">
                <a:solidFill>
                  <a:srgbClr val="FF3300"/>
                </a:solidFill>
              </a:rPr>
              <a:t>条）</a:t>
            </a:r>
            <a:endParaRPr lang="zh-CN" altLang="en-US" sz="2400" b="1" dirty="0">
              <a:solidFill>
                <a:srgbClr val="FF3300"/>
              </a:solidFill>
            </a:endParaRPr>
          </a:p>
        </p:txBody>
      </p:sp>
      <p:sp>
        <p:nvSpPr>
          <p:cNvPr id="346127"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6126"/>
                                        </p:tgtEl>
                                        <p:attrNameLst>
                                          <p:attrName>style.visibility</p:attrName>
                                        </p:attrNameLst>
                                      </p:cBhvr>
                                      <p:to>
                                        <p:strVal val="visible"/>
                                      </p:to>
                                    </p:set>
                                    <p:animEffect transition="in" filter="blinds(horizontal)">
                                      <p:cBhvr>
                                        <p:cTn id="7" dur="500"/>
                                        <p:tgtEl>
                                          <p:spTgt spid="3461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6127"/>
                                        </p:tgtEl>
                                        <p:attrNameLst>
                                          <p:attrName>style.visibility</p:attrName>
                                        </p:attrNameLst>
                                      </p:cBhvr>
                                      <p:to>
                                        <p:strVal val="visible"/>
                                      </p:to>
                                    </p:set>
                                    <p:anim calcmode="lin" valueType="num">
                                      <p:cBhvr additive="base">
                                        <p:cTn id="11" dur="500" fill="hold"/>
                                        <p:tgtEl>
                                          <p:spTgt spid="346127"/>
                                        </p:tgtEl>
                                        <p:attrNameLst>
                                          <p:attrName>ppt_x</p:attrName>
                                        </p:attrNameLst>
                                      </p:cBhvr>
                                      <p:tavLst>
                                        <p:tav tm="0">
                                          <p:val>
                                            <p:strVal val="0-#ppt_w/2"/>
                                          </p:val>
                                        </p:tav>
                                        <p:tav tm="100000">
                                          <p:val>
                                            <p:strVal val="#ppt_x"/>
                                          </p:val>
                                        </p:tav>
                                      </p:tavLst>
                                    </p:anim>
                                    <p:anim calcmode="lin" valueType="num">
                                      <p:cBhvr additive="base">
                                        <p:cTn id="12" dur="500" fill="hold"/>
                                        <p:tgtEl>
                                          <p:spTgt spid="34612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 presetClass="entr" presetSubtype="5" fill="hold" grpId="0" nodeType="afterEffect">
                                  <p:stCondLst>
                                    <p:cond delay="0"/>
                                  </p:stCondLst>
                                  <p:childTnLst>
                                    <p:set>
                                      <p:cBhvr>
                                        <p:cTn id="15" dur="1" fill="hold">
                                          <p:stCondLst>
                                            <p:cond delay="0"/>
                                          </p:stCondLst>
                                        </p:cTn>
                                        <p:tgtEl>
                                          <p:spTgt spid="346124"/>
                                        </p:tgtEl>
                                        <p:attrNameLst>
                                          <p:attrName>style.visibility</p:attrName>
                                        </p:attrNameLst>
                                      </p:cBhvr>
                                      <p:to>
                                        <p:strVal val="visible"/>
                                      </p:to>
                                    </p:set>
                                    <p:animEffect transition="in" filter="blinds(vertical)">
                                      <p:cBhvr>
                                        <p:cTn id="16" dur="500"/>
                                        <p:tgtEl>
                                          <p:spTgt spid="346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4" grpId="0"/>
      <p:bldP spid="346126" grpId="0"/>
      <p:bldP spid="34612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84995" name="Rectangle 12"/>
          <p:cNvSpPr/>
          <p:nvPr/>
        </p:nvSpPr>
        <p:spPr>
          <a:xfrm>
            <a:off x="304800" y="1981200"/>
            <a:ext cx="830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spcBef>
                <a:spcPct val="0"/>
              </a:spcBef>
              <a:buClrTx/>
              <a:buSzTx/>
              <a:buFontTx/>
              <a:buNone/>
            </a:pPr>
            <a:endParaRPr lang="zh-CN" altLang="zh-CN" sz="2400" dirty="0">
              <a:solidFill>
                <a:schemeClr val="accent2"/>
              </a:solidFill>
              <a:latin typeface="Times New Roman" panose="02020603050405020304" pitchFamily="18" charset="0"/>
              <a:ea typeface="宋体" panose="02010600030101010101" pitchFamily="2" charset="-122"/>
            </a:endParaRPr>
          </a:p>
        </p:txBody>
      </p:sp>
      <p:sp>
        <p:nvSpPr>
          <p:cNvPr id="347149" name="Rectangle 13"/>
          <p:cNvSpPr/>
          <p:nvPr/>
        </p:nvSpPr>
        <p:spPr>
          <a:xfrm>
            <a:off x="685800" y="2257425"/>
            <a:ext cx="8001000" cy="38385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40000"/>
              </a:lnSpc>
              <a:spcBef>
                <a:spcPct val="0"/>
              </a:spcBef>
              <a:buClrTx/>
              <a:buSzTx/>
              <a:buFontTx/>
              <a:buNone/>
            </a:pPr>
            <a:r>
              <a:rPr lang="en-US" altLang="zh-CN" sz="2200" b="1" dirty="0">
                <a:solidFill>
                  <a:schemeClr val="accent2"/>
                </a:solidFill>
              </a:rPr>
              <a:t>1.</a:t>
            </a:r>
            <a:r>
              <a:rPr lang="zh-CN" altLang="en-US" sz="2200" b="1" dirty="0">
                <a:solidFill>
                  <a:schemeClr val="accent2"/>
                </a:solidFill>
              </a:rPr>
              <a:t>储存危险化学品的仓库，必须建立严格的出入库管理制度</a:t>
            </a:r>
            <a:endParaRPr lang="zh-CN" altLang="en-US" sz="2200" b="1" dirty="0">
              <a:solidFill>
                <a:schemeClr val="accent2"/>
              </a:solidFill>
            </a:endParaRPr>
          </a:p>
          <a:p>
            <a:pPr marL="0" lvl="0" indent="381000" algn="just" eaLnBrk="1" hangingPunct="1">
              <a:lnSpc>
                <a:spcPct val="140000"/>
              </a:lnSpc>
              <a:spcBef>
                <a:spcPct val="0"/>
              </a:spcBef>
              <a:buClrTx/>
              <a:buSzTx/>
              <a:buFontTx/>
              <a:buNone/>
            </a:pPr>
            <a:r>
              <a:rPr lang="en-US" altLang="zh-CN" sz="2200" dirty="0"/>
              <a:t>《</a:t>
            </a:r>
            <a:r>
              <a:rPr lang="zh-CN" altLang="en-US" sz="2200" b="1" dirty="0"/>
              <a:t>条例</a:t>
            </a:r>
            <a:r>
              <a:rPr lang="en-US" altLang="zh-CN" sz="2200" b="1" dirty="0"/>
              <a:t>》</a:t>
            </a:r>
            <a:r>
              <a:rPr lang="zh-CN" altLang="en-US" sz="2200" b="1" dirty="0"/>
              <a:t>第二十二条明确规定：危险化学品</a:t>
            </a:r>
            <a:r>
              <a:rPr lang="zh-CN" altLang="en-US" sz="2200" b="1" dirty="0">
                <a:solidFill>
                  <a:srgbClr val="CC0066"/>
                </a:solidFill>
              </a:rPr>
              <a:t>出入库</a:t>
            </a:r>
            <a:r>
              <a:rPr lang="zh-CN" altLang="en-US" sz="2200" b="1" dirty="0"/>
              <a:t>，必须进行</a:t>
            </a:r>
            <a:r>
              <a:rPr lang="zh-CN" altLang="en-US" sz="2200" b="1" dirty="0">
                <a:solidFill>
                  <a:srgbClr val="CC0066"/>
                </a:solidFill>
              </a:rPr>
              <a:t>核查登记</a:t>
            </a:r>
            <a:r>
              <a:rPr lang="zh-CN" altLang="en-US" sz="2200" b="1" dirty="0"/>
              <a:t>。库存危险化学品应当定期检查。</a:t>
            </a:r>
            <a:endParaRPr lang="zh-CN" altLang="en-US" sz="2200" b="1" dirty="0"/>
          </a:p>
          <a:p>
            <a:pPr marL="0" lvl="0" indent="381000" algn="just">
              <a:lnSpc>
                <a:spcPct val="140000"/>
              </a:lnSpc>
              <a:spcBef>
                <a:spcPct val="0"/>
              </a:spcBef>
              <a:buClrTx/>
              <a:buSzTx/>
              <a:buFontTx/>
              <a:buNone/>
            </a:pPr>
            <a:r>
              <a:rPr lang="en-US" altLang="zh-CN" sz="2200" b="1" dirty="0"/>
              <a:t>《</a:t>
            </a:r>
            <a:r>
              <a:rPr lang="zh-CN" altLang="en-US" sz="2200" b="1" dirty="0"/>
              <a:t>条例</a:t>
            </a:r>
            <a:r>
              <a:rPr lang="en-US" altLang="zh-CN" sz="2200" b="1" dirty="0"/>
              <a:t>》</a:t>
            </a:r>
            <a:r>
              <a:rPr lang="zh-CN" altLang="en-US" sz="2200" b="1" dirty="0"/>
              <a:t>第十九条规定：</a:t>
            </a:r>
            <a:r>
              <a:rPr lang="zh-CN" altLang="en-US" sz="2200" b="1" dirty="0">
                <a:solidFill>
                  <a:srgbClr val="CC0066"/>
                </a:solidFill>
              </a:rPr>
              <a:t>剧毒品</a:t>
            </a:r>
            <a:r>
              <a:rPr lang="zh-CN" altLang="en-US" sz="2200" b="1" dirty="0"/>
              <a:t>的储存的储存单位，应当对剧毒化学品的</a:t>
            </a:r>
            <a:r>
              <a:rPr lang="zh-CN" altLang="en-US" sz="2200" b="1" dirty="0">
                <a:solidFill>
                  <a:srgbClr val="CC0066"/>
                </a:solidFill>
              </a:rPr>
              <a:t>产量</a:t>
            </a:r>
            <a:r>
              <a:rPr lang="zh-CN" altLang="en-US" sz="2200" b="1" dirty="0"/>
              <a:t>、</a:t>
            </a:r>
            <a:r>
              <a:rPr lang="zh-CN" altLang="en-US" sz="2200" b="1" dirty="0">
                <a:solidFill>
                  <a:srgbClr val="CC0066"/>
                </a:solidFill>
              </a:rPr>
              <a:t>流向</a:t>
            </a:r>
            <a:r>
              <a:rPr lang="zh-CN" altLang="en-US" sz="2200" b="1" dirty="0"/>
              <a:t>、</a:t>
            </a:r>
            <a:r>
              <a:rPr lang="zh-CN" altLang="en-US" sz="2200" b="1" dirty="0">
                <a:solidFill>
                  <a:srgbClr val="CC0066"/>
                </a:solidFill>
              </a:rPr>
              <a:t>储存量和用途</a:t>
            </a:r>
            <a:r>
              <a:rPr lang="zh-CN" altLang="en-US" sz="2200" b="1" dirty="0"/>
              <a:t>如实</a:t>
            </a:r>
            <a:r>
              <a:rPr lang="zh-CN" altLang="en-US" sz="2200" b="1" dirty="0">
                <a:solidFill>
                  <a:srgbClr val="CC0066"/>
                </a:solidFill>
              </a:rPr>
              <a:t>记录</a:t>
            </a:r>
            <a:r>
              <a:rPr lang="zh-CN" altLang="en-US" sz="2200" b="1" dirty="0"/>
              <a:t>，并采取必要的保安措施，防止剧毒化学品被盗、丢失或者误售、误用；发现剧毒化学品被盗、丢失或者误售、误用时，必须立即向当地</a:t>
            </a:r>
            <a:r>
              <a:rPr lang="zh-CN" altLang="en-US" sz="2200" b="1" dirty="0">
                <a:solidFill>
                  <a:srgbClr val="CC0066"/>
                </a:solidFill>
              </a:rPr>
              <a:t>公安部门</a:t>
            </a:r>
            <a:r>
              <a:rPr lang="zh-CN" altLang="en-US" sz="2200" b="1" dirty="0"/>
              <a:t>报告。</a:t>
            </a:r>
            <a:endParaRPr lang="zh-CN" altLang="en-US" sz="2200" b="1" dirty="0"/>
          </a:p>
        </p:txBody>
      </p:sp>
      <p:sp>
        <p:nvSpPr>
          <p:cNvPr id="347151" name="Rectangle 15"/>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㈣</a:t>
            </a:r>
            <a:r>
              <a:rPr lang="zh-CN" altLang="en-US" sz="2400" b="1" dirty="0">
                <a:solidFill>
                  <a:srgbClr val="FF3300"/>
                </a:solidFill>
              </a:rPr>
              <a:t>危险化学品出入库管理</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47152" name="Rectangle 16"/>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7151"/>
                                        </p:tgtEl>
                                        <p:attrNameLst>
                                          <p:attrName>style.visibility</p:attrName>
                                        </p:attrNameLst>
                                      </p:cBhvr>
                                      <p:to>
                                        <p:strVal val="visible"/>
                                      </p:to>
                                    </p:set>
                                    <p:animEffect transition="in" filter="blinds(horizontal)">
                                      <p:cBhvr>
                                        <p:cTn id="7" dur="500"/>
                                        <p:tgtEl>
                                          <p:spTgt spid="34715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7152"/>
                                        </p:tgtEl>
                                        <p:attrNameLst>
                                          <p:attrName>style.visibility</p:attrName>
                                        </p:attrNameLst>
                                      </p:cBhvr>
                                      <p:to>
                                        <p:strVal val="visible"/>
                                      </p:to>
                                    </p:set>
                                    <p:anim calcmode="lin" valueType="num">
                                      <p:cBhvr additive="base">
                                        <p:cTn id="11" dur="500" fill="hold"/>
                                        <p:tgtEl>
                                          <p:spTgt spid="347152"/>
                                        </p:tgtEl>
                                        <p:attrNameLst>
                                          <p:attrName>ppt_x</p:attrName>
                                        </p:attrNameLst>
                                      </p:cBhvr>
                                      <p:tavLst>
                                        <p:tav tm="0">
                                          <p:val>
                                            <p:strVal val="0-#ppt_w/2"/>
                                          </p:val>
                                        </p:tav>
                                        <p:tav tm="100000">
                                          <p:val>
                                            <p:strVal val="#ppt_x"/>
                                          </p:val>
                                        </p:tav>
                                      </p:tavLst>
                                    </p:anim>
                                    <p:anim calcmode="lin" valueType="num">
                                      <p:cBhvr additive="base">
                                        <p:cTn id="12" dur="500" fill="hold"/>
                                        <p:tgtEl>
                                          <p:spTgt spid="34715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347149"/>
                                        </p:tgtEl>
                                        <p:attrNameLst>
                                          <p:attrName>style.visibility</p:attrName>
                                        </p:attrNameLst>
                                      </p:cBhvr>
                                      <p:to>
                                        <p:strVal val="visible"/>
                                      </p:to>
                                    </p:set>
                                    <p:animEffect transition="in" filter="box(out)">
                                      <p:cBhvr>
                                        <p:cTn id="16" dur="500"/>
                                        <p:tgtEl>
                                          <p:spTgt spid="347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9" grpId="0"/>
      <p:bldP spid="347151" grpId="0"/>
      <p:bldP spid="34715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86019" name="Rectangle 12"/>
          <p:cNvSpPr/>
          <p:nvPr/>
        </p:nvSpPr>
        <p:spPr>
          <a:xfrm>
            <a:off x="304800" y="1981200"/>
            <a:ext cx="830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spcBef>
                <a:spcPct val="0"/>
              </a:spcBef>
              <a:buClrTx/>
              <a:buSzTx/>
              <a:buFontTx/>
              <a:buNone/>
            </a:pPr>
            <a:endParaRPr lang="zh-CN" altLang="zh-CN" sz="2400" dirty="0">
              <a:solidFill>
                <a:schemeClr val="accent2"/>
              </a:solidFill>
              <a:latin typeface="Times New Roman" panose="02020603050405020304" pitchFamily="18" charset="0"/>
              <a:ea typeface="宋体" panose="02010600030101010101" pitchFamily="2" charset="-122"/>
            </a:endParaRPr>
          </a:p>
        </p:txBody>
      </p:sp>
      <p:sp>
        <p:nvSpPr>
          <p:cNvPr id="348174" name="Rectangle 14"/>
          <p:cNvSpPr/>
          <p:nvPr/>
        </p:nvSpPr>
        <p:spPr>
          <a:xfrm>
            <a:off x="152400" y="1828800"/>
            <a:ext cx="8686800" cy="43608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40000"/>
              </a:lnSpc>
              <a:spcBef>
                <a:spcPct val="0"/>
              </a:spcBef>
              <a:buClrTx/>
              <a:buSzTx/>
              <a:buFontTx/>
              <a:buNone/>
            </a:pPr>
            <a:r>
              <a:rPr lang="en-US" altLang="zh-CN" b="1" dirty="0">
                <a:solidFill>
                  <a:schemeClr val="accent2"/>
                </a:solidFill>
              </a:rPr>
              <a:t>2.</a:t>
            </a:r>
            <a:r>
              <a:rPr lang="zh-CN" altLang="en-US" b="1" dirty="0">
                <a:solidFill>
                  <a:schemeClr val="accent2"/>
                </a:solidFill>
              </a:rPr>
              <a:t>危险化学品出入库前均应按合同进行检查验收、登记，</a:t>
            </a:r>
            <a:r>
              <a:rPr lang="zh-CN" altLang="en-US" b="1" dirty="0">
                <a:solidFill>
                  <a:srgbClr val="CC0066"/>
                </a:solidFill>
              </a:rPr>
              <a:t>验收内容</a:t>
            </a:r>
            <a:r>
              <a:rPr lang="zh-CN" altLang="en-US" b="1" dirty="0">
                <a:solidFill>
                  <a:schemeClr val="accent2"/>
                </a:solidFill>
              </a:rPr>
              <a:t>包括</a:t>
            </a:r>
            <a:endParaRPr lang="zh-CN" altLang="en-US" b="1" dirty="0">
              <a:solidFill>
                <a:schemeClr val="accent2"/>
              </a:solidFill>
            </a:endParaRPr>
          </a:p>
          <a:p>
            <a:pPr marL="0" lvl="0" indent="381000" algn="just">
              <a:lnSpc>
                <a:spcPct val="140000"/>
              </a:lnSpc>
              <a:spcBef>
                <a:spcPct val="0"/>
              </a:spcBef>
              <a:buClrTx/>
              <a:buSzTx/>
              <a:buFontTx/>
              <a:buNone/>
            </a:pPr>
            <a:r>
              <a:rPr lang="zh-CN" altLang="en-US" sz="1800" b="1" dirty="0"/>
              <a:t>⑴商品数量</a:t>
            </a:r>
            <a:endParaRPr lang="zh-CN" altLang="en-US" sz="1800" b="1" dirty="0"/>
          </a:p>
          <a:p>
            <a:pPr marL="0" lvl="0" indent="381000" algn="just">
              <a:lnSpc>
                <a:spcPct val="140000"/>
              </a:lnSpc>
              <a:spcBef>
                <a:spcPct val="0"/>
              </a:spcBef>
              <a:buClrTx/>
              <a:buSzTx/>
              <a:buFontTx/>
              <a:buNone/>
            </a:pPr>
            <a:r>
              <a:rPr lang="zh-CN" altLang="en-US" sz="1800" b="1" dirty="0"/>
              <a:t>⑵</a:t>
            </a:r>
            <a:r>
              <a:rPr lang="zh-CN" altLang="en-US" sz="1800" b="1" dirty="0">
                <a:solidFill>
                  <a:srgbClr val="CC0066"/>
                </a:solidFill>
              </a:rPr>
              <a:t>包装</a:t>
            </a:r>
            <a:r>
              <a:rPr lang="zh-CN" altLang="en-US" sz="1800" b="1" dirty="0"/>
              <a:t>按照条例要求：危险化学品的包装必须符合国家法律、法规、规章的规定和国家标准的要求。</a:t>
            </a:r>
            <a:endParaRPr lang="zh-CN" altLang="en-US" sz="1800" b="1" dirty="0"/>
          </a:p>
          <a:p>
            <a:pPr marL="0" lvl="0" indent="381000" algn="just">
              <a:lnSpc>
                <a:spcPct val="140000"/>
              </a:lnSpc>
              <a:spcBef>
                <a:spcPct val="0"/>
              </a:spcBef>
              <a:buClrTx/>
              <a:buSzTx/>
              <a:buFontTx/>
              <a:buNone/>
            </a:pPr>
            <a:r>
              <a:rPr lang="zh-CN" altLang="en-US" sz="1800" b="1" dirty="0"/>
              <a:t>危险化学品包装的</a:t>
            </a:r>
            <a:r>
              <a:rPr lang="zh-CN" altLang="en-US" sz="1800" b="1" dirty="0">
                <a:solidFill>
                  <a:srgbClr val="CC0066"/>
                </a:solidFill>
              </a:rPr>
              <a:t>材质</a:t>
            </a:r>
            <a:r>
              <a:rPr lang="zh-CN" altLang="en-US" sz="1800" b="1" dirty="0"/>
              <a:t>、</a:t>
            </a:r>
            <a:r>
              <a:rPr lang="zh-CN" altLang="en-US" sz="1800" b="1" dirty="0">
                <a:solidFill>
                  <a:srgbClr val="CC0066"/>
                </a:solidFill>
              </a:rPr>
              <a:t>型式</a:t>
            </a:r>
            <a:r>
              <a:rPr lang="zh-CN" altLang="en-US" sz="1800" b="1" dirty="0"/>
              <a:t>、</a:t>
            </a:r>
            <a:r>
              <a:rPr lang="zh-CN" altLang="en-US" sz="1800" b="1" dirty="0">
                <a:solidFill>
                  <a:srgbClr val="CC0066"/>
                </a:solidFill>
              </a:rPr>
              <a:t>规格</a:t>
            </a:r>
            <a:r>
              <a:rPr lang="zh-CN" altLang="en-US" sz="1800" b="1" dirty="0"/>
              <a:t>、</a:t>
            </a:r>
            <a:r>
              <a:rPr lang="zh-CN" altLang="en-US" sz="1800" b="1" dirty="0">
                <a:solidFill>
                  <a:srgbClr val="CC0066"/>
                </a:solidFill>
              </a:rPr>
              <a:t>方法</a:t>
            </a:r>
            <a:r>
              <a:rPr lang="zh-CN" altLang="en-US" sz="1800" b="1" dirty="0"/>
              <a:t>和单件质量</a:t>
            </a:r>
            <a:r>
              <a:rPr lang="en-US" altLang="zh-CN" sz="1800" b="1" dirty="0"/>
              <a:t>(</a:t>
            </a:r>
            <a:r>
              <a:rPr lang="zh-CN" altLang="en-US" sz="1800" b="1" dirty="0"/>
              <a:t>重量</a:t>
            </a:r>
            <a:r>
              <a:rPr lang="en-US" altLang="zh-CN" sz="1800" b="1" dirty="0"/>
              <a:t>)</a:t>
            </a:r>
            <a:r>
              <a:rPr lang="zh-CN" altLang="en-US" sz="1800" b="1" dirty="0"/>
              <a:t>，应当与所包装的危险化学品的性质和用途相适应，便于装卸、运输和储存。</a:t>
            </a:r>
            <a:endParaRPr lang="zh-CN" altLang="en-US" sz="1800" b="1" dirty="0"/>
          </a:p>
          <a:p>
            <a:pPr marL="0" lvl="0" indent="381000" algn="just">
              <a:lnSpc>
                <a:spcPct val="140000"/>
              </a:lnSpc>
              <a:spcBef>
                <a:spcPct val="0"/>
              </a:spcBef>
              <a:buClrTx/>
              <a:buSzTx/>
              <a:buFontTx/>
              <a:buNone/>
            </a:pPr>
            <a:r>
              <a:rPr lang="zh-CN" altLang="en-US" sz="1800" b="1" dirty="0"/>
              <a:t>危险化学品的包装物、容器，必须由省、自治区、直辖市人民政府经济贸易管理部门审查合格的专业生产企业</a:t>
            </a:r>
            <a:r>
              <a:rPr lang="zh-CN" altLang="en-US" sz="1800" b="1" dirty="0">
                <a:solidFill>
                  <a:srgbClr val="CC0066"/>
                </a:solidFill>
              </a:rPr>
              <a:t>定点生产</a:t>
            </a:r>
            <a:r>
              <a:rPr lang="zh-CN" altLang="en-US" sz="1800" b="1" dirty="0"/>
              <a:t>，并经国务院质检部门认可的专业检测、检验机构检测、检验合格，方可使用。</a:t>
            </a:r>
            <a:endParaRPr lang="zh-CN" altLang="en-US" sz="1800" b="1" dirty="0"/>
          </a:p>
          <a:p>
            <a:pPr marL="0" lvl="0" indent="381000" algn="just">
              <a:lnSpc>
                <a:spcPct val="140000"/>
              </a:lnSpc>
              <a:spcBef>
                <a:spcPct val="0"/>
              </a:spcBef>
              <a:buClrTx/>
              <a:buSzTx/>
              <a:buFontTx/>
              <a:buNone/>
            </a:pPr>
            <a:r>
              <a:rPr lang="zh-CN" altLang="en-US" sz="1800" b="1" dirty="0">
                <a:solidFill>
                  <a:srgbClr val="CC0066"/>
                </a:solidFill>
              </a:rPr>
              <a:t>重复使用</a:t>
            </a:r>
            <a:r>
              <a:rPr lang="zh-CN" altLang="en-US" sz="1800" b="1" dirty="0"/>
              <a:t>的危险化学品包装物、容器在使用前，应当进行检查，并做出记录；检查记录应当至少保存</a:t>
            </a:r>
            <a:r>
              <a:rPr lang="en-US" altLang="zh-CN" sz="1800" b="1" dirty="0"/>
              <a:t>2</a:t>
            </a:r>
            <a:r>
              <a:rPr lang="zh-CN" altLang="en-US" sz="1800" b="1" dirty="0"/>
              <a:t>年。</a:t>
            </a:r>
            <a:endParaRPr lang="zh-CN" altLang="en-US" sz="1800" b="1" dirty="0"/>
          </a:p>
        </p:txBody>
      </p:sp>
      <p:sp>
        <p:nvSpPr>
          <p:cNvPr id="348177" name="Rectangle 17"/>
          <p:cNvSpPr/>
          <p:nvPr/>
        </p:nvSpPr>
        <p:spPr>
          <a:xfrm>
            <a:off x="457200" y="12954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㈣</a:t>
            </a:r>
            <a:r>
              <a:rPr lang="zh-CN" altLang="en-US" sz="2400" b="1" dirty="0">
                <a:solidFill>
                  <a:srgbClr val="FF3300"/>
                </a:solidFill>
              </a:rPr>
              <a:t>危险化学品出入库管理</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48178" name="Rectangle 18"/>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8177"/>
                                        </p:tgtEl>
                                        <p:attrNameLst>
                                          <p:attrName>style.visibility</p:attrName>
                                        </p:attrNameLst>
                                      </p:cBhvr>
                                      <p:to>
                                        <p:strVal val="visible"/>
                                      </p:to>
                                    </p:set>
                                    <p:animEffect transition="in" filter="blinds(horizontal)">
                                      <p:cBhvr>
                                        <p:cTn id="7" dur="500"/>
                                        <p:tgtEl>
                                          <p:spTgt spid="34817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8178"/>
                                        </p:tgtEl>
                                        <p:attrNameLst>
                                          <p:attrName>style.visibility</p:attrName>
                                        </p:attrNameLst>
                                      </p:cBhvr>
                                      <p:to>
                                        <p:strVal val="visible"/>
                                      </p:to>
                                    </p:set>
                                    <p:anim calcmode="lin" valueType="num">
                                      <p:cBhvr additive="base">
                                        <p:cTn id="11" dur="500" fill="hold"/>
                                        <p:tgtEl>
                                          <p:spTgt spid="348178"/>
                                        </p:tgtEl>
                                        <p:attrNameLst>
                                          <p:attrName>ppt_x</p:attrName>
                                        </p:attrNameLst>
                                      </p:cBhvr>
                                      <p:tavLst>
                                        <p:tav tm="0">
                                          <p:val>
                                            <p:strVal val="0-#ppt_w/2"/>
                                          </p:val>
                                        </p:tav>
                                        <p:tav tm="100000">
                                          <p:val>
                                            <p:strVal val="#ppt_x"/>
                                          </p:val>
                                        </p:tav>
                                      </p:tavLst>
                                    </p:anim>
                                    <p:anim calcmode="lin" valueType="num">
                                      <p:cBhvr additive="base">
                                        <p:cTn id="12" dur="500" fill="hold"/>
                                        <p:tgtEl>
                                          <p:spTgt spid="34817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348174"/>
                                        </p:tgtEl>
                                        <p:attrNameLst>
                                          <p:attrName>style.visibility</p:attrName>
                                        </p:attrNameLst>
                                      </p:cBhvr>
                                      <p:to>
                                        <p:strVal val="visible"/>
                                      </p:to>
                                    </p:set>
                                    <p:animEffect transition="in" filter="box(in)">
                                      <p:cBhvr>
                                        <p:cTn id="16" dur="500"/>
                                        <p:tgtEl>
                                          <p:spTgt spid="348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4" grpId="0"/>
      <p:bldP spid="348177" grpId="0"/>
      <p:bldP spid="34817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82636" name="Text Box 12"/>
          <p:cNvSpPr txBox="1"/>
          <p:nvPr/>
        </p:nvSpPr>
        <p:spPr>
          <a:xfrm>
            <a:off x="1219200" y="1770063"/>
            <a:ext cx="6248400" cy="3108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65000"/>
              </a:lnSpc>
              <a:spcBef>
                <a:spcPct val="0"/>
              </a:spcBef>
              <a:buClrTx/>
              <a:buSzTx/>
              <a:buFontTx/>
              <a:buNone/>
            </a:pPr>
            <a:r>
              <a:rPr lang="zh-CN" altLang="en-US" sz="2400" b="1" dirty="0"/>
              <a:t>本章分四个部分来讲述：</a:t>
            </a:r>
            <a:endParaRPr lang="zh-CN" altLang="en-US" sz="2400" b="1" dirty="0"/>
          </a:p>
          <a:p>
            <a:pPr marL="457200" lvl="1" indent="0" algn="just" eaLnBrk="1" hangingPunct="1">
              <a:lnSpc>
                <a:spcPct val="165000"/>
              </a:lnSpc>
              <a:spcBef>
                <a:spcPct val="0"/>
              </a:spcBef>
              <a:buClrTx/>
              <a:buSzTx/>
              <a:buFontTx/>
              <a:buNone/>
            </a:pPr>
            <a:r>
              <a:rPr lang="en-US" altLang="zh-CN" sz="2400" b="1" dirty="0">
                <a:solidFill>
                  <a:schemeClr val="accent2"/>
                </a:solidFill>
              </a:rPr>
              <a:t>1</a:t>
            </a:r>
            <a:r>
              <a:rPr lang="zh-CN" altLang="en-US" sz="2400" b="1" dirty="0">
                <a:solidFill>
                  <a:schemeClr val="accent2"/>
                </a:solidFill>
              </a:rPr>
              <a:t>．储存危险化学品的分类</a:t>
            </a:r>
            <a:endParaRPr lang="zh-CN" altLang="en-US" sz="2400" b="1" dirty="0">
              <a:solidFill>
                <a:schemeClr val="accent2"/>
              </a:solidFill>
            </a:endParaRPr>
          </a:p>
          <a:p>
            <a:pPr marL="457200" lvl="1" indent="0" algn="just" eaLnBrk="1" hangingPunct="1">
              <a:lnSpc>
                <a:spcPct val="165000"/>
              </a:lnSpc>
              <a:spcBef>
                <a:spcPct val="0"/>
              </a:spcBef>
              <a:buClrTx/>
              <a:buSzTx/>
              <a:buFontTx/>
              <a:buNone/>
            </a:pPr>
            <a:r>
              <a:rPr lang="en-US" altLang="zh-CN" sz="2400" b="1" dirty="0">
                <a:solidFill>
                  <a:schemeClr val="accent2"/>
                </a:solidFill>
              </a:rPr>
              <a:t>2</a:t>
            </a:r>
            <a:r>
              <a:rPr lang="zh-CN" altLang="en-US" sz="2400" b="1" dirty="0">
                <a:solidFill>
                  <a:schemeClr val="accent2"/>
                </a:solidFill>
              </a:rPr>
              <a:t>．危险化学品储存的审批制度</a:t>
            </a:r>
            <a:endParaRPr lang="zh-CN" altLang="en-US" sz="2400" b="1" dirty="0">
              <a:solidFill>
                <a:schemeClr val="accent2"/>
              </a:solidFill>
            </a:endParaRPr>
          </a:p>
          <a:p>
            <a:pPr marL="457200" lvl="1" indent="0" algn="just" eaLnBrk="1" hangingPunct="1">
              <a:lnSpc>
                <a:spcPct val="165000"/>
              </a:lnSpc>
              <a:spcBef>
                <a:spcPct val="0"/>
              </a:spcBef>
              <a:buClrTx/>
              <a:buSzTx/>
              <a:buFontTx/>
              <a:buNone/>
            </a:pPr>
            <a:r>
              <a:rPr lang="en-US" altLang="zh-CN" sz="2400" b="1" dirty="0">
                <a:solidFill>
                  <a:schemeClr val="accent2"/>
                </a:solidFill>
              </a:rPr>
              <a:t>3</a:t>
            </a:r>
            <a:r>
              <a:rPr lang="zh-CN" altLang="en-US" sz="2400" b="1" dirty="0">
                <a:solidFill>
                  <a:schemeClr val="accent2"/>
                </a:solidFill>
              </a:rPr>
              <a:t>．危险化学品分类储存的安全要求</a:t>
            </a:r>
            <a:endParaRPr lang="zh-CN" altLang="en-US" sz="2400" b="1" dirty="0">
              <a:solidFill>
                <a:schemeClr val="accent2"/>
              </a:solidFill>
            </a:endParaRPr>
          </a:p>
          <a:p>
            <a:pPr marL="457200" lvl="1" indent="0" algn="just" eaLnBrk="1" hangingPunct="1">
              <a:lnSpc>
                <a:spcPct val="165000"/>
              </a:lnSpc>
              <a:spcBef>
                <a:spcPct val="0"/>
              </a:spcBef>
              <a:buClrTx/>
              <a:buSzTx/>
              <a:buFontTx/>
              <a:buNone/>
            </a:pPr>
            <a:r>
              <a:rPr lang="en-US" altLang="zh-CN" sz="2400" b="1" dirty="0">
                <a:solidFill>
                  <a:schemeClr val="accent2"/>
                </a:solidFill>
              </a:rPr>
              <a:t>4</a:t>
            </a:r>
            <a:r>
              <a:rPr lang="zh-CN" altLang="en-US" sz="2400" b="1" dirty="0">
                <a:solidFill>
                  <a:schemeClr val="accent2"/>
                </a:solidFill>
              </a:rPr>
              <a:t>．储存危险化学品装置的安全评价</a:t>
            </a:r>
            <a:r>
              <a:rPr lang="zh-CN" altLang="en-US" sz="2400" b="1" dirty="0"/>
              <a:t>    </a:t>
            </a:r>
            <a:r>
              <a:rPr lang="zh-CN" altLang="en-US" sz="2400" b="1" dirty="0">
                <a:solidFill>
                  <a:schemeClr val="accent2"/>
                </a:solidFill>
              </a:rPr>
              <a:t>    </a:t>
            </a:r>
            <a:endParaRPr lang="zh-CN" altLang="en-US" sz="2400" b="1" dirty="0">
              <a:solidFill>
                <a:schemeClr val="accent2"/>
              </a:solidFill>
            </a:endParaRPr>
          </a:p>
        </p:txBody>
      </p:sp>
      <p:sp>
        <p:nvSpPr>
          <p:cNvPr id="19460" name="Text Box 14"/>
          <p:cNvSpPr txBox="1"/>
          <p:nvPr/>
        </p:nvSpPr>
        <p:spPr>
          <a:xfrm>
            <a:off x="304800" y="484188"/>
            <a:ext cx="5791200" cy="5064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en-US" altLang="zh-CN" sz="3200" b="1" dirty="0">
                <a:solidFill>
                  <a:schemeClr val="bg1"/>
                </a:solidFill>
                <a:latin typeface="黑体" panose="02010609060101010101" pitchFamily="49" charset="-122"/>
                <a:ea typeface="黑体" panose="02010609060101010101" pitchFamily="49" charset="-122"/>
              </a:rPr>
              <a:t> </a:t>
            </a:r>
            <a:r>
              <a:rPr lang="zh-CN" altLang="en-US" sz="3200" b="1" dirty="0">
                <a:solidFill>
                  <a:schemeClr val="bg1"/>
                </a:solidFill>
                <a:latin typeface="黑体" panose="02010609060101010101" pitchFamily="49" charset="-122"/>
                <a:ea typeface="黑体" panose="02010609060101010101" pitchFamily="49" charset="-122"/>
              </a:rPr>
              <a:t>危险化学品储存</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82636"/>
                                        </p:tgtEl>
                                        <p:attrNameLst>
                                          <p:attrName>style.visibility</p:attrName>
                                        </p:attrNameLst>
                                      </p:cBhvr>
                                      <p:to>
                                        <p:strVal val="visible"/>
                                      </p:to>
                                    </p:set>
                                    <p:animEffect transition="in" filter="checkerboard(across)">
                                      <p:cBhvr>
                                        <p:cTn id="7" dur="500"/>
                                        <p:tgtEl>
                                          <p:spTgt spid="282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87043" name="Rectangle 12"/>
          <p:cNvSpPr/>
          <p:nvPr/>
        </p:nvSpPr>
        <p:spPr>
          <a:xfrm>
            <a:off x="304800" y="1981200"/>
            <a:ext cx="830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spcBef>
                <a:spcPct val="0"/>
              </a:spcBef>
              <a:buClrTx/>
              <a:buSzTx/>
              <a:buFontTx/>
              <a:buNone/>
            </a:pPr>
            <a:endParaRPr lang="zh-CN" altLang="zh-CN" sz="2400" dirty="0">
              <a:solidFill>
                <a:schemeClr val="accent2"/>
              </a:solidFill>
              <a:latin typeface="Times New Roman" panose="02020603050405020304" pitchFamily="18" charset="0"/>
              <a:ea typeface="宋体" panose="02010600030101010101" pitchFamily="2" charset="-122"/>
            </a:endParaRPr>
          </a:p>
        </p:txBody>
      </p:sp>
      <p:sp>
        <p:nvSpPr>
          <p:cNvPr id="349197" name="Rectangle 13"/>
          <p:cNvSpPr/>
          <p:nvPr/>
        </p:nvSpPr>
        <p:spPr>
          <a:xfrm>
            <a:off x="685800" y="2413000"/>
            <a:ext cx="7543800" cy="3378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20000"/>
              </a:lnSpc>
              <a:spcBef>
                <a:spcPct val="0"/>
              </a:spcBef>
              <a:buClrTx/>
              <a:buSzTx/>
              <a:buFontTx/>
              <a:buNone/>
            </a:pPr>
            <a:r>
              <a:rPr lang="en-US" altLang="zh-CN" b="1" dirty="0">
                <a:solidFill>
                  <a:schemeClr val="accent2"/>
                </a:solidFill>
              </a:rPr>
              <a:t> </a:t>
            </a:r>
            <a:r>
              <a:rPr lang="en-US" altLang="zh-CN" b="1" dirty="0"/>
              <a:t>⑶</a:t>
            </a:r>
            <a:r>
              <a:rPr lang="zh-CN" altLang="en-US" b="1" dirty="0"/>
              <a:t>危险标志（包括安全技术说明书和安全标签）</a:t>
            </a:r>
            <a:endParaRPr lang="zh-CN" altLang="en-US" b="1" dirty="0"/>
          </a:p>
          <a:p>
            <a:pPr marL="0" lvl="0" indent="381000" algn="just">
              <a:lnSpc>
                <a:spcPct val="120000"/>
              </a:lnSpc>
              <a:spcBef>
                <a:spcPct val="0"/>
              </a:spcBef>
              <a:buClrTx/>
              <a:buSzTx/>
              <a:buFontTx/>
              <a:buNone/>
            </a:pPr>
            <a:r>
              <a:rPr lang="zh-CN" altLang="en-US" b="1" dirty="0"/>
              <a:t> </a:t>
            </a:r>
            <a:r>
              <a:rPr lang="zh-CN" altLang="en-US" b="1" dirty="0">
                <a:solidFill>
                  <a:srgbClr val="CC0066"/>
                </a:solidFill>
              </a:rPr>
              <a:t>经核对后方可入库、出库</a:t>
            </a:r>
            <a:r>
              <a:rPr lang="zh-CN" altLang="en-US" b="1" dirty="0"/>
              <a:t>，当商品性质未弄清时不准入库。           </a:t>
            </a:r>
            <a:r>
              <a:rPr lang="en-US" altLang="zh-CN" b="1" dirty="0">
                <a:solidFill>
                  <a:schemeClr val="accent2"/>
                </a:solidFill>
              </a:rPr>
              <a:t>3.</a:t>
            </a:r>
            <a:r>
              <a:rPr lang="zh-CN" altLang="en-US" b="1" dirty="0">
                <a:solidFill>
                  <a:schemeClr val="accent2"/>
                </a:solidFill>
              </a:rPr>
              <a:t>进入危险化学品储存区域的人员、机动车辆和作业车辆，必须采取防火措施。</a:t>
            </a:r>
            <a:r>
              <a:rPr lang="zh-CN" altLang="en-US" b="1" dirty="0"/>
              <a:t>  </a:t>
            </a:r>
            <a:endParaRPr lang="zh-CN" altLang="en-US" b="1" dirty="0"/>
          </a:p>
          <a:p>
            <a:pPr marL="0" lvl="0" indent="381000" algn="just">
              <a:lnSpc>
                <a:spcPct val="120000"/>
              </a:lnSpc>
              <a:spcBef>
                <a:spcPct val="0"/>
              </a:spcBef>
              <a:buClrTx/>
              <a:buSzTx/>
              <a:buFontTx/>
              <a:buNone/>
            </a:pPr>
            <a:r>
              <a:rPr lang="zh-CN" altLang="en-US" b="1" dirty="0"/>
              <a:t> 进入危险化学品库区的机动车辆应安装防火罩。机动车装卸货物后</a:t>
            </a:r>
            <a:r>
              <a:rPr lang="en-US" altLang="zh-CN" b="1" dirty="0"/>
              <a:t>,</a:t>
            </a:r>
            <a:r>
              <a:rPr lang="zh-CN" altLang="en-US" b="1" dirty="0"/>
              <a:t>不准在库区、库房、货场内停放和修理。</a:t>
            </a:r>
            <a:endParaRPr lang="zh-CN" altLang="en-US" b="1" dirty="0"/>
          </a:p>
          <a:p>
            <a:pPr marL="0" lvl="0" indent="381000" algn="just">
              <a:lnSpc>
                <a:spcPct val="120000"/>
              </a:lnSpc>
              <a:spcBef>
                <a:spcPct val="0"/>
              </a:spcBef>
              <a:buClrTx/>
              <a:buSzTx/>
              <a:buFontTx/>
              <a:buNone/>
            </a:pPr>
            <a:r>
              <a:rPr lang="zh-CN" altLang="en-US" b="1" dirty="0"/>
              <a:t> </a:t>
            </a:r>
            <a:r>
              <a:rPr lang="zh-CN" altLang="en-US" b="1" dirty="0">
                <a:solidFill>
                  <a:srgbClr val="CC0066"/>
                </a:solidFill>
              </a:rPr>
              <a:t>汽车</a:t>
            </a:r>
            <a:r>
              <a:rPr lang="zh-CN" altLang="en-US" b="1" dirty="0"/>
              <a:t>、</a:t>
            </a:r>
            <a:r>
              <a:rPr lang="zh-CN" altLang="en-US" b="1" dirty="0">
                <a:solidFill>
                  <a:srgbClr val="CC0066"/>
                </a:solidFill>
              </a:rPr>
              <a:t>拖拉机</a:t>
            </a:r>
            <a:r>
              <a:rPr lang="zh-CN" altLang="en-US" b="1" dirty="0"/>
              <a:t>不准进入</a:t>
            </a:r>
            <a:r>
              <a:rPr lang="zh-CN" altLang="en-US" b="1" dirty="0">
                <a:solidFill>
                  <a:srgbClr val="CC0066"/>
                </a:solidFill>
              </a:rPr>
              <a:t>甲</a:t>
            </a:r>
            <a:r>
              <a:rPr lang="zh-CN" altLang="en-US" b="1" dirty="0"/>
              <a:t>、</a:t>
            </a:r>
            <a:r>
              <a:rPr lang="zh-CN" altLang="en-US" b="1" dirty="0">
                <a:solidFill>
                  <a:srgbClr val="CC0066"/>
                </a:solidFill>
              </a:rPr>
              <a:t>乙</a:t>
            </a:r>
            <a:r>
              <a:rPr lang="zh-CN" altLang="en-US" b="1" dirty="0"/>
              <a:t>、</a:t>
            </a:r>
            <a:r>
              <a:rPr lang="zh-CN" altLang="en-US" b="1" dirty="0">
                <a:solidFill>
                  <a:srgbClr val="CC0066"/>
                </a:solidFill>
              </a:rPr>
              <a:t>丙</a:t>
            </a:r>
            <a:r>
              <a:rPr lang="zh-CN" altLang="en-US" b="1" dirty="0"/>
              <a:t>类物品库房。进入甲、乙类物品库房的</a:t>
            </a:r>
            <a:r>
              <a:rPr lang="zh-CN" altLang="en-US" b="1" dirty="0">
                <a:solidFill>
                  <a:srgbClr val="CC0066"/>
                </a:solidFill>
              </a:rPr>
              <a:t>电瓶车</a:t>
            </a:r>
            <a:r>
              <a:rPr lang="zh-CN" altLang="en-US" b="1" dirty="0"/>
              <a:t>、</a:t>
            </a:r>
            <a:r>
              <a:rPr lang="zh-CN" altLang="en-US" b="1" dirty="0">
                <a:solidFill>
                  <a:srgbClr val="CC0066"/>
                </a:solidFill>
              </a:rPr>
              <a:t>铲车</a:t>
            </a:r>
            <a:r>
              <a:rPr lang="zh-CN" altLang="en-US" b="1" dirty="0"/>
              <a:t>应是</a:t>
            </a:r>
            <a:r>
              <a:rPr lang="zh-CN" altLang="en-US" b="1" dirty="0">
                <a:solidFill>
                  <a:srgbClr val="CC0066"/>
                </a:solidFill>
              </a:rPr>
              <a:t>防爆</a:t>
            </a:r>
            <a:r>
              <a:rPr lang="zh-CN" altLang="en-US" b="1" dirty="0"/>
              <a:t>型的；进入丙类物品库房的电瓶车、铲车</a:t>
            </a:r>
            <a:r>
              <a:rPr lang="en-US" altLang="zh-CN" b="1" dirty="0"/>
              <a:t>, </a:t>
            </a:r>
            <a:r>
              <a:rPr lang="zh-CN" altLang="en-US" b="1" dirty="0"/>
              <a:t>应装有防止火花溅出的安全装置。</a:t>
            </a:r>
            <a:endParaRPr lang="zh-CN" altLang="en-US" b="1" dirty="0"/>
          </a:p>
        </p:txBody>
      </p:sp>
      <p:sp>
        <p:nvSpPr>
          <p:cNvPr id="349200" name="Rectangle 16"/>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㈣</a:t>
            </a:r>
            <a:r>
              <a:rPr lang="zh-CN" altLang="en-US" sz="2400" b="1" dirty="0">
                <a:solidFill>
                  <a:srgbClr val="FF3300"/>
                </a:solidFill>
              </a:rPr>
              <a:t>危险化学品出入库管理</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49201" name="Rectangle 17"/>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9200"/>
                                        </p:tgtEl>
                                        <p:attrNameLst>
                                          <p:attrName>style.visibility</p:attrName>
                                        </p:attrNameLst>
                                      </p:cBhvr>
                                      <p:to>
                                        <p:strVal val="visible"/>
                                      </p:to>
                                    </p:set>
                                    <p:animEffect transition="in" filter="blinds(horizontal)">
                                      <p:cBhvr>
                                        <p:cTn id="7" dur="500"/>
                                        <p:tgtEl>
                                          <p:spTgt spid="34920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49201"/>
                                        </p:tgtEl>
                                        <p:attrNameLst>
                                          <p:attrName>style.visibility</p:attrName>
                                        </p:attrNameLst>
                                      </p:cBhvr>
                                      <p:to>
                                        <p:strVal val="visible"/>
                                      </p:to>
                                    </p:set>
                                    <p:anim calcmode="lin" valueType="num">
                                      <p:cBhvr additive="base">
                                        <p:cTn id="11" dur="500" fill="hold"/>
                                        <p:tgtEl>
                                          <p:spTgt spid="349201"/>
                                        </p:tgtEl>
                                        <p:attrNameLst>
                                          <p:attrName>ppt_x</p:attrName>
                                        </p:attrNameLst>
                                      </p:cBhvr>
                                      <p:tavLst>
                                        <p:tav tm="0">
                                          <p:val>
                                            <p:strVal val="0-#ppt_w/2"/>
                                          </p:val>
                                        </p:tav>
                                        <p:tav tm="100000">
                                          <p:val>
                                            <p:strVal val="#ppt_x"/>
                                          </p:val>
                                        </p:tav>
                                      </p:tavLst>
                                    </p:anim>
                                    <p:anim calcmode="lin" valueType="num">
                                      <p:cBhvr additive="base">
                                        <p:cTn id="12" dur="500" fill="hold"/>
                                        <p:tgtEl>
                                          <p:spTgt spid="34920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349197"/>
                                        </p:tgtEl>
                                        <p:attrNameLst>
                                          <p:attrName>style.visibility</p:attrName>
                                        </p:attrNameLst>
                                      </p:cBhvr>
                                      <p:to>
                                        <p:strVal val="visible"/>
                                      </p:to>
                                    </p:set>
                                    <p:animEffect transition="in" filter="box(in)">
                                      <p:cBhvr>
                                        <p:cTn id="16" dur="500"/>
                                        <p:tgtEl>
                                          <p:spTgt spid="349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7" grpId="0"/>
      <p:bldP spid="349200" grpId="0"/>
      <p:bldP spid="34920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88067" name="Rectangle 12"/>
          <p:cNvSpPr/>
          <p:nvPr/>
        </p:nvSpPr>
        <p:spPr>
          <a:xfrm>
            <a:off x="304800" y="1981200"/>
            <a:ext cx="830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spcBef>
                <a:spcPct val="0"/>
              </a:spcBef>
              <a:buClrTx/>
              <a:buSzTx/>
              <a:buFontTx/>
              <a:buNone/>
            </a:pPr>
            <a:endParaRPr lang="zh-CN" altLang="zh-CN" sz="2400" dirty="0">
              <a:solidFill>
                <a:schemeClr val="accent2"/>
              </a:solidFill>
              <a:latin typeface="Times New Roman" panose="02020603050405020304" pitchFamily="18" charset="0"/>
              <a:ea typeface="宋体" panose="02010600030101010101" pitchFamily="2" charset="-122"/>
            </a:endParaRPr>
          </a:p>
        </p:txBody>
      </p:sp>
      <p:sp>
        <p:nvSpPr>
          <p:cNvPr id="351245" name="Rectangle 13"/>
          <p:cNvSpPr/>
          <p:nvPr/>
        </p:nvSpPr>
        <p:spPr>
          <a:xfrm>
            <a:off x="685800" y="2640013"/>
            <a:ext cx="7543800" cy="29400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30000"/>
              </a:lnSpc>
              <a:spcBef>
                <a:spcPct val="0"/>
              </a:spcBef>
              <a:buClrTx/>
              <a:buSzTx/>
              <a:buFontTx/>
              <a:buNone/>
            </a:pPr>
            <a:r>
              <a:rPr lang="en-US" altLang="zh-CN" sz="2400" b="1" dirty="0">
                <a:solidFill>
                  <a:schemeClr val="accent2"/>
                </a:solidFill>
              </a:rPr>
              <a:t> </a:t>
            </a:r>
            <a:r>
              <a:rPr lang="en-US" altLang="zh-CN" sz="2400" b="1" dirty="0"/>
              <a:t>4.</a:t>
            </a:r>
            <a:r>
              <a:rPr lang="zh-CN" altLang="en-US" sz="2400" b="1" dirty="0">
                <a:solidFill>
                  <a:srgbClr val="0000CC"/>
                </a:solidFill>
              </a:rPr>
              <a:t>装卸</a:t>
            </a:r>
            <a:r>
              <a:rPr lang="zh-CN" altLang="en-US" sz="2400" b="1" dirty="0"/>
              <a:t>、</a:t>
            </a:r>
            <a:r>
              <a:rPr lang="zh-CN" altLang="en-US" sz="2400" b="1" dirty="0">
                <a:solidFill>
                  <a:srgbClr val="0000CC"/>
                </a:solidFill>
              </a:rPr>
              <a:t>搬运</a:t>
            </a:r>
            <a:r>
              <a:rPr lang="zh-CN" altLang="en-US" sz="2400" b="1" dirty="0"/>
              <a:t>危险化学品时应按照有关规定进行，做到轻装、轻卸。严禁摔、碰、撞击、拖拉、倾倒和滚动。</a:t>
            </a:r>
            <a:endParaRPr lang="zh-CN" altLang="en-US" sz="2400" b="1" dirty="0"/>
          </a:p>
          <a:p>
            <a:pPr marL="0" lvl="0" indent="381000" algn="just">
              <a:lnSpc>
                <a:spcPct val="130000"/>
              </a:lnSpc>
              <a:spcBef>
                <a:spcPct val="0"/>
              </a:spcBef>
              <a:buClrTx/>
              <a:buSzTx/>
              <a:buFontTx/>
              <a:buNone/>
            </a:pPr>
            <a:endParaRPr lang="zh-CN" altLang="en-US" sz="2400" b="1" dirty="0"/>
          </a:p>
          <a:p>
            <a:pPr marL="0" lvl="0" indent="381000" algn="just">
              <a:lnSpc>
                <a:spcPct val="130000"/>
              </a:lnSpc>
              <a:spcBef>
                <a:spcPct val="0"/>
              </a:spcBef>
              <a:buClrTx/>
              <a:buSzTx/>
              <a:buFontTx/>
              <a:buNone/>
            </a:pPr>
            <a:r>
              <a:rPr lang="en-US" altLang="zh-CN" sz="2400" b="1" dirty="0"/>
              <a:t>5.</a:t>
            </a:r>
            <a:r>
              <a:rPr lang="zh-CN" altLang="en-US" sz="2400" b="1" dirty="0"/>
              <a:t>装卸对人身有毒害及腐蚀性物品时，操作人员应根据危险条件，穿戴相应的</a:t>
            </a:r>
            <a:r>
              <a:rPr lang="zh-CN" altLang="en-US" sz="2400" b="1" dirty="0">
                <a:solidFill>
                  <a:srgbClr val="0000CC"/>
                </a:solidFill>
              </a:rPr>
              <a:t>防护用品</a:t>
            </a:r>
            <a:r>
              <a:rPr lang="zh-CN" altLang="en-US" sz="2400" b="1" dirty="0"/>
              <a:t>。</a:t>
            </a:r>
            <a:endParaRPr lang="zh-CN" altLang="en-US" sz="2400" b="1" dirty="0"/>
          </a:p>
        </p:txBody>
      </p:sp>
      <p:sp>
        <p:nvSpPr>
          <p:cNvPr id="351247" name="Rectangle 15"/>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㈣</a:t>
            </a:r>
            <a:r>
              <a:rPr lang="zh-CN" altLang="en-US" sz="2400" b="1" dirty="0">
                <a:solidFill>
                  <a:srgbClr val="FF3300"/>
                </a:solidFill>
              </a:rPr>
              <a:t>危险化学品出入库管理</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51248" name="Rectangle 16"/>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1247"/>
                                        </p:tgtEl>
                                        <p:attrNameLst>
                                          <p:attrName>style.visibility</p:attrName>
                                        </p:attrNameLst>
                                      </p:cBhvr>
                                      <p:to>
                                        <p:strVal val="visible"/>
                                      </p:to>
                                    </p:set>
                                    <p:animEffect transition="in" filter="blinds(horizontal)">
                                      <p:cBhvr>
                                        <p:cTn id="7" dur="500"/>
                                        <p:tgtEl>
                                          <p:spTgt spid="35124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1248"/>
                                        </p:tgtEl>
                                        <p:attrNameLst>
                                          <p:attrName>style.visibility</p:attrName>
                                        </p:attrNameLst>
                                      </p:cBhvr>
                                      <p:to>
                                        <p:strVal val="visible"/>
                                      </p:to>
                                    </p:set>
                                    <p:anim calcmode="lin" valueType="num">
                                      <p:cBhvr additive="base">
                                        <p:cTn id="11" dur="500" fill="hold"/>
                                        <p:tgtEl>
                                          <p:spTgt spid="351248"/>
                                        </p:tgtEl>
                                        <p:attrNameLst>
                                          <p:attrName>ppt_x</p:attrName>
                                        </p:attrNameLst>
                                      </p:cBhvr>
                                      <p:tavLst>
                                        <p:tav tm="0">
                                          <p:val>
                                            <p:strVal val="0-#ppt_w/2"/>
                                          </p:val>
                                        </p:tav>
                                        <p:tav tm="100000">
                                          <p:val>
                                            <p:strVal val="#ppt_x"/>
                                          </p:val>
                                        </p:tav>
                                      </p:tavLst>
                                    </p:anim>
                                    <p:anim calcmode="lin" valueType="num">
                                      <p:cBhvr additive="base">
                                        <p:cTn id="12" dur="500" fill="hold"/>
                                        <p:tgtEl>
                                          <p:spTgt spid="35124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351245"/>
                                        </p:tgtEl>
                                        <p:attrNameLst>
                                          <p:attrName>style.visibility</p:attrName>
                                        </p:attrNameLst>
                                      </p:cBhvr>
                                      <p:to>
                                        <p:strVal val="visible"/>
                                      </p:to>
                                    </p:set>
                                    <p:animEffect transition="in" filter="box(out)">
                                      <p:cBhvr>
                                        <p:cTn id="16" dur="500"/>
                                        <p:tgtEl>
                                          <p:spTgt spid="351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45" grpId="0"/>
      <p:bldP spid="351247" grpId="0"/>
      <p:bldP spid="35124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89091" name="Rectangle 12"/>
          <p:cNvSpPr/>
          <p:nvPr/>
        </p:nvSpPr>
        <p:spPr>
          <a:xfrm>
            <a:off x="304800" y="1981200"/>
            <a:ext cx="830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spcBef>
                <a:spcPct val="0"/>
              </a:spcBef>
              <a:buClrTx/>
              <a:buSzTx/>
              <a:buFontTx/>
              <a:buNone/>
            </a:pPr>
            <a:endParaRPr lang="zh-CN" altLang="zh-CN" sz="2400" dirty="0">
              <a:solidFill>
                <a:schemeClr val="accent2"/>
              </a:solidFill>
              <a:latin typeface="Times New Roman" panose="02020603050405020304" pitchFamily="18" charset="0"/>
              <a:ea typeface="宋体" panose="02010600030101010101" pitchFamily="2" charset="-122"/>
            </a:endParaRPr>
          </a:p>
        </p:txBody>
      </p:sp>
      <p:sp>
        <p:nvSpPr>
          <p:cNvPr id="352270" name="Rectangle 14"/>
          <p:cNvSpPr/>
          <p:nvPr/>
        </p:nvSpPr>
        <p:spPr>
          <a:xfrm>
            <a:off x="685800" y="1981200"/>
            <a:ext cx="7848600" cy="4441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30000"/>
              </a:lnSpc>
              <a:spcBef>
                <a:spcPct val="0"/>
              </a:spcBef>
              <a:buClrTx/>
              <a:buSzTx/>
              <a:buFontTx/>
              <a:buNone/>
            </a:pPr>
            <a:r>
              <a:rPr lang="en-US" altLang="zh-CN" sz="2200" b="1" dirty="0"/>
              <a:t> </a:t>
            </a:r>
            <a:r>
              <a:rPr lang="zh-CN" altLang="en-US" sz="2200" b="1" dirty="0">
                <a:solidFill>
                  <a:srgbClr val="0000CC"/>
                </a:solidFill>
              </a:rPr>
              <a:t>装卸</a:t>
            </a:r>
            <a:r>
              <a:rPr lang="zh-CN" altLang="en-US" sz="2200" b="1" dirty="0"/>
              <a:t>毒害品</a:t>
            </a:r>
            <a:r>
              <a:rPr lang="zh-CN" altLang="en-US" sz="2200" b="1" dirty="0">
                <a:solidFill>
                  <a:srgbClr val="0000CC"/>
                </a:solidFill>
              </a:rPr>
              <a:t>人员</a:t>
            </a:r>
            <a:r>
              <a:rPr lang="zh-CN" altLang="en-US" sz="2200" b="1" dirty="0"/>
              <a:t>应具有</a:t>
            </a:r>
            <a:r>
              <a:rPr lang="zh-CN" altLang="en-US" sz="2200" b="1" dirty="0">
                <a:solidFill>
                  <a:srgbClr val="0000CC"/>
                </a:solidFill>
              </a:rPr>
              <a:t>操作毒品</a:t>
            </a:r>
            <a:r>
              <a:rPr lang="zh-CN" altLang="en-US" sz="2200" b="1" dirty="0"/>
              <a:t>的一般</a:t>
            </a:r>
            <a:r>
              <a:rPr lang="zh-CN" altLang="en-US" sz="2200" b="1" dirty="0">
                <a:solidFill>
                  <a:srgbClr val="0000CC"/>
                </a:solidFill>
              </a:rPr>
              <a:t>知识</a:t>
            </a:r>
            <a:r>
              <a:rPr lang="zh-CN" altLang="en-US" sz="2200" b="1" dirty="0"/>
              <a:t>。操作时</a:t>
            </a:r>
            <a:r>
              <a:rPr lang="zh-CN" altLang="en-US" sz="2200" b="1" dirty="0">
                <a:solidFill>
                  <a:srgbClr val="CC0066"/>
                </a:solidFill>
              </a:rPr>
              <a:t>轻拿轻放</a:t>
            </a:r>
            <a:r>
              <a:rPr lang="zh-CN" altLang="en-US" sz="2200" b="1" dirty="0"/>
              <a:t>，不得碰撞、倒置，防止包装破损商品外溢。作业人员应佩带</a:t>
            </a:r>
            <a:r>
              <a:rPr lang="zh-CN" altLang="en-US" sz="2200" b="1" dirty="0">
                <a:solidFill>
                  <a:srgbClr val="CC0066"/>
                </a:solidFill>
              </a:rPr>
              <a:t>手套</a:t>
            </a:r>
            <a:r>
              <a:rPr lang="zh-CN" altLang="en-US" sz="2200" b="1" dirty="0"/>
              <a:t>和相应的防毒</a:t>
            </a:r>
            <a:r>
              <a:rPr lang="zh-CN" altLang="en-US" sz="2200" b="1" dirty="0">
                <a:solidFill>
                  <a:srgbClr val="CC0066"/>
                </a:solidFill>
              </a:rPr>
              <a:t>口罩</a:t>
            </a:r>
            <a:r>
              <a:rPr lang="zh-CN" altLang="en-US" sz="2200" b="1" dirty="0"/>
              <a:t>或</a:t>
            </a:r>
            <a:r>
              <a:rPr lang="zh-CN" altLang="en-US" sz="2200" b="1" dirty="0">
                <a:solidFill>
                  <a:srgbClr val="CC0066"/>
                </a:solidFill>
              </a:rPr>
              <a:t>面具</a:t>
            </a:r>
            <a:r>
              <a:rPr lang="zh-CN" altLang="en-US" sz="2200" b="1" dirty="0"/>
              <a:t>，穿</a:t>
            </a:r>
            <a:r>
              <a:rPr lang="zh-CN" altLang="en-US" sz="2200" b="1" dirty="0">
                <a:solidFill>
                  <a:srgbClr val="CC0066"/>
                </a:solidFill>
              </a:rPr>
              <a:t>防护服</a:t>
            </a:r>
            <a:r>
              <a:rPr lang="zh-CN" altLang="en-US" sz="2200" b="1" dirty="0"/>
              <a:t>。作业中</a:t>
            </a:r>
            <a:r>
              <a:rPr lang="zh-CN" altLang="en-US" sz="2200" b="1" dirty="0">
                <a:solidFill>
                  <a:srgbClr val="CC0066"/>
                </a:solidFill>
              </a:rPr>
              <a:t>不得饮食</a:t>
            </a:r>
            <a:r>
              <a:rPr lang="zh-CN" altLang="en-US" sz="2200" b="1" dirty="0"/>
              <a:t>，不得</a:t>
            </a:r>
            <a:r>
              <a:rPr lang="zh-CN" altLang="en-US" sz="2200" b="1" dirty="0">
                <a:solidFill>
                  <a:srgbClr val="CC0066"/>
                </a:solidFill>
              </a:rPr>
              <a:t>用手擦嘴</a:t>
            </a:r>
            <a:r>
              <a:rPr lang="zh-CN" altLang="en-US" sz="2200" b="1" dirty="0"/>
              <a:t>、</a:t>
            </a:r>
            <a:r>
              <a:rPr lang="zh-CN" altLang="en-US" sz="2200" b="1" dirty="0">
                <a:solidFill>
                  <a:srgbClr val="CC0066"/>
                </a:solidFill>
              </a:rPr>
              <a:t>脸</a:t>
            </a:r>
            <a:r>
              <a:rPr lang="zh-CN" altLang="en-US" sz="2200" b="1" dirty="0"/>
              <a:t>、</a:t>
            </a:r>
            <a:r>
              <a:rPr lang="zh-CN" altLang="en-US" sz="2200" b="1" dirty="0">
                <a:solidFill>
                  <a:srgbClr val="CC0066"/>
                </a:solidFill>
              </a:rPr>
              <a:t>眼睛</a:t>
            </a:r>
            <a:r>
              <a:rPr lang="zh-CN" altLang="en-US" sz="2200" b="1" dirty="0"/>
              <a:t>。每次作业完毕，应及时用肥皂</a:t>
            </a:r>
            <a:r>
              <a:rPr lang="en-US" altLang="zh-CN" sz="2200" b="1" dirty="0"/>
              <a:t>(</a:t>
            </a:r>
            <a:r>
              <a:rPr lang="zh-CN" altLang="en-US" sz="2200" b="1" dirty="0"/>
              <a:t>或专用洗涤剂</a:t>
            </a:r>
            <a:r>
              <a:rPr lang="en-US" altLang="zh-CN" sz="2200" b="1" dirty="0"/>
              <a:t>)</a:t>
            </a:r>
            <a:r>
              <a:rPr lang="zh-CN" altLang="en-US" sz="2200" b="1" dirty="0">
                <a:solidFill>
                  <a:srgbClr val="CC0066"/>
                </a:solidFill>
              </a:rPr>
              <a:t>洗净面部</a:t>
            </a:r>
            <a:r>
              <a:rPr lang="zh-CN" altLang="en-US" sz="2200" b="1" dirty="0"/>
              <a:t>、手部，用清水漱口，</a:t>
            </a:r>
            <a:r>
              <a:rPr lang="zh-CN" altLang="en-US" sz="2200" b="1" dirty="0">
                <a:solidFill>
                  <a:srgbClr val="CC0066"/>
                </a:solidFill>
              </a:rPr>
              <a:t>防护用具应及时清洗，集中存放</a:t>
            </a:r>
            <a:r>
              <a:rPr lang="zh-CN" altLang="en-US" sz="2200" b="1" dirty="0"/>
              <a:t>。</a:t>
            </a:r>
            <a:endParaRPr lang="zh-CN" altLang="en-US" sz="2200" b="1" dirty="0"/>
          </a:p>
          <a:p>
            <a:pPr marL="0" lvl="0" indent="381000" algn="just">
              <a:lnSpc>
                <a:spcPct val="130000"/>
              </a:lnSpc>
              <a:spcBef>
                <a:spcPct val="0"/>
              </a:spcBef>
              <a:buClrTx/>
              <a:buSzTx/>
              <a:buFontTx/>
              <a:buNone/>
            </a:pPr>
            <a:endParaRPr lang="zh-CN" altLang="en-US" sz="2200" b="1" dirty="0"/>
          </a:p>
          <a:p>
            <a:pPr marL="0" lvl="0" indent="381000" algn="just">
              <a:lnSpc>
                <a:spcPct val="130000"/>
              </a:lnSpc>
              <a:spcBef>
                <a:spcPct val="0"/>
              </a:spcBef>
              <a:buClrTx/>
              <a:buSzTx/>
              <a:buFontTx/>
              <a:buNone/>
            </a:pPr>
            <a:r>
              <a:rPr lang="zh-CN" altLang="en-US" sz="2200" b="1" dirty="0"/>
              <a:t> 装卸</a:t>
            </a:r>
            <a:r>
              <a:rPr lang="zh-CN" altLang="en-US" sz="2200" b="1" dirty="0">
                <a:solidFill>
                  <a:srgbClr val="0000CC"/>
                </a:solidFill>
              </a:rPr>
              <a:t>腐蚀品</a:t>
            </a:r>
            <a:r>
              <a:rPr lang="zh-CN" altLang="en-US" sz="2200" b="1" dirty="0"/>
              <a:t>人员应穿工作服、戴护目镜、胶皮手套、胶皮围裙等必需的防护用具。操作时，应轻搬轻放，严禁背负肩扛，防止摩擦震动和撞击。</a:t>
            </a:r>
            <a:endParaRPr lang="zh-CN" altLang="en-US" sz="2200" b="1" dirty="0"/>
          </a:p>
        </p:txBody>
      </p:sp>
      <p:sp>
        <p:nvSpPr>
          <p:cNvPr id="352272" name="Rectangle 16"/>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㈣</a:t>
            </a:r>
            <a:r>
              <a:rPr lang="zh-CN" altLang="en-US" sz="2400" b="1" dirty="0">
                <a:solidFill>
                  <a:srgbClr val="FF3300"/>
                </a:solidFill>
              </a:rPr>
              <a:t>危险化学品出入库管理</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52273" name="Rectangle 17"/>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2272"/>
                                        </p:tgtEl>
                                        <p:attrNameLst>
                                          <p:attrName>style.visibility</p:attrName>
                                        </p:attrNameLst>
                                      </p:cBhvr>
                                      <p:to>
                                        <p:strVal val="visible"/>
                                      </p:to>
                                    </p:set>
                                    <p:animEffect transition="in" filter="blinds(horizontal)">
                                      <p:cBhvr>
                                        <p:cTn id="7" dur="500"/>
                                        <p:tgtEl>
                                          <p:spTgt spid="35227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2273"/>
                                        </p:tgtEl>
                                        <p:attrNameLst>
                                          <p:attrName>style.visibility</p:attrName>
                                        </p:attrNameLst>
                                      </p:cBhvr>
                                      <p:to>
                                        <p:strVal val="visible"/>
                                      </p:to>
                                    </p:set>
                                    <p:anim calcmode="lin" valueType="num">
                                      <p:cBhvr additive="base">
                                        <p:cTn id="11" dur="500" fill="hold"/>
                                        <p:tgtEl>
                                          <p:spTgt spid="352273"/>
                                        </p:tgtEl>
                                        <p:attrNameLst>
                                          <p:attrName>ppt_x</p:attrName>
                                        </p:attrNameLst>
                                      </p:cBhvr>
                                      <p:tavLst>
                                        <p:tav tm="0">
                                          <p:val>
                                            <p:strVal val="0-#ppt_w/2"/>
                                          </p:val>
                                        </p:tav>
                                        <p:tav tm="100000">
                                          <p:val>
                                            <p:strVal val="#ppt_x"/>
                                          </p:val>
                                        </p:tav>
                                      </p:tavLst>
                                    </p:anim>
                                    <p:anim calcmode="lin" valueType="num">
                                      <p:cBhvr additive="base">
                                        <p:cTn id="12" dur="500" fill="hold"/>
                                        <p:tgtEl>
                                          <p:spTgt spid="35227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352270"/>
                                        </p:tgtEl>
                                        <p:attrNameLst>
                                          <p:attrName>style.visibility</p:attrName>
                                        </p:attrNameLst>
                                      </p:cBhvr>
                                      <p:to>
                                        <p:strVal val="visible"/>
                                      </p:to>
                                    </p:set>
                                    <p:animEffect transition="in" filter="box(out)">
                                      <p:cBhvr>
                                        <p:cTn id="16" dur="500"/>
                                        <p:tgtEl>
                                          <p:spTgt spid="352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70" grpId="0"/>
      <p:bldP spid="352272" grpId="0"/>
      <p:bldP spid="35227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53293" name="Rectangle 13"/>
          <p:cNvSpPr/>
          <p:nvPr/>
        </p:nvSpPr>
        <p:spPr>
          <a:xfrm>
            <a:off x="838200" y="2184400"/>
            <a:ext cx="7543800" cy="41179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50000"/>
              </a:lnSpc>
              <a:spcBef>
                <a:spcPct val="0"/>
              </a:spcBef>
              <a:buClrTx/>
              <a:buSzTx/>
              <a:buFontTx/>
              <a:buNone/>
            </a:pPr>
            <a:r>
              <a:rPr lang="en-US" altLang="zh-CN" sz="2200" dirty="0">
                <a:solidFill>
                  <a:schemeClr val="accent2"/>
                </a:solidFill>
              </a:rPr>
              <a:t>  </a:t>
            </a:r>
            <a:r>
              <a:rPr lang="en-US" altLang="zh-CN" sz="2200" b="1" dirty="0"/>
              <a:t>6.</a:t>
            </a:r>
            <a:r>
              <a:rPr lang="zh-CN" altLang="en-US" sz="2200" b="1" dirty="0"/>
              <a:t>装卸</a:t>
            </a:r>
            <a:r>
              <a:rPr lang="zh-CN" altLang="en-US" sz="2200" b="1" dirty="0">
                <a:solidFill>
                  <a:srgbClr val="0000CC"/>
                </a:solidFill>
              </a:rPr>
              <a:t>易燃易爆物料</a:t>
            </a:r>
            <a:r>
              <a:rPr lang="zh-CN" altLang="en-US" sz="2200" b="1" dirty="0"/>
              <a:t>时，装卸人员应穿工作服、带手套、口罩等必需的</a:t>
            </a:r>
            <a:r>
              <a:rPr lang="zh-CN" altLang="en-US" sz="2200" b="1" dirty="0">
                <a:solidFill>
                  <a:srgbClr val="CC0066"/>
                </a:solidFill>
              </a:rPr>
              <a:t>防护</a:t>
            </a:r>
            <a:r>
              <a:rPr lang="zh-CN" altLang="en-US" sz="2200" b="1" dirty="0"/>
              <a:t>用具，操作中</a:t>
            </a:r>
            <a:r>
              <a:rPr lang="zh-CN" altLang="en-US" sz="2200" b="1" dirty="0">
                <a:solidFill>
                  <a:srgbClr val="CC0066"/>
                </a:solidFill>
              </a:rPr>
              <a:t>轻搬轻放</a:t>
            </a:r>
            <a:r>
              <a:rPr lang="zh-CN" altLang="en-US" sz="2200" b="1" dirty="0"/>
              <a:t>、</a:t>
            </a:r>
            <a:r>
              <a:rPr lang="zh-CN" altLang="en-US" sz="2200" b="1" dirty="0">
                <a:solidFill>
                  <a:srgbClr val="CC0066"/>
                </a:solidFill>
              </a:rPr>
              <a:t>防止摩擦和撞击</a:t>
            </a:r>
            <a:r>
              <a:rPr lang="zh-CN" altLang="en-US" sz="2200" b="1" dirty="0"/>
              <a:t>。</a:t>
            </a:r>
            <a:endParaRPr lang="zh-CN" altLang="en-US" sz="2200" b="1" dirty="0"/>
          </a:p>
          <a:p>
            <a:pPr marL="0" lvl="0" indent="381000" algn="just">
              <a:lnSpc>
                <a:spcPct val="150000"/>
              </a:lnSpc>
              <a:spcBef>
                <a:spcPct val="0"/>
              </a:spcBef>
              <a:buClrTx/>
              <a:buSzTx/>
              <a:buFontTx/>
              <a:buNone/>
            </a:pPr>
            <a:r>
              <a:rPr lang="zh-CN" altLang="en-US" sz="2200" b="1" dirty="0"/>
              <a:t>  装卸</a:t>
            </a:r>
            <a:r>
              <a:rPr lang="zh-CN" altLang="en-US" sz="2200" b="1" dirty="0">
                <a:solidFill>
                  <a:srgbClr val="0000CC"/>
                </a:solidFill>
              </a:rPr>
              <a:t>易燃液体</a:t>
            </a:r>
            <a:r>
              <a:rPr lang="zh-CN" altLang="en-US" sz="2200" b="1" dirty="0"/>
              <a:t>需穿</a:t>
            </a:r>
            <a:r>
              <a:rPr lang="zh-CN" altLang="en-US" sz="2200" b="1" dirty="0">
                <a:solidFill>
                  <a:srgbClr val="CC0066"/>
                </a:solidFill>
              </a:rPr>
              <a:t>防静电</a:t>
            </a:r>
            <a:r>
              <a:rPr lang="zh-CN" altLang="en-US" sz="2200" b="1" dirty="0"/>
              <a:t>工作服。禁止穿带</a:t>
            </a:r>
            <a:r>
              <a:rPr lang="zh-CN" altLang="en-US" sz="2200" b="1" dirty="0">
                <a:solidFill>
                  <a:srgbClr val="CC0066"/>
                </a:solidFill>
              </a:rPr>
              <a:t>钉</a:t>
            </a:r>
            <a:r>
              <a:rPr lang="zh-CN" altLang="en-US" sz="2200" b="1" dirty="0"/>
              <a:t>鞋。大桶不得在水泥地面</a:t>
            </a:r>
            <a:r>
              <a:rPr lang="zh-CN" altLang="en-US" sz="2200" b="1" dirty="0">
                <a:solidFill>
                  <a:srgbClr val="CC0066"/>
                </a:solidFill>
              </a:rPr>
              <a:t>滚动</a:t>
            </a:r>
            <a:r>
              <a:rPr lang="zh-CN" altLang="en-US" sz="2200" b="1" dirty="0"/>
              <a:t>。桶装各种氧化剂不得在水泥地面滚动。</a:t>
            </a:r>
            <a:endParaRPr lang="zh-CN" altLang="en-US" sz="2200" b="1" dirty="0"/>
          </a:p>
          <a:p>
            <a:pPr marL="0" lvl="0" indent="381000" algn="just">
              <a:lnSpc>
                <a:spcPct val="150000"/>
              </a:lnSpc>
              <a:spcBef>
                <a:spcPct val="0"/>
              </a:spcBef>
              <a:buClrTx/>
              <a:buSzTx/>
              <a:buFontTx/>
              <a:buNone/>
            </a:pPr>
            <a:r>
              <a:rPr lang="zh-CN" altLang="en-US" sz="2200" b="1" dirty="0"/>
              <a:t>  各项操作不得使用沾染异物和能产生火花的机具，作业现场须远离热源和火源。</a:t>
            </a:r>
            <a:endParaRPr lang="zh-CN" altLang="en-US" sz="2200" b="1" dirty="0"/>
          </a:p>
        </p:txBody>
      </p:sp>
      <p:sp>
        <p:nvSpPr>
          <p:cNvPr id="353295" name="Rectangle 15"/>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㈣</a:t>
            </a:r>
            <a:r>
              <a:rPr lang="zh-CN" altLang="en-US" sz="2400" b="1" dirty="0">
                <a:solidFill>
                  <a:srgbClr val="FF3300"/>
                </a:solidFill>
              </a:rPr>
              <a:t>危险化学品出入库管理</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53296" name="Rectangle 16"/>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3295"/>
                                        </p:tgtEl>
                                        <p:attrNameLst>
                                          <p:attrName>style.visibility</p:attrName>
                                        </p:attrNameLst>
                                      </p:cBhvr>
                                      <p:to>
                                        <p:strVal val="visible"/>
                                      </p:to>
                                    </p:set>
                                    <p:animEffect transition="in" filter="blinds(horizontal)">
                                      <p:cBhvr>
                                        <p:cTn id="7" dur="500"/>
                                        <p:tgtEl>
                                          <p:spTgt spid="35329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3296"/>
                                        </p:tgtEl>
                                        <p:attrNameLst>
                                          <p:attrName>style.visibility</p:attrName>
                                        </p:attrNameLst>
                                      </p:cBhvr>
                                      <p:to>
                                        <p:strVal val="visible"/>
                                      </p:to>
                                    </p:set>
                                    <p:anim calcmode="lin" valueType="num">
                                      <p:cBhvr additive="base">
                                        <p:cTn id="11" dur="500" fill="hold"/>
                                        <p:tgtEl>
                                          <p:spTgt spid="353296"/>
                                        </p:tgtEl>
                                        <p:attrNameLst>
                                          <p:attrName>ppt_x</p:attrName>
                                        </p:attrNameLst>
                                      </p:cBhvr>
                                      <p:tavLst>
                                        <p:tav tm="0">
                                          <p:val>
                                            <p:strVal val="0-#ppt_w/2"/>
                                          </p:val>
                                        </p:tav>
                                        <p:tav tm="100000">
                                          <p:val>
                                            <p:strVal val="#ppt_x"/>
                                          </p:val>
                                        </p:tav>
                                      </p:tavLst>
                                    </p:anim>
                                    <p:anim calcmode="lin" valueType="num">
                                      <p:cBhvr additive="base">
                                        <p:cTn id="12" dur="500" fill="hold"/>
                                        <p:tgtEl>
                                          <p:spTgt spid="35329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353293"/>
                                        </p:tgtEl>
                                        <p:attrNameLst>
                                          <p:attrName>style.visibility</p:attrName>
                                        </p:attrNameLst>
                                      </p:cBhvr>
                                      <p:to>
                                        <p:strVal val="visible"/>
                                      </p:to>
                                    </p:set>
                                    <p:animEffect transition="in" filter="box(out)">
                                      <p:cBhvr>
                                        <p:cTn id="16" dur="500"/>
                                        <p:tgtEl>
                                          <p:spTgt spid="353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3" grpId="0"/>
      <p:bldP spid="353295" grpId="0"/>
      <p:bldP spid="35329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54317" name="Rectangle 13"/>
          <p:cNvSpPr/>
          <p:nvPr/>
        </p:nvSpPr>
        <p:spPr>
          <a:xfrm>
            <a:off x="609600" y="2451100"/>
            <a:ext cx="8077200" cy="31115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50000"/>
              </a:lnSpc>
              <a:spcBef>
                <a:spcPct val="0"/>
              </a:spcBef>
              <a:buClrTx/>
              <a:buSzTx/>
              <a:buFontTx/>
              <a:buNone/>
            </a:pPr>
            <a:r>
              <a:rPr lang="en-US" altLang="zh-CN" sz="2200" dirty="0">
                <a:solidFill>
                  <a:schemeClr val="accent2"/>
                </a:solidFill>
              </a:rPr>
              <a:t>  </a:t>
            </a:r>
            <a:r>
              <a:rPr lang="en-US" altLang="zh-CN" sz="2200" b="1" dirty="0"/>
              <a:t>7.</a:t>
            </a:r>
            <a:r>
              <a:rPr lang="zh-CN" altLang="en-US" sz="2200" b="1" dirty="0"/>
              <a:t>各类危险化学品</a:t>
            </a:r>
            <a:r>
              <a:rPr lang="zh-CN" altLang="en-US" sz="2200" b="1" dirty="0">
                <a:solidFill>
                  <a:srgbClr val="CC0066"/>
                </a:solidFill>
              </a:rPr>
              <a:t>分装</a:t>
            </a:r>
            <a:r>
              <a:rPr lang="zh-CN" altLang="en-US" sz="2200" b="1" dirty="0"/>
              <a:t>、</a:t>
            </a:r>
            <a:r>
              <a:rPr lang="zh-CN" altLang="en-US" sz="2200" b="1" dirty="0">
                <a:solidFill>
                  <a:srgbClr val="CC0066"/>
                </a:solidFill>
              </a:rPr>
              <a:t>改装</a:t>
            </a:r>
            <a:r>
              <a:rPr lang="zh-CN" altLang="en-US" sz="2200" b="1" dirty="0"/>
              <a:t>、</a:t>
            </a:r>
            <a:r>
              <a:rPr lang="zh-CN" altLang="en-US" sz="2200" b="1" dirty="0">
                <a:solidFill>
                  <a:srgbClr val="CC0066"/>
                </a:solidFill>
              </a:rPr>
              <a:t>开箱</a:t>
            </a:r>
            <a:r>
              <a:rPr lang="en-US" altLang="zh-CN" sz="2200" b="1" dirty="0"/>
              <a:t>(</a:t>
            </a:r>
            <a:r>
              <a:rPr lang="zh-CN" altLang="en-US" sz="2200" b="1" dirty="0"/>
              <a:t>桶</a:t>
            </a:r>
            <a:r>
              <a:rPr lang="en-US" altLang="zh-CN" sz="2200" b="1" dirty="0"/>
              <a:t>)</a:t>
            </a:r>
            <a:r>
              <a:rPr lang="zh-CN" altLang="en-US" sz="2200" b="1" dirty="0">
                <a:solidFill>
                  <a:srgbClr val="CC0066"/>
                </a:solidFill>
              </a:rPr>
              <a:t>检查</a:t>
            </a:r>
            <a:r>
              <a:rPr lang="zh-CN" altLang="en-US" sz="2200" b="1" dirty="0"/>
              <a:t>等应在</a:t>
            </a:r>
            <a:r>
              <a:rPr lang="zh-CN" altLang="en-US" sz="2200" b="1" dirty="0">
                <a:solidFill>
                  <a:srgbClr val="CC0066"/>
                </a:solidFill>
              </a:rPr>
              <a:t>库房外</a:t>
            </a:r>
            <a:r>
              <a:rPr lang="zh-CN" altLang="en-US" sz="2200" b="1" dirty="0"/>
              <a:t>进行。</a:t>
            </a:r>
            <a:endParaRPr lang="zh-CN" altLang="en-US" sz="2200" b="1" dirty="0"/>
          </a:p>
          <a:p>
            <a:pPr marL="0" lvl="0" indent="381000" algn="just">
              <a:lnSpc>
                <a:spcPct val="150000"/>
              </a:lnSpc>
              <a:spcBef>
                <a:spcPct val="0"/>
              </a:spcBef>
              <a:buClrTx/>
              <a:buSzTx/>
              <a:buFontTx/>
              <a:buNone/>
            </a:pPr>
            <a:r>
              <a:rPr lang="zh-CN" altLang="en-US" sz="2200" b="1" dirty="0"/>
              <a:t>  </a:t>
            </a:r>
            <a:r>
              <a:rPr lang="en-US" altLang="zh-CN" sz="2200" b="1" dirty="0"/>
              <a:t>8.</a:t>
            </a:r>
            <a:r>
              <a:rPr lang="zh-CN" altLang="en-US" sz="2200" b="1" dirty="0">
                <a:solidFill>
                  <a:srgbClr val="CC0066"/>
                </a:solidFill>
              </a:rPr>
              <a:t>不得用同一个车辆运输互为禁忌的物料</a:t>
            </a:r>
            <a:r>
              <a:rPr lang="zh-CN" altLang="en-US" sz="2200" b="1" dirty="0"/>
              <a:t>。包括库内搬捣</a:t>
            </a:r>
            <a:endParaRPr lang="zh-CN" altLang="en-US" sz="2200" b="1" dirty="0"/>
          </a:p>
          <a:p>
            <a:pPr marL="0" lvl="0" indent="381000" algn="just">
              <a:lnSpc>
                <a:spcPct val="150000"/>
              </a:lnSpc>
              <a:spcBef>
                <a:spcPct val="0"/>
              </a:spcBef>
              <a:buClrTx/>
              <a:buSzTx/>
              <a:buFontTx/>
              <a:buNone/>
            </a:pPr>
            <a:r>
              <a:rPr lang="zh-CN" altLang="en-US" sz="2200" b="1" dirty="0"/>
              <a:t>  </a:t>
            </a:r>
            <a:r>
              <a:rPr lang="en-US" altLang="zh-CN" sz="2200" b="1" dirty="0"/>
              <a:t>9.</a:t>
            </a:r>
            <a:r>
              <a:rPr lang="zh-CN" altLang="en-US" sz="2200" b="1" dirty="0"/>
              <a:t>在操作各类危险化学品时，企业应在经营店面和仓库，针对各类危险化学品的性质，准备相应的</a:t>
            </a:r>
            <a:r>
              <a:rPr lang="zh-CN" altLang="en-US" sz="2200" b="1" dirty="0">
                <a:solidFill>
                  <a:srgbClr val="CC0066"/>
                </a:solidFill>
              </a:rPr>
              <a:t>急救药品</a:t>
            </a:r>
            <a:r>
              <a:rPr lang="zh-CN" altLang="en-US" sz="2200" b="1" dirty="0"/>
              <a:t>和制定</a:t>
            </a:r>
            <a:r>
              <a:rPr lang="zh-CN" altLang="en-US" sz="2200" b="1" dirty="0">
                <a:solidFill>
                  <a:srgbClr val="CC0066"/>
                </a:solidFill>
              </a:rPr>
              <a:t>急救预案</a:t>
            </a:r>
            <a:r>
              <a:rPr lang="zh-CN" altLang="en-US" sz="2200" b="1" dirty="0"/>
              <a:t>。</a:t>
            </a:r>
            <a:endParaRPr lang="zh-CN" altLang="en-US" sz="2200" b="1" dirty="0"/>
          </a:p>
        </p:txBody>
      </p:sp>
      <p:sp>
        <p:nvSpPr>
          <p:cNvPr id="354319" name="Rectangle 15"/>
          <p:cNvSpPr/>
          <p:nvPr/>
        </p:nvSpPr>
        <p:spPr>
          <a:xfrm>
            <a:off x="609600" y="15240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㈣</a:t>
            </a:r>
            <a:r>
              <a:rPr lang="zh-CN" altLang="en-US" sz="2400" b="1" dirty="0">
                <a:solidFill>
                  <a:srgbClr val="FF3300"/>
                </a:solidFill>
              </a:rPr>
              <a:t>危险化学品出入库管理</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9</a:t>
            </a:r>
            <a:r>
              <a:rPr lang="zh-CN" altLang="en-US" sz="2400" b="1" dirty="0">
                <a:solidFill>
                  <a:srgbClr val="FF3300"/>
                </a:solidFill>
              </a:rPr>
              <a:t>条）</a:t>
            </a:r>
            <a:endParaRPr lang="zh-CN" altLang="en-US" sz="2400" b="1" dirty="0">
              <a:solidFill>
                <a:srgbClr val="FF3300"/>
              </a:solidFill>
            </a:endParaRPr>
          </a:p>
        </p:txBody>
      </p:sp>
      <p:sp>
        <p:nvSpPr>
          <p:cNvPr id="354320" name="Rectangle 16"/>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4319"/>
                                        </p:tgtEl>
                                        <p:attrNameLst>
                                          <p:attrName>style.visibility</p:attrName>
                                        </p:attrNameLst>
                                      </p:cBhvr>
                                      <p:to>
                                        <p:strVal val="visible"/>
                                      </p:to>
                                    </p:set>
                                    <p:animEffect transition="in" filter="blinds(horizontal)">
                                      <p:cBhvr>
                                        <p:cTn id="7" dur="500"/>
                                        <p:tgtEl>
                                          <p:spTgt spid="35431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4320"/>
                                        </p:tgtEl>
                                        <p:attrNameLst>
                                          <p:attrName>style.visibility</p:attrName>
                                        </p:attrNameLst>
                                      </p:cBhvr>
                                      <p:to>
                                        <p:strVal val="visible"/>
                                      </p:to>
                                    </p:set>
                                    <p:anim calcmode="lin" valueType="num">
                                      <p:cBhvr additive="base">
                                        <p:cTn id="11" dur="500" fill="hold"/>
                                        <p:tgtEl>
                                          <p:spTgt spid="354320"/>
                                        </p:tgtEl>
                                        <p:attrNameLst>
                                          <p:attrName>ppt_x</p:attrName>
                                        </p:attrNameLst>
                                      </p:cBhvr>
                                      <p:tavLst>
                                        <p:tav tm="0">
                                          <p:val>
                                            <p:strVal val="0-#ppt_w/2"/>
                                          </p:val>
                                        </p:tav>
                                        <p:tav tm="100000">
                                          <p:val>
                                            <p:strVal val="#ppt_x"/>
                                          </p:val>
                                        </p:tav>
                                      </p:tavLst>
                                    </p:anim>
                                    <p:anim calcmode="lin" valueType="num">
                                      <p:cBhvr additive="base">
                                        <p:cTn id="12" dur="500" fill="hold"/>
                                        <p:tgtEl>
                                          <p:spTgt spid="3543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354317"/>
                                        </p:tgtEl>
                                        <p:attrNameLst>
                                          <p:attrName>style.visibility</p:attrName>
                                        </p:attrNameLst>
                                      </p:cBhvr>
                                      <p:to>
                                        <p:strVal val="visible"/>
                                      </p:to>
                                    </p:set>
                                    <p:animEffect transition="in" filter="box(out)">
                                      <p:cBhvr>
                                        <p:cTn id="16" dur="500"/>
                                        <p:tgtEl>
                                          <p:spTgt spid="354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7" grpId="0"/>
      <p:bldP spid="354319" grpId="0"/>
      <p:bldP spid="35432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92163" name="Rectangle 12"/>
          <p:cNvSpPr/>
          <p:nvPr/>
        </p:nvSpPr>
        <p:spPr>
          <a:xfrm>
            <a:off x="304800" y="1981200"/>
            <a:ext cx="830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spcBef>
                <a:spcPct val="0"/>
              </a:spcBef>
              <a:buClrTx/>
              <a:buSzTx/>
              <a:buFontTx/>
              <a:buNone/>
            </a:pPr>
            <a:endParaRPr lang="zh-CN" altLang="zh-CN" sz="2400" dirty="0">
              <a:solidFill>
                <a:schemeClr val="accent2"/>
              </a:solidFill>
              <a:latin typeface="Times New Roman" panose="02020603050405020304" pitchFamily="18" charset="0"/>
              <a:ea typeface="宋体" panose="02010600030101010101" pitchFamily="2" charset="-122"/>
            </a:endParaRPr>
          </a:p>
        </p:txBody>
      </p:sp>
      <p:sp>
        <p:nvSpPr>
          <p:cNvPr id="92164" name="Rectangle 13"/>
          <p:cNvSpPr/>
          <p:nvPr/>
        </p:nvSpPr>
        <p:spPr>
          <a:xfrm>
            <a:off x="304800" y="1828800"/>
            <a:ext cx="8382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spcBef>
                <a:spcPct val="0"/>
              </a:spcBef>
              <a:buClrTx/>
              <a:buSzTx/>
              <a:buFontTx/>
              <a:buNone/>
            </a:pPr>
            <a:endParaRPr lang="zh-CN" altLang="zh-CN" sz="2400" dirty="0">
              <a:solidFill>
                <a:schemeClr val="accent2"/>
              </a:solidFill>
              <a:latin typeface="Times New Roman" panose="02020603050405020304" pitchFamily="18" charset="0"/>
              <a:ea typeface="宋体" panose="02010600030101010101" pitchFamily="2" charset="-122"/>
            </a:endParaRPr>
          </a:p>
        </p:txBody>
      </p:sp>
      <p:sp>
        <p:nvSpPr>
          <p:cNvPr id="355342" name="Rectangle 14"/>
          <p:cNvSpPr/>
          <p:nvPr/>
        </p:nvSpPr>
        <p:spPr>
          <a:xfrm>
            <a:off x="609600" y="2270125"/>
            <a:ext cx="7620000" cy="3292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278130" algn="just">
              <a:lnSpc>
                <a:spcPct val="150000"/>
              </a:lnSpc>
              <a:spcBef>
                <a:spcPct val="0"/>
              </a:spcBef>
              <a:buClrTx/>
              <a:buSzTx/>
              <a:buFontTx/>
              <a:buNone/>
            </a:pPr>
            <a:r>
              <a:rPr lang="en-US" altLang="zh-CN" b="1" dirty="0">
                <a:solidFill>
                  <a:schemeClr val="accent2"/>
                </a:solidFill>
              </a:rPr>
              <a:t>   </a:t>
            </a:r>
            <a:r>
              <a:rPr lang="en-US" altLang="zh-CN" b="1" dirty="0"/>
              <a:t>1.</a:t>
            </a:r>
            <a:r>
              <a:rPr lang="zh-CN" altLang="en-US" b="1" dirty="0"/>
              <a:t>根据危险品特性和仓库条件，必须</a:t>
            </a:r>
            <a:r>
              <a:rPr lang="zh-CN" altLang="en-US" b="1" dirty="0">
                <a:solidFill>
                  <a:srgbClr val="CC0066"/>
                </a:solidFill>
              </a:rPr>
              <a:t>配置</a:t>
            </a:r>
            <a:r>
              <a:rPr lang="zh-CN" altLang="en-US" b="1" dirty="0"/>
              <a:t>相应的</a:t>
            </a:r>
            <a:r>
              <a:rPr lang="zh-CN" altLang="en-US" b="1" dirty="0">
                <a:solidFill>
                  <a:srgbClr val="CC0066"/>
                </a:solidFill>
              </a:rPr>
              <a:t>消防设备</a:t>
            </a:r>
            <a:r>
              <a:rPr lang="zh-CN" altLang="en-US" b="1" dirty="0"/>
              <a:t>、</a:t>
            </a:r>
            <a:r>
              <a:rPr lang="zh-CN" altLang="en-US" b="1" dirty="0">
                <a:solidFill>
                  <a:srgbClr val="CC0066"/>
                </a:solidFill>
              </a:rPr>
              <a:t>设施和灭火药剂</a:t>
            </a:r>
            <a:r>
              <a:rPr lang="zh-CN" altLang="en-US" b="1" dirty="0"/>
              <a:t>。并配备经过培训的</a:t>
            </a:r>
            <a:r>
              <a:rPr lang="zh-CN" altLang="en-US" b="1" dirty="0">
                <a:solidFill>
                  <a:srgbClr val="CC0066"/>
                </a:solidFill>
              </a:rPr>
              <a:t>兼职和专职的消防人员</a:t>
            </a:r>
            <a:r>
              <a:rPr lang="zh-CN" altLang="en-US" b="1" dirty="0"/>
              <a:t>。</a:t>
            </a:r>
            <a:endParaRPr lang="zh-CN" altLang="en-US" b="1" dirty="0"/>
          </a:p>
          <a:p>
            <a:pPr marL="0" lvl="0" indent="278130" algn="just">
              <a:lnSpc>
                <a:spcPct val="150000"/>
              </a:lnSpc>
              <a:spcBef>
                <a:spcPct val="0"/>
              </a:spcBef>
              <a:buClrTx/>
              <a:buSzTx/>
              <a:buFontTx/>
              <a:buNone/>
            </a:pPr>
            <a:r>
              <a:rPr lang="zh-CN" altLang="en-US" b="1" dirty="0"/>
              <a:t>   </a:t>
            </a:r>
            <a:r>
              <a:rPr lang="en-US" altLang="zh-CN" b="1" dirty="0"/>
              <a:t>2.</a:t>
            </a:r>
            <a:r>
              <a:rPr lang="zh-CN" altLang="en-US" b="1" dirty="0"/>
              <a:t>储存危险化学品建筑物内应根据仓库条件安装</a:t>
            </a:r>
            <a:r>
              <a:rPr lang="zh-CN" altLang="en-US" b="1" dirty="0">
                <a:solidFill>
                  <a:srgbClr val="CC0066"/>
                </a:solidFill>
              </a:rPr>
              <a:t>自动监测</a:t>
            </a:r>
            <a:r>
              <a:rPr lang="zh-CN" altLang="en-US" b="1" dirty="0"/>
              <a:t>和</a:t>
            </a:r>
            <a:r>
              <a:rPr lang="zh-CN" altLang="en-US" b="1" dirty="0">
                <a:solidFill>
                  <a:srgbClr val="CC0066"/>
                </a:solidFill>
              </a:rPr>
              <a:t>火灾报警系统</a:t>
            </a:r>
            <a:r>
              <a:rPr lang="zh-CN" altLang="en-US" b="1" dirty="0"/>
              <a:t>。</a:t>
            </a:r>
            <a:endParaRPr lang="zh-CN" altLang="en-US" b="1" dirty="0"/>
          </a:p>
          <a:p>
            <a:pPr marL="0" lvl="0" indent="278130" algn="just">
              <a:lnSpc>
                <a:spcPct val="150000"/>
              </a:lnSpc>
              <a:spcBef>
                <a:spcPct val="0"/>
              </a:spcBef>
              <a:buClrTx/>
              <a:buSzTx/>
              <a:buFontTx/>
              <a:buNone/>
            </a:pPr>
            <a:r>
              <a:rPr lang="zh-CN" altLang="en-US" b="1" dirty="0"/>
              <a:t>   </a:t>
            </a:r>
            <a:r>
              <a:rPr lang="en-US" altLang="zh-CN" b="1" dirty="0"/>
              <a:t>3.</a:t>
            </a:r>
            <a:r>
              <a:rPr lang="zh-CN" altLang="en-US" b="1" dirty="0"/>
              <a:t>贮存危险化学品建筑物内，如条件允许，应安装</a:t>
            </a:r>
            <a:r>
              <a:rPr lang="zh-CN" altLang="en-US" b="1" dirty="0">
                <a:solidFill>
                  <a:srgbClr val="CC0066"/>
                </a:solidFill>
              </a:rPr>
              <a:t>灭火喷淋系统</a:t>
            </a:r>
            <a:r>
              <a:rPr lang="en-US" altLang="zh-CN" b="1" dirty="0"/>
              <a:t>(</a:t>
            </a:r>
            <a:r>
              <a:rPr lang="zh-CN" altLang="en-US" b="1" dirty="0"/>
              <a:t>遇水燃烧危险化学品，不可用水扑救的火灾除外</a:t>
            </a:r>
            <a:r>
              <a:rPr lang="en-US" altLang="zh-CN" b="1" dirty="0"/>
              <a:t>)</a:t>
            </a:r>
            <a:endParaRPr lang="en-US" altLang="zh-CN" b="1" dirty="0"/>
          </a:p>
          <a:p>
            <a:pPr marL="0" lvl="0" indent="278130">
              <a:lnSpc>
                <a:spcPct val="150000"/>
              </a:lnSpc>
              <a:spcBef>
                <a:spcPct val="0"/>
              </a:spcBef>
              <a:buClrTx/>
              <a:buSzTx/>
              <a:buFontTx/>
              <a:buNone/>
            </a:pPr>
            <a:r>
              <a:rPr lang="en-US" altLang="zh-CN" b="1" dirty="0"/>
              <a:t>    4.</a:t>
            </a:r>
            <a:r>
              <a:rPr lang="zh-CN" altLang="en-US" b="1" dirty="0"/>
              <a:t>危险化学品储存企业应设有</a:t>
            </a:r>
            <a:r>
              <a:rPr lang="zh-CN" altLang="en-US" b="1" dirty="0">
                <a:solidFill>
                  <a:srgbClr val="CC0066"/>
                </a:solidFill>
              </a:rPr>
              <a:t>安全保卫</a:t>
            </a:r>
            <a:r>
              <a:rPr lang="zh-CN" altLang="en-US" b="1" dirty="0"/>
              <a:t>组织。</a:t>
            </a:r>
            <a:r>
              <a:rPr lang="zh-CN" altLang="en-US" b="1" dirty="0">
                <a:solidFill>
                  <a:schemeClr val="accent2"/>
                </a:solidFill>
              </a:rPr>
              <a:t> </a:t>
            </a:r>
            <a:endParaRPr lang="zh-CN" altLang="en-US" b="1" dirty="0">
              <a:solidFill>
                <a:schemeClr val="accent2"/>
              </a:solidFill>
            </a:endParaRPr>
          </a:p>
        </p:txBody>
      </p:sp>
      <p:sp>
        <p:nvSpPr>
          <p:cNvPr id="355344" name="Rectangle 16"/>
          <p:cNvSpPr/>
          <p:nvPr/>
        </p:nvSpPr>
        <p:spPr>
          <a:xfrm>
            <a:off x="609600" y="14478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㈤</a:t>
            </a:r>
            <a:r>
              <a:rPr lang="zh-CN" altLang="en-US" sz="2400" b="1" dirty="0">
                <a:solidFill>
                  <a:srgbClr val="FF3300"/>
                </a:solidFill>
              </a:rPr>
              <a:t>消防措施</a:t>
            </a:r>
            <a:r>
              <a:rPr lang="en-US" altLang="zh-CN" sz="2400" b="1" dirty="0">
                <a:solidFill>
                  <a:srgbClr val="FF3300"/>
                </a:solidFill>
              </a:rPr>
              <a:t>(</a:t>
            </a:r>
            <a:r>
              <a:rPr lang="zh-CN" altLang="en-US" sz="2400" b="1" dirty="0">
                <a:solidFill>
                  <a:srgbClr val="FF3300"/>
                </a:solidFill>
              </a:rPr>
              <a:t>共</a:t>
            </a:r>
            <a:r>
              <a:rPr lang="en-US" altLang="zh-CN" sz="2400" b="1" dirty="0">
                <a:solidFill>
                  <a:srgbClr val="FF3300"/>
                </a:solidFill>
              </a:rPr>
              <a:t>4</a:t>
            </a:r>
            <a:r>
              <a:rPr lang="zh-CN" altLang="en-US" sz="2400" b="1" dirty="0">
                <a:solidFill>
                  <a:srgbClr val="FF3300"/>
                </a:solidFill>
              </a:rPr>
              <a:t>条）</a:t>
            </a:r>
            <a:endParaRPr lang="zh-CN" altLang="en-US" sz="2400" b="1" dirty="0">
              <a:solidFill>
                <a:srgbClr val="FF3300"/>
              </a:solidFill>
            </a:endParaRPr>
          </a:p>
        </p:txBody>
      </p:sp>
      <p:sp>
        <p:nvSpPr>
          <p:cNvPr id="355345" name="Rectangle 17"/>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5344"/>
                                        </p:tgtEl>
                                        <p:attrNameLst>
                                          <p:attrName>style.visibility</p:attrName>
                                        </p:attrNameLst>
                                      </p:cBhvr>
                                      <p:to>
                                        <p:strVal val="visible"/>
                                      </p:to>
                                    </p:set>
                                    <p:animEffect transition="in" filter="blinds(horizontal)">
                                      <p:cBhvr>
                                        <p:cTn id="7" dur="500"/>
                                        <p:tgtEl>
                                          <p:spTgt spid="35534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5345"/>
                                        </p:tgtEl>
                                        <p:attrNameLst>
                                          <p:attrName>style.visibility</p:attrName>
                                        </p:attrNameLst>
                                      </p:cBhvr>
                                      <p:to>
                                        <p:strVal val="visible"/>
                                      </p:to>
                                    </p:set>
                                    <p:anim calcmode="lin" valueType="num">
                                      <p:cBhvr additive="base">
                                        <p:cTn id="11" dur="500" fill="hold"/>
                                        <p:tgtEl>
                                          <p:spTgt spid="355345"/>
                                        </p:tgtEl>
                                        <p:attrNameLst>
                                          <p:attrName>ppt_x</p:attrName>
                                        </p:attrNameLst>
                                      </p:cBhvr>
                                      <p:tavLst>
                                        <p:tav tm="0">
                                          <p:val>
                                            <p:strVal val="0-#ppt_w/2"/>
                                          </p:val>
                                        </p:tav>
                                        <p:tav tm="100000">
                                          <p:val>
                                            <p:strVal val="#ppt_x"/>
                                          </p:val>
                                        </p:tav>
                                      </p:tavLst>
                                    </p:anim>
                                    <p:anim calcmode="lin" valueType="num">
                                      <p:cBhvr additive="base">
                                        <p:cTn id="12" dur="500" fill="hold"/>
                                        <p:tgtEl>
                                          <p:spTgt spid="35534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355342"/>
                                        </p:tgtEl>
                                        <p:attrNameLst>
                                          <p:attrName>style.visibility</p:attrName>
                                        </p:attrNameLst>
                                      </p:cBhvr>
                                      <p:to>
                                        <p:strVal val="visible"/>
                                      </p:to>
                                    </p:set>
                                    <p:animEffect transition="in" filter="checkerboard(across)">
                                      <p:cBhvr>
                                        <p:cTn id="16" dur="500"/>
                                        <p:tgtEl>
                                          <p:spTgt spid="355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42" grpId="0"/>
      <p:bldP spid="355344" grpId="0"/>
      <p:bldP spid="355345"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93187" name="Rectangle 12"/>
          <p:cNvSpPr/>
          <p:nvPr/>
        </p:nvSpPr>
        <p:spPr>
          <a:xfrm>
            <a:off x="304800" y="1981200"/>
            <a:ext cx="83058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spcBef>
                <a:spcPct val="0"/>
              </a:spcBef>
              <a:buClrTx/>
              <a:buSzTx/>
              <a:buFontTx/>
              <a:buNone/>
            </a:pPr>
            <a:endParaRPr lang="zh-CN" altLang="zh-CN" sz="2400" dirty="0">
              <a:solidFill>
                <a:schemeClr val="accent2"/>
              </a:solidFill>
              <a:latin typeface="Times New Roman" panose="02020603050405020304" pitchFamily="18" charset="0"/>
              <a:ea typeface="宋体" panose="02010600030101010101" pitchFamily="2" charset="-122"/>
            </a:endParaRPr>
          </a:p>
        </p:txBody>
      </p:sp>
      <p:sp>
        <p:nvSpPr>
          <p:cNvPr id="93188" name="Rectangle 13"/>
          <p:cNvSpPr/>
          <p:nvPr/>
        </p:nvSpPr>
        <p:spPr>
          <a:xfrm>
            <a:off x="304800" y="1828800"/>
            <a:ext cx="8382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spcBef>
                <a:spcPct val="0"/>
              </a:spcBef>
              <a:buClrTx/>
              <a:buSzTx/>
              <a:buFontTx/>
              <a:buNone/>
            </a:pPr>
            <a:endParaRPr lang="zh-CN" altLang="zh-CN" sz="2400" dirty="0">
              <a:solidFill>
                <a:schemeClr val="accent2"/>
              </a:solidFill>
              <a:latin typeface="Times New Roman" panose="02020603050405020304" pitchFamily="18" charset="0"/>
              <a:ea typeface="宋体" panose="02010600030101010101" pitchFamily="2" charset="-122"/>
            </a:endParaRPr>
          </a:p>
        </p:txBody>
      </p:sp>
      <p:sp>
        <p:nvSpPr>
          <p:cNvPr id="356366" name="Rectangle 14"/>
          <p:cNvSpPr/>
          <p:nvPr/>
        </p:nvSpPr>
        <p:spPr>
          <a:xfrm>
            <a:off x="762000" y="2270125"/>
            <a:ext cx="7391400" cy="31400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50000"/>
              </a:lnSpc>
              <a:spcBef>
                <a:spcPct val="0"/>
              </a:spcBef>
              <a:buClrTx/>
              <a:buSzTx/>
              <a:buFontTx/>
              <a:buNone/>
            </a:pPr>
            <a:r>
              <a:rPr lang="en-US" altLang="zh-CN" b="1" dirty="0">
                <a:latin typeface="Times New Roman" panose="02020603050405020304" pitchFamily="18" charset="0"/>
              </a:rPr>
              <a:t>⑴</a:t>
            </a:r>
            <a:r>
              <a:rPr lang="zh-CN" altLang="en-US" b="1" dirty="0">
                <a:solidFill>
                  <a:srgbClr val="0000CC"/>
                </a:solidFill>
                <a:latin typeface="Times New Roman" panose="02020603050405020304" pitchFamily="18" charset="0"/>
              </a:rPr>
              <a:t>仓库工作人员</a:t>
            </a:r>
            <a:r>
              <a:rPr lang="zh-CN" altLang="en-US" b="1" dirty="0">
                <a:latin typeface="Times New Roman" panose="02020603050405020304" pitchFamily="18" charset="0"/>
              </a:rPr>
              <a:t>应进行培训，经考核合格后持证上岗。</a:t>
            </a:r>
            <a:endParaRPr lang="zh-CN" altLang="en-US" b="1" dirty="0">
              <a:latin typeface="Times New Roman" panose="02020603050405020304" pitchFamily="18" charset="0"/>
            </a:endParaRPr>
          </a:p>
          <a:p>
            <a:pPr marL="0" lvl="0" indent="381000" algn="just">
              <a:lnSpc>
                <a:spcPct val="150000"/>
              </a:lnSpc>
              <a:spcBef>
                <a:spcPct val="0"/>
              </a:spcBef>
              <a:buClrTx/>
              <a:buSzTx/>
              <a:buFontTx/>
              <a:buNone/>
            </a:pPr>
            <a:r>
              <a:rPr lang="zh-CN" altLang="en-US" b="1" dirty="0">
                <a:latin typeface="Times New Roman" panose="02020603050405020304" pitchFamily="18" charset="0"/>
              </a:rPr>
              <a:t>⑵对危险化学品的</a:t>
            </a:r>
            <a:r>
              <a:rPr lang="zh-CN" altLang="en-US" b="1" dirty="0">
                <a:solidFill>
                  <a:srgbClr val="0000CC"/>
                </a:solidFill>
                <a:latin typeface="Times New Roman" panose="02020603050405020304" pitchFamily="18" charset="0"/>
              </a:rPr>
              <a:t>装卸人员</a:t>
            </a:r>
            <a:r>
              <a:rPr lang="zh-CN" altLang="en-US" b="1" dirty="0">
                <a:latin typeface="Times New Roman" panose="02020603050405020304" pitchFamily="18" charset="0"/>
              </a:rPr>
              <a:t>进行必要的教育，使其按照有关规定进行操作。</a:t>
            </a:r>
            <a:endParaRPr lang="zh-CN" altLang="en-US" b="1" dirty="0">
              <a:latin typeface="Times New Roman" panose="02020603050405020304" pitchFamily="18" charset="0"/>
            </a:endParaRPr>
          </a:p>
          <a:p>
            <a:pPr marL="0" lvl="0" indent="381000" algn="just">
              <a:lnSpc>
                <a:spcPct val="150000"/>
              </a:lnSpc>
              <a:spcBef>
                <a:spcPct val="0"/>
              </a:spcBef>
              <a:buClrTx/>
              <a:buSzTx/>
              <a:buFontTx/>
              <a:buNone/>
            </a:pPr>
            <a:r>
              <a:rPr lang="zh-CN" altLang="en-US" b="1" dirty="0">
                <a:latin typeface="Times New Roman" panose="02020603050405020304" pitchFamily="18" charset="0"/>
              </a:rPr>
              <a:t>⑶仓库的</a:t>
            </a:r>
            <a:r>
              <a:rPr lang="zh-CN" altLang="en-US" b="1" dirty="0">
                <a:solidFill>
                  <a:srgbClr val="0000CC"/>
                </a:solidFill>
                <a:latin typeface="Times New Roman" panose="02020603050405020304" pitchFamily="18" charset="0"/>
              </a:rPr>
              <a:t>消防人员</a:t>
            </a:r>
            <a:r>
              <a:rPr lang="zh-CN" altLang="en-US" b="1" dirty="0">
                <a:latin typeface="Times New Roman" panose="02020603050405020304" pitchFamily="18" charset="0"/>
              </a:rPr>
              <a:t>除了具有一般消防知识之外，还应进行在危险品库工作的专门培训，使其熟悉各区域贮存的危险化学品种类、特性、贮存地点、事故的处理程序及方法。</a:t>
            </a:r>
            <a:endParaRPr lang="zh-CN" altLang="en-US" b="1" dirty="0">
              <a:solidFill>
                <a:schemeClr val="accent2"/>
              </a:solidFill>
              <a:latin typeface="Times New Roman" panose="02020603050405020304" pitchFamily="18" charset="0"/>
            </a:endParaRPr>
          </a:p>
          <a:p>
            <a:pPr marL="0" lvl="0" indent="381000">
              <a:spcBef>
                <a:spcPct val="0"/>
              </a:spcBef>
              <a:buClrTx/>
              <a:buSzTx/>
              <a:buFontTx/>
              <a:buNone/>
            </a:pPr>
            <a:endParaRPr lang="en-US" altLang="zh-CN" b="1" dirty="0">
              <a:solidFill>
                <a:schemeClr val="accent2"/>
              </a:solidFill>
              <a:latin typeface="Times New Roman" panose="02020603050405020304" pitchFamily="18" charset="0"/>
            </a:endParaRPr>
          </a:p>
        </p:txBody>
      </p:sp>
      <p:sp>
        <p:nvSpPr>
          <p:cNvPr id="356368" name="Rectangle 16"/>
          <p:cNvSpPr/>
          <p:nvPr/>
        </p:nvSpPr>
        <p:spPr>
          <a:xfrm>
            <a:off x="609600" y="1371600"/>
            <a:ext cx="7391400" cy="533400"/>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b="1" dirty="0">
                <a:solidFill>
                  <a:srgbClr val="FF3300"/>
                </a:solidFill>
              </a:rPr>
              <a:t>㈥</a:t>
            </a:r>
            <a:r>
              <a:rPr lang="zh-CN" altLang="en-US" sz="2400" b="1" dirty="0">
                <a:solidFill>
                  <a:srgbClr val="FF3300"/>
                </a:solidFill>
              </a:rPr>
              <a:t>人员培训</a:t>
            </a:r>
            <a:endParaRPr lang="zh-CN" altLang="en-US" sz="2400" b="1" dirty="0">
              <a:solidFill>
                <a:srgbClr val="FF3300"/>
              </a:solidFill>
            </a:endParaRPr>
          </a:p>
        </p:txBody>
      </p:sp>
      <p:sp>
        <p:nvSpPr>
          <p:cNvPr id="356369" name="Rectangle 17"/>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一、储存危险化学品的基本要求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56368"/>
                                        </p:tgtEl>
                                        <p:attrNameLst>
                                          <p:attrName>style.visibility</p:attrName>
                                        </p:attrNameLst>
                                      </p:cBhvr>
                                      <p:to>
                                        <p:strVal val="visible"/>
                                      </p:to>
                                    </p:set>
                                    <p:animEffect transition="in" filter="blinds(horizontal)">
                                      <p:cBhvr>
                                        <p:cTn id="7" dur="500"/>
                                        <p:tgtEl>
                                          <p:spTgt spid="35636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6369"/>
                                        </p:tgtEl>
                                        <p:attrNameLst>
                                          <p:attrName>style.visibility</p:attrName>
                                        </p:attrNameLst>
                                      </p:cBhvr>
                                      <p:to>
                                        <p:strVal val="visible"/>
                                      </p:to>
                                    </p:set>
                                    <p:anim calcmode="lin" valueType="num">
                                      <p:cBhvr additive="base">
                                        <p:cTn id="11" dur="500" fill="hold"/>
                                        <p:tgtEl>
                                          <p:spTgt spid="356369"/>
                                        </p:tgtEl>
                                        <p:attrNameLst>
                                          <p:attrName>ppt_x</p:attrName>
                                        </p:attrNameLst>
                                      </p:cBhvr>
                                      <p:tavLst>
                                        <p:tav tm="0">
                                          <p:val>
                                            <p:strVal val="0-#ppt_w/2"/>
                                          </p:val>
                                        </p:tav>
                                        <p:tav tm="100000">
                                          <p:val>
                                            <p:strVal val="#ppt_x"/>
                                          </p:val>
                                        </p:tav>
                                      </p:tavLst>
                                    </p:anim>
                                    <p:anim calcmode="lin" valueType="num">
                                      <p:cBhvr additive="base">
                                        <p:cTn id="12" dur="500" fill="hold"/>
                                        <p:tgtEl>
                                          <p:spTgt spid="35636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7" presetClass="entr" presetSubtype="4" fill="hold" grpId="0" nodeType="afterEffect">
                                  <p:stCondLst>
                                    <p:cond delay="0"/>
                                  </p:stCondLst>
                                  <p:childTnLst>
                                    <p:set>
                                      <p:cBhvr>
                                        <p:cTn id="15" dur="1" fill="hold">
                                          <p:stCondLst>
                                            <p:cond delay="0"/>
                                          </p:stCondLst>
                                        </p:cTn>
                                        <p:tgtEl>
                                          <p:spTgt spid="356366"/>
                                        </p:tgtEl>
                                        <p:attrNameLst>
                                          <p:attrName>style.visibility</p:attrName>
                                        </p:attrNameLst>
                                      </p:cBhvr>
                                      <p:to>
                                        <p:strVal val="visible"/>
                                      </p:to>
                                    </p:set>
                                    <p:anim calcmode="lin" valueType="num">
                                      <p:cBhvr additive="base">
                                        <p:cTn id="16" dur="5000" fill="hold"/>
                                        <p:tgtEl>
                                          <p:spTgt spid="356366"/>
                                        </p:tgtEl>
                                        <p:attrNameLst>
                                          <p:attrName>ppt_x</p:attrName>
                                        </p:attrNameLst>
                                      </p:cBhvr>
                                      <p:tavLst>
                                        <p:tav tm="0">
                                          <p:val>
                                            <p:strVal val="#ppt_x"/>
                                          </p:val>
                                        </p:tav>
                                        <p:tav tm="100000">
                                          <p:val>
                                            <p:strVal val="#ppt_x"/>
                                          </p:val>
                                        </p:tav>
                                      </p:tavLst>
                                    </p:anim>
                                    <p:anim calcmode="lin" valueType="num">
                                      <p:cBhvr additive="base">
                                        <p:cTn id="17" dur="5000" fill="hold"/>
                                        <p:tgtEl>
                                          <p:spTgt spid="3563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6" grpId="0"/>
      <p:bldP spid="356368" grpId="0"/>
      <p:bldP spid="35636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57388" name="Rectangle 1036"/>
          <p:cNvSpPr/>
          <p:nvPr/>
        </p:nvSpPr>
        <p:spPr>
          <a:xfrm>
            <a:off x="381000" y="1828800"/>
            <a:ext cx="8305800" cy="3378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50000"/>
              </a:lnSpc>
              <a:spcBef>
                <a:spcPct val="0"/>
              </a:spcBef>
              <a:buClrTx/>
              <a:buSzTx/>
              <a:buFontTx/>
              <a:buNone/>
            </a:pPr>
            <a:r>
              <a:rPr lang="en-US" altLang="zh-CN" sz="2400" b="1" dirty="0">
                <a:solidFill>
                  <a:schemeClr val="accent2"/>
                </a:solidFill>
              </a:rPr>
              <a:t>GB17914-1999</a:t>
            </a:r>
            <a:r>
              <a:rPr lang="zh-CN" altLang="en-US" sz="2400" b="1" dirty="0">
                <a:solidFill>
                  <a:schemeClr val="accent2"/>
                </a:solidFill>
              </a:rPr>
              <a:t>易燃易爆性商品储藏养护技术条件</a:t>
            </a:r>
            <a:endParaRPr lang="zh-CN" altLang="en-US" sz="2400" b="1" dirty="0">
              <a:solidFill>
                <a:schemeClr val="accent2"/>
              </a:solidFill>
            </a:endParaRPr>
          </a:p>
          <a:p>
            <a:pPr marL="914400" lvl="2" indent="0" algn="just" eaLnBrk="1" hangingPunct="1">
              <a:lnSpc>
                <a:spcPct val="150000"/>
              </a:lnSpc>
              <a:spcBef>
                <a:spcPct val="0"/>
              </a:spcBef>
              <a:buClrTx/>
              <a:buSzTx/>
              <a:buFontTx/>
              <a:buNone/>
            </a:pPr>
            <a:r>
              <a:rPr lang="zh-CN" altLang="en-US" sz="2400" b="1" dirty="0">
                <a:solidFill>
                  <a:srgbClr val="993300"/>
                </a:solidFill>
              </a:rPr>
              <a:t>㈠建筑条件</a:t>
            </a:r>
            <a:endParaRPr lang="zh-CN" altLang="en-US" sz="2400" b="1" dirty="0">
              <a:solidFill>
                <a:srgbClr val="993300"/>
              </a:solidFill>
            </a:endParaRPr>
          </a:p>
          <a:p>
            <a:pPr marL="914400" lvl="2" indent="0" algn="just">
              <a:lnSpc>
                <a:spcPct val="150000"/>
              </a:lnSpc>
              <a:spcBef>
                <a:spcPct val="0"/>
              </a:spcBef>
              <a:buClrTx/>
              <a:buSzTx/>
              <a:buFontTx/>
              <a:buNone/>
            </a:pPr>
            <a:r>
              <a:rPr lang="zh-CN" altLang="en-US" sz="2400" b="1" dirty="0">
                <a:solidFill>
                  <a:srgbClr val="993300"/>
                </a:solidFill>
              </a:rPr>
              <a:t>㈡库房条件</a:t>
            </a:r>
            <a:endParaRPr lang="zh-CN" altLang="en-US" sz="2400" b="1" dirty="0">
              <a:solidFill>
                <a:srgbClr val="993300"/>
              </a:solidFill>
            </a:endParaRPr>
          </a:p>
          <a:p>
            <a:pPr marL="914400" lvl="2" indent="0" algn="just">
              <a:lnSpc>
                <a:spcPct val="150000"/>
              </a:lnSpc>
              <a:spcBef>
                <a:spcPct val="0"/>
              </a:spcBef>
              <a:buClrTx/>
              <a:buSzTx/>
              <a:buFontTx/>
              <a:buNone/>
            </a:pPr>
            <a:r>
              <a:rPr lang="zh-CN" altLang="en-US" sz="2400" b="1" dirty="0">
                <a:solidFill>
                  <a:srgbClr val="993300"/>
                </a:solidFill>
              </a:rPr>
              <a:t>㈢安全条件</a:t>
            </a:r>
            <a:endParaRPr lang="zh-CN" altLang="en-US" sz="2400" b="1" dirty="0">
              <a:solidFill>
                <a:srgbClr val="993300"/>
              </a:solidFill>
            </a:endParaRPr>
          </a:p>
          <a:p>
            <a:pPr marL="914400" lvl="2" indent="0" algn="just">
              <a:lnSpc>
                <a:spcPct val="150000"/>
              </a:lnSpc>
              <a:spcBef>
                <a:spcPct val="0"/>
              </a:spcBef>
              <a:buClrTx/>
              <a:buSzTx/>
              <a:buFontTx/>
              <a:buNone/>
            </a:pPr>
            <a:r>
              <a:rPr lang="zh-CN" altLang="en-US" sz="2400" b="1" dirty="0">
                <a:solidFill>
                  <a:srgbClr val="993300"/>
                </a:solidFill>
              </a:rPr>
              <a:t>㈣环境卫生条件</a:t>
            </a:r>
            <a:endParaRPr lang="zh-CN" altLang="en-US" sz="2400" b="1" dirty="0">
              <a:solidFill>
                <a:srgbClr val="993300"/>
              </a:solidFill>
            </a:endParaRPr>
          </a:p>
          <a:p>
            <a:pPr marL="914400" lvl="2" indent="0" algn="just">
              <a:lnSpc>
                <a:spcPct val="150000"/>
              </a:lnSpc>
              <a:spcBef>
                <a:spcPct val="0"/>
              </a:spcBef>
              <a:buClrTx/>
              <a:buSzTx/>
              <a:buFontTx/>
              <a:buNone/>
            </a:pPr>
            <a:r>
              <a:rPr lang="zh-CN" altLang="en-US" sz="2400" b="1" dirty="0">
                <a:solidFill>
                  <a:srgbClr val="993300"/>
                </a:solidFill>
              </a:rPr>
              <a:t>㈤温湿度条件</a:t>
            </a:r>
            <a:endParaRPr lang="zh-CN" altLang="en-US" sz="2400" b="1" dirty="0">
              <a:solidFill>
                <a:srgbClr val="993300"/>
              </a:solidFill>
            </a:endParaRPr>
          </a:p>
        </p:txBody>
      </p:sp>
      <p:sp>
        <p:nvSpPr>
          <p:cNvPr id="357390" name="Rectangle 1038"/>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二、储存易燃易爆品的要求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57388"/>
                                        </p:tgtEl>
                                        <p:attrNameLst>
                                          <p:attrName>style.visibility</p:attrName>
                                        </p:attrNameLst>
                                      </p:cBhvr>
                                      <p:to>
                                        <p:strVal val="visible"/>
                                      </p:to>
                                    </p:set>
                                    <p:anim calcmode="lin" valueType="num">
                                      <p:cBhvr>
                                        <p:cTn id="7" dur="1000" fill="hold"/>
                                        <p:tgtEl>
                                          <p:spTgt spid="357388"/>
                                        </p:tgtEl>
                                        <p:attrNameLst>
                                          <p:attrName>ppt_w</p:attrName>
                                        </p:attrNameLst>
                                      </p:cBhvr>
                                      <p:tavLst>
                                        <p:tav tm="0">
                                          <p:val>
                                            <p:fltVal val="0.000000"/>
                                          </p:val>
                                        </p:tav>
                                        <p:tav tm="100000">
                                          <p:val>
                                            <p:strVal val="#ppt_w"/>
                                          </p:val>
                                        </p:tav>
                                      </p:tavLst>
                                    </p:anim>
                                    <p:anim calcmode="lin" valueType="num">
                                      <p:cBhvr>
                                        <p:cTn id="8" dur="1000" fill="hold"/>
                                        <p:tgtEl>
                                          <p:spTgt spid="357388"/>
                                        </p:tgtEl>
                                        <p:attrNameLst>
                                          <p:attrName>ppt_h</p:attrName>
                                        </p:attrNameLst>
                                      </p:cBhvr>
                                      <p:tavLst>
                                        <p:tav tm="0">
                                          <p:val>
                                            <p:fltVal val="0.000000"/>
                                          </p:val>
                                        </p:tav>
                                        <p:tav tm="100000">
                                          <p:val>
                                            <p:strVal val="#ppt_h"/>
                                          </p:val>
                                        </p:tav>
                                      </p:tavLst>
                                    </p:anim>
                                    <p:anim calcmode="lin" valueType="num">
                                      <p:cBhvr>
                                        <p:cTn id="9" dur="1000" fill="hold"/>
                                        <p:tgtEl>
                                          <p:spTgt spid="357388"/>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357388"/>
                                        </p:tgtEl>
                                        <p:attrNameLst>
                                          <p:attrName>ppt_y</p:attrName>
                                        </p:attrNameLst>
                                      </p:cBhvr>
                                      <p:tavLst>
                                        <p:tav tm="0" fmla="#ppt_y+(sin(-2*pi*(1-$))*-#ppt_x+cos(-2*pi*(1-$))*(1-#ppt_y))*(1-$)">
                                          <p:val>
                                            <p:fltVal val="0.000000"/>
                                          </p:val>
                                        </p:tav>
                                        <p:tav tm="100000">
                                          <p:val>
                                            <p:fltVal val="1.000000"/>
                                          </p:val>
                                        </p:tav>
                                      </p:tavLst>
                                    </p:anim>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357390"/>
                                        </p:tgtEl>
                                        <p:attrNameLst>
                                          <p:attrName>style.visibility</p:attrName>
                                        </p:attrNameLst>
                                      </p:cBhvr>
                                      <p:to>
                                        <p:strVal val="visible"/>
                                      </p:to>
                                    </p:set>
                                    <p:anim calcmode="lin" valueType="num">
                                      <p:cBhvr additive="base">
                                        <p:cTn id="14" dur="500" fill="hold"/>
                                        <p:tgtEl>
                                          <p:spTgt spid="357390"/>
                                        </p:tgtEl>
                                        <p:attrNameLst>
                                          <p:attrName>ppt_x</p:attrName>
                                        </p:attrNameLst>
                                      </p:cBhvr>
                                      <p:tavLst>
                                        <p:tav tm="0">
                                          <p:val>
                                            <p:strVal val="0-#ppt_w/2"/>
                                          </p:val>
                                        </p:tav>
                                        <p:tav tm="100000">
                                          <p:val>
                                            <p:strVal val="#ppt_x"/>
                                          </p:val>
                                        </p:tav>
                                      </p:tavLst>
                                    </p:anim>
                                    <p:anim calcmode="lin" valueType="num">
                                      <p:cBhvr additive="base">
                                        <p:cTn id="15" dur="500" fill="hold"/>
                                        <p:tgtEl>
                                          <p:spTgt spid="357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8" grpId="0"/>
      <p:bldP spid="35739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59436" name="Rectangle 12"/>
          <p:cNvSpPr/>
          <p:nvPr/>
        </p:nvSpPr>
        <p:spPr>
          <a:xfrm>
            <a:off x="685800" y="1760538"/>
            <a:ext cx="7086600" cy="28305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55600" algn="just" eaLnBrk="1" hangingPunct="1">
              <a:lnSpc>
                <a:spcPct val="150000"/>
              </a:lnSpc>
              <a:spcBef>
                <a:spcPct val="0"/>
              </a:spcBef>
              <a:buClrTx/>
              <a:buSzTx/>
              <a:buFontTx/>
              <a:buNone/>
            </a:pPr>
            <a:r>
              <a:rPr lang="en-US" altLang="zh-CN" sz="2400" b="1" dirty="0">
                <a:solidFill>
                  <a:schemeClr val="accent2"/>
                </a:solidFill>
              </a:rPr>
              <a:t>GB 17916-1999</a:t>
            </a:r>
            <a:r>
              <a:rPr lang="zh-CN" altLang="en-US" sz="2400" b="1" dirty="0">
                <a:solidFill>
                  <a:schemeClr val="accent2"/>
                </a:solidFill>
              </a:rPr>
              <a:t>毒害性商品储藏养护技术条件</a:t>
            </a:r>
            <a:r>
              <a:rPr lang="zh-CN" altLang="en-US" sz="2400" b="1" dirty="0"/>
              <a:t> </a:t>
            </a:r>
            <a:endParaRPr lang="zh-CN" altLang="en-US" sz="2400" b="1" dirty="0"/>
          </a:p>
          <a:p>
            <a:pPr marL="914400" lvl="2" indent="0" algn="just" eaLnBrk="1" hangingPunct="1">
              <a:lnSpc>
                <a:spcPct val="150000"/>
              </a:lnSpc>
              <a:spcBef>
                <a:spcPct val="0"/>
              </a:spcBef>
              <a:buClrTx/>
              <a:buSzTx/>
              <a:buFontTx/>
              <a:buNone/>
            </a:pPr>
            <a:r>
              <a:rPr lang="zh-CN" altLang="en-US" sz="2400" b="1" dirty="0"/>
              <a:t>㈠库房条件</a:t>
            </a:r>
            <a:endParaRPr lang="zh-CN" altLang="en-US" sz="2400" b="1" dirty="0"/>
          </a:p>
          <a:p>
            <a:pPr marL="914400" lvl="2" indent="0" algn="just">
              <a:lnSpc>
                <a:spcPct val="150000"/>
              </a:lnSpc>
              <a:spcBef>
                <a:spcPct val="0"/>
              </a:spcBef>
              <a:buClrTx/>
              <a:buSzTx/>
              <a:buFontTx/>
              <a:buNone/>
            </a:pPr>
            <a:r>
              <a:rPr lang="zh-CN" altLang="en-US" sz="2400" b="1" dirty="0"/>
              <a:t>㈡安全条件</a:t>
            </a:r>
            <a:endParaRPr lang="zh-CN" altLang="en-US" sz="2400" b="1" dirty="0"/>
          </a:p>
          <a:p>
            <a:pPr marL="914400" lvl="2" indent="0" algn="just">
              <a:lnSpc>
                <a:spcPct val="150000"/>
              </a:lnSpc>
              <a:spcBef>
                <a:spcPct val="0"/>
              </a:spcBef>
              <a:buClrTx/>
              <a:buSzTx/>
              <a:buFontTx/>
              <a:buNone/>
            </a:pPr>
            <a:r>
              <a:rPr lang="zh-CN" altLang="en-US" sz="2400" b="1" dirty="0"/>
              <a:t>㈢环境卫生条件</a:t>
            </a:r>
            <a:endParaRPr lang="zh-CN" altLang="en-US" sz="2400" b="1" dirty="0"/>
          </a:p>
          <a:p>
            <a:pPr marL="914400" lvl="2" indent="0" algn="just">
              <a:lnSpc>
                <a:spcPct val="150000"/>
              </a:lnSpc>
              <a:spcBef>
                <a:spcPct val="0"/>
              </a:spcBef>
              <a:buClrTx/>
              <a:buSzTx/>
              <a:buFontTx/>
              <a:buNone/>
            </a:pPr>
            <a:r>
              <a:rPr lang="zh-CN" altLang="en-US" sz="2400" b="1" dirty="0"/>
              <a:t>㈣温湿度条件</a:t>
            </a:r>
            <a:endParaRPr lang="zh-CN" altLang="en-US" sz="2400" b="1" dirty="0"/>
          </a:p>
        </p:txBody>
      </p:sp>
      <p:sp>
        <p:nvSpPr>
          <p:cNvPr id="359438" name="Rectangle 14"/>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三、储存毒害品的要求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9438"/>
                                        </p:tgtEl>
                                        <p:attrNameLst>
                                          <p:attrName>style.visibility</p:attrName>
                                        </p:attrNameLst>
                                      </p:cBhvr>
                                      <p:to>
                                        <p:strVal val="visible"/>
                                      </p:to>
                                    </p:set>
                                    <p:anim calcmode="lin" valueType="num">
                                      <p:cBhvr additive="base">
                                        <p:cTn id="7" dur="500" fill="hold"/>
                                        <p:tgtEl>
                                          <p:spTgt spid="359438"/>
                                        </p:tgtEl>
                                        <p:attrNameLst>
                                          <p:attrName>ppt_x</p:attrName>
                                        </p:attrNameLst>
                                      </p:cBhvr>
                                      <p:tavLst>
                                        <p:tav tm="0">
                                          <p:val>
                                            <p:strVal val="0-#ppt_w/2"/>
                                          </p:val>
                                        </p:tav>
                                        <p:tav tm="100000">
                                          <p:val>
                                            <p:strVal val="#ppt_x"/>
                                          </p:val>
                                        </p:tav>
                                      </p:tavLst>
                                    </p:anim>
                                    <p:anim calcmode="lin" valueType="num">
                                      <p:cBhvr additive="base">
                                        <p:cTn id="8" dur="500" fill="hold"/>
                                        <p:tgtEl>
                                          <p:spTgt spid="3594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359436"/>
                                        </p:tgtEl>
                                        <p:attrNameLst>
                                          <p:attrName>style.visibility</p:attrName>
                                        </p:attrNameLst>
                                      </p:cBhvr>
                                      <p:to>
                                        <p:strVal val="visible"/>
                                      </p:to>
                                    </p:set>
                                    <p:anim calcmode="lin" valueType="num">
                                      <p:cBhvr>
                                        <p:cTn id="12" dur="1000" fill="hold"/>
                                        <p:tgtEl>
                                          <p:spTgt spid="359436"/>
                                        </p:tgtEl>
                                        <p:attrNameLst>
                                          <p:attrName>ppt_w</p:attrName>
                                        </p:attrNameLst>
                                      </p:cBhvr>
                                      <p:tavLst>
                                        <p:tav tm="0">
                                          <p:val>
                                            <p:fltVal val="0.000000"/>
                                          </p:val>
                                        </p:tav>
                                        <p:tav tm="100000">
                                          <p:val>
                                            <p:strVal val="#ppt_w"/>
                                          </p:val>
                                        </p:tav>
                                      </p:tavLst>
                                    </p:anim>
                                    <p:anim calcmode="lin" valueType="num">
                                      <p:cBhvr>
                                        <p:cTn id="13" dur="1000" fill="hold"/>
                                        <p:tgtEl>
                                          <p:spTgt spid="359436"/>
                                        </p:tgtEl>
                                        <p:attrNameLst>
                                          <p:attrName>ppt_h</p:attrName>
                                        </p:attrNameLst>
                                      </p:cBhvr>
                                      <p:tavLst>
                                        <p:tav tm="0">
                                          <p:val>
                                            <p:fltVal val="0.000000"/>
                                          </p:val>
                                        </p:tav>
                                        <p:tav tm="100000">
                                          <p:val>
                                            <p:strVal val="#ppt_h"/>
                                          </p:val>
                                        </p:tav>
                                      </p:tavLst>
                                    </p:anim>
                                    <p:anim calcmode="lin" valueType="num">
                                      <p:cBhvr>
                                        <p:cTn id="14" dur="1000" fill="hold"/>
                                        <p:tgtEl>
                                          <p:spTgt spid="359436"/>
                                        </p:tgtEl>
                                        <p:attrNameLst>
                                          <p:attrName>ppt_x</p:attrName>
                                        </p:attrNameLst>
                                      </p:cBhvr>
                                      <p:tavLst>
                                        <p:tav tm="0" fmla="#ppt_x+(cos(-2*pi*(1-$))*-#ppt_x-sin(-2*pi*(1-$))*(1-#ppt_y))*(1-$)">
                                          <p:val>
                                            <p:fltVal val="0.000000"/>
                                          </p:val>
                                        </p:tav>
                                        <p:tav tm="100000">
                                          <p:val>
                                            <p:fltVal val="1.000000"/>
                                          </p:val>
                                        </p:tav>
                                      </p:tavLst>
                                    </p:anim>
                                    <p:anim calcmode="lin" valueType="num">
                                      <p:cBhvr>
                                        <p:cTn id="15" dur="1000" fill="hold"/>
                                        <p:tgtEl>
                                          <p:spTgt spid="35943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36" grpId="0"/>
      <p:bldP spid="35943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61484" name="Rectangle 12"/>
          <p:cNvSpPr/>
          <p:nvPr/>
        </p:nvSpPr>
        <p:spPr>
          <a:xfrm>
            <a:off x="533400" y="1698625"/>
            <a:ext cx="7239000" cy="3378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50000"/>
              </a:lnSpc>
              <a:spcBef>
                <a:spcPct val="0"/>
              </a:spcBef>
              <a:buClrTx/>
              <a:buSzTx/>
              <a:buFontTx/>
              <a:buNone/>
            </a:pPr>
            <a:r>
              <a:rPr lang="en-US" altLang="zh-CN" sz="2400" b="1" dirty="0">
                <a:solidFill>
                  <a:srgbClr val="993300"/>
                </a:solidFill>
              </a:rPr>
              <a:t>GB 17915</a:t>
            </a:r>
            <a:r>
              <a:rPr lang="en-US" altLang="zh-CN" sz="2400" b="1" dirty="0">
                <a:solidFill>
                  <a:srgbClr val="993300"/>
                </a:solidFill>
                <a:latin typeface="Times New Roman" panose="02020603050405020304" pitchFamily="18" charset="0"/>
              </a:rPr>
              <a:t>——</a:t>
            </a:r>
            <a:r>
              <a:rPr lang="en-US" altLang="zh-CN" sz="2400" b="1" dirty="0">
                <a:solidFill>
                  <a:srgbClr val="993300"/>
                </a:solidFill>
              </a:rPr>
              <a:t>1999</a:t>
            </a:r>
            <a:r>
              <a:rPr lang="zh-CN" altLang="en-US" sz="2400" b="1" dirty="0">
                <a:solidFill>
                  <a:srgbClr val="993300"/>
                </a:solidFill>
              </a:rPr>
              <a:t>腐蚀性商品储藏养护技术条件</a:t>
            </a:r>
            <a:r>
              <a:rPr lang="zh-CN" altLang="en-US" sz="2400" b="1" dirty="0">
                <a:solidFill>
                  <a:schemeClr val="accent2"/>
                </a:solidFill>
              </a:rPr>
              <a:t> </a:t>
            </a:r>
            <a:endParaRPr lang="zh-CN" altLang="en-US" sz="2400" b="1" dirty="0">
              <a:solidFill>
                <a:schemeClr val="accent2"/>
              </a:solidFill>
            </a:endParaRPr>
          </a:p>
          <a:p>
            <a:pPr marL="914400" lvl="2" indent="0" algn="just" eaLnBrk="1" hangingPunct="1">
              <a:lnSpc>
                <a:spcPct val="150000"/>
              </a:lnSpc>
              <a:spcBef>
                <a:spcPct val="0"/>
              </a:spcBef>
              <a:buClrTx/>
              <a:buSzTx/>
              <a:buFontTx/>
              <a:buNone/>
            </a:pPr>
            <a:r>
              <a:rPr lang="zh-CN" altLang="en-US" sz="2400" b="1" dirty="0">
                <a:solidFill>
                  <a:schemeClr val="accent2"/>
                </a:solidFill>
              </a:rPr>
              <a:t>㈠库房条件</a:t>
            </a:r>
            <a:endParaRPr lang="zh-CN" altLang="en-US" sz="2400" b="1" dirty="0">
              <a:solidFill>
                <a:schemeClr val="accent2"/>
              </a:solidFill>
            </a:endParaRPr>
          </a:p>
          <a:p>
            <a:pPr marL="914400" lvl="2" indent="0" algn="just">
              <a:lnSpc>
                <a:spcPct val="150000"/>
              </a:lnSpc>
              <a:spcBef>
                <a:spcPct val="0"/>
              </a:spcBef>
              <a:buClrTx/>
              <a:buSzTx/>
              <a:buFontTx/>
              <a:buNone/>
            </a:pPr>
            <a:r>
              <a:rPr lang="zh-CN" altLang="en-US" sz="2400" b="1" dirty="0">
                <a:solidFill>
                  <a:schemeClr val="accent2"/>
                </a:solidFill>
              </a:rPr>
              <a:t>㈡货棚、露天货场条件</a:t>
            </a:r>
            <a:endParaRPr lang="zh-CN" altLang="en-US" sz="2400" b="1" dirty="0">
              <a:solidFill>
                <a:schemeClr val="accent2"/>
              </a:solidFill>
            </a:endParaRPr>
          </a:p>
          <a:p>
            <a:pPr marL="914400" lvl="2" indent="0" algn="just">
              <a:lnSpc>
                <a:spcPct val="150000"/>
              </a:lnSpc>
              <a:spcBef>
                <a:spcPct val="0"/>
              </a:spcBef>
              <a:buClrTx/>
              <a:buSzTx/>
              <a:buFontTx/>
              <a:buNone/>
            </a:pPr>
            <a:r>
              <a:rPr lang="zh-CN" altLang="en-US" sz="2400" b="1" dirty="0">
                <a:solidFill>
                  <a:schemeClr val="accent2"/>
                </a:solidFill>
              </a:rPr>
              <a:t>㈢安全条件</a:t>
            </a:r>
            <a:endParaRPr lang="zh-CN" altLang="en-US" sz="2400" b="1" dirty="0">
              <a:solidFill>
                <a:schemeClr val="accent2"/>
              </a:solidFill>
            </a:endParaRPr>
          </a:p>
          <a:p>
            <a:pPr marL="914400" lvl="2" indent="0" algn="just">
              <a:lnSpc>
                <a:spcPct val="150000"/>
              </a:lnSpc>
              <a:spcBef>
                <a:spcPct val="0"/>
              </a:spcBef>
              <a:buClrTx/>
              <a:buSzTx/>
              <a:buFontTx/>
              <a:buNone/>
            </a:pPr>
            <a:r>
              <a:rPr lang="zh-CN" altLang="en-US" sz="2400" b="1" dirty="0">
                <a:solidFill>
                  <a:schemeClr val="accent2"/>
                </a:solidFill>
              </a:rPr>
              <a:t>㈣环境卫生条件</a:t>
            </a:r>
            <a:endParaRPr lang="zh-CN" altLang="en-US" sz="2400" b="1" dirty="0">
              <a:solidFill>
                <a:schemeClr val="accent2"/>
              </a:solidFill>
            </a:endParaRPr>
          </a:p>
          <a:p>
            <a:pPr marL="914400" lvl="2" indent="0" algn="just">
              <a:lnSpc>
                <a:spcPct val="150000"/>
              </a:lnSpc>
              <a:spcBef>
                <a:spcPct val="0"/>
              </a:spcBef>
              <a:buClrTx/>
              <a:buSzTx/>
              <a:buFontTx/>
              <a:buNone/>
            </a:pPr>
            <a:r>
              <a:rPr lang="zh-CN" altLang="en-US" sz="2400" b="1" dirty="0">
                <a:solidFill>
                  <a:schemeClr val="accent2"/>
                </a:solidFill>
              </a:rPr>
              <a:t>㈤温湿度条件</a:t>
            </a:r>
            <a:endParaRPr lang="zh-CN" altLang="en-US" sz="2400" b="1" dirty="0">
              <a:solidFill>
                <a:schemeClr val="accent2"/>
              </a:solidFill>
            </a:endParaRPr>
          </a:p>
        </p:txBody>
      </p:sp>
      <p:sp>
        <p:nvSpPr>
          <p:cNvPr id="361487" name="Rectangle 15"/>
          <p:cNvSpPr/>
          <p:nvPr/>
        </p:nvSpPr>
        <p:spPr>
          <a:xfrm>
            <a:off x="457200" y="428625"/>
            <a:ext cx="6923088"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四、储存腐蚀性物品的要求</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1487"/>
                                        </p:tgtEl>
                                        <p:attrNameLst>
                                          <p:attrName>style.visibility</p:attrName>
                                        </p:attrNameLst>
                                      </p:cBhvr>
                                      <p:to>
                                        <p:strVal val="visible"/>
                                      </p:to>
                                    </p:set>
                                    <p:anim calcmode="lin" valueType="num">
                                      <p:cBhvr additive="base">
                                        <p:cTn id="7" dur="500" fill="hold"/>
                                        <p:tgtEl>
                                          <p:spTgt spid="361487"/>
                                        </p:tgtEl>
                                        <p:attrNameLst>
                                          <p:attrName>ppt_x</p:attrName>
                                        </p:attrNameLst>
                                      </p:cBhvr>
                                      <p:tavLst>
                                        <p:tav tm="0">
                                          <p:val>
                                            <p:strVal val="0-#ppt_w/2"/>
                                          </p:val>
                                        </p:tav>
                                        <p:tav tm="100000">
                                          <p:val>
                                            <p:strVal val="#ppt_x"/>
                                          </p:val>
                                        </p:tav>
                                      </p:tavLst>
                                    </p:anim>
                                    <p:anim calcmode="lin" valueType="num">
                                      <p:cBhvr additive="base">
                                        <p:cTn id="8" dur="500" fill="hold"/>
                                        <p:tgtEl>
                                          <p:spTgt spid="3614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61484"/>
                                        </p:tgtEl>
                                        <p:attrNameLst>
                                          <p:attrName>style.visibility</p:attrName>
                                        </p:attrNameLst>
                                      </p:cBhvr>
                                      <p:to>
                                        <p:strVal val="visible"/>
                                      </p:to>
                                    </p:set>
                                    <p:anim calcmode="lin" valueType="num">
                                      <p:cBhvr>
                                        <p:cTn id="12" dur="500" fill="hold"/>
                                        <p:tgtEl>
                                          <p:spTgt spid="361484"/>
                                        </p:tgtEl>
                                        <p:attrNameLst>
                                          <p:attrName>ppt_w</p:attrName>
                                        </p:attrNameLst>
                                      </p:cBhvr>
                                      <p:tavLst>
                                        <p:tav tm="0">
                                          <p:val>
                                            <p:fltVal val="0.000000"/>
                                          </p:val>
                                        </p:tav>
                                        <p:tav tm="100000">
                                          <p:val>
                                            <p:strVal val="#ppt_w"/>
                                          </p:val>
                                        </p:tav>
                                      </p:tavLst>
                                    </p:anim>
                                    <p:anim calcmode="lin" valueType="num">
                                      <p:cBhvr>
                                        <p:cTn id="13" dur="500" fill="hold"/>
                                        <p:tgtEl>
                                          <p:spTgt spid="3614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4" grpId="0"/>
      <p:bldP spid="3614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83660" name="Rectangle 12"/>
          <p:cNvSpPr/>
          <p:nvPr/>
        </p:nvSpPr>
        <p:spPr>
          <a:xfrm>
            <a:off x="685800" y="1692275"/>
            <a:ext cx="7696200" cy="36417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10000"/>
              </a:lnSpc>
              <a:spcBef>
                <a:spcPct val="0"/>
              </a:spcBef>
              <a:buClrTx/>
              <a:buSzTx/>
              <a:buFontTx/>
              <a:buNone/>
            </a:pPr>
            <a:r>
              <a:rPr lang="en-US" altLang="zh-CN" sz="2400" b="1" dirty="0"/>
              <a:t> 《</a:t>
            </a:r>
            <a:r>
              <a:rPr lang="zh-CN" altLang="en-US" sz="2400" b="1" dirty="0"/>
              <a:t>条例</a:t>
            </a:r>
            <a:r>
              <a:rPr lang="en-US" altLang="zh-CN" sz="2400" b="1" dirty="0"/>
              <a:t>》</a:t>
            </a:r>
            <a:r>
              <a:rPr lang="zh-CN" altLang="en-US" sz="2400" b="1" dirty="0"/>
              <a:t>第三条明确了危险化学品品种管理范围：</a:t>
            </a:r>
            <a:r>
              <a:rPr lang="en-US" altLang="zh-CN" sz="2400" b="1" dirty="0"/>
              <a:t>《</a:t>
            </a:r>
            <a:r>
              <a:rPr lang="zh-CN" altLang="en-US" sz="2400" b="1" dirty="0"/>
              <a:t>条例</a:t>
            </a:r>
            <a:r>
              <a:rPr lang="en-US" altLang="zh-CN" sz="2400" b="1" dirty="0"/>
              <a:t>》</a:t>
            </a:r>
            <a:r>
              <a:rPr lang="zh-CN" altLang="en-US" sz="2400" b="1" dirty="0"/>
              <a:t>所称危险化学品包括七类</a:t>
            </a:r>
            <a:r>
              <a:rPr lang="en-US" altLang="zh-CN" sz="2400" b="1" dirty="0"/>
              <a:t>:</a:t>
            </a:r>
            <a:endParaRPr lang="en-US" altLang="zh-CN" sz="2400" b="1" dirty="0"/>
          </a:p>
          <a:p>
            <a:pPr marL="0" lvl="0" indent="381000" algn="just">
              <a:lnSpc>
                <a:spcPct val="110000"/>
              </a:lnSpc>
              <a:spcBef>
                <a:spcPct val="0"/>
              </a:spcBef>
              <a:buClrTx/>
              <a:buSzTx/>
              <a:buFontTx/>
              <a:buNone/>
            </a:pPr>
            <a:endParaRPr lang="en-US" altLang="zh-CN" sz="2400" b="1" dirty="0"/>
          </a:p>
          <a:p>
            <a:pPr marL="914400" lvl="2" indent="0" algn="just">
              <a:lnSpc>
                <a:spcPct val="110000"/>
              </a:lnSpc>
              <a:spcBef>
                <a:spcPct val="0"/>
              </a:spcBef>
              <a:buSzTx/>
              <a:buFont typeface="Wingdings" panose="05000000000000000000" pitchFamily="2" charset="2"/>
              <a:buChar char="§"/>
            </a:pPr>
            <a:r>
              <a:rPr lang="en-US" altLang="zh-CN" sz="2000" b="1" dirty="0"/>
              <a:t> </a:t>
            </a:r>
            <a:r>
              <a:rPr lang="zh-CN" altLang="en-US" sz="2000" b="1" dirty="0"/>
              <a:t>爆炸品</a:t>
            </a:r>
            <a:r>
              <a:rPr lang="en-US" altLang="zh-CN" sz="2000" b="1" dirty="0"/>
              <a:t>;</a:t>
            </a:r>
            <a:endParaRPr lang="en-US" altLang="zh-CN" sz="2000" b="1" dirty="0"/>
          </a:p>
          <a:p>
            <a:pPr marL="914400" lvl="2" indent="0" algn="just">
              <a:lnSpc>
                <a:spcPct val="110000"/>
              </a:lnSpc>
              <a:spcBef>
                <a:spcPct val="0"/>
              </a:spcBef>
              <a:buSzTx/>
              <a:buFont typeface="Wingdings" panose="05000000000000000000" pitchFamily="2" charset="2"/>
              <a:buChar char="§"/>
            </a:pPr>
            <a:r>
              <a:rPr lang="en-US" altLang="zh-CN" sz="2000" b="1" dirty="0"/>
              <a:t> </a:t>
            </a:r>
            <a:r>
              <a:rPr lang="zh-CN" altLang="en-US" sz="2000" b="1" dirty="0"/>
              <a:t>压缩气体和液化气体</a:t>
            </a:r>
            <a:r>
              <a:rPr lang="en-US" altLang="zh-CN" sz="2000" b="1" dirty="0"/>
              <a:t>;</a:t>
            </a:r>
            <a:endParaRPr lang="en-US" altLang="zh-CN" sz="2000" b="1" dirty="0"/>
          </a:p>
          <a:p>
            <a:pPr marL="914400" lvl="2" indent="0" algn="just">
              <a:lnSpc>
                <a:spcPct val="110000"/>
              </a:lnSpc>
              <a:spcBef>
                <a:spcPct val="0"/>
              </a:spcBef>
              <a:buSzTx/>
              <a:buFont typeface="Wingdings" panose="05000000000000000000" pitchFamily="2" charset="2"/>
              <a:buChar char="§"/>
            </a:pPr>
            <a:r>
              <a:rPr lang="en-US" altLang="zh-CN" sz="2000" b="1" dirty="0"/>
              <a:t> </a:t>
            </a:r>
            <a:r>
              <a:rPr lang="zh-CN" altLang="en-US" sz="2000" b="1" dirty="0"/>
              <a:t>易燃液体</a:t>
            </a:r>
            <a:r>
              <a:rPr lang="en-US" altLang="zh-CN" sz="2000" b="1" dirty="0"/>
              <a:t>;</a:t>
            </a:r>
            <a:endParaRPr lang="en-US" altLang="zh-CN" sz="2000" b="1" dirty="0"/>
          </a:p>
          <a:p>
            <a:pPr marL="914400" lvl="2" indent="0" algn="just">
              <a:lnSpc>
                <a:spcPct val="110000"/>
              </a:lnSpc>
              <a:spcBef>
                <a:spcPct val="0"/>
              </a:spcBef>
              <a:buSzTx/>
              <a:buFont typeface="Wingdings" panose="05000000000000000000" pitchFamily="2" charset="2"/>
              <a:buChar char="§"/>
            </a:pPr>
            <a:r>
              <a:rPr lang="en-US" altLang="zh-CN" sz="2000" b="1" dirty="0"/>
              <a:t> </a:t>
            </a:r>
            <a:r>
              <a:rPr lang="zh-CN" altLang="en-US" sz="2000" b="1" dirty="0"/>
              <a:t>易燃固体、自燃物品和遇湿易燃物品</a:t>
            </a:r>
            <a:r>
              <a:rPr lang="en-US" altLang="zh-CN" sz="2000" b="1" dirty="0"/>
              <a:t>;</a:t>
            </a:r>
            <a:endParaRPr lang="en-US" altLang="zh-CN" sz="2000" b="1" dirty="0"/>
          </a:p>
          <a:p>
            <a:pPr marL="914400" lvl="2" indent="0" algn="just">
              <a:lnSpc>
                <a:spcPct val="110000"/>
              </a:lnSpc>
              <a:spcBef>
                <a:spcPct val="0"/>
              </a:spcBef>
              <a:buSzTx/>
              <a:buFont typeface="Wingdings" panose="05000000000000000000" pitchFamily="2" charset="2"/>
              <a:buChar char="§"/>
            </a:pPr>
            <a:r>
              <a:rPr lang="en-US" altLang="zh-CN" sz="2000" b="1" dirty="0"/>
              <a:t> </a:t>
            </a:r>
            <a:r>
              <a:rPr lang="zh-CN" altLang="en-US" sz="2000" b="1" dirty="0"/>
              <a:t>氧化剂和有机过氧化物</a:t>
            </a:r>
            <a:r>
              <a:rPr lang="en-US" altLang="zh-CN" sz="2000" b="1" dirty="0"/>
              <a:t>;</a:t>
            </a:r>
            <a:endParaRPr lang="en-US" altLang="zh-CN" sz="2000" b="1" dirty="0"/>
          </a:p>
          <a:p>
            <a:pPr marL="914400" lvl="2" indent="0" algn="just">
              <a:lnSpc>
                <a:spcPct val="110000"/>
              </a:lnSpc>
              <a:spcBef>
                <a:spcPct val="0"/>
              </a:spcBef>
              <a:buSzTx/>
              <a:buFont typeface="Wingdings" panose="05000000000000000000" pitchFamily="2" charset="2"/>
              <a:buChar char="§"/>
            </a:pPr>
            <a:r>
              <a:rPr lang="en-US" altLang="zh-CN" sz="2000" b="1" dirty="0"/>
              <a:t> </a:t>
            </a:r>
            <a:r>
              <a:rPr lang="zh-CN" altLang="en-US" sz="2000" b="1" dirty="0"/>
              <a:t>有毒品</a:t>
            </a:r>
            <a:r>
              <a:rPr lang="en-US" altLang="zh-CN" sz="2000" b="1" dirty="0"/>
              <a:t>;</a:t>
            </a:r>
            <a:endParaRPr lang="en-US" altLang="zh-CN" sz="2000" b="1" dirty="0"/>
          </a:p>
          <a:p>
            <a:pPr marL="914400" lvl="2" indent="0" algn="just">
              <a:lnSpc>
                <a:spcPct val="110000"/>
              </a:lnSpc>
              <a:spcBef>
                <a:spcPct val="0"/>
              </a:spcBef>
              <a:buSzTx/>
              <a:buFont typeface="Wingdings" panose="05000000000000000000" pitchFamily="2" charset="2"/>
              <a:buChar char="§"/>
            </a:pPr>
            <a:r>
              <a:rPr lang="en-US" altLang="zh-CN" sz="2000" b="1" dirty="0"/>
              <a:t> </a:t>
            </a:r>
            <a:r>
              <a:rPr lang="zh-CN" altLang="en-US" sz="2000" b="1" dirty="0"/>
              <a:t>腐蚀品。</a:t>
            </a:r>
            <a:endParaRPr lang="zh-CN" altLang="en-US" sz="2000" b="1" dirty="0"/>
          </a:p>
        </p:txBody>
      </p:sp>
      <p:sp>
        <p:nvSpPr>
          <p:cNvPr id="20484" name="Text Box 14"/>
          <p:cNvSpPr txBox="1"/>
          <p:nvPr/>
        </p:nvSpPr>
        <p:spPr>
          <a:xfrm>
            <a:off x="304800" y="484188"/>
            <a:ext cx="5791200" cy="5064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储存危险化学品的分类</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3660"/>
                                        </p:tgtEl>
                                        <p:attrNameLst>
                                          <p:attrName>style.visibility</p:attrName>
                                        </p:attrNameLst>
                                      </p:cBhvr>
                                      <p:to>
                                        <p:strVal val="visible"/>
                                      </p:to>
                                    </p:set>
                                    <p:anim calcmode="lin" valueType="num">
                                      <p:cBhvr additive="base">
                                        <p:cTn id="7" dur="500" fill="hold"/>
                                        <p:tgtEl>
                                          <p:spTgt spid="283660"/>
                                        </p:tgtEl>
                                        <p:attrNameLst>
                                          <p:attrName>ppt_x</p:attrName>
                                        </p:attrNameLst>
                                      </p:cBhvr>
                                      <p:tavLst>
                                        <p:tav tm="0">
                                          <p:val>
                                            <p:strVal val="0-#ppt_w/2"/>
                                          </p:val>
                                        </p:tav>
                                        <p:tav tm="100000">
                                          <p:val>
                                            <p:strVal val="#ppt_x"/>
                                          </p:val>
                                        </p:tav>
                                      </p:tavLst>
                                    </p:anim>
                                    <p:anim calcmode="lin" valueType="num">
                                      <p:cBhvr additive="base">
                                        <p:cTn id="8" dur="500" fill="hold"/>
                                        <p:tgtEl>
                                          <p:spTgt spid="2836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6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63531" name="Rectangle 11"/>
          <p:cNvSpPr>
            <a:spLocks noGrp="1"/>
          </p:cNvSpPr>
          <p:nvPr>
            <p:ph type="title" idx="4294967295"/>
          </p:nvPr>
        </p:nvSpPr>
        <p:spPr>
          <a:xfrm>
            <a:off x="533400" y="1447800"/>
            <a:ext cx="7848600" cy="457200"/>
          </a:xfrm>
          <a:ln/>
        </p:spPr>
        <p:txBody>
          <a:bodyPr vert="horz" wrap="square" lIns="91440" tIns="45720" rIns="91440" bIns="45720" anchor="ctr" anchorCtr="0"/>
          <a:p>
            <a:pPr eaLnBrk="1" hangingPunct="1"/>
            <a:r>
              <a:rPr lang="en-US" altLang="zh-CN" sz="2400" dirty="0">
                <a:solidFill>
                  <a:srgbClr val="FF3300"/>
                </a:solidFill>
                <a:latin typeface="楷体_GB2312" pitchFamily="49" charset="-122"/>
                <a:ea typeface="楷体_GB2312" pitchFamily="49" charset="-122"/>
              </a:rPr>
              <a:t>㈠</a:t>
            </a:r>
            <a:r>
              <a:rPr lang="zh-CN" altLang="en-US" sz="2400" dirty="0">
                <a:solidFill>
                  <a:srgbClr val="FF3300"/>
                </a:solidFill>
                <a:latin typeface="楷体_GB2312" pitchFamily="49" charset="-122"/>
                <a:ea typeface="楷体_GB2312" pitchFamily="49" charset="-122"/>
              </a:rPr>
              <a:t>安全技术说明书和安全标签</a:t>
            </a:r>
            <a:endParaRPr lang="zh-CN" altLang="en-US" sz="2400" dirty="0">
              <a:solidFill>
                <a:srgbClr val="FF3300"/>
              </a:solidFill>
              <a:latin typeface="楷体_GB2312" pitchFamily="49" charset="-122"/>
              <a:ea typeface="楷体_GB2312" pitchFamily="49" charset="-122"/>
            </a:endParaRPr>
          </a:p>
        </p:txBody>
      </p:sp>
      <p:sp>
        <p:nvSpPr>
          <p:cNvPr id="363532" name="Rectangle 12"/>
          <p:cNvSpPr/>
          <p:nvPr/>
        </p:nvSpPr>
        <p:spPr>
          <a:xfrm>
            <a:off x="685800" y="2270125"/>
            <a:ext cx="7543800" cy="3378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20000"/>
              </a:lnSpc>
              <a:spcBef>
                <a:spcPct val="0"/>
              </a:spcBef>
              <a:buClrTx/>
              <a:buSzTx/>
              <a:buFontTx/>
              <a:buNone/>
            </a:pPr>
            <a:r>
              <a:rPr lang="en-US" altLang="zh-CN" b="1" dirty="0"/>
              <a:t> 《</a:t>
            </a:r>
            <a:r>
              <a:rPr lang="zh-CN" altLang="en-US" b="1" dirty="0"/>
              <a:t>条例</a:t>
            </a:r>
            <a:r>
              <a:rPr lang="en-US" altLang="zh-CN" b="1" dirty="0"/>
              <a:t>》</a:t>
            </a:r>
            <a:r>
              <a:rPr lang="zh-CN" altLang="en-US" b="1" dirty="0"/>
              <a:t>规定生产危险化学品的，应当在危险化学品的</a:t>
            </a:r>
            <a:r>
              <a:rPr lang="zh-CN" altLang="en-US" b="1" dirty="0">
                <a:solidFill>
                  <a:srgbClr val="0000CC"/>
                </a:solidFill>
              </a:rPr>
              <a:t>包装内附有</a:t>
            </a:r>
            <a:r>
              <a:rPr lang="zh-CN" altLang="en-US" b="1" dirty="0"/>
              <a:t>与危险化学品完全一致的化学品</a:t>
            </a:r>
            <a:r>
              <a:rPr lang="zh-CN" altLang="en-US" b="1" dirty="0">
                <a:solidFill>
                  <a:srgbClr val="0000CC"/>
                </a:solidFill>
              </a:rPr>
              <a:t>安全技术说明书</a:t>
            </a:r>
            <a:r>
              <a:rPr lang="zh-CN" altLang="en-US" b="1" dirty="0"/>
              <a:t>，并在包装</a:t>
            </a:r>
            <a:r>
              <a:rPr lang="en-US" altLang="zh-CN" b="1" dirty="0"/>
              <a:t>(</a:t>
            </a:r>
            <a:r>
              <a:rPr lang="zh-CN" altLang="en-US" b="1" dirty="0"/>
              <a:t>包括外包装件</a:t>
            </a:r>
            <a:r>
              <a:rPr lang="en-US" altLang="zh-CN" b="1" dirty="0"/>
              <a:t>)</a:t>
            </a:r>
            <a:r>
              <a:rPr lang="zh-CN" altLang="en-US" b="1" dirty="0"/>
              <a:t>上</a:t>
            </a:r>
            <a:r>
              <a:rPr lang="zh-CN" altLang="en-US" b="1" dirty="0">
                <a:solidFill>
                  <a:srgbClr val="0000CC"/>
                </a:solidFill>
              </a:rPr>
              <a:t>加贴或者拴挂</a:t>
            </a:r>
            <a:r>
              <a:rPr lang="zh-CN" altLang="en-US" b="1" dirty="0"/>
              <a:t>与包装内危险化学品完全一致的化学品</a:t>
            </a:r>
            <a:r>
              <a:rPr lang="zh-CN" altLang="en-US" b="1" dirty="0">
                <a:solidFill>
                  <a:srgbClr val="0000CC"/>
                </a:solidFill>
              </a:rPr>
              <a:t>安全标签</a:t>
            </a:r>
            <a:r>
              <a:rPr lang="zh-CN" altLang="en-US" b="1" dirty="0"/>
              <a:t>。                      </a:t>
            </a:r>
            <a:endParaRPr lang="zh-CN" altLang="en-US" b="1" dirty="0"/>
          </a:p>
          <a:p>
            <a:pPr marL="0" lvl="0" indent="381000" algn="just">
              <a:lnSpc>
                <a:spcPct val="120000"/>
              </a:lnSpc>
              <a:spcBef>
                <a:spcPct val="0"/>
              </a:spcBef>
              <a:buClrTx/>
              <a:buSzTx/>
              <a:buFontTx/>
              <a:buNone/>
            </a:pPr>
            <a:r>
              <a:rPr lang="zh-CN" altLang="en-US" b="1" dirty="0"/>
              <a:t>                </a:t>
            </a:r>
            <a:endParaRPr lang="zh-CN" altLang="en-US" b="1" dirty="0"/>
          </a:p>
          <a:p>
            <a:pPr marL="0" lvl="0" indent="381000" algn="just">
              <a:lnSpc>
                <a:spcPct val="120000"/>
              </a:lnSpc>
              <a:spcBef>
                <a:spcPct val="0"/>
              </a:spcBef>
              <a:buClrTx/>
              <a:buSzTx/>
              <a:buFontTx/>
              <a:buNone/>
            </a:pPr>
            <a:r>
              <a:rPr lang="zh-CN" altLang="en-US" b="1" dirty="0"/>
              <a:t> 危险化学品生产企业发现其生产的危险化学品有</a:t>
            </a:r>
            <a:r>
              <a:rPr lang="zh-CN" altLang="en-US" b="1" dirty="0">
                <a:solidFill>
                  <a:srgbClr val="0000CC"/>
                </a:solidFill>
              </a:rPr>
              <a:t>新的危害</a:t>
            </a:r>
            <a:r>
              <a:rPr lang="zh-CN" altLang="en-US" b="1" dirty="0"/>
              <a:t>特性时，应当立即公告，并及时修订安全技术说明书和安全标签。</a:t>
            </a:r>
            <a:endParaRPr lang="zh-CN" altLang="en-US" b="1" dirty="0"/>
          </a:p>
          <a:p>
            <a:pPr marL="0" lvl="0" indent="381000" algn="just">
              <a:lnSpc>
                <a:spcPct val="120000"/>
              </a:lnSpc>
              <a:spcBef>
                <a:spcPct val="0"/>
              </a:spcBef>
              <a:buClrTx/>
              <a:buSzTx/>
              <a:buFontTx/>
              <a:buNone/>
            </a:pPr>
            <a:endParaRPr lang="zh-CN" altLang="en-US" b="1" dirty="0"/>
          </a:p>
          <a:p>
            <a:pPr marL="0" lvl="0" indent="381000" algn="just">
              <a:lnSpc>
                <a:spcPct val="120000"/>
              </a:lnSpc>
              <a:spcBef>
                <a:spcPct val="0"/>
              </a:spcBef>
              <a:buClrTx/>
              <a:buSzTx/>
              <a:buFontTx/>
              <a:buNone/>
            </a:pPr>
            <a:r>
              <a:rPr lang="zh-CN" altLang="en-US" b="1" dirty="0"/>
              <a:t> 这就使危险化学品基本危险信息的传递更规范化。</a:t>
            </a:r>
            <a:endParaRPr lang="zh-CN" altLang="en-US" b="1" dirty="0">
              <a:solidFill>
                <a:schemeClr val="accent2"/>
              </a:solidFill>
            </a:endParaRPr>
          </a:p>
        </p:txBody>
      </p:sp>
      <p:sp>
        <p:nvSpPr>
          <p:cNvPr id="363534" name="Rectangle 14"/>
          <p:cNvSpPr/>
          <p:nvPr/>
        </p:nvSpPr>
        <p:spPr>
          <a:xfrm>
            <a:off x="457200" y="428625"/>
            <a:ext cx="83820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五、危险化学品安全技术说明书和安全标签的管理</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3531"/>
                                        </p:tgtEl>
                                        <p:attrNameLst>
                                          <p:attrName>style.visibility</p:attrName>
                                        </p:attrNameLst>
                                      </p:cBhvr>
                                      <p:to>
                                        <p:strVal val="visible"/>
                                      </p:to>
                                    </p:set>
                                    <p:anim calcmode="lin" valueType="num">
                                      <p:cBhvr additive="base">
                                        <p:cTn id="7" dur="500" fill="hold"/>
                                        <p:tgtEl>
                                          <p:spTgt spid="363531"/>
                                        </p:tgtEl>
                                        <p:attrNameLst>
                                          <p:attrName>ppt_x</p:attrName>
                                        </p:attrNameLst>
                                      </p:cBhvr>
                                      <p:tavLst>
                                        <p:tav tm="0">
                                          <p:val>
                                            <p:strVal val="#ppt_x"/>
                                          </p:val>
                                        </p:tav>
                                        <p:tav tm="100000">
                                          <p:val>
                                            <p:strVal val="#ppt_x"/>
                                          </p:val>
                                        </p:tav>
                                      </p:tavLst>
                                    </p:anim>
                                    <p:anim calcmode="lin" valueType="num">
                                      <p:cBhvr additive="base">
                                        <p:cTn id="8" dur="500" fill="hold"/>
                                        <p:tgtEl>
                                          <p:spTgt spid="3635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63534"/>
                                        </p:tgtEl>
                                        <p:attrNameLst>
                                          <p:attrName>style.visibility</p:attrName>
                                        </p:attrNameLst>
                                      </p:cBhvr>
                                      <p:to>
                                        <p:strVal val="visible"/>
                                      </p:to>
                                    </p:set>
                                    <p:anim calcmode="lin" valueType="num">
                                      <p:cBhvr additive="base">
                                        <p:cTn id="12" dur="500" fill="hold"/>
                                        <p:tgtEl>
                                          <p:spTgt spid="363534"/>
                                        </p:tgtEl>
                                        <p:attrNameLst>
                                          <p:attrName>ppt_x</p:attrName>
                                        </p:attrNameLst>
                                      </p:cBhvr>
                                      <p:tavLst>
                                        <p:tav tm="0">
                                          <p:val>
                                            <p:strVal val="0-#ppt_w/2"/>
                                          </p:val>
                                        </p:tav>
                                        <p:tav tm="100000">
                                          <p:val>
                                            <p:strVal val="#ppt_x"/>
                                          </p:val>
                                        </p:tav>
                                      </p:tavLst>
                                    </p:anim>
                                    <p:anim calcmode="lin" valueType="num">
                                      <p:cBhvr additive="base">
                                        <p:cTn id="13" dur="500" fill="hold"/>
                                        <p:tgtEl>
                                          <p:spTgt spid="36353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5" presetClass="entr" presetSubtype="0" fill="hold" grpId="0" nodeType="afterEffect">
                                  <p:stCondLst>
                                    <p:cond delay="0"/>
                                  </p:stCondLst>
                                  <p:childTnLst>
                                    <p:set>
                                      <p:cBhvr>
                                        <p:cTn id="16" dur="1" fill="hold">
                                          <p:stCondLst>
                                            <p:cond delay="0"/>
                                          </p:stCondLst>
                                        </p:cTn>
                                        <p:tgtEl>
                                          <p:spTgt spid="363532"/>
                                        </p:tgtEl>
                                        <p:attrNameLst>
                                          <p:attrName>style.visibility</p:attrName>
                                        </p:attrNameLst>
                                      </p:cBhvr>
                                      <p:to>
                                        <p:strVal val="visible"/>
                                      </p:to>
                                    </p:set>
                                    <p:anim calcmode="lin" valueType="num">
                                      <p:cBhvr>
                                        <p:cTn id="17" dur="1000" fill="hold"/>
                                        <p:tgtEl>
                                          <p:spTgt spid="363532"/>
                                        </p:tgtEl>
                                        <p:attrNameLst>
                                          <p:attrName>ppt_w</p:attrName>
                                        </p:attrNameLst>
                                      </p:cBhvr>
                                      <p:tavLst>
                                        <p:tav tm="0">
                                          <p:val>
                                            <p:fltVal val="0.000000"/>
                                          </p:val>
                                        </p:tav>
                                        <p:tav tm="100000">
                                          <p:val>
                                            <p:strVal val="#ppt_w"/>
                                          </p:val>
                                        </p:tav>
                                      </p:tavLst>
                                    </p:anim>
                                    <p:anim calcmode="lin" valueType="num">
                                      <p:cBhvr>
                                        <p:cTn id="18" dur="1000" fill="hold"/>
                                        <p:tgtEl>
                                          <p:spTgt spid="363532"/>
                                        </p:tgtEl>
                                        <p:attrNameLst>
                                          <p:attrName>ppt_h</p:attrName>
                                        </p:attrNameLst>
                                      </p:cBhvr>
                                      <p:tavLst>
                                        <p:tav tm="0">
                                          <p:val>
                                            <p:fltVal val="0.000000"/>
                                          </p:val>
                                        </p:tav>
                                        <p:tav tm="100000">
                                          <p:val>
                                            <p:strVal val="#ppt_h"/>
                                          </p:val>
                                        </p:tav>
                                      </p:tavLst>
                                    </p:anim>
                                    <p:anim calcmode="lin" valueType="num">
                                      <p:cBhvr>
                                        <p:cTn id="19" dur="1000" fill="hold"/>
                                        <p:tgtEl>
                                          <p:spTgt spid="363532"/>
                                        </p:tgtEl>
                                        <p:attrNameLst>
                                          <p:attrName>ppt_x</p:attrName>
                                        </p:attrNameLst>
                                      </p:cBhvr>
                                      <p:tavLst>
                                        <p:tav tm="0" fmla="#ppt_x+(cos(-2*pi*(1-$))*-#ppt_x-sin(-2*pi*(1-$))*(1-#ppt_y))*(1-$)">
                                          <p:val>
                                            <p:fltVal val="0.000000"/>
                                          </p:val>
                                        </p:tav>
                                        <p:tav tm="100000">
                                          <p:val>
                                            <p:fltVal val="1.000000"/>
                                          </p:val>
                                        </p:tav>
                                      </p:tavLst>
                                    </p:anim>
                                    <p:anim calcmode="lin" valueType="num">
                                      <p:cBhvr>
                                        <p:cTn id="20" dur="1000" fill="hold"/>
                                        <p:tgtEl>
                                          <p:spTgt spid="36353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31" grpId="0"/>
      <p:bldP spid="363532" grpId="0"/>
      <p:bldP spid="36353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64555" name="Rectangle 11"/>
          <p:cNvSpPr>
            <a:spLocks noGrp="1"/>
          </p:cNvSpPr>
          <p:nvPr>
            <p:ph type="title" idx="4294967295"/>
          </p:nvPr>
        </p:nvSpPr>
        <p:spPr>
          <a:xfrm>
            <a:off x="838200" y="1447800"/>
            <a:ext cx="7239000" cy="609600"/>
          </a:xfrm>
          <a:ln/>
        </p:spPr>
        <p:txBody>
          <a:bodyPr vert="horz" wrap="square" lIns="91440" tIns="45720" rIns="91440" bIns="45720" anchor="ctr" anchorCtr="0"/>
          <a:p>
            <a:pPr eaLnBrk="1" hangingPunct="1"/>
            <a:r>
              <a:rPr lang="en-US" altLang="zh-CN" sz="2400" dirty="0">
                <a:solidFill>
                  <a:srgbClr val="FF3300"/>
                </a:solidFill>
                <a:latin typeface="楷体_GB2312" pitchFamily="49" charset="-122"/>
                <a:ea typeface="楷体_GB2312" pitchFamily="49" charset="-122"/>
              </a:rPr>
              <a:t>㈡</a:t>
            </a:r>
            <a:r>
              <a:rPr lang="zh-CN" altLang="en-US" sz="2400" dirty="0">
                <a:solidFill>
                  <a:srgbClr val="FF3300"/>
                </a:solidFill>
                <a:latin typeface="楷体_GB2312" pitchFamily="49" charset="-122"/>
                <a:ea typeface="楷体_GB2312" pitchFamily="49" charset="-122"/>
              </a:rPr>
              <a:t>安全技术说明书和安全标签管理</a:t>
            </a:r>
            <a:endParaRPr lang="zh-CN" altLang="en-US" sz="2400" dirty="0">
              <a:solidFill>
                <a:srgbClr val="FF3300"/>
              </a:solidFill>
              <a:latin typeface="楷体_GB2312" pitchFamily="49" charset="-122"/>
              <a:ea typeface="楷体_GB2312" pitchFamily="49" charset="-122"/>
            </a:endParaRPr>
          </a:p>
        </p:txBody>
      </p:sp>
      <p:sp>
        <p:nvSpPr>
          <p:cNvPr id="364556" name="Rectangle 12"/>
          <p:cNvSpPr/>
          <p:nvPr/>
        </p:nvSpPr>
        <p:spPr>
          <a:xfrm>
            <a:off x="762000" y="2260600"/>
            <a:ext cx="7620000" cy="3378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20000"/>
              </a:lnSpc>
              <a:spcBef>
                <a:spcPct val="0"/>
              </a:spcBef>
              <a:buClrTx/>
              <a:buSzTx/>
              <a:buFontTx/>
              <a:buNone/>
            </a:pPr>
            <a:r>
              <a:rPr lang="en-US" altLang="zh-CN" b="1" dirty="0">
                <a:latin typeface="Times New Roman" panose="02020603050405020304" pitchFamily="18" charset="0"/>
              </a:rPr>
              <a:t>⑴</a:t>
            </a:r>
            <a:r>
              <a:rPr lang="zh-CN" altLang="en-US" b="1" dirty="0">
                <a:solidFill>
                  <a:srgbClr val="0000CC"/>
                </a:solidFill>
                <a:latin typeface="Times New Roman" panose="02020603050405020304" pitchFamily="18" charset="0"/>
              </a:rPr>
              <a:t>储存</a:t>
            </a:r>
            <a:r>
              <a:rPr lang="zh-CN" altLang="en-US" b="1" dirty="0">
                <a:latin typeface="Times New Roman" panose="02020603050405020304" pitchFamily="18" charset="0"/>
              </a:rPr>
              <a:t>的危险化学品</a:t>
            </a:r>
            <a:r>
              <a:rPr lang="zh-CN" altLang="en-US" b="1" dirty="0">
                <a:solidFill>
                  <a:srgbClr val="0000CC"/>
                </a:solidFill>
                <a:latin typeface="Times New Roman" panose="02020603050405020304" pitchFamily="18" charset="0"/>
              </a:rPr>
              <a:t>必须有</a:t>
            </a:r>
            <a:r>
              <a:rPr lang="zh-CN" altLang="en-US" b="1" dirty="0">
                <a:latin typeface="Times New Roman" panose="02020603050405020304" pitchFamily="18" charset="0"/>
              </a:rPr>
              <a:t>化学品安全技术说明书和化学品安全标签。</a:t>
            </a:r>
            <a:endParaRPr lang="zh-CN" altLang="en-US" b="1" dirty="0">
              <a:latin typeface="Times New Roman" panose="02020603050405020304" pitchFamily="18" charset="0"/>
            </a:endParaRPr>
          </a:p>
          <a:p>
            <a:pPr marL="0" lvl="0" indent="381000" algn="just">
              <a:lnSpc>
                <a:spcPct val="120000"/>
              </a:lnSpc>
              <a:spcBef>
                <a:spcPct val="0"/>
              </a:spcBef>
              <a:buClrTx/>
              <a:buSzTx/>
              <a:buFontTx/>
              <a:buNone/>
            </a:pPr>
            <a:r>
              <a:rPr lang="zh-CN" altLang="en-US" b="1" dirty="0">
                <a:latin typeface="Times New Roman" panose="02020603050405020304" pitchFamily="18" charset="0"/>
              </a:rPr>
              <a:t>⑵</a:t>
            </a:r>
            <a:r>
              <a:rPr lang="zh-CN" altLang="en-US" b="1" dirty="0">
                <a:solidFill>
                  <a:srgbClr val="0000CC"/>
                </a:solidFill>
                <a:latin typeface="Times New Roman" panose="02020603050405020304" pitchFamily="18" charset="0"/>
              </a:rPr>
              <a:t>建立</a:t>
            </a:r>
            <a:r>
              <a:rPr lang="zh-CN" altLang="en-US" b="1" dirty="0">
                <a:latin typeface="Times New Roman" panose="02020603050405020304" pitchFamily="18" charset="0"/>
              </a:rPr>
              <a:t>储存危险化学品的化学品安全技术</a:t>
            </a:r>
            <a:r>
              <a:rPr lang="zh-CN" altLang="en-US" b="1" dirty="0">
                <a:solidFill>
                  <a:srgbClr val="0000CC"/>
                </a:solidFill>
                <a:latin typeface="Times New Roman" panose="02020603050405020304" pitchFamily="18" charset="0"/>
              </a:rPr>
              <a:t>说明书档案</a:t>
            </a:r>
            <a:r>
              <a:rPr lang="zh-CN" altLang="en-US" b="1" dirty="0">
                <a:latin typeface="Times New Roman" panose="02020603050405020304" pitchFamily="18" charset="0"/>
              </a:rPr>
              <a:t>。并对危险化学品生产企业对其生产的危险化学品有新的危害特性时的公告以及修订的安全技术说明书等资料及时调整。</a:t>
            </a:r>
            <a:endParaRPr lang="zh-CN" altLang="en-US" b="1" dirty="0">
              <a:latin typeface="Times New Roman" panose="02020603050405020304" pitchFamily="18" charset="0"/>
            </a:endParaRPr>
          </a:p>
          <a:p>
            <a:pPr marL="0" lvl="0" indent="381000" algn="just">
              <a:lnSpc>
                <a:spcPct val="120000"/>
              </a:lnSpc>
              <a:spcBef>
                <a:spcPct val="0"/>
              </a:spcBef>
              <a:buClrTx/>
              <a:buSzTx/>
              <a:buFontTx/>
              <a:buNone/>
            </a:pPr>
            <a:r>
              <a:rPr lang="zh-CN" altLang="en-US" b="1" dirty="0">
                <a:latin typeface="Times New Roman" panose="02020603050405020304" pitchFamily="18" charset="0"/>
              </a:rPr>
              <a:t>⑶按照安全技术说明书的信息实施</a:t>
            </a:r>
            <a:r>
              <a:rPr lang="zh-CN" altLang="en-US" b="1" dirty="0">
                <a:solidFill>
                  <a:srgbClr val="0000CC"/>
                </a:solidFill>
                <a:latin typeface="Times New Roman" panose="02020603050405020304" pitchFamily="18" charset="0"/>
              </a:rPr>
              <a:t>分类储存</a:t>
            </a:r>
            <a:r>
              <a:rPr lang="zh-CN" altLang="en-US" b="1" dirty="0">
                <a:latin typeface="Times New Roman" panose="02020603050405020304" pitchFamily="18" charset="0"/>
              </a:rPr>
              <a:t>。</a:t>
            </a:r>
            <a:endParaRPr lang="zh-CN" altLang="en-US" b="1" dirty="0">
              <a:latin typeface="Times New Roman" panose="02020603050405020304" pitchFamily="18" charset="0"/>
            </a:endParaRPr>
          </a:p>
          <a:p>
            <a:pPr marL="0" lvl="0" indent="381000" algn="just">
              <a:lnSpc>
                <a:spcPct val="120000"/>
              </a:lnSpc>
              <a:spcBef>
                <a:spcPct val="0"/>
              </a:spcBef>
              <a:buClrTx/>
              <a:buSzTx/>
              <a:buFontTx/>
              <a:buNone/>
            </a:pPr>
            <a:r>
              <a:rPr lang="zh-CN" altLang="en-US" b="1" dirty="0">
                <a:latin typeface="Times New Roman" panose="02020603050405020304" pitchFamily="18" charset="0"/>
              </a:rPr>
              <a:t>⑷按照安全技术说明书研究</a:t>
            </a:r>
            <a:r>
              <a:rPr lang="zh-CN" altLang="en-US" b="1" dirty="0">
                <a:solidFill>
                  <a:srgbClr val="0000CC"/>
                </a:solidFill>
                <a:latin typeface="Times New Roman" panose="02020603050405020304" pitchFamily="18" charset="0"/>
              </a:rPr>
              <a:t>确定养护措施</a:t>
            </a:r>
            <a:r>
              <a:rPr lang="zh-CN" altLang="en-US" b="1" dirty="0">
                <a:latin typeface="Times New Roman" panose="02020603050405020304" pitchFamily="18" charset="0"/>
              </a:rPr>
              <a:t>。</a:t>
            </a:r>
            <a:endParaRPr lang="zh-CN" altLang="en-US" b="1" dirty="0">
              <a:latin typeface="Times New Roman" panose="02020603050405020304" pitchFamily="18" charset="0"/>
            </a:endParaRPr>
          </a:p>
          <a:p>
            <a:pPr marL="0" lvl="0" indent="381000" algn="just">
              <a:lnSpc>
                <a:spcPct val="120000"/>
              </a:lnSpc>
              <a:spcBef>
                <a:spcPct val="0"/>
              </a:spcBef>
              <a:buClrTx/>
              <a:buSzTx/>
              <a:buFontTx/>
              <a:buNone/>
            </a:pPr>
            <a:r>
              <a:rPr lang="zh-CN" altLang="en-US" b="1" dirty="0">
                <a:latin typeface="Times New Roman" panose="02020603050405020304" pitchFamily="18" charset="0"/>
              </a:rPr>
              <a:t>⑸按照安全技术说明书制定、实施安全</a:t>
            </a:r>
            <a:r>
              <a:rPr lang="zh-CN" altLang="en-US" b="1" dirty="0">
                <a:solidFill>
                  <a:srgbClr val="0000CC"/>
                </a:solidFill>
                <a:latin typeface="Times New Roman" panose="02020603050405020304" pitchFamily="18" charset="0"/>
              </a:rPr>
              <a:t>防护措施</a:t>
            </a:r>
            <a:r>
              <a:rPr lang="zh-CN" altLang="en-US" b="1" dirty="0">
                <a:latin typeface="Times New Roman" panose="02020603050405020304" pitchFamily="18" charset="0"/>
              </a:rPr>
              <a:t>。</a:t>
            </a:r>
            <a:endParaRPr lang="zh-CN" altLang="en-US" b="1" dirty="0">
              <a:latin typeface="Times New Roman" panose="02020603050405020304" pitchFamily="18" charset="0"/>
            </a:endParaRPr>
          </a:p>
          <a:p>
            <a:pPr marL="0" lvl="0" indent="381000" algn="just">
              <a:lnSpc>
                <a:spcPct val="120000"/>
              </a:lnSpc>
              <a:spcBef>
                <a:spcPct val="0"/>
              </a:spcBef>
              <a:buClrTx/>
              <a:buSzTx/>
              <a:buFontTx/>
              <a:buNone/>
            </a:pPr>
            <a:r>
              <a:rPr lang="zh-CN" altLang="en-US" b="1" dirty="0">
                <a:latin typeface="Times New Roman" panose="02020603050405020304" pitchFamily="18" charset="0"/>
              </a:rPr>
              <a:t>⑹按照安全技术说明书制定消防措施及</a:t>
            </a:r>
            <a:r>
              <a:rPr lang="zh-CN" altLang="en-US" b="1" dirty="0">
                <a:solidFill>
                  <a:srgbClr val="0000CC"/>
                </a:solidFill>
                <a:latin typeface="Times New Roman" panose="02020603050405020304" pitchFamily="18" charset="0"/>
              </a:rPr>
              <a:t>紧急救援预案</a:t>
            </a:r>
            <a:r>
              <a:rPr lang="zh-CN" altLang="en-US" b="1" dirty="0">
                <a:latin typeface="Times New Roman" panose="02020603050405020304" pitchFamily="18" charset="0"/>
              </a:rPr>
              <a:t>。</a:t>
            </a:r>
            <a:endParaRPr lang="zh-CN" altLang="en-US" b="1" dirty="0">
              <a:solidFill>
                <a:schemeClr val="accent2"/>
              </a:solidFill>
              <a:latin typeface="Times New Roman" panose="02020603050405020304" pitchFamily="18" charset="0"/>
            </a:endParaRPr>
          </a:p>
        </p:txBody>
      </p:sp>
      <p:sp>
        <p:nvSpPr>
          <p:cNvPr id="364558" name="Rectangle 14"/>
          <p:cNvSpPr/>
          <p:nvPr/>
        </p:nvSpPr>
        <p:spPr>
          <a:xfrm>
            <a:off x="457200" y="428625"/>
            <a:ext cx="83820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五、危险化学品安全技术说明书和安全标签的管理</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64555"/>
                                        </p:tgtEl>
                                        <p:attrNameLst>
                                          <p:attrName>style.visibility</p:attrName>
                                        </p:attrNameLst>
                                      </p:cBhvr>
                                      <p:to>
                                        <p:strVal val="visible"/>
                                      </p:to>
                                    </p:set>
                                    <p:anim calcmode="lin" valueType="num">
                                      <p:cBhvr additive="base">
                                        <p:cTn id="7" dur="500" fill="hold"/>
                                        <p:tgtEl>
                                          <p:spTgt spid="364555"/>
                                        </p:tgtEl>
                                        <p:attrNameLst>
                                          <p:attrName>ppt_x</p:attrName>
                                        </p:attrNameLst>
                                      </p:cBhvr>
                                      <p:tavLst>
                                        <p:tav tm="0">
                                          <p:val>
                                            <p:strVal val="#ppt_x"/>
                                          </p:val>
                                        </p:tav>
                                        <p:tav tm="100000">
                                          <p:val>
                                            <p:strVal val="#ppt_x"/>
                                          </p:val>
                                        </p:tav>
                                      </p:tavLst>
                                    </p:anim>
                                    <p:anim calcmode="lin" valueType="num">
                                      <p:cBhvr additive="base">
                                        <p:cTn id="8" dur="500" fill="hold"/>
                                        <p:tgtEl>
                                          <p:spTgt spid="3645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64558"/>
                                        </p:tgtEl>
                                        <p:attrNameLst>
                                          <p:attrName>style.visibility</p:attrName>
                                        </p:attrNameLst>
                                      </p:cBhvr>
                                      <p:to>
                                        <p:strVal val="visible"/>
                                      </p:to>
                                    </p:set>
                                    <p:anim calcmode="lin" valueType="num">
                                      <p:cBhvr additive="base">
                                        <p:cTn id="12" dur="500" fill="hold"/>
                                        <p:tgtEl>
                                          <p:spTgt spid="364558"/>
                                        </p:tgtEl>
                                        <p:attrNameLst>
                                          <p:attrName>ppt_x</p:attrName>
                                        </p:attrNameLst>
                                      </p:cBhvr>
                                      <p:tavLst>
                                        <p:tav tm="0">
                                          <p:val>
                                            <p:strVal val="0-#ppt_w/2"/>
                                          </p:val>
                                        </p:tav>
                                        <p:tav tm="100000">
                                          <p:val>
                                            <p:strVal val="#ppt_x"/>
                                          </p:val>
                                        </p:tav>
                                      </p:tavLst>
                                    </p:anim>
                                    <p:anim calcmode="lin" valueType="num">
                                      <p:cBhvr additive="base">
                                        <p:cTn id="13" dur="500" fill="hold"/>
                                        <p:tgtEl>
                                          <p:spTgt spid="36455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5" presetClass="entr" presetSubtype="0" fill="hold" grpId="0" nodeType="afterEffect">
                                  <p:stCondLst>
                                    <p:cond delay="0"/>
                                  </p:stCondLst>
                                  <p:childTnLst>
                                    <p:set>
                                      <p:cBhvr>
                                        <p:cTn id="16" dur="1" fill="hold">
                                          <p:stCondLst>
                                            <p:cond delay="0"/>
                                          </p:stCondLst>
                                        </p:cTn>
                                        <p:tgtEl>
                                          <p:spTgt spid="364556"/>
                                        </p:tgtEl>
                                        <p:attrNameLst>
                                          <p:attrName>style.visibility</p:attrName>
                                        </p:attrNameLst>
                                      </p:cBhvr>
                                      <p:to>
                                        <p:strVal val="visible"/>
                                      </p:to>
                                    </p:set>
                                    <p:anim calcmode="lin" valueType="num">
                                      <p:cBhvr>
                                        <p:cTn id="17" dur="1000" fill="hold"/>
                                        <p:tgtEl>
                                          <p:spTgt spid="364556"/>
                                        </p:tgtEl>
                                        <p:attrNameLst>
                                          <p:attrName>ppt_w</p:attrName>
                                        </p:attrNameLst>
                                      </p:cBhvr>
                                      <p:tavLst>
                                        <p:tav tm="0">
                                          <p:val>
                                            <p:fltVal val="0.000000"/>
                                          </p:val>
                                        </p:tav>
                                        <p:tav tm="100000">
                                          <p:val>
                                            <p:strVal val="#ppt_w"/>
                                          </p:val>
                                        </p:tav>
                                      </p:tavLst>
                                    </p:anim>
                                    <p:anim calcmode="lin" valueType="num">
                                      <p:cBhvr>
                                        <p:cTn id="18" dur="1000" fill="hold"/>
                                        <p:tgtEl>
                                          <p:spTgt spid="364556"/>
                                        </p:tgtEl>
                                        <p:attrNameLst>
                                          <p:attrName>ppt_h</p:attrName>
                                        </p:attrNameLst>
                                      </p:cBhvr>
                                      <p:tavLst>
                                        <p:tav tm="0">
                                          <p:val>
                                            <p:fltVal val="0.000000"/>
                                          </p:val>
                                        </p:tav>
                                        <p:tav tm="100000">
                                          <p:val>
                                            <p:strVal val="#ppt_h"/>
                                          </p:val>
                                        </p:tav>
                                      </p:tavLst>
                                    </p:anim>
                                    <p:anim calcmode="lin" valueType="num">
                                      <p:cBhvr>
                                        <p:cTn id="19" dur="1000" fill="hold"/>
                                        <p:tgtEl>
                                          <p:spTgt spid="364556"/>
                                        </p:tgtEl>
                                        <p:attrNameLst>
                                          <p:attrName>ppt_x</p:attrName>
                                        </p:attrNameLst>
                                      </p:cBhvr>
                                      <p:tavLst>
                                        <p:tav tm="0" fmla="#ppt_x+(cos(-2*pi*(1-$))*-#ppt_x-sin(-2*pi*(1-$))*(1-#ppt_y))*(1-$)">
                                          <p:val>
                                            <p:fltVal val="0.000000"/>
                                          </p:val>
                                        </p:tav>
                                        <p:tav tm="100000">
                                          <p:val>
                                            <p:fltVal val="1.000000"/>
                                          </p:val>
                                        </p:tav>
                                      </p:tavLst>
                                    </p:anim>
                                    <p:anim calcmode="lin" valueType="num">
                                      <p:cBhvr>
                                        <p:cTn id="20" dur="1000" fill="hold"/>
                                        <p:tgtEl>
                                          <p:spTgt spid="36455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55" grpId="0"/>
      <p:bldP spid="364556" grpId="0"/>
      <p:bldP spid="36455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65580" name="Rectangle 12"/>
          <p:cNvSpPr/>
          <p:nvPr/>
        </p:nvSpPr>
        <p:spPr>
          <a:xfrm>
            <a:off x="533400" y="1835150"/>
            <a:ext cx="8001000" cy="37766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10000"/>
              </a:lnSpc>
              <a:spcBef>
                <a:spcPct val="0"/>
              </a:spcBef>
              <a:buClrTx/>
              <a:buSzTx/>
              <a:buFontTx/>
              <a:buNone/>
            </a:pPr>
            <a:r>
              <a:rPr lang="en-US" altLang="zh-CN" b="1" dirty="0"/>
              <a:t>1.《</a:t>
            </a:r>
            <a:r>
              <a:rPr lang="zh-CN" altLang="en-US" b="1" dirty="0"/>
              <a:t>条例</a:t>
            </a:r>
            <a:r>
              <a:rPr lang="en-US" altLang="zh-CN" b="1" dirty="0"/>
              <a:t>》</a:t>
            </a:r>
            <a:r>
              <a:rPr lang="zh-CN" altLang="en-US" b="1" dirty="0"/>
              <a:t>第二十四条规定：处置废弃危险化学品，依照</a:t>
            </a:r>
            <a:r>
              <a:rPr lang="en-US" altLang="zh-CN" b="1" dirty="0">
                <a:solidFill>
                  <a:srgbClr val="0000CC"/>
                </a:solidFill>
              </a:rPr>
              <a:t>《</a:t>
            </a:r>
            <a:r>
              <a:rPr lang="zh-CN" altLang="en-US" b="1" dirty="0">
                <a:solidFill>
                  <a:srgbClr val="0000CC"/>
                </a:solidFill>
              </a:rPr>
              <a:t>固体废物环境污染防治法</a:t>
            </a:r>
            <a:r>
              <a:rPr lang="en-US" altLang="zh-CN" b="1" dirty="0">
                <a:solidFill>
                  <a:srgbClr val="0000CC"/>
                </a:solidFill>
              </a:rPr>
              <a:t>》</a:t>
            </a:r>
            <a:r>
              <a:rPr lang="zh-CN" altLang="en-US" b="1" dirty="0"/>
              <a:t>和国家有关规定执行。</a:t>
            </a:r>
            <a:endParaRPr lang="zh-CN" altLang="en-US" b="1" dirty="0"/>
          </a:p>
          <a:p>
            <a:pPr marL="0" lvl="0" indent="381000" algn="just">
              <a:lnSpc>
                <a:spcPct val="110000"/>
              </a:lnSpc>
              <a:spcBef>
                <a:spcPct val="0"/>
              </a:spcBef>
              <a:buClrTx/>
              <a:buSzTx/>
              <a:buFontTx/>
              <a:buNone/>
            </a:pPr>
            <a:endParaRPr lang="zh-CN" altLang="en-US" b="1" dirty="0"/>
          </a:p>
          <a:p>
            <a:pPr marL="0" lvl="0" indent="381000" algn="just">
              <a:lnSpc>
                <a:spcPct val="110000"/>
              </a:lnSpc>
              <a:spcBef>
                <a:spcPct val="0"/>
              </a:spcBef>
              <a:buClrTx/>
              <a:buSzTx/>
              <a:buFontTx/>
              <a:buNone/>
            </a:pPr>
            <a:r>
              <a:rPr lang="en-US" altLang="zh-CN" b="1" dirty="0"/>
              <a:t>2.《</a:t>
            </a:r>
            <a:r>
              <a:rPr lang="zh-CN" altLang="en-US" b="1" dirty="0"/>
              <a:t>条例</a:t>
            </a:r>
            <a:r>
              <a:rPr lang="en-US" altLang="zh-CN" b="1" dirty="0"/>
              <a:t>》</a:t>
            </a:r>
            <a:r>
              <a:rPr lang="zh-CN" altLang="en-US" b="1" dirty="0"/>
              <a:t>第二十五条明确：危险化学品的生产、储存、使用单位</a:t>
            </a:r>
            <a:r>
              <a:rPr lang="zh-CN" altLang="en-US" b="1" dirty="0">
                <a:solidFill>
                  <a:srgbClr val="0000CC"/>
                </a:solidFill>
              </a:rPr>
              <a:t>转产</a:t>
            </a:r>
            <a:r>
              <a:rPr lang="zh-CN" altLang="en-US" b="1" dirty="0"/>
              <a:t>、</a:t>
            </a:r>
            <a:r>
              <a:rPr lang="zh-CN" altLang="en-US" b="1" dirty="0">
                <a:solidFill>
                  <a:srgbClr val="0000CC"/>
                </a:solidFill>
              </a:rPr>
              <a:t>停产</a:t>
            </a:r>
            <a:r>
              <a:rPr lang="zh-CN" altLang="en-US" b="1" dirty="0"/>
              <a:t>、</a:t>
            </a:r>
            <a:r>
              <a:rPr lang="zh-CN" altLang="en-US" b="1" dirty="0">
                <a:solidFill>
                  <a:srgbClr val="0000CC"/>
                </a:solidFill>
              </a:rPr>
              <a:t>停业</a:t>
            </a:r>
            <a:r>
              <a:rPr lang="zh-CN" altLang="en-US" b="1" dirty="0"/>
              <a:t>或者</a:t>
            </a:r>
            <a:r>
              <a:rPr lang="zh-CN" altLang="en-US" b="1" dirty="0">
                <a:solidFill>
                  <a:srgbClr val="0000CC"/>
                </a:solidFill>
              </a:rPr>
              <a:t>解散</a:t>
            </a:r>
            <a:r>
              <a:rPr lang="zh-CN" altLang="en-US" b="1" dirty="0"/>
              <a:t>的，应当采取有效措施，处置危险化学品的生产或者储存设备、库存产品及生产原料，不得留有事故隐患。处置方案应当报所在地设区的市级人民政府负责危险化学品安全监督管理综合工作的部门和同级环境保护部门、公安部门备案。</a:t>
            </a:r>
            <a:endParaRPr lang="zh-CN" altLang="en-US" b="1" dirty="0"/>
          </a:p>
          <a:p>
            <a:pPr marL="0" lvl="0" indent="381000" algn="just">
              <a:lnSpc>
                <a:spcPct val="110000"/>
              </a:lnSpc>
              <a:spcBef>
                <a:spcPct val="0"/>
              </a:spcBef>
              <a:buClrTx/>
              <a:buSzTx/>
              <a:buFontTx/>
              <a:buNone/>
            </a:pPr>
            <a:endParaRPr lang="zh-CN" altLang="en-US" b="1" dirty="0"/>
          </a:p>
          <a:p>
            <a:pPr marL="0" lvl="0" indent="381000" algn="just">
              <a:lnSpc>
                <a:spcPct val="110000"/>
              </a:lnSpc>
              <a:spcBef>
                <a:spcPct val="0"/>
              </a:spcBef>
              <a:buClrTx/>
              <a:buSzTx/>
              <a:buFontTx/>
              <a:buNone/>
            </a:pPr>
            <a:r>
              <a:rPr lang="zh-CN" altLang="en-US" b="1" dirty="0"/>
              <a:t>负责危险化学品安全监督管理综合工作的部门应当对处置情况进行监督检查。</a:t>
            </a:r>
            <a:endParaRPr lang="zh-CN" altLang="en-US" b="1" dirty="0"/>
          </a:p>
        </p:txBody>
      </p:sp>
      <p:sp>
        <p:nvSpPr>
          <p:cNvPr id="365582" name="Rectangle 14"/>
          <p:cNvSpPr/>
          <p:nvPr/>
        </p:nvSpPr>
        <p:spPr>
          <a:xfrm>
            <a:off x="457200" y="428625"/>
            <a:ext cx="83820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六、废弃物的处置</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65580"/>
                                        </p:tgtEl>
                                        <p:attrNameLst>
                                          <p:attrName>style.visibility</p:attrName>
                                        </p:attrNameLst>
                                      </p:cBhvr>
                                      <p:to>
                                        <p:strVal val="visible"/>
                                      </p:to>
                                    </p:set>
                                    <p:animEffect transition="in" filter="blinds(horizontal)">
                                      <p:cBhvr>
                                        <p:cTn id="7" dur="500"/>
                                        <p:tgtEl>
                                          <p:spTgt spid="36558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65582"/>
                                        </p:tgtEl>
                                        <p:attrNameLst>
                                          <p:attrName>style.visibility</p:attrName>
                                        </p:attrNameLst>
                                      </p:cBhvr>
                                      <p:to>
                                        <p:strVal val="visible"/>
                                      </p:to>
                                    </p:set>
                                    <p:anim calcmode="lin" valueType="num">
                                      <p:cBhvr additive="base">
                                        <p:cTn id="11" dur="500" fill="hold"/>
                                        <p:tgtEl>
                                          <p:spTgt spid="365582"/>
                                        </p:tgtEl>
                                        <p:attrNameLst>
                                          <p:attrName>ppt_x</p:attrName>
                                        </p:attrNameLst>
                                      </p:cBhvr>
                                      <p:tavLst>
                                        <p:tav tm="0">
                                          <p:val>
                                            <p:strVal val="0-#ppt_w/2"/>
                                          </p:val>
                                        </p:tav>
                                        <p:tav tm="100000">
                                          <p:val>
                                            <p:strVal val="#ppt_x"/>
                                          </p:val>
                                        </p:tav>
                                      </p:tavLst>
                                    </p:anim>
                                    <p:anim calcmode="lin" valueType="num">
                                      <p:cBhvr additive="base">
                                        <p:cTn id="12" dur="500" fill="hold"/>
                                        <p:tgtEl>
                                          <p:spTgt spid="3655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80" grpId="0"/>
      <p:bldP spid="36558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66604" name="Rectangle 12"/>
          <p:cNvSpPr/>
          <p:nvPr/>
        </p:nvSpPr>
        <p:spPr>
          <a:xfrm>
            <a:off x="152400" y="1695450"/>
            <a:ext cx="8686800" cy="4019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a:lnSpc>
                <a:spcPct val="140000"/>
              </a:lnSpc>
              <a:spcBef>
                <a:spcPct val="0"/>
              </a:spcBef>
              <a:buClrTx/>
              <a:buSzTx/>
              <a:buFontTx/>
              <a:buNone/>
            </a:pPr>
            <a:r>
              <a:rPr lang="en-US" altLang="zh-CN" sz="2400" b="1" dirty="0"/>
              <a:t>3. </a:t>
            </a:r>
            <a:r>
              <a:rPr lang="en-US" altLang="zh-CN" sz="2400" b="1" dirty="0">
                <a:solidFill>
                  <a:srgbClr val="0000CC"/>
                </a:solidFill>
              </a:rPr>
              <a:t>GB15603-1995</a:t>
            </a:r>
            <a:r>
              <a:rPr lang="zh-CN" altLang="en-US" sz="2400" b="1" dirty="0"/>
              <a:t>对危险化学品废弃物处理明确了</a:t>
            </a:r>
            <a:r>
              <a:rPr lang="zh-CN" altLang="en-US" sz="2400" b="1" dirty="0">
                <a:solidFill>
                  <a:srgbClr val="0000CC"/>
                </a:solidFill>
              </a:rPr>
              <a:t>三条规定</a:t>
            </a:r>
            <a:endParaRPr lang="zh-CN" altLang="en-US" sz="2400" b="1" dirty="0">
              <a:solidFill>
                <a:srgbClr val="0000CC"/>
              </a:solidFill>
            </a:endParaRPr>
          </a:p>
          <a:p>
            <a:pPr marL="0" lvl="0" indent="381000" algn="just">
              <a:lnSpc>
                <a:spcPct val="140000"/>
              </a:lnSpc>
              <a:spcBef>
                <a:spcPct val="0"/>
              </a:spcBef>
              <a:buClrTx/>
              <a:buSzTx/>
              <a:buFontTx/>
              <a:buNone/>
            </a:pPr>
            <a:endParaRPr lang="zh-CN" altLang="en-US" b="1" dirty="0"/>
          </a:p>
          <a:p>
            <a:pPr marL="914400" lvl="2" indent="0" algn="just">
              <a:lnSpc>
                <a:spcPct val="140000"/>
              </a:lnSpc>
              <a:spcBef>
                <a:spcPct val="0"/>
              </a:spcBef>
              <a:buClrTx/>
              <a:buSzTx/>
              <a:buFontTx/>
              <a:buNone/>
            </a:pPr>
            <a:r>
              <a:rPr lang="zh-CN" altLang="en-US" sz="2000" b="1" dirty="0"/>
              <a:t>⑴</a:t>
            </a:r>
            <a:r>
              <a:rPr lang="zh-CN" altLang="en-US" sz="2000" b="1" dirty="0">
                <a:solidFill>
                  <a:srgbClr val="0000CC"/>
                </a:solidFill>
              </a:rPr>
              <a:t>禁止</a:t>
            </a:r>
            <a:r>
              <a:rPr lang="zh-CN" altLang="en-US" sz="2000" b="1" dirty="0"/>
              <a:t>在化学危险品储存区域内</a:t>
            </a:r>
            <a:r>
              <a:rPr lang="zh-CN" altLang="en-US" sz="2000" b="1" dirty="0">
                <a:solidFill>
                  <a:srgbClr val="0000CC"/>
                </a:solidFill>
              </a:rPr>
              <a:t>堆积可燃废弃物</a:t>
            </a:r>
            <a:r>
              <a:rPr lang="zh-CN" altLang="en-US" sz="2000" b="1" dirty="0"/>
              <a:t>品。</a:t>
            </a:r>
            <a:endParaRPr lang="zh-CN" altLang="en-US" sz="2000" b="1" dirty="0"/>
          </a:p>
          <a:p>
            <a:pPr marL="914400" lvl="2" indent="0" algn="just">
              <a:lnSpc>
                <a:spcPct val="140000"/>
              </a:lnSpc>
              <a:spcBef>
                <a:spcPct val="0"/>
              </a:spcBef>
              <a:buClrTx/>
              <a:buSzTx/>
              <a:buFontTx/>
              <a:buNone/>
            </a:pPr>
            <a:endParaRPr lang="zh-CN" altLang="en-US" sz="2000" b="1" dirty="0"/>
          </a:p>
          <a:p>
            <a:pPr marL="914400" lvl="2" indent="0" algn="just">
              <a:lnSpc>
                <a:spcPct val="140000"/>
              </a:lnSpc>
              <a:spcBef>
                <a:spcPct val="0"/>
              </a:spcBef>
              <a:buClrTx/>
              <a:buSzTx/>
              <a:buFontTx/>
              <a:buNone/>
            </a:pPr>
            <a:r>
              <a:rPr lang="zh-CN" altLang="en-US" sz="2000" b="1" dirty="0"/>
              <a:t>⑵</a:t>
            </a:r>
            <a:r>
              <a:rPr lang="zh-CN" altLang="en-US" sz="2000" b="1" dirty="0">
                <a:solidFill>
                  <a:srgbClr val="0000CC"/>
                </a:solidFill>
              </a:rPr>
              <a:t>泄漏或渗漏</a:t>
            </a:r>
            <a:r>
              <a:rPr lang="zh-CN" altLang="en-US" sz="2000" b="1" dirty="0"/>
              <a:t>危险品的包装容器应迅速</a:t>
            </a:r>
            <a:r>
              <a:rPr lang="zh-CN" altLang="en-US" sz="2000" b="1" dirty="0">
                <a:solidFill>
                  <a:srgbClr val="0000CC"/>
                </a:solidFill>
              </a:rPr>
              <a:t>移</a:t>
            </a:r>
            <a:r>
              <a:rPr lang="zh-CN" altLang="en-US" sz="2000" b="1" dirty="0"/>
              <a:t>至安全区域。</a:t>
            </a:r>
            <a:endParaRPr lang="zh-CN" altLang="en-US" sz="2000" b="1" dirty="0"/>
          </a:p>
          <a:p>
            <a:pPr marL="914400" lvl="2" indent="0" algn="just">
              <a:lnSpc>
                <a:spcPct val="140000"/>
              </a:lnSpc>
              <a:spcBef>
                <a:spcPct val="0"/>
              </a:spcBef>
              <a:buClrTx/>
              <a:buSzTx/>
              <a:buFontTx/>
              <a:buNone/>
            </a:pPr>
            <a:endParaRPr lang="zh-CN" altLang="en-US" sz="2000" b="1" dirty="0"/>
          </a:p>
          <a:p>
            <a:pPr marL="914400" lvl="2" indent="0" algn="just">
              <a:lnSpc>
                <a:spcPct val="140000"/>
              </a:lnSpc>
              <a:spcBef>
                <a:spcPct val="0"/>
              </a:spcBef>
              <a:buClrTx/>
              <a:buSzTx/>
              <a:buFontTx/>
              <a:buNone/>
            </a:pPr>
            <a:r>
              <a:rPr lang="zh-CN" altLang="en-US" sz="2000" b="1" dirty="0"/>
              <a:t>⑶按危险化学品特性，用化学的或物理的方法处理废弃物品，</a:t>
            </a:r>
            <a:r>
              <a:rPr lang="zh-CN" altLang="en-US" sz="2000" b="1" dirty="0">
                <a:solidFill>
                  <a:srgbClr val="0000CC"/>
                </a:solidFill>
              </a:rPr>
              <a:t>不得任意抛弃、污染环境</a:t>
            </a:r>
            <a:r>
              <a:rPr lang="zh-CN" altLang="en-US" sz="2000" b="1" dirty="0"/>
              <a:t>。</a:t>
            </a:r>
            <a:endParaRPr lang="zh-CN" altLang="en-US" sz="2000" b="1" dirty="0"/>
          </a:p>
          <a:p>
            <a:pPr marL="914400" lvl="2" indent="0">
              <a:lnSpc>
                <a:spcPct val="140000"/>
              </a:lnSpc>
              <a:spcBef>
                <a:spcPct val="0"/>
              </a:spcBef>
              <a:buClrTx/>
              <a:buSzTx/>
              <a:buFontTx/>
              <a:buNone/>
            </a:pPr>
            <a:endParaRPr lang="en-US" altLang="zh-CN" sz="2000" b="1" dirty="0"/>
          </a:p>
        </p:txBody>
      </p:sp>
      <p:sp>
        <p:nvSpPr>
          <p:cNvPr id="366606" name="Rectangle 14"/>
          <p:cNvSpPr/>
          <p:nvPr/>
        </p:nvSpPr>
        <p:spPr>
          <a:xfrm>
            <a:off x="457200" y="428625"/>
            <a:ext cx="83820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六、废弃物的处置</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66604"/>
                                        </p:tgtEl>
                                        <p:attrNameLst>
                                          <p:attrName>style.visibility</p:attrName>
                                        </p:attrNameLst>
                                      </p:cBhvr>
                                      <p:to>
                                        <p:strVal val="visible"/>
                                      </p:to>
                                    </p:set>
                                    <p:animEffect transition="in" filter="blinds(horizontal)">
                                      <p:cBhvr>
                                        <p:cTn id="7" dur="500"/>
                                        <p:tgtEl>
                                          <p:spTgt spid="36660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66606"/>
                                        </p:tgtEl>
                                        <p:attrNameLst>
                                          <p:attrName>style.visibility</p:attrName>
                                        </p:attrNameLst>
                                      </p:cBhvr>
                                      <p:to>
                                        <p:strVal val="visible"/>
                                      </p:to>
                                    </p:set>
                                    <p:anim calcmode="lin" valueType="num">
                                      <p:cBhvr additive="base">
                                        <p:cTn id="11" dur="500" fill="hold"/>
                                        <p:tgtEl>
                                          <p:spTgt spid="366606"/>
                                        </p:tgtEl>
                                        <p:attrNameLst>
                                          <p:attrName>ppt_x</p:attrName>
                                        </p:attrNameLst>
                                      </p:cBhvr>
                                      <p:tavLst>
                                        <p:tav tm="0">
                                          <p:val>
                                            <p:strVal val="0-#ppt_w/2"/>
                                          </p:val>
                                        </p:tav>
                                        <p:tav tm="100000">
                                          <p:val>
                                            <p:strVal val="#ppt_x"/>
                                          </p:val>
                                        </p:tav>
                                      </p:tavLst>
                                    </p:anim>
                                    <p:anim calcmode="lin" valueType="num">
                                      <p:cBhvr additive="base">
                                        <p:cTn id="12" dur="500" fill="hold"/>
                                        <p:tgtEl>
                                          <p:spTgt spid="366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p:bldP spid="36660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67628" name="Rectangle 12"/>
          <p:cNvSpPr/>
          <p:nvPr/>
        </p:nvSpPr>
        <p:spPr>
          <a:xfrm>
            <a:off x="685800" y="1774825"/>
            <a:ext cx="7620000" cy="41100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381000" algn="just" eaLnBrk="1" hangingPunct="1">
              <a:lnSpc>
                <a:spcPct val="110000"/>
              </a:lnSpc>
              <a:spcBef>
                <a:spcPct val="0"/>
              </a:spcBef>
              <a:buClrTx/>
              <a:buSzTx/>
              <a:buFontTx/>
              <a:buNone/>
            </a:pPr>
            <a:r>
              <a:rPr lang="zh-CN" altLang="en-US" sz="2200" b="1" dirty="0">
                <a:latin typeface="Times New Roman" panose="02020603050405020304" pitchFamily="18" charset="0"/>
              </a:rPr>
              <a:t>危险品储存发生火灾的主要原因有以下九种情况：</a:t>
            </a:r>
            <a:endParaRPr lang="zh-CN" altLang="en-US" sz="2200" b="1" dirty="0">
              <a:latin typeface="Times New Roman" panose="02020603050405020304" pitchFamily="18" charset="0"/>
            </a:endParaRPr>
          </a:p>
          <a:p>
            <a:pPr marL="914400" lvl="2" indent="0" algn="just">
              <a:lnSpc>
                <a:spcPct val="110000"/>
              </a:lnSpc>
              <a:spcBef>
                <a:spcPct val="0"/>
              </a:spcBef>
              <a:buClrTx/>
              <a:buSzTx/>
              <a:buFontTx/>
              <a:buNone/>
            </a:pPr>
            <a:r>
              <a:rPr lang="zh-CN" altLang="en-US" sz="2200" b="1" dirty="0">
                <a:solidFill>
                  <a:srgbClr val="009900"/>
                </a:solidFill>
                <a:latin typeface="Times New Roman" panose="02020603050405020304" pitchFamily="18" charset="0"/>
              </a:rPr>
              <a:t>⑴着火源控制不严。</a:t>
            </a:r>
            <a:endParaRPr lang="zh-CN" altLang="en-US" sz="2200" b="1" dirty="0">
              <a:solidFill>
                <a:srgbClr val="009900"/>
              </a:solidFill>
              <a:latin typeface="Times New Roman" panose="02020603050405020304" pitchFamily="18" charset="0"/>
            </a:endParaRPr>
          </a:p>
          <a:p>
            <a:pPr marL="914400" lvl="2" indent="0" algn="just">
              <a:lnSpc>
                <a:spcPct val="110000"/>
              </a:lnSpc>
              <a:spcBef>
                <a:spcPct val="0"/>
              </a:spcBef>
              <a:buClrTx/>
              <a:buSzTx/>
              <a:buFontTx/>
              <a:buNone/>
            </a:pPr>
            <a:r>
              <a:rPr lang="zh-CN" altLang="en-US" sz="2200" b="1" dirty="0">
                <a:solidFill>
                  <a:srgbClr val="009900"/>
                </a:solidFill>
                <a:latin typeface="Times New Roman" panose="02020603050405020304" pitchFamily="18" charset="0"/>
              </a:rPr>
              <a:t>⑵性质相互抵触的物品混存。</a:t>
            </a:r>
            <a:endParaRPr lang="zh-CN" altLang="en-US" sz="2200" b="1" dirty="0">
              <a:solidFill>
                <a:srgbClr val="009900"/>
              </a:solidFill>
              <a:latin typeface="Times New Roman" panose="02020603050405020304" pitchFamily="18" charset="0"/>
            </a:endParaRPr>
          </a:p>
          <a:p>
            <a:pPr marL="914400" lvl="2" indent="0" algn="just">
              <a:lnSpc>
                <a:spcPct val="110000"/>
              </a:lnSpc>
              <a:spcBef>
                <a:spcPct val="0"/>
              </a:spcBef>
              <a:buClrTx/>
              <a:buSzTx/>
              <a:buFontTx/>
              <a:buNone/>
            </a:pPr>
            <a:r>
              <a:rPr lang="zh-CN" altLang="en-US" sz="2200" b="1" dirty="0">
                <a:solidFill>
                  <a:srgbClr val="009900"/>
                </a:solidFill>
                <a:latin typeface="Times New Roman" panose="02020603050405020304" pitchFamily="18" charset="0"/>
              </a:rPr>
              <a:t>⑶产品变质。</a:t>
            </a:r>
            <a:endParaRPr lang="zh-CN" altLang="en-US" sz="2200" b="1" dirty="0">
              <a:solidFill>
                <a:srgbClr val="009900"/>
              </a:solidFill>
              <a:latin typeface="Times New Roman" panose="02020603050405020304" pitchFamily="18" charset="0"/>
            </a:endParaRPr>
          </a:p>
          <a:p>
            <a:pPr marL="914400" lvl="2" indent="0" algn="just">
              <a:lnSpc>
                <a:spcPct val="110000"/>
              </a:lnSpc>
              <a:spcBef>
                <a:spcPct val="0"/>
              </a:spcBef>
              <a:buClrTx/>
              <a:buSzTx/>
              <a:buFontTx/>
              <a:buNone/>
            </a:pPr>
            <a:r>
              <a:rPr lang="zh-CN" altLang="en-US" sz="2200" b="1" dirty="0">
                <a:solidFill>
                  <a:srgbClr val="009900"/>
                </a:solidFill>
                <a:latin typeface="Times New Roman" panose="02020603050405020304" pitchFamily="18" charset="0"/>
              </a:rPr>
              <a:t>⑷养护管理不善。</a:t>
            </a:r>
            <a:endParaRPr lang="zh-CN" altLang="en-US" sz="2200" b="1" dirty="0">
              <a:solidFill>
                <a:srgbClr val="009900"/>
              </a:solidFill>
              <a:latin typeface="Times New Roman" panose="02020603050405020304" pitchFamily="18" charset="0"/>
            </a:endParaRPr>
          </a:p>
          <a:p>
            <a:pPr marL="914400" lvl="2" indent="0" algn="just">
              <a:lnSpc>
                <a:spcPct val="110000"/>
              </a:lnSpc>
              <a:spcBef>
                <a:spcPct val="0"/>
              </a:spcBef>
              <a:buClrTx/>
              <a:buSzTx/>
              <a:buFontTx/>
              <a:buNone/>
            </a:pPr>
            <a:r>
              <a:rPr lang="zh-CN" altLang="en-US" sz="2200" b="1" dirty="0">
                <a:solidFill>
                  <a:srgbClr val="009900"/>
                </a:solidFill>
                <a:latin typeface="Times New Roman" panose="02020603050405020304" pitchFamily="18" charset="0"/>
              </a:rPr>
              <a:t>⑸包装损坏或不符合要求。</a:t>
            </a:r>
            <a:endParaRPr lang="zh-CN" altLang="en-US" sz="2200" b="1" dirty="0">
              <a:solidFill>
                <a:srgbClr val="009900"/>
              </a:solidFill>
              <a:latin typeface="Times New Roman" panose="02020603050405020304" pitchFamily="18" charset="0"/>
            </a:endParaRPr>
          </a:p>
          <a:p>
            <a:pPr marL="914400" lvl="2" indent="0" algn="just">
              <a:lnSpc>
                <a:spcPct val="110000"/>
              </a:lnSpc>
              <a:spcBef>
                <a:spcPct val="0"/>
              </a:spcBef>
              <a:buClrTx/>
              <a:buSzTx/>
              <a:buFontTx/>
              <a:buNone/>
            </a:pPr>
            <a:r>
              <a:rPr lang="zh-CN" altLang="en-US" sz="2200" b="1" dirty="0">
                <a:solidFill>
                  <a:srgbClr val="009900"/>
                </a:solidFill>
                <a:latin typeface="Times New Roman" panose="02020603050405020304" pitchFamily="18" charset="0"/>
              </a:rPr>
              <a:t>⑹违反操作规程。</a:t>
            </a:r>
            <a:endParaRPr lang="zh-CN" altLang="en-US" sz="2200" b="1" dirty="0">
              <a:solidFill>
                <a:srgbClr val="009900"/>
              </a:solidFill>
              <a:latin typeface="Times New Roman" panose="02020603050405020304" pitchFamily="18" charset="0"/>
            </a:endParaRPr>
          </a:p>
          <a:p>
            <a:pPr marL="914400" lvl="2" indent="0" algn="just">
              <a:lnSpc>
                <a:spcPct val="110000"/>
              </a:lnSpc>
              <a:spcBef>
                <a:spcPct val="0"/>
              </a:spcBef>
              <a:buClrTx/>
              <a:buSzTx/>
              <a:buFontTx/>
              <a:buNone/>
            </a:pPr>
            <a:r>
              <a:rPr lang="zh-CN" altLang="en-US" sz="2200" b="1" dirty="0">
                <a:solidFill>
                  <a:srgbClr val="009900"/>
                </a:solidFill>
                <a:latin typeface="Times New Roman" panose="02020603050405020304" pitchFamily="18" charset="0"/>
              </a:rPr>
              <a:t>⑺建筑不符合存放要求。</a:t>
            </a:r>
            <a:endParaRPr lang="zh-CN" altLang="en-US" sz="2200" b="1" dirty="0">
              <a:solidFill>
                <a:srgbClr val="009900"/>
              </a:solidFill>
              <a:latin typeface="Times New Roman" panose="02020603050405020304" pitchFamily="18" charset="0"/>
            </a:endParaRPr>
          </a:p>
          <a:p>
            <a:pPr marL="914400" lvl="2" indent="0" algn="just">
              <a:lnSpc>
                <a:spcPct val="110000"/>
              </a:lnSpc>
              <a:spcBef>
                <a:spcPct val="0"/>
              </a:spcBef>
              <a:buClrTx/>
              <a:buSzTx/>
              <a:buFontTx/>
              <a:buNone/>
            </a:pPr>
            <a:r>
              <a:rPr lang="zh-CN" altLang="en-US" sz="2200" b="1" dirty="0">
                <a:solidFill>
                  <a:srgbClr val="009900"/>
                </a:solidFill>
                <a:latin typeface="Times New Roman" panose="02020603050405020304" pitchFamily="18" charset="0"/>
              </a:rPr>
              <a:t>⑻雷击。</a:t>
            </a:r>
            <a:endParaRPr lang="zh-CN" altLang="en-US" sz="2200" b="1" dirty="0">
              <a:solidFill>
                <a:srgbClr val="009900"/>
              </a:solidFill>
              <a:latin typeface="Times New Roman" panose="02020603050405020304" pitchFamily="18" charset="0"/>
            </a:endParaRPr>
          </a:p>
          <a:p>
            <a:pPr marL="914400" lvl="2" indent="0" algn="just">
              <a:lnSpc>
                <a:spcPct val="110000"/>
              </a:lnSpc>
              <a:spcBef>
                <a:spcPct val="0"/>
              </a:spcBef>
              <a:buClrTx/>
              <a:buSzTx/>
              <a:buFontTx/>
              <a:buNone/>
            </a:pPr>
            <a:r>
              <a:rPr lang="zh-CN" altLang="en-US" sz="2200" b="1" dirty="0">
                <a:solidFill>
                  <a:srgbClr val="009900"/>
                </a:solidFill>
                <a:latin typeface="Times New Roman" panose="02020603050405020304" pitchFamily="18" charset="0"/>
              </a:rPr>
              <a:t>⑼着火扑救不当。</a:t>
            </a:r>
            <a:endParaRPr lang="zh-CN" altLang="en-US" sz="2200" b="1" dirty="0">
              <a:solidFill>
                <a:srgbClr val="009900"/>
              </a:solidFill>
              <a:latin typeface="Times New Roman" panose="02020603050405020304" pitchFamily="18" charset="0"/>
            </a:endParaRPr>
          </a:p>
          <a:p>
            <a:pPr marL="914400" lvl="2" indent="0">
              <a:spcBef>
                <a:spcPct val="0"/>
              </a:spcBef>
              <a:buClrTx/>
              <a:buSzTx/>
              <a:buFontTx/>
              <a:buNone/>
            </a:pPr>
            <a:endParaRPr lang="en-US" altLang="zh-CN" sz="2200" b="1" dirty="0">
              <a:solidFill>
                <a:srgbClr val="009900"/>
              </a:solidFill>
              <a:latin typeface="Times New Roman" panose="02020603050405020304" pitchFamily="18" charset="0"/>
            </a:endParaRPr>
          </a:p>
        </p:txBody>
      </p:sp>
      <p:sp>
        <p:nvSpPr>
          <p:cNvPr id="367630" name="Rectangle 14"/>
          <p:cNvSpPr/>
          <p:nvPr/>
        </p:nvSpPr>
        <p:spPr>
          <a:xfrm>
            <a:off x="457200" y="428625"/>
            <a:ext cx="83820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七、对危险品储存发生火灾的主要原因分析</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7630"/>
                                        </p:tgtEl>
                                        <p:attrNameLst>
                                          <p:attrName>style.visibility</p:attrName>
                                        </p:attrNameLst>
                                      </p:cBhvr>
                                      <p:to>
                                        <p:strVal val="visible"/>
                                      </p:to>
                                    </p:set>
                                    <p:anim calcmode="lin" valueType="num">
                                      <p:cBhvr additive="base">
                                        <p:cTn id="7" dur="500" fill="hold"/>
                                        <p:tgtEl>
                                          <p:spTgt spid="367630"/>
                                        </p:tgtEl>
                                        <p:attrNameLst>
                                          <p:attrName>ppt_x</p:attrName>
                                        </p:attrNameLst>
                                      </p:cBhvr>
                                      <p:tavLst>
                                        <p:tav tm="0">
                                          <p:val>
                                            <p:strVal val="0-#ppt_w/2"/>
                                          </p:val>
                                        </p:tav>
                                        <p:tav tm="100000">
                                          <p:val>
                                            <p:strVal val="#ppt_x"/>
                                          </p:val>
                                        </p:tav>
                                      </p:tavLst>
                                    </p:anim>
                                    <p:anim calcmode="lin" valueType="num">
                                      <p:cBhvr additive="base">
                                        <p:cTn id="8" dur="500" fill="hold"/>
                                        <p:tgtEl>
                                          <p:spTgt spid="3676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367628"/>
                                        </p:tgtEl>
                                        <p:attrNameLst>
                                          <p:attrName>style.visibility</p:attrName>
                                        </p:attrNameLst>
                                      </p:cBhvr>
                                      <p:to>
                                        <p:strVal val="visible"/>
                                      </p:to>
                                    </p:set>
                                    <p:animEffect transition="in" filter="barn(outHorizontal)">
                                      <p:cBhvr>
                                        <p:cTn id="12" dur="500"/>
                                        <p:tgtEl>
                                          <p:spTgt spid="367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8" grpId="0"/>
      <p:bldP spid="36763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369676" name="Rectangle 12"/>
          <p:cNvSpPr/>
          <p:nvPr/>
        </p:nvSpPr>
        <p:spPr>
          <a:xfrm>
            <a:off x="457200" y="1676400"/>
            <a:ext cx="8305800" cy="44735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50000"/>
              </a:lnSpc>
              <a:spcBef>
                <a:spcPct val="0"/>
              </a:spcBef>
              <a:buClrTx/>
              <a:buSzTx/>
              <a:buFontTx/>
              <a:buNone/>
            </a:pPr>
            <a:r>
              <a:rPr lang="en-US" altLang="zh-CN" sz="2400" b="1" dirty="0">
                <a:solidFill>
                  <a:schemeClr val="accent2"/>
                </a:solidFill>
              </a:rPr>
              <a:t>    </a:t>
            </a:r>
            <a:r>
              <a:rPr lang="en-US" altLang="zh-CN" sz="2400" b="1" dirty="0">
                <a:solidFill>
                  <a:srgbClr val="009900"/>
                </a:solidFill>
              </a:rPr>
              <a:t>《</a:t>
            </a:r>
            <a:r>
              <a:rPr lang="zh-CN" altLang="en-US" sz="2400" b="1" dirty="0">
                <a:solidFill>
                  <a:srgbClr val="009900"/>
                </a:solidFill>
              </a:rPr>
              <a:t>条例</a:t>
            </a:r>
            <a:r>
              <a:rPr lang="en-US" altLang="zh-CN" sz="2400" b="1" dirty="0">
                <a:solidFill>
                  <a:srgbClr val="009900"/>
                </a:solidFill>
              </a:rPr>
              <a:t>》</a:t>
            </a:r>
            <a:r>
              <a:rPr lang="zh-CN" altLang="en-US" sz="2400" b="1" dirty="0">
                <a:solidFill>
                  <a:srgbClr val="009900"/>
                </a:solidFill>
              </a:rPr>
              <a:t>第十六条、第十七条、第十八条提出了储存危险化学品的安全设施、设备、防护、通讯、报警装置要求。明确了实行储存危险化学品装置的安全评价的规定。</a:t>
            </a:r>
            <a:endParaRPr lang="zh-CN" altLang="en-US" sz="2400" b="1" dirty="0">
              <a:solidFill>
                <a:srgbClr val="009900"/>
              </a:solidFill>
            </a:endParaRPr>
          </a:p>
          <a:p>
            <a:pPr marL="0" lvl="0" indent="0" algn="just" eaLnBrk="1" hangingPunct="1">
              <a:lnSpc>
                <a:spcPct val="150000"/>
              </a:lnSpc>
              <a:spcBef>
                <a:spcPct val="0"/>
              </a:spcBef>
              <a:buClrTx/>
              <a:buSzTx/>
              <a:buFontTx/>
              <a:buNone/>
            </a:pPr>
            <a:r>
              <a:rPr lang="zh-CN" altLang="en-US" sz="2400" b="1" dirty="0">
                <a:solidFill>
                  <a:srgbClr val="009900"/>
                </a:solidFill>
              </a:rPr>
              <a:t> </a:t>
            </a:r>
            <a:endParaRPr lang="zh-CN" altLang="en-US" sz="2400" b="1" dirty="0">
              <a:solidFill>
                <a:srgbClr val="009900"/>
              </a:solidFill>
            </a:endParaRPr>
          </a:p>
          <a:p>
            <a:pPr marL="0" lvl="0" indent="0" algn="just" eaLnBrk="1" hangingPunct="1">
              <a:lnSpc>
                <a:spcPct val="150000"/>
              </a:lnSpc>
              <a:spcBef>
                <a:spcPct val="0"/>
              </a:spcBef>
              <a:buClrTx/>
              <a:buSzTx/>
              <a:buFontTx/>
              <a:buNone/>
            </a:pPr>
            <a:r>
              <a:rPr lang="zh-CN" altLang="en-US" sz="2400" b="1" dirty="0">
                <a:solidFill>
                  <a:schemeClr val="accent2"/>
                </a:solidFill>
              </a:rPr>
              <a:t>    生产、储存、使用</a:t>
            </a:r>
            <a:r>
              <a:rPr lang="zh-CN" altLang="en-US" sz="2400" b="1" dirty="0">
                <a:solidFill>
                  <a:srgbClr val="CC0066"/>
                </a:solidFill>
              </a:rPr>
              <a:t>剧毒化学品</a:t>
            </a:r>
            <a:r>
              <a:rPr lang="zh-CN" altLang="en-US" sz="2400" b="1" dirty="0">
                <a:solidFill>
                  <a:schemeClr val="accent2"/>
                </a:solidFill>
              </a:rPr>
              <a:t>的单位，应当对本单位的生产、储存装置</a:t>
            </a:r>
            <a:r>
              <a:rPr lang="zh-CN" altLang="en-US" sz="2400" b="1" dirty="0">
                <a:solidFill>
                  <a:srgbClr val="CC0066"/>
                </a:solidFill>
              </a:rPr>
              <a:t>每年进行一次</a:t>
            </a:r>
            <a:r>
              <a:rPr lang="zh-CN" altLang="en-US" sz="2400" b="1" dirty="0">
                <a:solidFill>
                  <a:schemeClr val="accent2"/>
                </a:solidFill>
              </a:rPr>
              <a:t>安全评价；生产、储存、使用</a:t>
            </a:r>
            <a:r>
              <a:rPr lang="zh-CN" altLang="en-US" sz="2400" b="1" dirty="0">
                <a:solidFill>
                  <a:srgbClr val="CC0066"/>
                </a:solidFill>
              </a:rPr>
              <a:t>其他危险化学品</a:t>
            </a:r>
            <a:r>
              <a:rPr lang="zh-CN" altLang="en-US" sz="2400" b="1" dirty="0">
                <a:solidFill>
                  <a:schemeClr val="accent2"/>
                </a:solidFill>
              </a:rPr>
              <a:t>的单位，应当对本单位的生产、储存装置每</a:t>
            </a:r>
            <a:r>
              <a:rPr lang="zh-CN" altLang="en-US" sz="2400" b="1" dirty="0">
                <a:solidFill>
                  <a:srgbClr val="CC0066"/>
                </a:solidFill>
              </a:rPr>
              <a:t>两年进行一次安全评价</a:t>
            </a:r>
            <a:r>
              <a:rPr lang="zh-CN" altLang="en-US" sz="2400" b="1" dirty="0">
                <a:solidFill>
                  <a:schemeClr val="accent2"/>
                </a:solidFill>
              </a:rPr>
              <a:t>。</a:t>
            </a:r>
            <a:endParaRPr lang="zh-CN" altLang="en-US" sz="2400" b="1" dirty="0">
              <a:solidFill>
                <a:schemeClr val="accent2"/>
              </a:solidFill>
            </a:endParaRPr>
          </a:p>
        </p:txBody>
      </p:sp>
      <p:sp>
        <p:nvSpPr>
          <p:cNvPr id="369678" name="Rectangle 14"/>
          <p:cNvSpPr/>
          <p:nvPr/>
        </p:nvSpPr>
        <p:spPr>
          <a:xfrm>
            <a:off x="457200" y="428625"/>
            <a:ext cx="83820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储存危险化学品装置的安全评价</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9678"/>
                                        </p:tgtEl>
                                        <p:attrNameLst>
                                          <p:attrName>style.visibility</p:attrName>
                                        </p:attrNameLst>
                                      </p:cBhvr>
                                      <p:to>
                                        <p:strVal val="visible"/>
                                      </p:to>
                                    </p:set>
                                    <p:anim calcmode="lin" valueType="num">
                                      <p:cBhvr additive="base">
                                        <p:cTn id="7" dur="500" fill="hold"/>
                                        <p:tgtEl>
                                          <p:spTgt spid="369678"/>
                                        </p:tgtEl>
                                        <p:attrNameLst>
                                          <p:attrName>ppt_x</p:attrName>
                                        </p:attrNameLst>
                                      </p:cBhvr>
                                      <p:tavLst>
                                        <p:tav tm="0">
                                          <p:val>
                                            <p:strVal val="0-#ppt_w/2"/>
                                          </p:val>
                                        </p:tav>
                                        <p:tav tm="100000">
                                          <p:val>
                                            <p:strVal val="#ppt_x"/>
                                          </p:val>
                                        </p:tav>
                                      </p:tavLst>
                                    </p:anim>
                                    <p:anim calcmode="lin" valueType="num">
                                      <p:cBhvr additive="base">
                                        <p:cTn id="8" dur="500" fill="hold"/>
                                        <p:tgtEl>
                                          <p:spTgt spid="3696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5" fill="hold" grpId="0" nodeType="afterEffect">
                                  <p:stCondLst>
                                    <p:cond delay="0"/>
                                  </p:stCondLst>
                                  <p:childTnLst>
                                    <p:set>
                                      <p:cBhvr>
                                        <p:cTn id="11" dur="1" fill="hold">
                                          <p:stCondLst>
                                            <p:cond delay="0"/>
                                          </p:stCondLst>
                                        </p:cTn>
                                        <p:tgtEl>
                                          <p:spTgt spid="369676"/>
                                        </p:tgtEl>
                                        <p:attrNameLst>
                                          <p:attrName>style.visibility</p:attrName>
                                        </p:attrNameLst>
                                      </p:cBhvr>
                                      <p:to>
                                        <p:strVal val="visible"/>
                                      </p:to>
                                    </p:set>
                                    <p:animEffect transition="in" filter="blinds(vertical)">
                                      <p:cBhvr>
                                        <p:cTn id="12" dur="500"/>
                                        <p:tgtEl>
                                          <p:spTgt spid="369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76" grpId="0"/>
      <p:bldP spid="36967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08547" name="Text Box 11"/>
          <p:cNvSpPr txBox="1"/>
          <p:nvPr/>
        </p:nvSpPr>
        <p:spPr>
          <a:xfrm>
            <a:off x="1219200" y="1708150"/>
            <a:ext cx="6858000" cy="31591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20000"/>
              </a:lnSpc>
              <a:spcBef>
                <a:spcPct val="0"/>
              </a:spcBef>
              <a:buClrTx/>
              <a:buSzTx/>
              <a:buFontTx/>
              <a:buNone/>
            </a:pPr>
            <a:r>
              <a:rPr lang="en-US" altLang="zh-CN" sz="2400" b="1" dirty="0">
                <a:solidFill>
                  <a:srgbClr val="990000"/>
                </a:solidFill>
              </a:rPr>
              <a:t>●</a:t>
            </a:r>
            <a:r>
              <a:rPr lang="zh-CN" altLang="en-US" sz="2400" b="1" dirty="0">
                <a:solidFill>
                  <a:srgbClr val="990000"/>
                </a:solidFill>
              </a:rPr>
              <a:t>法律法规</a:t>
            </a:r>
            <a:endParaRPr lang="zh-CN" altLang="en-US" sz="2400" b="1" dirty="0">
              <a:solidFill>
                <a:srgbClr val="990000"/>
              </a:solidFill>
            </a:endParaRPr>
          </a:p>
          <a:p>
            <a:pPr marL="0" lvl="0" indent="0" algn="just" eaLnBrk="1" hangingPunct="1">
              <a:lnSpc>
                <a:spcPct val="120000"/>
              </a:lnSpc>
              <a:spcBef>
                <a:spcPct val="0"/>
              </a:spcBef>
              <a:buClrTx/>
              <a:buSzTx/>
              <a:buFontTx/>
              <a:buNone/>
            </a:pPr>
            <a:endParaRPr lang="zh-CN" altLang="en-US" sz="2400" b="1" dirty="0">
              <a:solidFill>
                <a:srgbClr val="990000"/>
              </a:solidFill>
            </a:endParaRPr>
          </a:p>
          <a:p>
            <a:pPr marL="0" lvl="0" indent="0" eaLnBrk="1" hangingPunct="1">
              <a:lnSpc>
                <a:spcPct val="120000"/>
              </a:lnSpc>
              <a:spcBef>
                <a:spcPct val="0"/>
              </a:spcBef>
              <a:buClrTx/>
              <a:buSzTx/>
              <a:buFontTx/>
              <a:buNone/>
            </a:pPr>
            <a:r>
              <a:rPr lang="zh-CN" altLang="en-US" sz="2400" b="1" dirty="0"/>
              <a:t>   * 中华人民共和国安全生产法</a:t>
            </a:r>
            <a:endParaRPr lang="zh-CN" altLang="en-US" sz="2400" b="1" dirty="0"/>
          </a:p>
          <a:p>
            <a:pPr marL="0" lvl="0" indent="0" eaLnBrk="1" hangingPunct="1">
              <a:lnSpc>
                <a:spcPct val="120000"/>
              </a:lnSpc>
              <a:spcBef>
                <a:spcPct val="0"/>
              </a:spcBef>
              <a:buClrTx/>
              <a:buSzTx/>
              <a:buFontTx/>
              <a:buNone/>
            </a:pPr>
            <a:r>
              <a:rPr lang="zh-CN" altLang="en-US" sz="2400" b="1" dirty="0"/>
              <a:t>   * 中华人民共和国消防法</a:t>
            </a:r>
            <a:endParaRPr lang="zh-CN" altLang="en-US" sz="2400" b="1" dirty="0"/>
          </a:p>
          <a:p>
            <a:pPr marL="0" lvl="0" indent="0" eaLnBrk="1" hangingPunct="1">
              <a:lnSpc>
                <a:spcPct val="120000"/>
              </a:lnSpc>
              <a:spcBef>
                <a:spcPct val="0"/>
              </a:spcBef>
              <a:buClrTx/>
              <a:buSzTx/>
              <a:buFontTx/>
              <a:buNone/>
            </a:pPr>
            <a:r>
              <a:rPr lang="zh-CN" altLang="en-US" sz="2400" b="1" dirty="0"/>
              <a:t>   * </a:t>
            </a:r>
            <a:r>
              <a:rPr lang="en-US" altLang="zh-CN" sz="2400" b="1" dirty="0"/>
              <a:t>170</a:t>
            </a:r>
            <a:r>
              <a:rPr lang="zh-CN" altLang="en-US" sz="2400" b="1" dirty="0"/>
              <a:t>号国际公约</a:t>
            </a:r>
            <a:endParaRPr lang="zh-CN" altLang="en-US" sz="2400" b="1" dirty="0"/>
          </a:p>
          <a:p>
            <a:pPr marL="0" lvl="0" indent="0" eaLnBrk="1" hangingPunct="1">
              <a:lnSpc>
                <a:spcPct val="120000"/>
              </a:lnSpc>
              <a:spcBef>
                <a:spcPct val="0"/>
              </a:spcBef>
              <a:buClrTx/>
              <a:buSzTx/>
              <a:buFontTx/>
              <a:buNone/>
            </a:pPr>
            <a:r>
              <a:rPr lang="zh-CN" altLang="en-US" sz="2400" b="1" dirty="0"/>
              <a:t>   * 危险化学品安全管理条例</a:t>
            </a:r>
            <a:endParaRPr lang="zh-CN" altLang="en-US" sz="2400" b="1" dirty="0"/>
          </a:p>
          <a:p>
            <a:pPr marL="0" lvl="0" indent="0" eaLnBrk="1" hangingPunct="1">
              <a:lnSpc>
                <a:spcPct val="120000"/>
              </a:lnSpc>
              <a:spcBef>
                <a:spcPct val="0"/>
              </a:spcBef>
              <a:buClrTx/>
              <a:buSzTx/>
              <a:buFontTx/>
              <a:buNone/>
            </a:pPr>
            <a:r>
              <a:rPr lang="zh-CN" altLang="en-US" sz="2400" b="1" dirty="0"/>
              <a:t>   * 工作场所安全使用化学品规定</a:t>
            </a:r>
            <a:endParaRPr lang="zh-CN" altLang="en-US" sz="2400" b="1" dirty="0"/>
          </a:p>
        </p:txBody>
      </p:sp>
      <p:sp>
        <p:nvSpPr>
          <p:cNvPr id="270350" name="Rectangle 14"/>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危险化学品的储存、经营管理的有关法律、法规规定</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0350"/>
                                        </p:tgtEl>
                                        <p:attrNameLst>
                                          <p:attrName>style.visibility</p:attrName>
                                        </p:attrNameLst>
                                      </p:cBhvr>
                                      <p:to>
                                        <p:strVal val="visible"/>
                                      </p:to>
                                    </p:set>
                                    <p:anim calcmode="lin" valueType="num">
                                      <p:cBhvr additive="base">
                                        <p:cTn id="7" dur="500" fill="hold"/>
                                        <p:tgtEl>
                                          <p:spTgt spid="270350"/>
                                        </p:tgtEl>
                                        <p:attrNameLst>
                                          <p:attrName>ppt_x</p:attrName>
                                        </p:attrNameLst>
                                      </p:cBhvr>
                                      <p:tavLst>
                                        <p:tav tm="0">
                                          <p:val>
                                            <p:strVal val="0-#ppt_w/2"/>
                                          </p:val>
                                        </p:tav>
                                        <p:tav tm="100000">
                                          <p:val>
                                            <p:strVal val="#ppt_x"/>
                                          </p:val>
                                        </p:tav>
                                      </p:tavLst>
                                    </p:anim>
                                    <p:anim calcmode="lin" valueType="num">
                                      <p:cBhvr additive="base">
                                        <p:cTn id="8" dur="500" fill="hold"/>
                                        <p:tgtEl>
                                          <p:spTgt spid="2703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0"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09571" name="Text Box 16"/>
          <p:cNvSpPr txBox="1"/>
          <p:nvPr/>
        </p:nvSpPr>
        <p:spPr>
          <a:xfrm>
            <a:off x="381000" y="1676400"/>
            <a:ext cx="8382000" cy="29035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10000"/>
              </a:lnSpc>
              <a:spcBef>
                <a:spcPct val="0"/>
              </a:spcBef>
              <a:buClrTx/>
              <a:buSzTx/>
              <a:buFontTx/>
              <a:buNone/>
            </a:pPr>
            <a:r>
              <a:rPr lang="en-US" altLang="zh-CN" sz="2400" b="1" dirty="0">
                <a:solidFill>
                  <a:srgbClr val="990000"/>
                </a:solidFill>
              </a:rPr>
              <a:t>●</a:t>
            </a:r>
            <a:r>
              <a:rPr lang="zh-CN" altLang="en-US" sz="2400" b="1" dirty="0">
                <a:solidFill>
                  <a:srgbClr val="990000"/>
                </a:solidFill>
              </a:rPr>
              <a:t>标准</a:t>
            </a:r>
            <a:endParaRPr lang="zh-CN" altLang="en-US" sz="2400" b="1" dirty="0">
              <a:solidFill>
                <a:srgbClr val="990000"/>
              </a:solidFill>
            </a:endParaRPr>
          </a:p>
          <a:p>
            <a:pPr marL="0" lvl="0" indent="0" eaLnBrk="1" hangingPunct="1">
              <a:lnSpc>
                <a:spcPct val="110000"/>
              </a:lnSpc>
              <a:spcBef>
                <a:spcPct val="0"/>
              </a:spcBef>
              <a:buClrTx/>
              <a:buSzTx/>
              <a:buFontTx/>
              <a:buNone/>
            </a:pPr>
            <a:endParaRPr lang="zh-CN" altLang="en-US" sz="2400" b="1" dirty="0">
              <a:solidFill>
                <a:srgbClr val="990000"/>
              </a:solidFill>
            </a:endParaRPr>
          </a:p>
          <a:p>
            <a:pPr marL="0" lvl="0" indent="0" eaLnBrk="1" hangingPunct="1">
              <a:lnSpc>
                <a:spcPct val="110000"/>
              </a:lnSpc>
              <a:spcBef>
                <a:spcPct val="0"/>
              </a:spcBef>
              <a:buClrTx/>
              <a:buSzTx/>
              <a:buFontTx/>
              <a:buNone/>
            </a:pPr>
            <a:r>
              <a:rPr lang="zh-CN" altLang="en-US" sz="2400" b="1" dirty="0"/>
              <a:t>   *危险化学品经营企业开业条件和技术要求 </a:t>
            </a:r>
            <a:r>
              <a:rPr lang="en-US" altLang="zh-CN" sz="2400" b="1" dirty="0"/>
              <a:t>GB18265-2000</a:t>
            </a:r>
            <a:endParaRPr lang="en-US" altLang="zh-CN" sz="2400" b="1" dirty="0"/>
          </a:p>
          <a:p>
            <a:pPr marL="0" lvl="0" indent="0" algn="just">
              <a:lnSpc>
                <a:spcPct val="110000"/>
              </a:lnSpc>
              <a:spcBef>
                <a:spcPct val="0"/>
              </a:spcBef>
              <a:buClrTx/>
              <a:buSzTx/>
              <a:buFontTx/>
              <a:buNone/>
            </a:pPr>
            <a:r>
              <a:rPr lang="en-US" altLang="zh-CN" sz="2400" b="1" dirty="0"/>
              <a:t>   *</a:t>
            </a:r>
            <a:r>
              <a:rPr lang="zh-CN" altLang="en-US" sz="2400" b="1" dirty="0"/>
              <a:t>常用危险化学品贮存通则 </a:t>
            </a:r>
            <a:r>
              <a:rPr lang="en-US" altLang="zh-CN" sz="2400" b="1" dirty="0"/>
              <a:t>GB15603-1995</a:t>
            </a:r>
            <a:endParaRPr lang="en-US" altLang="zh-CN" sz="2400" b="1" dirty="0"/>
          </a:p>
          <a:p>
            <a:pPr marL="0" lvl="0" indent="0" algn="just">
              <a:lnSpc>
                <a:spcPct val="110000"/>
              </a:lnSpc>
              <a:spcBef>
                <a:spcPct val="0"/>
              </a:spcBef>
              <a:buClrTx/>
              <a:buSzTx/>
              <a:buFontTx/>
              <a:buNone/>
            </a:pPr>
            <a:r>
              <a:rPr lang="en-US" altLang="zh-CN" sz="2400" b="1" dirty="0"/>
              <a:t>   *</a:t>
            </a:r>
            <a:r>
              <a:rPr lang="zh-CN" altLang="en-US" sz="2400" b="1" dirty="0"/>
              <a:t>易燃易爆性商品储藏养护技术条件 </a:t>
            </a:r>
            <a:r>
              <a:rPr lang="en-US" altLang="zh-CN" sz="2400" b="1" dirty="0"/>
              <a:t>GB17914-l999</a:t>
            </a:r>
            <a:endParaRPr lang="en-US" altLang="zh-CN" sz="2400" b="1" dirty="0"/>
          </a:p>
          <a:p>
            <a:pPr marL="0" lvl="0" indent="0" algn="just">
              <a:lnSpc>
                <a:spcPct val="110000"/>
              </a:lnSpc>
              <a:spcBef>
                <a:spcPct val="0"/>
              </a:spcBef>
              <a:buClrTx/>
              <a:buSzTx/>
              <a:buFontTx/>
              <a:buNone/>
            </a:pPr>
            <a:r>
              <a:rPr lang="en-US" altLang="zh-CN" sz="2400" b="1" dirty="0"/>
              <a:t>   *</a:t>
            </a:r>
            <a:r>
              <a:rPr lang="zh-CN" altLang="en-US" sz="2400" b="1" dirty="0"/>
              <a:t>腐蚀性商品储藏养护技术条件 </a:t>
            </a:r>
            <a:r>
              <a:rPr lang="en-US" altLang="zh-CN" sz="2400" b="1" dirty="0"/>
              <a:t>GB17915-1999</a:t>
            </a:r>
            <a:endParaRPr lang="en-US" altLang="zh-CN" sz="2400" b="1" dirty="0"/>
          </a:p>
          <a:p>
            <a:pPr marL="0" lvl="0" indent="0" algn="just">
              <a:lnSpc>
                <a:spcPct val="110000"/>
              </a:lnSpc>
              <a:spcBef>
                <a:spcPct val="0"/>
              </a:spcBef>
              <a:buClrTx/>
              <a:buSzTx/>
              <a:buFontTx/>
              <a:buNone/>
            </a:pPr>
            <a:r>
              <a:rPr lang="en-US" altLang="zh-CN" sz="2400" b="1" dirty="0"/>
              <a:t>   *</a:t>
            </a:r>
            <a:r>
              <a:rPr lang="zh-CN" altLang="en-US" sz="2400" b="1" dirty="0"/>
              <a:t>毒害性商品储藏养护技术条件 </a:t>
            </a:r>
            <a:r>
              <a:rPr lang="en-US" altLang="zh-CN" sz="2400" b="1" dirty="0"/>
              <a:t>GBl7916-l999</a:t>
            </a:r>
            <a:endParaRPr lang="en-US" altLang="zh-CN" sz="2400" b="1" dirty="0"/>
          </a:p>
        </p:txBody>
      </p:sp>
      <p:sp>
        <p:nvSpPr>
          <p:cNvPr id="195603" name="Rectangle 19"/>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危险化学品的储存、经营管理的有关法律、法规规定</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5603"/>
                                        </p:tgtEl>
                                        <p:attrNameLst>
                                          <p:attrName>style.visibility</p:attrName>
                                        </p:attrNameLst>
                                      </p:cBhvr>
                                      <p:to>
                                        <p:strVal val="visible"/>
                                      </p:to>
                                    </p:set>
                                    <p:anim calcmode="lin" valueType="num">
                                      <p:cBhvr additive="base">
                                        <p:cTn id="7" dur="500" fill="hold"/>
                                        <p:tgtEl>
                                          <p:spTgt spid="195603"/>
                                        </p:tgtEl>
                                        <p:attrNameLst>
                                          <p:attrName>ppt_x</p:attrName>
                                        </p:attrNameLst>
                                      </p:cBhvr>
                                      <p:tavLst>
                                        <p:tav tm="0">
                                          <p:val>
                                            <p:strVal val="0-#ppt_w/2"/>
                                          </p:val>
                                        </p:tav>
                                        <p:tav tm="100000">
                                          <p:val>
                                            <p:strVal val="#ppt_x"/>
                                          </p:val>
                                        </p:tav>
                                      </p:tavLst>
                                    </p:anim>
                                    <p:anim calcmode="lin" valueType="num">
                                      <p:cBhvr additive="base">
                                        <p:cTn id="8" dur="500" fill="hold"/>
                                        <p:tgtEl>
                                          <p:spTgt spid="195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0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0595" name="Text Box 13"/>
          <p:cNvSpPr txBox="1"/>
          <p:nvPr/>
        </p:nvSpPr>
        <p:spPr>
          <a:xfrm>
            <a:off x="914400" y="2019300"/>
            <a:ext cx="7239000" cy="2781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a:lnSpc>
                <a:spcPct val="105000"/>
              </a:lnSpc>
              <a:spcBef>
                <a:spcPct val="0"/>
              </a:spcBef>
              <a:buClrTx/>
              <a:buSzTx/>
              <a:buFontTx/>
              <a:buNone/>
            </a:pPr>
            <a:r>
              <a:rPr lang="en-US" altLang="zh-CN" sz="2400" b="1" dirty="0"/>
              <a:t>* </a:t>
            </a:r>
            <a:r>
              <a:rPr lang="zh-CN" altLang="en-US" sz="2400" b="1" dirty="0"/>
              <a:t>危险货物包装标志 </a:t>
            </a:r>
            <a:r>
              <a:rPr lang="en-US" altLang="zh-CN" sz="2400" b="1" dirty="0"/>
              <a:t>GB190-1990</a:t>
            </a:r>
            <a:endParaRPr lang="en-US" altLang="zh-CN" sz="2400" b="1" dirty="0"/>
          </a:p>
          <a:p>
            <a:pPr marL="0" lvl="0" indent="0" algn="just" eaLnBrk="1" hangingPunct="1">
              <a:lnSpc>
                <a:spcPct val="105000"/>
              </a:lnSpc>
              <a:spcBef>
                <a:spcPct val="0"/>
              </a:spcBef>
              <a:buClrTx/>
              <a:buSzTx/>
              <a:buFontTx/>
              <a:buNone/>
            </a:pPr>
            <a:r>
              <a:rPr lang="en-US" altLang="zh-CN" sz="2400" b="1" dirty="0"/>
              <a:t>* </a:t>
            </a:r>
            <a:r>
              <a:rPr lang="zh-CN" altLang="en-US" sz="2400" b="1" dirty="0"/>
              <a:t>危险货物运输包装通用技术条件 </a:t>
            </a:r>
            <a:r>
              <a:rPr lang="en-US" altLang="zh-CN" sz="2400" b="1" dirty="0"/>
              <a:t>GB12463-1990</a:t>
            </a:r>
            <a:endParaRPr lang="en-US" altLang="zh-CN" sz="2400" b="1" dirty="0"/>
          </a:p>
          <a:p>
            <a:pPr marL="0" lvl="0" indent="0" algn="just">
              <a:lnSpc>
                <a:spcPct val="105000"/>
              </a:lnSpc>
              <a:spcBef>
                <a:spcPct val="0"/>
              </a:spcBef>
              <a:buClrTx/>
              <a:buSzTx/>
              <a:buFontTx/>
              <a:buNone/>
            </a:pPr>
            <a:r>
              <a:rPr lang="en-US" altLang="zh-CN" sz="2400" b="1" dirty="0"/>
              <a:t>* </a:t>
            </a:r>
            <a:r>
              <a:rPr lang="zh-CN" altLang="en-US" sz="2400" b="1" dirty="0"/>
              <a:t>常用危险化学品的分类及标志 </a:t>
            </a:r>
            <a:r>
              <a:rPr lang="en-US" altLang="zh-CN" sz="2400" b="1" dirty="0"/>
              <a:t>GB13690-1992</a:t>
            </a:r>
            <a:endParaRPr lang="en-US" altLang="zh-CN" sz="2400" b="1" dirty="0"/>
          </a:p>
          <a:p>
            <a:pPr marL="0" lvl="0" indent="0" algn="just">
              <a:lnSpc>
                <a:spcPct val="105000"/>
              </a:lnSpc>
              <a:spcBef>
                <a:spcPct val="0"/>
              </a:spcBef>
              <a:buClrTx/>
              <a:buSzTx/>
              <a:buFontTx/>
              <a:buNone/>
            </a:pPr>
            <a:r>
              <a:rPr lang="en-US" altLang="zh-CN" sz="2400" b="1" dirty="0"/>
              <a:t>* </a:t>
            </a:r>
            <a:r>
              <a:rPr lang="zh-CN" altLang="en-US" sz="2400" b="1" dirty="0"/>
              <a:t>化学品安全资料表第</a:t>
            </a:r>
            <a:r>
              <a:rPr lang="en-US" altLang="zh-CN" sz="2400" b="1" dirty="0"/>
              <a:t>l</a:t>
            </a:r>
            <a:r>
              <a:rPr lang="zh-CN" altLang="en-US" sz="2400" b="1" dirty="0"/>
              <a:t>部分内容和项目顺序</a:t>
            </a:r>
            <a:endParaRPr lang="zh-CN" altLang="en-US" sz="2400" b="1" dirty="0"/>
          </a:p>
          <a:p>
            <a:pPr marL="0" lvl="0" indent="0" algn="just">
              <a:lnSpc>
                <a:spcPct val="105000"/>
              </a:lnSpc>
              <a:spcBef>
                <a:spcPct val="0"/>
              </a:spcBef>
              <a:buClrTx/>
              <a:buSzTx/>
              <a:buFontTx/>
              <a:buNone/>
            </a:pPr>
            <a:r>
              <a:rPr lang="zh-CN" altLang="en-US" sz="2400" b="1" dirty="0"/>
              <a:t>  </a:t>
            </a:r>
            <a:r>
              <a:rPr lang="en-US" altLang="zh-CN" sz="2400" b="1" dirty="0"/>
              <a:t>GB</a:t>
            </a:r>
            <a:r>
              <a:rPr lang="zh-CN" altLang="en-US" sz="2400" b="1" dirty="0"/>
              <a:t>／</a:t>
            </a:r>
            <a:r>
              <a:rPr lang="en-US" altLang="zh-CN" sz="2400" b="1" dirty="0"/>
              <a:t>T17519.1-1998</a:t>
            </a:r>
            <a:endParaRPr lang="en-US" altLang="zh-CN" sz="2400" b="1" dirty="0"/>
          </a:p>
          <a:p>
            <a:pPr marL="0" lvl="0" indent="0" algn="just">
              <a:lnSpc>
                <a:spcPct val="105000"/>
              </a:lnSpc>
              <a:spcBef>
                <a:spcPct val="0"/>
              </a:spcBef>
              <a:buClrTx/>
              <a:buSzTx/>
              <a:buFontTx/>
              <a:buNone/>
            </a:pPr>
            <a:r>
              <a:rPr lang="en-US" altLang="zh-CN" sz="2400" b="1" dirty="0"/>
              <a:t>* </a:t>
            </a:r>
            <a:r>
              <a:rPr lang="zh-CN" altLang="en-US" sz="2400" b="1" dirty="0"/>
              <a:t>筑设计防火规范 </a:t>
            </a:r>
            <a:r>
              <a:rPr lang="en-US" altLang="zh-CN" sz="2400" b="1" dirty="0"/>
              <a:t>GB J16-1987</a:t>
            </a:r>
            <a:endParaRPr lang="en-US" altLang="zh-CN" sz="2400" b="1" dirty="0"/>
          </a:p>
          <a:p>
            <a:pPr marL="0" lvl="0" indent="0" algn="just">
              <a:lnSpc>
                <a:spcPct val="105000"/>
              </a:lnSpc>
              <a:spcBef>
                <a:spcPct val="0"/>
              </a:spcBef>
              <a:buClrTx/>
              <a:buSzTx/>
              <a:buFontTx/>
              <a:buNone/>
            </a:pPr>
            <a:r>
              <a:rPr lang="en-US" altLang="zh-CN" sz="2400" b="1" dirty="0"/>
              <a:t>* </a:t>
            </a:r>
            <a:r>
              <a:rPr lang="zh-CN" altLang="en-US" sz="2400" b="1" dirty="0"/>
              <a:t>剧毒物品品名表 </a:t>
            </a:r>
            <a:r>
              <a:rPr lang="en-US" altLang="zh-CN" sz="2400" b="1" dirty="0"/>
              <a:t>GA 58-1993          </a:t>
            </a:r>
            <a:endParaRPr lang="en-US" altLang="zh-CN" sz="2400" b="1" dirty="0"/>
          </a:p>
        </p:txBody>
      </p:sp>
      <p:sp>
        <p:nvSpPr>
          <p:cNvPr id="398353" name="Rectangle 17"/>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危险化学品的储存、经营管理的有关法律、法规规定</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8353"/>
                                        </p:tgtEl>
                                        <p:attrNameLst>
                                          <p:attrName>style.visibility</p:attrName>
                                        </p:attrNameLst>
                                      </p:cBhvr>
                                      <p:to>
                                        <p:strVal val="visible"/>
                                      </p:to>
                                    </p:set>
                                    <p:anim calcmode="lin" valueType="num">
                                      <p:cBhvr additive="base">
                                        <p:cTn id="7" dur="500" fill="hold"/>
                                        <p:tgtEl>
                                          <p:spTgt spid="398353"/>
                                        </p:tgtEl>
                                        <p:attrNameLst>
                                          <p:attrName>ppt_x</p:attrName>
                                        </p:attrNameLst>
                                      </p:cBhvr>
                                      <p:tavLst>
                                        <p:tav tm="0">
                                          <p:val>
                                            <p:strVal val="0-#ppt_w/2"/>
                                          </p:val>
                                        </p:tav>
                                        <p:tav tm="100000">
                                          <p:val>
                                            <p:strVal val="#ppt_x"/>
                                          </p:val>
                                        </p:tav>
                                      </p:tavLst>
                                    </p:anim>
                                    <p:anim calcmode="lin" valueType="num">
                                      <p:cBhvr additive="base">
                                        <p:cTn id="8" dur="500" fill="hold"/>
                                        <p:tgtEl>
                                          <p:spTgt spid="398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5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1619" name="Text Box 10"/>
          <p:cNvSpPr txBox="1"/>
          <p:nvPr/>
        </p:nvSpPr>
        <p:spPr>
          <a:xfrm>
            <a:off x="755650" y="2852738"/>
            <a:ext cx="7561263" cy="14065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20000"/>
              </a:lnSpc>
              <a:spcBef>
                <a:spcPct val="0"/>
              </a:spcBef>
              <a:buClrTx/>
              <a:buSzTx/>
              <a:buFontTx/>
              <a:buNone/>
            </a:pPr>
            <a:r>
              <a:rPr lang="en-US" altLang="zh-CN" sz="2400" dirty="0"/>
              <a:t>● </a:t>
            </a:r>
            <a:r>
              <a:rPr lang="zh-CN" altLang="en-US" sz="2400" dirty="0"/>
              <a:t>危险化学品的包装</a:t>
            </a:r>
            <a:endParaRPr lang="zh-CN" altLang="en-US" sz="2400" dirty="0"/>
          </a:p>
          <a:p>
            <a:pPr marL="0" lvl="0" indent="0" eaLnBrk="1" hangingPunct="1">
              <a:lnSpc>
                <a:spcPct val="120000"/>
              </a:lnSpc>
              <a:spcBef>
                <a:spcPct val="0"/>
              </a:spcBef>
              <a:buClrTx/>
              <a:buSzTx/>
              <a:buFontTx/>
              <a:buNone/>
            </a:pPr>
            <a:r>
              <a:rPr lang="zh-CN" altLang="en-US" sz="2400" dirty="0"/>
              <a:t>● 危险化学品的运输</a:t>
            </a:r>
            <a:endParaRPr lang="zh-CN" altLang="en-US" sz="2400" dirty="0"/>
          </a:p>
          <a:p>
            <a:pPr marL="0" lvl="0" indent="0" eaLnBrk="1" hangingPunct="1">
              <a:lnSpc>
                <a:spcPct val="120000"/>
              </a:lnSpc>
              <a:spcBef>
                <a:spcPct val="0"/>
              </a:spcBef>
              <a:buClrTx/>
              <a:buSzTx/>
              <a:buFontTx/>
              <a:buNone/>
            </a:pPr>
            <a:r>
              <a:rPr lang="zh-CN" altLang="en-US" sz="2400" dirty="0"/>
              <a:t>● 危险化学品包装、运输管理的有关法律、法规规定   </a:t>
            </a:r>
            <a:endParaRPr lang="zh-CN" altLang="en-US" sz="2400" dirty="0"/>
          </a:p>
        </p:txBody>
      </p:sp>
      <p:sp>
        <p:nvSpPr>
          <p:cNvPr id="399372" name="Rectangle 12"/>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危险化学品的包装与运输管理</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99372"/>
                                        </p:tgtEl>
                                        <p:attrNameLst>
                                          <p:attrName>style.visibility</p:attrName>
                                        </p:attrNameLst>
                                      </p:cBhvr>
                                      <p:to>
                                        <p:strVal val="visible"/>
                                      </p:to>
                                    </p:set>
                                    <p:anim calcmode="lin" valueType="num">
                                      <p:cBhvr additive="base">
                                        <p:cTn id="7" dur="500" fill="hold"/>
                                        <p:tgtEl>
                                          <p:spTgt spid="399372"/>
                                        </p:tgtEl>
                                        <p:attrNameLst>
                                          <p:attrName>ppt_x</p:attrName>
                                        </p:attrNameLst>
                                      </p:cBhvr>
                                      <p:tavLst>
                                        <p:tav tm="0">
                                          <p:val>
                                            <p:strVal val="0-#ppt_w/2"/>
                                          </p:val>
                                        </p:tav>
                                        <p:tav tm="100000">
                                          <p:val>
                                            <p:strVal val="#ppt_x"/>
                                          </p:val>
                                        </p:tav>
                                      </p:tavLst>
                                    </p:anim>
                                    <p:anim calcmode="lin" valueType="num">
                                      <p:cBhvr additive="base">
                                        <p:cTn id="8" dur="500" fill="hold"/>
                                        <p:tgtEl>
                                          <p:spTgt spid="399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85707" name="Rectangle 11"/>
          <p:cNvSpPr/>
          <p:nvPr/>
        </p:nvSpPr>
        <p:spPr>
          <a:xfrm>
            <a:off x="381000" y="1752600"/>
            <a:ext cx="8305800" cy="38481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40000"/>
              </a:lnSpc>
              <a:spcBef>
                <a:spcPct val="0"/>
              </a:spcBef>
              <a:buClrTx/>
              <a:buSzTx/>
              <a:buFontTx/>
              <a:buNone/>
            </a:pPr>
            <a:r>
              <a:rPr lang="en-US" altLang="zh-CN" sz="3200" b="1" dirty="0"/>
              <a:t>   </a:t>
            </a:r>
            <a:r>
              <a:rPr lang="zh-CN" altLang="en-US" sz="2800" b="1" dirty="0"/>
              <a:t>根据危险化学品的特性和仓库建筑要求及养护技术要求将危险化学品又可归为三类：</a:t>
            </a:r>
            <a:endParaRPr lang="zh-CN" altLang="en-US" sz="2800" b="1" dirty="0"/>
          </a:p>
          <a:p>
            <a:pPr marL="457200" lvl="1" indent="0" algn="just" eaLnBrk="1" hangingPunct="1">
              <a:lnSpc>
                <a:spcPct val="160000"/>
              </a:lnSpc>
              <a:spcBef>
                <a:spcPct val="0"/>
              </a:spcBef>
              <a:buClrTx/>
              <a:buSzTx/>
              <a:buFontTx/>
              <a:buNone/>
            </a:pPr>
            <a:r>
              <a:rPr lang="zh-CN" altLang="en-US" sz="2800" b="1" dirty="0">
                <a:solidFill>
                  <a:srgbClr val="990000"/>
                </a:solidFill>
              </a:rPr>
              <a:t>一、易燃易爆性商品（储存火灾危险性物品）；</a:t>
            </a:r>
            <a:endParaRPr lang="zh-CN" altLang="en-US" sz="2800" b="1" dirty="0">
              <a:solidFill>
                <a:srgbClr val="990000"/>
              </a:solidFill>
            </a:endParaRPr>
          </a:p>
          <a:p>
            <a:pPr marL="457200" lvl="1" indent="0" algn="just" eaLnBrk="1" hangingPunct="1">
              <a:lnSpc>
                <a:spcPct val="160000"/>
              </a:lnSpc>
              <a:spcBef>
                <a:spcPct val="0"/>
              </a:spcBef>
              <a:buClrTx/>
              <a:buSzTx/>
              <a:buFontTx/>
              <a:buNone/>
            </a:pPr>
            <a:r>
              <a:rPr lang="zh-CN" altLang="en-US" sz="2800" b="1" dirty="0">
                <a:solidFill>
                  <a:srgbClr val="990000"/>
                </a:solidFill>
              </a:rPr>
              <a:t>二、毒害性商品；</a:t>
            </a:r>
            <a:endParaRPr lang="zh-CN" altLang="en-US" sz="2800" b="1" dirty="0">
              <a:solidFill>
                <a:srgbClr val="990000"/>
              </a:solidFill>
            </a:endParaRPr>
          </a:p>
          <a:p>
            <a:pPr marL="457200" lvl="1" indent="0" algn="just" eaLnBrk="1" hangingPunct="1">
              <a:lnSpc>
                <a:spcPct val="160000"/>
              </a:lnSpc>
              <a:spcBef>
                <a:spcPct val="0"/>
              </a:spcBef>
              <a:buClrTx/>
              <a:buSzTx/>
              <a:buFontTx/>
              <a:buNone/>
            </a:pPr>
            <a:r>
              <a:rPr lang="zh-CN" altLang="en-US" sz="2800" b="1" dirty="0">
                <a:solidFill>
                  <a:srgbClr val="990000"/>
                </a:solidFill>
              </a:rPr>
              <a:t>三、腐蚀性商品。</a:t>
            </a:r>
            <a:endParaRPr lang="zh-CN" altLang="en-US" sz="2800" b="1" dirty="0">
              <a:solidFill>
                <a:srgbClr val="990000"/>
              </a:solidFill>
            </a:endParaRPr>
          </a:p>
          <a:p>
            <a:pPr marL="457200" lvl="1" indent="0">
              <a:spcBef>
                <a:spcPct val="0"/>
              </a:spcBef>
              <a:buClrTx/>
              <a:buSzTx/>
              <a:buFontTx/>
              <a:buNone/>
            </a:pPr>
            <a:endParaRPr lang="en-US" altLang="zh-CN" sz="2800" b="1" dirty="0">
              <a:solidFill>
                <a:schemeClr val="accent2"/>
              </a:solidFill>
            </a:endParaRPr>
          </a:p>
        </p:txBody>
      </p:sp>
      <p:sp>
        <p:nvSpPr>
          <p:cNvPr id="22532" name="Text Box 14"/>
          <p:cNvSpPr txBox="1"/>
          <p:nvPr/>
        </p:nvSpPr>
        <p:spPr>
          <a:xfrm>
            <a:off x="304800" y="484188"/>
            <a:ext cx="5791200" cy="5064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储存危险化学品的分类</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85707"/>
                                        </p:tgtEl>
                                        <p:attrNameLst>
                                          <p:attrName>style.visibility</p:attrName>
                                        </p:attrNameLst>
                                      </p:cBhvr>
                                      <p:to>
                                        <p:strVal val="visible"/>
                                      </p:to>
                                    </p:set>
                                    <p:animEffect transition="in" filter="slide(fromRight)">
                                      <p:cBhvr>
                                        <p:cTn id="7" dur="500"/>
                                        <p:tgtEl>
                                          <p:spTgt spid="285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2643" name="Text Box 10"/>
          <p:cNvSpPr txBox="1"/>
          <p:nvPr/>
        </p:nvSpPr>
        <p:spPr>
          <a:xfrm>
            <a:off x="1143000" y="1752600"/>
            <a:ext cx="7315200" cy="3511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35000"/>
              </a:lnSpc>
              <a:spcBef>
                <a:spcPct val="0"/>
              </a:spcBef>
              <a:buClrTx/>
              <a:buSzTx/>
              <a:buFontTx/>
              <a:buNone/>
            </a:pPr>
            <a:r>
              <a:rPr lang="zh-CN" altLang="en-US" sz="3000" b="1" dirty="0">
                <a:solidFill>
                  <a:srgbClr val="990000"/>
                </a:solidFill>
              </a:rPr>
              <a:t>危险化学品的包装</a:t>
            </a:r>
            <a:endParaRPr lang="zh-CN" altLang="en-US" sz="3000" b="1" dirty="0">
              <a:solidFill>
                <a:srgbClr val="990000"/>
              </a:solidFill>
            </a:endParaRPr>
          </a:p>
          <a:p>
            <a:pPr marL="914400" lvl="2" indent="0" eaLnBrk="1" hangingPunct="1">
              <a:lnSpc>
                <a:spcPct val="135000"/>
              </a:lnSpc>
              <a:spcBef>
                <a:spcPct val="0"/>
              </a:spcBef>
              <a:spcAft>
                <a:spcPct val="30000"/>
              </a:spcAft>
              <a:buClrTx/>
              <a:buSzTx/>
              <a:buFontTx/>
              <a:buNone/>
            </a:pPr>
            <a:r>
              <a:rPr lang="zh-CN" altLang="en-US" sz="1400" b="1" dirty="0"/>
              <a:t>● </a:t>
            </a:r>
            <a:r>
              <a:rPr lang="zh-CN" altLang="en-US" sz="2600" b="1" dirty="0"/>
              <a:t>危险化学品包装概述</a:t>
            </a:r>
            <a:endParaRPr lang="zh-CN" altLang="en-US" sz="2600" b="1" dirty="0"/>
          </a:p>
          <a:p>
            <a:pPr marL="914400" lvl="2" indent="0" eaLnBrk="1" hangingPunct="1">
              <a:lnSpc>
                <a:spcPct val="135000"/>
              </a:lnSpc>
              <a:spcBef>
                <a:spcPct val="0"/>
              </a:spcBef>
              <a:buClrTx/>
              <a:buSzTx/>
              <a:buFontTx/>
              <a:buNone/>
            </a:pPr>
            <a:r>
              <a:rPr lang="zh-CN" altLang="en-US" sz="1400" b="1" dirty="0"/>
              <a:t>● </a:t>
            </a:r>
            <a:r>
              <a:rPr lang="zh-CN" altLang="en-US" sz="2600" b="1" dirty="0"/>
              <a:t>包装分类与包装性能试验</a:t>
            </a:r>
            <a:endParaRPr lang="zh-CN" altLang="en-US" sz="2600" b="1" dirty="0"/>
          </a:p>
          <a:p>
            <a:pPr marL="914400" lvl="2" indent="0" eaLnBrk="1" hangingPunct="1">
              <a:lnSpc>
                <a:spcPct val="135000"/>
              </a:lnSpc>
              <a:spcBef>
                <a:spcPct val="0"/>
              </a:spcBef>
              <a:buClrTx/>
              <a:buSzTx/>
              <a:buFontTx/>
              <a:buNone/>
            </a:pPr>
            <a:r>
              <a:rPr lang="zh-CN" altLang="en-US" sz="1400" b="1" dirty="0"/>
              <a:t>● </a:t>
            </a:r>
            <a:r>
              <a:rPr lang="zh-CN" altLang="en-US" sz="2600" b="1" dirty="0"/>
              <a:t>包装的基本要求</a:t>
            </a:r>
            <a:endParaRPr lang="zh-CN" altLang="en-US" sz="2600" b="1" dirty="0"/>
          </a:p>
          <a:p>
            <a:pPr marL="914400" lvl="2" indent="0" eaLnBrk="1" hangingPunct="1">
              <a:lnSpc>
                <a:spcPct val="135000"/>
              </a:lnSpc>
              <a:spcBef>
                <a:spcPct val="0"/>
              </a:spcBef>
              <a:buClrTx/>
              <a:buSzTx/>
              <a:buFontTx/>
              <a:buNone/>
            </a:pPr>
            <a:r>
              <a:rPr lang="zh-CN" altLang="en-US" sz="1400" b="1" dirty="0"/>
              <a:t>● </a:t>
            </a:r>
            <a:r>
              <a:rPr lang="zh-CN" altLang="en-US" sz="2600" b="1" dirty="0"/>
              <a:t>包装标志</a:t>
            </a:r>
            <a:endParaRPr lang="zh-CN" altLang="en-US" sz="2600" b="1" dirty="0"/>
          </a:p>
          <a:p>
            <a:pPr marL="914400" lvl="2" indent="0" eaLnBrk="1" hangingPunct="1">
              <a:lnSpc>
                <a:spcPct val="135000"/>
              </a:lnSpc>
              <a:spcBef>
                <a:spcPct val="0"/>
              </a:spcBef>
              <a:buClrTx/>
              <a:buSzTx/>
              <a:buFontTx/>
              <a:buNone/>
            </a:pPr>
            <a:r>
              <a:rPr lang="zh-CN" altLang="en-US" sz="1400" b="1" dirty="0"/>
              <a:t>●</a:t>
            </a:r>
            <a:r>
              <a:rPr lang="en-US" altLang="zh-CN" sz="2600" b="1" dirty="0"/>
              <a:t>《</a:t>
            </a:r>
            <a:r>
              <a:rPr lang="zh-CN" altLang="en-US" sz="2600" b="1" dirty="0"/>
              <a:t>条例</a:t>
            </a:r>
            <a:r>
              <a:rPr lang="en-US" altLang="zh-CN" sz="2600" b="1" dirty="0"/>
              <a:t>》</a:t>
            </a:r>
            <a:r>
              <a:rPr lang="zh-CN" altLang="en-US" sz="2600" b="1" dirty="0"/>
              <a:t>对危险化学品包装的有关规定</a:t>
            </a:r>
            <a:endParaRPr lang="zh-CN" altLang="en-US" sz="2600" b="1" dirty="0"/>
          </a:p>
        </p:txBody>
      </p:sp>
      <p:sp>
        <p:nvSpPr>
          <p:cNvPr id="400396" name="Rectangle 12"/>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0396"/>
                                        </p:tgtEl>
                                        <p:attrNameLst>
                                          <p:attrName>style.visibility</p:attrName>
                                        </p:attrNameLst>
                                      </p:cBhvr>
                                      <p:to>
                                        <p:strVal val="visible"/>
                                      </p:to>
                                    </p:set>
                                    <p:anim calcmode="lin" valueType="num">
                                      <p:cBhvr additive="base">
                                        <p:cTn id="7" dur="500" fill="hold"/>
                                        <p:tgtEl>
                                          <p:spTgt spid="400396"/>
                                        </p:tgtEl>
                                        <p:attrNameLst>
                                          <p:attrName>ppt_x</p:attrName>
                                        </p:attrNameLst>
                                      </p:cBhvr>
                                      <p:tavLst>
                                        <p:tav tm="0">
                                          <p:val>
                                            <p:strVal val="0-#ppt_w/2"/>
                                          </p:val>
                                        </p:tav>
                                        <p:tav tm="100000">
                                          <p:val>
                                            <p:strVal val="#ppt_x"/>
                                          </p:val>
                                        </p:tav>
                                      </p:tavLst>
                                    </p:anim>
                                    <p:anim calcmode="lin" valueType="num">
                                      <p:cBhvr additive="base">
                                        <p:cTn id="8" dur="500" fill="hold"/>
                                        <p:tgtEl>
                                          <p:spTgt spid="4003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3667" name="Text Box 10"/>
          <p:cNvSpPr txBox="1"/>
          <p:nvPr/>
        </p:nvSpPr>
        <p:spPr>
          <a:xfrm>
            <a:off x="1447800" y="2133600"/>
            <a:ext cx="6172200" cy="35925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35000"/>
              </a:lnSpc>
              <a:spcBef>
                <a:spcPct val="0"/>
              </a:spcBef>
              <a:buClrTx/>
              <a:buSzTx/>
              <a:buFontTx/>
              <a:buNone/>
            </a:pPr>
            <a:r>
              <a:rPr lang="en-US" altLang="zh-CN" sz="3000" b="1" dirty="0"/>
              <a:t>1</a:t>
            </a:r>
            <a:r>
              <a:rPr lang="zh-CN" altLang="en-US" sz="3000" b="1" dirty="0"/>
              <a:t>、危险化学品包装概述</a:t>
            </a:r>
            <a:endParaRPr lang="zh-CN" altLang="en-US" sz="3000" b="1" dirty="0"/>
          </a:p>
          <a:p>
            <a:pPr marL="0" lvl="0" indent="0" eaLnBrk="1" hangingPunct="1">
              <a:lnSpc>
                <a:spcPct val="135000"/>
              </a:lnSpc>
              <a:spcBef>
                <a:spcPct val="0"/>
              </a:spcBef>
              <a:buClrTx/>
              <a:buSzTx/>
              <a:buFontTx/>
              <a:buNone/>
            </a:pPr>
            <a:r>
              <a:rPr lang="en-US" altLang="zh-CN" sz="3000" b="1" dirty="0"/>
              <a:t>2</a:t>
            </a:r>
            <a:r>
              <a:rPr lang="zh-CN" altLang="en-US" sz="3000" b="1" dirty="0"/>
              <a:t>、包装分类与包装性能试验</a:t>
            </a:r>
            <a:endParaRPr lang="zh-CN" altLang="en-US" sz="3000" b="1" dirty="0"/>
          </a:p>
          <a:p>
            <a:pPr marL="914400" lvl="2" indent="0" eaLnBrk="1" hangingPunct="1">
              <a:lnSpc>
                <a:spcPct val="135000"/>
              </a:lnSpc>
              <a:spcBef>
                <a:spcPct val="30000"/>
              </a:spcBef>
              <a:buClrTx/>
              <a:buSzTx/>
              <a:buFontTx/>
              <a:buNone/>
            </a:pPr>
            <a:r>
              <a:rPr lang="zh-CN" altLang="en-US" sz="1800" b="1" dirty="0"/>
              <a:t>★ </a:t>
            </a:r>
            <a:r>
              <a:rPr lang="zh-CN" altLang="en-US" sz="2600" b="1" dirty="0"/>
              <a:t>堆码试验</a:t>
            </a:r>
            <a:endParaRPr lang="zh-CN" altLang="en-US" sz="2600" b="1" dirty="0"/>
          </a:p>
          <a:p>
            <a:pPr marL="914400" lvl="2" indent="0">
              <a:lnSpc>
                <a:spcPct val="135000"/>
              </a:lnSpc>
              <a:spcBef>
                <a:spcPct val="0"/>
              </a:spcBef>
              <a:buClrTx/>
              <a:buSzTx/>
              <a:buFontTx/>
              <a:buNone/>
            </a:pPr>
            <a:r>
              <a:rPr lang="zh-CN" altLang="en-US" sz="1800" b="1" dirty="0"/>
              <a:t>★ </a:t>
            </a:r>
            <a:r>
              <a:rPr lang="zh-CN" altLang="en-US" sz="2600" b="1" dirty="0"/>
              <a:t>跌落试验</a:t>
            </a:r>
            <a:endParaRPr lang="zh-CN" altLang="en-US" sz="2600" b="1" dirty="0"/>
          </a:p>
          <a:p>
            <a:pPr marL="914400" lvl="2" indent="0">
              <a:lnSpc>
                <a:spcPct val="135000"/>
              </a:lnSpc>
              <a:spcBef>
                <a:spcPct val="0"/>
              </a:spcBef>
              <a:buClrTx/>
              <a:buSzTx/>
              <a:buFontTx/>
              <a:buNone/>
            </a:pPr>
            <a:r>
              <a:rPr lang="zh-CN" altLang="en-US" sz="1800" b="1" dirty="0"/>
              <a:t>★ </a:t>
            </a:r>
            <a:r>
              <a:rPr lang="zh-CN" altLang="en-US" sz="2600" b="1" dirty="0"/>
              <a:t>气密试验</a:t>
            </a:r>
            <a:endParaRPr lang="zh-CN" altLang="en-US" sz="2600" b="1" dirty="0"/>
          </a:p>
          <a:p>
            <a:pPr marL="914400" lvl="2" indent="0">
              <a:lnSpc>
                <a:spcPct val="135000"/>
              </a:lnSpc>
              <a:spcBef>
                <a:spcPct val="0"/>
              </a:spcBef>
              <a:buClrTx/>
              <a:buSzTx/>
              <a:buFontTx/>
              <a:buNone/>
            </a:pPr>
            <a:r>
              <a:rPr lang="zh-CN" altLang="en-US" sz="1800" b="1" dirty="0"/>
              <a:t>★ </a:t>
            </a:r>
            <a:r>
              <a:rPr lang="zh-CN" altLang="en-US" sz="2600" b="1" dirty="0"/>
              <a:t>液压试验</a:t>
            </a:r>
            <a:endParaRPr lang="zh-CN" altLang="en-US" sz="2600" b="1" dirty="0"/>
          </a:p>
        </p:txBody>
      </p:sp>
      <p:sp>
        <p:nvSpPr>
          <p:cNvPr id="401420" name="Rectangle 12"/>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1420"/>
                                        </p:tgtEl>
                                        <p:attrNameLst>
                                          <p:attrName>style.visibility</p:attrName>
                                        </p:attrNameLst>
                                      </p:cBhvr>
                                      <p:to>
                                        <p:strVal val="visible"/>
                                      </p:to>
                                    </p:set>
                                    <p:anim calcmode="lin" valueType="num">
                                      <p:cBhvr additive="base">
                                        <p:cTn id="7" dur="500" fill="hold"/>
                                        <p:tgtEl>
                                          <p:spTgt spid="401420"/>
                                        </p:tgtEl>
                                        <p:attrNameLst>
                                          <p:attrName>ppt_x</p:attrName>
                                        </p:attrNameLst>
                                      </p:cBhvr>
                                      <p:tavLst>
                                        <p:tav tm="0">
                                          <p:val>
                                            <p:strVal val="0-#ppt_w/2"/>
                                          </p:val>
                                        </p:tav>
                                        <p:tav tm="100000">
                                          <p:val>
                                            <p:strVal val="#ppt_x"/>
                                          </p:val>
                                        </p:tav>
                                      </p:tavLst>
                                    </p:anim>
                                    <p:anim calcmode="lin" valueType="num">
                                      <p:cBhvr additive="base">
                                        <p:cTn id="8" dur="500" fill="hold"/>
                                        <p:tgtEl>
                                          <p:spTgt spid="401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2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4691" name="Text Box 10"/>
          <p:cNvSpPr txBox="1"/>
          <p:nvPr/>
        </p:nvSpPr>
        <p:spPr>
          <a:xfrm>
            <a:off x="609600" y="1447800"/>
            <a:ext cx="7848600" cy="45926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10000"/>
              </a:lnSpc>
              <a:spcBef>
                <a:spcPct val="0"/>
              </a:spcBef>
              <a:buClrTx/>
              <a:buSzTx/>
              <a:buFontTx/>
              <a:buNone/>
            </a:pPr>
            <a:r>
              <a:rPr lang="en-US" altLang="zh-CN" sz="3000" b="1" dirty="0"/>
              <a:t>3</a:t>
            </a:r>
            <a:r>
              <a:rPr lang="zh-CN" altLang="en-US" sz="3000" b="1" dirty="0"/>
              <a:t>、包装的基本要求</a:t>
            </a:r>
            <a:endParaRPr lang="zh-CN" altLang="en-US" sz="3000" b="1" dirty="0"/>
          </a:p>
          <a:p>
            <a:pPr marL="457200" lvl="1" indent="0" eaLnBrk="1" hangingPunct="1">
              <a:lnSpc>
                <a:spcPct val="110000"/>
              </a:lnSpc>
              <a:spcBef>
                <a:spcPct val="30000"/>
              </a:spcBef>
              <a:buClr>
                <a:schemeClr val="hlink"/>
              </a:buClr>
              <a:buSzTx/>
              <a:buFont typeface="Wingdings" panose="05000000000000000000" pitchFamily="2" charset="2"/>
              <a:buChar char="§"/>
            </a:pPr>
            <a:r>
              <a:rPr lang="zh-CN" altLang="en-US" sz="2600" b="1" dirty="0"/>
              <a:t> </a:t>
            </a:r>
            <a:r>
              <a:rPr lang="zh-CN" altLang="en-US" sz="2000" b="1" dirty="0"/>
              <a:t>危险货物运输</a:t>
            </a:r>
            <a:r>
              <a:rPr lang="zh-CN" altLang="en-US" sz="2000" b="1" dirty="0">
                <a:solidFill>
                  <a:srgbClr val="CC0066"/>
                </a:solidFill>
              </a:rPr>
              <a:t>包装应结构合理</a:t>
            </a:r>
            <a:r>
              <a:rPr lang="zh-CN" altLang="en-US" sz="2000" b="1" dirty="0"/>
              <a:t>，具有一定</a:t>
            </a:r>
            <a:r>
              <a:rPr lang="zh-CN" altLang="en-US" sz="2000" b="1" dirty="0">
                <a:solidFill>
                  <a:srgbClr val="CC0066"/>
                </a:solidFill>
              </a:rPr>
              <a:t>强度</a:t>
            </a:r>
            <a:r>
              <a:rPr lang="zh-CN" altLang="en-US" sz="2000" b="1" dirty="0"/>
              <a:t>，</a:t>
            </a:r>
            <a:r>
              <a:rPr lang="zh-CN" altLang="en-US" sz="2000" b="1" dirty="0">
                <a:solidFill>
                  <a:srgbClr val="CC0066"/>
                </a:solidFill>
              </a:rPr>
              <a:t>防护性能</a:t>
            </a:r>
            <a:r>
              <a:rPr lang="zh-CN" altLang="en-US" sz="2000" b="1" dirty="0"/>
              <a:t>好。</a:t>
            </a:r>
            <a:r>
              <a:rPr lang="zh-CN" altLang="en-US" sz="2000" b="1" dirty="0">
                <a:solidFill>
                  <a:srgbClr val="CC0066"/>
                </a:solidFill>
              </a:rPr>
              <a:t>包装的材质、型式、规格、方法和单件质量</a:t>
            </a:r>
            <a:r>
              <a:rPr lang="zh-CN" altLang="en-US" sz="2000" b="1" dirty="0"/>
              <a:t>（重量），应与所装危险货物的性质和用途相适应，并便于装卸、运输和储存。</a:t>
            </a:r>
            <a:endParaRPr lang="zh-CN" altLang="en-US" sz="2000" b="1" dirty="0"/>
          </a:p>
          <a:p>
            <a:pPr marL="457200" lvl="1" indent="0" eaLnBrk="1" hangingPunct="1">
              <a:lnSpc>
                <a:spcPct val="110000"/>
              </a:lnSpc>
              <a:spcBef>
                <a:spcPct val="30000"/>
              </a:spcBef>
              <a:buClr>
                <a:schemeClr val="hlink"/>
              </a:buClr>
              <a:buSzTx/>
              <a:buNone/>
            </a:pPr>
            <a:endParaRPr lang="zh-CN" altLang="en-US" sz="2000" b="1" dirty="0"/>
          </a:p>
          <a:p>
            <a:pPr marL="457200" lvl="1" indent="0" eaLnBrk="1" hangingPunct="1">
              <a:lnSpc>
                <a:spcPct val="110000"/>
              </a:lnSpc>
              <a:spcBef>
                <a:spcPct val="0"/>
              </a:spcBef>
              <a:buClr>
                <a:schemeClr val="hlink"/>
              </a:buClr>
              <a:buSzTx/>
              <a:buFont typeface="Wingdings" panose="05000000000000000000" pitchFamily="2" charset="2"/>
              <a:buChar char="§"/>
            </a:pPr>
            <a:r>
              <a:rPr lang="zh-CN" altLang="en-US" sz="2000" b="1" dirty="0">
                <a:solidFill>
                  <a:srgbClr val="CC0066"/>
                </a:solidFill>
              </a:rPr>
              <a:t> 包装应质量良好</a:t>
            </a:r>
            <a:r>
              <a:rPr lang="zh-CN" altLang="en-US" sz="2000" b="1" dirty="0"/>
              <a:t>，其构造和封闭形式应能</a:t>
            </a:r>
            <a:r>
              <a:rPr lang="zh-CN" altLang="en-US" sz="2000" b="1" dirty="0">
                <a:solidFill>
                  <a:srgbClr val="CC0066"/>
                </a:solidFill>
              </a:rPr>
              <a:t>承受</a:t>
            </a:r>
            <a:r>
              <a:rPr lang="zh-CN" altLang="en-US" sz="2000" b="1" dirty="0"/>
              <a:t>正常运输条件下的各种</a:t>
            </a:r>
            <a:r>
              <a:rPr lang="zh-CN" altLang="en-US" sz="2000" b="1" dirty="0">
                <a:solidFill>
                  <a:srgbClr val="CC0066"/>
                </a:solidFill>
              </a:rPr>
              <a:t>作业风险</a:t>
            </a:r>
            <a:r>
              <a:rPr lang="zh-CN" altLang="en-US" sz="2000" b="1" dirty="0"/>
              <a:t>，不应因温度、湿度或压力的变化而发生任何渗（撒）漏，包装表面应清洁，不允许粘附有害的危险物质。</a:t>
            </a:r>
            <a:endParaRPr lang="zh-CN" altLang="en-US" sz="2000" b="1" dirty="0"/>
          </a:p>
          <a:p>
            <a:pPr marL="457200" lvl="1" indent="0" eaLnBrk="1" hangingPunct="1">
              <a:lnSpc>
                <a:spcPct val="110000"/>
              </a:lnSpc>
              <a:spcBef>
                <a:spcPct val="0"/>
              </a:spcBef>
              <a:buClr>
                <a:schemeClr val="hlink"/>
              </a:buClr>
              <a:buSzTx/>
              <a:buNone/>
            </a:pPr>
            <a:endParaRPr lang="zh-CN" altLang="en-US" sz="2000" b="1" dirty="0"/>
          </a:p>
          <a:p>
            <a:pPr marL="457200" lvl="1" indent="0" eaLnBrk="1" hangingPunct="1">
              <a:lnSpc>
                <a:spcPct val="110000"/>
              </a:lnSpc>
              <a:spcBef>
                <a:spcPct val="0"/>
              </a:spcBef>
              <a:buClr>
                <a:schemeClr val="hlink"/>
              </a:buClr>
              <a:buSzTx/>
              <a:buFont typeface="Wingdings" panose="05000000000000000000" pitchFamily="2" charset="2"/>
              <a:buChar char="§"/>
            </a:pPr>
            <a:r>
              <a:rPr lang="zh-CN" altLang="en-US" sz="2000" b="1" dirty="0">
                <a:solidFill>
                  <a:srgbClr val="CC0066"/>
                </a:solidFill>
              </a:rPr>
              <a:t> 包装与内装物直接接触部分</a:t>
            </a:r>
            <a:r>
              <a:rPr lang="zh-CN" altLang="en-US" sz="2000" b="1" dirty="0"/>
              <a:t>，必要时</a:t>
            </a:r>
            <a:r>
              <a:rPr lang="zh-CN" altLang="en-US" sz="2000" b="1" dirty="0">
                <a:solidFill>
                  <a:srgbClr val="CC0066"/>
                </a:solidFill>
              </a:rPr>
              <a:t>应有内涂层或进行防护处理</a:t>
            </a:r>
            <a:r>
              <a:rPr lang="zh-CN" altLang="en-US" sz="2000" b="1" dirty="0"/>
              <a:t>，包装材质不得与内装物</a:t>
            </a:r>
            <a:r>
              <a:rPr lang="zh-CN" altLang="en-US" sz="2000" b="1" dirty="0">
                <a:solidFill>
                  <a:srgbClr val="CC0066"/>
                </a:solidFill>
              </a:rPr>
              <a:t>发生化学反应</a:t>
            </a:r>
            <a:r>
              <a:rPr lang="zh-CN" altLang="en-US" sz="2000" b="1" dirty="0"/>
              <a:t>而形成危险产物或导致削弱包装强度。 </a:t>
            </a:r>
            <a:endParaRPr lang="zh-CN" altLang="en-US" sz="2000" b="1" dirty="0"/>
          </a:p>
        </p:txBody>
      </p:sp>
      <p:sp>
        <p:nvSpPr>
          <p:cNvPr id="114692" name="Text Box 12"/>
          <p:cNvSpPr txBox="1"/>
          <p:nvPr/>
        </p:nvSpPr>
        <p:spPr>
          <a:xfrm>
            <a:off x="1981200" y="4419600"/>
            <a:ext cx="1905000" cy="4572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eaLnBrk="1" hangingPunct="1">
              <a:spcBef>
                <a:spcPct val="50000"/>
              </a:spcBef>
              <a:buClrTx/>
              <a:buSzTx/>
              <a:buFontTx/>
              <a:buNone/>
            </a:pPr>
            <a:endParaRPr lang="zh-CN" altLang="zh-CN" sz="2400" b="1" dirty="0">
              <a:latin typeface="Times New Roman" panose="02020603050405020304" pitchFamily="18" charset="0"/>
              <a:ea typeface="宋体" panose="02010600030101010101" pitchFamily="2" charset="-122"/>
            </a:endParaRPr>
          </a:p>
        </p:txBody>
      </p:sp>
      <p:sp>
        <p:nvSpPr>
          <p:cNvPr id="402445" name="Rectangle 13"/>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2445"/>
                                        </p:tgtEl>
                                        <p:attrNameLst>
                                          <p:attrName>style.visibility</p:attrName>
                                        </p:attrNameLst>
                                      </p:cBhvr>
                                      <p:to>
                                        <p:strVal val="visible"/>
                                      </p:to>
                                    </p:set>
                                    <p:anim calcmode="lin" valueType="num">
                                      <p:cBhvr additive="base">
                                        <p:cTn id="7" dur="500" fill="hold"/>
                                        <p:tgtEl>
                                          <p:spTgt spid="402445"/>
                                        </p:tgtEl>
                                        <p:attrNameLst>
                                          <p:attrName>ppt_x</p:attrName>
                                        </p:attrNameLst>
                                      </p:cBhvr>
                                      <p:tavLst>
                                        <p:tav tm="0">
                                          <p:val>
                                            <p:strVal val="0-#ppt_w/2"/>
                                          </p:val>
                                        </p:tav>
                                        <p:tav tm="100000">
                                          <p:val>
                                            <p:strVal val="#ppt_x"/>
                                          </p:val>
                                        </p:tav>
                                      </p:tavLst>
                                    </p:anim>
                                    <p:anim calcmode="lin" valueType="num">
                                      <p:cBhvr additive="base">
                                        <p:cTn id="8" dur="500" fill="hold"/>
                                        <p:tgtEl>
                                          <p:spTgt spid="402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4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5715" name="Text Box 10"/>
          <p:cNvSpPr txBox="1"/>
          <p:nvPr/>
        </p:nvSpPr>
        <p:spPr>
          <a:xfrm>
            <a:off x="381000" y="1524000"/>
            <a:ext cx="8229600" cy="47498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85000"/>
              </a:lnSpc>
              <a:spcBef>
                <a:spcPct val="0"/>
              </a:spcBef>
              <a:buSzTx/>
            </a:pPr>
            <a:r>
              <a:rPr lang="zh-CN" altLang="en-US" b="1" dirty="0">
                <a:solidFill>
                  <a:srgbClr val="CC0066"/>
                </a:solidFill>
              </a:rPr>
              <a:t>内容器应予固定</a:t>
            </a:r>
            <a:r>
              <a:rPr lang="zh-CN" altLang="en-US" b="1" dirty="0"/>
              <a:t>。如属易碎性的应使用与内装物性质相适应的衬垫材料或吸附材料衬垫妥实。</a:t>
            </a:r>
            <a:endParaRPr lang="zh-CN" altLang="en-US" b="1" dirty="0"/>
          </a:p>
          <a:p>
            <a:pPr marL="0" lvl="0" indent="0" eaLnBrk="1" hangingPunct="1">
              <a:lnSpc>
                <a:spcPct val="85000"/>
              </a:lnSpc>
              <a:spcBef>
                <a:spcPct val="0"/>
              </a:spcBef>
              <a:buSzTx/>
              <a:buNone/>
            </a:pPr>
            <a:endParaRPr lang="zh-CN" altLang="en-US" b="1" dirty="0"/>
          </a:p>
          <a:p>
            <a:pPr marL="0" lvl="0" indent="0" eaLnBrk="1" hangingPunct="1">
              <a:lnSpc>
                <a:spcPct val="85000"/>
              </a:lnSpc>
              <a:spcBef>
                <a:spcPct val="0"/>
              </a:spcBef>
              <a:buSzTx/>
            </a:pPr>
            <a:r>
              <a:rPr lang="zh-CN" altLang="en-US" b="1" dirty="0"/>
              <a:t>盛装</a:t>
            </a:r>
            <a:r>
              <a:rPr lang="zh-CN" altLang="en-US" b="1" dirty="0">
                <a:solidFill>
                  <a:srgbClr val="CC0066"/>
                </a:solidFill>
              </a:rPr>
              <a:t>液体的容器</a:t>
            </a:r>
            <a:r>
              <a:rPr lang="zh-CN" altLang="en-US" b="1" dirty="0"/>
              <a:t>，</a:t>
            </a:r>
            <a:r>
              <a:rPr lang="zh-CN" altLang="en-US" b="1" dirty="0">
                <a:solidFill>
                  <a:srgbClr val="CC0066"/>
                </a:solidFill>
              </a:rPr>
              <a:t>应能经受</a:t>
            </a:r>
            <a:r>
              <a:rPr lang="zh-CN" altLang="en-US" b="1" dirty="0"/>
              <a:t>在正常运输条件下产生的</a:t>
            </a:r>
            <a:r>
              <a:rPr lang="zh-CN" altLang="en-US" b="1" dirty="0">
                <a:solidFill>
                  <a:srgbClr val="CC0066"/>
                </a:solidFill>
              </a:rPr>
              <a:t>内部压力</a:t>
            </a:r>
            <a:r>
              <a:rPr lang="zh-CN" altLang="en-US" b="1" dirty="0"/>
              <a:t>。灌装时必须留有足够的</a:t>
            </a:r>
            <a:r>
              <a:rPr lang="zh-CN" altLang="en-US" b="1" dirty="0">
                <a:solidFill>
                  <a:srgbClr val="CC0066"/>
                </a:solidFill>
              </a:rPr>
              <a:t>膨胀余量</a:t>
            </a:r>
            <a:r>
              <a:rPr lang="zh-CN" altLang="en-US" b="1" dirty="0"/>
              <a:t>（预留容积），除另有规定外，并应保证在温度</a:t>
            </a:r>
            <a:r>
              <a:rPr lang="en-US" altLang="zh-CN" b="1" dirty="0"/>
              <a:t>55℃</a:t>
            </a:r>
            <a:r>
              <a:rPr lang="zh-CN" altLang="en-US" b="1" dirty="0"/>
              <a:t>时，内装液体不致完全充满容器。 </a:t>
            </a:r>
            <a:endParaRPr lang="zh-CN" altLang="en-US" b="1" dirty="0"/>
          </a:p>
          <a:p>
            <a:pPr marL="0" lvl="0" indent="0" eaLnBrk="1" hangingPunct="1">
              <a:lnSpc>
                <a:spcPct val="85000"/>
              </a:lnSpc>
              <a:spcBef>
                <a:spcPct val="0"/>
              </a:spcBef>
              <a:buSzTx/>
            </a:pPr>
            <a:endParaRPr lang="zh-CN" altLang="en-US" b="1" dirty="0"/>
          </a:p>
          <a:p>
            <a:pPr marL="0" lvl="0" indent="0" eaLnBrk="1" hangingPunct="1">
              <a:lnSpc>
                <a:spcPct val="85000"/>
              </a:lnSpc>
              <a:spcBef>
                <a:spcPct val="0"/>
              </a:spcBef>
              <a:buSzTx/>
            </a:pPr>
            <a:r>
              <a:rPr lang="zh-CN" altLang="en-US" b="1" dirty="0">
                <a:solidFill>
                  <a:srgbClr val="CC0066"/>
                </a:solidFill>
              </a:rPr>
              <a:t>包装封口</a:t>
            </a:r>
            <a:r>
              <a:rPr lang="zh-CN" altLang="en-US" b="1" dirty="0"/>
              <a:t>应根据内装物性质采用</a:t>
            </a:r>
            <a:r>
              <a:rPr lang="zh-CN" altLang="en-US" b="1" dirty="0">
                <a:solidFill>
                  <a:srgbClr val="CC0066"/>
                </a:solidFill>
              </a:rPr>
              <a:t>严密封口</a:t>
            </a:r>
            <a:r>
              <a:rPr lang="zh-CN" altLang="en-US" b="1" dirty="0"/>
              <a:t>、</a:t>
            </a:r>
            <a:r>
              <a:rPr lang="zh-CN" altLang="en-US" b="1" dirty="0">
                <a:solidFill>
                  <a:srgbClr val="CC0066"/>
                </a:solidFill>
              </a:rPr>
              <a:t>液密封口或气密封口</a:t>
            </a:r>
            <a:r>
              <a:rPr lang="zh-CN" altLang="en-US" b="1" dirty="0"/>
              <a:t>。</a:t>
            </a:r>
            <a:endParaRPr lang="zh-CN" altLang="en-US" b="1" dirty="0"/>
          </a:p>
          <a:p>
            <a:pPr marL="0" lvl="0" indent="0" eaLnBrk="1" hangingPunct="1">
              <a:lnSpc>
                <a:spcPct val="85000"/>
              </a:lnSpc>
              <a:spcBef>
                <a:spcPct val="0"/>
              </a:spcBef>
              <a:buSzTx/>
              <a:buNone/>
            </a:pPr>
            <a:endParaRPr lang="zh-CN" altLang="en-US" b="1" dirty="0"/>
          </a:p>
          <a:p>
            <a:pPr marL="0" lvl="0" indent="0" eaLnBrk="1" hangingPunct="1">
              <a:lnSpc>
                <a:spcPct val="85000"/>
              </a:lnSpc>
              <a:spcBef>
                <a:spcPct val="0"/>
              </a:spcBef>
              <a:buSzTx/>
            </a:pPr>
            <a:r>
              <a:rPr lang="zh-CN" altLang="en-US" b="1" dirty="0"/>
              <a:t>盛装需浸湿或加有</a:t>
            </a:r>
            <a:r>
              <a:rPr lang="zh-CN" altLang="en-US" b="1" dirty="0">
                <a:solidFill>
                  <a:srgbClr val="CC0066"/>
                </a:solidFill>
              </a:rPr>
              <a:t>稳定剂</a:t>
            </a:r>
            <a:r>
              <a:rPr lang="zh-CN" altLang="en-US" b="1" dirty="0"/>
              <a:t>的物质时，其容器封闭形式应能有效地保证内装液体（水、溶剂和稳定剂）的</a:t>
            </a:r>
            <a:r>
              <a:rPr lang="zh-CN" altLang="en-US" b="1" dirty="0">
                <a:solidFill>
                  <a:srgbClr val="CC0066"/>
                </a:solidFill>
              </a:rPr>
              <a:t>百分比</a:t>
            </a:r>
            <a:r>
              <a:rPr lang="zh-CN" altLang="en-US" b="1" dirty="0"/>
              <a:t>，在贮运期间保持在规定的范围以内。</a:t>
            </a:r>
            <a:endParaRPr lang="zh-CN" altLang="en-US" b="1" dirty="0"/>
          </a:p>
          <a:p>
            <a:pPr marL="0" lvl="0" indent="0" eaLnBrk="1" hangingPunct="1">
              <a:lnSpc>
                <a:spcPct val="85000"/>
              </a:lnSpc>
              <a:spcBef>
                <a:spcPct val="0"/>
              </a:spcBef>
              <a:buSzTx/>
              <a:buNone/>
            </a:pPr>
            <a:endParaRPr lang="zh-CN" altLang="en-US" b="1" dirty="0"/>
          </a:p>
          <a:p>
            <a:pPr marL="0" lvl="0" indent="0" eaLnBrk="1" hangingPunct="1">
              <a:lnSpc>
                <a:spcPct val="85000"/>
              </a:lnSpc>
              <a:spcBef>
                <a:spcPct val="0"/>
              </a:spcBef>
              <a:buSzTx/>
            </a:pPr>
            <a:r>
              <a:rPr lang="zh-CN" altLang="en-US" b="1" dirty="0"/>
              <a:t>有</a:t>
            </a:r>
            <a:r>
              <a:rPr lang="zh-CN" altLang="en-US" b="1" dirty="0">
                <a:solidFill>
                  <a:srgbClr val="CC0066"/>
                </a:solidFill>
              </a:rPr>
              <a:t>降压装置</a:t>
            </a:r>
            <a:r>
              <a:rPr lang="zh-CN" altLang="en-US" b="1" dirty="0"/>
              <a:t>的包装，其</a:t>
            </a:r>
            <a:r>
              <a:rPr lang="zh-CN" altLang="en-US" b="1" dirty="0">
                <a:solidFill>
                  <a:srgbClr val="CC0066"/>
                </a:solidFill>
              </a:rPr>
              <a:t>排气孔</a:t>
            </a:r>
            <a:r>
              <a:rPr lang="zh-CN" altLang="en-US" b="1" dirty="0"/>
              <a:t>设计和安装应能</a:t>
            </a:r>
            <a:r>
              <a:rPr lang="zh-CN" altLang="en-US" b="1" dirty="0">
                <a:solidFill>
                  <a:srgbClr val="CC0066"/>
                </a:solidFill>
              </a:rPr>
              <a:t>防止内装物泄漏和外界杂质进入</a:t>
            </a:r>
            <a:r>
              <a:rPr lang="zh-CN" altLang="en-US" b="1" dirty="0"/>
              <a:t>，排出的气体量不得造成危险和污染环境。 </a:t>
            </a:r>
            <a:endParaRPr lang="zh-CN" altLang="en-US" b="1" dirty="0"/>
          </a:p>
          <a:p>
            <a:pPr marL="0" lvl="0" indent="0" eaLnBrk="1" hangingPunct="1">
              <a:lnSpc>
                <a:spcPct val="85000"/>
              </a:lnSpc>
              <a:spcBef>
                <a:spcPct val="0"/>
              </a:spcBef>
              <a:buSzTx/>
              <a:buNone/>
            </a:pPr>
            <a:endParaRPr lang="zh-CN" altLang="en-US" b="1" dirty="0"/>
          </a:p>
          <a:p>
            <a:pPr marL="0" lvl="0" indent="0" eaLnBrk="1" hangingPunct="1">
              <a:lnSpc>
                <a:spcPct val="85000"/>
              </a:lnSpc>
              <a:spcBef>
                <a:spcPct val="0"/>
              </a:spcBef>
              <a:buSzTx/>
            </a:pPr>
            <a:r>
              <a:rPr lang="zh-CN" altLang="en-US" b="1" dirty="0"/>
              <a:t>复合包装的</a:t>
            </a:r>
            <a:r>
              <a:rPr lang="zh-CN" altLang="en-US" b="1" dirty="0">
                <a:solidFill>
                  <a:srgbClr val="CC0066"/>
                </a:solidFill>
              </a:rPr>
              <a:t>内容器和外包装应紧密贴合</a:t>
            </a:r>
            <a:r>
              <a:rPr lang="zh-CN" altLang="en-US" b="1" dirty="0"/>
              <a:t>，外包装不得有擦伤内容器的凸出物。 </a:t>
            </a:r>
            <a:endParaRPr lang="zh-CN" altLang="en-US" b="1" dirty="0"/>
          </a:p>
        </p:txBody>
      </p:sp>
      <p:sp>
        <p:nvSpPr>
          <p:cNvPr id="403467" name="Rectangle 11"/>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3467"/>
                                        </p:tgtEl>
                                        <p:attrNameLst>
                                          <p:attrName>style.visibility</p:attrName>
                                        </p:attrNameLst>
                                      </p:cBhvr>
                                      <p:to>
                                        <p:strVal val="visible"/>
                                      </p:to>
                                    </p:set>
                                    <p:anim calcmode="lin" valueType="num">
                                      <p:cBhvr additive="base">
                                        <p:cTn id="7" dur="500" fill="hold"/>
                                        <p:tgtEl>
                                          <p:spTgt spid="403467"/>
                                        </p:tgtEl>
                                        <p:attrNameLst>
                                          <p:attrName>ppt_x</p:attrName>
                                        </p:attrNameLst>
                                      </p:cBhvr>
                                      <p:tavLst>
                                        <p:tav tm="0">
                                          <p:val>
                                            <p:strVal val="0-#ppt_w/2"/>
                                          </p:val>
                                        </p:tav>
                                        <p:tav tm="100000">
                                          <p:val>
                                            <p:strVal val="#ppt_x"/>
                                          </p:val>
                                        </p:tav>
                                      </p:tavLst>
                                    </p:anim>
                                    <p:anim calcmode="lin" valueType="num">
                                      <p:cBhvr additive="base">
                                        <p:cTn id="8" dur="500" fill="hold"/>
                                        <p:tgtEl>
                                          <p:spTgt spid="4034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6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6739" name="Text Box 10"/>
          <p:cNvSpPr txBox="1"/>
          <p:nvPr/>
        </p:nvSpPr>
        <p:spPr>
          <a:xfrm>
            <a:off x="457200" y="1600200"/>
            <a:ext cx="8458200" cy="37147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85000"/>
              </a:lnSpc>
              <a:spcBef>
                <a:spcPct val="0"/>
              </a:spcBef>
              <a:buClrTx/>
              <a:buSzTx/>
              <a:buFontTx/>
              <a:buNone/>
            </a:pPr>
            <a:r>
              <a:rPr lang="en-US" altLang="zh-CN" b="1" dirty="0"/>
              <a:t>    10.</a:t>
            </a:r>
            <a:r>
              <a:rPr lang="zh-CN" altLang="en-US" b="1" dirty="0"/>
              <a:t>无论是新型包装、重复使用的包装、还是修理过的</a:t>
            </a:r>
            <a:r>
              <a:rPr lang="zh-CN" altLang="en-US" b="1" dirty="0">
                <a:solidFill>
                  <a:srgbClr val="CC0066"/>
                </a:solidFill>
              </a:rPr>
              <a:t>包装</a:t>
            </a:r>
            <a:r>
              <a:rPr lang="zh-CN" altLang="en-US" b="1" dirty="0"/>
              <a:t>均</a:t>
            </a:r>
            <a:r>
              <a:rPr lang="zh-CN" altLang="en-US" b="1" dirty="0">
                <a:solidFill>
                  <a:srgbClr val="CC0066"/>
                </a:solidFill>
              </a:rPr>
              <a:t>应符合危险货物运输包装性能试验</a:t>
            </a:r>
            <a:r>
              <a:rPr lang="zh-CN" altLang="en-US" b="1" dirty="0"/>
              <a:t>的要求。  </a:t>
            </a:r>
            <a:endParaRPr lang="zh-CN" altLang="en-US" b="1" dirty="0"/>
          </a:p>
          <a:p>
            <a:pPr marL="0" lvl="0" indent="0" eaLnBrk="1" hangingPunct="1">
              <a:lnSpc>
                <a:spcPct val="85000"/>
              </a:lnSpc>
              <a:spcBef>
                <a:spcPct val="0"/>
              </a:spcBef>
              <a:buClrTx/>
              <a:buSzTx/>
              <a:buFontTx/>
              <a:buNone/>
            </a:pPr>
            <a:endParaRPr lang="zh-CN" altLang="en-US" b="1" dirty="0"/>
          </a:p>
          <a:p>
            <a:pPr marL="0" lvl="0" indent="0" eaLnBrk="1" hangingPunct="1">
              <a:lnSpc>
                <a:spcPct val="85000"/>
              </a:lnSpc>
              <a:spcBef>
                <a:spcPct val="0"/>
              </a:spcBef>
              <a:buClrTx/>
              <a:buSzTx/>
              <a:buFontTx/>
              <a:buNone/>
            </a:pPr>
            <a:r>
              <a:rPr lang="zh-CN" altLang="en-US" b="1" dirty="0"/>
              <a:t>    </a:t>
            </a:r>
            <a:r>
              <a:rPr lang="en-US" altLang="zh-CN" b="1" dirty="0"/>
              <a:t>11.</a:t>
            </a:r>
            <a:r>
              <a:rPr lang="zh-CN" altLang="en-US" b="1" dirty="0"/>
              <a:t>盛装</a:t>
            </a:r>
            <a:r>
              <a:rPr lang="zh-CN" altLang="en-US" b="1" dirty="0">
                <a:solidFill>
                  <a:srgbClr val="CC0066"/>
                </a:solidFill>
              </a:rPr>
              <a:t>爆炸品包装</a:t>
            </a:r>
            <a:r>
              <a:rPr lang="zh-CN" altLang="en-US" b="1" dirty="0"/>
              <a:t>的附加要求： </a:t>
            </a:r>
            <a:endParaRPr lang="zh-CN" altLang="en-US" b="1" dirty="0"/>
          </a:p>
          <a:p>
            <a:pPr marL="457200" lvl="1" indent="0" eaLnBrk="1" hangingPunct="1">
              <a:lnSpc>
                <a:spcPct val="85000"/>
              </a:lnSpc>
              <a:spcBef>
                <a:spcPct val="0"/>
              </a:spcBef>
              <a:buClrTx/>
              <a:buSzTx/>
              <a:buFontTx/>
              <a:buNone/>
            </a:pPr>
            <a:r>
              <a:rPr lang="zh-CN" altLang="en-US" sz="2000" b="1" dirty="0"/>
              <a:t>   （</a:t>
            </a:r>
            <a:r>
              <a:rPr lang="en-US" altLang="zh-CN" sz="2000" b="1" dirty="0"/>
              <a:t>1</a:t>
            </a:r>
            <a:r>
              <a:rPr lang="zh-CN" altLang="en-US" sz="2000" b="1" dirty="0"/>
              <a:t>）盛装</a:t>
            </a:r>
            <a:r>
              <a:rPr lang="zh-CN" altLang="en-US" sz="2000" b="1" dirty="0">
                <a:solidFill>
                  <a:srgbClr val="CC0066"/>
                </a:solidFill>
              </a:rPr>
              <a:t>液体爆炸品</a:t>
            </a:r>
            <a:r>
              <a:rPr lang="zh-CN" altLang="en-US" sz="2000" b="1" dirty="0"/>
              <a:t>容器的封闭形式，应具有</a:t>
            </a:r>
            <a:r>
              <a:rPr lang="zh-CN" altLang="en-US" sz="2000" b="1" dirty="0">
                <a:solidFill>
                  <a:srgbClr val="CC0066"/>
                </a:solidFill>
              </a:rPr>
              <a:t>防止渗漏的双重保护</a:t>
            </a:r>
            <a:r>
              <a:rPr lang="zh-CN" altLang="en-US" sz="2000" b="1" dirty="0"/>
              <a:t>； </a:t>
            </a:r>
            <a:endParaRPr lang="zh-CN" altLang="en-US" sz="2000" b="1" dirty="0"/>
          </a:p>
          <a:p>
            <a:pPr marL="457200" lvl="1" indent="0" eaLnBrk="1" hangingPunct="1">
              <a:lnSpc>
                <a:spcPct val="85000"/>
              </a:lnSpc>
              <a:spcBef>
                <a:spcPct val="0"/>
              </a:spcBef>
              <a:buClrTx/>
              <a:buSzTx/>
              <a:buFontTx/>
              <a:buNone/>
            </a:pPr>
            <a:r>
              <a:rPr lang="zh-CN" altLang="en-US" sz="2000" b="1" dirty="0"/>
              <a:t>   （</a:t>
            </a:r>
            <a:r>
              <a:rPr lang="en-US" altLang="zh-CN" sz="2000" b="1" dirty="0"/>
              <a:t>2</a:t>
            </a:r>
            <a:r>
              <a:rPr lang="zh-CN" altLang="en-US" sz="2000" b="1" dirty="0"/>
              <a:t>）除内包装能充分防止爆炸品与金属物接触外，铁钉和其他没有防护涂料的金属部件不得穿透外包装； </a:t>
            </a:r>
            <a:endParaRPr lang="zh-CN" altLang="en-US" sz="2000" b="1" dirty="0"/>
          </a:p>
          <a:p>
            <a:pPr marL="457200" lvl="1" indent="0" eaLnBrk="1" hangingPunct="1">
              <a:lnSpc>
                <a:spcPct val="85000"/>
              </a:lnSpc>
              <a:spcBef>
                <a:spcPct val="0"/>
              </a:spcBef>
              <a:buClrTx/>
              <a:buSzTx/>
              <a:buFontTx/>
              <a:buNone/>
            </a:pPr>
            <a:r>
              <a:rPr lang="zh-CN" altLang="en-US" sz="2000" b="1" dirty="0"/>
              <a:t>   （</a:t>
            </a:r>
            <a:r>
              <a:rPr lang="en-US" altLang="zh-CN" sz="2000" b="1" dirty="0"/>
              <a:t>3</a:t>
            </a:r>
            <a:r>
              <a:rPr lang="zh-CN" altLang="en-US" sz="2000" b="1" dirty="0"/>
              <a:t>）双重卷边接合的钢桶、金属桶或以金属做衬里的包装箱，应能防止爆炸物进入隙缝。钢桶或铝桶的封闭装置必须有合适的垫圈； </a:t>
            </a:r>
            <a:endParaRPr lang="zh-CN" altLang="en-US" sz="2000" b="1" dirty="0"/>
          </a:p>
          <a:p>
            <a:pPr marL="457200" lvl="1" indent="0" eaLnBrk="1" hangingPunct="1">
              <a:lnSpc>
                <a:spcPct val="85000"/>
              </a:lnSpc>
              <a:spcBef>
                <a:spcPct val="0"/>
              </a:spcBef>
              <a:buClrTx/>
              <a:buSzTx/>
              <a:buFontTx/>
              <a:buNone/>
            </a:pPr>
            <a:r>
              <a:rPr lang="zh-CN" altLang="en-US" sz="2000" b="1" dirty="0"/>
              <a:t>   （</a:t>
            </a:r>
            <a:r>
              <a:rPr lang="en-US" altLang="zh-CN" sz="2000" b="1" dirty="0"/>
              <a:t>4</a:t>
            </a:r>
            <a:r>
              <a:rPr lang="zh-CN" altLang="en-US" sz="2000" b="1" dirty="0"/>
              <a:t>）包装内的爆炸物质和物品，包括内容器，必须衬垫妥实，在运输中不得发生危险性移动。 </a:t>
            </a:r>
            <a:endParaRPr lang="zh-CN" altLang="en-US" sz="2000" b="1" dirty="0"/>
          </a:p>
          <a:p>
            <a:pPr marL="457200" lvl="1" indent="0" eaLnBrk="1" hangingPunct="1">
              <a:lnSpc>
                <a:spcPct val="85000"/>
              </a:lnSpc>
              <a:spcBef>
                <a:spcPct val="0"/>
              </a:spcBef>
              <a:buClrTx/>
              <a:buSzTx/>
              <a:buFontTx/>
              <a:buNone/>
            </a:pPr>
            <a:r>
              <a:rPr lang="zh-CN" altLang="en-US" sz="2000" b="1" dirty="0"/>
              <a:t>   （</a:t>
            </a:r>
            <a:r>
              <a:rPr lang="en-US" altLang="zh-CN" sz="2000" b="1" dirty="0"/>
              <a:t>5</a:t>
            </a:r>
            <a:r>
              <a:rPr lang="zh-CN" altLang="en-US" sz="2000" b="1" dirty="0"/>
              <a:t>）盛装有对外部电磁辐射敏感的电引发装置的爆炸物品，包装应具备防止所装物品受外部电磁辐射源影响的功能。 </a:t>
            </a:r>
            <a:endParaRPr lang="zh-CN" altLang="en-US" sz="2000" b="1" dirty="0"/>
          </a:p>
        </p:txBody>
      </p:sp>
      <p:sp>
        <p:nvSpPr>
          <p:cNvPr id="404491" name="Rectangle 11"/>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4491"/>
                                        </p:tgtEl>
                                        <p:attrNameLst>
                                          <p:attrName>style.visibility</p:attrName>
                                        </p:attrNameLst>
                                      </p:cBhvr>
                                      <p:to>
                                        <p:strVal val="visible"/>
                                      </p:to>
                                    </p:set>
                                    <p:anim calcmode="lin" valueType="num">
                                      <p:cBhvr additive="base">
                                        <p:cTn id="7" dur="500" fill="hold"/>
                                        <p:tgtEl>
                                          <p:spTgt spid="404491"/>
                                        </p:tgtEl>
                                        <p:attrNameLst>
                                          <p:attrName>ppt_x</p:attrName>
                                        </p:attrNameLst>
                                      </p:cBhvr>
                                      <p:tavLst>
                                        <p:tav tm="0">
                                          <p:val>
                                            <p:strVal val="0-#ppt_w/2"/>
                                          </p:val>
                                        </p:tav>
                                        <p:tav tm="100000">
                                          <p:val>
                                            <p:strVal val="#ppt_x"/>
                                          </p:val>
                                        </p:tav>
                                      </p:tavLst>
                                    </p:anim>
                                    <p:anim calcmode="lin" valueType="num">
                                      <p:cBhvr additive="base">
                                        <p:cTn id="8" dur="500" fill="hold"/>
                                        <p:tgtEl>
                                          <p:spTgt spid="4044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91"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7763" name="Text Box 1034"/>
          <p:cNvSpPr txBox="1"/>
          <p:nvPr/>
        </p:nvSpPr>
        <p:spPr>
          <a:xfrm>
            <a:off x="990600" y="1219200"/>
            <a:ext cx="6248400" cy="7874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90000"/>
              </a:lnSpc>
              <a:spcBef>
                <a:spcPct val="0"/>
              </a:spcBef>
              <a:buClrTx/>
              <a:buSzTx/>
              <a:buFontTx/>
              <a:buNone/>
            </a:pPr>
            <a:r>
              <a:rPr lang="en-US" altLang="zh-CN" sz="2400" b="1" dirty="0"/>
              <a:t>4</a:t>
            </a:r>
            <a:r>
              <a:rPr lang="zh-CN" altLang="en-US" sz="2400" b="1" dirty="0"/>
              <a:t>、包装标志</a:t>
            </a:r>
            <a:endParaRPr lang="zh-CN" altLang="en-US" sz="2400" b="1" dirty="0"/>
          </a:p>
          <a:p>
            <a:pPr marL="0" lvl="0" indent="0">
              <a:lnSpc>
                <a:spcPct val="90000"/>
              </a:lnSpc>
              <a:spcBef>
                <a:spcPct val="30000"/>
              </a:spcBef>
              <a:buClrTx/>
              <a:buSzTx/>
              <a:buFontTx/>
              <a:buNone/>
            </a:pPr>
            <a:r>
              <a:rPr lang="zh-CN" altLang="en-US" b="1" dirty="0"/>
              <a:t>   ★ 包装储运图示标志     </a:t>
            </a:r>
            <a:endParaRPr lang="zh-CN" altLang="en-US" b="1" dirty="0"/>
          </a:p>
        </p:txBody>
      </p:sp>
      <p:pic>
        <p:nvPicPr>
          <p:cNvPr id="117764" name="Picture 1062"/>
          <p:cNvPicPr>
            <a:picLocks noChangeAspect="1"/>
          </p:cNvPicPr>
          <p:nvPr/>
        </p:nvPicPr>
        <p:blipFill>
          <a:blip r:embed="rId1"/>
          <a:stretch>
            <a:fillRect/>
          </a:stretch>
        </p:blipFill>
        <p:spPr>
          <a:xfrm>
            <a:off x="1828800" y="2362200"/>
            <a:ext cx="895350" cy="1106488"/>
          </a:xfrm>
          <a:prstGeom prst="rect">
            <a:avLst/>
          </a:prstGeom>
          <a:noFill/>
          <a:ln w="9525">
            <a:noFill/>
          </a:ln>
        </p:spPr>
      </p:pic>
      <p:pic>
        <p:nvPicPr>
          <p:cNvPr id="117765" name="Picture 1063"/>
          <p:cNvPicPr>
            <a:picLocks noChangeAspect="1"/>
          </p:cNvPicPr>
          <p:nvPr/>
        </p:nvPicPr>
        <p:blipFill>
          <a:blip r:embed="rId2"/>
          <a:stretch>
            <a:fillRect/>
          </a:stretch>
        </p:blipFill>
        <p:spPr>
          <a:xfrm>
            <a:off x="3527425" y="4864100"/>
            <a:ext cx="892175" cy="1098550"/>
          </a:xfrm>
          <a:prstGeom prst="rect">
            <a:avLst/>
          </a:prstGeom>
          <a:noFill/>
          <a:ln w="9525">
            <a:noFill/>
          </a:ln>
        </p:spPr>
      </p:pic>
      <p:pic>
        <p:nvPicPr>
          <p:cNvPr id="117766" name="Picture 1064"/>
          <p:cNvPicPr>
            <a:picLocks noChangeAspect="1"/>
          </p:cNvPicPr>
          <p:nvPr/>
        </p:nvPicPr>
        <p:blipFill>
          <a:blip r:embed="rId3"/>
          <a:stretch>
            <a:fillRect/>
          </a:stretch>
        </p:blipFill>
        <p:spPr>
          <a:xfrm>
            <a:off x="5227638" y="4864100"/>
            <a:ext cx="892175" cy="1098550"/>
          </a:xfrm>
          <a:prstGeom prst="rect">
            <a:avLst/>
          </a:prstGeom>
          <a:noFill/>
          <a:ln w="9525">
            <a:noFill/>
          </a:ln>
        </p:spPr>
      </p:pic>
      <p:pic>
        <p:nvPicPr>
          <p:cNvPr id="117767" name="Picture 1065"/>
          <p:cNvPicPr>
            <a:picLocks noChangeAspect="1"/>
          </p:cNvPicPr>
          <p:nvPr/>
        </p:nvPicPr>
        <p:blipFill>
          <a:blip r:embed="rId4"/>
          <a:stretch>
            <a:fillRect/>
          </a:stretch>
        </p:blipFill>
        <p:spPr>
          <a:xfrm>
            <a:off x="6864350" y="4864100"/>
            <a:ext cx="890588" cy="1098550"/>
          </a:xfrm>
          <a:prstGeom prst="rect">
            <a:avLst/>
          </a:prstGeom>
          <a:noFill/>
          <a:ln w="9525">
            <a:noFill/>
          </a:ln>
        </p:spPr>
      </p:pic>
      <p:pic>
        <p:nvPicPr>
          <p:cNvPr id="117768" name="Picture 1066"/>
          <p:cNvPicPr>
            <a:picLocks noChangeAspect="1"/>
          </p:cNvPicPr>
          <p:nvPr/>
        </p:nvPicPr>
        <p:blipFill>
          <a:blip r:embed="rId5"/>
          <a:stretch>
            <a:fillRect/>
          </a:stretch>
        </p:blipFill>
        <p:spPr>
          <a:xfrm>
            <a:off x="3527425" y="2362200"/>
            <a:ext cx="892175" cy="1100138"/>
          </a:xfrm>
          <a:prstGeom prst="rect">
            <a:avLst/>
          </a:prstGeom>
          <a:noFill/>
          <a:ln w="9525">
            <a:noFill/>
          </a:ln>
        </p:spPr>
      </p:pic>
      <p:pic>
        <p:nvPicPr>
          <p:cNvPr id="117769" name="Picture 1067"/>
          <p:cNvPicPr>
            <a:picLocks noChangeAspect="1"/>
          </p:cNvPicPr>
          <p:nvPr/>
        </p:nvPicPr>
        <p:blipFill>
          <a:blip r:embed="rId6"/>
          <a:stretch>
            <a:fillRect/>
          </a:stretch>
        </p:blipFill>
        <p:spPr>
          <a:xfrm>
            <a:off x="5227638" y="2362200"/>
            <a:ext cx="890587" cy="1100138"/>
          </a:xfrm>
          <a:prstGeom prst="rect">
            <a:avLst/>
          </a:prstGeom>
          <a:noFill/>
          <a:ln w="9525">
            <a:noFill/>
          </a:ln>
        </p:spPr>
      </p:pic>
      <p:pic>
        <p:nvPicPr>
          <p:cNvPr id="117770" name="Picture 1068"/>
          <p:cNvPicPr>
            <a:picLocks noChangeAspect="1"/>
          </p:cNvPicPr>
          <p:nvPr/>
        </p:nvPicPr>
        <p:blipFill>
          <a:blip r:embed="rId7"/>
          <a:stretch>
            <a:fillRect/>
          </a:stretch>
        </p:blipFill>
        <p:spPr>
          <a:xfrm>
            <a:off x="6864350" y="2362200"/>
            <a:ext cx="892175" cy="1100138"/>
          </a:xfrm>
          <a:prstGeom prst="rect">
            <a:avLst/>
          </a:prstGeom>
          <a:noFill/>
          <a:ln w="9525">
            <a:noFill/>
          </a:ln>
        </p:spPr>
      </p:pic>
      <p:pic>
        <p:nvPicPr>
          <p:cNvPr id="117771" name="Picture 1069"/>
          <p:cNvPicPr>
            <a:picLocks noChangeAspect="1"/>
          </p:cNvPicPr>
          <p:nvPr/>
        </p:nvPicPr>
        <p:blipFill>
          <a:blip r:embed="rId8"/>
          <a:stretch>
            <a:fillRect/>
          </a:stretch>
        </p:blipFill>
        <p:spPr>
          <a:xfrm>
            <a:off x="1828800" y="3584575"/>
            <a:ext cx="890588" cy="1098550"/>
          </a:xfrm>
          <a:prstGeom prst="rect">
            <a:avLst/>
          </a:prstGeom>
          <a:noFill/>
          <a:ln w="9525">
            <a:noFill/>
          </a:ln>
        </p:spPr>
      </p:pic>
      <p:pic>
        <p:nvPicPr>
          <p:cNvPr id="117772" name="Picture 1070"/>
          <p:cNvPicPr>
            <a:picLocks noChangeAspect="1"/>
          </p:cNvPicPr>
          <p:nvPr/>
        </p:nvPicPr>
        <p:blipFill>
          <a:blip r:embed="rId9"/>
          <a:stretch>
            <a:fillRect/>
          </a:stretch>
        </p:blipFill>
        <p:spPr>
          <a:xfrm>
            <a:off x="3527425" y="3584575"/>
            <a:ext cx="892175" cy="1098550"/>
          </a:xfrm>
          <a:prstGeom prst="rect">
            <a:avLst/>
          </a:prstGeom>
          <a:noFill/>
          <a:ln w="9525">
            <a:noFill/>
          </a:ln>
        </p:spPr>
      </p:pic>
      <p:pic>
        <p:nvPicPr>
          <p:cNvPr id="117773" name="Picture 1071"/>
          <p:cNvPicPr>
            <a:picLocks noChangeAspect="1"/>
          </p:cNvPicPr>
          <p:nvPr/>
        </p:nvPicPr>
        <p:blipFill>
          <a:blip r:embed="rId10"/>
          <a:stretch>
            <a:fillRect/>
          </a:stretch>
        </p:blipFill>
        <p:spPr>
          <a:xfrm>
            <a:off x="5227638" y="3584575"/>
            <a:ext cx="893762" cy="1098550"/>
          </a:xfrm>
          <a:prstGeom prst="rect">
            <a:avLst/>
          </a:prstGeom>
          <a:noFill/>
          <a:ln w="9525">
            <a:noFill/>
          </a:ln>
        </p:spPr>
      </p:pic>
      <p:pic>
        <p:nvPicPr>
          <p:cNvPr id="117774" name="Picture 1072"/>
          <p:cNvPicPr>
            <a:picLocks noChangeAspect="1"/>
          </p:cNvPicPr>
          <p:nvPr/>
        </p:nvPicPr>
        <p:blipFill>
          <a:blip r:embed="rId11"/>
          <a:stretch>
            <a:fillRect/>
          </a:stretch>
        </p:blipFill>
        <p:spPr>
          <a:xfrm>
            <a:off x="6864350" y="3584575"/>
            <a:ext cx="890588" cy="1098550"/>
          </a:xfrm>
          <a:prstGeom prst="rect">
            <a:avLst/>
          </a:prstGeom>
          <a:noFill/>
          <a:ln w="9525">
            <a:noFill/>
          </a:ln>
        </p:spPr>
      </p:pic>
      <p:pic>
        <p:nvPicPr>
          <p:cNvPr id="117775" name="Picture 1073"/>
          <p:cNvPicPr>
            <a:picLocks noChangeAspect="1"/>
          </p:cNvPicPr>
          <p:nvPr/>
        </p:nvPicPr>
        <p:blipFill>
          <a:blip r:embed="rId12"/>
          <a:stretch>
            <a:fillRect/>
          </a:stretch>
        </p:blipFill>
        <p:spPr>
          <a:xfrm>
            <a:off x="1828800" y="4864100"/>
            <a:ext cx="892175" cy="1100138"/>
          </a:xfrm>
          <a:prstGeom prst="rect">
            <a:avLst/>
          </a:prstGeom>
          <a:noFill/>
          <a:ln w="9525">
            <a:noFill/>
          </a:ln>
        </p:spPr>
      </p:pic>
      <p:sp>
        <p:nvSpPr>
          <p:cNvPr id="405554" name="Rectangle 1074"/>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5554"/>
                                        </p:tgtEl>
                                        <p:attrNameLst>
                                          <p:attrName>style.visibility</p:attrName>
                                        </p:attrNameLst>
                                      </p:cBhvr>
                                      <p:to>
                                        <p:strVal val="visible"/>
                                      </p:to>
                                    </p:set>
                                    <p:anim calcmode="lin" valueType="num">
                                      <p:cBhvr additive="base">
                                        <p:cTn id="7" dur="500" fill="hold"/>
                                        <p:tgtEl>
                                          <p:spTgt spid="405554"/>
                                        </p:tgtEl>
                                        <p:attrNameLst>
                                          <p:attrName>ppt_x</p:attrName>
                                        </p:attrNameLst>
                                      </p:cBhvr>
                                      <p:tavLst>
                                        <p:tav tm="0">
                                          <p:val>
                                            <p:strVal val="0-#ppt_w/2"/>
                                          </p:val>
                                        </p:tav>
                                        <p:tav tm="100000">
                                          <p:val>
                                            <p:strVal val="#ppt_x"/>
                                          </p:val>
                                        </p:tav>
                                      </p:tavLst>
                                    </p:anim>
                                    <p:anim calcmode="lin" valueType="num">
                                      <p:cBhvr additive="base">
                                        <p:cTn id="8" dur="500" fill="hold"/>
                                        <p:tgtEl>
                                          <p:spTgt spid="4055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5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8787" name="Text Box 10"/>
          <p:cNvSpPr txBox="1"/>
          <p:nvPr/>
        </p:nvSpPr>
        <p:spPr>
          <a:xfrm>
            <a:off x="1066800" y="1066800"/>
            <a:ext cx="3406775" cy="606425"/>
          </a:xfrm>
          <a:prstGeom prst="rect">
            <a:avLst/>
          </a:prstGeom>
          <a:noFill/>
          <a:ln w="9525">
            <a:noFill/>
          </a:ln>
        </p:spPr>
        <p:txBody>
          <a:bodyPr lIns="96661" tIns="48331" rIns="96661" bIns="48331">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defTabSz="967105">
              <a:lnSpc>
                <a:spcPct val="140000"/>
              </a:lnSpc>
              <a:spcBef>
                <a:spcPct val="0"/>
              </a:spcBef>
              <a:buClrTx/>
              <a:buSzTx/>
              <a:buFontTx/>
              <a:buNone/>
            </a:pPr>
            <a:r>
              <a:rPr lang="en-US" altLang="zh-CN" sz="2400" b="1" dirty="0">
                <a:latin typeface="Times New Roman" panose="02020603050405020304" pitchFamily="18" charset="0"/>
              </a:rPr>
              <a:t>★</a:t>
            </a:r>
            <a:r>
              <a:rPr lang="zh-CN" altLang="en-US" sz="2400" b="1" dirty="0">
                <a:latin typeface="隶书" pitchFamily="49" charset="-122"/>
              </a:rPr>
              <a:t>危险货物包装标志</a:t>
            </a:r>
            <a:endParaRPr lang="zh-CN" altLang="en-US" sz="2400" b="1" dirty="0">
              <a:latin typeface="Times New Roman" panose="02020603050405020304" pitchFamily="18" charset="0"/>
            </a:endParaRPr>
          </a:p>
        </p:txBody>
      </p:sp>
      <p:pic>
        <p:nvPicPr>
          <p:cNvPr id="118788" name="Picture 11"/>
          <p:cNvPicPr>
            <a:picLocks noChangeAspect="1"/>
          </p:cNvPicPr>
          <p:nvPr/>
        </p:nvPicPr>
        <p:blipFill>
          <a:blip r:embed="rId1"/>
          <a:stretch>
            <a:fillRect/>
          </a:stretch>
        </p:blipFill>
        <p:spPr>
          <a:xfrm>
            <a:off x="1508125" y="1828800"/>
            <a:ext cx="1435100" cy="1368425"/>
          </a:xfrm>
          <a:prstGeom prst="rect">
            <a:avLst/>
          </a:prstGeom>
          <a:noFill/>
          <a:ln w="9525">
            <a:noFill/>
          </a:ln>
        </p:spPr>
      </p:pic>
      <p:pic>
        <p:nvPicPr>
          <p:cNvPr id="118789" name="Picture 12"/>
          <p:cNvPicPr>
            <a:picLocks noChangeAspect="1"/>
          </p:cNvPicPr>
          <p:nvPr/>
        </p:nvPicPr>
        <p:blipFill>
          <a:blip r:embed="rId2"/>
          <a:stretch>
            <a:fillRect/>
          </a:stretch>
        </p:blipFill>
        <p:spPr>
          <a:xfrm>
            <a:off x="1447800" y="3249613"/>
            <a:ext cx="1435100" cy="1368425"/>
          </a:xfrm>
          <a:prstGeom prst="rect">
            <a:avLst/>
          </a:prstGeom>
          <a:noFill/>
          <a:ln w="9525">
            <a:noFill/>
          </a:ln>
        </p:spPr>
      </p:pic>
      <p:pic>
        <p:nvPicPr>
          <p:cNvPr id="118790" name="Picture 13"/>
          <p:cNvPicPr>
            <a:picLocks noChangeAspect="1"/>
          </p:cNvPicPr>
          <p:nvPr/>
        </p:nvPicPr>
        <p:blipFill>
          <a:blip r:embed="rId3"/>
          <a:stretch>
            <a:fillRect/>
          </a:stretch>
        </p:blipFill>
        <p:spPr>
          <a:xfrm>
            <a:off x="1447800" y="4670425"/>
            <a:ext cx="1435100" cy="1370013"/>
          </a:xfrm>
          <a:prstGeom prst="rect">
            <a:avLst/>
          </a:prstGeom>
          <a:noFill/>
          <a:ln w="9525">
            <a:noFill/>
          </a:ln>
        </p:spPr>
      </p:pic>
      <p:pic>
        <p:nvPicPr>
          <p:cNvPr id="118791" name="Picture 14"/>
          <p:cNvPicPr>
            <a:picLocks noChangeAspect="1"/>
          </p:cNvPicPr>
          <p:nvPr/>
        </p:nvPicPr>
        <p:blipFill>
          <a:blip r:embed="rId4"/>
          <a:stretch>
            <a:fillRect/>
          </a:stretch>
        </p:blipFill>
        <p:spPr>
          <a:xfrm>
            <a:off x="3117850" y="1828800"/>
            <a:ext cx="1436688" cy="1368425"/>
          </a:xfrm>
          <a:prstGeom prst="rect">
            <a:avLst/>
          </a:prstGeom>
          <a:noFill/>
          <a:ln w="9525">
            <a:noFill/>
          </a:ln>
        </p:spPr>
      </p:pic>
      <p:pic>
        <p:nvPicPr>
          <p:cNvPr id="118792" name="Picture 15"/>
          <p:cNvPicPr>
            <a:picLocks noChangeAspect="1"/>
          </p:cNvPicPr>
          <p:nvPr/>
        </p:nvPicPr>
        <p:blipFill>
          <a:blip r:embed="rId5"/>
          <a:stretch>
            <a:fillRect/>
          </a:stretch>
        </p:blipFill>
        <p:spPr>
          <a:xfrm>
            <a:off x="3117850" y="3249613"/>
            <a:ext cx="1436688" cy="1368425"/>
          </a:xfrm>
          <a:prstGeom prst="rect">
            <a:avLst/>
          </a:prstGeom>
          <a:noFill/>
          <a:ln w="9525">
            <a:noFill/>
          </a:ln>
        </p:spPr>
      </p:pic>
      <p:pic>
        <p:nvPicPr>
          <p:cNvPr id="118793" name="Picture 16"/>
          <p:cNvPicPr>
            <a:picLocks noChangeAspect="1"/>
          </p:cNvPicPr>
          <p:nvPr/>
        </p:nvPicPr>
        <p:blipFill>
          <a:blip r:embed="rId6"/>
          <a:stretch>
            <a:fillRect/>
          </a:stretch>
        </p:blipFill>
        <p:spPr>
          <a:xfrm>
            <a:off x="3059113" y="4670425"/>
            <a:ext cx="1435100" cy="1370013"/>
          </a:xfrm>
          <a:prstGeom prst="rect">
            <a:avLst/>
          </a:prstGeom>
          <a:noFill/>
          <a:ln w="9525">
            <a:noFill/>
          </a:ln>
        </p:spPr>
      </p:pic>
      <p:pic>
        <p:nvPicPr>
          <p:cNvPr id="118794" name="Picture 17"/>
          <p:cNvPicPr>
            <a:picLocks noChangeAspect="1"/>
          </p:cNvPicPr>
          <p:nvPr/>
        </p:nvPicPr>
        <p:blipFill>
          <a:blip r:embed="rId7"/>
          <a:stretch>
            <a:fillRect/>
          </a:stretch>
        </p:blipFill>
        <p:spPr>
          <a:xfrm>
            <a:off x="4608513" y="1828800"/>
            <a:ext cx="1436687" cy="1368425"/>
          </a:xfrm>
          <a:prstGeom prst="rect">
            <a:avLst/>
          </a:prstGeom>
          <a:noFill/>
          <a:ln w="9525">
            <a:noFill/>
          </a:ln>
        </p:spPr>
      </p:pic>
      <p:pic>
        <p:nvPicPr>
          <p:cNvPr id="118795" name="Picture 18"/>
          <p:cNvPicPr>
            <a:picLocks noChangeAspect="1"/>
          </p:cNvPicPr>
          <p:nvPr/>
        </p:nvPicPr>
        <p:blipFill>
          <a:blip r:embed="rId8"/>
          <a:stretch>
            <a:fillRect/>
          </a:stretch>
        </p:blipFill>
        <p:spPr>
          <a:xfrm>
            <a:off x="4608513" y="3249613"/>
            <a:ext cx="1436687" cy="1368425"/>
          </a:xfrm>
          <a:prstGeom prst="rect">
            <a:avLst/>
          </a:prstGeom>
          <a:noFill/>
          <a:ln w="9525">
            <a:noFill/>
          </a:ln>
        </p:spPr>
      </p:pic>
      <p:pic>
        <p:nvPicPr>
          <p:cNvPr id="118796" name="Picture 19"/>
          <p:cNvPicPr>
            <a:picLocks noChangeAspect="1"/>
          </p:cNvPicPr>
          <p:nvPr/>
        </p:nvPicPr>
        <p:blipFill>
          <a:blip r:embed="rId9"/>
          <a:stretch>
            <a:fillRect/>
          </a:stretch>
        </p:blipFill>
        <p:spPr>
          <a:xfrm>
            <a:off x="4608513" y="4670425"/>
            <a:ext cx="1436687" cy="1370013"/>
          </a:xfrm>
          <a:prstGeom prst="rect">
            <a:avLst/>
          </a:prstGeom>
          <a:noFill/>
          <a:ln w="9525">
            <a:noFill/>
          </a:ln>
        </p:spPr>
      </p:pic>
      <p:pic>
        <p:nvPicPr>
          <p:cNvPr id="118797" name="Picture 20"/>
          <p:cNvPicPr>
            <a:picLocks noChangeAspect="1"/>
          </p:cNvPicPr>
          <p:nvPr/>
        </p:nvPicPr>
        <p:blipFill>
          <a:blip r:embed="rId10"/>
          <a:stretch>
            <a:fillRect/>
          </a:stretch>
        </p:blipFill>
        <p:spPr>
          <a:xfrm>
            <a:off x="6159500" y="1828800"/>
            <a:ext cx="1435100" cy="1368425"/>
          </a:xfrm>
          <a:prstGeom prst="rect">
            <a:avLst/>
          </a:prstGeom>
          <a:noFill/>
          <a:ln w="9525">
            <a:noFill/>
          </a:ln>
        </p:spPr>
      </p:pic>
      <p:pic>
        <p:nvPicPr>
          <p:cNvPr id="118798" name="Picture 21"/>
          <p:cNvPicPr>
            <a:picLocks noChangeAspect="1"/>
          </p:cNvPicPr>
          <p:nvPr/>
        </p:nvPicPr>
        <p:blipFill>
          <a:blip r:embed="rId11"/>
          <a:stretch>
            <a:fillRect/>
          </a:stretch>
        </p:blipFill>
        <p:spPr>
          <a:xfrm>
            <a:off x="6219825" y="3192463"/>
            <a:ext cx="1435100" cy="1370012"/>
          </a:xfrm>
          <a:prstGeom prst="rect">
            <a:avLst/>
          </a:prstGeom>
          <a:noFill/>
          <a:ln w="9525">
            <a:noFill/>
          </a:ln>
        </p:spPr>
      </p:pic>
      <p:pic>
        <p:nvPicPr>
          <p:cNvPr id="118799" name="Picture 22"/>
          <p:cNvPicPr>
            <a:picLocks noChangeAspect="1"/>
          </p:cNvPicPr>
          <p:nvPr/>
        </p:nvPicPr>
        <p:blipFill>
          <a:blip r:embed="rId12"/>
          <a:stretch>
            <a:fillRect/>
          </a:stretch>
        </p:blipFill>
        <p:spPr>
          <a:xfrm>
            <a:off x="6159500" y="4670425"/>
            <a:ext cx="1435100" cy="1370013"/>
          </a:xfrm>
          <a:prstGeom prst="rect">
            <a:avLst/>
          </a:prstGeom>
          <a:noFill/>
          <a:ln w="9525">
            <a:noFill/>
          </a:ln>
        </p:spPr>
      </p:pic>
      <p:sp>
        <p:nvSpPr>
          <p:cNvPr id="406551" name="Rectangle 23"/>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6551"/>
                                        </p:tgtEl>
                                        <p:attrNameLst>
                                          <p:attrName>style.visibility</p:attrName>
                                        </p:attrNameLst>
                                      </p:cBhvr>
                                      <p:to>
                                        <p:strVal val="visible"/>
                                      </p:to>
                                    </p:set>
                                    <p:anim calcmode="lin" valueType="num">
                                      <p:cBhvr additive="base">
                                        <p:cTn id="7" dur="500" fill="hold"/>
                                        <p:tgtEl>
                                          <p:spTgt spid="406551"/>
                                        </p:tgtEl>
                                        <p:attrNameLst>
                                          <p:attrName>ppt_x</p:attrName>
                                        </p:attrNameLst>
                                      </p:cBhvr>
                                      <p:tavLst>
                                        <p:tav tm="0">
                                          <p:val>
                                            <p:strVal val="0-#ppt_w/2"/>
                                          </p:val>
                                        </p:tav>
                                        <p:tav tm="100000">
                                          <p:val>
                                            <p:strVal val="#ppt_x"/>
                                          </p:val>
                                        </p:tav>
                                      </p:tavLst>
                                    </p:anim>
                                    <p:anim calcmode="lin" valueType="num">
                                      <p:cBhvr additive="base">
                                        <p:cTn id="8" dur="500" fill="hold"/>
                                        <p:tgtEl>
                                          <p:spTgt spid="4065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5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19811" name="Text Box 10"/>
          <p:cNvSpPr txBox="1"/>
          <p:nvPr/>
        </p:nvSpPr>
        <p:spPr>
          <a:xfrm>
            <a:off x="900113" y="1268413"/>
            <a:ext cx="3200400" cy="606425"/>
          </a:xfrm>
          <a:prstGeom prst="rect">
            <a:avLst/>
          </a:prstGeom>
          <a:noFill/>
          <a:ln w="9525">
            <a:noFill/>
          </a:ln>
        </p:spPr>
        <p:txBody>
          <a:bodyPr lIns="96661" tIns="48331" rIns="96661" bIns="48331">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defTabSz="967105">
              <a:lnSpc>
                <a:spcPct val="140000"/>
              </a:lnSpc>
              <a:spcBef>
                <a:spcPct val="0"/>
              </a:spcBef>
              <a:buClrTx/>
              <a:buSzTx/>
              <a:buFontTx/>
              <a:buNone/>
            </a:pPr>
            <a:r>
              <a:rPr lang="en-US" altLang="zh-CN" sz="2400" b="1" dirty="0">
                <a:latin typeface="Times New Roman" panose="02020603050405020304" pitchFamily="18" charset="0"/>
              </a:rPr>
              <a:t>★</a:t>
            </a:r>
            <a:r>
              <a:rPr lang="zh-CN" altLang="en-US" sz="2400" b="1" dirty="0">
                <a:latin typeface="隶书" pitchFamily="49" charset="-122"/>
              </a:rPr>
              <a:t>危险货物包装标志</a:t>
            </a:r>
            <a:endParaRPr lang="zh-CN" altLang="en-US" sz="2400" b="1" dirty="0">
              <a:latin typeface="隶书" pitchFamily="49" charset="-122"/>
            </a:endParaRPr>
          </a:p>
        </p:txBody>
      </p:sp>
      <p:pic>
        <p:nvPicPr>
          <p:cNvPr id="119812" name="Picture 11"/>
          <p:cNvPicPr>
            <a:picLocks noChangeAspect="1"/>
          </p:cNvPicPr>
          <p:nvPr/>
        </p:nvPicPr>
        <p:blipFill>
          <a:blip r:embed="rId1"/>
          <a:stretch>
            <a:fillRect/>
          </a:stretch>
        </p:blipFill>
        <p:spPr>
          <a:xfrm>
            <a:off x="1697038" y="1885950"/>
            <a:ext cx="1455737" cy="1463675"/>
          </a:xfrm>
          <a:prstGeom prst="rect">
            <a:avLst/>
          </a:prstGeom>
          <a:noFill/>
          <a:ln w="9525">
            <a:noFill/>
          </a:ln>
        </p:spPr>
      </p:pic>
      <p:pic>
        <p:nvPicPr>
          <p:cNvPr id="119813" name="Picture 12"/>
          <p:cNvPicPr>
            <a:picLocks noChangeAspect="1"/>
          </p:cNvPicPr>
          <p:nvPr/>
        </p:nvPicPr>
        <p:blipFill>
          <a:blip r:embed="rId2"/>
          <a:stretch>
            <a:fillRect/>
          </a:stretch>
        </p:blipFill>
        <p:spPr>
          <a:xfrm>
            <a:off x="1697038" y="3344863"/>
            <a:ext cx="1455737" cy="1465262"/>
          </a:xfrm>
          <a:prstGeom prst="rect">
            <a:avLst/>
          </a:prstGeom>
          <a:noFill/>
          <a:ln w="9525">
            <a:noFill/>
          </a:ln>
        </p:spPr>
      </p:pic>
      <p:pic>
        <p:nvPicPr>
          <p:cNvPr id="119814" name="Picture 13"/>
          <p:cNvPicPr>
            <a:picLocks noChangeAspect="1"/>
          </p:cNvPicPr>
          <p:nvPr/>
        </p:nvPicPr>
        <p:blipFill>
          <a:blip r:embed="rId3"/>
          <a:stretch>
            <a:fillRect/>
          </a:stretch>
        </p:blipFill>
        <p:spPr>
          <a:xfrm>
            <a:off x="1692275" y="4954588"/>
            <a:ext cx="1455738" cy="1465262"/>
          </a:xfrm>
          <a:prstGeom prst="rect">
            <a:avLst/>
          </a:prstGeom>
          <a:noFill/>
          <a:ln w="9525">
            <a:noFill/>
          </a:ln>
        </p:spPr>
      </p:pic>
      <p:pic>
        <p:nvPicPr>
          <p:cNvPr id="119815" name="Picture 14"/>
          <p:cNvPicPr>
            <a:picLocks noChangeAspect="1"/>
          </p:cNvPicPr>
          <p:nvPr/>
        </p:nvPicPr>
        <p:blipFill>
          <a:blip r:embed="rId4"/>
          <a:stretch>
            <a:fillRect/>
          </a:stretch>
        </p:blipFill>
        <p:spPr>
          <a:xfrm>
            <a:off x="3873500" y="1885950"/>
            <a:ext cx="1455738" cy="1463675"/>
          </a:xfrm>
          <a:prstGeom prst="rect">
            <a:avLst/>
          </a:prstGeom>
          <a:noFill/>
          <a:ln w="9525">
            <a:noFill/>
          </a:ln>
        </p:spPr>
      </p:pic>
      <p:pic>
        <p:nvPicPr>
          <p:cNvPr id="119816" name="Picture 15"/>
          <p:cNvPicPr>
            <a:picLocks noChangeAspect="1"/>
          </p:cNvPicPr>
          <p:nvPr/>
        </p:nvPicPr>
        <p:blipFill>
          <a:blip r:embed="rId5"/>
          <a:stretch>
            <a:fillRect/>
          </a:stretch>
        </p:blipFill>
        <p:spPr>
          <a:xfrm>
            <a:off x="3873500" y="3405188"/>
            <a:ext cx="1455738" cy="1466850"/>
          </a:xfrm>
          <a:prstGeom prst="rect">
            <a:avLst/>
          </a:prstGeom>
          <a:noFill/>
          <a:ln w="9525">
            <a:noFill/>
          </a:ln>
        </p:spPr>
      </p:pic>
      <p:pic>
        <p:nvPicPr>
          <p:cNvPr id="119817" name="Picture 16"/>
          <p:cNvPicPr>
            <a:picLocks noChangeAspect="1"/>
          </p:cNvPicPr>
          <p:nvPr/>
        </p:nvPicPr>
        <p:blipFill>
          <a:blip r:embed="rId6"/>
          <a:stretch>
            <a:fillRect/>
          </a:stretch>
        </p:blipFill>
        <p:spPr>
          <a:xfrm>
            <a:off x="3873500" y="4987925"/>
            <a:ext cx="1455738" cy="1465263"/>
          </a:xfrm>
          <a:prstGeom prst="rect">
            <a:avLst/>
          </a:prstGeom>
          <a:noFill/>
          <a:ln w="9525">
            <a:noFill/>
          </a:ln>
        </p:spPr>
      </p:pic>
      <p:pic>
        <p:nvPicPr>
          <p:cNvPr id="119818" name="Picture 17"/>
          <p:cNvPicPr>
            <a:picLocks noChangeAspect="1"/>
          </p:cNvPicPr>
          <p:nvPr/>
        </p:nvPicPr>
        <p:blipFill>
          <a:blip r:embed="rId7"/>
          <a:stretch>
            <a:fillRect/>
          </a:stretch>
        </p:blipFill>
        <p:spPr>
          <a:xfrm>
            <a:off x="5929313" y="1885950"/>
            <a:ext cx="1454150" cy="1463675"/>
          </a:xfrm>
          <a:prstGeom prst="rect">
            <a:avLst/>
          </a:prstGeom>
          <a:noFill/>
          <a:ln w="9525">
            <a:noFill/>
          </a:ln>
        </p:spPr>
      </p:pic>
      <p:pic>
        <p:nvPicPr>
          <p:cNvPr id="119819" name="Picture 18"/>
          <p:cNvPicPr>
            <a:picLocks noChangeAspect="1"/>
          </p:cNvPicPr>
          <p:nvPr/>
        </p:nvPicPr>
        <p:blipFill>
          <a:blip r:embed="rId8"/>
          <a:stretch>
            <a:fillRect/>
          </a:stretch>
        </p:blipFill>
        <p:spPr>
          <a:xfrm>
            <a:off x="5989638" y="3467100"/>
            <a:ext cx="1455737" cy="1465263"/>
          </a:xfrm>
          <a:prstGeom prst="rect">
            <a:avLst/>
          </a:prstGeom>
          <a:noFill/>
          <a:ln w="9525">
            <a:noFill/>
          </a:ln>
        </p:spPr>
      </p:pic>
      <p:pic>
        <p:nvPicPr>
          <p:cNvPr id="119820" name="Picture 19"/>
          <p:cNvPicPr>
            <a:picLocks noChangeAspect="1"/>
          </p:cNvPicPr>
          <p:nvPr/>
        </p:nvPicPr>
        <p:blipFill>
          <a:blip r:embed="rId9"/>
          <a:stretch>
            <a:fillRect/>
          </a:stretch>
        </p:blipFill>
        <p:spPr>
          <a:xfrm>
            <a:off x="5989638" y="4986338"/>
            <a:ext cx="1455737" cy="1465262"/>
          </a:xfrm>
          <a:prstGeom prst="rect">
            <a:avLst/>
          </a:prstGeom>
          <a:noFill/>
          <a:ln w="9525">
            <a:noFill/>
          </a:ln>
        </p:spPr>
      </p:pic>
      <p:sp>
        <p:nvSpPr>
          <p:cNvPr id="407572" name="Rectangle 20"/>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7572"/>
                                        </p:tgtEl>
                                        <p:attrNameLst>
                                          <p:attrName>style.visibility</p:attrName>
                                        </p:attrNameLst>
                                      </p:cBhvr>
                                      <p:to>
                                        <p:strVal val="visible"/>
                                      </p:to>
                                    </p:set>
                                    <p:anim calcmode="lin" valueType="num">
                                      <p:cBhvr additive="base">
                                        <p:cTn id="7" dur="500" fill="hold"/>
                                        <p:tgtEl>
                                          <p:spTgt spid="407572"/>
                                        </p:tgtEl>
                                        <p:attrNameLst>
                                          <p:attrName>ppt_x</p:attrName>
                                        </p:attrNameLst>
                                      </p:cBhvr>
                                      <p:tavLst>
                                        <p:tav tm="0">
                                          <p:val>
                                            <p:strVal val="0-#ppt_w/2"/>
                                          </p:val>
                                        </p:tav>
                                        <p:tav tm="100000">
                                          <p:val>
                                            <p:strVal val="#ppt_x"/>
                                          </p:val>
                                        </p:tav>
                                      </p:tavLst>
                                    </p:anim>
                                    <p:anim calcmode="lin" valueType="num">
                                      <p:cBhvr additive="base">
                                        <p:cTn id="8" dur="500" fill="hold"/>
                                        <p:tgtEl>
                                          <p:spTgt spid="4075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7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20835" name="AutoShape 10"/>
          <p:cNvSpPr/>
          <p:nvPr/>
        </p:nvSpPr>
        <p:spPr>
          <a:xfrm>
            <a:off x="1447800" y="2505075"/>
            <a:ext cx="3200400" cy="2811463"/>
          </a:xfrm>
          <a:prstGeom prst="cube">
            <a:avLst>
              <a:gd name="adj" fmla="val 25000"/>
            </a:avLst>
          </a:prstGeom>
          <a:solidFill>
            <a:srgbClr val="666699"/>
          </a:solidFill>
          <a:ln w="9525" cap="flat" cmpd="sng">
            <a:solidFill>
              <a:schemeClr val="tx1"/>
            </a:solidFill>
            <a:prstDash val="solid"/>
            <a:miter/>
            <a:headEnd type="none" w="med" len="med"/>
            <a:tailEnd type="none" w="med" len="med"/>
          </a:ln>
        </p:spPr>
        <p:txBody>
          <a:bodyPr wrap="none" lIns="96661" tIns="48331" rIns="96661" bIns="48331"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defTabSz="967105">
              <a:lnSpc>
                <a:spcPct val="104000"/>
              </a:lnSpc>
              <a:spcBef>
                <a:spcPct val="0"/>
              </a:spcBef>
              <a:buClrTx/>
              <a:buSzTx/>
              <a:buFontTx/>
              <a:buNone/>
            </a:pPr>
            <a:endParaRPr lang="zh-CN" altLang="zh-CN" sz="2500" b="1" dirty="0">
              <a:latin typeface="Times New Roman" panose="02020603050405020304" pitchFamily="18" charset="0"/>
              <a:ea typeface="方正综艺简体" pitchFamily="2" charset="-122"/>
            </a:endParaRPr>
          </a:p>
        </p:txBody>
      </p:sp>
      <p:sp>
        <p:nvSpPr>
          <p:cNvPr id="120836" name="Text Box 11"/>
          <p:cNvSpPr txBox="1"/>
          <p:nvPr/>
        </p:nvSpPr>
        <p:spPr>
          <a:xfrm>
            <a:off x="2438400" y="5705475"/>
            <a:ext cx="4765675" cy="460375"/>
          </a:xfrm>
          <a:prstGeom prst="rect">
            <a:avLst/>
          </a:prstGeom>
          <a:gradFill rotWithShape="0">
            <a:gsLst>
              <a:gs pos="0">
                <a:srgbClr val="FFC4E1"/>
              </a:gs>
              <a:gs pos="50000">
                <a:srgbClr val="FF99CC"/>
              </a:gs>
              <a:gs pos="100000">
                <a:srgbClr val="FFC4E1"/>
              </a:gs>
            </a:gsLst>
            <a:lin ang="5400000" scaled="1"/>
            <a:tileRect/>
          </a:gradFill>
          <a:ln w="9525">
            <a:noFill/>
          </a:ln>
          <a:effectLst>
            <a:prstShdw prst="shdw17" dist="17961" dir="2699999">
              <a:srgbClr val="995C7A"/>
            </a:prstShdw>
          </a:effectLst>
        </p:spPr>
        <p:txBody>
          <a:bodyPr wrap="none" lIns="96661" tIns="48331" rIns="96661" bIns="48331">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defTabSz="967105" eaLnBrk="1" hangingPunct="1">
              <a:spcBef>
                <a:spcPct val="0"/>
              </a:spcBef>
              <a:buClrTx/>
              <a:buSzTx/>
              <a:buFontTx/>
              <a:buNone/>
            </a:pPr>
            <a:r>
              <a:rPr lang="zh-CN" altLang="en-US" sz="2400" dirty="0">
                <a:latin typeface="Times New Roman" panose="02020603050405020304" pitchFamily="18" charset="0"/>
                <a:ea typeface="黑体" panose="02010609060101010101" pitchFamily="49" charset="-122"/>
              </a:rPr>
              <a:t>向使用者传递安全信息的一种载体</a:t>
            </a:r>
            <a:endParaRPr lang="zh-CN" altLang="en-US" sz="2500" dirty="0">
              <a:latin typeface="Times New Roman" panose="02020603050405020304" pitchFamily="18" charset="0"/>
              <a:ea typeface="宋体" panose="02010600030101010101" pitchFamily="2" charset="-122"/>
            </a:endParaRPr>
          </a:p>
        </p:txBody>
      </p:sp>
      <p:sp>
        <p:nvSpPr>
          <p:cNvPr id="120837" name="AutoShape 12"/>
          <p:cNvSpPr/>
          <p:nvPr/>
        </p:nvSpPr>
        <p:spPr>
          <a:xfrm>
            <a:off x="5181600" y="2809875"/>
            <a:ext cx="2743200" cy="1676400"/>
          </a:xfrm>
          <a:prstGeom prst="cloudCallout">
            <a:avLst>
              <a:gd name="adj1" fmla="val -34722"/>
              <a:gd name="adj2" fmla="val 98389"/>
            </a:avLst>
          </a:prstGeom>
          <a:solidFill>
            <a:schemeClr val="accent1"/>
          </a:solidFill>
          <a:ln w="9525" cap="flat" cmpd="sng">
            <a:solidFill>
              <a:schemeClr val="tx1"/>
            </a:solidFill>
            <a:prstDash val="solid"/>
            <a:headEnd type="none" w="med" len="med"/>
            <a:tailEnd type="none" w="med" len="med"/>
          </a:ln>
        </p:spPr>
        <p:txBody>
          <a:bodyPr wrap="none" lIns="96661" tIns="48331" rIns="96661" bIns="48331"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defTabSz="967105" eaLnBrk="1" hangingPunct="1">
              <a:spcBef>
                <a:spcPct val="0"/>
              </a:spcBef>
              <a:buClrTx/>
              <a:buSzTx/>
              <a:buFontTx/>
              <a:buNone/>
            </a:pPr>
            <a:endParaRPr lang="zh-CN" altLang="zh-CN" sz="2500" dirty="0">
              <a:latin typeface="Times New Roman" panose="02020603050405020304" pitchFamily="18" charset="0"/>
              <a:ea typeface="宋体" panose="02010600030101010101" pitchFamily="2" charset="-122"/>
            </a:endParaRPr>
          </a:p>
        </p:txBody>
      </p:sp>
      <p:sp>
        <p:nvSpPr>
          <p:cNvPr id="120838" name="Text Box 13"/>
          <p:cNvSpPr txBox="1"/>
          <p:nvPr/>
        </p:nvSpPr>
        <p:spPr>
          <a:xfrm>
            <a:off x="4953000" y="3038475"/>
            <a:ext cx="3357563" cy="1073150"/>
          </a:xfrm>
          <a:prstGeom prst="rect">
            <a:avLst/>
          </a:prstGeom>
          <a:noFill/>
          <a:ln w="9525">
            <a:noFill/>
          </a:ln>
        </p:spPr>
        <p:txBody>
          <a:bodyPr lIns="96661" tIns="48331" rIns="96661" bIns="48331">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defTabSz="967105" eaLnBrk="1" hangingPunct="1">
              <a:spcBef>
                <a:spcPct val="0"/>
              </a:spcBef>
              <a:buClrTx/>
              <a:buSzTx/>
              <a:buFontTx/>
              <a:buNone/>
            </a:pPr>
            <a:r>
              <a:rPr lang="zh-CN" altLang="en-US" sz="1600" dirty="0">
                <a:solidFill>
                  <a:srgbClr val="CC0000"/>
                </a:solidFill>
                <a:latin typeface="Times New Roman" panose="02020603050405020304" pitchFamily="18" charset="0"/>
                <a:ea typeface="隶书" pitchFamily="49" charset="-122"/>
              </a:rPr>
              <a:t>标签内容、格式、</a:t>
            </a:r>
            <a:endParaRPr lang="zh-CN" altLang="en-US" sz="1600" dirty="0">
              <a:solidFill>
                <a:srgbClr val="CC0000"/>
              </a:solidFill>
              <a:latin typeface="Times New Roman" panose="02020603050405020304" pitchFamily="18" charset="0"/>
              <a:ea typeface="隶书" pitchFamily="49" charset="-122"/>
            </a:endParaRPr>
          </a:p>
          <a:p>
            <a:pPr marL="0" lvl="0" indent="0" algn="ctr" defTabSz="967105" eaLnBrk="1" hangingPunct="1">
              <a:spcBef>
                <a:spcPct val="0"/>
              </a:spcBef>
              <a:buClrTx/>
              <a:buSzTx/>
              <a:buFontTx/>
              <a:buNone/>
            </a:pPr>
            <a:r>
              <a:rPr lang="zh-CN" altLang="en-US" sz="1600" dirty="0">
                <a:solidFill>
                  <a:srgbClr val="CC0000"/>
                </a:solidFill>
                <a:latin typeface="Times New Roman" panose="02020603050405020304" pitchFamily="18" charset="0"/>
                <a:ea typeface="隶书" pitchFamily="49" charset="-122"/>
              </a:rPr>
              <a:t>应用已由</a:t>
            </a:r>
            <a:r>
              <a:rPr lang="en-US" altLang="zh-CN" sz="1600" dirty="0">
                <a:solidFill>
                  <a:srgbClr val="CC0000"/>
                </a:solidFill>
                <a:latin typeface="Times New Roman" panose="02020603050405020304" pitchFamily="18" charset="0"/>
                <a:ea typeface="隶书" pitchFamily="49" charset="-122"/>
              </a:rPr>
              <a:t>《</a:t>
            </a:r>
            <a:r>
              <a:rPr lang="zh-CN" altLang="en-US" sz="1600" dirty="0">
                <a:solidFill>
                  <a:srgbClr val="CC0000"/>
                </a:solidFill>
                <a:latin typeface="Times New Roman" panose="02020603050405020304" pitchFamily="18" charset="0"/>
                <a:ea typeface="隶书" pitchFamily="49" charset="-122"/>
              </a:rPr>
              <a:t>化学品安全</a:t>
            </a:r>
            <a:endParaRPr lang="zh-CN" altLang="en-US" sz="1600" dirty="0">
              <a:solidFill>
                <a:srgbClr val="CC0000"/>
              </a:solidFill>
              <a:latin typeface="Times New Roman" panose="02020603050405020304" pitchFamily="18" charset="0"/>
              <a:ea typeface="隶书" pitchFamily="49" charset="-122"/>
            </a:endParaRPr>
          </a:p>
          <a:p>
            <a:pPr marL="0" lvl="0" indent="0" algn="ctr" defTabSz="967105" eaLnBrk="1" hangingPunct="1">
              <a:spcBef>
                <a:spcPct val="0"/>
              </a:spcBef>
              <a:buClrTx/>
              <a:buSzTx/>
              <a:buFontTx/>
              <a:buNone/>
            </a:pPr>
            <a:r>
              <a:rPr lang="zh-CN" altLang="en-US" sz="1600" dirty="0">
                <a:solidFill>
                  <a:srgbClr val="CC0000"/>
                </a:solidFill>
                <a:latin typeface="Times New Roman" panose="02020603050405020304" pitchFamily="18" charset="0"/>
                <a:ea typeface="隶书" pitchFamily="49" charset="-122"/>
              </a:rPr>
              <a:t>标签编写规定</a:t>
            </a:r>
            <a:r>
              <a:rPr lang="en-US" altLang="zh-CN" sz="1600" dirty="0">
                <a:solidFill>
                  <a:srgbClr val="CC0000"/>
                </a:solidFill>
                <a:latin typeface="Times New Roman" panose="02020603050405020304" pitchFamily="18" charset="0"/>
                <a:ea typeface="隶书" pitchFamily="49" charset="-122"/>
              </a:rPr>
              <a:t>》</a:t>
            </a:r>
            <a:r>
              <a:rPr lang="zh-CN" altLang="en-US" sz="1600" dirty="0">
                <a:solidFill>
                  <a:srgbClr val="CC0000"/>
                </a:solidFill>
                <a:latin typeface="Times New Roman" panose="02020603050405020304" pitchFamily="18" charset="0"/>
                <a:ea typeface="隶书" pitchFamily="49" charset="-122"/>
              </a:rPr>
              <a:t>加以规定</a:t>
            </a:r>
            <a:endParaRPr lang="zh-CN" altLang="en-US" sz="1600" dirty="0">
              <a:solidFill>
                <a:srgbClr val="CC0000"/>
              </a:solidFill>
              <a:latin typeface="Times New Roman" panose="02020603050405020304" pitchFamily="18" charset="0"/>
              <a:ea typeface="隶书" pitchFamily="49" charset="-122"/>
            </a:endParaRPr>
          </a:p>
          <a:p>
            <a:pPr marL="0" lvl="0" indent="0" algn="ctr" defTabSz="967105" eaLnBrk="1" hangingPunct="1">
              <a:spcBef>
                <a:spcPct val="0"/>
              </a:spcBef>
              <a:buClrTx/>
              <a:buSzTx/>
              <a:buFontTx/>
              <a:buNone/>
            </a:pPr>
            <a:r>
              <a:rPr lang="zh-CN" altLang="en-US" sz="1600" dirty="0">
                <a:solidFill>
                  <a:srgbClr val="CC0000"/>
                </a:solidFill>
                <a:latin typeface="Times New Roman" panose="02020603050405020304" pitchFamily="18" charset="0"/>
                <a:ea typeface="隶书" pitchFamily="49" charset="-122"/>
              </a:rPr>
              <a:t>（</a:t>
            </a:r>
            <a:r>
              <a:rPr lang="en-US" altLang="zh-CN" sz="1600" dirty="0">
                <a:solidFill>
                  <a:srgbClr val="CC0000"/>
                </a:solidFill>
                <a:latin typeface="Times New Roman" panose="02020603050405020304" pitchFamily="18" charset="0"/>
                <a:ea typeface="隶书" pitchFamily="49" charset="-122"/>
              </a:rPr>
              <a:t>GB15258—1999</a:t>
            </a:r>
            <a:r>
              <a:rPr lang="zh-CN" altLang="en-US" sz="1600" dirty="0">
                <a:solidFill>
                  <a:srgbClr val="CC0000"/>
                </a:solidFill>
                <a:latin typeface="Times New Roman" panose="02020603050405020304" pitchFamily="18" charset="0"/>
                <a:ea typeface="隶书" pitchFamily="49" charset="-122"/>
              </a:rPr>
              <a:t>）</a:t>
            </a:r>
            <a:endParaRPr lang="zh-CN" altLang="en-US" sz="1600" dirty="0">
              <a:solidFill>
                <a:srgbClr val="CC0000"/>
              </a:solidFill>
              <a:latin typeface="Times New Roman" panose="02020603050405020304" pitchFamily="18" charset="0"/>
              <a:ea typeface="隶书" pitchFamily="49" charset="-122"/>
            </a:endParaRPr>
          </a:p>
        </p:txBody>
      </p:sp>
      <p:sp>
        <p:nvSpPr>
          <p:cNvPr id="120839" name="AutoShape 14"/>
          <p:cNvSpPr/>
          <p:nvPr/>
        </p:nvSpPr>
        <p:spPr>
          <a:xfrm>
            <a:off x="4953000" y="1590675"/>
            <a:ext cx="2400300" cy="534988"/>
          </a:xfrm>
          <a:prstGeom prst="wedgeRoundRectCallout">
            <a:avLst>
              <a:gd name="adj1" fmla="val 9856"/>
              <a:gd name="adj2" fmla="val 133088"/>
              <a:gd name="adj3" fmla="val 16667"/>
            </a:avLst>
          </a:prstGeom>
          <a:solidFill>
            <a:srgbClr val="3366FF"/>
          </a:solidFill>
          <a:ln w="9525" cap="flat" cmpd="sng">
            <a:prstDash val="solid"/>
            <a:miter/>
            <a:headEnd type="none" w="med" len="med"/>
            <a:tailEnd type="none" w="med" len="med"/>
          </a:ln>
          <a:scene3d>
            <a:camera prst="legacyPerspectiveBottom">
              <a:rot lat="0" lon="0" rev="0"/>
            </a:camera>
            <a:lightRig rig="legacyFlat3" dir="t"/>
          </a:scene3d>
          <a:sp3d extrusionH="887400" prstMaterial="legacyMatte">
            <a:bevelT w="13500" h="13500" prst="angle"/>
            <a:bevelB w="13500" h="13500" prst="angle"/>
            <a:extrusionClr>
              <a:srgbClr val="3366FF"/>
            </a:extrusionClr>
          </a:sp3d>
        </p:spPr>
        <p:txBody>
          <a:bodyPr lIns="96661" tIns="48331" rIns="96661" bIns="48331" anchor="ctr" anchorCtr="0">
            <a:spAutoFit/>
            <a:flatTx/>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ctr" defTabSz="967105">
              <a:lnSpc>
                <a:spcPct val="104000"/>
              </a:lnSpc>
              <a:spcBef>
                <a:spcPct val="0"/>
              </a:spcBef>
              <a:buClrTx/>
              <a:buSzTx/>
              <a:buFontTx/>
              <a:buNone/>
            </a:pPr>
            <a:r>
              <a:rPr lang="zh-CN" altLang="en-US" sz="2400" dirty="0">
                <a:solidFill>
                  <a:schemeClr val="bg1"/>
                </a:solidFill>
                <a:latin typeface="隶书" pitchFamily="49" charset="-122"/>
                <a:ea typeface="隶书" pitchFamily="49" charset="-122"/>
              </a:rPr>
              <a:t>安 全 标 签</a:t>
            </a:r>
            <a:endParaRPr lang="zh-CN" altLang="en-US" sz="2500" dirty="0">
              <a:solidFill>
                <a:schemeClr val="bg1"/>
              </a:solidFill>
              <a:latin typeface="黑体" panose="02010609060101010101" pitchFamily="49" charset="-122"/>
              <a:ea typeface="黑体" panose="02010609060101010101" pitchFamily="49" charset="-122"/>
            </a:endParaRPr>
          </a:p>
        </p:txBody>
      </p:sp>
      <p:pic>
        <p:nvPicPr>
          <p:cNvPr id="120840" name="Picture 15"/>
          <p:cNvPicPr>
            <a:picLocks noChangeAspect="1"/>
          </p:cNvPicPr>
          <p:nvPr/>
        </p:nvPicPr>
        <p:blipFill>
          <a:blip r:embed="rId1"/>
          <a:stretch>
            <a:fillRect/>
          </a:stretch>
        </p:blipFill>
        <p:spPr>
          <a:xfrm>
            <a:off x="1524000" y="3648075"/>
            <a:ext cx="2286000" cy="1468438"/>
          </a:xfrm>
          <a:prstGeom prst="rect">
            <a:avLst/>
          </a:prstGeom>
          <a:noFill/>
          <a:ln w="9525">
            <a:noFill/>
          </a:ln>
        </p:spPr>
      </p:pic>
      <p:sp>
        <p:nvSpPr>
          <p:cNvPr id="408592" name="Rectangle 16"/>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8592"/>
                                        </p:tgtEl>
                                        <p:attrNameLst>
                                          <p:attrName>style.visibility</p:attrName>
                                        </p:attrNameLst>
                                      </p:cBhvr>
                                      <p:to>
                                        <p:strVal val="visible"/>
                                      </p:to>
                                    </p:set>
                                    <p:anim calcmode="lin" valueType="num">
                                      <p:cBhvr additive="base">
                                        <p:cTn id="7" dur="500" fill="hold"/>
                                        <p:tgtEl>
                                          <p:spTgt spid="408592"/>
                                        </p:tgtEl>
                                        <p:attrNameLst>
                                          <p:attrName>ppt_x</p:attrName>
                                        </p:attrNameLst>
                                      </p:cBhvr>
                                      <p:tavLst>
                                        <p:tav tm="0">
                                          <p:val>
                                            <p:strVal val="0-#ppt_w/2"/>
                                          </p:val>
                                        </p:tav>
                                        <p:tav tm="100000">
                                          <p:val>
                                            <p:strVal val="#ppt_x"/>
                                          </p:val>
                                        </p:tav>
                                      </p:tavLst>
                                    </p:anim>
                                    <p:anim calcmode="lin" valueType="num">
                                      <p:cBhvr additive="base">
                                        <p:cTn id="8" dur="500" fill="hold"/>
                                        <p:tgtEl>
                                          <p:spTgt spid="4085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9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21859" name="Text Box 10"/>
          <p:cNvSpPr txBox="1"/>
          <p:nvPr/>
        </p:nvSpPr>
        <p:spPr>
          <a:xfrm>
            <a:off x="539750" y="1628775"/>
            <a:ext cx="8077200" cy="4689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15000"/>
              </a:lnSpc>
              <a:spcBef>
                <a:spcPct val="0"/>
              </a:spcBef>
              <a:buClrTx/>
              <a:buSzTx/>
              <a:buFontTx/>
              <a:buNone/>
            </a:pPr>
            <a:r>
              <a:rPr lang="en-US" altLang="zh-CN" sz="2400" b="1" dirty="0"/>
              <a:t>5</a:t>
            </a:r>
            <a:r>
              <a:rPr lang="zh-CN" altLang="en-US" sz="2400" b="1" dirty="0"/>
              <a:t>、</a:t>
            </a:r>
            <a:r>
              <a:rPr lang="en-US" altLang="zh-CN" sz="2400" b="1" dirty="0"/>
              <a:t>《</a:t>
            </a:r>
            <a:r>
              <a:rPr lang="zh-CN" altLang="en-US" sz="2400" b="1" dirty="0"/>
              <a:t>条例</a:t>
            </a:r>
            <a:r>
              <a:rPr lang="en-US" altLang="zh-CN" sz="2400" b="1" dirty="0"/>
              <a:t>》</a:t>
            </a:r>
            <a:r>
              <a:rPr lang="zh-CN" altLang="en-US" sz="2400" b="1" dirty="0"/>
              <a:t>对危险化学品包装的有关规定</a:t>
            </a:r>
            <a:endParaRPr lang="zh-CN" altLang="en-US" sz="2400" b="1" dirty="0"/>
          </a:p>
          <a:p>
            <a:pPr marL="0" lvl="0" indent="0" eaLnBrk="1" hangingPunct="1">
              <a:lnSpc>
                <a:spcPct val="115000"/>
              </a:lnSpc>
              <a:spcBef>
                <a:spcPct val="30000"/>
              </a:spcBef>
              <a:buClrTx/>
              <a:buSzTx/>
              <a:buFontTx/>
              <a:buNone/>
            </a:pPr>
            <a:r>
              <a:rPr lang="zh-CN" altLang="en-US" sz="2600" b="1" dirty="0"/>
              <a:t>    </a:t>
            </a:r>
            <a:r>
              <a:rPr lang="zh-CN" altLang="en-US" b="1" dirty="0">
                <a:solidFill>
                  <a:srgbClr val="CC0066"/>
                </a:solidFill>
              </a:rPr>
              <a:t>第二十条</a:t>
            </a:r>
            <a:r>
              <a:rPr lang="zh-CN" altLang="en-US" b="1" dirty="0"/>
              <a:t> 危险化学品的包装必须符合国家法律、法规、规章的规定和国家标准的要求。</a:t>
            </a:r>
            <a:endParaRPr lang="zh-CN" altLang="en-US" b="1" dirty="0"/>
          </a:p>
          <a:p>
            <a:pPr marL="0" lvl="0" indent="0" eaLnBrk="1" hangingPunct="1">
              <a:lnSpc>
                <a:spcPct val="115000"/>
              </a:lnSpc>
              <a:spcBef>
                <a:spcPct val="30000"/>
              </a:spcBef>
              <a:buClrTx/>
              <a:buSzTx/>
              <a:buFontTx/>
              <a:buNone/>
            </a:pPr>
            <a:endParaRPr lang="zh-CN" altLang="en-US" b="1" dirty="0"/>
          </a:p>
          <a:p>
            <a:pPr marL="0" lvl="0" indent="0" algn="just">
              <a:lnSpc>
                <a:spcPct val="115000"/>
              </a:lnSpc>
              <a:spcBef>
                <a:spcPct val="0"/>
              </a:spcBef>
              <a:buClrTx/>
              <a:buSzTx/>
              <a:buFontTx/>
              <a:buNone/>
            </a:pPr>
            <a:r>
              <a:rPr lang="zh-CN" altLang="en-US" b="1" dirty="0"/>
              <a:t>    危险化学品包装的材质、型式、规格、方法和单件质量（重量），应当与所包装的危险化学品的性质和用途相适应，便于装卸、运输和储存。</a:t>
            </a:r>
            <a:endParaRPr lang="zh-CN" altLang="en-US" b="1" dirty="0"/>
          </a:p>
          <a:p>
            <a:pPr marL="0" lvl="0" indent="0" algn="just">
              <a:lnSpc>
                <a:spcPct val="115000"/>
              </a:lnSpc>
              <a:spcBef>
                <a:spcPct val="0"/>
              </a:spcBef>
              <a:buClrTx/>
              <a:buSzTx/>
              <a:buFontTx/>
              <a:buNone/>
            </a:pPr>
            <a:endParaRPr lang="zh-CN" altLang="en-US" b="1" dirty="0"/>
          </a:p>
          <a:p>
            <a:pPr marL="0" lvl="0" indent="0" eaLnBrk="1" hangingPunct="1">
              <a:lnSpc>
                <a:spcPct val="115000"/>
              </a:lnSpc>
              <a:spcBef>
                <a:spcPct val="0"/>
              </a:spcBef>
              <a:buClrTx/>
              <a:buSzTx/>
              <a:buFontTx/>
              <a:buNone/>
            </a:pPr>
            <a:r>
              <a:rPr lang="zh-CN" altLang="en-US" b="1" dirty="0"/>
              <a:t>    </a:t>
            </a:r>
            <a:r>
              <a:rPr lang="zh-CN" altLang="en-US" b="1" dirty="0">
                <a:solidFill>
                  <a:srgbClr val="CC0066"/>
                </a:solidFill>
              </a:rPr>
              <a:t>第二十一条</a:t>
            </a:r>
            <a:r>
              <a:rPr lang="zh-CN" altLang="en-US" b="1" dirty="0"/>
              <a:t> 危险化学品的包装物、容器，必须由省、自治区、直辖市人民政府经济贸易管理部门审查合格的专业生产企业定点生产，并经国务院质检部门认可的专业检测、检验机构检测、检验合格，方可使用。    </a:t>
            </a:r>
            <a:endParaRPr lang="zh-CN" altLang="en-US" b="1" dirty="0"/>
          </a:p>
        </p:txBody>
      </p:sp>
      <p:sp>
        <p:nvSpPr>
          <p:cNvPr id="409612" name="Rectangle 12"/>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9612"/>
                                        </p:tgtEl>
                                        <p:attrNameLst>
                                          <p:attrName>style.visibility</p:attrName>
                                        </p:attrNameLst>
                                      </p:cBhvr>
                                      <p:to>
                                        <p:strVal val="visible"/>
                                      </p:to>
                                    </p:set>
                                    <p:anim calcmode="lin" valueType="num">
                                      <p:cBhvr additive="base">
                                        <p:cTn id="7" dur="500" fill="hold"/>
                                        <p:tgtEl>
                                          <p:spTgt spid="409612"/>
                                        </p:tgtEl>
                                        <p:attrNameLst>
                                          <p:attrName>ppt_x</p:attrName>
                                        </p:attrNameLst>
                                      </p:cBhvr>
                                      <p:tavLst>
                                        <p:tav tm="0">
                                          <p:val>
                                            <p:strVal val="0-#ppt_w/2"/>
                                          </p:val>
                                        </p:tav>
                                        <p:tav tm="100000">
                                          <p:val>
                                            <p:strVal val="#ppt_x"/>
                                          </p:val>
                                        </p:tav>
                                      </p:tavLst>
                                    </p:anim>
                                    <p:anim calcmode="lin" valueType="num">
                                      <p:cBhvr additive="base">
                                        <p:cTn id="8" dur="500" fill="hold"/>
                                        <p:tgtEl>
                                          <p:spTgt spid="4096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286732" name="Rectangle 12"/>
          <p:cNvSpPr/>
          <p:nvPr/>
        </p:nvSpPr>
        <p:spPr>
          <a:xfrm>
            <a:off x="381000" y="1524000"/>
            <a:ext cx="8458200" cy="10414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30000"/>
              </a:lnSpc>
              <a:spcBef>
                <a:spcPct val="0"/>
              </a:spcBef>
              <a:buClrTx/>
              <a:buSzTx/>
              <a:buFontTx/>
              <a:buNone/>
            </a:pPr>
            <a:r>
              <a:rPr lang="en-US" altLang="zh-CN" sz="2400" b="1" dirty="0"/>
              <a:t>    </a:t>
            </a:r>
            <a:r>
              <a:rPr lang="zh-CN" altLang="en-US" sz="2400" b="1" dirty="0"/>
              <a:t>在储存过程中按照对危险化学品的养护的技术要求归类为易燃易爆性商品的包括：</a:t>
            </a:r>
            <a:endParaRPr lang="zh-CN" altLang="en-US" sz="2400" b="1" dirty="0"/>
          </a:p>
        </p:txBody>
      </p:sp>
      <p:sp>
        <p:nvSpPr>
          <p:cNvPr id="286733" name="Rectangle 13"/>
          <p:cNvSpPr/>
          <p:nvPr/>
        </p:nvSpPr>
        <p:spPr>
          <a:xfrm>
            <a:off x="1676400" y="2819400"/>
            <a:ext cx="6934200" cy="22828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120000"/>
              </a:lnSpc>
              <a:spcBef>
                <a:spcPct val="0"/>
              </a:spcBef>
              <a:buClrTx/>
              <a:buSzTx/>
              <a:buFontTx/>
              <a:buChar char="•"/>
            </a:pPr>
            <a:r>
              <a:rPr lang="en-US" altLang="zh-CN" sz="2400" b="1" dirty="0">
                <a:solidFill>
                  <a:schemeClr val="accent2"/>
                </a:solidFill>
              </a:rPr>
              <a:t> </a:t>
            </a:r>
            <a:r>
              <a:rPr lang="zh-CN" altLang="en-US" sz="2400" b="1" dirty="0">
                <a:solidFill>
                  <a:schemeClr val="accent2"/>
                </a:solidFill>
              </a:rPr>
              <a:t>爆炸品；</a:t>
            </a:r>
            <a:endParaRPr lang="zh-CN" altLang="en-US" sz="2400" b="1" dirty="0">
              <a:solidFill>
                <a:schemeClr val="accent2"/>
              </a:solidFill>
            </a:endParaRPr>
          </a:p>
          <a:p>
            <a:pPr marL="0" lvl="0" indent="0" algn="just" eaLnBrk="1" hangingPunct="1">
              <a:lnSpc>
                <a:spcPct val="120000"/>
              </a:lnSpc>
              <a:spcBef>
                <a:spcPct val="0"/>
              </a:spcBef>
              <a:buClrTx/>
              <a:buSzTx/>
              <a:buFontTx/>
              <a:buChar char="•"/>
            </a:pPr>
            <a:r>
              <a:rPr lang="zh-CN" altLang="en-US" sz="2400" b="1" dirty="0">
                <a:solidFill>
                  <a:schemeClr val="accent2"/>
                </a:solidFill>
              </a:rPr>
              <a:t> 压缩气体和液化气体 ；</a:t>
            </a:r>
            <a:endParaRPr lang="zh-CN" altLang="en-US" sz="2400" b="1" dirty="0">
              <a:solidFill>
                <a:schemeClr val="accent2"/>
              </a:solidFill>
            </a:endParaRPr>
          </a:p>
          <a:p>
            <a:pPr marL="0" lvl="0" indent="0" algn="just" eaLnBrk="1" hangingPunct="1">
              <a:lnSpc>
                <a:spcPct val="120000"/>
              </a:lnSpc>
              <a:spcBef>
                <a:spcPct val="0"/>
              </a:spcBef>
              <a:buClrTx/>
              <a:buSzTx/>
              <a:buFontTx/>
              <a:buChar char="•"/>
            </a:pPr>
            <a:r>
              <a:rPr lang="zh-CN" altLang="en-US" sz="2400" b="1" dirty="0">
                <a:solidFill>
                  <a:schemeClr val="accent2"/>
                </a:solidFill>
              </a:rPr>
              <a:t> 易燃液体；</a:t>
            </a:r>
            <a:endParaRPr lang="zh-CN" altLang="en-US" sz="2400" b="1" dirty="0">
              <a:solidFill>
                <a:schemeClr val="accent2"/>
              </a:solidFill>
            </a:endParaRPr>
          </a:p>
          <a:p>
            <a:pPr marL="0" lvl="0" indent="0" algn="just" eaLnBrk="1" hangingPunct="1">
              <a:lnSpc>
                <a:spcPct val="120000"/>
              </a:lnSpc>
              <a:spcBef>
                <a:spcPct val="0"/>
              </a:spcBef>
              <a:buClrTx/>
              <a:buSzTx/>
              <a:buFontTx/>
              <a:buChar char="•"/>
            </a:pPr>
            <a:r>
              <a:rPr lang="zh-CN" altLang="en-US" sz="2400" b="1" dirty="0">
                <a:solidFill>
                  <a:schemeClr val="accent2"/>
                </a:solidFill>
              </a:rPr>
              <a:t> 易燃固体、自燃物品、遇湿易燃物品；</a:t>
            </a:r>
            <a:endParaRPr lang="zh-CN" altLang="en-US" sz="2400" b="1" dirty="0">
              <a:solidFill>
                <a:schemeClr val="accent2"/>
              </a:solidFill>
            </a:endParaRPr>
          </a:p>
          <a:p>
            <a:pPr marL="0" lvl="0" indent="0" algn="just" eaLnBrk="1" hangingPunct="1">
              <a:lnSpc>
                <a:spcPct val="120000"/>
              </a:lnSpc>
              <a:spcBef>
                <a:spcPct val="0"/>
              </a:spcBef>
              <a:buClrTx/>
              <a:buSzTx/>
              <a:buFontTx/>
              <a:buChar char="•"/>
            </a:pPr>
            <a:r>
              <a:rPr lang="zh-CN" altLang="en-US" sz="2400" b="1" dirty="0">
                <a:solidFill>
                  <a:schemeClr val="accent2"/>
                </a:solidFill>
              </a:rPr>
              <a:t> 氧化剂和有机过氧化物。</a:t>
            </a:r>
            <a:endParaRPr lang="zh-CN" altLang="en-US" sz="2400" b="1" dirty="0">
              <a:solidFill>
                <a:schemeClr val="accent2"/>
              </a:solidFill>
            </a:endParaRPr>
          </a:p>
        </p:txBody>
      </p:sp>
      <p:sp>
        <p:nvSpPr>
          <p:cNvPr id="23557" name="Text Box 15"/>
          <p:cNvSpPr txBox="1"/>
          <p:nvPr/>
        </p:nvSpPr>
        <p:spPr>
          <a:xfrm>
            <a:off x="304800" y="484188"/>
            <a:ext cx="8534400" cy="4556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5000"/>
              </a:lnSpc>
              <a:spcBef>
                <a:spcPct val="0"/>
              </a:spcBef>
              <a:buClrTx/>
              <a:buSzTx/>
              <a:buFontTx/>
              <a:buNone/>
            </a:pPr>
            <a:r>
              <a:rPr lang="zh-CN" altLang="en-US" sz="2800" b="1" dirty="0">
                <a:solidFill>
                  <a:schemeClr val="bg1"/>
                </a:solidFill>
                <a:latin typeface="黑体" panose="02010609060101010101" pitchFamily="49" charset="-122"/>
                <a:ea typeface="黑体" panose="02010609060101010101" pitchFamily="49" charset="-122"/>
              </a:rPr>
              <a:t>一、储存物品火灾危险性分类（易燃易爆性商品）</a:t>
            </a:r>
            <a:endParaRPr lang="zh-CN" altLang="en-US" sz="28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86732"/>
                                        </p:tgtEl>
                                        <p:attrNameLst>
                                          <p:attrName>style.visibility</p:attrName>
                                        </p:attrNameLst>
                                      </p:cBhvr>
                                      <p:to>
                                        <p:strVal val="visible"/>
                                      </p:to>
                                    </p:set>
                                    <p:anim calcmode="lin" valueType="num">
                                      <p:cBhvr additive="base">
                                        <p:cTn id="7" dur="500" fill="hold"/>
                                        <p:tgtEl>
                                          <p:spTgt spid="286732"/>
                                        </p:tgtEl>
                                        <p:attrNameLst>
                                          <p:attrName>ppt_x</p:attrName>
                                        </p:attrNameLst>
                                      </p:cBhvr>
                                      <p:tavLst>
                                        <p:tav tm="0">
                                          <p:val>
                                            <p:strVal val="0-#ppt_w/2"/>
                                          </p:val>
                                        </p:tav>
                                        <p:tav tm="100000">
                                          <p:val>
                                            <p:strVal val="#ppt_x"/>
                                          </p:val>
                                        </p:tav>
                                      </p:tavLst>
                                    </p:anim>
                                    <p:anim calcmode="lin" valueType="num">
                                      <p:cBhvr additive="base">
                                        <p:cTn id="8" dur="500" fill="hold"/>
                                        <p:tgtEl>
                                          <p:spTgt spid="2867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86733"/>
                                        </p:tgtEl>
                                        <p:attrNameLst>
                                          <p:attrName>style.visibility</p:attrName>
                                        </p:attrNameLst>
                                      </p:cBhvr>
                                      <p:to>
                                        <p:strVal val="visible"/>
                                      </p:to>
                                    </p:set>
                                    <p:anim calcmode="lin" valueType="num">
                                      <p:cBhvr additive="base">
                                        <p:cTn id="12" dur="500" fill="hold"/>
                                        <p:tgtEl>
                                          <p:spTgt spid="286733"/>
                                        </p:tgtEl>
                                        <p:attrNameLst>
                                          <p:attrName>ppt_x</p:attrName>
                                        </p:attrNameLst>
                                      </p:cBhvr>
                                      <p:tavLst>
                                        <p:tav tm="0">
                                          <p:val>
                                            <p:strVal val="#ppt_x"/>
                                          </p:val>
                                        </p:tav>
                                        <p:tav tm="100000">
                                          <p:val>
                                            <p:strVal val="#ppt_x"/>
                                          </p:val>
                                        </p:tav>
                                      </p:tavLst>
                                    </p:anim>
                                    <p:anim calcmode="lin" valueType="num">
                                      <p:cBhvr additive="base">
                                        <p:cTn id="13" dur="500" fill="hold"/>
                                        <p:tgtEl>
                                          <p:spTgt spid="286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2" grpId="0"/>
      <p:bldP spid="286733"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22883" name="Text Box 10"/>
          <p:cNvSpPr txBox="1"/>
          <p:nvPr/>
        </p:nvSpPr>
        <p:spPr>
          <a:xfrm>
            <a:off x="468313" y="1484313"/>
            <a:ext cx="8059737" cy="43211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05000"/>
              </a:lnSpc>
              <a:spcBef>
                <a:spcPct val="0"/>
              </a:spcBef>
              <a:buClrTx/>
              <a:buSzTx/>
              <a:buFontTx/>
              <a:buNone/>
            </a:pPr>
            <a:r>
              <a:rPr lang="en-US" altLang="zh-CN" sz="2200" b="1" dirty="0"/>
              <a:t>    </a:t>
            </a:r>
            <a:r>
              <a:rPr lang="zh-CN" altLang="en-US" sz="2200" b="1" dirty="0"/>
              <a:t>重复使用的危险化学品包装物、容器在使用前，应当进行检查，并作出记录；检查记录应当至少保存２年。</a:t>
            </a:r>
            <a:endParaRPr lang="zh-CN" altLang="en-US" sz="2200" b="1" dirty="0"/>
          </a:p>
          <a:p>
            <a:pPr marL="0" lvl="0" indent="0" eaLnBrk="1" hangingPunct="1">
              <a:lnSpc>
                <a:spcPct val="105000"/>
              </a:lnSpc>
              <a:spcBef>
                <a:spcPct val="0"/>
              </a:spcBef>
              <a:buClrTx/>
              <a:buSzTx/>
              <a:buFontTx/>
              <a:buNone/>
            </a:pPr>
            <a:endParaRPr lang="zh-CN" altLang="en-US" sz="2200" b="1" dirty="0"/>
          </a:p>
          <a:p>
            <a:pPr marL="0" lvl="0" indent="0" algn="just">
              <a:lnSpc>
                <a:spcPct val="105000"/>
              </a:lnSpc>
              <a:spcBef>
                <a:spcPct val="0"/>
              </a:spcBef>
              <a:buClrTx/>
              <a:buSzTx/>
              <a:buFontTx/>
              <a:buNone/>
            </a:pPr>
            <a:r>
              <a:rPr lang="zh-CN" altLang="en-US" sz="2200" b="1" dirty="0"/>
              <a:t>    质检部门应当对危险化学品的包装物、容器的产品质量进行定期的或者不定期的检查。</a:t>
            </a:r>
            <a:endParaRPr lang="zh-CN" altLang="en-US" sz="2200" b="1" dirty="0"/>
          </a:p>
          <a:p>
            <a:pPr marL="0" lvl="0" indent="0" algn="just">
              <a:lnSpc>
                <a:spcPct val="105000"/>
              </a:lnSpc>
              <a:spcBef>
                <a:spcPct val="0"/>
              </a:spcBef>
              <a:buClrTx/>
              <a:buSzTx/>
              <a:buFontTx/>
              <a:buNone/>
            </a:pPr>
            <a:endParaRPr lang="zh-CN" altLang="en-US" sz="2200" b="1" dirty="0"/>
          </a:p>
          <a:p>
            <a:pPr marL="0" lvl="0" indent="0" algn="just">
              <a:lnSpc>
                <a:spcPct val="105000"/>
              </a:lnSpc>
              <a:spcBef>
                <a:spcPct val="0"/>
              </a:spcBef>
              <a:buClrTx/>
              <a:buSzTx/>
              <a:buFontTx/>
              <a:buNone/>
            </a:pPr>
            <a:r>
              <a:rPr lang="zh-CN" altLang="en-US" sz="2200" b="1" dirty="0"/>
              <a:t>    </a:t>
            </a:r>
            <a:r>
              <a:rPr lang="zh-CN" altLang="en-US" sz="2200" b="1" dirty="0">
                <a:solidFill>
                  <a:srgbClr val="CC0066"/>
                </a:solidFill>
              </a:rPr>
              <a:t>第三十六条</a:t>
            </a:r>
            <a:r>
              <a:rPr lang="zh-CN" altLang="en-US" sz="2200" b="1" dirty="0"/>
              <a:t> 用于危险化学品运输工具的槽罐以及其他容器，必须依照本条例第二十一条的规定，由专业生产企业定点生产，并经检测、检验合格，方可使用。</a:t>
            </a:r>
            <a:endParaRPr lang="zh-CN" altLang="en-US" sz="2200" b="1" dirty="0"/>
          </a:p>
          <a:p>
            <a:pPr marL="0" lvl="0" indent="0" algn="just">
              <a:lnSpc>
                <a:spcPct val="105000"/>
              </a:lnSpc>
              <a:spcBef>
                <a:spcPct val="0"/>
              </a:spcBef>
              <a:buClrTx/>
              <a:buSzTx/>
              <a:buFontTx/>
              <a:buNone/>
            </a:pPr>
            <a:endParaRPr lang="zh-CN" altLang="en-US" sz="2200" b="1" dirty="0"/>
          </a:p>
          <a:p>
            <a:pPr marL="0" lvl="0" indent="0" algn="just">
              <a:lnSpc>
                <a:spcPct val="105000"/>
              </a:lnSpc>
              <a:spcBef>
                <a:spcPct val="0"/>
              </a:spcBef>
              <a:buClrTx/>
              <a:buSzTx/>
              <a:buFontTx/>
              <a:buNone/>
            </a:pPr>
            <a:r>
              <a:rPr lang="zh-CN" altLang="en-US" sz="2200" b="1" dirty="0"/>
              <a:t>     质检部门应当对前款规定的专业生产企业定点生产的槽罐以及其他容器的产品质量进行定期的或者不定期的检查。</a:t>
            </a:r>
            <a:endParaRPr lang="zh-CN" altLang="en-US" sz="2200" b="1" dirty="0"/>
          </a:p>
        </p:txBody>
      </p:sp>
      <p:sp>
        <p:nvSpPr>
          <p:cNvPr id="410635" name="Rectangle 11"/>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0635"/>
                                        </p:tgtEl>
                                        <p:attrNameLst>
                                          <p:attrName>style.visibility</p:attrName>
                                        </p:attrNameLst>
                                      </p:cBhvr>
                                      <p:to>
                                        <p:strVal val="visible"/>
                                      </p:to>
                                    </p:set>
                                    <p:anim calcmode="lin" valueType="num">
                                      <p:cBhvr additive="base">
                                        <p:cTn id="7" dur="500" fill="hold"/>
                                        <p:tgtEl>
                                          <p:spTgt spid="410635"/>
                                        </p:tgtEl>
                                        <p:attrNameLst>
                                          <p:attrName>ppt_x</p:attrName>
                                        </p:attrNameLst>
                                      </p:cBhvr>
                                      <p:tavLst>
                                        <p:tav tm="0">
                                          <p:val>
                                            <p:strVal val="0-#ppt_w/2"/>
                                          </p:val>
                                        </p:tav>
                                        <p:tav tm="100000">
                                          <p:val>
                                            <p:strVal val="#ppt_x"/>
                                          </p:val>
                                        </p:tav>
                                      </p:tavLst>
                                    </p:anim>
                                    <p:anim calcmode="lin" valueType="num">
                                      <p:cBhvr additive="base">
                                        <p:cTn id="8" dur="500" fill="hold"/>
                                        <p:tgtEl>
                                          <p:spTgt spid="4106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23907" name="Text Box 10"/>
          <p:cNvSpPr txBox="1"/>
          <p:nvPr/>
        </p:nvSpPr>
        <p:spPr>
          <a:xfrm>
            <a:off x="468313" y="2060575"/>
            <a:ext cx="8064500" cy="31781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a:lnSpc>
                <a:spcPct val="115000"/>
              </a:lnSpc>
              <a:spcBef>
                <a:spcPct val="0"/>
              </a:spcBef>
              <a:buClrTx/>
              <a:buSzTx/>
              <a:buFontTx/>
              <a:buNone/>
            </a:pPr>
            <a:r>
              <a:rPr lang="en-US" altLang="zh-CN" sz="2200" b="1" dirty="0"/>
              <a:t>    </a:t>
            </a:r>
            <a:r>
              <a:rPr lang="zh-CN" altLang="en-US" sz="2200" b="1" dirty="0">
                <a:solidFill>
                  <a:srgbClr val="CC0066"/>
                </a:solidFill>
              </a:rPr>
              <a:t>第四十二条</a:t>
            </a:r>
            <a:r>
              <a:rPr lang="zh-CN" altLang="en-US" sz="2200" b="1" dirty="0"/>
              <a:t> 运输、装卸危险化学品，应当依照有关法律、法规、规章的规定和国家标准的要求并按照危险化学品的危险特性，采取必要的安全防护措施。</a:t>
            </a:r>
            <a:endParaRPr lang="zh-CN" altLang="en-US" sz="2200" b="1" dirty="0"/>
          </a:p>
          <a:p>
            <a:pPr marL="0" lvl="0" indent="0" algn="just">
              <a:lnSpc>
                <a:spcPct val="115000"/>
              </a:lnSpc>
              <a:spcBef>
                <a:spcPct val="0"/>
              </a:spcBef>
              <a:buClrTx/>
              <a:buSzTx/>
              <a:buFontTx/>
              <a:buNone/>
            </a:pPr>
            <a:endParaRPr lang="zh-CN" altLang="en-US" sz="2200" b="1" dirty="0"/>
          </a:p>
          <a:p>
            <a:pPr marL="0" lvl="0" indent="0" algn="just">
              <a:lnSpc>
                <a:spcPct val="115000"/>
              </a:lnSpc>
              <a:spcBef>
                <a:spcPct val="0"/>
              </a:spcBef>
              <a:buClrTx/>
              <a:buSzTx/>
              <a:buFontTx/>
              <a:buNone/>
            </a:pPr>
            <a:r>
              <a:rPr lang="zh-CN" altLang="en-US" sz="2200" b="1" dirty="0"/>
              <a:t>     运输危险化学品的槽罐以及其他容器必须封口严密，能够承受正常运输条件下产生的内部压力和外部压力，保证危险化学品在运输中不因温度、湿度或者压力的变化而发生任何渗（洒）漏。</a:t>
            </a:r>
            <a:endParaRPr lang="zh-CN" altLang="en-US" sz="2200" b="1" dirty="0"/>
          </a:p>
        </p:txBody>
      </p:sp>
      <p:sp>
        <p:nvSpPr>
          <p:cNvPr id="411659" name="Rectangle 11"/>
          <p:cNvSpPr/>
          <p:nvPr/>
        </p:nvSpPr>
        <p:spPr>
          <a:xfrm>
            <a:off x="304800" y="428625"/>
            <a:ext cx="8686800"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黑体" panose="02010609060101010101" pitchFamily="49" charset="-122"/>
                <a:ea typeface="黑体" panose="02010609060101010101" pitchFamily="49" charset="-122"/>
              </a:rPr>
              <a:t>危险化学品的包装</a:t>
            </a:r>
            <a:endParaRPr lang="zh-CN" altLang="en-US" sz="32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1659"/>
                                        </p:tgtEl>
                                        <p:attrNameLst>
                                          <p:attrName>style.visibility</p:attrName>
                                        </p:attrNameLst>
                                      </p:cBhvr>
                                      <p:to>
                                        <p:strVal val="visible"/>
                                      </p:to>
                                    </p:set>
                                    <p:anim calcmode="lin" valueType="num">
                                      <p:cBhvr additive="base">
                                        <p:cTn id="7" dur="500" fill="hold"/>
                                        <p:tgtEl>
                                          <p:spTgt spid="411659"/>
                                        </p:tgtEl>
                                        <p:attrNameLst>
                                          <p:attrName>ppt_x</p:attrName>
                                        </p:attrNameLst>
                                      </p:cBhvr>
                                      <p:tavLst>
                                        <p:tav tm="0">
                                          <p:val>
                                            <p:strVal val="0-#ppt_w/2"/>
                                          </p:val>
                                        </p:tav>
                                        <p:tav tm="100000">
                                          <p:val>
                                            <p:strVal val="#ppt_x"/>
                                          </p:val>
                                        </p:tav>
                                      </p:tavLst>
                                    </p:anim>
                                    <p:anim calcmode="lin" valueType="num">
                                      <p:cBhvr additive="base">
                                        <p:cTn id="8" dur="500" fill="hold"/>
                                        <p:tgtEl>
                                          <p:spTgt spid="411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24931" name="Text Box 10"/>
          <p:cNvSpPr txBox="1"/>
          <p:nvPr/>
        </p:nvSpPr>
        <p:spPr>
          <a:xfrm>
            <a:off x="1403350" y="2276475"/>
            <a:ext cx="5943600" cy="2657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50000"/>
              </a:lnSpc>
              <a:spcBef>
                <a:spcPct val="0"/>
              </a:spcBef>
              <a:buClrTx/>
              <a:buSzTx/>
              <a:buFontTx/>
              <a:buNone/>
            </a:pPr>
            <a:r>
              <a:rPr lang="en-US" altLang="zh-CN" sz="2800" b="1" dirty="0"/>
              <a:t>●</a:t>
            </a:r>
            <a:r>
              <a:rPr lang="zh-CN" altLang="en-US" sz="2800" b="1" dirty="0"/>
              <a:t>危险化学品运输事故概述</a:t>
            </a:r>
            <a:endParaRPr lang="zh-CN" altLang="en-US" sz="2800" b="1" dirty="0"/>
          </a:p>
          <a:p>
            <a:pPr marL="0" lvl="0" indent="0" eaLnBrk="1" hangingPunct="1">
              <a:lnSpc>
                <a:spcPct val="150000"/>
              </a:lnSpc>
              <a:spcBef>
                <a:spcPct val="0"/>
              </a:spcBef>
              <a:buClrTx/>
              <a:buSzTx/>
              <a:buFontTx/>
              <a:buNone/>
            </a:pPr>
            <a:r>
              <a:rPr lang="zh-CN" altLang="en-US" sz="2800" b="1" dirty="0"/>
              <a:t>●危险化学品运输的一般要求</a:t>
            </a:r>
            <a:endParaRPr lang="zh-CN" altLang="en-US" sz="2800" b="1" dirty="0"/>
          </a:p>
          <a:p>
            <a:pPr marL="0" lvl="0" indent="0" eaLnBrk="1" hangingPunct="1">
              <a:lnSpc>
                <a:spcPct val="150000"/>
              </a:lnSpc>
              <a:spcBef>
                <a:spcPct val="0"/>
              </a:spcBef>
              <a:buClrTx/>
              <a:buSzTx/>
              <a:buFontTx/>
              <a:buNone/>
            </a:pPr>
            <a:r>
              <a:rPr lang="zh-CN" altLang="en-US" sz="2800" b="1" dirty="0"/>
              <a:t>●危险化学品资质认定</a:t>
            </a:r>
            <a:endParaRPr lang="zh-CN" altLang="en-US" sz="2800" b="1" dirty="0"/>
          </a:p>
          <a:p>
            <a:pPr marL="0" lvl="0" indent="0" eaLnBrk="1" hangingPunct="1">
              <a:lnSpc>
                <a:spcPct val="150000"/>
              </a:lnSpc>
              <a:spcBef>
                <a:spcPct val="0"/>
              </a:spcBef>
              <a:buClrTx/>
              <a:buSzTx/>
              <a:buFontTx/>
              <a:buNone/>
            </a:pPr>
            <a:r>
              <a:rPr lang="zh-CN" altLang="en-US" sz="2800" b="1" dirty="0"/>
              <a:t>●剧毒化学品运输    </a:t>
            </a:r>
            <a:endParaRPr lang="zh-CN" altLang="en-US" sz="2800" b="1" dirty="0"/>
          </a:p>
        </p:txBody>
      </p:sp>
      <p:sp>
        <p:nvSpPr>
          <p:cNvPr id="412684"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危险化学品的运输</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2684"/>
                                        </p:tgtEl>
                                        <p:attrNameLst>
                                          <p:attrName>style.visibility</p:attrName>
                                        </p:attrNameLst>
                                      </p:cBhvr>
                                      <p:to>
                                        <p:strVal val="visible"/>
                                      </p:to>
                                    </p:set>
                                    <p:anim calcmode="lin" valueType="num">
                                      <p:cBhvr additive="base">
                                        <p:cTn id="7" dur="500" fill="hold"/>
                                        <p:tgtEl>
                                          <p:spTgt spid="412684"/>
                                        </p:tgtEl>
                                        <p:attrNameLst>
                                          <p:attrName>ppt_x</p:attrName>
                                        </p:attrNameLst>
                                      </p:cBhvr>
                                      <p:tavLst>
                                        <p:tav tm="0">
                                          <p:val>
                                            <p:strVal val="0-#ppt_w/2"/>
                                          </p:val>
                                        </p:tav>
                                        <p:tav tm="100000">
                                          <p:val>
                                            <p:strVal val="#ppt_x"/>
                                          </p:val>
                                        </p:tav>
                                      </p:tavLst>
                                    </p:anim>
                                    <p:anim calcmode="lin" valueType="num">
                                      <p:cBhvr additive="base">
                                        <p:cTn id="8" dur="500" fill="hold"/>
                                        <p:tgtEl>
                                          <p:spTgt spid="412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8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25955" name="Text Box 13"/>
          <p:cNvSpPr txBox="1"/>
          <p:nvPr/>
        </p:nvSpPr>
        <p:spPr>
          <a:xfrm>
            <a:off x="696913" y="1431925"/>
            <a:ext cx="7978775" cy="50212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30000"/>
              </a:lnSpc>
              <a:spcBef>
                <a:spcPct val="0"/>
              </a:spcBef>
              <a:buClrTx/>
              <a:buSzTx/>
              <a:buFontTx/>
              <a:buNone/>
            </a:pPr>
            <a:r>
              <a:rPr lang="en-US" altLang="zh-CN" sz="2400" b="1" dirty="0">
                <a:solidFill>
                  <a:schemeClr val="accent2"/>
                </a:solidFill>
              </a:rPr>
              <a:t>1</a:t>
            </a:r>
            <a:r>
              <a:rPr lang="zh-CN" altLang="en-US" sz="2400" b="1" dirty="0">
                <a:solidFill>
                  <a:schemeClr val="accent2"/>
                </a:solidFill>
              </a:rPr>
              <a:t>、危险化学品运输事故概述</a:t>
            </a:r>
            <a:endParaRPr lang="zh-CN" altLang="en-US" sz="2400" b="1" dirty="0">
              <a:solidFill>
                <a:schemeClr val="accent2"/>
              </a:solidFill>
            </a:endParaRPr>
          </a:p>
          <a:p>
            <a:pPr marL="0" lvl="0" indent="0" eaLnBrk="1" hangingPunct="1">
              <a:lnSpc>
                <a:spcPct val="130000"/>
              </a:lnSpc>
              <a:spcBef>
                <a:spcPct val="0"/>
              </a:spcBef>
              <a:buClrTx/>
              <a:buSzTx/>
              <a:buFontTx/>
              <a:buNone/>
            </a:pPr>
            <a:endParaRPr lang="zh-CN" altLang="en-US" sz="2400" b="1" dirty="0">
              <a:solidFill>
                <a:schemeClr val="accent2"/>
              </a:solidFill>
            </a:endParaRPr>
          </a:p>
          <a:p>
            <a:pPr marL="0" lvl="0" indent="0" eaLnBrk="1" hangingPunct="1">
              <a:lnSpc>
                <a:spcPct val="130000"/>
              </a:lnSpc>
              <a:spcBef>
                <a:spcPct val="0"/>
              </a:spcBef>
              <a:buClrTx/>
              <a:buSzTx/>
              <a:buFontTx/>
              <a:buNone/>
            </a:pPr>
            <a:r>
              <a:rPr lang="en-US" altLang="zh-CN" sz="2400" b="1" dirty="0">
                <a:solidFill>
                  <a:schemeClr val="accent2"/>
                </a:solidFill>
              </a:rPr>
              <a:t>2</a:t>
            </a:r>
            <a:r>
              <a:rPr lang="zh-CN" altLang="en-US" sz="2400" b="1" dirty="0">
                <a:solidFill>
                  <a:schemeClr val="accent2"/>
                </a:solidFill>
              </a:rPr>
              <a:t>、危险化学品运输的一般要求  </a:t>
            </a:r>
            <a:endParaRPr lang="zh-CN" altLang="en-US" sz="2400" b="1" dirty="0">
              <a:solidFill>
                <a:schemeClr val="accent2"/>
              </a:solidFill>
            </a:endParaRPr>
          </a:p>
          <a:p>
            <a:pPr marL="0" lvl="0" indent="0" eaLnBrk="1" hangingPunct="1">
              <a:spcBef>
                <a:spcPct val="30000"/>
              </a:spcBef>
              <a:buClrTx/>
              <a:buSzTx/>
              <a:buFontTx/>
              <a:buNone/>
            </a:pPr>
            <a:r>
              <a:rPr lang="zh-CN" altLang="en-US" sz="2400" b="1" dirty="0"/>
              <a:t>    ●</a:t>
            </a:r>
            <a:r>
              <a:rPr lang="zh-CN" altLang="en-US" sz="2400" b="1" dirty="0">
                <a:solidFill>
                  <a:srgbClr val="CC0066"/>
                </a:solidFill>
              </a:rPr>
              <a:t>托运危险物品必须出示有关证明</a:t>
            </a:r>
            <a:r>
              <a:rPr lang="zh-CN" altLang="en-US" sz="2400" b="1" dirty="0"/>
              <a:t>，向指定的铁路、交通、航运等部门办理手续。托运物品必须与托运单上所列的品名相符，托运未列入国家品名表内的危险物品，应</a:t>
            </a:r>
            <a:r>
              <a:rPr lang="zh-CN" altLang="en-US" sz="2400" b="1" dirty="0">
                <a:solidFill>
                  <a:srgbClr val="CC0066"/>
                </a:solidFill>
              </a:rPr>
              <a:t>附交</a:t>
            </a:r>
            <a:r>
              <a:rPr lang="zh-CN" altLang="en-US" sz="2400" b="1" dirty="0"/>
              <a:t>上级主管部门审查同意的</a:t>
            </a:r>
            <a:r>
              <a:rPr lang="zh-CN" altLang="en-US" sz="2400" b="1" dirty="0">
                <a:solidFill>
                  <a:srgbClr val="CC0066"/>
                </a:solidFill>
              </a:rPr>
              <a:t>技术鉴定书</a:t>
            </a:r>
            <a:r>
              <a:rPr lang="zh-CN" altLang="en-US" sz="2400" b="1" dirty="0"/>
              <a:t>。</a:t>
            </a:r>
            <a:endParaRPr lang="zh-CN" altLang="en-US" sz="2400" b="1" dirty="0"/>
          </a:p>
          <a:p>
            <a:pPr marL="0" lvl="0" indent="0" eaLnBrk="1" hangingPunct="1">
              <a:spcBef>
                <a:spcPct val="30000"/>
              </a:spcBef>
              <a:buClrTx/>
              <a:buSzTx/>
              <a:buFontTx/>
              <a:buNone/>
            </a:pPr>
            <a:endParaRPr lang="zh-CN" altLang="en-US" sz="2400" b="1" dirty="0"/>
          </a:p>
          <a:p>
            <a:pPr marL="0" lvl="0" indent="0" eaLnBrk="1" hangingPunct="1">
              <a:spcBef>
                <a:spcPct val="0"/>
              </a:spcBef>
              <a:buClrTx/>
              <a:buSzTx/>
              <a:buFontTx/>
              <a:buNone/>
            </a:pPr>
            <a:r>
              <a:rPr lang="zh-CN" altLang="en-US" sz="2400" b="1" dirty="0"/>
              <a:t>    ●危险物品的</a:t>
            </a:r>
            <a:r>
              <a:rPr lang="zh-CN" altLang="en-US" sz="2400" b="1" dirty="0">
                <a:solidFill>
                  <a:srgbClr val="CC0066"/>
                </a:solidFill>
              </a:rPr>
              <a:t>装卸运输人员</a:t>
            </a:r>
            <a:r>
              <a:rPr lang="zh-CN" altLang="en-US" sz="2400" b="1" dirty="0"/>
              <a:t>，应按装运危险物品的性质，佩戴相应的</a:t>
            </a:r>
            <a:r>
              <a:rPr lang="zh-CN" altLang="en-US" sz="2400" b="1" dirty="0">
                <a:solidFill>
                  <a:srgbClr val="CC0066"/>
                </a:solidFill>
              </a:rPr>
              <a:t>防护用品</a:t>
            </a:r>
            <a:r>
              <a:rPr lang="zh-CN" altLang="en-US" sz="2400" b="1" dirty="0"/>
              <a:t>，装卸时必须轻装轻卸，严禁摔拖、重压和摩擦，不得损毁包装容器，并注意标志，堆放稳妥。  </a:t>
            </a:r>
            <a:endParaRPr lang="zh-CN" altLang="en-US" sz="2400" b="1" dirty="0"/>
          </a:p>
        </p:txBody>
      </p:sp>
      <p:sp>
        <p:nvSpPr>
          <p:cNvPr id="414735" name="Rectangle 15"/>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危险化学品的运输</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4735"/>
                                        </p:tgtEl>
                                        <p:attrNameLst>
                                          <p:attrName>style.visibility</p:attrName>
                                        </p:attrNameLst>
                                      </p:cBhvr>
                                      <p:to>
                                        <p:strVal val="visible"/>
                                      </p:to>
                                    </p:set>
                                    <p:anim calcmode="lin" valueType="num">
                                      <p:cBhvr additive="base">
                                        <p:cTn id="7" dur="500" fill="hold"/>
                                        <p:tgtEl>
                                          <p:spTgt spid="414735"/>
                                        </p:tgtEl>
                                        <p:attrNameLst>
                                          <p:attrName>ppt_x</p:attrName>
                                        </p:attrNameLst>
                                      </p:cBhvr>
                                      <p:tavLst>
                                        <p:tav tm="0">
                                          <p:val>
                                            <p:strVal val="0-#ppt_w/2"/>
                                          </p:val>
                                        </p:tav>
                                        <p:tav tm="100000">
                                          <p:val>
                                            <p:strVal val="#ppt_x"/>
                                          </p:val>
                                        </p:tav>
                                      </p:tavLst>
                                    </p:anim>
                                    <p:anim calcmode="lin" valueType="num">
                                      <p:cBhvr additive="base">
                                        <p:cTn id="8" dur="500" fill="hold"/>
                                        <p:tgtEl>
                                          <p:spTgt spid="4147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3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26979" name="Text Box 10"/>
          <p:cNvSpPr txBox="1"/>
          <p:nvPr/>
        </p:nvSpPr>
        <p:spPr>
          <a:xfrm>
            <a:off x="541338" y="1773238"/>
            <a:ext cx="8062912" cy="4248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eaLnBrk="1" hangingPunct="1">
              <a:lnSpc>
                <a:spcPct val="80000"/>
              </a:lnSpc>
              <a:spcBef>
                <a:spcPct val="0"/>
              </a:spcBef>
              <a:buClrTx/>
              <a:buSzTx/>
              <a:buFontTx/>
              <a:buNone/>
            </a:pPr>
            <a:r>
              <a:rPr lang="en-US" altLang="zh-CN" b="1" dirty="0"/>
              <a:t>    ●</a:t>
            </a:r>
            <a:r>
              <a:rPr lang="zh-CN" altLang="en-US" b="1" dirty="0"/>
              <a:t>危险物品</a:t>
            </a:r>
            <a:r>
              <a:rPr lang="zh-CN" altLang="en-US" b="1" dirty="0">
                <a:solidFill>
                  <a:srgbClr val="CC0066"/>
                </a:solidFill>
              </a:rPr>
              <a:t>装卸前</a:t>
            </a:r>
            <a:r>
              <a:rPr lang="zh-CN" altLang="en-US" b="1" dirty="0"/>
              <a:t>，应对车（船）搬运工具进行必要的</a:t>
            </a:r>
            <a:r>
              <a:rPr lang="zh-CN" altLang="en-US" b="1" dirty="0">
                <a:solidFill>
                  <a:srgbClr val="CC0066"/>
                </a:solidFill>
              </a:rPr>
              <a:t>通风和清扫</a:t>
            </a:r>
            <a:r>
              <a:rPr lang="zh-CN" altLang="en-US" b="1" dirty="0"/>
              <a:t>，不得留有残渣，对装有</a:t>
            </a:r>
            <a:r>
              <a:rPr lang="zh-CN" altLang="en-US" b="1" dirty="0">
                <a:solidFill>
                  <a:srgbClr val="CC0066"/>
                </a:solidFill>
              </a:rPr>
              <a:t>剧毒物品</a:t>
            </a:r>
            <a:r>
              <a:rPr lang="zh-CN" altLang="en-US" b="1" dirty="0"/>
              <a:t>的车（船），卸车后必须</a:t>
            </a:r>
            <a:r>
              <a:rPr lang="zh-CN" altLang="en-US" b="1" dirty="0">
                <a:solidFill>
                  <a:srgbClr val="CC0066"/>
                </a:solidFill>
              </a:rPr>
              <a:t>洗刷干净</a:t>
            </a:r>
            <a:r>
              <a:rPr lang="zh-CN" altLang="en-US" b="1" dirty="0"/>
              <a:t>。</a:t>
            </a:r>
            <a:endParaRPr lang="zh-CN" altLang="en-US" b="1" dirty="0"/>
          </a:p>
          <a:p>
            <a:pPr marL="0" lvl="0" indent="0" algn="just" eaLnBrk="1" hangingPunct="1">
              <a:lnSpc>
                <a:spcPct val="80000"/>
              </a:lnSpc>
              <a:spcBef>
                <a:spcPct val="0"/>
              </a:spcBef>
              <a:buClrTx/>
              <a:buSzTx/>
              <a:buFontTx/>
              <a:buNone/>
            </a:pPr>
            <a:endParaRPr lang="zh-CN" altLang="en-US" b="1" dirty="0"/>
          </a:p>
          <a:p>
            <a:pPr marL="0" lvl="0" indent="0" algn="just" eaLnBrk="1" hangingPunct="1">
              <a:lnSpc>
                <a:spcPct val="80000"/>
              </a:lnSpc>
              <a:spcBef>
                <a:spcPct val="0"/>
              </a:spcBef>
              <a:buClrTx/>
              <a:buSzTx/>
              <a:buFontTx/>
              <a:buNone/>
            </a:pPr>
            <a:r>
              <a:rPr lang="zh-CN" altLang="en-US" b="1" dirty="0"/>
              <a:t>    ●装运爆炸、剧毒、放射性、易燃液体、可燃气体等物品，必须使用符合安全要求的运输工具。</a:t>
            </a:r>
            <a:endParaRPr lang="zh-CN" altLang="en-US" b="1" dirty="0"/>
          </a:p>
          <a:p>
            <a:pPr marL="914400" lvl="2" indent="0" algn="just" eaLnBrk="1" hangingPunct="1">
              <a:lnSpc>
                <a:spcPct val="80000"/>
              </a:lnSpc>
              <a:spcBef>
                <a:spcPct val="0"/>
              </a:spcBef>
              <a:buClrTx/>
              <a:buSzTx/>
              <a:buFontTx/>
              <a:buNone/>
            </a:pPr>
            <a:r>
              <a:rPr lang="en-US" altLang="zh-CN" sz="2000" b="1" dirty="0"/>
              <a:t>※ </a:t>
            </a:r>
            <a:r>
              <a:rPr lang="zh-CN" altLang="en-US" sz="2000" b="1" dirty="0">
                <a:solidFill>
                  <a:srgbClr val="CC0066"/>
                </a:solidFill>
              </a:rPr>
              <a:t>禁止用电瓶车、翻斗车、铲车、自行车等运输爆炸物品</a:t>
            </a:r>
            <a:r>
              <a:rPr lang="zh-CN" altLang="en-US" sz="2000" b="1" dirty="0"/>
              <a:t>。运输强氧化剂、爆炸品及用铁桶包装的一级易燃液体时，没有采取可靠的安全措施，不得用铁底板车及汽车挂车。</a:t>
            </a:r>
            <a:endParaRPr lang="zh-CN" altLang="en-US" sz="2000" b="1" dirty="0"/>
          </a:p>
          <a:p>
            <a:pPr marL="914400" lvl="2" indent="0" algn="just" eaLnBrk="1" hangingPunct="1">
              <a:lnSpc>
                <a:spcPct val="80000"/>
              </a:lnSpc>
              <a:spcBef>
                <a:spcPct val="0"/>
              </a:spcBef>
              <a:buClrTx/>
              <a:buSzTx/>
              <a:buFontTx/>
              <a:buNone/>
            </a:pPr>
            <a:r>
              <a:rPr lang="en-US" altLang="zh-CN" sz="2000" b="1" dirty="0"/>
              <a:t>※ </a:t>
            </a:r>
            <a:r>
              <a:rPr lang="zh-CN" altLang="en-US" sz="2000" b="1" dirty="0">
                <a:solidFill>
                  <a:srgbClr val="CC0066"/>
                </a:solidFill>
              </a:rPr>
              <a:t>禁止用叉车、铲车、翻斗车搬运易燃、易爆液化气体等危险物品</a:t>
            </a:r>
            <a:r>
              <a:rPr lang="zh-CN" altLang="en-US" sz="2000" b="1" dirty="0"/>
              <a:t>。</a:t>
            </a:r>
            <a:endParaRPr lang="zh-CN" altLang="en-US" sz="2000" b="1" dirty="0"/>
          </a:p>
          <a:p>
            <a:pPr marL="914400" lvl="2" indent="0" algn="just" eaLnBrk="1" hangingPunct="1">
              <a:lnSpc>
                <a:spcPct val="80000"/>
              </a:lnSpc>
              <a:spcBef>
                <a:spcPct val="0"/>
              </a:spcBef>
              <a:buClrTx/>
              <a:buSzTx/>
              <a:buFontTx/>
              <a:buNone/>
            </a:pPr>
            <a:r>
              <a:rPr lang="en-US" altLang="zh-CN" sz="2000" b="1" dirty="0"/>
              <a:t>※ </a:t>
            </a:r>
            <a:r>
              <a:rPr lang="zh-CN" altLang="en-US" sz="2000" b="1" dirty="0"/>
              <a:t>温度较高地区装运液化气体和易燃液体等危险物品，要有</a:t>
            </a:r>
            <a:r>
              <a:rPr lang="zh-CN" altLang="en-US" sz="2000" b="1" dirty="0">
                <a:solidFill>
                  <a:srgbClr val="CC0066"/>
                </a:solidFill>
              </a:rPr>
              <a:t>防晒</a:t>
            </a:r>
            <a:r>
              <a:rPr lang="zh-CN" altLang="en-US" sz="2000" b="1" dirty="0"/>
              <a:t>设施。</a:t>
            </a:r>
            <a:endParaRPr lang="zh-CN" altLang="en-US" sz="2000" b="1" dirty="0"/>
          </a:p>
          <a:p>
            <a:pPr marL="914400" lvl="2" indent="0" algn="just" eaLnBrk="1" hangingPunct="1">
              <a:lnSpc>
                <a:spcPct val="80000"/>
              </a:lnSpc>
              <a:spcBef>
                <a:spcPct val="0"/>
              </a:spcBef>
              <a:buClrTx/>
              <a:buSzTx/>
              <a:buFontTx/>
              <a:buNone/>
            </a:pPr>
            <a:r>
              <a:rPr lang="en-US" altLang="zh-CN" sz="2000" b="1" dirty="0"/>
              <a:t>※ </a:t>
            </a:r>
            <a:r>
              <a:rPr lang="zh-CN" altLang="en-US" sz="2000" b="1" dirty="0"/>
              <a:t>放射性物品应用专用运输搬运车和抬架搬运，装卸机械应按规定负荷降低</a:t>
            </a:r>
            <a:r>
              <a:rPr lang="en-US" altLang="zh-CN" sz="2000" b="1" dirty="0"/>
              <a:t>25%</a:t>
            </a:r>
            <a:r>
              <a:rPr lang="zh-CN" altLang="en-US" sz="2000" b="1" dirty="0"/>
              <a:t>。</a:t>
            </a:r>
            <a:endParaRPr lang="zh-CN" altLang="en-US" sz="2000" b="1" dirty="0"/>
          </a:p>
          <a:p>
            <a:pPr marL="914400" lvl="2" indent="0" algn="just" eaLnBrk="1" hangingPunct="1">
              <a:lnSpc>
                <a:spcPct val="80000"/>
              </a:lnSpc>
              <a:spcBef>
                <a:spcPct val="0"/>
              </a:spcBef>
              <a:buClrTx/>
              <a:buSzTx/>
              <a:buFontTx/>
              <a:buNone/>
            </a:pPr>
            <a:r>
              <a:rPr lang="en-US" altLang="zh-CN" sz="2000" b="1" dirty="0"/>
              <a:t>※ </a:t>
            </a:r>
            <a:r>
              <a:rPr lang="zh-CN" altLang="en-US" sz="2000" b="1" dirty="0"/>
              <a:t>遇水燃烧物品及有毒物品，禁止用小型机帆船、小木船和水泥船承运。</a:t>
            </a:r>
            <a:endParaRPr lang="zh-CN" altLang="en-US" sz="2000" b="1" dirty="0"/>
          </a:p>
        </p:txBody>
      </p:sp>
      <p:sp>
        <p:nvSpPr>
          <p:cNvPr id="415755" name="Rectangle 11"/>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危险化学品的运输</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5755"/>
                                        </p:tgtEl>
                                        <p:attrNameLst>
                                          <p:attrName>style.visibility</p:attrName>
                                        </p:attrNameLst>
                                      </p:cBhvr>
                                      <p:to>
                                        <p:strVal val="visible"/>
                                      </p:to>
                                    </p:set>
                                    <p:anim calcmode="lin" valueType="num">
                                      <p:cBhvr additive="base">
                                        <p:cTn id="7" dur="500" fill="hold"/>
                                        <p:tgtEl>
                                          <p:spTgt spid="415755"/>
                                        </p:tgtEl>
                                        <p:attrNameLst>
                                          <p:attrName>ppt_x</p:attrName>
                                        </p:attrNameLst>
                                      </p:cBhvr>
                                      <p:tavLst>
                                        <p:tav tm="0">
                                          <p:val>
                                            <p:strVal val="0-#ppt_w/2"/>
                                          </p:val>
                                        </p:tav>
                                        <p:tav tm="100000">
                                          <p:val>
                                            <p:strVal val="#ppt_x"/>
                                          </p:val>
                                        </p:tav>
                                      </p:tavLst>
                                    </p:anim>
                                    <p:anim calcmode="lin" valueType="num">
                                      <p:cBhvr additive="base">
                                        <p:cTn id="8" dur="500" fill="hold"/>
                                        <p:tgtEl>
                                          <p:spTgt spid="4157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28003" name="Text Box 11"/>
          <p:cNvSpPr txBox="1"/>
          <p:nvPr/>
        </p:nvSpPr>
        <p:spPr>
          <a:xfrm>
            <a:off x="465138" y="1301750"/>
            <a:ext cx="8283575" cy="5222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05000"/>
              </a:lnSpc>
              <a:spcBef>
                <a:spcPct val="0"/>
              </a:spcBef>
              <a:buClrTx/>
              <a:buSzTx/>
              <a:buFontTx/>
              <a:buNone/>
            </a:pPr>
            <a:r>
              <a:rPr lang="zh-CN" altLang="en-US" b="1" dirty="0"/>
              <a:t>　　●运输爆炸、剧毒和放射性物品，应指派专人押运，押运人员不得少于</a:t>
            </a:r>
            <a:r>
              <a:rPr lang="en-US" altLang="zh-CN" b="1" dirty="0"/>
              <a:t>2</a:t>
            </a:r>
            <a:r>
              <a:rPr lang="zh-CN" altLang="en-US" b="1" dirty="0"/>
              <a:t>人。</a:t>
            </a:r>
            <a:endParaRPr lang="zh-CN" altLang="en-US" b="1" dirty="0"/>
          </a:p>
          <a:p>
            <a:pPr marL="0" lvl="0" indent="0" eaLnBrk="1" hangingPunct="1">
              <a:lnSpc>
                <a:spcPct val="105000"/>
              </a:lnSpc>
              <a:spcBef>
                <a:spcPct val="0"/>
              </a:spcBef>
              <a:buClrTx/>
              <a:buSzTx/>
              <a:buFontTx/>
              <a:buNone/>
            </a:pPr>
            <a:endParaRPr lang="zh-CN" altLang="en-US" b="1" dirty="0"/>
          </a:p>
          <a:p>
            <a:pPr marL="0" lvl="0" indent="0" eaLnBrk="1" hangingPunct="1">
              <a:lnSpc>
                <a:spcPct val="105000"/>
              </a:lnSpc>
              <a:spcBef>
                <a:spcPct val="0"/>
              </a:spcBef>
              <a:buClrTx/>
              <a:buSzTx/>
              <a:buFontTx/>
              <a:buNone/>
            </a:pPr>
            <a:r>
              <a:rPr lang="zh-CN" altLang="en-US" b="1" dirty="0"/>
              <a:t>　　●运输危险物品的车辆，必须保持安全车速，保持车距，严禁超车，超速和强行会车。运输危险物品的行车路线，必须事先经当地公安交通部门批准，按指定的路线和时间运输，不可在繁华街道行驶和停留。</a:t>
            </a:r>
            <a:endParaRPr lang="zh-CN" altLang="en-US" b="1" dirty="0"/>
          </a:p>
          <a:p>
            <a:pPr marL="0" lvl="0" indent="0" eaLnBrk="1" hangingPunct="1">
              <a:lnSpc>
                <a:spcPct val="105000"/>
              </a:lnSpc>
              <a:spcBef>
                <a:spcPct val="0"/>
              </a:spcBef>
              <a:buClrTx/>
              <a:buSzTx/>
              <a:buFontTx/>
              <a:buNone/>
            </a:pPr>
            <a:endParaRPr lang="zh-CN" altLang="en-US" b="1" dirty="0"/>
          </a:p>
          <a:p>
            <a:pPr marL="0" lvl="0" indent="0" eaLnBrk="1" hangingPunct="1">
              <a:lnSpc>
                <a:spcPct val="105000"/>
              </a:lnSpc>
              <a:spcBef>
                <a:spcPct val="0"/>
              </a:spcBef>
              <a:buClrTx/>
              <a:buSzTx/>
              <a:buFontTx/>
              <a:buNone/>
            </a:pPr>
            <a:r>
              <a:rPr lang="zh-CN" altLang="en-US" b="1" dirty="0"/>
              <a:t>　　●运输易燃、易爆物品的机动车，其排气管应装阻火器，并悬挂</a:t>
            </a:r>
            <a:r>
              <a:rPr lang="zh-CN" altLang="en-US" b="1" dirty="0">
                <a:latin typeface="Times New Roman" panose="02020603050405020304" pitchFamily="18" charset="0"/>
              </a:rPr>
              <a:t>“</a:t>
            </a:r>
            <a:r>
              <a:rPr lang="zh-CN" altLang="en-US" b="1" dirty="0"/>
              <a:t>危险品</a:t>
            </a:r>
            <a:r>
              <a:rPr lang="zh-CN" altLang="en-US" b="1" dirty="0">
                <a:latin typeface="Times New Roman" panose="02020603050405020304" pitchFamily="18" charset="0"/>
              </a:rPr>
              <a:t>”</a:t>
            </a:r>
            <a:r>
              <a:rPr lang="zh-CN" altLang="en-US" b="1" dirty="0"/>
              <a:t>标志。</a:t>
            </a:r>
            <a:endParaRPr lang="zh-CN" altLang="en-US" b="1" dirty="0"/>
          </a:p>
          <a:p>
            <a:pPr marL="0" lvl="0" indent="0" eaLnBrk="1" hangingPunct="1">
              <a:lnSpc>
                <a:spcPct val="105000"/>
              </a:lnSpc>
              <a:spcBef>
                <a:spcPct val="0"/>
              </a:spcBef>
              <a:buClrTx/>
              <a:buSzTx/>
              <a:buFontTx/>
              <a:buNone/>
            </a:pPr>
            <a:endParaRPr lang="zh-CN" altLang="en-US" b="1" dirty="0"/>
          </a:p>
          <a:p>
            <a:pPr marL="0" lvl="0" indent="0" eaLnBrk="1" hangingPunct="1">
              <a:lnSpc>
                <a:spcPct val="105000"/>
              </a:lnSpc>
              <a:spcBef>
                <a:spcPct val="0"/>
              </a:spcBef>
              <a:buClrTx/>
              <a:buSzTx/>
              <a:buFontTx/>
              <a:buNone/>
            </a:pPr>
            <a:r>
              <a:rPr lang="zh-CN" altLang="en-US" b="1" dirty="0"/>
              <a:t>    ●蒸汽机车在调车作业中，对装载易燃、易爆物品的车辆，必须挂不少于</a:t>
            </a:r>
            <a:r>
              <a:rPr lang="en-US" altLang="zh-CN" b="1" dirty="0"/>
              <a:t>2</a:t>
            </a:r>
            <a:r>
              <a:rPr lang="zh-CN" altLang="en-US" b="1" dirty="0"/>
              <a:t>节的隔离车，并严禁溜放。</a:t>
            </a:r>
            <a:endParaRPr lang="zh-CN" altLang="en-US" b="1" dirty="0"/>
          </a:p>
          <a:p>
            <a:pPr marL="0" lvl="0" indent="0" eaLnBrk="1" hangingPunct="1">
              <a:lnSpc>
                <a:spcPct val="105000"/>
              </a:lnSpc>
              <a:spcBef>
                <a:spcPct val="0"/>
              </a:spcBef>
              <a:buClrTx/>
              <a:buSzTx/>
              <a:buFontTx/>
              <a:buNone/>
            </a:pPr>
            <a:endParaRPr lang="zh-CN" altLang="en-US" b="1" dirty="0"/>
          </a:p>
          <a:p>
            <a:pPr marL="0" lvl="0" indent="0" eaLnBrk="1" hangingPunct="1">
              <a:lnSpc>
                <a:spcPct val="105000"/>
              </a:lnSpc>
              <a:spcBef>
                <a:spcPct val="0"/>
              </a:spcBef>
              <a:buClrTx/>
              <a:buSzTx/>
              <a:buFontTx/>
              <a:buNone/>
            </a:pPr>
            <a:r>
              <a:rPr lang="zh-CN" altLang="en-US" b="1" dirty="0"/>
              <a:t>　　●运输散装固体危险物品，应根据性质，采取防火、防爆、防水、防粉尘飞扬和遮阳等措施。</a:t>
            </a:r>
            <a:endParaRPr lang="zh-CN" altLang="en-US" b="1" dirty="0"/>
          </a:p>
        </p:txBody>
      </p:sp>
      <p:sp>
        <p:nvSpPr>
          <p:cNvPr id="416780"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危险化学品的运输</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6780"/>
                                        </p:tgtEl>
                                        <p:attrNameLst>
                                          <p:attrName>style.visibility</p:attrName>
                                        </p:attrNameLst>
                                      </p:cBhvr>
                                      <p:to>
                                        <p:strVal val="visible"/>
                                      </p:to>
                                    </p:set>
                                    <p:anim calcmode="lin" valueType="num">
                                      <p:cBhvr additive="base">
                                        <p:cTn id="7" dur="500" fill="hold"/>
                                        <p:tgtEl>
                                          <p:spTgt spid="416780"/>
                                        </p:tgtEl>
                                        <p:attrNameLst>
                                          <p:attrName>ppt_x</p:attrName>
                                        </p:attrNameLst>
                                      </p:cBhvr>
                                      <p:tavLst>
                                        <p:tav tm="0">
                                          <p:val>
                                            <p:strVal val="0-#ppt_w/2"/>
                                          </p:val>
                                        </p:tav>
                                        <p:tav tm="100000">
                                          <p:val>
                                            <p:strVal val="#ppt_x"/>
                                          </p:val>
                                        </p:tav>
                                      </p:tavLst>
                                    </p:anim>
                                    <p:anim calcmode="lin" valueType="num">
                                      <p:cBhvr additive="base">
                                        <p:cTn id="8" dur="500" fill="hold"/>
                                        <p:tgtEl>
                                          <p:spTgt spid="4167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80"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29027" name="Text Box 10"/>
          <p:cNvSpPr txBox="1"/>
          <p:nvPr/>
        </p:nvSpPr>
        <p:spPr>
          <a:xfrm>
            <a:off x="684213" y="1628775"/>
            <a:ext cx="7632700" cy="43592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130000"/>
              </a:lnSpc>
              <a:spcBef>
                <a:spcPct val="0"/>
              </a:spcBef>
              <a:buClrTx/>
              <a:buSzTx/>
              <a:buFontTx/>
              <a:buNone/>
            </a:pPr>
            <a:r>
              <a:rPr lang="en-US" altLang="zh-CN" sz="2400" b="1" dirty="0"/>
              <a:t>3</a:t>
            </a:r>
            <a:r>
              <a:rPr lang="zh-CN" altLang="en-US" sz="2400" b="1" dirty="0"/>
              <a:t>、危险化学品运输资质认定</a:t>
            </a:r>
            <a:endParaRPr lang="zh-CN" altLang="en-US" sz="2400" b="1" dirty="0"/>
          </a:p>
          <a:p>
            <a:pPr marL="0" lvl="0" indent="0" algn="just">
              <a:lnSpc>
                <a:spcPct val="105000"/>
              </a:lnSpc>
              <a:spcBef>
                <a:spcPct val="30000"/>
              </a:spcBef>
              <a:buClrTx/>
              <a:buSzTx/>
              <a:buFontTx/>
              <a:buNone/>
            </a:pPr>
            <a:r>
              <a:rPr lang="zh-CN" altLang="en-US" sz="2400" b="1" dirty="0"/>
              <a:t>    </a:t>
            </a:r>
            <a:r>
              <a:rPr lang="zh-CN" altLang="en-US" b="1" dirty="0">
                <a:solidFill>
                  <a:srgbClr val="CC0066"/>
                </a:solidFill>
              </a:rPr>
              <a:t>第三十五条</a:t>
            </a:r>
            <a:r>
              <a:rPr lang="zh-CN" altLang="en-US" b="1" dirty="0"/>
              <a:t> 国家对危险化学品的运输实行资质认定制度；未经资质认定，不得运输危险化学品。</a:t>
            </a:r>
            <a:endParaRPr lang="zh-CN" altLang="en-US" b="1" dirty="0"/>
          </a:p>
          <a:p>
            <a:pPr marL="0" lvl="0" indent="0" algn="just">
              <a:lnSpc>
                <a:spcPct val="105000"/>
              </a:lnSpc>
              <a:spcBef>
                <a:spcPct val="30000"/>
              </a:spcBef>
              <a:buClrTx/>
              <a:buSzTx/>
              <a:buFontTx/>
              <a:buNone/>
            </a:pPr>
            <a:endParaRPr lang="zh-CN" altLang="en-US" b="1" dirty="0"/>
          </a:p>
          <a:p>
            <a:pPr marL="457200" lvl="1" indent="0" algn="just">
              <a:lnSpc>
                <a:spcPct val="105000"/>
              </a:lnSpc>
              <a:spcBef>
                <a:spcPct val="0"/>
              </a:spcBef>
              <a:buClrTx/>
              <a:buSzTx/>
              <a:buFontTx/>
              <a:buNone/>
            </a:pPr>
            <a:r>
              <a:rPr lang="zh-CN" altLang="en-US" sz="2000" b="1" dirty="0"/>
              <a:t>危险化学品运输企业必须具备的条件由国务院交通部门规定</a:t>
            </a:r>
            <a:endParaRPr lang="zh-CN" altLang="en-US" sz="2000" b="1" dirty="0"/>
          </a:p>
          <a:p>
            <a:pPr marL="457200" lvl="1" indent="0" algn="just">
              <a:lnSpc>
                <a:spcPct val="105000"/>
              </a:lnSpc>
              <a:spcBef>
                <a:spcPct val="0"/>
              </a:spcBef>
              <a:buClrTx/>
              <a:buSzTx/>
              <a:buFontTx/>
              <a:buNone/>
            </a:pPr>
            <a:endParaRPr lang="zh-CN" altLang="en-US" sz="2000" b="1" dirty="0"/>
          </a:p>
          <a:p>
            <a:pPr marL="457200" lvl="1" indent="0" algn="just">
              <a:lnSpc>
                <a:spcPct val="105000"/>
              </a:lnSpc>
              <a:spcBef>
                <a:spcPct val="0"/>
              </a:spcBef>
              <a:buClrTx/>
              <a:buSzTx/>
              <a:buFontTx/>
              <a:buNone/>
            </a:pPr>
            <a:r>
              <a:rPr lang="en-US" altLang="zh-CN" sz="2000" b="1" dirty="0"/>
              <a:t>《</a:t>
            </a:r>
            <a:r>
              <a:rPr lang="zh-CN" altLang="en-US" sz="2000" b="1" dirty="0"/>
              <a:t>道路货物运输业户开业技术经济条件</a:t>
            </a:r>
            <a:r>
              <a:rPr lang="en-US" altLang="zh-CN" sz="2000" b="1" dirty="0"/>
              <a:t>》</a:t>
            </a:r>
            <a:r>
              <a:rPr lang="zh-CN" altLang="en-US" sz="2000" b="1" dirty="0"/>
              <a:t>（试行），交通部，</a:t>
            </a:r>
            <a:r>
              <a:rPr lang="en-US" altLang="zh-CN" sz="2000" b="1" dirty="0"/>
              <a:t>1993</a:t>
            </a:r>
            <a:endParaRPr lang="en-US" altLang="zh-CN" sz="2000" b="1" dirty="0"/>
          </a:p>
          <a:p>
            <a:pPr marL="457200" lvl="1" indent="0" algn="just">
              <a:lnSpc>
                <a:spcPct val="105000"/>
              </a:lnSpc>
              <a:spcBef>
                <a:spcPct val="0"/>
              </a:spcBef>
              <a:buClrTx/>
              <a:buSzTx/>
              <a:buFontTx/>
              <a:buNone/>
            </a:pPr>
            <a:endParaRPr lang="en-US" altLang="zh-CN" sz="2000" b="1" dirty="0"/>
          </a:p>
          <a:p>
            <a:pPr marL="457200" lvl="1" indent="0" algn="just">
              <a:lnSpc>
                <a:spcPct val="105000"/>
              </a:lnSpc>
              <a:spcBef>
                <a:spcPct val="0"/>
              </a:spcBef>
              <a:buClrTx/>
              <a:buSzTx/>
              <a:buFontTx/>
              <a:buNone/>
            </a:pPr>
            <a:r>
              <a:rPr lang="en-US" altLang="zh-CN" sz="2000" b="1" dirty="0"/>
              <a:t>《</a:t>
            </a:r>
            <a:r>
              <a:rPr lang="zh-CN" altLang="en-US" sz="2000" b="1" dirty="0"/>
              <a:t>道路危险货物运输管理规定</a:t>
            </a:r>
            <a:r>
              <a:rPr lang="en-US" altLang="zh-CN" sz="2000" b="1" dirty="0"/>
              <a:t>》</a:t>
            </a:r>
            <a:r>
              <a:rPr lang="zh-CN" altLang="en-US" sz="2000" b="1" dirty="0"/>
              <a:t>，交通部， </a:t>
            </a:r>
            <a:r>
              <a:rPr lang="en-US" altLang="zh-CN" sz="2000" b="1" dirty="0"/>
              <a:t>1993</a:t>
            </a:r>
            <a:endParaRPr lang="en-US" altLang="zh-CN" sz="2000" b="1" dirty="0"/>
          </a:p>
          <a:p>
            <a:pPr marL="457200" lvl="1" indent="0" algn="just">
              <a:lnSpc>
                <a:spcPct val="105000"/>
              </a:lnSpc>
              <a:spcBef>
                <a:spcPct val="0"/>
              </a:spcBef>
              <a:buClrTx/>
              <a:buSzTx/>
              <a:buFontTx/>
              <a:buNone/>
            </a:pPr>
            <a:endParaRPr lang="en-US" altLang="zh-CN" sz="2000" b="1" dirty="0"/>
          </a:p>
          <a:p>
            <a:pPr marL="457200" lvl="1" indent="0" algn="just">
              <a:lnSpc>
                <a:spcPct val="105000"/>
              </a:lnSpc>
              <a:spcBef>
                <a:spcPct val="0"/>
              </a:spcBef>
              <a:buClrTx/>
              <a:buSzTx/>
              <a:buFontTx/>
              <a:buNone/>
            </a:pPr>
            <a:r>
              <a:rPr lang="en-US" altLang="zh-CN" sz="2000" b="1" dirty="0"/>
              <a:t>《</a:t>
            </a:r>
            <a:r>
              <a:rPr lang="zh-CN" altLang="en-US" sz="2000" b="1" dirty="0"/>
              <a:t>国内船舶运输经营资质管理规定</a:t>
            </a:r>
            <a:r>
              <a:rPr lang="en-US" altLang="zh-CN" sz="2000" b="1" dirty="0"/>
              <a:t>》</a:t>
            </a:r>
            <a:r>
              <a:rPr lang="zh-CN" altLang="en-US" sz="2000" b="1" dirty="0"/>
              <a:t>，交通部，</a:t>
            </a:r>
            <a:r>
              <a:rPr lang="en-US" altLang="zh-CN" sz="2000" b="1" dirty="0"/>
              <a:t>1993 </a:t>
            </a:r>
            <a:endParaRPr lang="en-US" altLang="zh-CN" sz="2000" b="1" dirty="0"/>
          </a:p>
        </p:txBody>
      </p:sp>
      <p:sp>
        <p:nvSpPr>
          <p:cNvPr id="417804"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危险化学品的运输</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7804"/>
                                        </p:tgtEl>
                                        <p:attrNameLst>
                                          <p:attrName>style.visibility</p:attrName>
                                        </p:attrNameLst>
                                      </p:cBhvr>
                                      <p:to>
                                        <p:strVal val="visible"/>
                                      </p:to>
                                    </p:set>
                                    <p:anim calcmode="lin" valueType="num">
                                      <p:cBhvr additive="base">
                                        <p:cTn id="7" dur="500" fill="hold"/>
                                        <p:tgtEl>
                                          <p:spTgt spid="417804"/>
                                        </p:tgtEl>
                                        <p:attrNameLst>
                                          <p:attrName>ppt_x</p:attrName>
                                        </p:attrNameLst>
                                      </p:cBhvr>
                                      <p:tavLst>
                                        <p:tav tm="0">
                                          <p:val>
                                            <p:strVal val="0-#ppt_w/2"/>
                                          </p:val>
                                        </p:tav>
                                        <p:tav tm="100000">
                                          <p:val>
                                            <p:strVal val="#ppt_x"/>
                                          </p:val>
                                        </p:tav>
                                      </p:tavLst>
                                    </p:anim>
                                    <p:anim calcmode="lin" valueType="num">
                                      <p:cBhvr additive="base">
                                        <p:cTn id="8" dur="500" fill="hold"/>
                                        <p:tgtEl>
                                          <p:spTgt spid="417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0051" name="Text Box 10"/>
          <p:cNvSpPr txBox="1"/>
          <p:nvPr/>
        </p:nvSpPr>
        <p:spPr>
          <a:xfrm>
            <a:off x="539750" y="1463675"/>
            <a:ext cx="8058150" cy="47021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a:lnSpc>
                <a:spcPct val="105000"/>
              </a:lnSpc>
              <a:spcBef>
                <a:spcPct val="0"/>
              </a:spcBef>
              <a:buClrTx/>
              <a:buSzTx/>
              <a:buFontTx/>
              <a:buNone/>
            </a:pPr>
            <a:r>
              <a:rPr lang="en-US" altLang="zh-CN" sz="2400" b="1" dirty="0"/>
              <a:t>    </a:t>
            </a:r>
            <a:r>
              <a:rPr lang="zh-CN" altLang="en-US" sz="2400" b="1" dirty="0">
                <a:solidFill>
                  <a:srgbClr val="CC0066"/>
                </a:solidFill>
              </a:rPr>
              <a:t>第三十七条</a:t>
            </a:r>
            <a:r>
              <a:rPr lang="zh-CN" altLang="en-US" sz="2400" b="1" dirty="0"/>
              <a:t> 危险化学品运输企业，应当对其驾驶员、船员、装卸管理人员、押运人员进行有关安全知识培训；驾驶员、船员、装卸管理人员、押运人员必须掌握危险化学品运输的安全知识，并经所在地设区的市级人民政府交通部门考核合格（船员经海事管理机构考核合格），取得上岗资格证，方可上岗作业。危险化学品的装卸作业必须在装卸管理人员的现场指挥下进行。</a:t>
            </a:r>
            <a:endParaRPr lang="zh-CN" altLang="en-US" sz="2400" b="1" dirty="0"/>
          </a:p>
          <a:p>
            <a:pPr marL="0" lvl="0" indent="0" algn="just">
              <a:lnSpc>
                <a:spcPct val="105000"/>
              </a:lnSpc>
              <a:spcBef>
                <a:spcPct val="0"/>
              </a:spcBef>
              <a:buClrTx/>
              <a:buSzTx/>
              <a:buFontTx/>
              <a:buNone/>
            </a:pPr>
            <a:endParaRPr lang="zh-CN" altLang="en-US" sz="2400" b="1" dirty="0"/>
          </a:p>
          <a:p>
            <a:pPr marL="0" lvl="0" indent="0" algn="just">
              <a:lnSpc>
                <a:spcPct val="105000"/>
              </a:lnSpc>
              <a:spcBef>
                <a:spcPct val="0"/>
              </a:spcBef>
              <a:buClrTx/>
              <a:buSzTx/>
              <a:buFontTx/>
              <a:buNone/>
            </a:pPr>
            <a:r>
              <a:rPr lang="zh-CN" altLang="en-US" sz="2400" b="1" dirty="0"/>
              <a:t>    运输危险化学品的驾驶员、船员、装卸人员和押运人员必须了解所运载的危险化学品的性质、危害特性、包装容器的使用特性和发生意外时的应急措施。运输危险化学品，必须配备必要的应急处理器材和防护用品。</a:t>
            </a:r>
            <a:endParaRPr lang="zh-CN" altLang="en-US" sz="2400" b="1" dirty="0"/>
          </a:p>
        </p:txBody>
      </p:sp>
      <p:sp>
        <p:nvSpPr>
          <p:cNvPr id="418827" name="Rectangle 11"/>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危险化学品的运输</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8827"/>
                                        </p:tgtEl>
                                        <p:attrNameLst>
                                          <p:attrName>style.visibility</p:attrName>
                                        </p:attrNameLst>
                                      </p:cBhvr>
                                      <p:to>
                                        <p:strVal val="visible"/>
                                      </p:to>
                                    </p:set>
                                    <p:anim calcmode="lin" valueType="num">
                                      <p:cBhvr additive="base">
                                        <p:cTn id="7" dur="500" fill="hold"/>
                                        <p:tgtEl>
                                          <p:spTgt spid="418827"/>
                                        </p:tgtEl>
                                        <p:attrNameLst>
                                          <p:attrName>ppt_x</p:attrName>
                                        </p:attrNameLst>
                                      </p:cBhvr>
                                      <p:tavLst>
                                        <p:tav tm="0">
                                          <p:val>
                                            <p:strVal val="0-#ppt_w/2"/>
                                          </p:val>
                                        </p:tav>
                                        <p:tav tm="100000">
                                          <p:val>
                                            <p:strVal val="#ppt_x"/>
                                          </p:val>
                                        </p:tav>
                                      </p:tavLst>
                                    </p:anim>
                                    <p:anim calcmode="lin" valueType="num">
                                      <p:cBhvr additive="base">
                                        <p:cTn id="8" dur="500" fill="hold"/>
                                        <p:tgtEl>
                                          <p:spTgt spid="4188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2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1075" name="Text Box 10"/>
          <p:cNvSpPr txBox="1"/>
          <p:nvPr/>
        </p:nvSpPr>
        <p:spPr>
          <a:xfrm>
            <a:off x="539750" y="1484313"/>
            <a:ext cx="8126413" cy="40116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algn="just">
              <a:lnSpc>
                <a:spcPct val="105000"/>
              </a:lnSpc>
              <a:spcBef>
                <a:spcPct val="0"/>
              </a:spcBef>
              <a:buClrTx/>
              <a:buSzTx/>
              <a:buFontTx/>
              <a:buNone/>
            </a:pPr>
            <a:r>
              <a:rPr lang="en-US" altLang="zh-CN" sz="2400" b="1" dirty="0"/>
              <a:t>4</a:t>
            </a:r>
            <a:r>
              <a:rPr lang="zh-CN" altLang="en-US" sz="2400" b="1" dirty="0"/>
              <a:t>、剧毒化学品的运输  </a:t>
            </a:r>
            <a:endParaRPr lang="zh-CN" altLang="en-US" sz="2400" b="1" dirty="0"/>
          </a:p>
          <a:p>
            <a:pPr marL="0" lvl="0" indent="0" algn="just">
              <a:lnSpc>
                <a:spcPct val="105000"/>
              </a:lnSpc>
              <a:spcBef>
                <a:spcPct val="0"/>
              </a:spcBef>
              <a:buClrTx/>
              <a:buSzTx/>
              <a:buFontTx/>
              <a:buNone/>
            </a:pPr>
            <a:r>
              <a:rPr lang="zh-CN" altLang="en-US" sz="2400" b="1" dirty="0"/>
              <a:t> </a:t>
            </a:r>
            <a:endParaRPr lang="zh-CN" altLang="en-US" sz="2400" b="1" dirty="0"/>
          </a:p>
          <a:p>
            <a:pPr marL="0" lvl="0" indent="0" algn="just">
              <a:lnSpc>
                <a:spcPct val="105000"/>
              </a:lnSpc>
              <a:spcBef>
                <a:spcPct val="30000"/>
              </a:spcBef>
              <a:buClrTx/>
              <a:buSzTx/>
              <a:buFontTx/>
              <a:buNone/>
            </a:pPr>
            <a:r>
              <a:rPr lang="zh-CN" altLang="en-US" sz="2400" b="1" dirty="0"/>
              <a:t>    </a:t>
            </a:r>
            <a:r>
              <a:rPr lang="zh-CN" altLang="en-US" b="1" dirty="0">
                <a:solidFill>
                  <a:srgbClr val="CC0066"/>
                </a:solidFill>
              </a:rPr>
              <a:t>第三十九条</a:t>
            </a:r>
            <a:r>
              <a:rPr lang="zh-CN" altLang="en-US" b="1" dirty="0"/>
              <a:t> 通过公路运输剧毒化学品的，托运人应当向目的地的县级人民政府公安部门申请办理剧毒化学品公路运输通行证。</a:t>
            </a:r>
            <a:endParaRPr lang="zh-CN" altLang="en-US" b="1" dirty="0"/>
          </a:p>
          <a:p>
            <a:pPr marL="0" lvl="0" indent="0" algn="just">
              <a:lnSpc>
                <a:spcPct val="105000"/>
              </a:lnSpc>
              <a:spcBef>
                <a:spcPct val="30000"/>
              </a:spcBef>
              <a:buClrTx/>
              <a:buSzTx/>
              <a:buFontTx/>
              <a:buNone/>
            </a:pPr>
            <a:endParaRPr lang="zh-CN" altLang="en-US" b="1" dirty="0"/>
          </a:p>
          <a:p>
            <a:pPr marL="0" lvl="0" indent="0" algn="just">
              <a:lnSpc>
                <a:spcPct val="105000"/>
              </a:lnSpc>
              <a:spcBef>
                <a:spcPct val="0"/>
              </a:spcBef>
              <a:buClrTx/>
              <a:buSzTx/>
              <a:buFontTx/>
              <a:buNone/>
            </a:pPr>
            <a:r>
              <a:rPr lang="zh-CN" altLang="en-US" b="1" dirty="0"/>
              <a:t>    办理剧毒化学品公路运输通行证，托运人应当向公安部门提交有关危险化学品的品名、数量、运输始发地和目的地、运输路线、运输单位、驾驶人员、押运人员、经营单位和购买单位资质情况的材料。</a:t>
            </a:r>
            <a:endParaRPr lang="zh-CN" altLang="en-US" b="1" dirty="0"/>
          </a:p>
          <a:p>
            <a:pPr marL="0" lvl="0" indent="0" algn="just">
              <a:lnSpc>
                <a:spcPct val="105000"/>
              </a:lnSpc>
              <a:spcBef>
                <a:spcPct val="0"/>
              </a:spcBef>
              <a:buClrTx/>
              <a:buSzTx/>
              <a:buFontTx/>
              <a:buNone/>
            </a:pPr>
            <a:endParaRPr lang="zh-CN" altLang="en-US" b="1" dirty="0"/>
          </a:p>
          <a:p>
            <a:pPr marL="0" lvl="0" indent="0" algn="just">
              <a:lnSpc>
                <a:spcPct val="105000"/>
              </a:lnSpc>
              <a:spcBef>
                <a:spcPct val="0"/>
              </a:spcBef>
              <a:buClrTx/>
              <a:buSzTx/>
              <a:buFontTx/>
              <a:buNone/>
            </a:pPr>
            <a:r>
              <a:rPr lang="zh-CN" altLang="en-US" b="1" dirty="0"/>
              <a:t>    剧毒化学品公路运输通行证的式样和具体申领办法由国务院公安部门制定。</a:t>
            </a:r>
            <a:endParaRPr lang="zh-CN" altLang="en-US" b="1" dirty="0"/>
          </a:p>
        </p:txBody>
      </p:sp>
      <p:sp>
        <p:nvSpPr>
          <p:cNvPr id="419852" name="Rectangle 12"/>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危险化学品的运输</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9852"/>
                                        </p:tgtEl>
                                        <p:attrNameLst>
                                          <p:attrName>style.visibility</p:attrName>
                                        </p:attrNameLst>
                                      </p:cBhvr>
                                      <p:to>
                                        <p:strVal val="visible"/>
                                      </p:to>
                                    </p:set>
                                    <p:anim calcmode="lin" valueType="num">
                                      <p:cBhvr additive="base">
                                        <p:cTn id="7" dur="500" fill="hold"/>
                                        <p:tgtEl>
                                          <p:spTgt spid="419852"/>
                                        </p:tgtEl>
                                        <p:attrNameLst>
                                          <p:attrName>ppt_x</p:attrName>
                                        </p:attrNameLst>
                                      </p:cBhvr>
                                      <p:tavLst>
                                        <p:tav tm="0">
                                          <p:val>
                                            <p:strVal val="0-#ppt_w/2"/>
                                          </p:val>
                                        </p:tav>
                                        <p:tav tm="100000">
                                          <p:val>
                                            <p:strVal val="#ppt_x"/>
                                          </p:val>
                                        </p:tav>
                                      </p:tavLst>
                                    </p:anim>
                                    <p:anim calcmode="lin" valueType="num">
                                      <p:cBhvr additive="base">
                                        <p:cTn id="8" dur="500" fill="hold"/>
                                        <p:tgtEl>
                                          <p:spTgt spid="4198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日期占位符 1"/>
          <p:cNvSpPr txBox="1">
            <a:spLocks noGrp="1"/>
          </p:cNvSpPr>
          <p:nvPr>
            <p:ph type="dt" sz="half" idx="2"/>
          </p:nvPr>
        </p:nvSpPr>
        <p:spPr>
          <a:xfrm>
            <a:off x="7380288" y="908050"/>
            <a:ext cx="1763712" cy="304800"/>
          </a:xfrm>
          <a:noFill/>
          <a:ln>
            <a:noFill/>
          </a:ln>
        </p:spPr>
        <p:txBody>
          <a:bodyPr/>
          <a:p>
            <a:pPr marL="0" indent="0">
              <a:spcBef>
                <a:spcPct val="0"/>
              </a:spcBef>
              <a:buClrTx/>
              <a:buSzTx/>
              <a:buFontTx/>
              <a:buNone/>
            </a:pPr>
            <a:r>
              <a:rPr lang="en-US" altLang="ko-KR" sz="2400" kern="1200" dirty="0">
                <a:latin typeface="Times New Roman" panose="02020603050405020304" pitchFamily="18" charset="0"/>
                <a:ea typeface="+mn-ea"/>
                <a:cs typeface="+mn-cs"/>
              </a:rPr>
              <a:t>   </a:t>
            </a:r>
            <a:endParaRPr lang="en-US" altLang="ko-KR" sz="2400" kern="1200" dirty="0">
              <a:latin typeface="Times New Roman" panose="02020603050405020304" pitchFamily="18" charset="0"/>
              <a:ea typeface="宋体" panose="02010600030101010101" pitchFamily="2" charset="-122"/>
              <a:cs typeface="+mn-cs"/>
            </a:endParaRPr>
          </a:p>
        </p:txBody>
      </p:sp>
      <p:sp>
        <p:nvSpPr>
          <p:cNvPr id="132099" name="Text Box 10"/>
          <p:cNvSpPr txBox="1"/>
          <p:nvPr/>
        </p:nvSpPr>
        <p:spPr>
          <a:xfrm>
            <a:off x="468313" y="1500188"/>
            <a:ext cx="8207375" cy="47371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lnSpc>
                <a:spcPct val="80000"/>
              </a:lnSpc>
              <a:spcBef>
                <a:spcPct val="0"/>
              </a:spcBef>
              <a:buClrTx/>
              <a:buSzTx/>
              <a:buFontTx/>
              <a:buNone/>
            </a:pPr>
            <a:r>
              <a:rPr lang="en-US" altLang="zh-CN" sz="2200" b="1" dirty="0"/>
              <a:t>    </a:t>
            </a:r>
            <a:r>
              <a:rPr lang="zh-CN" altLang="en-US" sz="2200" b="1" dirty="0">
                <a:solidFill>
                  <a:srgbClr val="CC0066"/>
                </a:solidFill>
              </a:rPr>
              <a:t>第四十条</a:t>
            </a:r>
            <a:r>
              <a:rPr lang="zh-CN" altLang="en-US" sz="2200" b="1" dirty="0"/>
              <a:t> 禁止利用内河以及其他封闭水域等航运渠道运输剧毒化学品以及国务院交通部门规定禁止运输的其他危险化学品。</a:t>
            </a:r>
            <a:endParaRPr lang="zh-CN" altLang="en-US" sz="2200" b="1" dirty="0"/>
          </a:p>
          <a:p>
            <a:pPr marL="0" lvl="0" indent="0" eaLnBrk="1" hangingPunct="1">
              <a:lnSpc>
                <a:spcPct val="80000"/>
              </a:lnSpc>
              <a:spcBef>
                <a:spcPct val="0"/>
              </a:spcBef>
              <a:buClrTx/>
              <a:buSzTx/>
              <a:buFontTx/>
              <a:buNone/>
            </a:pPr>
            <a:endParaRPr lang="zh-CN" altLang="en-US" sz="2200" b="1" dirty="0"/>
          </a:p>
          <a:p>
            <a:pPr marL="0" lvl="0" indent="0" algn="just">
              <a:lnSpc>
                <a:spcPct val="80000"/>
              </a:lnSpc>
              <a:spcBef>
                <a:spcPct val="0"/>
              </a:spcBef>
              <a:buClrTx/>
              <a:buSzTx/>
              <a:buFontTx/>
              <a:buNone/>
            </a:pPr>
            <a:r>
              <a:rPr lang="zh-CN" altLang="en-US" sz="2200" b="1" dirty="0"/>
              <a:t>    利用内河以及其他封闭水域等航运渠道运输前款规定以外的危险化学品的，只能委托有危险化学品运输资质的水运企业承运，并按照国务院交通部门的规定办理手续，接受有关交通部门（港口部门、海事管理机构，下同）的监督管理。</a:t>
            </a:r>
            <a:endParaRPr lang="zh-CN" altLang="en-US" sz="2200" b="1" dirty="0"/>
          </a:p>
          <a:p>
            <a:pPr marL="0" lvl="0" indent="0" algn="just">
              <a:lnSpc>
                <a:spcPct val="80000"/>
              </a:lnSpc>
              <a:spcBef>
                <a:spcPct val="0"/>
              </a:spcBef>
              <a:buClrTx/>
              <a:buSzTx/>
              <a:buFontTx/>
              <a:buNone/>
            </a:pPr>
            <a:endParaRPr lang="zh-CN" altLang="en-US" sz="2200" b="1" dirty="0"/>
          </a:p>
          <a:p>
            <a:pPr marL="0" lvl="0" indent="0" algn="just">
              <a:lnSpc>
                <a:spcPct val="80000"/>
              </a:lnSpc>
              <a:spcBef>
                <a:spcPct val="0"/>
              </a:spcBef>
              <a:buClrTx/>
              <a:buSzTx/>
              <a:buFontTx/>
              <a:buNone/>
            </a:pPr>
            <a:r>
              <a:rPr lang="zh-CN" altLang="en-US" sz="2200" b="1" dirty="0"/>
              <a:t>    运输危险化学品的船舶及其配载的容器必须按照国家关于船舶检验的规范进行生产，并经海事管理机构认可的船舶检验机构检验合格，方可投入使用。</a:t>
            </a:r>
            <a:endParaRPr lang="zh-CN" altLang="en-US" sz="2200" b="1" dirty="0"/>
          </a:p>
          <a:p>
            <a:pPr marL="0" lvl="0" indent="0" algn="just">
              <a:lnSpc>
                <a:spcPct val="80000"/>
              </a:lnSpc>
              <a:spcBef>
                <a:spcPct val="0"/>
              </a:spcBef>
              <a:buClrTx/>
              <a:buSzTx/>
              <a:buFontTx/>
              <a:buNone/>
            </a:pPr>
            <a:endParaRPr lang="zh-CN" altLang="en-US" sz="2200" b="1" dirty="0"/>
          </a:p>
          <a:p>
            <a:pPr marL="0" lvl="0" indent="0" eaLnBrk="1" hangingPunct="1">
              <a:lnSpc>
                <a:spcPct val="80000"/>
              </a:lnSpc>
              <a:spcBef>
                <a:spcPct val="25000"/>
              </a:spcBef>
              <a:buClrTx/>
              <a:buSzTx/>
              <a:buFontTx/>
              <a:buNone/>
            </a:pPr>
            <a:r>
              <a:rPr lang="zh-CN" altLang="en-US" sz="2200" b="1" dirty="0"/>
              <a:t>    </a:t>
            </a:r>
            <a:r>
              <a:rPr lang="zh-CN" altLang="en-US" sz="2200" b="1" dirty="0">
                <a:solidFill>
                  <a:srgbClr val="CC0066"/>
                </a:solidFill>
              </a:rPr>
              <a:t>第四十四条</a:t>
            </a:r>
            <a:r>
              <a:rPr lang="zh-CN" altLang="en-US" sz="2200" b="1" dirty="0"/>
              <a:t> 剧毒化学品在公路运输途中发生被盗、丢失、流散、泄漏等情况时，承运人及押运人员必须立即向当地公安部门报告，并采取一切可能的警示措施。公安部门接到报告后，应当立即向其他有关部门通报情况；有关部门应当采取必要的安全措施。</a:t>
            </a:r>
            <a:endParaRPr lang="zh-CN" altLang="en-US" sz="2200" b="1" dirty="0"/>
          </a:p>
        </p:txBody>
      </p:sp>
      <p:sp>
        <p:nvSpPr>
          <p:cNvPr id="420875" name="Rectangle 11"/>
          <p:cNvSpPr/>
          <p:nvPr/>
        </p:nvSpPr>
        <p:spPr>
          <a:xfrm>
            <a:off x="422275" y="476250"/>
            <a:ext cx="7389813" cy="479425"/>
          </a:xfrm>
          <a:prstGeom prst="rect">
            <a:avLst/>
          </a:prstGeom>
          <a:noFill/>
          <a:ln w="9525">
            <a:noFill/>
          </a:ln>
        </p:spPr>
        <p:txBody>
          <a:bodyPr anchor="ctr" anchorCtr="0"/>
          <a:lstStyle>
            <a:lvl1pPr marL="342900" indent="-342900" algn="l" rtl="0" eaLnBrk="0" fontAlgn="base" hangingPunct="0">
              <a:spcBef>
                <a:spcPct val="20000"/>
              </a:spcBef>
              <a:spcAft>
                <a:spcPct val="0"/>
              </a:spcAft>
              <a:buClr>
                <a:schemeClr val="hlink"/>
              </a:buClr>
              <a:buSzPct val="120000"/>
              <a:buFont typeface="Wingdings" panose="05000000000000000000" pitchFamily="2" charset="2"/>
              <a:buChar char="§"/>
              <a:defRPr sz="20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n"/>
              <a:defRPr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60000"/>
              <a:buFont typeface="Wingdings" panose="05000000000000000000" pitchFamily="2" charset="2"/>
              <a:buChar char="n"/>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1600" kern="1200">
                <a:solidFill>
                  <a:schemeClr val="tx1"/>
                </a:solidFill>
                <a:latin typeface="+mn-lt"/>
                <a:ea typeface="+mn-ea"/>
                <a:cs typeface="+mn-cs"/>
              </a:defRPr>
            </a:lvl5pPr>
          </a:lstStyle>
          <a:p>
            <a:pPr marL="0" lvl="0" indent="0" eaLnBrk="1" hangingPunct="1">
              <a:spcBef>
                <a:spcPct val="0"/>
              </a:spcBef>
              <a:buClrTx/>
              <a:buSzTx/>
              <a:buFontTx/>
              <a:buNone/>
            </a:pPr>
            <a:r>
              <a:rPr lang="zh-CN" altLang="en-US" sz="3200" b="1" dirty="0">
                <a:solidFill>
                  <a:schemeClr val="bg1"/>
                </a:solidFill>
                <a:latin typeface="Times New Roman" panose="02020603050405020304" pitchFamily="18" charset="0"/>
                <a:ea typeface="黑体" panose="02010609060101010101" pitchFamily="49" charset="-122"/>
              </a:rPr>
              <a:t>危险化学品的运输</a:t>
            </a:r>
            <a:endParaRPr lang="zh-CN" altLang="en-US" sz="3200" b="1" dirty="0">
              <a:solidFill>
                <a:schemeClr val="bg1"/>
              </a:solidFill>
              <a:latin typeface="Times New Roman" panose="02020603050405020304" pitchFamily="18" charset="0"/>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0875"/>
                                        </p:tgtEl>
                                        <p:attrNameLst>
                                          <p:attrName>style.visibility</p:attrName>
                                        </p:attrNameLst>
                                      </p:cBhvr>
                                      <p:to>
                                        <p:strVal val="visible"/>
                                      </p:to>
                                    </p:set>
                                    <p:anim calcmode="lin" valueType="num">
                                      <p:cBhvr additive="base">
                                        <p:cTn id="7" dur="500" fill="hold"/>
                                        <p:tgtEl>
                                          <p:spTgt spid="420875"/>
                                        </p:tgtEl>
                                        <p:attrNameLst>
                                          <p:attrName>ppt_x</p:attrName>
                                        </p:attrNameLst>
                                      </p:cBhvr>
                                      <p:tavLst>
                                        <p:tav tm="0">
                                          <p:val>
                                            <p:strVal val="0-#ppt_w/2"/>
                                          </p:val>
                                        </p:tav>
                                        <p:tav tm="100000">
                                          <p:val>
                                            <p:strVal val="#ppt_x"/>
                                          </p:val>
                                        </p:tav>
                                      </p:tavLst>
                                    </p:anim>
                                    <p:anim calcmode="lin" valueType="num">
                                      <p:cBhvr additive="base">
                                        <p:cTn id="8" dur="500" fill="hold"/>
                                        <p:tgtEl>
                                          <p:spTgt spid="4208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5" grpId="0"/>
    </p:bldLst>
  </p:timing>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安全文化网">
  <a:themeElements>
    <a:clrScheme name="安全文化网 2">
      <a:dk1>
        <a:srgbClr val="000000"/>
      </a:dk1>
      <a:lt1>
        <a:srgbClr val="FFFFFF"/>
      </a:lt1>
      <a:dk2>
        <a:srgbClr val="000000"/>
      </a:dk2>
      <a:lt2>
        <a:srgbClr val="C0C0C0"/>
      </a:lt2>
      <a:accent1>
        <a:srgbClr val="FFB727"/>
      </a:accent1>
      <a:accent2>
        <a:srgbClr val="4678BA"/>
      </a:accent2>
      <a:accent3>
        <a:srgbClr val="FFFFFF"/>
      </a:accent3>
      <a:accent4>
        <a:srgbClr val="000000"/>
      </a:accent4>
      <a:accent5>
        <a:srgbClr val="FFD8AC"/>
      </a:accent5>
      <a:accent6>
        <a:srgbClr val="3F6CA8"/>
      </a:accent6>
      <a:hlink>
        <a:srgbClr val="93CE4C"/>
      </a:hlink>
      <a:folHlink>
        <a:srgbClr val="FF9999"/>
      </a:folHlink>
    </a:clrScheme>
    <a:fontScheme name="安全文化网">
      <a:majorFont>
        <a:latin typeface="黑体"/>
        <a:ea typeface="黑体"/>
        <a:cs typeface=""/>
      </a:majorFont>
      <a:minorFont>
        <a:latin typeface="楷体_GB2312"/>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24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lnDef>
  </a:objectDefaults>
  <a:extraClrSchemeLst>
    <a:extraClrScheme>
      <a:clrScheme name="安全文化网 1">
        <a:dk1>
          <a:srgbClr val="000000"/>
        </a:dk1>
        <a:lt1>
          <a:srgbClr val="FFFFFF"/>
        </a:lt1>
        <a:dk2>
          <a:srgbClr val="000000"/>
        </a:dk2>
        <a:lt2>
          <a:srgbClr val="808080"/>
        </a:lt2>
        <a:accent1>
          <a:srgbClr val="EBCEB1"/>
        </a:accent1>
        <a:accent2>
          <a:srgbClr val="3366CC"/>
        </a:accent2>
        <a:accent3>
          <a:srgbClr val="FFFFFF"/>
        </a:accent3>
        <a:accent4>
          <a:srgbClr val="000000"/>
        </a:accent4>
        <a:accent5>
          <a:srgbClr val="F3E3D5"/>
        </a:accent5>
        <a:accent6>
          <a:srgbClr val="2D5CB9"/>
        </a:accent6>
        <a:hlink>
          <a:srgbClr val="99CCFF"/>
        </a:hlink>
        <a:folHlink>
          <a:srgbClr val="B2B2B2"/>
        </a:folHlink>
      </a:clrScheme>
      <a:clrMap bg1="lt1" tx1="dk1" bg2="lt2" tx2="dk2" accent1="accent1" accent2="accent2" accent3="accent3" accent4="accent4" accent5="accent5" accent6="accent6" hlink="hlink" folHlink="folHlink"/>
    </a:extraClrScheme>
    <a:extraClrScheme>
      <a:clrScheme name="安全文化网 2">
        <a:dk1>
          <a:srgbClr val="000000"/>
        </a:dk1>
        <a:lt1>
          <a:srgbClr val="FFFFFF"/>
        </a:lt1>
        <a:dk2>
          <a:srgbClr val="000000"/>
        </a:dk2>
        <a:lt2>
          <a:srgbClr val="C0C0C0"/>
        </a:lt2>
        <a:accent1>
          <a:srgbClr val="FFB727"/>
        </a:accent1>
        <a:accent2>
          <a:srgbClr val="4678BA"/>
        </a:accent2>
        <a:accent3>
          <a:srgbClr val="FFFFFF"/>
        </a:accent3>
        <a:accent4>
          <a:srgbClr val="000000"/>
        </a:accent4>
        <a:accent5>
          <a:srgbClr val="FFD8AC"/>
        </a:accent5>
        <a:accent6>
          <a:srgbClr val="3F6CA8"/>
        </a:accent6>
        <a:hlink>
          <a:srgbClr val="93CE4C"/>
        </a:hlink>
        <a:folHlink>
          <a:srgbClr val="FF9999"/>
        </a:folHlink>
      </a:clrScheme>
      <a:clrMap bg1="lt1" tx1="dk1" bg2="lt2" tx2="dk2" accent1="accent1" accent2="accent2" accent3="accent3" accent4="accent4" accent5="accent5" accent6="accent6" hlink="hlink" folHlink="folHlink"/>
    </a:extraClrScheme>
    <a:extraClrScheme>
      <a:clrScheme name="安全文化网 3">
        <a:dk1>
          <a:srgbClr val="000000"/>
        </a:dk1>
        <a:lt1>
          <a:srgbClr val="FFFFFF"/>
        </a:lt1>
        <a:dk2>
          <a:srgbClr val="000000"/>
        </a:dk2>
        <a:lt2>
          <a:srgbClr val="808080"/>
        </a:lt2>
        <a:accent1>
          <a:srgbClr val="63DDD7"/>
        </a:accent1>
        <a:accent2>
          <a:srgbClr val="4454CE"/>
        </a:accent2>
        <a:accent3>
          <a:srgbClr val="FFFFFF"/>
        </a:accent3>
        <a:accent4>
          <a:srgbClr val="000000"/>
        </a:accent4>
        <a:accent5>
          <a:srgbClr val="B7EBE8"/>
        </a:accent5>
        <a:accent6>
          <a:srgbClr val="3D4BBA"/>
        </a:accent6>
        <a:hlink>
          <a:srgbClr val="9999FF"/>
        </a:hlink>
        <a:folHlink>
          <a:srgbClr val="9933FF"/>
        </a:folHlink>
      </a:clrScheme>
      <a:clrMap bg1="lt1" tx1="dk1" bg2="lt2" tx2="dk2" accent1="accent1" accent2="accent2" accent3="accent3" accent4="accent4" accent5="accent5" accent6="accent6" hlink="hlink" folHlink="folHlink"/>
    </a:extraClrScheme>
    <a:extraClrScheme>
      <a:clrScheme name="安全文化网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安全文化网 5">
        <a:dk1>
          <a:srgbClr val="000000"/>
        </a:dk1>
        <a:lt1>
          <a:srgbClr val="FFFFFF"/>
        </a:lt1>
        <a:dk2>
          <a:srgbClr val="000000"/>
        </a:dk2>
        <a:lt2>
          <a:srgbClr val="808080"/>
        </a:lt2>
        <a:accent1>
          <a:srgbClr val="EBDD77"/>
        </a:accent1>
        <a:accent2>
          <a:srgbClr val="BE3EA0"/>
        </a:accent2>
        <a:accent3>
          <a:srgbClr val="FFFFFF"/>
        </a:accent3>
        <a:accent4>
          <a:srgbClr val="000000"/>
        </a:accent4>
        <a:accent5>
          <a:srgbClr val="F3EBBD"/>
        </a:accent5>
        <a:accent6>
          <a:srgbClr val="AC3791"/>
        </a:accent6>
        <a:hlink>
          <a:srgbClr val="FF9933"/>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D:\work\页面策划\安全文化网.pot</Template>
  <TotalTime>0</TotalTime>
  <Words>19693</Words>
  <Application>WPS 演示</Application>
  <PresentationFormat/>
  <Paragraphs>1390</Paragraphs>
  <Slides>123</Slides>
  <Notes>19</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123</vt:i4>
      </vt:variant>
    </vt:vector>
  </HeadingPairs>
  <TitlesOfParts>
    <vt:vector size="143" baseType="lpstr">
      <vt:lpstr>Arial</vt:lpstr>
      <vt:lpstr>宋体</vt:lpstr>
      <vt:lpstr>Wingdings</vt:lpstr>
      <vt:lpstr>Times New Roman</vt:lpstr>
      <vt:lpstr>楷体_GB2312</vt:lpstr>
      <vt:lpstr>新宋体</vt:lpstr>
      <vt:lpstr>黑体</vt:lpstr>
      <vt:lpstr>Gulim</vt:lpstr>
      <vt:lpstr>Verdana</vt:lpstr>
      <vt:lpstr>제목돋움체</vt:lpstr>
      <vt:lpstr>Malgun Gothic</vt:lpstr>
      <vt:lpstr>创艺简魏碑</vt:lpstr>
      <vt:lpstr>幼圆</vt:lpstr>
      <vt:lpstr>隶书</vt:lpstr>
      <vt:lpstr>微软雅黑</vt:lpstr>
      <vt:lpstr>华文彩云</vt:lpstr>
      <vt:lpstr>方正综艺简体</vt:lpstr>
      <vt:lpstr>Arial Unicode MS</vt:lpstr>
      <vt:lpstr>楷体_GB2312</vt:lpstr>
      <vt:lpstr>安全文化网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Vivian</cp:lastModifiedBy>
  <cp:revision>4</cp:revision>
  <cp:lastPrinted>2001-12-26T03:16:12Z</cp:lastPrinted>
  <dcterms:created xsi:type="dcterms:W3CDTF">2002-02-24T03:31:26Z</dcterms:created>
  <dcterms:modified xsi:type="dcterms:W3CDTF">2023-12-01T08:14:09Z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998436A637F5454D8A9C4F40E1404E89_12</vt:lpwstr>
  </property>
  <property fmtid="{D5CDD505-2E9C-101B-9397-08002B2CF9AE}" pid="3" name="KSOProductBuildVer">
    <vt:lpwstr>2052-12.1.0.15712</vt:lpwstr>
  </property>
</Properties>
</file>