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29"/>
  </p:notesMasterIdLst>
  <p:sldIdLst>
    <p:sldId id="319" r:id="rId4"/>
    <p:sldId id="346" r:id="rId5"/>
    <p:sldId id="352" r:id="rId6"/>
    <p:sldId id="353" r:id="rId7"/>
    <p:sldId id="362" r:id="rId8"/>
    <p:sldId id="351" r:id="rId9"/>
    <p:sldId id="350" r:id="rId10"/>
    <p:sldId id="354" r:id="rId11"/>
    <p:sldId id="363" r:id="rId12"/>
    <p:sldId id="495" r:id="rId13"/>
    <p:sldId id="355" r:id="rId14"/>
    <p:sldId id="393" r:id="rId15"/>
    <p:sldId id="423" r:id="rId16"/>
    <p:sldId id="394" r:id="rId17"/>
    <p:sldId id="359" r:id="rId18"/>
    <p:sldId id="452" r:id="rId19"/>
    <p:sldId id="424" r:id="rId20"/>
    <p:sldId id="453" r:id="rId21"/>
    <p:sldId id="397" r:id="rId22"/>
    <p:sldId id="398" r:id="rId23"/>
    <p:sldId id="360" r:id="rId24"/>
    <p:sldId id="361" r:id="rId25"/>
    <p:sldId id="391" r:id="rId26"/>
    <p:sldId id="493" r:id="rId27"/>
    <p:sldId id="498" r:id="rId28"/>
  </p:sldIdLst>
  <p:sldSz cx="9144000" cy="6858000" type="screen4x3"/>
  <p:notesSz cx="6858000" cy="9144000"/>
  <p:custDataLst>
    <p:tags r:id="rId33"/>
  </p:custDataLst>
  <p:defaultTextStyle>
    <a:defPPr>
      <a:defRPr lang="en-US"/>
    </a:defPPr>
    <a:lvl1pPr marL="0" lvl="0"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1pPr>
    <a:lvl2pPr marL="457200" lvl="1"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2pPr>
    <a:lvl3pPr marL="914400" lvl="2"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3pPr>
    <a:lvl4pPr marL="1371600" lvl="3"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4pPr>
    <a:lvl5pPr marL="1828800" lvl="4"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5pPr>
    <a:lvl6pPr marL="2286000" lvl="5"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6pPr>
    <a:lvl7pPr marL="2743200" lvl="6"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7pPr>
    <a:lvl8pPr marL="3200400" lvl="7"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8pPr>
    <a:lvl9pPr marL="3657600" lvl="8" indent="0" algn="l" defTabSz="914400" eaLnBrk="1" fontAlgn="base" latinLnBrk="0" hangingPunct="1">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itchFamily="2" charset="-122"/>
      </a:defRPr>
    </a:lvl9pPr>
  </p:defaultTextStyle>
  <p:extLst>
    <p:ext uri="{EFAFB233-063F-42B5-8137-9DF3F51BA10A}">
      <p15:sldGuideLst xmlns:p15="http://schemas.microsoft.com/office/powerpoint/2012/main">
        <p15:guide id="1" orient="horz" pos="2605" userDrawn="1">
          <p15:clr>
            <a:srgbClr val="A4A3A4"/>
          </p15:clr>
        </p15:guide>
        <p15:guide id="2" orient="horz" pos="3961" userDrawn="1">
          <p15:clr>
            <a:srgbClr val="A4A3A4"/>
          </p15:clr>
        </p15:guide>
        <p15:guide id="3" orient="horz" pos="204" userDrawn="1">
          <p15:clr>
            <a:srgbClr val="A4A3A4"/>
          </p15:clr>
        </p15:guide>
        <p15:guide id="4" pos="5465" userDrawn="1">
          <p15:clr>
            <a:srgbClr val="A4A3A4"/>
          </p15:clr>
        </p15:guide>
        <p15:guide id="5" pos="2926" userDrawn="1">
          <p15:clr>
            <a:srgbClr val="A4A3A4"/>
          </p15:clr>
        </p15:guide>
        <p15:guide id="6" pos="2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1450" y="67"/>
      </p:cViewPr>
      <p:guideLst>
        <p:guide orient="horz" pos="2605"/>
        <p:guide orient="horz" pos="3961"/>
        <p:guide orient="horz" pos="204"/>
        <p:guide pos="5465"/>
        <p:guide pos="2926"/>
        <p:guide pos="2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3" Type="http://schemas.openxmlformats.org/officeDocument/2006/relationships/tags" Target="tags/tag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notesMaster" Target="notesMasters/notes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5122" name="Rectangle 2"/>
          <p:cNvSpPr>
            <a:spLocks noGrp="1"/>
          </p:cNvSpPr>
          <p:nvPr>
            <p:ph type="hdr" sz="quarter"/>
          </p:nvPr>
        </p:nvSpPr>
        <p:spPr>
          <a:xfrm>
            <a:off x="0" y="0"/>
            <a:ext cx="2971800" cy="457200"/>
          </a:xfrm>
          <a:prstGeom prst="rect">
            <a:avLst/>
          </a:prstGeom>
          <a:noFill/>
          <a:ln w="9525">
            <a:noFill/>
          </a:ln>
        </p:spPr>
        <p:txBody>
          <a:bodyPr/>
          <a:lstStyle/>
          <a:p>
            <a:pPr lvl="0" eaLnBrk="1" hangingPunct="1"/>
            <a:endParaRPr lang="en-US" altLang="x-none" sz="1200" i="0" dirty="0"/>
          </a:p>
        </p:txBody>
      </p:sp>
      <p:sp>
        <p:nvSpPr>
          <p:cNvPr id="5123" name="Rectangle 3"/>
          <p:cNvSpPr>
            <a:spLocks noGrp="1"/>
          </p:cNvSpPr>
          <p:nvPr>
            <p:ph type="dt" idx="1"/>
          </p:nvPr>
        </p:nvSpPr>
        <p:spPr>
          <a:xfrm>
            <a:off x="3884613" y="0"/>
            <a:ext cx="2971800" cy="457200"/>
          </a:xfrm>
          <a:prstGeom prst="rect">
            <a:avLst/>
          </a:prstGeom>
          <a:noFill/>
          <a:ln w="9525">
            <a:noFill/>
          </a:ln>
        </p:spPr>
        <p:txBody>
          <a:bodyPr/>
          <a:lstStyle/>
          <a:p>
            <a:pPr lvl="0" algn="r" eaLnBrk="1" hangingPunct="1"/>
            <a:endParaRPr lang="en-US" altLang="x-none" sz="1200" i="0" dirty="0"/>
          </a:p>
        </p:txBody>
      </p:sp>
      <p:sp>
        <p:nvSpPr>
          <p:cNvPr id="5124" name="Rectangle 4"/>
          <p:cNvSpPr>
            <a:spLocks noGrp="1" noRot="1" noChangeAspect="1"/>
          </p:cNvSpPr>
          <p:nvPr>
            <p:ph type="sldImg" idx="2"/>
          </p:nvPr>
        </p:nvSpPr>
        <p:spPr>
          <a:xfrm>
            <a:off x="1143000" y="685800"/>
            <a:ext cx="4572000" cy="3429000"/>
          </a:xfrm>
          <a:prstGeom prst="rect">
            <a:avLst/>
          </a:prstGeom>
          <a:noFill/>
          <a:ln w="9525">
            <a:noFill/>
          </a:ln>
        </p:spPr>
      </p:sp>
      <p:sp>
        <p:nvSpPr>
          <p:cNvPr id="5125" name="Rectangle 5"/>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126" name="Rectangle 6"/>
          <p:cNvSpPr>
            <a:spLocks noGrp="1"/>
          </p:cNvSpPr>
          <p:nvPr>
            <p:ph type="ftr" sz="quarter" idx="4"/>
          </p:nvPr>
        </p:nvSpPr>
        <p:spPr>
          <a:xfrm>
            <a:off x="0" y="8685213"/>
            <a:ext cx="2971800" cy="457200"/>
          </a:xfrm>
          <a:prstGeom prst="rect">
            <a:avLst/>
          </a:prstGeom>
          <a:noFill/>
          <a:ln w="9525">
            <a:noFill/>
          </a:ln>
        </p:spPr>
        <p:txBody>
          <a:bodyPr anchor="b"/>
          <a:lstStyle/>
          <a:p>
            <a:pPr lvl="0" eaLnBrk="1" hangingPunct="1"/>
            <a:endParaRPr lang="en-US" altLang="x-none" sz="1200" i="0" dirty="0"/>
          </a:p>
        </p:txBody>
      </p:sp>
      <p:sp>
        <p:nvSpPr>
          <p:cNvPr id="5127" name="Rectangle 7"/>
          <p:cNvSpPr>
            <a:spLocks noGrp="1"/>
          </p:cNvSpPr>
          <p:nvPr>
            <p:ph type="sldNum" sz="quarter" idx="5"/>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altLang="x-none" sz="1200" i="0" dirty="0"/>
            </a:fld>
            <a:endParaRPr lang="en-US" altLang="x-none" sz="1200" i="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1pPr>
    <a:lvl2pPr marL="457200" lvl="1"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2pPr>
    <a:lvl3pPr marL="914400" lvl="2"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3pPr>
    <a:lvl4pPr marL="1371600" lvl="3"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4pPr>
    <a:lvl5pPr marL="1828800" lvl="4"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5pPr>
    <a:lvl6pPr marL="2286000" lvl="5"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6pPr>
    <a:lvl7pPr marL="2743200" lvl="6"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7pPr>
    <a:lvl8pPr marL="3200400" lvl="7"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8pPr>
    <a:lvl9pPr marL="3657600" lvl="8"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华文细黑" pitchFamily="2" charset="-122"/>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folHlink">
            <a:alpha val="100000"/>
          </a:schemeClr>
        </a:solidFill>
        <a:effectLst/>
      </p:bgPr>
    </p:bg>
    <p:spTree>
      <p:nvGrpSpPr>
        <p:cNvPr id="1" name=""/>
        <p:cNvGrpSpPr/>
        <p:nvPr/>
      </p:nvGrpSpPr>
      <p:grpSpPr>
        <a:xfrm>
          <a:off x="0" y="0"/>
          <a:ext cx="0" cy="0"/>
          <a:chOff x="0" y="0"/>
          <a:chExt cx="0" cy="0"/>
        </a:xfrm>
      </p:grpSpPr>
      <p:pic>
        <p:nvPicPr>
          <p:cNvPr id="2050" name="图片 2049" descr="haishihong"/>
          <p:cNvPicPr>
            <a:picLocks noChangeAspect="1"/>
          </p:cNvPicPr>
          <p:nvPr userDrawn="1"/>
        </p:nvPicPr>
        <p:blipFill>
          <a:blip r:embed="rId2"/>
          <a:stretch>
            <a:fillRect/>
          </a:stretch>
        </p:blipFill>
        <p:spPr>
          <a:xfrm>
            <a:off x="0" y="0"/>
            <a:ext cx="9180513" cy="6884988"/>
          </a:xfrm>
          <a:prstGeom prst="rect">
            <a:avLst/>
          </a:prstGeom>
          <a:noFill/>
          <a:ln w="9525">
            <a:noFill/>
          </a:ln>
        </p:spPr>
      </p:pic>
      <p:sp>
        <p:nvSpPr>
          <p:cNvPr id="2051" name="Rectangle 27"/>
          <p:cNvSpPr>
            <a:spLocks noGrp="1"/>
          </p:cNvSpPr>
          <p:nvPr>
            <p:ph type="ctrTitle"/>
          </p:nvPr>
        </p:nvSpPr>
        <p:spPr>
          <a:xfrm>
            <a:off x="468313" y="2470150"/>
            <a:ext cx="5399087" cy="10795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Clr>
                <a:srgbClr val="000000"/>
              </a:buClr>
              <a:buNone/>
              <a:defRPr sz="3200" b="0" i="0" u="none" kern="1200" baseline="0">
                <a:solidFill>
                  <a:schemeClr val="bg1"/>
                </a:solidFill>
                <a:latin typeface="+mj-lt"/>
                <a:ea typeface="+mj-ea"/>
                <a:cs typeface="+mj-cs"/>
              </a:defRPr>
            </a:lvl1pPr>
          </a:lstStyle>
          <a:p>
            <a:pPr lvl="0"/>
            <a:r>
              <a:rPr lang="zh-CN" altLang="en-US"/>
              <a:t>单击此处编辑母版标题样式</a:t>
            </a:r>
            <a:endParaRPr lang="zh-CN" altLang="en-US"/>
          </a:p>
        </p:txBody>
      </p:sp>
      <p:sp>
        <p:nvSpPr>
          <p:cNvPr id="2052" name="Rectangle 31"/>
          <p:cNvSpPr>
            <a:spLocks noGrp="1"/>
          </p:cNvSpPr>
          <p:nvPr>
            <p:ph type="subTitle" idx="1" hasCustomPrompt="1"/>
          </p:nvPr>
        </p:nvSpPr>
        <p:spPr>
          <a:xfrm>
            <a:off x="468313" y="3549650"/>
            <a:ext cx="5400675" cy="600075"/>
          </a:xfrm>
          <a:prstGeom prst="rect">
            <a:avLst/>
          </a:prstGeom>
          <a:noFill/>
          <a:ln w="9525">
            <a:noFill/>
          </a:ln>
        </p:spPr>
        <p:txBody>
          <a:bodyPr anchor="t"/>
          <a:lstStyle>
            <a:lvl1pPr marL="0" lvl="0" indent="0" algn="l" defTabSz="914400" eaLnBrk="1" fontAlgn="base" latinLnBrk="0" hangingPunct="1">
              <a:lnSpc>
                <a:spcPct val="100000"/>
              </a:lnSpc>
              <a:spcBef>
                <a:spcPct val="20000"/>
              </a:spcBef>
              <a:spcAft>
                <a:spcPct val="0"/>
              </a:spcAft>
              <a:buClr>
                <a:schemeClr val="accent1"/>
              </a:buClr>
              <a:buFont typeface="Wingdings" panose="05000000000000000000" pitchFamily="2" charset="2"/>
              <a:buNone/>
              <a:defRPr sz="1800" b="0" i="0" u="none" kern="1200" baseline="0">
                <a:solidFill>
                  <a:schemeClr val="bg1"/>
                </a:solidFill>
                <a:latin typeface="+mn-lt"/>
                <a:ea typeface="+mn-ea"/>
                <a:cs typeface="+mn-cs"/>
              </a:defRPr>
            </a:lvl1pPr>
            <a:lvl2pPr marL="457200" lvl="1" indent="-457200" algn="ctr" defTabSz="914400" eaLnBrk="1" fontAlgn="base" latinLnBrk="0" hangingPunct="1">
              <a:lnSpc>
                <a:spcPct val="100000"/>
              </a:lnSpc>
              <a:spcBef>
                <a:spcPct val="20000"/>
              </a:spcBef>
              <a:spcAft>
                <a:spcPct val="0"/>
              </a:spcAft>
              <a:buClr>
                <a:schemeClr val="accent1"/>
              </a:buClr>
              <a:buFont typeface="Wingdings" panose="05000000000000000000" pitchFamily="2" charset="2"/>
              <a:buNone/>
              <a:defRPr sz="1800" b="0" i="0" u="none" kern="1200" baseline="0">
                <a:solidFill>
                  <a:schemeClr val="tx1"/>
                </a:solidFill>
                <a:latin typeface="+mn-lt"/>
                <a:ea typeface="+mn-ea"/>
                <a:cs typeface="+mn-cs"/>
              </a:defRPr>
            </a:lvl2pPr>
            <a:lvl3pPr marL="914400" lvl="2" indent="-914400" algn="ctr" defTabSz="914400" eaLnBrk="1" fontAlgn="base" latinLnBrk="0" hangingPunct="1">
              <a:lnSpc>
                <a:spcPct val="100000"/>
              </a:lnSpc>
              <a:spcBef>
                <a:spcPct val="20000"/>
              </a:spcBef>
              <a:spcAft>
                <a:spcPct val="0"/>
              </a:spcAft>
              <a:buClr>
                <a:schemeClr val="accent2"/>
              </a:buClr>
              <a:buFont typeface="Wingdings" panose="05000000000000000000" pitchFamily="2" charset="2"/>
              <a:buNone/>
              <a:defRPr sz="1600" b="0" i="0" u="none" kern="1200" baseline="0">
                <a:solidFill>
                  <a:schemeClr val="tx1"/>
                </a:solidFill>
                <a:latin typeface="+mn-lt"/>
                <a:ea typeface="+mn-ea"/>
                <a:cs typeface="+mn-cs"/>
              </a:defRPr>
            </a:lvl3pPr>
            <a:lvl4pPr marL="1371600" lvl="3" indent="-1371600" algn="ctr" defTabSz="914400" eaLnBrk="1" fontAlgn="base" latinLnBrk="0" hangingPunct="1">
              <a:lnSpc>
                <a:spcPct val="100000"/>
              </a:lnSpc>
              <a:spcBef>
                <a:spcPct val="20000"/>
              </a:spcBef>
              <a:spcAft>
                <a:spcPct val="0"/>
              </a:spcAft>
              <a:buClr>
                <a:schemeClr val="hlink"/>
              </a:buClr>
              <a:buFont typeface="Wingdings" panose="05000000000000000000" pitchFamily="2" charset="2"/>
              <a:buNone/>
              <a:defRPr sz="1400" b="0" i="0" u="none" kern="1200" baseline="0">
                <a:solidFill>
                  <a:schemeClr val="tx1"/>
                </a:solidFill>
                <a:latin typeface="+mn-lt"/>
                <a:ea typeface="+mn-ea"/>
                <a:cs typeface="+mn-cs"/>
              </a:defRPr>
            </a:lvl4pPr>
            <a:lvl5pPr marL="1828800" lvl="4" indent="-1828800" algn="ctr" defTabSz="914400" eaLnBrk="1" fontAlgn="base" latinLnBrk="0" hangingPunct="1">
              <a:lnSpc>
                <a:spcPct val="100000"/>
              </a:lnSpc>
              <a:spcBef>
                <a:spcPct val="20000"/>
              </a:spcBef>
              <a:spcAft>
                <a:spcPct val="0"/>
              </a:spcAft>
              <a:buFont typeface="Wingdings" panose="05000000000000000000" pitchFamily="2" charset="2"/>
              <a:buNone/>
              <a:defRPr sz="1800" b="0" i="0" u="none" kern="1200" baseline="0">
                <a:solidFill>
                  <a:schemeClr val="tx1"/>
                </a:solidFill>
                <a:latin typeface="+mn-lt"/>
                <a:ea typeface="+mn-ea"/>
                <a:cs typeface="+mn-cs"/>
              </a:defRPr>
            </a:lvl5pPr>
          </a:lstStyle>
          <a:p>
            <a:pPr lvl="0"/>
            <a:r>
              <a:rPr lang="zh-CN" altLang="en-US"/>
              <a:t>单击添加署名或公司信息</a:t>
            </a:r>
            <a:endParaRPr lang="zh-CN" altLang="en-US"/>
          </a:p>
        </p:txBody>
      </p:sp>
      <p:pic>
        <p:nvPicPr>
          <p:cNvPr id="7" name="图片 6" descr="a LOGO"/>
          <p:cNvPicPr>
            <a:picLocks noChangeAspect="1"/>
          </p:cNvPicPr>
          <p:nvPr userDrawn="1"/>
        </p:nvPicPr>
        <p:blipFill>
          <a:blip r:embed="rId3"/>
          <a:stretch>
            <a:fillRect/>
          </a:stretch>
        </p:blipFill>
        <p:spPr>
          <a:xfrm>
            <a:off x="7740015" y="188595"/>
            <a:ext cx="1195070" cy="597535"/>
          </a:xfrm>
          <a:prstGeom prst="rect">
            <a:avLst/>
          </a:prstGeom>
        </p:spPr>
      </p:pic>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844" y="161925"/>
            <a:ext cx="2051844" cy="6126163"/>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68313" y="161925"/>
            <a:ext cx="6036584" cy="6126163"/>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a:xfrm>
          <a:off x="0" y="0"/>
          <a:ext cx="0" cy="0"/>
          <a:chOff x="0" y="0"/>
          <a:chExt cx="0" cy="0"/>
        </a:xfrm>
      </p:grpSpPr>
      <p:pic>
        <p:nvPicPr>
          <p:cNvPr id="4098" name="图片 4097" descr="haishihong"/>
          <p:cNvPicPr>
            <a:picLocks noChangeAspect="1"/>
          </p:cNvPicPr>
          <p:nvPr/>
        </p:nvPicPr>
        <p:blipFill>
          <a:blip r:embed="rId2"/>
          <a:stretch>
            <a:fillRect/>
          </a:stretch>
        </p:blipFill>
        <p:spPr>
          <a:xfrm>
            <a:off x="0" y="0"/>
            <a:ext cx="9180513" cy="6884988"/>
          </a:xfrm>
          <a:prstGeom prst="rect">
            <a:avLst/>
          </a:prstGeom>
          <a:noFill/>
          <a:ln w="9525">
            <a:noFill/>
          </a:ln>
        </p:spPr>
      </p:pic>
      <p:sp>
        <p:nvSpPr>
          <p:cNvPr id="4099" name="Rectangle 27"/>
          <p:cNvSpPr>
            <a:spLocks noGrp="1"/>
          </p:cNvSpPr>
          <p:nvPr>
            <p:ph type="ctrTitle"/>
          </p:nvPr>
        </p:nvSpPr>
        <p:spPr>
          <a:xfrm>
            <a:off x="468313" y="2470150"/>
            <a:ext cx="5399087" cy="10795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Clr>
                <a:srgbClr val="000000"/>
              </a:buClr>
              <a:buNone/>
              <a:defRPr sz="3200" b="0" i="0" u="none" kern="1200" baseline="0">
                <a:solidFill>
                  <a:schemeClr val="bg1"/>
                </a:solidFill>
                <a:latin typeface="+mj-lt"/>
                <a:ea typeface="+mj-ea"/>
                <a:cs typeface="+mj-cs"/>
              </a:defRPr>
            </a:lvl1pPr>
          </a:lstStyle>
          <a:p>
            <a:pPr lvl="0"/>
            <a:r>
              <a:rPr lang="zh-CN" altLang="en-US"/>
              <a:t>单击此处编辑母版标题样式</a:t>
            </a:r>
            <a:endParaRPr lang="zh-CN" altLang="en-US"/>
          </a:p>
        </p:txBody>
      </p:sp>
      <p:sp>
        <p:nvSpPr>
          <p:cNvPr id="4100" name="Rectangle 31"/>
          <p:cNvSpPr>
            <a:spLocks noGrp="1"/>
          </p:cNvSpPr>
          <p:nvPr>
            <p:ph type="subTitle" idx="1" hasCustomPrompt="1"/>
          </p:nvPr>
        </p:nvSpPr>
        <p:spPr>
          <a:xfrm>
            <a:off x="468313" y="3549650"/>
            <a:ext cx="5400675" cy="600075"/>
          </a:xfrm>
          <a:prstGeom prst="rect">
            <a:avLst/>
          </a:prstGeom>
          <a:noFill/>
          <a:ln w="9525">
            <a:noFill/>
          </a:ln>
        </p:spPr>
        <p:txBody>
          <a:bodyPr anchor="t"/>
          <a:lstStyle>
            <a:lvl1pPr marL="0" lvl="0" indent="0" algn="l" defTabSz="914400" eaLnBrk="1" fontAlgn="base" latinLnBrk="0" hangingPunct="1">
              <a:lnSpc>
                <a:spcPct val="100000"/>
              </a:lnSpc>
              <a:spcBef>
                <a:spcPct val="20000"/>
              </a:spcBef>
              <a:spcAft>
                <a:spcPct val="0"/>
              </a:spcAft>
              <a:buClr>
                <a:schemeClr val="accent1"/>
              </a:buClr>
              <a:buFont typeface="Wingdings" panose="05000000000000000000" pitchFamily="2" charset="2"/>
              <a:buNone/>
              <a:defRPr sz="1800" b="0" i="0" u="none" kern="1200" baseline="0">
                <a:solidFill>
                  <a:schemeClr val="bg1"/>
                </a:solidFill>
                <a:latin typeface="+mn-lt"/>
                <a:ea typeface="+mn-ea"/>
                <a:cs typeface="+mn-cs"/>
              </a:defRPr>
            </a:lvl1pPr>
            <a:lvl2pPr marL="457200" lvl="1" indent="-457200" algn="ctr" defTabSz="914400" eaLnBrk="1" fontAlgn="base" latinLnBrk="0" hangingPunct="1">
              <a:lnSpc>
                <a:spcPct val="100000"/>
              </a:lnSpc>
              <a:spcBef>
                <a:spcPct val="20000"/>
              </a:spcBef>
              <a:spcAft>
                <a:spcPct val="0"/>
              </a:spcAft>
              <a:buClr>
                <a:schemeClr val="accent1"/>
              </a:buClr>
              <a:buFont typeface="Wingdings" panose="05000000000000000000" pitchFamily="2" charset="2"/>
              <a:buNone/>
              <a:defRPr sz="1800" b="0" i="0" u="none" kern="1200" baseline="0">
                <a:solidFill>
                  <a:schemeClr val="tx1"/>
                </a:solidFill>
                <a:latin typeface="+mn-lt"/>
                <a:ea typeface="+mn-ea"/>
                <a:cs typeface="+mn-cs"/>
              </a:defRPr>
            </a:lvl2pPr>
            <a:lvl3pPr marL="914400" lvl="2" indent="-914400" algn="ctr" defTabSz="914400" eaLnBrk="1" fontAlgn="base" latinLnBrk="0" hangingPunct="1">
              <a:lnSpc>
                <a:spcPct val="100000"/>
              </a:lnSpc>
              <a:spcBef>
                <a:spcPct val="20000"/>
              </a:spcBef>
              <a:spcAft>
                <a:spcPct val="0"/>
              </a:spcAft>
              <a:buClr>
                <a:schemeClr val="accent2"/>
              </a:buClr>
              <a:buFont typeface="Wingdings" panose="05000000000000000000" pitchFamily="2" charset="2"/>
              <a:buNone/>
              <a:defRPr sz="1600" b="0" i="0" u="none" kern="1200" baseline="0">
                <a:solidFill>
                  <a:schemeClr val="tx1"/>
                </a:solidFill>
                <a:latin typeface="+mn-lt"/>
                <a:ea typeface="+mn-ea"/>
                <a:cs typeface="+mn-cs"/>
              </a:defRPr>
            </a:lvl3pPr>
            <a:lvl4pPr marL="1371600" lvl="3" indent="-1371600" algn="ctr" defTabSz="914400" eaLnBrk="1" fontAlgn="base" latinLnBrk="0" hangingPunct="1">
              <a:lnSpc>
                <a:spcPct val="100000"/>
              </a:lnSpc>
              <a:spcBef>
                <a:spcPct val="20000"/>
              </a:spcBef>
              <a:spcAft>
                <a:spcPct val="0"/>
              </a:spcAft>
              <a:buClr>
                <a:schemeClr val="hlink"/>
              </a:buClr>
              <a:buFont typeface="Wingdings" panose="05000000000000000000" pitchFamily="2" charset="2"/>
              <a:buNone/>
              <a:defRPr sz="1400" b="0" i="0" u="none" kern="1200" baseline="0">
                <a:solidFill>
                  <a:schemeClr val="tx1"/>
                </a:solidFill>
                <a:latin typeface="+mn-lt"/>
                <a:ea typeface="+mn-ea"/>
                <a:cs typeface="+mn-cs"/>
              </a:defRPr>
            </a:lvl4pPr>
            <a:lvl5pPr marL="1828800" lvl="4" indent="-1828800" algn="ctr" defTabSz="914400" eaLnBrk="1" fontAlgn="base" latinLnBrk="0" hangingPunct="1">
              <a:lnSpc>
                <a:spcPct val="100000"/>
              </a:lnSpc>
              <a:spcBef>
                <a:spcPct val="20000"/>
              </a:spcBef>
              <a:spcAft>
                <a:spcPct val="0"/>
              </a:spcAft>
              <a:buFont typeface="Wingdings" panose="05000000000000000000" pitchFamily="2" charset="2"/>
              <a:buNone/>
              <a:defRPr sz="1800" b="0" i="0" u="none" kern="1200" baseline="0">
                <a:solidFill>
                  <a:schemeClr val="tx1"/>
                </a:solidFill>
                <a:latin typeface="+mn-lt"/>
                <a:ea typeface="+mn-ea"/>
                <a:cs typeface="+mn-cs"/>
              </a:defRPr>
            </a:lvl5pPr>
          </a:lstStyle>
          <a:p>
            <a:pPr lvl="0"/>
            <a:r>
              <a:rPr lang="zh-CN" altLang="en-US"/>
              <a:t>单击添加署名或公司信息</a:t>
            </a:r>
            <a:endParaRPr lang="zh-CN"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68313" y="1125538"/>
            <a:ext cx="4021614" cy="51625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54075" y="1125538"/>
            <a:ext cx="4021614" cy="51625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灯片编号占位符 8"/>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5" name="灯片编号占位符 4"/>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844" y="161925"/>
            <a:ext cx="2051844" cy="6126163"/>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68313" y="161925"/>
            <a:ext cx="6036584" cy="6126163"/>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6" name="灯片编号占位符 5"/>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68313" y="1125538"/>
            <a:ext cx="4021614" cy="51625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54075" y="1125538"/>
            <a:ext cx="4021614" cy="51625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灯片编号占位符 8"/>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5" name="灯片编号占位符 4"/>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7" name="灯片编号占位符 6"/>
          <p:cNvSpPr>
            <a:spLocks noGrp="1"/>
          </p:cNvSpPr>
          <p:nvPr>
            <p:ph type="sldNum" sz="quarter" idx="12"/>
          </p:nvPr>
        </p:nvSpPr>
        <p:spPr/>
        <p:txBody>
          <a:body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png"/><Relationship Id="rId14" Type="http://schemas.openxmlformats.org/officeDocument/2006/relationships/tags" Target="../tags/tag1.xml"/><Relationship Id="rId13" Type="http://schemas.openxmlformats.org/officeDocument/2006/relationships/image" Target="../media/image3.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image" Target="../media/image3.jpeg"/><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alpha val="100000"/>
          </a:schemeClr>
        </a:solidFill>
        <a:effectLst/>
      </p:bgPr>
    </p:bg>
    <p:spTree>
      <p:nvGrpSpPr>
        <p:cNvPr id="1" name=""/>
        <p:cNvGrpSpPr/>
        <p:nvPr/>
      </p:nvGrpSpPr>
      <p:grpSpPr>
        <a:xfrm>
          <a:off x="0" y="0"/>
          <a:ext cx="0" cy="0"/>
          <a:chOff x="0" y="0"/>
          <a:chExt cx="0" cy="0"/>
        </a:xfrm>
      </p:grpSpPr>
      <p:pic>
        <p:nvPicPr>
          <p:cNvPr id="1026" name="图片 1025" descr="haishihong2"/>
          <p:cNvPicPr>
            <a:picLocks noChangeAspect="1"/>
          </p:cNvPicPr>
          <p:nvPr userDrawn="1"/>
        </p:nvPicPr>
        <p:blipFill>
          <a:blip r:embed="rId13"/>
          <a:stretch>
            <a:fillRect/>
          </a:stretch>
        </p:blipFill>
        <p:spPr>
          <a:xfrm>
            <a:off x="0" y="0"/>
            <a:ext cx="9180513" cy="6884988"/>
          </a:xfrm>
          <a:prstGeom prst="rect">
            <a:avLst/>
          </a:prstGeom>
          <a:noFill/>
          <a:ln w="9525">
            <a:noFill/>
          </a:ln>
        </p:spPr>
      </p:pic>
      <p:sp>
        <p:nvSpPr>
          <p:cNvPr id="1027" name="Rectangle 31"/>
          <p:cNvSpPr>
            <a:spLocks noGrp="1"/>
          </p:cNvSpPr>
          <p:nvPr>
            <p:ph type="body" idx="1"/>
          </p:nvPr>
        </p:nvSpPr>
        <p:spPr>
          <a:xfrm>
            <a:off x="468313" y="1125538"/>
            <a:ext cx="8207375" cy="5162550"/>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1028" name="Slide Number Placeholder 1027"/>
          <p:cNvSpPr>
            <a:spLocks noGrp="1"/>
          </p:cNvSpPr>
          <p:nvPr>
            <p:ph type="sldNum" sz="quarter" idx="4"/>
          </p:nvPr>
        </p:nvSpPr>
        <p:spPr>
          <a:xfrm>
            <a:off x="468313" y="6376988"/>
            <a:ext cx="1439862" cy="196850"/>
          </a:xfrm>
          <a:prstGeom prst="rect">
            <a:avLst/>
          </a:prstGeom>
          <a:noFill/>
          <a:ln w="9525">
            <a:noFill/>
          </a:ln>
        </p:spPr>
        <p:txBody>
          <a:bodyPr/>
          <a:lstStyle>
            <a:lvl1pPr>
              <a:defRPr sz="1000" b="1"/>
            </a:lvl1p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
        <p:nvSpPr>
          <p:cNvPr id="1029" name="Rectangle 27"/>
          <p:cNvSpPr>
            <a:spLocks noGrp="1"/>
          </p:cNvSpPr>
          <p:nvPr>
            <p:ph type="title"/>
          </p:nvPr>
        </p:nvSpPr>
        <p:spPr>
          <a:xfrm>
            <a:off x="468313" y="161925"/>
            <a:ext cx="5832475" cy="495300"/>
          </a:xfrm>
          <a:prstGeom prst="rect">
            <a:avLst/>
          </a:prstGeom>
          <a:noFill/>
          <a:ln w="9525">
            <a:noFill/>
          </a:ln>
        </p:spPr>
        <p:txBody>
          <a:bodyPr anchor="ctr"/>
          <a:lstStyle/>
          <a:p>
            <a:pPr lvl="0"/>
            <a:r>
              <a:rPr lang="zh-CN" altLang="en-US"/>
              <a:t>单击此处编辑母版标题样式</a:t>
            </a:r>
            <a:endParaRPr lang="zh-CN" altLang="en-US"/>
          </a:p>
        </p:txBody>
      </p:sp>
      <p:pic>
        <p:nvPicPr>
          <p:cNvPr id="7" name="图片 6" descr="a LOGO"/>
          <p:cNvPicPr>
            <a:picLocks noChangeAspect="1"/>
          </p:cNvPicPr>
          <p:nvPr userDrawn="1">
            <p:custDataLst>
              <p:tags r:id="rId14"/>
            </p:custDataLst>
          </p:nvPr>
        </p:nvPicPr>
        <p:blipFill>
          <a:blip r:embed="rId15"/>
          <a:stretch>
            <a:fillRect/>
          </a:stretch>
        </p:blipFill>
        <p:spPr>
          <a:xfrm>
            <a:off x="7740015" y="188595"/>
            <a:ext cx="1195070" cy="5975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0" lvl="0" indent="0" algn="l" defTabSz="914400" eaLnBrk="1" fontAlgn="base" latinLnBrk="0" hangingPunct="1">
        <a:lnSpc>
          <a:spcPct val="100000"/>
        </a:lnSpc>
        <a:spcBef>
          <a:spcPct val="0"/>
        </a:spcBef>
        <a:spcAft>
          <a:spcPct val="0"/>
        </a:spcAft>
        <a:buClr>
          <a:srgbClr val="000000"/>
        </a:buClr>
        <a:buNone/>
        <a:defRPr sz="2400" b="0" i="0" u="none" kern="1200" baseline="0">
          <a:solidFill>
            <a:schemeClr val="bg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20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6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4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8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1800" b="0" i="1"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074" name="图片 3073" descr="haishihong2"/>
          <p:cNvPicPr>
            <a:picLocks noChangeAspect="1"/>
          </p:cNvPicPr>
          <p:nvPr/>
        </p:nvPicPr>
        <p:blipFill>
          <a:blip r:embed="rId12"/>
          <a:stretch>
            <a:fillRect/>
          </a:stretch>
        </p:blipFill>
        <p:spPr>
          <a:xfrm>
            <a:off x="0" y="0"/>
            <a:ext cx="9180513" cy="6884988"/>
          </a:xfrm>
          <a:prstGeom prst="rect">
            <a:avLst/>
          </a:prstGeom>
          <a:noFill/>
          <a:ln w="9525">
            <a:noFill/>
          </a:ln>
        </p:spPr>
      </p:pic>
      <p:sp>
        <p:nvSpPr>
          <p:cNvPr id="3075" name="Rectangle 31"/>
          <p:cNvSpPr>
            <a:spLocks noGrp="1"/>
          </p:cNvSpPr>
          <p:nvPr>
            <p:ph type="body" idx="1"/>
          </p:nvPr>
        </p:nvSpPr>
        <p:spPr>
          <a:xfrm>
            <a:off x="468313" y="1125538"/>
            <a:ext cx="8207375" cy="5162550"/>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3076" name="Slide Number Placeholder 3075"/>
          <p:cNvSpPr>
            <a:spLocks noGrp="1"/>
          </p:cNvSpPr>
          <p:nvPr>
            <p:ph type="sldNum" sz="quarter" idx="4"/>
          </p:nvPr>
        </p:nvSpPr>
        <p:spPr>
          <a:xfrm>
            <a:off x="468313" y="6376988"/>
            <a:ext cx="1439862" cy="196850"/>
          </a:xfrm>
          <a:prstGeom prst="rect">
            <a:avLst/>
          </a:prstGeom>
          <a:noFill/>
          <a:ln w="9525">
            <a:noFill/>
          </a:ln>
        </p:spPr>
        <p:txBody>
          <a:bodyPr/>
          <a:lstStyle>
            <a:lvl1pPr>
              <a:defRPr sz="1000" b="1"/>
            </a:lvl1pPr>
          </a:lstStyle>
          <a:p>
            <a:pPr lvl="0"/>
            <a:r>
              <a:rPr lang="de-DE" altLang="en-US" dirty="0"/>
              <a:t>Page </a:t>
            </a:r>
            <a:r>
              <a:rPr lang="de-DE" altLang="en-US" sz="1000" b="1" dirty="0">
                <a:sym typeface="MS UI Gothic" panose="020B0600070205080204" pitchFamily="2" charset="-128"/>
              </a:rPr>
              <a:t></a:t>
            </a:r>
            <a:r>
              <a:rPr lang="de-DE" altLang="en-US" sz="1000" b="1" dirty="0"/>
              <a:t> </a:t>
            </a:r>
            <a:fld id="{9A0DB2DC-4C9A-4742-B13C-FB6460FD3503}" type="slidenum">
              <a:rPr lang="zh-CN" altLang="en-US" sz="1000" b="1" dirty="0"/>
            </a:fld>
            <a:endParaRPr lang="zh-CN" altLang="en-US" sz="1000" b="1" dirty="0"/>
          </a:p>
        </p:txBody>
      </p:sp>
      <p:sp>
        <p:nvSpPr>
          <p:cNvPr id="3077" name="Rectangle 27"/>
          <p:cNvSpPr>
            <a:spLocks noGrp="1"/>
          </p:cNvSpPr>
          <p:nvPr>
            <p:ph type="title"/>
          </p:nvPr>
        </p:nvSpPr>
        <p:spPr>
          <a:xfrm>
            <a:off x="468313" y="161925"/>
            <a:ext cx="5832475" cy="495300"/>
          </a:xfrm>
          <a:prstGeom prst="rect">
            <a:avLst/>
          </a:prstGeom>
          <a:noFill/>
          <a:ln w="9525">
            <a:noFill/>
          </a:ln>
        </p:spPr>
        <p:txBody>
          <a:bodyPr anchor="ctr"/>
          <a:lstStyle/>
          <a:p>
            <a:pPr lvl="0"/>
            <a:r>
              <a:rPr lang="zh-CN" altLang="en-US"/>
              <a:t>单击此处编辑母版标题样式</a:t>
            </a:r>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marL="0" lvl="0" indent="0" algn="l" defTabSz="914400" eaLnBrk="1" fontAlgn="base" latinLnBrk="0" hangingPunct="1">
        <a:lnSpc>
          <a:spcPct val="100000"/>
        </a:lnSpc>
        <a:spcBef>
          <a:spcPct val="0"/>
        </a:spcBef>
        <a:spcAft>
          <a:spcPct val="0"/>
        </a:spcAft>
        <a:buClr>
          <a:srgbClr val="000000"/>
        </a:buClr>
        <a:buNone/>
        <a:defRPr sz="2400" b="0" i="0" u="none" kern="1200" baseline="0">
          <a:solidFill>
            <a:schemeClr val="bg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20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6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4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8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1800" b="0" i="1"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1"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jpeg"/><Relationship Id="rId1"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5.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7.pn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组合 6145"/>
          <p:cNvGrpSpPr/>
          <p:nvPr/>
        </p:nvGrpSpPr>
        <p:grpSpPr>
          <a:xfrm>
            <a:off x="469900" y="1917700"/>
            <a:ext cx="3743325" cy="1536700"/>
            <a:chOff x="0" y="0"/>
            <a:chExt cx="1293" cy="548"/>
          </a:xfrm>
        </p:grpSpPr>
        <p:sp>
          <p:nvSpPr>
            <p:cNvPr id="6147" name="矩形 6146"/>
            <p:cNvSpPr/>
            <p:nvPr/>
          </p:nvSpPr>
          <p:spPr>
            <a:xfrm>
              <a:off x="0" y="0"/>
              <a:ext cx="1293" cy="319"/>
            </a:xfrm>
            <a:prstGeom prst="rect">
              <a:avLst/>
            </a:prstGeom>
          </p:spPr>
          <p:txBody>
            <a:bodyPr wrap="none" fromWordArt="1">
              <a:prstTxWarp prst="textPlain">
                <a:avLst>
                  <a:gd name="adj" fmla="val 50000"/>
                </a:avLst>
              </a:prstTxWarp>
              <a:normAutofit/>
            </a:bodyPr>
            <a:lstStyle/>
            <a:p>
              <a:pPr algn="ctr"/>
              <a:r>
                <a:rPr lang="zh-CN" altLang="en-US" sz="2800" b="1" dirty="0">
                  <a:solidFill>
                    <a:srgbClr val="FFFFFF"/>
                  </a:solidFill>
                  <a:latin typeface="+mn-lt"/>
                  <a:ea typeface="+mn-ea"/>
                  <a:cs typeface="+mn-ea"/>
                  <a:sym typeface="+mn-lt"/>
                </a:rPr>
                <a:t>高温危害</a:t>
              </a:r>
              <a:endParaRPr lang="zh-CN" altLang="en-US" sz="2800" b="1" dirty="0">
                <a:solidFill>
                  <a:srgbClr val="FFFFFF"/>
                </a:solidFill>
                <a:latin typeface="+mn-lt"/>
                <a:ea typeface="+mn-ea"/>
                <a:cs typeface="+mn-ea"/>
                <a:sym typeface="+mn-lt"/>
              </a:endParaRPr>
            </a:p>
          </p:txBody>
        </p:sp>
        <p:sp>
          <p:nvSpPr>
            <p:cNvPr id="6148" name="矩形 6147"/>
            <p:cNvSpPr/>
            <p:nvPr/>
          </p:nvSpPr>
          <p:spPr>
            <a:xfrm flipV="1">
              <a:off x="0" y="332"/>
              <a:ext cx="1293" cy="216"/>
            </a:xfrm>
            <a:prstGeom prst="rect">
              <a:avLst/>
            </a:prstGeom>
          </p:spPr>
          <p:txBody>
            <a:bodyPr wrap="none" fromWordArt="1">
              <a:prstTxWarp prst="textPlain">
                <a:avLst>
                  <a:gd name="adj" fmla="val 50000"/>
                </a:avLst>
              </a:prstTxWarp>
              <a:normAutofit/>
            </a:bodyPr>
            <a:lstStyle/>
            <a:p>
              <a:pPr algn="ctr"/>
              <a:r>
                <a:rPr lang="zh-CN" altLang="en-US" sz="2400" b="1" dirty="0">
                  <a:gradFill rotWithShape="1">
                    <a:gsLst>
                      <a:gs pos="0">
                        <a:srgbClr val="FFFFFF">
                          <a:gamma/>
                          <a:shade val="46275"/>
                          <a:invGamma/>
                          <a:alpha val="0"/>
                        </a:srgbClr>
                      </a:gs>
                      <a:gs pos="100000">
                        <a:srgbClr val="FFFFFF">
                          <a:alpha val="14999"/>
                        </a:srgbClr>
                      </a:gs>
                    </a:gsLst>
                    <a:lin ang="5400000" scaled="1"/>
                    <a:tileRect/>
                  </a:gradFill>
                  <a:latin typeface="+mn-lt"/>
                  <a:ea typeface="+mn-ea"/>
                  <a:cs typeface="+mn-ea"/>
                  <a:sym typeface="+mn-lt"/>
                </a:rPr>
                <a:t>高温危害</a:t>
              </a:r>
              <a:endParaRPr lang="zh-CN" altLang="en-US" sz="2400" b="1" dirty="0">
                <a:gradFill rotWithShape="1">
                  <a:gsLst>
                    <a:gs pos="0">
                      <a:srgbClr val="FFFFFF">
                        <a:gamma/>
                        <a:shade val="46275"/>
                        <a:invGamma/>
                        <a:alpha val="0"/>
                      </a:srgbClr>
                    </a:gs>
                    <a:gs pos="100000">
                      <a:srgbClr val="FFFFFF">
                        <a:alpha val="14999"/>
                      </a:srgbClr>
                    </a:gs>
                  </a:gsLst>
                  <a:lin ang="5400000" scaled="1"/>
                  <a:tileRect/>
                </a:gradFill>
                <a:latin typeface="+mn-lt"/>
                <a:ea typeface="+mn-ea"/>
                <a:cs typeface="+mn-ea"/>
                <a:sym typeface="+mn-lt"/>
              </a:endParaRPr>
            </a:p>
          </p:txBody>
        </p:sp>
      </p:grpSp>
      <p:pic>
        <p:nvPicPr>
          <p:cNvPr id="6149" name="图片 6148" descr="u=2863890353,636851378&amp;fm=0&amp;gp=0"/>
          <p:cNvPicPr>
            <a:picLocks noChangeAspect="1"/>
          </p:cNvPicPr>
          <p:nvPr/>
        </p:nvPicPr>
        <p:blipFill>
          <a:blip r:embed="rId1"/>
          <a:stretch>
            <a:fillRect/>
          </a:stretch>
        </p:blipFill>
        <p:spPr>
          <a:xfrm>
            <a:off x="612775" y="117475"/>
            <a:ext cx="1333500" cy="1123950"/>
          </a:xfrm>
          <a:prstGeom prst="rect">
            <a:avLst/>
          </a:prstGeom>
          <a:noFill/>
          <a:ln w="9525">
            <a:noFill/>
          </a:ln>
        </p:spPr>
      </p:pic>
      <p:pic>
        <p:nvPicPr>
          <p:cNvPr id="2" name="图片 1" descr="a 头"/>
          <p:cNvPicPr>
            <a:picLocks noChangeAspect="1"/>
          </p:cNvPicPr>
          <p:nvPr/>
        </p:nvPicPr>
        <p:blipFill>
          <a:blip r:embed="rId2"/>
          <a:stretch>
            <a:fillRect/>
          </a:stretch>
        </p:blipFill>
        <p:spPr>
          <a:xfrm>
            <a:off x="1259840" y="4293235"/>
            <a:ext cx="3773170" cy="19570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770" decel="100000"/>
                                        <p:tgtEl>
                                          <p:spTgt spid="6146"/>
                                        </p:tgtEl>
                                      </p:cBhvr>
                                    </p:animEffect>
                                    <p:animScale>
                                      <p:cBhvr>
                                        <p:cTn id="8" dur="770" decel="100000"/>
                                        <p:tgtEl>
                                          <p:spTgt spid="6146"/>
                                        </p:tgtEl>
                                      </p:cBhvr>
                                      <p:from x="10000" y="10000"/>
                                      <p:to x="200000" y="450000"/>
                                    </p:animScale>
                                    <p:animScale>
                                      <p:cBhvr>
                                        <p:cTn id="9" dur="1230" accel="100000" fill="hold">
                                          <p:stCondLst>
                                            <p:cond delay="770"/>
                                          </p:stCondLst>
                                        </p:cTn>
                                        <p:tgtEl>
                                          <p:spTgt spid="6146"/>
                                        </p:tgtEl>
                                      </p:cBhvr>
                                      <p:from x="200000" y="450000"/>
                                      <p:to x="100000" y="100000"/>
                                    </p:animScale>
                                    <p:set>
                                      <p:cBhvr>
                                        <p:cTn id="10" dur="770" fill="hold"/>
                                        <p:tgtEl>
                                          <p:spTgt spid="6146"/>
                                        </p:tgtEl>
                                        <p:attrNameLst>
                                          <p:attrName>ppt_x</p:attrName>
                                        </p:attrNameLst>
                                      </p:cBhvr>
                                      <p:to>
                                        <p:strVal val="(0.5)"/>
                                      </p:to>
                                    </p:set>
                                    <p:anim from="(0.5)" to="(#ppt_x)" calcmode="lin" valueType="num">
                                      <p:cBhvr>
                                        <p:cTn id="11" dur="1230" accel="100000" fill="hold">
                                          <p:stCondLst>
                                            <p:cond delay="770"/>
                                          </p:stCondLst>
                                        </p:cTn>
                                        <p:tgtEl>
                                          <p:spTgt spid="6146"/>
                                        </p:tgtEl>
                                        <p:attrNameLst>
                                          <p:attrName>ppt_x</p:attrName>
                                        </p:attrNameLst>
                                      </p:cBhvr>
                                    </p:anim>
                                    <p:set>
                                      <p:cBhvr>
                                        <p:cTn id="12" dur="770" fill="hold"/>
                                        <p:tgtEl>
                                          <p:spTgt spid="6146"/>
                                        </p:tgtEl>
                                        <p:attrNameLst>
                                          <p:attrName>ppt_y</p:attrName>
                                        </p:attrNameLst>
                                      </p:cBhvr>
                                      <p:to>
                                        <p:strVal val="(#ppt_y+0.4)"/>
                                      </p:to>
                                    </p:set>
                                    <p:anim from="(#ppt_y+0.4)" to="(#ppt_y)" calcmode="lin" valueType="num">
                                      <p:cBhvr>
                                        <p:cTn id="13" dur="1230" accel="100000" fill="hold">
                                          <p:stCondLst>
                                            <p:cond delay="770"/>
                                          </p:stCondLst>
                                        </p:cTn>
                                        <p:tgtEl>
                                          <p:spTgt spid="614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5361"/>
          <p:cNvSpPr>
            <a:spLocks noGrp="1"/>
          </p:cNvSpPr>
          <p:nvPr>
            <p:ph type="title"/>
          </p:nvPr>
        </p:nvSpPr>
        <p:spPr/>
        <p:txBody>
          <a:bodyPr anchor="ctr"/>
          <a:lstStyle/>
          <a:p>
            <a:pPr algn="ctr"/>
            <a:r>
              <a:rPr lang="zh-CN" altLang="en-US" sz="2800" b="1">
                <a:latin typeface="+mn-lt"/>
                <a:ea typeface="+mn-ea"/>
                <a:cs typeface="+mn-ea"/>
                <a:sym typeface="+mn-lt"/>
              </a:rPr>
              <a:t>接触高温作业时间测量与计算</a:t>
            </a:r>
            <a:endParaRPr lang="zh-CN" altLang="en-US" sz="2800" b="1">
              <a:latin typeface="+mn-lt"/>
              <a:ea typeface="+mn-ea"/>
              <a:cs typeface="+mn-ea"/>
              <a:sym typeface="+mn-lt"/>
            </a:endParaRPr>
          </a:p>
        </p:txBody>
      </p:sp>
      <p:sp>
        <p:nvSpPr>
          <p:cNvPr id="15363" name="直接连接符 15362"/>
          <p:cNvSpPr/>
          <p:nvPr/>
        </p:nvSpPr>
        <p:spPr>
          <a:xfrm>
            <a:off x="4572000" y="2309813"/>
            <a:ext cx="0" cy="215900"/>
          </a:xfrm>
          <a:prstGeom prst="line">
            <a:avLst/>
          </a:prstGeom>
          <a:ln w="6350"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5364" name="直接连接符 15363"/>
          <p:cNvSpPr/>
          <p:nvPr/>
        </p:nvSpPr>
        <p:spPr>
          <a:xfrm>
            <a:off x="4572000" y="2492375"/>
            <a:ext cx="0" cy="215900"/>
          </a:xfrm>
          <a:prstGeom prst="line">
            <a:avLst/>
          </a:prstGeom>
          <a:ln w="6350"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5365" name="圆角矩形 15364"/>
          <p:cNvSpPr/>
          <p:nvPr/>
        </p:nvSpPr>
        <p:spPr>
          <a:xfrm>
            <a:off x="2484438" y="1270000"/>
            <a:ext cx="4176712" cy="969963"/>
          </a:xfrm>
          <a:prstGeom prst="roundRect">
            <a:avLst>
              <a:gd name="adj" fmla="val 9769"/>
            </a:avLst>
          </a:prstGeom>
          <a:gradFill rotWithShape="1">
            <a:gsLst>
              <a:gs pos="0">
                <a:schemeClr val="accent1"/>
              </a:gs>
              <a:gs pos="100000">
                <a:schemeClr val="accent2"/>
              </a:gs>
            </a:gsLst>
            <a:lin ang="2700000" scaled="1"/>
            <a:tileRect/>
          </a:gradFill>
          <a:ln w="9525">
            <a:noFill/>
          </a:ln>
        </p:spPr>
        <p:txBody>
          <a:bodyPr wrap="none" anchor="ctr"/>
          <a:lstStyle/>
          <a:p>
            <a:pPr lvl="0" algn="ctr" eaLnBrk="1" hangingPunct="1"/>
            <a:endParaRPr lang="zh-CN" altLang="en-US" sz="1600" i="0" dirty="0">
              <a:solidFill>
                <a:schemeClr val="bg1"/>
              </a:solidFill>
              <a:latin typeface="+mn-lt"/>
              <a:ea typeface="+mn-ea"/>
              <a:cs typeface="+mn-ea"/>
              <a:sym typeface="+mn-lt"/>
            </a:endParaRPr>
          </a:p>
        </p:txBody>
      </p:sp>
      <p:sp>
        <p:nvSpPr>
          <p:cNvPr id="15366" name="圆角矩形 15365"/>
          <p:cNvSpPr/>
          <p:nvPr/>
        </p:nvSpPr>
        <p:spPr>
          <a:xfrm>
            <a:off x="611188" y="2670175"/>
            <a:ext cx="2017712" cy="3208338"/>
          </a:xfrm>
          <a:prstGeom prst="roundRect">
            <a:avLst>
              <a:gd name="adj" fmla="val 1889"/>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eaLnBrk="1" hangingPunct="1"/>
            <a:r>
              <a:rPr lang="zh-CN" altLang="en-US" sz="2000" i="0" dirty="0">
                <a:latin typeface="+mn-lt"/>
                <a:ea typeface="+mn-ea"/>
                <a:cs typeface="+mn-ea"/>
                <a:sym typeface="+mn-lt"/>
              </a:rPr>
              <a:t> 接触高温作业时间是指困生产需要，作业人员在一个工作日(8 h)，实际在热环境中操作、停留、短休的累计时间(min)。</a:t>
            </a:r>
            <a:endParaRPr lang="zh-CN" altLang="en-US" sz="2000" i="0" dirty="0">
              <a:latin typeface="+mn-lt"/>
              <a:ea typeface="+mn-ea"/>
              <a:cs typeface="+mn-ea"/>
              <a:sym typeface="+mn-lt"/>
            </a:endParaRPr>
          </a:p>
        </p:txBody>
      </p:sp>
      <p:sp>
        <p:nvSpPr>
          <p:cNvPr id="15367" name="圆角矩形 15366"/>
          <p:cNvSpPr/>
          <p:nvPr/>
        </p:nvSpPr>
        <p:spPr>
          <a:xfrm>
            <a:off x="3348038" y="2638425"/>
            <a:ext cx="2592387" cy="3240088"/>
          </a:xfrm>
          <a:prstGeom prst="roundRect">
            <a:avLst>
              <a:gd name="adj" fmla="val 1259"/>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eaLnBrk="1" hangingPunct="1"/>
            <a:r>
              <a:rPr lang="zh-CN" altLang="en-US" sz="2000" i="0" dirty="0">
                <a:latin typeface="+mn-lt"/>
                <a:ea typeface="+mn-ea"/>
                <a:cs typeface="+mn-ea"/>
                <a:sym typeface="+mn-lt"/>
              </a:rPr>
              <a:t>测算方法是同一工种或生产岗位随机选择受测作业人员 2~3名，在正常生产状况下，跟班记录一个工作日作业人员实际接触高温作业的时间，连续记录3d，取平均值。</a:t>
            </a:r>
            <a:endParaRPr lang="zh-CN" altLang="en-US" sz="2000" i="0" dirty="0">
              <a:latin typeface="+mn-lt"/>
              <a:ea typeface="+mn-ea"/>
              <a:cs typeface="+mn-ea"/>
              <a:sym typeface="+mn-lt"/>
            </a:endParaRPr>
          </a:p>
        </p:txBody>
      </p:sp>
      <p:sp>
        <p:nvSpPr>
          <p:cNvPr id="15368" name="圆角矩形 15367"/>
          <p:cNvSpPr/>
          <p:nvPr/>
        </p:nvSpPr>
        <p:spPr>
          <a:xfrm>
            <a:off x="6518275" y="2638425"/>
            <a:ext cx="2374900" cy="3167063"/>
          </a:xfrm>
          <a:prstGeom prst="roundRect">
            <a:avLst>
              <a:gd name="adj" fmla="val 1259"/>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algn="ctr" eaLnBrk="1" hangingPunct="1"/>
            <a:r>
              <a:rPr lang="zh-CN" altLang="en-US" sz="2000" i="0" dirty="0">
                <a:latin typeface="+mn-lt"/>
                <a:ea typeface="+mn-ea"/>
                <a:cs typeface="+mn-ea"/>
                <a:sym typeface="+mn-lt"/>
              </a:rPr>
              <a:t> 如遇作业人员在一个工作日内需在不同岗位工作时，要分别测算在各岗位的实际接触高温作业时间，同时测量其岗位工作地点WBGT指数，计算时间加权平均 WBGT指数。</a:t>
            </a:r>
            <a:endParaRPr lang="zh-CN" altLang="en-US" sz="2000" i="0" dirty="0">
              <a:latin typeface="+mn-lt"/>
              <a:ea typeface="+mn-ea"/>
              <a:cs typeface="+mn-ea"/>
              <a:sym typeface="+mn-lt"/>
            </a:endParaRPr>
          </a:p>
        </p:txBody>
      </p:sp>
      <p:cxnSp>
        <p:nvCxnSpPr>
          <p:cNvPr id="15369" name="肘形连接符 15368"/>
          <p:cNvCxnSpPr>
            <a:stCxn id="15366" idx="0"/>
            <a:endCxn id="15368" idx="0"/>
          </p:cNvCxnSpPr>
          <p:nvPr/>
        </p:nvCxnSpPr>
        <p:spPr>
          <a:xfrm rot="16200000">
            <a:off x="4645025" y="-387350"/>
            <a:ext cx="31750" cy="6084888"/>
          </a:xfrm>
          <a:prstGeom prst="bentConnector3">
            <a:avLst>
              <a:gd name="adj1" fmla="val 821153"/>
            </a:avLst>
          </a:prstGeom>
          <a:ln w="6350" cap="flat" cmpd="sng">
            <a:solidFill>
              <a:schemeClr val="bg2"/>
            </a:solidFill>
            <a:prstDash val="solid"/>
            <a:miter/>
            <a:headEnd type="none" w="med" len="med"/>
            <a:tailEnd type="none" w="med" len="med"/>
          </a:ln>
        </p:spPr>
      </p:cxnSp>
      <p:sp>
        <p:nvSpPr>
          <p:cNvPr id="15370" name="矩形 15369"/>
          <p:cNvSpPr/>
          <p:nvPr/>
        </p:nvSpPr>
        <p:spPr>
          <a:xfrm>
            <a:off x="3132138" y="1484313"/>
            <a:ext cx="2736850" cy="431800"/>
          </a:xfrm>
          <a:prstGeom prst="rect">
            <a:avLst/>
          </a:prstGeom>
          <a:noFill/>
          <a:ln w="9525">
            <a:noFill/>
          </a:ln>
        </p:spPr>
        <p:txBody>
          <a:bodyPr anchor="ctr"/>
          <a:lstStyle/>
          <a:p>
            <a:pPr lvl="0" algn="ctr" eaLnBrk="1" hangingPunct="1">
              <a:lnSpc>
                <a:spcPct val="120000"/>
              </a:lnSpc>
            </a:pPr>
            <a:r>
              <a:rPr lang="zh-CN" altLang="en-US" sz="2800" i="0" dirty="0">
                <a:solidFill>
                  <a:schemeClr val="bg1"/>
                </a:solidFill>
                <a:latin typeface="+mn-lt"/>
                <a:ea typeface="+mn-ea"/>
                <a:cs typeface="+mn-ea"/>
                <a:sym typeface="+mn-lt"/>
              </a:rPr>
              <a:t>注意事项</a:t>
            </a:r>
            <a:endParaRPr lang="en-US" altLang="x-none" sz="2800" i="0" dirty="0">
              <a:solidFill>
                <a:schemeClr val="bg1"/>
              </a:solidFill>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16386" name="Title 16385"/>
          <p:cNvSpPr>
            <a:spLocks noGrp="1"/>
          </p:cNvSpPr>
          <p:nvPr>
            <p:ph type="title"/>
          </p:nvPr>
        </p:nvSpPr>
        <p:spPr/>
        <p:txBody>
          <a:bodyPr anchor="ctr"/>
          <a:lstStyle/>
          <a:p>
            <a:pPr algn="ctr"/>
            <a:r>
              <a:rPr lang="zh-CN" altLang="en-US" sz="2800" b="1">
                <a:latin typeface="+mn-lt"/>
                <a:ea typeface="+mn-ea"/>
                <a:cs typeface="+mn-ea"/>
                <a:sym typeface="+mn-lt"/>
              </a:rPr>
              <a:t>高温作业分级</a:t>
            </a:r>
            <a:endParaRPr lang="zh-CN" altLang="en-US" sz="2800" b="1">
              <a:latin typeface="+mn-lt"/>
              <a:ea typeface="+mn-ea"/>
              <a:cs typeface="+mn-ea"/>
              <a:sym typeface="+mn-lt"/>
            </a:endParaRPr>
          </a:p>
        </p:txBody>
      </p:sp>
      <p:graphicFrame>
        <p:nvGraphicFramePr>
          <p:cNvPr id="16387" name="Content Placeholder 16386"/>
          <p:cNvGraphicFramePr>
            <a:graphicFrameLocks noGrp="1"/>
          </p:cNvGraphicFramePr>
          <p:nvPr>
            <p:ph idx="1"/>
          </p:nvPr>
        </p:nvGraphicFramePr>
        <p:xfrm>
          <a:off x="179388" y="908050"/>
          <a:ext cx="8785225" cy="5481638"/>
        </p:xfrm>
        <a:graphic>
          <a:graphicData uri="http://schemas.openxmlformats.org/drawingml/2006/table">
            <a:tbl>
              <a:tblPr/>
              <a:tblGrid>
                <a:gridCol w="812800"/>
                <a:gridCol w="771525"/>
                <a:gridCol w="792163"/>
                <a:gridCol w="792162"/>
                <a:gridCol w="792163"/>
                <a:gridCol w="792162"/>
                <a:gridCol w="792163"/>
                <a:gridCol w="792162"/>
                <a:gridCol w="792163"/>
                <a:gridCol w="792162"/>
                <a:gridCol w="863600"/>
              </a:tblGrid>
              <a:tr h="92392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b="1" dirty="0">
                          <a:solidFill>
                            <a:srgbClr val="FFFFFF"/>
                          </a:solidFill>
                          <a:latin typeface="+mn-lt"/>
                          <a:ea typeface="+mn-ea"/>
                          <a:cs typeface="+mn-ea"/>
                          <a:sym typeface="+mn-lt"/>
                        </a:rPr>
                        <a:t>接触高温</a:t>
                      </a:r>
                      <a:endParaRPr lang="zh-CN" altLang="en-US" b="1" dirty="0">
                        <a:solidFill>
                          <a:srgbClr val="FFFFFF"/>
                        </a:solidFill>
                        <a:latin typeface="+mn-lt"/>
                        <a:ea typeface="+mn-ea"/>
                        <a:cs typeface="+mn-ea"/>
                        <a:sym typeface="+mn-lt"/>
                      </a:endParaRPr>
                    </a:p>
                    <a:p>
                      <a:pPr marL="0" lvl="0" indent="0">
                        <a:buNone/>
                      </a:pPr>
                      <a:r>
                        <a:rPr lang="zh-CN" altLang="en-US" b="1" dirty="0">
                          <a:solidFill>
                            <a:srgbClr val="FFFFFF"/>
                          </a:solidFill>
                          <a:latin typeface="+mn-lt"/>
                          <a:ea typeface="+mn-ea"/>
                          <a:cs typeface="+mn-ea"/>
                          <a:sym typeface="+mn-lt"/>
                        </a:rPr>
                        <a:t>作业时间</a:t>
                      </a:r>
                      <a:r>
                        <a:rPr lang="en-US" altLang="x-none" b="1" dirty="0">
                          <a:solidFill>
                            <a:srgbClr val="FFFFFF"/>
                          </a:solidFill>
                          <a:latin typeface="+mn-lt"/>
                          <a:ea typeface="+mn-ea"/>
                          <a:cs typeface="+mn-ea"/>
                          <a:sym typeface="+mn-lt"/>
                        </a:rPr>
                        <a:t>/min</a:t>
                      </a:r>
                      <a:endParaRPr lang="en-US" altLang="x-none" b="1" dirty="0">
                        <a:solidFill>
                          <a:srgbClr val="FFFFFF"/>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9900">
                        <a:alpha val="50000"/>
                      </a:srgbClr>
                    </a:solidFill>
                  </a:tcPr>
                </a:tc>
                <a:tc gridSpan="10">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sz="2800" b="1" dirty="0">
                          <a:solidFill>
                            <a:srgbClr val="FFFFFF"/>
                          </a:solidFill>
                          <a:latin typeface="+mn-lt"/>
                          <a:ea typeface="+mn-ea"/>
                          <a:cs typeface="+mn-ea"/>
                          <a:sym typeface="+mn-lt"/>
                        </a:rPr>
                        <a:t>WBGT</a:t>
                      </a:r>
                      <a:r>
                        <a:rPr lang="zh-CN" altLang="en-US" sz="2800" b="1" dirty="0">
                          <a:solidFill>
                            <a:srgbClr val="FFFFFF"/>
                          </a:solidFill>
                          <a:latin typeface="+mn-lt"/>
                          <a:ea typeface="+mn-ea"/>
                          <a:cs typeface="+mn-ea"/>
                          <a:sym typeface="+mn-lt"/>
                        </a:rPr>
                        <a:t>指数</a:t>
                      </a:r>
                      <a:r>
                        <a:rPr lang="en-US" altLang="x-none" sz="2800" b="1" dirty="0">
                          <a:solidFill>
                            <a:srgbClr val="FFFFFF"/>
                          </a:solidFill>
                          <a:latin typeface="+mn-lt"/>
                          <a:ea typeface="+mn-ea"/>
                          <a:cs typeface="+mn-ea"/>
                          <a:sym typeface="+mn-lt"/>
                        </a:rPr>
                        <a:t>/℃</a:t>
                      </a:r>
                      <a:endParaRPr lang="en-US" altLang="x-none" sz="2800" b="1" dirty="0">
                        <a:solidFill>
                          <a:srgbClr val="FFFFFF"/>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9900">
                        <a:alpha val="50000"/>
                      </a:srgbClr>
                    </a:solidFill>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c hMerge="1">
                  <a:tcPr>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r>
              <a:tr h="914400">
                <a:tc vMerge="1">
                  <a:tcPr>
                    <a:lnL w="12700" cap="flat" cmpd="sng">
                      <a:solidFill>
                        <a:srgbClr val="C0504D"/>
                      </a:solidFill>
                      <a:prstDash val="solid"/>
                      <a:headEnd type="none" w="med" len="med"/>
                      <a:tailEnd type="none" w="med" len="med"/>
                    </a:lnL>
                    <a:lnR w="12700" cap="flat" cmpd="sng">
                      <a:solidFill>
                        <a:srgbClr val="C0504D"/>
                      </a:solidFill>
                      <a:prstDash val="solid"/>
                      <a:headEnd type="none" w="med" len="med"/>
                      <a:tailEnd type="none" w="med" len="med"/>
                    </a:lnR>
                    <a:lnB w="12700" cap="flat" cmpd="sng">
                      <a:solidFill>
                        <a:srgbClr val="C0504D"/>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25-26</a:t>
                      </a:r>
                      <a:endParaRPr lang="en-US" altLang="x-none"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27-28</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29-30</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31-32</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33-34</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35-36</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37-38</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39-40</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x-none" dirty="0">
                          <a:solidFill>
                            <a:srgbClr val="000000"/>
                          </a:solidFill>
                          <a:latin typeface="+mn-lt"/>
                          <a:ea typeface="+mn-ea"/>
                          <a:cs typeface="+mn-ea"/>
                          <a:sym typeface="+mn-lt"/>
                        </a:rPr>
                        <a:t>41-24</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endParaRPr lang="en-US" altLang="x-none" dirty="0">
                        <a:solidFill>
                          <a:srgbClr val="000000"/>
                        </a:solidFill>
                        <a:latin typeface="+mn-lt"/>
                        <a:ea typeface="+mn-ea"/>
                        <a:cs typeface="+mn-ea"/>
                        <a:sym typeface="+mn-lt"/>
                      </a:endParaRPr>
                    </a:p>
                    <a:p>
                      <a:pPr marL="0" lvl="0" indent="0">
                        <a:buNone/>
                      </a:pPr>
                      <a:r>
                        <a:rPr lang="zh-CN" altLang="en-US" dirty="0">
                          <a:solidFill>
                            <a:srgbClr val="000000"/>
                          </a:solidFill>
                          <a:latin typeface="+mn-lt"/>
                          <a:ea typeface="+mn-ea"/>
                          <a:cs typeface="+mn-ea"/>
                          <a:sym typeface="+mn-lt"/>
                        </a:rPr>
                        <a:t>≥43</a:t>
                      </a:r>
                      <a:r>
                        <a:rPr lang="en-US" altLang="x-none" dirty="0">
                          <a:solidFill>
                            <a:srgbClr val="000000"/>
                          </a:solidFill>
                          <a:latin typeface="+mn-lt"/>
                          <a:ea typeface="+mn-ea"/>
                          <a:cs typeface="+mn-ea"/>
                          <a:sym typeface="+mn-lt"/>
                        </a:rPr>
                        <a:t> </a:t>
                      </a:r>
                      <a:endParaRPr lang="en-US" altLang="x-none" dirty="0">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r>
              <a:tr h="887413">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dirty="0">
                          <a:solidFill>
                            <a:srgbClr val="000000"/>
                          </a:solidFill>
                          <a:latin typeface="+mn-lt"/>
                          <a:ea typeface="+mn-ea"/>
                          <a:cs typeface="+mn-ea"/>
                          <a:sym typeface="+mn-lt"/>
                        </a:rPr>
                        <a:t>≤</a:t>
                      </a:r>
                      <a:r>
                        <a:rPr lang="en-US" altLang="x-none" dirty="0">
                          <a:solidFill>
                            <a:srgbClr val="000000"/>
                          </a:solidFill>
                          <a:latin typeface="+mn-lt"/>
                          <a:ea typeface="+mn-ea"/>
                          <a:cs typeface="+mn-ea"/>
                          <a:sym typeface="+mn-lt"/>
                        </a:rPr>
                        <a:t>120</a:t>
                      </a:r>
                      <a:endParaRPr lang="en-US" altLang="x-none"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r>
              <a:tr h="914400">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dirty="0">
                          <a:solidFill>
                            <a:srgbClr val="000000"/>
                          </a:solidFill>
                          <a:latin typeface="+mn-lt"/>
                          <a:ea typeface="+mn-ea"/>
                          <a:cs typeface="+mn-ea"/>
                          <a:sym typeface="+mn-lt"/>
                        </a:rPr>
                        <a:t>≥</a:t>
                      </a:r>
                      <a:r>
                        <a:rPr lang="en-US" altLang="x-none" dirty="0">
                          <a:solidFill>
                            <a:srgbClr val="000000"/>
                          </a:solidFill>
                          <a:latin typeface="+mn-lt"/>
                          <a:ea typeface="+mn-ea"/>
                          <a:cs typeface="+mn-ea"/>
                          <a:sym typeface="+mn-lt"/>
                        </a:rPr>
                        <a:t>121</a:t>
                      </a:r>
                      <a:endParaRPr lang="en-US" altLang="x-none"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Ⅰ</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r>
              <a:tr h="914400">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dirty="0">
                          <a:solidFill>
                            <a:srgbClr val="000000"/>
                          </a:solidFill>
                          <a:latin typeface="+mn-lt"/>
                          <a:ea typeface="+mn-ea"/>
                          <a:cs typeface="+mn-ea"/>
                          <a:sym typeface="+mn-lt"/>
                        </a:rPr>
                        <a:t>≥</a:t>
                      </a:r>
                      <a:r>
                        <a:rPr lang="en-US" altLang="x-none" dirty="0">
                          <a:solidFill>
                            <a:srgbClr val="000000"/>
                          </a:solidFill>
                          <a:latin typeface="+mn-lt"/>
                          <a:ea typeface="+mn-ea"/>
                          <a:cs typeface="+mn-ea"/>
                          <a:sym typeface="+mn-lt"/>
                        </a:rPr>
                        <a:t>241</a:t>
                      </a:r>
                      <a:endParaRPr lang="en-US" altLang="x-none"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Ⅱ</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3300">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r>
              <a:tr h="927100">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dirty="0">
                          <a:solidFill>
                            <a:srgbClr val="000000"/>
                          </a:solidFill>
                          <a:latin typeface="+mn-lt"/>
                          <a:ea typeface="+mn-ea"/>
                          <a:cs typeface="+mn-ea"/>
                          <a:sym typeface="+mn-lt"/>
                        </a:rPr>
                        <a:t>≥</a:t>
                      </a:r>
                      <a:r>
                        <a:rPr lang="en-US" altLang="x-none" dirty="0">
                          <a:solidFill>
                            <a:srgbClr val="000000"/>
                          </a:solidFill>
                          <a:latin typeface="+mn-lt"/>
                          <a:ea typeface="+mn-ea"/>
                          <a:cs typeface="+mn-ea"/>
                          <a:sym typeface="+mn-lt"/>
                        </a:rPr>
                        <a:t>361</a:t>
                      </a:r>
                      <a:endParaRPr lang="en-US" altLang="x-none"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Ⅲ</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accent1">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x-none" dirty="0">
                          <a:solidFill>
                            <a:srgbClr val="000000"/>
                          </a:solidFill>
                          <a:latin typeface="+mn-lt"/>
                          <a:ea typeface="+mn-ea"/>
                          <a:cs typeface="+mn-ea"/>
                          <a:sym typeface="+mn-lt"/>
                        </a:rPr>
                        <a:t>Ⅳ</a:t>
                      </a:r>
                      <a:endParaRPr lang="en-US" altLang="x-none" dirty="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6743">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en-US" altLang="zh-CN">
                          <a:solidFill>
                            <a:srgbClr val="000000"/>
                          </a:solidFill>
                          <a:latin typeface="+mn-lt"/>
                          <a:ea typeface="+mn-ea"/>
                          <a:cs typeface="+mn-ea"/>
                          <a:sym typeface="+mn-lt"/>
                        </a:rPr>
                        <a:t>-</a:t>
                      </a:r>
                      <a:endParaRPr lang="zh-CN" altLang="en-US">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chemeClr val="bg2">
                        <a:alpha val="50000"/>
                      </a:schemeClr>
                    </a:solidFill>
                  </a:tcPr>
                </a:tc>
              </a:tr>
            </a:tbl>
          </a:graphicData>
        </a:graphic>
      </p:graphicFrame>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blinds(horizontal)">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7409"/>
          <p:cNvSpPr>
            <a:spLocks noGrp="1"/>
          </p:cNvSpPr>
          <p:nvPr>
            <p:ph type="title"/>
          </p:nvPr>
        </p:nvSpPr>
        <p:spPr/>
        <p:txBody>
          <a:bodyPr anchor="ctr"/>
          <a:lstStyle/>
          <a:p>
            <a:pPr algn="ctr"/>
            <a:r>
              <a:rPr lang="zh-CN" altLang="en-US" sz="2800" b="1">
                <a:latin typeface="+mn-lt"/>
                <a:ea typeface="+mn-ea"/>
                <a:cs typeface="+mn-ea"/>
                <a:sym typeface="+mn-lt"/>
              </a:rPr>
              <a:t>高温作业允许持续接触热时间限值</a:t>
            </a:r>
            <a:endParaRPr lang="zh-CN" altLang="en-US" sz="2800" b="1">
              <a:latin typeface="+mn-lt"/>
              <a:ea typeface="+mn-ea"/>
              <a:cs typeface="+mn-ea"/>
              <a:sym typeface="+mn-lt"/>
            </a:endParaRPr>
          </a:p>
        </p:txBody>
      </p:sp>
      <p:graphicFrame>
        <p:nvGraphicFramePr>
          <p:cNvPr id="17411" name="表格 17410"/>
          <p:cNvGraphicFramePr/>
          <p:nvPr/>
        </p:nvGraphicFramePr>
        <p:xfrm>
          <a:off x="252413" y="2781300"/>
          <a:ext cx="8640762" cy="3604260"/>
        </p:xfrm>
        <a:graphic>
          <a:graphicData uri="http://schemas.openxmlformats.org/drawingml/2006/table">
            <a:tbl>
              <a:tblPr/>
              <a:tblGrid>
                <a:gridCol w="2119313"/>
                <a:gridCol w="2441575"/>
                <a:gridCol w="2349500"/>
                <a:gridCol w="1730374"/>
              </a:tblGrid>
              <a:tr h="647700">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000" b="1" dirty="0">
                          <a:latin typeface="+mn-lt"/>
                          <a:ea typeface="+mn-ea"/>
                          <a:cs typeface="+mn-ea"/>
                          <a:sym typeface="+mn-lt"/>
                        </a:rPr>
                        <a:t>工作地点温度</a:t>
                      </a:r>
                      <a:r>
                        <a:rPr lang="en-US" altLang="x-none" sz="2000" b="1" dirty="0">
                          <a:latin typeface="+mn-lt"/>
                          <a:ea typeface="+mn-ea"/>
                          <a:cs typeface="+mn-ea"/>
                          <a:sym typeface="+mn-lt"/>
                        </a:rPr>
                        <a:t>/℃</a:t>
                      </a:r>
                      <a:endParaRPr lang="en-US" altLang="x-none" sz="2000" b="1" dirty="0">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chemeClr val="folHlink">
                        <a:alpha val="10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000" b="1">
                          <a:latin typeface="+mn-lt"/>
                          <a:ea typeface="+mn-ea"/>
                          <a:cs typeface="+mn-ea"/>
                          <a:sym typeface="+mn-lt"/>
                        </a:rPr>
                        <a:t>轻劳动</a:t>
                      </a:r>
                      <a:endParaRPr lang="zh-CN" altLang="en-US" sz="2000" b="1">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rgbClr val="B5D5D1">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000" b="1">
                          <a:latin typeface="+mn-lt"/>
                          <a:ea typeface="+mn-ea"/>
                          <a:cs typeface="+mn-ea"/>
                          <a:sym typeface="+mn-lt"/>
                        </a:rPr>
                        <a:t>中等劳动</a:t>
                      </a:r>
                      <a:endParaRPr lang="zh-CN" altLang="en-US" sz="2000" b="1">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rgbClr val="B5D5D1">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000" b="1">
                          <a:latin typeface="+mn-lt"/>
                          <a:ea typeface="+mn-ea"/>
                          <a:cs typeface="+mn-ea"/>
                          <a:sym typeface="+mn-lt"/>
                        </a:rPr>
                        <a:t>重劳动</a:t>
                      </a:r>
                      <a:endParaRPr lang="zh-CN" altLang="en-US" sz="2000" b="1">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rgbClr val="B5D5D1">
                        <a:alpha val="100000"/>
                      </a:srgbClr>
                    </a:solidFill>
                  </a:tcPr>
                </a:tc>
              </a:tr>
              <a:tr h="2955925">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endParaRPr lang="zh-CN" altLang="en-US" sz="2000" b="1" dirty="0">
                        <a:latin typeface="+mn-lt"/>
                        <a:ea typeface="+mn-ea"/>
                        <a:cs typeface="+mn-ea"/>
                        <a:sym typeface="+mn-lt"/>
                      </a:endParaRPr>
                    </a:p>
                    <a:p>
                      <a:pPr marL="0" lvl="0" indent="0" algn="ctr">
                        <a:buNone/>
                      </a:pPr>
                      <a:r>
                        <a:rPr lang="en-US" altLang="x-none" sz="2000" b="1" dirty="0">
                          <a:latin typeface="+mn-lt"/>
                          <a:ea typeface="+mn-ea"/>
                          <a:cs typeface="+mn-ea"/>
                          <a:sym typeface="+mn-lt"/>
                        </a:rPr>
                        <a:t>30</a:t>
                      </a:r>
                      <a:r>
                        <a:rPr lang="zh-CN" altLang="en-US" sz="2000" b="1" dirty="0">
                          <a:latin typeface="+mn-lt"/>
                          <a:ea typeface="+mn-ea"/>
                          <a:cs typeface="+mn-ea"/>
                          <a:sym typeface="+mn-lt"/>
                        </a:rPr>
                        <a:t>～</a:t>
                      </a:r>
                      <a:r>
                        <a:rPr lang="en-US" altLang="x-none" sz="2000" b="1" dirty="0">
                          <a:latin typeface="+mn-lt"/>
                          <a:ea typeface="+mn-ea"/>
                          <a:cs typeface="+mn-ea"/>
                          <a:sym typeface="+mn-lt"/>
                        </a:rPr>
                        <a:t>32</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32</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34</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36</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38</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40</a:t>
                      </a:r>
                      <a:endParaRPr lang="en-US" altLang="x-none" sz="2000" b="1" dirty="0">
                        <a:latin typeface="+mn-lt"/>
                        <a:ea typeface="+mn-ea"/>
                        <a:cs typeface="+mn-ea"/>
                        <a:sym typeface="+mn-lt"/>
                      </a:endParaRPr>
                    </a:p>
                    <a:p>
                      <a:pPr marL="0" lvl="0" indent="0" algn="ctr">
                        <a:buNone/>
                      </a:pPr>
                      <a:r>
                        <a:rPr lang="zh-CN" altLang="en-US" sz="2000" b="1" dirty="0">
                          <a:latin typeface="+mn-lt"/>
                          <a:ea typeface="+mn-ea"/>
                          <a:cs typeface="+mn-ea"/>
                          <a:sym typeface="+mn-lt"/>
                        </a:rPr>
                        <a:t>＞</a:t>
                      </a:r>
                      <a:r>
                        <a:rPr lang="en-US" altLang="x-none" sz="2000" b="1" dirty="0">
                          <a:latin typeface="+mn-lt"/>
                          <a:ea typeface="+mn-ea"/>
                          <a:cs typeface="+mn-ea"/>
                          <a:sym typeface="+mn-lt"/>
                        </a:rPr>
                        <a:t>40</a:t>
                      </a:r>
                      <a:r>
                        <a:rPr lang="zh-CN" altLang="en-US" sz="2000" b="1" dirty="0">
                          <a:latin typeface="+mn-lt"/>
                          <a:ea typeface="+mn-ea"/>
                          <a:cs typeface="+mn-ea"/>
                          <a:sym typeface="+mn-lt"/>
                        </a:rPr>
                        <a:t>～</a:t>
                      </a:r>
                      <a:r>
                        <a:rPr lang="en-US" altLang="x-none" sz="2000" b="1" dirty="0">
                          <a:latin typeface="+mn-lt"/>
                          <a:ea typeface="+mn-ea"/>
                          <a:cs typeface="+mn-ea"/>
                          <a:sym typeface="+mn-lt"/>
                        </a:rPr>
                        <a:t>44</a:t>
                      </a:r>
                      <a:endParaRPr lang="en-US" altLang="x-none" sz="2000" b="1" dirty="0">
                        <a:latin typeface="+mn-lt"/>
                        <a:ea typeface="+mn-ea"/>
                        <a:cs typeface="+mn-ea"/>
                        <a:sym typeface="+mn-lt"/>
                      </a:endParaRPr>
                    </a:p>
                  </a:txBody>
                  <a:tcP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rgbClr val="FEA18C">
                        <a:alpha val="5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endParaRPr lang="zh-CN" altLang="en-US" sz="2000" b="1" dirty="0">
                        <a:latin typeface="+mn-lt"/>
                        <a:ea typeface="+mn-ea"/>
                        <a:cs typeface="+mn-ea"/>
                        <a:sym typeface="+mn-lt"/>
                      </a:endParaRPr>
                    </a:p>
                    <a:p>
                      <a:pPr marL="0" lvl="0" indent="0" algn="ctr">
                        <a:buNone/>
                      </a:pPr>
                      <a:r>
                        <a:rPr lang="en-US" altLang="x-none" sz="2000" b="1" dirty="0">
                          <a:latin typeface="+mn-lt"/>
                          <a:ea typeface="+mn-ea"/>
                          <a:cs typeface="+mn-ea"/>
                          <a:sym typeface="+mn-lt"/>
                        </a:rPr>
                        <a:t>80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70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60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50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40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30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20</a:t>
                      </a:r>
                      <a:endParaRPr lang="en-US" altLang="x-none" sz="2000" b="1" dirty="0">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endParaRPr lang="zh-CN" altLang="en-US" sz="2000" b="1" dirty="0">
                        <a:latin typeface="+mn-lt"/>
                        <a:ea typeface="+mn-ea"/>
                        <a:cs typeface="+mn-ea"/>
                        <a:sym typeface="+mn-lt"/>
                      </a:endParaRPr>
                    </a:p>
                    <a:p>
                      <a:pPr marL="0" lvl="0" indent="0" algn="ctr">
                        <a:buNone/>
                      </a:pPr>
                      <a:r>
                        <a:rPr lang="en-US" altLang="x-none" sz="2000" b="1" dirty="0">
                          <a:latin typeface="+mn-lt"/>
                          <a:ea typeface="+mn-ea"/>
                          <a:cs typeface="+mn-ea"/>
                          <a:sym typeface="+mn-lt"/>
                        </a:rPr>
                        <a:t>70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60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50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40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30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20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10</a:t>
                      </a:r>
                      <a:endParaRPr lang="en-US" altLang="x-none" sz="2000" b="1" dirty="0">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chemeClr val="bg2">
                        <a:alpha val="50000"/>
                      </a:scheme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endParaRPr lang="zh-CN" altLang="en-US" sz="2000" b="1" dirty="0">
                        <a:latin typeface="+mn-lt"/>
                        <a:ea typeface="+mn-ea"/>
                        <a:cs typeface="+mn-ea"/>
                        <a:sym typeface="+mn-lt"/>
                      </a:endParaRPr>
                    </a:p>
                    <a:p>
                      <a:pPr marL="0" lvl="0" indent="0" algn="ctr">
                        <a:buNone/>
                      </a:pPr>
                      <a:r>
                        <a:rPr lang="en-US" altLang="x-none" sz="2000" b="1" dirty="0">
                          <a:latin typeface="+mn-lt"/>
                          <a:ea typeface="+mn-ea"/>
                          <a:cs typeface="+mn-ea"/>
                          <a:sym typeface="+mn-lt"/>
                        </a:rPr>
                        <a:t>60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50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40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30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20</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15</a:t>
                      </a:r>
                      <a:endParaRPr lang="en-US" altLang="x-none" sz="2000" b="1" dirty="0">
                        <a:latin typeface="+mn-lt"/>
                        <a:ea typeface="+mn-ea"/>
                        <a:cs typeface="+mn-ea"/>
                        <a:sym typeface="+mn-lt"/>
                      </a:endParaRPr>
                    </a:p>
                    <a:p>
                      <a:pPr marL="0" lvl="0" indent="0" algn="ctr">
                        <a:buNone/>
                      </a:pPr>
                      <a:r>
                        <a:rPr lang="en-US" altLang="x-none" sz="2000" b="1" dirty="0">
                          <a:latin typeface="+mn-lt"/>
                          <a:ea typeface="+mn-ea"/>
                          <a:cs typeface="+mn-ea"/>
                          <a:sym typeface="+mn-lt"/>
                        </a:rPr>
                        <a:t>10</a:t>
                      </a:r>
                      <a:endParaRPr lang="en-US" altLang="x-none" sz="2000" b="1" dirty="0">
                        <a:latin typeface="+mn-lt"/>
                        <a:ea typeface="+mn-ea"/>
                        <a:cs typeface="+mn-ea"/>
                        <a:sym typeface="+mn-lt"/>
                      </a:endParaRPr>
                    </a:p>
                  </a:txBody>
                  <a:tcPr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solidFill>
                      <a:schemeClr val="bg2">
                        <a:alpha val="50000"/>
                      </a:schemeClr>
                    </a:solidFill>
                  </a:tcPr>
                </a:tc>
              </a:tr>
            </a:tbl>
          </a:graphicData>
        </a:graphic>
      </p:graphicFrame>
      <p:sp>
        <p:nvSpPr>
          <p:cNvPr id="17442" name="矩形 17441"/>
          <p:cNvSpPr/>
          <p:nvPr/>
        </p:nvSpPr>
        <p:spPr>
          <a:xfrm>
            <a:off x="6372225" y="2276475"/>
            <a:ext cx="2879725" cy="577850"/>
          </a:xfrm>
          <a:prstGeom prst="rect">
            <a:avLst/>
          </a:prstGeom>
          <a:noFill/>
          <a:ln w="9525">
            <a:noFill/>
          </a:ln>
        </p:spPr>
        <p:txBody>
          <a:bodyPr anchor="ctr"/>
          <a:lstStyle/>
          <a:p>
            <a:pPr lvl="0" algn="ctr" eaLnBrk="1" hangingPunct="1"/>
            <a:r>
              <a:rPr lang="zh-CN" altLang="en-US" sz="2000" i="0" dirty="0">
                <a:latin typeface="+mn-lt"/>
                <a:ea typeface="+mn-ea"/>
                <a:cs typeface="+mn-ea"/>
                <a:sym typeface="+mn-lt"/>
              </a:rPr>
              <a:t>单位为分钟</a:t>
            </a:r>
            <a:endParaRPr lang="zh-CN" altLang="en-US" sz="2000" i="0" dirty="0">
              <a:latin typeface="+mn-lt"/>
              <a:ea typeface="+mn-ea"/>
              <a:cs typeface="+mn-ea"/>
              <a:sym typeface="+mn-lt"/>
            </a:endParaRPr>
          </a:p>
        </p:txBody>
      </p:sp>
      <p:sp>
        <p:nvSpPr>
          <p:cNvPr id="17443" name="矩形 17442"/>
          <p:cNvSpPr/>
          <p:nvPr/>
        </p:nvSpPr>
        <p:spPr>
          <a:xfrm>
            <a:off x="1116013" y="6381750"/>
            <a:ext cx="7416800" cy="431800"/>
          </a:xfrm>
          <a:prstGeom prst="rect">
            <a:avLst/>
          </a:prstGeom>
          <a:noFill/>
          <a:ln w="9525">
            <a:noFill/>
          </a:ln>
        </p:spPr>
        <p:txBody>
          <a:bodyPr anchor="ctr"/>
          <a:lstStyle/>
          <a:p>
            <a:pPr lvl="0" algn="ctr" eaLnBrk="1" hangingPunct="1"/>
            <a:r>
              <a:rPr lang="zh-CN" altLang="en-US" i="0" dirty="0">
                <a:latin typeface="+mn-lt"/>
                <a:ea typeface="+mn-ea"/>
                <a:cs typeface="+mn-ea"/>
                <a:sym typeface="+mn-lt"/>
              </a:rPr>
              <a:t>注：轻劳动为I级，中等劳动为</a:t>
            </a:r>
            <a:r>
              <a:rPr lang="en-US" altLang="x-none" i="0" dirty="0">
                <a:solidFill>
                  <a:srgbClr val="000000"/>
                </a:solidFill>
                <a:latin typeface="+mn-lt"/>
                <a:ea typeface="+mn-ea"/>
                <a:cs typeface="+mn-ea"/>
                <a:sym typeface="+mn-lt"/>
              </a:rPr>
              <a:t>Ⅱ</a:t>
            </a:r>
            <a:r>
              <a:rPr lang="zh-CN" altLang="en-US" i="0" dirty="0">
                <a:latin typeface="+mn-lt"/>
                <a:ea typeface="+mn-ea"/>
                <a:cs typeface="+mn-ea"/>
                <a:sym typeface="+mn-lt"/>
              </a:rPr>
              <a:t>级，重劳动为Ⅲ级和IV级。</a:t>
            </a:r>
            <a:endParaRPr lang="zh-CN" altLang="en-US" i="0" dirty="0">
              <a:latin typeface="+mn-lt"/>
              <a:ea typeface="+mn-ea"/>
              <a:cs typeface="+mn-ea"/>
              <a:sym typeface="+mn-lt"/>
            </a:endParaRPr>
          </a:p>
        </p:txBody>
      </p:sp>
      <p:sp>
        <p:nvSpPr>
          <p:cNvPr id="17444" name="矩形 17443"/>
          <p:cNvSpPr/>
          <p:nvPr/>
        </p:nvSpPr>
        <p:spPr>
          <a:xfrm>
            <a:off x="179388" y="908050"/>
            <a:ext cx="8640762" cy="1368425"/>
          </a:xfrm>
          <a:prstGeom prst="rect">
            <a:avLst/>
          </a:prstGeom>
          <a:noFill/>
          <a:ln w="9525">
            <a:noFill/>
          </a:ln>
        </p:spPr>
        <p:txBody>
          <a:bodyPr anchor="ctr"/>
          <a:lstStyle/>
          <a:p>
            <a:pPr lvl="0" eaLnBrk="1" hangingPunct="1"/>
            <a:r>
              <a:rPr lang="en-US" altLang="x-none" sz="2400" b="1" i="0" dirty="0">
                <a:latin typeface="+mn-lt"/>
                <a:ea typeface="+mn-ea"/>
                <a:cs typeface="+mn-ea"/>
                <a:sym typeface="+mn-lt"/>
              </a:rPr>
              <a:t>  </a:t>
            </a:r>
            <a:r>
              <a:rPr lang="en-US" altLang="x-none" sz="2400" i="0" dirty="0">
                <a:latin typeface="+mn-lt"/>
                <a:ea typeface="+mn-ea"/>
                <a:cs typeface="+mn-ea"/>
                <a:sym typeface="+mn-lt"/>
              </a:rPr>
              <a:t>  </a:t>
            </a:r>
            <a:r>
              <a:rPr lang="zh-CN" altLang="en-US" sz="2400" i="0" dirty="0">
                <a:latin typeface="+mn-lt"/>
                <a:ea typeface="+mn-ea"/>
                <a:cs typeface="+mn-ea"/>
                <a:sym typeface="+mn-lt"/>
              </a:rPr>
              <a:t>已经确定为高温作业的工作地点，为便于用人单位管理和实际操作，提高劳动生产率，采用工作地点温度规定高温作业允许持续接触热时间限值。在不同工作地点温度、不同劳动强度条件下允许持续接触热时间不宜超过表所列数值。</a:t>
            </a:r>
            <a:endParaRPr lang="zh-CN" altLang="en-US" sz="240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linds(horizontal)">
                                      <p:cBhvr>
                                        <p:cTn id="7" dur="500"/>
                                        <p:tgtEl>
                                          <p:spTgt spid="174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442"/>
                                        </p:tgtEl>
                                        <p:attrNameLst>
                                          <p:attrName>style.visibility</p:attrName>
                                        </p:attrNameLst>
                                      </p:cBhvr>
                                      <p:to>
                                        <p:strVal val="visible"/>
                                      </p:to>
                                    </p:set>
                                    <p:animEffect transition="in" filter="blinds(horizontal)">
                                      <p:cBhvr>
                                        <p:cTn id="10" dur="500"/>
                                        <p:tgtEl>
                                          <p:spTgt spid="17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图片 18433" descr="2"/>
          <p:cNvPicPr>
            <a:picLocks noChangeAspect="1"/>
          </p:cNvPicPr>
          <p:nvPr/>
        </p:nvPicPr>
        <p:blipFill>
          <a:blip r:embed="rId1"/>
          <a:stretch>
            <a:fillRect/>
          </a:stretch>
        </p:blipFill>
        <p:spPr>
          <a:xfrm rot="730101">
            <a:off x="4427538" y="3284538"/>
            <a:ext cx="4427537" cy="2946400"/>
          </a:xfrm>
          <a:prstGeom prst="rect">
            <a:avLst/>
          </a:prstGeom>
          <a:noFill/>
          <a:ln w="9525">
            <a:noFill/>
          </a:ln>
        </p:spPr>
      </p:pic>
      <p:pic>
        <p:nvPicPr>
          <p:cNvPr id="18435" name="图片 18434" descr="1"/>
          <p:cNvPicPr>
            <a:picLocks noChangeAspect="1"/>
          </p:cNvPicPr>
          <p:nvPr/>
        </p:nvPicPr>
        <p:blipFill>
          <a:blip r:embed="rId2"/>
          <a:stretch>
            <a:fillRect/>
          </a:stretch>
        </p:blipFill>
        <p:spPr>
          <a:xfrm rot="20469624">
            <a:off x="395288" y="1484313"/>
            <a:ext cx="4751387" cy="3168650"/>
          </a:xfrm>
          <a:prstGeom prst="rect">
            <a:avLst/>
          </a:prstGeom>
          <a:noFill/>
          <a:ln w="9525">
            <a:noFill/>
          </a:ln>
        </p:spPr>
      </p:pic>
      <p:sp>
        <p:nvSpPr>
          <p:cNvPr id="18436" name="文本框 18435"/>
          <p:cNvSpPr txBox="1"/>
          <p:nvPr/>
        </p:nvSpPr>
        <p:spPr>
          <a:xfrm>
            <a:off x="5148263" y="1268413"/>
            <a:ext cx="3382962" cy="1190625"/>
          </a:xfrm>
          <a:prstGeom prst="rect">
            <a:avLst/>
          </a:prstGeom>
          <a:noFill/>
          <a:ln w="9525">
            <a:noFill/>
          </a:ln>
        </p:spPr>
        <p:txBody>
          <a:bodyPr>
            <a:spAutoFit/>
          </a:bodyPr>
          <a:lstStyle/>
          <a:p>
            <a:pPr lvl="0" eaLnBrk="1" hangingPunct="1">
              <a:spcBef>
                <a:spcPct val="50000"/>
              </a:spcBef>
            </a:pPr>
            <a:r>
              <a:rPr lang="en-US" altLang="x-none" b="1" i="0" dirty="0">
                <a:solidFill>
                  <a:srgbClr val="FF0000"/>
                </a:solidFill>
                <a:latin typeface="+mn-lt"/>
                <a:ea typeface="+mn-ea"/>
                <a:cs typeface="+mn-ea"/>
                <a:sym typeface="+mn-lt"/>
              </a:rPr>
              <a:t>2010</a:t>
            </a:r>
            <a:r>
              <a:rPr lang="zh-CN" altLang="en-US" b="1" i="0" dirty="0">
                <a:solidFill>
                  <a:srgbClr val="FF0000"/>
                </a:solidFill>
                <a:latin typeface="+mn-lt"/>
                <a:ea typeface="+mn-ea"/>
                <a:cs typeface="+mn-ea"/>
                <a:sym typeface="+mn-lt"/>
              </a:rPr>
              <a:t>年</a:t>
            </a:r>
            <a:r>
              <a:rPr lang="en-US" altLang="x-none" b="1" i="0" dirty="0">
                <a:solidFill>
                  <a:srgbClr val="FF0000"/>
                </a:solidFill>
                <a:latin typeface="+mn-lt"/>
                <a:ea typeface="+mn-ea"/>
                <a:cs typeface="+mn-ea"/>
                <a:sym typeface="+mn-lt"/>
              </a:rPr>
              <a:t>7</a:t>
            </a:r>
            <a:r>
              <a:rPr lang="zh-CN" altLang="en-US" b="1" i="0" dirty="0">
                <a:solidFill>
                  <a:srgbClr val="FF0000"/>
                </a:solidFill>
                <a:latin typeface="+mn-lt"/>
                <a:ea typeface="+mn-ea"/>
                <a:cs typeface="+mn-ea"/>
                <a:sym typeface="+mn-lt"/>
              </a:rPr>
              <a:t>月</a:t>
            </a:r>
            <a:r>
              <a:rPr lang="en-US" altLang="x-none" b="1" i="0" dirty="0">
                <a:solidFill>
                  <a:srgbClr val="FF0000"/>
                </a:solidFill>
                <a:latin typeface="+mn-lt"/>
                <a:ea typeface="+mn-ea"/>
                <a:cs typeface="+mn-ea"/>
                <a:sym typeface="+mn-lt"/>
              </a:rPr>
              <a:t>30</a:t>
            </a:r>
            <a:r>
              <a:rPr lang="zh-CN" altLang="en-US" b="1" i="0" dirty="0">
                <a:solidFill>
                  <a:srgbClr val="FF0000"/>
                </a:solidFill>
                <a:latin typeface="+mn-lt"/>
                <a:ea typeface="+mn-ea"/>
                <a:cs typeface="+mn-ea"/>
                <a:sym typeface="+mn-lt"/>
              </a:rPr>
              <a:t>日</a:t>
            </a:r>
            <a:r>
              <a:rPr lang="en-US" altLang="x-none" b="1" i="0" dirty="0">
                <a:solidFill>
                  <a:srgbClr val="FF0000"/>
                </a:solidFill>
                <a:latin typeface="+mn-lt"/>
                <a:ea typeface="+mn-ea"/>
                <a:cs typeface="+mn-ea"/>
                <a:sym typeface="+mn-lt"/>
              </a:rPr>
              <a:t>,</a:t>
            </a:r>
            <a:r>
              <a:rPr lang="zh-CN" altLang="en-US" b="1" i="0" dirty="0">
                <a:solidFill>
                  <a:srgbClr val="FF0000"/>
                </a:solidFill>
                <a:latin typeface="+mn-lt"/>
                <a:ea typeface="+mn-ea"/>
                <a:cs typeface="+mn-ea"/>
                <a:sym typeface="+mn-lt"/>
              </a:rPr>
              <a:t>重庆南坪公交总站</a:t>
            </a:r>
            <a:r>
              <a:rPr lang="en-US" altLang="x-none" b="1" i="0" dirty="0">
                <a:solidFill>
                  <a:srgbClr val="FF0000"/>
                </a:solidFill>
                <a:latin typeface="+mn-lt"/>
                <a:ea typeface="+mn-ea"/>
                <a:cs typeface="+mn-ea"/>
                <a:sym typeface="+mn-lt"/>
              </a:rPr>
              <a:t>,</a:t>
            </a:r>
            <a:r>
              <a:rPr lang="zh-CN" altLang="en-US" b="1" i="0" dirty="0">
                <a:solidFill>
                  <a:srgbClr val="FF0000"/>
                </a:solidFill>
                <a:latin typeface="+mn-lt"/>
                <a:ea typeface="+mn-ea"/>
                <a:cs typeface="+mn-ea"/>
                <a:sym typeface="+mn-lt"/>
              </a:rPr>
              <a:t>冠忠公交车驾驶员用凉水毛巾搭在肩上降温</a:t>
            </a:r>
            <a:r>
              <a:rPr lang="en-US" altLang="x-none" b="1" i="0" dirty="0">
                <a:solidFill>
                  <a:srgbClr val="FF0000"/>
                </a:solidFill>
                <a:latin typeface="+mn-lt"/>
                <a:ea typeface="+mn-ea"/>
                <a:cs typeface="+mn-ea"/>
                <a:sym typeface="+mn-lt"/>
              </a:rPr>
              <a:t>,</a:t>
            </a:r>
            <a:r>
              <a:rPr lang="zh-CN" altLang="en-US" b="1" i="0" dirty="0">
                <a:solidFill>
                  <a:srgbClr val="FF0000"/>
                </a:solidFill>
                <a:latin typeface="+mn-lt"/>
                <a:ea typeface="+mn-ea"/>
                <a:cs typeface="+mn-ea"/>
                <a:sym typeface="+mn-lt"/>
              </a:rPr>
              <a:t>抵御</a:t>
            </a:r>
            <a:r>
              <a:rPr lang="en-US" altLang="x-none" b="1" i="0" dirty="0">
                <a:solidFill>
                  <a:srgbClr val="FF0000"/>
                </a:solidFill>
                <a:latin typeface="+mn-lt"/>
                <a:ea typeface="+mn-ea"/>
                <a:cs typeface="+mn-ea"/>
                <a:sym typeface="+mn-lt"/>
              </a:rPr>
              <a:t>50</a:t>
            </a:r>
            <a:r>
              <a:rPr lang="zh-CN" altLang="en-US" b="1" i="0" dirty="0">
                <a:solidFill>
                  <a:srgbClr val="FF0000"/>
                </a:solidFill>
                <a:latin typeface="+mn-lt"/>
                <a:ea typeface="+mn-ea"/>
                <a:cs typeface="+mn-ea"/>
                <a:sym typeface="+mn-lt"/>
              </a:rPr>
              <a:t>多摄氏度驾驶室高温</a:t>
            </a:r>
            <a:r>
              <a:rPr lang="zh-CN" altLang="en-US" i="0" dirty="0">
                <a:solidFill>
                  <a:srgbClr val="FF0000"/>
                </a:solidFill>
                <a:latin typeface="+mn-lt"/>
                <a:ea typeface="+mn-ea"/>
                <a:cs typeface="+mn-ea"/>
                <a:sym typeface="+mn-lt"/>
              </a:rPr>
              <a:t>。</a:t>
            </a:r>
            <a:r>
              <a:rPr lang="zh-CN" altLang="en-US" sz="1600" dirty="0">
                <a:latin typeface="+mn-lt"/>
                <a:ea typeface="+mn-ea"/>
                <a:cs typeface="+mn-ea"/>
                <a:sym typeface="+mn-lt"/>
              </a:rPr>
              <a:t> </a:t>
            </a:r>
            <a:endParaRPr lang="zh-CN" altLang="en-US" sz="1600" dirty="0">
              <a:latin typeface="+mn-lt"/>
              <a:ea typeface="+mn-ea"/>
              <a:cs typeface="+mn-ea"/>
              <a:sym typeface="+mn-lt"/>
            </a:endParaRPr>
          </a:p>
        </p:txBody>
      </p:sp>
      <p:sp>
        <p:nvSpPr>
          <p:cNvPr id="18437" name="文本框 18436"/>
          <p:cNvSpPr txBox="1"/>
          <p:nvPr/>
        </p:nvSpPr>
        <p:spPr>
          <a:xfrm>
            <a:off x="468313" y="5589588"/>
            <a:ext cx="3743325" cy="915987"/>
          </a:xfrm>
          <a:prstGeom prst="rect">
            <a:avLst/>
          </a:prstGeom>
          <a:noFill/>
          <a:ln w="9525">
            <a:noFill/>
          </a:ln>
        </p:spPr>
        <p:txBody>
          <a:bodyPr>
            <a:spAutoFit/>
          </a:bodyPr>
          <a:lstStyle/>
          <a:p>
            <a:pPr lvl="0" eaLnBrk="1" hangingPunct="1">
              <a:spcBef>
                <a:spcPct val="50000"/>
              </a:spcBef>
            </a:pPr>
            <a:r>
              <a:rPr lang="zh-CN" altLang="en-US" b="1" i="0" dirty="0">
                <a:solidFill>
                  <a:srgbClr val="FF0000"/>
                </a:solidFill>
                <a:latin typeface="+mn-lt"/>
                <a:ea typeface="+mn-ea"/>
                <a:cs typeface="+mn-ea"/>
                <a:sym typeface="+mn-lt"/>
              </a:rPr>
              <a:t>南京气温高达</a:t>
            </a:r>
            <a:r>
              <a:rPr lang="en-US" altLang="x-none" b="1" i="0" dirty="0">
                <a:solidFill>
                  <a:srgbClr val="FF0000"/>
                </a:solidFill>
                <a:latin typeface="+mn-lt"/>
                <a:ea typeface="+mn-ea"/>
                <a:cs typeface="+mn-ea"/>
                <a:sym typeface="+mn-lt"/>
              </a:rPr>
              <a:t>38</a:t>
            </a:r>
            <a:r>
              <a:rPr lang="zh-CN" altLang="en-US" b="1" i="0" dirty="0">
                <a:solidFill>
                  <a:srgbClr val="FF0000"/>
                </a:solidFill>
                <a:latin typeface="+mn-lt"/>
                <a:ea typeface="+mn-ea"/>
                <a:cs typeface="+mn-ea"/>
                <a:sym typeface="+mn-lt"/>
              </a:rPr>
              <a:t>摄氏度</a:t>
            </a:r>
            <a:r>
              <a:rPr lang="en-US" altLang="x-none" b="1" i="0" dirty="0">
                <a:solidFill>
                  <a:srgbClr val="FF0000"/>
                </a:solidFill>
                <a:latin typeface="+mn-lt"/>
                <a:ea typeface="+mn-ea"/>
                <a:cs typeface="+mn-ea"/>
                <a:sym typeface="+mn-lt"/>
              </a:rPr>
              <a:t>,</a:t>
            </a:r>
            <a:r>
              <a:rPr lang="zh-CN" altLang="en-US" b="1" i="0" dirty="0">
                <a:solidFill>
                  <a:srgbClr val="FF0000"/>
                </a:solidFill>
                <a:latin typeface="+mn-lt"/>
                <a:ea typeface="+mn-ea"/>
                <a:cs typeface="+mn-ea"/>
                <a:sym typeface="+mn-lt"/>
              </a:rPr>
              <a:t>南京一处建筑工地的工人和农民工在用自带的水壶喝水。</a:t>
            </a:r>
            <a:r>
              <a:rPr lang="zh-CN" altLang="en-US" b="1" dirty="0">
                <a:solidFill>
                  <a:srgbClr val="FF0000"/>
                </a:solidFill>
                <a:latin typeface="+mn-lt"/>
                <a:ea typeface="+mn-ea"/>
                <a:cs typeface="+mn-ea"/>
                <a:sym typeface="+mn-lt"/>
              </a:rPr>
              <a:t> </a:t>
            </a:r>
            <a:endParaRPr lang="zh-CN" altLang="en-US" b="1" dirty="0">
              <a:solidFill>
                <a:srgbClr val="FF0000"/>
              </a:solidFill>
              <a:latin typeface="+mn-lt"/>
              <a:ea typeface="+mn-ea"/>
              <a:cs typeface="+mn-ea"/>
              <a:sym typeface="+mn-lt"/>
            </a:endParaRPr>
          </a:p>
        </p:txBody>
      </p:sp>
      <p:sp>
        <p:nvSpPr>
          <p:cNvPr id="18438" name="文本框 18437"/>
          <p:cNvSpPr txBox="1"/>
          <p:nvPr/>
        </p:nvSpPr>
        <p:spPr>
          <a:xfrm>
            <a:off x="3276600" y="188913"/>
            <a:ext cx="2808288" cy="519112"/>
          </a:xfrm>
          <a:prstGeom prst="rect">
            <a:avLst/>
          </a:prstGeom>
          <a:noFill/>
          <a:ln w="9525">
            <a:noFill/>
          </a:ln>
        </p:spPr>
        <p:txBody>
          <a:bodyPr>
            <a:spAutoFit/>
          </a:bodyPr>
          <a:lstStyle/>
          <a:p>
            <a:pPr lvl="0" algn="ctr" eaLnBrk="1" hangingPunct="1">
              <a:spcBef>
                <a:spcPct val="50000"/>
              </a:spcBef>
            </a:pPr>
            <a:r>
              <a:rPr lang="zh-CN" altLang="en-US" sz="2800" b="1" i="0" dirty="0">
                <a:solidFill>
                  <a:schemeClr val="bg1"/>
                </a:solidFill>
                <a:latin typeface="+mn-lt"/>
                <a:ea typeface="+mn-ea"/>
                <a:cs typeface="+mn-ea"/>
                <a:sym typeface="+mn-lt"/>
              </a:rPr>
              <a:t>高温作业案例</a:t>
            </a:r>
            <a:endParaRPr lang="zh-CN" altLang="en-US" sz="2800" b="1" i="0" dirty="0">
              <a:solidFill>
                <a:schemeClr val="bg1"/>
              </a:solidFill>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ppt_w</p:attrName>
                                        </p:attrNameLst>
                                      </p:cBhvr>
                                      <p:tavLst>
                                        <p:tav tm="0">
                                          <p:val>
                                            <p:fltVal val="0"/>
                                          </p:val>
                                        </p:tav>
                                        <p:tav tm="100000">
                                          <p:val>
                                            <p:strVal val="#ppt_w"/>
                                          </p:val>
                                        </p:tav>
                                      </p:tavLst>
                                    </p:anim>
                                    <p:anim calcmode="lin" valueType="num">
                                      <p:cBhvr>
                                        <p:cTn id="8" dur="1000" fill="hold"/>
                                        <p:tgtEl>
                                          <p:spTgt spid="18434"/>
                                        </p:tgtEl>
                                        <p:attrNameLst>
                                          <p:attrName>ppt_h</p:attrName>
                                        </p:attrNameLst>
                                      </p:cBhvr>
                                      <p:tavLst>
                                        <p:tav tm="0">
                                          <p:val>
                                            <p:fltVal val="0"/>
                                          </p:val>
                                        </p:tav>
                                        <p:tav tm="100000">
                                          <p:val>
                                            <p:strVal val="#ppt_h"/>
                                          </p:val>
                                        </p:tav>
                                      </p:tavLst>
                                    </p:anim>
                                    <p:anim calcmode="lin" valueType="num">
                                      <p:cBhvr>
                                        <p:cTn id="9" dur="1000" fill="hold"/>
                                        <p:tgtEl>
                                          <p:spTgt spid="184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3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18437"/>
                                        </p:tgtEl>
                                        <p:attrNameLst>
                                          <p:attrName>style.visibility</p:attrName>
                                        </p:attrNameLst>
                                      </p:cBhvr>
                                      <p:to>
                                        <p:strVal val="visible"/>
                                      </p:to>
                                    </p:set>
                                    <p:anim calcmode="lin" valueType="num">
                                      <p:cBhvr>
                                        <p:cTn id="13" dur="1000" fill="hold"/>
                                        <p:tgtEl>
                                          <p:spTgt spid="18437"/>
                                        </p:tgtEl>
                                        <p:attrNameLst>
                                          <p:attrName>ppt_w</p:attrName>
                                        </p:attrNameLst>
                                      </p:cBhvr>
                                      <p:tavLst>
                                        <p:tav tm="0">
                                          <p:val>
                                            <p:fltVal val="0"/>
                                          </p:val>
                                        </p:tav>
                                        <p:tav tm="100000">
                                          <p:val>
                                            <p:strVal val="#ppt_w"/>
                                          </p:val>
                                        </p:tav>
                                      </p:tavLst>
                                    </p:anim>
                                    <p:anim calcmode="lin" valueType="num">
                                      <p:cBhvr>
                                        <p:cTn id="14" dur="1000" fill="hold"/>
                                        <p:tgtEl>
                                          <p:spTgt spid="18437"/>
                                        </p:tgtEl>
                                        <p:attrNameLst>
                                          <p:attrName>ppt_h</p:attrName>
                                        </p:attrNameLst>
                                      </p:cBhvr>
                                      <p:tavLst>
                                        <p:tav tm="0">
                                          <p:val>
                                            <p:fltVal val="0"/>
                                          </p:val>
                                        </p:tav>
                                        <p:tav tm="100000">
                                          <p:val>
                                            <p:strVal val="#ppt_h"/>
                                          </p:val>
                                        </p:tav>
                                      </p:tavLst>
                                    </p:anim>
                                    <p:anim calcmode="lin" valueType="num">
                                      <p:cBhvr>
                                        <p:cTn id="15" dur="1000" fill="hold"/>
                                        <p:tgtEl>
                                          <p:spTgt spid="18437"/>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843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nodeType="clickEffect">
                                  <p:stCondLst>
                                    <p:cond delay="0"/>
                                  </p:stCondLst>
                                  <p:childTnLst>
                                    <p:set>
                                      <p:cBhvr>
                                        <p:cTn id="20" dur="1" fill="hold">
                                          <p:stCondLst>
                                            <p:cond delay="0"/>
                                          </p:stCondLst>
                                        </p:cTn>
                                        <p:tgtEl>
                                          <p:spTgt spid="18435"/>
                                        </p:tgtEl>
                                        <p:attrNameLst>
                                          <p:attrName>style.visibility</p:attrName>
                                        </p:attrNameLst>
                                      </p:cBhvr>
                                      <p:to>
                                        <p:strVal val="visible"/>
                                      </p:to>
                                    </p:set>
                                    <p:anim calcmode="lin" valueType="num">
                                      <p:cBhvr>
                                        <p:cTn id="21" dur="1000" fill="hold"/>
                                        <p:tgtEl>
                                          <p:spTgt spid="18435"/>
                                        </p:tgtEl>
                                        <p:attrNameLst>
                                          <p:attrName>ppt_w</p:attrName>
                                        </p:attrNameLst>
                                      </p:cBhvr>
                                      <p:tavLst>
                                        <p:tav tm="0">
                                          <p:val>
                                            <p:fltVal val="0"/>
                                          </p:val>
                                        </p:tav>
                                        <p:tav tm="100000">
                                          <p:val>
                                            <p:strVal val="#ppt_w"/>
                                          </p:val>
                                        </p:tav>
                                      </p:tavLst>
                                    </p:anim>
                                    <p:anim calcmode="lin" valueType="num">
                                      <p:cBhvr>
                                        <p:cTn id="22" dur="1000" fill="hold"/>
                                        <p:tgtEl>
                                          <p:spTgt spid="18435"/>
                                        </p:tgtEl>
                                        <p:attrNameLst>
                                          <p:attrName>ppt_h</p:attrName>
                                        </p:attrNameLst>
                                      </p:cBhvr>
                                      <p:tavLst>
                                        <p:tav tm="0">
                                          <p:val>
                                            <p:fltVal val="0"/>
                                          </p:val>
                                        </p:tav>
                                        <p:tav tm="100000">
                                          <p:val>
                                            <p:strVal val="#ppt_h"/>
                                          </p:val>
                                        </p:tav>
                                      </p:tavLst>
                                    </p:anim>
                                    <p:anim calcmode="lin" valueType="num">
                                      <p:cBhvr>
                                        <p:cTn id="23" dur="1000" fill="hold"/>
                                        <p:tgtEl>
                                          <p:spTgt spid="18435"/>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8435"/>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grpId="0" nodeType="withEffect">
                                  <p:stCondLst>
                                    <p:cond delay="0"/>
                                  </p:stCondLst>
                                  <p:childTnLst>
                                    <p:set>
                                      <p:cBhvr>
                                        <p:cTn id="26" dur="1" fill="hold">
                                          <p:stCondLst>
                                            <p:cond delay="0"/>
                                          </p:stCondLst>
                                        </p:cTn>
                                        <p:tgtEl>
                                          <p:spTgt spid="18436"/>
                                        </p:tgtEl>
                                        <p:attrNameLst>
                                          <p:attrName>style.visibility</p:attrName>
                                        </p:attrNameLst>
                                      </p:cBhvr>
                                      <p:to>
                                        <p:strVal val="visible"/>
                                      </p:to>
                                    </p:set>
                                    <p:anim calcmode="lin" valueType="num">
                                      <p:cBhvr>
                                        <p:cTn id="27" dur="1000" fill="hold"/>
                                        <p:tgtEl>
                                          <p:spTgt spid="18436"/>
                                        </p:tgtEl>
                                        <p:attrNameLst>
                                          <p:attrName>ppt_w</p:attrName>
                                        </p:attrNameLst>
                                      </p:cBhvr>
                                      <p:tavLst>
                                        <p:tav tm="0">
                                          <p:val>
                                            <p:fltVal val="0"/>
                                          </p:val>
                                        </p:tav>
                                        <p:tav tm="100000">
                                          <p:val>
                                            <p:strVal val="#ppt_w"/>
                                          </p:val>
                                        </p:tav>
                                      </p:tavLst>
                                    </p:anim>
                                    <p:anim calcmode="lin" valueType="num">
                                      <p:cBhvr>
                                        <p:cTn id="28" dur="1000" fill="hold"/>
                                        <p:tgtEl>
                                          <p:spTgt spid="18436"/>
                                        </p:tgtEl>
                                        <p:attrNameLst>
                                          <p:attrName>ppt_h</p:attrName>
                                        </p:attrNameLst>
                                      </p:cBhvr>
                                      <p:tavLst>
                                        <p:tav tm="0">
                                          <p:val>
                                            <p:fltVal val="0"/>
                                          </p:val>
                                        </p:tav>
                                        <p:tav tm="100000">
                                          <p:val>
                                            <p:strVal val="#ppt_h"/>
                                          </p:val>
                                        </p:tav>
                                      </p:tavLst>
                                    </p:anim>
                                    <p:anim calcmode="lin" valueType="num">
                                      <p:cBhvr>
                                        <p:cTn id="29" dur="1000" fill="hold"/>
                                        <p:tgtEl>
                                          <p:spTgt spid="18436"/>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843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19457" descr="200982411534396802"/>
          <p:cNvPicPr>
            <a:picLocks noChangeAspect="1"/>
          </p:cNvPicPr>
          <p:nvPr/>
        </p:nvPicPr>
        <p:blipFill>
          <a:blip r:embed="rId1"/>
          <a:stretch>
            <a:fillRect/>
          </a:stretch>
        </p:blipFill>
        <p:spPr>
          <a:xfrm rot="20625434">
            <a:off x="0" y="1557338"/>
            <a:ext cx="5545138" cy="4175125"/>
          </a:xfrm>
          <a:prstGeom prst="rect">
            <a:avLst/>
          </a:prstGeom>
          <a:noFill/>
          <a:ln w="9525">
            <a:noFill/>
          </a:ln>
        </p:spPr>
      </p:pic>
      <p:pic>
        <p:nvPicPr>
          <p:cNvPr id="19459" name="图片 19458" descr="20100729123652628"/>
          <p:cNvPicPr>
            <a:picLocks noChangeAspect="1"/>
          </p:cNvPicPr>
          <p:nvPr/>
        </p:nvPicPr>
        <p:blipFill>
          <a:blip r:embed="rId2"/>
          <a:stretch>
            <a:fillRect/>
          </a:stretch>
        </p:blipFill>
        <p:spPr>
          <a:xfrm rot="585116">
            <a:off x="5435600" y="2420938"/>
            <a:ext cx="3457575" cy="4035425"/>
          </a:xfrm>
          <a:prstGeom prst="rect">
            <a:avLst/>
          </a:prstGeom>
          <a:noFill/>
          <a:ln w="9525">
            <a:noFill/>
          </a:ln>
        </p:spPr>
      </p:pic>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ppt_w</p:attrName>
                                        </p:attrNameLst>
                                      </p:cBhvr>
                                      <p:tavLst>
                                        <p:tav tm="0">
                                          <p:val>
                                            <p:fltVal val="0"/>
                                          </p:val>
                                        </p:tav>
                                        <p:tav tm="100000">
                                          <p:val>
                                            <p:strVal val="#ppt_w"/>
                                          </p:val>
                                        </p:tav>
                                      </p:tavLst>
                                    </p:anim>
                                    <p:anim calcmode="lin" valueType="num">
                                      <p:cBhvr>
                                        <p:cTn id="8" dur="1000" fill="hold"/>
                                        <p:tgtEl>
                                          <p:spTgt spid="19458"/>
                                        </p:tgtEl>
                                        <p:attrNameLst>
                                          <p:attrName>ppt_h</p:attrName>
                                        </p:attrNameLst>
                                      </p:cBhvr>
                                      <p:tavLst>
                                        <p:tav tm="0">
                                          <p:val>
                                            <p:fltVal val="0"/>
                                          </p:val>
                                        </p:tav>
                                        <p:tav tm="100000">
                                          <p:val>
                                            <p:strVal val="#ppt_h"/>
                                          </p:val>
                                        </p:tav>
                                      </p:tavLst>
                                    </p:anim>
                                    <p:anim calcmode="lin" valueType="num">
                                      <p:cBhvr>
                                        <p:cTn id="9" dur="1000" fill="hold"/>
                                        <p:tgtEl>
                                          <p:spTgt spid="194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9458"/>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9459"/>
                                        </p:tgtEl>
                                        <p:attrNameLst>
                                          <p:attrName>style.visibility</p:attrName>
                                        </p:attrNameLst>
                                      </p:cBhvr>
                                      <p:to>
                                        <p:strVal val="visible"/>
                                      </p:to>
                                    </p:set>
                                    <p:anim calcmode="lin" valueType="num">
                                      <p:cBhvr>
                                        <p:cTn id="13" dur="1000" fill="hold"/>
                                        <p:tgtEl>
                                          <p:spTgt spid="19459"/>
                                        </p:tgtEl>
                                        <p:attrNameLst>
                                          <p:attrName>ppt_w</p:attrName>
                                        </p:attrNameLst>
                                      </p:cBhvr>
                                      <p:tavLst>
                                        <p:tav tm="0">
                                          <p:val>
                                            <p:fltVal val="0"/>
                                          </p:val>
                                        </p:tav>
                                        <p:tav tm="100000">
                                          <p:val>
                                            <p:strVal val="#ppt_w"/>
                                          </p:val>
                                        </p:tav>
                                      </p:tavLst>
                                    </p:anim>
                                    <p:anim calcmode="lin" valueType="num">
                                      <p:cBhvr>
                                        <p:cTn id="14" dur="1000" fill="hold"/>
                                        <p:tgtEl>
                                          <p:spTgt spid="19459"/>
                                        </p:tgtEl>
                                        <p:attrNameLst>
                                          <p:attrName>ppt_h</p:attrName>
                                        </p:attrNameLst>
                                      </p:cBhvr>
                                      <p:tavLst>
                                        <p:tav tm="0">
                                          <p:val>
                                            <p:fltVal val="0"/>
                                          </p:val>
                                        </p:tav>
                                        <p:tav tm="100000">
                                          <p:val>
                                            <p:strVal val="#ppt_h"/>
                                          </p:val>
                                        </p:tav>
                                      </p:tavLst>
                                    </p:anim>
                                    <p:anim calcmode="lin" valueType="num">
                                      <p:cBhvr>
                                        <p:cTn id="15" dur="1000" fill="hold"/>
                                        <p:tgtEl>
                                          <p:spTgt spid="19459"/>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945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20481"/>
          <p:cNvSpPr txBox="1"/>
          <p:nvPr/>
        </p:nvSpPr>
        <p:spPr>
          <a:xfrm>
            <a:off x="179388" y="65088"/>
            <a:ext cx="8713787" cy="519112"/>
          </a:xfrm>
          <a:prstGeom prst="rect">
            <a:avLst/>
          </a:prstGeom>
          <a:noFill/>
          <a:ln w="9525">
            <a:noFill/>
          </a:ln>
        </p:spPr>
        <p:txBody>
          <a:bodyPr>
            <a:spAutoFit/>
          </a:bodyPr>
          <a:lstStyle/>
          <a:p>
            <a:pPr lvl="0" algn="ctr" eaLnBrk="1" hangingPunct="1"/>
            <a:r>
              <a:rPr lang="zh-CN" altLang="en-US" sz="2800" i="0" dirty="0">
                <a:solidFill>
                  <a:schemeClr val="bg1"/>
                </a:solidFill>
                <a:latin typeface="+mn-lt"/>
                <a:ea typeface="+mn-ea"/>
                <a:cs typeface="+mn-ea"/>
                <a:sym typeface="+mn-lt"/>
              </a:rPr>
              <a:t>广西壮族自治区职业病防治研究院</a:t>
            </a:r>
            <a:r>
              <a:rPr lang="en-US" altLang="x-none" sz="2800" i="0" dirty="0">
                <a:solidFill>
                  <a:schemeClr val="bg1"/>
                </a:solidFill>
                <a:latin typeface="+mn-lt"/>
                <a:ea typeface="+mn-ea"/>
                <a:cs typeface="+mn-ea"/>
                <a:sym typeface="+mn-lt"/>
              </a:rPr>
              <a:t>——</a:t>
            </a:r>
            <a:r>
              <a:rPr lang="zh-CN" altLang="en-US" sz="2800" i="0" dirty="0">
                <a:solidFill>
                  <a:schemeClr val="bg1"/>
                </a:solidFill>
                <a:latin typeface="+mn-lt"/>
                <a:ea typeface="+mn-ea"/>
                <a:cs typeface="+mn-ea"/>
                <a:sym typeface="+mn-lt"/>
              </a:rPr>
              <a:t>柳州钢铁集团 </a:t>
            </a:r>
            <a:endParaRPr lang="zh-CN" altLang="en-US" sz="2800" i="0" dirty="0">
              <a:solidFill>
                <a:schemeClr val="bg1"/>
              </a:solidFill>
              <a:latin typeface="+mn-lt"/>
              <a:ea typeface="+mn-ea"/>
              <a:cs typeface="+mn-ea"/>
              <a:sym typeface="+mn-lt"/>
            </a:endParaRPr>
          </a:p>
        </p:txBody>
      </p:sp>
      <p:sp>
        <p:nvSpPr>
          <p:cNvPr id="20483" name="矩形 20482"/>
          <p:cNvSpPr/>
          <p:nvPr/>
        </p:nvSpPr>
        <p:spPr>
          <a:xfrm>
            <a:off x="468313" y="909638"/>
            <a:ext cx="7993062" cy="1311275"/>
          </a:xfrm>
          <a:prstGeom prst="rect">
            <a:avLst/>
          </a:prstGeom>
          <a:noFill/>
          <a:ln w="9525">
            <a:noFill/>
          </a:ln>
        </p:spPr>
        <p:txBody>
          <a:bodyPr>
            <a:spAutoFit/>
          </a:bodyPr>
          <a:lstStyle/>
          <a:p>
            <a:pPr lvl="0" eaLnBrk="1" hangingPunct="1"/>
            <a:r>
              <a:rPr lang="zh-CN" altLang="en-US" sz="2000" b="1" i="0" dirty="0">
                <a:latin typeface="+mn-lt"/>
                <a:ea typeface="+mn-ea"/>
                <a:cs typeface="+mn-ea"/>
                <a:sym typeface="+mn-lt"/>
              </a:rPr>
              <a:t>为了解炼钢厂高温作业工人的健康状况</a:t>
            </a:r>
            <a:r>
              <a:rPr lang="en-US" altLang="x-none" sz="2000" b="1" i="0" dirty="0">
                <a:latin typeface="+mn-lt"/>
                <a:ea typeface="+mn-ea"/>
                <a:cs typeface="+mn-ea"/>
                <a:sym typeface="+mn-lt"/>
              </a:rPr>
              <a:t>,</a:t>
            </a:r>
            <a:r>
              <a:rPr lang="zh-CN" altLang="en-US" sz="2000" b="1" i="0" dirty="0">
                <a:latin typeface="+mn-lt"/>
                <a:ea typeface="+mn-ea"/>
                <a:cs typeface="+mn-ea"/>
                <a:sym typeface="+mn-lt"/>
              </a:rPr>
              <a:t>广西壮族自治区职业病防治研究院于</a:t>
            </a:r>
            <a:r>
              <a:rPr lang="en-US" altLang="x-none" sz="2000" b="1" i="0" dirty="0">
                <a:latin typeface="+mn-lt"/>
                <a:ea typeface="+mn-ea"/>
                <a:cs typeface="+mn-ea"/>
                <a:sym typeface="+mn-lt"/>
              </a:rPr>
              <a:t>2009</a:t>
            </a:r>
            <a:r>
              <a:rPr lang="zh-CN" altLang="en-US" sz="2000" b="1" i="0" dirty="0">
                <a:latin typeface="+mn-lt"/>
                <a:ea typeface="+mn-ea"/>
                <a:cs typeface="+mn-ea"/>
                <a:sym typeface="+mn-lt"/>
              </a:rPr>
              <a:t>年</a:t>
            </a:r>
            <a:r>
              <a:rPr lang="en-US" altLang="x-none" sz="2000" b="1" i="0" dirty="0">
                <a:latin typeface="+mn-lt"/>
                <a:ea typeface="+mn-ea"/>
                <a:cs typeface="+mn-ea"/>
                <a:sym typeface="+mn-lt"/>
              </a:rPr>
              <a:t>3</a:t>
            </a:r>
            <a:r>
              <a:rPr lang="zh-CN" altLang="en-US" sz="2000" b="1" i="0" dirty="0">
                <a:latin typeface="+mn-lt"/>
                <a:ea typeface="+mn-ea"/>
                <a:cs typeface="+mn-ea"/>
                <a:sym typeface="+mn-lt"/>
              </a:rPr>
              <a:t>月对广西柳州钢铁集团炼钢厂作业工龄</a:t>
            </a:r>
            <a:r>
              <a:rPr lang="en-US" altLang="x-none" sz="2000" b="1" i="0" dirty="0">
                <a:latin typeface="+mn-lt"/>
                <a:ea typeface="+mn-ea"/>
                <a:cs typeface="+mn-ea"/>
                <a:sym typeface="+mn-lt"/>
              </a:rPr>
              <a:t>1</a:t>
            </a:r>
            <a:r>
              <a:rPr lang="zh-CN" altLang="en-US" sz="2000" b="1" i="0" dirty="0">
                <a:latin typeface="+mn-lt"/>
                <a:ea typeface="+mn-ea"/>
                <a:cs typeface="+mn-ea"/>
                <a:sym typeface="+mn-lt"/>
              </a:rPr>
              <a:t>年以上的所有高温作业岗位的在职工人</a:t>
            </a:r>
            <a:r>
              <a:rPr lang="en-US" altLang="x-none" sz="2000" b="1" i="0" dirty="0">
                <a:latin typeface="+mn-lt"/>
                <a:ea typeface="+mn-ea"/>
                <a:cs typeface="+mn-ea"/>
                <a:sym typeface="+mn-lt"/>
              </a:rPr>
              <a:t>1 997</a:t>
            </a:r>
            <a:r>
              <a:rPr lang="zh-CN" altLang="en-US" sz="2000" b="1" i="0" dirty="0">
                <a:latin typeface="+mn-lt"/>
                <a:ea typeface="+mn-ea"/>
                <a:cs typeface="+mn-ea"/>
                <a:sym typeface="+mn-lt"/>
              </a:rPr>
              <a:t>名进行了心电图检查</a:t>
            </a:r>
            <a:r>
              <a:rPr lang="en-US" altLang="x-none" sz="2000" b="1" i="0" dirty="0">
                <a:latin typeface="+mn-lt"/>
                <a:ea typeface="+mn-ea"/>
                <a:cs typeface="+mn-ea"/>
                <a:sym typeface="+mn-lt"/>
              </a:rPr>
              <a:t>, </a:t>
            </a:r>
            <a:r>
              <a:rPr lang="zh-CN" altLang="en-US" sz="2000" b="1" i="0" dirty="0">
                <a:latin typeface="+mn-lt"/>
                <a:ea typeface="+mn-ea"/>
                <a:cs typeface="+mn-ea"/>
                <a:sym typeface="+mn-lt"/>
              </a:rPr>
              <a:t>并与对照组进行比较</a:t>
            </a:r>
            <a:r>
              <a:rPr lang="en-US" altLang="x-none" sz="2000" b="1" i="0" dirty="0">
                <a:latin typeface="+mn-lt"/>
                <a:ea typeface="+mn-ea"/>
                <a:cs typeface="+mn-ea"/>
                <a:sym typeface="+mn-lt"/>
              </a:rPr>
              <a:t>,</a:t>
            </a:r>
            <a:r>
              <a:rPr lang="zh-CN" altLang="en-US" sz="2000" b="1" i="0" dirty="0">
                <a:latin typeface="+mn-lt"/>
                <a:ea typeface="+mn-ea"/>
                <a:cs typeface="+mn-ea"/>
                <a:sym typeface="+mn-lt"/>
              </a:rPr>
              <a:t>现将结果报告分析如下。</a:t>
            </a:r>
            <a:endParaRPr lang="zh-CN" altLang="en-US" sz="2000" b="1" i="0" dirty="0">
              <a:latin typeface="+mn-lt"/>
              <a:ea typeface="+mn-ea"/>
              <a:cs typeface="+mn-ea"/>
              <a:sym typeface="+mn-lt"/>
            </a:endParaRPr>
          </a:p>
        </p:txBody>
      </p:sp>
      <p:sp>
        <p:nvSpPr>
          <p:cNvPr id="20484" name="矩形 20483"/>
          <p:cNvSpPr/>
          <p:nvPr/>
        </p:nvSpPr>
        <p:spPr>
          <a:xfrm>
            <a:off x="-454025" y="6742113"/>
            <a:ext cx="7689850" cy="707886"/>
          </a:xfrm>
          <a:prstGeom prst="rect">
            <a:avLst/>
          </a:prstGeom>
          <a:noFill/>
          <a:ln w="9525">
            <a:noFill/>
          </a:ln>
        </p:spPr>
        <p:txBody>
          <a:bodyPr>
            <a:spAutoFit/>
          </a:bodyPr>
          <a:lstStyle/>
          <a:p>
            <a:pPr lvl="0" eaLnBrk="1" hangingPunct="1"/>
            <a:endParaRPr lang="zh-CN" altLang="en-US" sz="2000" b="1" i="0" dirty="0">
              <a:solidFill>
                <a:schemeClr val="accent1"/>
              </a:solidFill>
              <a:latin typeface="+mn-lt"/>
              <a:ea typeface="+mn-ea"/>
              <a:cs typeface="+mn-ea"/>
              <a:sym typeface="+mn-lt"/>
            </a:endParaRPr>
          </a:p>
          <a:p>
            <a:pPr lvl="0" eaLnBrk="1" hangingPunct="1"/>
            <a:endParaRPr lang="zh-CN" altLang="en-US" sz="2000" b="1" i="0" dirty="0">
              <a:latin typeface="+mn-lt"/>
              <a:ea typeface="+mn-ea"/>
              <a:cs typeface="+mn-ea"/>
              <a:sym typeface="+mn-lt"/>
            </a:endParaRPr>
          </a:p>
        </p:txBody>
      </p:sp>
      <p:sp>
        <p:nvSpPr>
          <p:cNvPr id="20485" name="文本框 20484"/>
          <p:cNvSpPr txBox="1"/>
          <p:nvPr/>
        </p:nvSpPr>
        <p:spPr>
          <a:xfrm>
            <a:off x="468313" y="2276475"/>
            <a:ext cx="8494712" cy="4054475"/>
          </a:xfrm>
          <a:prstGeom prst="rect">
            <a:avLst/>
          </a:prstGeom>
          <a:noFill/>
          <a:ln w="9525">
            <a:noFill/>
          </a:ln>
        </p:spPr>
        <p:txBody>
          <a:bodyPr wrap="square" anchor="t">
            <a:spAutoFit/>
          </a:bodyPr>
          <a:lstStyle/>
          <a:p>
            <a:pPr lvl="0" eaLnBrk="1" latinLnBrk="0" hangingPunct="1"/>
            <a:r>
              <a:rPr lang="zh-CN" altLang="en-US" sz="2000" i="0" dirty="0">
                <a:latin typeface="+mn-lt"/>
                <a:ea typeface="+mn-ea"/>
                <a:cs typeface="+mn-ea"/>
                <a:sym typeface="+mn-lt"/>
              </a:rPr>
              <a:t>高温组选择炼钢厂接触高温的作业工人1 997名, 其中男1625名、女372名, 年龄20</a:t>
            </a:r>
            <a:r>
              <a:rPr lang="en-US" altLang="x-none" sz="2000" i="0" dirty="0">
                <a:latin typeface="+mn-lt"/>
                <a:ea typeface="+mn-ea"/>
                <a:cs typeface="+mn-ea"/>
                <a:sym typeface="+mn-lt"/>
              </a:rPr>
              <a:t>-</a:t>
            </a:r>
            <a:r>
              <a:rPr lang="zh-CN" altLang="en-US" sz="2000" i="0" dirty="0">
                <a:latin typeface="+mn-lt"/>
                <a:ea typeface="+mn-ea"/>
                <a:cs typeface="+mn-ea"/>
                <a:sym typeface="+mn-lt"/>
              </a:rPr>
              <a:t>55 岁, 专业工龄1</a:t>
            </a:r>
            <a:r>
              <a:rPr lang="en-US" altLang="x-none" sz="2000" i="0" dirty="0">
                <a:latin typeface="+mn-lt"/>
                <a:ea typeface="+mn-ea"/>
                <a:cs typeface="+mn-ea"/>
                <a:sym typeface="+mn-lt"/>
              </a:rPr>
              <a:t>-</a:t>
            </a:r>
            <a:r>
              <a:rPr lang="zh-CN" altLang="en-US" sz="2000" i="0" dirty="0">
                <a:latin typeface="+mn-lt"/>
                <a:ea typeface="+mn-ea"/>
                <a:cs typeface="+mn-ea"/>
                <a:sym typeface="+mn-lt"/>
              </a:rPr>
              <a:t>32年。排除先天性心脏病和心血管病史者。对照组为从未接触高温作业和其他有害因素的身体健康的行政后勤人员1180名,其中男1074名、女106名,年龄20</a:t>
            </a:r>
            <a:r>
              <a:rPr lang="en-US" altLang="x-none" sz="2000" i="0" dirty="0">
                <a:latin typeface="+mn-lt"/>
                <a:ea typeface="+mn-ea"/>
                <a:cs typeface="+mn-ea"/>
                <a:sym typeface="+mn-lt"/>
              </a:rPr>
              <a:t>-</a:t>
            </a:r>
            <a:r>
              <a:rPr lang="zh-CN" altLang="en-US" sz="2000" i="0" dirty="0">
                <a:latin typeface="+mn-lt"/>
                <a:ea typeface="+mn-ea"/>
                <a:cs typeface="+mn-ea"/>
                <a:sym typeface="+mn-lt"/>
              </a:rPr>
              <a:t>55岁,专业工龄1</a:t>
            </a:r>
            <a:r>
              <a:rPr lang="en-US" altLang="x-none" sz="2000" i="0" dirty="0">
                <a:latin typeface="+mn-lt"/>
                <a:ea typeface="+mn-ea"/>
                <a:cs typeface="+mn-ea"/>
                <a:sym typeface="+mn-lt"/>
              </a:rPr>
              <a:t>-</a:t>
            </a:r>
            <a:r>
              <a:rPr lang="zh-CN" altLang="en-US" sz="2000" i="0" dirty="0">
                <a:latin typeface="+mn-lt"/>
                <a:ea typeface="+mn-ea"/>
                <a:cs typeface="+mn-ea"/>
                <a:sym typeface="+mn-lt"/>
              </a:rPr>
              <a:t>32年。</a:t>
            </a:r>
            <a:endParaRPr lang="zh-CN" altLang="en-US" sz="2000" i="0" dirty="0">
              <a:latin typeface="+mn-lt"/>
              <a:ea typeface="+mn-ea"/>
              <a:cs typeface="+mn-ea"/>
              <a:sym typeface="+mn-lt"/>
            </a:endParaRPr>
          </a:p>
          <a:p>
            <a:pPr lvl="0" eaLnBrk="1" latinLnBrk="0" hangingPunct="1"/>
            <a:r>
              <a:rPr lang="zh-CN" altLang="en-US" sz="2000" i="0" dirty="0">
                <a:latin typeface="+mn-lt"/>
                <a:ea typeface="+mn-ea"/>
                <a:cs typeface="+mn-ea"/>
                <a:sym typeface="+mn-lt"/>
              </a:rPr>
              <a:t>根据体检表对高温作业工人进行询问,详细记录其职业史,接触高温作业业工龄及发病既往史;在安静状态下使用心电图仪描常规图像资料。同时,将心电图异常工人上岗前职业健康检查心电图检查结果,与本次心电图检查结果做前后对照</a:t>
            </a:r>
            <a:r>
              <a:rPr lang="en-US" altLang="x-none" sz="2000" i="0" dirty="0">
                <a:latin typeface="+mn-lt"/>
                <a:ea typeface="+mn-ea"/>
                <a:cs typeface="+mn-ea"/>
                <a:sym typeface="+mn-lt"/>
              </a:rPr>
              <a:t>.</a:t>
            </a:r>
            <a:endParaRPr lang="en-US" altLang="x-none" sz="2000" i="0" dirty="0">
              <a:latin typeface="+mn-lt"/>
              <a:ea typeface="+mn-ea"/>
              <a:cs typeface="+mn-ea"/>
              <a:sym typeface="+mn-lt"/>
            </a:endParaRPr>
          </a:p>
          <a:p>
            <a:pPr lvl="0" eaLnBrk="1" latinLnBrk="0" hangingPunct="1"/>
            <a:r>
              <a:rPr lang="zh-CN" altLang="en-US" sz="2000" i="0" dirty="0">
                <a:latin typeface="+mn-lt"/>
                <a:ea typeface="+mn-ea"/>
                <a:cs typeface="+mn-ea"/>
                <a:sym typeface="+mn-lt"/>
              </a:rPr>
              <a:t>高温组工作场所共测</a:t>
            </a:r>
            <a:r>
              <a:rPr lang="en-US" altLang="x-none" sz="2000" i="0" dirty="0">
                <a:latin typeface="+mn-lt"/>
                <a:ea typeface="+mn-ea"/>
                <a:cs typeface="+mn-ea"/>
                <a:sym typeface="+mn-lt"/>
              </a:rPr>
              <a:t>4</a:t>
            </a:r>
            <a:r>
              <a:rPr lang="zh-CN" altLang="en-US" sz="2000" i="0" dirty="0">
                <a:latin typeface="+mn-lt"/>
                <a:ea typeface="+mn-ea"/>
                <a:cs typeface="+mn-ea"/>
                <a:sym typeface="+mn-lt"/>
              </a:rPr>
              <a:t>个车间</a:t>
            </a:r>
            <a:r>
              <a:rPr lang="en-US" altLang="x-none" sz="2000" i="0" dirty="0">
                <a:latin typeface="+mn-lt"/>
                <a:ea typeface="+mn-ea"/>
                <a:cs typeface="+mn-ea"/>
                <a:sym typeface="+mn-lt"/>
              </a:rPr>
              <a:t>12</a:t>
            </a:r>
            <a:r>
              <a:rPr lang="zh-CN" altLang="en-US" sz="2000" i="0" dirty="0">
                <a:latin typeface="+mn-lt"/>
                <a:ea typeface="+mn-ea"/>
                <a:cs typeface="+mn-ea"/>
                <a:sym typeface="+mn-lt"/>
              </a:rPr>
              <a:t>个作业平台</a:t>
            </a:r>
            <a:r>
              <a:rPr lang="en-US" altLang="x-none" sz="2000" i="0" dirty="0">
                <a:latin typeface="+mn-lt"/>
                <a:ea typeface="+mn-ea"/>
                <a:cs typeface="+mn-ea"/>
                <a:sym typeface="+mn-lt"/>
              </a:rPr>
              <a:t>, </a:t>
            </a:r>
            <a:r>
              <a:rPr lang="zh-CN" altLang="en-US" sz="2000" i="0" dirty="0">
                <a:latin typeface="+mn-lt"/>
                <a:ea typeface="+mn-ea"/>
                <a:cs typeface="+mn-ea"/>
                <a:sym typeface="+mn-lt"/>
              </a:rPr>
              <a:t>作业场所内外平均空气温度分别为</a:t>
            </a:r>
            <a:r>
              <a:rPr lang="en-US" altLang="x-none" sz="2000" i="0" dirty="0">
                <a:latin typeface="+mn-lt"/>
                <a:ea typeface="+mn-ea"/>
                <a:cs typeface="+mn-ea"/>
                <a:sym typeface="+mn-lt"/>
              </a:rPr>
              <a:t>36.7℃</a:t>
            </a:r>
            <a:r>
              <a:rPr lang="zh-CN" altLang="en-US" sz="2000" i="0" dirty="0">
                <a:latin typeface="+mn-lt"/>
                <a:ea typeface="+mn-ea"/>
                <a:cs typeface="+mn-ea"/>
                <a:sym typeface="+mn-lt"/>
              </a:rPr>
              <a:t>和</a:t>
            </a:r>
            <a:r>
              <a:rPr lang="en-US" altLang="x-none" sz="2000" i="0" dirty="0">
                <a:latin typeface="+mn-lt"/>
                <a:ea typeface="+mn-ea"/>
                <a:cs typeface="+mn-ea"/>
                <a:sym typeface="+mn-lt"/>
              </a:rPr>
              <a:t>30.2℃,</a:t>
            </a:r>
            <a:r>
              <a:rPr lang="zh-CN" altLang="en-US" sz="2000" i="0" dirty="0">
                <a:latin typeface="+mn-lt"/>
                <a:ea typeface="+mn-ea"/>
                <a:cs typeface="+mn-ea"/>
                <a:sym typeface="+mn-lt"/>
              </a:rPr>
              <a:t>平均相对湿度</a:t>
            </a:r>
            <a:r>
              <a:rPr lang="en-US" altLang="x-none" sz="2000" i="0" dirty="0">
                <a:latin typeface="+mn-lt"/>
                <a:ea typeface="+mn-ea"/>
                <a:cs typeface="+mn-ea"/>
                <a:sym typeface="+mn-lt"/>
              </a:rPr>
              <a:t>65</a:t>
            </a:r>
            <a:r>
              <a:rPr lang="zh-CN" altLang="en-US" sz="2000" i="0" dirty="0">
                <a:latin typeface="+mn-lt"/>
                <a:ea typeface="+mn-ea"/>
                <a:cs typeface="+mn-ea"/>
                <a:sym typeface="+mn-lt"/>
              </a:rPr>
              <a:t>.</a:t>
            </a:r>
            <a:r>
              <a:rPr lang="en-US" altLang="x-none" sz="2000" i="0" dirty="0">
                <a:latin typeface="+mn-lt"/>
                <a:ea typeface="+mn-ea"/>
                <a:cs typeface="+mn-ea"/>
                <a:sym typeface="+mn-lt"/>
              </a:rPr>
              <a:t>8%, </a:t>
            </a:r>
            <a:r>
              <a:rPr lang="zh-CN" altLang="en-US" sz="2000" i="0" dirty="0">
                <a:latin typeface="+mn-lt"/>
                <a:ea typeface="+mn-ea"/>
                <a:cs typeface="+mn-ea"/>
                <a:sym typeface="+mn-lt"/>
              </a:rPr>
              <a:t>风速</a:t>
            </a:r>
            <a:r>
              <a:rPr lang="en-US" altLang="x-none" sz="2000" i="0" dirty="0">
                <a:latin typeface="+mn-lt"/>
                <a:ea typeface="+mn-ea"/>
                <a:cs typeface="+mn-ea"/>
                <a:sym typeface="+mn-lt"/>
              </a:rPr>
              <a:t>0</a:t>
            </a:r>
            <a:r>
              <a:rPr lang="zh-CN" altLang="en-US" sz="2000" i="0" dirty="0">
                <a:latin typeface="+mn-lt"/>
                <a:ea typeface="+mn-ea"/>
                <a:cs typeface="+mn-ea"/>
                <a:sym typeface="+mn-lt"/>
              </a:rPr>
              <a:t>.</a:t>
            </a:r>
            <a:r>
              <a:rPr lang="en-US" altLang="x-none" sz="2000" i="0" dirty="0">
                <a:latin typeface="+mn-lt"/>
                <a:ea typeface="+mn-ea"/>
                <a:cs typeface="+mn-ea"/>
                <a:sym typeface="+mn-lt"/>
              </a:rPr>
              <a:t>066 m / s, </a:t>
            </a:r>
            <a:r>
              <a:rPr lang="zh-CN" altLang="en-US" sz="2000" i="0" dirty="0">
                <a:latin typeface="+mn-lt"/>
                <a:ea typeface="+mn-ea"/>
                <a:cs typeface="+mn-ea"/>
                <a:sym typeface="+mn-lt"/>
              </a:rPr>
              <a:t>湿球黑球温度</a:t>
            </a:r>
            <a:r>
              <a:rPr lang="en-US" altLang="x-none" sz="2000" i="0" dirty="0">
                <a:latin typeface="+mn-lt"/>
                <a:ea typeface="+mn-ea"/>
                <a:cs typeface="+mn-ea"/>
                <a:sym typeface="+mn-lt"/>
              </a:rPr>
              <a:t>(WBGT ) </a:t>
            </a:r>
            <a:r>
              <a:rPr lang="zh-CN" altLang="en-US" sz="2000" i="0" dirty="0">
                <a:latin typeface="+mn-lt"/>
                <a:ea typeface="+mn-ea"/>
                <a:cs typeface="+mn-ea"/>
                <a:sym typeface="+mn-lt"/>
              </a:rPr>
              <a:t>范围</a:t>
            </a:r>
            <a:r>
              <a:rPr lang="en-US" altLang="x-none" sz="2000" i="0" dirty="0">
                <a:latin typeface="+mn-lt"/>
                <a:ea typeface="+mn-ea"/>
                <a:cs typeface="+mn-ea"/>
                <a:sym typeface="+mn-lt"/>
              </a:rPr>
              <a:t>31 ~37℃ </a:t>
            </a:r>
            <a:r>
              <a:rPr lang="zh-CN" altLang="en-US" sz="2000" i="0" dirty="0">
                <a:latin typeface="+mn-lt"/>
                <a:ea typeface="+mn-ea"/>
                <a:cs typeface="+mn-ea"/>
                <a:sym typeface="+mn-lt"/>
              </a:rPr>
              <a:t>。对照组工作场所共测</a:t>
            </a:r>
            <a:r>
              <a:rPr lang="en-US" altLang="x-none" sz="2000" i="0" dirty="0">
                <a:latin typeface="+mn-lt"/>
                <a:ea typeface="+mn-ea"/>
                <a:cs typeface="+mn-ea"/>
                <a:sym typeface="+mn-lt"/>
              </a:rPr>
              <a:t>3 </a:t>
            </a:r>
            <a:r>
              <a:rPr lang="zh-CN" altLang="en-US" sz="2000" i="0" dirty="0">
                <a:latin typeface="+mn-lt"/>
                <a:ea typeface="+mn-ea"/>
                <a:cs typeface="+mn-ea"/>
                <a:sym typeface="+mn-lt"/>
              </a:rPr>
              <a:t>个工作点</a:t>
            </a:r>
            <a:r>
              <a:rPr lang="en-US" altLang="x-none" sz="2000" i="0" dirty="0">
                <a:latin typeface="+mn-lt"/>
                <a:ea typeface="+mn-ea"/>
                <a:cs typeface="+mn-ea"/>
                <a:sym typeface="+mn-lt"/>
              </a:rPr>
              <a:t>, </a:t>
            </a:r>
            <a:r>
              <a:rPr lang="zh-CN" altLang="en-US" sz="2000" i="0" dirty="0">
                <a:latin typeface="+mn-lt"/>
                <a:ea typeface="+mn-ea"/>
                <a:cs typeface="+mn-ea"/>
                <a:sym typeface="+mn-lt"/>
              </a:rPr>
              <a:t>平均空气温度</a:t>
            </a:r>
            <a:r>
              <a:rPr lang="en-US" altLang="x-none" sz="2000" i="0" dirty="0">
                <a:latin typeface="+mn-lt"/>
                <a:ea typeface="+mn-ea"/>
                <a:cs typeface="+mn-ea"/>
                <a:sym typeface="+mn-lt"/>
              </a:rPr>
              <a:t>28.5 ℃ , </a:t>
            </a:r>
            <a:r>
              <a:rPr lang="zh-CN" altLang="en-US" sz="2000" i="0" dirty="0">
                <a:latin typeface="+mn-lt"/>
                <a:ea typeface="+mn-ea"/>
                <a:cs typeface="+mn-ea"/>
                <a:sym typeface="+mn-lt"/>
              </a:rPr>
              <a:t>平均相对湿度</a:t>
            </a:r>
            <a:r>
              <a:rPr lang="en-US" altLang="x-none" sz="2000" i="0" dirty="0">
                <a:latin typeface="+mn-lt"/>
                <a:ea typeface="+mn-ea"/>
                <a:cs typeface="+mn-ea"/>
                <a:sym typeface="+mn-lt"/>
              </a:rPr>
              <a:t>63. 0%, </a:t>
            </a:r>
            <a:r>
              <a:rPr lang="zh-CN" altLang="en-US" sz="2000" i="0" dirty="0">
                <a:latin typeface="+mn-lt"/>
                <a:ea typeface="+mn-ea"/>
                <a:cs typeface="+mn-ea"/>
                <a:sym typeface="+mn-lt"/>
              </a:rPr>
              <a:t>风速</a:t>
            </a:r>
            <a:r>
              <a:rPr lang="en-US" altLang="x-none" sz="2000" i="0" dirty="0">
                <a:latin typeface="+mn-lt"/>
                <a:ea typeface="+mn-ea"/>
                <a:cs typeface="+mn-ea"/>
                <a:sym typeface="+mn-lt"/>
              </a:rPr>
              <a:t>0.065 m / s, </a:t>
            </a:r>
            <a:r>
              <a:rPr lang="zh-CN" altLang="en-US" sz="2000" i="0" dirty="0">
                <a:latin typeface="+mn-lt"/>
                <a:ea typeface="+mn-ea"/>
                <a:cs typeface="+mn-ea"/>
                <a:sym typeface="+mn-lt"/>
              </a:rPr>
              <a:t>湿球黑球温度</a:t>
            </a:r>
            <a:r>
              <a:rPr lang="en-US" altLang="x-none" sz="2000" i="0" dirty="0">
                <a:latin typeface="+mn-lt"/>
                <a:ea typeface="+mn-ea"/>
                <a:cs typeface="+mn-ea"/>
                <a:sym typeface="+mn-lt"/>
              </a:rPr>
              <a:t>(WBGT) </a:t>
            </a:r>
            <a:r>
              <a:rPr lang="zh-CN" altLang="en-US" sz="2000" i="0" dirty="0">
                <a:latin typeface="+mn-lt"/>
                <a:ea typeface="+mn-ea"/>
                <a:cs typeface="+mn-ea"/>
                <a:sym typeface="+mn-lt"/>
              </a:rPr>
              <a:t>范围</a:t>
            </a:r>
            <a:r>
              <a:rPr lang="en-US" altLang="x-none" sz="2000" i="0" dirty="0">
                <a:latin typeface="+mn-lt"/>
                <a:ea typeface="+mn-ea"/>
                <a:cs typeface="+mn-ea"/>
                <a:sym typeface="+mn-lt"/>
              </a:rPr>
              <a:t>22~ 23 ℃</a:t>
            </a:r>
            <a:r>
              <a:rPr lang="en-US" altLang="x-none" sz="2000" dirty="0">
                <a:latin typeface="+mn-lt"/>
                <a:ea typeface="+mn-ea"/>
                <a:cs typeface="+mn-ea"/>
                <a:sym typeface="+mn-lt"/>
              </a:rPr>
              <a:t> </a:t>
            </a:r>
            <a:r>
              <a:rPr lang="zh-CN" altLang="en-US" sz="2000" i="0" dirty="0">
                <a:latin typeface="+mn-lt"/>
                <a:ea typeface="+mn-ea"/>
                <a:cs typeface="+mn-ea"/>
                <a:sym typeface="+mn-lt"/>
              </a:rPr>
              <a:t>。</a:t>
            </a:r>
            <a:endParaRPr lang="zh-CN" altLang="en-US" sz="2000" i="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1505"/>
          <p:cNvSpPr>
            <a:spLocks noGrp="1"/>
          </p:cNvSpPr>
          <p:nvPr>
            <p:ph type="title"/>
          </p:nvPr>
        </p:nvSpPr>
        <p:spPr/>
        <p:txBody>
          <a:bodyPr anchor="ctr"/>
          <a:lstStyle/>
          <a:p>
            <a:pPr algn="ctr"/>
            <a:r>
              <a:rPr lang="zh-CN" altLang="en-US" sz="2800" b="1" dirty="0">
                <a:latin typeface="+mn-lt"/>
                <a:ea typeface="+mn-ea"/>
                <a:cs typeface="+mn-ea"/>
                <a:sym typeface="+mn-lt"/>
              </a:rPr>
              <a:t>高温工人心电图检查结果</a:t>
            </a:r>
            <a:endParaRPr lang="zh-CN" altLang="en-US" sz="2800" b="1" dirty="0">
              <a:latin typeface="+mn-lt"/>
              <a:ea typeface="+mn-ea"/>
              <a:cs typeface="+mn-ea"/>
              <a:sym typeface="+mn-lt"/>
            </a:endParaRPr>
          </a:p>
        </p:txBody>
      </p:sp>
      <p:graphicFrame>
        <p:nvGraphicFramePr>
          <p:cNvPr id="21507" name="Table Placeholder 21506"/>
          <p:cNvGraphicFramePr>
            <a:graphicFrameLocks noGrp="1"/>
          </p:cNvGraphicFramePr>
          <p:nvPr>
            <p:ph type="tbl" idx="1"/>
          </p:nvPr>
        </p:nvGraphicFramePr>
        <p:xfrm>
          <a:off x="107950" y="1052513"/>
          <a:ext cx="5613400" cy="4948238"/>
        </p:xfrm>
        <a:graphic>
          <a:graphicData uri="http://schemas.openxmlformats.org/drawingml/2006/table">
            <a:tbl>
              <a:tblPr/>
              <a:tblGrid>
                <a:gridCol w="1393825"/>
                <a:gridCol w="4219575"/>
              </a:tblGrid>
              <a:tr h="65722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400" b="1" dirty="0">
                          <a:solidFill>
                            <a:srgbClr val="FFFFFF"/>
                          </a:solidFill>
                          <a:latin typeface="+mn-lt"/>
                          <a:ea typeface="+mn-ea"/>
                          <a:cs typeface="+mn-ea"/>
                          <a:sym typeface="+mn-lt"/>
                        </a:rPr>
                        <a:t>异常改变</a:t>
                      </a:r>
                      <a:endParaRPr lang="zh-CN" altLang="en-US" sz="2400" b="1" dirty="0">
                        <a:solidFill>
                          <a:srgbClr val="FFFFFF"/>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EA18C">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2000" b="1" dirty="0">
                          <a:solidFill>
                            <a:srgbClr val="FFFFFF"/>
                          </a:solidFill>
                          <a:latin typeface="+mn-lt"/>
                          <a:ea typeface="+mn-ea"/>
                          <a:cs typeface="+mn-ea"/>
                          <a:sym typeface="+mn-lt"/>
                        </a:rPr>
                        <a:t>高温组（1997）  对照组（1180）</a:t>
                      </a:r>
                      <a:endParaRPr lang="zh-CN" altLang="en-US" sz="2000" b="1" dirty="0">
                        <a:solidFill>
                          <a:srgbClr val="FFFFFF"/>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C0504D">
                        <a:alpha val="100000"/>
                      </a:srgbClr>
                    </a:solidFill>
                  </a:tcPr>
                </a:tc>
              </a:tr>
              <a:tr h="601663">
                <a:tc vMerge="1">
                  <a:tcPr>
                    <a:lnL w="12700" cap="flat" cmpd="sng">
                      <a:solidFill>
                        <a:srgbClr val="C0504D"/>
                      </a:solidFill>
                      <a:prstDash val="solid"/>
                      <a:headEnd type="none" w="med" len="med"/>
                      <a:tailEnd type="none" w="med" len="med"/>
                    </a:lnL>
                    <a:lnR w="12700" cap="flat" cmpd="sng">
                      <a:solidFill>
                        <a:srgbClr val="C0504D"/>
                      </a:solidFill>
                      <a:prstDash val="solid"/>
                      <a:headEnd type="none" w="med" len="med"/>
                      <a:tailEnd type="none" w="med" len="med"/>
                    </a:lnR>
                    <a:lnB w="12700" cap="flat" cmpd="sng">
                      <a:solidFill>
                        <a:srgbClr val="C0504D"/>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b="1" dirty="0">
                          <a:solidFill>
                            <a:srgbClr val="000000"/>
                          </a:solidFill>
                          <a:latin typeface="+mn-lt"/>
                          <a:ea typeface="+mn-ea"/>
                          <a:cs typeface="+mn-ea"/>
                          <a:sym typeface="+mn-lt"/>
                        </a:rPr>
                        <a:t>    例     </a:t>
                      </a:r>
                      <a:r>
                        <a:rPr lang="zh-CN" altLang="en-US" sz="2400" b="1" dirty="0">
                          <a:solidFill>
                            <a:srgbClr val="000000"/>
                          </a:solidFill>
                          <a:latin typeface="+mn-lt"/>
                          <a:ea typeface="+mn-ea"/>
                          <a:cs typeface="+mn-ea"/>
                          <a:sym typeface="+mn-lt"/>
                        </a:rPr>
                        <a:t> </a:t>
                      </a:r>
                      <a:r>
                        <a:rPr lang="en-US" altLang="x-none" sz="2400" b="1" dirty="0">
                          <a:solidFill>
                            <a:srgbClr val="000000"/>
                          </a:solidFill>
                          <a:latin typeface="+mn-lt"/>
                          <a:ea typeface="+mn-ea"/>
                          <a:cs typeface="+mn-ea"/>
                          <a:sym typeface="+mn-lt"/>
                        </a:rPr>
                        <a:t>%   </a:t>
                      </a:r>
                      <a:r>
                        <a:rPr lang="zh-CN" altLang="en-US" sz="2400" b="1" dirty="0">
                          <a:solidFill>
                            <a:srgbClr val="000000"/>
                          </a:solidFill>
                          <a:latin typeface="+mn-lt"/>
                          <a:ea typeface="+mn-ea"/>
                          <a:cs typeface="+mn-ea"/>
                          <a:sym typeface="+mn-lt"/>
                        </a:rPr>
                        <a:t> </a:t>
                      </a:r>
                      <a:r>
                        <a:rPr lang="zh-CN" altLang="en-US" sz="2000" b="1" dirty="0">
                          <a:solidFill>
                            <a:srgbClr val="000000"/>
                          </a:solidFill>
                          <a:latin typeface="+mn-lt"/>
                          <a:ea typeface="+mn-ea"/>
                          <a:cs typeface="+mn-ea"/>
                          <a:sym typeface="+mn-lt"/>
                        </a:rPr>
                        <a:t>例 </a:t>
                      </a:r>
                      <a:r>
                        <a:rPr lang="zh-CN" altLang="en-US" sz="2000" dirty="0">
                          <a:solidFill>
                            <a:srgbClr val="000000"/>
                          </a:solidFill>
                          <a:latin typeface="+mn-lt"/>
                          <a:ea typeface="+mn-ea"/>
                          <a:cs typeface="+mn-ea"/>
                          <a:sym typeface="+mn-lt"/>
                        </a:rPr>
                        <a:t>   </a:t>
                      </a:r>
                      <a:r>
                        <a:rPr lang="en-US" altLang="x-none" sz="2400" b="1" dirty="0">
                          <a:solidFill>
                            <a:srgbClr val="000000"/>
                          </a:solidFill>
                          <a:latin typeface="+mn-lt"/>
                          <a:ea typeface="+mn-ea"/>
                          <a:cs typeface="+mn-ea"/>
                          <a:sym typeface="+mn-lt"/>
                        </a:rPr>
                        <a:t>%</a:t>
                      </a:r>
                      <a:r>
                        <a:rPr lang="zh-CN" altLang="en-US" sz="2400" b="1" dirty="0">
                          <a:solidFill>
                            <a:srgbClr val="000000"/>
                          </a:solidFill>
                          <a:latin typeface="+mn-lt"/>
                          <a:ea typeface="+mn-ea"/>
                          <a:cs typeface="+mn-ea"/>
                          <a:sym typeface="+mn-lt"/>
                        </a:rPr>
                        <a:t>  </a:t>
                      </a:r>
                      <a:endParaRPr lang="zh-CN" altLang="en-US" sz="2400" b="1" dirty="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r>
              <a:tr h="3689350">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eaLnBrk="1" latinLnBrk="0" hangingPunct="1">
                        <a:buNone/>
                      </a:pPr>
                      <a:r>
                        <a:rPr lang="zh-CN" altLang="en-US" sz="2000" i="1" dirty="0">
                          <a:latin typeface="+mn-lt"/>
                          <a:ea typeface="+mn-ea"/>
                          <a:cs typeface="+mn-ea"/>
                          <a:sym typeface="+mn-lt"/>
                        </a:rPr>
                        <a:t>左室高电压</a:t>
                      </a:r>
                      <a:r>
                        <a:rPr lang="en-US" altLang="x-none" sz="2000" i="1" dirty="0">
                          <a:latin typeface="+mn-lt"/>
                          <a:ea typeface="+mn-ea"/>
                          <a:cs typeface="+mn-ea"/>
                          <a:sym typeface="+mn-lt"/>
                        </a:rPr>
                        <a:t>   </a:t>
                      </a:r>
                      <a:r>
                        <a:rPr lang="zh-CN" altLang="en-US" sz="2000" i="1" dirty="0">
                          <a:latin typeface="+mn-lt"/>
                          <a:ea typeface="+mn-ea"/>
                          <a:cs typeface="+mn-ea"/>
                          <a:sym typeface="+mn-lt"/>
                        </a:rPr>
                        <a:t>172</a:t>
                      </a:r>
                      <a:r>
                        <a:rPr lang="en-US" altLang="x-none" sz="2000" i="1" dirty="0">
                          <a:latin typeface="+mn-lt"/>
                          <a:ea typeface="+mn-ea"/>
                          <a:cs typeface="+mn-ea"/>
                          <a:sym typeface="+mn-lt"/>
                        </a:rPr>
                        <a:t>    </a:t>
                      </a:r>
                      <a:r>
                        <a:rPr lang="zh-CN" altLang="en-US" sz="2000" i="1" dirty="0">
                          <a:latin typeface="+mn-lt"/>
                          <a:ea typeface="+mn-ea"/>
                          <a:cs typeface="+mn-ea"/>
                          <a:sym typeface="+mn-lt"/>
                        </a:rPr>
                        <a:t>8</a:t>
                      </a:r>
                      <a:r>
                        <a:rPr lang="en-US" altLang="x-none" sz="2000" i="1" dirty="0">
                          <a:latin typeface="+mn-lt"/>
                          <a:ea typeface="+mn-ea"/>
                          <a:cs typeface="+mn-ea"/>
                          <a:sym typeface="+mn-lt"/>
                        </a:rPr>
                        <a:t>.</a:t>
                      </a:r>
                      <a:r>
                        <a:rPr lang="zh-CN" altLang="en-US" sz="2000" i="1" dirty="0">
                          <a:latin typeface="+mn-lt"/>
                          <a:ea typeface="+mn-ea"/>
                          <a:cs typeface="+mn-ea"/>
                          <a:sym typeface="+mn-lt"/>
                        </a:rPr>
                        <a:t>61 </a:t>
                      </a:r>
                      <a:r>
                        <a:rPr lang="en-US" altLang="x-none" sz="2000" i="1" dirty="0">
                          <a:latin typeface="+mn-lt"/>
                          <a:ea typeface="+mn-ea"/>
                          <a:cs typeface="+mn-ea"/>
                          <a:sym typeface="+mn-lt"/>
                        </a:rPr>
                        <a:t>   </a:t>
                      </a:r>
                      <a:r>
                        <a:rPr lang="zh-CN" altLang="en-US" sz="2000" i="1" dirty="0">
                          <a:latin typeface="+mn-lt"/>
                          <a:ea typeface="+mn-ea"/>
                          <a:cs typeface="+mn-ea"/>
                          <a:sym typeface="+mn-lt"/>
                        </a:rPr>
                        <a:t>28 </a:t>
                      </a:r>
                      <a:r>
                        <a:rPr lang="en-US" altLang="x-none" sz="2000" i="1" dirty="0">
                          <a:latin typeface="+mn-lt"/>
                          <a:ea typeface="+mn-ea"/>
                          <a:cs typeface="+mn-ea"/>
                          <a:sym typeface="+mn-lt"/>
                        </a:rPr>
                        <a:t>   </a:t>
                      </a:r>
                      <a:r>
                        <a:rPr lang="zh-CN" altLang="en-US" sz="2000" i="1" dirty="0">
                          <a:latin typeface="+mn-lt"/>
                          <a:ea typeface="+mn-ea"/>
                          <a:cs typeface="+mn-ea"/>
                          <a:sym typeface="+mn-lt"/>
                        </a:rPr>
                        <a:t>2.37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窦性心动过缓</a:t>
                      </a:r>
                      <a:r>
                        <a:rPr lang="en-US" altLang="x-none" sz="2000" i="1" dirty="0">
                          <a:latin typeface="+mn-lt"/>
                          <a:ea typeface="+mn-ea"/>
                          <a:cs typeface="+mn-ea"/>
                          <a:sym typeface="+mn-lt"/>
                        </a:rPr>
                        <a:t> </a:t>
                      </a:r>
                      <a:r>
                        <a:rPr lang="zh-CN" altLang="en-US" sz="2000" i="1" dirty="0">
                          <a:latin typeface="+mn-lt"/>
                          <a:ea typeface="+mn-ea"/>
                          <a:cs typeface="+mn-ea"/>
                          <a:sym typeface="+mn-lt"/>
                        </a:rPr>
                        <a:t>158</a:t>
                      </a:r>
                      <a:r>
                        <a:rPr lang="en-US" altLang="x-none" sz="2000" i="1" dirty="0">
                          <a:latin typeface="+mn-lt"/>
                          <a:ea typeface="+mn-ea"/>
                          <a:cs typeface="+mn-ea"/>
                          <a:sym typeface="+mn-lt"/>
                        </a:rPr>
                        <a:t>   </a:t>
                      </a:r>
                      <a:r>
                        <a:rPr lang="zh-CN" altLang="en-US" sz="2000" i="1" dirty="0">
                          <a:latin typeface="+mn-lt"/>
                          <a:ea typeface="+mn-ea"/>
                          <a:cs typeface="+mn-ea"/>
                          <a:sym typeface="+mn-lt"/>
                        </a:rPr>
                        <a:t> 7.91 </a:t>
                      </a:r>
                      <a:r>
                        <a:rPr lang="en-US" altLang="x-none" sz="2000" i="1" dirty="0">
                          <a:latin typeface="+mn-lt"/>
                          <a:ea typeface="+mn-ea"/>
                          <a:cs typeface="+mn-ea"/>
                          <a:sym typeface="+mn-lt"/>
                        </a:rPr>
                        <a:t>   </a:t>
                      </a:r>
                      <a:r>
                        <a:rPr lang="zh-CN" altLang="en-US" sz="2000" i="1" dirty="0">
                          <a:latin typeface="+mn-lt"/>
                          <a:ea typeface="+mn-ea"/>
                          <a:cs typeface="+mn-ea"/>
                          <a:sym typeface="+mn-lt"/>
                        </a:rPr>
                        <a:t>48 </a:t>
                      </a:r>
                      <a:r>
                        <a:rPr lang="en-US" altLang="x-none" sz="2000" i="1" dirty="0">
                          <a:latin typeface="+mn-lt"/>
                          <a:ea typeface="+mn-ea"/>
                          <a:cs typeface="+mn-ea"/>
                          <a:sym typeface="+mn-lt"/>
                        </a:rPr>
                        <a:t>   </a:t>
                      </a:r>
                      <a:r>
                        <a:rPr lang="zh-CN" altLang="en-US" sz="2000" i="1" dirty="0">
                          <a:latin typeface="+mn-lt"/>
                          <a:ea typeface="+mn-ea"/>
                          <a:cs typeface="+mn-ea"/>
                          <a:sym typeface="+mn-lt"/>
                        </a:rPr>
                        <a:t>4.07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窦性心动过速</a:t>
                      </a:r>
                      <a:r>
                        <a:rPr lang="en-US" altLang="x-none" sz="2000" i="1" dirty="0">
                          <a:latin typeface="+mn-lt"/>
                          <a:ea typeface="+mn-ea"/>
                          <a:cs typeface="+mn-ea"/>
                          <a:sym typeface="+mn-lt"/>
                        </a:rPr>
                        <a:t> </a:t>
                      </a:r>
                      <a:r>
                        <a:rPr lang="zh-CN" altLang="en-US" sz="2000" i="1" dirty="0">
                          <a:latin typeface="+mn-lt"/>
                          <a:ea typeface="+mn-ea"/>
                          <a:cs typeface="+mn-ea"/>
                          <a:sym typeface="+mn-lt"/>
                        </a:rPr>
                        <a:t>23 </a:t>
                      </a:r>
                      <a:r>
                        <a:rPr lang="en-US" altLang="x-none" sz="2000" i="1" dirty="0">
                          <a:latin typeface="+mn-lt"/>
                          <a:ea typeface="+mn-ea"/>
                          <a:cs typeface="+mn-ea"/>
                          <a:sym typeface="+mn-lt"/>
                        </a:rPr>
                        <a:t>    </a:t>
                      </a:r>
                      <a:r>
                        <a:rPr lang="zh-CN" altLang="en-US" sz="2000" i="1" dirty="0">
                          <a:latin typeface="+mn-lt"/>
                          <a:ea typeface="+mn-ea"/>
                          <a:cs typeface="+mn-ea"/>
                          <a:sym typeface="+mn-lt"/>
                        </a:rPr>
                        <a:t>1</a:t>
                      </a:r>
                      <a:r>
                        <a:rPr lang="en-US" altLang="x-none" sz="2000" i="1" dirty="0">
                          <a:latin typeface="+mn-lt"/>
                          <a:ea typeface="+mn-ea"/>
                          <a:cs typeface="+mn-ea"/>
                          <a:sym typeface="+mn-lt"/>
                        </a:rPr>
                        <a:t>.</a:t>
                      </a:r>
                      <a:r>
                        <a:rPr lang="zh-CN" altLang="en-US" sz="2000" i="1" dirty="0">
                          <a:latin typeface="+mn-lt"/>
                          <a:ea typeface="+mn-ea"/>
                          <a:cs typeface="+mn-ea"/>
                          <a:sym typeface="+mn-lt"/>
                        </a:rPr>
                        <a:t>15 </a:t>
                      </a:r>
                      <a:r>
                        <a:rPr lang="en-US" altLang="x-none" sz="2000" i="1" dirty="0">
                          <a:latin typeface="+mn-lt"/>
                          <a:ea typeface="+mn-ea"/>
                          <a:cs typeface="+mn-ea"/>
                          <a:sym typeface="+mn-lt"/>
                        </a:rPr>
                        <a:t>   </a:t>
                      </a:r>
                      <a:r>
                        <a:rPr lang="zh-CN" altLang="en-US" sz="2000" i="1" dirty="0">
                          <a:latin typeface="+mn-lt"/>
                          <a:ea typeface="+mn-ea"/>
                          <a:cs typeface="+mn-ea"/>
                          <a:sym typeface="+mn-lt"/>
                        </a:rPr>
                        <a:t>14 </a:t>
                      </a:r>
                      <a:r>
                        <a:rPr lang="en-US" altLang="x-none" sz="2000" i="1" dirty="0">
                          <a:latin typeface="+mn-lt"/>
                          <a:ea typeface="+mn-ea"/>
                          <a:cs typeface="+mn-ea"/>
                          <a:sym typeface="+mn-lt"/>
                        </a:rPr>
                        <a:t>   </a:t>
                      </a:r>
                      <a:r>
                        <a:rPr lang="zh-CN" altLang="en-US" sz="2000" i="1" dirty="0">
                          <a:latin typeface="+mn-lt"/>
                          <a:ea typeface="+mn-ea"/>
                          <a:cs typeface="+mn-ea"/>
                          <a:sym typeface="+mn-lt"/>
                        </a:rPr>
                        <a:t>1.19</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电轴偏转</a:t>
                      </a:r>
                      <a:r>
                        <a:rPr lang="en-US" altLang="x-none" sz="2000" i="1" dirty="0">
                          <a:latin typeface="+mn-lt"/>
                          <a:ea typeface="+mn-ea"/>
                          <a:cs typeface="+mn-ea"/>
                          <a:sym typeface="+mn-lt"/>
                        </a:rPr>
                        <a:t>     </a:t>
                      </a:r>
                      <a:r>
                        <a:rPr lang="zh-CN" altLang="en-US" sz="2000" i="1" dirty="0">
                          <a:latin typeface="+mn-lt"/>
                          <a:ea typeface="+mn-ea"/>
                          <a:cs typeface="+mn-ea"/>
                          <a:sym typeface="+mn-lt"/>
                        </a:rPr>
                        <a:t>40 </a:t>
                      </a:r>
                      <a:r>
                        <a:rPr lang="en-US" altLang="x-none" sz="2000" i="1" dirty="0">
                          <a:latin typeface="+mn-lt"/>
                          <a:ea typeface="+mn-ea"/>
                          <a:cs typeface="+mn-ea"/>
                          <a:sym typeface="+mn-lt"/>
                        </a:rPr>
                        <a:t>    </a:t>
                      </a:r>
                      <a:r>
                        <a:rPr lang="zh-CN" altLang="en-US" sz="2000" i="1" dirty="0">
                          <a:latin typeface="+mn-lt"/>
                          <a:ea typeface="+mn-ea"/>
                          <a:cs typeface="+mn-ea"/>
                          <a:sym typeface="+mn-lt"/>
                        </a:rPr>
                        <a:t>2</a:t>
                      </a:r>
                      <a:r>
                        <a:rPr lang="en-US" altLang="x-none" sz="2000" i="1" dirty="0">
                          <a:latin typeface="+mn-lt"/>
                          <a:ea typeface="+mn-ea"/>
                          <a:cs typeface="+mn-ea"/>
                          <a:sym typeface="+mn-lt"/>
                        </a:rPr>
                        <a:t>.</a:t>
                      </a:r>
                      <a:r>
                        <a:rPr lang="zh-CN" altLang="en-US" sz="2000" i="1" dirty="0">
                          <a:latin typeface="+mn-lt"/>
                          <a:ea typeface="+mn-ea"/>
                          <a:cs typeface="+mn-ea"/>
                          <a:sym typeface="+mn-lt"/>
                        </a:rPr>
                        <a:t>00 </a:t>
                      </a:r>
                      <a:r>
                        <a:rPr lang="en-US" altLang="x-none" sz="2000" i="1" dirty="0">
                          <a:latin typeface="+mn-lt"/>
                          <a:ea typeface="+mn-ea"/>
                          <a:cs typeface="+mn-ea"/>
                          <a:sym typeface="+mn-lt"/>
                        </a:rPr>
                        <a:t>   </a:t>
                      </a:r>
                      <a:r>
                        <a:rPr lang="zh-CN" altLang="en-US" sz="2000" i="1" dirty="0">
                          <a:latin typeface="+mn-lt"/>
                          <a:ea typeface="+mn-ea"/>
                          <a:cs typeface="+mn-ea"/>
                          <a:sym typeface="+mn-lt"/>
                        </a:rPr>
                        <a:t>20 </a:t>
                      </a:r>
                      <a:r>
                        <a:rPr lang="en-US" altLang="x-none" sz="2000" i="1" dirty="0">
                          <a:latin typeface="+mn-lt"/>
                          <a:ea typeface="+mn-ea"/>
                          <a:cs typeface="+mn-ea"/>
                          <a:sym typeface="+mn-lt"/>
                        </a:rPr>
                        <a:t>   </a:t>
                      </a:r>
                      <a:r>
                        <a:rPr lang="zh-CN" altLang="en-US" sz="2000" i="1" dirty="0">
                          <a:latin typeface="+mn-lt"/>
                          <a:ea typeface="+mn-ea"/>
                          <a:cs typeface="+mn-ea"/>
                          <a:sym typeface="+mn-lt"/>
                        </a:rPr>
                        <a:t>1.69 </a:t>
                      </a:r>
                      <a:r>
                        <a:rPr lang="en-US" altLang="x-none" sz="2000" i="1" dirty="0">
                          <a:latin typeface="+mn-lt"/>
                          <a:ea typeface="+mn-ea"/>
                          <a:cs typeface="+mn-ea"/>
                          <a:sym typeface="+mn-lt"/>
                        </a:rPr>
                        <a:t>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期前收缩</a:t>
                      </a:r>
                      <a:r>
                        <a:rPr lang="en-US" altLang="x-none" sz="2000" i="1" dirty="0">
                          <a:latin typeface="+mn-lt"/>
                          <a:ea typeface="+mn-ea"/>
                          <a:cs typeface="+mn-ea"/>
                          <a:sym typeface="+mn-lt"/>
                        </a:rPr>
                        <a:t>     </a:t>
                      </a:r>
                      <a:r>
                        <a:rPr lang="zh-CN" altLang="en-US" sz="2000" i="1" dirty="0">
                          <a:latin typeface="+mn-lt"/>
                          <a:ea typeface="+mn-ea"/>
                          <a:cs typeface="+mn-ea"/>
                          <a:sym typeface="+mn-lt"/>
                        </a:rPr>
                        <a:t>24</a:t>
                      </a:r>
                      <a:r>
                        <a:rPr lang="en-US" altLang="x-none" sz="2000" i="1" dirty="0">
                          <a:latin typeface="+mn-lt"/>
                          <a:ea typeface="+mn-ea"/>
                          <a:cs typeface="+mn-ea"/>
                          <a:sym typeface="+mn-lt"/>
                        </a:rPr>
                        <a:t>    </a:t>
                      </a:r>
                      <a:r>
                        <a:rPr lang="zh-CN" altLang="en-US" sz="2000" i="1" dirty="0">
                          <a:latin typeface="+mn-lt"/>
                          <a:ea typeface="+mn-ea"/>
                          <a:cs typeface="+mn-ea"/>
                          <a:sym typeface="+mn-lt"/>
                        </a:rPr>
                        <a:t> 1.20 </a:t>
                      </a:r>
                      <a:r>
                        <a:rPr lang="en-US" altLang="x-none" sz="2000" i="1" dirty="0">
                          <a:latin typeface="+mn-lt"/>
                          <a:ea typeface="+mn-ea"/>
                          <a:cs typeface="+mn-ea"/>
                          <a:sym typeface="+mn-lt"/>
                        </a:rPr>
                        <a:t>   </a:t>
                      </a:r>
                      <a:r>
                        <a:rPr lang="zh-CN" altLang="en-US" sz="2000" i="1" dirty="0">
                          <a:latin typeface="+mn-lt"/>
                          <a:ea typeface="+mn-ea"/>
                          <a:cs typeface="+mn-ea"/>
                          <a:sym typeface="+mn-lt"/>
                        </a:rPr>
                        <a:t>8 </a:t>
                      </a:r>
                      <a:r>
                        <a:rPr lang="en-US" altLang="x-none" sz="2000" i="1" dirty="0">
                          <a:latin typeface="+mn-lt"/>
                          <a:ea typeface="+mn-ea"/>
                          <a:cs typeface="+mn-ea"/>
                          <a:sym typeface="+mn-lt"/>
                        </a:rPr>
                        <a:t>    </a:t>
                      </a:r>
                      <a:r>
                        <a:rPr lang="zh-CN" altLang="en-US" sz="2000" i="1" dirty="0">
                          <a:latin typeface="+mn-lt"/>
                          <a:ea typeface="+mn-ea"/>
                          <a:cs typeface="+mn-ea"/>
                          <a:sym typeface="+mn-lt"/>
                        </a:rPr>
                        <a:t>0.68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预激综合征</a:t>
                      </a:r>
                      <a:r>
                        <a:rPr lang="en-US" altLang="x-none" sz="2000" i="1" dirty="0">
                          <a:latin typeface="+mn-lt"/>
                          <a:ea typeface="+mn-ea"/>
                          <a:cs typeface="+mn-ea"/>
                          <a:sym typeface="+mn-lt"/>
                        </a:rPr>
                        <a:t>   </a:t>
                      </a:r>
                      <a:r>
                        <a:rPr lang="zh-CN" altLang="en-US" sz="2000" i="1" dirty="0">
                          <a:latin typeface="+mn-lt"/>
                          <a:ea typeface="+mn-ea"/>
                          <a:cs typeface="+mn-ea"/>
                          <a:sym typeface="+mn-lt"/>
                        </a:rPr>
                        <a:t>8</a:t>
                      </a:r>
                      <a:r>
                        <a:rPr lang="en-US" altLang="x-none" sz="2000" i="1" dirty="0">
                          <a:latin typeface="+mn-lt"/>
                          <a:ea typeface="+mn-ea"/>
                          <a:cs typeface="+mn-ea"/>
                          <a:sym typeface="+mn-lt"/>
                        </a:rPr>
                        <a:t>   </a:t>
                      </a:r>
                      <a:r>
                        <a:rPr lang="zh-CN" altLang="en-US" sz="2000" i="1" dirty="0">
                          <a:latin typeface="+mn-lt"/>
                          <a:ea typeface="+mn-ea"/>
                          <a:cs typeface="+mn-ea"/>
                          <a:sym typeface="+mn-lt"/>
                        </a:rPr>
                        <a:t> </a:t>
                      </a:r>
                      <a:r>
                        <a:rPr lang="en-US" altLang="x-none" sz="2000" i="1" dirty="0">
                          <a:latin typeface="+mn-lt"/>
                          <a:ea typeface="+mn-ea"/>
                          <a:cs typeface="+mn-ea"/>
                          <a:sym typeface="+mn-lt"/>
                        </a:rPr>
                        <a:t>  </a:t>
                      </a:r>
                      <a:r>
                        <a:rPr lang="zh-CN" altLang="en-US" sz="2000" i="1" dirty="0">
                          <a:latin typeface="+mn-lt"/>
                          <a:ea typeface="+mn-ea"/>
                          <a:cs typeface="+mn-ea"/>
                          <a:sym typeface="+mn-lt"/>
                        </a:rPr>
                        <a:t>0.40 </a:t>
                      </a:r>
                      <a:r>
                        <a:rPr lang="en-US" altLang="x-none" sz="2000" i="1" dirty="0">
                          <a:latin typeface="+mn-lt"/>
                          <a:ea typeface="+mn-ea"/>
                          <a:cs typeface="+mn-ea"/>
                          <a:sym typeface="+mn-lt"/>
                        </a:rPr>
                        <a:t>   </a:t>
                      </a:r>
                      <a:r>
                        <a:rPr lang="zh-CN" altLang="en-US" sz="2000" i="1" dirty="0">
                          <a:latin typeface="+mn-lt"/>
                          <a:ea typeface="+mn-ea"/>
                          <a:cs typeface="+mn-ea"/>
                          <a:sym typeface="+mn-lt"/>
                        </a:rPr>
                        <a:t>0 </a:t>
                      </a:r>
                      <a:r>
                        <a:rPr lang="en-US" altLang="x-none" sz="2000" i="1" dirty="0">
                          <a:latin typeface="+mn-lt"/>
                          <a:ea typeface="+mn-ea"/>
                          <a:cs typeface="+mn-ea"/>
                          <a:sym typeface="+mn-lt"/>
                        </a:rPr>
                        <a:t>    </a:t>
                      </a:r>
                      <a:r>
                        <a:rPr lang="zh-CN" altLang="en-US" sz="2000" i="1" dirty="0">
                          <a:latin typeface="+mn-lt"/>
                          <a:ea typeface="+mn-ea"/>
                          <a:cs typeface="+mn-ea"/>
                          <a:sym typeface="+mn-lt"/>
                        </a:rPr>
                        <a:t>0 </a:t>
                      </a:r>
                      <a:r>
                        <a:rPr lang="en-US" altLang="x-none" sz="2000" i="1" dirty="0">
                          <a:latin typeface="+mn-lt"/>
                          <a:ea typeface="+mn-ea"/>
                          <a:cs typeface="+mn-ea"/>
                          <a:sym typeface="+mn-lt"/>
                        </a:rPr>
                        <a:t>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束支传导阻滞</a:t>
                      </a:r>
                      <a:r>
                        <a:rPr lang="en-US" altLang="x-none" sz="2000" i="1" dirty="0">
                          <a:latin typeface="+mn-lt"/>
                          <a:ea typeface="+mn-ea"/>
                          <a:cs typeface="+mn-ea"/>
                          <a:sym typeface="+mn-lt"/>
                        </a:rPr>
                        <a:t> </a:t>
                      </a:r>
                      <a:r>
                        <a:rPr lang="zh-CN" altLang="en-US" sz="2000" i="1" dirty="0">
                          <a:latin typeface="+mn-lt"/>
                          <a:ea typeface="+mn-ea"/>
                          <a:cs typeface="+mn-ea"/>
                          <a:sym typeface="+mn-lt"/>
                        </a:rPr>
                        <a:t>49 </a:t>
                      </a:r>
                      <a:r>
                        <a:rPr lang="en-US" altLang="x-none" sz="2000" i="1" dirty="0">
                          <a:latin typeface="+mn-lt"/>
                          <a:ea typeface="+mn-ea"/>
                          <a:cs typeface="+mn-ea"/>
                          <a:sym typeface="+mn-lt"/>
                        </a:rPr>
                        <a:t>    </a:t>
                      </a:r>
                      <a:r>
                        <a:rPr lang="zh-CN" altLang="en-US" sz="2000" i="1" dirty="0">
                          <a:latin typeface="+mn-lt"/>
                          <a:ea typeface="+mn-ea"/>
                          <a:cs typeface="+mn-ea"/>
                          <a:sym typeface="+mn-lt"/>
                        </a:rPr>
                        <a:t>2.45 </a:t>
                      </a:r>
                      <a:r>
                        <a:rPr lang="en-US" altLang="x-none" sz="2000" i="1" dirty="0">
                          <a:latin typeface="+mn-lt"/>
                          <a:ea typeface="+mn-ea"/>
                          <a:cs typeface="+mn-ea"/>
                          <a:sym typeface="+mn-lt"/>
                        </a:rPr>
                        <a:t>   </a:t>
                      </a:r>
                      <a:r>
                        <a:rPr lang="zh-CN" altLang="en-US" sz="2000" i="1" dirty="0">
                          <a:latin typeface="+mn-lt"/>
                          <a:ea typeface="+mn-ea"/>
                          <a:cs typeface="+mn-ea"/>
                          <a:sym typeface="+mn-lt"/>
                        </a:rPr>
                        <a:t>31 </a:t>
                      </a:r>
                      <a:r>
                        <a:rPr lang="en-US" altLang="x-none" sz="2000" i="1" dirty="0">
                          <a:latin typeface="+mn-lt"/>
                          <a:ea typeface="+mn-ea"/>
                          <a:cs typeface="+mn-ea"/>
                          <a:sym typeface="+mn-lt"/>
                        </a:rPr>
                        <a:t>   </a:t>
                      </a:r>
                      <a:r>
                        <a:rPr lang="zh-CN" altLang="en-US" sz="2000" i="1" dirty="0">
                          <a:latin typeface="+mn-lt"/>
                          <a:ea typeface="+mn-ea"/>
                          <a:cs typeface="+mn-ea"/>
                          <a:sym typeface="+mn-lt"/>
                        </a:rPr>
                        <a:t>2.63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T 波改变</a:t>
                      </a:r>
                      <a:r>
                        <a:rPr lang="en-US" altLang="x-none" sz="2000" i="1" dirty="0">
                          <a:latin typeface="+mn-lt"/>
                          <a:ea typeface="+mn-ea"/>
                          <a:cs typeface="+mn-ea"/>
                          <a:sym typeface="+mn-lt"/>
                        </a:rPr>
                        <a:t>     </a:t>
                      </a:r>
                      <a:r>
                        <a:rPr lang="zh-CN" altLang="en-US" sz="2000" i="1" dirty="0">
                          <a:latin typeface="+mn-lt"/>
                          <a:ea typeface="+mn-ea"/>
                          <a:cs typeface="+mn-ea"/>
                          <a:sym typeface="+mn-lt"/>
                        </a:rPr>
                        <a:t>46 </a:t>
                      </a:r>
                      <a:r>
                        <a:rPr lang="en-US" altLang="x-none" sz="2000" i="1" dirty="0">
                          <a:latin typeface="+mn-lt"/>
                          <a:ea typeface="+mn-ea"/>
                          <a:cs typeface="+mn-ea"/>
                          <a:sym typeface="+mn-lt"/>
                        </a:rPr>
                        <a:t>    </a:t>
                      </a:r>
                      <a:r>
                        <a:rPr lang="zh-CN" altLang="en-US" sz="2000" i="1" dirty="0">
                          <a:latin typeface="+mn-lt"/>
                          <a:ea typeface="+mn-ea"/>
                          <a:cs typeface="+mn-ea"/>
                          <a:sym typeface="+mn-lt"/>
                        </a:rPr>
                        <a:t>2.30 </a:t>
                      </a:r>
                      <a:r>
                        <a:rPr lang="en-US" altLang="x-none" sz="2000" i="1" dirty="0">
                          <a:latin typeface="+mn-lt"/>
                          <a:ea typeface="+mn-ea"/>
                          <a:cs typeface="+mn-ea"/>
                          <a:sym typeface="+mn-lt"/>
                        </a:rPr>
                        <a:t>   </a:t>
                      </a:r>
                      <a:r>
                        <a:rPr lang="zh-CN" altLang="en-US" sz="2000" i="1" dirty="0">
                          <a:latin typeface="+mn-lt"/>
                          <a:ea typeface="+mn-ea"/>
                          <a:cs typeface="+mn-ea"/>
                          <a:sym typeface="+mn-lt"/>
                        </a:rPr>
                        <a:t>22 </a:t>
                      </a:r>
                      <a:r>
                        <a:rPr lang="en-US" altLang="x-none" sz="2000" i="1" dirty="0">
                          <a:latin typeface="+mn-lt"/>
                          <a:ea typeface="+mn-ea"/>
                          <a:cs typeface="+mn-ea"/>
                          <a:sym typeface="+mn-lt"/>
                        </a:rPr>
                        <a:t>   </a:t>
                      </a:r>
                      <a:r>
                        <a:rPr lang="zh-CN" altLang="en-US" sz="2000" i="1" dirty="0">
                          <a:latin typeface="+mn-lt"/>
                          <a:ea typeface="+mn-ea"/>
                          <a:cs typeface="+mn-ea"/>
                          <a:sym typeface="+mn-lt"/>
                        </a:rPr>
                        <a:t>1.86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S</a:t>
                      </a:r>
                      <a:r>
                        <a:rPr lang="en-US" altLang="x-none" sz="2000" i="1" dirty="0">
                          <a:latin typeface="+mn-lt"/>
                          <a:ea typeface="+mn-ea"/>
                          <a:cs typeface="+mn-ea"/>
                          <a:sym typeface="+mn-lt"/>
                        </a:rPr>
                        <a:t>-</a:t>
                      </a:r>
                      <a:r>
                        <a:rPr lang="zh-CN" altLang="en-US" sz="2000" i="1" dirty="0">
                          <a:latin typeface="+mn-lt"/>
                          <a:ea typeface="+mn-ea"/>
                          <a:cs typeface="+mn-ea"/>
                          <a:sym typeface="+mn-lt"/>
                        </a:rPr>
                        <a:t>T段改变</a:t>
                      </a:r>
                      <a:r>
                        <a:rPr lang="en-US" altLang="x-none" sz="2000" i="1" dirty="0">
                          <a:latin typeface="+mn-lt"/>
                          <a:ea typeface="+mn-ea"/>
                          <a:cs typeface="+mn-ea"/>
                          <a:sym typeface="+mn-lt"/>
                        </a:rPr>
                        <a:t>    </a:t>
                      </a:r>
                      <a:r>
                        <a:rPr lang="zh-CN" altLang="en-US" sz="2000" i="1" dirty="0">
                          <a:latin typeface="+mn-lt"/>
                          <a:ea typeface="+mn-ea"/>
                          <a:cs typeface="+mn-ea"/>
                          <a:sym typeface="+mn-lt"/>
                        </a:rPr>
                        <a:t>9</a:t>
                      </a:r>
                      <a:r>
                        <a:rPr lang="en-US" altLang="x-none" sz="2000" i="1" dirty="0">
                          <a:latin typeface="+mn-lt"/>
                          <a:ea typeface="+mn-ea"/>
                          <a:cs typeface="+mn-ea"/>
                          <a:sym typeface="+mn-lt"/>
                        </a:rPr>
                        <a:t>      </a:t>
                      </a:r>
                      <a:r>
                        <a:rPr lang="zh-CN" altLang="en-US" sz="2000" i="1" dirty="0">
                          <a:latin typeface="+mn-lt"/>
                          <a:ea typeface="+mn-ea"/>
                          <a:cs typeface="+mn-ea"/>
                          <a:sym typeface="+mn-lt"/>
                        </a:rPr>
                        <a:t>0.45 </a:t>
                      </a:r>
                      <a:r>
                        <a:rPr lang="en-US" altLang="x-none" sz="2000" i="1" dirty="0">
                          <a:latin typeface="+mn-lt"/>
                          <a:ea typeface="+mn-ea"/>
                          <a:cs typeface="+mn-ea"/>
                          <a:sym typeface="+mn-lt"/>
                        </a:rPr>
                        <a:t>   </a:t>
                      </a:r>
                      <a:r>
                        <a:rPr lang="zh-CN" altLang="en-US" sz="2000" i="1" dirty="0">
                          <a:latin typeface="+mn-lt"/>
                          <a:ea typeface="+mn-ea"/>
                          <a:cs typeface="+mn-ea"/>
                          <a:sym typeface="+mn-lt"/>
                        </a:rPr>
                        <a:t>7 </a:t>
                      </a:r>
                      <a:r>
                        <a:rPr lang="en-US" altLang="x-none" sz="2000" i="1" dirty="0">
                          <a:latin typeface="+mn-lt"/>
                          <a:ea typeface="+mn-ea"/>
                          <a:cs typeface="+mn-ea"/>
                          <a:sym typeface="+mn-lt"/>
                        </a:rPr>
                        <a:t>    </a:t>
                      </a:r>
                      <a:r>
                        <a:rPr lang="zh-CN" altLang="en-US" sz="2000" i="1" dirty="0">
                          <a:latin typeface="+mn-lt"/>
                          <a:ea typeface="+mn-ea"/>
                          <a:cs typeface="+mn-ea"/>
                          <a:sym typeface="+mn-lt"/>
                        </a:rPr>
                        <a:t>0.59 </a:t>
                      </a:r>
                      <a:endParaRPr lang="zh-CN" altLang="en-US" sz="2000" i="1" dirty="0">
                        <a:latin typeface="+mn-lt"/>
                        <a:ea typeface="+mn-ea"/>
                        <a:cs typeface="+mn-ea"/>
                        <a:sym typeface="+mn-lt"/>
                      </a:endParaRPr>
                    </a:p>
                    <a:p>
                      <a:pPr marL="0" lvl="0" indent="0" eaLnBrk="1" latinLnBrk="0" hangingPunct="1">
                        <a:buNone/>
                      </a:pPr>
                      <a:r>
                        <a:rPr lang="zh-CN" altLang="en-US" sz="2000" i="1" dirty="0">
                          <a:latin typeface="+mn-lt"/>
                          <a:ea typeface="+mn-ea"/>
                          <a:cs typeface="+mn-ea"/>
                          <a:sym typeface="+mn-lt"/>
                        </a:rPr>
                        <a:t>合计</a:t>
                      </a:r>
                      <a:r>
                        <a:rPr lang="en-US" altLang="x-none" sz="2000" i="1" dirty="0">
                          <a:latin typeface="+mn-lt"/>
                          <a:ea typeface="+mn-ea"/>
                          <a:cs typeface="+mn-ea"/>
                          <a:sym typeface="+mn-lt"/>
                        </a:rPr>
                        <a:t>         </a:t>
                      </a:r>
                      <a:r>
                        <a:rPr lang="zh-CN" altLang="en-US" sz="2000" i="1" dirty="0">
                          <a:latin typeface="+mn-lt"/>
                          <a:ea typeface="+mn-ea"/>
                          <a:cs typeface="+mn-ea"/>
                          <a:sym typeface="+mn-lt"/>
                        </a:rPr>
                        <a:t>529 </a:t>
                      </a:r>
                      <a:r>
                        <a:rPr lang="en-US" altLang="x-none" sz="2000" i="1" dirty="0">
                          <a:latin typeface="+mn-lt"/>
                          <a:ea typeface="+mn-ea"/>
                          <a:cs typeface="+mn-ea"/>
                          <a:sym typeface="+mn-lt"/>
                        </a:rPr>
                        <a:t>   </a:t>
                      </a:r>
                      <a:r>
                        <a:rPr lang="zh-CN" altLang="en-US" sz="2000" i="1" dirty="0">
                          <a:latin typeface="+mn-lt"/>
                          <a:ea typeface="+mn-ea"/>
                          <a:cs typeface="+mn-ea"/>
                          <a:sym typeface="+mn-lt"/>
                        </a:rPr>
                        <a:t>26.49 </a:t>
                      </a:r>
                      <a:r>
                        <a:rPr lang="en-US" altLang="x-none" sz="2000" i="1" dirty="0">
                          <a:latin typeface="+mn-lt"/>
                          <a:ea typeface="+mn-ea"/>
                          <a:cs typeface="+mn-ea"/>
                          <a:sym typeface="+mn-lt"/>
                        </a:rPr>
                        <a:t>  </a:t>
                      </a:r>
                      <a:r>
                        <a:rPr lang="zh-CN" altLang="en-US" sz="2000" i="1" dirty="0">
                          <a:latin typeface="+mn-lt"/>
                          <a:ea typeface="+mn-ea"/>
                          <a:cs typeface="+mn-ea"/>
                          <a:sym typeface="+mn-lt"/>
                        </a:rPr>
                        <a:t>178 </a:t>
                      </a:r>
                      <a:r>
                        <a:rPr lang="en-US" altLang="x-none" sz="2000" i="1" dirty="0">
                          <a:latin typeface="+mn-lt"/>
                          <a:ea typeface="+mn-ea"/>
                          <a:cs typeface="+mn-ea"/>
                          <a:sym typeface="+mn-lt"/>
                        </a:rPr>
                        <a:t>  </a:t>
                      </a:r>
                      <a:r>
                        <a:rPr lang="zh-CN" altLang="en-US" sz="2000" i="1" dirty="0">
                          <a:latin typeface="+mn-lt"/>
                          <a:ea typeface="+mn-ea"/>
                          <a:cs typeface="+mn-ea"/>
                          <a:sym typeface="+mn-lt"/>
                        </a:rPr>
                        <a:t>15.08 </a:t>
                      </a:r>
                      <a:endParaRPr lang="zh-CN" altLang="en-US" sz="2000" i="1" dirty="0">
                        <a:latin typeface="+mn-lt"/>
                        <a:ea typeface="+mn-ea"/>
                        <a:cs typeface="+mn-ea"/>
                        <a:sym typeface="+mn-lt"/>
                      </a:endParaRPr>
                    </a:p>
                  </a:txBody>
                  <a:tcPr>
                    <a:lnL w="12700" cap="flat" cmpd="sng">
                      <a:solidFill>
                        <a:srgbClr val="C0504D"/>
                      </a:solidFill>
                      <a:prstDash val="solid"/>
                      <a:headEnd type="none" w="med" len="med"/>
                      <a:tailEnd type="none" w="med" len="med"/>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EA18C">
                        <a:alpha val="50000"/>
                      </a:srgbClr>
                    </a:solidFill>
                  </a:tcPr>
                </a:tc>
                <a:tc hMerge="1">
                  <a:tcPr>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tcPr>
                </a:tc>
              </a:tr>
            </a:tbl>
          </a:graphicData>
        </a:graphic>
      </p:graphicFrame>
      <p:sp>
        <p:nvSpPr>
          <p:cNvPr id="21525" name="文本框 21524"/>
          <p:cNvSpPr txBox="1"/>
          <p:nvPr/>
        </p:nvSpPr>
        <p:spPr>
          <a:xfrm>
            <a:off x="5868988" y="1052513"/>
            <a:ext cx="3241675" cy="5940088"/>
          </a:xfrm>
          <a:prstGeom prst="rect">
            <a:avLst/>
          </a:prstGeom>
          <a:noFill/>
          <a:ln w="9525">
            <a:noFill/>
          </a:ln>
        </p:spPr>
        <p:txBody>
          <a:bodyPr wrap="square" anchor="t">
            <a:spAutoFit/>
          </a:bodyPr>
          <a:lstStyle/>
          <a:p>
            <a:pPr lvl="0" eaLnBrk="1" latinLnBrk="0" hangingPunct="1"/>
            <a:r>
              <a:rPr lang="zh-CN" altLang="en-US" sz="2000" b="1" i="0" dirty="0">
                <a:latin typeface="+mn-lt"/>
                <a:ea typeface="+mn-ea"/>
                <a:cs typeface="+mn-ea"/>
                <a:sym typeface="+mn-lt"/>
              </a:rPr>
              <a:t>本次检查中发现高温作业工人的心电图异常率26</a:t>
            </a:r>
            <a:r>
              <a:rPr lang="en-US" altLang="x-none" sz="2000" b="1" i="0" dirty="0">
                <a:latin typeface="+mn-lt"/>
                <a:ea typeface="+mn-ea"/>
                <a:cs typeface="+mn-ea"/>
                <a:sym typeface="+mn-lt"/>
              </a:rPr>
              <a:t>.</a:t>
            </a:r>
            <a:r>
              <a:rPr lang="zh-CN" altLang="en-US" sz="2000" b="1" i="0" dirty="0">
                <a:latin typeface="+mn-lt"/>
                <a:ea typeface="+mn-ea"/>
                <a:cs typeface="+mn-ea"/>
                <a:sym typeface="+mn-lt"/>
              </a:rPr>
              <a:t>49%显著高于对照组15</a:t>
            </a:r>
            <a:r>
              <a:rPr lang="en-US" altLang="x-none" sz="2000" b="1" i="0" dirty="0">
                <a:latin typeface="+mn-lt"/>
                <a:ea typeface="+mn-ea"/>
                <a:cs typeface="+mn-ea"/>
                <a:sym typeface="+mn-lt"/>
              </a:rPr>
              <a:t>.</a:t>
            </a:r>
            <a:r>
              <a:rPr lang="zh-CN" altLang="en-US" sz="2000" b="1" i="0" dirty="0">
                <a:latin typeface="+mn-lt"/>
                <a:ea typeface="+mn-ea"/>
                <a:cs typeface="+mn-ea"/>
                <a:sym typeface="+mn-lt"/>
              </a:rPr>
              <a:t>08%,高温作业工人在接触高温作业后的心电图异常率26.49%显著高于接触高温作业前9.76%, 说明高温作业对人体心脏的正常功能可造成一些不良影响。高温组心电图异常主要表现为左室高电压, 其次为窦性心动过缓。</a:t>
            </a:r>
            <a:endParaRPr lang="zh-CN" altLang="en-US" sz="2000" b="1" i="0" dirty="0">
              <a:latin typeface="+mn-lt"/>
              <a:ea typeface="+mn-ea"/>
              <a:cs typeface="+mn-ea"/>
              <a:sym typeface="+mn-lt"/>
            </a:endParaRPr>
          </a:p>
          <a:p>
            <a:pPr lvl="0" eaLnBrk="1" latinLnBrk="0" hangingPunct="1"/>
            <a:r>
              <a:rPr lang="zh-CN" altLang="en-US" sz="2000" b="1" i="0" dirty="0">
                <a:latin typeface="+mn-lt"/>
                <a:ea typeface="+mn-ea"/>
                <a:cs typeface="+mn-ea"/>
                <a:sym typeface="+mn-lt"/>
              </a:rPr>
              <a:t>高温组心电图异常工人接触高温前后比较：高温组心电图异常工人在接触高温作业前心电图异常率为9.76% (195/1977), 接触高温作业后心电图异常率为26.49%（529/1997) </a:t>
            </a:r>
            <a:endParaRPr lang="zh-CN" altLang="en-US" sz="2000" b="1" i="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2529"/>
          <p:cNvSpPr>
            <a:spLocks noGrp="1"/>
          </p:cNvSpPr>
          <p:nvPr>
            <p:ph type="title"/>
          </p:nvPr>
        </p:nvSpPr>
        <p:spPr/>
        <p:txBody>
          <a:bodyPr anchor="ctr"/>
          <a:lstStyle/>
          <a:p>
            <a:r>
              <a:rPr lang="zh-CN" altLang="en-US" sz="2800" b="1">
                <a:latin typeface="+mn-lt"/>
                <a:ea typeface="+mn-ea"/>
                <a:cs typeface="+mn-ea"/>
                <a:sym typeface="+mn-lt"/>
              </a:rPr>
              <a:t>不同工种心电图异常率比较</a:t>
            </a:r>
            <a:endParaRPr lang="zh-CN" altLang="en-US" sz="2800" b="1">
              <a:latin typeface="+mn-lt"/>
              <a:ea typeface="+mn-ea"/>
              <a:cs typeface="+mn-ea"/>
              <a:sym typeface="+mn-lt"/>
            </a:endParaRPr>
          </a:p>
        </p:txBody>
      </p:sp>
      <p:graphicFrame>
        <p:nvGraphicFramePr>
          <p:cNvPr id="22531" name="Table Placeholder 22530"/>
          <p:cNvGraphicFramePr>
            <a:graphicFrameLocks noGrp="1"/>
          </p:cNvGraphicFramePr>
          <p:nvPr>
            <p:ph type="tbl" idx="1"/>
          </p:nvPr>
        </p:nvGraphicFramePr>
        <p:xfrm>
          <a:off x="180975" y="1196975"/>
          <a:ext cx="5111750" cy="4392613"/>
        </p:xfrm>
        <a:graphic>
          <a:graphicData uri="http://schemas.openxmlformats.org/drawingml/2006/table">
            <a:tbl>
              <a:tblPr/>
              <a:tblGrid>
                <a:gridCol w="1277938"/>
                <a:gridCol w="1277937"/>
                <a:gridCol w="1277938"/>
                <a:gridCol w="1277937"/>
              </a:tblGrid>
              <a:tr h="1106488">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b="1">
                          <a:solidFill>
                            <a:srgbClr val="FFFFFF"/>
                          </a:solidFill>
                          <a:latin typeface="+mn-lt"/>
                          <a:ea typeface="+mn-ea"/>
                          <a:cs typeface="+mn-ea"/>
                          <a:sym typeface="+mn-lt"/>
                        </a:rPr>
                        <a:t>工种</a:t>
                      </a:r>
                      <a:endParaRPr lang="zh-CN" altLang="en-US" sz="1800" b="1">
                        <a:solidFill>
                          <a:srgbClr val="FFFFFF"/>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C0504D">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b="1">
                          <a:solidFill>
                            <a:srgbClr val="FFFFFF"/>
                          </a:solidFill>
                          <a:latin typeface="+mn-lt"/>
                          <a:ea typeface="+mn-ea"/>
                          <a:cs typeface="+mn-ea"/>
                          <a:sym typeface="+mn-lt"/>
                        </a:rPr>
                        <a:t>受检人数</a:t>
                      </a:r>
                      <a:endParaRPr lang="zh-CN" altLang="en-US" sz="1800" b="1">
                        <a:solidFill>
                          <a:srgbClr val="FFFFFF"/>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C0504D">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b="1">
                          <a:solidFill>
                            <a:srgbClr val="FFFFFF"/>
                          </a:solidFill>
                          <a:latin typeface="+mn-lt"/>
                          <a:ea typeface="+mn-ea"/>
                          <a:cs typeface="+mn-ea"/>
                          <a:sym typeface="+mn-lt"/>
                        </a:rPr>
                        <a:t>异常人数</a:t>
                      </a:r>
                      <a:endParaRPr lang="zh-CN" altLang="en-US" sz="1800" b="1">
                        <a:solidFill>
                          <a:srgbClr val="FFFFFF"/>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C0504D">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b="1">
                          <a:solidFill>
                            <a:srgbClr val="FFFFFF"/>
                          </a:solidFill>
                          <a:latin typeface="+mn-lt"/>
                          <a:ea typeface="+mn-ea"/>
                          <a:cs typeface="+mn-ea"/>
                          <a:sym typeface="+mn-lt"/>
                        </a:rPr>
                        <a:t>异常率</a:t>
                      </a:r>
                      <a:r>
                        <a:rPr lang="en-US" altLang="zh-CN" sz="1800" b="1">
                          <a:solidFill>
                            <a:srgbClr val="FFFFFF"/>
                          </a:solidFill>
                          <a:latin typeface="+mn-lt"/>
                          <a:ea typeface="+mn-ea"/>
                          <a:cs typeface="+mn-ea"/>
                          <a:sym typeface="+mn-lt"/>
                        </a:rPr>
                        <a:t>(% ) </a:t>
                      </a:r>
                      <a:endParaRPr lang="zh-CN" altLang="en-US" sz="1800" b="1">
                        <a:solidFill>
                          <a:srgbClr val="FFFFFF"/>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C0504D">
                        <a:alpha val="100000"/>
                      </a:srgbClr>
                    </a:solidFill>
                  </a:tcPr>
                </a:tc>
              </a:tr>
              <a:tr h="1071562">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a:solidFill>
                            <a:srgbClr val="000000"/>
                          </a:solidFill>
                          <a:latin typeface="+mn-lt"/>
                          <a:ea typeface="+mn-ea"/>
                          <a:cs typeface="+mn-ea"/>
                          <a:sym typeface="+mn-lt"/>
                        </a:rPr>
                        <a:t>炉前工</a:t>
                      </a:r>
                      <a:endParaRPr lang="zh-CN" altLang="en-US" sz="180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756</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 325</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42</a:t>
                      </a:r>
                      <a:endParaRPr lang="zh-CN" altLang="en-US" sz="1800">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r>
              <a:tr h="1106488">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a:solidFill>
                            <a:srgbClr val="000000"/>
                          </a:solidFill>
                          <a:latin typeface="+mn-lt"/>
                          <a:ea typeface="+mn-ea"/>
                          <a:cs typeface="+mn-ea"/>
                          <a:sym typeface="+mn-lt"/>
                        </a:rPr>
                        <a:t>巡检工</a:t>
                      </a:r>
                      <a:endParaRPr lang="zh-CN" altLang="en-US" sz="180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152 </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44 </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28</a:t>
                      </a:r>
                      <a:endParaRPr lang="zh-CN" altLang="en-US" sz="1800">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FFFFF">
                        <a:alpha val="100000"/>
                      </a:srgbClr>
                    </a:solidFill>
                  </a:tcPr>
                </a:tc>
              </a:tr>
              <a:tr h="1108075">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1800">
                          <a:solidFill>
                            <a:srgbClr val="000000"/>
                          </a:solidFill>
                          <a:latin typeface="+mn-lt"/>
                          <a:ea typeface="+mn-ea"/>
                          <a:cs typeface="+mn-ea"/>
                          <a:sym typeface="+mn-lt"/>
                        </a:rPr>
                        <a:t>辅助工</a:t>
                      </a:r>
                      <a:endParaRPr lang="zh-CN" altLang="en-US" sz="1800">
                        <a:solidFill>
                          <a:srgbClr val="000000"/>
                        </a:solidFill>
                        <a:latin typeface="+mn-lt"/>
                        <a:ea typeface="+mn-ea"/>
                        <a:cs typeface="+mn-ea"/>
                        <a:sym typeface="+mn-lt"/>
                      </a:endParaRPr>
                    </a:p>
                  </a:txBody>
                  <a:tcPr>
                    <a:lnL w="12700" cap="flat" cmpd="sng">
                      <a:solidFill>
                        <a:srgbClr val="C0504D"/>
                      </a:solidFill>
                      <a:prstDash val="solid"/>
                      <a:headEnd type="none" w="med" len="med"/>
                      <a:tailEnd type="none" w="med" len="med"/>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89 </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160 </a:t>
                      </a:r>
                      <a:endParaRPr lang="zh-CN" altLang="en-US" sz="1800">
                        <a:solidFill>
                          <a:srgbClr val="000000"/>
                        </a:solidFill>
                        <a:latin typeface="+mn-lt"/>
                        <a:ea typeface="+mn-ea"/>
                        <a:cs typeface="+mn-ea"/>
                        <a:sym typeface="+mn-lt"/>
                      </a:endParaRPr>
                    </a:p>
                  </a:txBody>
                  <a:tcPr>
                    <a:lnL cap="flat">
                      <a:noFill/>
                    </a:lnL>
                    <a:lnR cap="flat">
                      <a:noFill/>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en-US" altLang="zh-CN" sz="1800">
                          <a:solidFill>
                            <a:srgbClr val="000000"/>
                          </a:solidFill>
                          <a:latin typeface="+mn-lt"/>
                          <a:ea typeface="+mn-ea"/>
                          <a:cs typeface="+mn-ea"/>
                          <a:sym typeface="+mn-lt"/>
                        </a:rPr>
                        <a:t>14</a:t>
                      </a:r>
                      <a:endParaRPr lang="zh-CN" altLang="en-US" sz="1800">
                        <a:solidFill>
                          <a:srgbClr val="000000"/>
                        </a:solidFill>
                        <a:latin typeface="+mn-lt"/>
                        <a:ea typeface="+mn-ea"/>
                        <a:cs typeface="+mn-ea"/>
                        <a:sym typeface="+mn-lt"/>
                      </a:endParaRPr>
                    </a:p>
                  </a:txBody>
                  <a:tcPr>
                    <a:lnL cap="flat">
                      <a:noFill/>
                    </a:lnL>
                    <a:lnR w="12700" cap="flat" cmpd="sng">
                      <a:solidFill>
                        <a:srgbClr val="C0504D"/>
                      </a:solidFill>
                      <a:prstDash val="solid"/>
                      <a:headEnd type="none" w="med" len="med"/>
                      <a:tailEnd type="none" w="med" len="med"/>
                    </a:lnR>
                    <a:lnT w="12700" cap="flat" cmpd="sng">
                      <a:solidFill>
                        <a:srgbClr val="C0504D"/>
                      </a:solidFill>
                      <a:prstDash val="solid"/>
                      <a:headEnd type="none" w="med" len="med"/>
                      <a:tailEnd type="none" w="med" len="med"/>
                    </a:lnT>
                    <a:lnB w="12700" cap="flat" cmpd="sng">
                      <a:solidFill>
                        <a:srgbClr val="C0504D"/>
                      </a:solidFill>
                      <a:prstDash val="solid"/>
                      <a:headEnd type="none" w="med" len="med"/>
                      <a:tailEnd type="none" w="med" len="med"/>
                    </a:lnB>
                    <a:lnTlToBr>
                      <a:noFill/>
                    </a:lnTlToBr>
                    <a:lnBlToTr>
                      <a:noFill/>
                    </a:lnBlToTr>
                    <a:solidFill>
                      <a:srgbClr val="F4E9E9">
                        <a:alpha val="100000"/>
                      </a:srgbClr>
                    </a:solidFill>
                  </a:tcPr>
                </a:tc>
              </a:tr>
            </a:tbl>
          </a:graphicData>
        </a:graphic>
      </p:graphicFrame>
      <p:sp>
        <p:nvSpPr>
          <p:cNvPr id="22588" name="文本框 22587"/>
          <p:cNvSpPr txBox="1"/>
          <p:nvPr/>
        </p:nvSpPr>
        <p:spPr>
          <a:xfrm>
            <a:off x="5435600" y="1628775"/>
            <a:ext cx="3856038" cy="3140075"/>
          </a:xfrm>
          <a:prstGeom prst="rect">
            <a:avLst/>
          </a:prstGeom>
          <a:noFill/>
          <a:ln w="9525">
            <a:noFill/>
          </a:ln>
        </p:spPr>
        <p:txBody>
          <a:bodyPr wrap="square" anchor="t">
            <a:spAutoFit/>
          </a:bodyPr>
          <a:lstStyle/>
          <a:p>
            <a:pPr lvl="0" eaLnBrk="1" latinLnBrk="0" hangingPunct="1"/>
            <a:r>
              <a:rPr lang="zh-CN" altLang="en-US" sz="2000" i="0">
                <a:latin typeface="+mn-lt"/>
                <a:ea typeface="+mn-ea"/>
                <a:cs typeface="+mn-ea"/>
                <a:sym typeface="+mn-lt"/>
              </a:rPr>
              <a:t>炼钢厂的炉前工属于</a:t>
            </a:r>
            <a:r>
              <a:rPr lang="en-US" altLang="zh-CN" sz="2000" i="0">
                <a:latin typeface="+mn-lt"/>
                <a:ea typeface="+mn-ea"/>
                <a:cs typeface="+mn-ea"/>
                <a:sym typeface="+mn-lt"/>
              </a:rPr>
              <a:t>.. </a:t>
            </a:r>
            <a:r>
              <a:rPr lang="zh-CN" altLang="en-US" sz="2000" i="0">
                <a:latin typeface="+mn-lt"/>
                <a:ea typeface="+mn-ea"/>
                <a:cs typeface="+mn-ea"/>
                <a:sym typeface="+mn-lt"/>
              </a:rPr>
              <a:t>级体力</a:t>
            </a:r>
            <a:endParaRPr lang="zh-CN" altLang="en-US" sz="2000" i="0">
              <a:latin typeface="+mn-lt"/>
              <a:ea typeface="+mn-ea"/>
              <a:cs typeface="+mn-ea"/>
              <a:sym typeface="+mn-lt"/>
            </a:endParaRPr>
          </a:p>
          <a:p>
            <a:pPr lvl="0" eaLnBrk="1" latinLnBrk="0" hangingPunct="1"/>
            <a:r>
              <a:rPr lang="zh-CN" altLang="en-US" sz="2000" i="0">
                <a:latin typeface="+mn-lt"/>
                <a:ea typeface="+mn-ea"/>
                <a:cs typeface="+mn-ea"/>
                <a:sym typeface="+mn-lt"/>
              </a:rPr>
              <a:t>劳动</a:t>
            </a:r>
            <a:r>
              <a:rPr lang="en-US" altLang="zh-CN" sz="2000" i="0">
                <a:latin typeface="+mn-lt"/>
                <a:ea typeface="+mn-ea"/>
                <a:cs typeface="+mn-ea"/>
                <a:sym typeface="+mn-lt"/>
              </a:rPr>
              <a:t>(</a:t>
            </a:r>
            <a:r>
              <a:rPr lang="zh-CN" altLang="en-US" sz="2000" i="0">
                <a:latin typeface="+mn-lt"/>
                <a:ea typeface="+mn-ea"/>
                <a:cs typeface="+mn-ea"/>
                <a:sym typeface="+mn-lt"/>
              </a:rPr>
              <a:t>重劳动</a:t>
            </a:r>
            <a:r>
              <a:rPr lang="en-US" altLang="zh-CN" sz="2000" i="0">
                <a:latin typeface="+mn-lt"/>
                <a:ea typeface="+mn-ea"/>
                <a:cs typeface="+mn-ea"/>
                <a:sym typeface="+mn-lt"/>
              </a:rPr>
              <a:t>), </a:t>
            </a:r>
            <a:r>
              <a:rPr lang="zh-CN" altLang="en-US" sz="2000" i="0">
                <a:latin typeface="+mn-lt"/>
                <a:ea typeface="+mn-ea"/>
                <a:cs typeface="+mn-ea"/>
                <a:sym typeface="+mn-lt"/>
              </a:rPr>
              <a:t>巡检工属于</a:t>
            </a:r>
            <a:r>
              <a:rPr lang="en-US" altLang="zh-CN" sz="2000" i="0">
                <a:latin typeface="+mn-lt"/>
                <a:ea typeface="+mn-ea"/>
                <a:cs typeface="+mn-ea"/>
                <a:sym typeface="+mn-lt"/>
              </a:rPr>
              <a:t>..</a:t>
            </a:r>
            <a:r>
              <a:rPr lang="zh-CN" altLang="en-US" sz="2000" i="0">
                <a:latin typeface="+mn-lt"/>
                <a:ea typeface="+mn-ea"/>
                <a:cs typeface="+mn-ea"/>
                <a:sym typeface="+mn-lt"/>
              </a:rPr>
              <a:t>级体力劳动</a:t>
            </a:r>
            <a:r>
              <a:rPr lang="en-US" altLang="zh-CN" sz="2000" i="0">
                <a:latin typeface="+mn-lt"/>
                <a:ea typeface="+mn-ea"/>
                <a:cs typeface="+mn-ea"/>
                <a:sym typeface="+mn-lt"/>
              </a:rPr>
              <a:t>( </a:t>
            </a:r>
            <a:r>
              <a:rPr lang="zh-CN" altLang="en-US" sz="2000" i="0">
                <a:latin typeface="+mn-lt"/>
                <a:ea typeface="+mn-ea"/>
                <a:cs typeface="+mn-ea"/>
                <a:sym typeface="+mn-lt"/>
              </a:rPr>
              <a:t>中等劳动</a:t>
            </a:r>
            <a:r>
              <a:rPr lang="en-US" altLang="zh-CN" sz="2000" i="0">
                <a:latin typeface="+mn-lt"/>
                <a:ea typeface="+mn-ea"/>
                <a:cs typeface="+mn-ea"/>
                <a:sym typeface="+mn-lt"/>
              </a:rPr>
              <a:t>), </a:t>
            </a:r>
            <a:r>
              <a:rPr lang="zh-CN" altLang="en-US" sz="2000" i="0">
                <a:latin typeface="+mn-lt"/>
                <a:ea typeface="+mn-ea"/>
                <a:cs typeface="+mn-ea"/>
                <a:sym typeface="+mn-lt"/>
              </a:rPr>
              <a:t>辅助</a:t>
            </a:r>
            <a:endParaRPr lang="zh-CN" altLang="en-US" sz="2000" i="0">
              <a:latin typeface="+mn-lt"/>
              <a:ea typeface="+mn-ea"/>
              <a:cs typeface="+mn-ea"/>
              <a:sym typeface="+mn-lt"/>
            </a:endParaRPr>
          </a:p>
          <a:p>
            <a:pPr lvl="0" eaLnBrk="1" latinLnBrk="0" hangingPunct="1"/>
            <a:r>
              <a:rPr lang="zh-CN" altLang="en-US" sz="2000" i="0">
                <a:latin typeface="+mn-lt"/>
                <a:ea typeface="+mn-ea"/>
                <a:cs typeface="+mn-ea"/>
                <a:sym typeface="+mn-lt"/>
              </a:rPr>
              <a:t>工属于</a:t>
            </a:r>
            <a:r>
              <a:rPr lang="en-US" altLang="zh-CN" sz="2000" i="0">
                <a:latin typeface="+mn-lt"/>
                <a:ea typeface="+mn-ea"/>
                <a:cs typeface="+mn-ea"/>
                <a:sym typeface="+mn-lt"/>
              </a:rPr>
              <a:t>..</a:t>
            </a:r>
            <a:r>
              <a:rPr lang="zh-CN" altLang="en-US" sz="2000" i="0">
                <a:latin typeface="+mn-lt"/>
                <a:ea typeface="+mn-ea"/>
                <a:cs typeface="+mn-ea"/>
                <a:sym typeface="+mn-lt"/>
              </a:rPr>
              <a:t>级体力劳动</a:t>
            </a:r>
            <a:r>
              <a:rPr lang="en-US" altLang="zh-CN" sz="2000" i="0">
                <a:latin typeface="+mn-lt"/>
                <a:ea typeface="+mn-ea"/>
                <a:cs typeface="+mn-ea"/>
                <a:sym typeface="+mn-lt"/>
              </a:rPr>
              <a:t>(</a:t>
            </a:r>
            <a:r>
              <a:rPr lang="zh-CN" altLang="en-US" sz="2000" i="0">
                <a:latin typeface="+mn-lt"/>
                <a:ea typeface="+mn-ea"/>
                <a:cs typeface="+mn-ea"/>
                <a:sym typeface="+mn-lt"/>
              </a:rPr>
              <a:t>轻劳动</a:t>
            </a:r>
            <a:r>
              <a:rPr lang="en-US" altLang="zh-CN" sz="2000" i="0">
                <a:latin typeface="+mn-lt"/>
                <a:ea typeface="+mn-ea"/>
                <a:cs typeface="+mn-ea"/>
                <a:sym typeface="+mn-lt"/>
              </a:rPr>
              <a:t>)</a:t>
            </a:r>
            <a:r>
              <a:rPr lang="zh-CN" altLang="en-US" sz="2000" i="0">
                <a:latin typeface="+mn-lt"/>
                <a:ea typeface="+mn-ea"/>
                <a:cs typeface="+mn-ea"/>
                <a:sym typeface="+mn-lt"/>
              </a:rPr>
              <a:t>。表</a:t>
            </a:r>
            <a:r>
              <a:rPr lang="en-US" altLang="zh-CN" sz="2000" i="0">
                <a:latin typeface="+mn-lt"/>
                <a:ea typeface="+mn-ea"/>
                <a:cs typeface="+mn-ea"/>
                <a:sym typeface="+mn-lt"/>
              </a:rPr>
              <a:t>2</a:t>
            </a:r>
            <a:r>
              <a:rPr lang="zh-CN" altLang="en-US" sz="2000" i="0">
                <a:latin typeface="+mn-lt"/>
                <a:ea typeface="+mn-ea"/>
                <a:cs typeface="+mn-ea"/>
                <a:sym typeface="+mn-lt"/>
              </a:rPr>
              <a:t>可见炉前工心电图异常率</a:t>
            </a:r>
            <a:endParaRPr lang="zh-CN" altLang="en-US" sz="2000" i="0">
              <a:latin typeface="+mn-lt"/>
              <a:ea typeface="+mn-ea"/>
              <a:cs typeface="+mn-ea"/>
              <a:sym typeface="+mn-lt"/>
            </a:endParaRPr>
          </a:p>
          <a:p>
            <a:pPr lvl="0" eaLnBrk="1" latinLnBrk="0" hangingPunct="1"/>
            <a:r>
              <a:rPr lang="zh-CN" altLang="en-US" sz="2000" i="0">
                <a:latin typeface="+mn-lt"/>
                <a:ea typeface="+mn-ea"/>
                <a:cs typeface="+mn-ea"/>
                <a:sym typeface="+mn-lt"/>
              </a:rPr>
              <a:t>最高</a:t>
            </a:r>
            <a:r>
              <a:rPr lang="en-US" altLang="zh-CN" sz="2000" i="0">
                <a:latin typeface="+mn-lt"/>
                <a:ea typeface="+mn-ea"/>
                <a:cs typeface="+mn-ea"/>
                <a:sym typeface="+mn-lt"/>
              </a:rPr>
              <a:t>, </a:t>
            </a:r>
            <a:r>
              <a:rPr lang="zh-CN" altLang="en-US" sz="2000" i="0">
                <a:latin typeface="+mn-lt"/>
                <a:ea typeface="+mn-ea"/>
                <a:cs typeface="+mn-ea"/>
                <a:sym typeface="+mn-lt"/>
              </a:rPr>
              <a:t>其次为巡检工</a:t>
            </a:r>
            <a:r>
              <a:rPr lang="en-US" altLang="zh-CN" sz="2000" i="0">
                <a:latin typeface="+mn-lt"/>
                <a:ea typeface="+mn-ea"/>
                <a:cs typeface="+mn-ea"/>
                <a:sym typeface="+mn-lt"/>
              </a:rPr>
              <a:t>, </a:t>
            </a:r>
            <a:r>
              <a:rPr lang="zh-CN" altLang="en-US" sz="2000" i="0">
                <a:latin typeface="+mn-lt"/>
                <a:ea typeface="+mn-ea"/>
                <a:cs typeface="+mn-ea"/>
                <a:sym typeface="+mn-lt"/>
              </a:rPr>
              <a:t>辅助工心电图异常率最低。说明高温作</a:t>
            </a:r>
            <a:endParaRPr lang="zh-CN" altLang="en-US" sz="2000" i="0">
              <a:latin typeface="+mn-lt"/>
              <a:ea typeface="+mn-ea"/>
              <a:cs typeface="+mn-ea"/>
              <a:sym typeface="+mn-lt"/>
            </a:endParaRPr>
          </a:p>
          <a:p>
            <a:pPr lvl="0" eaLnBrk="1" latinLnBrk="0" hangingPunct="1"/>
            <a:r>
              <a:rPr lang="zh-CN" altLang="en-US" sz="2000" i="0">
                <a:latin typeface="+mn-lt"/>
                <a:ea typeface="+mn-ea"/>
                <a:cs typeface="+mn-ea"/>
                <a:sym typeface="+mn-lt"/>
              </a:rPr>
              <a:t>业工人的心电图异常率</a:t>
            </a:r>
            <a:r>
              <a:rPr lang="en-US" altLang="zh-CN" sz="2000" i="0">
                <a:latin typeface="+mn-lt"/>
                <a:ea typeface="+mn-ea"/>
                <a:cs typeface="+mn-ea"/>
                <a:sym typeface="+mn-lt"/>
              </a:rPr>
              <a:t>, </a:t>
            </a:r>
            <a:r>
              <a:rPr lang="zh-CN" altLang="en-US" sz="2000" i="0">
                <a:latin typeface="+mn-lt"/>
                <a:ea typeface="+mn-ea"/>
                <a:cs typeface="+mn-ea"/>
                <a:sym typeface="+mn-lt"/>
              </a:rPr>
              <a:t>随体力劳动强度等级的增高呈递增态</a:t>
            </a:r>
            <a:endParaRPr lang="zh-CN" altLang="en-US" sz="2000" i="0">
              <a:latin typeface="+mn-lt"/>
              <a:ea typeface="+mn-ea"/>
              <a:cs typeface="+mn-ea"/>
              <a:sym typeface="+mn-lt"/>
            </a:endParaRPr>
          </a:p>
          <a:p>
            <a:pPr lvl="0" eaLnBrk="1" latinLnBrk="0" hangingPunct="1"/>
            <a:r>
              <a:rPr lang="zh-CN" altLang="en-US" sz="2000" i="0">
                <a:latin typeface="+mn-lt"/>
                <a:ea typeface="+mn-ea"/>
                <a:cs typeface="+mn-ea"/>
                <a:sym typeface="+mn-lt"/>
              </a:rPr>
              <a:t>势。</a:t>
            </a:r>
            <a:endParaRPr lang="zh-CN" altLang="en-US" sz="2000" i="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3553"/>
          <p:cNvSpPr>
            <a:spLocks noGrp="1"/>
          </p:cNvSpPr>
          <p:nvPr>
            <p:ph type="title"/>
          </p:nvPr>
        </p:nvSpPr>
        <p:spPr/>
        <p:txBody>
          <a:bodyPr anchor="ctr"/>
          <a:lstStyle/>
          <a:p>
            <a:pPr algn="ctr"/>
            <a:r>
              <a:rPr lang="zh-CN" altLang="en-US" sz="2800" b="1" dirty="0">
                <a:latin typeface="+mn-lt"/>
                <a:ea typeface="+mn-ea"/>
                <a:cs typeface="+mn-ea"/>
                <a:sym typeface="+mn-lt"/>
              </a:rPr>
              <a:t>两组不同工龄心电图异常率比较</a:t>
            </a:r>
            <a:endParaRPr lang="zh-CN" altLang="en-US" sz="2800" b="1" dirty="0">
              <a:latin typeface="+mn-lt"/>
              <a:ea typeface="+mn-ea"/>
              <a:cs typeface="+mn-ea"/>
              <a:sym typeface="+mn-lt"/>
            </a:endParaRPr>
          </a:p>
        </p:txBody>
      </p:sp>
      <p:graphicFrame>
        <p:nvGraphicFramePr>
          <p:cNvPr id="23555" name="Table Placeholder 23554"/>
          <p:cNvGraphicFramePr>
            <a:graphicFrameLocks noGrp="1"/>
          </p:cNvGraphicFramePr>
          <p:nvPr>
            <p:ph type="tbl" idx="1"/>
          </p:nvPr>
        </p:nvGraphicFramePr>
        <p:xfrm>
          <a:off x="612775" y="981075"/>
          <a:ext cx="7920038" cy="4110038"/>
        </p:xfrm>
        <a:graphic>
          <a:graphicData uri="http://schemas.openxmlformats.org/drawingml/2006/table">
            <a:tbl>
              <a:tblPr/>
              <a:tblGrid>
                <a:gridCol w="1131888"/>
                <a:gridCol w="3341687"/>
                <a:gridCol w="3446463"/>
              </a:tblGrid>
              <a:tr h="534988">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2400" b="1" dirty="0">
                          <a:solidFill>
                            <a:srgbClr val="FFFFFF"/>
                          </a:solidFill>
                          <a:latin typeface="+mn-lt"/>
                          <a:ea typeface="+mn-ea"/>
                          <a:cs typeface="+mn-ea"/>
                          <a:sym typeface="+mn-lt"/>
                        </a:rPr>
                        <a:t>高温工龄（年）</a:t>
                      </a:r>
                      <a:endParaRPr lang="zh-CN" altLang="en-US" sz="2400" b="1" dirty="0">
                        <a:solidFill>
                          <a:srgbClr val="FFFFFF"/>
                        </a:solidFill>
                        <a:latin typeface="+mn-lt"/>
                        <a:ea typeface="+mn-ea"/>
                        <a:cs typeface="+mn-ea"/>
                        <a:sym typeface="+mn-lt"/>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C0504D">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400" b="1" dirty="0">
                          <a:solidFill>
                            <a:srgbClr val="FFFFFF"/>
                          </a:solidFill>
                          <a:latin typeface="+mn-lt"/>
                          <a:ea typeface="+mn-ea"/>
                          <a:cs typeface="+mn-ea"/>
                          <a:sym typeface="+mn-lt"/>
                        </a:rPr>
                        <a:t>高温组</a:t>
                      </a:r>
                      <a:endParaRPr lang="zh-CN" altLang="en-US" sz="2400" b="1" dirty="0">
                        <a:solidFill>
                          <a:srgbClr val="FFFFFF"/>
                        </a:solidFill>
                        <a:latin typeface="+mn-lt"/>
                        <a:ea typeface="+mn-ea"/>
                        <a:cs typeface="+mn-ea"/>
                        <a:sym typeface="+mn-lt"/>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C0504D">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lgn="ctr">
                        <a:buNone/>
                      </a:pPr>
                      <a:r>
                        <a:rPr lang="zh-CN" altLang="en-US" sz="2400" b="1" dirty="0">
                          <a:solidFill>
                            <a:srgbClr val="FFFFFF"/>
                          </a:solidFill>
                          <a:latin typeface="+mn-lt"/>
                          <a:ea typeface="+mn-ea"/>
                          <a:cs typeface="+mn-ea"/>
                          <a:sym typeface="+mn-lt"/>
                        </a:rPr>
                        <a:t>对照组</a:t>
                      </a:r>
                      <a:endParaRPr lang="zh-CN" altLang="en-US" sz="2400" b="1" dirty="0">
                        <a:solidFill>
                          <a:srgbClr val="FFFFFF"/>
                        </a:solidFill>
                        <a:latin typeface="+mn-lt"/>
                        <a:ea typeface="+mn-ea"/>
                        <a:cs typeface="+mn-ea"/>
                        <a:sym typeface="+mn-lt"/>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C0504D">
                        <a:alpha val="100000"/>
                      </a:srgbClr>
                    </a:solidFill>
                  </a:tcPr>
                </a:tc>
              </a:tr>
              <a:tr h="896937">
                <a:tc vMerge="1">
                  <a:tcPr>
                    <a:lnL w="12700" cap="flat" cmpd="sng">
                      <a:solidFill>
                        <a:srgbClr val="FFFFFF"/>
                      </a:solidFill>
                      <a:prstDash val="solid"/>
                      <a:headEnd type="none" w="med" len="med"/>
                      <a:tailEnd type="none" w="med" len="med"/>
                    </a:lnL>
                    <a:lnR w="38100" cap="flat" cmpd="sng">
                      <a:solidFill>
                        <a:srgbClr val="FFFFFF"/>
                      </a:solidFill>
                      <a:prstDash val="solid"/>
                      <a:headEnd type="none" w="med" len="med"/>
                      <a:tailEnd type="none" w="med" len="med"/>
                    </a:lnR>
                    <a:lnB w="12700" cap="flat" cmpd="sng">
                      <a:solidFill>
                        <a:srgbClr val="FFFF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2400" dirty="0">
                          <a:solidFill>
                            <a:srgbClr val="000000"/>
                          </a:solidFill>
                          <a:latin typeface="+mn-lt"/>
                          <a:ea typeface="+mn-ea"/>
                          <a:cs typeface="+mn-ea"/>
                          <a:sym typeface="+mn-lt"/>
                        </a:rPr>
                        <a:t>受检    异常     异常率</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人数    人数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a:t>
                      </a:r>
                      <a:endParaRPr lang="en-US" altLang="x-none" sz="2400" dirty="0">
                        <a:solidFill>
                          <a:srgbClr val="000000"/>
                        </a:solidFill>
                        <a:latin typeface="+mn-lt"/>
                        <a:ea typeface="+mn-ea"/>
                        <a:cs typeface="+mn-ea"/>
                        <a:sym typeface="+mn-lt"/>
                      </a:endParaRPr>
                    </a:p>
                  </a:txBody>
                  <a:tcPr>
                    <a:lnL w="381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8D0D0">
                        <a:alpha val="100000"/>
                      </a:srgbClr>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2400" dirty="0">
                          <a:solidFill>
                            <a:srgbClr val="000000"/>
                          </a:solidFill>
                          <a:latin typeface="+mn-lt"/>
                          <a:ea typeface="+mn-ea"/>
                          <a:cs typeface="+mn-ea"/>
                          <a:sym typeface="+mn-lt"/>
                        </a:rPr>
                        <a:t>受检     异常      异常率</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人数     人数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endParaRPr lang="zh-CN" altLang="en-US" sz="2400" dirty="0">
                        <a:solidFill>
                          <a:srgbClr val="000000"/>
                        </a:solidFill>
                        <a:latin typeface="+mn-lt"/>
                        <a:ea typeface="+mn-ea"/>
                        <a:cs typeface="+mn-ea"/>
                        <a:sym typeface="+mn-lt"/>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8D0D0">
                        <a:alpha val="100000"/>
                      </a:srgbClr>
                    </a:solidFill>
                  </a:tcPr>
                </a:tc>
              </a:tr>
              <a:tr h="2678113">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800" b="0" i="0" u="none" kern="1200" baseline="0">
                          <a:solidFill>
                            <a:schemeClr val="tx1"/>
                          </a:solidFill>
                          <a:latin typeface="Arial" panose="020B0604020202020204" pitchFamily="34" charset="0"/>
                          <a:ea typeface="华文细黑" pitchFamily="2" charset="-122"/>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n"/>
                        <a:defRPr sz="16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n"/>
                        <a:defRPr sz="12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600" b="0" i="0" u="none" kern="1200" baseline="0">
                          <a:solidFill>
                            <a:schemeClr val="tx1"/>
                          </a:solidFill>
                          <a:latin typeface="+mn-lt"/>
                          <a:ea typeface="+mn-ea"/>
                          <a:cs typeface="+mn-cs"/>
                        </a:defRPr>
                      </a:lvl5pPr>
                    </a:lstStyle>
                    <a:p>
                      <a:pPr marL="0" lvl="0" indent="0">
                        <a:buNone/>
                      </a:pPr>
                      <a:r>
                        <a:rPr lang="zh-CN" altLang="en-US" sz="2400" dirty="0">
                          <a:solidFill>
                            <a:srgbClr val="000000"/>
                          </a:solidFill>
                          <a:latin typeface="+mn-lt"/>
                          <a:ea typeface="+mn-ea"/>
                          <a:cs typeface="+mn-ea"/>
                          <a:sym typeface="+mn-lt"/>
                        </a:rPr>
                        <a:t>1~             298     40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13</a:t>
                      </a:r>
                      <a:r>
                        <a:rPr lang="en-US" altLang="x-none" sz="2400" dirty="0">
                          <a:solidFill>
                            <a:srgbClr val="000000"/>
                          </a:solidFill>
                          <a:latin typeface="+mn-lt"/>
                          <a:ea typeface="+mn-ea"/>
                          <a:cs typeface="+mn-ea"/>
                          <a:sym typeface="+mn-lt"/>
                        </a:rPr>
                        <a:t>.</a:t>
                      </a:r>
                      <a:r>
                        <a:rPr lang="zh-CN" altLang="en-US" sz="2400" dirty="0">
                          <a:solidFill>
                            <a:srgbClr val="000000"/>
                          </a:solidFill>
                          <a:latin typeface="+mn-lt"/>
                          <a:ea typeface="+mn-ea"/>
                          <a:cs typeface="+mn-ea"/>
                          <a:sym typeface="+mn-lt"/>
                        </a:rPr>
                        <a:t>42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176</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24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13.64 </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5~             677     149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22.01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368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53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14.40 </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10~           579     172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29.71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359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52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14.48 </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15~           228     80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35.09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148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24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16.22 </a:t>
                      </a:r>
                      <a:endParaRPr lang="zh-CN" altLang="en-US" sz="2400" dirty="0">
                        <a:solidFill>
                          <a:srgbClr val="000000"/>
                        </a:solidFill>
                        <a:latin typeface="+mn-lt"/>
                        <a:ea typeface="+mn-ea"/>
                        <a:cs typeface="+mn-ea"/>
                        <a:sym typeface="+mn-lt"/>
                      </a:endParaRPr>
                    </a:p>
                    <a:p>
                      <a:pPr marL="0" lvl="0" indent="0">
                        <a:buNone/>
                      </a:pPr>
                      <a:r>
                        <a:rPr lang="zh-CN" altLang="en-US" sz="2400" dirty="0">
                          <a:solidFill>
                            <a:srgbClr val="000000"/>
                          </a:solidFill>
                          <a:latin typeface="+mn-lt"/>
                          <a:ea typeface="+mn-ea"/>
                          <a:cs typeface="+mn-ea"/>
                          <a:sym typeface="+mn-lt"/>
                        </a:rPr>
                        <a:t>20~           215     88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40.93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129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25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    </a:t>
                      </a:r>
                      <a:r>
                        <a:rPr lang="en-US" altLang="x-none" sz="2400" dirty="0">
                          <a:solidFill>
                            <a:srgbClr val="000000"/>
                          </a:solidFill>
                          <a:latin typeface="+mn-lt"/>
                          <a:ea typeface="+mn-ea"/>
                          <a:cs typeface="+mn-ea"/>
                          <a:sym typeface="+mn-lt"/>
                        </a:rPr>
                        <a:t> </a:t>
                      </a:r>
                      <a:r>
                        <a:rPr lang="zh-CN" altLang="en-US" sz="2400" dirty="0">
                          <a:solidFill>
                            <a:srgbClr val="000000"/>
                          </a:solidFill>
                          <a:latin typeface="+mn-lt"/>
                          <a:ea typeface="+mn-ea"/>
                          <a:cs typeface="+mn-ea"/>
                          <a:sym typeface="+mn-lt"/>
                        </a:rPr>
                        <a:t>19.38 </a:t>
                      </a:r>
                      <a:endParaRPr lang="zh-CN" altLang="en-US" sz="2400" dirty="0">
                        <a:solidFill>
                          <a:srgbClr val="000000"/>
                        </a:solidFill>
                        <a:latin typeface="+mn-lt"/>
                        <a:ea typeface="+mn-ea"/>
                        <a:cs typeface="+mn-ea"/>
                        <a:sym typeface="+mn-lt"/>
                      </a:endParaRPr>
                    </a:p>
                    <a:p>
                      <a:pPr marL="0" lvl="0" indent="0">
                        <a:buNone/>
                      </a:pPr>
                      <a:endParaRPr lang="zh-CN" altLang="en-US" sz="2400" dirty="0">
                        <a:solidFill>
                          <a:srgbClr val="000000"/>
                        </a:solidFill>
                        <a:latin typeface="+mn-lt"/>
                        <a:ea typeface="+mn-ea"/>
                        <a:cs typeface="+mn-ea"/>
                        <a:sym typeface="+mn-lt"/>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F4E9E9">
                        <a:alpha val="100000"/>
                      </a:srgbClr>
                    </a:solidFill>
                  </a:tcPr>
                </a:tc>
                <a:tc hMerge="1">
                  <a:tcP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tcPr>
                </a:tc>
                <a:tc hMerge="1">
                  <a:tcPr>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tcPr>
                </a:tc>
              </a:tr>
            </a:tbl>
          </a:graphicData>
        </a:graphic>
      </p:graphicFrame>
      <p:sp>
        <p:nvSpPr>
          <p:cNvPr id="23580" name="文本框 23579"/>
          <p:cNvSpPr txBox="1"/>
          <p:nvPr/>
        </p:nvSpPr>
        <p:spPr>
          <a:xfrm>
            <a:off x="1117600" y="5086350"/>
            <a:ext cx="7559675" cy="1323439"/>
          </a:xfrm>
          <a:prstGeom prst="rect">
            <a:avLst/>
          </a:prstGeom>
          <a:noFill/>
          <a:ln w="9525">
            <a:noFill/>
          </a:ln>
        </p:spPr>
        <p:txBody>
          <a:bodyPr wrap="square" anchor="t">
            <a:spAutoFit/>
          </a:bodyPr>
          <a:lstStyle/>
          <a:p>
            <a:pPr lvl="0" eaLnBrk="1" latinLnBrk="0" hangingPunct="1"/>
            <a:r>
              <a:rPr lang="zh-CN" altLang="en-US" sz="2000" i="0">
                <a:latin typeface="+mn-lt"/>
                <a:ea typeface="+mn-ea"/>
                <a:cs typeface="+mn-ea"/>
                <a:sym typeface="+mn-lt"/>
              </a:rPr>
              <a:t>从表</a:t>
            </a:r>
            <a:r>
              <a:rPr lang="en-US" altLang="zh-CN" sz="2000" i="0">
                <a:latin typeface="+mn-lt"/>
                <a:ea typeface="+mn-ea"/>
                <a:cs typeface="+mn-ea"/>
                <a:sym typeface="+mn-lt"/>
              </a:rPr>
              <a:t>3</a:t>
            </a:r>
            <a:r>
              <a:rPr lang="zh-CN" altLang="en-US" sz="2000" i="0">
                <a:latin typeface="+mn-lt"/>
                <a:ea typeface="+mn-ea"/>
                <a:cs typeface="+mn-ea"/>
                <a:sym typeface="+mn-lt"/>
              </a:rPr>
              <a:t>可见随着接触高温作业工龄的延长</a:t>
            </a:r>
            <a:r>
              <a:rPr lang="en-US" altLang="zh-CN" sz="2000" i="0">
                <a:latin typeface="+mn-lt"/>
                <a:ea typeface="+mn-ea"/>
                <a:cs typeface="+mn-ea"/>
                <a:sym typeface="+mn-lt"/>
              </a:rPr>
              <a:t>, </a:t>
            </a:r>
            <a:r>
              <a:rPr lang="zh-CN" altLang="en-US" sz="2000" i="0">
                <a:latin typeface="+mn-lt"/>
                <a:ea typeface="+mn-ea"/>
                <a:cs typeface="+mn-ea"/>
                <a:sym typeface="+mn-lt"/>
              </a:rPr>
              <a:t>高温作业工人的心电图异常率呈递增态势</a:t>
            </a:r>
            <a:r>
              <a:rPr lang="en-US" altLang="zh-CN" sz="2000" i="0">
                <a:latin typeface="+mn-lt"/>
                <a:ea typeface="+mn-ea"/>
                <a:cs typeface="+mn-ea"/>
                <a:sym typeface="+mn-lt"/>
              </a:rPr>
              <a:t>, </a:t>
            </a:r>
            <a:r>
              <a:rPr lang="zh-CN" altLang="en-US" sz="2000" i="0">
                <a:latin typeface="+mn-lt"/>
                <a:ea typeface="+mn-ea"/>
                <a:cs typeface="+mn-ea"/>
                <a:sym typeface="+mn-lt"/>
              </a:rPr>
              <a:t>除</a:t>
            </a:r>
            <a:r>
              <a:rPr lang="en-US" altLang="zh-CN" sz="2000" i="0">
                <a:latin typeface="+mn-lt"/>
                <a:ea typeface="+mn-ea"/>
                <a:cs typeface="+mn-ea"/>
                <a:sym typeface="+mn-lt"/>
              </a:rPr>
              <a:t>1~ 5 </a:t>
            </a:r>
            <a:r>
              <a:rPr lang="zh-CN" altLang="en-US" sz="2000" i="0">
                <a:latin typeface="+mn-lt"/>
                <a:ea typeface="+mn-ea"/>
                <a:cs typeface="+mn-ea"/>
                <a:sym typeface="+mn-lt"/>
              </a:rPr>
              <a:t>年工龄段以外</a:t>
            </a:r>
            <a:r>
              <a:rPr lang="en-US" altLang="zh-CN" sz="2000" i="0">
                <a:latin typeface="+mn-lt"/>
                <a:ea typeface="+mn-ea"/>
                <a:cs typeface="+mn-ea"/>
                <a:sym typeface="+mn-lt"/>
              </a:rPr>
              <a:t>, </a:t>
            </a:r>
            <a:r>
              <a:rPr lang="zh-CN" altLang="en-US" sz="2000" i="0">
                <a:latin typeface="+mn-lt"/>
                <a:ea typeface="+mn-ea"/>
                <a:cs typeface="+mn-ea"/>
                <a:sym typeface="+mn-lt"/>
              </a:rPr>
              <a:t>其他工龄段的心电图异常率与对照组相比差异均有统计学意义</a:t>
            </a:r>
            <a:r>
              <a:rPr lang="en-US" altLang="zh-CN" sz="2000" i="0">
                <a:latin typeface="+mn-lt"/>
                <a:ea typeface="+mn-ea"/>
                <a:cs typeface="+mn-ea"/>
                <a:sym typeface="+mn-lt"/>
              </a:rPr>
              <a:t>, </a:t>
            </a:r>
            <a:r>
              <a:rPr lang="zh-CN" altLang="en-US" sz="2000" i="0">
                <a:latin typeface="+mn-lt"/>
                <a:ea typeface="+mn-ea"/>
                <a:cs typeface="+mn-ea"/>
                <a:sym typeface="+mn-lt"/>
              </a:rPr>
              <a:t>说明高温职业应激因素对作业工人循环系统的损害有累积作用</a:t>
            </a:r>
            <a:r>
              <a:rPr lang="en-US" altLang="zh-CN" sz="2000" i="0">
                <a:latin typeface="+mn-lt"/>
                <a:ea typeface="+mn-ea"/>
                <a:cs typeface="+mn-ea"/>
                <a:sym typeface="+mn-lt"/>
              </a:rPr>
              <a:t>, </a:t>
            </a:r>
            <a:r>
              <a:rPr lang="zh-CN" altLang="en-US" sz="2000" i="0">
                <a:latin typeface="+mn-lt"/>
                <a:ea typeface="+mn-ea"/>
                <a:cs typeface="+mn-ea"/>
                <a:sym typeface="+mn-lt"/>
              </a:rPr>
              <a:t>具有长期效应。</a:t>
            </a:r>
            <a:endParaRPr lang="zh-CN" altLang="en-US" sz="2000" i="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文本框 24577"/>
          <p:cNvSpPr txBox="1"/>
          <p:nvPr/>
        </p:nvSpPr>
        <p:spPr>
          <a:xfrm>
            <a:off x="179388" y="65088"/>
            <a:ext cx="8713787" cy="519112"/>
          </a:xfrm>
          <a:prstGeom prst="rect">
            <a:avLst/>
          </a:prstGeom>
          <a:noFill/>
          <a:ln w="9525">
            <a:noFill/>
          </a:ln>
        </p:spPr>
        <p:txBody>
          <a:bodyPr>
            <a:spAutoFit/>
          </a:bodyPr>
          <a:lstStyle/>
          <a:p>
            <a:pPr lvl="0" algn="ctr" eaLnBrk="1" hangingPunct="1"/>
            <a:r>
              <a:rPr lang="zh-CN" altLang="en-US" sz="2800" b="1" i="0" dirty="0">
                <a:solidFill>
                  <a:schemeClr val="bg1"/>
                </a:solidFill>
                <a:latin typeface="+mn-lt"/>
                <a:ea typeface="+mn-ea"/>
                <a:cs typeface="+mn-ea"/>
                <a:sym typeface="+mn-lt"/>
              </a:rPr>
              <a:t>广西壮族自治区职业病防治研究院</a:t>
            </a:r>
            <a:r>
              <a:rPr lang="en-US" altLang="x-none" sz="2800" b="1" i="0" dirty="0">
                <a:solidFill>
                  <a:schemeClr val="bg1"/>
                </a:solidFill>
                <a:latin typeface="+mn-lt"/>
                <a:ea typeface="+mn-ea"/>
                <a:cs typeface="+mn-ea"/>
                <a:sym typeface="+mn-lt"/>
              </a:rPr>
              <a:t>——</a:t>
            </a:r>
            <a:r>
              <a:rPr lang="zh-CN" altLang="en-US" sz="2800" b="1" i="0" dirty="0">
                <a:solidFill>
                  <a:schemeClr val="bg1"/>
                </a:solidFill>
                <a:latin typeface="+mn-lt"/>
                <a:ea typeface="+mn-ea"/>
                <a:cs typeface="+mn-ea"/>
                <a:sym typeface="+mn-lt"/>
              </a:rPr>
              <a:t>柳州钢铁集团 </a:t>
            </a:r>
            <a:endParaRPr lang="zh-CN" altLang="en-US" sz="2800" b="1" i="0" dirty="0">
              <a:solidFill>
                <a:schemeClr val="bg1"/>
              </a:solidFill>
              <a:latin typeface="+mn-lt"/>
              <a:ea typeface="+mn-ea"/>
              <a:cs typeface="+mn-ea"/>
              <a:sym typeface="+mn-lt"/>
            </a:endParaRPr>
          </a:p>
        </p:txBody>
      </p:sp>
      <p:sp>
        <p:nvSpPr>
          <p:cNvPr id="24579" name="矩形 24578"/>
          <p:cNvSpPr/>
          <p:nvPr/>
        </p:nvSpPr>
        <p:spPr>
          <a:xfrm>
            <a:off x="323850" y="1125538"/>
            <a:ext cx="8496300" cy="5578475"/>
          </a:xfrm>
          <a:prstGeom prst="rect">
            <a:avLst/>
          </a:prstGeom>
          <a:noFill/>
          <a:ln w="9525">
            <a:noFill/>
          </a:ln>
        </p:spPr>
        <p:txBody>
          <a:bodyPr wrap="square">
            <a:spAutoFit/>
          </a:bodyPr>
          <a:lstStyle/>
          <a:p>
            <a:pPr lvl="0" eaLnBrk="1" hangingPunct="1"/>
            <a:r>
              <a:rPr lang="zh-CN" altLang="en-US" b="1" i="0" dirty="0">
                <a:latin typeface="+mn-lt"/>
                <a:ea typeface="+mn-ea"/>
                <a:cs typeface="+mn-ea"/>
                <a:sym typeface="+mn-lt"/>
              </a:rPr>
              <a:t> </a:t>
            </a:r>
            <a:r>
              <a:rPr lang="zh-CN" altLang="en-US" sz="2400" i="0" dirty="0">
                <a:latin typeface="+mn-lt"/>
                <a:ea typeface="+mn-ea"/>
                <a:cs typeface="+mn-ea"/>
                <a:sym typeface="+mn-lt"/>
              </a:rPr>
              <a:t>  目前</a:t>
            </a:r>
            <a:r>
              <a:rPr lang="en-US" altLang="x-none" sz="2400" i="0" dirty="0">
                <a:latin typeface="+mn-lt"/>
                <a:ea typeface="+mn-ea"/>
                <a:cs typeface="+mn-ea"/>
                <a:sym typeface="+mn-lt"/>
              </a:rPr>
              <a:t>, </a:t>
            </a:r>
            <a:r>
              <a:rPr lang="zh-CN" altLang="en-US" sz="2400" i="0" dirty="0">
                <a:latin typeface="+mn-lt"/>
                <a:ea typeface="+mn-ea"/>
                <a:cs typeface="+mn-ea"/>
                <a:sym typeface="+mn-lt"/>
              </a:rPr>
              <a:t>我国各地职业健康检查项目中</a:t>
            </a:r>
            <a:r>
              <a:rPr lang="en-US" altLang="x-none" sz="2400" i="0" dirty="0">
                <a:latin typeface="+mn-lt"/>
                <a:ea typeface="+mn-ea"/>
                <a:cs typeface="+mn-ea"/>
                <a:sym typeface="+mn-lt"/>
              </a:rPr>
              <a:t>, </a:t>
            </a:r>
            <a:r>
              <a:rPr lang="zh-CN" altLang="en-US" sz="2400" i="0" dirty="0">
                <a:latin typeface="+mn-lt"/>
                <a:ea typeface="+mn-ea"/>
                <a:cs typeface="+mn-ea"/>
                <a:sym typeface="+mn-lt"/>
              </a:rPr>
              <a:t>心电图检查一般列为常规项目</a:t>
            </a:r>
            <a:r>
              <a:rPr lang="en-US" altLang="x-none" sz="2400" i="0" dirty="0">
                <a:latin typeface="+mn-lt"/>
                <a:ea typeface="+mn-ea"/>
                <a:cs typeface="+mn-ea"/>
                <a:sym typeface="+mn-lt"/>
              </a:rPr>
              <a:t>, </a:t>
            </a:r>
            <a:r>
              <a:rPr lang="zh-CN" altLang="en-US" sz="2400" i="0" dirty="0">
                <a:latin typeface="+mn-lt"/>
                <a:ea typeface="+mn-ea"/>
                <a:cs typeface="+mn-ea"/>
                <a:sym typeface="+mn-lt"/>
              </a:rPr>
              <a:t>通过心电图检查可以发现职业性有害因素是否对人体心脏功能产生不良影响。对心电图结果的评价, 要结合职业有害因素的特点及被检工人的工龄、工种的不同综合考虑</a:t>
            </a:r>
            <a:r>
              <a:rPr lang="en-US" altLang="x-none" sz="2400" i="0" dirty="0">
                <a:latin typeface="+mn-lt"/>
                <a:ea typeface="+mn-ea"/>
                <a:cs typeface="+mn-ea"/>
                <a:sym typeface="+mn-lt"/>
              </a:rPr>
              <a:t>.</a:t>
            </a:r>
            <a:endParaRPr lang="zh-CN" altLang="en-US" sz="2400" i="0" dirty="0">
              <a:latin typeface="+mn-lt"/>
              <a:ea typeface="+mn-ea"/>
              <a:cs typeface="+mn-ea"/>
              <a:sym typeface="+mn-lt"/>
            </a:endParaRPr>
          </a:p>
          <a:p>
            <a:pPr lvl="0" eaLnBrk="1" hangingPunct="1"/>
            <a:r>
              <a:rPr lang="zh-CN" altLang="en-US" sz="2400" i="0" dirty="0">
                <a:latin typeface="+mn-lt"/>
                <a:ea typeface="+mn-ea"/>
                <a:cs typeface="+mn-ea"/>
                <a:sym typeface="+mn-lt"/>
              </a:rPr>
              <a:t>炼钢工人在高温环境下从事体力劳动时, 由于出汗较多, 机体丧失大量水分, 血液浓缩, 血液黏稠度增高, 有效血容量减少; 另一方面, 心脏要向高度扩张的皮肤血管网输送大量血液, 以便有效地散热, 又要向工作肌输送足够的血液, 以保证其活动, 并维持适当的血压。这种供求矛盾使得心脏负荷增加, 长期处于这种高度应激状态下可造成左室高电压及心肌代偿性肥大。有资料提示, 长期接触高温可导致作业工人植物神经功能紊乱、副交感神经兴奋, 心脏窦房结自律性降低, 从而引起心动缓 。另外, 高温作业时最大心输量增加, 每搏排出量增加, 也可引起心动过缓。   </a:t>
            </a:r>
            <a:endParaRPr lang="zh-CN" altLang="en-US" sz="2400" i="0" dirty="0">
              <a:latin typeface="+mn-lt"/>
              <a:ea typeface="+mn-ea"/>
              <a:cs typeface="+mn-ea"/>
              <a:sym typeface="+mn-lt"/>
            </a:endParaRPr>
          </a:p>
          <a:p>
            <a:pPr lvl="0" eaLnBrk="1" hangingPunct="1"/>
            <a:r>
              <a:rPr lang="zh-CN" altLang="en-US" sz="2400" i="0" dirty="0">
                <a:latin typeface="+mn-lt"/>
                <a:ea typeface="+mn-ea"/>
                <a:cs typeface="+mn-ea"/>
                <a:sym typeface="+mn-lt"/>
              </a:rPr>
              <a:t>    </a:t>
            </a:r>
            <a:endParaRPr lang="zh-CN" altLang="en-US" sz="2400" i="0" dirty="0">
              <a:latin typeface="+mn-lt"/>
              <a:ea typeface="+mn-ea"/>
              <a:cs typeface="+mn-ea"/>
              <a:sym typeface="+mn-lt"/>
            </a:endParaRPr>
          </a:p>
        </p:txBody>
      </p:sp>
      <p:sp>
        <p:nvSpPr>
          <p:cNvPr id="24580" name="矩形 24579"/>
          <p:cNvSpPr/>
          <p:nvPr/>
        </p:nvSpPr>
        <p:spPr>
          <a:xfrm>
            <a:off x="0" y="2565400"/>
            <a:ext cx="9144000" cy="523220"/>
          </a:xfrm>
          <a:prstGeom prst="rect">
            <a:avLst/>
          </a:prstGeom>
          <a:noFill/>
          <a:ln w="9525">
            <a:noFill/>
          </a:ln>
        </p:spPr>
        <p:txBody>
          <a:bodyPr>
            <a:spAutoFit/>
          </a:bodyPr>
          <a:lstStyle/>
          <a:p>
            <a:pPr lvl="0" eaLnBrk="1" hangingPunct="1"/>
            <a:r>
              <a:rPr lang="zh-CN" altLang="en-US" sz="2800" b="1" i="0" dirty="0">
                <a:latin typeface="+mn-lt"/>
                <a:ea typeface="+mn-ea"/>
                <a:cs typeface="+mn-ea"/>
                <a:sym typeface="+mn-lt"/>
              </a:rPr>
              <a:t>     </a:t>
            </a:r>
            <a:endParaRPr lang="zh-CN" altLang="en-US" sz="2800" b="1" i="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169"/>
          <p:cNvSpPr>
            <a:spLocks noGrp="1"/>
          </p:cNvSpPr>
          <p:nvPr>
            <p:ph type="title"/>
          </p:nvPr>
        </p:nvSpPr>
        <p:spPr/>
        <p:txBody>
          <a:bodyPr anchor="ctr"/>
          <a:lstStyle/>
          <a:p>
            <a:pPr algn="ctr"/>
            <a:r>
              <a:rPr lang="zh-CN" altLang="en-US" sz="2800" b="1">
                <a:latin typeface="+mn-lt"/>
                <a:ea typeface="+mn-ea"/>
                <a:cs typeface="+mn-ea"/>
                <a:sym typeface="+mn-lt"/>
              </a:rPr>
              <a:t>高温作业及其相关概念</a:t>
            </a:r>
            <a:endParaRPr lang="zh-CN" altLang="en-US" sz="2800" b="1">
              <a:latin typeface="+mn-lt"/>
              <a:ea typeface="+mn-ea"/>
              <a:cs typeface="+mn-ea"/>
              <a:sym typeface="+mn-lt"/>
            </a:endParaRPr>
          </a:p>
        </p:txBody>
      </p:sp>
      <p:sp>
        <p:nvSpPr>
          <p:cNvPr id="7171" name="五边形 7170"/>
          <p:cNvSpPr/>
          <p:nvPr/>
        </p:nvSpPr>
        <p:spPr>
          <a:xfrm>
            <a:off x="1763713" y="1052513"/>
            <a:ext cx="6337300" cy="1008062"/>
          </a:xfrm>
          <a:prstGeom prst="homePlate">
            <a:avLst>
              <a:gd name="adj" fmla="val 34168"/>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wrap="none" anchor="ctr"/>
          <a:lstStyle/>
          <a:p>
            <a:pPr lvl="0" algn="ctr" eaLnBrk="1" hangingPunct="1"/>
            <a:r>
              <a:rPr lang="zh-CN" altLang="en-US" sz="2000" i="0" dirty="0">
                <a:latin typeface="+mn-lt"/>
                <a:ea typeface="+mn-ea"/>
                <a:cs typeface="+mn-ea"/>
                <a:sym typeface="+mn-lt"/>
              </a:rPr>
              <a:t>是指作业环境热强度高，劳动强度大，</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对人体易造成危害的作业。</a:t>
            </a:r>
            <a:endParaRPr lang="zh-CN" altLang="en-US" sz="2000" dirty="0">
              <a:latin typeface="+mn-lt"/>
              <a:ea typeface="+mn-ea"/>
              <a:cs typeface="+mn-ea"/>
              <a:sym typeface="+mn-lt"/>
            </a:endParaRPr>
          </a:p>
        </p:txBody>
      </p:sp>
      <p:grpSp>
        <p:nvGrpSpPr>
          <p:cNvPr id="7172" name="组合 7171"/>
          <p:cNvGrpSpPr/>
          <p:nvPr/>
        </p:nvGrpSpPr>
        <p:grpSpPr>
          <a:xfrm>
            <a:off x="395288" y="1196975"/>
            <a:ext cx="1298575" cy="1266825"/>
            <a:chOff x="0" y="0"/>
            <a:chExt cx="1042" cy="1019"/>
          </a:xfrm>
        </p:grpSpPr>
        <p:grpSp>
          <p:nvGrpSpPr>
            <p:cNvPr id="7173" name="组合 7172"/>
            <p:cNvGrpSpPr/>
            <p:nvPr/>
          </p:nvGrpSpPr>
          <p:grpSpPr>
            <a:xfrm>
              <a:off x="0" y="0"/>
              <a:ext cx="1042" cy="1019"/>
              <a:chOff x="0" y="0"/>
              <a:chExt cx="1042" cy="1019"/>
            </a:xfrm>
          </p:grpSpPr>
          <p:pic>
            <p:nvPicPr>
              <p:cNvPr id="7174" name="图片 7173"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7175" name="椭圆 7174"/>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7176" name="图片 7175"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7177" name="矩形 7176"/>
          <p:cNvSpPr/>
          <p:nvPr/>
        </p:nvSpPr>
        <p:spPr>
          <a:xfrm>
            <a:off x="2339975" y="1341438"/>
            <a:ext cx="6121400" cy="1728787"/>
          </a:xfrm>
          <a:prstGeom prst="rect">
            <a:avLst/>
          </a:prstGeom>
          <a:noFill/>
          <a:ln w="9525">
            <a:noFill/>
          </a:ln>
        </p:spPr>
        <p:txBody>
          <a:bodyPr anchor="ctr"/>
          <a:lstStyle/>
          <a:p>
            <a:pPr lvl="0" algn="ctr" eaLnBrk="1" hangingPunct="1"/>
            <a:endParaRPr lang="zh-CN" altLang="en-US" sz="1600" i="0" dirty="0">
              <a:latin typeface="+mn-lt"/>
              <a:ea typeface="+mn-ea"/>
              <a:cs typeface="+mn-ea"/>
              <a:sym typeface="+mn-lt"/>
            </a:endParaRPr>
          </a:p>
        </p:txBody>
      </p:sp>
      <p:sp>
        <p:nvSpPr>
          <p:cNvPr id="7178" name="矩形 7177"/>
          <p:cNvSpPr/>
          <p:nvPr/>
        </p:nvSpPr>
        <p:spPr>
          <a:xfrm>
            <a:off x="2413000" y="1052513"/>
            <a:ext cx="5975350" cy="1873250"/>
          </a:xfrm>
          <a:prstGeom prst="rect">
            <a:avLst/>
          </a:prstGeom>
          <a:noFill/>
          <a:ln w="9525">
            <a:noFill/>
          </a:ln>
        </p:spPr>
        <p:txBody>
          <a:bodyPr anchor="ctr"/>
          <a:lstStyle/>
          <a:p>
            <a:pPr lvl="0" algn="ctr" eaLnBrk="1" hangingPunct="1"/>
            <a:endParaRPr lang="zh-CN" altLang="en-US" sz="1600" i="0" dirty="0">
              <a:latin typeface="+mn-lt"/>
              <a:ea typeface="+mn-ea"/>
              <a:cs typeface="+mn-ea"/>
              <a:sym typeface="+mn-lt"/>
            </a:endParaRPr>
          </a:p>
        </p:txBody>
      </p:sp>
      <p:sp>
        <p:nvSpPr>
          <p:cNvPr id="7179" name="矩形 7178"/>
          <p:cNvSpPr/>
          <p:nvPr/>
        </p:nvSpPr>
        <p:spPr>
          <a:xfrm>
            <a:off x="395288" y="1628775"/>
            <a:ext cx="1344612" cy="369332"/>
          </a:xfrm>
          <a:prstGeom prst="rect">
            <a:avLst/>
          </a:prstGeom>
          <a:noFill/>
          <a:ln w="9525">
            <a:noFill/>
          </a:ln>
        </p:spPr>
        <p:txBody>
          <a:bodyPr>
            <a:spAutoFit/>
          </a:bodyPr>
          <a:lstStyle/>
          <a:p>
            <a:pPr lvl="0" algn="ctr" eaLnBrk="1" hangingPunct="1"/>
            <a:r>
              <a:rPr lang="zh-CN" altLang="en-US" i="0" dirty="0">
                <a:solidFill>
                  <a:srgbClr val="FFFFFF"/>
                </a:solidFill>
                <a:latin typeface="+mn-lt"/>
                <a:ea typeface="+mn-ea"/>
                <a:cs typeface="+mn-ea"/>
                <a:sym typeface="+mn-lt"/>
              </a:rPr>
              <a:t>高温作业</a:t>
            </a:r>
            <a:endParaRPr lang="zh-CN" altLang="en-US" dirty="0">
              <a:latin typeface="+mn-lt"/>
              <a:ea typeface="+mn-ea"/>
              <a:cs typeface="+mn-ea"/>
              <a:sym typeface="+mn-lt"/>
            </a:endParaRPr>
          </a:p>
        </p:txBody>
      </p:sp>
      <p:sp>
        <p:nvSpPr>
          <p:cNvPr id="7180" name="五边形 7179"/>
          <p:cNvSpPr/>
          <p:nvPr/>
        </p:nvSpPr>
        <p:spPr>
          <a:xfrm>
            <a:off x="1763713" y="5084763"/>
            <a:ext cx="6697662" cy="1368425"/>
          </a:xfrm>
          <a:prstGeom prst="homePlate">
            <a:avLst>
              <a:gd name="adj" fmla="val 26602"/>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nvGrpSpPr>
          <p:cNvPr id="7181" name="组合 7180"/>
          <p:cNvGrpSpPr/>
          <p:nvPr/>
        </p:nvGrpSpPr>
        <p:grpSpPr>
          <a:xfrm>
            <a:off x="468313" y="5157788"/>
            <a:ext cx="1298575" cy="1266825"/>
            <a:chOff x="0" y="0"/>
            <a:chExt cx="1042" cy="1019"/>
          </a:xfrm>
        </p:grpSpPr>
        <p:grpSp>
          <p:nvGrpSpPr>
            <p:cNvPr id="7182" name="组合 7181"/>
            <p:cNvGrpSpPr/>
            <p:nvPr/>
          </p:nvGrpSpPr>
          <p:grpSpPr>
            <a:xfrm>
              <a:off x="0" y="0"/>
              <a:ext cx="1042" cy="1019"/>
              <a:chOff x="0" y="0"/>
              <a:chExt cx="1042" cy="1019"/>
            </a:xfrm>
          </p:grpSpPr>
          <p:pic>
            <p:nvPicPr>
              <p:cNvPr id="7183" name="图片 7182"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7184" name="椭圆 7183"/>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7185" name="图片 7184"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7186" name="矩形 7185"/>
          <p:cNvSpPr/>
          <p:nvPr/>
        </p:nvSpPr>
        <p:spPr>
          <a:xfrm>
            <a:off x="1763713" y="5157788"/>
            <a:ext cx="6481762" cy="1366837"/>
          </a:xfrm>
          <a:prstGeom prst="rect">
            <a:avLst/>
          </a:prstGeom>
          <a:noFill/>
          <a:ln w="9525">
            <a:noFill/>
          </a:ln>
        </p:spPr>
        <p:txBody>
          <a:bodyPr anchor="ctr"/>
          <a:lstStyle/>
          <a:p>
            <a:pPr lvl="0" algn="ctr" eaLnBrk="1" hangingPunct="1"/>
            <a:r>
              <a:rPr lang="zh-CN" altLang="en-US" sz="2000" i="0" dirty="0">
                <a:latin typeface="+mn-lt"/>
                <a:ea typeface="+mn-ea"/>
                <a:cs typeface="+mn-ea"/>
                <a:sym typeface="+mn-lt"/>
              </a:rPr>
              <a:t> 作业人员进行生产操作或为了观察生产情况需要经常或定期停留的地点。若困生产劳动需要，作业人员在车间内不同地点进行操作，则整个车间可称为工作地点。</a:t>
            </a:r>
            <a:endParaRPr lang="zh-CN" altLang="en-US" sz="2000" i="0" dirty="0">
              <a:latin typeface="+mn-lt"/>
              <a:ea typeface="+mn-ea"/>
              <a:cs typeface="+mn-ea"/>
              <a:sym typeface="+mn-lt"/>
            </a:endParaRPr>
          </a:p>
        </p:txBody>
      </p:sp>
      <p:sp>
        <p:nvSpPr>
          <p:cNvPr id="7187" name="矩形 7186"/>
          <p:cNvSpPr/>
          <p:nvPr/>
        </p:nvSpPr>
        <p:spPr>
          <a:xfrm>
            <a:off x="395288" y="5589588"/>
            <a:ext cx="1368425" cy="369332"/>
          </a:xfrm>
          <a:prstGeom prst="rect">
            <a:avLst/>
          </a:prstGeom>
          <a:noFill/>
          <a:ln w="9525">
            <a:noFill/>
          </a:ln>
        </p:spPr>
        <p:txBody>
          <a:bodyPr>
            <a:spAutoFit/>
          </a:bodyPr>
          <a:lstStyle/>
          <a:p>
            <a:pPr lvl="0" algn="ctr" eaLnBrk="1" hangingPunct="1"/>
            <a:r>
              <a:rPr lang="zh-CN" altLang="en-US" i="0" dirty="0">
                <a:solidFill>
                  <a:srgbClr val="FFFFFF"/>
                </a:solidFill>
                <a:latin typeface="+mn-lt"/>
                <a:ea typeface="+mn-ea"/>
                <a:cs typeface="+mn-ea"/>
                <a:sym typeface="+mn-lt"/>
              </a:rPr>
              <a:t> 工作地点</a:t>
            </a:r>
            <a:endParaRPr lang="zh-CN" altLang="en-US" i="0" dirty="0">
              <a:solidFill>
                <a:srgbClr val="FFFFFF"/>
              </a:solidFill>
              <a:latin typeface="+mn-lt"/>
              <a:ea typeface="+mn-ea"/>
              <a:cs typeface="+mn-ea"/>
              <a:sym typeface="+mn-lt"/>
            </a:endParaRPr>
          </a:p>
        </p:txBody>
      </p:sp>
      <p:sp>
        <p:nvSpPr>
          <p:cNvPr id="7188" name="五边形 7187"/>
          <p:cNvSpPr/>
          <p:nvPr/>
        </p:nvSpPr>
        <p:spPr>
          <a:xfrm>
            <a:off x="1763713" y="2060575"/>
            <a:ext cx="6697662" cy="1584325"/>
          </a:xfrm>
          <a:prstGeom prst="homePlate">
            <a:avLst>
              <a:gd name="adj" fmla="val 22976"/>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wrap="none" anchor="ctr"/>
          <a:lstStyle/>
          <a:p>
            <a:pPr lvl="0" algn="ctr" eaLnBrk="1" hangingPunct="1"/>
            <a:r>
              <a:rPr lang="zh-CN" altLang="en-US" sz="2000" i="0" dirty="0">
                <a:latin typeface="+mn-lt"/>
                <a:ea typeface="+mn-ea"/>
                <a:cs typeface="+mn-ea"/>
                <a:sym typeface="+mn-lt"/>
              </a:rPr>
              <a:t>在我国劳动安全卫生法规规定中，</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是指工业企业和服务行业工作地点具有</a:t>
            </a:r>
            <a:r>
              <a:rPr lang="zh-CN" altLang="en-US" sz="2000" i="0" dirty="0">
                <a:solidFill>
                  <a:schemeClr val="accent1"/>
                </a:solidFill>
                <a:latin typeface="+mn-lt"/>
                <a:ea typeface="+mn-ea"/>
                <a:cs typeface="+mn-ea"/>
                <a:sym typeface="+mn-lt"/>
              </a:rPr>
              <a:t>生产性热源</a:t>
            </a:r>
            <a:r>
              <a:rPr lang="zh-CN" altLang="en-US" sz="2000" i="0" dirty="0">
                <a:latin typeface="+mn-lt"/>
                <a:ea typeface="+mn-ea"/>
                <a:cs typeface="+mn-ea"/>
                <a:sym typeface="+mn-lt"/>
              </a:rPr>
              <a:t>，</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以本地区夏季通风室外平均温度为参照基础，</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而</a:t>
            </a:r>
            <a:r>
              <a:rPr lang="zh-CN" altLang="en-US" sz="2000" i="0" dirty="0">
                <a:solidFill>
                  <a:srgbClr val="FF0000"/>
                </a:solidFill>
                <a:latin typeface="+mn-lt"/>
                <a:ea typeface="+mn-ea"/>
                <a:cs typeface="+mn-ea"/>
                <a:sym typeface="+mn-lt"/>
              </a:rPr>
              <a:t>工作地点</a:t>
            </a:r>
            <a:r>
              <a:rPr lang="zh-CN" altLang="en-US" sz="2000" i="0" dirty="0">
                <a:latin typeface="+mn-lt"/>
                <a:ea typeface="+mn-ea"/>
                <a:cs typeface="+mn-ea"/>
                <a:sym typeface="+mn-lt"/>
              </a:rPr>
              <a:t>气温高于室外温度</a:t>
            </a:r>
            <a:r>
              <a:rPr lang="en-US" altLang="x-none" sz="2000" i="0" dirty="0">
                <a:latin typeface="+mn-lt"/>
                <a:ea typeface="+mn-ea"/>
                <a:cs typeface="+mn-ea"/>
                <a:sym typeface="+mn-lt"/>
              </a:rPr>
              <a:t>2℃</a:t>
            </a:r>
            <a:r>
              <a:rPr lang="zh-CN" altLang="en-US" sz="2000" i="0" dirty="0">
                <a:latin typeface="+mn-lt"/>
                <a:ea typeface="+mn-ea"/>
                <a:cs typeface="+mn-ea"/>
                <a:sym typeface="+mn-lt"/>
              </a:rPr>
              <a:t>或</a:t>
            </a:r>
            <a:r>
              <a:rPr lang="en-US" altLang="x-none" sz="2000" i="0" dirty="0">
                <a:latin typeface="+mn-lt"/>
                <a:ea typeface="+mn-ea"/>
                <a:cs typeface="+mn-ea"/>
                <a:sym typeface="+mn-lt"/>
              </a:rPr>
              <a:t>2℃</a:t>
            </a:r>
            <a:r>
              <a:rPr lang="zh-CN" altLang="en-US" sz="2000" i="0" dirty="0">
                <a:latin typeface="+mn-lt"/>
                <a:ea typeface="+mn-ea"/>
                <a:cs typeface="+mn-ea"/>
                <a:sym typeface="+mn-lt"/>
              </a:rPr>
              <a:t>以上的作业。</a:t>
            </a:r>
            <a:endParaRPr lang="zh-CN" altLang="en-US" sz="2000" i="0" dirty="0">
              <a:latin typeface="+mn-lt"/>
              <a:ea typeface="+mn-ea"/>
              <a:cs typeface="+mn-ea"/>
              <a:sym typeface="+mn-lt"/>
            </a:endParaRPr>
          </a:p>
        </p:txBody>
      </p:sp>
      <p:sp>
        <p:nvSpPr>
          <p:cNvPr id="7189" name="五边形 7188"/>
          <p:cNvSpPr/>
          <p:nvPr/>
        </p:nvSpPr>
        <p:spPr>
          <a:xfrm>
            <a:off x="1763713" y="3789363"/>
            <a:ext cx="4610100" cy="1154112"/>
          </a:xfrm>
          <a:prstGeom prst="homePlate">
            <a:avLst>
              <a:gd name="adj" fmla="val 21710"/>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nvGrpSpPr>
          <p:cNvPr id="7190" name="组合 7189"/>
          <p:cNvGrpSpPr/>
          <p:nvPr/>
        </p:nvGrpSpPr>
        <p:grpSpPr>
          <a:xfrm>
            <a:off x="468313" y="3717925"/>
            <a:ext cx="1298575" cy="1266825"/>
            <a:chOff x="0" y="0"/>
            <a:chExt cx="1042" cy="1019"/>
          </a:xfrm>
        </p:grpSpPr>
        <p:grpSp>
          <p:nvGrpSpPr>
            <p:cNvPr id="7191" name="组合 7190"/>
            <p:cNvGrpSpPr/>
            <p:nvPr/>
          </p:nvGrpSpPr>
          <p:grpSpPr>
            <a:xfrm>
              <a:off x="0" y="0"/>
              <a:ext cx="1042" cy="1019"/>
              <a:chOff x="0" y="0"/>
              <a:chExt cx="1042" cy="1019"/>
            </a:xfrm>
          </p:grpSpPr>
          <p:pic>
            <p:nvPicPr>
              <p:cNvPr id="7192" name="图片 7191"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7193" name="椭圆 7192"/>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7194" name="图片 7193"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7195" name="矩形 7194"/>
          <p:cNvSpPr/>
          <p:nvPr/>
        </p:nvSpPr>
        <p:spPr>
          <a:xfrm>
            <a:off x="1908175" y="3933825"/>
            <a:ext cx="3744913" cy="719138"/>
          </a:xfrm>
          <a:prstGeom prst="rect">
            <a:avLst/>
          </a:prstGeom>
          <a:noFill/>
          <a:ln w="9525">
            <a:noFill/>
          </a:ln>
        </p:spPr>
        <p:txBody>
          <a:bodyPr anchor="ctr"/>
          <a:lstStyle/>
          <a:p>
            <a:pPr lvl="0" algn="ctr" eaLnBrk="1" hangingPunct="1"/>
            <a:r>
              <a:rPr lang="zh-CN" altLang="en-US" sz="2000" i="0" dirty="0">
                <a:latin typeface="+mn-lt"/>
                <a:ea typeface="+mn-ea"/>
                <a:cs typeface="+mn-ea"/>
                <a:sym typeface="+mn-lt"/>
              </a:rPr>
              <a:t> </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在生产过程中能够产生和散发热量的生产设备、产品或工件等。</a:t>
            </a:r>
            <a:endParaRPr lang="zh-CN" altLang="en-US" sz="2000" i="0" dirty="0">
              <a:latin typeface="+mn-lt"/>
              <a:ea typeface="+mn-ea"/>
              <a:cs typeface="+mn-ea"/>
              <a:sym typeface="+mn-lt"/>
            </a:endParaRPr>
          </a:p>
        </p:txBody>
      </p:sp>
      <p:sp>
        <p:nvSpPr>
          <p:cNvPr id="7196" name="矩形 7195"/>
          <p:cNvSpPr/>
          <p:nvPr/>
        </p:nvSpPr>
        <p:spPr>
          <a:xfrm>
            <a:off x="539750" y="4076700"/>
            <a:ext cx="1057275" cy="641350"/>
          </a:xfrm>
          <a:prstGeom prst="rect">
            <a:avLst/>
          </a:prstGeom>
          <a:noFill/>
          <a:ln w="9525">
            <a:noFill/>
          </a:ln>
        </p:spPr>
        <p:txBody>
          <a:bodyPr>
            <a:spAutoFit/>
          </a:bodyPr>
          <a:lstStyle/>
          <a:p>
            <a:pPr lvl="0" algn="ctr" eaLnBrk="1" hangingPunct="1"/>
            <a:r>
              <a:rPr lang="zh-CN" altLang="en-US" i="0" dirty="0">
                <a:solidFill>
                  <a:schemeClr val="bg1"/>
                </a:solidFill>
                <a:latin typeface="+mn-lt"/>
                <a:ea typeface="+mn-ea"/>
                <a:cs typeface="+mn-ea"/>
                <a:sym typeface="+mn-lt"/>
              </a:rPr>
              <a:t>生产性热源  </a:t>
            </a:r>
            <a:endParaRPr lang="zh-CN" altLang="en-US" i="0" dirty="0">
              <a:solidFill>
                <a:schemeClr val="bg1"/>
              </a:solidFill>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500" fill="hold"/>
                                        <p:tgtEl>
                                          <p:spTgt spid="7172"/>
                                        </p:tgtEl>
                                        <p:attrNameLst>
                                          <p:attrName>ppt_w</p:attrName>
                                        </p:attrNameLst>
                                      </p:cBhvr>
                                      <p:tavLst>
                                        <p:tav tm="0">
                                          <p:val>
                                            <p:fltVal val="0"/>
                                          </p:val>
                                        </p:tav>
                                        <p:tav tm="100000">
                                          <p:val>
                                            <p:strVal val="#ppt_w"/>
                                          </p:val>
                                        </p:tav>
                                      </p:tavLst>
                                    </p:anim>
                                    <p:anim calcmode="lin" valueType="num">
                                      <p:cBhvr>
                                        <p:cTn id="8" dur="500" fill="hold"/>
                                        <p:tgtEl>
                                          <p:spTgt spid="7172"/>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71"/>
                                        </p:tgtEl>
                                        <p:attrNameLst>
                                          <p:attrName>style.visibility</p:attrName>
                                        </p:attrNameLst>
                                      </p:cBhvr>
                                      <p:to>
                                        <p:strVal val="visible"/>
                                      </p:to>
                                    </p:set>
                                    <p:anim calcmode="lin" valueType="num">
                                      <p:cBhvr>
                                        <p:cTn id="11" dur="500" fill="hold"/>
                                        <p:tgtEl>
                                          <p:spTgt spid="7171"/>
                                        </p:tgtEl>
                                        <p:attrNameLst>
                                          <p:attrName>ppt_w</p:attrName>
                                        </p:attrNameLst>
                                      </p:cBhvr>
                                      <p:tavLst>
                                        <p:tav tm="0">
                                          <p:val>
                                            <p:fltVal val="0"/>
                                          </p:val>
                                        </p:tav>
                                        <p:tav tm="100000">
                                          <p:val>
                                            <p:strVal val="#ppt_w"/>
                                          </p:val>
                                        </p:tav>
                                      </p:tavLst>
                                    </p:anim>
                                    <p:anim calcmode="lin" valueType="num">
                                      <p:cBhvr>
                                        <p:cTn id="12" dur="500" fill="hold"/>
                                        <p:tgtEl>
                                          <p:spTgt spid="7171"/>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7188"/>
                                        </p:tgtEl>
                                        <p:attrNameLst>
                                          <p:attrName>style.visibility</p:attrName>
                                        </p:attrNameLst>
                                      </p:cBhvr>
                                      <p:to>
                                        <p:strVal val="visible"/>
                                      </p:to>
                                    </p:set>
                                    <p:anim calcmode="lin" valueType="num">
                                      <p:cBhvr>
                                        <p:cTn id="15" dur="500" fill="hold"/>
                                        <p:tgtEl>
                                          <p:spTgt spid="7188"/>
                                        </p:tgtEl>
                                        <p:attrNameLst>
                                          <p:attrName>ppt_w</p:attrName>
                                        </p:attrNameLst>
                                      </p:cBhvr>
                                      <p:tavLst>
                                        <p:tav tm="0">
                                          <p:val>
                                            <p:fltVal val="0"/>
                                          </p:val>
                                        </p:tav>
                                        <p:tav tm="100000">
                                          <p:val>
                                            <p:strVal val="#ppt_w"/>
                                          </p:val>
                                        </p:tav>
                                      </p:tavLst>
                                    </p:anim>
                                    <p:anim calcmode="lin" valueType="num">
                                      <p:cBhvr>
                                        <p:cTn id="16" dur="500" fill="hold"/>
                                        <p:tgtEl>
                                          <p:spTgt spid="7188"/>
                                        </p:tgtEl>
                                        <p:attrNameLst>
                                          <p:attrName>ppt_h</p:attrName>
                                        </p:attrNameLst>
                                      </p:cBhvr>
                                      <p:tavLst>
                                        <p:tav tm="0">
                                          <p:val>
                                            <p:strVal val="#ppt_h"/>
                                          </p:val>
                                        </p:tav>
                                        <p:tav tm="100000">
                                          <p:val>
                                            <p:strVal val="#ppt_h"/>
                                          </p:val>
                                        </p:tav>
                                      </p:tavLst>
                                    </p:anim>
                                  </p:childTnLst>
                                </p:cTn>
                              </p:par>
                              <p:par>
                                <p:cTn id="17" presetID="17" presetClass="entr" presetSubtype="10" fill="hold" grpId="0" nodeType="withEffect">
                                  <p:stCondLst>
                                    <p:cond delay="0"/>
                                  </p:stCondLst>
                                  <p:childTnLst>
                                    <p:set>
                                      <p:cBhvr>
                                        <p:cTn id="18" dur="1" fill="hold">
                                          <p:stCondLst>
                                            <p:cond delay="0"/>
                                          </p:stCondLst>
                                        </p:cTn>
                                        <p:tgtEl>
                                          <p:spTgt spid="7179"/>
                                        </p:tgtEl>
                                        <p:attrNameLst>
                                          <p:attrName>style.visibility</p:attrName>
                                        </p:attrNameLst>
                                      </p:cBhvr>
                                      <p:to>
                                        <p:strVal val="visible"/>
                                      </p:to>
                                    </p:set>
                                    <p:anim calcmode="lin" valueType="num">
                                      <p:cBhvr>
                                        <p:cTn id="19" dur="500" fill="hold"/>
                                        <p:tgtEl>
                                          <p:spTgt spid="7179"/>
                                        </p:tgtEl>
                                        <p:attrNameLst>
                                          <p:attrName>ppt_w</p:attrName>
                                        </p:attrNameLst>
                                      </p:cBhvr>
                                      <p:tavLst>
                                        <p:tav tm="0">
                                          <p:val>
                                            <p:fltVal val="0"/>
                                          </p:val>
                                        </p:tav>
                                        <p:tav tm="100000">
                                          <p:val>
                                            <p:strVal val="#ppt_w"/>
                                          </p:val>
                                        </p:tav>
                                      </p:tavLst>
                                    </p:anim>
                                    <p:anim calcmode="lin" valueType="num">
                                      <p:cBhvr>
                                        <p:cTn id="20" dur="500" fill="hold"/>
                                        <p:tgtEl>
                                          <p:spTgt spid="7179"/>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7189"/>
                                        </p:tgtEl>
                                        <p:attrNameLst>
                                          <p:attrName>style.visibility</p:attrName>
                                        </p:attrNameLst>
                                      </p:cBhvr>
                                      <p:to>
                                        <p:strVal val="visible"/>
                                      </p:to>
                                    </p:set>
                                    <p:anim calcmode="lin" valueType="num">
                                      <p:cBhvr>
                                        <p:cTn id="25" dur="500" fill="hold"/>
                                        <p:tgtEl>
                                          <p:spTgt spid="7189"/>
                                        </p:tgtEl>
                                        <p:attrNameLst>
                                          <p:attrName>ppt_w</p:attrName>
                                        </p:attrNameLst>
                                      </p:cBhvr>
                                      <p:tavLst>
                                        <p:tav tm="0">
                                          <p:val>
                                            <p:fltVal val="0"/>
                                          </p:val>
                                        </p:tav>
                                        <p:tav tm="100000">
                                          <p:val>
                                            <p:strVal val="#ppt_w"/>
                                          </p:val>
                                        </p:tav>
                                      </p:tavLst>
                                    </p:anim>
                                    <p:anim calcmode="lin" valueType="num">
                                      <p:cBhvr>
                                        <p:cTn id="26" dur="500" fill="hold"/>
                                        <p:tgtEl>
                                          <p:spTgt spid="7189"/>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7195"/>
                                        </p:tgtEl>
                                        <p:attrNameLst>
                                          <p:attrName>style.visibility</p:attrName>
                                        </p:attrNameLst>
                                      </p:cBhvr>
                                      <p:to>
                                        <p:strVal val="visible"/>
                                      </p:to>
                                    </p:set>
                                    <p:anim calcmode="lin" valueType="num">
                                      <p:cBhvr>
                                        <p:cTn id="29" dur="500" fill="hold"/>
                                        <p:tgtEl>
                                          <p:spTgt spid="7195"/>
                                        </p:tgtEl>
                                        <p:attrNameLst>
                                          <p:attrName>ppt_w</p:attrName>
                                        </p:attrNameLst>
                                      </p:cBhvr>
                                      <p:tavLst>
                                        <p:tav tm="0">
                                          <p:val>
                                            <p:fltVal val="0"/>
                                          </p:val>
                                        </p:tav>
                                        <p:tav tm="100000">
                                          <p:val>
                                            <p:strVal val="#ppt_w"/>
                                          </p:val>
                                        </p:tav>
                                      </p:tavLst>
                                    </p:anim>
                                    <p:anim calcmode="lin" valueType="num">
                                      <p:cBhvr>
                                        <p:cTn id="30" dur="500" fill="hold"/>
                                        <p:tgtEl>
                                          <p:spTgt spid="7195"/>
                                        </p:tgtEl>
                                        <p:attrNameLst>
                                          <p:attrName>ppt_h</p:attrName>
                                        </p:attrNameLst>
                                      </p:cBhvr>
                                      <p:tavLst>
                                        <p:tav tm="0">
                                          <p:val>
                                            <p:strVal val="#ppt_h"/>
                                          </p:val>
                                        </p:tav>
                                        <p:tav tm="100000">
                                          <p:val>
                                            <p:strVal val="#ppt_h"/>
                                          </p:val>
                                        </p:tav>
                                      </p:tavLst>
                                    </p:anim>
                                  </p:childTnLst>
                                </p:cTn>
                              </p:par>
                              <p:par>
                                <p:cTn id="31" presetID="17" presetClass="entr" presetSubtype="10" fill="hold" nodeType="withEffect">
                                  <p:stCondLst>
                                    <p:cond delay="0"/>
                                  </p:stCondLst>
                                  <p:childTnLst>
                                    <p:set>
                                      <p:cBhvr>
                                        <p:cTn id="32" dur="1" fill="hold">
                                          <p:stCondLst>
                                            <p:cond delay="0"/>
                                          </p:stCondLst>
                                        </p:cTn>
                                        <p:tgtEl>
                                          <p:spTgt spid="7190"/>
                                        </p:tgtEl>
                                        <p:attrNameLst>
                                          <p:attrName>style.visibility</p:attrName>
                                        </p:attrNameLst>
                                      </p:cBhvr>
                                      <p:to>
                                        <p:strVal val="visible"/>
                                      </p:to>
                                    </p:set>
                                    <p:anim calcmode="lin" valueType="num">
                                      <p:cBhvr>
                                        <p:cTn id="33" dur="500" fill="hold"/>
                                        <p:tgtEl>
                                          <p:spTgt spid="7190"/>
                                        </p:tgtEl>
                                        <p:attrNameLst>
                                          <p:attrName>ppt_w</p:attrName>
                                        </p:attrNameLst>
                                      </p:cBhvr>
                                      <p:tavLst>
                                        <p:tav tm="0">
                                          <p:val>
                                            <p:fltVal val="0"/>
                                          </p:val>
                                        </p:tav>
                                        <p:tav tm="100000">
                                          <p:val>
                                            <p:strVal val="#ppt_w"/>
                                          </p:val>
                                        </p:tav>
                                      </p:tavLst>
                                    </p:anim>
                                    <p:anim calcmode="lin" valueType="num">
                                      <p:cBhvr>
                                        <p:cTn id="34" dur="500" fill="hold"/>
                                        <p:tgtEl>
                                          <p:spTgt spid="7190"/>
                                        </p:tgtEl>
                                        <p:attrNameLst>
                                          <p:attrName>ppt_h</p:attrName>
                                        </p:attrNameLst>
                                      </p:cBhvr>
                                      <p:tavLst>
                                        <p:tav tm="0">
                                          <p:val>
                                            <p:strVal val="#ppt_h"/>
                                          </p:val>
                                        </p:tav>
                                        <p:tav tm="100000">
                                          <p:val>
                                            <p:strVal val="#ppt_h"/>
                                          </p:val>
                                        </p:tav>
                                      </p:tavLst>
                                    </p:anim>
                                  </p:childTnLst>
                                </p:cTn>
                              </p:par>
                              <p:par>
                                <p:cTn id="35" presetID="17" presetClass="entr" presetSubtype="10" fill="hold" grpId="0" nodeType="withEffect">
                                  <p:stCondLst>
                                    <p:cond delay="0"/>
                                  </p:stCondLst>
                                  <p:childTnLst>
                                    <p:set>
                                      <p:cBhvr>
                                        <p:cTn id="36" dur="1" fill="hold">
                                          <p:stCondLst>
                                            <p:cond delay="0"/>
                                          </p:stCondLst>
                                        </p:cTn>
                                        <p:tgtEl>
                                          <p:spTgt spid="7196"/>
                                        </p:tgtEl>
                                        <p:attrNameLst>
                                          <p:attrName>style.visibility</p:attrName>
                                        </p:attrNameLst>
                                      </p:cBhvr>
                                      <p:to>
                                        <p:strVal val="visible"/>
                                      </p:to>
                                    </p:set>
                                    <p:anim calcmode="lin" valueType="num">
                                      <p:cBhvr>
                                        <p:cTn id="37" dur="500" fill="hold"/>
                                        <p:tgtEl>
                                          <p:spTgt spid="7196"/>
                                        </p:tgtEl>
                                        <p:attrNameLst>
                                          <p:attrName>ppt_w</p:attrName>
                                        </p:attrNameLst>
                                      </p:cBhvr>
                                      <p:tavLst>
                                        <p:tav tm="0">
                                          <p:val>
                                            <p:fltVal val="0"/>
                                          </p:val>
                                        </p:tav>
                                        <p:tav tm="100000">
                                          <p:val>
                                            <p:strVal val="#ppt_w"/>
                                          </p:val>
                                        </p:tav>
                                      </p:tavLst>
                                    </p:anim>
                                    <p:anim calcmode="lin" valueType="num">
                                      <p:cBhvr>
                                        <p:cTn id="38" dur="500" fill="hold"/>
                                        <p:tgtEl>
                                          <p:spTgt spid="7196"/>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nodeType="clickEffect">
                                  <p:stCondLst>
                                    <p:cond delay="0"/>
                                  </p:stCondLst>
                                  <p:childTnLst>
                                    <p:set>
                                      <p:cBhvr>
                                        <p:cTn id="42" dur="1" fill="hold">
                                          <p:stCondLst>
                                            <p:cond delay="0"/>
                                          </p:stCondLst>
                                        </p:cTn>
                                        <p:tgtEl>
                                          <p:spTgt spid="7180"/>
                                        </p:tgtEl>
                                        <p:attrNameLst>
                                          <p:attrName>style.visibility</p:attrName>
                                        </p:attrNameLst>
                                      </p:cBhvr>
                                      <p:to>
                                        <p:strVal val="visible"/>
                                      </p:to>
                                    </p:set>
                                    <p:anim calcmode="lin" valueType="num">
                                      <p:cBhvr>
                                        <p:cTn id="43" dur="500" fill="hold"/>
                                        <p:tgtEl>
                                          <p:spTgt spid="7180"/>
                                        </p:tgtEl>
                                        <p:attrNameLst>
                                          <p:attrName>ppt_w</p:attrName>
                                        </p:attrNameLst>
                                      </p:cBhvr>
                                      <p:tavLst>
                                        <p:tav tm="0">
                                          <p:val>
                                            <p:fltVal val="0"/>
                                          </p:val>
                                        </p:tav>
                                        <p:tav tm="100000">
                                          <p:val>
                                            <p:strVal val="#ppt_w"/>
                                          </p:val>
                                        </p:tav>
                                      </p:tavLst>
                                    </p:anim>
                                    <p:anim calcmode="lin" valueType="num">
                                      <p:cBhvr>
                                        <p:cTn id="44" dur="500" fill="hold"/>
                                        <p:tgtEl>
                                          <p:spTgt spid="7180"/>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7186"/>
                                        </p:tgtEl>
                                        <p:attrNameLst>
                                          <p:attrName>style.visibility</p:attrName>
                                        </p:attrNameLst>
                                      </p:cBhvr>
                                      <p:to>
                                        <p:strVal val="visible"/>
                                      </p:to>
                                    </p:set>
                                    <p:anim calcmode="lin" valueType="num">
                                      <p:cBhvr>
                                        <p:cTn id="47" dur="500" fill="hold"/>
                                        <p:tgtEl>
                                          <p:spTgt spid="7186"/>
                                        </p:tgtEl>
                                        <p:attrNameLst>
                                          <p:attrName>ppt_w</p:attrName>
                                        </p:attrNameLst>
                                      </p:cBhvr>
                                      <p:tavLst>
                                        <p:tav tm="0">
                                          <p:val>
                                            <p:fltVal val="0"/>
                                          </p:val>
                                        </p:tav>
                                        <p:tav tm="100000">
                                          <p:val>
                                            <p:strVal val="#ppt_w"/>
                                          </p:val>
                                        </p:tav>
                                      </p:tavLst>
                                    </p:anim>
                                    <p:anim calcmode="lin" valueType="num">
                                      <p:cBhvr>
                                        <p:cTn id="48" dur="500" fill="hold"/>
                                        <p:tgtEl>
                                          <p:spTgt spid="7186"/>
                                        </p:tgtEl>
                                        <p:attrNameLst>
                                          <p:attrName>ppt_h</p:attrName>
                                        </p:attrNameLst>
                                      </p:cBhvr>
                                      <p:tavLst>
                                        <p:tav tm="0">
                                          <p:val>
                                            <p:strVal val="#ppt_h"/>
                                          </p:val>
                                        </p:tav>
                                        <p:tav tm="100000">
                                          <p:val>
                                            <p:strVal val="#ppt_h"/>
                                          </p:val>
                                        </p:tav>
                                      </p:tavLst>
                                    </p:anim>
                                  </p:childTnLst>
                                </p:cTn>
                              </p:par>
                              <p:par>
                                <p:cTn id="49" presetID="17" presetClass="entr" presetSubtype="10" fill="hold" nodeType="withEffect">
                                  <p:stCondLst>
                                    <p:cond delay="0"/>
                                  </p:stCondLst>
                                  <p:childTnLst>
                                    <p:set>
                                      <p:cBhvr>
                                        <p:cTn id="50" dur="1" fill="hold">
                                          <p:stCondLst>
                                            <p:cond delay="0"/>
                                          </p:stCondLst>
                                        </p:cTn>
                                        <p:tgtEl>
                                          <p:spTgt spid="7181"/>
                                        </p:tgtEl>
                                        <p:attrNameLst>
                                          <p:attrName>style.visibility</p:attrName>
                                        </p:attrNameLst>
                                      </p:cBhvr>
                                      <p:to>
                                        <p:strVal val="visible"/>
                                      </p:to>
                                    </p:set>
                                    <p:anim calcmode="lin" valueType="num">
                                      <p:cBhvr>
                                        <p:cTn id="51" dur="500" fill="hold"/>
                                        <p:tgtEl>
                                          <p:spTgt spid="7181"/>
                                        </p:tgtEl>
                                        <p:attrNameLst>
                                          <p:attrName>ppt_w</p:attrName>
                                        </p:attrNameLst>
                                      </p:cBhvr>
                                      <p:tavLst>
                                        <p:tav tm="0">
                                          <p:val>
                                            <p:fltVal val="0"/>
                                          </p:val>
                                        </p:tav>
                                        <p:tav tm="100000">
                                          <p:val>
                                            <p:strVal val="#ppt_w"/>
                                          </p:val>
                                        </p:tav>
                                      </p:tavLst>
                                    </p:anim>
                                    <p:anim calcmode="lin" valueType="num">
                                      <p:cBhvr>
                                        <p:cTn id="52" dur="500" fill="hold"/>
                                        <p:tgtEl>
                                          <p:spTgt spid="7181"/>
                                        </p:tgtEl>
                                        <p:attrNameLst>
                                          <p:attrName>ppt_h</p:attrName>
                                        </p:attrNameLst>
                                      </p:cBhvr>
                                      <p:tavLst>
                                        <p:tav tm="0">
                                          <p:val>
                                            <p:strVal val="#ppt_h"/>
                                          </p:val>
                                        </p:tav>
                                        <p:tav tm="100000">
                                          <p:val>
                                            <p:strVal val="#ppt_h"/>
                                          </p:val>
                                        </p:tav>
                                      </p:tavLst>
                                    </p:anim>
                                  </p:childTnLst>
                                </p:cTn>
                              </p:par>
                              <p:par>
                                <p:cTn id="53" presetID="17" presetClass="entr" presetSubtype="10" fill="hold" grpId="0" nodeType="withEffect">
                                  <p:stCondLst>
                                    <p:cond delay="0"/>
                                  </p:stCondLst>
                                  <p:childTnLst>
                                    <p:set>
                                      <p:cBhvr>
                                        <p:cTn id="54" dur="1" fill="hold">
                                          <p:stCondLst>
                                            <p:cond delay="0"/>
                                          </p:stCondLst>
                                        </p:cTn>
                                        <p:tgtEl>
                                          <p:spTgt spid="7187"/>
                                        </p:tgtEl>
                                        <p:attrNameLst>
                                          <p:attrName>style.visibility</p:attrName>
                                        </p:attrNameLst>
                                      </p:cBhvr>
                                      <p:to>
                                        <p:strVal val="visible"/>
                                      </p:to>
                                    </p:set>
                                    <p:anim calcmode="lin" valueType="num">
                                      <p:cBhvr>
                                        <p:cTn id="55" dur="500" fill="hold"/>
                                        <p:tgtEl>
                                          <p:spTgt spid="7187"/>
                                        </p:tgtEl>
                                        <p:attrNameLst>
                                          <p:attrName>ppt_w</p:attrName>
                                        </p:attrNameLst>
                                      </p:cBhvr>
                                      <p:tavLst>
                                        <p:tav tm="0">
                                          <p:val>
                                            <p:fltVal val="0"/>
                                          </p:val>
                                        </p:tav>
                                        <p:tav tm="100000">
                                          <p:val>
                                            <p:strVal val="#ppt_w"/>
                                          </p:val>
                                        </p:tav>
                                      </p:tavLst>
                                    </p:anim>
                                    <p:anim calcmode="lin" valueType="num">
                                      <p:cBhvr>
                                        <p:cTn id="56" dur="500" fill="hold"/>
                                        <p:tgtEl>
                                          <p:spTgt spid="718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P spid="7179" grpId="0"/>
      <p:bldP spid="7186" grpId="0"/>
      <p:bldP spid="7187" grpId="0"/>
      <p:bldP spid="7188" grpId="0" animBg="1"/>
      <p:bldP spid="7195" grpId="0"/>
      <p:bldP spid="719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文本框 25601"/>
          <p:cNvSpPr txBox="1"/>
          <p:nvPr/>
        </p:nvSpPr>
        <p:spPr>
          <a:xfrm>
            <a:off x="179388" y="65088"/>
            <a:ext cx="8713787" cy="519112"/>
          </a:xfrm>
          <a:prstGeom prst="rect">
            <a:avLst/>
          </a:prstGeom>
          <a:noFill/>
          <a:ln w="9525">
            <a:noFill/>
          </a:ln>
        </p:spPr>
        <p:txBody>
          <a:bodyPr>
            <a:spAutoFit/>
          </a:bodyPr>
          <a:lstStyle/>
          <a:p>
            <a:pPr lvl="0" algn="ctr" eaLnBrk="1" hangingPunct="1"/>
            <a:r>
              <a:rPr lang="zh-CN" altLang="en-US" sz="2800" b="1" i="0" dirty="0">
                <a:solidFill>
                  <a:schemeClr val="bg1"/>
                </a:solidFill>
                <a:latin typeface="+mn-lt"/>
                <a:ea typeface="+mn-ea"/>
                <a:cs typeface="+mn-ea"/>
                <a:sym typeface="+mn-lt"/>
              </a:rPr>
              <a:t>广西壮族自治区职业病防治研究院</a:t>
            </a:r>
            <a:r>
              <a:rPr lang="en-US" altLang="x-none" sz="2800" b="1" i="0" dirty="0">
                <a:solidFill>
                  <a:schemeClr val="bg1"/>
                </a:solidFill>
                <a:latin typeface="+mn-lt"/>
                <a:ea typeface="+mn-ea"/>
                <a:cs typeface="+mn-ea"/>
                <a:sym typeface="+mn-lt"/>
              </a:rPr>
              <a:t>——</a:t>
            </a:r>
            <a:r>
              <a:rPr lang="zh-CN" altLang="en-US" sz="2800" b="1" i="0" dirty="0">
                <a:solidFill>
                  <a:schemeClr val="bg1"/>
                </a:solidFill>
                <a:latin typeface="+mn-lt"/>
                <a:ea typeface="+mn-ea"/>
                <a:cs typeface="+mn-ea"/>
                <a:sym typeface="+mn-lt"/>
              </a:rPr>
              <a:t>柳州钢铁集团 </a:t>
            </a:r>
            <a:endParaRPr lang="zh-CN" altLang="en-US" sz="2800" b="1" i="0" dirty="0">
              <a:solidFill>
                <a:schemeClr val="bg1"/>
              </a:solidFill>
              <a:latin typeface="+mn-lt"/>
              <a:ea typeface="+mn-ea"/>
              <a:cs typeface="+mn-ea"/>
              <a:sym typeface="+mn-lt"/>
            </a:endParaRPr>
          </a:p>
        </p:txBody>
      </p:sp>
      <p:sp>
        <p:nvSpPr>
          <p:cNvPr id="25603" name="矩形 25602"/>
          <p:cNvSpPr/>
          <p:nvPr/>
        </p:nvSpPr>
        <p:spPr>
          <a:xfrm>
            <a:off x="539750" y="836613"/>
            <a:ext cx="7848600" cy="457200"/>
          </a:xfrm>
          <a:prstGeom prst="rect">
            <a:avLst/>
          </a:prstGeom>
          <a:noFill/>
          <a:ln w="9525">
            <a:noFill/>
          </a:ln>
        </p:spPr>
        <p:txBody>
          <a:bodyPr>
            <a:spAutoFit/>
          </a:bodyPr>
          <a:lstStyle/>
          <a:p>
            <a:pPr lvl="0" eaLnBrk="1" hangingPunct="1"/>
            <a:endParaRPr lang="zh-CN" altLang="en-US" sz="2400" b="1" i="0" dirty="0">
              <a:latin typeface="+mn-lt"/>
              <a:ea typeface="+mn-ea"/>
              <a:cs typeface="+mn-ea"/>
              <a:sym typeface="+mn-lt"/>
            </a:endParaRPr>
          </a:p>
        </p:txBody>
      </p:sp>
      <p:sp>
        <p:nvSpPr>
          <p:cNvPr id="25604" name="矩形 25603"/>
          <p:cNvSpPr/>
          <p:nvPr/>
        </p:nvSpPr>
        <p:spPr>
          <a:xfrm>
            <a:off x="180975" y="981075"/>
            <a:ext cx="8856663" cy="3749675"/>
          </a:xfrm>
          <a:prstGeom prst="rect">
            <a:avLst/>
          </a:prstGeom>
          <a:noFill/>
          <a:ln w="9525">
            <a:noFill/>
          </a:ln>
        </p:spPr>
        <p:txBody>
          <a:bodyPr wrap="square">
            <a:spAutoFit/>
          </a:bodyPr>
          <a:lstStyle/>
          <a:p>
            <a:pPr lvl="0" eaLnBrk="1" hangingPunct="1"/>
            <a:r>
              <a:rPr lang="zh-CN" altLang="en-US" sz="2400" i="0" dirty="0">
                <a:latin typeface="+mn-lt"/>
                <a:ea typeface="+mn-ea"/>
                <a:cs typeface="+mn-ea"/>
                <a:sym typeface="+mn-lt"/>
              </a:rPr>
              <a:t>    本次调查结果提示我们</a:t>
            </a:r>
            <a:r>
              <a:rPr lang="en-US" altLang="x-none" sz="2400" i="0" dirty="0">
                <a:latin typeface="+mn-lt"/>
                <a:ea typeface="+mn-ea"/>
                <a:cs typeface="+mn-ea"/>
                <a:sym typeface="+mn-lt"/>
              </a:rPr>
              <a:t>, </a:t>
            </a:r>
            <a:r>
              <a:rPr lang="zh-CN" altLang="en-US" sz="2400" i="0" dirty="0">
                <a:latin typeface="+mn-lt"/>
                <a:ea typeface="+mn-ea"/>
                <a:cs typeface="+mn-ea"/>
                <a:sym typeface="+mn-lt"/>
              </a:rPr>
              <a:t>高温环境能引起机体出现生理和病理改变</a:t>
            </a:r>
            <a:r>
              <a:rPr lang="en-US" altLang="x-none" sz="2400" i="0" dirty="0">
                <a:latin typeface="+mn-lt"/>
                <a:ea typeface="+mn-ea"/>
                <a:cs typeface="+mn-ea"/>
                <a:sym typeface="+mn-lt"/>
              </a:rPr>
              <a:t>, </a:t>
            </a:r>
            <a:r>
              <a:rPr lang="zh-CN" altLang="en-US" sz="2400" i="0" dirty="0">
                <a:latin typeface="+mn-lt"/>
                <a:ea typeface="+mn-ea"/>
                <a:cs typeface="+mn-ea"/>
                <a:sym typeface="+mn-lt"/>
              </a:rPr>
              <a:t>对接触高温的炼钢工人的身体健康尤其是心脏功能有一定的影响</a:t>
            </a:r>
            <a:r>
              <a:rPr lang="en-US" altLang="x-none" sz="2400" i="0" dirty="0">
                <a:latin typeface="+mn-lt"/>
                <a:ea typeface="+mn-ea"/>
                <a:cs typeface="+mn-ea"/>
                <a:sym typeface="+mn-lt"/>
              </a:rPr>
              <a:t>, </a:t>
            </a:r>
            <a:r>
              <a:rPr lang="zh-CN" altLang="en-US" sz="2400" i="0" dirty="0">
                <a:latin typeface="+mn-lt"/>
                <a:ea typeface="+mn-ea"/>
                <a:cs typeface="+mn-ea"/>
                <a:sym typeface="+mn-lt"/>
              </a:rPr>
              <a:t>对长期接触高温的工人尤为明显。</a:t>
            </a:r>
            <a:endParaRPr lang="zh-CN" altLang="en-US" sz="2400" i="0" dirty="0">
              <a:latin typeface="+mn-lt"/>
              <a:ea typeface="+mn-ea"/>
              <a:cs typeface="+mn-ea"/>
              <a:sym typeface="+mn-lt"/>
            </a:endParaRPr>
          </a:p>
          <a:p>
            <a:pPr lvl="0" eaLnBrk="1" hangingPunct="1"/>
            <a:r>
              <a:rPr lang="zh-CN" altLang="en-US" sz="2400" i="0" dirty="0">
                <a:latin typeface="+mn-lt"/>
                <a:ea typeface="+mn-ea"/>
                <a:cs typeface="+mn-ea"/>
                <a:sym typeface="+mn-lt"/>
              </a:rPr>
              <a:t>    在此</a:t>
            </a:r>
            <a:r>
              <a:rPr lang="en-US" altLang="x-none" sz="2400" i="0" dirty="0">
                <a:latin typeface="+mn-lt"/>
                <a:ea typeface="+mn-ea"/>
                <a:cs typeface="+mn-ea"/>
                <a:sym typeface="+mn-lt"/>
              </a:rPr>
              <a:t>, </a:t>
            </a:r>
            <a:r>
              <a:rPr lang="zh-CN" altLang="en-US" sz="2400" i="0" dirty="0">
                <a:latin typeface="+mn-lt"/>
                <a:ea typeface="+mn-ea"/>
                <a:cs typeface="+mn-ea"/>
                <a:sym typeface="+mn-lt"/>
              </a:rPr>
              <a:t>我们建议将器质性心脏病</a:t>
            </a:r>
            <a:r>
              <a:rPr lang="en-US" altLang="x-none" sz="2400" i="0" dirty="0">
                <a:latin typeface="+mn-lt"/>
                <a:ea typeface="+mn-ea"/>
                <a:cs typeface="+mn-ea"/>
                <a:sym typeface="+mn-lt"/>
              </a:rPr>
              <a:t>(</a:t>
            </a:r>
            <a:r>
              <a:rPr lang="zh-CN" altLang="en-US" sz="2400" i="0" dirty="0">
                <a:latin typeface="+mn-lt"/>
                <a:ea typeface="+mn-ea"/>
                <a:cs typeface="+mn-ea"/>
                <a:sym typeface="+mn-lt"/>
              </a:rPr>
              <a:t>如心室肥大并劳损、严重心律失常者</a:t>
            </a:r>
            <a:r>
              <a:rPr lang="en-US" altLang="x-none" sz="2400" i="0" dirty="0">
                <a:latin typeface="+mn-lt"/>
                <a:ea typeface="+mn-ea"/>
                <a:cs typeface="+mn-ea"/>
                <a:sym typeface="+mn-lt"/>
              </a:rPr>
              <a:t>) </a:t>
            </a:r>
            <a:r>
              <a:rPr lang="zh-CN" altLang="en-US" sz="2400" i="0" dirty="0">
                <a:latin typeface="+mn-lt"/>
                <a:ea typeface="+mn-ea"/>
                <a:cs typeface="+mn-ea"/>
                <a:sym typeface="+mn-lt"/>
              </a:rPr>
              <a:t>列入国家</a:t>
            </a:r>
            <a:r>
              <a:rPr lang="en-US" altLang="x-none" sz="2400" i="0" dirty="0">
                <a:latin typeface="+mn-lt"/>
                <a:ea typeface="+mn-ea"/>
                <a:cs typeface="+mn-ea"/>
                <a:sym typeface="+mn-lt"/>
              </a:rPr>
              <a:t>《</a:t>
            </a:r>
            <a:r>
              <a:rPr lang="zh-CN" altLang="en-US" sz="2400" i="0" dirty="0">
                <a:latin typeface="+mn-lt"/>
                <a:ea typeface="+mn-ea"/>
                <a:cs typeface="+mn-ea"/>
                <a:sym typeface="+mn-lt"/>
              </a:rPr>
              <a:t>职业健康监护技术规范</a:t>
            </a:r>
            <a:r>
              <a:rPr lang="en-US" altLang="x-none" sz="2400" i="0" dirty="0">
                <a:latin typeface="+mn-lt"/>
                <a:ea typeface="+mn-ea"/>
                <a:cs typeface="+mn-ea"/>
                <a:sym typeface="+mn-lt"/>
              </a:rPr>
              <a:t>》</a:t>
            </a:r>
            <a:r>
              <a:rPr lang="zh-CN" altLang="en-US" sz="2400" i="0" dirty="0">
                <a:latin typeface="+mn-lt"/>
                <a:ea typeface="+mn-ea"/>
                <a:cs typeface="+mn-ea"/>
                <a:sym typeface="+mn-lt"/>
              </a:rPr>
              <a:t>中高温作业职业禁忌证范围。此外</a:t>
            </a:r>
            <a:r>
              <a:rPr lang="en-US" altLang="x-none" sz="2400" i="0" dirty="0">
                <a:latin typeface="+mn-lt"/>
                <a:ea typeface="+mn-ea"/>
                <a:cs typeface="+mn-ea"/>
                <a:sym typeface="+mn-lt"/>
              </a:rPr>
              <a:t>, </a:t>
            </a:r>
            <a:r>
              <a:rPr lang="zh-CN" altLang="en-US" sz="2400" i="0" dirty="0">
                <a:latin typeface="+mn-lt"/>
                <a:ea typeface="+mn-ea"/>
                <a:cs typeface="+mn-ea"/>
                <a:sym typeface="+mn-lt"/>
              </a:rPr>
              <a:t>在现有生产模式下</a:t>
            </a:r>
            <a:r>
              <a:rPr lang="en-US" altLang="x-none" sz="2400" i="0" dirty="0">
                <a:latin typeface="+mn-lt"/>
                <a:ea typeface="+mn-ea"/>
                <a:cs typeface="+mn-ea"/>
                <a:sym typeface="+mn-lt"/>
              </a:rPr>
              <a:t>, </a:t>
            </a:r>
            <a:r>
              <a:rPr lang="zh-CN" altLang="en-US" sz="2400" i="0" dirty="0">
                <a:latin typeface="+mn-lt"/>
                <a:ea typeface="+mn-ea"/>
                <a:cs typeface="+mn-ea"/>
                <a:sym typeface="+mn-lt"/>
              </a:rPr>
              <a:t>应尽可能改善高温工作环境气象条件并强化职业病危害因素的监督、监测</a:t>
            </a:r>
            <a:r>
              <a:rPr lang="en-US" altLang="x-none" sz="2400" i="0" dirty="0">
                <a:latin typeface="+mn-lt"/>
                <a:ea typeface="+mn-ea"/>
                <a:cs typeface="+mn-ea"/>
                <a:sym typeface="+mn-lt"/>
              </a:rPr>
              <a:t>, </a:t>
            </a:r>
            <a:r>
              <a:rPr lang="zh-CN" altLang="en-US" sz="2400" i="0" dirty="0">
                <a:latin typeface="+mn-lt"/>
                <a:ea typeface="+mn-ea"/>
                <a:cs typeface="+mn-ea"/>
                <a:sym typeface="+mn-lt"/>
              </a:rPr>
              <a:t>重视对高温作业工人的健康监护</a:t>
            </a:r>
            <a:r>
              <a:rPr lang="en-US" altLang="x-none" sz="2400" i="0" dirty="0">
                <a:latin typeface="+mn-lt"/>
                <a:ea typeface="+mn-ea"/>
                <a:cs typeface="+mn-ea"/>
                <a:sym typeface="+mn-lt"/>
              </a:rPr>
              <a:t>; </a:t>
            </a:r>
            <a:r>
              <a:rPr lang="zh-CN" altLang="en-US" sz="2400" i="0" dirty="0">
                <a:latin typeface="+mn-lt"/>
                <a:ea typeface="+mn-ea"/>
                <a:cs typeface="+mn-ea"/>
                <a:sym typeface="+mn-lt"/>
              </a:rPr>
              <a:t>促使企业改进生产工艺</a:t>
            </a:r>
            <a:r>
              <a:rPr lang="en-US" altLang="x-none" sz="2400" i="0" dirty="0">
                <a:latin typeface="+mn-lt"/>
                <a:ea typeface="+mn-ea"/>
                <a:cs typeface="+mn-ea"/>
                <a:sym typeface="+mn-lt"/>
              </a:rPr>
              <a:t>, </a:t>
            </a:r>
            <a:r>
              <a:rPr lang="zh-CN" altLang="en-US" sz="2400" i="0" dirty="0">
                <a:latin typeface="+mn-lt"/>
                <a:ea typeface="+mn-ea"/>
                <a:cs typeface="+mn-ea"/>
                <a:sym typeface="+mn-lt"/>
              </a:rPr>
              <a:t>设立空气调节工休场所</a:t>
            </a:r>
            <a:r>
              <a:rPr lang="en-US" altLang="x-none" sz="2400" i="0" dirty="0">
                <a:latin typeface="+mn-lt"/>
                <a:ea typeface="+mn-ea"/>
                <a:cs typeface="+mn-ea"/>
                <a:sym typeface="+mn-lt"/>
              </a:rPr>
              <a:t>, </a:t>
            </a:r>
            <a:r>
              <a:rPr lang="zh-CN" altLang="en-US" sz="2400" i="0" dirty="0">
                <a:latin typeface="+mn-lt"/>
                <a:ea typeface="+mn-ea"/>
                <a:cs typeface="+mn-ea"/>
                <a:sym typeface="+mn-lt"/>
              </a:rPr>
              <a:t>采取有效的防暑降温措施</a:t>
            </a:r>
            <a:r>
              <a:rPr lang="en-US" altLang="x-none" sz="2400" i="0" dirty="0">
                <a:latin typeface="+mn-lt"/>
                <a:ea typeface="+mn-ea"/>
                <a:cs typeface="+mn-ea"/>
                <a:sym typeface="+mn-lt"/>
              </a:rPr>
              <a:t>, </a:t>
            </a:r>
            <a:r>
              <a:rPr lang="zh-CN" altLang="en-US" sz="2400" i="0" dirty="0">
                <a:latin typeface="+mn-lt"/>
                <a:ea typeface="+mn-ea"/>
                <a:cs typeface="+mn-ea"/>
                <a:sym typeface="+mn-lt"/>
              </a:rPr>
              <a:t>减低劳动强度</a:t>
            </a:r>
            <a:r>
              <a:rPr lang="en-US" altLang="x-none" sz="2400" i="0" dirty="0">
                <a:latin typeface="+mn-lt"/>
                <a:ea typeface="+mn-ea"/>
                <a:cs typeface="+mn-ea"/>
                <a:sym typeface="+mn-lt"/>
              </a:rPr>
              <a:t>, </a:t>
            </a:r>
            <a:r>
              <a:rPr lang="zh-CN" altLang="en-US" sz="2400" i="0" dirty="0">
                <a:latin typeface="+mn-lt"/>
                <a:ea typeface="+mn-ea"/>
                <a:cs typeface="+mn-ea"/>
                <a:sym typeface="+mn-lt"/>
              </a:rPr>
              <a:t>以减少高温作业工人心脏过度负荷</a:t>
            </a:r>
            <a:r>
              <a:rPr lang="en-US" altLang="x-none" sz="2400" i="0" dirty="0">
                <a:latin typeface="+mn-lt"/>
                <a:ea typeface="+mn-ea"/>
                <a:cs typeface="+mn-ea"/>
                <a:sym typeface="+mn-lt"/>
              </a:rPr>
              <a:t>, </a:t>
            </a:r>
            <a:r>
              <a:rPr lang="zh-CN" altLang="en-US" sz="2400" i="0" dirty="0">
                <a:latin typeface="+mn-lt"/>
                <a:ea typeface="+mn-ea"/>
                <a:cs typeface="+mn-ea"/>
                <a:sym typeface="+mn-lt"/>
              </a:rPr>
              <a:t>确保从事高温作业工人的身心健康。</a:t>
            </a:r>
            <a:endParaRPr lang="zh-CN" altLang="en-US" sz="2400" i="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6625"/>
          <p:cNvSpPr>
            <a:spLocks noGrp="1"/>
          </p:cNvSpPr>
          <p:nvPr>
            <p:ph type="title"/>
          </p:nvPr>
        </p:nvSpPr>
        <p:spPr/>
        <p:txBody>
          <a:bodyPr anchor="ctr"/>
          <a:lstStyle/>
          <a:p>
            <a:pPr algn="ctr"/>
            <a:r>
              <a:rPr lang="zh-CN" altLang="en-US" sz="2800" b="1">
                <a:latin typeface="+mn-lt"/>
                <a:ea typeface="+mn-ea"/>
                <a:cs typeface="+mn-ea"/>
                <a:sym typeface="+mn-lt"/>
              </a:rPr>
              <a:t>高温对人体健康的影响 </a:t>
            </a:r>
            <a:endParaRPr lang="zh-CN" altLang="en-US" sz="2800" b="1">
              <a:latin typeface="+mn-lt"/>
              <a:ea typeface="+mn-ea"/>
              <a:cs typeface="+mn-ea"/>
              <a:sym typeface="+mn-lt"/>
            </a:endParaRPr>
          </a:p>
        </p:txBody>
      </p:sp>
      <p:grpSp>
        <p:nvGrpSpPr>
          <p:cNvPr id="26627" name="组合 26626"/>
          <p:cNvGrpSpPr/>
          <p:nvPr/>
        </p:nvGrpSpPr>
        <p:grpSpPr>
          <a:xfrm>
            <a:off x="1333500" y="1484313"/>
            <a:ext cx="6910388" cy="973137"/>
            <a:chOff x="0" y="0"/>
            <a:chExt cx="4353" cy="613"/>
          </a:xfrm>
        </p:grpSpPr>
        <p:sp>
          <p:nvSpPr>
            <p:cNvPr id="26628" name="五边形 26627"/>
            <p:cNvSpPr/>
            <p:nvPr/>
          </p:nvSpPr>
          <p:spPr>
            <a:xfrm>
              <a:off x="2063" y="0"/>
              <a:ext cx="2290" cy="613"/>
            </a:xfrm>
            <a:prstGeom prst="homePlate">
              <a:avLst>
                <a:gd name="adj" fmla="val 20304"/>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6629" name="五边形 26628"/>
            <p:cNvSpPr/>
            <p:nvPr/>
          </p:nvSpPr>
          <p:spPr>
            <a:xfrm>
              <a:off x="0" y="0"/>
              <a:ext cx="2562" cy="613"/>
            </a:xfrm>
            <a:prstGeom prst="homePlate">
              <a:avLst>
                <a:gd name="adj" fmla="val 22716"/>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6630" name="组合 26629"/>
          <p:cNvGrpSpPr/>
          <p:nvPr/>
        </p:nvGrpSpPr>
        <p:grpSpPr>
          <a:xfrm>
            <a:off x="900113" y="1341438"/>
            <a:ext cx="1298575" cy="1266825"/>
            <a:chOff x="0" y="0"/>
            <a:chExt cx="1042" cy="1019"/>
          </a:xfrm>
        </p:grpSpPr>
        <p:grpSp>
          <p:nvGrpSpPr>
            <p:cNvPr id="26631" name="组合 26630"/>
            <p:cNvGrpSpPr/>
            <p:nvPr/>
          </p:nvGrpSpPr>
          <p:grpSpPr>
            <a:xfrm>
              <a:off x="0" y="0"/>
              <a:ext cx="1042" cy="1019"/>
              <a:chOff x="0" y="0"/>
              <a:chExt cx="1042" cy="1019"/>
            </a:xfrm>
          </p:grpSpPr>
          <p:pic>
            <p:nvPicPr>
              <p:cNvPr id="26632" name="图片 26631"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6633" name="椭圆 26632"/>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6634" name="图片 26633"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6635" name="矩形 26634"/>
          <p:cNvSpPr/>
          <p:nvPr/>
        </p:nvSpPr>
        <p:spPr>
          <a:xfrm>
            <a:off x="2195513" y="1557338"/>
            <a:ext cx="5778500" cy="793750"/>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人体保持着恒定的体温（</a:t>
            </a:r>
            <a:r>
              <a:rPr lang="en-US" altLang="x-none" sz="1400" i="0" dirty="0">
                <a:latin typeface="+mn-lt"/>
                <a:ea typeface="+mn-ea"/>
                <a:cs typeface="+mn-ea"/>
                <a:sym typeface="+mn-lt"/>
              </a:rPr>
              <a:t>37℃</a:t>
            </a:r>
            <a:r>
              <a:rPr lang="zh-CN" altLang="en-US" sz="1400" i="0" dirty="0">
                <a:latin typeface="+mn-lt"/>
                <a:ea typeface="+mn-ea"/>
                <a:cs typeface="+mn-ea"/>
                <a:sym typeface="+mn-lt"/>
              </a:rPr>
              <a:t>），对于维持正常的代谢和生理功能都十分重要。但在高温、强辐射和高气湿环境中作业时，劳动者自身的散热只能靠蒸发来完成、甚至受到阻碍，严重影响身体的热平衡。</a:t>
            </a:r>
            <a:r>
              <a:rPr lang="zh-CN" altLang="en-US" dirty="0">
                <a:latin typeface="+mn-lt"/>
                <a:ea typeface="+mn-ea"/>
                <a:cs typeface="+mn-ea"/>
                <a:sym typeface="+mn-lt"/>
              </a:rPr>
              <a:t> </a:t>
            </a:r>
            <a:endParaRPr lang="zh-CN" altLang="en-US" dirty="0">
              <a:latin typeface="+mn-lt"/>
              <a:ea typeface="+mn-ea"/>
              <a:cs typeface="+mn-ea"/>
              <a:sym typeface="+mn-lt"/>
            </a:endParaRPr>
          </a:p>
        </p:txBody>
      </p:sp>
      <p:sp>
        <p:nvSpPr>
          <p:cNvPr id="26636" name="矩形 26635"/>
          <p:cNvSpPr/>
          <p:nvPr/>
        </p:nvSpPr>
        <p:spPr>
          <a:xfrm>
            <a:off x="1042988" y="1628775"/>
            <a:ext cx="1057275" cy="581025"/>
          </a:xfrm>
          <a:prstGeom prst="rect">
            <a:avLst/>
          </a:prstGeom>
          <a:noFill/>
          <a:ln w="9525">
            <a:noFill/>
          </a:ln>
        </p:spPr>
        <p:txBody>
          <a:bodyPr>
            <a:spAutoFit/>
          </a:bodyPr>
          <a:lstStyle/>
          <a:p>
            <a:pPr lvl="0" algn="ctr" eaLnBrk="1" hangingPunct="1"/>
            <a:r>
              <a:rPr lang="zh-CN" altLang="en-US" sz="1600" i="0" dirty="0">
                <a:solidFill>
                  <a:srgbClr val="FFFFFF"/>
                </a:solidFill>
                <a:latin typeface="+mn-lt"/>
                <a:ea typeface="+mn-ea"/>
                <a:cs typeface="+mn-ea"/>
                <a:sym typeface="+mn-lt"/>
              </a:rPr>
              <a:t>人体的</a:t>
            </a:r>
            <a:endParaRPr lang="zh-CN" altLang="en-US" sz="1600" i="0" dirty="0">
              <a:solidFill>
                <a:srgbClr val="FFFFFF"/>
              </a:solidFill>
              <a:latin typeface="+mn-lt"/>
              <a:ea typeface="+mn-ea"/>
              <a:cs typeface="+mn-ea"/>
              <a:sym typeface="+mn-lt"/>
            </a:endParaRPr>
          </a:p>
          <a:p>
            <a:pPr lvl="0" algn="ctr" eaLnBrk="1" hangingPunct="1"/>
            <a:r>
              <a:rPr lang="zh-CN" altLang="en-US" sz="1600" i="0" dirty="0">
                <a:solidFill>
                  <a:srgbClr val="FFFFFF"/>
                </a:solidFill>
                <a:latin typeface="+mn-lt"/>
                <a:ea typeface="+mn-ea"/>
                <a:cs typeface="+mn-ea"/>
                <a:sym typeface="+mn-lt"/>
              </a:rPr>
              <a:t>热平衡</a:t>
            </a:r>
            <a:endParaRPr lang="zh-CN" altLang="en-US" sz="1600" i="0" dirty="0">
              <a:solidFill>
                <a:srgbClr val="FFFFFF"/>
              </a:solidFill>
              <a:latin typeface="+mn-lt"/>
              <a:ea typeface="+mn-ea"/>
              <a:cs typeface="+mn-ea"/>
              <a:sym typeface="+mn-lt"/>
            </a:endParaRPr>
          </a:p>
        </p:txBody>
      </p:sp>
      <p:sp>
        <p:nvSpPr>
          <p:cNvPr id="26637" name="椭圆 26636"/>
          <p:cNvSpPr/>
          <p:nvPr/>
        </p:nvSpPr>
        <p:spPr>
          <a:xfrm>
            <a:off x="1114425" y="2593975"/>
            <a:ext cx="936625" cy="139700"/>
          </a:xfrm>
          <a:prstGeom prst="ellipse">
            <a:avLst/>
          </a:prstGeom>
          <a:gradFill rotWithShape="1">
            <a:gsLst>
              <a:gs pos="0">
                <a:schemeClr val="accent1"/>
              </a:gs>
              <a:gs pos="100000">
                <a:schemeClr val="bg2">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grpSp>
        <p:nvGrpSpPr>
          <p:cNvPr id="26638" name="组合 26637"/>
          <p:cNvGrpSpPr/>
          <p:nvPr/>
        </p:nvGrpSpPr>
        <p:grpSpPr>
          <a:xfrm>
            <a:off x="1333500" y="2997200"/>
            <a:ext cx="6910388" cy="1030288"/>
            <a:chOff x="0" y="0"/>
            <a:chExt cx="4353" cy="649"/>
          </a:xfrm>
        </p:grpSpPr>
        <p:sp>
          <p:nvSpPr>
            <p:cNvPr id="26639" name="五边形 26638"/>
            <p:cNvSpPr/>
            <p:nvPr/>
          </p:nvSpPr>
          <p:spPr>
            <a:xfrm>
              <a:off x="2063" y="0"/>
              <a:ext cx="2290" cy="649"/>
            </a:xfrm>
            <a:prstGeom prst="homePlate">
              <a:avLst>
                <a:gd name="adj" fmla="val 19178"/>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6640" name="五边形 26639"/>
            <p:cNvSpPr/>
            <p:nvPr/>
          </p:nvSpPr>
          <p:spPr>
            <a:xfrm>
              <a:off x="0" y="0"/>
              <a:ext cx="2562" cy="649"/>
            </a:xfrm>
            <a:prstGeom prst="homePlate">
              <a:avLst>
                <a:gd name="adj" fmla="val 21456"/>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6641" name="组合 26640"/>
          <p:cNvGrpSpPr/>
          <p:nvPr/>
        </p:nvGrpSpPr>
        <p:grpSpPr>
          <a:xfrm>
            <a:off x="900113" y="2924175"/>
            <a:ext cx="1298575" cy="1266825"/>
            <a:chOff x="0" y="0"/>
            <a:chExt cx="1042" cy="1019"/>
          </a:xfrm>
        </p:grpSpPr>
        <p:grpSp>
          <p:nvGrpSpPr>
            <p:cNvPr id="26642" name="组合 26641"/>
            <p:cNvGrpSpPr/>
            <p:nvPr/>
          </p:nvGrpSpPr>
          <p:grpSpPr>
            <a:xfrm>
              <a:off x="0" y="0"/>
              <a:ext cx="1042" cy="1019"/>
              <a:chOff x="0" y="0"/>
              <a:chExt cx="1042" cy="1019"/>
            </a:xfrm>
          </p:grpSpPr>
          <p:pic>
            <p:nvPicPr>
              <p:cNvPr id="26643" name="图片 26642"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6644" name="椭圆 26643"/>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6645" name="图片 26644"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6646" name="矩形 26645"/>
          <p:cNvSpPr/>
          <p:nvPr/>
        </p:nvSpPr>
        <p:spPr>
          <a:xfrm>
            <a:off x="2124075" y="3068638"/>
            <a:ext cx="5778500" cy="866775"/>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在炎热季节，正常人每天出汗量为</a:t>
            </a:r>
            <a:r>
              <a:rPr lang="en-US" altLang="x-none" sz="1400" i="0" dirty="0">
                <a:latin typeface="+mn-lt"/>
                <a:ea typeface="+mn-ea"/>
                <a:cs typeface="+mn-ea"/>
                <a:sym typeface="+mn-lt"/>
              </a:rPr>
              <a:t>l</a:t>
            </a:r>
            <a:r>
              <a:rPr lang="zh-CN" altLang="en-US" sz="1400" i="0" dirty="0">
                <a:latin typeface="+mn-lt"/>
                <a:ea typeface="+mn-ea"/>
                <a:cs typeface="+mn-ea"/>
                <a:sym typeface="+mn-lt"/>
              </a:rPr>
              <a:t>升，而在高温下从事体力劳动，排汗量大大增加，每天平均达</a:t>
            </a:r>
            <a:r>
              <a:rPr lang="en-US" altLang="x-none" sz="1400" i="0" dirty="0">
                <a:latin typeface="+mn-lt"/>
                <a:ea typeface="+mn-ea"/>
                <a:cs typeface="+mn-ea"/>
                <a:sym typeface="+mn-lt"/>
              </a:rPr>
              <a:t>3</a:t>
            </a:r>
            <a:r>
              <a:rPr lang="zh-CN" altLang="en-US" sz="1400" i="0" dirty="0">
                <a:latin typeface="+mn-lt"/>
                <a:ea typeface="+mn-ea"/>
                <a:cs typeface="+mn-ea"/>
                <a:sym typeface="+mn-lt"/>
              </a:rPr>
              <a:t>升～</a:t>
            </a:r>
            <a:r>
              <a:rPr lang="en-US" altLang="x-none" sz="1400" i="0" dirty="0">
                <a:latin typeface="+mn-lt"/>
                <a:ea typeface="+mn-ea"/>
                <a:cs typeface="+mn-ea"/>
                <a:sym typeface="+mn-lt"/>
              </a:rPr>
              <a:t>8</a:t>
            </a:r>
            <a:r>
              <a:rPr lang="zh-CN" altLang="en-US" sz="1400" i="0" dirty="0">
                <a:latin typeface="+mn-lt"/>
                <a:ea typeface="+mn-ea"/>
                <a:cs typeface="+mn-ea"/>
                <a:sym typeface="+mn-lt"/>
              </a:rPr>
              <a:t>升。当水分丧失达到体重的</a:t>
            </a:r>
            <a:r>
              <a:rPr lang="en-US" altLang="x-none" sz="1400" i="0" dirty="0">
                <a:latin typeface="+mn-lt"/>
                <a:ea typeface="+mn-ea"/>
                <a:cs typeface="+mn-ea"/>
                <a:sym typeface="+mn-lt"/>
              </a:rPr>
              <a:t>5</a:t>
            </a:r>
            <a:r>
              <a:rPr lang="zh-CN" altLang="en-US" sz="1400" i="0" dirty="0">
                <a:latin typeface="+mn-lt"/>
                <a:ea typeface="+mn-ea"/>
                <a:cs typeface="+mn-ea"/>
                <a:sym typeface="+mn-lt"/>
              </a:rPr>
              <a:t>％</a:t>
            </a:r>
            <a:r>
              <a:rPr lang="en-US" altLang="x-none" sz="1400" i="0" dirty="0">
                <a:latin typeface="+mn-lt"/>
                <a:ea typeface="+mn-ea"/>
                <a:cs typeface="+mn-ea"/>
                <a:sym typeface="+mn-lt"/>
              </a:rPr>
              <a:t>—8</a:t>
            </a:r>
            <a:r>
              <a:rPr lang="zh-CN" altLang="en-US" sz="1400" i="0" dirty="0">
                <a:latin typeface="+mn-lt"/>
                <a:ea typeface="+mn-ea"/>
                <a:cs typeface="+mn-ea"/>
                <a:sym typeface="+mn-lt"/>
              </a:rPr>
              <a:t>％，而未能及时得到补充时，可能出现无力、口渴、尿少、脉搏增快、体温升高、水盐平衡失调等症状，使工作效率降低。</a:t>
            </a:r>
            <a:r>
              <a:rPr lang="zh-CN" altLang="en-US" sz="1400" dirty="0">
                <a:latin typeface="+mn-lt"/>
                <a:ea typeface="+mn-ea"/>
                <a:cs typeface="+mn-ea"/>
                <a:sym typeface="+mn-lt"/>
              </a:rPr>
              <a:t> </a:t>
            </a:r>
            <a:endParaRPr lang="zh-CN" altLang="en-US" sz="1400" dirty="0">
              <a:latin typeface="+mn-lt"/>
              <a:ea typeface="+mn-ea"/>
              <a:cs typeface="+mn-ea"/>
              <a:sym typeface="+mn-lt"/>
            </a:endParaRPr>
          </a:p>
        </p:txBody>
      </p:sp>
      <p:sp>
        <p:nvSpPr>
          <p:cNvPr id="26647" name="矩形 26646"/>
          <p:cNvSpPr/>
          <p:nvPr/>
        </p:nvSpPr>
        <p:spPr>
          <a:xfrm>
            <a:off x="971550" y="3213100"/>
            <a:ext cx="1057275" cy="641350"/>
          </a:xfrm>
          <a:prstGeom prst="rect">
            <a:avLst/>
          </a:prstGeom>
          <a:noFill/>
          <a:ln w="9525">
            <a:noFill/>
          </a:ln>
        </p:spPr>
        <p:txBody>
          <a:bodyPr>
            <a:spAutoFit/>
          </a:bodyPr>
          <a:lstStyle/>
          <a:p>
            <a:pPr lvl="0" algn="ctr" eaLnBrk="1" hangingPunct="1"/>
            <a:r>
              <a:rPr lang="zh-CN" altLang="en-US" i="0" dirty="0">
                <a:solidFill>
                  <a:schemeClr val="bg1"/>
                </a:solidFill>
                <a:latin typeface="+mn-lt"/>
                <a:ea typeface="+mn-ea"/>
                <a:cs typeface="+mn-ea"/>
                <a:sym typeface="+mn-lt"/>
              </a:rPr>
              <a:t>水盐</a:t>
            </a:r>
            <a:endParaRPr lang="zh-CN" altLang="en-US" i="0" dirty="0">
              <a:solidFill>
                <a:schemeClr val="bg1"/>
              </a:solidFill>
              <a:latin typeface="+mn-lt"/>
              <a:ea typeface="+mn-ea"/>
              <a:cs typeface="+mn-ea"/>
              <a:sym typeface="+mn-lt"/>
            </a:endParaRPr>
          </a:p>
          <a:p>
            <a:pPr lvl="0" algn="ctr" eaLnBrk="1" hangingPunct="1"/>
            <a:r>
              <a:rPr lang="zh-CN" altLang="en-US" i="0" dirty="0">
                <a:solidFill>
                  <a:schemeClr val="bg1"/>
                </a:solidFill>
                <a:latin typeface="+mn-lt"/>
                <a:ea typeface="+mn-ea"/>
                <a:cs typeface="+mn-ea"/>
                <a:sym typeface="+mn-lt"/>
              </a:rPr>
              <a:t>代谢</a:t>
            </a:r>
            <a:r>
              <a:rPr lang="zh-CN" altLang="en-US" dirty="0">
                <a:latin typeface="+mn-lt"/>
                <a:ea typeface="+mn-ea"/>
                <a:cs typeface="+mn-ea"/>
                <a:sym typeface="+mn-lt"/>
              </a:rPr>
              <a:t> </a:t>
            </a:r>
            <a:endParaRPr lang="zh-CN" altLang="en-US" dirty="0">
              <a:latin typeface="+mn-lt"/>
              <a:ea typeface="+mn-ea"/>
              <a:cs typeface="+mn-ea"/>
              <a:sym typeface="+mn-lt"/>
            </a:endParaRPr>
          </a:p>
        </p:txBody>
      </p:sp>
      <p:sp>
        <p:nvSpPr>
          <p:cNvPr id="26648" name="椭圆 26647"/>
          <p:cNvSpPr/>
          <p:nvPr/>
        </p:nvSpPr>
        <p:spPr>
          <a:xfrm>
            <a:off x="1114425" y="4164013"/>
            <a:ext cx="936625" cy="139700"/>
          </a:xfrm>
          <a:prstGeom prst="ellipse">
            <a:avLst/>
          </a:prstGeom>
          <a:gradFill rotWithShape="1">
            <a:gsLst>
              <a:gs pos="0">
                <a:schemeClr val="accent1"/>
              </a:gs>
              <a:gs pos="100000">
                <a:schemeClr val="accent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grpSp>
        <p:nvGrpSpPr>
          <p:cNvPr id="26649" name="组合 26648"/>
          <p:cNvGrpSpPr/>
          <p:nvPr/>
        </p:nvGrpSpPr>
        <p:grpSpPr>
          <a:xfrm>
            <a:off x="1333500" y="4581525"/>
            <a:ext cx="6910388" cy="1030288"/>
            <a:chOff x="0" y="0"/>
            <a:chExt cx="4353" cy="649"/>
          </a:xfrm>
        </p:grpSpPr>
        <p:sp>
          <p:nvSpPr>
            <p:cNvPr id="26650" name="五边形 26649"/>
            <p:cNvSpPr/>
            <p:nvPr/>
          </p:nvSpPr>
          <p:spPr>
            <a:xfrm>
              <a:off x="2063" y="0"/>
              <a:ext cx="2290" cy="649"/>
            </a:xfrm>
            <a:prstGeom prst="homePlate">
              <a:avLst>
                <a:gd name="adj" fmla="val 19178"/>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6651" name="五边形 26650"/>
            <p:cNvSpPr/>
            <p:nvPr/>
          </p:nvSpPr>
          <p:spPr>
            <a:xfrm>
              <a:off x="0" y="0"/>
              <a:ext cx="2562" cy="649"/>
            </a:xfrm>
            <a:prstGeom prst="homePlate">
              <a:avLst>
                <a:gd name="adj" fmla="val 21456"/>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6652" name="组合 26651"/>
          <p:cNvGrpSpPr/>
          <p:nvPr/>
        </p:nvGrpSpPr>
        <p:grpSpPr>
          <a:xfrm>
            <a:off x="900113" y="4508500"/>
            <a:ext cx="1298575" cy="1266825"/>
            <a:chOff x="0" y="0"/>
            <a:chExt cx="1042" cy="1019"/>
          </a:xfrm>
        </p:grpSpPr>
        <p:grpSp>
          <p:nvGrpSpPr>
            <p:cNvPr id="26653" name="组合 26652"/>
            <p:cNvGrpSpPr/>
            <p:nvPr/>
          </p:nvGrpSpPr>
          <p:grpSpPr>
            <a:xfrm>
              <a:off x="0" y="0"/>
              <a:ext cx="1042" cy="1019"/>
              <a:chOff x="0" y="0"/>
              <a:chExt cx="1042" cy="1019"/>
            </a:xfrm>
          </p:grpSpPr>
          <p:pic>
            <p:nvPicPr>
              <p:cNvPr id="26654" name="图片 26653"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6655" name="椭圆 26654"/>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6656" name="图片 26655"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6657" name="矩形 26656"/>
          <p:cNvSpPr/>
          <p:nvPr/>
        </p:nvSpPr>
        <p:spPr>
          <a:xfrm>
            <a:off x="2195513" y="4652963"/>
            <a:ext cx="5778500" cy="958850"/>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在高温条件下劳动易引起消化道贫血，可能出现消化液分泌减少，使胃肠消化机能减退，导致食欲减退、消化不良以及其他胃肠疾病。</a:t>
            </a:r>
            <a:r>
              <a:rPr lang="zh-CN" altLang="en-US" sz="1400" dirty="0">
                <a:latin typeface="+mn-lt"/>
                <a:ea typeface="+mn-ea"/>
                <a:cs typeface="+mn-ea"/>
                <a:sym typeface="+mn-lt"/>
              </a:rPr>
              <a:t> </a:t>
            </a:r>
            <a:endParaRPr lang="zh-CN" altLang="en-US" sz="1400" dirty="0">
              <a:latin typeface="+mn-lt"/>
              <a:ea typeface="+mn-ea"/>
              <a:cs typeface="+mn-ea"/>
              <a:sym typeface="+mn-lt"/>
            </a:endParaRPr>
          </a:p>
        </p:txBody>
      </p:sp>
      <p:sp>
        <p:nvSpPr>
          <p:cNvPr id="26658" name="矩形 26657"/>
          <p:cNvSpPr/>
          <p:nvPr/>
        </p:nvSpPr>
        <p:spPr>
          <a:xfrm>
            <a:off x="971550" y="4797425"/>
            <a:ext cx="1057275" cy="641350"/>
          </a:xfrm>
          <a:prstGeom prst="rect">
            <a:avLst/>
          </a:prstGeom>
          <a:noFill/>
          <a:ln w="9525">
            <a:noFill/>
          </a:ln>
        </p:spPr>
        <p:txBody>
          <a:bodyPr>
            <a:spAutoFit/>
          </a:bodyPr>
          <a:lstStyle/>
          <a:p>
            <a:pPr lvl="0" algn="ctr" eaLnBrk="1" hangingPunct="1"/>
            <a:r>
              <a:rPr lang="zh-CN" altLang="en-US" i="0" dirty="0">
                <a:solidFill>
                  <a:srgbClr val="FFFFFF"/>
                </a:solidFill>
                <a:latin typeface="+mn-lt"/>
                <a:ea typeface="+mn-ea"/>
                <a:cs typeface="+mn-ea"/>
                <a:sym typeface="+mn-lt"/>
              </a:rPr>
              <a:t>消化</a:t>
            </a:r>
            <a:endParaRPr lang="zh-CN" altLang="en-US" i="0" dirty="0">
              <a:solidFill>
                <a:srgbClr val="FFFFFF"/>
              </a:solidFill>
              <a:latin typeface="+mn-lt"/>
              <a:ea typeface="+mn-ea"/>
              <a:cs typeface="+mn-ea"/>
              <a:sym typeface="+mn-lt"/>
            </a:endParaRPr>
          </a:p>
          <a:p>
            <a:pPr lvl="0" algn="ctr" eaLnBrk="1" hangingPunct="1"/>
            <a:r>
              <a:rPr lang="zh-CN" altLang="en-US" i="0" dirty="0">
                <a:solidFill>
                  <a:srgbClr val="FFFFFF"/>
                </a:solidFill>
                <a:latin typeface="+mn-lt"/>
                <a:ea typeface="+mn-ea"/>
                <a:cs typeface="+mn-ea"/>
                <a:sym typeface="+mn-lt"/>
              </a:rPr>
              <a:t>系统</a:t>
            </a:r>
            <a:endParaRPr lang="zh-CN" altLang="en-US" i="0" dirty="0">
              <a:solidFill>
                <a:srgbClr val="FFFFFF"/>
              </a:solidFill>
              <a:latin typeface="+mn-lt"/>
              <a:ea typeface="+mn-ea"/>
              <a:cs typeface="+mn-ea"/>
              <a:sym typeface="+mn-lt"/>
            </a:endParaRPr>
          </a:p>
        </p:txBody>
      </p:sp>
      <p:sp>
        <p:nvSpPr>
          <p:cNvPr id="26659" name="椭圆 26658"/>
          <p:cNvSpPr/>
          <p:nvPr/>
        </p:nvSpPr>
        <p:spPr>
          <a:xfrm>
            <a:off x="1114425" y="5748338"/>
            <a:ext cx="936625" cy="139700"/>
          </a:xfrm>
          <a:prstGeom prst="ellipse">
            <a:avLst/>
          </a:prstGeom>
          <a:gradFill rotWithShape="1">
            <a:gsLst>
              <a:gs pos="0">
                <a:schemeClr val="accent1"/>
              </a:gs>
              <a:gs pos="100000">
                <a:schemeClr val="accent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35"/>
                                        </p:tgtEl>
                                        <p:attrNameLst>
                                          <p:attrName>style.visibility</p:attrName>
                                        </p:attrNameLst>
                                      </p:cBhvr>
                                      <p:to>
                                        <p:strVal val="visible"/>
                                      </p:to>
                                    </p:set>
                                    <p:anim calcmode="lin" valueType="num">
                                      <p:cBhvr additive="base">
                                        <p:cTn id="11" dur="500" fill="hold"/>
                                        <p:tgtEl>
                                          <p:spTgt spid="26635"/>
                                        </p:tgtEl>
                                        <p:attrNameLst>
                                          <p:attrName>ppt_x</p:attrName>
                                        </p:attrNameLst>
                                      </p:cBhvr>
                                      <p:tavLst>
                                        <p:tav tm="0">
                                          <p:val>
                                            <p:strVal val="#ppt_x"/>
                                          </p:val>
                                        </p:tav>
                                        <p:tav tm="100000">
                                          <p:val>
                                            <p:strVal val="#ppt_x"/>
                                          </p:val>
                                        </p:tav>
                                      </p:tavLst>
                                    </p:anim>
                                    <p:anim calcmode="lin" valueType="num">
                                      <p:cBhvr additive="base">
                                        <p:cTn id="12" dur="500" fill="hold"/>
                                        <p:tgtEl>
                                          <p:spTgt spid="2663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636"/>
                                        </p:tgtEl>
                                        <p:attrNameLst>
                                          <p:attrName>style.visibility</p:attrName>
                                        </p:attrNameLst>
                                      </p:cBhvr>
                                      <p:to>
                                        <p:strVal val="visible"/>
                                      </p:to>
                                    </p:set>
                                    <p:anim calcmode="lin" valueType="num">
                                      <p:cBhvr additive="base">
                                        <p:cTn id="15" dur="500" fill="hold"/>
                                        <p:tgtEl>
                                          <p:spTgt spid="26636"/>
                                        </p:tgtEl>
                                        <p:attrNameLst>
                                          <p:attrName>ppt_x</p:attrName>
                                        </p:attrNameLst>
                                      </p:cBhvr>
                                      <p:tavLst>
                                        <p:tav tm="0">
                                          <p:val>
                                            <p:strVal val="#ppt_x"/>
                                          </p:val>
                                        </p:tav>
                                        <p:tav tm="100000">
                                          <p:val>
                                            <p:strVal val="#ppt_x"/>
                                          </p:val>
                                        </p:tav>
                                      </p:tavLst>
                                    </p:anim>
                                    <p:anim calcmode="lin" valueType="num">
                                      <p:cBhvr additive="base">
                                        <p:cTn id="16" dur="500" fill="hold"/>
                                        <p:tgtEl>
                                          <p:spTgt spid="2663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630"/>
                                        </p:tgtEl>
                                        <p:attrNameLst>
                                          <p:attrName>style.visibility</p:attrName>
                                        </p:attrNameLst>
                                      </p:cBhvr>
                                      <p:to>
                                        <p:strVal val="visible"/>
                                      </p:to>
                                    </p:set>
                                    <p:anim calcmode="lin" valueType="num">
                                      <p:cBhvr additive="base">
                                        <p:cTn id="19" dur="500" fill="hold"/>
                                        <p:tgtEl>
                                          <p:spTgt spid="26630"/>
                                        </p:tgtEl>
                                        <p:attrNameLst>
                                          <p:attrName>ppt_x</p:attrName>
                                        </p:attrNameLst>
                                      </p:cBhvr>
                                      <p:tavLst>
                                        <p:tav tm="0">
                                          <p:val>
                                            <p:strVal val="#ppt_x"/>
                                          </p:val>
                                        </p:tav>
                                        <p:tav tm="100000">
                                          <p:val>
                                            <p:strVal val="#ppt_x"/>
                                          </p:val>
                                        </p:tav>
                                      </p:tavLst>
                                    </p:anim>
                                    <p:anim calcmode="lin" valueType="num">
                                      <p:cBhvr additive="base">
                                        <p:cTn id="20" dur="500" fill="hold"/>
                                        <p:tgtEl>
                                          <p:spTgt spid="266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6638"/>
                                        </p:tgtEl>
                                        <p:attrNameLst>
                                          <p:attrName>style.visibility</p:attrName>
                                        </p:attrNameLst>
                                      </p:cBhvr>
                                      <p:to>
                                        <p:strVal val="visible"/>
                                      </p:to>
                                    </p:set>
                                    <p:anim calcmode="lin" valueType="num">
                                      <p:cBhvr additive="base">
                                        <p:cTn id="25" dur="500" fill="hold"/>
                                        <p:tgtEl>
                                          <p:spTgt spid="26638"/>
                                        </p:tgtEl>
                                        <p:attrNameLst>
                                          <p:attrName>ppt_x</p:attrName>
                                        </p:attrNameLst>
                                      </p:cBhvr>
                                      <p:tavLst>
                                        <p:tav tm="0">
                                          <p:val>
                                            <p:strVal val="#ppt_x"/>
                                          </p:val>
                                        </p:tav>
                                        <p:tav tm="100000">
                                          <p:val>
                                            <p:strVal val="#ppt_x"/>
                                          </p:val>
                                        </p:tav>
                                      </p:tavLst>
                                    </p:anim>
                                    <p:anim calcmode="lin" valueType="num">
                                      <p:cBhvr additive="base">
                                        <p:cTn id="26" dur="500" fill="hold"/>
                                        <p:tgtEl>
                                          <p:spTgt spid="2663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6646"/>
                                        </p:tgtEl>
                                        <p:attrNameLst>
                                          <p:attrName>style.visibility</p:attrName>
                                        </p:attrNameLst>
                                      </p:cBhvr>
                                      <p:to>
                                        <p:strVal val="visible"/>
                                      </p:to>
                                    </p:set>
                                    <p:anim calcmode="lin" valueType="num">
                                      <p:cBhvr additive="base">
                                        <p:cTn id="29" dur="500" fill="hold"/>
                                        <p:tgtEl>
                                          <p:spTgt spid="26646"/>
                                        </p:tgtEl>
                                        <p:attrNameLst>
                                          <p:attrName>ppt_x</p:attrName>
                                        </p:attrNameLst>
                                      </p:cBhvr>
                                      <p:tavLst>
                                        <p:tav tm="0">
                                          <p:val>
                                            <p:strVal val="#ppt_x"/>
                                          </p:val>
                                        </p:tav>
                                        <p:tav tm="100000">
                                          <p:val>
                                            <p:strVal val="#ppt_x"/>
                                          </p:val>
                                        </p:tav>
                                      </p:tavLst>
                                    </p:anim>
                                    <p:anim calcmode="lin" valueType="num">
                                      <p:cBhvr additive="base">
                                        <p:cTn id="30" dur="500" fill="hold"/>
                                        <p:tgtEl>
                                          <p:spTgt spid="26646"/>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6641"/>
                                        </p:tgtEl>
                                        <p:attrNameLst>
                                          <p:attrName>style.visibility</p:attrName>
                                        </p:attrNameLst>
                                      </p:cBhvr>
                                      <p:to>
                                        <p:strVal val="visible"/>
                                      </p:to>
                                    </p:set>
                                    <p:anim calcmode="lin" valueType="num">
                                      <p:cBhvr additive="base">
                                        <p:cTn id="33" dur="500" fill="hold"/>
                                        <p:tgtEl>
                                          <p:spTgt spid="26641"/>
                                        </p:tgtEl>
                                        <p:attrNameLst>
                                          <p:attrName>ppt_x</p:attrName>
                                        </p:attrNameLst>
                                      </p:cBhvr>
                                      <p:tavLst>
                                        <p:tav tm="0">
                                          <p:val>
                                            <p:strVal val="#ppt_x"/>
                                          </p:val>
                                        </p:tav>
                                        <p:tav tm="100000">
                                          <p:val>
                                            <p:strVal val="#ppt_x"/>
                                          </p:val>
                                        </p:tav>
                                      </p:tavLst>
                                    </p:anim>
                                    <p:anim calcmode="lin" valueType="num">
                                      <p:cBhvr additive="base">
                                        <p:cTn id="34" dur="500" fill="hold"/>
                                        <p:tgtEl>
                                          <p:spTgt spid="2664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6647"/>
                                        </p:tgtEl>
                                        <p:attrNameLst>
                                          <p:attrName>style.visibility</p:attrName>
                                        </p:attrNameLst>
                                      </p:cBhvr>
                                      <p:to>
                                        <p:strVal val="visible"/>
                                      </p:to>
                                    </p:set>
                                    <p:anim calcmode="lin" valueType="num">
                                      <p:cBhvr additive="base">
                                        <p:cTn id="37" dur="500" fill="hold"/>
                                        <p:tgtEl>
                                          <p:spTgt spid="26647"/>
                                        </p:tgtEl>
                                        <p:attrNameLst>
                                          <p:attrName>ppt_x</p:attrName>
                                        </p:attrNameLst>
                                      </p:cBhvr>
                                      <p:tavLst>
                                        <p:tav tm="0">
                                          <p:val>
                                            <p:strVal val="#ppt_x"/>
                                          </p:val>
                                        </p:tav>
                                        <p:tav tm="100000">
                                          <p:val>
                                            <p:strVal val="#ppt_x"/>
                                          </p:val>
                                        </p:tav>
                                      </p:tavLst>
                                    </p:anim>
                                    <p:anim calcmode="lin" valueType="num">
                                      <p:cBhvr additive="base">
                                        <p:cTn id="38" dur="500" fill="hold"/>
                                        <p:tgtEl>
                                          <p:spTgt spid="2664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649"/>
                                        </p:tgtEl>
                                        <p:attrNameLst>
                                          <p:attrName>style.visibility</p:attrName>
                                        </p:attrNameLst>
                                      </p:cBhvr>
                                      <p:to>
                                        <p:strVal val="visible"/>
                                      </p:to>
                                    </p:set>
                                    <p:anim calcmode="lin" valueType="num">
                                      <p:cBhvr additive="base">
                                        <p:cTn id="43" dur="500" fill="hold"/>
                                        <p:tgtEl>
                                          <p:spTgt spid="26649"/>
                                        </p:tgtEl>
                                        <p:attrNameLst>
                                          <p:attrName>ppt_x</p:attrName>
                                        </p:attrNameLst>
                                      </p:cBhvr>
                                      <p:tavLst>
                                        <p:tav tm="0">
                                          <p:val>
                                            <p:strVal val="#ppt_x"/>
                                          </p:val>
                                        </p:tav>
                                        <p:tav tm="100000">
                                          <p:val>
                                            <p:strVal val="#ppt_x"/>
                                          </p:val>
                                        </p:tav>
                                      </p:tavLst>
                                    </p:anim>
                                    <p:anim calcmode="lin" valueType="num">
                                      <p:cBhvr additive="base">
                                        <p:cTn id="44" dur="500" fill="hold"/>
                                        <p:tgtEl>
                                          <p:spTgt spid="2664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6657"/>
                                        </p:tgtEl>
                                        <p:attrNameLst>
                                          <p:attrName>style.visibility</p:attrName>
                                        </p:attrNameLst>
                                      </p:cBhvr>
                                      <p:to>
                                        <p:strVal val="visible"/>
                                      </p:to>
                                    </p:set>
                                    <p:anim calcmode="lin" valueType="num">
                                      <p:cBhvr additive="base">
                                        <p:cTn id="47" dur="500" fill="hold"/>
                                        <p:tgtEl>
                                          <p:spTgt spid="26657"/>
                                        </p:tgtEl>
                                        <p:attrNameLst>
                                          <p:attrName>ppt_x</p:attrName>
                                        </p:attrNameLst>
                                      </p:cBhvr>
                                      <p:tavLst>
                                        <p:tav tm="0">
                                          <p:val>
                                            <p:strVal val="#ppt_x"/>
                                          </p:val>
                                        </p:tav>
                                        <p:tav tm="100000">
                                          <p:val>
                                            <p:strVal val="#ppt_x"/>
                                          </p:val>
                                        </p:tav>
                                      </p:tavLst>
                                    </p:anim>
                                    <p:anim calcmode="lin" valueType="num">
                                      <p:cBhvr additive="base">
                                        <p:cTn id="48" dur="500" fill="hold"/>
                                        <p:tgtEl>
                                          <p:spTgt spid="26657"/>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6652"/>
                                        </p:tgtEl>
                                        <p:attrNameLst>
                                          <p:attrName>style.visibility</p:attrName>
                                        </p:attrNameLst>
                                      </p:cBhvr>
                                      <p:to>
                                        <p:strVal val="visible"/>
                                      </p:to>
                                    </p:set>
                                    <p:anim calcmode="lin" valueType="num">
                                      <p:cBhvr additive="base">
                                        <p:cTn id="51" dur="500" fill="hold"/>
                                        <p:tgtEl>
                                          <p:spTgt spid="26652"/>
                                        </p:tgtEl>
                                        <p:attrNameLst>
                                          <p:attrName>ppt_x</p:attrName>
                                        </p:attrNameLst>
                                      </p:cBhvr>
                                      <p:tavLst>
                                        <p:tav tm="0">
                                          <p:val>
                                            <p:strVal val="#ppt_x"/>
                                          </p:val>
                                        </p:tav>
                                        <p:tav tm="100000">
                                          <p:val>
                                            <p:strVal val="#ppt_x"/>
                                          </p:val>
                                        </p:tav>
                                      </p:tavLst>
                                    </p:anim>
                                    <p:anim calcmode="lin" valueType="num">
                                      <p:cBhvr additive="base">
                                        <p:cTn id="52" dur="500" fill="hold"/>
                                        <p:tgtEl>
                                          <p:spTgt spid="2665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6658"/>
                                        </p:tgtEl>
                                        <p:attrNameLst>
                                          <p:attrName>style.visibility</p:attrName>
                                        </p:attrNameLst>
                                      </p:cBhvr>
                                      <p:to>
                                        <p:strVal val="visible"/>
                                      </p:to>
                                    </p:set>
                                    <p:anim calcmode="lin" valueType="num">
                                      <p:cBhvr additive="base">
                                        <p:cTn id="55" dur="500" fill="hold"/>
                                        <p:tgtEl>
                                          <p:spTgt spid="26658"/>
                                        </p:tgtEl>
                                        <p:attrNameLst>
                                          <p:attrName>ppt_x</p:attrName>
                                        </p:attrNameLst>
                                      </p:cBhvr>
                                      <p:tavLst>
                                        <p:tav tm="0">
                                          <p:val>
                                            <p:strVal val="#ppt_x"/>
                                          </p:val>
                                        </p:tav>
                                        <p:tav tm="100000">
                                          <p:val>
                                            <p:strVal val="#ppt_x"/>
                                          </p:val>
                                        </p:tav>
                                      </p:tavLst>
                                    </p:anim>
                                    <p:anim calcmode="lin" valueType="num">
                                      <p:cBhvr additive="base">
                                        <p:cTn id="56" dur="500" fill="hold"/>
                                        <p:tgtEl>
                                          <p:spTgt spid="266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5" grpId="0"/>
      <p:bldP spid="26636" grpId="0"/>
      <p:bldP spid="26646" grpId="0"/>
      <p:bldP spid="26647" grpId="0"/>
      <p:bldP spid="26657" grpId="0"/>
      <p:bldP spid="2665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组合 27649"/>
          <p:cNvGrpSpPr/>
          <p:nvPr/>
        </p:nvGrpSpPr>
        <p:grpSpPr>
          <a:xfrm>
            <a:off x="1333500" y="1557338"/>
            <a:ext cx="6910388" cy="1008062"/>
            <a:chOff x="0" y="0"/>
            <a:chExt cx="4353" cy="500"/>
          </a:xfrm>
        </p:grpSpPr>
        <p:sp>
          <p:nvSpPr>
            <p:cNvPr id="27651" name="五边形 27650"/>
            <p:cNvSpPr/>
            <p:nvPr/>
          </p:nvSpPr>
          <p:spPr>
            <a:xfrm>
              <a:off x="2063" y="0"/>
              <a:ext cx="2290" cy="500"/>
            </a:xfrm>
            <a:prstGeom prst="homePlate">
              <a:avLst>
                <a:gd name="adj" fmla="val 24893"/>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7652" name="五边形 27651"/>
            <p:cNvSpPr/>
            <p:nvPr/>
          </p:nvSpPr>
          <p:spPr>
            <a:xfrm>
              <a:off x="0" y="0"/>
              <a:ext cx="2562" cy="500"/>
            </a:xfrm>
            <a:prstGeom prst="homePlate">
              <a:avLst>
                <a:gd name="adj" fmla="val 27849"/>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7653" name="组合 27652"/>
          <p:cNvGrpSpPr/>
          <p:nvPr/>
        </p:nvGrpSpPr>
        <p:grpSpPr>
          <a:xfrm>
            <a:off x="950913" y="1427163"/>
            <a:ext cx="1298575" cy="1266825"/>
            <a:chOff x="0" y="0"/>
            <a:chExt cx="1042" cy="1019"/>
          </a:xfrm>
        </p:grpSpPr>
        <p:grpSp>
          <p:nvGrpSpPr>
            <p:cNvPr id="27654" name="组合 27653"/>
            <p:cNvGrpSpPr/>
            <p:nvPr/>
          </p:nvGrpSpPr>
          <p:grpSpPr>
            <a:xfrm>
              <a:off x="0" y="0"/>
              <a:ext cx="1042" cy="1019"/>
              <a:chOff x="0" y="0"/>
              <a:chExt cx="1042" cy="1019"/>
            </a:xfrm>
          </p:grpSpPr>
          <p:pic>
            <p:nvPicPr>
              <p:cNvPr id="27655" name="图片 27654"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7656" name="椭圆 27655"/>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7657" name="图片 27656"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7658" name="矩形 27657"/>
          <p:cNvSpPr/>
          <p:nvPr/>
        </p:nvSpPr>
        <p:spPr>
          <a:xfrm>
            <a:off x="2249488" y="1628775"/>
            <a:ext cx="5851525" cy="863600"/>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在高温条件下，由于大量出汗，血液浓缩，同时高温使血管扩张，末梢血液循环的增加，加上劳动的需要，肌肉的血流量也增加，这些因素都可使心跳过速，而每搏心输出量减少，加重心脏负担，血压也有所改变 </a:t>
            </a:r>
            <a:r>
              <a:rPr lang="zh-CN" altLang="en-US" sz="1400" dirty="0">
                <a:latin typeface="+mn-lt"/>
                <a:ea typeface="+mn-ea"/>
                <a:cs typeface="+mn-ea"/>
                <a:sym typeface="+mn-lt"/>
              </a:rPr>
              <a:t> 。</a:t>
            </a:r>
            <a:endParaRPr lang="zh-CN" altLang="en-US" sz="1400" dirty="0">
              <a:latin typeface="+mn-lt"/>
              <a:ea typeface="+mn-ea"/>
              <a:cs typeface="+mn-ea"/>
              <a:sym typeface="+mn-lt"/>
            </a:endParaRPr>
          </a:p>
        </p:txBody>
      </p:sp>
      <p:sp>
        <p:nvSpPr>
          <p:cNvPr id="27659" name="矩形 27658"/>
          <p:cNvSpPr/>
          <p:nvPr/>
        </p:nvSpPr>
        <p:spPr>
          <a:xfrm>
            <a:off x="1042988" y="1773238"/>
            <a:ext cx="1057275" cy="581025"/>
          </a:xfrm>
          <a:prstGeom prst="rect">
            <a:avLst/>
          </a:prstGeom>
          <a:noFill/>
          <a:ln w="9525">
            <a:noFill/>
          </a:ln>
        </p:spPr>
        <p:txBody>
          <a:bodyPr>
            <a:spAutoFit/>
          </a:bodyPr>
          <a:lstStyle/>
          <a:p>
            <a:pPr lvl="0" algn="ctr" eaLnBrk="1" hangingPunct="1"/>
            <a:r>
              <a:rPr lang="zh-CN" altLang="en-US" sz="1600" i="0" dirty="0">
                <a:solidFill>
                  <a:srgbClr val="FFFFFF"/>
                </a:solidFill>
                <a:latin typeface="+mn-lt"/>
                <a:ea typeface="+mn-ea"/>
                <a:cs typeface="+mn-ea"/>
                <a:sym typeface="+mn-lt"/>
              </a:rPr>
              <a:t>循环</a:t>
            </a:r>
            <a:endParaRPr lang="zh-CN" altLang="en-US" sz="1600" i="0" dirty="0">
              <a:solidFill>
                <a:srgbClr val="FFFFFF"/>
              </a:solidFill>
              <a:latin typeface="+mn-lt"/>
              <a:ea typeface="+mn-ea"/>
              <a:cs typeface="+mn-ea"/>
              <a:sym typeface="+mn-lt"/>
            </a:endParaRPr>
          </a:p>
          <a:p>
            <a:pPr lvl="0" algn="ctr" eaLnBrk="1" hangingPunct="1"/>
            <a:r>
              <a:rPr lang="zh-CN" altLang="en-US" sz="1600" i="0" dirty="0">
                <a:solidFill>
                  <a:srgbClr val="FFFFFF"/>
                </a:solidFill>
                <a:latin typeface="+mn-lt"/>
                <a:ea typeface="+mn-ea"/>
                <a:cs typeface="+mn-ea"/>
                <a:sym typeface="+mn-lt"/>
              </a:rPr>
              <a:t>系统</a:t>
            </a:r>
            <a:endParaRPr lang="zh-CN" altLang="en-US" sz="1600" i="0" dirty="0">
              <a:solidFill>
                <a:srgbClr val="FFFFFF"/>
              </a:solidFill>
              <a:latin typeface="+mn-lt"/>
              <a:ea typeface="+mn-ea"/>
              <a:cs typeface="+mn-ea"/>
              <a:sym typeface="+mn-lt"/>
            </a:endParaRPr>
          </a:p>
        </p:txBody>
      </p:sp>
      <p:sp>
        <p:nvSpPr>
          <p:cNvPr id="27660" name="椭圆 27659"/>
          <p:cNvSpPr/>
          <p:nvPr/>
        </p:nvSpPr>
        <p:spPr>
          <a:xfrm>
            <a:off x="1114425" y="2593975"/>
            <a:ext cx="936625" cy="139700"/>
          </a:xfrm>
          <a:prstGeom prst="ellipse">
            <a:avLst/>
          </a:prstGeom>
          <a:gradFill rotWithShape="1">
            <a:gsLst>
              <a:gs pos="0">
                <a:schemeClr val="accent1"/>
              </a:gs>
              <a:gs pos="100000">
                <a:schemeClr val="bg2">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grpSp>
        <p:nvGrpSpPr>
          <p:cNvPr id="27661" name="组合 27660"/>
          <p:cNvGrpSpPr/>
          <p:nvPr/>
        </p:nvGrpSpPr>
        <p:grpSpPr>
          <a:xfrm>
            <a:off x="1333500" y="3141663"/>
            <a:ext cx="6910388" cy="1008062"/>
            <a:chOff x="0" y="0"/>
            <a:chExt cx="4353" cy="500"/>
          </a:xfrm>
        </p:grpSpPr>
        <p:sp>
          <p:nvSpPr>
            <p:cNvPr id="27662" name="五边形 27661"/>
            <p:cNvSpPr/>
            <p:nvPr/>
          </p:nvSpPr>
          <p:spPr>
            <a:xfrm>
              <a:off x="2063" y="0"/>
              <a:ext cx="2290" cy="500"/>
            </a:xfrm>
            <a:prstGeom prst="homePlate">
              <a:avLst>
                <a:gd name="adj" fmla="val 24893"/>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7663" name="五边形 27662"/>
            <p:cNvSpPr/>
            <p:nvPr/>
          </p:nvSpPr>
          <p:spPr>
            <a:xfrm>
              <a:off x="0" y="0"/>
              <a:ext cx="2562" cy="500"/>
            </a:xfrm>
            <a:prstGeom prst="homePlate">
              <a:avLst>
                <a:gd name="adj" fmla="val 27849"/>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7664" name="组合 27663"/>
          <p:cNvGrpSpPr/>
          <p:nvPr/>
        </p:nvGrpSpPr>
        <p:grpSpPr>
          <a:xfrm>
            <a:off x="950913" y="2997200"/>
            <a:ext cx="1298575" cy="1266825"/>
            <a:chOff x="0" y="0"/>
            <a:chExt cx="1042" cy="1019"/>
          </a:xfrm>
        </p:grpSpPr>
        <p:grpSp>
          <p:nvGrpSpPr>
            <p:cNvPr id="27665" name="组合 27664"/>
            <p:cNvGrpSpPr/>
            <p:nvPr/>
          </p:nvGrpSpPr>
          <p:grpSpPr>
            <a:xfrm>
              <a:off x="0" y="0"/>
              <a:ext cx="1042" cy="1019"/>
              <a:chOff x="0" y="0"/>
              <a:chExt cx="1042" cy="1019"/>
            </a:xfrm>
          </p:grpSpPr>
          <p:pic>
            <p:nvPicPr>
              <p:cNvPr id="27666" name="图片 27665"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7667" name="椭圆 27666"/>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7668" name="图片 27667"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7669" name="矩形 27668"/>
          <p:cNvSpPr/>
          <p:nvPr/>
        </p:nvSpPr>
        <p:spPr>
          <a:xfrm>
            <a:off x="2249488" y="3233738"/>
            <a:ext cx="5778500" cy="793750"/>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在高温和热辐射作用下，大脑皮层调节中枢的兴奋性增加，导致肌肉工作能力、动作的准确性、协调性、反应速度及注意力均降低，易发生工伤事故。</a:t>
            </a:r>
            <a:r>
              <a:rPr lang="zh-CN" altLang="en-US" dirty="0">
                <a:latin typeface="+mn-lt"/>
                <a:ea typeface="+mn-ea"/>
                <a:cs typeface="+mn-ea"/>
                <a:sym typeface="+mn-lt"/>
              </a:rPr>
              <a:t> </a:t>
            </a:r>
            <a:endParaRPr lang="zh-CN" altLang="en-US" dirty="0">
              <a:latin typeface="+mn-lt"/>
              <a:ea typeface="+mn-ea"/>
              <a:cs typeface="+mn-ea"/>
              <a:sym typeface="+mn-lt"/>
            </a:endParaRPr>
          </a:p>
        </p:txBody>
      </p:sp>
      <p:sp>
        <p:nvSpPr>
          <p:cNvPr id="27670" name="矩形 27669"/>
          <p:cNvSpPr/>
          <p:nvPr/>
        </p:nvSpPr>
        <p:spPr>
          <a:xfrm>
            <a:off x="1042988" y="3357563"/>
            <a:ext cx="1057275" cy="581025"/>
          </a:xfrm>
          <a:prstGeom prst="rect">
            <a:avLst/>
          </a:prstGeom>
          <a:noFill/>
          <a:ln w="9525">
            <a:noFill/>
          </a:ln>
        </p:spPr>
        <p:txBody>
          <a:bodyPr>
            <a:spAutoFit/>
          </a:bodyPr>
          <a:lstStyle/>
          <a:p>
            <a:pPr lvl="0" algn="ctr" eaLnBrk="1" hangingPunct="1"/>
            <a:r>
              <a:rPr lang="zh-CN" altLang="en-US" sz="1600" i="0" dirty="0">
                <a:solidFill>
                  <a:srgbClr val="FFFFFF"/>
                </a:solidFill>
                <a:latin typeface="+mn-lt"/>
                <a:ea typeface="+mn-ea"/>
                <a:cs typeface="+mn-ea"/>
                <a:sym typeface="+mn-lt"/>
              </a:rPr>
              <a:t>神经</a:t>
            </a:r>
            <a:endParaRPr lang="zh-CN" altLang="en-US" sz="1600" i="0" dirty="0">
              <a:solidFill>
                <a:srgbClr val="FFFFFF"/>
              </a:solidFill>
              <a:latin typeface="+mn-lt"/>
              <a:ea typeface="+mn-ea"/>
              <a:cs typeface="+mn-ea"/>
              <a:sym typeface="+mn-lt"/>
            </a:endParaRPr>
          </a:p>
          <a:p>
            <a:pPr lvl="0" algn="ctr" eaLnBrk="1" hangingPunct="1"/>
            <a:r>
              <a:rPr lang="zh-CN" altLang="en-US" sz="1600" i="0" dirty="0">
                <a:solidFill>
                  <a:srgbClr val="FFFFFF"/>
                </a:solidFill>
                <a:latin typeface="+mn-lt"/>
                <a:ea typeface="+mn-ea"/>
                <a:cs typeface="+mn-ea"/>
                <a:sym typeface="+mn-lt"/>
              </a:rPr>
              <a:t>系统</a:t>
            </a:r>
            <a:endParaRPr lang="zh-CN" altLang="en-US" sz="1600" i="0" dirty="0">
              <a:solidFill>
                <a:srgbClr val="FFFFFF"/>
              </a:solidFill>
              <a:latin typeface="+mn-lt"/>
              <a:ea typeface="+mn-ea"/>
              <a:cs typeface="+mn-ea"/>
              <a:sym typeface="+mn-lt"/>
            </a:endParaRPr>
          </a:p>
        </p:txBody>
      </p:sp>
      <p:sp>
        <p:nvSpPr>
          <p:cNvPr id="27671" name="椭圆 27670"/>
          <p:cNvSpPr/>
          <p:nvPr/>
        </p:nvSpPr>
        <p:spPr>
          <a:xfrm>
            <a:off x="1114425" y="4164013"/>
            <a:ext cx="936625" cy="139700"/>
          </a:xfrm>
          <a:prstGeom prst="ellipse">
            <a:avLst/>
          </a:prstGeom>
          <a:gradFill rotWithShape="1">
            <a:gsLst>
              <a:gs pos="0">
                <a:schemeClr val="accent1"/>
              </a:gs>
              <a:gs pos="100000">
                <a:schemeClr val="accent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grpSp>
        <p:nvGrpSpPr>
          <p:cNvPr id="27672" name="组合 27671"/>
          <p:cNvGrpSpPr/>
          <p:nvPr/>
        </p:nvGrpSpPr>
        <p:grpSpPr>
          <a:xfrm>
            <a:off x="1333500" y="4724400"/>
            <a:ext cx="6910388" cy="1009650"/>
            <a:chOff x="0" y="0"/>
            <a:chExt cx="4353" cy="500"/>
          </a:xfrm>
        </p:grpSpPr>
        <p:sp>
          <p:nvSpPr>
            <p:cNvPr id="27673" name="五边形 27672"/>
            <p:cNvSpPr/>
            <p:nvPr/>
          </p:nvSpPr>
          <p:spPr>
            <a:xfrm>
              <a:off x="2063" y="0"/>
              <a:ext cx="2290" cy="500"/>
            </a:xfrm>
            <a:prstGeom prst="homePlate">
              <a:avLst>
                <a:gd name="adj" fmla="val 24893"/>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7674" name="五边形 27673"/>
            <p:cNvSpPr/>
            <p:nvPr/>
          </p:nvSpPr>
          <p:spPr>
            <a:xfrm>
              <a:off x="0" y="0"/>
              <a:ext cx="2562" cy="500"/>
            </a:xfrm>
            <a:prstGeom prst="homePlate">
              <a:avLst>
                <a:gd name="adj" fmla="val 27849"/>
              </a:avLst>
            </a:prstGeom>
            <a:gradFill rotWithShape="1">
              <a:gsLst>
                <a:gs pos="0">
                  <a:srgbClr val="DDDDDD"/>
                </a:gs>
                <a:gs pos="100000">
                  <a:schemeClr val="bg2"/>
                </a:gs>
              </a:gsLst>
              <a:lin ang="2700000" scaled="1"/>
              <a:tileRect/>
            </a:gradFill>
            <a:ln w="9525" cap="flat" cmpd="sng">
              <a:solidFill>
                <a:srgbClr val="FFFFFF"/>
              </a:solidFill>
              <a:prstDash val="solid"/>
              <a:miter/>
              <a:headEnd type="none" w="med" len="med"/>
              <a:tailEnd type="none" w="med" len="med"/>
            </a:ln>
          </p:spPr>
          <p:txBody>
            <a:bodyPr/>
            <a:lstStyle/>
            <a:p>
              <a:endParaRPr lang="zh-CN" altLang="en-US">
                <a:latin typeface="+mn-lt"/>
                <a:ea typeface="+mn-ea"/>
                <a:cs typeface="+mn-ea"/>
                <a:sym typeface="+mn-lt"/>
              </a:endParaRPr>
            </a:p>
          </p:txBody>
        </p:sp>
      </p:grpSp>
      <p:grpSp>
        <p:nvGrpSpPr>
          <p:cNvPr id="27675" name="组合 27674"/>
          <p:cNvGrpSpPr/>
          <p:nvPr/>
        </p:nvGrpSpPr>
        <p:grpSpPr>
          <a:xfrm>
            <a:off x="950913" y="4581525"/>
            <a:ext cx="1298575" cy="1266825"/>
            <a:chOff x="0" y="0"/>
            <a:chExt cx="1042" cy="1019"/>
          </a:xfrm>
        </p:grpSpPr>
        <p:grpSp>
          <p:nvGrpSpPr>
            <p:cNvPr id="27676" name="组合 27675"/>
            <p:cNvGrpSpPr/>
            <p:nvPr/>
          </p:nvGrpSpPr>
          <p:grpSpPr>
            <a:xfrm>
              <a:off x="0" y="0"/>
              <a:ext cx="1042" cy="1019"/>
              <a:chOff x="0" y="0"/>
              <a:chExt cx="1042" cy="1019"/>
            </a:xfrm>
          </p:grpSpPr>
          <p:pic>
            <p:nvPicPr>
              <p:cNvPr id="27677" name="图片 27676"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27678" name="椭圆 27677"/>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27679" name="图片 27678"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27680" name="矩形 27679"/>
          <p:cNvSpPr/>
          <p:nvPr/>
        </p:nvSpPr>
        <p:spPr>
          <a:xfrm>
            <a:off x="2249488" y="4818063"/>
            <a:ext cx="5778500" cy="793750"/>
          </a:xfrm>
          <a:prstGeom prst="rect">
            <a:avLst/>
          </a:prstGeom>
          <a:noFill/>
          <a:ln w="9525">
            <a:noFill/>
          </a:ln>
        </p:spPr>
        <p:txBody>
          <a:bodyPr anchor="ctr"/>
          <a:lstStyle/>
          <a:p>
            <a:pPr lvl="0" algn="ctr" eaLnBrk="1" hangingPunct="1"/>
            <a:r>
              <a:rPr lang="zh-CN" altLang="en-US" sz="1400" i="0" dirty="0">
                <a:latin typeface="+mn-lt"/>
                <a:ea typeface="+mn-ea"/>
                <a:cs typeface="+mn-ea"/>
                <a:sym typeface="+mn-lt"/>
              </a:rPr>
              <a:t>高温会加重肾脏负担，并降低机体对化学物质毒性作用的耐受度，使毒物对机体的毒作用更明显。高温还会使机体的免疫力降低，抗体形成受到抑制，抗病能力下降。</a:t>
            </a:r>
            <a:r>
              <a:rPr lang="zh-CN" altLang="en-US" dirty="0">
                <a:latin typeface="+mn-lt"/>
                <a:ea typeface="+mn-ea"/>
                <a:cs typeface="+mn-ea"/>
                <a:sym typeface="+mn-lt"/>
              </a:rPr>
              <a:t> </a:t>
            </a:r>
            <a:endParaRPr lang="zh-CN" altLang="en-US" dirty="0">
              <a:latin typeface="+mn-lt"/>
              <a:ea typeface="+mn-ea"/>
              <a:cs typeface="+mn-ea"/>
              <a:sym typeface="+mn-lt"/>
            </a:endParaRPr>
          </a:p>
        </p:txBody>
      </p:sp>
      <p:sp>
        <p:nvSpPr>
          <p:cNvPr id="27681" name="矩形 27680"/>
          <p:cNvSpPr/>
          <p:nvPr/>
        </p:nvSpPr>
        <p:spPr>
          <a:xfrm>
            <a:off x="1081088" y="5043488"/>
            <a:ext cx="1057275" cy="336550"/>
          </a:xfrm>
          <a:prstGeom prst="rect">
            <a:avLst/>
          </a:prstGeom>
          <a:noFill/>
          <a:ln w="9525">
            <a:noFill/>
          </a:ln>
        </p:spPr>
        <p:txBody>
          <a:bodyPr>
            <a:spAutoFit/>
          </a:bodyPr>
          <a:lstStyle/>
          <a:p>
            <a:pPr lvl="0" algn="ctr" eaLnBrk="1" hangingPunct="1"/>
            <a:r>
              <a:rPr lang="zh-CN" altLang="en-US" sz="1600" i="0" dirty="0">
                <a:solidFill>
                  <a:srgbClr val="FFFFFF"/>
                </a:solidFill>
                <a:latin typeface="+mn-lt"/>
                <a:ea typeface="+mn-ea"/>
                <a:cs typeface="+mn-ea"/>
                <a:sym typeface="+mn-lt"/>
              </a:rPr>
              <a:t>其他</a:t>
            </a:r>
            <a:endParaRPr lang="zh-CN" altLang="en-US" sz="1600" i="0" dirty="0">
              <a:solidFill>
                <a:srgbClr val="FFFFFF"/>
              </a:solidFill>
              <a:latin typeface="+mn-lt"/>
              <a:ea typeface="+mn-ea"/>
              <a:cs typeface="+mn-ea"/>
              <a:sym typeface="+mn-lt"/>
            </a:endParaRPr>
          </a:p>
        </p:txBody>
      </p:sp>
      <p:sp>
        <p:nvSpPr>
          <p:cNvPr id="27682" name="椭圆 27681"/>
          <p:cNvSpPr/>
          <p:nvPr/>
        </p:nvSpPr>
        <p:spPr>
          <a:xfrm>
            <a:off x="1114425" y="5748338"/>
            <a:ext cx="936625" cy="139700"/>
          </a:xfrm>
          <a:prstGeom prst="ellipse">
            <a:avLst/>
          </a:prstGeom>
          <a:gradFill rotWithShape="1">
            <a:gsLst>
              <a:gs pos="0">
                <a:schemeClr val="accent1"/>
              </a:gs>
              <a:gs pos="100000">
                <a:schemeClr val="accent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7658"/>
                                        </p:tgtEl>
                                        <p:attrNameLst>
                                          <p:attrName>style.visibility</p:attrName>
                                        </p:attrNameLst>
                                      </p:cBhvr>
                                      <p:to>
                                        <p:strVal val="visible"/>
                                      </p:to>
                                    </p:set>
                                    <p:anim calcmode="lin" valueType="num">
                                      <p:cBhvr additive="base">
                                        <p:cTn id="11" dur="500" fill="hold"/>
                                        <p:tgtEl>
                                          <p:spTgt spid="27658"/>
                                        </p:tgtEl>
                                        <p:attrNameLst>
                                          <p:attrName>ppt_x</p:attrName>
                                        </p:attrNameLst>
                                      </p:cBhvr>
                                      <p:tavLst>
                                        <p:tav tm="0">
                                          <p:val>
                                            <p:strVal val="#ppt_x"/>
                                          </p:val>
                                        </p:tav>
                                        <p:tav tm="100000">
                                          <p:val>
                                            <p:strVal val="#ppt_x"/>
                                          </p:val>
                                        </p:tav>
                                      </p:tavLst>
                                    </p:anim>
                                    <p:anim calcmode="lin" valueType="num">
                                      <p:cBhvr additive="base">
                                        <p:cTn id="12" dur="500" fill="hold"/>
                                        <p:tgtEl>
                                          <p:spTgt spid="2765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659"/>
                                        </p:tgtEl>
                                        <p:attrNameLst>
                                          <p:attrName>style.visibility</p:attrName>
                                        </p:attrNameLst>
                                      </p:cBhvr>
                                      <p:to>
                                        <p:strVal val="visible"/>
                                      </p:to>
                                    </p:set>
                                    <p:anim calcmode="lin" valueType="num">
                                      <p:cBhvr additive="base">
                                        <p:cTn id="15" dur="500" fill="hold"/>
                                        <p:tgtEl>
                                          <p:spTgt spid="27659"/>
                                        </p:tgtEl>
                                        <p:attrNameLst>
                                          <p:attrName>ppt_x</p:attrName>
                                        </p:attrNameLst>
                                      </p:cBhvr>
                                      <p:tavLst>
                                        <p:tav tm="0">
                                          <p:val>
                                            <p:strVal val="#ppt_x"/>
                                          </p:val>
                                        </p:tav>
                                        <p:tav tm="100000">
                                          <p:val>
                                            <p:strVal val="#ppt_x"/>
                                          </p:val>
                                        </p:tav>
                                      </p:tavLst>
                                    </p:anim>
                                    <p:anim calcmode="lin" valueType="num">
                                      <p:cBhvr additive="base">
                                        <p:cTn id="16" dur="500" fill="hold"/>
                                        <p:tgtEl>
                                          <p:spTgt spid="2765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7653"/>
                                        </p:tgtEl>
                                        <p:attrNameLst>
                                          <p:attrName>style.visibility</p:attrName>
                                        </p:attrNameLst>
                                      </p:cBhvr>
                                      <p:to>
                                        <p:strVal val="visible"/>
                                      </p:to>
                                    </p:set>
                                    <p:anim calcmode="lin" valueType="num">
                                      <p:cBhvr additive="base">
                                        <p:cTn id="19" dur="500" fill="hold"/>
                                        <p:tgtEl>
                                          <p:spTgt spid="27653"/>
                                        </p:tgtEl>
                                        <p:attrNameLst>
                                          <p:attrName>ppt_x</p:attrName>
                                        </p:attrNameLst>
                                      </p:cBhvr>
                                      <p:tavLst>
                                        <p:tav tm="0">
                                          <p:val>
                                            <p:strVal val="#ppt_x"/>
                                          </p:val>
                                        </p:tav>
                                        <p:tav tm="100000">
                                          <p:val>
                                            <p:strVal val="#ppt_x"/>
                                          </p:val>
                                        </p:tav>
                                      </p:tavLst>
                                    </p:anim>
                                    <p:anim calcmode="lin" valueType="num">
                                      <p:cBhvr additive="base">
                                        <p:cTn id="20" dur="500" fill="hold"/>
                                        <p:tgtEl>
                                          <p:spTgt spid="2765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61"/>
                                        </p:tgtEl>
                                        <p:attrNameLst>
                                          <p:attrName>style.visibility</p:attrName>
                                        </p:attrNameLst>
                                      </p:cBhvr>
                                      <p:to>
                                        <p:strVal val="visible"/>
                                      </p:to>
                                    </p:set>
                                    <p:anim calcmode="lin" valueType="num">
                                      <p:cBhvr additive="base">
                                        <p:cTn id="25" dur="500" fill="hold"/>
                                        <p:tgtEl>
                                          <p:spTgt spid="27661"/>
                                        </p:tgtEl>
                                        <p:attrNameLst>
                                          <p:attrName>ppt_x</p:attrName>
                                        </p:attrNameLst>
                                      </p:cBhvr>
                                      <p:tavLst>
                                        <p:tav tm="0">
                                          <p:val>
                                            <p:strVal val="#ppt_x"/>
                                          </p:val>
                                        </p:tav>
                                        <p:tav tm="100000">
                                          <p:val>
                                            <p:strVal val="#ppt_x"/>
                                          </p:val>
                                        </p:tav>
                                      </p:tavLst>
                                    </p:anim>
                                    <p:anim calcmode="lin" valueType="num">
                                      <p:cBhvr additive="base">
                                        <p:cTn id="26" dur="500" fill="hold"/>
                                        <p:tgtEl>
                                          <p:spTgt spid="2766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7669"/>
                                        </p:tgtEl>
                                        <p:attrNameLst>
                                          <p:attrName>style.visibility</p:attrName>
                                        </p:attrNameLst>
                                      </p:cBhvr>
                                      <p:to>
                                        <p:strVal val="visible"/>
                                      </p:to>
                                    </p:set>
                                    <p:anim calcmode="lin" valueType="num">
                                      <p:cBhvr additive="base">
                                        <p:cTn id="29" dur="500" fill="hold"/>
                                        <p:tgtEl>
                                          <p:spTgt spid="27669"/>
                                        </p:tgtEl>
                                        <p:attrNameLst>
                                          <p:attrName>ppt_x</p:attrName>
                                        </p:attrNameLst>
                                      </p:cBhvr>
                                      <p:tavLst>
                                        <p:tav tm="0">
                                          <p:val>
                                            <p:strVal val="#ppt_x"/>
                                          </p:val>
                                        </p:tav>
                                        <p:tav tm="100000">
                                          <p:val>
                                            <p:strVal val="#ppt_x"/>
                                          </p:val>
                                        </p:tav>
                                      </p:tavLst>
                                    </p:anim>
                                    <p:anim calcmode="lin" valueType="num">
                                      <p:cBhvr additive="base">
                                        <p:cTn id="30" dur="500" fill="hold"/>
                                        <p:tgtEl>
                                          <p:spTgt spid="2766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7664"/>
                                        </p:tgtEl>
                                        <p:attrNameLst>
                                          <p:attrName>style.visibility</p:attrName>
                                        </p:attrNameLst>
                                      </p:cBhvr>
                                      <p:to>
                                        <p:strVal val="visible"/>
                                      </p:to>
                                    </p:set>
                                    <p:anim calcmode="lin" valueType="num">
                                      <p:cBhvr additive="base">
                                        <p:cTn id="33" dur="500" fill="hold"/>
                                        <p:tgtEl>
                                          <p:spTgt spid="27664"/>
                                        </p:tgtEl>
                                        <p:attrNameLst>
                                          <p:attrName>ppt_x</p:attrName>
                                        </p:attrNameLst>
                                      </p:cBhvr>
                                      <p:tavLst>
                                        <p:tav tm="0">
                                          <p:val>
                                            <p:strVal val="#ppt_x"/>
                                          </p:val>
                                        </p:tav>
                                        <p:tav tm="100000">
                                          <p:val>
                                            <p:strVal val="#ppt_x"/>
                                          </p:val>
                                        </p:tav>
                                      </p:tavLst>
                                    </p:anim>
                                    <p:anim calcmode="lin" valueType="num">
                                      <p:cBhvr additive="base">
                                        <p:cTn id="34" dur="500" fill="hold"/>
                                        <p:tgtEl>
                                          <p:spTgt spid="2766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7670"/>
                                        </p:tgtEl>
                                        <p:attrNameLst>
                                          <p:attrName>style.visibility</p:attrName>
                                        </p:attrNameLst>
                                      </p:cBhvr>
                                      <p:to>
                                        <p:strVal val="visible"/>
                                      </p:to>
                                    </p:set>
                                    <p:anim calcmode="lin" valueType="num">
                                      <p:cBhvr additive="base">
                                        <p:cTn id="37" dur="500" fill="hold"/>
                                        <p:tgtEl>
                                          <p:spTgt spid="27670"/>
                                        </p:tgtEl>
                                        <p:attrNameLst>
                                          <p:attrName>ppt_x</p:attrName>
                                        </p:attrNameLst>
                                      </p:cBhvr>
                                      <p:tavLst>
                                        <p:tav tm="0">
                                          <p:val>
                                            <p:strVal val="#ppt_x"/>
                                          </p:val>
                                        </p:tav>
                                        <p:tav tm="100000">
                                          <p:val>
                                            <p:strVal val="#ppt_x"/>
                                          </p:val>
                                        </p:tav>
                                      </p:tavLst>
                                    </p:anim>
                                    <p:anim calcmode="lin" valueType="num">
                                      <p:cBhvr additive="base">
                                        <p:cTn id="38" dur="500" fill="hold"/>
                                        <p:tgtEl>
                                          <p:spTgt spid="2767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672"/>
                                        </p:tgtEl>
                                        <p:attrNameLst>
                                          <p:attrName>style.visibility</p:attrName>
                                        </p:attrNameLst>
                                      </p:cBhvr>
                                      <p:to>
                                        <p:strVal val="visible"/>
                                      </p:to>
                                    </p:set>
                                    <p:anim calcmode="lin" valueType="num">
                                      <p:cBhvr additive="base">
                                        <p:cTn id="43" dur="500" fill="hold"/>
                                        <p:tgtEl>
                                          <p:spTgt spid="27672"/>
                                        </p:tgtEl>
                                        <p:attrNameLst>
                                          <p:attrName>ppt_x</p:attrName>
                                        </p:attrNameLst>
                                      </p:cBhvr>
                                      <p:tavLst>
                                        <p:tav tm="0">
                                          <p:val>
                                            <p:strVal val="#ppt_x"/>
                                          </p:val>
                                        </p:tav>
                                        <p:tav tm="100000">
                                          <p:val>
                                            <p:strVal val="#ppt_x"/>
                                          </p:val>
                                        </p:tav>
                                      </p:tavLst>
                                    </p:anim>
                                    <p:anim calcmode="lin" valueType="num">
                                      <p:cBhvr additive="base">
                                        <p:cTn id="44" dur="500" fill="hold"/>
                                        <p:tgtEl>
                                          <p:spTgt spid="2767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80"/>
                                        </p:tgtEl>
                                        <p:attrNameLst>
                                          <p:attrName>style.visibility</p:attrName>
                                        </p:attrNameLst>
                                      </p:cBhvr>
                                      <p:to>
                                        <p:strVal val="visible"/>
                                      </p:to>
                                    </p:set>
                                    <p:anim calcmode="lin" valueType="num">
                                      <p:cBhvr additive="base">
                                        <p:cTn id="47" dur="500" fill="hold"/>
                                        <p:tgtEl>
                                          <p:spTgt spid="27680"/>
                                        </p:tgtEl>
                                        <p:attrNameLst>
                                          <p:attrName>ppt_x</p:attrName>
                                        </p:attrNameLst>
                                      </p:cBhvr>
                                      <p:tavLst>
                                        <p:tav tm="0">
                                          <p:val>
                                            <p:strVal val="#ppt_x"/>
                                          </p:val>
                                        </p:tav>
                                        <p:tav tm="100000">
                                          <p:val>
                                            <p:strVal val="#ppt_x"/>
                                          </p:val>
                                        </p:tav>
                                      </p:tavLst>
                                    </p:anim>
                                    <p:anim calcmode="lin" valueType="num">
                                      <p:cBhvr additive="base">
                                        <p:cTn id="48" dur="500" fill="hold"/>
                                        <p:tgtEl>
                                          <p:spTgt spid="27680"/>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7675"/>
                                        </p:tgtEl>
                                        <p:attrNameLst>
                                          <p:attrName>style.visibility</p:attrName>
                                        </p:attrNameLst>
                                      </p:cBhvr>
                                      <p:to>
                                        <p:strVal val="visible"/>
                                      </p:to>
                                    </p:set>
                                    <p:anim calcmode="lin" valueType="num">
                                      <p:cBhvr additive="base">
                                        <p:cTn id="51" dur="500" fill="hold"/>
                                        <p:tgtEl>
                                          <p:spTgt spid="27675"/>
                                        </p:tgtEl>
                                        <p:attrNameLst>
                                          <p:attrName>ppt_x</p:attrName>
                                        </p:attrNameLst>
                                      </p:cBhvr>
                                      <p:tavLst>
                                        <p:tav tm="0">
                                          <p:val>
                                            <p:strVal val="#ppt_x"/>
                                          </p:val>
                                        </p:tav>
                                        <p:tav tm="100000">
                                          <p:val>
                                            <p:strVal val="#ppt_x"/>
                                          </p:val>
                                        </p:tav>
                                      </p:tavLst>
                                    </p:anim>
                                    <p:anim calcmode="lin" valueType="num">
                                      <p:cBhvr additive="base">
                                        <p:cTn id="52" dur="500" fill="hold"/>
                                        <p:tgtEl>
                                          <p:spTgt spid="2767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681"/>
                                        </p:tgtEl>
                                        <p:attrNameLst>
                                          <p:attrName>style.visibility</p:attrName>
                                        </p:attrNameLst>
                                      </p:cBhvr>
                                      <p:to>
                                        <p:strVal val="visible"/>
                                      </p:to>
                                    </p:set>
                                    <p:anim calcmode="lin" valueType="num">
                                      <p:cBhvr additive="base">
                                        <p:cTn id="55" dur="500" fill="hold"/>
                                        <p:tgtEl>
                                          <p:spTgt spid="27681"/>
                                        </p:tgtEl>
                                        <p:attrNameLst>
                                          <p:attrName>ppt_x</p:attrName>
                                        </p:attrNameLst>
                                      </p:cBhvr>
                                      <p:tavLst>
                                        <p:tav tm="0">
                                          <p:val>
                                            <p:strVal val="#ppt_x"/>
                                          </p:val>
                                        </p:tav>
                                        <p:tav tm="100000">
                                          <p:val>
                                            <p:strVal val="#ppt_x"/>
                                          </p:val>
                                        </p:tav>
                                      </p:tavLst>
                                    </p:anim>
                                    <p:anim calcmode="lin" valueType="num">
                                      <p:cBhvr additive="base">
                                        <p:cTn id="56" dur="500" fill="hold"/>
                                        <p:tgtEl>
                                          <p:spTgt spid="276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8" grpId="0"/>
      <p:bldP spid="27659" grpId="0"/>
      <p:bldP spid="27669" grpId="0"/>
      <p:bldP spid="27670" grpId="0"/>
      <p:bldP spid="27680" grpId="0"/>
      <p:bldP spid="2768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8673"/>
          <p:cNvSpPr>
            <a:spLocks noGrp="1"/>
          </p:cNvSpPr>
          <p:nvPr>
            <p:ph type="title"/>
          </p:nvPr>
        </p:nvSpPr>
        <p:spPr/>
        <p:txBody>
          <a:bodyPr anchor="ctr"/>
          <a:lstStyle/>
          <a:p>
            <a:pPr algn="ctr"/>
            <a:r>
              <a:rPr lang="zh-CN" altLang="en-US" sz="2800" b="1">
                <a:latin typeface="+mn-lt"/>
                <a:ea typeface="+mn-ea"/>
                <a:cs typeface="+mn-ea"/>
                <a:sym typeface="+mn-lt"/>
              </a:rPr>
              <a:t>高温危害预防措施</a:t>
            </a:r>
            <a:endParaRPr lang="zh-CN" altLang="en-US" sz="2800" b="1">
              <a:latin typeface="+mn-lt"/>
              <a:ea typeface="+mn-ea"/>
              <a:cs typeface="+mn-ea"/>
              <a:sym typeface="+mn-lt"/>
            </a:endParaRPr>
          </a:p>
        </p:txBody>
      </p:sp>
      <p:sp>
        <p:nvSpPr>
          <p:cNvPr id="28675" name="矩形 28674"/>
          <p:cNvSpPr/>
          <p:nvPr/>
        </p:nvSpPr>
        <p:spPr>
          <a:xfrm>
            <a:off x="4067175" y="1268413"/>
            <a:ext cx="2019300" cy="2559050"/>
          </a:xfrm>
          <a:prstGeom prst="rect">
            <a:avLst/>
          </a:prstGeom>
          <a:gradFill rotWithShape="1">
            <a:gsLst>
              <a:gs pos="0">
                <a:schemeClr val="accent1"/>
              </a:gs>
              <a:gs pos="100000">
                <a:schemeClr val="bg1"/>
              </a:gs>
            </a:gsLst>
            <a:lin ang="5400000" scaled="1"/>
            <a:tileRect/>
          </a:gradFill>
          <a:ln w="9525">
            <a:noFill/>
          </a:ln>
        </p:spPr>
        <p:txBody>
          <a:bodyPr/>
          <a:lstStyle/>
          <a:p>
            <a:endParaRPr lang="zh-CN" altLang="en-US">
              <a:latin typeface="+mn-lt"/>
              <a:ea typeface="+mn-ea"/>
              <a:cs typeface="+mn-ea"/>
              <a:sym typeface="+mn-lt"/>
            </a:endParaRPr>
          </a:p>
        </p:txBody>
      </p:sp>
      <p:sp>
        <p:nvSpPr>
          <p:cNvPr id="28676" name="DRAWING2STR_FREEFORM 28675"/>
          <p:cNvSpPr/>
          <p:nvPr/>
        </p:nvSpPr>
        <p:spPr>
          <a:xfrm rot="10800000">
            <a:off x="1836738" y="4797425"/>
            <a:ext cx="2162175" cy="209550"/>
          </a:xfrm>
          <a:custGeom>
            <a:avLst/>
            <a:gdLst>
              <a:gd name="txL" fmla="*/ 3211 w 21600"/>
              <a:gd name="txT" fmla="*/ 3211 h 21600"/>
              <a:gd name="txR" fmla="*/ 18389 w 21600"/>
              <a:gd name="txB" fmla="*/ 18389 h 21600"/>
            </a:gdLst>
            <a:ahLst/>
            <a:cxnLst>
              <a:cxn ang="0">
                <a:pos x="20189" y="10800"/>
              </a:cxn>
              <a:cxn ang="90">
                <a:pos x="10800" y="21600"/>
              </a:cxn>
              <a:cxn ang="180">
                <a:pos x="1411" y="10800"/>
              </a:cxn>
              <a:cxn ang="270">
                <a:pos x="10800" y="0"/>
              </a:cxn>
            </a:cxnLst>
            <a:rect l="txL" t="txT" r="txR" b="txB"/>
            <a:pathLst>
              <a:path w="21600" h="21600">
                <a:moveTo>
                  <a:pt x="0" y="0"/>
                </a:moveTo>
                <a:lnTo>
                  <a:pt x="2822" y="21600"/>
                </a:lnTo>
                <a:lnTo>
                  <a:pt x="18778" y="21600"/>
                </a:lnTo>
                <a:lnTo>
                  <a:pt x="21600" y="0"/>
                </a:lnTo>
                <a:close/>
              </a:path>
            </a:pathLst>
          </a:custGeom>
          <a:gradFill rotWithShape="1">
            <a:gsLst>
              <a:gs pos="0">
                <a:schemeClr val="tx1">
                  <a:alpha val="50000"/>
                </a:schemeClr>
              </a:gs>
              <a:gs pos="100000">
                <a:schemeClr val="bg1">
                  <a:alpha val="0"/>
                </a:schemeClr>
              </a:gs>
            </a:gsLst>
            <a:lin ang="5400000" scaled="1"/>
            <a:tileRect/>
          </a:gradFill>
          <a:ln w="9525">
            <a:noFill/>
          </a:ln>
        </p:spPr>
        <p:txBody>
          <a:bodyPr/>
          <a:lstStyle/>
          <a:p>
            <a:endParaRPr lang="zh-CN" altLang="en-US">
              <a:latin typeface="+mn-lt"/>
              <a:ea typeface="+mn-ea"/>
              <a:cs typeface="+mn-ea"/>
              <a:sym typeface="+mn-lt"/>
            </a:endParaRPr>
          </a:p>
        </p:txBody>
      </p:sp>
      <p:sp>
        <p:nvSpPr>
          <p:cNvPr id="28677" name="矩形 28676"/>
          <p:cNvSpPr/>
          <p:nvPr/>
        </p:nvSpPr>
        <p:spPr>
          <a:xfrm>
            <a:off x="6229350" y="1771650"/>
            <a:ext cx="2019300" cy="2559050"/>
          </a:xfrm>
          <a:prstGeom prst="rect">
            <a:avLst/>
          </a:prstGeom>
          <a:gradFill rotWithShape="1">
            <a:gsLst>
              <a:gs pos="0">
                <a:srgbClr val="DDDDDD"/>
              </a:gs>
              <a:gs pos="100000">
                <a:schemeClr val="bg1"/>
              </a:gs>
            </a:gsLst>
            <a:lin ang="5400000" scaled="1"/>
            <a:tileRect/>
          </a:gradFill>
          <a:ln w="9525">
            <a:noFill/>
          </a:ln>
        </p:spPr>
        <p:txBody>
          <a:bodyPr/>
          <a:lstStyle/>
          <a:p>
            <a:endParaRPr lang="zh-CN" altLang="en-US">
              <a:latin typeface="+mn-lt"/>
              <a:ea typeface="+mn-ea"/>
              <a:cs typeface="+mn-ea"/>
              <a:sym typeface="+mn-lt"/>
            </a:endParaRPr>
          </a:p>
        </p:txBody>
      </p:sp>
      <p:sp>
        <p:nvSpPr>
          <p:cNvPr id="28678" name="DRAWING2STR_FREEFORM 28677"/>
          <p:cNvSpPr/>
          <p:nvPr/>
        </p:nvSpPr>
        <p:spPr>
          <a:xfrm rot="10800000">
            <a:off x="1476375" y="5478463"/>
            <a:ext cx="7200900" cy="417512"/>
          </a:xfrm>
          <a:custGeom>
            <a:avLst/>
            <a:gdLst>
              <a:gd name="txL" fmla="*/ 2336 w 21600"/>
              <a:gd name="txT" fmla="*/ 2336 h 21600"/>
              <a:gd name="txR" fmla="*/ 19264 w 21600"/>
              <a:gd name="txB" fmla="*/ 19264 h 21600"/>
            </a:gdLst>
            <a:ahLst/>
            <a:cxnLst>
              <a:cxn ang="0">
                <a:pos x="21064" y="10800"/>
              </a:cxn>
              <a:cxn ang="90">
                <a:pos x="10800" y="21600"/>
              </a:cxn>
              <a:cxn ang="180">
                <a:pos x="536" y="10800"/>
              </a:cxn>
              <a:cxn ang="270">
                <a:pos x="10800" y="0"/>
              </a:cxn>
            </a:cxnLst>
            <a:rect l="txL" t="txT" r="txR" b="txB"/>
            <a:pathLst>
              <a:path w="21600" h="21600">
                <a:moveTo>
                  <a:pt x="0" y="0"/>
                </a:moveTo>
                <a:lnTo>
                  <a:pt x="1072" y="21600"/>
                </a:lnTo>
                <a:lnTo>
                  <a:pt x="20528" y="21600"/>
                </a:lnTo>
                <a:lnTo>
                  <a:pt x="21600" y="0"/>
                </a:lnTo>
                <a:close/>
              </a:path>
            </a:pathLst>
          </a:custGeom>
          <a:gradFill rotWithShape="1">
            <a:gsLst>
              <a:gs pos="0">
                <a:schemeClr val="bg1">
                  <a:alpha val="0"/>
                </a:schemeClr>
              </a:gs>
              <a:gs pos="100000">
                <a:schemeClr val="tx1">
                  <a:alpha val="50000"/>
                </a:schemeClr>
              </a:gs>
            </a:gsLst>
            <a:lin ang="5400000" scaled="1"/>
            <a:tileRect/>
          </a:gradFill>
          <a:ln w="9525">
            <a:noFill/>
          </a:ln>
        </p:spPr>
        <p:txBody>
          <a:bodyPr/>
          <a:lstStyle/>
          <a:p>
            <a:endParaRPr lang="zh-CN" altLang="en-US">
              <a:latin typeface="+mn-lt"/>
              <a:ea typeface="+mn-ea"/>
              <a:cs typeface="+mn-ea"/>
              <a:sym typeface="+mn-lt"/>
            </a:endParaRPr>
          </a:p>
        </p:txBody>
      </p:sp>
      <p:sp>
        <p:nvSpPr>
          <p:cNvPr id="28679" name="矩形 28678"/>
          <p:cNvSpPr/>
          <p:nvPr/>
        </p:nvSpPr>
        <p:spPr>
          <a:xfrm rot="10800000">
            <a:off x="1836738" y="5013325"/>
            <a:ext cx="2162175" cy="771525"/>
          </a:xfrm>
          <a:prstGeom prst="rect">
            <a:avLst/>
          </a:prstGeom>
          <a:gradFill rotWithShape="1">
            <a:gsLst>
              <a:gs pos="0">
                <a:srgbClr val="DDDDDD"/>
              </a:gs>
              <a:gs pos="100000">
                <a:schemeClr val="bg1"/>
              </a:gs>
            </a:gsLst>
            <a:lin ang="5400000" scaled="1"/>
            <a:tileRect/>
          </a:gradFill>
          <a:ln w="3175" cap="flat" cmpd="sng">
            <a:solidFill>
              <a:srgbClr val="C0C0C0"/>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8680" name="矩形 28679"/>
          <p:cNvSpPr/>
          <p:nvPr/>
        </p:nvSpPr>
        <p:spPr>
          <a:xfrm rot="10800000">
            <a:off x="4068763" y="4365625"/>
            <a:ext cx="2162175" cy="1412875"/>
          </a:xfrm>
          <a:prstGeom prst="rect">
            <a:avLst/>
          </a:prstGeom>
          <a:gradFill rotWithShape="1">
            <a:gsLst>
              <a:gs pos="0">
                <a:schemeClr val="accent2"/>
              </a:gs>
              <a:gs pos="100000">
                <a:schemeClr val="accent1"/>
              </a:gs>
            </a:gsLst>
            <a:lin ang="2700000" scaled="1"/>
            <a:tileRect/>
          </a:gradFill>
          <a:ln w="9525">
            <a:noFill/>
          </a:ln>
        </p:spPr>
        <p:txBody>
          <a:bodyPr/>
          <a:lstStyle/>
          <a:p>
            <a:endParaRPr lang="zh-CN" altLang="en-US">
              <a:latin typeface="+mn-lt"/>
              <a:ea typeface="+mn-ea"/>
              <a:cs typeface="+mn-ea"/>
              <a:sym typeface="+mn-lt"/>
            </a:endParaRPr>
          </a:p>
        </p:txBody>
      </p:sp>
      <p:sp>
        <p:nvSpPr>
          <p:cNvPr id="28681" name="DRAWING2STR_FREEFORM 28680"/>
          <p:cNvSpPr/>
          <p:nvPr/>
        </p:nvSpPr>
        <p:spPr>
          <a:xfrm rot="10800000">
            <a:off x="3997325" y="4076700"/>
            <a:ext cx="2162175" cy="266700"/>
          </a:xfrm>
          <a:custGeom>
            <a:avLst/>
            <a:gdLst>
              <a:gd name="txL" fmla="*/ 4075 w 21600"/>
              <a:gd name="txT" fmla="*/ 4075 h 21600"/>
              <a:gd name="txR" fmla="*/ 17524 w 21600"/>
              <a:gd name="txB" fmla="*/ 17524 h 21600"/>
            </a:gdLst>
            <a:ahLst/>
            <a:cxnLst>
              <a:cxn ang="0">
                <a:pos x="19324" y="10800"/>
              </a:cxn>
              <a:cxn ang="90">
                <a:pos x="10800" y="21600"/>
              </a:cxn>
              <a:cxn ang="180">
                <a:pos x="2275" y="10800"/>
              </a:cxn>
              <a:cxn ang="270">
                <a:pos x="10800" y="0"/>
              </a:cxn>
            </a:cxnLst>
            <a:rect l="txL" t="txT" r="txR" b="txB"/>
            <a:pathLst>
              <a:path w="21600" h="21600">
                <a:moveTo>
                  <a:pt x="0" y="0"/>
                </a:moveTo>
                <a:lnTo>
                  <a:pt x="4551" y="21600"/>
                </a:lnTo>
                <a:lnTo>
                  <a:pt x="17049" y="21600"/>
                </a:lnTo>
                <a:lnTo>
                  <a:pt x="21600" y="0"/>
                </a:lnTo>
                <a:close/>
              </a:path>
            </a:pathLst>
          </a:custGeom>
          <a:gradFill rotWithShape="1">
            <a:gsLst>
              <a:gs pos="0">
                <a:schemeClr val="accent1">
                  <a:alpha val="50000"/>
                </a:schemeClr>
              </a:gs>
              <a:gs pos="100000">
                <a:schemeClr val="bg1">
                  <a:alpha val="0"/>
                </a:schemeClr>
              </a:gs>
            </a:gsLst>
            <a:lin ang="5400000" scaled="1"/>
            <a:tileRect/>
          </a:gradFill>
          <a:ln w="9525">
            <a:noFill/>
          </a:ln>
        </p:spPr>
        <p:txBody>
          <a:bodyPr/>
          <a:lstStyle/>
          <a:p>
            <a:endParaRPr lang="zh-CN" altLang="en-US">
              <a:latin typeface="+mn-lt"/>
              <a:ea typeface="+mn-ea"/>
              <a:cs typeface="+mn-ea"/>
              <a:sym typeface="+mn-lt"/>
            </a:endParaRPr>
          </a:p>
        </p:txBody>
      </p:sp>
      <p:sp>
        <p:nvSpPr>
          <p:cNvPr id="28682" name="矩形 28681"/>
          <p:cNvSpPr/>
          <p:nvPr/>
        </p:nvSpPr>
        <p:spPr>
          <a:xfrm rot="10800000">
            <a:off x="6300788" y="4941888"/>
            <a:ext cx="2162175" cy="930275"/>
          </a:xfrm>
          <a:prstGeom prst="rect">
            <a:avLst/>
          </a:prstGeom>
          <a:gradFill rotWithShape="1">
            <a:gsLst>
              <a:gs pos="0">
                <a:srgbClr val="DDDDDD"/>
              </a:gs>
              <a:gs pos="100000">
                <a:schemeClr val="bg1"/>
              </a:gs>
            </a:gsLst>
            <a:lin ang="5400000" scaled="1"/>
            <a:tileRect/>
          </a:gradFill>
          <a:ln w="3175" cap="flat" cmpd="sng">
            <a:solidFill>
              <a:srgbClr val="C0C0C0"/>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28683" name="DRAWING2STR_FREEFORM 28682"/>
          <p:cNvSpPr/>
          <p:nvPr/>
        </p:nvSpPr>
        <p:spPr>
          <a:xfrm rot="10800000">
            <a:off x="6300788" y="4725988"/>
            <a:ext cx="2162175" cy="209550"/>
          </a:xfrm>
          <a:custGeom>
            <a:avLst/>
            <a:gdLst>
              <a:gd name="txL" fmla="*/ 3592 w 21600"/>
              <a:gd name="txT" fmla="*/ 3592 h 21600"/>
              <a:gd name="txR" fmla="*/ 18008 w 21600"/>
              <a:gd name="txB" fmla="*/ 18008 h 21600"/>
            </a:gdLst>
            <a:ahLst/>
            <a:cxnLst>
              <a:cxn ang="0">
                <a:pos x="19808" y="10800"/>
              </a:cxn>
              <a:cxn ang="90">
                <a:pos x="10800" y="21600"/>
              </a:cxn>
              <a:cxn ang="180">
                <a:pos x="1792" y="10800"/>
              </a:cxn>
              <a:cxn ang="270">
                <a:pos x="10800" y="0"/>
              </a:cxn>
            </a:cxnLst>
            <a:rect l="txL" t="txT" r="txR" b="txB"/>
            <a:pathLst>
              <a:path w="21600" h="21600">
                <a:moveTo>
                  <a:pt x="0" y="0"/>
                </a:moveTo>
                <a:lnTo>
                  <a:pt x="3584" y="21600"/>
                </a:lnTo>
                <a:lnTo>
                  <a:pt x="18016" y="21600"/>
                </a:lnTo>
                <a:lnTo>
                  <a:pt x="21600" y="0"/>
                </a:lnTo>
                <a:close/>
              </a:path>
            </a:pathLst>
          </a:custGeom>
          <a:gradFill rotWithShape="1">
            <a:gsLst>
              <a:gs pos="0">
                <a:schemeClr val="tx1">
                  <a:alpha val="50000"/>
                </a:schemeClr>
              </a:gs>
              <a:gs pos="100000">
                <a:schemeClr val="bg1">
                  <a:alpha val="0"/>
                </a:schemeClr>
              </a:gs>
            </a:gsLst>
            <a:lin ang="5400000" scaled="1"/>
            <a:tileRect/>
          </a:gradFill>
          <a:ln w="9525">
            <a:noFill/>
          </a:ln>
        </p:spPr>
        <p:txBody>
          <a:bodyPr/>
          <a:lstStyle/>
          <a:p>
            <a:endParaRPr lang="zh-CN" altLang="en-US">
              <a:latin typeface="+mn-lt"/>
              <a:ea typeface="+mn-ea"/>
              <a:cs typeface="+mn-ea"/>
              <a:sym typeface="+mn-lt"/>
            </a:endParaRPr>
          </a:p>
        </p:txBody>
      </p:sp>
      <p:sp>
        <p:nvSpPr>
          <p:cNvPr id="28684" name="矩形 28683"/>
          <p:cNvSpPr/>
          <p:nvPr/>
        </p:nvSpPr>
        <p:spPr>
          <a:xfrm>
            <a:off x="4933950" y="4725988"/>
            <a:ext cx="311150" cy="504825"/>
          </a:xfrm>
          <a:prstGeom prst="rect">
            <a:avLst/>
          </a:prstGeom>
        </p:spPr>
        <p:txBody>
          <a:bodyPr wrap="none" fromWordArt="1">
            <a:prstTxWarp prst="textPlain">
              <a:avLst>
                <a:gd name="adj" fmla="val 50097"/>
              </a:avLst>
            </a:prstTxWarp>
            <a:normAutofit/>
          </a:bodyPr>
          <a:lstStyle/>
          <a:p>
            <a:pPr algn="ctr"/>
            <a:r>
              <a:rPr lang="zh-CN" altLang="en-US" sz="2400" b="1">
                <a:ln w="9525" cap="flat" cmpd="sng">
                  <a:solidFill>
                    <a:schemeClr val="bg1"/>
                  </a:solidFill>
                  <a:prstDash val="solid"/>
                  <a:headEnd type="none" w="med" len="med"/>
                  <a:tailEnd type="none" w="med" len="med"/>
                </a:ln>
                <a:solidFill>
                  <a:schemeClr val="bg1"/>
                </a:solidFill>
                <a:latin typeface="+mn-lt"/>
                <a:ea typeface="+mn-ea"/>
                <a:cs typeface="+mn-ea"/>
                <a:sym typeface="+mn-lt"/>
              </a:rPr>
              <a:t>1</a:t>
            </a:r>
            <a:endParaRPr lang="zh-CN" altLang="en-US" sz="2400" b="1">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sp>
        <p:nvSpPr>
          <p:cNvPr id="28685" name="矩形 28684"/>
          <p:cNvSpPr/>
          <p:nvPr/>
        </p:nvSpPr>
        <p:spPr>
          <a:xfrm>
            <a:off x="2844800" y="5157788"/>
            <a:ext cx="412750" cy="517525"/>
          </a:xfrm>
          <a:prstGeom prst="rect">
            <a:avLst/>
          </a:prstGeom>
        </p:spPr>
        <p:txBody>
          <a:bodyPr wrap="none" fromWordArt="1">
            <a:prstTxWarp prst="textPlain">
              <a:avLst>
                <a:gd name="adj" fmla="val 50000"/>
              </a:avLst>
            </a:prstTxWarp>
            <a:normAutofit/>
          </a:bodyPr>
          <a:lstStyle/>
          <a:p>
            <a:pPr algn="ctr"/>
            <a:r>
              <a:rPr lang="zh-CN" altLang="en-US" sz="2400" b="1">
                <a:ln w="9525" cap="flat" cmpd="sng">
                  <a:solidFill>
                    <a:schemeClr val="bg1"/>
                  </a:solidFill>
                  <a:prstDash val="solid"/>
                  <a:headEnd type="none" w="med" len="med"/>
                  <a:tailEnd type="none" w="med" len="med"/>
                </a:ln>
                <a:solidFill>
                  <a:schemeClr val="bg2"/>
                </a:solidFill>
                <a:latin typeface="+mn-lt"/>
                <a:ea typeface="+mn-ea"/>
                <a:cs typeface="+mn-ea"/>
                <a:sym typeface="+mn-lt"/>
              </a:rPr>
              <a:t>3</a:t>
            </a:r>
            <a:endParaRPr lang="zh-CN" altLang="en-US" sz="2400" b="1">
              <a:ln w="9525" cap="flat" cmpd="sng">
                <a:solidFill>
                  <a:schemeClr val="bg1"/>
                </a:solidFill>
                <a:prstDash val="solid"/>
                <a:headEnd type="none" w="med" len="med"/>
                <a:tailEnd type="none" w="med" len="med"/>
              </a:ln>
              <a:solidFill>
                <a:schemeClr val="bg2"/>
              </a:solidFill>
              <a:latin typeface="+mn-lt"/>
              <a:ea typeface="+mn-ea"/>
              <a:cs typeface="+mn-ea"/>
              <a:sym typeface="+mn-lt"/>
            </a:endParaRPr>
          </a:p>
        </p:txBody>
      </p:sp>
      <p:sp>
        <p:nvSpPr>
          <p:cNvPr id="28686" name="矩形 28685"/>
          <p:cNvSpPr/>
          <p:nvPr/>
        </p:nvSpPr>
        <p:spPr>
          <a:xfrm>
            <a:off x="7021513" y="5086350"/>
            <a:ext cx="412750" cy="517525"/>
          </a:xfrm>
          <a:prstGeom prst="rect">
            <a:avLst/>
          </a:prstGeom>
        </p:spPr>
        <p:txBody>
          <a:bodyPr wrap="none" fromWordArt="1">
            <a:prstTxWarp prst="textPlain">
              <a:avLst>
                <a:gd name="adj" fmla="val 50000"/>
              </a:avLst>
            </a:prstTxWarp>
            <a:normAutofit/>
          </a:bodyPr>
          <a:lstStyle/>
          <a:p>
            <a:pPr algn="ctr"/>
            <a:r>
              <a:rPr lang="zh-CN" altLang="en-US" sz="2400" b="1">
                <a:ln w="9525" cap="flat" cmpd="sng">
                  <a:solidFill>
                    <a:schemeClr val="bg1"/>
                  </a:solidFill>
                  <a:prstDash val="solid"/>
                  <a:headEnd type="none" w="med" len="med"/>
                  <a:tailEnd type="none" w="med" len="med"/>
                </a:ln>
                <a:solidFill>
                  <a:schemeClr val="bg2"/>
                </a:solidFill>
                <a:latin typeface="+mn-lt"/>
                <a:ea typeface="+mn-ea"/>
                <a:cs typeface="+mn-ea"/>
                <a:sym typeface="+mn-lt"/>
              </a:rPr>
              <a:t>2</a:t>
            </a:r>
            <a:endParaRPr lang="zh-CN" altLang="en-US" sz="2400" b="1">
              <a:ln w="9525" cap="flat" cmpd="sng">
                <a:solidFill>
                  <a:schemeClr val="bg1"/>
                </a:solidFill>
                <a:prstDash val="solid"/>
                <a:headEnd type="none" w="med" len="med"/>
                <a:tailEnd type="none" w="med" len="med"/>
              </a:ln>
              <a:solidFill>
                <a:schemeClr val="bg2"/>
              </a:solidFill>
              <a:latin typeface="+mn-lt"/>
              <a:ea typeface="+mn-ea"/>
              <a:cs typeface="+mn-ea"/>
              <a:sym typeface="+mn-lt"/>
            </a:endParaRPr>
          </a:p>
        </p:txBody>
      </p:sp>
      <p:sp>
        <p:nvSpPr>
          <p:cNvPr id="28687" name="矩形 28686"/>
          <p:cNvSpPr/>
          <p:nvPr/>
        </p:nvSpPr>
        <p:spPr>
          <a:xfrm>
            <a:off x="1908175" y="2206625"/>
            <a:ext cx="2019300" cy="2270125"/>
          </a:xfrm>
          <a:prstGeom prst="rect">
            <a:avLst/>
          </a:prstGeom>
          <a:gradFill rotWithShape="1">
            <a:gsLst>
              <a:gs pos="0">
                <a:srgbClr val="DDDDDD"/>
              </a:gs>
              <a:gs pos="100000">
                <a:schemeClr val="bg1"/>
              </a:gs>
            </a:gsLst>
            <a:lin ang="5400000" scaled="1"/>
            <a:tileRect/>
          </a:gradFill>
          <a:ln w="9525">
            <a:noFill/>
          </a:ln>
        </p:spPr>
        <p:txBody>
          <a:bodyPr/>
          <a:lstStyle/>
          <a:p>
            <a:endParaRPr lang="zh-CN" altLang="en-US">
              <a:latin typeface="+mn-lt"/>
              <a:ea typeface="+mn-ea"/>
              <a:cs typeface="+mn-ea"/>
              <a:sym typeface="+mn-lt"/>
            </a:endParaRPr>
          </a:p>
        </p:txBody>
      </p:sp>
      <p:sp>
        <p:nvSpPr>
          <p:cNvPr id="28688" name="矩形 28687"/>
          <p:cNvSpPr/>
          <p:nvPr/>
        </p:nvSpPr>
        <p:spPr>
          <a:xfrm>
            <a:off x="1908175" y="1341438"/>
            <a:ext cx="2016125" cy="2881312"/>
          </a:xfrm>
          <a:prstGeom prst="rect">
            <a:avLst/>
          </a:prstGeom>
          <a:noFill/>
          <a:ln w="9525">
            <a:noFill/>
          </a:ln>
        </p:spPr>
        <p:txBody>
          <a:bodyPr anchor="ctr"/>
          <a:lstStyle/>
          <a:p>
            <a:pPr lvl="0" algn="ctr" eaLnBrk="0" hangingPunct="0"/>
            <a:endParaRPr lang="zh-CN" altLang="en-US" sz="1400" b="1" dirty="0">
              <a:solidFill>
                <a:srgbClr val="FF3300"/>
              </a:solidFill>
              <a:latin typeface="+mn-lt"/>
              <a:ea typeface="+mn-ea"/>
              <a:cs typeface="+mn-ea"/>
              <a:sym typeface="+mn-lt"/>
            </a:endParaRPr>
          </a:p>
          <a:p>
            <a:pPr lvl="0" algn="ctr" eaLnBrk="0" hangingPunct="0"/>
            <a:r>
              <a:rPr lang="zh-CN" altLang="en-US" sz="2000" b="1" i="0" dirty="0">
                <a:solidFill>
                  <a:srgbClr val="FF3300"/>
                </a:solidFill>
                <a:latin typeface="+mn-lt"/>
                <a:ea typeface="+mn-ea"/>
                <a:cs typeface="+mn-ea"/>
                <a:sym typeface="+mn-lt"/>
              </a:rPr>
              <a:t>管理措施</a:t>
            </a:r>
            <a:endParaRPr lang="zh-CN" altLang="en-US" sz="2000" b="1" i="0" dirty="0">
              <a:solidFill>
                <a:srgbClr val="FF3300"/>
              </a:solidFill>
              <a:latin typeface="+mn-lt"/>
              <a:ea typeface="+mn-ea"/>
              <a:cs typeface="+mn-ea"/>
              <a:sym typeface="+mn-lt"/>
            </a:endParaRPr>
          </a:p>
          <a:p>
            <a:pPr lvl="0" algn="ctr" eaLnBrk="0" hangingPunct="0"/>
            <a:endParaRPr lang="zh-CN" altLang="en-US" sz="1400" b="1" dirty="0">
              <a:solidFill>
                <a:srgbClr val="FF3300"/>
              </a:solidFill>
              <a:latin typeface="+mn-lt"/>
              <a:ea typeface="+mn-ea"/>
              <a:cs typeface="+mn-ea"/>
              <a:sym typeface="+mn-lt"/>
            </a:endParaRPr>
          </a:p>
          <a:p>
            <a:pPr lvl="0" algn="ctr" eaLnBrk="0" hangingPunct="0"/>
            <a:r>
              <a:rPr lang="zh-CN" altLang="en-US" sz="1400" b="1" dirty="0">
                <a:solidFill>
                  <a:srgbClr val="FF3300"/>
                </a:solidFill>
                <a:latin typeface="+mn-lt"/>
                <a:ea typeface="+mn-ea"/>
                <a:cs typeface="+mn-ea"/>
                <a:sym typeface="+mn-lt"/>
              </a:rPr>
              <a:t>1,</a:t>
            </a:r>
            <a:r>
              <a:rPr lang="zh-CN" altLang="en-US" sz="1400" b="1" i="0" dirty="0">
                <a:latin typeface="+mn-lt"/>
                <a:ea typeface="+mn-ea"/>
                <a:cs typeface="+mn-ea"/>
                <a:sym typeface="+mn-lt"/>
              </a:rPr>
              <a:t>加强领导，按照国家卫生标准落实企业高温防护工作。</a:t>
            </a:r>
            <a:endParaRPr lang="zh-CN" altLang="en-US" sz="1400" b="1" i="0" dirty="0">
              <a:latin typeface="+mn-lt"/>
              <a:ea typeface="+mn-ea"/>
              <a:cs typeface="+mn-ea"/>
              <a:sym typeface="+mn-lt"/>
            </a:endParaRPr>
          </a:p>
          <a:p>
            <a:pPr lvl="0" algn="ctr" eaLnBrk="0" hangingPunct="0"/>
            <a:r>
              <a:rPr lang="zh-CN" altLang="en-US" sz="1400" b="1" dirty="0">
                <a:solidFill>
                  <a:schemeClr val="accent1"/>
                </a:solidFill>
                <a:latin typeface="+mn-lt"/>
                <a:ea typeface="+mn-ea"/>
                <a:cs typeface="+mn-ea"/>
                <a:sym typeface="+mn-lt"/>
              </a:rPr>
              <a:t> 2</a:t>
            </a:r>
            <a:r>
              <a:rPr lang="zh-CN" altLang="en-US" sz="1400" b="1" i="0" dirty="0">
                <a:latin typeface="+mn-lt"/>
                <a:ea typeface="+mn-ea"/>
                <a:cs typeface="+mn-ea"/>
                <a:sym typeface="+mn-lt"/>
              </a:rPr>
              <a:t>加强宣传，教育职工遵守高温作业安全规程，宣传防暑知识 </a:t>
            </a:r>
            <a:endParaRPr lang="zh-CN" altLang="en-US" sz="1400" b="1" i="0" dirty="0">
              <a:latin typeface="+mn-lt"/>
              <a:ea typeface="+mn-ea"/>
              <a:cs typeface="+mn-ea"/>
              <a:sym typeface="+mn-lt"/>
            </a:endParaRPr>
          </a:p>
          <a:p>
            <a:pPr lvl="0" algn="ctr" eaLnBrk="0" hangingPunct="0"/>
            <a:r>
              <a:rPr lang="zh-CN" altLang="en-US" sz="1400" b="1" i="0" dirty="0">
                <a:latin typeface="+mn-lt"/>
                <a:ea typeface="+mn-ea"/>
                <a:cs typeface="+mn-ea"/>
                <a:sym typeface="+mn-lt"/>
              </a:rPr>
              <a:t> </a:t>
            </a:r>
            <a:r>
              <a:rPr lang="zh-CN" altLang="en-US" sz="1400" b="1" dirty="0">
                <a:solidFill>
                  <a:srgbClr val="FF3300"/>
                </a:solidFill>
                <a:latin typeface="+mn-lt"/>
                <a:ea typeface="+mn-ea"/>
                <a:cs typeface="+mn-ea"/>
                <a:sym typeface="+mn-lt"/>
              </a:rPr>
              <a:t>3</a:t>
            </a:r>
            <a:r>
              <a:rPr lang="zh-CN" altLang="en-US" sz="1400" b="1" i="0" dirty="0">
                <a:latin typeface="+mn-lt"/>
                <a:ea typeface="+mn-ea"/>
                <a:cs typeface="+mn-ea"/>
                <a:sym typeface="+mn-lt"/>
              </a:rPr>
              <a:t>制定合理的劳动休息制度。高温下作业应尽量缩短工作时间，合理安排工作时间，避开最高气温，可采用小换班，轮换作业，延长午休时间等方法</a:t>
            </a:r>
            <a:endParaRPr lang="zh-CN" altLang="en-US" sz="1400" b="1" i="0" dirty="0">
              <a:latin typeface="+mn-lt"/>
              <a:ea typeface="+mn-ea"/>
              <a:cs typeface="+mn-ea"/>
              <a:sym typeface="+mn-lt"/>
            </a:endParaRPr>
          </a:p>
        </p:txBody>
      </p:sp>
      <p:sp>
        <p:nvSpPr>
          <p:cNvPr id="28689" name="矩形 28688"/>
          <p:cNvSpPr/>
          <p:nvPr/>
        </p:nvSpPr>
        <p:spPr>
          <a:xfrm>
            <a:off x="4141788" y="1198563"/>
            <a:ext cx="2087562" cy="2951162"/>
          </a:xfrm>
          <a:prstGeom prst="rect">
            <a:avLst/>
          </a:prstGeom>
          <a:noFill/>
          <a:ln w="9525">
            <a:noFill/>
          </a:ln>
        </p:spPr>
        <p:txBody>
          <a:bodyPr anchor="ctr"/>
          <a:lstStyle/>
          <a:p>
            <a:pPr lvl="0" algn="ctr" eaLnBrk="0" hangingPunct="0"/>
            <a:endParaRPr lang="zh-CN" altLang="en-US" sz="2000" b="1" i="0" dirty="0">
              <a:latin typeface="+mn-lt"/>
              <a:ea typeface="+mn-ea"/>
              <a:cs typeface="+mn-ea"/>
              <a:sym typeface="+mn-lt"/>
            </a:endParaRPr>
          </a:p>
          <a:p>
            <a:pPr lvl="0" algn="ctr" eaLnBrk="0" hangingPunct="0"/>
            <a:r>
              <a:rPr lang="zh-CN" altLang="en-US" sz="2000" b="1" i="0" dirty="0">
                <a:solidFill>
                  <a:srgbClr val="000099"/>
                </a:solidFill>
                <a:latin typeface="+mn-lt"/>
                <a:ea typeface="+mn-ea"/>
                <a:cs typeface="+mn-ea"/>
                <a:sym typeface="+mn-lt"/>
              </a:rPr>
              <a:t>保健措施</a:t>
            </a:r>
            <a:endParaRPr lang="zh-CN" altLang="en-US" sz="2000" b="1" i="0" dirty="0">
              <a:solidFill>
                <a:srgbClr val="000099"/>
              </a:solidFill>
              <a:latin typeface="+mn-lt"/>
              <a:ea typeface="+mn-ea"/>
              <a:cs typeface="+mn-ea"/>
              <a:sym typeface="+mn-lt"/>
            </a:endParaRPr>
          </a:p>
          <a:p>
            <a:pPr lvl="0" algn="ctr" eaLnBrk="0" hangingPunct="0"/>
            <a:endParaRPr lang="zh-CN" altLang="en-US" sz="2000" b="1" i="0" dirty="0">
              <a:solidFill>
                <a:srgbClr val="000099"/>
              </a:solidFill>
              <a:latin typeface="+mn-lt"/>
              <a:ea typeface="+mn-ea"/>
              <a:cs typeface="+mn-ea"/>
              <a:sym typeface="+mn-lt"/>
            </a:endParaRPr>
          </a:p>
          <a:p>
            <a:pPr lvl="0" algn="ctr" eaLnBrk="0" hangingPunct="0"/>
            <a:r>
              <a:rPr lang="zh-CN" altLang="en-US" sz="1400" b="1" i="0" dirty="0">
                <a:solidFill>
                  <a:srgbClr val="000099"/>
                </a:solidFill>
                <a:latin typeface="+mn-lt"/>
                <a:ea typeface="+mn-ea"/>
                <a:cs typeface="+mn-ea"/>
                <a:sym typeface="+mn-lt"/>
              </a:rPr>
              <a:t>1</a:t>
            </a:r>
            <a:r>
              <a:rPr lang="zh-CN" altLang="en-US" sz="1400" b="1" i="0" dirty="0">
                <a:latin typeface="+mn-lt"/>
                <a:ea typeface="+mn-ea"/>
                <a:cs typeface="+mn-ea"/>
                <a:sym typeface="+mn-lt"/>
              </a:rPr>
              <a:t>，高温作业人员每年应进行一次体格检查，对患有高血压、心脏器质性疾病、糖尿病患者，应予以调离。 </a:t>
            </a:r>
            <a:endParaRPr lang="zh-CN" altLang="en-US" sz="1400" b="1" i="0" dirty="0">
              <a:latin typeface="+mn-lt"/>
              <a:ea typeface="+mn-ea"/>
              <a:cs typeface="+mn-ea"/>
              <a:sym typeface="+mn-lt"/>
            </a:endParaRPr>
          </a:p>
          <a:p>
            <a:pPr lvl="0" algn="ctr" eaLnBrk="1" hangingPunct="1"/>
            <a:r>
              <a:rPr lang="zh-CN" altLang="en-US" sz="1400" b="1" i="0" dirty="0">
                <a:latin typeface="+mn-lt"/>
                <a:ea typeface="+mn-ea"/>
                <a:cs typeface="+mn-ea"/>
                <a:sym typeface="+mn-lt"/>
              </a:rPr>
              <a:t>甲状腺机能亢进和严重的大面积皮肤</a:t>
            </a:r>
            <a:endParaRPr lang="zh-CN" altLang="en-US" sz="1400" b="1" i="0" dirty="0">
              <a:latin typeface="+mn-lt"/>
              <a:ea typeface="+mn-ea"/>
              <a:cs typeface="+mn-ea"/>
              <a:sym typeface="+mn-lt"/>
            </a:endParaRPr>
          </a:p>
          <a:p>
            <a:pPr lvl="0" algn="ctr" eaLnBrk="1" hangingPunct="1"/>
            <a:r>
              <a:rPr lang="zh-CN" altLang="en-US" sz="1400" b="1" i="0" dirty="0">
                <a:solidFill>
                  <a:srgbClr val="000099"/>
                </a:solidFill>
                <a:latin typeface="+mn-lt"/>
                <a:ea typeface="+mn-ea"/>
                <a:cs typeface="+mn-ea"/>
                <a:sym typeface="+mn-lt"/>
              </a:rPr>
              <a:t>2</a:t>
            </a:r>
            <a:r>
              <a:rPr lang="zh-CN" altLang="en-US" sz="1400" b="1" i="0" dirty="0">
                <a:latin typeface="+mn-lt"/>
                <a:ea typeface="+mn-ea"/>
                <a:cs typeface="+mn-ea"/>
                <a:sym typeface="+mn-lt"/>
              </a:rPr>
              <a:t>休息地点应远离热源，应备有清凉饮料风扇、洗澡设备等。高温作业岗位的职工提供含盐量0.1%~0.2%的清凉饮料</a:t>
            </a:r>
            <a:endParaRPr lang="zh-CN" altLang="en-US" sz="1400" b="1" i="0" dirty="0">
              <a:latin typeface="+mn-lt"/>
              <a:ea typeface="+mn-ea"/>
              <a:cs typeface="+mn-ea"/>
              <a:sym typeface="+mn-lt"/>
            </a:endParaRPr>
          </a:p>
          <a:p>
            <a:pPr lvl="0" algn="ctr" eaLnBrk="1" hangingPunct="1"/>
            <a:endParaRPr lang="zh-CN" altLang="en-US" sz="1400" b="1" i="0" dirty="0">
              <a:latin typeface="+mn-lt"/>
              <a:ea typeface="+mn-ea"/>
              <a:cs typeface="+mn-ea"/>
              <a:sym typeface="+mn-lt"/>
            </a:endParaRPr>
          </a:p>
          <a:p>
            <a:pPr lvl="0" algn="ctr" eaLnBrk="1" hangingPunct="1"/>
            <a:endParaRPr lang="zh-CN" altLang="en-US" sz="1400" b="1" i="0" dirty="0">
              <a:latin typeface="+mn-lt"/>
              <a:ea typeface="+mn-ea"/>
              <a:cs typeface="+mn-ea"/>
              <a:sym typeface="+mn-lt"/>
            </a:endParaRPr>
          </a:p>
          <a:p>
            <a:pPr lvl="0" algn="ctr" eaLnBrk="1" hangingPunct="1"/>
            <a:endParaRPr lang="zh-CN" altLang="en-US" sz="1400" b="1" i="0" dirty="0">
              <a:latin typeface="+mn-lt"/>
              <a:ea typeface="+mn-ea"/>
              <a:cs typeface="+mn-ea"/>
              <a:sym typeface="+mn-lt"/>
            </a:endParaRPr>
          </a:p>
        </p:txBody>
      </p:sp>
      <p:sp>
        <p:nvSpPr>
          <p:cNvPr id="28690" name="矩形 28689"/>
          <p:cNvSpPr/>
          <p:nvPr/>
        </p:nvSpPr>
        <p:spPr>
          <a:xfrm>
            <a:off x="6229350" y="1196975"/>
            <a:ext cx="2087563" cy="3168650"/>
          </a:xfrm>
          <a:prstGeom prst="rect">
            <a:avLst/>
          </a:prstGeom>
          <a:noFill/>
          <a:ln w="9525">
            <a:noFill/>
          </a:ln>
        </p:spPr>
        <p:txBody>
          <a:bodyPr anchor="ctr"/>
          <a:lstStyle/>
          <a:p>
            <a:pPr lvl="0" algn="ctr" eaLnBrk="1" hangingPunct="1"/>
            <a:r>
              <a:rPr lang="zh-CN" altLang="en-US" sz="2000" b="1" i="0" dirty="0">
                <a:solidFill>
                  <a:schemeClr val="accent1"/>
                </a:solidFill>
                <a:latin typeface="+mn-lt"/>
                <a:ea typeface="+mn-ea"/>
                <a:cs typeface="+mn-ea"/>
                <a:sym typeface="+mn-lt"/>
              </a:rPr>
              <a:t>技术措施 </a:t>
            </a:r>
            <a:endParaRPr lang="zh-CN" altLang="en-US" sz="2000" b="1" i="0" dirty="0">
              <a:solidFill>
                <a:schemeClr val="accent1"/>
              </a:solidFill>
              <a:latin typeface="+mn-lt"/>
              <a:ea typeface="+mn-ea"/>
              <a:cs typeface="+mn-ea"/>
              <a:sym typeface="+mn-lt"/>
            </a:endParaRPr>
          </a:p>
          <a:p>
            <a:pPr lvl="0" algn="ctr" eaLnBrk="1" hangingPunct="1"/>
            <a:endParaRPr lang="zh-CN" altLang="en-US" sz="2000" b="1" i="0" dirty="0">
              <a:solidFill>
                <a:schemeClr val="accent1"/>
              </a:solidFill>
              <a:latin typeface="+mn-lt"/>
              <a:ea typeface="+mn-ea"/>
              <a:cs typeface="+mn-ea"/>
              <a:sym typeface="+mn-lt"/>
            </a:endParaRPr>
          </a:p>
          <a:p>
            <a:pPr lvl="0" algn="ctr" eaLnBrk="1" hangingPunct="1"/>
            <a:r>
              <a:rPr lang="zh-CN" altLang="en-US" sz="1400" i="0" dirty="0">
                <a:solidFill>
                  <a:schemeClr val="accent1"/>
                </a:solidFill>
                <a:latin typeface="+mn-lt"/>
                <a:ea typeface="+mn-ea"/>
                <a:cs typeface="+mn-ea"/>
                <a:sym typeface="+mn-lt"/>
              </a:rPr>
              <a:t>1</a:t>
            </a:r>
            <a:r>
              <a:rPr lang="zh-CN" altLang="en-US" sz="1400" b="1" i="0" dirty="0">
                <a:latin typeface="+mn-lt"/>
                <a:ea typeface="+mn-ea"/>
                <a:cs typeface="+mn-ea"/>
                <a:sym typeface="+mn-lt"/>
              </a:rPr>
              <a:t>应制定中暑等急性职业损害的救治预案</a:t>
            </a:r>
            <a:endParaRPr lang="zh-CN" altLang="en-US" sz="1400" b="1" i="0" dirty="0">
              <a:latin typeface="+mn-lt"/>
              <a:ea typeface="+mn-ea"/>
              <a:cs typeface="+mn-ea"/>
              <a:sym typeface="+mn-lt"/>
            </a:endParaRPr>
          </a:p>
          <a:p>
            <a:pPr lvl="0" algn="ctr" eaLnBrk="1" hangingPunct="1"/>
            <a:r>
              <a:rPr lang="zh-CN" altLang="en-US" sz="1400" b="1" i="0" dirty="0">
                <a:solidFill>
                  <a:schemeClr val="accent1"/>
                </a:solidFill>
                <a:latin typeface="+mn-lt"/>
                <a:ea typeface="+mn-ea"/>
                <a:cs typeface="+mn-ea"/>
                <a:sym typeface="+mn-lt"/>
              </a:rPr>
              <a:t>2</a:t>
            </a:r>
            <a:r>
              <a:rPr lang="zh-CN" altLang="en-US" sz="1400" b="1" i="0" dirty="0">
                <a:latin typeface="+mn-lt"/>
                <a:ea typeface="+mn-ea"/>
                <a:cs typeface="+mn-ea"/>
                <a:sym typeface="+mn-lt"/>
              </a:rPr>
              <a:t>改善生产工艺，提高高温作业岗位的通风效率或者降低作业操作点温度。</a:t>
            </a:r>
            <a:endParaRPr lang="zh-CN" altLang="en-US" sz="1400" b="1" i="0" dirty="0">
              <a:latin typeface="+mn-lt"/>
              <a:ea typeface="+mn-ea"/>
              <a:cs typeface="+mn-ea"/>
              <a:sym typeface="+mn-lt"/>
            </a:endParaRPr>
          </a:p>
          <a:p>
            <a:pPr lvl="0" algn="ctr" eaLnBrk="1" hangingPunct="1"/>
            <a:r>
              <a:rPr lang="zh-CN" altLang="en-US" sz="1400" b="1" i="0" dirty="0">
                <a:solidFill>
                  <a:schemeClr val="accent1"/>
                </a:solidFill>
                <a:latin typeface="+mn-lt"/>
                <a:ea typeface="+mn-ea"/>
                <a:cs typeface="+mn-ea"/>
                <a:sym typeface="+mn-lt"/>
              </a:rPr>
              <a:t>3</a:t>
            </a:r>
            <a:r>
              <a:rPr lang="zh-CN" altLang="en-US" sz="1400" b="1" i="0" dirty="0">
                <a:latin typeface="+mn-lt"/>
                <a:ea typeface="+mn-ea"/>
                <a:cs typeface="+mn-ea"/>
                <a:sym typeface="+mn-lt"/>
              </a:rPr>
              <a:t>加强高温作业劳动者的个人防护，如工作服选用耐热、导热系数小、而透气性能良好的材料。</a:t>
            </a:r>
            <a:endParaRPr lang="zh-CN" altLang="en-US" sz="1400" b="1" i="0" dirty="0">
              <a:latin typeface="+mn-lt"/>
              <a:ea typeface="+mn-ea"/>
              <a:cs typeface="+mn-ea"/>
              <a:sym typeface="+mn-lt"/>
            </a:endParaRPr>
          </a:p>
          <a:p>
            <a:pPr lvl="0" algn="ctr" eaLnBrk="1" hangingPunct="1"/>
            <a:endParaRPr lang="zh-CN" altLang="en-US" sz="1400" b="1" i="0" dirty="0">
              <a:latin typeface="+mn-lt"/>
              <a:ea typeface="+mn-ea"/>
              <a:cs typeface="+mn-ea"/>
              <a:sym typeface="+mn-lt"/>
            </a:endParaRPr>
          </a:p>
          <a:p>
            <a:pPr lvl="0" algn="ctr" eaLnBrk="1" hangingPunct="1"/>
            <a:endParaRPr lang="zh-CN" altLang="en-US" sz="1400" dirty="0">
              <a:latin typeface="+mn-lt"/>
              <a:ea typeface="+mn-ea"/>
              <a:cs typeface="+mn-ea"/>
              <a:sym typeface="+mn-lt"/>
            </a:endParaRPr>
          </a:p>
        </p:txBody>
      </p:sp>
      <p:pic>
        <p:nvPicPr>
          <p:cNvPr id="28691" name="图片 28690" descr="10"/>
          <p:cNvPicPr>
            <a:picLocks noChangeAspect="1"/>
          </p:cNvPicPr>
          <p:nvPr/>
        </p:nvPicPr>
        <p:blipFill>
          <a:blip r:embed="rId1"/>
          <a:stretch>
            <a:fillRect/>
          </a:stretch>
        </p:blipFill>
        <p:spPr>
          <a:xfrm>
            <a:off x="466725" y="2921000"/>
            <a:ext cx="1192213" cy="5257800"/>
          </a:xfrm>
          <a:prstGeom prst="rect">
            <a:avLst/>
          </a:prstGeom>
          <a:noFill/>
          <a:ln w="9525">
            <a:noFill/>
          </a:ln>
        </p:spPr>
      </p:pic>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9697"/>
          <p:cNvSpPr>
            <a:spLocks noGrp="1"/>
          </p:cNvSpPr>
          <p:nvPr>
            <p:ph type="title"/>
          </p:nvPr>
        </p:nvSpPr>
        <p:spPr/>
        <p:txBody>
          <a:bodyPr anchor="ctr"/>
          <a:lstStyle/>
          <a:p>
            <a:pPr algn="ctr"/>
            <a:r>
              <a:rPr lang="zh-CN" altLang="en-US" sz="2800" b="1" dirty="0">
                <a:latin typeface="+mn-lt"/>
                <a:ea typeface="+mn-ea"/>
                <a:cs typeface="+mn-ea"/>
                <a:sym typeface="+mn-lt"/>
              </a:rPr>
              <a:t>高温危害应急措施</a:t>
            </a:r>
            <a:endParaRPr lang="zh-CN" altLang="en-US" sz="2800" b="1" dirty="0">
              <a:latin typeface="+mn-lt"/>
              <a:ea typeface="+mn-ea"/>
              <a:cs typeface="+mn-ea"/>
              <a:sym typeface="+mn-lt"/>
            </a:endParaRPr>
          </a:p>
        </p:txBody>
      </p:sp>
      <p:sp>
        <p:nvSpPr>
          <p:cNvPr id="29699" name="未知"/>
          <p:cNvSpPr/>
          <p:nvPr/>
        </p:nvSpPr>
        <p:spPr>
          <a:xfrm>
            <a:off x="2300288" y="4278313"/>
            <a:ext cx="4576762" cy="1546225"/>
          </a:xfrm>
          <a:custGeom>
            <a:avLst/>
            <a:gdLst/>
            <a:ahLst/>
            <a:cxnLst/>
            <a:rect l="0" t="0" r="0" b="0"/>
            <a:pathLst>
              <a:path w="2281" h="770">
                <a:moveTo>
                  <a:pt x="2281" y="770"/>
                </a:moveTo>
                <a:lnTo>
                  <a:pt x="1009" y="553"/>
                </a:lnTo>
                <a:lnTo>
                  <a:pt x="1406" y="464"/>
                </a:lnTo>
                <a:lnTo>
                  <a:pt x="74" y="179"/>
                </a:lnTo>
                <a:lnTo>
                  <a:pt x="0" y="7"/>
                </a:lnTo>
                <a:lnTo>
                  <a:pt x="209" y="0"/>
                </a:lnTo>
                <a:lnTo>
                  <a:pt x="1586" y="270"/>
                </a:lnTo>
                <a:lnTo>
                  <a:pt x="2260" y="210"/>
                </a:lnTo>
                <a:lnTo>
                  <a:pt x="2281" y="770"/>
                </a:lnTo>
                <a:close/>
              </a:path>
            </a:pathLst>
          </a:custGeom>
          <a:gradFill rotWithShape="1">
            <a:gsLst>
              <a:gs pos="0">
                <a:schemeClr val="bg1">
                  <a:alpha val="100000"/>
                </a:schemeClr>
              </a:gs>
              <a:gs pos="100000">
                <a:schemeClr val="bg2">
                  <a:alpha val="100000"/>
                </a:schemeClr>
              </a:gs>
            </a:gsLst>
            <a:lin ang="2700000" scaled="1"/>
            <a:tileRect/>
          </a:gradFill>
          <a:ln w="9525">
            <a:noFill/>
          </a:ln>
        </p:spPr>
        <p:txBody>
          <a:bodyPr/>
          <a:lstStyle/>
          <a:p>
            <a:endParaRPr lang="zh-CN" altLang="en-US">
              <a:latin typeface="+mn-lt"/>
              <a:ea typeface="+mn-ea"/>
              <a:cs typeface="+mn-ea"/>
              <a:sym typeface="+mn-lt"/>
            </a:endParaRPr>
          </a:p>
        </p:txBody>
      </p:sp>
      <p:sp>
        <p:nvSpPr>
          <p:cNvPr id="29700" name="未知"/>
          <p:cNvSpPr/>
          <p:nvPr/>
        </p:nvSpPr>
        <p:spPr>
          <a:xfrm>
            <a:off x="2687638" y="1822450"/>
            <a:ext cx="4435475" cy="4011613"/>
          </a:xfrm>
          <a:custGeom>
            <a:avLst/>
            <a:gdLst/>
            <a:ahLst/>
            <a:cxnLst/>
            <a:rect l="0" t="0" r="0" b="0"/>
            <a:pathLst>
              <a:path w="2211" h="1999">
                <a:moveTo>
                  <a:pt x="1275" y="1073"/>
                </a:moveTo>
                <a:cubicBezTo>
                  <a:pt x="1212" y="914"/>
                  <a:pt x="765" y="395"/>
                  <a:pt x="563" y="244"/>
                </a:cubicBezTo>
                <a:cubicBezTo>
                  <a:pt x="351" y="72"/>
                  <a:pt x="0" y="187"/>
                  <a:pt x="65" y="164"/>
                </a:cubicBezTo>
                <a:cubicBezTo>
                  <a:pt x="130" y="141"/>
                  <a:pt x="650" y="0"/>
                  <a:pt x="952" y="109"/>
                </a:cubicBezTo>
                <a:cubicBezTo>
                  <a:pt x="1270" y="262"/>
                  <a:pt x="1876" y="816"/>
                  <a:pt x="1876" y="816"/>
                </a:cubicBezTo>
                <a:lnTo>
                  <a:pt x="2211" y="705"/>
                </a:lnTo>
                <a:lnTo>
                  <a:pt x="2107" y="1957"/>
                </a:lnTo>
                <a:lnTo>
                  <a:pt x="2102" y="1999"/>
                </a:lnTo>
                <a:lnTo>
                  <a:pt x="917" y="1221"/>
                </a:lnTo>
                <a:lnTo>
                  <a:pt x="914" y="1173"/>
                </a:lnTo>
                <a:lnTo>
                  <a:pt x="1275" y="1073"/>
                </a:lnTo>
                <a:close/>
              </a:path>
            </a:pathLst>
          </a:custGeom>
          <a:solidFill>
            <a:schemeClr val="bg2">
              <a:alpha val="100000"/>
            </a:schemeClr>
          </a:solidFill>
          <a:ln w="9525">
            <a:noFill/>
          </a:ln>
        </p:spPr>
        <p:txBody>
          <a:bodyPr/>
          <a:lstStyle/>
          <a:p>
            <a:endParaRPr lang="zh-CN" altLang="en-US">
              <a:latin typeface="+mn-lt"/>
              <a:ea typeface="+mn-ea"/>
              <a:cs typeface="+mn-ea"/>
              <a:sym typeface="+mn-lt"/>
            </a:endParaRPr>
          </a:p>
        </p:txBody>
      </p:sp>
      <p:sp>
        <p:nvSpPr>
          <p:cNvPr id="29701" name="未知"/>
          <p:cNvSpPr/>
          <p:nvPr/>
        </p:nvSpPr>
        <p:spPr>
          <a:xfrm>
            <a:off x="2759075" y="1752600"/>
            <a:ext cx="4437063" cy="3984625"/>
          </a:xfrm>
          <a:custGeom>
            <a:avLst/>
            <a:gdLst/>
            <a:ahLst/>
            <a:cxnLst/>
            <a:rect l="0" t="0" r="0" b="0"/>
            <a:pathLst>
              <a:path w="2830" h="2542">
                <a:moveTo>
                  <a:pt x="1632" y="1374"/>
                </a:moveTo>
                <a:cubicBezTo>
                  <a:pt x="1565" y="1169"/>
                  <a:pt x="979" y="506"/>
                  <a:pt x="721" y="312"/>
                </a:cubicBezTo>
                <a:cubicBezTo>
                  <a:pt x="449" y="92"/>
                  <a:pt x="0" y="239"/>
                  <a:pt x="83" y="210"/>
                </a:cubicBezTo>
                <a:cubicBezTo>
                  <a:pt x="166" y="181"/>
                  <a:pt x="832" y="0"/>
                  <a:pt x="1218" y="139"/>
                </a:cubicBezTo>
                <a:cubicBezTo>
                  <a:pt x="1626" y="335"/>
                  <a:pt x="2401" y="1044"/>
                  <a:pt x="2401" y="1044"/>
                </a:cubicBezTo>
                <a:lnTo>
                  <a:pt x="2830" y="902"/>
                </a:lnTo>
                <a:lnTo>
                  <a:pt x="2652" y="2542"/>
                </a:lnTo>
                <a:lnTo>
                  <a:pt x="1126" y="1544"/>
                </a:lnTo>
                <a:lnTo>
                  <a:pt x="1632" y="1374"/>
                </a:lnTo>
                <a:close/>
              </a:path>
            </a:pathLst>
          </a:custGeom>
          <a:gradFill rotWithShape="1">
            <a:gsLst>
              <a:gs pos="0">
                <a:schemeClr val="accent1">
                  <a:alpha val="100000"/>
                </a:schemeClr>
              </a:gs>
              <a:gs pos="100000">
                <a:schemeClr val="accent2">
                  <a:alpha val="100000"/>
                </a:schemeClr>
              </a:gs>
            </a:gsLst>
            <a:lin ang="5400000" scaled="1"/>
            <a:tileRect/>
          </a:gradFill>
          <a:ln w="9525">
            <a:noFill/>
          </a:ln>
        </p:spPr>
        <p:txBody>
          <a:bodyPr/>
          <a:lstStyle/>
          <a:p>
            <a:endParaRPr lang="zh-CN" altLang="en-US">
              <a:latin typeface="+mn-lt"/>
              <a:ea typeface="+mn-ea"/>
              <a:cs typeface="+mn-ea"/>
              <a:sym typeface="+mn-lt"/>
            </a:endParaRPr>
          </a:p>
        </p:txBody>
      </p:sp>
      <p:sp>
        <p:nvSpPr>
          <p:cNvPr id="29702" name="未知"/>
          <p:cNvSpPr/>
          <p:nvPr/>
        </p:nvSpPr>
        <p:spPr>
          <a:xfrm>
            <a:off x="2265363" y="2017713"/>
            <a:ext cx="1303337" cy="504825"/>
          </a:xfrm>
          <a:custGeom>
            <a:avLst/>
            <a:gdLst/>
            <a:ahLst/>
            <a:cxnLst/>
            <a:rect l="0" t="0" r="0" b="0"/>
            <a:pathLst>
              <a:path w="821" h="318">
                <a:moveTo>
                  <a:pt x="821" y="44"/>
                </a:moveTo>
                <a:cubicBezTo>
                  <a:pt x="769" y="24"/>
                  <a:pt x="540" y="0"/>
                  <a:pt x="404" y="37"/>
                </a:cubicBezTo>
                <a:cubicBezTo>
                  <a:pt x="267" y="73"/>
                  <a:pt x="68" y="215"/>
                  <a:pt x="0" y="261"/>
                </a:cubicBezTo>
                <a:lnTo>
                  <a:pt x="0" y="318"/>
                </a:lnTo>
                <a:lnTo>
                  <a:pt x="611" y="244"/>
                </a:lnTo>
                <a:lnTo>
                  <a:pt x="716" y="159"/>
                </a:lnTo>
                <a:lnTo>
                  <a:pt x="821" y="44"/>
                </a:lnTo>
                <a:close/>
              </a:path>
            </a:pathLst>
          </a:custGeom>
          <a:solidFill>
            <a:schemeClr val="bg2">
              <a:alpha val="100000"/>
            </a:schemeClr>
          </a:solidFill>
          <a:ln w="9525">
            <a:noFill/>
          </a:ln>
        </p:spPr>
        <p:txBody>
          <a:bodyPr/>
          <a:lstStyle/>
          <a:p>
            <a:endParaRPr lang="zh-CN" altLang="en-US">
              <a:latin typeface="+mn-lt"/>
              <a:ea typeface="+mn-ea"/>
              <a:cs typeface="+mn-ea"/>
              <a:sym typeface="+mn-lt"/>
            </a:endParaRPr>
          </a:p>
        </p:txBody>
      </p:sp>
      <p:sp>
        <p:nvSpPr>
          <p:cNvPr id="29703" name="未知"/>
          <p:cNvSpPr/>
          <p:nvPr/>
        </p:nvSpPr>
        <p:spPr>
          <a:xfrm>
            <a:off x="2255838" y="2095500"/>
            <a:ext cx="1250950" cy="433388"/>
          </a:xfrm>
          <a:custGeom>
            <a:avLst/>
            <a:gdLst/>
            <a:ahLst/>
            <a:cxnLst/>
            <a:rect l="0" t="0" r="0" b="0"/>
            <a:pathLst>
              <a:path w="620" h="208">
                <a:moveTo>
                  <a:pt x="620" y="30"/>
                </a:moveTo>
                <a:cubicBezTo>
                  <a:pt x="582" y="15"/>
                  <a:pt x="406" y="0"/>
                  <a:pt x="303" y="29"/>
                </a:cubicBezTo>
                <a:cubicBezTo>
                  <a:pt x="200" y="58"/>
                  <a:pt x="50" y="172"/>
                  <a:pt x="0" y="202"/>
                </a:cubicBezTo>
                <a:lnTo>
                  <a:pt x="2" y="208"/>
                </a:lnTo>
                <a:lnTo>
                  <a:pt x="465" y="203"/>
                </a:lnTo>
                <a:lnTo>
                  <a:pt x="534" y="118"/>
                </a:lnTo>
                <a:lnTo>
                  <a:pt x="620" y="30"/>
                </a:lnTo>
                <a:close/>
              </a:path>
            </a:pathLst>
          </a:custGeom>
          <a:gradFill rotWithShape="1">
            <a:gsLst>
              <a:gs pos="0">
                <a:srgbClr val="C0C0C0">
                  <a:alpha val="100000"/>
                </a:srgbClr>
              </a:gs>
              <a:gs pos="100000">
                <a:srgbClr val="EAEAEA">
                  <a:alpha val="100000"/>
                </a:srgbClr>
              </a:gs>
            </a:gsLst>
            <a:lin ang="5400000" scaled="1"/>
            <a:tileRect/>
          </a:gradFill>
          <a:ln w="9525">
            <a:noFill/>
          </a:ln>
        </p:spPr>
        <p:txBody>
          <a:bodyPr/>
          <a:lstStyle/>
          <a:p>
            <a:endParaRPr lang="zh-CN" altLang="en-US">
              <a:latin typeface="+mn-lt"/>
              <a:ea typeface="+mn-ea"/>
              <a:cs typeface="+mn-ea"/>
              <a:sym typeface="+mn-lt"/>
            </a:endParaRPr>
          </a:p>
        </p:txBody>
      </p:sp>
      <p:sp>
        <p:nvSpPr>
          <p:cNvPr id="29704" name="文本框 29703"/>
          <p:cNvSpPr txBox="1"/>
          <p:nvPr/>
        </p:nvSpPr>
        <p:spPr>
          <a:xfrm>
            <a:off x="1331913" y="2420938"/>
            <a:ext cx="1622425" cy="1616075"/>
          </a:xfrm>
          <a:prstGeom prst="rect">
            <a:avLst/>
          </a:prstGeom>
          <a:noFill/>
          <a:ln w="9525">
            <a:noFill/>
          </a:ln>
        </p:spPr>
        <p:txBody>
          <a:bodyPr>
            <a:spAutoFit/>
          </a:bodyPr>
          <a:lstStyle/>
          <a:p>
            <a:pPr lvl="0" eaLnBrk="1" hangingPunct="1">
              <a:spcBef>
                <a:spcPct val="50000"/>
              </a:spcBef>
            </a:pPr>
            <a:r>
              <a:rPr lang="zh-CN" altLang="en-US" sz="2000" b="1" i="0" dirty="0">
                <a:latin typeface="+mn-lt"/>
                <a:ea typeface="+mn-ea"/>
                <a:cs typeface="+mn-ea"/>
                <a:sym typeface="+mn-lt"/>
              </a:rPr>
              <a:t>1.立即将病人移到通风、阴凉、干燥处，如走廊、树阴下。</a:t>
            </a:r>
            <a:endParaRPr lang="zh-CN" altLang="en-US" sz="2000" b="1" i="0" dirty="0">
              <a:latin typeface="+mn-lt"/>
              <a:ea typeface="+mn-ea"/>
              <a:cs typeface="+mn-ea"/>
              <a:sym typeface="+mn-lt"/>
            </a:endParaRPr>
          </a:p>
        </p:txBody>
      </p:sp>
      <p:sp>
        <p:nvSpPr>
          <p:cNvPr id="29705" name="文本框 29704"/>
          <p:cNvSpPr txBox="1"/>
          <p:nvPr/>
        </p:nvSpPr>
        <p:spPr>
          <a:xfrm>
            <a:off x="3636963" y="3141663"/>
            <a:ext cx="2447925" cy="2246769"/>
          </a:xfrm>
          <a:prstGeom prst="rect">
            <a:avLst/>
          </a:prstGeom>
          <a:noFill/>
          <a:ln w="9525">
            <a:noFill/>
          </a:ln>
        </p:spPr>
        <p:txBody>
          <a:bodyPr wrap="square">
            <a:spAutoFit/>
          </a:bodyPr>
          <a:lstStyle/>
          <a:p>
            <a:pPr lvl="0" eaLnBrk="1" hangingPunct="1">
              <a:spcBef>
                <a:spcPct val="50000"/>
              </a:spcBef>
            </a:pPr>
            <a:r>
              <a:rPr lang="zh-CN" altLang="en-US" sz="2000" b="1" i="0" dirty="0">
                <a:latin typeface="+mn-lt"/>
                <a:ea typeface="+mn-ea"/>
                <a:cs typeface="+mn-ea"/>
                <a:sym typeface="+mn-lt"/>
              </a:rPr>
              <a:t>3.用湿毛巾冷敷头部、腋下以及腹股沟等处，有条件的话用温水擦拭全身，同时进行皮肤、肌肉按摩，加速血液循环，促进散热。</a:t>
            </a:r>
            <a:endParaRPr lang="zh-CN" altLang="en-US" sz="2000" b="1" i="0" dirty="0">
              <a:latin typeface="+mn-lt"/>
              <a:ea typeface="+mn-ea"/>
              <a:cs typeface="+mn-ea"/>
              <a:sym typeface="+mn-lt"/>
            </a:endParaRPr>
          </a:p>
        </p:txBody>
      </p:sp>
      <p:sp>
        <p:nvSpPr>
          <p:cNvPr id="29706" name="文本框 29705"/>
          <p:cNvSpPr txBox="1"/>
          <p:nvPr/>
        </p:nvSpPr>
        <p:spPr>
          <a:xfrm>
            <a:off x="3132138" y="909638"/>
            <a:ext cx="2592387" cy="1938992"/>
          </a:xfrm>
          <a:prstGeom prst="rect">
            <a:avLst/>
          </a:prstGeom>
          <a:noFill/>
          <a:ln w="9525">
            <a:noFill/>
          </a:ln>
        </p:spPr>
        <p:txBody>
          <a:bodyPr wrap="square">
            <a:spAutoFit/>
          </a:bodyPr>
          <a:lstStyle/>
          <a:p>
            <a:pPr lvl="0" eaLnBrk="1" hangingPunct="1">
              <a:spcBef>
                <a:spcPct val="50000"/>
              </a:spcBef>
            </a:pPr>
            <a:r>
              <a:rPr lang="zh-CN" altLang="en-US" sz="2000" b="1" i="0" dirty="0">
                <a:latin typeface="+mn-lt"/>
                <a:ea typeface="+mn-ea"/>
                <a:cs typeface="+mn-ea"/>
                <a:sym typeface="+mn-lt"/>
              </a:rPr>
              <a:t>2.使病人仰卧，解开衣领，脱去或松开外套。若衣服被汗水湿透，应更换干衣服，同时开电扇或开空调，以尽快散热。</a:t>
            </a:r>
            <a:endParaRPr lang="zh-CN" altLang="en-US" sz="2000" b="1" i="0" dirty="0">
              <a:latin typeface="+mn-lt"/>
              <a:ea typeface="+mn-ea"/>
              <a:cs typeface="+mn-ea"/>
              <a:sym typeface="+mn-lt"/>
            </a:endParaRPr>
          </a:p>
        </p:txBody>
      </p:sp>
      <p:sp>
        <p:nvSpPr>
          <p:cNvPr id="29707" name="文本框 29706"/>
          <p:cNvSpPr txBox="1"/>
          <p:nvPr/>
        </p:nvSpPr>
        <p:spPr>
          <a:xfrm>
            <a:off x="6445250" y="3933825"/>
            <a:ext cx="2592388" cy="2246769"/>
          </a:xfrm>
          <a:prstGeom prst="rect">
            <a:avLst/>
          </a:prstGeom>
          <a:noFill/>
          <a:ln w="9525">
            <a:noFill/>
          </a:ln>
        </p:spPr>
        <p:txBody>
          <a:bodyPr wrap="square">
            <a:spAutoFit/>
          </a:bodyPr>
          <a:lstStyle/>
          <a:p>
            <a:pPr lvl="0" eaLnBrk="1" hangingPunct="1">
              <a:spcBef>
                <a:spcPct val="50000"/>
              </a:spcBef>
            </a:pPr>
            <a:r>
              <a:rPr lang="zh-CN" altLang="en-US" sz="2000" b="1" i="0" dirty="0">
                <a:latin typeface="+mn-lt"/>
                <a:ea typeface="+mn-ea"/>
                <a:cs typeface="+mn-ea"/>
                <a:sym typeface="+mn-lt"/>
              </a:rPr>
              <a:t>4一旦出现高烧、昏迷抽搐等症状，应让病人侧卧，头向后仰，保持呼吸道通畅，同时立即拨打120电话，求助医务人员给予紧急救护。</a:t>
            </a:r>
            <a:endParaRPr lang="zh-CN" altLang="en-US" sz="2000" b="1" i="0" dirty="0">
              <a:latin typeface="+mn-lt"/>
              <a:ea typeface="+mn-ea"/>
              <a:cs typeface="+mn-ea"/>
              <a:sym typeface="+mn-lt"/>
            </a:endParaRPr>
          </a:p>
        </p:txBody>
      </p:sp>
      <p:pic>
        <p:nvPicPr>
          <p:cNvPr id="29708" name="图片 29707" descr="57"/>
          <p:cNvPicPr>
            <a:picLocks noChangeAspect="1"/>
          </p:cNvPicPr>
          <p:nvPr/>
        </p:nvPicPr>
        <p:blipFill>
          <a:blip r:embed="rId1"/>
          <a:stretch>
            <a:fillRect/>
          </a:stretch>
        </p:blipFill>
        <p:spPr>
          <a:xfrm>
            <a:off x="180975" y="2636838"/>
            <a:ext cx="1344613" cy="4148137"/>
          </a:xfrm>
          <a:prstGeom prst="rect">
            <a:avLst/>
          </a:prstGeom>
          <a:noFill/>
          <a:ln w="9525">
            <a:noFill/>
          </a:ln>
        </p:spPr>
      </p:pic>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矩形 6147"/>
          <p:cNvSpPr/>
          <p:nvPr/>
        </p:nvSpPr>
        <p:spPr>
          <a:xfrm flipV="1">
            <a:off x="469900" y="2848610"/>
            <a:ext cx="3743325" cy="605790"/>
          </a:xfrm>
          <a:prstGeom prst="rect">
            <a:avLst/>
          </a:prstGeom>
        </p:spPr>
        <p:txBody>
          <a:bodyPr wrap="none" fromWordArt="1">
            <a:prstTxWarp prst="textPlain">
              <a:avLst>
                <a:gd name="adj" fmla="val 50000"/>
              </a:avLst>
            </a:prstTxWarp>
            <a:normAutofit/>
          </a:bodyPr>
          <a:lstStyle/>
          <a:p>
            <a:pPr algn="ctr"/>
            <a:r>
              <a:rPr lang="zh-CN" altLang="en-US" sz="2400" b="1" dirty="0">
                <a:gradFill rotWithShape="1">
                  <a:gsLst>
                    <a:gs pos="0">
                      <a:srgbClr val="FFFFFF">
                        <a:gamma/>
                        <a:shade val="46275"/>
                        <a:invGamma/>
                        <a:alpha val="0"/>
                      </a:srgbClr>
                    </a:gs>
                    <a:gs pos="100000">
                      <a:srgbClr val="FFFFFF">
                        <a:alpha val="14999"/>
                      </a:srgbClr>
                    </a:gs>
                  </a:gsLst>
                  <a:lin ang="5400000" scaled="1"/>
                  <a:tileRect/>
                </a:gradFill>
                <a:latin typeface="+mn-lt"/>
                <a:ea typeface="+mn-ea"/>
                <a:cs typeface="+mn-ea"/>
                <a:sym typeface="+mn-lt"/>
              </a:rPr>
              <a:t>感谢聆听</a:t>
            </a:r>
            <a:endParaRPr lang="zh-CN" altLang="en-US" sz="2400" b="1" dirty="0">
              <a:gradFill rotWithShape="1">
                <a:gsLst>
                  <a:gs pos="0">
                    <a:srgbClr val="FFFFFF">
                      <a:gamma/>
                      <a:shade val="46275"/>
                      <a:invGamma/>
                      <a:alpha val="0"/>
                    </a:srgbClr>
                  </a:gs>
                  <a:gs pos="100000">
                    <a:srgbClr val="FFFFFF">
                      <a:alpha val="14999"/>
                    </a:srgbClr>
                  </a:gs>
                </a:gsLst>
                <a:lin ang="5400000" scaled="1"/>
                <a:tileRect/>
              </a:gradFill>
              <a:latin typeface="+mn-lt"/>
              <a:ea typeface="+mn-ea"/>
              <a:cs typeface="+mn-ea"/>
              <a:sym typeface="+mn-lt"/>
            </a:endParaRPr>
          </a:p>
        </p:txBody>
      </p:sp>
      <p:pic>
        <p:nvPicPr>
          <p:cNvPr id="6149" name="图片 6148" descr="u=2863890353,636851378&amp;fm=0&amp;gp=0"/>
          <p:cNvPicPr>
            <a:picLocks noChangeAspect="1"/>
          </p:cNvPicPr>
          <p:nvPr/>
        </p:nvPicPr>
        <p:blipFill>
          <a:blip r:embed="rId1"/>
          <a:stretch>
            <a:fillRect/>
          </a:stretch>
        </p:blipFill>
        <p:spPr>
          <a:xfrm>
            <a:off x="612775" y="117475"/>
            <a:ext cx="1333500" cy="1123950"/>
          </a:xfrm>
          <a:prstGeom prst="rect">
            <a:avLst/>
          </a:prstGeom>
          <a:noFill/>
          <a:ln w="9525">
            <a:noFill/>
          </a:ln>
        </p:spPr>
      </p:pic>
      <p:pic>
        <p:nvPicPr>
          <p:cNvPr id="2" name="图片 1" descr="a 尾"/>
          <p:cNvPicPr>
            <a:picLocks noChangeAspect="1"/>
          </p:cNvPicPr>
          <p:nvPr/>
        </p:nvPicPr>
        <p:blipFill>
          <a:blip r:embed="rId2"/>
          <a:stretch>
            <a:fillRect/>
          </a:stretch>
        </p:blipFill>
        <p:spPr>
          <a:xfrm>
            <a:off x="0" y="1256030"/>
            <a:ext cx="9144000" cy="434594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8193"/>
          <p:cNvSpPr>
            <a:spLocks noGrp="1"/>
          </p:cNvSpPr>
          <p:nvPr>
            <p:ph type="title"/>
          </p:nvPr>
        </p:nvSpPr>
        <p:spPr/>
        <p:txBody>
          <a:bodyPr vert="horz" wrap="square" anchor="ctr"/>
          <a:lstStyle/>
          <a:p>
            <a:pPr algn="ctr"/>
            <a:r>
              <a:rPr lang="zh-CN" altLang="en-US" sz="2800" b="1">
                <a:latin typeface="+mn-lt"/>
                <a:ea typeface="+mn-ea"/>
                <a:cs typeface="+mn-ea"/>
                <a:sym typeface="+mn-lt"/>
              </a:rPr>
              <a:t>高温作业的主要工种</a:t>
            </a:r>
            <a:endParaRPr lang="zh-CN" altLang="en-US" sz="2800" b="1">
              <a:latin typeface="+mn-lt"/>
              <a:ea typeface="+mn-ea"/>
              <a:cs typeface="+mn-ea"/>
              <a:sym typeface="+mn-lt"/>
            </a:endParaRPr>
          </a:p>
        </p:txBody>
      </p:sp>
      <p:sp>
        <p:nvSpPr>
          <p:cNvPr id="8195" name="五边形 8194"/>
          <p:cNvSpPr/>
          <p:nvPr/>
        </p:nvSpPr>
        <p:spPr>
          <a:xfrm>
            <a:off x="36513" y="2133600"/>
            <a:ext cx="5688012" cy="719138"/>
          </a:xfrm>
          <a:prstGeom prst="homePlate">
            <a:avLst>
              <a:gd name="adj" fmla="val 102969"/>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③化学工业：氧化、合成、加热、化学反应等；</a:t>
            </a:r>
            <a:endParaRPr lang="zh-CN" altLang="en-US" dirty="0">
              <a:latin typeface="+mn-lt"/>
              <a:ea typeface="+mn-ea"/>
              <a:cs typeface="+mn-ea"/>
              <a:sym typeface="+mn-lt"/>
            </a:endParaRPr>
          </a:p>
        </p:txBody>
      </p:sp>
      <p:sp>
        <p:nvSpPr>
          <p:cNvPr id="8196" name="燕尾形 8195"/>
          <p:cNvSpPr/>
          <p:nvPr/>
        </p:nvSpPr>
        <p:spPr>
          <a:xfrm>
            <a:off x="6734175" y="2925763"/>
            <a:ext cx="719138" cy="647700"/>
          </a:xfrm>
          <a:prstGeom prst="chevron">
            <a:avLst>
              <a:gd name="adj" fmla="val 61590"/>
            </a:avLst>
          </a:prstGeom>
          <a:gradFill rotWithShape="1">
            <a:gsLst>
              <a:gs pos="0">
                <a:srgbClr val="990000"/>
              </a:gs>
              <a:gs pos="50000">
                <a:srgbClr val="FF9900"/>
              </a:gs>
              <a:gs pos="100000">
                <a:srgbClr val="990000"/>
              </a:gs>
            </a:gsLst>
            <a:lin ang="18900000" scaled="1"/>
            <a:tileRect/>
          </a:gradFill>
          <a:ln w="9525">
            <a:noFill/>
          </a:ln>
        </p:spPr>
        <p:txBody>
          <a:bodyPr/>
          <a:lstStyle/>
          <a:p>
            <a:endParaRPr lang="zh-CN" altLang="en-US">
              <a:latin typeface="+mn-lt"/>
              <a:ea typeface="+mn-ea"/>
              <a:cs typeface="+mn-ea"/>
              <a:sym typeface="+mn-lt"/>
            </a:endParaRPr>
          </a:p>
        </p:txBody>
      </p:sp>
      <p:sp>
        <p:nvSpPr>
          <p:cNvPr id="8197" name="五边形 8196"/>
          <p:cNvSpPr/>
          <p:nvPr/>
        </p:nvSpPr>
        <p:spPr>
          <a:xfrm>
            <a:off x="34925" y="1484313"/>
            <a:ext cx="4572000" cy="647700"/>
          </a:xfrm>
          <a:prstGeom prst="homePlate">
            <a:avLst>
              <a:gd name="adj" fmla="val 60980"/>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②机械工业：铸造、锻造、热处理等；</a:t>
            </a:r>
            <a:endParaRPr lang="zh-CN" altLang="en-US" dirty="0">
              <a:latin typeface="+mn-lt"/>
              <a:ea typeface="+mn-ea"/>
              <a:cs typeface="+mn-ea"/>
              <a:sym typeface="+mn-lt"/>
            </a:endParaRPr>
          </a:p>
        </p:txBody>
      </p:sp>
      <p:sp>
        <p:nvSpPr>
          <p:cNvPr id="8198" name="燕尾形 8197"/>
          <p:cNvSpPr/>
          <p:nvPr/>
        </p:nvSpPr>
        <p:spPr>
          <a:xfrm>
            <a:off x="6372225" y="6238875"/>
            <a:ext cx="936625" cy="619125"/>
          </a:xfrm>
          <a:prstGeom prst="chevron">
            <a:avLst>
              <a:gd name="adj" fmla="val 83919"/>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sp>
        <p:nvSpPr>
          <p:cNvPr id="8199" name="五边形 8198"/>
          <p:cNvSpPr/>
          <p:nvPr/>
        </p:nvSpPr>
        <p:spPr>
          <a:xfrm>
            <a:off x="34925" y="4868863"/>
            <a:ext cx="6408738" cy="720725"/>
          </a:xfrm>
          <a:prstGeom prst="homePlate">
            <a:avLst>
              <a:gd name="adj" fmla="val 52035"/>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i="0" dirty="0">
                <a:latin typeface="+mn-lt"/>
                <a:ea typeface="+mn-ea"/>
                <a:cs typeface="+mn-ea"/>
                <a:sym typeface="+mn-lt"/>
              </a:rPr>
              <a:t>⑦建筑材料工业：耐火材料的窑炉、砖瓦窖炉、水泥烧结等；　</a:t>
            </a:r>
            <a:endParaRPr lang="zh-CN" altLang="en-US" dirty="0">
              <a:latin typeface="+mn-lt"/>
              <a:ea typeface="+mn-ea"/>
              <a:cs typeface="+mn-ea"/>
              <a:sym typeface="+mn-lt"/>
            </a:endParaRPr>
          </a:p>
        </p:txBody>
      </p:sp>
      <p:sp>
        <p:nvSpPr>
          <p:cNvPr id="8200" name="燕尾形 8199"/>
          <p:cNvSpPr/>
          <p:nvPr/>
        </p:nvSpPr>
        <p:spPr>
          <a:xfrm>
            <a:off x="3348038" y="5589588"/>
            <a:ext cx="792162" cy="647700"/>
          </a:xfrm>
          <a:prstGeom prst="chevron">
            <a:avLst>
              <a:gd name="adj" fmla="val 67844"/>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pic>
        <p:nvPicPr>
          <p:cNvPr id="8201" name="图片 8200" descr="392"/>
          <p:cNvPicPr>
            <a:picLocks noChangeAspect="1"/>
          </p:cNvPicPr>
          <p:nvPr/>
        </p:nvPicPr>
        <p:blipFill>
          <a:blip r:embed="rId1">
            <a:grayscl/>
            <a:lum contrast="18000"/>
          </a:blip>
          <a:srcRect b="5183"/>
          <a:stretch>
            <a:fillRect/>
          </a:stretch>
        </p:blipFill>
        <p:spPr>
          <a:xfrm>
            <a:off x="6877050" y="3429000"/>
            <a:ext cx="2279650" cy="3455988"/>
          </a:xfrm>
          <a:prstGeom prst="rect">
            <a:avLst/>
          </a:prstGeom>
          <a:noFill/>
          <a:ln w="9525">
            <a:noFill/>
          </a:ln>
        </p:spPr>
      </p:pic>
      <p:sp>
        <p:nvSpPr>
          <p:cNvPr id="8202" name="五边形 8201"/>
          <p:cNvSpPr/>
          <p:nvPr/>
        </p:nvSpPr>
        <p:spPr>
          <a:xfrm>
            <a:off x="34925" y="3573463"/>
            <a:ext cx="7273925" cy="647700"/>
          </a:xfrm>
          <a:prstGeom prst="homePlate">
            <a:avLst>
              <a:gd name="adj" fmla="val 97018"/>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⑤轻工业：造纸蒸球、糖果食品焙炉、橡胶硫化、塑料热压等；</a:t>
            </a:r>
            <a:endParaRPr lang="zh-CN" altLang="en-US" dirty="0">
              <a:latin typeface="+mn-lt"/>
              <a:ea typeface="+mn-ea"/>
              <a:cs typeface="+mn-ea"/>
              <a:sym typeface="+mn-lt"/>
            </a:endParaRPr>
          </a:p>
        </p:txBody>
      </p:sp>
      <p:sp>
        <p:nvSpPr>
          <p:cNvPr id="8203" name="五边形 8202"/>
          <p:cNvSpPr/>
          <p:nvPr/>
        </p:nvSpPr>
        <p:spPr>
          <a:xfrm>
            <a:off x="34925" y="4221163"/>
            <a:ext cx="4897438" cy="647700"/>
          </a:xfrm>
          <a:prstGeom prst="homePlate">
            <a:avLst>
              <a:gd name="adj" fmla="val 65321"/>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⑥纺织工业：印染、缫丝的热或蒸煮等；</a:t>
            </a:r>
            <a:endParaRPr lang="zh-CN" altLang="en-US" dirty="0">
              <a:latin typeface="+mn-lt"/>
              <a:ea typeface="+mn-ea"/>
              <a:cs typeface="+mn-ea"/>
              <a:sym typeface="+mn-lt"/>
            </a:endParaRPr>
          </a:p>
        </p:txBody>
      </p:sp>
      <p:sp>
        <p:nvSpPr>
          <p:cNvPr id="8204" name="五边形 8203"/>
          <p:cNvSpPr/>
          <p:nvPr/>
        </p:nvSpPr>
        <p:spPr>
          <a:xfrm>
            <a:off x="34925" y="765175"/>
            <a:ext cx="6769100" cy="719138"/>
          </a:xfrm>
          <a:prstGeom prst="homePlate">
            <a:avLst>
              <a:gd name="adj" fmla="val 55082"/>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①冶金工业：炼铁、炼钢、扎钢、炼焦、有色金属冶炼等；</a:t>
            </a:r>
            <a:endParaRPr lang="zh-CN" altLang="en-US" dirty="0">
              <a:latin typeface="+mn-lt"/>
              <a:ea typeface="+mn-ea"/>
              <a:cs typeface="+mn-ea"/>
              <a:sym typeface="+mn-lt"/>
            </a:endParaRPr>
          </a:p>
        </p:txBody>
      </p:sp>
      <p:sp>
        <p:nvSpPr>
          <p:cNvPr id="8205" name="五边形 8204"/>
          <p:cNvSpPr/>
          <p:nvPr/>
        </p:nvSpPr>
        <p:spPr>
          <a:xfrm>
            <a:off x="34925" y="2852738"/>
            <a:ext cx="7129463" cy="720725"/>
          </a:xfrm>
          <a:prstGeom prst="homePlate">
            <a:avLst>
              <a:gd name="adj" fmla="val 57886"/>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④玻璃、搪瓷、陶瓷工业：炉膛、炉台、焙烧、烘房、窖炉等；</a:t>
            </a:r>
            <a:endParaRPr lang="zh-CN" altLang="en-US" dirty="0">
              <a:latin typeface="+mn-lt"/>
              <a:ea typeface="+mn-ea"/>
              <a:cs typeface="+mn-ea"/>
              <a:sym typeface="+mn-lt"/>
            </a:endParaRPr>
          </a:p>
        </p:txBody>
      </p:sp>
      <p:sp>
        <p:nvSpPr>
          <p:cNvPr id="8206" name="五边形 8205"/>
          <p:cNvSpPr/>
          <p:nvPr/>
        </p:nvSpPr>
        <p:spPr>
          <a:xfrm>
            <a:off x="34925" y="5589588"/>
            <a:ext cx="3744913" cy="647700"/>
          </a:xfrm>
          <a:prstGeom prst="homePlate">
            <a:avLst>
              <a:gd name="adj" fmla="val 49948"/>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⑧各种工业的加热炉、锅炉等</a:t>
            </a:r>
            <a:endParaRPr lang="zh-CN" altLang="en-US" sz="2000" i="0" dirty="0">
              <a:latin typeface="+mn-lt"/>
              <a:ea typeface="+mn-ea"/>
              <a:cs typeface="+mn-ea"/>
              <a:sym typeface="+mn-lt"/>
            </a:endParaRPr>
          </a:p>
        </p:txBody>
      </p:sp>
      <p:sp>
        <p:nvSpPr>
          <p:cNvPr id="8207" name="五边形 8206"/>
          <p:cNvSpPr/>
          <p:nvPr/>
        </p:nvSpPr>
        <p:spPr>
          <a:xfrm>
            <a:off x="34925" y="6237288"/>
            <a:ext cx="6913563" cy="620712"/>
          </a:xfrm>
          <a:prstGeom prst="homePlate">
            <a:avLst>
              <a:gd name="adj" fmla="val 96220"/>
            </a:avLst>
          </a:prstGeom>
          <a:gradFill rotWithShape="1">
            <a:gsLst>
              <a:gs pos="0">
                <a:schemeClr val="bg2">
                  <a:gamma/>
                  <a:tint val="5882"/>
                  <a:invGamma/>
                </a:schemeClr>
              </a:gs>
              <a:gs pos="100000">
                <a:schemeClr val="bg2"/>
              </a:gs>
            </a:gsLst>
            <a:lin ang="5400000" scaled="1"/>
            <a:tileRect/>
          </a:gradFill>
          <a:ln w="9525">
            <a:noFill/>
          </a:ln>
        </p:spPr>
        <p:txBody>
          <a:bodyPr wrap="none" anchor="ctr"/>
          <a:lstStyle/>
          <a:p>
            <a:pPr marL="357505" lvl="0" indent="-357505" eaLnBrk="1" hangingPunct="1">
              <a:lnSpc>
                <a:spcPct val="120000"/>
              </a:lnSpc>
            </a:pPr>
            <a:r>
              <a:rPr lang="zh-CN" altLang="en-US" sz="2000" i="0" dirty="0">
                <a:latin typeface="+mn-lt"/>
                <a:ea typeface="+mn-ea"/>
                <a:cs typeface="+mn-ea"/>
                <a:sym typeface="+mn-lt"/>
              </a:rPr>
              <a:t>⑨夏季露天作业：建筑、搬运、船坞、筑路和露天采矿等。</a:t>
            </a:r>
            <a:endParaRPr lang="zh-CN" altLang="en-US" sz="2000" i="0" dirty="0">
              <a:latin typeface="+mn-lt"/>
              <a:ea typeface="+mn-ea"/>
              <a:cs typeface="+mn-ea"/>
              <a:sym typeface="+mn-lt"/>
            </a:endParaRPr>
          </a:p>
        </p:txBody>
      </p:sp>
      <p:sp>
        <p:nvSpPr>
          <p:cNvPr id="8208" name="燕尾形 8207"/>
          <p:cNvSpPr/>
          <p:nvPr/>
        </p:nvSpPr>
        <p:spPr>
          <a:xfrm>
            <a:off x="4500563" y="4221163"/>
            <a:ext cx="792162" cy="647700"/>
          </a:xfrm>
          <a:prstGeom prst="chevron">
            <a:avLst>
              <a:gd name="adj" fmla="val 67844"/>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sp>
        <p:nvSpPr>
          <p:cNvPr id="8209" name="燕尾形 8208"/>
          <p:cNvSpPr/>
          <p:nvPr/>
        </p:nvSpPr>
        <p:spPr>
          <a:xfrm>
            <a:off x="6373813" y="765175"/>
            <a:ext cx="792162" cy="719138"/>
          </a:xfrm>
          <a:prstGeom prst="chevron">
            <a:avLst>
              <a:gd name="adj" fmla="val 61105"/>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sp>
        <p:nvSpPr>
          <p:cNvPr id="8210" name="燕尾形 8209"/>
          <p:cNvSpPr/>
          <p:nvPr/>
        </p:nvSpPr>
        <p:spPr>
          <a:xfrm>
            <a:off x="4213225" y="1484313"/>
            <a:ext cx="647700" cy="649287"/>
          </a:xfrm>
          <a:prstGeom prst="chevron">
            <a:avLst>
              <a:gd name="adj" fmla="val 55472"/>
            </a:avLst>
          </a:prstGeom>
          <a:gradFill rotWithShape="1">
            <a:gsLst>
              <a:gs pos="0">
                <a:srgbClr val="990000"/>
              </a:gs>
              <a:gs pos="50000">
                <a:srgbClr val="FF9900"/>
              </a:gs>
              <a:gs pos="100000">
                <a:srgbClr val="990000"/>
              </a:gs>
            </a:gsLst>
            <a:lin ang="18900000" scaled="1"/>
            <a:tileRect/>
          </a:gradFill>
          <a:ln w="9525">
            <a:noFill/>
          </a:ln>
        </p:spPr>
        <p:txBody>
          <a:bodyPr/>
          <a:lstStyle/>
          <a:p>
            <a:endParaRPr lang="zh-CN" altLang="en-US">
              <a:latin typeface="+mn-lt"/>
              <a:ea typeface="+mn-ea"/>
              <a:cs typeface="+mn-ea"/>
              <a:sym typeface="+mn-lt"/>
            </a:endParaRPr>
          </a:p>
        </p:txBody>
      </p:sp>
      <p:sp>
        <p:nvSpPr>
          <p:cNvPr id="8211" name="燕尾形 8210"/>
          <p:cNvSpPr/>
          <p:nvPr/>
        </p:nvSpPr>
        <p:spPr>
          <a:xfrm>
            <a:off x="6013450" y="4868863"/>
            <a:ext cx="576263" cy="720725"/>
          </a:xfrm>
          <a:prstGeom prst="chevron">
            <a:avLst>
              <a:gd name="adj" fmla="val 55472"/>
            </a:avLst>
          </a:prstGeom>
          <a:gradFill rotWithShape="1">
            <a:gsLst>
              <a:gs pos="0">
                <a:srgbClr val="990000"/>
              </a:gs>
              <a:gs pos="50000">
                <a:srgbClr val="FF9900"/>
              </a:gs>
              <a:gs pos="100000">
                <a:srgbClr val="990000"/>
              </a:gs>
            </a:gsLst>
            <a:lin ang="18900000" scaled="1"/>
            <a:tileRect/>
          </a:gradFill>
          <a:ln w="9525">
            <a:noFill/>
          </a:ln>
        </p:spPr>
        <p:txBody>
          <a:bodyPr/>
          <a:lstStyle/>
          <a:p>
            <a:endParaRPr lang="zh-CN" altLang="en-US">
              <a:latin typeface="+mn-lt"/>
              <a:ea typeface="+mn-ea"/>
              <a:cs typeface="+mn-ea"/>
              <a:sym typeface="+mn-lt"/>
            </a:endParaRPr>
          </a:p>
        </p:txBody>
      </p:sp>
      <p:sp>
        <p:nvSpPr>
          <p:cNvPr id="8212" name="燕尾形 8211"/>
          <p:cNvSpPr/>
          <p:nvPr/>
        </p:nvSpPr>
        <p:spPr>
          <a:xfrm>
            <a:off x="5003800" y="2133600"/>
            <a:ext cx="792163" cy="719138"/>
          </a:xfrm>
          <a:prstGeom prst="chevron">
            <a:avLst>
              <a:gd name="adj" fmla="val 61105"/>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sp>
        <p:nvSpPr>
          <p:cNvPr id="8213" name="燕尾形 8212"/>
          <p:cNvSpPr/>
          <p:nvPr/>
        </p:nvSpPr>
        <p:spPr>
          <a:xfrm>
            <a:off x="6661150" y="3573463"/>
            <a:ext cx="1079500" cy="647700"/>
          </a:xfrm>
          <a:prstGeom prst="chevron">
            <a:avLst>
              <a:gd name="adj" fmla="val 92453"/>
            </a:avLst>
          </a:prstGeom>
          <a:gradFill rotWithShape="1">
            <a:gsLst>
              <a:gs pos="0">
                <a:schemeClr val="accent1"/>
              </a:gs>
              <a:gs pos="50000">
                <a:schemeClr val="accent2"/>
              </a:gs>
              <a:gs pos="100000">
                <a:schemeClr val="accent1"/>
              </a:gs>
            </a:gsLst>
            <a:lin ang="18900000" scaled="1"/>
            <a:tileRect/>
          </a:gradFill>
          <a:ln w="9525">
            <a:noFill/>
          </a:ln>
        </p:spPr>
        <p:txBody>
          <a:bodyPr/>
          <a:lstStyle/>
          <a:p>
            <a:endParaRPr lang="zh-CN" altLang="en-US">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blinds(horizontal)">
                                      <p:cBhvr>
                                        <p:cTn id="7" dur="500"/>
                                        <p:tgtEl>
                                          <p:spTgt spid="819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207"/>
                                        </p:tgtEl>
                                        <p:attrNameLst>
                                          <p:attrName>style.visibility</p:attrName>
                                        </p:attrNameLst>
                                      </p:cBhvr>
                                      <p:to>
                                        <p:strVal val="visible"/>
                                      </p:to>
                                    </p:set>
                                    <p:animEffect transition="in" filter="blinds(horizontal)">
                                      <p:cBhvr>
                                        <p:cTn id="10" dur="500"/>
                                        <p:tgtEl>
                                          <p:spTgt spid="8207"/>
                                        </p:tgtEl>
                                      </p:cBhvr>
                                    </p:animEffect>
                                  </p:childTnLst>
                                </p:cTn>
                              </p:par>
                              <p:par>
                                <p:cTn id="11" presetID="3" presetClass="entr" presetSubtype="10" fill="hold" nodeType="withEffect">
                                  <p:stCondLst>
                                    <p:cond delay="0"/>
                                  </p:stCondLst>
                                  <p:childTnLst>
                                    <p:set>
                                      <p:cBhvr>
                                        <p:cTn id="12" dur="1" fill="hold">
                                          <p:stCondLst>
                                            <p:cond delay="0"/>
                                          </p:stCondLst>
                                        </p:cTn>
                                        <p:tgtEl>
                                          <p:spTgt spid="8200"/>
                                        </p:tgtEl>
                                        <p:attrNameLst>
                                          <p:attrName>style.visibility</p:attrName>
                                        </p:attrNameLst>
                                      </p:cBhvr>
                                      <p:to>
                                        <p:strVal val="visible"/>
                                      </p:to>
                                    </p:set>
                                    <p:animEffect transition="in" filter="blinds(horizontal)">
                                      <p:cBhvr>
                                        <p:cTn id="13" dur="500"/>
                                        <p:tgtEl>
                                          <p:spTgt spid="820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206"/>
                                        </p:tgtEl>
                                        <p:attrNameLst>
                                          <p:attrName>style.visibility</p:attrName>
                                        </p:attrNameLst>
                                      </p:cBhvr>
                                      <p:to>
                                        <p:strVal val="visible"/>
                                      </p:to>
                                    </p:set>
                                    <p:animEffect transition="in" filter="blinds(horizontal)">
                                      <p:cBhvr>
                                        <p:cTn id="16" dur="500"/>
                                        <p:tgtEl>
                                          <p:spTgt spid="820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199"/>
                                        </p:tgtEl>
                                        <p:attrNameLst>
                                          <p:attrName>style.visibility</p:attrName>
                                        </p:attrNameLst>
                                      </p:cBhvr>
                                      <p:to>
                                        <p:strVal val="visible"/>
                                      </p:to>
                                    </p:set>
                                    <p:animEffect transition="in" filter="blinds(horizontal)">
                                      <p:cBhvr>
                                        <p:cTn id="19" dur="500"/>
                                        <p:tgtEl>
                                          <p:spTgt spid="8199"/>
                                        </p:tgtEl>
                                      </p:cBhvr>
                                    </p:animEffect>
                                  </p:childTnLst>
                                </p:cTn>
                              </p:par>
                              <p:par>
                                <p:cTn id="20" presetID="3" presetClass="entr" presetSubtype="10" fill="hold" nodeType="withEffect">
                                  <p:stCondLst>
                                    <p:cond delay="0"/>
                                  </p:stCondLst>
                                  <p:childTnLst>
                                    <p:set>
                                      <p:cBhvr>
                                        <p:cTn id="21" dur="1" fill="hold">
                                          <p:stCondLst>
                                            <p:cond delay="0"/>
                                          </p:stCondLst>
                                        </p:cTn>
                                        <p:tgtEl>
                                          <p:spTgt spid="8211"/>
                                        </p:tgtEl>
                                        <p:attrNameLst>
                                          <p:attrName>style.visibility</p:attrName>
                                        </p:attrNameLst>
                                      </p:cBhvr>
                                      <p:to>
                                        <p:strVal val="visible"/>
                                      </p:to>
                                    </p:set>
                                    <p:animEffect transition="in" filter="blinds(horizontal)">
                                      <p:cBhvr>
                                        <p:cTn id="22" dur="500"/>
                                        <p:tgtEl>
                                          <p:spTgt spid="8211"/>
                                        </p:tgtEl>
                                      </p:cBhvr>
                                    </p:animEffect>
                                  </p:childTnLst>
                                </p:cTn>
                              </p:par>
                              <p:par>
                                <p:cTn id="23" presetID="3" presetClass="entr" presetSubtype="10" fill="hold" nodeType="withEffect">
                                  <p:stCondLst>
                                    <p:cond delay="0"/>
                                  </p:stCondLst>
                                  <p:childTnLst>
                                    <p:set>
                                      <p:cBhvr>
                                        <p:cTn id="24" dur="1" fill="hold">
                                          <p:stCondLst>
                                            <p:cond delay="0"/>
                                          </p:stCondLst>
                                        </p:cTn>
                                        <p:tgtEl>
                                          <p:spTgt spid="8208"/>
                                        </p:tgtEl>
                                        <p:attrNameLst>
                                          <p:attrName>style.visibility</p:attrName>
                                        </p:attrNameLst>
                                      </p:cBhvr>
                                      <p:to>
                                        <p:strVal val="visible"/>
                                      </p:to>
                                    </p:set>
                                    <p:animEffect transition="in" filter="blinds(horizontal)">
                                      <p:cBhvr>
                                        <p:cTn id="25" dur="500"/>
                                        <p:tgtEl>
                                          <p:spTgt spid="820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8203"/>
                                        </p:tgtEl>
                                        <p:attrNameLst>
                                          <p:attrName>style.visibility</p:attrName>
                                        </p:attrNameLst>
                                      </p:cBhvr>
                                      <p:to>
                                        <p:strVal val="visible"/>
                                      </p:to>
                                    </p:set>
                                    <p:animEffect transition="in" filter="blinds(horizontal)">
                                      <p:cBhvr>
                                        <p:cTn id="28" dur="500"/>
                                        <p:tgtEl>
                                          <p:spTgt spid="8203"/>
                                        </p:tgtEl>
                                      </p:cBhvr>
                                    </p:animEffect>
                                  </p:childTnLst>
                                </p:cTn>
                              </p:par>
                              <p:par>
                                <p:cTn id="29" presetID="3" presetClass="entr" presetSubtype="10" fill="hold" nodeType="withEffect">
                                  <p:stCondLst>
                                    <p:cond delay="0"/>
                                  </p:stCondLst>
                                  <p:childTnLst>
                                    <p:set>
                                      <p:cBhvr>
                                        <p:cTn id="30" dur="1" fill="hold">
                                          <p:stCondLst>
                                            <p:cond delay="0"/>
                                          </p:stCondLst>
                                        </p:cTn>
                                        <p:tgtEl>
                                          <p:spTgt spid="8213"/>
                                        </p:tgtEl>
                                        <p:attrNameLst>
                                          <p:attrName>style.visibility</p:attrName>
                                        </p:attrNameLst>
                                      </p:cBhvr>
                                      <p:to>
                                        <p:strVal val="visible"/>
                                      </p:to>
                                    </p:set>
                                    <p:animEffect transition="in" filter="blinds(horizontal)">
                                      <p:cBhvr>
                                        <p:cTn id="31" dur="500"/>
                                        <p:tgtEl>
                                          <p:spTgt spid="821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202"/>
                                        </p:tgtEl>
                                        <p:attrNameLst>
                                          <p:attrName>style.visibility</p:attrName>
                                        </p:attrNameLst>
                                      </p:cBhvr>
                                      <p:to>
                                        <p:strVal val="visible"/>
                                      </p:to>
                                    </p:set>
                                    <p:animEffect transition="in" filter="blinds(horizontal)">
                                      <p:cBhvr>
                                        <p:cTn id="34" dur="500"/>
                                        <p:tgtEl>
                                          <p:spTgt spid="8202"/>
                                        </p:tgtEl>
                                      </p:cBhvr>
                                    </p:animEffect>
                                  </p:childTnLst>
                                </p:cTn>
                              </p:par>
                              <p:par>
                                <p:cTn id="35" presetID="3" presetClass="entr" presetSubtype="10" fill="hold" nodeType="withEffect">
                                  <p:stCondLst>
                                    <p:cond delay="0"/>
                                  </p:stCondLst>
                                  <p:childTnLst>
                                    <p:set>
                                      <p:cBhvr>
                                        <p:cTn id="36" dur="1" fill="hold">
                                          <p:stCondLst>
                                            <p:cond delay="0"/>
                                          </p:stCondLst>
                                        </p:cTn>
                                        <p:tgtEl>
                                          <p:spTgt spid="8196"/>
                                        </p:tgtEl>
                                        <p:attrNameLst>
                                          <p:attrName>style.visibility</p:attrName>
                                        </p:attrNameLst>
                                      </p:cBhvr>
                                      <p:to>
                                        <p:strVal val="visible"/>
                                      </p:to>
                                    </p:set>
                                    <p:animEffect transition="in" filter="blinds(horizontal)">
                                      <p:cBhvr>
                                        <p:cTn id="37" dur="500"/>
                                        <p:tgtEl>
                                          <p:spTgt spid="819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8205"/>
                                        </p:tgtEl>
                                        <p:attrNameLst>
                                          <p:attrName>style.visibility</p:attrName>
                                        </p:attrNameLst>
                                      </p:cBhvr>
                                      <p:to>
                                        <p:strVal val="visible"/>
                                      </p:to>
                                    </p:set>
                                    <p:animEffect transition="in" filter="blinds(horizontal)">
                                      <p:cBhvr>
                                        <p:cTn id="40" dur="500"/>
                                        <p:tgtEl>
                                          <p:spTgt spid="8205"/>
                                        </p:tgtEl>
                                      </p:cBhvr>
                                    </p:animEffect>
                                  </p:childTnLst>
                                </p:cTn>
                              </p:par>
                              <p:par>
                                <p:cTn id="41" presetID="3" presetClass="entr" presetSubtype="10" fill="hold" nodeType="withEffect">
                                  <p:stCondLst>
                                    <p:cond delay="0"/>
                                  </p:stCondLst>
                                  <p:childTnLst>
                                    <p:set>
                                      <p:cBhvr>
                                        <p:cTn id="42" dur="1" fill="hold">
                                          <p:stCondLst>
                                            <p:cond delay="0"/>
                                          </p:stCondLst>
                                        </p:cTn>
                                        <p:tgtEl>
                                          <p:spTgt spid="8212"/>
                                        </p:tgtEl>
                                        <p:attrNameLst>
                                          <p:attrName>style.visibility</p:attrName>
                                        </p:attrNameLst>
                                      </p:cBhvr>
                                      <p:to>
                                        <p:strVal val="visible"/>
                                      </p:to>
                                    </p:set>
                                    <p:animEffect transition="in" filter="blinds(horizontal)">
                                      <p:cBhvr>
                                        <p:cTn id="43" dur="500"/>
                                        <p:tgtEl>
                                          <p:spTgt spid="821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8195"/>
                                        </p:tgtEl>
                                        <p:attrNameLst>
                                          <p:attrName>style.visibility</p:attrName>
                                        </p:attrNameLst>
                                      </p:cBhvr>
                                      <p:to>
                                        <p:strVal val="visible"/>
                                      </p:to>
                                    </p:set>
                                    <p:animEffect transition="in" filter="blinds(horizontal)">
                                      <p:cBhvr>
                                        <p:cTn id="46" dur="500"/>
                                        <p:tgtEl>
                                          <p:spTgt spid="8195"/>
                                        </p:tgtEl>
                                      </p:cBhvr>
                                    </p:animEffect>
                                  </p:childTnLst>
                                </p:cTn>
                              </p:par>
                              <p:par>
                                <p:cTn id="47" presetID="3" presetClass="entr" presetSubtype="10" fill="hold" nodeType="withEffect">
                                  <p:stCondLst>
                                    <p:cond delay="0"/>
                                  </p:stCondLst>
                                  <p:childTnLst>
                                    <p:set>
                                      <p:cBhvr>
                                        <p:cTn id="48" dur="1" fill="hold">
                                          <p:stCondLst>
                                            <p:cond delay="0"/>
                                          </p:stCondLst>
                                        </p:cTn>
                                        <p:tgtEl>
                                          <p:spTgt spid="8210"/>
                                        </p:tgtEl>
                                        <p:attrNameLst>
                                          <p:attrName>style.visibility</p:attrName>
                                        </p:attrNameLst>
                                      </p:cBhvr>
                                      <p:to>
                                        <p:strVal val="visible"/>
                                      </p:to>
                                    </p:set>
                                    <p:animEffect transition="in" filter="blinds(horizontal)">
                                      <p:cBhvr>
                                        <p:cTn id="49" dur="500"/>
                                        <p:tgtEl>
                                          <p:spTgt spid="8210"/>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8197"/>
                                        </p:tgtEl>
                                        <p:attrNameLst>
                                          <p:attrName>style.visibility</p:attrName>
                                        </p:attrNameLst>
                                      </p:cBhvr>
                                      <p:to>
                                        <p:strVal val="visible"/>
                                      </p:to>
                                    </p:set>
                                    <p:animEffect transition="in" filter="blinds(horizontal)">
                                      <p:cBhvr>
                                        <p:cTn id="52" dur="500"/>
                                        <p:tgtEl>
                                          <p:spTgt spid="8197"/>
                                        </p:tgtEl>
                                      </p:cBhvr>
                                    </p:animEffect>
                                  </p:childTnLst>
                                </p:cTn>
                              </p:par>
                              <p:par>
                                <p:cTn id="53" presetID="3" presetClass="entr" presetSubtype="10" fill="hold" nodeType="withEffect">
                                  <p:stCondLst>
                                    <p:cond delay="0"/>
                                  </p:stCondLst>
                                  <p:childTnLst>
                                    <p:set>
                                      <p:cBhvr>
                                        <p:cTn id="54" dur="1" fill="hold">
                                          <p:stCondLst>
                                            <p:cond delay="0"/>
                                          </p:stCondLst>
                                        </p:cTn>
                                        <p:tgtEl>
                                          <p:spTgt spid="8209"/>
                                        </p:tgtEl>
                                        <p:attrNameLst>
                                          <p:attrName>style.visibility</p:attrName>
                                        </p:attrNameLst>
                                      </p:cBhvr>
                                      <p:to>
                                        <p:strVal val="visible"/>
                                      </p:to>
                                    </p:set>
                                    <p:animEffect transition="in" filter="blinds(horizontal)">
                                      <p:cBhvr>
                                        <p:cTn id="55" dur="500"/>
                                        <p:tgtEl>
                                          <p:spTgt spid="8209"/>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8204"/>
                                        </p:tgtEl>
                                        <p:attrNameLst>
                                          <p:attrName>style.visibility</p:attrName>
                                        </p:attrNameLst>
                                      </p:cBhvr>
                                      <p:to>
                                        <p:strVal val="visible"/>
                                      </p:to>
                                    </p:set>
                                    <p:animEffect transition="in" filter="blinds(horizontal)">
                                      <p:cBhvr>
                                        <p:cTn id="58" dur="5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7" grpId="0" animBg="1"/>
      <p:bldP spid="8199" grpId="0" animBg="1"/>
      <p:bldP spid="8202" grpId="0" animBg="1"/>
      <p:bldP spid="8203" grpId="0" animBg="1"/>
      <p:bldP spid="8204" grpId="0" animBg="1"/>
      <p:bldP spid="8205" grpId="0" animBg="1"/>
      <p:bldP spid="8206" grpId="0" animBg="1"/>
      <p:bldP spid="82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9217"/>
          <p:cNvSpPr/>
          <p:nvPr/>
        </p:nvSpPr>
        <p:spPr>
          <a:xfrm rot="10800000">
            <a:off x="1196975" y="1935163"/>
            <a:ext cx="5959475" cy="3603625"/>
          </a:xfrm>
          <a:prstGeom prst="rect">
            <a:avLst/>
          </a:prstGeom>
          <a:gradFill rotWithShape="1">
            <a:gsLst>
              <a:gs pos="0">
                <a:schemeClr val="bg2">
                  <a:gamma/>
                  <a:tint val="0"/>
                  <a:invGamma/>
                </a:schemeClr>
              </a:gs>
              <a:gs pos="100000">
                <a:schemeClr val="bg2"/>
              </a:gs>
            </a:gsLst>
            <a:lin ang="5400000" scaled="1"/>
            <a:tileRect/>
          </a:gradFill>
          <a:ln w="9525" cap="flat" cmpd="sng">
            <a:solidFill>
              <a:schemeClr val="bg2"/>
            </a:solidFill>
            <a:prstDash val="solid"/>
            <a:miter/>
            <a:headEnd type="none" w="med" len="med"/>
            <a:tailEnd type="none" w="med" len="med"/>
          </a:ln>
        </p:spPr>
        <p:txBody>
          <a:bodyPr/>
          <a:lstStyle/>
          <a:p>
            <a:endParaRPr lang="zh-CN" altLang="en-US">
              <a:latin typeface="+mn-lt"/>
              <a:ea typeface="+mn-ea"/>
              <a:cs typeface="+mn-ea"/>
              <a:sym typeface="+mn-lt"/>
            </a:endParaRPr>
          </a:p>
        </p:txBody>
      </p:sp>
      <p:sp>
        <p:nvSpPr>
          <p:cNvPr id="9219" name="圆角矩形 9218"/>
          <p:cNvSpPr/>
          <p:nvPr/>
        </p:nvSpPr>
        <p:spPr>
          <a:xfrm>
            <a:off x="1192213" y="1935163"/>
            <a:ext cx="5975350" cy="609600"/>
          </a:xfrm>
          <a:prstGeom prst="roundRect">
            <a:avLst>
              <a:gd name="adj" fmla="val 0"/>
            </a:avLst>
          </a:prstGeom>
          <a:gradFill rotWithShape="1">
            <a:gsLst>
              <a:gs pos="0">
                <a:schemeClr val="accent1"/>
              </a:gs>
              <a:gs pos="100000">
                <a:schemeClr val="accent2"/>
              </a:gs>
            </a:gsLst>
            <a:lin ang="2700000" scaled="1"/>
            <a:tileRect/>
          </a:gradFill>
          <a:ln w="9525">
            <a:noFill/>
          </a:ln>
        </p:spPr>
        <p:txBody>
          <a:bodyPr/>
          <a:lstStyle/>
          <a:p>
            <a:endParaRPr lang="zh-CN" altLang="en-US">
              <a:latin typeface="+mn-lt"/>
              <a:ea typeface="+mn-ea"/>
              <a:cs typeface="+mn-ea"/>
              <a:sym typeface="+mn-lt"/>
            </a:endParaRPr>
          </a:p>
        </p:txBody>
      </p:sp>
      <p:sp>
        <p:nvSpPr>
          <p:cNvPr id="9220" name="Title 9219"/>
          <p:cNvSpPr>
            <a:spLocks noGrp="1"/>
          </p:cNvSpPr>
          <p:nvPr>
            <p:ph type="title"/>
          </p:nvPr>
        </p:nvSpPr>
        <p:spPr>
          <a:xfrm>
            <a:off x="2195513" y="188913"/>
            <a:ext cx="2951162" cy="495300"/>
          </a:xfrm>
        </p:spPr>
        <p:txBody>
          <a:bodyPr anchor="ctr"/>
          <a:lstStyle/>
          <a:p>
            <a:r>
              <a:rPr lang="zh-CN" altLang="en-US" sz="2800" b="1">
                <a:latin typeface="+mn-lt"/>
                <a:ea typeface="+mn-ea"/>
                <a:cs typeface="+mn-ea"/>
                <a:sym typeface="+mn-lt"/>
              </a:rPr>
              <a:t>高温的两种形式</a:t>
            </a:r>
            <a:endParaRPr lang="zh-CN" altLang="en-US" sz="2800" b="1">
              <a:latin typeface="+mn-lt"/>
              <a:ea typeface="+mn-ea"/>
              <a:cs typeface="+mn-ea"/>
              <a:sym typeface="+mn-lt"/>
            </a:endParaRPr>
          </a:p>
        </p:txBody>
      </p:sp>
      <p:sp>
        <p:nvSpPr>
          <p:cNvPr id="9221" name="矩形 9220"/>
          <p:cNvSpPr/>
          <p:nvPr/>
        </p:nvSpPr>
        <p:spPr>
          <a:xfrm>
            <a:off x="3060700" y="1989138"/>
            <a:ext cx="2068513" cy="396875"/>
          </a:xfrm>
          <a:prstGeom prst="rect">
            <a:avLst/>
          </a:prstGeom>
        </p:spPr>
        <p:txBody>
          <a:bodyPr wrap="none" fromWordArt="1">
            <a:prstTxWarp prst="textPlain">
              <a:avLst>
                <a:gd name="adj" fmla="val 50000"/>
              </a:avLst>
            </a:prstTxWarp>
            <a:normAutofit fontScale="92500" lnSpcReduction="10000"/>
          </a:bodyPr>
          <a:lstStyle/>
          <a:p>
            <a:pPr algn="ctr" eaLnBrk="0" hangingPunct="0"/>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两种不同的热</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sp>
        <p:nvSpPr>
          <p:cNvPr id="9222" name="矩形 9221"/>
          <p:cNvSpPr/>
          <p:nvPr/>
        </p:nvSpPr>
        <p:spPr>
          <a:xfrm>
            <a:off x="1260475" y="2852738"/>
            <a:ext cx="5083175" cy="692150"/>
          </a:xfrm>
          <a:prstGeom prst="rect">
            <a:avLst/>
          </a:prstGeom>
          <a:noFill/>
          <a:ln w="9525">
            <a:noFill/>
          </a:ln>
        </p:spPr>
        <p:txBody>
          <a:bodyPr anchor="ctr"/>
          <a:lstStyle/>
          <a:p>
            <a:pPr lvl="0" algn="ctr" eaLnBrk="1" hangingPunct="1"/>
            <a:r>
              <a:rPr lang="zh-CN" altLang="en-US" sz="2400" i="0" dirty="0">
                <a:solidFill>
                  <a:srgbClr val="FF0000"/>
                </a:solidFill>
                <a:latin typeface="+mn-lt"/>
                <a:ea typeface="+mn-ea"/>
                <a:cs typeface="+mn-ea"/>
                <a:sym typeface="+mn-lt"/>
              </a:rPr>
              <a:t>一种是对流热，来自被加热的空气；</a:t>
            </a:r>
            <a:endParaRPr lang="zh-CN" altLang="en-US" dirty="0">
              <a:latin typeface="+mn-lt"/>
              <a:ea typeface="+mn-ea"/>
              <a:cs typeface="+mn-ea"/>
              <a:sym typeface="+mn-lt"/>
            </a:endParaRPr>
          </a:p>
        </p:txBody>
      </p:sp>
      <p:sp>
        <p:nvSpPr>
          <p:cNvPr id="9223" name="矩形 9222"/>
          <p:cNvSpPr/>
          <p:nvPr/>
        </p:nvSpPr>
        <p:spPr>
          <a:xfrm>
            <a:off x="1116013" y="4076700"/>
            <a:ext cx="5111750" cy="1198563"/>
          </a:xfrm>
          <a:prstGeom prst="rect">
            <a:avLst/>
          </a:prstGeom>
          <a:noFill/>
          <a:ln w="9525">
            <a:noFill/>
          </a:ln>
        </p:spPr>
        <p:txBody>
          <a:bodyPr anchor="ctr"/>
          <a:lstStyle/>
          <a:p>
            <a:pPr lvl="0" algn="ctr" eaLnBrk="1" hangingPunct="1"/>
            <a:r>
              <a:rPr lang="zh-CN" altLang="en-US" sz="2400" i="0" dirty="0">
                <a:solidFill>
                  <a:srgbClr val="FF0000"/>
                </a:solidFill>
                <a:latin typeface="+mn-lt"/>
                <a:ea typeface="+mn-ea"/>
                <a:cs typeface="+mn-ea"/>
                <a:sym typeface="+mn-lt"/>
              </a:rPr>
              <a:t>一种是辐射热，来自生产设备的热源及周围物体表面的二次热辐射。</a:t>
            </a:r>
            <a:endParaRPr lang="zh-CN" altLang="en-US" sz="2400" i="0" dirty="0">
              <a:solidFill>
                <a:srgbClr val="FF0000"/>
              </a:solidFill>
              <a:latin typeface="+mn-lt"/>
              <a:ea typeface="+mn-ea"/>
              <a:cs typeface="+mn-ea"/>
              <a:sym typeface="+mn-lt"/>
            </a:endParaRPr>
          </a:p>
          <a:p>
            <a:pPr lvl="0" algn="ctr" eaLnBrk="1" hangingPunct="1"/>
            <a:endParaRPr lang="zh-CN" altLang="en-US" sz="2800" i="0" dirty="0">
              <a:solidFill>
                <a:srgbClr val="FF0000"/>
              </a:solidFill>
              <a:latin typeface="+mn-lt"/>
              <a:ea typeface="+mn-ea"/>
              <a:cs typeface="+mn-ea"/>
              <a:sym typeface="+mn-lt"/>
            </a:endParaRPr>
          </a:p>
        </p:txBody>
      </p:sp>
      <p:pic>
        <p:nvPicPr>
          <p:cNvPr id="9224" name="图片 9223" descr="10"/>
          <p:cNvPicPr>
            <a:picLocks noChangeAspect="1"/>
          </p:cNvPicPr>
          <p:nvPr/>
        </p:nvPicPr>
        <p:blipFill>
          <a:blip r:embed="rId1"/>
          <a:stretch>
            <a:fillRect/>
          </a:stretch>
        </p:blipFill>
        <p:spPr>
          <a:xfrm>
            <a:off x="6078538" y="1668463"/>
            <a:ext cx="1866900" cy="5265737"/>
          </a:xfrm>
          <a:prstGeom prst="rect">
            <a:avLst/>
          </a:prstGeom>
          <a:noFill/>
          <a:ln w="9525">
            <a:noFill/>
          </a:ln>
        </p:spPr>
      </p:pic>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blinds(horizontal)">
                                      <p:cBhvr>
                                        <p:cTn id="7" dur="500"/>
                                        <p:tgtEl>
                                          <p:spTgt spid="9221"/>
                                        </p:tgtEl>
                                      </p:cBhvr>
                                    </p:animEffect>
                                  </p:childTnLst>
                                </p:cTn>
                              </p:par>
                              <p:par>
                                <p:cTn id="8" presetID="3" presetClass="entr" presetSubtype="10" fill="hold" nodeType="withEffect">
                                  <p:stCondLst>
                                    <p:cond delay="0"/>
                                  </p:stCondLst>
                                  <p:childTnLst>
                                    <p:set>
                                      <p:cBhvr>
                                        <p:cTn id="9" dur="1" fill="hold">
                                          <p:stCondLst>
                                            <p:cond delay="0"/>
                                          </p:stCondLst>
                                        </p:cTn>
                                        <p:tgtEl>
                                          <p:spTgt spid="9219"/>
                                        </p:tgtEl>
                                        <p:attrNameLst>
                                          <p:attrName>style.visibility</p:attrName>
                                        </p:attrNameLst>
                                      </p:cBhvr>
                                      <p:to>
                                        <p:strVal val="visible"/>
                                      </p:to>
                                    </p:set>
                                    <p:animEffect transition="in" filter="blinds(horizontal)">
                                      <p:cBhvr>
                                        <p:cTn id="10" dur="500"/>
                                        <p:tgtEl>
                                          <p:spTgt spid="921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222"/>
                                        </p:tgtEl>
                                        <p:attrNameLst>
                                          <p:attrName>style.visibility</p:attrName>
                                        </p:attrNameLst>
                                      </p:cBhvr>
                                      <p:to>
                                        <p:strVal val="visible"/>
                                      </p:to>
                                    </p:set>
                                    <p:animEffect transition="in" filter="blinds(horizontal)">
                                      <p:cBhvr>
                                        <p:cTn id="13" dur="500"/>
                                        <p:tgtEl>
                                          <p:spTgt spid="922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223"/>
                                        </p:tgtEl>
                                        <p:attrNameLst>
                                          <p:attrName>style.visibility</p:attrName>
                                        </p:attrNameLst>
                                      </p:cBhvr>
                                      <p:to>
                                        <p:strVal val="visible"/>
                                      </p:to>
                                    </p:set>
                                    <p:animEffect transition="in" filter="blinds(horizontal)">
                                      <p:cBhvr>
                                        <p:cTn id="16" dur="500"/>
                                        <p:tgtEl>
                                          <p:spTgt spid="9223"/>
                                        </p:tgtEl>
                                      </p:cBhvr>
                                    </p:animEffect>
                                  </p:childTnLst>
                                </p:cTn>
                              </p:par>
                              <p:par>
                                <p:cTn id="17" presetID="3" presetClass="entr" presetSubtype="10" fill="hold" nodeType="withEffect">
                                  <p:stCondLst>
                                    <p:cond delay="0"/>
                                  </p:stCondLst>
                                  <p:childTnLst>
                                    <p:set>
                                      <p:cBhvr>
                                        <p:cTn id="18" dur="1" fill="hold">
                                          <p:stCondLst>
                                            <p:cond delay="0"/>
                                          </p:stCondLst>
                                        </p:cTn>
                                        <p:tgtEl>
                                          <p:spTgt spid="9218"/>
                                        </p:tgtEl>
                                        <p:attrNameLst>
                                          <p:attrName>style.visibility</p:attrName>
                                        </p:attrNameLst>
                                      </p:cBhvr>
                                      <p:to>
                                        <p:strVal val="visible"/>
                                      </p:to>
                                    </p:set>
                                    <p:animEffect transition="in" filter="blinds(horizontal)">
                                      <p:cBhvr>
                                        <p:cTn id="19"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p:bldP spid="92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0241"/>
          <p:cNvSpPr>
            <a:spLocks noGrp="1"/>
          </p:cNvSpPr>
          <p:nvPr>
            <p:ph type="title"/>
          </p:nvPr>
        </p:nvSpPr>
        <p:spPr/>
        <p:txBody>
          <a:bodyPr anchor="ctr"/>
          <a:lstStyle/>
          <a:p>
            <a:pPr algn="ctr"/>
            <a:r>
              <a:rPr lang="zh-CN" altLang="en-US" sz="2800" b="1">
                <a:latin typeface="+mn-lt"/>
                <a:ea typeface="+mn-ea"/>
                <a:cs typeface="+mn-ea"/>
                <a:sym typeface="+mn-lt"/>
              </a:rPr>
              <a:t>测量时间</a:t>
            </a:r>
            <a:endParaRPr lang="zh-CN" altLang="en-US" sz="2800" b="1">
              <a:latin typeface="+mn-lt"/>
              <a:ea typeface="+mn-ea"/>
              <a:cs typeface="+mn-ea"/>
              <a:sym typeface="+mn-lt"/>
            </a:endParaRPr>
          </a:p>
        </p:txBody>
      </p:sp>
      <p:sp>
        <p:nvSpPr>
          <p:cNvPr id="10243" name="矩形 10242"/>
          <p:cNvSpPr/>
          <p:nvPr/>
        </p:nvSpPr>
        <p:spPr>
          <a:xfrm rot="10800000">
            <a:off x="539750" y="1773238"/>
            <a:ext cx="6889750" cy="820737"/>
          </a:xfrm>
          <a:prstGeom prst="rect">
            <a:avLst/>
          </a:prstGeom>
          <a:gradFill rotWithShape="1">
            <a:gsLst>
              <a:gs pos="0">
                <a:srgbClr val="B2B2B2">
                  <a:gamma/>
                  <a:tint val="18039"/>
                  <a:invGamma/>
                </a:srgbClr>
              </a:gs>
              <a:gs pos="100000">
                <a:srgbClr val="B2B2B2"/>
              </a:gs>
            </a:gsLst>
            <a:lin ang="0" scaled="1"/>
            <a:tileRect/>
          </a:gradFill>
          <a:ln w="9525" cap="flat" cmpd="sng">
            <a:solidFill>
              <a:schemeClr val="bg2"/>
            </a:solidFill>
            <a:prstDash val="solid"/>
            <a:miter/>
            <a:headEnd type="none" w="med" len="med"/>
            <a:tailEnd type="none" w="med" len="med"/>
          </a:ln>
        </p:spPr>
        <p:txBody>
          <a:bodyPr rot="10800000" wrap="none" anchor="ctr"/>
          <a:lstStyle/>
          <a:p>
            <a:pPr lvl="0" algn="ctr" eaLnBrk="1" hangingPunct="1"/>
            <a:r>
              <a:rPr lang="zh-CN" altLang="en-US" i="0" dirty="0">
                <a:latin typeface="+mn-lt"/>
                <a:ea typeface="+mn-ea"/>
                <a:cs typeface="+mn-ea"/>
                <a:sym typeface="+mn-lt"/>
              </a:rPr>
              <a:t>常年从事接触高温作业的工种，应以最热季节测量值为分级依据。</a:t>
            </a:r>
            <a:endParaRPr lang="zh-CN" altLang="en-US" i="0" dirty="0">
              <a:latin typeface="+mn-lt"/>
              <a:ea typeface="+mn-ea"/>
              <a:cs typeface="+mn-ea"/>
              <a:sym typeface="+mn-lt"/>
            </a:endParaRPr>
          </a:p>
          <a:p>
            <a:pPr lvl="0" algn="ctr" eaLnBrk="1" hangingPunct="1"/>
            <a:r>
              <a:rPr lang="zh-CN" altLang="en-US" i="0" dirty="0">
                <a:latin typeface="+mn-lt"/>
                <a:ea typeface="+mn-ea"/>
                <a:cs typeface="+mn-ea"/>
                <a:sym typeface="+mn-lt"/>
              </a:rPr>
              <a:t>季节性或不定期接触高温作业的工种，</a:t>
            </a:r>
            <a:endParaRPr lang="zh-CN" altLang="en-US" i="0" dirty="0">
              <a:latin typeface="+mn-lt"/>
              <a:ea typeface="+mn-ea"/>
              <a:cs typeface="+mn-ea"/>
              <a:sym typeface="+mn-lt"/>
            </a:endParaRPr>
          </a:p>
          <a:p>
            <a:pPr lvl="0" algn="ctr" eaLnBrk="1" hangingPunct="1"/>
            <a:r>
              <a:rPr lang="zh-CN" altLang="en-US" i="0" dirty="0">
                <a:latin typeface="+mn-lt"/>
                <a:ea typeface="+mn-ea"/>
                <a:cs typeface="+mn-ea"/>
                <a:sym typeface="+mn-lt"/>
              </a:rPr>
              <a:t>应以季节内最热月测量值为分级依据。</a:t>
            </a:r>
            <a:endParaRPr lang="zh-CN" altLang="en-US" i="0" dirty="0">
              <a:latin typeface="+mn-lt"/>
              <a:ea typeface="+mn-ea"/>
              <a:cs typeface="+mn-ea"/>
              <a:sym typeface="+mn-lt"/>
            </a:endParaRPr>
          </a:p>
        </p:txBody>
      </p:sp>
      <p:grpSp>
        <p:nvGrpSpPr>
          <p:cNvPr id="10244" name="组合 10243"/>
          <p:cNvGrpSpPr/>
          <p:nvPr/>
        </p:nvGrpSpPr>
        <p:grpSpPr>
          <a:xfrm>
            <a:off x="7380288" y="1773238"/>
            <a:ext cx="793750" cy="790575"/>
            <a:chOff x="0" y="0"/>
            <a:chExt cx="1590" cy="1588"/>
          </a:xfrm>
        </p:grpSpPr>
        <p:grpSp>
          <p:nvGrpSpPr>
            <p:cNvPr id="10245" name="组合 10244"/>
            <p:cNvGrpSpPr/>
            <p:nvPr/>
          </p:nvGrpSpPr>
          <p:grpSpPr>
            <a:xfrm>
              <a:off x="0" y="0"/>
              <a:ext cx="1590" cy="1588"/>
              <a:chOff x="0" y="0"/>
              <a:chExt cx="1136" cy="1134"/>
            </a:xfrm>
          </p:grpSpPr>
          <p:sp>
            <p:nvSpPr>
              <p:cNvPr id="10246" name="椭圆 10245"/>
              <p:cNvSpPr/>
              <p:nvPr/>
            </p:nvSpPr>
            <p:spPr>
              <a:xfrm>
                <a:off x="0" y="0"/>
                <a:ext cx="1136" cy="1134"/>
              </a:xfrm>
              <a:prstGeom prst="ellipse">
                <a:avLst/>
              </a:prstGeom>
              <a:gradFill rotWithShape="1">
                <a:gsLst>
                  <a:gs pos="0">
                    <a:schemeClr val="bg2">
                      <a:alpha val="89999"/>
                    </a:schemeClr>
                  </a:gs>
                  <a:gs pos="50000">
                    <a:schemeClr val="bg1"/>
                  </a:gs>
                  <a:gs pos="100000">
                    <a:schemeClr val="bg2">
                      <a:alpha val="89999"/>
                    </a:schemeClr>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0247" name="椭圆 10246"/>
              <p:cNvSpPr/>
              <p:nvPr/>
            </p:nvSpPr>
            <p:spPr>
              <a:xfrm>
                <a:off x="64" y="62"/>
                <a:ext cx="1008" cy="1010"/>
              </a:xfrm>
              <a:prstGeom prst="ellipse">
                <a:avLst/>
              </a:prstGeom>
              <a:gradFill rotWithShape="1">
                <a:gsLst>
                  <a:gs pos="0">
                    <a:schemeClr val="accent1">
                      <a:alpha val="89999"/>
                    </a:schemeClr>
                  </a:gs>
                  <a:gs pos="100000">
                    <a:schemeClr val="accent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grpSp>
        <p:sp>
          <p:nvSpPr>
            <p:cNvPr id="10248" name="未知"/>
            <p:cNvSpPr/>
            <p:nvPr/>
          </p:nvSpPr>
          <p:spPr>
            <a:xfrm rot="16200000">
              <a:off x="390" y="490"/>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25999"/>
                  </a:schemeClr>
                </a:gs>
              </a:gsLst>
              <a:lin ang="0" scaled="1"/>
              <a:tileRect/>
            </a:gradFill>
            <a:ln w="9525">
              <a:noFill/>
            </a:ln>
          </p:spPr>
          <p:txBody>
            <a:bodyPr/>
            <a:lstStyle/>
            <a:p>
              <a:endParaRPr lang="zh-CN" altLang="en-US">
                <a:latin typeface="+mn-lt"/>
                <a:ea typeface="+mn-ea"/>
                <a:cs typeface="+mn-ea"/>
                <a:sym typeface="+mn-lt"/>
              </a:endParaRPr>
            </a:p>
          </p:txBody>
        </p:sp>
        <p:sp>
          <p:nvSpPr>
            <p:cNvPr id="10249" name="未知"/>
            <p:cNvSpPr/>
            <p:nvPr/>
          </p:nvSpPr>
          <p:spPr>
            <a:xfrm rot="5400000">
              <a:off x="588" y="-113"/>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50000"/>
                  </a:schemeClr>
                </a:gs>
              </a:gsLst>
              <a:lin ang="0" scaled="1"/>
              <a:tileRect/>
            </a:gradFill>
            <a:ln w="9525">
              <a:noFill/>
            </a:ln>
          </p:spPr>
          <p:txBody>
            <a:bodyPr/>
            <a:lstStyle/>
            <a:p>
              <a:endParaRPr lang="zh-CN" altLang="en-US">
                <a:latin typeface="+mn-lt"/>
                <a:ea typeface="+mn-ea"/>
                <a:cs typeface="+mn-ea"/>
                <a:sym typeface="+mn-lt"/>
              </a:endParaRPr>
            </a:p>
          </p:txBody>
        </p:sp>
      </p:grpSp>
      <p:sp>
        <p:nvSpPr>
          <p:cNvPr id="10250" name="矩形 10249"/>
          <p:cNvSpPr/>
          <p:nvPr/>
        </p:nvSpPr>
        <p:spPr>
          <a:xfrm>
            <a:off x="1246188" y="1085850"/>
            <a:ext cx="5592762" cy="569913"/>
          </a:xfrm>
          <a:prstGeom prst="rect">
            <a:avLst/>
          </a:prstGeom>
          <a:noFill/>
          <a:ln w="9525">
            <a:noFill/>
          </a:ln>
        </p:spPr>
        <p:txBody>
          <a:bodyPr anchor="ctr"/>
          <a:lstStyle/>
          <a:p>
            <a:pPr lvl="0" algn="ctr" eaLnBrk="1" hangingPunct="1"/>
            <a:r>
              <a:rPr lang="zh-CN" altLang="en-US" sz="2400" i="0" dirty="0">
                <a:latin typeface="+mn-lt"/>
                <a:ea typeface="+mn-ea"/>
                <a:cs typeface="+mn-ea"/>
                <a:sym typeface="+mn-lt"/>
              </a:rPr>
              <a:t>注意事项</a:t>
            </a:r>
            <a:endParaRPr lang="zh-CN" altLang="en-US" sz="2400" i="0" dirty="0">
              <a:latin typeface="+mn-lt"/>
              <a:ea typeface="+mn-ea"/>
              <a:cs typeface="+mn-ea"/>
              <a:sym typeface="+mn-lt"/>
            </a:endParaRPr>
          </a:p>
        </p:txBody>
      </p:sp>
      <p:sp>
        <p:nvSpPr>
          <p:cNvPr id="10251" name="矩形 10250"/>
          <p:cNvSpPr/>
          <p:nvPr/>
        </p:nvSpPr>
        <p:spPr>
          <a:xfrm>
            <a:off x="7524750" y="1844675"/>
            <a:ext cx="554038" cy="569913"/>
          </a:xfrm>
          <a:prstGeom prst="rect">
            <a:avLst/>
          </a:prstGeom>
          <a:noFill/>
          <a:ln w="9525">
            <a:noFill/>
          </a:ln>
        </p:spPr>
        <p:txBody>
          <a:bodyPr anchor="ctr"/>
          <a:lstStyle/>
          <a:p>
            <a:pPr lvl="0" algn="ctr" eaLnBrk="1" hangingPunct="1"/>
            <a:r>
              <a:rPr lang="en-US" altLang="x-none" sz="3600" b="1" i="0" dirty="0">
                <a:solidFill>
                  <a:schemeClr val="bg1"/>
                </a:solidFill>
                <a:latin typeface="+mn-lt"/>
                <a:ea typeface="+mn-ea"/>
                <a:cs typeface="+mn-ea"/>
                <a:sym typeface="+mn-lt"/>
              </a:rPr>
              <a:t>1</a:t>
            </a:r>
            <a:endParaRPr lang="en-US" altLang="x-none" sz="3600" b="1" i="0" dirty="0">
              <a:solidFill>
                <a:schemeClr val="bg1"/>
              </a:solidFill>
              <a:latin typeface="+mn-lt"/>
              <a:ea typeface="+mn-ea"/>
              <a:cs typeface="+mn-ea"/>
              <a:sym typeface="+mn-lt"/>
            </a:endParaRPr>
          </a:p>
        </p:txBody>
      </p:sp>
      <p:sp>
        <p:nvSpPr>
          <p:cNvPr id="10252" name="矩形 10251"/>
          <p:cNvSpPr/>
          <p:nvPr/>
        </p:nvSpPr>
        <p:spPr>
          <a:xfrm rot="10800000">
            <a:off x="539750" y="2852738"/>
            <a:ext cx="6889750" cy="855662"/>
          </a:xfrm>
          <a:prstGeom prst="rect">
            <a:avLst/>
          </a:prstGeom>
          <a:gradFill rotWithShape="1">
            <a:gsLst>
              <a:gs pos="0">
                <a:srgbClr val="B2B2B2">
                  <a:gamma/>
                  <a:tint val="18039"/>
                  <a:invGamma/>
                </a:srgbClr>
              </a:gs>
              <a:gs pos="100000">
                <a:srgbClr val="B2B2B2"/>
              </a:gs>
            </a:gsLst>
            <a:lin ang="0" scaled="1"/>
            <a:tileRect/>
          </a:gradFill>
          <a:ln w="9525" cap="flat" cmpd="sng">
            <a:solidFill>
              <a:schemeClr val="bg2"/>
            </a:solidFill>
            <a:prstDash val="solid"/>
            <a:miter/>
            <a:headEnd type="none" w="med" len="med"/>
            <a:tailEnd type="none" w="med" len="med"/>
          </a:ln>
        </p:spPr>
        <p:txBody>
          <a:bodyPr/>
          <a:lstStyle/>
          <a:p>
            <a:endParaRPr lang="zh-CN" altLang="en-US">
              <a:latin typeface="+mn-lt"/>
              <a:ea typeface="+mn-ea"/>
              <a:cs typeface="+mn-ea"/>
              <a:sym typeface="+mn-lt"/>
            </a:endParaRPr>
          </a:p>
        </p:txBody>
      </p:sp>
      <p:grpSp>
        <p:nvGrpSpPr>
          <p:cNvPr id="10253" name="组合 10252"/>
          <p:cNvGrpSpPr/>
          <p:nvPr/>
        </p:nvGrpSpPr>
        <p:grpSpPr>
          <a:xfrm>
            <a:off x="7380288" y="2997200"/>
            <a:ext cx="793750" cy="790575"/>
            <a:chOff x="0" y="0"/>
            <a:chExt cx="1590" cy="1588"/>
          </a:xfrm>
        </p:grpSpPr>
        <p:grpSp>
          <p:nvGrpSpPr>
            <p:cNvPr id="10254" name="组合 10253"/>
            <p:cNvGrpSpPr/>
            <p:nvPr/>
          </p:nvGrpSpPr>
          <p:grpSpPr>
            <a:xfrm>
              <a:off x="0" y="0"/>
              <a:ext cx="1590" cy="1588"/>
              <a:chOff x="0" y="0"/>
              <a:chExt cx="1136" cy="1134"/>
            </a:xfrm>
          </p:grpSpPr>
          <p:sp>
            <p:nvSpPr>
              <p:cNvPr id="10255" name="椭圆 10254"/>
              <p:cNvSpPr/>
              <p:nvPr/>
            </p:nvSpPr>
            <p:spPr>
              <a:xfrm>
                <a:off x="0" y="0"/>
                <a:ext cx="1136" cy="1134"/>
              </a:xfrm>
              <a:prstGeom prst="ellipse">
                <a:avLst/>
              </a:prstGeom>
              <a:gradFill rotWithShape="1">
                <a:gsLst>
                  <a:gs pos="0">
                    <a:schemeClr val="bg2">
                      <a:alpha val="89999"/>
                    </a:schemeClr>
                  </a:gs>
                  <a:gs pos="50000">
                    <a:schemeClr val="bg1"/>
                  </a:gs>
                  <a:gs pos="100000">
                    <a:schemeClr val="bg2">
                      <a:alpha val="89999"/>
                    </a:schemeClr>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0256" name="椭圆 10255"/>
              <p:cNvSpPr/>
              <p:nvPr/>
            </p:nvSpPr>
            <p:spPr>
              <a:xfrm>
                <a:off x="64" y="62"/>
                <a:ext cx="1008" cy="1010"/>
              </a:xfrm>
              <a:prstGeom prst="ellipse">
                <a:avLst/>
              </a:prstGeom>
              <a:gradFill rotWithShape="1">
                <a:gsLst>
                  <a:gs pos="0">
                    <a:schemeClr val="accent1">
                      <a:alpha val="89999"/>
                    </a:schemeClr>
                  </a:gs>
                  <a:gs pos="100000">
                    <a:schemeClr val="accent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grpSp>
        <p:sp>
          <p:nvSpPr>
            <p:cNvPr id="10257" name="未知"/>
            <p:cNvSpPr/>
            <p:nvPr/>
          </p:nvSpPr>
          <p:spPr>
            <a:xfrm rot="16200000">
              <a:off x="390" y="490"/>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25999"/>
                  </a:schemeClr>
                </a:gs>
              </a:gsLst>
              <a:lin ang="0" scaled="1"/>
              <a:tileRect/>
            </a:gradFill>
            <a:ln w="9525">
              <a:noFill/>
            </a:ln>
          </p:spPr>
          <p:txBody>
            <a:bodyPr/>
            <a:lstStyle/>
            <a:p>
              <a:endParaRPr lang="zh-CN" altLang="en-US">
                <a:latin typeface="+mn-lt"/>
                <a:ea typeface="+mn-ea"/>
                <a:cs typeface="+mn-ea"/>
                <a:sym typeface="+mn-lt"/>
              </a:endParaRPr>
            </a:p>
          </p:txBody>
        </p:sp>
        <p:sp>
          <p:nvSpPr>
            <p:cNvPr id="10258" name="未知"/>
            <p:cNvSpPr/>
            <p:nvPr/>
          </p:nvSpPr>
          <p:spPr>
            <a:xfrm rot="5400000">
              <a:off x="588" y="-113"/>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50000"/>
                  </a:schemeClr>
                </a:gs>
              </a:gsLst>
              <a:lin ang="0" scaled="1"/>
              <a:tileRect/>
            </a:gradFill>
            <a:ln w="9525">
              <a:noFill/>
            </a:ln>
          </p:spPr>
          <p:txBody>
            <a:bodyPr/>
            <a:lstStyle/>
            <a:p>
              <a:endParaRPr lang="zh-CN" altLang="en-US">
                <a:latin typeface="+mn-lt"/>
                <a:ea typeface="+mn-ea"/>
                <a:cs typeface="+mn-ea"/>
                <a:sym typeface="+mn-lt"/>
              </a:endParaRPr>
            </a:p>
          </p:txBody>
        </p:sp>
      </p:grpSp>
      <p:sp>
        <p:nvSpPr>
          <p:cNvPr id="10259" name="矩形 10258"/>
          <p:cNvSpPr/>
          <p:nvPr/>
        </p:nvSpPr>
        <p:spPr>
          <a:xfrm>
            <a:off x="539750" y="2924175"/>
            <a:ext cx="6624638" cy="787400"/>
          </a:xfrm>
          <a:prstGeom prst="rect">
            <a:avLst/>
          </a:prstGeom>
          <a:noFill/>
          <a:ln w="9525">
            <a:noFill/>
          </a:ln>
        </p:spPr>
        <p:txBody>
          <a:bodyPr anchor="ctr"/>
          <a:lstStyle/>
          <a:p>
            <a:pPr lvl="0" algn="ctr" eaLnBrk="1" hangingPunct="1"/>
            <a:r>
              <a:rPr lang="zh-CN" altLang="en-US" sz="2000" i="0" dirty="0">
                <a:latin typeface="+mn-lt"/>
                <a:ea typeface="+mn-ea"/>
                <a:cs typeface="+mn-ea"/>
                <a:sym typeface="+mn-lt"/>
              </a:rPr>
              <a:t>从事室外作业的工种，应以最热季节晴天有太阳辐射时</a:t>
            </a:r>
            <a:endParaRPr lang="zh-CN" altLang="en-US" sz="2000" i="0" dirty="0">
              <a:latin typeface="+mn-lt"/>
              <a:ea typeface="+mn-ea"/>
              <a:cs typeface="+mn-ea"/>
              <a:sym typeface="+mn-lt"/>
            </a:endParaRPr>
          </a:p>
          <a:p>
            <a:pPr lvl="0" algn="ctr" eaLnBrk="1" hangingPunct="1"/>
            <a:r>
              <a:rPr lang="zh-CN" altLang="en-US" sz="2000" i="0" dirty="0">
                <a:latin typeface="+mn-lt"/>
                <a:ea typeface="+mn-ea"/>
                <a:cs typeface="+mn-ea"/>
                <a:sym typeface="+mn-lt"/>
              </a:rPr>
              <a:t>的测量值为分级依据。</a:t>
            </a:r>
            <a:endParaRPr lang="zh-CN" altLang="en-US" i="0" dirty="0">
              <a:latin typeface="+mn-lt"/>
              <a:ea typeface="+mn-ea"/>
              <a:cs typeface="+mn-ea"/>
              <a:sym typeface="+mn-lt"/>
            </a:endParaRPr>
          </a:p>
        </p:txBody>
      </p:sp>
      <p:sp>
        <p:nvSpPr>
          <p:cNvPr id="10260" name="矩形 10259"/>
          <p:cNvSpPr/>
          <p:nvPr/>
        </p:nvSpPr>
        <p:spPr>
          <a:xfrm>
            <a:off x="7524750" y="3068638"/>
            <a:ext cx="554038" cy="569912"/>
          </a:xfrm>
          <a:prstGeom prst="rect">
            <a:avLst/>
          </a:prstGeom>
          <a:noFill/>
          <a:ln w="9525">
            <a:noFill/>
          </a:ln>
        </p:spPr>
        <p:txBody>
          <a:bodyPr anchor="ctr"/>
          <a:lstStyle/>
          <a:p>
            <a:pPr lvl="0" algn="ctr" eaLnBrk="1" hangingPunct="1"/>
            <a:r>
              <a:rPr lang="en-US" altLang="x-none" sz="3600" b="1" i="0" dirty="0">
                <a:solidFill>
                  <a:schemeClr val="bg1"/>
                </a:solidFill>
                <a:latin typeface="+mn-lt"/>
                <a:ea typeface="+mn-ea"/>
                <a:cs typeface="+mn-ea"/>
                <a:sym typeface="+mn-lt"/>
              </a:rPr>
              <a:t>2</a:t>
            </a:r>
            <a:endParaRPr lang="en-US" altLang="x-none" sz="3600" b="1" i="0" dirty="0">
              <a:solidFill>
                <a:schemeClr val="bg1"/>
              </a:solidFill>
              <a:latin typeface="+mn-lt"/>
              <a:ea typeface="+mn-ea"/>
              <a:cs typeface="+mn-ea"/>
              <a:sym typeface="+mn-lt"/>
            </a:endParaRPr>
          </a:p>
        </p:txBody>
      </p:sp>
      <p:sp>
        <p:nvSpPr>
          <p:cNvPr id="10261" name="矩形 10260"/>
          <p:cNvSpPr/>
          <p:nvPr/>
        </p:nvSpPr>
        <p:spPr>
          <a:xfrm rot="10800000">
            <a:off x="539750" y="3933825"/>
            <a:ext cx="6889750" cy="868363"/>
          </a:xfrm>
          <a:prstGeom prst="rect">
            <a:avLst/>
          </a:prstGeom>
          <a:gradFill rotWithShape="1">
            <a:gsLst>
              <a:gs pos="0">
                <a:srgbClr val="B2B2B2">
                  <a:gamma/>
                  <a:tint val="18039"/>
                  <a:invGamma/>
                </a:srgbClr>
              </a:gs>
              <a:gs pos="100000">
                <a:srgbClr val="B2B2B2"/>
              </a:gs>
            </a:gsLst>
            <a:lin ang="0" scaled="1"/>
            <a:tileRect/>
          </a:gradFill>
          <a:ln w="9525" cap="flat" cmpd="sng">
            <a:solidFill>
              <a:schemeClr val="bg2"/>
            </a:solidFill>
            <a:prstDash val="solid"/>
            <a:miter/>
            <a:headEnd type="none" w="med" len="med"/>
            <a:tailEnd type="none" w="med" len="med"/>
          </a:ln>
        </p:spPr>
        <p:txBody>
          <a:bodyPr/>
          <a:lstStyle/>
          <a:p>
            <a:endParaRPr lang="zh-CN" altLang="en-US">
              <a:latin typeface="+mn-lt"/>
              <a:ea typeface="+mn-ea"/>
              <a:cs typeface="+mn-ea"/>
              <a:sym typeface="+mn-lt"/>
            </a:endParaRPr>
          </a:p>
        </p:txBody>
      </p:sp>
      <p:grpSp>
        <p:nvGrpSpPr>
          <p:cNvPr id="10262" name="组合 10261"/>
          <p:cNvGrpSpPr/>
          <p:nvPr/>
        </p:nvGrpSpPr>
        <p:grpSpPr>
          <a:xfrm>
            <a:off x="7451725" y="4076700"/>
            <a:ext cx="793750" cy="790575"/>
            <a:chOff x="0" y="0"/>
            <a:chExt cx="1590" cy="1588"/>
          </a:xfrm>
        </p:grpSpPr>
        <p:grpSp>
          <p:nvGrpSpPr>
            <p:cNvPr id="10263" name="组合 10262"/>
            <p:cNvGrpSpPr/>
            <p:nvPr/>
          </p:nvGrpSpPr>
          <p:grpSpPr>
            <a:xfrm>
              <a:off x="0" y="0"/>
              <a:ext cx="1590" cy="1588"/>
              <a:chOff x="0" y="0"/>
              <a:chExt cx="1136" cy="1134"/>
            </a:xfrm>
          </p:grpSpPr>
          <p:sp>
            <p:nvSpPr>
              <p:cNvPr id="10264" name="椭圆 10263"/>
              <p:cNvSpPr/>
              <p:nvPr/>
            </p:nvSpPr>
            <p:spPr>
              <a:xfrm>
                <a:off x="0" y="0"/>
                <a:ext cx="1136" cy="1134"/>
              </a:xfrm>
              <a:prstGeom prst="ellipse">
                <a:avLst/>
              </a:prstGeom>
              <a:gradFill rotWithShape="1">
                <a:gsLst>
                  <a:gs pos="0">
                    <a:schemeClr val="bg2">
                      <a:alpha val="89999"/>
                    </a:schemeClr>
                  </a:gs>
                  <a:gs pos="50000">
                    <a:schemeClr val="bg1"/>
                  </a:gs>
                  <a:gs pos="100000">
                    <a:schemeClr val="bg2">
                      <a:alpha val="89999"/>
                    </a:schemeClr>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0265" name="椭圆 10264"/>
              <p:cNvSpPr/>
              <p:nvPr/>
            </p:nvSpPr>
            <p:spPr>
              <a:xfrm>
                <a:off x="64" y="62"/>
                <a:ext cx="1008" cy="1010"/>
              </a:xfrm>
              <a:prstGeom prst="ellipse">
                <a:avLst/>
              </a:prstGeom>
              <a:gradFill rotWithShape="1">
                <a:gsLst>
                  <a:gs pos="0">
                    <a:schemeClr val="accent1">
                      <a:alpha val="89999"/>
                    </a:schemeClr>
                  </a:gs>
                  <a:gs pos="100000">
                    <a:schemeClr val="accent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grpSp>
        <p:sp>
          <p:nvSpPr>
            <p:cNvPr id="10266" name="未知"/>
            <p:cNvSpPr/>
            <p:nvPr/>
          </p:nvSpPr>
          <p:spPr>
            <a:xfrm rot="16200000">
              <a:off x="390" y="490"/>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25999"/>
                  </a:schemeClr>
                </a:gs>
              </a:gsLst>
              <a:lin ang="0" scaled="1"/>
              <a:tileRect/>
            </a:gradFill>
            <a:ln w="9525">
              <a:noFill/>
            </a:ln>
          </p:spPr>
          <p:txBody>
            <a:bodyPr/>
            <a:lstStyle/>
            <a:p>
              <a:endParaRPr lang="zh-CN" altLang="en-US">
                <a:latin typeface="+mn-lt"/>
                <a:ea typeface="+mn-ea"/>
                <a:cs typeface="+mn-ea"/>
                <a:sym typeface="+mn-lt"/>
              </a:endParaRPr>
            </a:p>
          </p:txBody>
        </p:sp>
        <p:sp>
          <p:nvSpPr>
            <p:cNvPr id="10267" name="未知"/>
            <p:cNvSpPr/>
            <p:nvPr/>
          </p:nvSpPr>
          <p:spPr>
            <a:xfrm rot="5400000">
              <a:off x="588" y="-113"/>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50000"/>
                  </a:schemeClr>
                </a:gs>
              </a:gsLst>
              <a:lin ang="0" scaled="1"/>
              <a:tileRect/>
            </a:gradFill>
            <a:ln w="9525">
              <a:noFill/>
            </a:ln>
          </p:spPr>
          <p:txBody>
            <a:bodyPr/>
            <a:lstStyle/>
            <a:p>
              <a:endParaRPr lang="zh-CN" altLang="en-US">
                <a:latin typeface="+mn-lt"/>
                <a:ea typeface="+mn-ea"/>
                <a:cs typeface="+mn-ea"/>
                <a:sym typeface="+mn-lt"/>
              </a:endParaRPr>
            </a:p>
          </p:txBody>
        </p:sp>
      </p:grpSp>
      <p:sp>
        <p:nvSpPr>
          <p:cNvPr id="10268" name="矩形 10267"/>
          <p:cNvSpPr/>
          <p:nvPr/>
        </p:nvSpPr>
        <p:spPr>
          <a:xfrm>
            <a:off x="612775" y="4005263"/>
            <a:ext cx="6696075" cy="788987"/>
          </a:xfrm>
          <a:prstGeom prst="rect">
            <a:avLst/>
          </a:prstGeom>
          <a:noFill/>
          <a:ln w="9525">
            <a:noFill/>
          </a:ln>
        </p:spPr>
        <p:txBody>
          <a:bodyPr anchor="ctr"/>
          <a:lstStyle/>
          <a:p>
            <a:pPr lvl="0" algn="ctr" eaLnBrk="1" hangingPunct="1"/>
            <a:r>
              <a:rPr lang="zh-CN" altLang="en-US" i="0" dirty="0">
                <a:latin typeface="+mn-lt"/>
                <a:ea typeface="+mn-ea"/>
                <a:cs typeface="+mn-ea"/>
                <a:sym typeface="+mn-lt"/>
              </a:rPr>
              <a:t>在生产正常和工作地点热源稳定时，同一工作地点，在一个工作日内应测量三次，即工作开始后及结束前0.5 h分别测 1 次，工作中测 1次，取平均值。</a:t>
            </a:r>
            <a:endParaRPr lang="zh-CN" altLang="en-US" i="0" dirty="0">
              <a:latin typeface="+mn-lt"/>
              <a:ea typeface="+mn-ea"/>
              <a:cs typeface="+mn-ea"/>
              <a:sym typeface="+mn-lt"/>
            </a:endParaRPr>
          </a:p>
        </p:txBody>
      </p:sp>
      <p:sp>
        <p:nvSpPr>
          <p:cNvPr id="10269" name="矩形 10268"/>
          <p:cNvSpPr/>
          <p:nvPr/>
        </p:nvSpPr>
        <p:spPr>
          <a:xfrm>
            <a:off x="7596188" y="4149725"/>
            <a:ext cx="554037" cy="569913"/>
          </a:xfrm>
          <a:prstGeom prst="rect">
            <a:avLst/>
          </a:prstGeom>
          <a:noFill/>
          <a:ln w="9525">
            <a:noFill/>
          </a:ln>
        </p:spPr>
        <p:txBody>
          <a:bodyPr anchor="ctr"/>
          <a:lstStyle/>
          <a:p>
            <a:pPr lvl="0" algn="ctr" eaLnBrk="1" hangingPunct="1"/>
            <a:r>
              <a:rPr lang="en-US" altLang="x-none" sz="3600" b="1" i="0" dirty="0">
                <a:solidFill>
                  <a:schemeClr val="bg1"/>
                </a:solidFill>
                <a:latin typeface="+mn-lt"/>
                <a:ea typeface="+mn-ea"/>
                <a:cs typeface="+mn-ea"/>
                <a:sym typeface="+mn-lt"/>
              </a:rPr>
              <a:t>3</a:t>
            </a:r>
            <a:endParaRPr lang="en-US" altLang="x-none" sz="3600" b="1" i="0" dirty="0">
              <a:solidFill>
                <a:schemeClr val="bg1"/>
              </a:solidFill>
              <a:latin typeface="+mn-lt"/>
              <a:ea typeface="+mn-ea"/>
              <a:cs typeface="+mn-ea"/>
              <a:sym typeface="+mn-lt"/>
            </a:endParaRPr>
          </a:p>
        </p:txBody>
      </p:sp>
      <p:sp>
        <p:nvSpPr>
          <p:cNvPr id="10270" name="矩形 10269"/>
          <p:cNvSpPr/>
          <p:nvPr/>
        </p:nvSpPr>
        <p:spPr>
          <a:xfrm rot="10800000">
            <a:off x="612775" y="5013325"/>
            <a:ext cx="6816725" cy="882650"/>
          </a:xfrm>
          <a:prstGeom prst="rect">
            <a:avLst/>
          </a:prstGeom>
          <a:gradFill rotWithShape="1">
            <a:gsLst>
              <a:gs pos="0">
                <a:srgbClr val="B2B2B2">
                  <a:gamma/>
                  <a:tint val="18039"/>
                  <a:invGamma/>
                </a:srgbClr>
              </a:gs>
              <a:gs pos="100000">
                <a:srgbClr val="B2B2B2"/>
              </a:gs>
            </a:gsLst>
            <a:lin ang="0" scaled="1"/>
            <a:tileRect/>
          </a:gradFill>
          <a:ln w="9525" cap="flat" cmpd="sng">
            <a:solidFill>
              <a:schemeClr val="bg2"/>
            </a:solidFill>
            <a:prstDash val="solid"/>
            <a:miter/>
            <a:headEnd type="none" w="med" len="med"/>
            <a:tailEnd type="none" w="med" len="med"/>
          </a:ln>
        </p:spPr>
        <p:txBody>
          <a:bodyPr/>
          <a:lstStyle/>
          <a:p>
            <a:endParaRPr lang="zh-CN" altLang="en-US">
              <a:latin typeface="+mn-lt"/>
              <a:ea typeface="+mn-ea"/>
              <a:cs typeface="+mn-ea"/>
              <a:sym typeface="+mn-lt"/>
            </a:endParaRPr>
          </a:p>
        </p:txBody>
      </p:sp>
      <p:grpSp>
        <p:nvGrpSpPr>
          <p:cNvPr id="10271" name="组合 10270"/>
          <p:cNvGrpSpPr/>
          <p:nvPr/>
        </p:nvGrpSpPr>
        <p:grpSpPr>
          <a:xfrm>
            <a:off x="7451725" y="5084763"/>
            <a:ext cx="793750" cy="790575"/>
            <a:chOff x="0" y="0"/>
            <a:chExt cx="1590" cy="1588"/>
          </a:xfrm>
        </p:grpSpPr>
        <p:grpSp>
          <p:nvGrpSpPr>
            <p:cNvPr id="10272" name="组合 10271"/>
            <p:cNvGrpSpPr/>
            <p:nvPr/>
          </p:nvGrpSpPr>
          <p:grpSpPr>
            <a:xfrm>
              <a:off x="0" y="0"/>
              <a:ext cx="1590" cy="1588"/>
              <a:chOff x="0" y="0"/>
              <a:chExt cx="1136" cy="1134"/>
            </a:xfrm>
          </p:grpSpPr>
          <p:sp>
            <p:nvSpPr>
              <p:cNvPr id="10273" name="椭圆 10272"/>
              <p:cNvSpPr/>
              <p:nvPr/>
            </p:nvSpPr>
            <p:spPr>
              <a:xfrm>
                <a:off x="0" y="0"/>
                <a:ext cx="1136" cy="1134"/>
              </a:xfrm>
              <a:prstGeom prst="ellipse">
                <a:avLst/>
              </a:prstGeom>
              <a:gradFill rotWithShape="1">
                <a:gsLst>
                  <a:gs pos="0">
                    <a:schemeClr val="bg2">
                      <a:alpha val="89999"/>
                    </a:schemeClr>
                  </a:gs>
                  <a:gs pos="50000">
                    <a:schemeClr val="bg1"/>
                  </a:gs>
                  <a:gs pos="100000">
                    <a:schemeClr val="bg2">
                      <a:alpha val="89999"/>
                    </a:schemeClr>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0274" name="椭圆 10273"/>
              <p:cNvSpPr/>
              <p:nvPr/>
            </p:nvSpPr>
            <p:spPr>
              <a:xfrm>
                <a:off x="64" y="62"/>
                <a:ext cx="1008" cy="1010"/>
              </a:xfrm>
              <a:prstGeom prst="ellipse">
                <a:avLst/>
              </a:prstGeom>
              <a:gradFill rotWithShape="1">
                <a:gsLst>
                  <a:gs pos="0">
                    <a:schemeClr val="accent2"/>
                  </a:gs>
                  <a:gs pos="100000">
                    <a:schemeClr val="accent1">
                      <a:alpha val="89999"/>
                    </a:schemeClr>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grpSp>
        <p:sp>
          <p:nvSpPr>
            <p:cNvPr id="10275" name="未知"/>
            <p:cNvSpPr/>
            <p:nvPr/>
          </p:nvSpPr>
          <p:spPr>
            <a:xfrm rot="16200000">
              <a:off x="390" y="490"/>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25999"/>
                  </a:schemeClr>
                </a:gs>
              </a:gsLst>
              <a:lin ang="0" scaled="1"/>
              <a:tileRect/>
            </a:gradFill>
            <a:ln w="9525">
              <a:noFill/>
            </a:ln>
          </p:spPr>
          <p:txBody>
            <a:bodyPr/>
            <a:lstStyle/>
            <a:p>
              <a:endParaRPr lang="zh-CN" altLang="en-US">
                <a:latin typeface="+mn-lt"/>
                <a:ea typeface="+mn-ea"/>
                <a:cs typeface="+mn-ea"/>
                <a:sym typeface="+mn-lt"/>
              </a:endParaRPr>
            </a:p>
          </p:txBody>
        </p:sp>
        <p:sp>
          <p:nvSpPr>
            <p:cNvPr id="10276" name="未知"/>
            <p:cNvSpPr/>
            <p:nvPr/>
          </p:nvSpPr>
          <p:spPr>
            <a:xfrm rot="5400000">
              <a:off x="588" y="-113"/>
              <a:ext cx="606" cy="1210"/>
            </a:xfrm>
            <a:custGeom>
              <a:avLst/>
              <a:gdLst/>
              <a:ahLst/>
              <a:cxnLst/>
              <a:rect l="0" t="0" r="0" b="0"/>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50000"/>
                  </a:schemeClr>
                </a:gs>
              </a:gsLst>
              <a:lin ang="0" scaled="1"/>
              <a:tileRect/>
            </a:gradFill>
            <a:ln w="9525">
              <a:noFill/>
            </a:ln>
          </p:spPr>
          <p:txBody>
            <a:bodyPr/>
            <a:lstStyle/>
            <a:p>
              <a:endParaRPr lang="zh-CN" altLang="en-US">
                <a:latin typeface="+mn-lt"/>
                <a:ea typeface="+mn-ea"/>
                <a:cs typeface="+mn-ea"/>
                <a:sym typeface="+mn-lt"/>
              </a:endParaRPr>
            </a:p>
          </p:txBody>
        </p:sp>
      </p:grpSp>
      <p:sp>
        <p:nvSpPr>
          <p:cNvPr id="10277" name="矩形 10276"/>
          <p:cNvSpPr/>
          <p:nvPr/>
        </p:nvSpPr>
        <p:spPr>
          <a:xfrm>
            <a:off x="755650" y="5013325"/>
            <a:ext cx="6626225" cy="714375"/>
          </a:xfrm>
          <a:prstGeom prst="rect">
            <a:avLst/>
          </a:prstGeom>
          <a:noFill/>
          <a:ln w="9525">
            <a:noFill/>
          </a:ln>
        </p:spPr>
        <p:txBody>
          <a:bodyPr anchor="ctr"/>
          <a:lstStyle/>
          <a:p>
            <a:pPr lvl="0" algn="ctr" eaLnBrk="1" hangingPunct="1"/>
            <a:r>
              <a:rPr lang="zh-CN" altLang="en-US" sz="2000" i="0" dirty="0">
                <a:latin typeface="+mn-lt"/>
                <a:ea typeface="+mn-ea"/>
                <a:cs typeface="+mn-ea"/>
                <a:sym typeface="+mn-lt"/>
              </a:rPr>
              <a:t>遇特殊生产工艺，工作地点热源不稳定时，可依据生产进程或具体情况，随时测量，同一测点连测三次，取平均值。</a:t>
            </a:r>
            <a:endParaRPr lang="zh-CN" altLang="en-US" i="0" dirty="0">
              <a:latin typeface="+mn-lt"/>
              <a:ea typeface="+mn-ea"/>
              <a:cs typeface="+mn-ea"/>
              <a:sym typeface="+mn-lt"/>
            </a:endParaRPr>
          </a:p>
        </p:txBody>
      </p:sp>
      <p:sp>
        <p:nvSpPr>
          <p:cNvPr id="10278" name="矩形 10277"/>
          <p:cNvSpPr/>
          <p:nvPr/>
        </p:nvSpPr>
        <p:spPr>
          <a:xfrm>
            <a:off x="7596188" y="5157788"/>
            <a:ext cx="554037" cy="569912"/>
          </a:xfrm>
          <a:prstGeom prst="rect">
            <a:avLst/>
          </a:prstGeom>
          <a:noFill/>
          <a:ln w="9525">
            <a:noFill/>
          </a:ln>
        </p:spPr>
        <p:txBody>
          <a:bodyPr anchor="ctr"/>
          <a:lstStyle/>
          <a:p>
            <a:pPr lvl="0" algn="ctr" eaLnBrk="1" hangingPunct="1"/>
            <a:r>
              <a:rPr lang="en-US" altLang="x-none" sz="3600" b="1" i="0" dirty="0">
                <a:solidFill>
                  <a:schemeClr val="bg1"/>
                </a:solidFill>
                <a:latin typeface="+mn-lt"/>
                <a:ea typeface="+mn-ea"/>
                <a:cs typeface="+mn-ea"/>
                <a:sym typeface="+mn-lt"/>
              </a:rPr>
              <a:t>4</a:t>
            </a:r>
            <a:endParaRPr lang="en-US" altLang="x-none" sz="3600" b="1" i="0" dirty="0">
              <a:solidFill>
                <a:schemeClr val="bg1"/>
              </a:solidFill>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p:cTn id="7" dur="1000" fill="hold"/>
                                        <p:tgtEl>
                                          <p:spTgt spid="10244"/>
                                        </p:tgtEl>
                                        <p:attrNameLst>
                                          <p:attrName>ppt_w</p:attrName>
                                        </p:attrNameLst>
                                      </p:cBhvr>
                                      <p:tavLst>
                                        <p:tav tm="0">
                                          <p:val>
                                            <p:strVal val="#ppt_w+.3"/>
                                          </p:val>
                                        </p:tav>
                                        <p:tav tm="100000">
                                          <p:val>
                                            <p:strVal val="#ppt_w"/>
                                          </p:val>
                                        </p:tav>
                                      </p:tavLst>
                                    </p:anim>
                                    <p:anim calcmode="lin" valueType="num">
                                      <p:cBhvr>
                                        <p:cTn id="8" dur="1000" fill="hold"/>
                                        <p:tgtEl>
                                          <p:spTgt spid="10244"/>
                                        </p:tgtEl>
                                        <p:attrNameLst>
                                          <p:attrName>ppt_h</p:attrName>
                                        </p:attrNameLst>
                                      </p:cBhvr>
                                      <p:tavLst>
                                        <p:tav tm="0">
                                          <p:val>
                                            <p:strVal val="#ppt_h"/>
                                          </p:val>
                                        </p:tav>
                                        <p:tav tm="100000">
                                          <p:val>
                                            <p:strVal val="#ppt_h"/>
                                          </p:val>
                                        </p:tav>
                                      </p:tavLst>
                                    </p:anim>
                                    <p:animEffect transition="in" filter="fade">
                                      <p:cBhvr>
                                        <p:cTn id="9" dur="1000"/>
                                        <p:tgtEl>
                                          <p:spTgt spid="10244"/>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10251"/>
                                        </p:tgtEl>
                                        <p:attrNameLst>
                                          <p:attrName>style.visibility</p:attrName>
                                        </p:attrNameLst>
                                      </p:cBhvr>
                                      <p:to>
                                        <p:strVal val="visible"/>
                                      </p:to>
                                    </p:set>
                                    <p:anim calcmode="lin" valueType="num">
                                      <p:cBhvr>
                                        <p:cTn id="12" dur="1000" fill="hold"/>
                                        <p:tgtEl>
                                          <p:spTgt spid="10251"/>
                                        </p:tgtEl>
                                        <p:attrNameLst>
                                          <p:attrName>ppt_w</p:attrName>
                                        </p:attrNameLst>
                                      </p:cBhvr>
                                      <p:tavLst>
                                        <p:tav tm="0">
                                          <p:val>
                                            <p:strVal val="#ppt_w+.3"/>
                                          </p:val>
                                        </p:tav>
                                        <p:tav tm="100000">
                                          <p:val>
                                            <p:strVal val="#ppt_w"/>
                                          </p:val>
                                        </p:tav>
                                      </p:tavLst>
                                    </p:anim>
                                    <p:anim calcmode="lin" valueType="num">
                                      <p:cBhvr>
                                        <p:cTn id="13" dur="1000" fill="hold"/>
                                        <p:tgtEl>
                                          <p:spTgt spid="10251"/>
                                        </p:tgtEl>
                                        <p:attrNameLst>
                                          <p:attrName>ppt_h</p:attrName>
                                        </p:attrNameLst>
                                      </p:cBhvr>
                                      <p:tavLst>
                                        <p:tav tm="0">
                                          <p:val>
                                            <p:strVal val="#ppt_h"/>
                                          </p:val>
                                        </p:tav>
                                        <p:tav tm="100000">
                                          <p:val>
                                            <p:strVal val="#ppt_h"/>
                                          </p:val>
                                        </p:tav>
                                      </p:tavLst>
                                    </p:anim>
                                    <p:animEffect transition="in" filter="fade">
                                      <p:cBhvr>
                                        <p:cTn id="14" dur="1000"/>
                                        <p:tgtEl>
                                          <p:spTgt spid="10251"/>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10243"/>
                                        </p:tgtEl>
                                        <p:attrNameLst>
                                          <p:attrName>style.visibility</p:attrName>
                                        </p:attrNameLst>
                                      </p:cBhvr>
                                      <p:to>
                                        <p:strVal val="visible"/>
                                      </p:to>
                                    </p:set>
                                    <p:anim calcmode="lin" valueType="num">
                                      <p:cBhvr>
                                        <p:cTn id="17" dur="1000" fill="hold"/>
                                        <p:tgtEl>
                                          <p:spTgt spid="10243"/>
                                        </p:tgtEl>
                                        <p:attrNameLst>
                                          <p:attrName>ppt_w</p:attrName>
                                        </p:attrNameLst>
                                      </p:cBhvr>
                                      <p:tavLst>
                                        <p:tav tm="0">
                                          <p:val>
                                            <p:strVal val="#ppt_w+.3"/>
                                          </p:val>
                                        </p:tav>
                                        <p:tav tm="100000">
                                          <p:val>
                                            <p:strVal val="#ppt_w"/>
                                          </p:val>
                                        </p:tav>
                                      </p:tavLst>
                                    </p:anim>
                                    <p:anim calcmode="lin" valueType="num">
                                      <p:cBhvr>
                                        <p:cTn id="18" dur="1000" fill="hold"/>
                                        <p:tgtEl>
                                          <p:spTgt spid="10243"/>
                                        </p:tgtEl>
                                        <p:attrNameLst>
                                          <p:attrName>ppt_h</p:attrName>
                                        </p:attrNameLst>
                                      </p:cBhvr>
                                      <p:tavLst>
                                        <p:tav tm="0">
                                          <p:val>
                                            <p:strVal val="#ppt_h"/>
                                          </p:val>
                                        </p:tav>
                                        <p:tav tm="100000">
                                          <p:val>
                                            <p:strVal val="#ppt_h"/>
                                          </p:val>
                                        </p:tav>
                                      </p:tavLst>
                                    </p:anim>
                                    <p:animEffect transition="in" filter="fade">
                                      <p:cBhvr>
                                        <p:cTn id="19" dur="1000"/>
                                        <p:tgtEl>
                                          <p:spTgt spid="10243"/>
                                        </p:tgtEl>
                                      </p:cBhvr>
                                    </p:animEffect>
                                  </p:childTnLst>
                                </p:cTn>
                              </p:par>
                            </p:childTnLst>
                          </p:cTn>
                        </p:par>
                      </p:childTnLst>
                    </p:cTn>
                  </p:par>
                  <p:par>
                    <p:cTn id="20" fill="hold">
                      <p:stCondLst>
                        <p:cond delay="indefinite"/>
                      </p:stCondLst>
                      <p:childTnLst>
                        <p:par>
                          <p:cTn id="21" fill="hold">
                            <p:stCondLst>
                              <p:cond delay="0"/>
                            </p:stCondLst>
                            <p:childTnLst>
                              <p:par>
                                <p:cTn id="22" presetID="50" presetClass="entr" presetSubtype="0" decel="100000" fill="hold" nodeType="clickEffect">
                                  <p:stCondLst>
                                    <p:cond delay="0"/>
                                  </p:stCondLst>
                                  <p:childTnLst>
                                    <p:set>
                                      <p:cBhvr>
                                        <p:cTn id="23" dur="1" fill="hold">
                                          <p:stCondLst>
                                            <p:cond delay="0"/>
                                          </p:stCondLst>
                                        </p:cTn>
                                        <p:tgtEl>
                                          <p:spTgt spid="10253"/>
                                        </p:tgtEl>
                                        <p:attrNameLst>
                                          <p:attrName>style.visibility</p:attrName>
                                        </p:attrNameLst>
                                      </p:cBhvr>
                                      <p:to>
                                        <p:strVal val="visible"/>
                                      </p:to>
                                    </p:set>
                                    <p:anim calcmode="lin" valueType="num">
                                      <p:cBhvr>
                                        <p:cTn id="24" dur="1000" fill="hold"/>
                                        <p:tgtEl>
                                          <p:spTgt spid="10253"/>
                                        </p:tgtEl>
                                        <p:attrNameLst>
                                          <p:attrName>ppt_w</p:attrName>
                                        </p:attrNameLst>
                                      </p:cBhvr>
                                      <p:tavLst>
                                        <p:tav tm="0">
                                          <p:val>
                                            <p:strVal val="#ppt_w+.3"/>
                                          </p:val>
                                        </p:tav>
                                        <p:tav tm="100000">
                                          <p:val>
                                            <p:strVal val="#ppt_w"/>
                                          </p:val>
                                        </p:tav>
                                      </p:tavLst>
                                    </p:anim>
                                    <p:anim calcmode="lin" valueType="num">
                                      <p:cBhvr>
                                        <p:cTn id="25" dur="1000" fill="hold"/>
                                        <p:tgtEl>
                                          <p:spTgt spid="10253"/>
                                        </p:tgtEl>
                                        <p:attrNameLst>
                                          <p:attrName>ppt_h</p:attrName>
                                        </p:attrNameLst>
                                      </p:cBhvr>
                                      <p:tavLst>
                                        <p:tav tm="0">
                                          <p:val>
                                            <p:strVal val="#ppt_h"/>
                                          </p:val>
                                        </p:tav>
                                        <p:tav tm="100000">
                                          <p:val>
                                            <p:strVal val="#ppt_h"/>
                                          </p:val>
                                        </p:tav>
                                      </p:tavLst>
                                    </p:anim>
                                    <p:animEffect transition="in" filter="fade">
                                      <p:cBhvr>
                                        <p:cTn id="26" dur="1000"/>
                                        <p:tgtEl>
                                          <p:spTgt spid="10253"/>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0260"/>
                                        </p:tgtEl>
                                        <p:attrNameLst>
                                          <p:attrName>style.visibility</p:attrName>
                                        </p:attrNameLst>
                                      </p:cBhvr>
                                      <p:to>
                                        <p:strVal val="visible"/>
                                      </p:to>
                                    </p:set>
                                    <p:anim calcmode="lin" valueType="num">
                                      <p:cBhvr>
                                        <p:cTn id="29" dur="1000" fill="hold"/>
                                        <p:tgtEl>
                                          <p:spTgt spid="10260"/>
                                        </p:tgtEl>
                                        <p:attrNameLst>
                                          <p:attrName>ppt_w</p:attrName>
                                        </p:attrNameLst>
                                      </p:cBhvr>
                                      <p:tavLst>
                                        <p:tav tm="0">
                                          <p:val>
                                            <p:strVal val="#ppt_w+.3"/>
                                          </p:val>
                                        </p:tav>
                                        <p:tav tm="100000">
                                          <p:val>
                                            <p:strVal val="#ppt_w"/>
                                          </p:val>
                                        </p:tav>
                                      </p:tavLst>
                                    </p:anim>
                                    <p:anim calcmode="lin" valueType="num">
                                      <p:cBhvr>
                                        <p:cTn id="30" dur="1000" fill="hold"/>
                                        <p:tgtEl>
                                          <p:spTgt spid="10260"/>
                                        </p:tgtEl>
                                        <p:attrNameLst>
                                          <p:attrName>ppt_h</p:attrName>
                                        </p:attrNameLst>
                                      </p:cBhvr>
                                      <p:tavLst>
                                        <p:tav tm="0">
                                          <p:val>
                                            <p:strVal val="#ppt_h"/>
                                          </p:val>
                                        </p:tav>
                                        <p:tav tm="100000">
                                          <p:val>
                                            <p:strVal val="#ppt_h"/>
                                          </p:val>
                                        </p:tav>
                                      </p:tavLst>
                                    </p:anim>
                                    <p:animEffect transition="in" filter="fade">
                                      <p:cBhvr>
                                        <p:cTn id="31" dur="1000"/>
                                        <p:tgtEl>
                                          <p:spTgt spid="10260"/>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0259"/>
                                        </p:tgtEl>
                                        <p:attrNameLst>
                                          <p:attrName>style.visibility</p:attrName>
                                        </p:attrNameLst>
                                      </p:cBhvr>
                                      <p:to>
                                        <p:strVal val="visible"/>
                                      </p:to>
                                    </p:set>
                                    <p:anim calcmode="lin" valueType="num">
                                      <p:cBhvr>
                                        <p:cTn id="34" dur="1000" fill="hold"/>
                                        <p:tgtEl>
                                          <p:spTgt spid="10259"/>
                                        </p:tgtEl>
                                        <p:attrNameLst>
                                          <p:attrName>ppt_w</p:attrName>
                                        </p:attrNameLst>
                                      </p:cBhvr>
                                      <p:tavLst>
                                        <p:tav tm="0">
                                          <p:val>
                                            <p:strVal val="#ppt_w+.3"/>
                                          </p:val>
                                        </p:tav>
                                        <p:tav tm="100000">
                                          <p:val>
                                            <p:strVal val="#ppt_w"/>
                                          </p:val>
                                        </p:tav>
                                      </p:tavLst>
                                    </p:anim>
                                    <p:anim calcmode="lin" valueType="num">
                                      <p:cBhvr>
                                        <p:cTn id="35" dur="1000" fill="hold"/>
                                        <p:tgtEl>
                                          <p:spTgt spid="10259"/>
                                        </p:tgtEl>
                                        <p:attrNameLst>
                                          <p:attrName>ppt_h</p:attrName>
                                        </p:attrNameLst>
                                      </p:cBhvr>
                                      <p:tavLst>
                                        <p:tav tm="0">
                                          <p:val>
                                            <p:strVal val="#ppt_h"/>
                                          </p:val>
                                        </p:tav>
                                        <p:tav tm="100000">
                                          <p:val>
                                            <p:strVal val="#ppt_h"/>
                                          </p:val>
                                        </p:tav>
                                      </p:tavLst>
                                    </p:anim>
                                    <p:animEffect transition="in" filter="fade">
                                      <p:cBhvr>
                                        <p:cTn id="36" dur="1000"/>
                                        <p:tgtEl>
                                          <p:spTgt spid="10259"/>
                                        </p:tgtEl>
                                      </p:cBhvr>
                                    </p:animEffect>
                                  </p:childTnLst>
                                </p:cTn>
                              </p:par>
                              <p:par>
                                <p:cTn id="37" presetID="50" presetClass="entr" presetSubtype="0" decel="100000" fill="hold" nodeType="withEffect">
                                  <p:stCondLst>
                                    <p:cond delay="0"/>
                                  </p:stCondLst>
                                  <p:childTnLst>
                                    <p:set>
                                      <p:cBhvr>
                                        <p:cTn id="38" dur="1" fill="hold">
                                          <p:stCondLst>
                                            <p:cond delay="0"/>
                                          </p:stCondLst>
                                        </p:cTn>
                                        <p:tgtEl>
                                          <p:spTgt spid="10252"/>
                                        </p:tgtEl>
                                        <p:attrNameLst>
                                          <p:attrName>style.visibility</p:attrName>
                                        </p:attrNameLst>
                                      </p:cBhvr>
                                      <p:to>
                                        <p:strVal val="visible"/>
                                      </p:to>
                                    </p:set>
                                    <p:anim calcmode="lin" valueType="num">
                                      <p:cBhvr>
                                        <p:cTn id="39" dur="1000" fill="hold"/>
                                        <p:tgtEl>
                                          <p:spTgt spid="10252"/>
                                        </p:tgtEl>
                                        <p:attrNameLst>
                                          <p:attrName>ppt_w</p:attrName>
                                        </p:attrNameLst>
                                      </p:cBhvr>
                                      <p:tavLst>
                                        <p:tav tm="0">
                                          <p:val>
                                            <p:strVal val="#ppt_w+.3"/>
                                          </p:val>
                                        </p:tav>
                                        <p:tav tm="100000">
                                          <p:val>
                                            <p:strVal val="#ppt_w"/>
                                          </p:val>
                                        </p:tav>
                                      </p:tavLst>
                                    </p:anim>
                                    <p:anim calcmode="lin" valueType="num">
                                      <p:cBhvr>
                                        <p:cTn id="40" dur="1000" fill="hold"/>
                                        <p:tgtEl>
                                          <p:spTgt spid="10252"/>
                                        </p:tgtEl>
                                        <p:attrNameLst>
                                          <p:attrName>ppt_h</p:attrName>
                                        </p:attrNameLst>
                                      </p:cBhvr>
                                      <p:tavLst>
                                        <p:tav tm="0">
                                          <p:val>
                                            <p:strVal val="#ppt_h"/>
                                          </p:val>
                                        </p:tav>
                                        <p:tav tm="100000">
                                          <p:val>
                                            <p:strVal val="#ppt_h"/>
                                          </p:val>
                                        </p:tav>
                                      </p:tavLst>
                                    </p:anim>
                                    <p:animEffect transition="in" filter="fade">
                                      <p:cBhvr>
                                        <p:cTn id="41" dur="1000"/>
                                        <p:tgtEl>
                                          <p:spTgt spid="10252"/>
                                        </p:tgtEl>
                                      </p:cBhvr>
                                    </p:animEffect>
                                  </p:childTnLst>
                                </p:cTn>
                              </p:par>
                            </p:childTnLst>
                          </p:cTn>
                        </p:par>
                      </p:childTnLst>
                    </p:cTn>
                  </p:par>
                  <p:par>
                    <p:cTn id="42" fill="hold">
                      <p:stCondLst>
                        <p:cond delay="indefinite"/>
                      </p:stCondLst>
                      <p:childTnLst>
                        <p:par>
                          <p:cTn id="43" fill="hold">
                            <p:stCondLst>
                              <p:cond delay="0"/>
                            </p:stCondLst>
                            <p:childTnLst>
                              <p:par>
                                <p:cTn id="44" presetID="50" presetClass="entr" presetSubtype="0" decel="100000" fill="hold" nodeType="clickEffect">
                                  <p:stCondLst>
                                    <p:cond delay="0"/>
                                  </p:stCondLst>
                                  <p:childTnLst>
                                    <p:set>
                                      <p:cBhvr>
                                        <p:cTn id="45" dur="1" fill="hold">
                                          <p:stCondLst>
                                            <p:cond delay="0"/>
                                          </p:stCondLst>
                                        </p:cTn>
                                        <p:tgtEl>
                                          <p:spTgt spid="10262"/>
                                        </p:tgtEl>
                                        <p:attrNameLst>
                                          <p:attrName>style.visibility</p:attrName>
                                        </p:attrNameLst>
                                      </p:cBhvr>
                                      <p:to>
                                        <p:strVal val="visible"/>
                                      </p:to>
                                    </p:set>
                                    <p:anim calcmode="lin" valueType="num">
                                      <p:cBhvr>
                                        <p:cTn id="46" dur="1000" fill="hold"/>
                                        <p:tgtEl>
                                          <p:spTgt spid="10262"/>
                                        </p:tgtEl>
                                        <p:attrNameLst>
                                          <p:attrName>ppt_w</p:attrName>
                                        </p:attrNameLst>
                                      </p:cBhvr>
                                      <p:tavLst>
                                        <p:tav tm="0">
                                          <p:val>
                                            <p:strVal val="#ppt_w+.3"/>
                                          </p:val>
                                        </p:tav>
                                        <p:tav tm="100000">
                                          <p:val>
                                            <p:strVal val="#ppt_w"/>
                                          </p:val>
                                        </p:tav>
                                      </p:tavLst>
                                    </p:anim>
                                    <p:anim calcmode="lin" valueType="num">
                                      <p:cBhvr>
                                        <p:cTn id="47" dur="1000" fill="hold"/>
                                        <p:tgtEl>
                                          <p:spTgt spid="10262"/>
                                        </p:tgtEl>
                                        <p:attrNameLst>
                                          <p:attrName>ppt_h</p:attrName>
                                        </p:attrNameLst>
                                      </p:cBhvr>
                                      <p:tavLst>
                                        <p:tav tm="0">
                                          <p:val>
                                            <p:strVal val="#ppt_h"/>
                                          </p:val>
                                        </p:tav>
                                        <p:tav tm="100000">
                                          <p:val>
                                            <p:strVal val="#ppt_h"/>
                                          </p:val>
                                        </p:tav>
                                      </p:tavLst>
                                    </p:anim>
                                    <p:animEffect transition="in" filter="fade">
                                      <p:cBhvr>
                                        <p:cTn id="48" dur="1000"/>
                                        <p:tgtEl>
                                          <p:spTgt spid="10262"/>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10269"/>
                                        </p:tgtEl>
                                        <p:attrNameLst>
                                          <p:attrName>style.visibility</p:attrName>
                                        </p:attrNameLst>
                                      </p:cBhvr>
                                      <p:to>
                                        <p:strVal val="visible"/>
                                      </p:to>
                                    </p:set>
                                    <p:anim calcmode="lin" valueType="num">
                                      <p:cBhvr>
                                        <p:cTn id="51" dur="1000" fill="hold"/>
                                        <p:tgtEl>
                                          <p:spTgt spid="10269"/>
                                        </p:tgtEl>
                                        <p:attrNameLst>
                                          <p:attrName>ppt_w</p:attrName>
                                        </p:attrNameLst>
                                      </p:cBhvr>
                                      <p:tavLst>
                                        <p:tav tm="0">
                                          <p:val>
                                            <p:strVal val="#ppt_w+.3"/>
                                          </p:val>
                                        </p:tav>
                                        <p:tav tm="100000">
                                          <p:val>
                                            <p:strVal val="#ppt_w"/>
                                          </p:val>
                                        </p:tav>
                                      </p:tavLst>
                                    </p:anim>
                                    <p:anim calcmode="lin" valueType="num">
                                      <p:cBhvr>
                                        <p:cTn id="52" dur="1000" fill="hold"/>
                                        <p:tgtEl>
                                          <p:spTgt spid="10269"/>
                                        </p:tgtEl>
                                        <p:attrNameLst>
                                          <p:attrName>ppt_h</p:attrName>
                                        </p:attrNameLst>
                                      </p:cBhvr>
                                      <p:tavLst>
                                        <p:tav tm="0">
                                          <p:val>
                                            <p:strVal val="#ppt_h"/>
                                          </p:val>
                                        </p:tav>
                                        <p:tav tm="100000">
                                          <p:val>
                                            <p:strVal val="#ppt_h"/>
                                          </p:val>
                                        </p:tav>
                                      </p:tavLst>
                                    </p:anim>
                                    <p:animEffect transition="in" filter="fade">
                                      <p:cBhvr>
                                        <p:cTn id="53" dur="1000"/>
                                        <p:tgtEl>
                                          <p:spTgt spid="10269"/>
                                        </p:tgtEl>
                                      </p:cBhvr>
                                    </p:animEffect>
                                  </p:childTnLst>
                                </p:cTn>
                              </p:par>
                              <p:par>
                                <p:cTn id="54" presetID="50" presetClass="entr" presetSubtype="0" decel="100000" fill="hold" grpId="0" nodeType="withEffect">
                                  <p:stCondLst>
                                    <p:cond delay="0"/>
                                  </p:stCondLst>
                                  <p:childTnLst>
                                    <p:set>
                                      <p:cBhvr>
                                        <p:cTn id="55" dur="1" fill="hold">
                                          <p:stCondLst>
                                            <p:cond delay="0"/>
                                          </p:stCondLst>
                                        </p:cTn>
                                        <p:tgtEl>
                                          <p:spTgt spid="10268"/>
                                        </p:tgtEl>
                                        <p:attrNameLst>
                                          <p:attrName>style.visibility</p:attrName>
                                        </p:attrNameLst>
                                      </p:cBhvr>
                                      <p:to>
                                        <p:strVal val="visible"/>
                                      </p:to>
                                    </p:set>
                                    <p:anim calcmode="lin" valueType="num">
                                      <p:cBhvr>
                                        <p:cTn id="56" dur="1000" fill="hold"/>
                                        <p:tgtEl>
                                          <p:spTgt spid="10268"/>
                                        </p:tgtEl>
                                        <p:attrNameLst>
                                          <p:attrName>ppt_w</p:attrName>
                                        </p:attrNameLst>
                                      </p:cBhvr>
                                      <p:tavLst>
                                        <p:tav tm="0">
                                          <p:val>
                                            <p:strVal val="#ppt_w+.3"/>
                                          </p:val>
                                        </p:tav>
                                        <p:tav tm="100000">
                                          <p:val>
                                            <p:strVal val="#ppt_w"/>
                                          </p:val>
                                        </p:tav>
                                      </p:tavLst>
                                    </p:anim>
                                    <p:anim calcmode="lin" valueType="num">
                                      <p:cBhvr>
                                        <p:cTn id="57" dur="1000" fill="hold"/>
                                        <p:tgtEl>
                                          <p:spTgt spid="10268"/>
                                        </p:tgtEl>
                                        <p:attrNameLst>
                                          <p:attrName>ppt_h</p:attrName>
                                        </p:attrNameLst>
                                      </p:cBhvr>
                                      <p:tavLst>
                                        <p:tav tm="0">
                                          <p:val>
                                            <p:strVal val="#ppt_h"/>
                                          </p:val>
                                        </p:tav>
                                        <p:tav tm="100000">
                                          <p:val>
                                            <p:strVal val="#ppt_h"/>
                                          </p:val>
                                        </p:tav>
                                      </p:tavLst>
                                    </p:anim>
                                    <p:animEffect transition="in" filter="fade">
                                      <p:cBhvr>
                                        <p:cTn id="58" dur="1000"/>
                                        <p:tgtEl>
                                          <p:spTgt spid="10268"/>
                                        </p:tgtEl>
                                      </p:cBhvr>
                                    </p:animEffect>
                                  </p:childTnLst>
                                </p:cTn>
                              </p:par>
                              <p:par>
                                <p:cTn id="59" presetID="50" presetClass="entr" presetSubtype="0" decel="100000" fill="hold" nodeType="withEffect">
                                  <p:stCondLst>
                                    <p:cond delay="0"/>
                                  </p:stCondLst>
                                  <p:childTnLst>
                                    <p:set>
                                      <p:cBhvr>
                                        <p:cTn id="60" dur="1" fill="hold">
                                          <p:stCondLst>
                                            <p:cond delay="0"/>
                                          </p:stCondLst>
                                        </p:cTn>
                                        <p:tgtEl>
                                          <p:spTgt spid="10261"/>
                                        </p:tgtEl>
                                        <p:attrNameLst>
                                          <p:attrName>style.visibility</p:attrName>
                                        </p:attrNameLst>
                                      </p:cBhvr>
                                      <p:to>
                                        <p:strVal val="visible"/>
                                      </p:to>
                                    </p:set>
                                    <p:anim calcmode="lin" valueType="num">
                                      <p:cBhvr>
                                        <p:cTn id="61" dur="1000" fill="hold"/>
                                        <p:tgtEl>
                                          <p:spTgt spid="10261"/>
                                        </p:tgtEl>
                                        <p:attrNameLst>
                                          <p:attrName>ppt_w</p:attrName>
                                        </p:attrNameLst>
                                      </p:cBhvr>
                                      <p:tavLst>
                                        <p:tav tm="0">
                                          <p:val>
                                            <p:strVal val="#ppt_w+.3"/>
                                          </p:val>
                                        </p:tav>
                                        <p:tav tm="100000">
                                          <p:val>
                                            <p:strVal val="#ppt_w"/>
                                          </p:val>
                                        </p:tav>
                                      </p:tavLst>
                                    </p:anim>
                                    <p:anim calcmode="lin" valueType="num">
                                      <p:cBhvr>
                                        <p:cTn id="62" dur="1000" fill="hold"/>
                                        <p:tgtEl>
                                          <p:spTgt spid="10261"/>
                                        </p:tgtEl>
                                        <p:attrNameLst>
                                          <p:attrName>ppt_h</p:attrName>
                                        </p:attrNameLst>
                                      </p:cBhvr>
                                      <p:tavLst>
                                        <p:tav tm="0">
                                          <p:val>
                                            <p:strVal val="#ppt_h"/>
                                          </p:val>
                                        </p:tav>
                                        <p:tav tm="100000">
                                          <p:val>
                                            <p:strVal val="#ppt_h"/>
                                          </p:val>
                                        </p:tav>
                                      </p:tavLst>
                                    </p:anim>
                                    <p:animEffect transition="in" filter="fade">
                                      <p:cBhvr>
                                        <p:cTn id="63" dur="1000"/>
                                        <p:tgtEl>
                                          <p:spTgt spid="10261"/>
                                        </p:tgtEl>
                                      </p:cBhvr>
                                    </p:animEffect>
                                  </p:childTnLst>
                                </p:cTn>
                              </p:par>
                            </p:childTnLst>
                          </p:cTn>
                        </p:par>
                      </p:childTnLst>
                    </p:cTn>
                  </p:par>
                  <p:par>
                    <p:cTn id="64" fill="hold">
                      <p:stCondLst>
                        <p:cond delay="indefinite"/>
                      </p:stCondLst>
                      <p:childTnLst>
                        <p:par>
                          <p:cTn id="65" fill="hold">
                            <p:stCondLst>
                              <p:cond delay="0"/>
                            </p:stCondLst>
                            <p:childTnLst>
                              <p:par>
                                <p:cTn id="66" presetID="50" presetClass="entr" presetSubtype="0" decel="100000" fill="hold" nodeType="clickEffect">
                                  <p:stCondLst>
                                    <p:cond delay="0"/>
                                  </p:stCondLst>
                                  <p:childTnLst>
                                    <p:set>
                                      <p:cBhvr>
                                        <p:cTn id="67" dur="1" fill="hold">
                                          <p:stCondLst>
                                            <p:cond delay="0"/>
                                          </p:stCondLst>
                                        </p:cTn>
                                        <p:tgtEl>
                                          <p:spTgt spid="10271"/>
                                        </p:tgtEl>
                                        <p:attrNameLst>
                                          <p:attrName>style.visibility</p:attrName>
                                        </p:attrNameLst>
                                      </p:cBhvr>
                                      <p:to>
                                        <p:strVal val="visible"/>
                                      </p:to>
                                    </p:set>
                                    <p:anim calcmode="lin" valueType="num">
                                      <p:cBhvr>
                                        <p:cTn id="68" dur="1000" fill="hold"/>
                                        <p:tgtEl>
                                          <p:spTgt spid="10271"/>
                                        </p:tgtEl>
                                        <p:attrNameLst>
                                          <p:attrName>ppt_w</p:attrName>
                                        </p:attrNameLst>
                                      </p:cBhvr>
                                      <p:tavLst>
                                        <p:tav tm="0">
                                          <p:val>
                                            <p:strVal val="#ppt_w+.3"/>
                                          </p:val>
                                        </p:tav>
                                        <p:tav tm="100000">
                                          <p:val>
                                            <p:strVal val="#ppt_w"/>
                                          </p:val>
                                        </p:tav>
                                      </p:tavLst>
                                    </p:anim>
                                    <p:anim calcmode="lin" valueType="num">
                                      <p:cBhvr>
                                        <p:cTn id="69" dur="1000" fill="hold"/>
                                        <p:tgtEl>
                                          <p:spTgt spid="10271"/>
                                        </p:tgtEl>
                                        <p:attrNameLst>
                                          <p:attrName>ppt_h</p:attrName>
                                        </p:attrNameLst>
                                      </p:cBhvr>
                                      <p:tavLst>
                                        <p:tav tm="0">
                                          <p:val>
                                            <p:strVal val="#ppt_h"/>
                                          </p:val>
                                        </p:tav>
                                        <p:tav tm="100000">
                                          <p:val>
                                            <p:strVal val="#ppt_h"/>
                                          </p:val>
                                        </p:tav>
                                      </p:tavLst>
                                    </p:anim>
                                    <p:animEffect transition="in" filter="fade">
                                      <p:cBhvr>
                                        <p:cTn id="70" dur="1000"/>
                                        <p:tgtEl>
                                          <p:spTgt spid="10271"/>
                                        </p:tgtEl>
                                      </p:cBhvr>
                                    </p:animEffect>
                                  </p:childTnLst>
                                </p:cTn>
                              </p:par>
                              <p:par>
                                <p:cTn id="71" presetID="50" presetClass="entr" presetSubtype="0" decel="100000" fill="hold" grpId="0" nodeType="withEffect">
                                  <p:stCondLst>
                                    <p:cond delay="0"/>
                                  </p:stCondLst>
                                  <p:childTnLst>
                                    <p:set>
                                      <p:cBhvr>
                                        <p:cTn id="72" dur="1" fill="hold">
                                          <p:stCondLst>
                                            <p:cond delay="0"/>
                                          </p:stCondLst>
                                        </p:cTn>
                                        <p:tgtEl>
                                          <p:spTgt spid="10278"/>
                                        </p:tgtEl>
                                        <p:attrNameLst>
                                          <p:attrName>style.visibility</p:attrName>
                                        </p:attrNameLst>
                                      </p:cBhvr>
                                      <p:to>
                                        <p:strVal val="visible"/>
                                      </p:to>
                                    </p:set>
                                    <p:anim calcmode="lin" valueType="num">
                                      <p:cBhvr>
                                        <p:cTn id="73" dur="1000" fill="hold"/>
                                        <p:tgtEl>
                                          <p:spTgt spid="10278"/>
                                        </p:tgtEl>
                                        <p:attrNameLst>
                                          <p:attrName>ppt_w</p:attrName>
                                        </p:attrNameLst>
                                      </p:cBhvr>
                                      <p:tavLst>
                                        <p:tav tm="0">
                                          <p:val>
                                            <p:strVal val="#ppt_w+.3"/>
                                          </p:val>
                                        </p:tav>
                                        <p:tav tm="100000">
                                          <p:val>
                                            <p:strVal val="#ppt_w"/>
                                          </p:val>
                                        </p:tav>
                                      </p:tavLst>
                                    </p:anim>
                                    <p:anim calcmode="lin" valueType="num">
                                      <p:cBhvr>
                                        <p:cTn id="74" dur="1000" fill="hold"/>
                                        <p:tgtEl>
                                          <p:spTgt spid="10278"/>
                                        </p:tgtEl>
                                        <p:attrNameLst>
                                          <p:attrName>ppt_h</p:attrName>
                                        </p:attrNameLst>
                                      </p:cBhvr>
                                      <p:tavLst>
                                        <p:tav tm="0">
                                          <p:val>
                                            <p:strVal val="#ppt_h"/>
                                          </p:val>
                                        </p:tav>
                                        <p:tav tm="100000">
                                          <p:val>
                                            <p:strVal val="#ppt_h"/>
                                          </p:val>
                                        </p:tav>
                                      </p:tavLst>
                                    </p:anim>
                                    <p:animEffect transition="in" filter="fade">
                                      <p:cBhvr>
                                        <p:cTn id="75" dur="1000"/>
                                        <p:tgtEl>
                                          <p:spTgt spid="10278"/>
                                        </p:tgtEl>
                                      </p:cBhvr>
                                    </p:animEffect>
                                  </p:childTnLst>
                                </p:cTn>
                              </p:par>
                              <p:par>
                                <p:cTn id="76" presetID="50" presetClass="entr" presetSubtype="0" decel="100000" fill="hold" nodeType="withEffect">
                                  <p:stCondLst>
                                    <p:cond delay="0"/>
                                  </p:stCondLst>
                                  <p:childTnLst>
                                    <p:set>
                                      <p:cBhvr>
                                        <p:cTn id="77" dur="1" fill="hold">
                                          <p:stCondLst>
                                            <p:cond delay="0"/>
                                          </p:stCondLst>
                                        </p:cTn>
                                        <p:tgtEl>
                                          <p:spTgt spid="10270"/>
                                        </p:tgtEl>
                                        <p:attrNameLst>
                                          <p:attrName>style.visibility</p:attrName>
                                        </p:attrNameLst>
                                      </p:cBhvr>
                                      <p:to>
                                        <p:strVal val="visible"/>
                                      </p:to>
                                    </p:set>
                                    <p:anim calcmode="lin" valueType="num">
                                      <p:cBhvr>
                                        <p:cTn id="78" dur="1000" fill="hold"/>
                                        <p:tgtEl>
                                          <p:spTgt spid="10270"/>
                                        </p:tgtEl>
                                        <p:attrNameLst>
                                          <p:attrName>ppt_w</p:attrName>
                                        </p:attrNameLst>
                                      </p:cBhvr>
                                      <p:tavLst>
                                        <p:tav tm="0">
                                          <p:val>
                                            <p:strVal val="#ppt_w+.3"/>
                                          </p:val>
                                        </p:tav>
                                        <p:tav tm="100000">
                                          <p:val>
                                            <p:strVal val="#ppt_w"/>
                                          </p:val>
                                        </p:tav>
                                      </p:tavLst>
                                    </p:anim>
                                    <p:anim calcmode="lin" valueType="num">
                                      <p:cBhvr>
                                        <p:cTn id="79" dur="1000" fill="hold"/>
                                        <p:tgtEl>
                                          <p:spTgt spid="10270"/>
                                        </p:tgtEl>
                                        <p:attrNameLst>
                                          <p:attrName>ppt_h</p:attrName>
                                        </p:attrNameLst>
                                      </p:cBhvr>
                                      <p:tavLst>
                                        <p:tav tm="0">
                                          <p:val>
                                            <p:strVal val="#ppt_h"/>
                                          </p:val>
                                        </p:tav>
                                        <p:tav tm="100000">
                                          <p:val>
                                            <p:strVal val="#ppt_h"/>
                                          </p:val>
                                        </p:tav>
                                      </p:tavLst>
                                    </p:anim>
                                    <p:animEffect transition="in" filter="fade">
                                      <p:cBhvr>
                                        <p:cTn id="80" dur="1000"/>
                                        <p:tgtEl>
                                          <p:spTgt spid="10270"/>
                                        </p:tgtEl>
                                      </p:cBhvr>
                                    </p:animEffect>
                                  </p:childTnLst>
                                </p:cTn>
                              </p:par>
                              <p:par>
                                <p:cTn id="81" presetID="50" presetClass="entr" presetSubtype="0" decel="100000" fill="hold" grpId="0" nodeType="withEffect">
                                  <p:stCondLst>
                                    <p:cond delay="0"/>
                                  </p:stCondLst>
                                  <p:childTnLst>
                                    <p:set>
                                      <p:cBhvr>
                                        <p:cTn id="82" dur="1" fill="hold">
                                          <p:stCondLst>
                                            <p:cond delay="0"/>
                                          </p:stCondLst>
                                        </p:cTn>
                                        <p:tgtEl>
                                          <p:spTgt spid="10277"/>
                                        </p:tgtEl>
                                        <p:attrNameLst>
                                          <p:attrName>style.visibility</p:attrName>
                                        </p:attrNameLst>
                                      </p:cBhvr>
                                      <p:to>
                                        <p:strVal val="visible"/>
                                      </p:to>
                                    </p:set>
                                    <p:anim calcmode="lin" valueType="num">
                                      <p:cBhvr>
                                        <p:cTn id="83" dur="1000" fill="hold"/>
                                        <p:tgtEl>
                                          <p:spTgt spid="10277"/>
                                        </p:tgtEl>
                                        <p:attrNameLst>
                                          <p:attrName>ppt_w</p:attrName>
                                        </p:attrNameLst>
                                      </p:cBhvr>
                                      <p:tavLst>
                                        <p:tav tm="0">
                                          <p:val>
                                            <p:strVal val="#ppt_w+.3"/>
                                          </p:val>
                                        </p:tav>
                                        <p:tav tm="100000">
                                          <p:val>
                                            <p:strVal val="#ppt_w"/>
                                          </p:val>
                                        </p:tav>
                                      </p:tavLst>
                                    </p:anim>
                                    <p:anim calcmode="lin" valueType="num">
                                      <p:cBhvr>
                                        <p:cTn id="84" dur="1000" fill="hold"/>
                                        <p:tgtEl>
                                          <p:spTgt spid="10277"/>
                                        </p:tgtEl>
                                        <p:attrNameLst>
                                          <p:attrName>ppt_h</p:attrName>
                                        </p:attrNameLst>
                                      </p:cBhvr>
                                      <p:tavLst>
                                        <p:tav tm="0">
                                          <p:val>
                                            <p:strVal val="#ppt_h"/>
                                          </p:val>
                                        </p:tav>
                                        <p:tav tm="100000">
                                          <p:val>
                                            <p:strVal val="#ppt_h"/>
                                          </p:val>
                                        </p:tav>
                                      </p:tavLst>
                                    </p:anim>
                                    <p:animEffect transition="in" filter="fade">
                                      <p:cBhvr>
                                        <p:cTn id="85" dur="1000"/>
                                        <p:tgtEl>
                                          <p:spTgt spid="10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51" grpId="0"/>
      <p:bldP spid="10259" grpId="0"/>
      <p:bldP spid="10260" grpId="0"/>
      <p:bldP spid="10268" grpId="0"/>
      <p:bldP spid="10269" grpId="0"/>
      <p:bldP spid="10277" grpId="0"/>
      <p:bldP spid="1027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1265"/>
          <p:cNvSpPr>
            <a:spLocks noGrp="1"/>
          </p:cNvSpPr>
          <p:nvPr>
            <p:ph type="title"/>
          </p:nvPr>
        </p:nvSpPr>
        <p:spPr/>
        <p:txBody>
          <a:bodyPr anchor="ctr"/>
          <a:lstStyle/>
          <a:p>
            <a:pPr algn="ctr"/>
            <a:r>
              <a:rPr lang="zh-CN" altLang="en-US" sz="2800" b="1">
                <a:latin typeface="+mn-lt"/>
                <a:ea typeface="+mn-ea"/>
                <a:cs typeface="+mn-ea"/>
                <a:sym typeface="+mn-lt"/>
              </a:rPr>
              <a:t>测量仪器</a:t>
            </a:r>
            <a:endParaRPr lang="zh-CN" altLang="en-US" sz="2800" b="1">
              <a:latin typeface="+mn-lt"/>
              <a:ea typeface="+mn-ea"/>
              <a:cs typeface="+mn-ea"/>
              <a:sym typeface="+mn-lt"/>
            </a:endParaRPr>
          </a:p>
        </p:txBody>
      </p:sp>
      <p:sp>
        <p:nvSpPr>
          <p:cNvPr id="11267" name="DRAWING2STR_FREEFORM 11266"/>
          <p:cNvSpPr/>
          <p:nvPr/>
        </p:nvSpPr>
        <p:spPr>
          <a:xfrm rot="10800000">
            <a:off x="0" y="4706938"/>
            <a:ext cx="9131300" cy="719137"/>
          </a:xfrm>
          <a:custGeom>
            <a:avLst/>
            <a:gdLst>
              <a:gd name="txL" fmla="*/ 3529 w 21600"/>
              <a:gd name="txT" fmla="*/ 3529 h 21600"/>
              <a:gd name="txR" fmla="*/ 18071 w 21600"/>
              <a:gd name="txB" fmla="*/ 18071 h 21600"/>
            </a:gdLst>
            <a:ahLst/>
            <a:cxnLst>
              <a:cxn ang="0">
                <a:pos x="19871" y="10800"/>
              </a:cxn>
              <a:cxn ang="90">
                <a:pos x="10800" y="21600"/>
              </a:cxn>
              <a:cxn ang="180">
                <a:pos x="1729" y="10800"/>
              </a:cxn>
              <a:cxn ang="270">
                <a:pos x="10800" y="0"/>
              </a:cxn>
            </a:cxnLst>
            <a:rect l="txL" t="txT" r="txR" b="txB"/>
            <a:pathLst>
              <a:path w="21600" h="21600">
                <a:moveTo>
                  <a:pt x="0" y="0"/>
                </a:moveTo>
                <a:lnTo>
                  <a:pt x="3458" y="21600"/>
                </a:lnTo>
                <a:lnTo>
                  <a:pt x="18142" y="21600"/>
                </a:lnTo>
                <a:lnTo>
                  <a:pt x="21600" y="0"/>
                </a:lnTo>
                <a:close/>
              </a:path>
            </a:pathLst>
          </a:custGeom>
          <a:gradFill rotWithShape="1">
            <a:gsLst>
              <a:gs pos="0">
                <a:srgbClr val="B2B2B2"/>
              </a:gs>
              <a:gs pos="100000">
                <a:schemeClr val="bg1">
                  <a:alpha val="0"/>
                </a:schemeClr>
              </a:gs>
            </a:gsLst>
            <a:lin ang="5400000" scaled="1"/>
            <a:tileRect/>
          </a:gradFill>
          <a:ln w="9525">
            <a:noFill/>
          </a:ln>
        </p:spPr>
        <p:txBody>
          <a:bodyPr/>
          <a:lstStyle/>
          <a:p>
            <a:endParaRPr lang="zh-CN" altLang="en-US">
              <a:latin typeface="+mn-lt"/>
              <a:ea typeface="+mn-ea"/>
              <a:cs typeface="+mn-ea"/>
              <a:sym typeface="+mn-lt"/>
            </a:endParaRPr>
          </a:p>
        </p:txBody>
      </p:sp>
      <p:sp>
        <p:nvSpPr>
          <p:cNvPr id="11268" name="矩形 11267"/>
          <p:cNvSpPr/>
          <p:nvPr/>
        </p:nvSpPr>
        <p:spPr>
          <a:xfrm>
            <a:off x="0" y="5445125"/>
            <a:ext cx="9131300" cy="1412875"/>
          </a:xfrm>
          <a:prstGeom prst="rect">
            <a:avLst/>
          </a:prstGeom>
          <a:gradFill rotWithShape="1">
            <a:gsLst>
              <a:gs pos="0">
                <a:srgbClr val="B2B2B2"/>
              </a:gs>
              <a:gs pos="100000">
                <a:schemeClr val="bg1">
                  <a:alpha val="0"/>
                </a:schemeClr>
              </a:gs>
            </a:gsLst>
            <a:lin ang="5400000" scaled="1"/>
            <a:tileRect/>
          </a:gradFill>
          <a:ln w="9525">
            <a:noFill/>
          </a:ln>
        </p:spPr>
        <p:txBody>
          <a:bodyPr wrap="none" anchor="ctr"/>
          <a:lstStyle/>
          <a:p>
            <a:pPr lvl="0" algn="ctr" eaLnBrk="1" hangingPunct="1"/>
            <a:endParaRPr lang="zh-CN" altLang="en-US" dirty="0">
              <a:solidFill>
                <a:srgbClr val="FF0000"/>
              </a:solidFill>
              <a:latin typeface="+mn-lt"/>
              <a:ea typeface="+mn-ea"/>
              <a:cs typeface="+mn-ea"/>
              <a:sym typeface="+mn-lt"/>
            </a:endParaRPr>
          </a:p>
        </p:txBody>
      </p:sp>
      <p:grpSp>
        <p:nvGrpSpPr>
          <p:cNvPr id="11269" name="组合 11268"/>
          <p:cNvGrpSpPr/>
          <p:nvPr/>
        </p:nvGrpSpPr>
        <p:grpSpPr>
          <a:xfrm>
            <a:off x="2057400" y="1954213"/>
            <a:ext cx="5024438" cy="3049587"/>
            <a:chOff x="0" y="0"/>
            <a:chExt cx="2495" cy="1514"/>
          </a:xfrm>
        </p:grpSpPr>
        <p:sp>
          <p:nvSpPr>
            <p:cNvPr id="11270" name="椭圆 11269"/>
            <p:cNvSpPr/>
            <p:nvPr/>
          </p:nvSpPr>
          <p:spPr>
            <a:xfrm flipV="1">
              <a:off x="0" y="839"/>
              <a:ext cx="930" cy="212"/>
            </a:xfrm>
            <a:prstGeom prst="ellipse">
              <a:avLst/>
            </a:prstGeom>
            <a:gradFill rotWithShape="1">
              <a:gsLst>
                <a:gs pos="0">
                  <a:schemeClr val="tx1"/>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1271" name="椭圆 11270"/>
            <p:cNvSpPr/>
            <p:nvPr/>
          </p:nvSpPr>
          <p:spPr>
            <a:xfrm flipV="1">
              <a:off x="1075" y="486"/>
              <a:ext cx="1001" cy="170"/>
            </a:xfrm>
            <a:prstGeom prst="ellipse">
              <a:avLst/>
            </a:prstGeom>
            <a:gradFill rotWithShape="1">
              <a:gsLst>
                <a:gs pos="0">
                  <a:schemeClr val="tx1"/>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1272" name="椭圆 11271"/>
            <p:cNvSpPr/>
            <p:nvPr/>
          </p:nvSpPr>
          <p:spPr>
            <a:xfrm flipV="1">
              <a:off x="1195" y="1293"/>
              <a:ext cx="1300" cy="221"/>
            </a:xfrm>
            <a:prstGeom prst="ellipse">
              <a:avLst/>
            </a:prstGeom>
            <a:gradFill rotWithShape="1">
              <a:gsLst>
                <a:gs pos="0">
                  <a:schemeClr val="tx1"/>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grpSp>
          <p:nvGrpSpPr>
            <p:cNvPr id="11273" name="组合 11272"/>
            <p:cNvGrpSpPr/>
            <p:nvPr/>
          </p:nvGrpSpPr>
          <p:grpSpPr>
            <a:xfrm rot="-4622526">
              <a:off x="996" y="409"/>
              <a:ext cx="165" cy="654"/>
              <a:chOff x="0" y="0"/>
              <a:chExt cx="68" cy="636"/>
            </a:xfrm>
          </p:grpSpPr>
          <p:sp>
            <p:nvSpPr>
              <p:cNvPr id="11274" name="矩形 11273"/>
              <p:cNvSpPr/>
              <p:nvPr/>
            </p:nvSpPr>
            <p:spPr>
              <a:xfrm rot="16200000">
                <a:off x="-272" y="296"/>
                <a:ext cx="636" cy="44"/>
              </a:xfrm>
              <a:prstGeom prst="rect">
                <a:avLst/>
              </a:prstGeom>
              <a:solidFill>
                <a:srgbClr val="EAEAEA"/>
              </a:solidFill>
              <a:ln w="9525">
                <a:noFill/>
              </a:ln>
            </p:spPr>
            <p:txBody>
              <a:bodyPr/>
              <a:lstStyle/>
              <a:p>
                <a:endParaRPr lang="zh-CN" altLang="en-US">
                  <a:latin typeface="+mn-lt"/>
                  <a:ea typeface="+mn-ea"/>
                  <a:cs typeface="+mn-ea"/>
                  <a:sym typeface="+mn-lt"/>
                </a:endParaRPr>
              </a:p>
            </p:txBody>
          </p:sp>
          <p:sp>
            <p:nvSpPr>
              <p:cNvPr id="11275" name="矩形 11274"/>
              <p:cNvSpPr/>
              <p:nvPr/>
            </p:nvSpPr>
            <p:spPr>
              <a:xfrm rot="16200000">
                <a:off x="-284" y="267"/>
                <a:ext cx="636" cy="67"/>
              </a:xfrm>
              <a:prstGeom prst="rect">
                <a:avLst/>
              </a:prstGeom>
              <a:gradFill rotWithShape="1">
                <a:gsLst>
                  <a:gs pos="0">
                    <a:srgbClr val="C0C0C0">
                      <a:gamma/>
                      <a:shade val="46275"/>
                      <a:invGamma/>
                    </a:srgbClr>
                  </a:gs>
                  <a:gs pos="50000">
                    <a:srgbClr val="C0C0C0"/>
                  </a:gs>
                  <a:gs pos="100000">
                    <a:srgbClr val="C0C0C0">
                      <a:gamma/>
                      <a:shade val="46275"/>
                      <a:invGamma/>
                    </a:srgbClr>
                  </a:gs>
                </a:gsLst>
                <a:lin ang="5400000" scaled="1"/>
                <a:tileRect/>
              </a:gradFill>
              <a:ln w="9525">
                <a:noFill/>
              </a:ln>
            </p:spPr>
            <p:txBody>
              <a:bodyPr/>
              <a:lstStyle/>
              <a:p>
                <a:endParaRPr lang="zh-CN" altLang="en-US">
                  <a:latin typeface="+mn-lt"/>
                  <a:ea typeface="+mn-ea"/>
                  <a:cs typeface="+mn-ea"/>
                  <a:sym typeface="+mn-lt"/>
                </a:endParaRPr>
              </a:p>
            </p:txBody>
          </p:sp>
        </p:grpSp>
        <p:grpSp>
          <p:nvGrpSpPr>
            <p:cNvPr id="11276" name="组合 11275"/>
            <p:cNvGrpSpPr/>
            <p:nvPr/>
          </p:nvGrpSpPr>
          <p:grpSpPr>
            <a:xfrm rot="-6154422">
              <a:off x="993" y="81"/>
              <a:ext cx="90" cy="655"/>
              <a:chOff x="0" y="0"/>
              <a:chExt cx="68" cy="636"/>
            </a:xfrm>
          </p:grpSpPr>
          <p:sp>
            <p:nvSpPr>
              <p:cNvPr id="11277" name="矩形 11276"/>
              <p:cNvSpPr/>
              <p:nvPr/>
            </p:nvSpPr>
            <p:spPr>
              <a:xfrm rot="16200000">
                <a:off x="-272" y="296"/>
                <a:ext cx="636" cy="44"/>
              </a:xfrm>
              <a:prstGeom prst="rect">
                <a:avLst/>
              </a:prstGeom>
              <a:solidFill>
                <a:srgbClr val="EAEAEA"/>
              </a:solidFill>
              <a:ln w="9525">
                <a:noFill/>
              </a:ln>
            </p:spPr>
            <p:txBody>
              <a:bodyPr/>
              <a:lstStyle/>
              <a:p>
                <a:endParaRPr lang="zh-CN" altLang="en-US">
                  <a:latin typeface="+mn-lt"/>
                  <a:ea typeface="+mn-ea"/>
                  <a:cs typeface="+mn-ea"/>
                  <a:sym typeface="+mn-lt"/>
                </a:endParaRPr>
              </a:p>
            </p:txBody>
          </p:sp>
          <p:sp>
            <p:nvSpPr>
              <p:cNvPr id="11278" name="矩形 11277"/>
              <p:cNvSpPr/>
              <p:nvPr/>
            </p:nvSpPr>
            <p:spPr>
              <a:xfrm rot="16200000">
                <a:off x="-284" y="267"/>
                <a:ext cx="636" cy="67"/>
              </a:xfrm>
              <a:prstGeom prst="rect">
                <a:avLst/>
              </a:prstGeom>
              <a:gradFill rotWithShape="1">
                <a:gsLst>
                  <a:gs pos="0">
                    <a:srgbClr val="C0C0C0">
                      <a:gamma/>
                      <a:shade val="46275"/>
                      <a:invGamma/>
                    </a:srgbClr>
                  </a:gs>
                  <a:gs pos="50000">
                    <a:srgbClr val="C0C0C0"/>
                  </a:gs>
                  <a:gs pos="100000">
                    <a:srgbClr val="C0C0C0">
                      <a:gamma/>
                      <a:shade val="46275"/>
                      <a:invGamma/>
                    </a:srgbClr>
                  </a:gs>
                </a:gsLst>
                <a:lin ang="5400000" scaled="1"/>
                <a:tileRect/>
              </a:gradFill>
              <a:ln w="9525">
                <a:noFill/>
              </a:ln>
            </p:spPr>
            <p:txBody>
              <a:bodyPr/>
              <a:lstStyle/>
              <a:p>
                <a:endParaRPr lang="zh-CN" altLang="en-US">
                  <a:latin typeface="+mn-lt"/>
                  <a:ea typeface="+mn-ea"/>
                  <a:cs typeface="+mn-ea"/>
                  <a:sym typeface="+mn-lt"/>
                </a:endParaRPr>
              </a:p>
            </p:txBody>
          </p:sp>
        </p:grpSp>
        <p:sp>
          <p:nvSpPr>
            <p:cNvPr id="11279" name="椭圆 11278"/>
            <p:cNvSpPr/>
            <p:nvPr/>
          </p:nvSpPr>
          <p:spPr>
            <a:xfrm>
              <a:off x="114" y="249"/>
              <a:ext cx="709" cy="708"/>
            </a:xfrm>
            <a:prstGeom prst="ellipse">
              <a:avLst/>
            </a:prstGeom>
            <a:gradFill rotWithShape="1">
              <a:gsLst>
                <a:gs pos="0">
                  <a:srgbClr val="777777"/>
                </a:gs>
                <a:gs pos="100000">
                  <a:srgbClr val="777777">
                    <a:gamma/>
                    <a:shade val="47451"/>
                    <a:invGamma/>
                  </a:srgb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1280" name="未知"/>
            <p:cNvSpPr/>
            <p:nvPr/>
          </p:nvSpPr>
          <p:spPr>
            <a:xfrm>
              <a:off x="196" y="269"/>
              <a:ext cx="547" cy="266"/>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rgbClr val="FF0000">
                    <a:alpha val="0"/>
                  </a:srgbClr>
                </a:gs>
              </a:gsLst>
              <a:lin ang="5400000" scaled="1"/>
              <a:tileRect/>
            </a:gradFill>
            <a:ln w="9525">
              <a:noFill/>
            </a:ln>
          </p:spPr>
          <p:txBody>
            <a:bodyPr/>
            <a:lstStyle/>
            <a:p>
              <a:endParaRPr lang="zh-CN" altLang="en-US">
                <a:latin typeface="+mn-lt"/>
                <a:ea typeface="+mn-ea"/>
                <a:cs typeface="+mn-ea"/>
                <a:sym typeface="+mn-lt"/>
              </a:endParaRPr>
            </a:p>
          </p:txBody>
        </p:sp>
        <p:sp>
          <p:nvSpPr>
            <p:cNvPr id="11281" name="椭圆 11280"/>
            <p:cNvSpPr/>
            <p:nvPr/>
          </p:nvSpPr>
          <p:spPr>
            <a:xfrm>
              <a:off x="1242" y="0"/>
              <a:ext cx="581" cy="580"/>
            </a:xfrm>
            <a:prstGeom prst="ellipse">
              <a:avLst/>
            </a:prstGeom>
            <a:gradFill rotWithShape="1">
              <a:gsLst>
                <a:gs pos="0">
                  <a:srgbClr val="777777"/>
                </a:gs>
                <a:gs pos="100000">
                  <a:srgbClr val="777777">
                    <a:gamma/>
                    <a:shade val="47451"/>
                    <a:invGamma/>
                  </a:srgb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1282" name="未知"/>
            <p:cNvSpPr/>
            <p:nvPr/>
          </p:nvSpPr>
          <p:spPr>
            <a:xfrm>
              <a:off x="1309" y="13"/>
              <a:ext cx="447" cy="218"/>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rgbClr val="FF0000">
                    <a:alpha val="0"/>
                  </a:srgbClr>
                </a:gs>
              </a:gsLst>
              <a:lin ang="5400000" scaled="1"/>
              <a:tileRect/>
            </a:gradFill>
            <a:ln w="9525">
              <a:noFill/>
            </a:ln>
          </p:spPr>
          <p:txBody>
            <a:bodyPr/>
            <a:lstStyle/>
            <a:p>
              <a:endParaRPr lang="zh-CN" altLang="en-US">
                <a:latin typeface="+mn-lt"/>
                <a:ea typeface="+mn-ea"/>
                <a:cs typeface="+mn-ea"/>
                <a:sym typeface="+mn-lt"/>
              </a:endParaRPr>
            </a:p>
          </p:txBody>
        </p:sp>
        <p:sp>
          <p:nvSpPr>
            <p:cNvPr id="11283" name="椭圆 11282"/>
            <p:cNvSpPr/>
            <p:nvPr/>
          </p:nvSpPr>
          <p:spPr>
            <a:xfrm>
              <a:off x="1376" y="449"/>
              <a:ext cx="960" cy="959"/>
            </a:xfrm>
            <a:prstGeom prst="ellipse">
              <a:avLst/>
            </a:prstGeom>
            <a:gradFill rotWithShape="1">
              <a:gsLst>
                <a:gs pos="0">
                  <a:schemeClr val="accent2"/>
                </a:gs>
                <a:gs pos="100000">
                  <a:schemeClr val="accent2">
                    <a:gamma/>
                    <a:shade val="47451"/>
                    <a:invGamma/>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1284" name="未知"/>
            <p:cNvSpPr/>
            <p:nvPr/>
          </p:nvSpPr>
          <p:spPr>
            <a:xfrm>
              <a:off x="1486" y="471"/>
              <a:ext cx="740" cy="361"/>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rgbClr val="FF0000">
                    <a:alpha val="0"/>
                  </a:srgbClr>
                </a:gs>
              </a:gsLst>
              <a:lin ang="5400000" scaled="1"/>
              <a:tileRect/>
            </a:gradFill>
            <a:ln w="9525">
              <a:noFill/>
            </a:ln>
          </p:spPr>
          <p:txBody>
            <a:bodyPr/>
            <a:lstStyle/>
            <a:p>
              <a:endParaRPr lang="zh-CN" altLang="en-US">
                <a:latin typeface="+mn-lt"/>
                <a:ea typeface="+mn-ea"/>
                <a:cs typeface="+mn-ea"/>
                <a:sym typeface="+mn-lt"/>
              </a:endParaRPr>
            </a:p>
          </p:txBody>
        </p:sp>
      </p:grpSp>
      <p:sp>
        <p:nvSpPr>
          <p:cNvPr id="11285" name="矩形 11284"/>
          <p:cNvSpPr/>
          <p:nvPr/>
        </p:nvSpPr>
        <p:spPr>
          <a:xfrm>
            <a:off x="252413" y="1268413"/>
            <a:ext cx="2376487" cy="1736725"/>
          </a:xfrm>
          <a:prstGeom prst="rect">
            <a:avLst/>
          </a:prstGeom>
          <a:noFill/>
          <a:ln w="9525">
            <a:noFill/>
          </a:ln>
        </p:spPr>
        <p:txBody>
          <a:bodyPr>
            <a:spAutoFit/>
          </a:bodyPr>
          <a:lstStyle/>
          <a:p>
            <a:pPr marL="263525" lvl="0" indent="-263525" algn="ctr" eaLnBrk="1" hangingPunct="1">
              <a:lnSpc>
                <a:spcPct val="120000"/>
              </a:lnSpc>
            </a:pPr>
            <a:r>
              <a:rPr lang="zh-CN" altLang="en-US" i="0" dirty="0">
                <a:solidFill>
                  <a:srgbClr val="FF0000"/>
                </a:solidFill>
                <a:latin typeface="+mn-lt"/>
                <a:ea typeface="+mn-ea"/>
                <a:cs typeface="+mn-ea"/>
                <a:sym typeface="+mn-lt"/>
              </a:rPr>
              <a:t>自然湿球温度计的感温部分应为圆柱体，测量范围为</a:t>
            </a:r>
            <a:endParaRPr lang="zh-CN" altLang="en-US" i="0" dirty="0">
              <a:solidFill>
                <a:srgbClr val="FF0000"/>
              </a:solidFill>
              <a:latin typeface="+mn-lt"/>
              <a:ea typeface="+mn-ea"/>
              <a:cs typeface="+mn-ea"/>
              <a:sym typeface="+mn-lt"/>
            </a:endParaRPr>
          </a:p>
          <a:p>
            <a:pPr marL="263525" lvl="0" indent="-263525" algn="ctr" eaLnBrk="1" hangingPunct="1">
              <a:lnSpc>
                <a:spcPct val="120000"/>
              </a:lnSpc>
            </a:pPr>
            <a:r>
              <a:rPr lang="zh-CN" altLang="en-US" i="0" dirty="0">
                <a:solidFill>
                  <a:srgbClr val="000099"/>
                </a:solidFill>
                <a:latin typeface="+mn-lt"/>
                <a:ea typeface="+mn-ea"/>
                <a:cs typeface="+mn-ea"/>
                <a:sym typeface="+mn-lt"/>
              </a:rPr>
              <a:t>5℃-40℃</a:t>
            </a:r>
            <a:r>
              <a:rPr lang="zh-CN" altLang="en-US" i="0" dirty="0">
                <a:solidFill>
                  <a:srgbClr val="FF0000"/>
                </a:solidFill>
                <a:latin typeface="+mn-lt"/>
                <a:ea typeface="+mn-ea"/>
                <a:cs typeface="+mn-ea"/>
                <a:sym typeface="+mn-lt"/>
              </a:rPr>
              <a:t>；精度为</a:t>
            </a:r>
            <a:endParaRPr lang="zh-CN" altLang="en-US" i="0" dirty="0">
              <a:solidFill>
                <a:srgbClr val="FF0000"/>
              </a:solidFill>
              <a:latin typeface="+mn-lt"/>
              <a:ea typeface="+mn-ea"/>
              <a:cs typeface="+mn-ea"/>
              <a:sym typeface="+mn-lt"/>
            </a:endParaRPr>
          </a:p>
          <a:p>
            <a:pPr marL="263525" lvl="0" indent="-263525" algn="ctr" eaLnBrk="1" hangingPunct="1">
              <a:lnSpc>
                <a:spcPct val="120000"/>
              </a:lnSpc>
            </a:pPr>
            <a:r>
              <a:rPr lang="zh-CN" altLang="en-US" i="0" dirty="0">
                <a:solidFill>
                  <a:srgbClr val="FF0000"/>
                </a:solidFill>
                <a:latin typeface="+mn-lt"/>
                <a:ea typeface="+mn-ea"/>
                <a:cs typeface="+mn-ea"/>
                <a:sym typeface="+mn-lt"/>
              </a:rPr>
              <a:t>士0.5℃。</a:t>
            </a:r>
            <a:endParaRPr lang="zh-CN" altLang="en-US" dirty="0">
              <a:latin typeface="+mn-lt"/>
              <a:ea typeface="+mn-ea"/>
              <a:cs typeface="+mn-ea"/>
              <a:sym typeface="+mn-lt"/>
            </a:endParaRPr>
          </a:p>
        </p:txBody>
      </p:sp>
      <p:sp>
        <p:nvSpPr>
          <p:cNvPr id="11286" name="矩形 11285"/>
          <p:cNvSpPr/>
          <p:nvPr/>
        </p:nvSpPr>
        <p:spPr>
          <a:xfrm>
            <a:off x="5795963" y="1196975"/>
            <a:ext cx="2808287" cy="1406525"/>
          </a:xfrm>
          <a:prstGeom prst="rect">
            <a:avLst/>
          </a:prstGeom>
          <a:noFill/>
          <a:ln w="9525">
            <a:noFill/>
          </a:ln>
        </p:spPr>
        <p:txBody>
          <a:bodyPr>
            <a:spAutoFit/>
          </a:bodyPr>
          <a:lstStyle/>
          <a:p>
            <a:pPr marL="263525" lvl="0" indent="-263525" algn="ctr" eaLnBrk="1" hangingPunct="1">
              <a:lnSpc>
                <a:spcPct val="120000"/>
              </a:lnSpc>
            </a:pPr>
            <a:r>
              <a:rPr lang="zh-CN" altLang="en-US" i="0" dirty="0">
                <a:solidFill>
                  <a:srgbClr val="FF3300"/>
                </a:solidFill>
                <a:latin typeface="+mn-lt"/>
                <a:ea typeface="+mn-ea"/>
                <a:cs typeface="+mn-ea"/>
                <a:sym typeface="+mn-lt"/>
              </a:rPr>
              <a:t>干球温度计测量范围为</a:t>
            </a:r>
            <a:endParaRPr lang="zh-CN" altLang="en-US" i="0" dirty="0">
              <a:solidFill>
                <a:srgbClr val="FF3300"/>
              </a:solidFill>
              <a:latin typeface="+mn-lt"/>
              <a:ea typeface="+mn-ea"/>
              <a:cs typeface="+mn-ea"/>
              <a:sym typeface="+mn-lt"/>
            </a:endParaRPr>
          </a:p>
          <a:p>
            <a:pPr marL="263525" lvl="0" indent="-263525" algn="ctr" eaLnBrk="1" hangingPunct="1">
              <a:lnSpc>
                <a:spcPct val="120000"/>
              </a:lnSpc>
            </a:pPr>
            <a:r>
              <a:rPr lang="zh-CN" altLang="en-US" i="0" dirty="0">
                <a:solidFill>
                  <a:srgbClr val="000099"/>
                </a:solidFill>
                <a:latin typeface="+mn-lt"/>
                <a:ea typeface="+mn-ea"/>
                <a:cs typeface="+mn-ea"/>
                <a:sym typeface="+mn-lt"/>
              </a:rPr>
              <a:t>10℃-60℃</a:t>
            </a:r>
            <a:r>
              <a:rPr lang="zh-CN" altLang="en-US" i="0" dirty="0">
                <a:solidFill>
                  <a:srgbClr val="FF3300"/>
                </a:solidFill>
                <a:latin typeface="+mn-lt"/>
                <a:ea typeface="+mn-ea"/>
                <a:cs typeface="+mn-ea"/>
                <a:sym typeface="+mn-lt"/>
              </a:rPr>
              <a:t>；精度为士0.5℃，测量时应注意防止辐射热的影响。</a:t>
            </a:r>
            <a:endParaRPr lang="zh-CN" altLang="en-US" dirty="0">
              <a:latin typeface="+mn-lt"/>
              <a:ea typeface="+mn-ea"/>
              <a:cs typeface="+mn-ea"/>
              <a:sym typeface="+mn-lt"/>
            </a:endParaRPr>
          </a:p>
        </p:txBody>
      </p:sp>
      <p:sp>
        <p:nvSpPr>
          <p:cNvPr id="11287" name="矩形 11286"/>
          <p:cNvSpPr/>
          <p:nvPr/>
        </p:nvSpPr>
        <p:spPr>
          <a:xfrm>
            <a:off x="2051050" y="4292600"/>
            <a:ext cx="3162300" cy="2065338"/>
          </a:xfrm>
          <a:prstGeom prst="rect">
            <a:avLst/>
          </a:prstGeom>
          <a:noFill/>
          <a:ln w="9525">
            <a:noFill/>
          </a:ln>
        </p:spPr>
        <p:txBody>
          <a:bodyPr>
            <a:spAutoFit/>
          </a:bodyPr>
          <a:lstStyle/>
          <a:p>
            <a:pPr marL="263525" lvl="0" indent="-263525" eaLnBrk="1" hangingPunct="1">
              <a:lnSpc>
                <a:spcPct val="120000"/>
              </a:lnSpc>
            </a:pPr>
            <a:r>
              <a:rPr lang="zh-CN" altLang="en-US" i="0" dirty="0">
                <a:solidFill>
                  <a:srgbClr val="FF3300"/>
                </a:solidFill>
                <a:latin typeface="+mn-lt"/>
                <a:ea typeface="+mn-ea"/>
                <a:cs typeface="+mn-ea"/>
                <a:sym typeface="+mn-lt"/>
              </a:rPr>
              <a:t>黑球温度计的黑球直径为</a:t>
            </a:r>
            <a:endParaRPr lang="zh-CN" altLang="en-US" i="0" dirty="0">
              <a:solidFill>
                <a:srgbClr val="FF3300"/>
              </a:solidFill>
              <a:latin typeface="+mn-lt"/>
              <a:ea typeface="+mn-ea"/>
              <a:cs typeface="+mn-ea"/>
              <a:sym typeface="+mn-lt"/>
            </a:endParaRPr>
          </a:p>
          <a:p>
            <a:pPr marL="263525" lvl="0" indent="-263525" eaLnBrk="1" hangingPunct="1">
              <a:lnSpc>
                <a:spcPct val="120000"/>
              </a:lnSpc>
            </a:pPr>
            <a:r>
              <a:rPr lang="zh-CN" altLang="en-US" i="0" dirty="0">
                <a:solidFill>
                  <a:srgbClr val="FF3300"/>
                </a:solidFill>
                <a:latin typeface="+mn-lt"/>
                <a:ea typeface="+mn-ea"/>
                <a:cs typeface="+mn-ea"/>
                <a:sym typeface="+mn-lt"/>
              </a:rPr>
              <a:t>150mm或50mm，为无光泽球，平均辐射系数为0.95，铜球壁越薄越好。测量范围为 </a:t>
            </a:r>
            <a:r>
              <a:rPr lang="zh-CN" altLang="en-US" i="0" dirty="0">
                <a:solidFill>
                  <a:srgbClr val="000099"/>
                </a:solidFill>
                <a:latin typeface="+mn-lt"/>
                <a:ea typeface="+mn-ea"/>
                <a:cs typeface="+mn-ea"/>
                <a:sym typeface="+mn-lt"/>
              </a:rPr>
              <a:t>20℃-l20℃</a:t>
            </a:r>
            <a:r>
              <a:rPr lang="zh-CN" altLang="en-US" i="0" dirty="0">
                <a:solidFill>
                  <a:srgbClr val="FF3300"/>
                </a:solidFill>
                <a:latin typeface="+mn-lt"/>
                <a:ea typeface="+mn-ea"/>
                <a:cs typeface="+mn-ea"/>
                <a:sym typeface="+mn-lt"/>
              </a:rPr>
              <a:t>，精度为上1℃。</a:t>
            </a:r>
            <a:endParaRPr lang="zh-CN" altLang="en-US" dirty="0">
              <a:latin typeface="+mn-lt"/>
              <a:ea typeface="+mn-ea"/>
              <a:cs typeface="+mn-ea"/>
              <a:sym typeface="+mn-lt"/>
            </a:endParaRPr>
          </a:p>
        </p:txBody>
      </p:sp>
      <p:sp>
        <p:nvSpPr>
          <p:cNvPr id="11288" name="矩形 11287"/>
          <p:cNvSpPr/>
          <p:nvPr/>
        </p:nvSpPr>
        <p:spPr>
          <a:xfrm>
            <a:off x="5233988" y="3376613"/>
            <a:ext cx="1187450" cy="973137"/>
          </a:xfrm>
          <a:prstGeom prst="rect">
            <a:avLst/>
          </a:prstGeom>
          <a:noFill/>
          <a:ln w="9525">
            <a:noFill/>
          </a:ln>
        </p:spPr>
        <p:txBody>
          <a:bodyPr anchor="ctr"/>
          <a:lstStyle/>
          <a:p>
            <a:pPr lvl="0" algn="ctr" eaLnBrk="1" hangingPunct="1"/>
            <a:r>
              <a:rPr lang="zh-CN" altLang="en-US" sz="2800" b="1" i="0" dirty="0">
                <a:solidFill>
                  <a:schemeClr val="bg1"/>
                </a:solidFill>
                <a:latin typeface="+mn-lt"/>
                <a:ea typeface="+mn-ea"/>
                <a:cs typeface="+mn-ea"/>
                <a:sym typeface="+mn-lt"/>
              </a:rPr>
              <a:t>黑球温度计</a:t>
            </a:r>
            <a:endParaRPr lang="zh-CN" altLang="en-US" dirty="0">
              <a:latin typeface="+mn-lt"/>
              <a:ea typeface="+mn-ea"/>
              <a:cs typeface="+mn-ea"/>
              <a:sym typeface="+mn-lt"/>
            </a:endParaRPr>
          </a:p>
        </p:txBody>
      </p:sp>
      <p:sp>
        <p:nvSpPr>
          <p:cNvPr id="11289" name="矩形 11288"/>
          <p:cNvSpPr/>
          <p:nvPr/>
        </p:nvSpPr>
        <p:spPr>
          <a:xfrm>
            <a:off x="2389188" y="2690813"/>
            <a:ext cx="1187450" cy="973137"/>
          </a:xfrm>
          <a:prstGeom prst="rect">
            <a:avLst/>
          </a:prstGeom>
          <a:noFill/>
          <a:ln w="9525">
            <a:noFill/>
          </a:ln>
        </p:spPr>
        <p:txBody>
          <a:bodyPr anchor="ctr"/>
          <a:lstStyle/>
          <a:p>
            <a:pPr lvl="0" algn="ctr" eaLnBrk="1" hangingPunct="1"/>
            <a:r>
              <a:rPr lang="zh-CN" altLang="en-US" sz="2000" b="1" i="0" dirty="0">
                <a:solidFill>
                  <a:schemeClr val="bg1"/>
                </a:solidFill>
                <a:latin typeface="+mn-lt"/>
                <a:ea typeface="+mn-ea"/>
                <a:cs typeface="+mn-ea"/>
                <a:sym typeface="+mn-lt"/>
              </a:rPr>
              <a:t>湿球温度计</a:t>
            </a:r>
            <a:endParaRPr lang="zh-CN" altLang="en-US" dirty="0">
              <a:latin typeface="+mn-lt"/>
              <a:ea typeface="+mn-ea"/>
              <a:cs typeface="+mn-ea"/>
              <a:sym typeface="+mn-lt"/>
            </a:endParaRPr>
          </a:p>
        </p:txBody>
      </p:sp>
      <p:sp>
        <p:nvSpPr>
          <p:cNvPr id="11290" name="矩形 11289"/>
          <p:cNvSpPr/>
          <p:nvPr/>
        </p:nvSpPr>
        <p:spPr>
          <a:xfrm>
            <a:off x="4570413" y="2043113"/>
            <a:ext cx="1187450" cy="973137"/>
          </a:xfrm>
          <a:prstGeom prst="rect">
            <a:avLst/>
          </a:prstGeom>
          <a:noFill/>
          <a:ln w="9525">
            <a:noFill/>
          </a:ln>
        </p:spPr>
        <p:txBody>
          <a:bodyPr anchor="ctr"/>
          <a:lstStyle/>
          <a:p>
            <a:pPr lvl="0" algn="ctr" eaLnBrk="1" hangingPunct="1"/>
            <a:r>
              <a:rPr lang="zh-CN" altLang="en-US" i="0" dirty="0">
                <a:solidFill>
                  <a:schemeClr val="bg1"/>
                </a:solidFill>
                <a:latin typeface="+mn-lt"/>
                <a:ea typeface="+mn-ea"/>
                <a:cs typeface="+mn-ea"/>
                <a:sym typeface="+mn-lt"/>
              </a:rPr>
              <a:t>干球温度计</a:t>
            </a:r>
            <a:endParaRPr lang="zh-CN" altLang="en-US"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1290"/>
                                        </p:tgtEl>
                                        <p:attrNameLst>
                                          <p:attrName>style.visibility</p:attrName>
                                        </p:attrNameLst>
                                      </p:cBhvr>
                                      <p:to>
                                        <p:strVal val="visible"/>
                                      </p:to>
                                    </p:set>
                                    <p:anim calcmode="lin" valueType="num">
                                      <p:cBhvr>
                                        <p:cTn id="7" dur="500" fill="hold"/>
                                        <p:tgtEl>
                                          <p:spTgt spid="11290"/>
                                        </p:tgtEl>
                                        <p:attrNameLst>
                                          <p:attrName>ppt_w</p:attrName>
                                        </p:attrNameLst>
                                      </p:cBhvr>
                                      <p:tavLst>
                                        <p:tav tm="0">
                                          <p:val>
                                            <p:fltVal val="0"/>
                                          </p:val>
                                        </p:tav>
                                        <p:tav tm="100000">
                                          <p:val>
                                            <p:strVal val="#ppt_w"/>
                                          </p:val>
                                        </p:tav>
                                      </p:tavLst>
                                    </p:anim>
                                    <p:anim calcmode="lin" valueType="num">
                                      <p:cBhvr>
                                        <p:cTn id="8" dur="500" fill="hold"/>
                                        <p:tgtEl>
                                          <p:spTgt spid="11290"/>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11286"/>
                                        </p:tgtEl>
                                        <p:attrNameLst>
                                          <p:attrName>style.visibility</p:attrName>
                                        </p:attrNameLst>
                                      </p:cBhvr>
                                      <p:to>
                                        <p:strVal val="visible"/>
                                      </p:to>
                                    </p:set>
                                    <p:anim calcmode="lin" valueType="num">
                                      <p:cBhvr>
                                        <p:cTn id="11" dur="500" fill="hold"/>
                                        <p:tgtEl>
                                          <p:spTgt spid="11286"/>
                                        </p:tgtEl>
                                        <p:attrNameLst>
                                          <p:attrName>ppt_w</p:attrName>
                                        </p:attrNameLst>
                                      </p:cBhvr>
                                      <p:tavLst>
                                        <p:tav tm="0">
                                          <p:val>
                                            <p:fltVal val="0"/>
                                          </p:val>
                                        </p:tav>
                                        <p:tav tm="100000">
                                          <p:val>
                                            <p:strVal val="#ppt_w"/>
                                          </p:val>
                                        </p:tav>
                                      </p:tavLst>
                                    </p:anim>
                                    <p:anim calcmode="lin" valueType="num">
                                      <p:cBhvr>
                                        <p:cTn id="12" dur="500" fill="hold"/>
                                        <p:tgtEl>
                                          <p:spTgt spid="11286"/>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11289"/>
                                        </p:tgtEl>
                                        <p:attrNameLst>
                                          <p:attrName>style.visibility</p:attrName>
                                        </p:attrNameLst>
                                      </p:cBhvr>
                                      <p:to>
                                        <p:strVal val="visible"/>
                                      </p:to>
                                    </p:set>
                                    <p:anim calcmode="lin" valueType="num">
                                      <p:cBhvr>
                                        <p:cTn id="17" dur="500" fill="hold"/>
                                        <p:tgtEl>
                                          <p:spTgt spid="11289"/>
                                        </p:tgtEl>
                                        <p:attrNameLst>
                                          <p:attrName>ppt_w</p:attrName>
                                        </p:attrNameLst>
                                      </p:cBhvr>
                                      <p:tavLst>
                                        <p:tav tm="0">
                                          <p:val>
                                            <p:fltVal val="0"/>
                                          </p:val>
                                        </p:tav>
                                        <p:tav tm="100000">
                                          <p:val>
                                            <p:strVal val="#ppt_w"/>
                                          </p:val>
                                        </p:tav>
                                      </p:tavLst>
                                    </p:anim>
                                    <p:anim calcmode="lin" valueType="num">
                                      <p:cBhvr>
                                        <p:cTn id="18" dur="500" fill="hold"/>
                                        <p:tgtEl>
                                          <p:spTgt spid="11289"/>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11285"/>
                                        </p:tgtEl>
                                        <p:attrNameLst>
                                          <p:attrName>style.visibility</p:attrName>
                                        </p:attrNameLst>
                                      </p:cBhvr>
                                      <p:to>
                                        <p:strVal val="visible"/>
                                      </p:to>
                                    </p:set>
                                    <p:anim calcmode="lin" valueType="num">
                                      <p:cBhvr>
                                        <p:cTn id="21" dur="500" fill="hold"/>
                                        <p:tgtEl>
                                          <p:spTgt spid="11285"/>
                                        </p:tgtEl>
                                        <p:attrNameLst>
                                          <p:attrName>ppt_w</p:attrName>
                                        </p:attrNameLst>
                                      </p:cBhvr>
                                      <p:tavLst>
                                        <p:tav tm="0">
                                          <p:val>
                                            <p:fltVal val="0"/>
                                          </p:val>
                                        </p:tav>
                                        <p:tav tm="100000">
                                          <p:val>
                                            <p:strVal val="#ppt_w"/>
                                          </p:val>
                                        </p:tav>
                                      </p:tavLst>
                                    </p:anim>
                                    <p:anim calcmode="lin" valueType="num">
                                      <p:cBhvr>
                                        <p:cTn id="22" dur="500" fill="hold"/>
                                        <p:tgtEl>
                                          <p:spTgt spid="11285"/>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11288"/>
                                        </p:tgtEl>
                                        <p:attrNameLst>
                                          <p:attrName>style.visibility</p:attrName>
                                        </p:attrNameLst>
                                      </p:cBhvr>
                                      <p:to>
                                        <p:strVal val="visible"/>
                                      </p:to>
                                    </p:set>
                                    <p:anim calcmode="lin" valueType="num">
                                      <p:cBhvr>
                                        <p:cTn id="27" dur="500" fill="hold"/>
                                        <p:tgtEl>
                                          <p:spTgt spid="11288"/>
                                        </p:tgtEl>
                                        <p:attrNameLst>
                                          <p:attrName>ppt_w</p:attrName>
                                        </p:attrNameLst>
                                      </p:cBhvr>
                                      <p:tavLst>
                                        <p:tav tm="0">
                                          <p:val>
                                            <p:fltVal val="0"/>
                                          </p:val>
                                        </p:tav>
                                        <p:tav tm="100000">
                                          <p:val>
                                            <p:strVal val="#ppt_w"/>
                                          </p:val>
                                        </p:tav>
                                      </p:tavLst>
                                    </p:anim>
                                    <p:anim calcmode="lin" valueType="num">
                                      <p:cBhvr>
                                        <p:cTn id="28" dur="500" fill="hold"/>
                                        <p:tgtEl>
                                          <p:spTgt spid="11288"/>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11287"/>
                                        </p:tgtEl>
                                        <p:attrNameLst>
                                          <p:attrName>style.visibility</p:attrName>
                                        </p:attrNameLst>
                                      </p:cBhvr>
                                      <p:to>
                                        <p:strVal val="visible"/>
                                      </p:to>
                                    </p:set>
                                    <p:anim calcmode="lin" valueType="num">
                                      <p:cBhvr>
                                        <p:cTn id="31" dur="500" fill="hold"/>
                                        <p:tgtEl>
                                          <p:spTgt spid="11287"/>
                                        </p:tgtEl>
                                        <p:attrNameLst>
                                          <p:attrName>ppt_w</p:attrName>
                                        </p:attrNameLst>
                                      </p:cBhvr>
                                      <p:tavLst>
                                        <p:tav tm="0">
                                          <p:val>
                                            <p:fltVal val="0"/>
                                          </p:val>
                                        </p:tav>
                                        <p:tav tm="100000">
                                          <p:val>
                                            <p:strVal val="#ppt_w"/>
                                          </p:val>
                                        </p:tav>
                                      </p:tavLst>
                                    </p:anim>
                                    <p:anim calcmode="lin" valueType="num">
                                      <p:cBhvr>
                                        <p:cTn id="32" dur="500" fill="hold"/>
                                        <p:tgtEl>
                                          <p:spTgt spid="1128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5" grpId="0"/>
      <p:bldP spid="11286" grpId="0"/>
      <p:bldP spid="11287" grpId="0"/>
      <p:bldP spid="11288" grpId="0"/>
      <p:bldP spid="11289" grpId="0"/>
      <p:bldP spid="1129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2289"/>
          <p:cNvSpPr>
            <a:spLocks noGrp="1"/>
          </p:cNvSpPr>
          <p:nvPr>
            <p:ph type="title"/>
          </p:nvPr>
        </p:nvSpPr>
        <p:spPr/>
        <p:txBody>
          <a:bodyPr anchor="ctr"/>
          <a:lstStyle/>
          <a:p>
            <a:pPr algn="ctr"/>
            <a:r>
              <a:rPr lang="zh-CN" altLang="en-US" sz="2800" b="1" dirty="0">
                <a:latin typeface="+mn-lt"/>
                <a:ea typeface="+mn-ea"/>
                <a:cs typeface="+mn-ea"/>
                <a:sym typeface="+mn-lt"/>
              </a:rPr>
              <a:t>测量注意事项</a:t>
            </a:r>
            <a:endParaRPr lang="zh-CN" altLang="en-US" sz="2800" b="1" dirty="0">
              <a:latin typeface="+mn-lt"/>
              <a:ea typeface="+mn-ea"/>
              <a:cs typeface="+mn-ea"/>
              <a:sym typeface="+mn-lt"/>
            </a:endParaRPr>
          </a:p>
        </p:txBody>
      </p:sp>
      <p:sp>
        <p:nvSpPr>
          <p:cNvPr id="12291" name="圆角矩形 12290"/>
          <p:cNvSpPr/>
          <p:nvPr/>
        </p:nvSpPr>
        <p:spPr>
          <a:xfrm>
            <a:off x="6013450" y="3429000"/>
            <a:ext cx="2559050" cy="417513"/>
          </a:xfrm>
          <a:prstGeom prst="roundRect">
            <a:avLst>
              <a:gd name="adj" fmla="val 16667"/>
            </a:avLst>
          </a:prstGeom>
          <a:gradFill rotWithShape="1">
            <a:gsLst>
              <a:gs pos="0">
                <a:srgbClr val="DDDDDD"/>
              </a:gs>
              <a:gs pos="100000">
                <a:schemeClr val="bg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2292" name="圆角矩形 12291"/>
          <p:cNvSpPr/>
          <p:nvPr/>
        </p:nvSpPr>
        <p:spPr>
          <a:xfrm>
            <a:off x="3348038" y="3429000"/>
            <a:ext cx="2559050" cy="417513"/>
          </a:xfrm>
          <a:prstGeom prst="roundRect">
            <a:avLst>
              <a:gd name="adj" fmla="val 16667"/>
            </a:avLst>
          </a:prstGeom>
          <a:gradFill rotWithShape="1">
            <a:gsLst>
              <a:gs pos="0">
                <a:srgbClr val="DDDDDD"/>
              </a:gs>
              <a:gs pos="100000">
                <a:schemeClr val="bg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2293" name="圆角矩形 12292"/>
          <p:cNvSpPr/>
          <p:nvPr/>
        </p:nvSpPr>
        <p:spPr>
          <a:xfrm>
            <a:off x="3276600" y="3860800"/>
            <a:ext cx="2663825" cy="3024188"/>
          </a:xfrm>
          <a:prstGeom prst="roundRect">
            <a:avLst>
              <a:gd name="adj" fmla="val 8745"/>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eaLnBrk="1" hangingPunct="1">
              <a:lnSpc>
                <a:spcPct val="120000"/>
              </a:lnSpc>
            </a:pPr>
            <a:r>
              <a:rPr lang="zh-CN" altLang="en-US" sz="1600" i="0" dirty="0">
                <a:latin typeface="+mn-lt"/>
                <a:ea typeface="+mn-ea"/>
                <a:cs typeface="+mn-ea"/>
                <a:sym typeface="+mn-lt"/>
              </a:rPr>
              <a:t>在测量湿球温度时，要在湿球温度计的感温部分裹上一层湿纱布条，纱布条要覆盖湿球温度计的整个感温球体。测量时由其自然蒸发(不能人为强迫通风)，每10 min读记测量数值。应注意保持纱布条清洁、湿润，再次使用前要清洗干净。</a:t>
            </a:r>
            <a:endParaRPr lang="zh-CN" altLang="en-US" dirty="0">
              <a:latin typeface="+mn-lt"/>
              <a:ea typeface="+mn-ea"/>
              <a:cs typeface="+mn-ea"/>
              <a:sym typeface="+mn-lt"/>
            </a:endParaRPr>
          </a:p>
        </p:txBody>
      </p:sp>
      <p:sp>
        <p:nvSpPr>
          <p:cNvPr id="12294" name="圆角矩形 12293"/>
          <p:cNvSpPr/>
          <p:nvPr/>
        </p:nvSpPr>
        <p:spPr>
          <a:xfrm>
            <a:off x="6013450" y="3860800"/>
            <a:ext cx="2619375" cy="1990725"/>
          </a:xfrm>
          <a:prstGeom prst="roundRect">
            <a:avLst>
              <a:gd name="adj" fmla="val 8745"/>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algn="ctr" eaLnBrk="1" hangingPunct="1">
              <a:lnSpc>
                <a:spcPct val="120000"/>
              </a:lnSpc>
            </a:pPr>
            <a:r>
              <a:rPr lang="zh-CN" altLang="en-US" i="0" dirty="0">
                <a:latin typeface="+mn-lt"/>
                <a:ea typeface="+mn-ea"/>
                <a:cs typeface="+mn-ea"/>
                <a:sym typeface="+mn-lt"/>
              </a:rPr>
              <a:t> 黑球温度计达到稳定状态时，需要的时间较长，所以黑球温度计至少放置 10 min读记</a:t>
            </a:r>
            <a:endParaRPr lang="zh-CN" altLang="en-US" i="0" dirty="0">
              <a:latin typeface="+mn-lt"/>
              <a:ea typeface="+mn-ea"/>
              <a:cs typeface="+mn-ea"/>
              <a:sym typeface="+mn-lt"/>
            </a:endParaRPr>
          </a:p>
          <a:p>
            <a:pPr lvl="0" algn="ctr" eaLnBrk="1" hangingPunct="1">
              <a:lnSpc>
                <a:spcPct val="120000"/>
              </a:lnSpc>
            </a:pPr>
            <a:r>
              <a:rPr lang="zh-CN" altLang="en-US" i="0" dirty="0">
                <a:latin typeface="+mn-lt"/>
                <a:ea typeface="+mn-ea"/>
                <a:cs typeface="+mn-ea"/>
                <a:sym typeface="+mn-lt"/>
              </a:rPr>
              <a:t>测量数值。</a:t>
            </a:r>
            <a:endParaRPr lang="zh-CN" altLang="en-US" dirty="0">
              <a:latin typeface="+mn-lt"/>
              <a:ea typeface="+mn-ea"/>
              <a:cs typeface="+mn-ea"/>
              <a:sym typeface="+mn-lt"/>
            </a:endParaRPr>
          </a:p>
        </p:txBody>
      </p:sp>
      <p:sp>
        <p:nvSpPr>
          <p:cNvPr id="12295" name="圆角矩形 12294"/>
          <p:cNvSpPr/>
          <p:nvPr/>
        </p:nvSpPr>
        <p:spPr>
          <a:xfrm rot="10800000">
            <a:off x="2728913" y="1725613"/>
            <a:ext cx="5688012" cy="836612"/>
          </a:xfrm>
          <a:prstGeom prst="roundRect">
            <a:avLst>
              <a:gd name="adj" fmla="val 10250"/>
            </a:avLst>
          </a:prstGeom>
          <a:gradFill rotWithShape="1">
            <a:gsLst>
              <a:gs pos="0">
                <a:schemeClr val="bg2"/>
              </a:gs>
              <a:gs pos="100000">
                <a:srgbClr val="DDDDDD"/>
              </a:gs>
            </a:gsLst>
            <a:lin ang="2700000" scaled="1"/>
            <a:tileRect/>
          </a:gradFill>
          <a:ln w="9525">
            <a:noFill/>
          </a:ln>
        </p:spPr>
        <p:txBody>
          <a:bodyPr rot="10800000" wrap="none" anchor="ctr"/>
          <a:lstStyle/>
          <a:p>
            <a:pPr lvl="0" algn="ctr" eaLnBrk="1" hangingPunct="1">
              <a:lnSpc>
                <a:spcPct val="120000"/>
              </a:lnSpc>
            </a:pPr>
            <a:r>
              <a:rPr lang="zh-CN" altLang="en-US" sz="3600" i="0" dirty="0">
                <a:latin typeface="+mn-lt"/>
                <a:ea typeface="+mn-ea"/>
                <a:cs typeface="+mn-ea"/>
                <a:sym typeface="+mn-lt"/>
              </a:rPr>
              <a:t>注意事项</a:t>
            </a:r>
            <a:endParaRPr lang="zh-CN" altLang="en-US" dirty="0">
              <a:latin typeface="+mn-lt"/>
              <a:ea typeface="+mn-ea"/>
              <a:cs typeface="+mn-ea"/>
              <a:sym typeface="+mn-lt"/>
            </a:endParaRPr>
          </a:p>
        </p:txBody>
      </p:sp>
      <p:sp>
        <p:nvSpPr>
          <p:cNvPr id="12296" name="圆角矩形 12295"/>
          <p:cNvSpPr/>
          <p:nvPr/>
        </p:nvSpPr>
        <p:spPr>
          <a:xfrm>
            <a:off x="684213" y="3429000"/>
            <a:ext cx="2559050" cy="417513"/>
          </a:xfrm>
          <a:prstGeom prst="roundRect">
            <a:avLst>
              <a:gd name="adj" fmla="val 16667"/>
            </a:avLst>
          </a:prstGeom>
          <a:gradFill rotWithShape="1">
            <a:gsLst>
              <a:gs pos="0">
                <a:srgbClr val="DDDDDD"/>
              </a:gs>
              <a:gs pos="100000">
                <a:schemeClr val="bg2"/>
              </a:gs>
            </a:gsLst>
            <a:lin ang="2700000" scaled="1"/>
            <a:tileRect/>
          </a:gradFill>
          <a:ln w="9525" cap="flat" cmpd="sng">
            <a:solidFill>
              <a:schemeClr val="bg2"/>
            </a:solidFill>
            <a:prstDash val="solid"/>
            <a:headEnd type="none" w="med" len="med"/>
            <a:tailEnd type="none" w="med" len="med"/>
          </a:ln>
        </p:spPr>
        <p:txBody>
          <a:bodyPr/>
          <a:lstStyle/>
          <a:p>
            <a:endParaRPr lang="zh-CN" altLang="en-US">
              <a:latin typeface="+mn-lt"/>
              <a:ea typeface="+mn-ea"/>
              <a:cs typeface="+mn-ea"/>
              <a:sym typeface="+mn-lt"/>
            </a:endParaRPr>
          </a:p>
        </p:txBody>
      </p:sp>
      <p:grpSp>
        <p:nvGrpSpPr>
          <p:cNvPr id="12297" name="组合 12296"/>
          <p:cNvGrpSpPr/>
          <p:nvPr/>
        </p:nvGrpSpPr>
        <p:grpSpPr>
          <a:xfrm>
            <a:off x="784225" y="3165475"/>
            <a:ext cx="609600" cy="595313"/>
            <a:chOff x="0" y="0"/>
            <a:chExt cx="1042" cy="1019"/>
          </a:xfrm>
        </p:grpSpPr>
        <p:grpSp>
          <p:nvGrpSpPr>
            <p:cNvPr id="12298" name="组合 12297"/>
            <p:cNvGrpSpPr/>
            <p:nvPr/>
          </p:nvGrpSpPr>
          <p:grpSpPr>
            <a:xfrm>
              <a:off x="0" y="0"/>
              <a:ext cx="1042" cy="1019"/>
              <a:chOff x="0" y="0"/>
              <a:chExt cx="1042" cy="1019"/>
            </a:xfrm>
          </p:grpSpPr>
          <p:pic>
            <p:nvPicPr>
              <p:cNvPr id="12299" name="图片 12298"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2300" name="椭圆 12299"/>
              <p:cNvSpPr/>
              <p:nvPr/>
            </p:nvSpPr>
            <p:spPr>
              <a:xfrm>
                <a:off x="0" y="0"/>
                <a:ext cx="1035" cy="1019"/>
              </a:xfrm>
              <a:prstGeom prst="ellipse">
                <a:avLst/>
              </a:prstGeom>
              <a:gradFill rotWithShape="1">
                <a:gsLst>
                  <a:gs pos="0">
                    <a:srgbClr val="FF9900"/>
                  </a:gs>
                  <a:gs pos="100000">
                    <a:srgbClr val="990000"/>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2301" name="图片 12300"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2302" name="矩形 12301"/>
          <p:cNvSpPr/>
          <p:nvPr/>
        </p:nvSpPr>
        <p:spPr>
          <a:xfrm>
            <a:off x="992188" y="3325813"/>
            <a:ext cx="138112" cy="239712"/>
          </a:xfrm>
          <a:prstGeom prst="rect">
            <a:avLst/>
          </a:prstGeom>
        </p:spPr>
        <p:txBody>
          <a:bodyPr wrap="none" fromWordArt="1">
            <a:prstTxWarp prst="textPlain">
              <a:avLst>
                <a:gd name="adj" fmla="val 50000"/>
              </a:avLst>
            </a:prstTxWarp>
            <a:normAutofit fontScale="47500" lnSpcReduction="20000"/>
          </a:bodyPr>
          <a:lstStyle/>
          <a:p>
            <a:pPr algn="ctr" eaLnBrk="0" hangingPunct="0"/>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1</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sp>
        <p:nvSpPr>
          <p:cNvPr id="12303" name="椭圆 12302"/>
          <p:cNvSpPr/>
          <p:nvPr/>
        </p:nvSpPr>
        <p:spPr>
          <a:xfrm>
            <a:off x="704850" y="3786188"/>
            <a:ext cx="747713" cy="203200"/>
          </a:xfrm>
          <a:prstGeom prst="ellipse">
            <a:avLst/>
          </a:prstGeom>
          <a:gradFill rotWithShape="1">
            <a:gsLst>
              <a:gs pos="0">
                <a:srgbClr val="990000">
                  <a:alpha val="20000"/>
                </a:srgbClr>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2304" name="圆角矩形 12303"/>
          <p:cNvSpPr/>
          <p:nvPr/>
        </p:nvSpPr>
        <p:spPr>
          <a:xfrm>
            <a:off x="612775" y="3860800"/>
            <a:ext cx="2663825" cy="2089150"/>
          </a:xfrm>
          <a:prstGeom prst="roundRect">
            <a:avLst>
              <a:gd name="adj" fmla="val 8745"/>
            </a:avLst>
          </a:prstGeom>
          <a:gradFill rotWithShape="1">
            <a:gsLst>
              <a:gs pos="0">
                <a:schemeClr val="bg1"/>
              </a:gs>
              <a:gs pos="100000">
                <a:schemeClr val="bg2"/>
              </a:gs>
            </a:gsLst>
            <a:lin ang="2700000" scaled="1"/>
            <a:tileRect/>
          </a:gradFill>
          <a:ln w="9525" cap="flat" cmpd="sng">
            <a:solidFill>
              <a:schemeClr val="bg2"/>
            </a:solidFill>
            <a:prstDash val="solid"/>
            <a:headEnd type="none" w="med" len="med"/>
            <a:tailEnd type="none" w="med" len="med"/>
          </a:ln>
        </p:spPr>
        <p:txBody>
          <a:bodyPr anchor="ctr"/>
          <a:lstStyle/>
          <a:p>
            <a:pPr lvl="0" algn="ctr" eaLnBrk="1" hangingPunct="1">
              <a:lnSpc>
                <a:spcPct val="120000"/>
              </a:lnSpc>
            </a:pPr>
            <a:r>
              <a:rPr lang="zh-CN" altLang="en-US" i="0" dirty="0">
                <a:latin typeface="+mn-lt"/>
                <a:ea typeface="+mn-ea"/>
                <a:cs typeface="+mn-ea"/>
                <a:sym typeface="+mn-lt"/>
              </a:rPr>
              <a:t>干球、湿球和黑球温度测量时应采用三角支架将三个温度计悬挂起来，以便使环境空气不受限制流经球体感温部。</a:t>
            </a:r>
            <a:endParaRPr lang="zh-CN" altLang="en-US" dirty="0">
              <a:latin typeface="+mn-lt"/>
              <a:ea typeface="+mn-ea"/>
              <a:cs typeface="+mn-ea"/>
              <a:sym typeface="+mn-lt"/>
            </a:endParaRPr>
          </a:p>
        </p:txBody>
      </p:sp>
      <p:sp>
        <p:nvSpPr>
          <p:cNvPr id="12305" name="矩形 12304"/>
          <p:cNvSpPr/>
          <p:nvPr/>
        </p:nvSpPr>
        <p:spPr>
          <a:xfrm>
            <a:off x="1619250" y="3502025"/>
            <a:ext cx="844550" cy="333375"/>
          </a:xfrm>
          <a:prstGeom prst="rect">
            <a:avLst/>
          </a:prstGeom>
        </p:spPr>
        <p:txBody>
          <a:bodyPr wrap="none" fromWordArt="1">
            <a:prstTxWarp prst="textPlain">
              <a:avLst>
                <a:gd name="adj" fmla="val 50000"/>
              </a:avLst>
            </a:prstTxWarp>
            <a:normAutofit fontScale="77500" lnSpcReduction="20000"/>
          </a:bodyPr>
          <a:lstStyle/>
          <a:p>
            <a:pPr algn="ctr" eaLnBrk="0" hangingPunct="0"/>
            <a:r>
              <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rPr>
              <a:t>三球</a:t>
            </a:r>
            <a:endPar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endParaRPr>
          </a:p>
        </p:txBody>
      </p:sp>
      <p:sp>
        <p:nvSpPr>
          <p:cNvPr id="12306" name="矩形 12305"/>
          <p:cNvSpPr/>
          <p:nvPr/>
        </p:nvSpPr>
        <p:spPr>
          <a:xfrm>
            <a:off x="4284663" y="3429000"/>
            <a:ext cx="719137" cy="360363"/>
          </a:xfrm>
          <a:prstGeom prst="rect">
            <a:avLst/>
          </a:prstGeom>
        </p:spPr>
        <p:txBody>
          <a:bodyPr wrap="none" fromWordArt="1">
            <a:prstTxWarp prst="textPlain">
              <a:avLst>
                <a:gd name="adj" fmla="val 50000"/>
              </a:avLst>
            </a:prstTxWarp>
            <a:normAutofit fontScale="92500" lnSpcReduction="20000"/>
          </a:bodyPr>
          <a:lstStyle/>
          <a:p>
            <a:pPr algn="ctr" eaLnBrk="0" hangingPunct="0"/>
            <a:r>
              <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rPr>
              <a:t>湿球</a:t>
            </a:r>
            <a:endPar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endParaRPr>
          </a:p>
        </p:txBody>
      </p:sp>
      <p:sp>
        <p:nvSpPr>
          <p:cNvPr id="12307" name="矩形 12306"/>
          <p:cNvSpPr/>
          <p:nvPr/>
        </p:nvSpPr>
        <p:spPr>
          <a:xfrm>
            <a:off x="6948488" y="3502025"/>
            <a:ext cx="936625" cy="358775"/>
          </a:xfrm>
          <a:prstGeom prst="rect">
            <a:avLst/>
          </a:prstGeom>
        </p:spPr>
        <p:txBody>
          <a:bodyPr wrap="none" fromWordArt="1">
            <a:prstTxWarp prst="textPlain">
              <a:avLst>
                <a:gd name="adj" fmla="val 50000"/>
              </a:avLst>
            </a:prstTxWarp>
            <a:normAutofit fontScale="85000" lnSpcReduction="20000"/>
          </a:bodyPr>
          <a:lstStyle/>
          <a:p>
            <a:pPr algn="ctr" eaLnBrk="0" hangingPunct="0"/>
            <a:r>
              <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rPr>
              <a:t>黑球</a:t>
            </a:r>
            <a:endParaRPr lang="zh-CN" altLang="en-US" sz="2400">
              <a:ln w="9525" cap="flat" cmpd="sng">
                <a:solidFill>
                  <a:srgbClr val="4D4D4D"/>
                </a:solidFill>
                <a:prstDash val="solid"/>
                <a:headEnd type="none" w="med" len="med"/>
                <a:tailEnd type="none" w="med" len="med"/>
              </a:ln>
              <a:solidFill>
                <a:srgbClr val="4D4D4D"/>
              </a:solidFill>
              <a:latin typeface="+mn-lt"/>
              <a:ea typeface="+mn-ea"/>
              <a:cs typeface="+mn-ea"/>
              <a:sym typeface="+mn-lt"/>
            </a:endParaRPr>
          </a:p>
        </p:txBody>
      </p:sp>
      <p:sp>
        <p:nvSpPr>
          <p:cNvPr id="12308" name="圆角矩形 12307"/>
          <p:cNvSpPr/>
          <p:nvPr/>
        </p:nvSpPr>
        <p:spPr>
          <a:xfrm rot="10800000">
            <a:off x="798513" y="1725613"/>
            <a:ext cx="1930400" cy="836612"/>
          </a:xfrm>
          <a:prstGeom prst="roundRect">
            <a:avLst>
              <a:gd name="adj" fmla="val 12144"/>
            </a:avLst>
          </a:prstGeom>
          <a:gradFill rotWithShape="1">
            <a:gsLst>
              <a:gs pos="0">
                <a:schemeClr val="accent1"/>
              </a:gs>
              <a:gs pos="100000">
                <a:schemeClr val="accent2"/>
              </a:gs>
            </a:gsLst>
            <a:lin ang="2700000" scaled="1"/>
            <a:tileRect/>
          </a:gradFill>
          <a:ln w="9525">
            <a:noFill/>
          </a:ln>
        </p:spPr>
        <p:txBody>
          <a:bodyPr rot="10800000" wrap="none" anchor="ctr"/>
          <a:lstStyle/>
          <a:p>
            <a:pPr lvl="0" algn="ctr" eaLnBrk="1" hangingPunct="1"/>
            <a:endParaRPr lang="zh-CN" altLang="en-US" dirty="0">
              <a:latin typeface="+mn-lt"/>
              <a:ea typeface="+mn-ea"/>
              <a:cs typeface="+mn-ea"/>
              <a:sym typeface="+mn-lt"/>
            </a:endParaRPr>
          </a:p>
        </p:txBody>
      </p:sp>
      <p:cxnSp>
        <p:nvCxnSpPr>
          <p:cNvPr id="12309" name="肘形连接符 12308"/>
          <p:cNvCxnSpPr>
            <a:stCxn id="12308" idx="0"/>
            <a:endCxn id="12301" idx="0"/>
          </p:cNvCxnSpPr>
          <p:nvPr/>
        </p:nvCxnSpPr>
        <p:spPr>
          <a:xfrm rot="5400000">
            <a:off x="1120775" y="2528888"/>
            <a:ext cx="608013" cy="677862"/>
          </a:xfrm>
          <a:prstGeom prst="bentConnector3">
            <a:avLst>
              <a:gd name="adj1" fmla="val 49606"/>
            </a:avLst>
          </a:prstGeom>
          <a:ln w="19050" cap="flat" cmpd="sng">
            <a:solidFill>
              <a:schemeClr val="hlink"/>
            </a:solidFill>
            <a:prstDash val="solid"/>
            <a:miter/>
            <a:headEnd type="none" w="med" len="med"/>
            <a:tailEnd type="triangle" w="med" len="med"/>
          </a:ln>
        </p:spPr>
      </p:cxnSp>
      <p:grpSp>
        <p:nvGrpSpPr>
          <p:cNvPr id="12310" name="组合 12309"/>
          <p:cNvGrpSpPr/>
          <p:nvPr/>
        </p:nvGrpSpPr>
        <p:grpSpPr>
          <a:xfrm>
            <a:off x="3473450" y="3165475"/>
            <a:ext cx="609600" cy="595313"/>
            <a:chOff x="0" y="0"/>
            <a:chExt cx="1042" cy="1019"/>
          </a:xfrm>
        </p:grpSpPr>
        <p:grpSp>
          <p:nvGrpSpPr>
            <p:cNvPr id="12311" name="组合 12310"/>
            <p:cNvGrpSpPr/>
            <p:nvPr/>
          </p:nvGrpSpPr>
          <p:grpSpPr>
            <a:xfrm>
              <a:off x="0" y="0"/>
              <a:ext cx="1042" cy="1019"/>
              <a:chOff x="0" y="0"/>
              <a:chExt cx="1042" cy="1019"/>
            </a:xfrm>
          </p:grpSpPr>
          <p:pic>
            <p:nvPicPr>
              <p:cNvPr id="12312" name="图片 12311"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2313" name="椭圆 12312"/>
              <p:cNvSpPr/>
              <p:nvPr/>
            </p:nvSpPr>
            <p:spPr>
              <a:xfrm>
                <a:off x="0" y="0"/>
                <a:ext cx="1035" cy="1019"/>
              </a:xfrm>
              <a:prstGeom prst="ellipse">
                <a:avLst/>
              </a:prstGeom>
              <a:gradFill rotWithShape="1">
                <a:gsLst>
                  <a:gs pos="0">
                    <a:srgbClr val="FF9900"/>
                  </a:gs>
                  <a:gs pos="100000">
                    <a:srgbClr val="990000"/>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2314" name="图片 12313"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2315" name="矩形 12314"/>
          <p:cNvSpPr/>
          <p:nvPr/>
        </p:nvSpPr>
        <p:spPr>
          <a:xfrm>
            <a:off x="3678238" y="3325813"/>
            <a:ext cx="212725" cy="239712"/>
          </a:xfrm>
          <a:prstGeom prst="rect">
            <a:avLst/>
          </a:prstGeom>
        </p:spPr>
        <p:txBody>
          <a:bodyPr wrap="none" fromWordArt="1">
            <a:prstTxWarp prst="textPlain">
              <a:avLst>
                <a:gd name="adj" fmla="val 50000"/>
              </a:avLst>
            </a:prstTxWarp>
            <a:normAutofit fontScale="47500" lnSpcReduction="20000"/>
          </a:bodyPr>
          <a:lstStyle/>
          <a:p>
            <a:pPr algn="ctr" eaLnBrk="0" hangingPunct="0"/>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2</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grpSp>
        <p:nvGrpSpPr>
          <p:cNvPr id="12316" name="组合 12315"/>
          <p:cNvGrpSpPr/>
          <p:nvPr/>
        </p:nvGrpSpPr>
        <p:grpSpPr>
          <a:xfrm>
            <a:off x="6178550" y="3165475"/>
            <a:ext cx="609600" cy="595313"/>
            <a:chOff x="0" y="0"/>
            <a:chExt cx="1042" cy="1019"/>
          </a:xfrm>
        </p:grpSpPr>
        <p:grpSp>
          <p:nvGrpSpPr>
            <p:cNvPr id="12317" name="组合 12316"/>
            <p:cNvGrpSpPr/>
            <p:nvPr/>
          </p:nvGrpSpPr>
          <p:grpSpPr>
            <a:xfrm>
              <a:off x="0" y="0"/>
              <a:ext cx="1042" cy="1019"/>
              <a:chOff x="0" y="0"/>
              <a:chExt cx="1042" cy="1019"/>
            </a:xfrm>
          </p:grpSpPr>
          <p:pic>
            <p:nvPicPr>
              <p:cNvPr id="12318" name="图片 12317"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2319" name="椭圆 12318"/>
              <p:cNvSpPr/>
              <p:nvPr/>
            </p:nvSpPr>
            <p:spPr>
              <a:xfrm>
                <a:off x="0" y="0"/>
                <a:ext cx="1035" cy="1019"/>
              </a:xfrm>
              <a:prstGeom prst="ellipse">
                <a:avLst/>
              </a:prstGeom>
              <a:gradFill rotWithShape="1">
                <a:gsLst>
                  <a:gs pos="0">
                    <a:srgbClr val="FF9900"/>
                  </a:gs>
                  <a:gs pos="100000">
                    <a:srgbClr val="990000"/>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2320" name="图片 12319"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2321" name="矩形 12320"/>
          <p:cNvSpPr/>
          <p:nvPr/>
        </p:nvSpPr>
        <p:spPr>
          <a:xfrm>
            <a:off x="6370638" y="3325813"/>
            <a:ext cx="225425" cy="239712"/>
          </a:xfrm>
          <a:prstGeom prst="rect">
            <a:avLst/>
          </a:prstGeom>
        </p:spPr>
        <p:txBody>
          <a:bodyPr wrap="none" fromWordArt="1">
            <a:prstTxWarp prst="textPlain">
              <a:avLst>
                <a:gd name="adj" fmla="val 50000"/>
              </a:avLst>
            </a:prstTxWarp>
            <a:normAutofit fontScale="47500" lnSpcReduction="20000"/>
          </a:bodyPr>
          <a:lstStyle/>
          <a:p>
            <a:pPr algn="ctr" eaLnBrk="0" hangingPunct="0"/>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3</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cxnSp>
        <p:nvCxnSpPr>
          <p:cNvPr id="12322" name="肘形连接符 12321"/>
          <p:cNvCxnSpPr>
            <a:stCxn id="12308" idx="0"/>
            <a:endCxn id="12314" idx="0"/>
          </p:cNvCxnSpPr>
          <p:nvPr/>
        </p:nvCxnSpPr>
        <p:spPr>
          <a:xfrm rot="-5400000" flipH="1">
            <a:off x="2465388" y="1862138"/>
            <a:ext cx="608012" cy="2011362"/>
          </a:xfrm>
          <a:prstGeom prst="bentConnector3">
            <a:avLst>
              <a:gd name="adj1" fmla="val 49606"/>
            </a:avLst>
          </a:prstGeom>
          <a:ln w="19050" cap="flat" cmpd="sng">
            <a:solidFill>
              <a:schemeClr val="hlink"/>
            </a:solidFill>
            <a:prstDash val="solid"/>
            <a:miter/>
            <a:headEnd type="none" w="med" len="med"/>
            <a:tailEnd type="triangle" w="med" len="med"/>
          </a:ln>
        </p:spPr>
      </p:cxnSp>
      <p:cxnSp>
        <p:nvCxnSpPr>
          <p:cNvPr id="12323" name="肘形连接符 12322"/>
          <p:cNvCxnSpPr>
            <a:stCxn id="12308" idx="0"/>
            <a:endCxn id="12320" idx="0"/>
          </p:cNvCxnSpPr>
          <p:nvPr/>
        </p:nvCxnSpPr>
        <p:spPr>
          <a:xfrm rot="-5400000" flipH="1">
            <a:off x="3817938" y="509588"/>
            <a:ext cx="608012" cy="4716462"/>
          </a:xfrm>
          <a:prstGeom prst="bentConnector3">
            <a:avLst>
              <a:gd name="adj1" fmla="val 49606"/>
            </a:avLst>
          </a:prstGeom>
          <a:ln w="19050" cap="flat" cmpd="sng">
            <a:solidFill>
              <a:schemeClr val="hlink"/>
            </a:solidFill>
            <a:prstDash val="solid"/>
            <a:miter/>
            <a:headEnd type="none" w="med" len="med"/>
            <a:tailEnd type="triangle" w="med" len="med"/>
          </a:ln>
        </p:spPr>
      </p:cxnSp>
      <p:sp>
        <p:nvSpPr>
          <p:cNvPr id="12324" name="矩形 12323"/>
          <p:cNvSpPr/>
          <p:nvPr/>
        </p:nvSpPr>
        <p:spPr>
          <a:xfrm>
            <a:off x="1044575" y="1917700"/>
            <a:ext cx="1295400" cy="404813"/>
          </a:xfrm>
          <a:prstGeom prst="rect">
            <a:avLst/>
          </a:prstGeom>
        </p:spPr>
        <p:txBody>
          <a:bodyPr wrap="none" fromWordArt="1">
            <a:prstTxWarp prst="textPlain">
              <a:avLst>
                <a:gd name="adj" fmla="val 50000"/>
              </a:avLst>
            </a:prstTxWarp>
            <a:normAutofit fontScale="85000" lnSpcReduction="20000"/>
          </a:bodyPr>
          <a:lstStyle/>
          <a:p>
            <a:pPr algn="ctr" eaLnBrk="0" hangingPunct="0"/>
            <a:r>
              <a:rPr lang="zh-CN" altLang="en-US" sz="2800">
                <a:ln w="9525" cap="flat" cmpd="sng">
                  <a:solidFill>
                    <a:srgbClr val="000000"/>
                  </a:solidFill>
                  <a:prstDash val="solid"/>
                  <a:headEnd type="none" w="med" len="med"/>
                  <a:tailEnd type="none" w="med" len="med"/>
                </a:ln>
                <a:solidFill>
                  <a:srgbClr val="FFFFFF"/>
                </a:solidFill>
                <a:latin typeface="+mn-lt"/>
                <a:ea typeface="+mn-ea"/>
                <a:cs typeface="+mn-ea"/>
                <a:sym typeface="+mn-lt"/>
              </a:rPr>
              <a:t>测量</a:t>
            </a:r>
            <a:endParaRPr lang="zh-CN" altLang="en-US" sz="2800">
              <a:ln w="9525" cap="flat" cmpd="sng">
                <a:solidFill>
                  <a:srgbClr val="000000"/>
                </a:solidFill>
                <a:prstDash val="solid"/>
                <a:headEnd type="none" w="med" len="med"/>
                <a:tailEnd type="none" w="med" len="med"/>
              </a:ln>
              <a:solidFill>
                <a:srgbClr val="FFFFFF"/>
              </a:solidFill>
              <a:latin typeface="+mn-lt"/>
              <a:ea typeface="+mn-ea"/>
              <a:cs typeface="+mn-ea"/>
              <a:sym typeface="+mn-lt"/>
            </a:endParaRPr>
          </a:p>
        </p:txBody>
      </p:sp>
      <p:sp>
        <p:nvSpPr>
          <p:cNvPr id="12325" name="椭圆 12324"/>
          <p:cNvSpPr/>
          <p:nvPr/>
        </p:nvSpPr>
        <p:spPr>
          <a:xfrm>
            <a:off x="3448050" y="3786188"/>
            <a:ext cx="747713" cy="203200"/>
          </a:xfrm>
          <a:prstGeom prst="ellipse">
            <a:avLst/>
          </a:prstGeom>
          <a:gradFill rotWithShape="1">
            <a:gsLst>
              <a:gs pos="0">
                <a:srgbClr val="990000">
                  <a:alpha val="20000"/>
                </a:srgbClr>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2326" name="椭圆 12325"/>
          <p:cNvSpPr/>
          <p:nvPr/>
        </p:nvSpPr>
        <p:spPr>
          <a:xfrm>
            <a:off x="6113463" y="3786188"/>
            <a:ext cx="747712" cy="203200"/>
          </a:xfrm>
          <a:prstGeom prst="ellipse">
            <a:avLst/>
          </a:prstGeom>
          <a:gradFill rotWithShape="1">
            <a:gsLst>
              <a:gs pos="0">
                <a:srgbClr val="990000">
                  <a:alpha val="20000"/>
                </a:srgbClr>
              </a:gs>
              <a:gs pos="100000">
                <a:schemeClr val="bg1">
                  <a:alpha val="0"/>
                </a:scheme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fade">
                                      <p:cBhvr>
                                        <p:cTn id="7" dur="1000"/>
                                        <p:tgtEl>
                                          <p:spTgt spid="12296"/>
                                        </p:tgtEl>
                                      </p:cBhvr>
                                    </p:animEffect>
                                    <p:anim calcmode="lin" valueType="num">
                                      <p:cBhvr>
                                        <p:cTn id="8" dur="1000" fill="hold"/>
                                        <p:tgtEl>
                                          <p:spTgt spid="12296"/>
                                        </p:tgtEl>
                                        <p:attrNameLst>
                                          <p:attrName>ppt_x</p:attrName>
                                        </p:attrNameLst>
                                      </p:cBhvr>
                                      <p:tavLst>
                                        <p:tav tm="0">
                                          <p:val>
                                            <p:strVal val="#ppt_x"/>
                                          </p:val>
                                        </p:tav>
                                        <p:tav tm="100000">
                                          <p:val>
                                            <p:strVal val="#ppt_x"/>
                                          </p:val>
                                        </p:tav>
                                      </p:tavLst>
                                    </p:anim>
                                    <p:anim calcmode="lin" valueType="num">
                                      <p:cBhvr>
                                        <p:cTn id="9" dur="1000" fill="hold"/>
                                        <p:tgtEl>
                                          <p:spTgt spid="12296"/>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305"/>
                                        </p:tgtEl>
                                        <p:attrNameLst>
                                          <p:attrName>style.visibility</p:attrName>
                                        </p:attrNameLst>
                                      </p:cBhvr>
                                      <p:to>
                                        <p:strVal val="visible"/>
                                      </p:to>
                                    </p:set>
                                    <p:animEffect transition="in" filter="fade">
                                      <p:cBhvr>
                                        <p:cTn id="12" dur="1000"/>
                                        <p:tgtEl>
                                          <p:spTgt spid="12305"/>
                                        </p:tgtEl>
                                      </p:cBhvr>
                                    </p:animEffect>
                                    <p:anim calcmode="lin" valueType="num">
                                      <p:cBhvr>
                                        <p:cTn id="13" dur="1000" fill="hold"/>
                                        <p:tgtEl>
                                          <p:spTgt spid="12305"/>
                                        </p:tgtEl>
                                        <p:attrNameLst>
                                          <p:attrName>ppt_x</p:attrName>
                                        </p:attrNameLst>
                                      </p:cBhvr>
                                      <p:tavLst>
                                        <p:tav tm="0">
                                          <p:val>
                                            <p:strVal val="#ppt_x"/>
                                          </p:val>
                                        </p:tav>
                                        <p:tav tm="100000">
                                          <p:val>
                                            <p:strVal val="#ppt_x"/>
                                          </p:val>
                                        </p:tav>
                                      </p:tavLst>
                                    </p:anim>
                                    <p:anim calcmode="lin" valueType="num">
                                      <p:cBhvr>
                                        <p:cTn id="14" dur="1000" fill="hold"/>
                                        <p:tgtEl>
                                          <p:spTgt spid="12305"/>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2302"/>
                                        </p:tgtEl>
                                        <p:attrNameLst>
                                          <p:attrName>style.visibility</p:attrName>
                                        </p:attrNameLst>
                                      </p:cBhvr>
                                      <p:to>
                                        <p:strVal val="visible"/>
                                      </p:to>
                                    </p:set>
                                    <p:animEffect transition="in" filter="fade">
                                      <p:cBhvr>
                                        <p:cTn id="17" dur="1000"/>
                                        <p:tgtEl>
                                          <p:spTgt spid="12302"/>
                                        </p:tgtEl>
                                      </p:cBhvr>
                                    </p:animEffect>
                                    <p:anim calcmode="lin" valueType="num">
                                      <p:cBhvr>
                                        <p:cTn id="18" dur="1000" fill="hold"/>
                                        <p:tgtEl>
                                          <p:spTgt spid="12302"/>
                                        </p:tgtEl>
                                        <p:attrNameLst>
                                          <p:attrName>ppt_x</p:attrName>
                                        </p:attrNameLst>
                                      </p:cBhvr>
                                      <p:tavLst>
                                        <p:tav tm="0">
                                          <p:val>
                                            <p:strVal val="#ppt_x"/>
                                          </p:val>
                                        </p:tav>
                                        <p:tav tm="100000">
                                          <p:val>
                                            <p:strVal val="#ppt_x"/>
                                          </p:val>
                                        </p:tav>
                                      </p:tavLst>
                                    </p:anim>
                                    <p:anim calcmode="lin" valueType="num">
                                      <p:cBhvr>
                                        <p:cTn id="19" dur="1000" fill="hold"/>
                                        <p:tgtEl>
                                          <p:spTgt spid="12302"/>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fade">
                                      <p:cBhvr>
                                        <p:cTn id="22" dur="1000"/>
                                        <p:tgtEl>
                                          <p:spTgt spid="12297"/>
                                        </p:tgtEl>
                                      </p:cBhvr>
                                    </p:animEffect>
                                    <p:anim calcmode="lin" valueType="num">
                                      <p:cBhvr>
                                        <p:cTn id="23" dur="1000" fill="hold"/>
                                        <p:tgtEl>
                                          <p:spTgt spid="12297"/>
                                        </p:tgtEl>
                                        <p:attrNameLst>
                                          <p:attrName>ppt_x</p:attrName>
                                        </p:attrNameLst>
                                      </p:cBhvr>
                                      <p:tavLst>
                                        <p:tav tm="0">
                                          <p:val>
                                            <p:strVal val="#ppt_x"/>
                                          </p:val>
                                        </p:tav>
                                        <p:tav tm="100000">
                                          <p:val>
                                            <p:strVal val="#ppt_x"/>
                                          </p:val>
                                        </p:tav>
                                      </p:tavLst>
                                    </p:anim>
                                    <p:anim calcmode="lin" valueType="num">
                                      <p:cBhvr>
                                        <p:cTn id="24" dur="1000" fill="hold"/>
                                        <p:tgtEl>
                                          <p:spTgt spid="12297"/>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2304"/>
                                        </p:tgtEl>
                                        <p:attrNameLst>
                                          <p:attrName>style.visibility</p:attrName>
                                        </p:attrNameLst>
                                      </p:cBhvr>
                                      <p:to>
                                        <p:strVal val="visible"/>
                                      </p:to>
                                    </p:set>
                                    <p:animEffect transition="in" filter="fade">
                                      <p:cBhvr>
                                        <p:cTn id="27" dur="1000"/>
                                        <p:tgtEl>
                                          <p:spTgt spid="12304"/>
                                        </p:tgtEl>
                                      </p:cBhvr>
                                    </p:animEffect>
                                    <p:anim calcmode="lin" valueType="num">
                                      <p:cBhvr>
                                        <p:cTn id="28" dur="1000" fill="hold"/>
                                        <p:tgtEl>
                                          <p:spTgt spid="12304"/>
                                        </p:tgtEl>
                                        <p:attrNameLst>
                                          <p:attrName>ppt_x</p:attrName>
                                        </p:attrNameLst>
                                      </p:cBhvr>
                                      <p:tavLst>
                                        <p:tav tm="0">
                                          <p:val>
                                            <p:strVal val="#ppt_x"/>
                                          </p:val>
                                        </p:tav>
                                        <p:tav tm="100000">
                                          <p:val>
                                            <p:strVal val="#ppt_x"/>
                                          </p:val>
                                        </p:tav>
                                      </p:tavLst>
                                    </p:anim>
                                    <p:anim calcmode="lin" valueType="num">
                                      <p:cBhvr>
                                        <p:cTn id="29" dur="1000" fill="hold"/>
                                        <p:tgtEl>
                                          <p:spTgt spid="1230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12315"/>
                                        </p:tgtEl>
                                        <p:attrNameLst>
                                          <p:attrName>style.visibility</p:attrName>
                                        </p:attrNameLst>
                                      </p:cBhvr>
                                      <p:to>
                                        <p:strVal val="visible"/>
                                      </p:to>
                                    </p:set>
                                    <p:animEffect transition="in" filter="fade">
                                      <p:cBhvr>
                                        <p:cTn id="34" dur="1000"/>
                                        <p:tgtEl>
                                          <p:spTgt spid="12315"/>
                                        </p:tgtEl>
                                      </p:cBhvr>
                                    </p:animEffect>
                                    <p:anim calcmode="lin" valueType="num">
                                      <p:cBhvr>
                                        <p:cTn id="35" dur="1000" fill="hold"/>
                                        <p:tgtEl>
                                          <p:spTgt spid="12315"/>
                                        </p:tgtEl>
                                        <p:attrNameLst>
                                          <p:attrName>ppt_x</p:attrName>
                                        </p:attrNameLst>
                                      </p:cBhvr>
                                      <p:tavLst>
                                        <p:tav tm="0">
                                          <p:val>
                                            <p:strVal val="#ppt_x"/>
                                          </p:val>
                                        </p:tav>
                                        <p:tav tm="100000">
                                          <p:val>
                                            <p:strVal val="#ppt_x"/>
                                          </p:val>
                                        </p:tav>
                                      </p:tavLst>
                                    </p:anim>
                                    <p:anim calcmode="lin" valueType="num">
                                      <p:cBhvr>
                                        <p:cTn id="36" dur="1000" fill="hold"/>
                                        <p:tgtEl>
                                          <p:spTgt spid="12315"/>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0"/>
                                  </p:stCondLst>
                                  <p:childTnLst>
                                    <p:set>
                                      <p:cBhvr>
                                        <p:cTn id="38" dur="1" fill="hold">
                                          <p:stCondLst>
                                            <p:cond delay="0"/>
                                          </p:stCondLst>
                                        </p:cTn>
                                        <p:tgtEl>
                                          <p:spTgt spid="12310"/>
                                        </p:tgtEl>
                                        <p:attrNameLst>
                                          <p:attrName>style.visibility</p:attrName>
                                        </p:attrNameLst>
                                      </p:cBhvr>
                                      <p:to>
                                        <p:strVal val="visible"/>
                                      </p:to>
                                    </p:set>
                                    <p:animEffect transition="in" filter="fade">
                                      <p:cBhvr>
                                        <p:cTn id="39" dur="1000"/>
                                        <p:tgtEl>
                                          <p:spTgt spid="12310"/>
                                        </p:tgtEl>
                                      </p:cBhvr>
                                    </p:animEffect>
                                    <p:anim calcmode="lin" valueType="num">
                                      <p:cBhvr>
                                        <p:cTn id="40" dur="1000" fill="hold"/>
                                        <p:tgtEl>
                                          <p:spTgt spid="12310"/>
                                        </p:tgtEl>
                                        <p:attrNameLst>
                                          <p:attrName>ppt_x</p:attrName>
                                        </p:attrNameLst>
                                      </p:cBhvr>
                                      <p:tavLst>
                                        <p:tav tm="0">
                                          <p:val>
                                            <p:strVal val="#ppt_x"/>
                                          </p:val>
                                        </p:tav>
                                        <p:tav tm="100000">
                                          <p:val>
                                            <p:strVal val="#ppt_x"/>
                                          </p:val>
                                        </p:tav>
                                      </p:tavLst>
                                    </p:anim>
                                    <p:anim calcmode="lin" valueType="num">
                                      <p:cBhvr>
                                        <p:cTn id="41" dur="1000" fill="hold"/>
                                        <p:tgtEl>
                                          <p:spTgt spid="12310"/>
                                        </p:tgtEl>
                                        <p:attrNameLst>
                                          <p:attrName>ppt_y</p:attrName>
                                        </p:attrNameLst>
                                      </p:cBhvr>
                                      <p:tavLst>
                                        <p:tav tm="0">
                                          <p:val>
                                            <p:strVal val="#ppt_y-.1"/>
                                          </p:val>
                                        </p:tav>
                                        <p:tav tm="100000">
                                          <p:val>
                                            <p:strVal val="#ppt_y"/>
                                          </p:val>
                                        </p:tav>
                                      </p:tavLst>
                                    </p:anim>
                                  </p:childTnLst>
                                </p:cTn>
                              </p:par>
                              <p:par>
                                <p:cTn id="42" presetID="47" presetClass="entr" presetSubtype="0" fill="hold" nodeType="withEffect">
                                  <p:stCondLst>
                                    <p:cond delay="0"/>
                                  </p:stCondLst>
                                  <p:childTnLst>
                                    <p:set>
                                      <p:cBhvr>
                                        <p:cTn id="43" dur="1" fill="hold">
                                          <p:stCondLst>
                                            <p:cond delay="0"/>
                                          </p:stCondLst>
                                        </p:cTn>
                                        <p:tgtEl>
                                          <p:spTgt spid="12306"/>
                                        </p:tgtEl>
                                        <p:attrNameLst>
                                          <p:attrName>style.visibility</p:attrName>
                                        </p:attrNameLst>
                                      </p:cBhvr>
                                      <p:to>
                                        <p:strVal val="visible"/>
                                      </p:to>
                                    </p:set>
                                    <p:animEffect transition="in" filter="fade">
                                      <p:cBhvr>
                                        <p:cTn id="44" dur="1000"/>
                                        <p:tgtEl>
                                          <p:spTgt spid="12306"/>
                                        </p:tgtEl>
                                      </p:cBhvr>
                                    </p:animEffect>
                                    <p:anim calcmode="lin" valueType="num">
                                      <p:cBhvr>
                                        <p:cTn id="45" dur="1000" fill="hold"/>
                                        <p:tgtEl>
                                          <p:spTgt spid="12306"/>
                                        </p:tgtEl>
                                        <p:attrNameLst>
                                          <p:attrName>ppt_x</p:attrName>
                                        </p:attrNameLst>
                                      </p:cBhvr>
                                      <p:tavLst>
                                        <p:tav tm="0">
                                          <p:val>
                                            <p:strVal val="#ppt_x"/>
                                          </p:val>
                                        </p:tav>
                                        <p:tav tm="100000">
                                          <p:val>
                                            <p:strVal val="#ppt_x"/>
                                          </p:val>
                                        </p:tav>
                                      </p:tavLst>
                                    </p:anim>
                                    <p:anim calcmode="lin" valueType="num">
                                      <p:cBhvr>
                                        <p:cTn id="46" dur="1000" fill="hold"/>
                                        <p:tgtEl>
                                          <p:spTgt spid="12306"/>
                                        </p:tgtEl>
                                        <p:attrNameLst>
                                          <p:attrName>ppt_y</p:attrName>
                                        </p:attrNameLst>
                                      </p:cBhvr>
                                      <p:tavLst>
                                        <p:tav tm="0">
                                          <p:val>
                                            <p:strVal val="#ppt_y-.1"/>
                                          </p:val>
                                        </p:tav>
                                        <p:tav tm="100000">
                                          <p:val>
                                            <p:strVal val="#ppt_y"/>
                                          </p:val>
                                        </p:tav>
                                      </p:tavLst>
                                    </p:anim>
                                  </p:childTnLst>
                                </p:cTn>
                              </p:par>
                              <p:par>
                                <p:cTn id="47" presetID="47" presetClass="entr" presetSubtype="0" fill="hold" nodeType="withEffect">
                                  <p:stCondLst>
                                    <p:cond delay="0"/>
                                  </p:stCondLst>
                                  <p:childTnLst>
                                    <p:set>
                                      <p:cBhvr>
                                        <p:cTn id="48" dur="1" fill="hold">
                                          <p:stCondLst>
                                            <p:cond delay="0"/>
                                          </p:stCondLst>
                                        </p:cTn>
                                        <p:tgtEl>
                                          <p:spTgt spid="12292"/>
                                        </p:tgtEl>
                                        <p:attrNameLst>
                                          <p:attrName>style.visibility</p:attrName>
                                        </p:attrNameLst>
                                      </p:cBhvr>
                                      <p:to>
                                        <p:strVal val="visible"/>
                                      </p:to>
                                    </p:set>
                                    <p:animEffect transition="in" filter="fade">
                                      <p:cBhvr>
                                        <p:cTn id="49" dur="1000"/>
                                        <p:tgtEl>
                                          <p:spTgt spid="12292"/>
                                        </p:tgtEl>
                                      </p:cBhvr>
                                    </p:animEffect>
                                    <p:anim calcmode="lin" valueType="num">
                                      <p:cBhvr>
                                        <p:cTn id="50" dur="1000" fill="hold"/>
                                        <p:tgtEl>
                                          <p:spTgt spid="12292"/>
                                        </p:tgtEl>
                                        <p:attrNameLst>
                                          <p:attrName>ppt_x</p:attrName>
                                        </p:attrNameLst>
                                      </p:cBhvr>
                                      <p:tavLst>
                                        <p:tav tm="0">
                                          <p:val>
                                            <p:strVal val="#ppt_x"/>
                                          </p:val>
                                        </p:tav>
                                        <p:tav tm="100000">
                                          <p:val>
                                            <p:strVal val="#ppt_x"/>
                                          </p:val>
                                        </p:tav>
                                      </p:tavLst>
                                    </p:anim>
                                    <p:anim calcmode="lin" valueType="num">
                                      <p:cBhvr>
                                        <p:cTn id="51" dur="1000" fill="hold"/>
                                        <p:tgtEl>
                                          <p:spTgt spid="12292"/>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2293"/>
                                        </p:tgtEl>
                                        <p:attrNameLst>
                                          <p:attrName>style.visibility</p:attrName>
                                        </p:attrNameLst>
                                      </p:cBhvr>
                                      <p:to>
                                        <p:strVal val="visible"/>
                                      </p:to>
                                    </p:set>
                                    <p:animEffect transition="in" filter="fade">
                                      <p:cBhvr>
                                        <p:cTn id="54" dur="1000"/>
                                        <p:tgtEl>
                                          <p:spTgt spid="12293"/>
                                        </p:tgtEl>
                                      </p:cBhvr>
                                    </p:animEffect>
                                    <p:anim calcmode="lin" valueType="num">
                                      <p:cBhvr>
                                        <p:cTn id="55" dur="1000" fill="hold"/>
                                        <p:tgtEl>
                                          <p:spTgt spid="12293"/>
                                        </p:tgtEl>
                                        <p:attrNameLst>
                                          <p:attrName>ppt_x</p:attrName>
                                        </p:attrNameLst>
                                      </p:cBhvr>
                                      <p:tavLst>
                                        <p:tav tm="0">
                                          <p:val>
                                            <p:strVal val="#ppt_x"/>
                                          </p:val>
                                        </p:tav>
                                        <p:tav tm="100000">
                                          <p:val>
                                            <p:strVal val="#ppt_x"/>
                                          </p:val>
                                        </p:tav>
                                      </p:tavLst>
                                    </p:anim>
                                    <p:anim calcmode="lin" valueType="num">
                                      <p:cBhvr>
                                        <p:cTn id="56" dur="1000" fill="hold"/>
                                        <p:tgtEl>
                                          <p:spTgt spid="12293"/>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nodeType="clickEffect">
                                  <p:stCondLst>
                                    <p:cond delay="0"/>
                                  </p:stCondLst>
                                  <p:childTnLst>
                                    <p:set>
                                      <p:cBhvr>
                                        <p:cTn id="60" dur="1" fill="hold">
                                          <p:stCondLst>
                                            <p:cond delay="0"/>
                                          </p:stCondLst>
                                        </p:cTn>
                                        <p:tgtEl>
                                          <p:spTgt spid="12321"/>
                                        </p:tgtEl>
                                        <p:attrNameLst>
                                          <p:attrName>style.visibility</p:attrName>
                                        </p:attrNameLst>
                                      </p:cBhvr>
                                      <p:to>
                                        <p:strVal val="visible"/>
                                      </p:to>
                                    </p:set>
                                    <p:animEffect transition="in" filter="fade">
                                      <p:cBhvr>
                                        <p:cTn id="61" dur="1000"/>
                                        <p:tgtEl>
                                          <p:spTgt spid="12321"/>
                                        </p:tgtEl>
                                      </p:cBhvr>
                                    </p:animEffect>
                                    <p:anim calcmode="lin" valueType="num">
                                      <p:cBhvr>
                                        <p:cTn id="62" dur="1000" fill="hold"/>
                                        <p:tgtEl>
                                          <p:spTgt spid="12321"/>
                                        </p:tgtEl>
                                        <p:attrNameLst>
                                          <p:attrName>ppt_x</p:attrName>
                                        </p:attrNameLst>
                                      </p:cBhvr>
                                      <p:tavLst>
                                        <p:tav tm="0">
                                          <p:val>
                                            <p:strVal val="#ppt_x"/>
                                          </p:val>
                                        </p:tav>
                                        <p:tav tm="100000">
                                          <p:val>
                                            <p:strVal val="#ppt_x"/>
                                          </p:val>
                                        </p:tav>
                                      </p:tavLst>
                                    </p:anim>
                                    <p:anim calcmode="lin" valueType="num">
                                      <p:cBhvr>
                                        <p:cTn id="63" dur="1000" fill="hold"/>
                                        <p:tgtEl>
                                          <p:spTgt spid="12321"/>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12316"/>
                                        </p:tgtEl>
                                        <p:attrNameLst>
                                          <p:attrName>style.visibility</p:attrName>
                                        </p:attrNameLst>
                                      </p:cBhvr>
                                      <p:to>
                                        <p:strVal val="visible"/>
                                      </p:to>
                                    </p:set>
                                    <p:animEffect transition="in" filter="fade">
                                      <p:cBhvr>
                                        <p:cTn id="66" dur="1000"/>
                                        <p:tgtEl>
                                          <p:spTgt spid="12316"/>
                                        </p:tgtEl>
                                      </p:cBhvr>
                                    </p:animEffect>
                                    <p:anim calcmode="lin" valueType="num">
                                      <p:cBhvr>
                                        <p:cTn id="67" dur="1000" fill="hold"/>
                                        <p:tgtEl>
                                          <p:spTgt spid="12316"/>
                                        </p:tgtEl>
                                        <p:attrNameLst>
                                          <p:attrName>ppt_x</p:attrName>
                                        </p:attrNameLst>
                                      </p:cBhvr>
                                      <p:tavLst>
                                        <p:tav tm="0">
                                          <p:val>
                                            <p:strVal val="#ppt_x"/>
                                          </p:val>
                                        </p:tav>
                                        <p:tav tm="100000">
                                          <p:val>
                                            <p:strVal val="#ppt_x"/>
                                          </p:val>
                                        </p:tav>
                                      </p:tavLst>
                                    </p:anim>
                                    <p:anim calcmode="lin" valueType="num">
                                      <p:cBhvr>
                                        <p:cTn id="68" dur="1000" fill="hold"/>
                                        <p:tgtEl>
                                          <p:spTgt spid="12316"/>
                                        </p:tgtEl>
                                        <p:attrNameLst>
                                          <p:attrName>ppt_y</p:attrName>
                                        </p:attrNameLst>
                                      </p:cBhvr>
                                      <p:tavLst>
                                        <p:tav tm="0">
                                          <p:val>
                                            <p:strVal val="#ppt_y-.1"/>
                                          </p:val>
                                        </p:tav>
                                        <p:tav tm="100000">
                                          <p:val>
                                            <p:strVal val="#ppt_y"/>
                                          </p:val>
                                        </p:tav>
                                      </p:tavLst>
                                    </p:anim>
                                  </p:childTnLst>
                                </p:cTn>
                              </p:par>
                              <p:par>
                                <p:cTn id="69" presetID="47" presetClass="entr" presetSubtype="0" fill="hold" nodeType="withEffect">
                                  <p:stCondLst>
                                    <p:cond delay="0"/>
                                  </p:stCondLst>
                                  <p:childTnLst>
                                    <p:set>
                                      <p:cBhvr>
                                        <p:cTn id="70" dur="1" fill="hold">
                                          <p:stCondLst>
                                            <p:cond delay="0"/>
                                          </p:stCondLst>
                                        </p:cTn>
                                        <p:tgtEl>
                                          <p:spTgt spid="12307"/>
                                        </p:tgtEl>
                                        <p:attrNameLst>
                                          <p:attrName>style.visibility</p:attrName>
                                        </p:attrNameLst>
                                      </p:cBhvr>
                                      <p:to>
                                        <p:strVal val="visible"/>
                                      </p:to>
                                    </p:set>
                                    <p:animEffect transition="in" filter="fade">
                                      <p:cBhvr>
                                        <p:cTn id="71" dur="1000"/>
                                        <p:tgtEl>
                                          <p:spTgt spid="12307"/>
                                        </p:tgtEl>
                                      </p:cBhvr>
                                    </p:animEffect>
                                    <p:anim calcmode="lin" valueType="num">
                                      <p:cBhvr>
                                        <p:cTn id="72" dur="1000" fill="hold"/>
                                        <p:tgtEl>
                                          <p:spTgt spid="12307"/>
                                        </p:tgtEl>
                                        <p:attrNameLst>
                                          <p:attrName>ppt_x</p:attrName>
                                        </p:attrNameLst>
                                      </p:cBhvr>
                                      <p:tavLst>
                                        <p:tav tm="0">
                                          <p:val>
                                            <p:strVal val="#ppt_x"/>
                                          </p:val>
                                        </p:tav>
                                        <p:tav tm="100000">
                                          <p:val>
                                            <p:strVal val="#ppt_x"/>
                                          </p:val>
                                        </p:tav>
                                      </p:tavLst>
                                    </p:anim>
                                    <p:anim calcmode="lin" valueType="num">
                                      <p:cBhvr>
                                        <p:cTn id="73" dur="1000" fill="hold"/>
                                        <p:tgtEl>
                                          <p:spTgt spid="12307"/>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12291"/>
                                        </p:tgtEl>
                                        <p:attrNameLst>
                                          <p:attrName>style.visibility</p:attrName>
                                        </p:attrNameLst>
                                      </p:cBhvr>
                                      <p:to>
                                        <p:strVal val="visible"/>
                                      </p:to>
                                    </p:set>
                                    <p:animEffect transition="in" filter="fade">
                                      <p:cBhvr>
                                        <p:cTn id="76" dur="1000"/>
                                        <p:tgtEl>
                                          <p:spTgt spid="12291"/>
                                        </p:tgtEl>
                                      </p:cBhvr>
                                    </p:animEffect>
                                    <p:anim calcmode="lin" valueType="num">
                                      <p:cBhvr>
                                        <p:cTn id="77" dur="1000" fill="hold"/>
                                        <p:tgtEl>
                                          <p:spTgt spid="12291"/>
                                        </p:tgtEl>
                                        <p:attrNameLst>
                                          <p:attrName>ppt_x</p:attrName>
                                        </p:attrNameLst>
                                      </p:cBhvr>
                                      <p:tavLst>
                                        <p:tav tm="0">
                                          <p:val>
                                            <p:strVal val="#ppt_x"/>
                                          </p:val>
                                        </p:tav>
                                        <p:tav tm="100000">
                                          <p:val>
                                            <p:strVal val="#ppt_x"/>
                                          </p:val>
                                        </p:tav>
                                      </p:tavLst>
                                    </p:anim>
                                    <p:anim calcmode="lin" valueType="num">
                                      <p:cBhvr>
                                        <p:cTn id="78" dur="1000" fill="hold"/>
                                        <p:tgtEl>
                                          <p:spTgt spid="12291"/>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12294"/>
                                        </p:tgtEl>
                                        <p:attrNameLst>
                                          <p:attrName>style.visibility</p:attrName>
                                        </p:attrNameLst>
                                      </p:cBhvr>
                                      <p:to>
                                        <p:strVal val="visible"/>
                                      </p:to>
                                    </p:set>
                                    <p:animEffect transition="in" filter="fade">
                                      <p:cBhvr>
                                        <p:cTn id="81" dur="1000"/>
                                        <p:tgtEl>
                                          <p:spTgt spid="12294"/>
                                        </p:tgtEl>
                                      </p:cBhvr>
                                    </p:animEffect>
                                    <p:anim calcmode="lin" valueType="num">
                                      <p:cBhvr>
                                        <p:cTn id="82" dur="1000" fill="hold"/>
                                        <p:tgtEl>
                                          <p:spTgt spid="12294"/>
                                        </p:tgtEl>
                                        <p:attrNameLst>
                                          <p:attrName>ppt_x</p:attrName>
                                        </p:attrNameLst>
                                      </p:cBhvr>
                                      <p:tavLst>
                                        <p:tav tm="0">
                                          <p:val>
                                            <p:strVal val="#ppt_x"/>
                                          </p:val>
                                        </p:tav>
                                        <p:tav tm="100000">
                                          <p:val>
                                            <p:strVal val="#ppt_x"/>
                                          </p:val>
                                        </p:tav>
                                      </p:tavLst>
                                    </p:anim>
                                    <p:anim calcmode="lin" valueType="num">
                                      <p:cBhvr>
                                        <p:cTn id="83" dur="1000" fill="hold"/>
                                        <p:tgtEl>
                                          <p:spTgt spid="122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P spid="12294" grpId="0" animBg="1"/>
      <p:bldP spid="1230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3313"/>
          <p:cNvSpPr>
            <a:spLocks noGrp="1"/>
          </p:cNvSpPr>
          <p:nvPr>
            <p:ph type="title"/>
          </p:nvPr>
        </p:nvSpPr>
        <p:spPr/>
        <p:txBody>
          <a:bodyPr anchor="ctr"/>
          <a:lstStyle/>
          <a:p>
            <a:pPr algn="ctr"/>
            <a:r>
              <a:rPr lang="zh-CN" altLang="en-US" sz="2800" b="1" dirty="0">
                <a:latin typeface="+mn-lt"/>
                <a:ea typeface="+mn-ea"/>
                <a:cs typeface="+mn-ea"/>
                <a:sym typeface="+mn-lt"/>
              </a:rPr>
              <a:t>ＷＢＧＴ　　的计算</a:t>
            </a:r>
            <a:endParaRPr lang="zh-CN" altLang="en-US" sz="2800" b="1" dirty="0">
              <a:latin typeface="+mn-lt"/>
              <a:ea typeface="+mn-ea"/>
              <a:cs typeface="+mn-ea"/>
              <a:sym typeface="+mn-lt"/>
            </a:endParaRPr>
          </a:p>
        </p:txBody>
      </p:sp>
      <p:sp>
        <p:nvSpPr>
          <p:cNvPr id="13315" name="椭圆 13314"/>
          <p:cNvSpPr/>
          <p:nvPr/>
        </p:nvSpPr>
        <p:spPr>
          <a:xfrm>
            <a:off x="912813" y="4402138"/>
            <a:ext cx="2501900" cy="373062"/>
          </a:xfrm>
          <a:prstGeom prst="ellipse">
            <a:avLst/>
          </a:prstGeom>
          <a:gradFill rotWithShape="1">
            <a:gsLst>
              <a:gs pos="0">
                <a:srgbClr val="CC3300"/>
              </a:gs>
              <a:gs pos="100000">
                <a:srgbClr val="CC3300">
                  <a:alpha val="0"/>
                </a:srgbClr>
              </a:gs>
            </a:gsLst>
            <a:path path="shape">
              <a:fillToRect l="50000" t="50000" r="50000" b="50000"/>
            </a:path>
            <a:tileRect/>
          </a:gradFill>
          <a:ln w="9525">
            <a:noFill/>
          </a:ln>
        </p:spPr>
        <p:txBody>
          <a:bodyPr/>
          <a:lstStyle/>
          <a:p>
            <a:endParaRPr lang="zh-CN" altLang="en-US">
              <a:latin typeface="+mn-lt"/>
              <a:ea typeface="+mn-ea"/>
              <a:cs typeface="+mn-ea"/>
              <a:sym typeface="+mn-lt"/>
            </a:endParaRPr>
          </a:p>
        </p:txBody>
      </p:sp>
      <p:sp>
        <p:nvSpPr>
          <p:cNvPr id="13316" name="圆角矩形 13315"/>
          <p:cNvSpPr/>
          <p:nvPr/>
        </p:nvSpPr>
        <p:spPr>
          <a:xfrm>
            <a:off x="3937000" y="2968625"/>
            <a:ext cx="4146550" cy="1206500"/>
          </a:xfrm>
          <a:prstGeom prst="roundRect">
            <a:avLst>
              <a:gd name="adj" fmla="val 50000"/>
            </a:avLst>
          </a:prstGeom>
          <a:gradFill rotWithShape="1">
            <a:gsLst>
              <a:gs pos="0">
                <a:srgbClr val="DDDDDD"/>
              </a:gs>
              <a:gs pos="100000">
                <a:schemeClr val="bg1"/>
              </a:gs>
            </a:gsLst>
            <a:lin ang="5400000" scaled="1"/>
            <a:tileRect/>
          </a:gradFill>
          <a:ln w="9525"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grpSp>
        <p:nvGrpSpPr>
          <p:cNvPr id="13317" name="组合 13316"/>
          <p:cNvGrpSpPr/>
          <p:nvPr/>
        </p:nvGrpSpPr>
        <p:grpSpPr>
          <a:xfrm>
            <a:off x="4033838" y="3051175"/>
            <a:ext cx="1063625" cy="1036638"/>
            <a:chOff x="0" y="0"/>
            <a:chExt cx="1089" cy="1062"/>
          </a:xfrm>
        </p:grpSpPr>
        <p:grpSp>
          <p:nvGrpSpPr>
            <p:cNvPr id="13318" name="组合 13317"/>
            <p:cNvGrpSpPr/>
            <p:nvPr/>
          </p:nvGrpSpPr>
          <p:grpSpPr>
            <a:xfrm>
              <a:off x="0" y="0"/>
              <a:ext cx="1089" cy="1062"/>
              <a:chOff x="0" y="0"/>
              <a:chExt cx="1042" cy="1019"/>
            </a:xfrm>
          </p:grpSpPr>
          <p:grpSp>
            <p:nvGrpSpPr>
              <p:cNvPr id="13319" name="组合 13318"/>
              <p:cNvGrpSpPr/>
              <p:nvPr/>
            </p:nvGrpSpPr>
            <p:grpSpPr>
              <a:xfrm>
                <a:off x="0" y="0"/>
                <a:ext cx="1042" cy="1019"/>
                <a:chOff x="0" y="0"/>
                <a:chExt cx="1042" cy="1019"/>
              </a:xfrm>
            </p:grpSpPr>
            <p:pic>
              <p:nvPicPr>
                <p:cNvPr id="13320" name="图片 13319"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3321" name="椭圆 13320"/>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3322" name="图片 13321"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3323" name="矩形 13322"/>
            <p:cNvSpPr/>
            <p:nvPr/>
          </p:nvSpPr>
          <p:spPr>
            <a:xfrm>
              <a:off x="242" y="317"/>
              <a:ext cx="622" cy="429"/>
            </a:xfrm>
            <a:prstGeom prst="rect">
              <a:avLst/>
            </a:prstGeom>
          </p:spPr>
          <p:txBody>
            <a:bodyPr wrap="none" fromWordArt="1">
              <a:prstTxWarp prst="textPlain">
                <a:avLst>
                  <a:gd name="adj" fmla="val 50000"/>
                </a:avLst>
              </a:prstTxWarp>
              <a:normAutofit fontScale="92500" lnSpcReduction="10000"/>
            </a:bodyPr>
            <a:lstStyle/>
            <a:p>
              <a:pPr algn="ctr"/>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室外作业</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grpSp>
      <p:grpSp>
        <p:nvGrpSpPr>
          <p:cNvPr id="13324" name="组合 13323"/>
          <p:cNvGrpSpPr/>
          <p:nvPr/>
        </p:nvGrpSpPr>
        <p:grpSpPr>
          <a:xfrm>
            <a:off x="1100138" y="2513013"/>
            <a:ext cx="2168525" cy="2111375"/>
            <a:chOff x="0" y="0"/>
            <a:chExt cx="1089" cy="1062"/>
          </a:xfrm>
        </p:grpSpPr>
        <p:grpSp>
          <p:nvGrpSpPr>
            <p:cNvPr id="13325" name="组合 13324"/>
            <p:cNvGrpSpPr/>
            <p:nvPr/>
          </p:nvGrpSpPr>
          <p:grpSpPr>
            <a:xfrm>
              <a:off x="0" y="0"/>
              <a:ext cx="1089" cy="1062"/>
              <a:chOff x="0" y="0"/>
              <a:chExt cx="1042" cy="1019"/>
            </a:xfrm>
          </p:grpSpPr>
          <p:grpSp>
            <p:nvGrpSpPr>
              <p:cNvPr id="13326" name="组合 13325"/>
              <p:cNvGrpSpPr/>
              <p:nvPr/>
            </p:nvGrpSpPr>
            <p:grpSpPr>
              <a:xfrm>
                <a:off x="0" y="0"/>
                <a:ext cx="1042" cy="1019"/>
                <a:chOff x="0" y="0"/>
                <a:chExt cx="1042" cy="1019"/>
              </a:xfrm>
            </p:grpSpPr>
            <p:pic>
              <p:nvPicPr>
                <p:cNvPr id="13327" name="图片 13326"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3328" name="椭圆 13327"/>
                <p:cNvSpPr/>
                <p:nvPr/>
              </p:nvSpPr>
              <p:spPr>
                <a:xfrm>
                  <a:off x="0" y="0"/>
                  <a:ext cx="1035" cy="1019"/>
                </a:xfrm>
                <a:prstGeom prst="ellipse">
                  <a:avLst/>
                </a:prstGeom>
                <a:gradFill rotWithShape="1">
                  <a:gsLst>
                    <a:gs pos="0">
                      <a:srgbClr val="990000"/>
                    </a:gs>
                    <a:gs pos="100000">
                      <a:srgbClr val="FF9900"/>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3329" name="图片 13328"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3330" name="矩形 13329"/>
            <p:cNvSpPr/>
            <p:nvPr/>
          </p:nvSpPr>
          <p:spPr>
            <a:xfrm>
              <a:off x="242" y="317"/>
              <a:ext cx="622" cy="429"/>
            </a:xfrm>
            <a:prstGeom prst="rect">
              <a:avLst/>
            </a:prstGeom>
          </p:spPr>
          <p:txBody>
            <a:bodyPr wrap="none" fromWordArt="1">
              <a:prstTxWarp prst="textPlain">
                <a:avLst>
                  <a:gd name="adj" fmla="val 50000"/>
                </a:avLst>
              </a:prstTxWarp>
              <a:normAutofit/>
            </a:bodyPr>
            <a:lstStyle/>
            <a:p>
              <a:pPr algn="ctr"/>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WBGT</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grpSp>
      <p:sp>
        <p:nvSpPr>
          <p:cNvPr id="13331" name="圆角矩形 13330"/>
          <p:cNvSpPr/>
          <p:nvPr/>
        </p:nvSpPr>
        <p:spPr>
          <a:xfrm>
            <a:off x="3937000" y="1573213"/>
            <a:ext cx="4146550" cy="1206500"/>
          </a:xfrm>
          <a:prstGeom prst="roundRect">
            <a:avLst>
              <a:gd name="adj" fmla="val 50000"/>
            </a:avLst>
          </a:prstGeom>
          <a:gradFill rotWithShape="1">
            <a:gsLst>
              <a:gs pos="0">
                <a:srgbClr val="DDDDDD"/>
              </a:gs>
              <a:gs pos="100000">
                <a:schemeClr val="bg1"/>
              </a:gs>
            </a:gsLst>
            <a:lin ang="5400000" scaled="1"/>
            <a:tileRect/>
          </a:gradFill>
          <a:ln w="9525"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grpSp>
        <p:nvGrpSpPr>
          <p:cNvPr id="13332" name="组合 13331"/>
          <p:cNvGrpSpPr/>
          <p:nvPr/>
        </p:nvGrpSpPr>
        <p:grpSpPr>
          <a:xfrm>
            <a:off x="4033838" y="1655763"/>
            <a:ext cx="1063625" cy="1036637"/>
            <a:chOff x="0" y="0"/>
            <a:chExt cx="1089" cy="1062"/>
          </a:xfrm>
        </p:grpSpPr>
        <p:grpSp>
          <p:nvGrpSpPr>
            <p:cNvPr id="13333" name="组合 13332"/>
            <p:cNvGrpSpPr/>
            <p:nvPr/>
          </p:nvGrpSpPr>
          <p:grpSpPr>
            <a:xfrm>
              <a:off x="0" y="0"/>
              <a:ext cx="1089" cy="1062"/>
              <a:chOff x="0" y="0"/>
              <a:chExt cx="1042" cy="1019"/>
            </a:xfrm>
          </p:grpSpPr>
          <p:grpSp>
            <p:nvGrpSpPr>
              <p:cNvPr id="13334" name="组合 13333"/>
              <p:cNvGrpSpPr/>
              <p:nvPr/>
            </p:nvGrpSpPr>
            <p:grpSpPr>
              <a:xfrm>
                <a:off x="0" y="0"/>
                <a:ext cx="1042" cy="1019"/>
                <a:chOff x="0" y="0"/>
                <a:chExt cx="1042" cy="1019"/>
              </a:xfrm>
            </p:grpSpPr>
            <p:pic>
              <p:nvPicPr>
                <p:cNvPr id="13335" name="图片 13334"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3336" name="椭圆 13335"/>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3337" name="图片 13336"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3338" name="矩形 13337"/>
            <p:cNvSpPr/>
            <p:nvPr/>
          </p:nvSpPr>
          <p:spPr>
            <a:xfrm>
              <a:off x="242" y="317"/>
              <a:ext cx="622" cy="429"/>
            </a:xfrm>
            <a:prstGeom prst="rect">
              <a:avLst/>
            </a:prstGeom>
          </p:spPr>
          <p:txBody>
            <a:bodyPr wrap="none" fromWordArt="1">
              <a:prstTxWarp prst="textPlain">
                <a:avLst>
                  <a:gd name="adj" fmla="val 50000"/>
                </a:avLst>
              </a:prstTxWarp>
              <a:normAutofit fontScale="92500" lnSpcReduction="10000"/>
            </a:bodyPr>
            <a:lstStyle/>
            <a:p>
              <a:pPr algn="ctr"/>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室内作业</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grpSp>
      <p:sp>
        <p:nvSpPr>
          <p:cNvPr id="13339" name="圆角矩形 13338"/>
          <p:cNvSpPr/>
          <p:nvPr/>
        </p:nvSpPr>
        <p:spPr>
          <a:xfrm>
            <a:off x="3937000" y="4310063"/>
            <a:ext cx="4146550" cy="1206500"/>
          </a:xfrm>
          <a:prstGeom prst="roundRect">
            <a:avLst>
              <a:gd name="adj" fmla="val 50000"/>
            </a:avLst>
          </a:prstGeom>
          <a:gradFill rotWithShape="1">
            <a:gsLst>
              <a:gs pos="0">
                <a:srgbClr val="DDDDDD"/>
              </a:gs>
              <a:gs pos="100000">
                <a:schemeClr val="bg1"/>
              </a:gs>
            </a:gsLst>
            <a:lin ang="5400000" scaled="1"/>
            <a:tileRect/>
          </a:gradFill>
          <a:ln w="9525"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grpSp>
        <p:nvGrpSpPr>
          <p:cNvPr id="13340" name="组合 13339"/>
          <p:cNvGrpSpPr/>
          <p:nvPr/>
        </p:nvGrpSpPr>
        <p:grpSpPr>
          <a:xfrm>
            <a:off x="4033838" y="4392613"/>
            <a:ext cx="1063625" cy="1036637"/>
            <a:chOff x="0" y="0"/>
            <a:chExt cx="1089" cy="1062"/>
          </a:xfrm>
        </p:grpSpPr>
        <p:grpSp>
          <p:nvGrpSpPr>
            <p:cNvPr id="13341" name="组合 13340"/>
            <p:cNvGrpSpPr/>
            <p:nvPr/>
          </p:nvGrpSpPr>
          <p:grpSpPr>
            <a:xfrm>
              <a:off x="0" y="0"/>
              <a:ext cx="1089" cy="1062"/>
              <a:chOff x="0" y="0"/>
              <a:chExt cx="1042" cy="1019"/>
            </a:xfrm>
          </p:grpSpPr>
          <p:grpSp>
            <p:nvGrpSpPr>
              <p:cNvPr id="13342" name="组合 13341"/>
              <p:cNvGrpSpPr/>
              <p:nvPr/>
            </p:nvGrpSpPr>
            <p:grpSpPr>
              <a:xfrm>
                <a:off x="0" y="0"/>
                <a:ext cx="1042" cy="1019"/>
                <a:chOff x="0" y="0"/>
                <a:chExt cx="1042" cy="1019"/>
              </a:xfrm>
            </p:grpSpPr>
            <p:pic>
              <p:nvPicPr>
                <p:cNvPr id="13343" name="图片 13342" descr="circuler_1"/>
                <p:cNvPicPr>
                  <a:picLocks noChangeAspect="1"/>
                </p:cNvPicPr>
                <p:nvPr/>
              </p:nvPicPr>
              <p:blipFill>
                <a:blip r:embed="rId1"/>
                <a:stretch>
                  <a:fillRect/>
                </a:stretch>
              </p:blipFill>
              <p:spPr>
                <a:xfrm>
                  <a:off x="0" y="0"/>
                  <a:ext cx="1042" cy="1016"/>
                </a:xfrm>
                <a:prstGeom prst="rect">
                  <a:avLst/>
                </a:prstGeom>
                <a:noFill/>
                <a:ln w="9525">
                  <a:noFill/>
                </a:ln>
              </p:spPr>
            </p:pic>
            <p:sp>
              <p:nvSpPr>
                <p:cNvPr id="13344" name="椭圆 13343"/>
                <p:cNvSpPr/>
                <p:nvPr/>
              </p:nvSpPr>
              <p:spPr>
                <a:xfrm>
                  <a:off x="0" y="0"/>
                  <a:ext cx="1035" cy="1019"/>
                </a:xfrm>
                <a:prstGeom prst="ellipse">
                  <a:avLst/>
                </a:prstGeom>
                <a:gradFill rotWithShape="1">
                  <a:gsLst>
                    <a:gs pos="0">
                      <a:schemeClr val="accent2"/>
                    </a:gs>
                    <a:gs pos="100000">
                      <a:schemeClr val="accent1"/>
                    </a:gs>
                  </a:gsLst>
                  <a:lin ang="5400000" scaled="1"/>
                  <a:tileRect/>
                </a:gradFill>
                <a:ln w="19050" cap="flat" cmpd="sng">
                  <a:solidFill>
                    <a:schemeClr val="bg1"/>
                  </a:solidFill>
                  <a:prstDash val="solid"/>
                  <a:headEnd type="none" w="med" len="med"/>
                  <a:tailEnd type="none" w="med" len="med"/>
                </a:ln>
              </p:spPr>
              <p:txBody>
                <a:bodyPr/>
                <a:lstStyle/>
                <a:p>
                  <a:endParaRPr lang="zh-CN" altLang="en-US">
                    <a:latin typeface="+mn-lt"/>
                    <a:ea typeface="+mn-ea"/>
                    <a:cs typeface="+mn-ea"/>
                    <a:sym typeface="+mn-lt"/>
                  </a:endParaRPr>
                </a:p>
              </p:txBody>
            </p:sp>
          </p:grpSp>
          <p:pic>
            <p:nvPicPr>
              <p:cNvPr id="13345" name="图片 13344" descr="Picture2"/>
              <p:cNvPicPr>
                <a:picLocks noChangeAspect="1"/>
              </p:cNvPicPr>
              <p:nvPr/>
            </p:nvPicPr>
            <p:blipFill>
              <a:blip r:embed="rId2"/>
              <a:stretch>
                <a:fillRect/>
              </a:stretch>
            </p:blipFill>
            <p:spPr>
              <a:xfrm>
                <a:off x="104" y="10"/>
                <a:ext cx="823" cy="360"/>
              </a:xfrm>
              <a:prstGeom prst="rect">
                <a:avLst/>
              </a:prstGeom>
              <a:noFill/>
              <a:ln w="9525">
                <a:noFill/>
              </a:ln>
            </p:spPr>
          </p:pic>
        </p:grpSp>
        <p:sp>
          <p:nvSpPr>
            <p:cNvPr id="13346" name="矩形 13345"/>
            <p:cNvSpPr/>
            <p:nvPr/>
          </p:nvSpPr>
          <p:spPr>
            <a:xfrm>
              <a:off x="242" y="317"/>
              <a:ext cx="622" cy="429"/>
            </a:xfrm>
            <a:prstGeom prst="rect">
              <a:avLst/>
            </a:prstGeom>
          </p:spPr>
          <p:txBody>
            <a:bodyPr wrap="none" fromWordArt="1">
              <a:prstTxWarp prst="textPlain">
                <a:avLst>
                  <a:gd name="adj" fmla="val 50000"/>
                </a:avLst>
              </a:prstTxWarp>
              <a:normAutofit fontScale="92500" lnSpcReduction="10000"/>
            </a:bodyPr>
            <a:lstStyle/>
            <a:p>
              <a:pPr algn="ctr"/>
              <a:r>
                <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rPr>
                <a:t>代表</a:t>
              </a:r>
              <a:endParaRPr lang="zh-CN" altLang="en-US" sz="2400">
                <a:ln w="9525" cap="flat" cmpd="sng">
                  <a:solidFill>
                    <a:schemeClr val="bg1"/>
                  </a:solidFill>
                  <a:prstDash val="solid"/>
                  <a:headEnd type="none" w="med" len="med"/>
                  <a:tailEnd type="none" w="med" len="med"/>
                </a:ln>
                <a:solidFill>
                  <a:schemeClr val="bg1"/>
                </a:solidFill>
                <a:latin typeface="+mn-lt"/>
                <a:ea typeface="+mn-ea"/>
                <a:cs typeface="+mn-ea"/>
                <a:sym typeface="+mn-lt"/>
              </a:endParaRPr>
            </a:p>
          </p:txBody>
        </p:sp>
      </p:grpSp>
      <p:sp>
        <p:nvSpPr>
          <p:cNvPr id="13347" name="直接连接符 13346"/>
          <p:cNvSpPr/>
          <p:nvPr/>
        </p:nvSpPr>
        <p:spPr>
          <a:xfrm>
            <a:off x="3254375" y="3571875"/>
            <a:ext cx="682625" cy="0"/>
          </a:xfrm>
          <a:prstGeom prst="line">
            <a:avLst/>
          </a:prstGeom>
          <a:ln w="19050"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3348" name="直接连接符 13347"/>
          <p:cNvSpPr/>
          <p:nvPr/>
        </p:nvSpPr>
        <p:spPr>
          <a:xfrm flipV="1">
            <a:off x="3168650" y="2365375"/>
            <a:ext cx="792163" cy="758825"/>
          </a:xfrm>
          <a:prstGeom prst="line">
            <a:avLst/>
          </a:prstGeom>
          <a:ln w="19050"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3349" name="直接连接符 13348"/>
          <p:cNvSpPr/>
          <p:nvPr/>
        </p:nvSpPr>
        <p:spPr>
          <a:xfrm>
            <a:off x="3168650" y="4010025"/>
            <a:ext cx="792163" cy="758825"/>
          </a:xfrm>
          <a:prstGeom prst="line">
            <a:avLst/>
          </a:prstGeom>
          <a:ln w="19050" cap="flat" cmpd="sng">
            <a:solidFill>
              <a:schemeClr val="accent1"/>
            </a:solidFill>
            <a:prstDash val="solid"/>
            <a:headEnd type="none" w="med" len="med"/>
            <a:tailEnd type="none" w="med" len="med"/>
          </a:ln>
        </p:spPr>
        <p:txBody>
          <a:bodyPr/>
          <a:lstStyle/>
          <a:p>
            <a:endParaRPr lang="zh-CN" altLang="en-US">
              <a:latin typeface="+mn-lt"/>
              <a:ea typeface="+mn-ea"/>
              <a:cs typeface="+mn-ea"/>
              <a:sym typeface="+mn-lt"/>
            </a:endParaRPr>
          </a:p>
        </p:txBody>
      </p:sp>
      <p:sp>
        <p:nvSpPr>
          <p:cNvPr id="13350" name="矩形 13349"/>
          <p:cNvSpPr/>
          <p:nvPr/>
        </p:nvSpPr>
        <p:spPr>
          <a:xfrm>
            <a:off x="4860925" y="1628775"/>
            <a:ext cx="3505200" cy="900113"/>
          </a:xfrm>
          <a:prstGeom prst="rect">
            <a:avLst/>
          </a:prstGeom>
          <a:noFill/>
          <a:ln w="9525">
            <a:noFill/>
          </a:ln>
        </p:spPr>
        <p:txBody>
          <a:bodyPr anchor="ctr"/>
          <a:lstStyle/>
          <a:p>
            <a:pPr lvl="0" algn="ctr" eaLnBrk="1" hangingPunct="1">
              <a:lnSpc>
                <a:spcPct val="120000"/>
              </a:lnSpc>
            </a:pPr>
            <a:r>
              <a:rPr lang="zh-CN" altLang="en-US" sz="2400" i="0" dirty="0">
                <a:latin typeface="+mn-lt"/>
                <a:ea typeface="+mn-ea"/>
                <a:cs typeface="+mn-ea"/>
                <a:sym typeface="+mn-lt"/>
              </a:rPr>
              <a:t> WBGT=0.7tnw+0.3tg   </a:t>
            </a:r>
            <a:endParaRPr lang="zh-CN" altLang="en-US" dirty="0">
              <a:latin typeface="+mn-lt"/>
              <a:ea typeface="+mn-ea"/>
              <a:cs typeface="+mn-ea"/>
              <a:sym typeface="+mn-lt"/>
            </a:endParaRPr>
          </a:p>
        </p:txBody>
      </p:sp>
      <p:sp>
        <p:nvSpPr>
          <p:cNvPr id="13351" name="矩形 13350"/>
          <p:cNvSpPr/>
          <p:nvPr/>
        </p:nvSpPr>
        <p:spPr>
          <a:xfrm>
            <a:off x="5097463" y="2963863"/>
            <a:ext cx="2559050" cy="1187450"/>
          </a:xfrm>
          <a:prstGeom prst="rect">
            <a:avLst/>
          </a:prstGeom>
          <a:noFill/>
          <a:ln w="9525">
            <a:noFill/>
          </a:ln>
        </p:spPr>
        <p:txBody>
          <a:bodyPr anchor="ctr"/>
          <a:lstStyle/>
          <a:p>
            <a:pPr lvl="0" algn="ctr" eaLnBrk="1" hangingPunct="1">
              <a:lnSpc>
                <a:spcPct val="120000"/>
              </a:lnSpc>
            </a:pPr>
            <a:r>
              <a:rPr lang="zh-CN" altLang="en-US" sz="2400" i="0" dirty="0">
                <a:latin typeface="+mn-lt"/>
                <a:ea typeface="+mn-ea"/>
                <a:cs typeface="+mn-ea"/>
                <a:sym typeface="+mn-lt"/>
              </a:rPr>
              <a:t>WBGT=0.7tnw</a:t>
            </a:r>
            <a:endParaRPr lang="zh-CN" altLang="en-US" sz="2400" i="0" dirty="0">
              <a:latin typeface="+mn-lt"/>
              <a:ea typeface="+mn-ea"/>
              <a:cs typeface="+mn-ea"/>
              <a:sym typeface="+mn-lt"/>
            </a:endParaRPr>
          </a:p>
          <a:p>
            <a:pPr lvl="0" algn="ctr" eaLnBrk="1" hangingPunct="1">
              <a:lnSpc>
                <a:spcPct val="120000"/>
              </a:lnSpc>
            </a:pPr>
            <a:r>
              <a:rPr lang="zh-CN" altLang="en-US" sz="2400" i="0" dirty="0">
                <a:latin typeface="+mn-lt"/>
                <a:ea typeface="+mn-ea"/>
                <a:cs typeface="+mn-ea"/>
                <a:sym typeface="+mn-lt"/>
              </a:rPr>
              <a:t>+0.2tg+0.1ta</a:t>
            </a:r>
            <a:endParaRPr lang="zh-CN" altLang="en-US" dirty="0">
              <a:latin typeface="+mn-lt"/>
              <a:ea typeface="+mn-ea"/>
              <a:cs typeface="+mn-ea"/>
              <a:sym typeface="+mn-lt"/>
            </a:endParaRPr>
          </a:p>
        </p:txBody>
      </p:sp>
      <p:sp>
        <p:nvSpPr>
          <p:cNvPr id="13352" name="矩形 13351"/>
          <p:cNvSpPr/>
          <p:nvPr/>
        </p:nvSpPr>
        <p:spPr>
          <a:xfrm>
            <a:off x="5097463" y="4310063"/>
            <a:ext cx="2559050" cy="1187450"/>
          </a:xfrm>
          <a:prstGeom prst="rect">
            <a:avLst/>
          </a:prstGeom>
          <a:noFill/>
          <a:ln w="9525">
            <a:noFill/>
          </a:ln>
        </p:spPr>
        <p:txBody>
          <a:bodyPr anchor="ctr"/>
          <a:lstStyle/>
          <a:p>
            <a:pPr lvl="0" algn="ctr" eaLnBrk="1" hangingPunct="1">
              <a:lnSpc>
                <a:spcPct val="120000"/>
              </a:lnSpc>
            </a:pPr>
            <a:r>
              <a:rPr lang="zh-CN" altLang="en-US" sz="2000" b="1" i="0" dirty="0">
                <a:latin typeface="+mn-lt"/>
                <a:ea typeface="+mn-ea"/>
                <a:cs typeface="+mn-ea"/>
                <a:sym typeface="+mn-lt"/>
              </a:rPr>
              <a:t>tnw</a:t>
            </a:r>
            <a:r>
              <a:rPr lang="zh-CN" altLang="en-US" i="0" dirty="0">
                <a:latin typeface="+mn-lt"/>
                <a:ea typeface="+mn-ea"/>
                <a:cs typeface="+mn-ea"/>
                <a:sym typeface="+mn-lt"/>
              </a:rPr>
              <a:t>—</a:t>
            </a:r>
            <a:r>
              <a:rPr lang="zh-CN" altLang="en-US" b="1" i="0" dirty="0">
                <a:latin typeface="+mn-lt"/>
                <a:ea typeface="+mn-ea"/>
                <a:cs typeface="+mn-ea"/>
                <a:sym typeface="+mn-lt"/>
              </a:rPr>
              <a:t>自然湿球温度</a:t>
            </a:r>
            <a:endParaRPr lang="zh-CN" altLang="en-US" b="1" i="0" dirty="0">
              <a:latin typeface="+mn-lt"/>
              <a:ea typeface="+mn-ea"/>
              <a:cs typeface="+mn-ea"/>
              <a:sym typeface="+mn-lt"/>
            </a:endParaRPr>
          </a:p>
          <a:p>
            <a:pPr lvl="0" algn="ctr" eaLnBrk="1" hangingPunct="1">
              <a:lnSpc>
                <a:spcPct val="120000"/>
              </a:lnSpc>
            </a:pPr>
            <a:r>
              <a:rPr lang="zh-CN" altLang="en-US" b="1" i="0" dirty="0">
                <a:latin typeface="+mn-lt"/>
                <a:ea typeface="+mn-ea"/>
                <a:cs typeface="+mn-ea"/>
                <a:sym typeface="+mn-lt"/>
              </a:rPr>
              <a:t>tg</a:t>
            </a:r>
            <a:r>
              <a:rPr lang="zh-CN" altLang="en-US" i="0" dirty="0">
                <a:latin typeface="+mn-lt"/>
                <a:ea typeface="+mn-ea"/>
                <a:cs typeface="+mn-ea"/>
                <a:sym typeface="+mn-lt"/>
              </a:rPr>
              <a:t>—</a:t>
            </a:r>
            <a:r>
              <a:rPr lang="zh-CN" altLang="en-US" b="1" i="0" dirty="0">
                <a:latin typeface="+mn-lt"/>
                <a:ea typeface="+mn-ea"/>
                <a:cs typeface="+mn-ea"/>
                <a:sym typeface="+mn-lt"/>
              </a:rPr>
              <a:t>黑球温度</a:t>
            </a:r>
            <a:endParaRPr lang="zh-CN" altLang="en-US" b="1" i="0" dirty="0">
              <a:latin typeface="+mn-lt"/>
              <a:ea typeface="+mn-ea"/>
              <a:cs typeface="+mn-ea"/>
              <a:sym typeface="+mn-lt"/>
            </a:endParaRPr>
          </a:p>
          <a:p>
            <a:pPr lvl="0" algn="ctr" eaLnBrk="1" hangingPunct="1">
              <a:lnSpc>
                <a:spcPct val="120000"/>
              </a:lnSpc>
            </a:pPr>
            <a:r>
              <a:rPr lang="zh-CN" altLang="en-US" b="1" i="0" dirty="0">
                <a:latin typeface="+mn-lt"/>
                <a:ea typeface="+mn-ea"/>
                <a:cs typeface="+mn-ea"/>
                <a:sym typeface="+mn-lt"/>
              </a:rPr>
              <a:t>ta </a:t>
            </a:r>
            <a:r>
              <a:rPr lang="zh-CN" altLang="en-US" i="0" dirty="0">
                <a:latin typeface="+mn-lt"/>
                <a:ea typeface="+mn-ea"/>
                <a:cs typeface="+mn-ea"/>
                <a:sym typeface="+mn-lt"/>
              </a:rPr>
              <a:t>—</a:t>
            </a:r>
            <a:r>
              <a:rPr lang="zh-CN" altLang="en-US" b="1" i="0" dirty="0">
                <a:latin typeface="+mn-lt"/>
                <a:ea typeface="+mn-ea"/>
                <a:cs typeface="+mn-ea"/>
                <a:sym typeface="+mn-lt"/>
              </a:rPr>
              <a:t>干球温度</a:t>
            </a:r>
            <a:endParaRPr lang="zh-CN" altLang="en-US" dirty="0">
              <a:latin typeface="+mn-lt"/>
              <a:ea typeface="+mn-ea"/>
              <a:cs typeface="+mn-ea"/>
              <a:sym typeface="+mn-lt"/>
            </a:endParaRPr>
          </a:p>
        </p:txBody>
      </p:sp>
      <p:sp>
        <p:nvSpPr>
          <p:cNvPr id="13353" name="矩形 13352"/>
          <p:cNvSpPr/>
          <p:nvPr/>
        </p:nvSpPr>
        <p:spPr>
          <a:xfrm>
            <a:off x="180975" y="909638"/>
            <a:ext cx="8712200" cy="569912"/>
          </a:xfrm>
          <a:prstGeom prst="rect">
            <a:avLst/>
          </a:prstGeom>
          <a:noFill/>
          <a:ln w="9525">
            <a:noFill/>
          </a:ln>
        </p:spPr>
        <p:txBody>
          <a:bodyPr anchor="ctr"/>
          <a:lstStyle/>
          <a:p>
            <a:pPr lvl="0" algn="ctr" eaLnBrk="1" hangingPunct="1"/>
            <a:r>
              <a:rPr lang="zh-CN" altLang="en-US" sz="2000" i="0" dirty="0">
                <a:solidFill>
                  <a:srgbClr val="FF0000"/>
                </a:solidFill>
                <a:latin typeface="+mn-lt"/>
                <a:ea typeface="+mn-ea"/>
                <a:cs typeface="+mn-ea"/>
                <a:sym typeface="+mn-lt"/>
              </a:rPr>
              <a:t> WBGT指数亦称为湿球黑球温度，是综合评价人体接触作业环境热负荷的一个基本参量，单位为℃。</a:t>
            </a:r>
            <a:endParaRPr lang="zh-CN" altLang="en-US" sz="2000" i="0" dirty="0">
              <a:solidFill>
                <a:srgbClr val="FF0000"/>
              </a:solidFill>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348"/>
                                        </p:tgtEl>
                                        <p:attrNameLst>
                                          <p:attrName>style.visibility</p:attrName>
                                        </p:attrNameLst>
                                      </p:cBhvr>
                                      <p:to>
                                        <p:strVal val="visible"/>
                                      </p:to>
                                    </p:set>
                                    <p:animEffect transition="in" filter="randombar(horizontal)">
                                      <p:cBhvr>
                                        <p:cTn id="7" dur="500"/>
                                        <p:tgtEl>
                                          <p:spTgt spid="1334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350"/>
                                        </p:tgtEl>
                                        <p:attrNameLst>
                                          <p:attrName>style.visibility</p:attrName>
                                        </p:attrNameLst>
                                      </p:cBhvr>
                                      <p:to>
                                        <p:strVal val="visible"/>
                                      </p:to>
                                    </p:set>
                                    <p:animEffect transition="in" filter="randombar(horizontal)">
                                      <p:cBhvr>
                                        <p:cTn id="10" dur="500"/>
                                        <p:tgtEl>
                                          <p:spTgt spid="13350"/>
                                        </p:tgtEl>
                                      </p:cBhvr>
                                    </p:animEffect>
                                  </p:childTnLst>
                                </p:cTn>
                              </p:par>
                              <p:par>
                                <p:cTn id="11" presetID="14" presetClass="entr" presetSubtype="10" fill="hold" nodeType="withEffect">
                                  <p:stCondLst>
                                    <p:cond delay="0"/>
                                  </p:stCondLst>
                                  <p:childTnLst>
                                    <p:set>
                                      <p:cBhvr>
                                        <p:cTn id="12" dur="1" fill="hold">
                                          <p:stCondLst>
                                            <p:cond delay="0"/>
                                          </p:stCondLst>
                                        </p:cTn>
                                        <p:tgtEl>
                                          <p:spTgt spid="13331"/>
                                        </p:tgtEl>
                                        <p:attrNameLst>
                                          <p:attrName>style.visibility</p:attrName>
                                        </p:attrNameLst>
                                      </p:cBhvr>
                                      <p:to>
                                        <p:strVal val="visible"/>
                                      </p:to>
                                    </p:set>
                                    <p:animEffect transition="in" filter="randombar(horizontal)">
                                      <p:cBhvr>
                                        <p:cTn id="13" dur="500"/>
                                        <p:tgtEl>
                                          <p:spTgt spid="13331"/>
                                        </p:tgtEl>
                                      </p:cBhvr>
                                    </p:animEffect>
                                  </p:childTnLst>
                                </p:cTn>
                              </p:par>
                              <p:par>
                                <p:cTn id="14" presetID="14" presetClass="entr" presetSubtype="10" fill="hold" nodeType="withEffect">
                                  <p:stCondLst>
                                    <p:cond delay="0"/>
                                  </p:stCondLst>
                                  <p:childTnLst>
                                    <p:set>
                                      <p:cBhvr>
                                        <p:cTn id="15" dur="1" fill="hold">
                                          <p:stCondLst>
                                            <p:cond delay="0"/>
                                          </p:stCondLst>
                                        </p:cTn>
                                        <p:tgtEl>
                                          <p:spTgt spid="13332"/>
                                        </p:tgtEl>
                                        <p:attrNameLst>
                                          <p:attrName>style.visibility</p:attrName>
                                        </p:attrNameLst>
                                      </p:cBhvr>
                                      <p:to>
                                        <p:strVal val="visible"/>
                                      </p:to>
                                    </p:set>
                                    <p:animEffect transition="in" filter="randombar(horizontal)">
                                      <p:cBhvr>
                                        <p:cTn id="16" dur="500"/>
                                        <p:tgtEl>
                                          <p:spTgt spid="13332"/>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13347"/>
                                        </p:tgtEl>
                                        <p:attrNameLst>
                                          <p:attrName>style.visibility</p:attrName>
                                        </p:attrNameLst>
                                      </p:cBhvr>
                                      <p:to>
                                        <p:strVal val="visible"/>
                                      </p:to>
                                    </p:set>
                                    <p:animEffect transition="in" filter="randombar(horizontal)">
                                      <p:cBhvr>
                                        <p:cTn id="21" dur="500"/>
                                        <p:tgtEl>
                                          <p:spTgt spid="13347"/>
                                        </p:tgtEl>
                                      </p:cBhvr>
                                    </p:animEffect>
                                  </p:childTnLst>
                                </p:cTn>
                              </p:par>
                              <p:par>
                                <p:cTn id="22" presetID="14" presetClass="entr" presetSubtype="10" fill="hold" nodeType="withEffect">
                                  <p:stCondLst>
                                    <p:cond delay="0"/>
                                  </p:stCondLst>
                                  <p:childTnLst>
                                    <p:set>
                                      <p:cBhvr>
                                        <p:cTn id="23" dur="1" fill="hold">
                                          <p:stCondLst>
                                            <p:cond delay="0"/>
                                          </p:stCondLst>
                                        </p:cTn>
                                        <p:tgtEl>
                                          <p:spTgt spid="13316"/>
                                        </p:tgtEl>
                                        <p:attrNameLst>
                                          <p:attrName>style.visibility</p:attrName>
                                        </p:attrNameLst>
                                      </p:cBhvr>
                                      <p:to>
                                        <p:strVal val="visible"/>
                                      </p:to>
                                    </p:set>
                                    <p:animEffect transition="in" filter="randombar(horizontal)">
                                      <p:cBhvr>
                                        <p:cTn id="24" dur="500"/>
                                        <p:tgtEl>
                                          <p:spTgt spid="13316"/>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3351"/>
                                        </p:tgtEl>
                                        <p:attrNameLst>
                                          <p:attrName>style.visibility</p:attrName>
                                        </p:attrNameLst>
                                      </p:cBhvr>
                                      <p:to>
                                        <p:strVal val="visible"/>
                                      </p:to>
                                    </p:set>
                                    <p:animEffect transition="in" filter="randombar(horizontal)">
                                      <p:cBhvr>
                                        <p:cTn id="27" dur="500"/>
                                        <p:tgtEl>
                                          <p:spTgt spid="13351"/>
                                        </p:tgtEl>
                                      </p:cBhvr>
                                    </p:animEffect>
                                  </p:childTnLst>
                                </p:cTn>
                              </p:par>
                              <p:par>
                                <p:cTn id="28" presetID="14" presetClass="entr" presetSubtype="10" fill="hold" nodeType="withEffect">
                                  <p:stCondLst>
                                    <p:cond delay="0"/>
                                  </p:stCondLst>
                                  <p:childTnLst>
                                    <p:set>
                                      <p:cBhvr>
                                        <p:cTn id="29" dur="1" fill="hold">
                                          <p:stCondLst>
                                            <p:cond delay="0"/>
                                          </p:stCondLst>
                                        </p:cTn>
                                        <p:tgtEl>
                                          <p:spTgt spid="13317"/>
                                        </p:tgtEl>
                                        <p:attrNameLst>
                                          <p:attrName>style.visibility</p:attrName>
                                        </p:attrNameLst>
                                      </p:cBhvr>
                                      <p:to>
                                        <p:strVal val="visible"/>
                                      </p:to>
                                    </p:set>
                                    <p:animEffect transition="in" filter="randombar(horizontal)">
                                      <p:cBhvr>
                                        <p:cTn id="30" dur="500"/>
                                        <p:tgtEl>
                                          <p:spTgt spid="13317"/>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13339"/>
                                        </p:tgtEl>
                                        <p:attrNameLst>
                                          <p:attrName>style.visibility</p:attrName>
                                        </p:attrNameLst>
                                      </p:cBhvr>
                                      <p:to>
                                        <p:strVal val="visible"/>
                                      </p:to>
                                    </p:set>
                                    <p:animEffect transition="in" filter="randombar(horizontal)">
                                      <p:cBhvr>
                                        <p:cTn id="35" dur="500"/>
                                        <p:tgtEl>
                                          <p:spTgt spid="13339"/>
                                        </p:tgtEl>
                                      </p:cBhvr>
                                    </p:animEffect>
                                  </p:childTnLst>
                                </p:cTn>
                              </p:par>
                              <p:par>
                                <p:cTn id="36" presetID="14" presetClass="entr" presetSubtype="10" fill="hold" nodeType="withEffect">
                                  <p:stCondLst>
                                    <p:cond delay="0"/>
                                  </p:stCondLst>
                                  <p:childTnLst>
                                    <p:set>
                                      <p:cBhvr>
                                        <p:cTn id="37" dur="1" fill="hold">
                                          <p:stCondLst>
                                            <p:cond delay="0"/>
                                          </p:stCondLst>
                                        </p:cTn>
                                        <p:tgtEl>
                                          <p:spTgt spid="13349"/>
                                        </p:tgtEl>
                                        <p:attrNameLst>
                                          <p:attrName>style.visibility</p:attrName>
                                        </p:attrNameLst>
                                      </p:cBhvr>
                                      <p:to>
                                        <p:strVal val="visible"/>
                                      </p:to>
                                    </p:set>
                                    <p:animEffect transition="in" filter="randombar(horizontal)">
                                      <p:cBhvr>
                                        <p:cTn id="38" dur="500"/>
                                        <p:tgtEl>
                                          <p:spTgt spid="13349"/>
                                        </p:tgtEl>
                                      </p:cBhvr>
                                    </p:animEffect>
                                  </p:childTnLst>
                                </p:cTn>
                              </p:par>
                              <p:par>
                                <p:cTn id="39" presetID="14" presetClass="entr" presetSubtype="10" fill="hold" nodeType="withEffect">
                                  <p:stCondLst>
                                    <p:cond delay="0"/>
                                  </p:stCondLst>
                                  <p:childTnLst>
                                    <p:set>
                                      <p:cBhvr>
                                        <p:cTn id="40" dur="1" fill="hold">
                                          <p:stCondLst>
                                            <p:cond delay="0"/>
                                          </p:stCondLst>
                                        </p:cTn>
                                        <p:tgtEl>
                                          <p:spTgt spid="13340"/>
                                        </p:tgtEl>
                                        <p:attrNameLst>
                                          <p:attrName>style.visibility</p:attrName>
                                        </p:attrNameLst>
                                      </p:cBhvr>
                                      <p:to>
                                        <p:strVal val="visible"/>
                                      </p:to>
                                    </p:set>
                                    <p:animEffect transition="in" filter="randombar(horizontal)">
                                      <p:cBhvr>
                                        <p:cTn id="41" dur="500"/>
                                        <p:tgtEl>
                                          <p:spTgt spid="13340"/>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13352"/>
                                        </p:tgtEl>
                                        <p:attrNameLst>
                                          <p:attrName>style.visibility</p:attrName>
                                        </p:attrNameLst>
                                      </p:cBhvr>
                                      <p:to>
                                        <p:strVal val="visible"/>
                                      </p:to>
                                    </p:set>
                                    <p:animEffect transition="in" filter="randombar(horizontal)">
                                      <p:cBhvr>
                                        <p:cTn id="44" dur="500"/>
                                        <p:tgtEl>
                                          <p:spTgt spid="13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0" grpId="0"/>
      <p:bldP spid="13351" grpId="0"/>
      <p:bldP spid="133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4337"/>
          <p:cNvSpPr>
            <a:spLocks noGrp="1"/>
          </p:cNvSpPr>
          <p:nvPr>
            <p:ph type="title"/>
          </p:nvPr>
        </p:nvSpPr>
        <p:spPr/>
        <p:txBody>
          <a:bodyPr anchor="ctr"/>
          <a:lstStyle/>
          <a:p>
            <a:pPr algn="ctr"/>
            <a:r>
              <a:rPr lang="zh-CN" altLang="en-US" sz="2800" b="1">
                <a:latin typeface="+mn-lt"/>
                <a:ea typeface="+mn-ea"/>
                <a:cs typeface="+mn-ea"/>
                <a:sym typeface="+mn-lt"/>
              </a:rPr>
              <a:t>测量地点及位置</a:t>
            </a:r>
            <a:endParaRPr lang="zh-CN" altLang="en-US" sz="2800" b="1">
              <a:latin typeface="+mn-lt"/>
              <a:ea typeface="+mn-ea"/>
              <a:cs typeface="+mn-ea"/>
              <a:sym typeface="+mn-lt"/>
            </a:endParaRPr>
          </a:p>
        </p:txBody>
      </p:sp>
      <p:sp>
        <p:nvSpPr>
          <p:cNvPr id="14339" name="Text Placeholder 14338"/>
          <p:cNvSpPr>
            <a:spLocks noGrp="1"/>
          </p:cNvSpPr>
          <p:nvPr>
            <p:ph type="body" idx="1"/>
          </p:nvPr>
        </p:nvSpPr>
        <p:spPr>
          <a:xfrm>
            <a:off x="179388" y="765175"/>
            <a:ext cx="8929687" cy="5976938"/>
          </a:xfrm>
        </p:spPr>
        <p:txBody>
          <a:bodyPr/>
          <a:lstStyle/>
          <a:p>
            <a:pPr>
              <a:lnSpc>
                <a:spcPct val="90000"/>
              </a:lnSpc>
            </a:pPr>
            <a:r>
              <a:rPr lang="zh-CN" altLang="en-US" dirty="0">
                <a:cs typeface="+mn-ea"/>
                <a:sym typeface="+mn-lt"/>
              </a:rPr>
              <a:t> 选择作业人员经常操作、停留或临时休息处。</a:t>
            </a:r>
            <a:endParaRPr lang="zh-CN" altLang="en-US" dirty="0">
              <a:cs typeface="+mn-ea"/>
              <a:sym typeface="+mn-lt"/>
            </a:endParaRPr>
          </a:p>
          <a:p>
            <a:pPr>
              <a:lnSpc>
                <a:spcPct val="90000"/>
              </a:lnSpc>
            </a:pPr>
            <a:r>
              <a:rPr lang="zh-CN" altLang="en-US" dirty="0">
                <a:cs typeface="+mn-ea"/>
                <a:sym typeface="+mn-lt"/>
              </a:rPr>
              <a:t>一般测量高度立位作业为 1.5m高；坐位作业为1.1m高。如作业人员实际受热不均匀，应测踝部、腹和头部。立位时测量点离地高度分别为 0.lm、1.lm和1.7m处；坐位时测量点离地高度分别0.lm、0.6 m和1.lm处。计算WBCT指数的平均值，</a:t>
            </a:r>
            <a:endParaRPr lang="zh-CN" altLang="en-US" dirty="0">
              <a:cs typeface="+mn-ea"/>
              <a:sym typeface="+mn-lt"/>
            </a:endParaRPr>
          </a:p>
          <a:p>
            <a:pPr>
              <a:lnSpc>
                <a:spcPct val="90000"/>
              </a:lnSpc>
            </a:pPr>
            <a:endParaRPr lang="zh-CN" altLang="en-US" dirty="0">
              <a:cs typeface="+mn-ea"/>
              <a:sym typeface="+mn-lt"/>
            </a:endParaRPr>
          </a:p>
          <a:p>
            <a:pPr>
              <a:lnSpc>
                <a:spcPct val="90000"/>
              </a:lnSpc>
              <a:buNone/>
            </a:pPr>
            <a:r>
              <a:rPr lang="en-US" altLang="x-none" dirty="0">
                <a:cs typeface="+mn-ea"/>
                <a:sym typeface="+mn-lt"/>
              </a:rPr>
              <a:t> </a:t>
            </a:r>
            <a:r>
              <a:rPr lang="zh-CN" altLang="en-US" dirty="0">
                <a:cs typeface="+mn-ea"/>
                <a:sym typeface="+mn-lt"/>
              </a:rPr>
              <a:t>                WBGT=-------------------------------------------</a:t>
            </a:r>
            <a:endParaRPr lang="zh-CN" altLang="en-US" dirty="0">
              <a:cs typeface="+mn-ea"/>
              <a:sym typeface="+mn-lt"/>
            </a:endParaRPr>
          </a:p>
          <a:p>
            <a:pPr>
              <a:lnSpc>
                <a:spcPct val="90000"/>
              </a:lnSpc>
              <a:buNone/>
            </a:pPr>
            <a:r>
              <a:rPr lang="en-US" altLang="x-none" dirty="0">
                <a:cs typeface="+mn-ea"/>
                <a:sym typeface="+mn-lt"/>
              </a:rPr>
              <a:t>                                                       4</a:t>
            </a:r>
            <a:endParaRPr lang="zh-CN" altLang="en-US" dirty="0">
              <a:cs typeface="+mn-ea"/>
              <a:sym typeface="+mn-lt"/>
            </a:endParaRPr>
          </a:p>
          <a:p>
            <a:pPr>
              <a:lnSpc>
                <a:spcPct val="90000"/>
              </a:lnSpc>
            </a:pPr>
            <a:r>
              <a:rPr lang="zh-CN" altLang="en-US" dirty="0">
                <a:cs typeface="+mn-ea"/>
                <a:sym typeface="+mn-lt"/>
              </a:rPr>
              <a:t>在生产环境热强度变化较大的工作场所，或者因生产需要作业人员在车间内不同工作地点操作，且接触热强度大小不一致时，应采用时间加权平均公式计算WBGT指数见式</a:t>
            </a:r>
            <a:endParaRPr lang="zh-CN" altLang="en-US" dirty="0">
              <a:cs typeface="+mn-ea"/>
              <a:sym typeface="+mn-lt"/>
            </a:endParaRPr>
          </a:p>
          <a:p>
            <a:pPr>
              <a:lnSpc>
                <a:spcPct val="90000"/>
              </a:lnSpc>
              <a:buNone/>
            </a:pPr>
            <a:r>
              <a:rPr lang="en-US" altLang="x-none" dirty="0">
                <a:cs typeface="+mn-ea"/>
                <a:sym typeface="+mn-lt"/>
              </a:rPr>
              <a:t>                   </a:t>
            </a:r>
            <a:r>
              <a:rPr lang="zh-CN" altLang="en-US" dirty="0">
                <a:cs typeface="+mn-ea"/>
                <a:sym typeface="+mn-lt"/>
              </a:rPr>
              <a:t>WBGT=----------------</a:t>
            </a:r>
            <a:r>
              <a:rPr lang="en-US" altLang="x-none" dirty="0">
                <a:cs typeface="+mn-ea"/>
                <a:sym typeface="+mn-lt"/>
              </a:rPr>
              <a:t>---------------------------------</a:t>
            </a:r>
            <a:endParaRPr lang="zh-CN" altLang="en-US" dirty="0">
              <a:cs typeface="+mn-ea"/>
              <a:sym typeface="+mn-lt"/>
            </a:endParaRPr>
          </a:p>
          <a:p>
            <a:pPr>
              <a:lnSpc>
                <a:spcPct val="90000"/>
              </a:lnSpc>
            </a:pPr>
            <a:r>
              <a:rPr lang="zh-CN" altLang="en-US" dirty="0">
                <a:cs typeface="+mn-ea"/>
                <a:sym typeface="+mn-lt"/>
              </a:rPr>
              <a:t>式中：</a:t>
            </a:r>
            <a:endParaRPr lang="zh-CN" altLang="en-US" dirty="0">
              <a:cs typeface="+mn-ea"/>
              <a:sym typeface="+mn-lt"/>
            </a:endParaRPr>
          </a:p>
          <a:p>
            <a:pPr>
              <a:lnSpc>
                <a:spcPct val="90000"/>
              </a:lnSpc>
              <a:buNone/>
            </a:pPr>
            <a:r>
              <a:rPr lang="en-US" altLang="x-none" dirty="0">
                <a:cs typeface="+mn-ea"/>
                <a:sym typeface="+mn-lt"/>
              </a:rPr>
              <a:t>   </a:t>
            </a:r>
            <a:r>
              <a:rPr lang="zh-CN" altLang="en-US" dirty="0">
                <a:cs typeface="+mn-ea"/>
                <a:sym typeface="+mn-lt"/>
              </a:rPr>
              <a:t>    WBGT1——第 1 个工作地点实测WBGT，℃；</a:t>
            </a:r>
            <a:r>
              <a:rPr lang="en-US" altLang="x-none" dirty="0">
                <a:cs typeface="+mn-ea"/>
                <a:sym typeface="+mn-lt"/>
              </a:rPr>
              <a:t>  </a:t>
            </a:r>
            <a:endParaRPr lang="en-US" altLang="x-none" dirty="0">
              <a:cs typeface="+mn-ea"/>
              <a:sym typeface="+mn-lt"/>
            </a:endParaRPr>
          </a:p>
          <a:p>
            <a:pPr>
              <a:lnSpc>
                <a:spcPct val="90000"/>
              </a:lnSpc>
              <a:buNone/>
            </a:pPr>
            <a:r>
              <a:rPr lang="en-US" altLang="x-none" dirty="0">
                <a:cs typeface="+mn-ea"/>
                <a:sym typeface="+mn-lt"/>
              </a:rPr>
              <a:t>   </a:t>
            </a:r>
            <a:r>
              <a:rPr lang="zh-CN" altLang="en-US" dirty="0">
                <a:cs typeface="+mn-ea"/>
                <a:sym typeface="+mn-lt"/>
              </a:rPr>
              <a:t>    WBGT2——第 2个工作地点实测WBGT，℃；</a:t>
            </a:r>
            <a:endParaRPr lang="zh-CN" altLang="en-US" dirty="0">
              <a:cs typeface="+mn-ea"/>
              <a:sym typeface="+mn-lt"/>
            </a:endParaRPr>
          </a:p>
          <a:p>
            <a:pPr>
              <a:lnSpc>
                <a:spcPct val="90000"/>
              </a:lnSpc>
              <a:buNone/>
            </a:pPr>
            <a:r>
              <a:rPr lang="en-US" altLang="x-none" dirty="0">
                <a:cs typeface="+mn-ea"/>
                <a:sym typeface="+mn-lt"/>
              </a:rPr>
              <a:t>   </a:t>
            </a:r>
            <a:r>
              <a:rPr lang="zh-CN" altLang="en-US" dirty="0">
                <a:cs typeface="+mn-ea"/>
                <a:sym typeface="+mn-lt"/>
              </a:rPr>
              <a:t>    WBGTn——第 n个工作地点实测WBGT，℃；</a:t>
            </a:r>
            <a:endParaRPr lang="zh-CN" altLang="en-US" dirty="0">
              <a:cs typeface="+mn-ea"/>
              <a:sym typeface="+mn-lt"/>
            </a:endParaRPr>
          </a:p>
          <a:p>
            <a:pPr>
              <a:lnSpc>
                <a:spcPct val="90000"/>
              </a:lnSpc>
              <a:buNone/>
            </a:pPr>
            <a:r>
              <a:rPr lang="en-US" altLang="x-none" dirty="0">
                <a:cs typeface="+mn-ea"/>
                <a:sym typeface="+mn-lt"/>
              </a:rPr>
              <a:t>   </a:t>
            </a:r>
            <a:r>
              <a:rPr lang="zh-CN" altLang="en-US" dirty="0">
                <a:cs typeface="+mn-ea"/>
                <a:sym typeface="+mn-lt"/>
              </a:rPr>
              <a:t>	t,t2,…,tn”——作业人员在第 1，2，…,n个工作地点实际停留的时间，min。</a:t>
            </a: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a:p>
            <a:pPr>
              <a:lnSpc>
                <a:spcPct val="90000"/>
              </a:lnSpc>
            </a:pPr>
            <a:endParaRPr lang="zh-CN" altLang="en-US" dirty="0">
              <a:cs typeface="+mn-ea"/>
              <a:sym typeface="+mn-lt"/>
            </a:endParaRPr>
          </a:p>
        </p:txBody>
      </p:sp>
      <p:sp>
        <p:nvSpPr>
          <p:cNvPr id="14340" name="矩形 14339"/>
          <p:cNvSpPr/>
          <p:nvPr/>
        </p:nvSpPr>
        <p:spPr>
          <a:xfrm>
            <a:off x="2195513" y="2276475"/>
            <a:ext cx="4176712" cy="503238"/>
          </a:xfrm>
          <a:prstGeom prst="rect">
            <a:avLst/>
          </a:prstGeom>
          <a:noFill/>
          <a:ln w="9525">
            <a:noFill/>
          </a:ln>
        </p:spPr>
        <p:txBody>
          <a:bodyPr anchor="ctr"/>
          <a:lstStyle/>
          <a:p>
            <a:pPr lvl="0" algn="ctr" eaLnBrk="1" hangingPunct="1"/>
            <a:r>
              <a:rPr lang="zh-CN" altLang="en-US" sz="1600" dirty="0">
                <a:latin typeface="+mn-lt"/>
                <a:ea typeface="+mn-ea"/>
                <a:cs typeface="+mn-ea"/>
                <a:sym typeface="+mn-lt"/>
              </a:rPr>
              <a:t>WBGT头+（2×WBGT腹）+ WBGT踝</a:t>
            </a:r>
            <a:endParaRPr lang="zh-CN" altLang="en-US" i="0" dirty="0">
              <a:latin typeface="+mn-lt"/>
              <a:ea typeface="+mn-ea"/>
              <a:cs typeface="+mn-ea"/>
              <a:sym typeface="+mn-lt"/>
            </a:endParaRPr>
          </a:p>
        </p:txBody>
      </p:sp>
      <p:sp>
        <p:nvSpPr>
          <p:cNvPr id="14341" name="矩形 14340"/>
          <p:cNvSpPr/>
          <p:nvPr/>
        </p:nvSpPr>
        <p:spPr>
          <a:xfrm>
            <a:off x="2413000" y="3860800"/>
            <a:ext cx="4175125" cy="504825"/>
          </a:xfrm>
          <a:prstGeom prst="rect">
            <a:avLst/>
          </a:prstGeom>
          <a:noFill/>
          <a:ln w="9525">
            <a:noFill/>
          </a:ln>
        </p:spPr>
        <p:txBody>
          <a:bodyPr anchor="ctr"/>
          <a:lstStyle/>
          <a:p>
            <a:pPr lvl="0" algn="ctr" eaLnBrk="1" hangingPunct="1">
              <a:lnSpc>
                <a:spcPct val="120000"/>
              </a:lnSpc>
            </a:pPr>
            <a:r>
              <a:rPr lang="zh-CN" altLang="en-US" sz="1600" dirty="0">
                <a:latin typeface="+mn-lt"/>
                <a:ea typeface="+mn-ea"/>
                <a:cs typeface="+mn-ea"/>
                <a:sym typeface="+mn-lt"/>
              </a:rPr>
              <a:t>BGT1×t1+ WBGT1×t2+ …+ WBGT1×tn</a:t>
            </a:r>
            <a:endParaRPr lang="zh-CN" altLang="en-US" i="0" dirty="0">
              <a:latin typeface="+mn-lt"/>
              <a:ea typeface="+mn-ea"/>
              <a:cs typeface="+mn-ea"/>
              <a:sym typeface="+mn-lt"/>
            </a:endParaRPr>
          </a:p>
        </p:txBody>
      </p:sp>
      <p:sp>
        <p:nvSpPr>
          <p:cNvPr id="14342" name="矩形 14341"/>
          <p:cNvSpPr/>
          <p:nvPr/>
        </p:nvSpPr>
        <p:spPr>
          <a:xfrm>
            <a:off x="2268538" y="4292600"/>
            <a:ext cx="2519362" cy="393700"/>
          </a:xfrm>
          <a:prstGeom prst="rect">
            <a:avLst/>
          </a:prstGeom>
          <a:noFill/>
          <a:ln w="9525">
            <a:noFill/>
          </a:ln>
        </p:spPr>
        <p:txBody>
          <a:bodyPr anchor="ctr"/>
          <a:lstStyle/>
          <a:p>
            <a:pPr lvl="0" algn="ctr" eaLnBrk="1" hangingPunct="1">
              <a:lnSpc>
                <a:spcPct val="120000"/>
              </a:lnSpc>
            </a:pPr>
            <a:r>
              <a:rPr lang="zh-CN" altLang="en-US" sz="1600" dirty="0">
                <a:latin typeface="+mn-lt"/>
                <a:ea typeface="+mn-ea"/>
                <a:cs typeface="+mn-ea"/>
                <a:sym typeface="+mn-lt"/>
              </a:rPr>
              <a:t>t1+t2+…+tn</a:t>
            </a:r>
            <a:endParaRPr lang="zh-CN" altLang="en-US" i="0" dirty="0">
              <a:latin typeface="+mn-lt"/>
              <a:ea typeface="+mn-ea"/>
              <a:cs typeface="+mn-ea"/>
              <a:sym typeface="+mn-lt"/>
            </a:endParaRPr>
          </a:p>
        </p:txBody>
      </p:sp>
      <p:sp>
        <p:nvSpPr>
          <p:cNvPr id="2" name="Slide Number Placeholder 1"/>
          <p:cNvSpPr>
            <a:spLocks noGrp="1"/>
          </p:cNvSpPr>
          <p:nvPr>
            <p:ph type="sldNum" sz="quarter" idx="12"/>
          </p:nvPr>
        </p:nvSpPr>
        <p:spPr/>
        <p:txBody>
          <a:bodyPr/>
          <a:lstStyle/>
          <a:p>
            <a:pPr lvl="0"/>
            <a:r>
              <a:rPr lang="de-DE" altLang="en-US" dirty="0">
                <a:latin typeface="+mn-lt"/>
                <a:ea typeface="+mn-ea"/>
                <a:cs typeface="+mn-ea"/>
                <a:sym typeface="+mn-lt"/>
              </a:rPr>
              <a:t>Page </a:t>
            </a:r>
            <a:r>
              <a:rPr lang="de-DE" altLang="en-US" sz="1000" b="1" dirty="0">
                <a:latin typeface="+mn-lt"/>
                <a:ea typeface="+mn-ea"/>
                <a:cs typeface="+mn-ea"/>
                <a:sym typeface="+mn-lt"/>
              </a:rPr>
              <a:t> </a:t>
            </a:r>
            <a:fld id="{9A0DB2DC-4C9A-4742-B13C-FB6460FD3503}" type="slidenum">
              <a:rPr lang="zh-CN" altLang="en-US" sz="1000" b="1" dirty="0">
                <a:latin typeface="+mn-lt"/>
                <a:ea typeface="+mn-ea"/>
                <a:cs typeface="+mn-ea"/>
                <a:sym typeface="+mn-lt"/>
              </a:rPr>
            </a:fld>
            <a:endParaRPr lang="zh-CN" altLang="en-US" sz="1000" b="1" dirty="0">
              <a:latin typeface="+mn-lt"/>
              <a:ea typeface="+mn-ea"/>
              <a:cs typeface="+mn-ea"/>
              <a:sym typeface="+mn-lt"/>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commondata" val="eyJoZGlkIjoiM2Q4Y2M0MTAxMGRmZTZkMWUzZjg0NGZmZDVmMDc3NjUifQ=="/>
</p:tagLst>
</file>

<file path=ppt/theme/theme1.xml><?xml version="1.0" encoding="utf-8"?>
<a:theme xmlns:a="http://schemas.openxmlformats.org/drawingml/2006/main" name="演示设计">
  <a:themeElements>
    <a:clrScheme name="">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A"/>
      </a:accent5>
      <a:accent6>
        <a:srgbClr val="A8000B"/>
      </a:accent6>
      <a:hlink>
        <a:srgbClr val="3A0004"/>
      </a:hlink>
      <a:folHlink>
        <a:srgbClr val="FF3B3B"/>
      </a:folHlink>
    </a:clrScheme>
    <a:fontScheme name="pywt1b5a">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589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7AB"/>
        </a:accent5>
        <a:accent6>
          <a:srgbClr val="C34E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6C5DC"/>
        </a:accent5>
        <a:accent6>
          <a:srgbClr val="254C74"/>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BB5D8"/>
        </a:accent5>
        <a:accent6>
          <a:srgbClr val="793A75"/>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A"/>
        </a:accent5>
        <a:accent6>
          <a:srgbClr val="A8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BBE5F"/>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A"/>
        </a:accent5>
        <a:accent6>
          <a:srgbClr val="466C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演示设计">
  <a:themeElements>
    <a:clrScheme name="">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A"/>
      </a:accent5>
      <a:accent6>
        <a:srgbClr val="A8000B"/>
      </a:accent6>
      <a:hlink>
        <a:srgbClr val="3A0004"/>
      </a:hlink>
      <a:folHlink>
        <a:srgbClr val="FF3B3B"/>
      </a:folHlink>
    </a:clrScheme>
    <a:fontScheme name="pywt1b5a">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589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7AB"/>
        </a:accent5>
        <a:accent6>
          <a:srgbClr val="C34E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6C5DC"/>
        </a:accent5>
        <a:accent6>
          <a:srgbClr val="254C74"/>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BB5D8"/>
        </a:accent5>
        <a:accent6>
          <a:srgbClr val="793A75"/>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A"/>
        </a:accent5>
        <a:accent6>
          <a:srgbClr val="A8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BBE5F"/>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A"/>
        </a:accent5>
        <a:accent6>
          <a:srgbClr val="466C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7933</Words>
  <Application>WPS 演示</Application>
  <PresentationFormat>全屏显示(4:3)</PresentationFormat>
  <Paragraphs>631</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25</vt:i4>
      </vt:variant>
    </vt:vector>
  </HeadingPairs>
  <TitlesOfParts>
    <vt:vector size="34" baseType="lpstr">
      <vt:lpstr>Arial</vt:lpstr>
      <vt:lpstr>宋体</vt:lpstr>
      <vt:lpstr>Wingdings</vt:lpstr>
      <vt:lpstr>华文细黑</vt:lpstr>
      <vt:lpstr>微软雅黑</vt:lpstr>
      <vt:lpstr>MS UI Gothic</vt:lpstr>
      <vt:lpstr>Arial Unicode MS</vt:lpstr>
      <vt:lpstr>演示设计</vt:lpstr>
      <vt:lpstr>演示设计</vt:lpstr>
      <vt:lpstr>PowerPoint 演示文稿</vt:lpstr>
      <vt:lpstr>高温作业及其相关概念</vt:lpstr>
      <vt:lpstr>高温作业的主要工种</vt:lpstr>
      <vt:lpstr>高温的两种形式</vt:lpstr>
      <vt:lpstr>测量时间</vt:lpstr>
      <vt:lpstr>测量仪器</vt:lpstr>
      <vt:lpstr>测量注意事项</vt:lpstr>
      <vt:lpstr>ＷＢＧＴ　　的计算</vt:lpstr>
      <vt:lpstr>测量地点及位置</vt:lpstr>
      <vt:lpstr>接触高温作业时间测量与计算</vt:lpstr>
      <vt:lpstr>高温作业分级</vt:lpstr>
      <vt:lpstr>高温作业允许持续接触热时间限值</vt:lpstr>
      <vt:lpstr>PowerPoint 演示文稿</vt:lpstr>
      <vt:lpstr>PowerPoint 演示文稿</vt:lpstr>
      <vt:lpstr>PowerPoint 演示文稿</vt:lpstr>
      <vt:lpstr>高温工人心电图检查结果</vt:lpstr>
      <vt:lpstr>不同工种心电图异常率比较</vt:lpstr>
      <vt:lpstr>两组不同工龄心电图异常率比较</vt:lpstr>
      <vt:lpstr>PowerPoint 演示文稿</vt:lpstr>
      <vt:lpstr>PowerPoint 演示文稿</vt:lpstr>
      <vt:lpstr>高温对人体健康的影响 </vt:lpstr>
      <vt:lpstr>PowerPoint 演示文稿</vt:lpstr>
      <vt:lpstr>高温危害预防措施</vt:lpstr>
      <vt:lpstr>高温危害应急措施</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Wu PeiJie</dc:creator>
  <cp:lastModifiedBy>Vivian</cp:lastModifiedBy>
  <cp:revision>2</cp:revision>
  <cp:lastPrinted>1900-01-01T00:00:00Z</cp:lastPrinted>
  <dcterms:created xsi:type="dcterms:W3CDTF">1900-01-01T00:00:00Z</dcterms:created>
  <dcterms:modified xsi:type="dcterms:W3CDTF">2023-11-30T07:52:39Z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CDD7E0FDEDEA4591BC3F482B1AB88FEC_12</vt:lpwstr>
  </property>
</Properties>
</file>