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62"/>
  </p:handoutMasterIdLst>
  <p:sldIdLst>
    <p:sldId id="434" r:id="rId3"/>
    <p:sldId id="561" r:id="rId4"/>
    <p:sldId id="451" r:id="rId5"/>
    <p:sldId id="507" r:id="rId6"/>
    <p:sldId id="435" r:id="rId7"/>
    <p:sldId id="450" r:id="rId8"/>
    <p:sldId id="290" r:id="rId9"/>
    <p:sldId id="452" r:id="rId10"/>
    <p:sldId id="453" r:id="rId11"/>
    <p:sldId id="454" r:id="rId12"/>
    <p:sldId id="456" r:id="rId13"/>
    <p:sldId id="457" r:id="rId14"/>
    <p:sldId id="458" r:id="rId15"/>
    <p:sldId id="459" r:id="rId16"/>
    <p:sldId id="460" r:id="rId17"/>
    <p:sldId id="461" r:id="rId18"/>
    <p:sldId id="463" r:id="rId19"/>
    <p:sldId id="464" r:id="rId20"/>
    <p:sldId id="467" r:id="rId21"/>
    <p:sldId id="468" r:id="rId22"/>
    <p:sldId id="470" r:id="rId23"/>
    <p:sldId id="471" r:id="rId24"/>
    <p:sldId id="472" r:id="rId25"/>
    <p:sldId id="473" r:id="rId26"/>
    <p:sldId id="474" r:id="rId27"/>
    <p:sldId id="476" r:id="rId28"/>
    <p:sldId id="478" r:id="rId29"/>
    <p:sldId id="479" r:id="rId30"/>
    <p:sldId id="480" r:id="rId31"/>
    <p:sldId id="482" r:id="rId32"/>
    <p:sldId id="483" r:id="rId33"/>
    <p:sldId id="485" r:id="rId34"/>
    <p:sldId id="486" r:id="rId35"/>
    <p:sldId id="487" r:id="rId36"/>
    <p:sldId id="489" r:id="rId37"/>
    <p:sldId id="490" r:id="rId38"/>
    <p:sldId id="506" r:id="rId39"/>
    <p:sldId id="491" r:id="rId40"/>
    <p:sldId id="508" r:id="rId41"/>
    <p:sldId id="492" r:id="rId42"/>
    <p:sldId id="494" r:id="rId43"/>
    <p:sldId id="495" r:id="rId44"/>
    <p:sldId id="496" r:id="rId45"/>
    <p:sldId id="510" r:id="rId46"/>
    <p:sldId id="511" r:id="rId48"/>
    <p:sldId id="512" r:id="rId49"/>
    <p:sldId id="513" r:id="rId50"/>
    <p:sldId id="498" r:id="rId51"/>
    <p:sldId id="499" r:id="rId52"/>
    <p:sldId id="500" r:id="rId53"/>
    <p:sldId id="501" r:id="rId54"/>
    <p:sldId id="502" r:id="rId55"/>
    <p:sldId id="504" r:id="rId56"/>
    <p:sldId id="509" r:id="rId57"/>
    <p:sldId id="514" r:id="rId58"/>
    <p:sldId id="515" r:id="rId59"/>
    <p:sldId id="562" r:id="rId60"/>
    <p:sldId id="505" r:id="rId61"/>
  </p:sldIdLst>
  <p:sldSz cx="9144000" cy="6858000" type="screen4x3"/>
  <p:notesSz cx="9723755" cy="6858000"/>
  <p:custDataLst>
    <p:tags r:id="rId66"/>
  </p:custDataLst>
  <p:defaultTextStyle>
    <a:defPPr>
      <a:defRPr lang="en-US"/>
    </a:defPPr>
    <a:lvl1pPr marL="0" lvl="0"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FFF"/>
    <a:srgbClr val="F8F8F8"/>
    <a:srgbClr val="FFFFFF"/>
    <a:srgbClr val="C0C0C0"/>
    <a:srgbClr val="1C1C1C"/>
    <a:srgbClr val="969696"/>
    <a:srgbClr val="E36803"/>
    <a:srgbClr val="505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53"/>
  </p:normalViewPr>
  <p:slideViewPr>
    <p:cSldViewPr snapToGrid="0" showGuides="1">
      <p:cViewPr>
        <p:scale>
          <a:sx n="90" d="100"/>
          <a:sy n="90"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gs" Target="tags/tag1.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ln>
          <a:effectLst/>
        </p:spPr>
        <p:txBody>
          <a:bodyPr vert="horz" wrap="square" lIns="91440" tIns="45720" rIns="91440" bIns="45720" numCol="1" anchor="t" anchorCtr="0" compatLnSpc="1"/>
          <a:lstStyle>
            <a:lvl1pPr algn="l">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1" name="Rectangle 3"/>
          <p:cNvSpPr>
            <a:spLocks noGrp="1" noChangeArrowheads="1"/>
          </p:cNvSpPr>
          <p:nvPr>
            <p:ph type="dt" sz="quarter" idx="1"/>
          </p:nvPr>
        </p:nvSpPr>
        <p:spPr bwMode="auto">
          <a:xfrm>
            <a:off x="5507038" y="0"/>
            <a:ext cx="4214813" cy="342900"/>
          </a:xfrm>
          <a:prstGeom prst="rect">
            <a:avLst/>
          </a:prstGeom>
          <a:noFill/>
          <a:ln w="9525">
            <a:noFill/>
            <a:miter lim="800000"/>
          </a:ln>
          <a:effectLst/>
        </p:spPr>
        <p:txBody>
          <a:bodyPr vert="horz" wrap="square" lIns="91440" tIns="45720" rIns="91440" bIns="45720" numCol="1" anchor="t" anchorCtr="0" compatLnSpc="1"/>
          <a:lstStyle>
            <a:lvl1pPr algn="r">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ln>
          <a:effectLst/>
        </p:spPr>
        <p:txBody>
          <a:bodyPr vert="horz" wrap="square" lIns="91440" tIns="45720" rIns="91440" bIns="45720" numCol="1" anchor="b" anchorCtr="0" compatLnSpc="1"/>
          <a:lstStyle>
            <a:lvl1pPr algn="l">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3" name="Rectangle 5"/>
          <p:cNvSpPr>
            <a:spLocks noGrp="1" noChangeArrowheads="1"/>
          </p:cNvSpPr>
          <p:nvPr>
            <p:ph type="sldNum" sz="quarter" idx="3"/>
          </p:nvPr>
        </p:nvSpPr>
        <p:spPr bwMode="auto">
          <a:xfrm>
            <a:off x="5507038" y="6513513"/>
            <a:ext cx="4214813" cy="3429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ln>
          <a:effectLst/>
        </p:spPr>
        <p:txBody>
          <a:bodyPr vert="horz" wrap="square" lIns="91440" tIns="45720" rIns="91440" bIns="45720" numCol="1" anchor="t" anchorCtr="0" compatLnSpc="1"/>
          <a:lstStyle>
            <a:lvl1pPr algn="l">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1795" name="Rectangle 3"/>
          <p:cNvSpPr>
            <a:spLocks noGrp="1" noChangeArrowheads="1"/>
          </p:cNvSpPr>
          <p:nvPr>
            <p:ph type="dt" idx="1"/>
          </p:nvPr>
        </p:nvSpPr>
        <p:spPr bwMode="auto">
          <a:xfrm>
            <a:off x="5507038" y="0"/>
            <a:ext cx="4214813" cy="342900"/>
          </a:xfrm>
          <a:prstGeom prst="rect">
            <a:avLst/>
          </a:prstGeom>
          <a:noFill/>
          <a:ln w="9525">
            <a:noFill/>
            <a:miter lim="800000"/>
          </a:ln>
          <a:effectLst/>
        </p:spPr>
        <p:txBody>
          <a:bodyPr vert="horz" wrap="square" lIns="91440" tIns="45720" rIns="91440" bIns="45720" numCol="1" anchor="t" anchorCtr="0" compatLnSpc="1"/>
          <a:lstStyle>
            <a:lvl1pPr algn="r">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7348" name="Rectangle 4"/>
          <p:cNvSpPr>
            <a:spLocks noRot="1" noTextEdit="1"/>
          </p:cNvSpPr>
          <p:nvPr>
            <p:ph type="sldImg" idx="2"/>
          </p:nvPr>
        </p:nvSpPr>
        <p:spPr>
          <a:xfrm>
            <a:off x="3148013" y="514350"/>
            <a:ext cx="3429000" cy="2571750"/>
          </a:xfrm>
          <a:prstGeom prst="rect">
            <a:avLst/>
          </a:prstGeom>
          <a:noFill/>
          <a:ln w="9525" cap="flat" cmpd="sng">
            <a:solidFill>
              <a:srgbClr val="000000"/>
            </a:solidFill>
            <a:prstDash val="solid"/>
            <a:miter/>
            <a:headEnd type="none" w="med" len="med"/>
            <a:tailEnd type="none" w="med" len="med"/>
          </a:ln>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ln>
          <a:effectLst/>
        </p:spPr>
        <p:txBody>
          <a:bodyPr vert="horz" wrap="square" lIns="91440" tIns="45720" rIns="91440" bIns="45720" numCol="1" anchor="b" anchorCtr="0" compatLnSpc="1"/>
          <a:lstStyle>
            <a:lvl1pPr algn="l">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1799" name="Rectangle 7"/>
          <p:cNvSpPr>
            <a:spLocks noGrp="1" noChangeArrowheads="1"/>
          </p:cNvSpPr>
          <p:nvPr>
            <p:ph type="sldNum" sz="quarter" idx="5"/>
          </p:nvPr>
        </p:nvSpPr>
        <p:spPr bwMode="auto">
          <a:xfrm>
            <a:off x="5507038" y="6513513"/>
            <a:ext cx="4214813" cy="3429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
        <p:nvSpPr>
          <p:cNvPr id="58372" name="灯片编号占位符 3"/>
          <p:cNvSpPr txBox="1">
            <a:spLocks noGrp="1"/>
          </p:cNvSpPr>
          <p:nvPr>
            <p:ph type="sldNum" sz="quarter"/>
          </p:nvPr>
        </p:nvSpPr>
        <p:spPr>
          <a:xfrm>
            <a:off x="5507038" y="6513513"/>
            <a:ext cx="4214812" cy="342900"/>
          </a:xfrm>
          <a:prstGeom prst="rect">
            <a:avLst/>
          </a:prstGeom>
          <a:noFill/>
          <a:ln w="9525">
            <a:noFill/>
          </a:ln>
        </p:spPr>
        <p:txBody>
          <a:bodyPr anchor="b" anchorCtr="0"/>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
        <p:nvSpPr>
          <p:cNvPr id="59396" name="灯片编号占位符 3"/>
          <p:cNvSpPr txBox="1">
            <a:spLocks noGrp="1"/>
          </p:cNvSpPr>
          <p:nvPr>
            <p:ph type="sldNum" sz="quarter"/>
          </p:nvPr>
        </p:nvSpPr>
        <p:spPr>
          <a:xfrm>
            <a:off x="5507038" y="6513513"/>
            <a:ext cx="4214812" cy="342900"/>
          </a:xfrm>
          <a:prstGeom prst="rect">
            <a:avLst/>
          </a:prstGeom>
          <a:noFill/>
          <a:ln w="9525">
            <a:noFill/>
          </a:ln>
        </p:spPr>
        <p:txBody>
          <a:bodyPr anchor="b" anchorCtr="0"/>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
        <p:nvSpPr>
          <p:cNvPr id="60420" name="灯片编号占位符 3"/>
          <p:cNvSpPr txBox="1">
            <a:spLocks noGrp="1"/>
          </p:cNvSpPr>
          <p:nvPr>
            <p:ph type="sldNum" sz="quarter"/>
          </p:nvPr>
        </p:nvSpPr>
        <p:spPr>
          <a:xfrm>
            <a:off x="5507038" y="6513513"/>
            <a:ext cx="4214812" cy="342900"/>
          </a:xfrm>
          <a:prstGeom prst="rect">
            <a:avLst/>
          </a:prstGeom>
          <a:noFill/>
          <a:ln w="9525">
            <a:noFill/>
          </a:ln>
        </p:spPr>
        <p:txBody>
          <a:bodyPr anchor="b" anchorCtr="0"/>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
        <p:nvSpPr>
          <p:cNvPr id="75780" name="灯片编号占位符 3"/>
          <p:cNvSpPr txBox="1">
            <a:spLocks noGrp="1"/>
          </p:cNvSpPr>
          <p:nvPr/>
        </p:nvSpPr>
        <p:spPr>
          <a:xfrm>
            <a:off x="5507038" y="6513513"/>
            <a:ext cx="4214812" cy="342900"/>
          </a:xfrm>
          <a:prstGeom prst="rect">
            <a:avLst/>
          </a:prstGeom>
          <a:noFill/>
          <a:ln w="9525">
            <a:noFill/>
          </a:ln>
        </p:spPr>
        <p:txBody>
          <a:bodyPr anchor="b" anchorCtr="0"/>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sp>
        <p:nvSpPr>
          <p:cNvPr id="13" name="Line 491"/>
          <p:cNvSpPr>
            <a:spLocks noChangeShapeType="1"/>
          </p:cNvSpPr>
          <p:nvPr/>
        </p:nvSpPr>
        <p:spPr bwMode="auto">
          <a:xfrm>
            <a:off x="1101725" y="1000125"/>
            <a:ext cx="7834313" cy="0"/>
          </a:xfrm>
          <a:prstGeom prst="line">
            <a:avLst/>
          </a:prstGeom>
          <a:noFill/>
          <a:ln w="12700">
            <a:solidFill>
              <a:schemeClr val="hlink"/>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Rectangle 477"/>
          <p:cNvSpPr>
            <a:spLocks noChangeArrowheads="1"/>
          </p:cNvSpPr>
          <p:nvPr/>
        </p:nvSpPr>
        <p:spPr bwMode="gray">
          <a:xfrm>
            <a:off x="749300" y="-14287"/>
            <a:ext cx="71438" cy="6872288"/>
          </a:xfrm>
          <a:prstGeom prst="rect">
            <a:avLst/>
          </a:prstGeom>
          <a:solidFill>
            <a:schemeClr val="accent2">
              <a:alpha val="2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Rectangle 1642"/>
          <p:cNvSpPr>
            <a:spLocks noChangeArrowheads="1"/>
          </p:cNvSpPr>
          <p:nvPr/>
        </p:nvSpPr>
        <p:spPr bwMode="gray">
          <a:xfrm>
            <a:off x="3071813" y="0"/>
            <a:ext cx="1417638" cy="6858000"/>
          </a:xfrm>
          <a:prstGeom prst="rect">
            <a:avLst/>
          </a:prstGeom>
          <a:solidFill>
            <a:schemeClr val="accent2">
              <a:alpha val="7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Rectangle 1596"/>
          <p:cNvSpPr>
            <a:spLocks noChangeArrowheads="1"/>
          </p:cNvSpPr>
          <p:nvPr/>
        </p:nvSpPr>
        <p:spPr bwMode="gray">
          <a:xfrm>
            <a:off x="6902450" y="-11112"/>
            <a:ext cx="303213" cy="6858000"/>
          </a:xfrm>
          <a:prstGeom prst="rect">
            <a:avLst/>
          </a:prstGeom>
          <a:solidFill>
            <a:schemeClr val="accent2">
              <a:alpha val="3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597"/>
          <p:cNvSpPr>
            <a:spLocks noChangeArrowheads="1"/>
          </p:cNvSpPr>
          <p:nvPr/>
        </p:nvSpPr>
        <p:spPr bwMode="gray">
          <a:xfrm>
            <a:off x="7158038" y="12700"/>
            <a:ext cx="227013" cy="6858000"/>
          </a:xfrm>
          <a:prstGeom prst="rect">
            <a:avLst/>
          </a:prstGeom>
          <a:solidFill>
            <a:schemeClr val="accent2">
              <a:alpha val="2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Rectangle 1592"/>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Rectangle 1593"/>
          <p:cNvSpPr>
            <a:spLocks noChangeArrowheads="1"/>
          </p:cNvSpPr>
          <p:nvPr/>
        </p:nvSpPr>
        <p:spPr bwMode="gray">
          <a:xfrm>
            <a:off x="5359400" y="-17462"/>
            <a:ext cx="728663" cy="6938963"/>
          </a:xfrm>
          <a:prstGeom prst="rect">
            <a:avLst/>
          </a:prstGeom>
          <a:solidFill>
            <a:schemeClr val="accent2">
              <a:alpha val="53999"/>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Rectangle 1594"/>
          <p:cNvSpPr>
            <a:spLocks noChangeArrowheads="1"/>
          </p:cNvSpPr>
          <p:nvPr/>
        </p:nvSpPr>
        <p:spPr bwMode="gray">
          <a:xfrm>
            <a:off x="6018213" y="-19050"/>
            <a:ext cx="547688" cy="6938963"/>
          </a:xfrm>
          <a:prstGeom prst="rect">
            <a:avLst/>
          </a:prstGeom>
          <a:solidFill>
            <a:schemeClr val="accent2">
              <a:alpha val="47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Rectangle 1595"/>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Rectangle 1622"/>
          <p:cNvSpPr>
            <a:spLocks noChangeArrowheads="1"/>
          </p:cNvSpPr>
          <p:nvPr/>
        </p:nvSpPr>
        <p:spPr bwMode="gray">
          <a:xfrm>
            <a:off x="7339013" y="52388"/>
            <a:ext cx="136525" cy="6858000"/>
          </a:xfrm>
          <a:prstGeom prst="rect">
            <a:avLst/>
          </a:prstGeom>
          <a:solidFill>
            <a:schemeClr val="accent2">
              <a:alpha val="14999"/>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Rectangle 1623"/>
          <p:cNvSpPr>
            <a:spLocks noChangeArrowheads="1"/>
          </p:cNvSpPr>
          <p:nvPr/>
        </p:nvSpPr>
        <p:spPr bwMode="gray">
          <a:xfrm>
            <a:off x="8366125" y="20638"/>
            <a:ext cx="344488" cy="6858000"/>
          </a:xfrm>
          <a:prstGeom prst="rect">
            <a:avLst/>
          </a:prstGeom>
          <a:solidFill>
            <a:schemeClr val="accent2">
              <a:alpha val="23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Rectangle 1624"/>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Rectangle 1643"/>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Rectangle 1644"/>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Rectangle 1645"/>
          <p:cNvSpPr>
            <a:spLocks noChangeArrowheads="1"/>
          </p:cNvSpPr>
          <p:nvPr/>
        </p:nvSpPr>
        <p:spPr bwMode="gray">
          <a:xfrm>
            <a:off x="8177213" y="-11112"/>
            <a:ext cx="230188" cy="6858000"/>
          </a:xfrm>
          <a:prstGeom prst="rect">
            <a:avLst/>
          </a:prstGeom>
          <a:solidFill>
            <a:schemeClr val="accent2">
              <a:alpha val="17999"/>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847" name="Rectangle 1647"/>
          <p:cNvSpPr>
            <a:spLocks noGrp="1" noChangeArrowheads="1"/>
          </p:cNvSpPr>
          <p:nvPr>
            <p:ph type="ctrTitle" sz="quarter"/>
          </p:nvPr>
        </p:nvSpPr>
        <p:spPr bwMode="gray">
          <a:xfrm>
            <a:off x="3802063" y="1314450"/>
            <a:ext cx="5105400" cy="1470025"/>
          </a:xfrm>
        </p:spPr>
        <p:txBody>
          <a:bodyPr/>
          <a:lstStyle>
            <a:lvl1pPr algn="ctr">
              <a:defRPr sz="4400"/>
            </a:lvl1pPr>
          </a:lstStyle>
          <a:p>
            <a:r>
              <a:rPr lang="zh-CN" altLang="en-US"/>
              <a:t>单击此处编辑母版标题样式</a:t>
            </a:r>
            <a:endParaRPr lang="zh-CN" altLang="en-US"/>
          </a:p>
        </p:txBody>
      </p:sp>
      <p:sp>
        <p:nvSpPr>
          <p:cNvPr id="436848" name="Rectangle 1648"/>
          <p:cNvSpPr>
            <a:spLocks noGrp="1" noChangeArrowheads="1"/>
          </p:cNvSpPr>
          <p:nvPr>
            <p:ph type="subTitle" sz="quarter" idx="1"/>
          </p:nvPr>
        </p:nvSpPr>
        <p:spPr bwMode="gray">
          <a:xfrm>
            <a:off x="3810000" y="2762250"/>
            <a:ext cx="5151438" cy="757238"/>
          </a:xfrm>
        </p:spPr>
        <p:txBody>
          <a:bodyPr/>
          <a:lstStyle>
            <a:lvl1pPr marL="0" indent="0" algn="ctr">
              <a:buFont typeface="Wingdings" panose="05000000000000000000" pitchFamily="2" charset="2"/>
              <a:buNone/>
              <a:defRPr sz="2000" b="0">
                <a:solidFill>
                  <a:schemeClr val="tx1"/>
                </a:solidFill>
              </a:defRPr>
            </a:lvl1pPr>
          </a:lstStyle>
          <a:p>
            <a:r>
              <a:rPr lang="zh-CN" altLang="en-US"/>
              <a:t>单击此处编辑母版副标题样式</a:t>
            </a:r>
            <a:endParaRPr lang="zh-CN" altLang="en-US"/>
          </a:p>
        </p:txBody>
      </p:sp>
      <p:sp>
        <p:nvSpPr>
          <p:cNvPr id="33" name="Rectangle 1650"/>
          <p:cNvSpPr>
            <a:spLocks noGrp="1" noChangeArrowheads="1"/>
          </p:cNvSpPr>
          <p:nvPr>
            <p:ph type="ftr" sz="quarter" idx="3"/>
          </p:nvPr>
        </p:nvSpPr>
        <p:spPr bwMode="gray">
          <a:xfrm>
            <a:off x="3552825" y="6534150"/>
            <a:ext cx="2895600" cy="2349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Rectangle 1649"/>
          <p:cNvSpPr>
            <a:spLocks noGrp="1" noChangeArrowheads="1"/>
          </p:cNvSpPr>
          <p:nvPr>
            <p:ph type="dt" sz="quarter" idx="2"/>
          </p:nvPr>
        </p:nvSpPr>
        <p:spPr bwMode="gray">
          <a:xfrm>
            <a:off x="6900863" y="6526213"/>
            <a:ext cx="2133600" cy="274638"/>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Rectangle 1651"/>
          <p:cNvSpPr>
            <a:spLocks noGrp="1" noChangeArrowheads="1"/>
          </p:cNvSpPr>
          <p:nvPr>
            <p:ph type="sldNum" sz="quarter" idx="4"/>
          </p:nvPr>
        </p:nvSpPr>
        <p:spPr bwMode="gray">
          <a:xfrm>
            <a:off x="3011488" y="6527800"/>
            <a:ext cx="373063" cy="234950"/>
          </a:xfrm>
          <a:prstGeom prst="rect">
            <a:avLst/>
          </a:prstGeom>
          <a:ln>
            <a:miter lim="800000"/>
          </a:ln>
        </p:spPr>
        <p:txBody>
          <a:bodyPr vert="horz" wrap="square" lIns="91440" tIns="45720" rIns="91440" bIns="45720" numCol="1" anchor="t" anchorCtr="0" compatLnSpc="1"/>
          <a:p>
            <a:pPr algn="r"/>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80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47" presetClass="entr" presetSubtype="0" fill="hold" grpId="0" nodeType="withEffect">
                                  <p:stCondLst>
                                    <p:cond delay="23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6" presetClass="emph" presetSubtype="0" fill="hold" grpId="1" nodeType="afterEffect">
                                  <p:stCondLst>
                                    <p:cond delay="0"/>
                                  </p:stCondLst>
                                  <p:childTnLst>
                                    <p:animScale>
                                      <p:cBhvr>
                                        <p:cTn id="21" dur="500" fill="hold"/>
                                        <p:tgtEl>
                                          <p:spTgt spid="15"/>
                                        </p:tgtEl>
                                      </p:cBhvr>
                                      <p:by x="150000" y="150000"/>
                                    </p:animScale>
                                  </p:childTnLst>
                                </p:cTn>
                              </p:par>
                              <p:par>
                                <p:cTn id="22" presetID="6" presetClass="emph" presetSubtype="0" fill="hold" grpId="1" nodeType="withEffect">
                                  <p:stCondLst>
                                    <p:cond delay="400"/>
                                  </p:stCondLst>
                                  <p:childTnLst>
                                    <p:animScale>
                                      <p:cBhvr>
                                        <p:cTn id="23" dur="500" fill="hold"/>
                                        <p:tgtEl>
                                          <p:spTgt spid="17"/>
                                        </p:tgtEl>
                                      </p:cBhvr>
                                      <p:by x="150000" y="150000"/>
                                    </p:animScale>
                                  </p:childTnLst>
                                </p:cTn>
                              </p:par>
                              <p:par>
                                <p:cTn id="24" presetID="6" presetClass="emph" presetSubtype="0" fill="hold" grpId="1" nodeType="withEffect">
                                  <p:stCondLst>
                                    <p:cond delay="1700"/>
                                  </p:stCondLst>
                                  <p:childTnLst>
                                    <p:animScale>
                                      <p:cBhvr>
                                        <p:cTn id="25" dur="500" fill="hold"/>
                                        <p:tgtEl>
                                          <p:spTgt spid="16"/>
                                        </p:tgtEl>
                                      </p:cBhvr>
                                      <p:by x="150000" y="150000"/>
                                    </p:animScale>
                                  </p:childTnLst>
                                </p:cTn>
                              </p:par>
                            </p:childTnLst>
                          </p:cTn>
                        </p:par>
                        <p:par>
                          <p:cTn id="26" fill="hold">
                            <p:stCondLst>
                              <p:cond delay="1000"/>
                            </p:stCondLst>
                            <p:childTnLst>
                              <p:par>
                                <p:cTn id="27" presetID="6" presetClass="emph" presetSubtype="0" fill="hold" grpId="1" nodeType="afterEffect">
                                  <p:stCondLst>
                                    <p:cond delay="0"/>
                                  </p:stCondLst>
                                  <p:childTnLst>
                                    <p:animScale>
                                      <p:cBhvr>
                                        <p:cTn id="28" dur="500" fill="hold"/>
                                        <p:tgtEl>
                                          <p:spTgt spid="14"/>
                                        </p:tgtEl>
                                      </p:cBhvr>
                                      <p:by x="150000" y="150000"/>
                                    </p:animScale>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par>
                                <p:cTn id="32" presetID="22" presetClass="entr" presetSubtype="1" fill="hold" grpId="0" nodeType="withEffect">
                                  <p:stCondLst>
                                    <p:cond delay="20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par>
                                <p:cTn id="38" presetID="22" presetClass="entr" presetSubtype="1"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47" presetClass="entr" presetSubtype="0" fill="hold" grpId="0" nodeType="withEffect">
                                  <p:stCondLst>
                                    <p:cond delay="11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19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3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anim calcmode="lin" valueType="num">
                                      <p:cBhvr>
                                        <p:cTn id="59" dur="500" fill="hold"/>
                                        <p:tgtEl>
                                          <p:spTgt spid="22"/>
                                        </p:tgtEl>
                                        <p:attrNameLst>
                                          <p:attrName>ppt_x</p:attrName>
                                        </p:attrNameLst>
                                      </p:cBhvr>
                                      <p:tavLst>
                                        <p:tav tm="0">
                                          <p:val>
                                            <p:strVal val="#ppt_x"/>
                                          </p:val>
                                        </p:tav>
                                        <p:tav tm="100000">
                                          <p:val>
                                            <p:strVal val="#ppt_x"/>
                                          </p:val>
                                        </p:tav>
                                      </p:tavLst>
                                    </p:anim>
                                    <p:anim calcmode="lin" valueType="num">
                                      <p:cBhvr>
                                        <p:cTn id="60" dur="500" fill="hold"/>
                                        <p:tgtEl>
                                          <p:spTgt spid="2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6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26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anim calcmode="lin" valueType="num">
                                      <p:cBhvr>
                                        <p:cTn id="69" dur="500" fill="hold"/>
                                        <p:tgtEl>
                                          <p:spTgt spid="31"/>
                                        </p:tgtEl>
                                        <p:attrNameLst>
                                          <p:attrName>ppt_x</p:attrName>
                                        </p:attrNameLst>
                                      </p:cBhvr>
                                      <p:tavLst>
                                        <p:tav tm="0">
                                          <p:val>
                                            <p:strVal val="#ppt_x"/>
                                          </p:val>
                                        </p:tav>
                                        <p:tav tm="100000">
                                          <p:val>
                                            <p:strVal val="#ppt_x"/>
                                          </p:val>
                                        </p:tav>
                                      </p:tavLst>
                                    </p:anim>
                                    <p:anim calcmode="lin" valueType="num">
                                      <p:cBhvr>
                                        <p:cTn id="70" dur="5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2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anim calcmode="lin" valueType="num">
                                      <p:cBhvr>
                                        <p:cTn id="74" dur="500" fill="hold"/>
                                        <p:tgtEl>
                                          <p:spTgt spid="30"/>
                                        </p:tgtEl>
                                        <p:attrNameLst>
                                          <p:attrName>ppt_x</p:attrName>
                                        </p:attrNameLst>
                                      </p:cBhvr>
                                      <p:tavLst>
                                        <p:tav tm="0">
                                          <p:val>
                                            <p:strVal val="#ppt_x"/>
                                          </p:val>
                                        </p:tav>
                                        <p:tav tm="100000">
                                          <p:val>
                                            <p:strVal val="#ppt_x"/>
                                          </p:val>
                                        </p:tav>
                                      </p:tavLst>
                                    </p:anim>
                                    <p:anim calcmode="lin" valueType="num">
                                      <p:cBhvr>
                                        <p:cTn id="75" dur="500" fill="hold"/>
                                        <p:tgtEl>
                                          <p:spTgt spid="3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40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180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anim calcmode="lin" valueType="num">
                                      <p:cBhvr>
                                        <p:cTn id="89" dur="500" fill="hold"/>
                                        <p:tgtEl>
                                          <p:spTgt spid="29"/>
                                        </p:tgtEl>
                                        <p:attrNameLst>
                                          <p:attrName>ppt_x</p:attrName>
                                        </p:attrNameLst>
                                      </p:cBhvr>
                                      <p:tavLst>
                                        <p:tav tm="0">
                                          <p:val>
                                            <p:strVal val="#ppt_x"/>
                                          </p:val>
                                        </p:tav>
                                        <p:tav tm="100000">
                                          <p:val>
                                            <p:strVal val="#ppt_x"/>
                                          </p:val>
                                        </p:tav>
                                      </p:tavLst>
                                    </p:anim>
                                    <p:anim calcmode="lin" valueType="num">
                                      <p:cBhvr>
                                        <p:cTn id="90" dur="500" fill="hold"/>
                                        <p:tgtEl>
                                          <p:spTgt spid="29"/>
                                        </p:tgtEl>
                                        <p:attrNameLst>
                                          <p:attrName>ppt_y</p:attrName>
                                        </p:attrNameLst>
                                      </p:cBhvr>
                                      <p:tavLst>
                                        <p:tav tm="0">
                                          <p:val>
                                            <p:strVal val="#ppt_y-.1"/>
                                          </p:val>
                                        </p:tav>
                                        <p:tav tm="100000">
                                          <p:val>
                                            <p:strVal val="#ppt_y"/>
                                          </p:val>
                                        </p:tav>
                                      </p:tavLst>
                                    </p:anim>
                                  </p:childTnLst>
                                </p:cTn>
                              </p:par>
                            </p:childTnLst>
                          </p:cTn>
                        </p:par>
                        <p:par>
                          <p:cTn id="91" fill="hold">
                            <p:stCondLst>
                              <p:cond delay="1500"/>
                            </p:stCondLst>
                            <p:childTnLst>
                              <p:par>
                                <p:cTn id="92" presetID="6" presetClass="emph" presetSubtype="0" fill="hold" grpId="1" nodeType="afterEffect">
                                  <p:stCondLst>
                                    <p:cond delay="0"/>
                                  </p:stCondLst>
                                  <p:childTnLst>
                                    <p:animScale>
                                      <p:cBhvr>
                                        <p:cTn id="93" dur="500" fill="hold"/>
                                        <p:tgtEl>
                                          <p:spTgt spid="20"/>
                                        </p:tgtEl>
                                      </p:cBhvr>
                                      <p:by x="150000" y="150000"/>
                                    </p:animScale>
                                  </p:childTnLst>
                                </p:cTn>
                              </p:par>
                              <p:par>
                                <p:cTn id="94" presetID="6" presetClass="emph" presetSubtype="0" fill="hold" grpId="1" nodeType="withEffect">
                                  <p:stCondLst>
                                    <p:cond delay="200"/>
                                  </p:stCondLst>
                                  <p:childTnLst>
                                    <p:animScale>
                                      <p:cBhvr>
                                        <p:cTn id="95" dur="500" fill="hold"/>
                                        <p:tgtEl>
                                          <p:spTgt spid="23"/>
                                        </p:tgtEl>
                                      </p:cBhvr>
                                      <p:by x="150000" y="150000"/>
                                    </p:animScale>
                                  </p:childTnLst>
                                </p:cTn>
                              </p:par>
                              <p:par>
                                <p:cTn id="96" presetID="6" presetClass="emph" presetSubtype="0" fill="hold" grpId="1" nodeType="withEffect">
                                  <p:stCondLst>
                                    <p:cond delay="400"/>
                                  </p:stCondLst>
                                  <p:childTnLst>
                                    <p:animScale>
                                      <p:cBhvr>
                                        <p:cTn id="97" dur="500" fill="hold"/>
                                        <p:tgtEl>
                                          <p:spTgt spid="24"/>
                                        </p:tgtEl>
                                      </p:cBhvr>
                                      <p:by x="150000" y="150000"/>
                                    </p:animScale>
                                  </p:childTnLst>
                                </p:cTn>
                              </p:par>
                              <p:par>
                                <p:cTn id="98" presetID="6" presetClass="emph" presetSubtype="0" fill="hold" grpId="1" nodeType="withEffect">
                                  <p:stCondLst>
                                    <p:cond delay="800"/>
                                  </p:stCondLst>
                                  <p:childTnLst>
                                    <p:animScale>
                                      <p:cBhvr>
                                        <p:cTn id="99" dur="500" fill="hold"/>
                                        <p:tgtEl>
                                          <p:spTgt spid="25"/>
                                        </p:tgtEl>
                                      </p:cBhvr>
                                      <p:by x="150000" y="150000"/>
                                    </p:animScale>
                                  </p:childTnLst>
                                </p:cTn>
                              </p:par>
                              <p:par>
                                <p:cTn id="100" presetID="6" presetClass="emph" presetSubtype="0" fill="hold" grpId="1" nodeType="withEffect">
                                  <p:stCondLst>
                                    <p:cond delay="1100"/>
                                  </p:stCondLst>
                                  <p:childTnLst>
                                    <p:animScale>
                                      <p:cBhvr>
                                        <p:cTn id="101" dur="500" fill="hold"/>
                                        <p:tgtEl>
                                          <p:spTgt spid="26"/>
                                        </p:tgtEl>
                                      </p:cBhvr>
                                      <p:by x="150000" y="150000"/>
                                    </p:animScale>
                                  </p:childTnLst>
                                </p:cTn>
                              </p:par>
                              <p:par>
                                <p:cTn id="102" presetID="6" presetClass="emph" presetSubtype="0" fill="hold" grpId="1" nodeType="withEffect">
                                  <p:stCondLst>
                                    <p:cond delay="1400"/>
                                  </p:stCondLst>
                                  <p:childTnLst>
                                    <p:animScale>
                                      <p:cBhvr>
                                        <p:cTn id="103" dur="500" fill="hold"/>
                                        <p:tgtEl>
                                          <p:spTgt spid="21"/>
                                        </p:tgtEl>
                                      </p:cBhvr>
                                      <p:by x="150000" y="150000"/>
                                    </p:animScale>
                                  </p:childTnLst>
                                </p:cTn>
                              </p:par>
                              <p:par>
                                <p:cTn id="104" presetID="6" presetClass="emph" presetSubtype="0" fill="hold" grpId="1" nodeType="withEffect">
                                  <p:stCondLst>
                                    <p:cond delay="1700"/>
                                  </p:stCondLst>
                                  <p:childTnLst>
                                    <p:animScale>
                                      <p:cBhvr>
                                        <p:cTn id="105" dur="500" fill="hold"/>
                                        <p:tgtEl>
                                          <p:spTgt spid="22"/>
                                        </p:tgtEl>
                                      </p:cBhvr>
                                      <p:by x="150000" y="150000"/>
                                    </p:animScale>
                                  </p:childTnLst>
                                </p:cTn>
                              </p:par>
                              <p:par>
                                <p:cTn id="106" presetID="6" presetClass="emph" presetSubtype="0" fill="hold" grpId="1" nodeType="withEffect">
                                  <p:stCondLst>
                                    <p:cond delay="2000"/>
                                  </p:stCondLst>
                                  <p:childTnLst>
                                    <p:animScale>
                                      <p:cBhvr>
                                        <p:cTn id="107" dur="500" fill="hold"/>
                                        <p:tgtEl>
                                          <p:spTgt spid="27"/>
                                        </p:tgtEl>
                                      </p:cBhvr>
                                      <p:by x="150000" y="150000"/>
                                    </p:animScale>
                                  </p:childTnLst>
                                </p:cTn>
                              </p:par>
                              <p:par>
                                <p:cTn id="108" presetID="6" presetClass="emph" presetSubtype="0" fill="hold" grpId="1" nodeType="withEffect">
                                  <p:stCondLst>
                                    <p:cond delay="2200"/>
                                  </p:stCondLst>
                                  <p:childTnLst>
                                    <p:animScale>
                                      <p:cBhvr>
                                        <p:cTn id="109" dur="500" fill="hold"/>
                                        <p:tgtEl>
                                          <p:spTgt spid="28"/>
                                        </p:tgtEl>
                                      </p:cBhvr>
                                      <p:by x="150000" y="150000"/>
                                    </p:animScale>
                                  </p:childTnLst>
                                </p:cTn>
                              </p:par>
                              <p:par>
                                <p:cTn id="110" presetID="6" presetClass="emph" presetSubtype="0" fill="hold" grpId="1" nodeType="withEffect">
                                  <p:stCondLst>
                                    <p:cond delay="2300"/>
                                  </p:stCondLst>
                                  <p:childTnLst>
                                    <p:animScale>
                                      <p:cBhvr>
                                        <p:cTn id="111" dur="500" fill="hold"/>
                                        <p:tgtEl>
                                          <p:spTgt spid="29"/>
                                        </p:tgtEl>
                                      </p:cBhvr>
                                      <p:by x="150000" y="150000"/>
                                    </p:animScale>
                                  </p:childTnLst>
                                </p:cTn>
                              </p:par>
                            </p:childTnLst>
                          </p:cTn>
                        </p:par>
                        <p:par>
                          <p:cTn id="112" fill="hold">
                            <p:stCondLst>
                              <p:cond delay="2000"/>
                            </p:stCondLst>
                            <p:childTnLst>
                              <p:par>
                                <p:cTn id="113" presetID="6" presetClass="emph" presetSubtype="0" fill="hold" grpId="1" nodeType="afterEffect">
                                  <p:stCondLst>
                                    <p:cond delay="0"/>
                                  </p:stCondLst>
                                  <p:childTnLst>
                                    <p:animScale>
                                      <p:cBhvr>
                                        <p:cTn id="114" dur="500" fill="hold"/>
                                        <p:tgtEl>
                                          <p:spTgt spid="19"/>
                                        </p:tgtEl>
                                      </p:cBhvr>
                                      <p:by x="150000" y="150000"/>
                                    </p:animScale>
                                  </p:childTnLst>
                                </p:cTn>
                              </p:par>
                              <p:par>
                                <p:cTn id="115" presetID="6" presetClass="emph" presetSubtype="0" fill="hold" grpId="1" nodeType="withEffect">
                                  <p:stCondLst>
                                    <p:cond delay="400"/>
                                  </p:stCondLst>
                                  <p:childTnLst>
                                    <p:animScale>
                                      <p:cBhvr>
                                        <p:cTn id="116" dur="500" fill="hold"/>
                                        <p:tgtEl>
                                          <p:spTgt spid="30"/>
                                        </p:tgtEl>
                                      </p:cBhvr>
                                      <p:by x="150000" y="150000"/>
                                    </p:animScale>
                                  </p:childTnLst>
                                </p:cTn>
                              </p:par>
                              <p:par>
                                <p:cTn id="117" presetID="6" presetClass="emph" presetSubtype="0" fill="hold" grpId="1" nodeType="withEffect">
                                  <p:stCondLst>
                                    <p:cond delay="800"/>
                                  </p:stCondLst>
                                  <p:childTnLst>
                                    <p:animScale>
                                      <p:cBhvr>
                                        <p:cTn id="118" dur="500" fill="hold"/>
                                        <p:tgtEl>
                                          <p:spTgt spid="31"/>
                                        </p:tgtEl>
                                      </p:cBhvr>
                                      <p:by x="150000" y="150000"/>
                                    </p:animScale>
                                  </p:childTnLst>
                                </p:cTn>
                              </p:par>
                              <p:par>
                                <p:cTn id="119" presetID="6" presetClass="emph" presetSubtype="0" fill="hold" grpId="1" nodeType="withEffect">
                                  <p:stCondLst>
                                    <p:cond delay="1100"/>
                                  </p:stCondLst>
                                  <p:childTnLst>
                                    <p:animScale>
                                      <p:cBhvr>
                                        <p:cTn id="120" dur="5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18338" y="65088"/>
            <a:ext cx="1995487" cy="64595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30288" y="65088"/>
            <a:ext cx="5835650" cy="64595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55688" y="65088"/>
            <a:ext cx="7958137" cy="1011237"/>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1030288" y="1163638"/>
            <a:ext cx="7961312" cy="5360987"/>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Pct val="85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Pct val="85000"/>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84000"/>
          </a:schemeClr>
        </a:solidFill>
        <a:effectLst/>
      </p:bgPr>
    </p:bg>
    <p:spTree>
      <p:nvGrpSpPr>
        <p:cNvPr id="1" name=""/>
        <p:cNvGrpSpPr/>
        <p:nvPr/>
      </p:nvGrpSpPr>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5" name="Rectangle 477"/>
          <p:cNvSpPr>
            <a:spLocks noChangeArrowheads="1"/>
          </p:cNvSpPr>
          <p:nvPr/>
        </p:nvSpPr>
        <p:spPr bwMode="gray">
          <a:xfrm>
            <a:off x="749300" y="-14287"/>
            <a:ext cx="71438" cy="6872288"/>
          </a:xfrm>
          <a:prstGeom prst="rect">
            <a:avLst/>
          </a:prstGeom>
          <a:solidFill>
            <a:schemeClr val="accent2">
              <a:alpha val="20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88" name="Rectangle 460"/>
          <p:cNvSpPr>
            <a:spLocks noGrp="1"/>
          </p:cNvSpPr>
          <p:nvPr>
            <p:ph type="title"/>
          </p:nvPr>
        </p:nvSpPr>
        <p:spPr>
          <a:xfrm>
            <a:off x="1055688" y="65088"/>
            <a:ext cx="7958137" cy="1011237"/>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33" name="Rectangle 461"/>
          <p:cNvSpPr>
            <a:spLocks noGrp="1"/>
          </p:cNvSpPr>
          <p:nvPr>
            <p:ph type="body" idx="1"/>
          </p:nvPr>
        </p:nvSpPr>
        <p:spPr>
          <a:xfrm>
            <a:off x="1030288" y="1163638"/>
            <a:ext cx="7961312" cy="536098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0990" name="Rectangle 462"/>
          <p:cNvSpPr>
            <a:spLocks noGrp="1" noChangeArrowheads="1"/>
          </p:cNvSpPr>
          <p:nvPr>
            <p:ph type="dt" sz="half" idx="2"/>
          </p:nvPr>
        </p:nvSpPr>
        <p:spPr bwMode="auto">
          <a:xfrm>
            <a:off x="1077913" y="6616700"/>
            <a:ext cx="2133600" cy="241300"/>
          </a:xfrm>
          <a:prstGeom prst="rect">
            <a:avLst/>
          </a:prstGeom>
          <a:noFill/>
          <a:ln w="9525">
            <a:noFill/>
            <a:miter lim="800000"/>
          </a:ln>
          <a:effectLst/>
        </p:spPr>
        <p:txBody>
          <a:bodyPr vert="horz" wrap="square" lIns="91440" tIns="45720" rIns="91440" bIns="45720" numCol="1" anchor="t" anchorCtr="0" compatLnSpc="1"/>
          <a:lstStyle>
            <a:lvl1pPr algn="l">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91" name="Rectangle 463"/>
          <p:cNvSpPr>
            <a:spLocks noGrp="1" noChangeArrowheads="1"/>
          </p:cNvSpPr>
          <p:nvPr>
            <p:ph type="ftr" sz="quarter" idx="3"/>
          </p:nvPr>
        </p:nvSpPr>
        <p:spPr bwMode="auto">
          <a:xfrm>
            <a:off x="5838825" y="6616700"/>
            <a:ext cx="2895600" cy="241300"/>
          </a:xfrm>
          <a:prstGeom prst="rect">
            <a:avLst/>
          </a:prstGeom>
          <a:noFill/>
          <a:ln w="9525">
            <a:noFill/>
            <a:miter lim="800000"/>
          </a:ln>
          <a:effectLst/>
        </p:spPr>
        <p:txBody>
          <a:bodyPr vert="horz" wrap="square" lIns="91440" tIns="45720" rIns="91440" bIns="45720" numCol="1" anchor="t" anchorCtr="0" compatLnSpc="1"/>
          <a:lstStyle>
            <a:lvl1pPr>
              <a:defRPr sz="1200" b="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92" name="Rectangle 464"/>
          <p:cNvSpPr>
            <a:spLocks noGrp="1" noChangeArrowheads="1"/>
          </p:cNvSpPr>
          <p:nvPr>
            <p:ph type="sldNum" sz="quarter" idx="4"/>
          </p:nvPr>
        </p:nvSpPr>
        <p:spPr bwMode="auto">
          <a:xfrm>
            <a:off x="4187825" y="6616700"/>
            <a:ext cx="661988" cy="241300"/>
          </a:xfrm>
          <a:prstGeom prst="rect">
            <a:avLst/>
          </a:prstGeom>
          <a:noFill/>
          <a:ln w="9525">
            <a:noFill/>
            <a:miter lim="800000"/>
          </a:ln>
          <a:effectLst/>
        </p:spPr>
        <p:txBody>
          <a:bodyPr vert="horz" wrap="square" lIns="91440" tIns="45720" rIns="91440" bIns="45720" numCol="1" anchor="t" anchorCtr="0" compatLnSpc="1"/>
          <a:lstStyle>
            <a:lvl1pPr algn="r">
              <a:defRPr sz="1200" b="0">
                <a:ea typeface="宋体" panose="02010600030101010101" pitchFamily="2" charset="-122"/>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2300"/>
                                  </p:stCondLst>
                                  <p:childTnLst>
                                    <p:set>
                                      <p:cBhvr>
                                        <p:cTn id="18" dur="1" fill="hold">
                                          <p:stCondLst>
                                            <p:cond delay="0"/>
                                          </p:stCondLst>
                                        </p:cTn>
                                        <p:tgtEl>
                                          <p:spTgt spid="151005"/>
                                        </p:tgtEl>
                                        <p:attrNameLst>
                                          <p:attrName>style.visibility</p:attrName>
                                        </p:attrNameLst>
                                      </p:cBhvr>
                                      <p:to>
                                        <p:strVal val="visible"/>
                                      </p:to>
                                    </p:set>
                                    <p:animEffect transition="in" filter="fade">
                                      <p:cBhvr>
                                        <p:cTn id="19" dur="500"/>
                                        <p:tgtEl>
                                          <p:spTgt spid="151005"/>
                                        </p:tgtEl>
                                      </p:cBhvr>
                                    </p:animEffect>
                                    <p:anim calcmode="lin" valueType="num">
                                      <p:cBhvr>
                                        <p:cTn id="20" dur="500" fill="hold"/>
                                        <p:tgtEl>
                                          <p:spTgt spid="151005"/>
                                        </p:tgtEl>
                                        <p:attrNameLst>
                                          <p:attrName>ppt_x</p:attrName>
                                        </p:attrNameLst>
                                      </p:cBhvr>
                                      <p:tavLst>
                                        <p:tav tm="0">
                                          <p:val>
                                            <p:strVal val="#ppt_x"/>
                                          </p:val>
                                        </p:tav>
                                        <p:tav tm="100000">
                                          <p:val>
                                            <p:strVal val="#ppt_x"/>
                                          </p:val>
                                        </p:tav>
                                      </p:tavLst>
                                    </p:anim>
                                    <p:anim calcmode="lin" valueType="num">
                                      <p:cBhvr>
                                        <p:cTn id="21" dur="500" fill="hold"/>
                                        <p:tgtEl>
                                          <p:spTgt spid="1510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3" grpId="0" animBg="1"/>
      <p:bldP spid="151005" grpId="0" animBg="1"/>
      <p:bldP spid="151007" grpId="0" animBg="1"/>
      <p:bldP spid="150988" grpId="0"/>
    </p:bldLst>
  </p:timing>
  <p:hf sldNum="0" hdr="0" ft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fontAlgn="base">
        <a:spcBef>
          <a:spcPct val="0"/>
        </a:spcBef>
        <a:spcAft>
          <a:spcPct val="0"/>
        </a:spcAft>
        <a:defRPr sz="4000" b="1">
          <a:solidFill>
            <a:schemeClr val="tx2"/>
          </a:solidFill>
          <a:latin typeface="Arial" panose="020B0604020202020204" pitchFamily="34" charset="0"/>
        </a:defRPr>
      </a:lvl6pPr>
      <a:lvl7pPr marL="914400" algn="l" rtl="0" fontAlgn="base">
        <a:spcBef>
          <a:spcPct val="0"/>
        </a:spcBef>
        <a:spcAft>
          <a:spcPct val="0"/>
        </a:spcAft>
        <a:defRPr sz="4000" b="1">
          <a:solidFill>
            <a:schemeClr val="tx2"/>
          </a:solidFill>
          <a:latin typeface="Arial" panose="020B0604020202020204" pitchFamily="34" charset="0"/>
        </a:defRPr>
      </a:lvl7pPr>
      <a:lvl8pPr marL="1371600" algn="l" rtl="0" fontAlgn="base">
        <a:spcBef>
          <a:spcPct val="0"/>
        </a:spcBef>
        <a:spcAft>
          <a:spcPct val="0"/>
        </a:spcAft>
        <a:defRPr sz="4000" b="1">
          <a:solidFill>
            <a:schemeClr val="tx2"/>
          </a:solidFill>
          <a:latin typeface="Arial" panose="020B0604020202020204" pitchFamily="34" charset="0"/>
        </a:defRPr>
      </a:lvl8pPr>
      <a:lvl9pPr marL="1828800" algn="l"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SzPct val="85000"/>
        <a:buFont typeface="Wingdings" panose="05000000000000000000" pitchFamily="2" charset="2"/>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2"/>
          </a:solidFill>
          <a:latin typeface="+mn-lt"/>
        </a:defRPr>
      </a:lvl3pPr>
      <a:lvl4pPr marL="1600200" indent="-228600" algn="l" rtl="0" eaLnBrk="0" fontAlgn="base" hangingPunct="0">
        <a:spcBef>
          <a:spcPct val="20000"/>
        </a:spcBef>
        <a:spcAft>
          <a:spcPct val="0"/>
        </a:spcAft>
        <a:buClr>
          <a:schemeClr val="tx2"/>
        </a:buClr>
        <a:buSzPct val="85000"/>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85000"/>
        <a:buChar char="•"/>
        <a:defRPr sz="2000">
          <a:solidFill>
            <a:schemeClr val="tx2"/>
          </a:solidFill>
          <a:latin typeface="+mn-lt"/>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56" name="Picture 12" descr="J:\hww\20110727200656.jpg"/>
          <p:cNvPicPr>
            <a:picLocks noChangeAspect="1" noChangeArrowheads="1"/>
          </p:cNvPicPr>
          <p:nvPr/>
        </p:nvPicPr>
        <p:blipFill>
          <a:blip r:embed="rId1" cstate="print"/>
          <a:srcRect/>
          <a:stretch>
            <a:fillRect/>
          </a:stretch>
        </p:blipFill>
        <p:spPr bwMode="auto">
          <a:xfrm>
            <a:off x="243839" y="207264"/>
            <a:ext cx="2784169" cy="2438400"/>
          </a:xfrm>
          <a:prstGeom prst="ellipse">
            <a:avLst/>
          </a:prstGeom>
          <a:noFill/>
        </p:spPr>
      </p:pic>
      <p:sp>
        <p:nvSpPr>
          <p:cNvPr id="442409" name="Rectangle 41"/>
          <p:cNvSpPr>
            <a:spLocks noGrp="1" noChangeArrowheads="1"/>
          </p:cNvSpPr>
          <p:nvPr>
            <p:ph type="ctrTitle" sz="quarter"/>
          </p:nvPr>
        </p:nvSpPr>
        <p:spPr bwMode="gray">
          <a:xfrm>
            <a:off x="2346325" y="1689100"/>
            <a:ext cx="6470650" cy="1470025"/>
          </a:xfrm>
          <a:effectLst>
            <a:outerShdw dist="17961" dir="2700000" algn="ctr" rotWithShape="0">
              <a:srgbClr val="F8F8F8">
                <a:alpha val="50000"/>
              </a:srgbClr>
            </a:outerShdw>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uLnTx/>
                <a:uFillTx/>
                <a:latin typeface="+mj-lt"/>
                <a:ea typeface="黑体" panose="02010609060101010101" pitchFamily="49" charset="-122"/>
                <a:cs typeface="+mj-cs"/>
              </a:rPr>
              <a:t>化工仓储企业</a:t>
            </a:r>
            <a:br>
              <a:rPr kumimoji="0" lang="zh-CN" altLang="en-US" sz="4800" b="1" i="0" u="none" strike="noStrike" kern="0" cap="none" spc="0" normalizeH="0" baseline="0" noProof="0" smtClean="0">
                <a:ln>
                  <a:noFill/>
                </a:ln>
                <a:solidFill>
                  <a:schemeClr val="tx1"/>
                </a:solidFill>
                <a:effectLst/>
                <a:uLnTx/>
                <a:uFillTx/>
                <a:latin typeface="+mj-lt"/>
                <a:ea typeface="黑体" panose="02010609060101010101" pitchFamily="49" charset="-122"/>
                <a:cs typeface="+mj-cs"/>
              </a:rPr>
            </a:br>
            <a:r>
              <a:rPr kumimoji="0" lang="zh-CN" altLang="en-US" sz="4800" b="1" i="0" u="none" strike="noStrike" kern="0" cap="none" spc="0" normalizeH="0" baseline="0" noProof="0" smtClean="0">
                <a:ln>
                  <a:noFill/>
                </a:ln>
                <a:solidFill>
                  <a:schemeClr val="tx1"/>
                </a:solidFill>
                <a:effectLst/>
                <a:uLnTx/>
                <a:uFillTx/>
                <a:latin typeface="+mj-lt"/>
                <a:ea typeface="黑体" panose="02010609060101010101" pitchFamily="49" charset="-122"/>
                <a:cs typeface="+mj-cs"/>
              </a:rPr>
              <a:t>环境应急预案编制</a:t>
            </a:r>
            <a:endParaRPr kumimoji="0" lang="zh-CN" altLang="en-US" sz="4800" b="1" i="0" u="none" strike="noStrike" kern="0" cap="none" spc="0" normalizeH="0" baseline="0" noProof="0" smtClean="0">
              <a:ln>
                <a:noFill/>
              </a:ln>
              <a:solidFill>
                <a:schemeClr val="tx2"/>
              </a:solidFill>
              <a:effectLst/>
              <a:uLnTx/>
              <a:uFillTx/>
              <a:latin typeface="+mj-lt"/>
              <a:ea typeface="黑体" panose="02010609060101010101" pitchFamily="49" charset="-122"/>
              <a:cs typeface="+mj-cs"/>
            </a:endParaRPr>
          </a:p>
        </p:txBody>
      </p:sp>
      <p:grpSp>
        <p:nvGrpSpPr>
          <p:cNvPr id="3076" name="Group 50"/>
          <p:cNvGrpSpPr/>
          <p:nvPr/>
        </p:nvGrpSpPr>
        <p:grpSpPr>
          <a:xfrm>
            <a:off x="5780088" y="5480050"/>
            <a:ext cx="669925" cy="654050"/>
            <a:chOff x="4027" y="3016"/>
            <a:chExt cx="515" cy="505"/>
          </a:xfrm>
        </p:grpSpPr>
        <p:sp>
          <p:nvSpPr>
            <p:cNvPr id="44241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85" name="Picture 52" descr="sphere_highlight"/>
            <p:cNvPicPr>
              <a:picLocks noChangeAspect="1"/>
            </p:cNvPicPr>
            <p:nvPr/>
          </p:nvPicPr>
          <p:blipFill>
            <a:blip r:embed="rId2"/>
            <a:stretch>
              <a:fillRect/>
            </a:stretch>
          </p:blipFill>
          <p:spPr>
            <a:xfrm>
              <a:off x="4046" y="3018"/>
              <a:ext cx="470" cy="241"/>
            </a:xfrm>
            <a:prstGeom prst="rect">
              <a:avLst/>
            </a:prstGeom>
            <a:noFill/>
            <a:ln w="9525">
              <a:noFill/>
            </a:ln>
          </p:spPr>
        </p:pic>
      </p:grpSp>
      <p:grpSp>
        <p:nvGrpSpPr>
          <p:cNvPr id="3077" name="Group 53"/>
          <p:cNvGrpSpPr/>
          <p:nvPr/>
        </p:nvGrpSpPr>
        <p:grpSpPr>
          <a:xfrm>
            <a:off x="7170738" y="5029200"/>
            <a:ext cx="349250" cy="339725"/>
            <a:chOff x="4027" y="3016"/>
            <a:chExt cx="515" cy="505"/>
          </a:xfrm>
        </p:grpSpPr>
        <p:sp>
          <p:nvSpPr>
            <p:cNvPr id="44242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83" name="Picture 55" descr="sphere_highlight"/>
            <p:cNvPicPr>
              <a:picLocks noChangeAspect="1"/>
            </p:cNvPicPr>
            <p:nvPr/>
          </p:nvPicPr>
          <p:blipFill>
            <a:blip r:embed="rId3"/>
            <a:stretch>
              <a:fillRect/>
            </a:stretch>
          </p:blipFill>
          <p:spPr>
            <a:xfrm>
              <a:off x="4046" y="3018"/>
              <a:ext cx="470" cy="241"/>
            </a:xfrm>
            <a:prstGeom prst="rect">
              <a:avLst/>
            </a:prstGeom>
            <a:noFill/>
            <a:ln w="9525">
              <a:noFill/>
            </a:ln>
          </p:spPr>
        </p:pic>
      </p:grpSp>
      <p:sp>
        <p:nvSpPr>
          <p:cNvPr id="442427" name="Rectangle 59"/>
          <p:cNvSpPr>
            <a:spLocks noChangeArrowheads="1"/>
          </p:cNvSpPr>
          <p:nvPr/>
        </p:nvSpPr>
        <p:spPr bwMode="gray">
          <a:xfrm>
            <a:off x="2278063" y="3441700"/>
            <a:ext cx="5526088" cy="1470025"/>
          </a:xfrm>
          <a:prstGeom prst="rect">
            <a:avLst/>
          </a:prstGeom>
          <a:noFill/>
          <a:ln w="9525">
            <a:noFill/>
            <a:miter lim="800000"/>
          </a:ln>
          <a:effectLst>
            <a:outerShdw dist="17961" dir="2700000" algn="ctr" rotWithShape="0">
              <a:srgbClr val="F8F8F8">
                <a:alpha val="50000"/>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黑体" panose="02010609060101010101" pitchFamily="49" charset="-122"/>
              <a:cs typeface="+mn-cs"/>
            </a:endParaRPr>
          </a:p>
        </p:txBody>
      </p:sp>
      <p:pic>
        <p:nvPicPr>
          <p:cNvPr id="6157" name="Picture 13" descr="J:\hww\200752922547330.jpg"/>
          <p:cNvPicPr>
            <a:picLocks noChangeAspect="1" noChangeArrowheads="1"/>
          </p:cNvPicPr>
          <p:nvPr/>
        </p:nvPicPr>
        <p:blipFill>
          <a:blip r:embed="rId4" cstate="print"/>
          <a:srcRect/>
          <a:stretch>
            <a:fillRect/>
          </a:stretch>
        </p:blipFill>
        <p:spPr bwMode="auto">
          <a:xfrm>
            <a:off x="1190752" y="3154934"/>
            <a:ext cx="2237860" cy="2063242"/>
          </a:xfrm>
          <a:prstGeom prst="ellipse">
            <a:avLst/>
          </a:prstGeom>
          <a:noFill/>
        </p:spPr>
      </p:pic>
      <p:pic>
        <p:nvPicPr>
          <p:cNvPr id="6158" name="Picture 14" descr="J:\hww\W020091110272018288842.jpg"/>
          <p:cNvPicPr>
            <a:picLocks noChangeAspect="1" noChangeArrowheads="1"/>
          </p:cNvPicPr>
          <p:nvPr/>
        </p:nvPicPr>
        <p:blipFill>
          <a:blip r:embed="rId5" cstate="print"/>
          <a:srcRect/>
          <a:stretch>
            <a:fillRect/>
          </a:stretch>
        </p:blipFill>
        <p:spPr bwMode="auto">
          <a:xfrm>
            <a:off x="3539744" y="5013960"/>
            <a:ext cx="1251712" cy="1282352"/>
          </a:xfrm>
          <a:prstGeom prst="ellipse">
            <a:avLst/>
          </a:prstGeom>
          <a:noFill/>
        </p:spPr>
      </p:pic>
      <p:pic>
        <p:nvPicPr>
          <p:cNvPr id="2" name="图片 1" descr="a 头"/>
          <p:cNvPicPr>
            <a:picLocks noChangeAspect="1"/>
          </p:cNvPicPr>
          <p:nvPr/>
        </p:nvPicPr>
        <p:blipFill>
          <a:blip r:embed="rId6"/>
          <a:stretch>
            <a:fillRect/>
          </a:stretch>
        </p:blipFill>
        <p:spPr>
          <a:xfrm>
            <a:off x="4902835" y="4407535"/>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9"/>
          <p:cNvSpPr>
            <a:spLocks noGrp="1"/>
          </p:cNvSpPr>
          <p:nvPr>
            <p:ph idx="1"/>
          </p:nvPr>
        </p:nvSpPr>
        <p:spPr>
          <a:xfrm>
            <a:off x="1157288" y="1624013"/>
            <a:ext cx="7421562" cy="531812"/>
          </a:xfrm>
          <a:ln/>
        </p:spPr>
        <p:txBody>
          <a:bodyPr vert="horz" wrap="square" lIns="91440" tIns="45720" rIns="91440" bIns="45720" anchor="t" anchorCtr="0"/>
          <a:p>
            <a:pPr eaLnBrk="1" hangingPunct="1">
              <a:buClr>
                <a:schemeClr val="accent2"/>
              </a:buClr>
              <a:buNone/>
            </a:pPr>
            <a:r>
              <a:rPr lang="zh-CN" altLang="en-US" sz="2400" dirty="0">
                <a:solidFill>
                  <a:schemeClr val="tx2"/>
                </a:solidFill>
                <a:latin typeface="宋体" panose="02010600030101010101" pitchFamily="2" charset="-122"/>
                <a:ea typeface="宋体" panose="02010600030101010101" pitchFamily="2" charset="-122"/>
              </a:rPr>
              <a:t>基于以上事实，个人认为，环境应急预案的编制应：</a:t>
            </a:r>
            <a:endParaRPr lang="en-US" altLang="zh-CN" sz="2400" b="0">
              <a:solidFill>
                <a:schemeClr val="tx2"/>
              </a:solidFill>
              <a:ea typeface="黑体" panose="02010609060101010101" pitchFamily="49" charset="-122"/>
            </a:endParaRPr>
          </a:p>
        </p:txBody>
      </p:sp>
      <p:grpSp>
        <p:nvGrpSpPr>
          <p:cNvPr id="11267" name="Group 66"/>
          <p:cNvGrpSpPr/>
          <p:nvPr/>
        </p:nvGrpSpPr>
        <p:grpSpPr>
          <a:xfrm>
            <a:off x="1004888" y="1049338"/>
            <a:ext cx="5486400" cy="506412"/>
            <a:chOff x="730" y="1403"/>
            <a:chExt cx="4065" cy="480"/>
          </a:xfrm>
        </p:grpSpPr>
        <p:sp>
          <p:nvSpPr>
            <p:cNvPr id="6" name="AutoShape 67"/>
            <p:cNvSpPr>
              <a:spLocks noChangeArrowheads="1"/>
            </p:cNvSpPr>
            <p:nvPr/>
          </p:nvSpPr>
          <p:spPr bwMode="gray">
            <a:xfrm>
              <a:off x="737" y="1403"/>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一、环境应急预案与安全应急预案的关系</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1274" name="Group 68"/>
            <p:cNvGrpSpPr/>
            <p:nvPr/>
          </p:nvGrpSpPr>
          <p:grpSpPr>
            <a:xfrm>
              <a:off x="730" y="1407"/>
              <a:ext cx="4042" cy="444"/>
              <a:chOff x="744" y="1407"/>
              <a:chExt cx="3987" cy="444"/>
            </a:xfrm>
          </p:grpSpPr>
          <p:sp>
            <p:nvSpPr>
              <p:cNvPr id="8" name="AutoShape 69"/>
              <p:cNvSpPr>
                <a:spLocks noChangeArrowheads="1"/>
              </p:cNvSpPr>
              <p:nvPr/>
            </p:nvSpPr>
            <p:spPr bwMode="gray">
              <a:xfrm>
                <a:off x="744" y="1737"/>
                <a:ext cx="3983"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AutoShape 70"/>
              <p:cNvSpPr>
                <a:spLocks noChangeArrowheads="1"/>
              </p:cNvSpPr>
              <p:nvPr/>
            </p:nvSpPr>
            <p:spPr bwMode="gray">
              <a:xfrm>
                <a:off x="744" y="1409"/>
                <a:ext cx="3983"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1268"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11" name="AutoShape 5"/>
          <p:cNvSpPr>
            <a:spLocks noChangeArrowheads="1"/>
          </p:cNvSpPr>
          <p:nvPr/>
        </p:nvSpPr>
        <p:spPr bwMode="gray">
          <a:xfrm>
            <a:off x="1304925" y="2338388"/>
            <a:ext cx="7273925" cy="1847850"/>
          </a:xfrm>
          <a:prstGeom prst="roundRect">
            <a:avLst>
              <a:gd name="adj" fmla="val 11921"/>
            </a:avLst>
          </a:prstGeom>
          <a:solidFill>
            <a:schemeClr val="tx2"/>
          </a:soli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AutoShape 7"/>
          <p:cNvSpPr>
            <a:spLocks noChangeArrowheads="1"/>
          </p:cNvSpPr>
          <p:nvPr/>
        </p:nvSpPr>
        <p:spPr bwMode="gray">
          <a:xfrm>
            <a:off x="1266825" y="4419600"/>
            <a:ext cx="7170738" cy="1730375"/>
          </a:xfrm>
          <a:prstGeom prst="roundRect">
            <a:avLst>
              <a:gd name="adj" fmla="val 11921"/>
            </a:avLst>
          </a:prstGeom>
          <a:gradFill rotWithShape="1">
            <a:gsLst>
              <a:gs pos="0">
                <a:schemeClr val="hlink">
                  <a:gamma/>
                  <a:tint val="80000"/>
                  <a:invGamma/>
                </a:schemeClr>
              </a:gs>
              <a:gs pos="100000">
                <a:schemeClr val="hlink"/>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1" name="Rectangle 42"/>
          <p:cNvSpPr/>
          <p:nvPr/>
        </p:nvSpPr>
        <p:spPr>
          <a:xfrm>
            <a:off x="1385888" y="2379663"/>
            <a:ext cx="7078662" cy="1552575"/>
          </a:xfrm>
          <a:prstGeom prst="rect">
            <a:avLst/>
          </a:prstGeom>
          <a:noFill/>
          <a:ln w="9525">
            <a:noFill/>
          </a:ln>
        </p:spPr>
        <p:txBody>
          <a:bodyPr rIns="0">
            <a:spAutoFit/>
          </a:bodyPr>
          <a:p>
            <a:pPr algn="l">
              <a:lnSpc>
                <a:spcPct val="120000"/>
              </a:lnSpc>
            </a:pPr>
            <a:r>
              <a:rPr lang="zh-CN" altLang="en-US" sz="2000" dirty="0">
                <a:solidFill>
                  <a:schemeClr val="bg1"/>
                </a:solidFill>
                <a:latin typeface="Arial" panose="020B0604020202020204" pitchFamily="34" charset="0"/>
                <a:ea typeface="宋体" panose="02010600030101010101" pitchFamily="2" charset="-122"/>
              </a:rPr>
              <a:t>    依据</a:t>
            </a:r>
            <a:r>
              <a:rPr lang="zh-CN" altLang="zh-CN" sz="2000" dirty="0">
                <a:solidFill>
                  <a:schemeClr val="bg1"/>
                </a:solidFill>
                <a:latin typeface="Arial" panose="020B0604020202020204" pitchFamily="34" charset="0"/>
                <a:ea typeface="宋体" panose="02010600030101010101" pitchFamily="2" charset="-122"/>
              </a:rPr>
              <a:t>《江苏省突发环境事</a:t>
            </a:r>
            <a:r>
              <a:rPr lang="zh-CN" altLang="en-US" sz="2000" dirty="0">
                <a:solidFill>
                  <a:schemeClr val="bg1"/>
                </a:solidFill>
                <a:latin typeface="Arial" panose="020B0604020202020204" pitchFamily="34" charset="0"/>
                <a:ea typeface="宋体" panose="02010600030101010101" pitchFamily="2" charset="-122"/>
              </a:rPr>
              <a:t>件</a:t>
            </a:r>
            <a:r>
              <a:rPr lang="zh-CN" altLang="zh-CN" sz="2000" dirty="0">
                <a:solidFill>
                  <a:schemeClr val="bg1"/>
                </a:solidFill>
                <a:latin typeface="Arial" panose="020B0604020202020204" pitchFamily="34" charset="0"/>
                <a:ea typeface="宋体" panose="02010600030101010101" pitchFamily="2" charset="-122"/>
              </a:rPr>
              <a:t>应急预案编制导则》的要求，确定</a:t>
            </a:r>
            <a:r>
              <a:rPr lang="zh-CN" altLang="en-US" sz="2000" dirty="0">
                <a:solidFill>
                  <a:schemeClr val="bg1"/>
                </a:solidFill>
                <a:latin typeface="Arial" panose="020B0604020202020204" pitchFamily="34" charset="0"/>
                <a:ea typeface="宋体" panose="02010600030101010101" pitchFamily="2" charset="-122"/>
              </a:rPr>
              <a:t>适当的</a:t>
            </a:r>
            <a:r>
              <a:rPr lang="zh-CN" altLang="zh-CN" sz="2000" dirty="0">
                <a:solidFill>
                  <a:schemeClr val="bg1"/>
                </a:solidFill>
                <a:latin typeface="Arial" panose="020B0604020202020204" pitchFamily="34" charset="0"/>
                <a:ea typeface="宋体" panose="02010600030101010101" pitchFamily="2" charset="-122"/>
              </a:rPr>
              <a:t>公司应急预案编制负责人和牵头部门，组织安全、消防、生产、设备、环保、工程技术、抢修、监测、医疗等专业人员和具备应急指挥能力的人员组成预案编制小组</a:t>
            </a:r>
            <a:endParaRPr lang="en-US" altLang="zh-CN" sz="2000">
              <a:solidFill>
                <a:schemeClr val="bg1"/>
              </a:solidFill>
              <a:latin typeface="Arial" panose="020B0604020202020204" pitchFamily="34" charset="0"/>
              <a:ea typeface="宋体" panose="02010600030101010101" pitchFamily="2" charset="-122"/>
            </a:endParaRPr>
          </a:p>
        </p:txBody>
      </p:sp>
      <p:sp>
        <p:nvSpPr>
          <p:cNvPr id="11272" name="Rectangle 42"/>
          <p:cNvSpPr/>
          <p:nvPr/>
        </p:nvSpPr>
        <p:spPr>
          <a:xfrm>
            <a:off x="1322388" y="4481513"/>
            <a:ext cx="7078662" cy="822325"/>
          </a:xfrm>
          <a:prstGeom prst="rect">
            <a:avLst/>
          </a:prstGeom>
          <a:noFill/>
          <a:ln w="9525">
            <a:noFill/>
          </a:ln>
        </p:spPr>
        <p:txBody>
          <a:bodyPr>
            <a:spAutoFit/>
          </a:bodyPr>
          <a:p>
            <a:pPr algn="l">
              <a:lnSpc>
                <a:spcPct val="120000"/>
              </a:lnSpc>
            </a:pPr>
            <a:r>
              <a:rPr lang="zh-CN" altLang="en-US" sz="2000" dirty="0">
                <a:solidFill>
                  <a:schemeClr val="bg1"/>
                </a:solidFill>
                <a:latin typeface="Arial" panose="020B0604020202020204" pitchFamily="34" charset="0"/>
                <a:ea typeface="宋体" panose="02010600030101010101" pitchFamily="2" charset="-122"/>
              </a:rPr>
              <a:t>     </a:t>
            </a:r>
            <a:r>
              <a:rPr lang="zh-CN" altLang="zh-CN" sz="2000" dirty="0">
                <a:solidFill>
                  <a:schemeClr val="bg1"/>
                </a:solidFill>
                <a:latin typeface="Arial" panose="020B0604020202020204" pitchFamily="34" charset="0"/>
                <a:ea typeface="宋体" panose="02010600030101010101" pitchFamily="2" charset="-122"/>
              </a:rPr>
              <a:t>预案的编制</a:t>
            </a:r>
            <a:r>
              <a:rPr lang="zh-CN" altLang="en-US" sz="2000" dirty="0">
                <a:solidFill>
                  <a:schemeClr val="bg1"/>
                </a:solidFill>
                <a:latin typeface="Arial" panose="020B0604020202020204" pitchFamily="34" charset="0"/>
                <a:ea typeface="宋体" panose="02010600030101010101" pitchFamily="2" charset="-122"/>
              </a:rPr>
              <a:t>宜</a:t>
            </a:r>
            <a:r>
              <a:rPr lang="zh-CN" altLang="zh-CN" sz="2000" dirty="0">
                <a:solidFill>
                  <a:schemeClr val="bg1"/>
                </a:solidFill>
                <a:latin typeface="Arial" panose="020B0604020202020204" pitchFamily="34" charset="0"/>
                <a:ea typeface="宋体" panose="02010600030101010101" pitchFamily="2" charset="-122"/>
              </a:rPr>
              <a:t>采用</a:t>
            </a:r>
            <a:r>
              <a:rPr lang="zh-CN" altLang="en-US" sz="2000" dirty="0">
                <a:solidFill>
                  <a:schemeClr val="bg1"/>
                </a:solidFill>
                <a:latin typeface="Arial" panose="020B0604020202020204" pitchFamily="34" charset="0"/>
                <a:ea typeface="宋体" panose="02010600030101010101" pitchFamily="2" charset="-122"/>
              </a:rPr>
              <a:t>“</a:t>
            </a:r>
            <a:r>
              <a:rPr lang="zh-CN" altLang="zh-CN" sz="2000" dirty="0">
                <a:solidFill>
                  <a:schemeClr val="bg1"/>
                </a:solidFill>
                <a:latin typeface="Arial" panose="020B0604020202020204" pitchFamily="34" charset="0"/>
                <a:ea typeface="宋体" panose="02010600030101010101" pitchFamily="2" charset="-122"/>
              </a:rPr>
              <a:t>综合应急预案—专项应急预案—现场处置方案</a:t>
            </a:r>
            <a:r>
              <a:rPr lang="zh-CN" altLang="en-US" sz="2000" dirty="0">
                <a:solidFill>
                  <a:schemeClr val="bg1"/>
                </a:solidFill>
                <a:latin typeface="Arial" panose="020B0604020202020204" pitchFamily="34" charset="0"/>
                <a:ea typeface="宋体" panose="02010600030101010101" pitchFamily="2" charset="-122"/>
              </a:rPr>
              <a:t>”体系</a:t>
            </a:r>
            <a:endParaRPr lang="en-US" altLang="zh-CN" sz="200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Group 66"/>
          <p:cNvGrpSpPr/>
          <p:nvPr/>
        </p:nvGrpSpPr>
        <p:grpSpPr>
          <a:xfrm>
            <a:off x="1025525" y="1049338"/>
            <a:ext cx="5476875" cy="504825"/>
            <a:chOff x="720" y="1392"/>
            <a:chExt cx="4058" cy="480"/>
          </a:xfrm>
        </p:grpSpPr>
        <p:sp>
          <p:nvSpPr>
            <p:cNvPr id="6"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环境应急预案与安全应急预案的关系</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2312" name="Group 68"/>
            <p:cNvGrpSpPr/>
            <p:nvPr/>
          </p:nvGrpSpPr>
          <p:grpSpPr>
            <a:xfrm>
              <a:off x="730" y="1407"/>
              <a:ext cx="4042" cy="444"/>
              <a:chOff x="744" y="1407"/>
              <a:chExt cx="3987" cy="444"/>
            </a:xfrm>
          </p:grpSpPr>
          <p:sp>
            <p:nvSpPr>
              <p:cNvPr id="8" name="AutoShape 69"/>
              <p:cNvSpPr>
                <a:spLocks noChangeArrowheads="1"/>
              </p:cNvSpPr>
              <p:nvPr/>
            </p:nvSpPr>
            <p:spPr bwMode="gray">
              <a:xfrm>
                <a:off x="748" y="1735"/>
                <a:ext cx="3987"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AutoShape 70"/>
              <p:cNvSpPr>
                <a:spLocks noChangeArrowheads="1"/>
              </p:cNvSpPr>
              <p:nvPr/>
            </p:nvSpPr>
            <p:spPr bwMode="gray">
              <a:xfrm>
                <a:off x="748" y="1407"/>
                <a:ext cx="3987"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2291"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30" name="AutoShape 3"/>
          <p:cNvSpPr>
            <a:spLocks noChangeArrowheads="1"/>
          </p:cNvSpPr>
          <p:nvPr/>
        </p:nvSpPr>
        <p:spPr bwMode="gray">
          <a:xfrm>
            <a:off x="5060950" y="1701800"/>
            <a:ext cx="3744913" cy="2486025"/>
          </a:xfrm>
          <a:prstGeom prst="homePlate">
            <a:avLst>
              <a:gd name="adj" fmla="val 39013"/>
            </a:avLst>
          </a:prstGeom>
          <a:gradFill rotWithShape="1">
            <a:gsLst>
              <a:gs pos="0">
                <a:schemeClr val="folHlink">
                  <a:gamma/>
                  <a:shade val="76078"/>
                  <a:invGamma/>
                </a:schemeClr>
              </a:gs>
              <a:gs pos="100000">
                <a:schemeClr val="folHlink"/>
              </a:gs>
            </a:gsLst>
            <a:lin ang="5400000" scaled="1"/>
          </a:gradFill>
          <a:ln w="28575" algn="ctr">
            <a:solidFill>
              <a:srgbClr val="F8F8F8"/>
            </a:solidFill>
            <a:miter lim="800000"/>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AutoShape 4"/>
          <p:cNvSpPr>
            <a:spLocks noChangeArrowheads="1"/>
          </p:cNvSpPr>
          <p:nvPr/>
        </p:nvSpPr>
        <p:spPr bwMode="gray">
          <a:xfrm>
            <a:off x="3143250" y="1712913"/>
            <a:ext cx="3584575" cy="2474913"/>
          </a:xfrm>
          <a:prstGeom prst="homePlate">
            <a:avLst>
              <a:gd name="adj" fmla="val 42291"/>
            </a:avLst>
          </a:prstGeom>
          <a:gradFill rotWithShape="1">
            <a:gsLst>
              <a:gs pos="0">
                <a:schemeClr val="hlink">
                  <a:gamma/>
                  <a:shade val="76078"/>
                  <a:invGamma/>
                </a:schemeClr>
              </a:gs>
              <a:gs pos="100000">
                <a:schemeClr val="hlink"/>
              </a:gs>
            </a:gsLst>
            <a:lin ang="5400000" scaled="1"/>
          </a:gradFill>
          <a:ln w="28575" algn="ctr">
            <a:solidFill>
              <a:srgbClr val="F8F8F8"/>
            </a:solidFill>
            <a:miter lim="800000"/>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AutoShape 5"/>
          <p:cNvSpPr>
            <a:spLocks noChangeArrowheads="1"/>
          </p:cNvSpPr>
          <p:nvPr/>
        </p:nvSpPr>
        <p:spPr bwMode="gray">
          <a:xfrm>
            <a:off x="1365250" y="1738313"/>
            <a:ext cx="3149600" cy="2484438"/>
          </a:xfrm>
          <a:prstGeom prst="homePlate">
            <a:avLst>
              <a:gd name="adj" fmla="val 42796"/>
            </a:avLst>
          </a:prstGeom>
          <a:gradFill rotWithShape="1">
            <a:gsLst>
              <a:gs pos="0">
                <a:schemeClr val="accent2">
                  <a:gamma/>
                  <a:shade val="76078"/>
                  <a:invGamma/>
                </a:schemeClr>
              </a:gs>
              <a:gs pos="100000">
                <a:schemeClr val="accent2"/>
              </a:gs>
            </a:gsLst>
            <a:lin ang="5400000" scaled="1"/>
          </a:gradFill>
          <a:ln w="28575" algn="ctr">
            <a:solidFill>
              <a:srgbClr val="F8F8F8"/>
            </a:solidFill>
            <a:miter lim="800000"/>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5" name="Rectangle 11"/>
          <p:cNvSpPr/>
          <p:nvPr/>
        </p:nvSpPr>
        <p:spPr>
          <a:xfrm>
            <a:off x="1751013" y="2462213"/>
            <a:ext cx="1492250" cy="954087"/>
          </a:xfrm>
          <a:prstGeom prst="rect">
            <a:avLst/>
          </a:prstGeom>
          <a:noFill/>
          <a:ln w="9525">
            <a:noFill/>
          </a:ln>
        </p:spPr>
        <p:txBody>
          <a:bodyPr>
            <a:spAutoFit/>
          </a:bodyPr>
          <a:p>
            <a:pPr eaLnBrk="0" hangingPunct="0"/>
            <a:r>
              <a:rPr lang="zh-CN" altLang="en-US" sz="2800" dirty="0">
                <a:solidFill>
                  <a:srgbClr val="FEFEFE"/>
                </a:solidFill>
                <a:latin typeface="微软雅黑" panose="020B0503020204020204" pitchFamily="34" charset="-122"/>
                <a:ea typeface="微软雅黑" panose="020B0503020204020204" pitchFamily="34" charset="-122"/>
              </a:rPr>
              <a:t>综合应急预案</a:t>
            </a:r>
            <a:endParaRPr lang="en-US" altLang="zh-CN" sz="2800">
              <a:solidFill>
                <a:srgbClr val="FEFEFE"/>
              </a:solidFill>
              <a:latin typeface="微软雅黑" panose="020B0503020204020204" pitchFamily="34" charset="-122"/>
              <a:ea typeface="微软雅黑" panose="020B0503020204020204" pitchFamily="34" charset="-122"/>
            </a:endParaRPr>
          </a:p>
        </p:txBody>
      </p:sp>
      <p:sp>
        <p:nvSpPr>
          <p:cNvPr id="12296" name="Rectangle 13"/>
          <p:cNvSpPr/>
          <p:nvPr/>
        </p:nvSpPr>
        <p:spPr>
          <a:xfrm>
            <a:off x="4511675" y="2484438"/>
            <a:ext cx="1449388" cy="954087"/>
          </a:xfrm>
          <a:prstGeom prst="rect">
            <a:avLst/>
          </a:prstGeom>
          <a:noFill/>
          <a:ln w="9525">
            <a:noFill/>
          </a:ln>
        </p:spPr>
        <p:txBody>
          <a:bodyPr>
            <a:spAutoFit/>
          </a:bodyPr>
          <a:p>
            <a:pPr eaLnBrk="0" hangingPunct="0"/>
            <a:r>
              <a:rPr lang="zh-CN" altLang="en-US" sz="2800" dirty="0">
                <a:solidFill>
                  <a:srgbClr val="FEFEFE"/>
                </a:solidFill>
                <a:latin typeface="微软雅黑" panose="020B0503020204020204" pitchFamily="34" charset="-122"/>
                <a:ea typeface="微软雅黑" panose="020B0503020204020204" pitchFamily="34" charset="-122"/>
              </a:rPr>
              <a:t>专项应急预案</a:t>
            </a:r>
            <a:endParaRPr lang="en-US" altLang="zh-CN" sz="2800">
              <a:solidFill>
                <a:srgbClr val="FEFEFE"/>
              </a:solidFill>
              <a:latin typeface="微软雅黑" panose="020B0503020204020204" pitchFamily="34" charset="-122"/>
              <a:ea typeface="微软雅黑" panose="020B0503020204020204" pitchFamily="34" charset="-122"/>
            </a:endParaRPr>
          </a:p>
        </p:txBody>
      </p:sp>
      <p:sp>
        <p:nvSpPr>
          <p:cNvPr id="12297" name="Rectangle 14"/>
          <p:cNvSpPr/>
          <p:nvPr/>
        </p:nvSpPr>
        <p:spPr>
          <a:xfrm>
            <a:off x="6738938" y="2528888"/>
            <a:ext cx="1492250" cy="954087"/>
          </a:xfrm>
          <a:prstGeom prst="rect">
            <a:avLst/>
          </a:prstGeom>
          <a:noFill/>
          <a:ln w="9525">
            <a:noFill/>
          </a:ln>
        </p:spPr>
        <p:txBody>
          <a:bodyPr>
            <a:spAutoFit/>
          </a:bodyPr>
          <a:p>
            <a:pPr eaLnBrk="0" hangingPunct="0"/>
            <a:r>
              <a:rPr lang="zh-CN" altLang="en-US" sz="2800" dirty="0">
                <a:solidFill>
                  <a:srgbClr val="FEFEFE"/>
                </a:solidFill>
                <a:latin typeface="微软雅黑" panose="020B0503020204020204" pitchFamily="34" charset="-122"/>
                <a:ea typeface="微软雅黑" panose="020B0503020204020204" pitchFamily="34" charset="-122"/>
              </a:rPr>
              <a:t>现场处置方案</a:t>
            </a:r>
            <a:endParaRPr lang="en-US" altLang="zh-CN" sz="2800">
              <a:solidFill>
                <a:srgbClr val="FEFEFE"/>
              </a:solidFill>
              <a:latin typeface="微软雅黑" panose="020B0503020204020204" pitchFamily="34" charset="-122"/>
              <a:ea typeface="微软雅黑" panose="020B0503020204020204" pitchFamily="34" charset="-122"/>
            </a:endParaRPr>
          </a:p>
        </p:txBody>
      </p:sp>
      <p:grpSp>
        <p:nvGrpSpPr>
          <p:cNvPr id="12298" name="Group 32"/>
          <p:cNvGrpSpPr/>
          <p:nvPr/>
        </p:nvGrpSpPr>
        <p:grpSpPr>
          <a:xfrm>
            <a:off x="6027738" y="4308475"/>
            <a:ext cx="2168525" cy="2273300"/>
            <a:chOff x="3838" y="1442"/>
            <a:chExt cx="1489" cy="2054"/>
          </a:xfrm>
        </p:grpSpPr>
        <p:sp>
          <p:nvSpPr>
            <p:cNvPr id="12309" name="AutoShape 28"/>
            <p:cNvSpPr/>
            <p:nvPr/>
          </p:nvSpPr>
          <p:spPr>
            <a:xfrm>
              <a:off x="3840" y="1442"/>
              <a:ext cx="1487" cy="2054"/>
            </a:xfrm>
            <a:prstGeom prst="roundRect">
              <a:avLst>
                <a:gd name="adj" fmla="val 12574"/>
              </a:avLst>
            </a:prstGeom>
            <a:solidFill>
              <a:srgbClr val="333399"/>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0" name="AutoShape 29"/>
            <p:cNvSpPr/>
            <p:nvPr/>
          </p:nvSpPr>
          <p:spPr>
            <a:xfrm>
              <a:off x="3838" y="2962"/>
              <a:ext cx="1481" cy="529"/>
            </a:xfrm>
            <a:prstGeom prst="roundRect">
              <a:avLst>
                <a:gd name="adj" fmla="val 32134"/>
              </a:avLst>
            </a:prstGeom>
            <a:solidFill>
              <a:srgbClr val="333399">
                <a:alpha val="0"/>
              </a:srgbClr>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2299" name="Group 31"/>
          <p:cNvGrpSpPr/>
          <p:nvPr/>
        </p:nvGrpSpPr>
        <p:grpSpPr>
          <a:xfrm>
            <a:off x="1387475" y="4348163"/>
            <a:ext cx="2170113" cy="2211387"/>
            <a:chOff x="2234" y="1634"/>
            <a:chExt cx="1489" cy="1862"/>
          </a:xfrm>
        </p:grpSpPr>
        <p:sp>
          <p:nvSpPr>
            <p:cNvPr id="12307" name="AutoShape 24"/>
            <p:cNvSpPr/>
            <p:nvPr/>
          </p:nvSpPr>
          <p:spPr>
            <a:xfrm>
              <a:off x="2236" y="1634"/>
              <a:ext cx="1487" cy="1862"/>
            </a:xfrm>
            <a:prstGeom prst="roundRect">
              <a:avLst>
                <a:gd name="adj" fmla="val 12574"/>
              </a:avLst>
            </a:prstGeom>
            <a:solidFill>
              <a:srgbClr val="003366"/>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8" name="AutoShape 25"/>
            <p:cNvSpPr/>
            <p:nvPr/>
          </p:nvSpPr>
          <p:spPr>
            <a:xfrm>
              <a:off x="2234" y="3013"/>
              <a:ext cx="1488" cy="477"/>
            </a:xfrm>
            <a:prstGeom prst="roundRect">
              <a:avLst>
                <a:gd name="adj" fmla="val 42588"/>
              </a:avLst>
            </a:prstGeom>
            <a:solidFill>
              <a:srgbClr val="003366">
                <a:alpha val="0"/>
              </a:srgbClr>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2300" name="Group 22"/>
          <p:cNvGrpSpPr/>
          <p:nvPr/>
        </p:nvGrpSpPr>
        <p:grpSpPr>
          <a:xfrm>
            <a:off x="3652838" y="4244975"/>
            <a:ext cx="2170112" cy="2301875"/>
            <a:chOff x="797" y="1945"/>
            <a:chExt cx="1489" cy="1584"/>
          </a:xfrm>
        </p:grpSpPr>
        <p:sp>
          <p:nvSpPr>
            <p:cNvPr id="12304" name="AutoShape 17"/>
            <p:cNvSpPr/>
            <p:nvPr/>
          </p:nvSpPr>
          <p:spPr>
            <a:xfrm>
              <a:off x="799" y="1945"/>
              <a:ext cx="1487" cy="1584"/>
            </a:xfrm>
            <a:prstGeom prst="roundRect">
              <a:avLst>
                <a:gd name="adj" fmla="val 12574"/>
              </a:avLst>
            </a:prstGeom>
            <a:solidFill>
              <a:srgbClr val="3366FF"/>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5" name="AutoShape 19"/>
            <p:cNvSpPr/>
            <p:nvPr/>
          </p:nvSpPr>
          <p:spPr>
            <a:xfrm>
              <a:off x="797" y="3118"/>
              <a:ext cx="1488" cy="405"/>
            </a:xfrm>
            <a:prstGeom prst="roundRect">
              <a:avLst>
                <a:gd name="adj" fmla="val 49755"/>
              </a:avLst>
            </a:prstGeom>
            <a:solidFill>
              <a:srgbClr val="3366FF">
                <a:alpha val="0"/>
              </a:srgbClr>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6" name="AutoShape 20"/>
            <p:cNvSpPr/>
            <p:nvPr/>
          </p:nvSpPr>
          <p:spPr>
            <a:xfrm>
              <a:off x="817" y="1950"/>
              <a:ext cx="1463" cy="405"/>
            </a:xfrm>
            <a:prstGeom prst="roundRect">
              <a:avLst>
                <a:gd name="adj" fmla="val 38727"/>
              </a:avLst>
            </a:prstGeom>
            <a:solidFill>
              <a:srgbClr val="3366FF"/>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301" name="Text Box 9"/>
          <p:cNvSpPr txBox="1"/>
          <p:nvPr/>
        </p:nvSpPr>
        <p:spPr>
          <a:xfrm>
            <a:off x="1400175" y="4402138"/>
            <a:ext cx="2257425" cy="1803400"/>
          </a:xfrm>
          <a:prstGeom prst="rect">
            <a:avLst/>
          </a:prstGeom>
          <a:noFill/>
          <a:ln w="9525">
            <a:noFill/>
          </a:ln>
        </p:spPr>
        <p:txBody>
          <a:bodyPr>
            <a:spAutoFit/>
          </a:bodyPr>
          <a:p>
            <a:r>
              <a:rPr lang="zh-CN" altLang="en-US" sz="1600" dirty="0">
                <a:solidFill>
                  <a:srgbClr val="FFFFFF"/>
                </a:solidFill>
                <a:latin typeface="Arial" panose="020B0604020202020204" pitchFamily="34" charset="0"/>
                <a:ea typeface="宋体" panose="02010600030101010101" pitchFamily="2" charset="-122"/>
              </a:rPr>
              <a:t>综</a:t>
            </a:r>
            <a:r>
              <a:rPr lang="zh-CN" altLang="zh-CN" sz="1600" dirty="0">
                <a:solidFill>
                  <a:srgbClr val="FFFFFF"/>
                </a:solidFill>
                <a:latin typeface="Arial" panose="020B0604020202020204" pitchFamily="34" charset="0"/>
                <a:ea typeface="宋体" panose="02010600030101010101" pitchFamily="2" charset="-122"/>
              </a:rPr>
              <a:t>合应急预案</a:t>
            </a:r>
            <a:endParaRPr lang="zh-CN" altLang="zh-CN" sz="1600" dirty="0">
              <a:solidFill>
                <a:srgbClr val="FFFFFF"/>
              </a:solidFill>
              <a:latin typeface="Arial" panose="020B0604020202020204" pitchFamily="34" charset="0"/>
              <a:ea typeface="宋体" panose="02010600030101010101" pitchFamily="2" charset="-122"/>
            </a:endParaRPr>
          </a:p>
          <a:p>
            <a:r>
              <a:rPr lang="zh-CN" altLang="zh-CN" sz="1600" dirty="0">
                <a:solidFill>
                  <a:srgbClr val="FFFFFF"/>
                </a:solidFill>
                <a:latin typeface="Arial" panose="020B0604020202020204" pitchFamily="34" charset="0"/>
                <a:ea typeface="宋体" panose="02010600030101010101" pitchFamily="2" charset="-122"/>
              </a:rPr>
              <a:t>是企业的整体预案，是整个应急响应体系的总纲和指导准则，应综合考虑安全、环境、自然灾害等紧急情况，制定统一的响应程序和原则</a:t>
            </a:r>
            <a:endParaRPr lang="en-US" altLang="zh-CN" sz="1600" b="0">
              <a:solidFill>
                <a:srgbClr val="FFFFFF"/>
              </a:solidFill>
              <a:latin typeface="Arial" panose="020B0604020202020204" pitchFamily="34" charset="0"/>
              <a:ea typeface="宋体" panose="02010600030101010101" pitchFamily="2" charset="-122"/>
            </a:endParaRPr>
          </a:p>
        </p:txBody>
      </p:sp>
      <p:sp>
        <p:nvSpPr>
          <p:cNvPr id="12302" name="Text Box 9"/>
          <p:cNvSpPr txBox="1"/>
          <p:nvPr/>
        </p:nvSpPr>
        <p:spPr>
          <a:xfrm>
            <a:off x="3646488" y="4324350"/>
            <a:ext cx="2257425" cy="2047875"/>
          </a:xfrm>
          <a:prstGeom prst="rect">
            <a:avLst/>
          </a:prstGeom>
          <a:noFill/>
          <a:ln w="9525">
            <a:noFill/>
          </a:ln>
        </p:spPr>
        <p:txBody>
          <a:bodyPr>
            <a:spAutoFit/>
          </a:bodyPr>
          <a:p>
            <a:pPr algn="l"/>
            <a:r>
              <a:rPr lang="zh-CN" altLang="en-US" sz="1600" dirty="0">
                <a:solidFill>
                  <a:schemeClr val="tx2"/>
                </a:solidFill>
                <a:latin typeface="Arial" panose="020B0604020202020204" pitchFamily="34" charset="0"/>
                <a:ea typeface="宋体" panose="02010600030101010101" pitchFamily="2" charset="-122"/>
              </a:rPr>
              <a:t>   </a:t>
            </a:r>
            <a:r>
              <a:rPr lang="zh-CN" altLang="en-US" sz="1600" dirty="0">
                <a:solidFill>
                  <a:srgbClr val="FFFFFF"/>
                </a:solidFill>
                <a:latin typeface="Arial" panose="020B0604020202020204" pitchFamily="34" charset="0"/>
                <a:ea typeface="宋体" panose="02010600030101010101" pitchFamily="2" charset="-122"/>
              </a:rPr>
              <a:t>专项</a:t>
            </a:r>
            <a:r>
              <a:rPr lang="zh-CN" altLang="zh-CN" sz="1600" dirty="0">
                <a:solidFill>
                  <a:srgbClr val="FFFFFF"/>
                </a:solidFill>
                <a:latin typeface="Arial" panose="020B0604020202020204" pitchFamily="34" charset="0"/>
                <a:ea typeface="宋体" panose="02010600030101010101" pitchFamily="2" charset="-122"/>
              </a:rPr>
              <a:t>应急预案</a:t>
            </a:r>
            <a:endParaRPr lang="zh-CN" altLang="zh-CN" sz="1600" dirty="0">
              <a:solidFill>
                <a:srgbClr val="FFFFFF"/>
              </a:solidFill>
              <a:latin typeface="Arial" panose="020B0604020202020204" pitchFamily="34" charset="0"/>
              <a:ea typeface="宋体" panose="02010600030101010101" pitchFamily="2" charset="-122"/>
            </a:endParaRPr>
          </a:p>
          <a:p>
            <a:pPr algn="l"/>
            <a:r>
              <a:rPr lang="zh-CN" altLang="zh-CN" sz="1600" dirty="0">
                <a:solidFill>
                  <a:srgbClr val="FFFFFF"/>
                </a:solidFill>
                <a:latin typeface="Arial" panose="020B0604020202020204" pitchFamily="34" charset="0"/>
                <a:ea typeface="宋体" panose="02010600030101010101" pitchFamily="2" charset="-122"/>
              </a:rPr>
              <a:t>是针对企业具体的事故类别、危险源、应急保障而制定的方案，是综合应急预案的组成部分。专项应急预案应制定明确的救援程序和具体的应急救援措施。</a:t>
            </a:r>
            <a:endParaRPr lang="en-US" altLang="zh-CN" sz="1600" b="0">
              <a:solidFill>
                <a:srgbClr val="FFFFFF"/>
              </a:solidFill>
              <a:latin typeface="Arial" panose="020B0604020202020204" pitchFamily="34" charset="0"/>
              <a:ea typeface="宋体" panose="02010600030101010101" pitchFamily="2" charset="-122"/>
            </a:endParaRPr>
          </a:p>
        </p:txBody>
      </p:sp>
      <p:sp>
        <p:nvSpPr>
          <p:cNvPr id="12303" name="Text Box 9"/>
          <p:cNvSpPr txBox="1"/>
          <p:nvPr/>
        </p:nvSpPr>
        <p:spPr>
          <a:xfrm>
            <a:off x="5926138" y="4402138"/>
            <a:ext cx="2259012" cy="1069975"/>
          </a:xfrm>
          <a:prstGeom prst="rect">
            <a:avLst/>
          </a:prstGeom>
          <a:noFill/>
          <a:ln w="9525">
            <a:noFill/>
          </a:ln>
        </p:spPr>
        <p:txBody>
          <a:bodyPr>
            <a:spAutoFit/>
          </a:bodyPr>
          <a:p>
            <a:pPr algn="l"/>
            <a:r>
              <a:rPr lang="zh-CN" altLang="en-US" sz="1600" dirty="0">
                <a:solidFill>
                  <a:srgbClr val="FFFFFF"/>
                </a:solidFill>
                <a:latin typeface="Arial" panose="020B0604020202020204" pitchFamily="34" charset="0"/>
                <a:ea typeface="宋体" panose="02010600030101010101" pitchFamily="2" charset="-122"/>
              </a:rPr>
              <a:t>      现场处置方案</a:t>
            </a:r>
            <a:endParaRPr lang="en-US" altLang="zh-CN" sz="1600">
              <a:solidFill>
                <a:srgbClr val="FFFFFF"/>
              </a:solidFill>
              <a:latin typeface="Arial" panose="020B0604020202020204" pitchFamily="34" charset="0"/>
              <a:ea typeface="宋体" panose="02010600030101010101" pitchFamily="2" charset="-122"/>
            </a:endParaRPr>
          </a:p>
          <a:p>
            <a:pPr algn="l"/>
            <a:r>
              <a:rPr lang="zh-CN" altLang="zh-CN" sz="1600" dirty="0">
                <a:solidFill>
                  <a:srgbClr val="FFFFFF"/>
                </a:solidFill>
                <a:latin typeface="Arial" panose="020B0604020202020204" pitchFamily="34" charset="0"/>
                <a:ea typeface="宋体" panose="02010600030101010101" pitchFamily="2" charset="-122"/>
              </a:rPr>
              <a:t>是针对具体的装置、场所或设施、岗位所制定的应急处理措施。</a:t>
            </a:r>
            <a:endParaRPr lang="zh-CN" altLang="zh-CN" sz="1600" dirty="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13315" name="内容占位符 20"/>
          <p:cNvSpPr>
            <a:spLocks noGrp="1"/>
          </p:cNvSpPr>
          <p:nvPr>
            <p:ph idx="1"/>
          </p:nvPr>
        </p:nvSpPr>
        <p:spPr>
          <a:xfrm>
            <a:off x="1387475" y="1674813"/>
            <a:ext cx="7331075" cy="3808412"/>
          </a:xfrm>
          <a:ln/>
        </p:spPr>
        <p:txBody>
          <a:bodyPr vert="horz" wrap="square" lIns="91440" tIns="45720" rIns="91440" bIns="45720" anchor="t" anchorCtr="0"/>
          <a:p>
            <a:pPr>
              <a:buNone/>
            </a:pPr>
            <a:r>
              <a:rPr lang="en-US" altLang="zh-CN" sz="4000">
                <a:solidFill>
                  <a:schemeClr val="tx2"/>
                </a:solidFill>
                <a:ea typeface="黑体" panose="02010609060101010101" pitchFamily="49" charset="-122"/>
              </a:rPr>
              <a:t>     </a:t>
            </a:r>
            <a:r>
              <a:rPr lang="zh-CN" altLang="en-US" sz="4000" dirty="0">
                <a:solidFill>
                  <a:schemeClr val="tx2"/>
                </a:solidFill>
                <a:ea typeface="黑体" panose="02010609060101010101" pitchFamily="49" charset="-122"/>
              </a:rPr>
              <a:t>二、综合应急预案的编制</a:t>
            </a:r>
            <a:endParaRPr lang="en-US" altLang="zh-CN" sz="4000">
              <a:solidFill>
                <a:schemeClr val="tx2"/>
              </a:solidFill>
              <a:ea typeface="黑体" panose="02010609060101010101" pitchFamily="49" charset="-122"/>
            </a:endParaRPr>
          </a:p>
          <a:p>
            <a:pPr>
              <a:buNone/>
            </a:pPr>
            <a:r>
              <a:rPr lang="en-US" altLang="zh-CN" sz="2800">
                <a:solidFill>
                  <a:schemeClr val="tx2"/>
                </a:solidFill>
                <a:ea typeface="宋体" panose="02010600030101010101" pitchFamily="2" charset="-122"/>
              </a:rPr>
              <a:t>        </a:t>
            </a:r>
            <a:endParaRPr lang="en-US" altLang="zh-CN" sz="2800">
              <a:solidFill>
                <a:schemeClr val="tx2"/>
              </a:solidFill>
              <a:ea typeface="宋体" panose="02010600030101010101" pitchFamily="2" charset="-122"/>
            </a:endParaRPr>
          </a:p>
          <a:p>
            <a:pPr>
              <a:buNone/>
            </a:pPr>
            <a:r>
              <a:rPr lang="zh-CN" altLang="en-US" sz="2800" dirty="0">
                <a:solidFill>
                  <a:schemeClr val="tx2"/>
                </a:solidFill>
                <a:ea typeface="宋体" panose="02010600030101010101" pitchFamily="2" charset="-122"/>
              </a:rPr>
              <a:t>         应</a:t>
            </a:r>
            <a:r>
              <a:rPr lang="zh-CN" altLang="zh-CN" sz="2800" dirty="0">
                <a:solidFill>
                  <a:schemeClr val="tx2"/>
                </a:solidFill>
                <a:ea typeface="宋体" panose="02010600030101010101" pitchFamily="2" charset="-122"/>
              </a:rPr>
              <a:t>依据《江苏省突发环境事</a:t>
            </a:r>
            <a:r>
              <a:rPr lang="zh-CN" altLang="en-US" sz="2800" dirty="0">
                <a:solidFill>
                  <a:schemeClr val="tx2"/>
                </a:solidFill>
                <a:ea typeface="宋体" panose="02010600030101010101" pitchFamily="2" charset="-122"/>
              </a:rPr>
              <a:t>件</a:t>
            </a:r>
            <a:r>
              <a:rPr lang="zh-CN" altLang="zh-CN" sz="2800" dirty="0">
                <a:solidFill>
                  <a:schemeClr val="tx2"/>
                </a:solidFill>
                <a:ea typeface="宋体" panose="02010600030101010101" pitchFamily="2" charset="-122"/>
              </a:rPr>
              <a:t>应急预案编制导则》及相关法律法规要求和企业的特点编制综合应急预案，综合应急预案</a:t>
            </a:r>
            <a:r>
              <a:rPr lang="zh-CN" altLang="en-US" sz="2800" dirty="0">
                <a:solidFill>
                  <a:schemeClr val="tx2"/>
                </a:solidFill>
                <a:ea typeface="宋体" panose="02010600030101010101" pitchFamily="2" charset="-122"/>
              </a:rPr>
              <a:t>应至少</a:t>
            </a:r>
            <a:r>
              <a:rPr lang="zh-CN" altLang="zh-CN" sz="2800" dirty="0">
                <a:solidFill>
                  <a:schemeClr val="tx2"/>
                </a:solidFill>
                <a:ea typeface="宋体" panose="02010600030101010101" pitchFamily="2" charset="-122"/>
              </a:rPr>
              <a:t>包括以下程序和内容：</a:t>
            </a:r>
            <a:endParaRPr lang="zh-CN" altLang="zh-CN" sz="2800" dirty="0">
              <a:solidFill>
                <a:schemeClr val="tx2"/>
              </a:solidFill>
              <a:ea typeface="宋体" panose="02010600030101010101" pitchFamily="2" charset="-122"/>
            </a:endParaRPr>
          </a:p>
          <a:p>
            <a:pPr>
              <a:buNone/>
            </a:pPr>
            <a:endParaRPr lang="zh-CN" altLang="en-US" sz="2800" dirty="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342" name="内容占位符 20"/>
          <p:cNvSpPr>
            <a:spLocks noGrp="1"/>
          </p:cNvSpPr>
          <p:nvPr>
            <p:ph idx="1"/>
          </p:nvPr>
        </p:nvSpPr>
        <p:spPr>
          <a:xfrm>
            <a:off x="1387475" y="1674813"/>
            <a:ext cx="7339013" cy="5008562"/>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a:t>
            </a:r>
            <a:r>
              <a:rPr lang="zh-CN" altLang="zh-CN" sz="2400" dirty="0">
                <a:solidFill>
                  <a:srgbClr val="0070C0"/>
                </a:solidFill>
                <a:latin typeface="微软雅黑" panose="020B0503020204020204" pitchFamily="34" charset="-122"/>
                <a:ea typeface="微软雅黑" panose="020B0503020204020204" pitchFamily="34" charset="-122"/>
              </a:rPr>
              <a:t>．编制目的</a:t>
            </a:r>
            <a:r>
              <a:rPr lang="zh-CN" altLang="en-US" sz="2400" dirty="0">
                <a:solidFill>
                  <a:srgbClr val="0070C0"/>
                </a:solidFill>
                <a:latin typeface="微软雅黑" panose="020B0503020204020204" pitchFamily="34" charset="-122"/>
                <a:ea typeface="微软雅黑" panose="020B0503020204020204" pitchFamily="34" charset="-122"/>
              </a:rPr>
              <a:t>  </a:t>
            </a:r>
            <a:r>
              <a:rPr lang="zh-CN" altLang="zh-CN" sz="2400" dirty="0">
                <a:solidFill>
                  <a:srgbClr val="0070C0"/>
                </a:solidFill>
                <a:latin typeface="微软雅黑" panose="020B0503020204020204" pitchFamily="34" charset="-122"/>
                <a:ea typeface="微软雅黑" panose="020B0503020204020204" pitchFamily="34" charset="-122"/>
              </a:rPr>
              <a:t>例</a:t>
            </a:r>
            <a:r>
              <a:rPr lang="zh-CN" altLang="en-US" sz="2400" dirty="0">
                <a:solidFill>
                  <a:srgbClr val="0070C0"/>
                </a:solidFill>
                <a:latin typeface="微软雅黑" panose="020B0503020204020204" pitchFamily="34" charset="-122"/>
                <a:ea typeface="微软雅黑" panose="020B0503020204020204" pitchFamily="34" charset="-122"/>
              </a:rPr>
              <a:t>如</a:t>
            </a:r>
            <a:r>
              <a:rPr lang="zh-CN" altLang="zh-CN" sz="2400" dirty="0">
                <a:solidFill>
                  <a:srgbClr val="0070C0"/>
                </a:solidFill>
                <a:latin typeface="微软雅黑" panose="020B0503020204020204" pitchFamily="34" charset="-122"/>
                <a:ea typeface="微软雅黑" panose="020B0503020204020204" pitchFamily="34" charset="-122"/>
              </a:rPr>
              <a:t>：</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chemeClr val="tx2"/>
                </a:solidFill>
                <a:ea typeface="宋体" panose="02010600030101010101" pitchFamily="2" charset="-122"/>
              </a:rPr>
              <a:t>        </a:t>
            </a:r>
            <a:r>
              <a:rPr lang="zh-CN" altLang="zh-CN" sz="2200" dirty="0">
                <a:solidFill>
                  <a:schemeClr val="tx2"/>
                </a:solidFill>
                <a:ea typeface="宋体" panose="02010600030101010101" pitchFamily="2" charset="-122"/>
              </a:rPr>
              <a:t>为贯彻《中华人民共和国环境保护法》、……等法律法规，加强对事故的有效控制，最大限度地降低事故危害，保障员工及企业安全，保护环境，提高公司对突发事件和风险</a:t>
            </a:r>
            <a:r>
              <a:rPr lang="zh-CN" altLang="en-US" sz="2200" dirty="0">
                <a:solidFill>
                  <a:schemeClr val="tx2"/>
                </a:solidFill>
                <a:ea typeface="宋体" panose="02010600030101010101" pitchFamily="2" charset="-122"/>
              </a:rPr>
              <a:t>的</a:t>
            </a:r>
            <a:r>
              <a:rPr lang="zh-CN" altLang="zh-CN" sz="2200" dirty="0">
                <a:solidFill>
                  <a:schemeClr val="tx2"/>
                </a:solidFill>
                <a:ea typeface="宋体" panose="02010600030101010101" pitchFamily="2" charset="-122"/>
              </a:rPr>
              <a:t>处置能力，特制定本应急预案。</a:t>
            </a:r>
            <a:endParaRPr lang="zh-CN" altLang="zh-CN" sz="2200" dirty="0">
              <a:solidFill>
                <a:schemeClr val="tx2"/>
              </a:solidFill>
              <a:ea typeface="宋体" panose="02010600030101010101" pitchFamily="2" charset="-122"/>
            </a:endParaRPr>
          </a:p>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2</a:t>
            </a:r>
            <a:r>
              <a:rPr lang="zh-CN" altLang="zh-CN" sz="2400" dirty="0">
                <a:solidFill>
                  <a:srgbClr val="0070C0"/>
                </a:solidFill>
                <a:latin typeface="微软雅黑" panose="020B0503020204020204" pitchFamily="34" charset="-122"/>
                <a:ea typeface="微软雅黑" panose="020B0503020204020204" pitchFamily="34" charset="-122"/>
              </a:rPr>
              <a:t>．适用范围</a:t>
            </a:r>
            <a:r>
              <a:rPr lang="zh-CN" altLang="en-US" sz="2400" dirty="0">
                <a:solidFill>
                  <a:srgbClr val="0070C0"/>
                </a:solidFill>
                <a:latin typeface="微软雅黑" panose="020B0503020204020204" pitchFamily="34" charset="-122"/>
                <a:ea typeface="微软雅黑" panose="020B0503020204020204" pitchFamily="34" charset="-122"/>
              </a:rPr>
              <a:t>，</a:t>
            </a:r>
            <a:r>
              <a:rPr lang="zh-CN" altLang="zh-CN" sz="2400" dirty="0">
                <a:solidFill>
                  <a:srgbClr val="0070C0"/>
                </a:solidFill>
                <a:latin typeface="微软雅黑" panose="020B0503020204020204" pitchFamily="34" charset="-122"/>
                <a:ea typeface="微软雅黑" panose="020B0503020204020204" pitchFamily="34" charset="-122"/>
              </a:rPr>
              <a:t>例</a:t>
            </a:r>
            <a:r>
              <a:rPr lang="zh-CN" altLang="en-US" sz="2400" dirty="0">
                <a:solidFill>
                  <a:srgbClr val="0070C0"/>
                </a:solidFill>
                <a:latin typeface="微软雅黑" panose="020B0503020204020204" pitchFamily="34" charset="-122"/>
                <a:ea typeface="微软雅黑" panose="020B0503020204020204" pitchFamily="34" charset="-122"/>
              </a:rPr>
              <a:t>如</a:t>
            </a:r>
            <a:r>
              <a:rPr lang="zh-CN" altLang="zh-CN" sz="2400" dirty="0">
                <a:solidFill>
                  <a:srgbClr val="0070C0"/>
                </a:solidFill>
                <a:latin typeface="微软雅黑" panose="020B0503020204020204" pitchFamily="34" charset="-122"/>
                <a:ea typeface="微软雅黑" panose="020B0503020204020204" pitchFamily="34" charset="-122"/>
              </a:rPr>
              <a:t>：</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400">
                <a:ea typeface="宋体" panose="02010600030101010101" pitchFamily="2" charset="-122"/>
              </a:rPr>
              <a:t>        </a:t>
            </a:r>
            <a:r>
              <a:rPr lang="zh-CN" altLang="zh-CN" sz="2200" dirty="0">
                <a:solidFill>
                  <a:schemeClr val="tx2"/>
                </a:solidFill>
                <a:ea typeface="宋体" panose="02010600030101010101" pitchFamily="2" charset="-122"/>
              </a:rPr>
              <a:t>本预案适用于本企业突发事故事件的应急处置和应对工作，是公司进行事故应急救援活动的行动指南和纲领性文件。</a:t>
            </a:r>
            <a:endParaRPr lang="zh-CN" altLang="zh-CN" sz="2200" dirty="0">
              <a:solidFill>
                <a:schemeClr val="tx2"/>
              </a:solidFill>
              <a:ea typeface="宋体" panose="02010600030101010101" pitchFamily="2" charset="-122"/>
            </a:endParaRPr>
          </a:p>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3</a:t>
            </a:r>
            <a:r>
              <a:rPr lang="zh-CN" altLang="zh-CN" sz="2400" dirty="0">
                <a:solidFill>
                  <a:srgbClr val="0070C0"/>
                </a:solidFill>
                <a:latin typeface="微软雅黑" panose="020B0503020204020204" pitchFamily="34" charset="-122"/>
                <a:ea typeface="微软雅黑" panose="020B0503020204020204" pitchFamily="34" charset="-122"/>
              </a:rPr>
              <a:t>．编制依据</a:t>
            </a:r>
            <a:r>
              <a:rPr lang="zh-CN" altLang="en-US" sz="2400" dirty="0">
                <a:solidFill>
                  <a:srgbClr val="0070C0"/>
                </a:solidFill>
                <a:latin typeface="微软雅黑" panose="020B0503020204020204" pitchFamily="34" charset="-122"/>
                <a:ea typeface="微软雅黑" panose="020B0503020204020204" pitchFamily="34" charset="-122"/>
              </a:rPr>
              <a:t>，通常为：</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r>
              <a:rPr lang="en-US" altLang="zh-CN" sz="2200">
                <a:solidFill>
                  <a:schemeClr val="tx2"/>
                </a:solidFill>
                <a:ea typeface="宋体" panose="02010600030101010101" pitchFamily="2" charset="-122"/>
              </a:rPr>
              <a:t>3.1</a:t>
            </a:r>
            <a:r>
              <a:rPr lang="zh-CN" altLang="zh-CN" sz="2200" dirty="0">
                <a:solidFill>
                  <a:schemeClr val="tx2"/>
                </a:solidFill>
                <a:ea typeface="宋体" panose="02010600030101010101" pitchFamily="2" charset="-122"/>
              </a:rPr>
              <a:t>法律、法规、标准</a:t>
            </a:r>
            <a:endParaRPr lang="en-US" altLang="zh-CN" sz="220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    3.2</a:t>
            </a:r>
            <a:r>
              <a:rPr lang="zh-CN" altLang="zh-CN" sz="2200" dirty="0">
                <a:solidFill>
                  <a:schemeClr val="tx2"/>
                </a:solidFill>
                <a:ea typeface="宋体" panose="02010600030101010101" pitchFamily="2" charset="-122"/>
              </a:rPr>
              <a:t>文件依据</a:t>
            </a:r>
            <a:r>
              <a:rPr lang="zh-CN" altLang="en-US" sz="2200" dirty="0">
                <a:solidFill>
                  <a:schemeClr val="tx2"/>
                </a:solidFill>
                <a:ea typeface="宋体" panose="02010600030101010101" pitchFamily="2" charset="-122"/>
              </a:rPr>
              <a:t>（如</a:t>
            </a:r>
            <a:r>
              <a:rPr lang="zh-CN" altLang="zh-CN" sz="2200" dirty="0">
                <a:solidFill>
                  <a:schemeClr val="tx2"/>
                </a:solidFill>
                <a:ea typeface="宋体" panose="02010600030101010101" pitchFamily="2" charset="-122"/>
              </a:rPr>
              <a:t>《安全现状评价报告》《环境影响报告书》</a:t>
            </a:r>
            <a:r>
              <a:rPr lang="zh-CN" altLang="en-US" sz="2200" dirty="0">
                <a:solidFill>
                  <a:schemeClr val="tx2"/>
                </a:solidFill>
                <a:ea typeface="宋体" panose="02010600030101010101" pitchFamily="2" charset="-122"/>
              </a:rPr>
              <a:t>）</a:t>
            </a:r>
            <a:endParaRPr lang="en-US" altLang="zh-CN" sz="220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366" name="内容占位符 20"/>
          <p:cNvSpPr>
            <a:spLocks noGrp="1"/>
          </p:cNvSpPr>
          <p:nvPr>
            <p:ph idx="1"/>
          </p:nvPr>
        </p:nvSpPr>
        <p:spPr>
          <a:xfrm>
            <a:off x="1387475" y="1674813"/>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4</a:t>
            </a:r>
            <a:r>
              <a:rPr lang="zh-CN" altLang="zh-CN" sz="2400" dirty="0">
                <a:solidFill>
                  <a:srgbClr val="0070C0"/>
                </a:solidFill>
                <a:latin typeface="微软雅黑" panose="020B0503020204020204" pitchFamily="34" charset="-122"/>
                <a:ea typeface="微软雅黑" panose="020B0503020204020204" pitchFamily="34" charset="-122"/>
              </a:rPr>
              <a:t>、应急预案体系</a:t>
            </a:r>
            <a:r>
              <a:rPr lang="zh-CN" altLang="en-US" sz="2400" dirty="0">
                <a:solidFill>
                  <a:srgbClr val="0070C0"/>
                </a:solidFill>
                <a:latin typeface="微软雅黑" panose="020B0503020204020204" pitchFamily="34" charset="-122"/>
                <a:ea typeface="微软雅黑" panose="020B0503020204020204" pitchFamily="34" charset="-122"/>
              </a:rPr>
              <a:t>，例如：</a:t>
            </a:r>
            <a:endParaRPr lang="en-US" altLang="zh-CN" sz="2400">
              <a:ea typeface="宋体" panose="02010600030101010101" pitchFamily="2" charset="-122"/>
            </a:endParaRPr>
          </a:p>
          <a:p>
            <a:pPr>
              <a:buNone/>
            </a:pPr>
            <a:r>
              <a:rPr lang="en-US" altLang="zh-CN" sz="2200">
                <a:solidFill>
                  <a:schemeClr val="tx2"/>
                </a:solidFill>
                <a:ea typeface="宋体" panose="02010600030101010101" pitchFamily="2" charset="-122"/>
              </a:rPr>
              <a:t>4.1</a:t>
            </a:r>
            <a:r>
              <a:rPr lang="zh-CN" altLang="zh-CN" sz="2200" dirty="0">
                <a:solidFill>
                  <a:schemeClr val="tx2"/>
                </a:solidFill>
                <a:ea typeface="宋体" panose="02010600030101010101" pitchFamily="2" charset="-122"/>
              </a:rPr>
              <a:t>本企业应急预案共分《综合应急预案》、《专项应急预案》、《现场处置方案》三层次；</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4.2</a:t>
            </a:r>
            <a:r>
              <a:rPr lang="zh-CN" altLang="zh-CN" sz="2200" dirty="0">
                <a:solidFill>
                  <a:schemeClr val="tx2"/>
                </a:solidFill>
                <a:ea typeface="宋体" panose="02010600030101010101" pitchFamily="2" charset="-122"/>
              </a:rPr>
              <a:t>综合应急预案共</a:t>
            </a:r>
            <a:r>
              <a:rPr lang="en-US" altLang="zh-CN" sz="2200">
                <a:solidFill>
                  <a:schemeClr val="tx2"/>
                </a:solidFill>
                <a:ea typeface="宋体" panose="02010600030101010101" pitchFamily="2" charset="-122"/>
              </a:rPr>
              <a:t> XX </a:t>
            </a:r>
            <a:r>
              <a:rPr lang="zh-CN" altLang="zh-CN" sz="2200" dirty="0">
                <a:solidFill>
                  <a:schemeClr val="tx2"/>
                </a:solidFill>
                <a:ea typeface="宋体" panose="02010600030101010101" pitchFamily="2" charset="-122"/>
              </a:rPr>
              <a:t>个章节，分别为：编制目的、适用范围、编制依据，……</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4.3</a:t>
            </a:r>
            <a:r>
              <a:rPr lang="zh-CN" altLang="zh-CN" sz="2200" dirty="0">
                <a:solidFill>
                  <a:schemeClr val="tx2"/>
                </a:solidFill>
                <a:ea typeface="宋体" panose="02010600030101010101" pitchFamily="2" charset="-122"/>
              </a:rPr>
              <a:t>专项应急预案共</a:t>
            </a:r>
            <a:r>
              <a:rPr lang="en-US" altLang="zh-CN" sz="2200">
                <a:solidFill>
                  <a:schemeClr val="tx2"/>
                </a:solidFill>
                <a:ea typeface="宋体" panose="02010600030101010101" pitchFamily="2" charset="-122"/>
              </a:rPr>
              <a:t>XX</a:t>
            </a:r>
            <a:r>
              <a:rPr lang="zh-CN" altLang="zh-CN" sz="2200" dirty="0">
                <a:solidFill>
                  <a:schemeClr val="tx2"/>
                </a:solidFill>
                <a:ea typeface="宋体" panose="02010600030101010101" pitchFamily="2" charset="-122"/>
              </a:rPr>
              <a:t>个章节，分别为：火灾事故专项应急预案、环境污染事故专项应急预案、化学品伤害事故专项应急预案，……</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4.4</a:t>
            </a:r>
            <a:r>
              <a:rPr lang="zh-CN" altLang="zh-CN" sz="2200" dirty="0">
                <a:solidFill>
                  <a:schemeClr val="tx2"/>
                </a:solidFill>
                <a:ea typeface="宋体" panose="02010600030101010101" pitchFamily="2" charset="-122"/>
              </a:rPr>
              <a:t>现场处置方案共</a:t>
            </a:r>
            <a:r>
              <a:rPr lang="en-US" altLang="zh-CN" sz="2200">
                <a:solidFill>
                  <a:schemeClr val="tx2"/>
                </a:solidFill>
                <a:ea typeface="宋体" panose="02010600030101010101" pitchFamily="2" charset="-122"/>
              </a:rPr>
              <a:t>XX</a:t>
            </a:r>
            <a:r>
              <a:rPr lang="zh-CN" altLang="zh-CN" sz="2200" dirty="0">
                <a:solidFill>
                  <a:schemeClr val="tx2"/>
                </a:solidFill>
                <a:ea typeface="宋体" panose="02010600030101010101" pitchFamily="2" charset="-122"/>
              </a:rPr>
              <a:t>个章节，分别为：……</a:t>
            </a:r>
            <a:endParaRPr lang="zh-CN" altLang="zh-CN" sz="22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390" name="内容占位符 20"/>
          <p:cNvSpPr>
            <a:spLocks noGrp="1"/>
          </p:cNvSpPr>
          <p:nvPr>
            <p:ph idx="1"/>
          </p:nvPr>
        </p:nvSpPr>
        <p:spPr>
          <a:xfrm>
            <a:off x="1365250" y="1652588"/>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5</a:t>
            </a:r>
            <a:r>
              <a:rPr lang="zh-CN"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工作原则，例如：</a:t>
            </a:r>
            <a:endParaRPr lang="en-US" altLang="zh-CN" sz="2400">
              <a:ea typeface="宋体" panose="02010600030101010101" pitchFamily="2" charset="-122"/>
            </a:endParaRPr>
          </a:p>
          <a:p>
            <a:pPr>
              <a:buNone/>
            </a:pPr>
            <a:r>
              <a:rPr lang="en-US" altLang="zh-CN" sz="2400">
                <a:solidFill>
                  <a:schemeClr val="tx2"/>
                </a:solidFill>
                <a:ea typeface="宋体" panose="02010600030101010101" pitchFamily="2" charset="-122"/>
              </a:rPr>
              <a:t>    </a:t>
            </a:r>
            <a:r>
              <a:rPr lang="zh-CN" altLang="zh-CN" sz="2400" dirty="0">
                <a:solidFill>
                  <a:schemeClr val="tx2"/>
                </a:solidFill>
                <a:ea typeface="宋体" panose="02010600030101010101" pitchFamily="2" charset="-122"/>
              </a:rPr>
              <a:t>本企业应急工作遵循以下原则：</a:t>
            </a:r>
            <a:endParaRPr lang="zh-CN" altLang="zh-CN" sz="24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1. </a:t>
            </a:r>
            <a:r>
              <a:rPr lang="zh-CN" altLang="zh-CN" sz="2200" dirty="0">
                <a:solidFill>
                  <a:schemeClr val="tx2"/>
                </a:solidFill>
                <a:ea typeface="宋体" panose="02010600030101010101" pitchFamily="2" charset="-122"/>
              </a:rPr>
              <a:t>以人为本，确保人身安全和健康，加强应急救援人员的安全防护，最大限度地减少事故灾难造成的人员伤亡、危害和环境的破坏。</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2.</a:t>
            </a:r>
            <a:r>
              <a:rPr lang="zh-CN" altLang="zh-CN" sz="2200" dirty="0">
                <a:solidFill>
                  <a:schemeClr val="tx2"/>
                </a:solidFill>
                <a:ea typeface="宋体" panose="02010600030101010101" pitchFamily="2" charset="-122"/>
              </a:rPr>
              <a:t>集中管理、统一指挥、规范运行、标准操作、快速反应、救援高效。</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3.</a:t>
            </a:r>
            <a:r>
              <a:rPr lang="zh-CN" altLang="zh-CN" sz="2200" dirty="0">
                <a:solidFill>
                  <a:schemeClr val="tx2"/>
                </a:solidFill>
                <a:ea typeface="宋体" panose="02010600030101010101" pitchFamily="2" charset="-122"/>
              </a:rPr>
              <a:t>企业自救与社会救援相结合</a:t>
            </a:r>
            <a:r>
              <a:rPr lang="zh-CN" altLang="en-US" sz="2200" dirty="0">
                <a:solidFill>
                  <a:schemeClr val="tx2"/>
                </a:solidFill>
                <a:ea typeface="宋体" panose="02010600030101010101" pitchFamily="2" charset="-122"/>
              </a:rPr>
              <a:t>。</a:t>
            </a:r>
            <a:endParaRPr lang="zh-CN" altLang="zh-CN" sz="2200" dirty="0">
              <a:solidFill>
                <a:schemeClr val="tx2"/>
              </a:solidFill>
              <a:ea typeface="宋体" panose="02010600030101010101" pitchFamily="2" charset="-122"/>
            </a:endParaRPr>
          </a:p>
          <a:p>
            <a:pPr>
              <a:buNone/>
            </a:pPr>
            <a:endParaRPr lang="zh-CN" altLang="zh-CN" sz="24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14" name="内容占位符 20"/>
          <p:cNvSpPr>
            <a:spLocks noGrp="1"/>
          </p:cNvSpPr>
          <p:nvPr>
            <p:ph idx="1"/>
          </p:nvPr>
        </p:nvSpPr>
        <p:spPr>
          <a:xfrm>
            <a:off x="1387475" y="1674813"/>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6</a:t>
            </a:r>
            <a:r>
              <a:rPr lang="zh-CN" altLang="zh-CN" sz="2400" dirty="0">
                <a:solidFill>
                  <a:srgbClr val="0070C0"/>
                </a:solidFill>
                <a:latin typeface="微软雅黑" panose="020B0503020204020204" pitchFamily="34" charset="-122"/>
                <a:ea typeface="微软雅黑" panose="020B0503020204020204" pitchFamily="34" charset="-122"/>
              </a:rPr>
              <a:t>、企业概况</a:t>
            </a:r>
            <a:r>
              <a:rPr lang="zh-CN" altLang="en-US" sz="2400" dirty="0">
                <a:solidFill>
                  <a:srgbClr val="0070C0"/>
                </a:solidFill>
                <a:latin typeface="微软雅黑" panose="020B0503020204020204" pitchFamily="34" charset="-122"/>
                <a:ea typeface="微软雅黑" panose="020B0503020204020204" pitchFamily="34" charset="-122"/>
              </a:rPr>
              <a:t>，主要为：</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chemeClr val="tx2"/>
                </a:solidFill>
                <a:ea typeface="宋体" panose="02010600030101010101" pitchFamily="2" charset="-122"/>
              </a:rPr>
              <a:t>6.1</a:t>
            </a:r>
            <a:r>
              <a:rPr lang="zh-CN" altLang="zh-CN" sz="2400" dirty="0">
                <a:solidFill>
                  <a:schemeClr val="tx2"/>
                </a:solidFill>
                <a:ea typeface="宋体" panose="02010600030101010101" pitchFamily="2" charset="-122"/>
              </a:rPr>
              <a:t>基本情况</a:t>
            </a:r>
            <a:endParaRPr lang="zh-CN" altLang="zh-CN" sz="2400" dirty="0">
              <a:solidFill>
                <a:schemeClr val="tx2"/>
              </a:solidFill>
              <a:ea typeface="宋体" panose="02010600030101010101" pitchFamily="2" charset="-122"/>
            </a:endParaRPr>
          </a:p>
          <a:p>
            <a:pPr>
              <a:buNone/>
            </a:pPr>
            <a:r>
              <a:rPr lang="zh-CN" altLang="en-US" sz="2200" dirty="0">
                <a:solidFill>
                  <a:schemeClr val="tx2"/>
                </a:solidFill>
                <a:ea typeface="宋体" panose="02010600030101010101" pitchFamily="2" charset="-122"/>
              </a:rPr>
              <a:t>   本</a:t>
            </a:r>
            <a:r>
              <a:rPr lang="zh-CN" altLang="zh-CN" sz="2200" dirty="0">
                <a:solidFill>
                  <a:schemeClr val="tx2"/>
                </a:solidFill>
                <a:ea typeface="宋体" panose="02010600030101010101" pitchFamily="2" charset="-122"/>
              </a:rPr>
              <a:t>企业于</a:t>
            </a:r>
            <a:r>
              <a:rPr lang="en-US" altLang="zh-CN" sz="2200">
                <a:solidFill>
                  <a:schemeClr val="tx2"/>
                </a:solidFill>
                <a:ea typeface="宋体" panose="02010600030101010101" pitchFamily="2" charset="-122"/>
              </a:rPr>
              <a:t>XX</a:t>
            </a:r>
            <a:r>
              <a:rPr lang="zh-CN" altLang="zh-CN" sz="2200" dirty="0">
                <a:solidFill>
                  <a:schemeClr val="tx2"/>
                </a:solidFill>
                <a:ea typeface="宋体" panose="02010600030101010101" pitchFamily="2" charset="-122"/>
              </a:rPr>
              <a:t>年</a:t>
            </a:r>
            <a:r>
              <a:rPr lang="en-US" altLang="zh-CN" sz="2200">
                <a:solidFill>
                  <a:schemeClr val="tx2"/>
                </a:solidFill>
                <a:ea typeface="宋体" panose="02010600030101010101" pitchFamily="2" charset="-122"/>
              </a:rPr>
              <a:t>X</a:t>
            </a:r>
            <a:r>
              <a:rPr lang="zh-CN" altLang="zh-CN" sz="2200" dirty="0">
                <a:solidFill>
                  <a:schemeClr val="tx2"/>
                </a:solidFill>
                <a:ea typeface="宋体" panose="02010600030101010101" pitchFamily="2" charset="-122"/>
              </a:rPr>
              <a:t>月成立，位于……，注册资金</a:t>
            </a:r>
            <a:r>
              <a:rPr lang="en-US" altLang="zh-CN" sz="2200">
                <a:solidFill>
                  <a:schemeClr val="tx2"/>
                </a:solidFill>
                <a:ea typeface="宋体" panose="02010600030101010101" pitchFamily="2" charset="-122"/>
              </a:rPr>
              <a:t>X</a:t>
            </a:r>
            <a:r>
              <a:rPr lang="zh-CN" altLang="zh-CN" sz="2200" dirty="0">
                <a:solidFill>
                  <a:schemeClr val="tx2"/>
                </a:solidFill>
                <a:ea typeface="宋体" panose="02010600030101010101" pitchFamily="2" charset="-122"/>
              </a:rPr>
              <a:t>亿元人民币。公司主要从事</a:t>
            </a:r>
            <a:r>
              <a:rPr lang="en-US" altLang="zh-CN" sz="2200">
                <a:solidFill>
                  <a:schemeClr val="tx2"/>
                </a:solidFill>
                <a:ea typeface="宋体" panose="02010600030101010101" pitchFamily="2" charset="-122"/>
              </a:rPr>
              <a:t>X</a:t>
            </a:r>
            <a:r>
              <a:rPr lang="zh-CN" altLang="zh-CN" sz="2200" dirty="0">
                <a:solidFill>
                  <a:schemeClr val="tx2"/>
                </a:solidFill>
                <a:ea typeface="宋体" panose="02010600030101010101" pitchFamily="2" charset="-122"/>
              </a:rPr>
              <a:t>、</a:t>
            </a:r>
            <a:r>
              <a:rPr lang="en-US" altLang="zh-CN" sz="2200">
                <a:solidFill>
                  <a:schemeClr val="tx2"/>
                </a:solidFill>
                <a:ea typeface="宋体" panose="02010600030101010101" pitchFamily="2" charset="-122"/>
              </a:rPr>
              <a:t>Y</a:t>
            </a:r>
            <a:r>
              <a:rPr lang="zh-CN" altLang="zh-CN" sz="2200" dirty="0">
                <a:solidFill>
                  <a:schemeClr val="tx2"/>
                </a:solidFill>
                <a:ea typeface="宋体" panose="02010600030101010101" pitchFamily="2" charset="-122"/>
              </a:rPr>
              <a:t>、</a:t>
            </a:r>
            <a:r>
              <a:rPr lang="en-US" altLang="zh-CN" sz="2200">
                <a:solidFill>
                  <a:schemeClr val="tx2"/>
                </a:solidFill>
                <a:ea typeface="宋体" panose="02010600030101010101" pitchFamily="2" charset="-122"/>
              </a:rPr>
              <a:t>Z</a:t>
            </a:r>
            <a:r>
              <a:rPr lang="zh-CN" altLang="zh-CN" sz="2200" dirty="0">
                <a:solidFill>
                  <a:schemeClr val="tx2"/>
                </a:solidFill>
                <a:ea typeface="宋体" panose="02010600030101010101" pitchFamily="2" charset="-122"/>
              </a:rPr>
              <a:t>等散装液体石化产品的装卸、保管、分拨业务。企业现拥有</a:t>
            </a:r>
            <a:r>
              <a:rPr lang="en-US" altLang="zh-CN" sz="2200">
                <a:solidFill>
                  <a:schemeClr val="tx2"/>
                </a:solidFill>
                <a:ea typeface="宋体" panose="02010600030101010101" pitchFamily="2" charset="-122"/>
              </a:rPr>
              <a:t>X</a:t>
            </a:r>
            <a:r>
              <a:rPr lang="zh-CN" altLang="zh-CN" sz="2200" dirty="0">
                <a:solidFill>
                  <a:schemeClr val="tx2"/>
                </a:solidFill>
                <a:ea typeface="宋体" panose="02010600030101010101" pitchFamily="2" charset="-122"/>
              </a:rPr>
              <a:t>万吨级</a:t>
            </a:r>
            <a:r>
              <a:rPr lang="zh-CN" altLang="en-US" sz="2200" dirty="0">
                <a:solidFill>
                  <a:schemeClr val="tx2"/>
                </a:solidFill>
                <a:ea typeface="宋体" panose="02010600030101010101" pitchFamily="2" charset="-122"/>
              </a:rPr>
              <a:t>泊位</a:t>
            </a:r>
            <a:r>
              <a:rPr lang="en-US" altLang="zh-CN" sz="2200">
                <a:solidFill>
                  <a:schemeClr val="tx2"/>
                </a:solidFill>
                <a:ea typeface="宋体" panose="02010600030101010101" pitchFamily="2" charset="-122"/>
              </a:rPr>
              <a:t>1</a:t>
            </a:r>
            <a:r>
              <a:rPr lang="zh-CN" altLang="en-US" sz="2200" dirty="0">
                <a:solidFill>
                  <a:schemeClr val="tx2"/>
                </a:solidFill>
                <a:ea typeface="宋体" panose="02010600030101010101" pitchFamily="2" charset="-122"/>
              </a:rPr>
              <a:t>座，</a:t>
            </a:r>
            <a:r>
              <a:rPr lang="zh-CN" altLang="zh-CN" sz="2200" dirty="0">
                <a:solidFill>
                  <a:schemeClr val="tx2"/>
                </a:solidFill>
                <a:ea typeface="宋体" panose="02010600030101010101" pitchFamily="2" charset="-122"/>
              </a:rPr>
              <a:t>……总罐容</a:t>
            </a:r>
            <a:r>
              <a:rPr lang="en-US" altLang="zh-CN" sz="2200">
                <a:solidFill>
                  <a:schemeClr val="tx2"/>
                </a:solidFill>
                <a:ea typeface="宋体" panose="02010600030101010101" pitchFamily="2" charset="-122"/>
              </a:rPr>
              <a:t>Y</a:t>
            </a:r>
            <a:r>
              <a:rPr lang="zh-CN" altLang="zh-CN" sz="2200" dirty="0">
                <a:solidFill>
                  <a:schemeClr val="tx2"/>
                </a:solidFill>
                <a:ea typeface="宋体" panose="02010600030101010101" pitchFamily="2" charset="-122"/>
              </a:rPr>
              <a:t>万立方米。</a:t>
            </a:r>
            <a:endParaRPr lang="zh-CN" altLang="zh-CN" sz="2200" dirty="0">
              <a:solidFill>
                <a:schemeClr val="tx2"/>
              </a:solidFill>
              <a:ea typeface="宋体" panose="02010600030101010101" pitchFamily="2" charset="-122"/>
            </a:endParaRPr>
          </a:p>
          <a:p>
            <a:pPr>
              <a:buNone/>
            </a:pPr>
            <a:r>
              <a:rPr lang="en-US" altLang="zh-CN" sz="2400">
                <a:solidFill>
                  <a:schemeClr val="tx2"/>
                </a:solidFill>
                <a:ea typeface="宋体" panose="02010600030101010101" pitchFamily="2" charset="-122"/>
              </a:rPr>
              <a:t>6.2 </a:t>
            </a:r>
            <a:r>
              <a:rPr lang="zh-CN" altLang="zh-CN" sz="2400" dirty="0">
                <a:solidFill>
                  <a:schemeClr val="tx2"/>
                </a:solidFill>
                <a:ea typeface="宋体" panose="02010600030101010101" pitchFamily="2" charset="-122"/>
              </a:rPr>
              <a:t>企业的周边环境</a:t>
            </a:r>
            <a:endParaRPr lang="zh-CN" altLang="zh-CN" sz="24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    </a:t>
            </a:r>
            <a:r>
              <a:rPr lang="zh-CN" altLang="zh-CN" sz="2200" dirty="0">
                <a:solidFill>
                  <a:schemeClr val="tx2"/>
                </a:solidFill>
                <a:ea typeface="宋体" panose="02010600030101010101" pitchFamily="2" charset="-122"/>
              </a:rPr>
              <a:t>公司拥有</a:t>
            </a:r>
            <a:r>
              <a:rPr lang="en-US" altLang="zh-CN" sz="2200">
                <a:solidFill>
                  <a:schemeClr val="tx2"/>
                </a:solidFill>
                <a:ea typeface="宋体" panose="02010600030101010101" pitchFamily="2" charset="-122"/>
              </a:rPr>
              <a:t>1#</a:t>
            </a:r>
            <a:r>
              <a:rPr lang="zh-CN" altLang="zh-CN" sz="2200" dirty="0">
                <a:solidFill>
                  <a:schemeClr val="tx2"/>
                </a:solidFill>
                <a:ea typeface="宋体" panose="02010600030101010101" pitchFamily="2" charset="-122"/>
              </a:rPr>
              <a:t>泊位、</a:t>
            </a:r>
            <a:r>
              <a:rPr lang="en-US" altLang="zh-CN" sz="2200">
                <a:solidFill>
                  <a:schemeClr val="tx2"/>
                </a:solidFill>
                <a:ea typeface="宋体" panose="02010600030101010101" pitchFamily="2" charset="-122"/>
              </a:rPr>
              <a:t>2#</a:t>
            </a:r>
            <a:r>
              <a:rPr lang="zh-CN" altLang="zh-CN" sz="2200" dirty="0">
                <a:solidFill>
                  <a:schemeClr val="tx2"/>
                </a:solidFill>
                <a:ea typeface="宋体" panose="02010600030101010101" pitchFamily="2" charset="-122"/>
              </a:rPr>
              <a:t>泊位和</a:t>
            </a:r>
            <a:r>
              <a:rPr lang="en-US" altLang="zh-CN" sz="2200">
                <a:solidFill>
                  <a:schemeClr val="tx2"/>
                </a:solidFill>
                <a:ea typeface="宋体" panose="02010600030101010101" pitchFamily="2" charset="-122"/>
              </a:rPr>
              <a:t>3</a:t>
            </a:r>
            <a:r>
              <a:rPr lang="zh-CN" altLang="zh-CN" sz="2200" dirty="0">
                <a:solidFill>
                  <a:schemeClr val="tx2"/>
                </a:solidFill>
                <a:ea typeface="宋体" panose="02010600030101010101" pitchFamily="2" charset="-122"/>
              </a:rPr>
              <a:t>＃泊位三个长江泊位，</a:t>
            </a:r>
            <a:r>
              <a:rPr lang="en-US" altLang="zh-CN" sz="2200">
                <a:solidFill>
                  <a:schemeClr val="tx2"/>
                </a:solidFill>
                <a:ea typeface="宋体" panose="02010600030101010101" pitchFamily="2" charset="-122"/>
              </a:rPr>
              <a:t>2#</a:t>
            </a:r>
            <a:r>
              <a:rPr lang="zh-CN" altLang="zh-CN" sz="2200" dirty="0">
                <a:solidFill>
                  <a:schemeClr val="tx2"/>
                </a:solidFill>
                <a:ea typeface="宋体" panose="02010600030101010101" pitchFamily="2" charset="-122"/>
              </a:rPr>
              <a:t>码头上游是某码头，距离其约</a:t>
            </a:r>
            <a:r>
              <a:rPr lang="en-US" altLang="zh-CN" sz="2200" err="1">
                <a:solidFill>
                  <a:schemeClr val="tx2"/>
                </a:solidFill>
                <a:ea typeface="宋体" panose="02010600030101010101" pitchFamily="2" charset="-122"/>
              </a:rPr>
              <a:t>Xm</a:t>
            </a:r>
            <a:r>
              <a:rPr lang="en-US" altLang="zh-CN" sz="2200">
                <a:solidFill>
                  <a:schemeClr val="tx2"/>
                </a:solidFill>
                <a:ea typeface="宋体" panose="02010600030101010101" pitchFamily="2" charset="-122"/>
              </a:rPr>
              <a:t>,</a:t>
            </a:r>
            <a:r>
              <a:rPr lang="zh-CN" altLang="zh-CN" sz="2200" dirty="0">
                <a:solidFill>
                  <a:schemeClr val="tx2"/>
                </a:solidFill>
                <a:ea typeface="宋体" panose="02010600030101010101" pitchFamily="2" charset="-122"/>
              </a:rPr>
              <a:t>其下游为……</a:t>
            </a:r>
            <a:endParaRPr lang="zh-CN" altLang="zh-CN" sz="2200" dirty="0">
              <a:solidFill>
                <a:schemeClr val="tx2"/>
              </a:solidFill>
              <a:ea typeface="宋体" panose="02010600030101010101" pitchFamily="2" charset="-122"/>
            </a:endParaRPr>
          </a:p>
          <a:p>
            <a:pPr>
              <a:buNone/>
            </a:pPr>
            <a:r>
              <a:rPr lang="en-US" altLang="zh-CN" sz="2400">
                <a:solidFill>
                  <a:schemeClr val="tx2"/>
                </a:solidFill>
                <a:ea typeface="宋体" panose="02010600030101010101" pitchFamily="2" charset="-122"/>
              </a:rPr>
              <a:t> 6.3</a:t>
            </a:r>
            <a:r>
              <a:rPr lang="zh-CN" altLang="zh-CN" sz="2400" dirty="0">
                <a:solidFill>
                  <a:schemeClr val="tx2"/>
                </a:solidFill>
                <a:ea typeface="宋体" panose="02010600030101010101" pitchFamily="2" charset="-122"/>
              </a:rPr>
              <a:t>库区周边环境。</a:t>
            </a:r>
            <a:endParaRPr lang="zh-CN" altLang="zh-CN" sz="2400" dirty="0">
              <a:solidFill>
                <a:schemeClr val="tx2"/>
              </a:solidFill>
              <a:ea typeface="宋体" panose="02010600030101010101" pitchFamily="2" charset="-122"/>
            </a:endParaRPr>
          </a:p>
          <a:p>
            <a:pPr>
              <a:buNone/>
            </a:pPr>
            <a:r>
              <a:rPr lang="en-US" altLang="zh-CN" sz="2400">
                <a:solidFill>
                  <a:schemeClr val="tx2"/>
                </a:solidFill>
                <a:ea typeface="宋体" panose="02010600030101010101" pitchFamily="2" charset="-122"/>
              </a:rPr>
              <a:t>    </a:t>
            </a:r>
            <a:r>
              <a:rPr lang="zh-CN" altLang="zh-CN" sz="2400" dirty="0">
                <a:solidFill>
                  <a:schemeClr val="tx2"/>
                </a:solidFill>
                <a:ea typeface="宋体" panose="02010600030101010101" pitchFamily="2" charset="-122"/>
              </a:rPr>
              <a:t>为：……</a:t>
            </a:r>
            <a:endParaRPr lang="zh-CN" altLang="zh-CN" sz="24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8438" name="内容占位符 20"/>
          <p:cNvSpPr>
            <a:spLocks noGrp="1"/>
          </p:cNvSpPr>
          <p:nvPr>
            <p:ph idx="1"/>
          </p:nvPr>
        </p:nvSpPr>
        <p:spPr>
          <a:xfrm>
            <a:off x="1354138" y="1619250"/>
            <a:ext cx="7339012" cy="774700"/>
          </a:xfrm>
          <a:ln/>
        </p:spPr>
        <p:txBody>
          <a:bodyPr vert="horz" wrap="square" lIns="91440" tIns="45720" rIns="91440" bIns="45720" anchor="t" anchorCtr="0"/>
          <a:p>
            <a:pPr>
              <a:buNone/>
            </a:pPr>
            <a:r>
              <a:rPr lang="en-US" altLang="zh-CN" sz="2200">
                <a:solidFill>
                  <a:schemeClr val="tx2"/>
                </a:solidFill>
                <a:ea typeface="宋体" panose="02010600030101010101" pitchFamily="2" charset="-122"/>
              </a:rPr>
              <a:t>6.4</a:t>
            </a:r>
            <a:r>
              <a:rPr lang="zh-CN" altLang="zh-CN" sz="2200" dirty="0">
                <a:solidFill>
                  <a:schemeClr val="tx2"/>
                </a:solidFill>
                <a:ea typeface="宋体" panose="02010600030101010101" pitchFamily="2" charset="-122"/>
              </a:rPr>
              <a:t>企业贮存物料和设施基本情况：</a:t>
            </a:r>
            <a:endParaRPr lang="zh-CN" altLang="zh-CN" sz="2200" dirty="0">
              <a:solidFill>
                <a:schemeClr val="tx2"/>
              </a:solidFill>
              <a:ea typeface="宋体" panose="02010600030101010101" pitchFamily="2" charset="-122"/>
            </a:endParaRPr>
          </a:p>
          <a:p>
            <a:pPr>
              <a:buNone/>
            </a:pPr>
            <a:r>
              <a:rPr lang="en-US" altLang="zh-CN" sz="2200">
                <a:solidFill>
                  <a:schemeClr val="tx2"/>
                </a:solidFill>
                <a:ea typeface="宋体" panose="02010600030101010101" pitchFamily="2" charset="-122"/>
              </a:rPr>
              <a:t>   a.</a:t>
            </a:r>
            <a:r>
              <a:rPr lang="zh-CN" altLang="zh-CN" sz="2200" dirty="0">
                <a:solidFill>
                  <a:schemeClr val="tx2"/>
                </a:solidFill>
                <a:ea typeface="宋体" panose="02010600030101010101" pitchFamily="2" charset="-122"/>
              </a:rPr>
              <a:t>企业许可经营的物料品种特性表：</a:t>
            </a:r>
            <a:endParaRPr lang="zh-CN" altLang="zh-CN" sz="22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17507" name="Group 99"/>
          <p:cNvGraphicFramePr>
            <a:graphicFrameLocks noGrp="1"/>
          </p:cNvGraphicFramePr>
          <p:nvPr/>
        </p:nvGraphicFramePr>
        <p:xfrm>
          <a:off x="1219200" y="2357438"/>
          <a:ext cx="7427913" cy="2206625"/>
        </p:xfrm>
        <a:graphic>
          <a:graphicData uri="http://schemas.openxmlformats.org/drawingml/2006/table">
            <a:tbl>
              <a:tblPr/>
              <a:tblGrid>
                <a:gridCol w="398463"/>
                <a:gridCol w="742950"/>
                <a:gridCol w="606425"/>
                <a:gridCol w="811212"/>
                <a:gridCol w="406400"/>
                <a:gridCol w="488950"/>
                <a:gridCol w="512763"/>
                <a:gridCol w="769937"/>
                <a:gridCol w="965200"/>
                <a:gridCol w="444500"/>
                <a:gridCol w="639763"/>
                <a:gridCol w="641350"/>
              </a:tblGrid>
              <a:tr h="6000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序</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号</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品名</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危规号</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危险性类别</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闪点</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相对</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密度</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溶水</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性</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爆炸极限</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Vol</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蒸气压</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(kPa)</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稳定</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性</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聚合</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危险</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火灾</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危险性</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邻二甲苯</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33535</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类易燃液体</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0.88</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不溶</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1.0-7.0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1.33</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稳定</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无</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乙</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间二甲苯</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33535</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类易燃液体</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25</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0.86</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不溶</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1.1-7.0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1.33</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(28</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稳定</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无</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甲</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gridSpan="1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1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53" marR="63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
        <p:nvSpPr>
          <p:cNvPr id="18495" name="内容占位符 20"/>
          <p:cNvSpPr txBox="1"/>
          <p:nvPr/>
        </p:nvSpPr>
        <p:spPr>
          <a:xfrm>
            <a:off x="1223963" y="4538663"/>
            <a:ext cx="7339012" cy="784225"/>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en-US" altLang="zh-CN" sz="2200">
                <a:solidFill>
                  <a:schemeClr val="tx2"/>
                </a:solidFill>
                <a:latin typeface="Arial" panose="020B0604020202020204" pitchFamily="34" charset="0"/>
                <a:ea typeface="宋体" panose="02010600030101010101" pitchFamily="2" charset="-122"/>
              </a:rPr>
              <a:t>   b.</a:t>
            </a:r>
            <a:r>
              <a:rPr lang="zh-CN" altLang="zh-CN" sz="2200" dirty="0">
                <a:solidFill>
                  <a:schemeClr val="tx2"/>
                </a:solidFill>
                <a:latin typeface="Arial" panose="020B0604020202020204" pitchFamily="34" charset="0"/>
                <a:ea typeface="宋体" panose="02010600030101010101" pitchFamily="2" charset="-122"/>
              </a:rPr>
              <a:t>储罐罐容及物料存储状况：</a:t>
            </a:r>
            <a:endParaRPr lang="zh-CN" altLang="zh-CN" sz="2200" dirty="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400">
              <a:solidFill>
                <a:srgbClr val="0070C0"/>
              </a:solidFill>
              <a:latin typeface="微软雅黑" panose="020B0503020204020204" pitchFamily="34" charset="-122"/>
              <a:ea typeface="微软雅黑" panose="020B0503020204020204" pitchFamily="34" charset="-122"/>
            </a:endParaRPr>
          </a:p>
          <a:p>
            <a:pPr marL="342900" indent="-342900" algn="l" eaLnBrk="0" hangingPunct="0">
              <a:spcBef>
                <a:spcPct val="20000"/>
              </a:spcBef>
              <a:buSzPct val="85000"/>
              <a:buFont typeface="Wingdings" panose="05000000000000000000" pitchFamily="2" charset="2"/>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1260475" y="4914900"/>
          <a:ext cx="7288213" cy="1457325"/>
        </p:xfrm>
        <a:graphic>
          <a:graphicData uri="http://schemas.openxmlformats.org/drawingml/2006/table">
            <a:tbl>
              <a:tblPr/>
              <a:tblGrid>
                <a:gridCol w="549275"/>
                <a:gridCol w="704850"/>
                <a:gridCol w="939800"/>
                <a:gridCol w="1063625"/>
                <a:gridCol w="1604963"/>
                <a:gridCol w="822325"/>
                <a:gridCol w="1603375"/>
              </a:tblGrid>
              <a:tr h="681038">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序号</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物料</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13970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名称</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储罐容积</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a:t>
                      </a:r>
                      <a:r>
                        <a:rPr kumimoji="0" lang="en-US" altLang="zh-CN" sz="1400" b="1" i="0" u="none" strike="noStrike" cap="none" normalizeH="0" baseline="3000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直径</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高度</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m×m</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储罐型式</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贮存量</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储罐编号</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row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甲苯</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17.6×13.2</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拱顶罐</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6360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TK101/102/103</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425">
                <a:tc vMerge="1">
                  <a:tcPr/>
                </a:tc>
                <a:tc v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1500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altLang="zh-CN" sz="1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15</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拱顶罐</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1250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33375" algn="just"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TK106</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gridSpan="7">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9462" name="内容占位符 20"/>
          <p:cNvSpPr>
            <a:spLocks noGrp="1"/>
          </p:cNvSpPr>
          <p:nvPr>
            <p:ph idx="1"/>
          </p:nvPr>
        </p:nvSpPr>
        <p:spPr>
          <a:xfrm>
            <a:off x="1341438" y="1528763"/>
            <a:ext cx="7339012" cy="469900"/>
          </a:xfrm>
          <a:ln/>
        </p:spPr>
        <p:txBody>
          <a:bodyPr vert="horz" wrap="square" lIns="91440" tIns="45720" rIns="91440" bIns="45720" anchor="t" anchorCtr="0"/>
          <a:p>
            <a:pPr>
              <a:buNone/>
            </a:pPr>
            <a:r>
              <a:rPr lang="en-US" altLang="zh-CN" sz="2200">
                <a:solidFill>
                  <a:schemeClr val="tx2"/>
                </a:solidFill>
                <a:ea typeface="宋体" panose="02010600030101010101" pitchFamily="2" charset="-122"/>
              </a:rPr>
              <a:t>c.</a:t>
            </a:r>
            <a:r>
              <a:rPr lang="zh-CN" altLang="zh-CN" sz="2200" dirty="0">
                <a:solidFill>
                  <a:schemeClr val="tx2"/>
                </a:solidFill>
                <a:ea typeface="宋体" panose="02010600030101010101" pitchFamily="2" charset="-122"/>
              </a:rPr>
              <a:t>环境保护目标</a:t>
            </a:r>
            <a:endParaRPr lang="zh-CN" altLang="zh-CN" sz="22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455738" y="2003425"/>
          <a:ext cx="6773863" cy="3421063"/>
        </p:xfrm>
        <a:graphic>
          <a:graphicData uri="http://schemas.openxmlformats.org/drawingml/2006/table">
            <a:tbl>
              <a:tblPr/>
              <a:tblGrid>
                <a:gridCol w="744537"/>
                <a:gridCol w="1790700"/>
                <a:gridCol w="644525"/>
                <a:gridCol w="66675"/>
                <a:gridCol w="536575"/>
                <a:gridCol w="1350963"/>
                <a:gridCol w="679450"/>
                <a:gridCol w="277812"/>
                <a:gridCol w="682625"/>
              </a:tblGrid>
              <a:tr h="558800">
                <a:tc>
                  <a:txBody>
                    <a:bodyPr/>
                    <a:lstStyle/>
                    <a:p>
                      <a:pPr marL="0" marR="0" lvl="0" indent="0" algn="ctr" defTabSz="914400" rtl="0" eaLnBrk="1" fontAlgn="base" latinLnBrk="0" hangingPunct="1">
                        <a:lnSpc>
                          <a:spcPts val="12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环境</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要素</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环境保护对象名称</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方位</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距离</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规模</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执行标准</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rowSpan="3">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大气</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某镇区</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7000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约</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8000</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rowSpan="3">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GB3095–1996</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二级标准</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v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某村</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6300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约</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a:tcPr/>
                </a:tc>
              </a:tr>
              <a:tr h="192088">
                <a:tc vMerge="1">
                  <a:tcPr/>
                </a:tc>
                <a:tc gridSpan="7">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vMerge="1">
                  <a:tcPr/>
                </a:tc>
              </a:tr>
              <a:tr h="485775">
                <a:tc rowSpan="4">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地表水</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第三水厂取水口</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排口下游</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200000t/d</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rowSpan="4">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GB3838–2002</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Ⅲ</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类标准</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v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第四水厂取水口</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排口下游</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400000t/d</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a:tcPr/>
                </a:tc>
              </a:tr>
              <a:tr h="298450">
                <a:tc v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水源保护区</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排口下游</a:t>
                      </a: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13000</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a:tcPr/>
                </a:tc>
              </a:tr>
              <a:tr h="406400">
                <a:tc vMerge="1">
                  <a:tcPr/>
                </a:tc>
                <a:tc gridSpan="7">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vMerge="1">
                  <a:tcPr/>
                </a:tc>
              </a:tr>
              <a:tr h="388938">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声环境</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厂界外</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ts val="15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ts val="15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GB3096-2008 </a:t>
                      </a:r>
                      <a:endParaRPr kumimoji="0" lang="zh-CN"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5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类标准</a:t>
                      </a:r>
                      <a:endParaRPr kumimoji="0" 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3149" marR="2314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25" name="内容占位符 20"/>
          <p:cNvSpPr txBox="1"/>
          <p:nvPr/>
        </p:nvSpPr>
        <p:spPr>
          <a:xfrm>
            <a:off x="1330325" y="5524500"/>
            <a:ext cx="7339013" cy="469900"/>
          </a:xfrm>
          <a:prstGeom prst="rect">
            <a:avLst/>
          </a:prstGeom>
          <a:noFill/>
          <a:ln w="9525">
            <a:noFill/>
          </a:ln>
        </p:spPr>
        <p:txBody>
          <a:bodyPr/>
          <a:p>
            <a:pPr marL="342900" indent="-342900" algn="l" eaLnBrk="0" hangingPunct="0">
              <a:spcBef>
                <a:spcPct val="20000"/>
              </a:spcBef>
              <a:buSzPct val="85000"/>
            </a:pPr>
            <a:r>
              <a:rPr lang="en-US" altLang="zh-CN" sz="2200">
                <a:solidFill>
                  <a:schemeClr val="tx2"/>
                </a:solidFill>
                <a:latin typeface="Arial" panose="020B0604020202020204" pitchFamily="34" charset="0"/>
                <a:ea typeface="宋体" panose="02010600030101010101" pitchFamily="2" charset="-122"/>
              </a:rPr>
              <a:t>d.</a:t>
            </a:r>
            <a:r>
              <a:rPr lang="zh-CN" altLang="zh-CN" sz="2200" dirty="0">
                <a:solidFill>
                  <a:schemeClr val="tx2"/>
                </a:solidFill>
                <a:latin typeface="Arial" panose="020B0604020202020204" pitchFamily="34" charset="0"/>
                <a:ea typeface="宋体" panose="02010600030101010101" pitchFamily="2" charset="-122"/>
              </a:rPr>
              <a:t> ……</a:t>
            </a:r>
            <a:endParaRPr lang="zh-CN" altLang="zh-CN" sz="2200" dirty="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400">
              <a:solidFill>
                <a:srgbClr val="0070C0"/>
              </a:solidFill>
              <a:latin typeface="微软雅黑" panose="020B0503020204020204" pitchFamily="34" charset="-122"/>
              <a:ea typeface="微软雅黑" panose="020B0503020204020204" pitchFamily="34" charset="-122"/>
            </a:endParaRPr>
          </a:p>
          <a:p>
            <a:pPr marL="342900" indent="-342900" algn="l" eaLnBrk="0" hangingPunct="0">
              <a:spcBef>
                <a:spcPct val="20000"/>
              </a:spcBef>
              <a:buSzPct val="85000"/>
              <a:buFont typeface="Wingdings" panose="05000000000000000000" pitchFamily="2" charset="2"/>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
        <p:nvSpPr>
          <p:cNvPr id="19526" name="内容占位符 20"/>
          <p:cNvSpPr txBox="1"/>
          <p:nvPr/>
        </p:nvSpPr>
        <p:spPr>
          <a:xfrm>
            <a:off x="1308100" y="6078538"/>
            <a:ext cx="7339013" cy="468312"/>
          </a:xfrm>
          <a:prstGeom prst="rect">
            <a:avLst/>
          </a:prstGeom>
          <a:noFill/>
          <a:ln w="9525">
            <a:noFill/>
          </a:ln>
        </p:spPr>
        <p:txBody>
          <a:bodyPr/>
          <a:p>
            <a:pPr marL="342900" indent="-342900" algn="l" eaLnBrk="0" hangingPunct="0">
              <a:spcBef>
                <a:spcPct val="20000"/>
              </a:spcBef>
              <a:buSzPct val="85000"/>
            </a:pPr>
            <a:r>
              <a:rPr lang="en-US" altLang="zh-CN" sz="2200">
                <a:solidFill>
                  <a:schemeClr val="tx2"/>
                </a:solidFill>
                <a:latin typeface="Arial" panose="020B0604020202020204" pitchFamily="34" charset="0"/>
                <a:ea typeface="宋体" panose="02010600030101010101" pitchFamily="2" charset="-122"/>
              </a:rPr>
              <a:t>e.</a:t>
            </a:r>
            <a:r>
              <a:rPr lang="zh-CN" altLang="zh-CN" sz="2200" dirty="0">
                <a:solidFill>
                  <a:schemeClr val="tx2"/>
                </a:solidFill>
                <a:latin typeface="Arial" panose="020B0604020202020204" pitchFamily="34" charset="0"/>
                <a:ea typeface="宋体" panose="02010600030101010101" pitchFamily="2" charset="-122"/>
              </a:rPr>
              <a:t> ……</a:t>
            </a:r>
            <a:endParaRPr lang="zh-CN" altLang="zh-CN" sz="2200" dirty="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400">
              <a:solidFill>
                <a:srgbClr val="0070C0"/>
              </a:solidFill>
              <a:latin typeface="微软雅黑" panose="020B0503020204020204" pitchFamily="34" charset="-122"/>
              <a:ea typeface="微软雅黑" panose="020B0503020204020204" pitchFamily="34" charset="-122"/>
            </a:endParaRPr>
          </a:p>
          <a:p>
            <a:pPr marL="342900" indent="-342900" algn="l" eaLnBrk="0" hangingPunct="0">
              <a:spcBef>
                <a:spcPct val="20000"/>
              </a:spcBef>
              <a:buSzPct val="85000"/>
              <a:buFont typeface="Wingdings" panose="05000000000000000000" pitchFamily="2" charset="2"/>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486" name="内容占位符 20"/>
          <p:cNvSpPr>
            <a:spLocks noGrp="1"/>
          </p:cNvSpPr>
          <p:nvPr>
            <p:ph idx="1"/>
          </p:nvPr>
        </p:nvSpPr>
        <p:spPr>
          <a:xfrm>
            <a:off x="1387475" y="1674813"/>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7</a:t>
            </a:r>
            <a:r>
              <a:rPr lang="zh-CN" altLang="zh-CN" sz="2400" dirty="0">
                <a:solidFill>
                  <a:srgbClr val="0070C0"/>
                </a:solidFill>
                <a:latin typeface="微软雅黑" panose="020B0503020204020204" pitchFamily="34" charset="-122"/>
                <a:ea typeface="微软雅黑" panose="020B0503020204020204" pitchFamily="34" charset="-122"/>
              </a:rPr>
              <a:t>、危险源识别与评价</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chemeClr val="tx2"/>
                </a:solidFill>
                <a:ea typeface="宋体" panose="02010600030101010101" pitchFamily="2" charset="-122"/>
              </a:rPr>
              <a:t>7.1</a:t>
            </a:r>
            <a:r>
              <a:rPr lang="zh-CN" altLang="zh-CN" sz="2400" dirty="0">
                <a:solidFill>
                  <a:schemeClr val="tx2"/>
                </a:solidFill>
                <a:ea typeface="宋体" panose="02010600030101010101" pitchFamily="2" charset="-122"/>
              </a:rPr>
              <a:t>危险源识别</a:t>
            </a:r>
            <a:r>
              <a:rPr lang="zh-CN" altLang="en-US" sz="2400" dirty="0">
                <a:solidFill>
                  <a:schemeClr val="tx2"/>
                </a:solidFill>
                <a:ea typeface="宋体" panose="02010600030101010101" pitchFamily="2" charset="-122"/>
              </a:rPr>
              <a:t>，例如：</a:t>
            </a:r>
            <a:endParaRPr lang="zh-CN" altLang="zh-CN" sz="2400" dirty="0">
              <a:solidFill>
                <a:schemeClr val="tx2"/>
              </a:solidFill>
              <a:ea typeface="宋体" panose="02010600030101010101" pitchFamily="2" charset="-122"/>
            </a:endParaRPr>
          </a:p>
          <a:p>
            <a:pPr>
              <a:buNone/>
            </a:pPr>
            <a:r>
              <a:rPr lang="zh-CN" altLang="en-US" sz="2000" dirty="0">
                <a:ea typeface="宋体" panose="02010600030101010101" pitchFamily="2" charset="-122"/>
              </a:rPr>
              <a:t>         </a:t>
            </a:r>
            <a:r>
              <a:rPr lang="zh-CN" altLang="en-US" sz="2000" dirty="0">
                <a:solidFill>
                  <a:schemeClr val="tx2"/>
                </a:solidFill>
                <a:ea typeface="宋体" panose="02010600030101010101" pitchFamily="2" charset="-122"/>
              </a:rPr>
              <a:t>应</a:t>
            </a:r>
            <a:r>
              <a:rPr lang="zh-CN" altLang="zh-CN" sz="2000" dirty="0">
                <a:solidFill>
                  <a:schemeClr val="tx2"/>
                </a:solidFill>
                <a:ea typeface="宋体" panose="02010600030101010101" pitchFamily="2" charset="-122"/>
              </a:rPr>
              <a:t>根据企业生产的特点</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组织进行安全、环境风险源等的识别</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并委托有资质单位进行风险评价，确定安全、环境危险目标</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以有利于针对性地制定应急措施，一旦发生紧急情况能做出相应的快速响应和有效控制，减少对人员、环境、财产等造成的影响和后果。本公司为化学危险品仓储企业，属</a:t>
            </a:r>
            <a:r>
              <a:rPr lang="en-US" altLang="zh-CN" sz="2000">
                <a:solidFill>
                  <a:schemeClr val="tx2"/>
                </a:solidFill>
                <a:ea typeface="宋体" panose="02010600030101010101" pitchFamily="2" charset="-122"/>
              </a:rPr>
              <a:t>X</a:t>
            </a:r>
            <a:r>
              <a:rPr lang="zh-CN" altLang="zh-CN" sz="2000" dirty="0">
                <a:solidFill>
                  <a:schemeClr val="tx2"/>
                </a:solidFill>
                <a:ea typeface="宋体" panose="02010600030101010101" pitchFamily="2" charset="-122"/>
              </a:rPr>
              <a:t>市重点安全监管的红色企业</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公司目前投入使用的储罐共分为</a:t>
            </a:r>
            <a:r>
              <a:rPr lang="en-US" altLang="zh-CN" sz="2000">
                <a:solidFill>
                  <a:schemeClr val="tx2"/>
                </a:solidFill>
                <a:ea typeface="宋体" panose="02010600030101010101" pitchFamily="2" charset="-122"/>
              </a:rPr>
              <a:t>X</a:t>
            </a:r>
            <a:r>
              <a:rPr lang="zh-CN" altLang="zh-CN" sz="2000" dirty="0">
                <a:solidFill>
                  <a:schemeClr val="tx2"/>
                </a:solidFill>
                <a:ea typeface="宋体" panose="02010600030101010101" pitchFamily="2" charset="-122"/>
              </a:rPr>
              <a:t>个区：……共</a:t>
            </a:r>
            <a:r>
              <a:rPr lang="en-US" altLang="zh-CN" sz="2000">
                <a:solidFill>
                  <a:schemeClr val="tx2"/>
                </a:solidFill>
                <a:ea typeface="宋体" panose="02010600030101010101" pitchFamily="2" charset="-122"/>
              </a:rPr>
              <a:t>Y</a:t>
            </a:r>
            <a:r>
              <a:rPr lang="zh-CN" altLang="zh-CN" sz="2000" dirty="0">
                <a:solidFill>
                  <a:schemeClr val="tx2"/>
                </a:solidFill>
                <a:ea typeface="宋体" panose="02010600030101010101" pitchFamily="2" charset="-122"/>
              </a:rPr>
              <a:t>个储罐，主要储存的品种有</a:t>
            </a:r>
            <a:r>
              <a:rPr lang="en-US" altLang="zh-CN" sz="2000">
                <a:solidFill>
                  <a:schemeClr val="tx2"/>
                </a:solidFill>
                <a:ea typeface="宋体" panose="02010600030101010101" pitchFamily="2" charset="-122"/>
              </a:rPr>
              <a:t>X</a:t>
            </a:r>
            <a:r>
              <a:rPr lang="zh-CN" altLang="zh-CN" sz="2000" dirty="0">
                <a:solidFill>
                  <a:schemeClr val="tx2"/>
                </a:solidFill>
                <a:ea typeface="宋体" panose="02010600030101010101" pitchFamily="2" charset="-122"/>
              </a:rPr>
              <a:t>、</a:t>
            </a:r>
            <a:r>
              <a:rPr lang="en-US" altLang="zh-CN" sz="2000">
                <a:solidFill>
                  <a:schemeClr val="tx2"/>
                </a:solidFill>
                <a:ea typeface="宋体" panose="02010600030101010101" pitchFamily="2" charset="-122"/>
              </a:rPr>
              <a:t>Y</a:t>
            </a:r>
            <a:r>
              <a:rPr lang="zh-CN" altLang="zh-CN" sz="2000" dirty="0">
                <a:solidFill>
                  <a:schemeClr val="tx2"/>
                </a:solidFill>
                <a:ea typeface="宋体" panose="02010600030101010101" pitchFamily="2" charset="-122"/>
              </a:rPr>
              <a:t>、</a:t>
            </a:r>
            <a:r>
              <a:rPr lang="en-US" altLang="zh-CN" sz="2000">
                <a:solidFill>
                  <a:schemeClr val="tx2"/>
                </a:solidFill>
                <a:ea typeface="宋体" panose="02010600030101010101" pitchFamily="2" charset="-122"/>
              </a:rPr>
              <a:t>Z</a:t>
            </a:r>
            <a:r>
              <a:rPr lang="zh-CN" altLang="zh-CN" sz="2000" dirty="0">
                <a:solidFill>
                  <a:schemeClr val="tx2"/>
                </a:solidFill>
                <a:ea typeface="宋体" panose="02010600030101010101" pitchFamily="2" charset="-122"/>
              </a:rPr>
              <a:t>等品种大多属于危险化学品，具有易燃、易爆、有毒、腐蚀性、易蒸发、易积聚静电等危险特性。根据国家标准《重大危险源辨识》（</a:t>
            </a:r>
            <a:r>
              <a:rPr lang="en-US" altLang="zh-CN" sz="2000">
                <a:solidFill>
                  <a:schemeClr val="tx2"/>
                </a:solidFill>
                <a:ea typeface="宋体" panose="02010600030101010101" pitchFamily="2" charset="-122"/>
              </a:rPr>
              <a:t>GB18218-2009</a:t>
            </a:r>
            <a:r>
              <a:rPr lang="zh-CN" altLang="zh-CN" sz="2000" dirty="0">
                <a:solidFill>
                  <a:schemeClr val="tx2"/>
                </a:solidFill>
                <a:ea typeface="宋体" panose="02010600030101010101" pitchFamily="2" charset="-122"/>
              </a:rPr>
              <a:t>）规定，公司储罐区储存的</a:t>
            </a:r>
            <a:r>
              <a:rPr lang="en-US" altLang="zh-CN" sz="2000">
                <a:solidFill>
                  <a:schemeClr val="tx2"/>
                </a:solidFill>
                <a:ea typeface="宋体" panose="02010600030101010101" pitchFamily="2" charset="-122"/>
              </a:rPr>
              <a:t>X</a:t>
            </a:r>
            <a:r>
              <a:rPr lang="zh-CN" altLang="zh-CN" sz="2000" dirty="0">
                <a:solidFill>
                  <a:schemeClr val="tx2"/>
                </a:solidFill>
                <a:ea typeface="宋体" panose="02010600030101010101" pitchFamily="2" charset="-122"/>
              </a:rPr>
              <a:t>、</a:t>
            </a:r>
            <a:r>
              <a:rPr lang="en-US" altLang="zh-CN" sz="2000">
                <a:solidFill>
                  <a:schemeClr val="tx2"/>
                </a:solidFill>
                <a:ea typeface="宋体" panose="02010600030101010101" pitchFamily="2" charset="-122"/>
              </a:rPr>
              <a:t>Y</a:t>
            </a:r>
            <a:r>
              <a:rPr lang="zh-CN" altLang="zh-CN" sz="2000" dirty="0">
                <a:solidFill>
                  <a:schemeClr val="tx2"/>
                </a:solidFill>
                <a:ea typeface="宋体" panose="02010600030101010101" pitchFamily="2" charset="-122"/>
              </a:rPr>
              <a:t>、和</a:t>
            </a:r>
            <a:r>
              <a:rPr lang="en-US" altLang="zh-CN" sz="2000">
                <a:solidFill>
                  <a:schemeClr val="tx2"/>
                </a:solidFill>
                <a:ea typeface="宋体" panose="02010600030101010101" pitchFamily="2" charset="-122"/>
              </a:rPr>
              <a:t>Z</a:t>
            </a:r>
            <a:r>
              <a:rPr lang="zh-CN" altLang="zh-CN" sz="2000" dirty="0">
                <a:solidFill>
                  <a:schemeClr val="tx2"/>
                </a:solidFill>
                <a:ea typeface="宋体" panose="02010600030101010101" pitchFamily="2" charset="-122"/>
              </a:rPr>
              <a:t>品种的量已超过临界单元，整个储罐区已构成一个重大危险源，仓储服务过程中，一旦发生故障或操作不当，将可能产生火灾、爆炸、中毒、环境污染等事故。</a:t>
            </a:r>
            <a:endParaRPr lang="zh-CN" altLang="zh-CN" sz="2000" dirty="0">
              <a:solidFill>
                <a:schemeClr val="tx2"/>
              </a:solidFill>
              <a:ea typeface="宋体" panose="02010600030101010101" pitchFamily="2" charset="-122"/>
            </a:endParaRPr>
          </a:p>
          <a:p>
            <a:pPr>
              <a:buNone/>
            </a:pPr>
            <a:endParaRPr lang="zh-CN" altLang="zh-CN" sz="24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1030605" y="1717675"/>
            <a:ext cx="7960995" cy="4252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1510" name="内容占位符 20"/>
          <p:cNvSpPr>
            <a:spLocks noGrp="1"/>
          </p:cNvSpPr>
          <p:nvPr>
            <p:ph idx="1"/>
          </p:nvPr>
        </p:nvSpPr>
        <p:spPr>
          <a:xfrm>
            <a:off x="1387475" y="1674813"/>
            <a:ext cx="7339013" cy="5008562"/>
          </a:xfrm>
          <a:ln/>
        </p:spPr>
        <p:txBody>
          <a:bodyPr vert="horz" wrap="square" lIns="91440" tIns="45720" rIns="91440" bIns="45720" anchor="t" anchorCtr="0"/>
          <a:p>
            <a:pPr>
              <a:buNone/>
            </a:pPr>
            <a:r>
              <a:rPr lang="en-US" altLang="zh-CN" sz="2400">
                <a:solidFill>
                  <a:schemeClr val="tx2"/>
                </a:solidFill>
                <a:ea typeface="宋体" panose="02010600030101010101" pitchFamily="2" charset="-122"/>
              </a:rPr>
              <a:t>7.2</a:t>
            </a:r>
            <a:r>
              <a:rPr lang="zh-CN" altLang="zh-CN" sz="2400" dirty="0">
                <a:solidFill>
                  <a:schemeClr val="tx2"/>
                </a:solidFill>
                <a:ea typeface="宋体" panose="02010600030101010101" pitchFamily="2" charset="-122"/>
              </a:rPr>
              <a:t>危险、有害性分析</a:t>
            </a:r>
            <a:r>
              <a:rPr lang="zh-CN" altLang="en-US" sz="2400" dirty="0">
                <a:solidFill>
                  <a:schemeClr val="tx2"/>
                </a:solidFill>
                <a:ea typeface="宋体" panose="02010600030101010101" pitchFamily="2" charset="-122"/>
              </a:rPr>
              <a:t>，例如：</a:t>
            </a:r>
            <a:endParaRPr lang="zh-CN" altLang="zh-CN" sz="24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7.2.1</a:t>
            </a:r>
            <a:r>
              <a:rPr lang="zh-CN" altLang="zh-CN" sz="2000" dirty="0">
                <a:solidFill>
                  <a:schemeClr val="tx2"/>
                </a:solidFill>
                <a:ea typeface="宋体" panose="02010600030101010101" pitchFamily="2" charset="-122"/>
              </a:rPr>
              <a:t>危险目标及其危险特性</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a:t>
            </a:r>
            <a:r>
              <a:rPr lang="zh-CN" altLang="zh-CN" sz="2000" dirty="0">
                <a:solidFill>
                  <a:schemeClr val="tx2"/>
                </a:solidFill>
                <a:ea typeface="宋体" panose="02010600030101010101" pitchFamily="2" charset="-122"/>
              </a:rPr>
              <a:t>易燃液体所造成的最大危害是燃烧、爆炸及可能次生的重大环境污染事故，根据我公司贮存危险化学品的品种、数量以及危险化学品能引起的事故特点，结合本公司《安全现状评价报告》《环境影响报告书》以及《重大危险源评价报告》，确定以下危险场所为我公司应急救援主要危险目标：</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1</a:t>
            </a:r>
            <a:r>
              <a:rPr lang="zh-CN" altLang="zh-CN" sz="2000" dirty="0">
                <a:solidFill>
                  <a:schemeClr val="tx2"/>
                </a:solidFill>
                <a:ea typeface="宋体" panose="02010600030101010101" pitchFamily="2" charset="-122"/>
              </a:rPr>
              <a:t>号目标：码头</a:t>
            </a:r>
            <a:endParaRPr lang="zh-CN" altLang="zh-CN" sz="2000" dirty="0">
              <a:solidFill>
                <a:schemeClr val="tx2"/>
              </a:solidFill>
              <a:ea typeface="宋体" panose="02010600030101010101" pitchFamily="2" charset="-122"/>
            </a:endParaRPr>
          </a:p>
          <a:p>
            <a:pPr>
              <a:buNone/>
            </a:pPr>
            <a:r>
              <a:rPr lang="zh-CN" altLang="en-US" sz="2000" dirty="0">
                <a:solidFill>
                  <a:schemeClr val="tx2"/>
                </a:solidFill>
                <a:ea typeface="宋体" panose="02010600030101010101" pitchFamily="2" charset="-122"/>
              </a:rPr>
              <a:t>      码头区域受</a:t>
            </a:r>
            <a:r>
              <a:rPr lang="zh-CN" altLang="zh-CN" sz="2000" dirty="0">
                <a:solidFill>
                  <a:schemeClr val="tx2"/>
                </a:solidFill>
                <a:ea typeface="宋体" panose="02010600030101010101" pitchFamily="2" charset="-122"/>
              </a:rPr>
              <a:t>……</a:t>
            </a:r>
            <a:r>
              <a:rPr lang="zh-CN" altLang="en-US" sz="2000" dirty="0">
                <a:solidFill>
                  <a:schemeClr val="tx2"/>
                </a:solidFill>
                <a:ea typeface="宋体" panose="02010600030101010101" pitchFamily="2" charset="-122"/>
              </a:rPr>
              <a:t>因素影响，易发生以下可能危害</a:t>
            </a:r>
            <a:r>
              <a:rPr lang="zh-CN" altLang="zh-CN" sz="2000" dirty="0">
                <a:solidFill>
                  <a:schemeClr val="tx2"/>
                </a:solidFill>
                <a:ea typeface="宋体" panose="02010600030101010101" pitchFamily="2" charset="-122"/>
              </a:rPr>
              <a:t>……</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2</a:t>
            </a:r>
            <a:r>
              <a:rPr lang="zh-CN" altLang="zh-CN" sz="2000" dirty="0">
                <a:solidFill>
                  <a:schemeClr val="tx2"/>
                </a:solidFill>
                <a:ea typeface="宋体" panose="02010600030101010101" pitchFamily="2" charset="-122"/>
              </a:rPr>
              <a:t>号目标：储罐区</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a:t>
            </a:r>
            <a:r>
              <a:rPr lang="zh-CN" altLang="zh-CN" sz="2000" dirty="0">
                <a:solidFill>
                  <a:schemeClr val="tx2"/>
                </a:solidFill>
                <a:ea typeface="宋体" panose="02010600030101010101" pitchFamily="2" charset="-122"/>
              </a:rPr>
              <a:t>……</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3</a:t>
            </a:r>
            <a:r>
              <a:rPr lang="zh-CN" altLang="zh-CN" sz="2000" dirty="0">
                <a:solidFill>
                  <a:schemeClr val="tx2"/>
                </a:solidFill>
                <a:ea typeface="宋体" panose="02010600030101010101" pitchFamily="2" charset="-122"/>
              </a:rPr>
              <a:t>号目标：栈台</a:t>
            </a:r>
            <a:endParaRPr lang="en-US" altLang="zh-CN" sz="200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a:t>
            </a:r>
            <a:r>
              <a:rPr lang="zh-CN" altLang="zh-CN" sz="2000" dirty="0">
                <a:solidFill>
                  <a:schemeClr val="tx2"/>
                </a:solidFill>
                <a:ea typeface="宋体" panose="02010600030101010101" pitchFamily="2" charset="-122"/>
              </a:rPr>
              <a:t>……</a:t>
            </a:r>
            <a:endParaRPr lang="zh-CN" altLang="zh-CN" sz="20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534" name="内容占位符 20"/>
          <p:cNvSpPr>
            <a:spLocks noGrp="1"/>
          </p:cNvSpPr>
          <p:nvPr>
            <p:ph idx="1"/>
          </p:nvPr>
        </p:nvSpPr>
        <p:spPr>
          <a:xfrm>
            <a:off x="1341438" y="1562100"/>
            <a:ext cx="7339012" cy="357188"/>
          </a:xfrm>
          <a:ln/>
        </p:spPr>
        <p:txBody>
          <a:bodyPr vert="horz" wrap="square" lIns="91440" tIns="45720" rIns="91440" bIns="45720" anchor="t" anchorCtr="0"/>
          <a:p>
            <a:pPr>
              <a:buNone/>
            </a:pPr>
            <a:r>
              <a:rPr lang="en-US" altLang="zh-CN" sz="2000">
                <a:solidFill>
                  <a:schemeClr val="tx2"/>
                </a:solidFill>
                <a:ea typeface="宋体" panose="02010600030101010101" pitchFamily="2" charset="-122"/>
              </a:rPr>
              <a:t>7.2.2</a:t>
            </a:r>
            <a:r>
              <a:rPr lang="zh-CN" altLang="zh-CN" sz="2000" dirty="0">
                <a:solidFill>
                  <a:schemeClr val="tx2"/>
                </a:solidFill>
                <a:ea typeface="宋体" panose="02010600030101010101" pitchFamily="2" charset="-122"/>
              </a:rPr>
              <a:t>危险识别结果</a:t>
            </a:r>
            <a:endParaRPr lang="en-US" altLang="zh-CN" sz="2000">
              <a:solidFill>
                <a:schemeClr val="tx2"/>
              </a:solidFill>
              <a:ea typeface="宋体" panose="02010600030101010101" pitchFamily="2" charset="-122"/>
            </a:endParaRPr>
          </a:p>
          <a:p>
            <a:pPr>
              <a:buNone/>
            </a:pP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a:t>
            </a:r>
            <a:endParaRPr lang="zh-CN" altLang="zh-CN" sz="20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21549" name="Group 45"/>
          <p:cNvGraphicFramePr>
            <a:graphicFrameLocks noGrp="1"/>
          </p:cNvGraphicFramePr>
          <p:nvPr/>
        </p:nvGraphicFramePr>
        <p:xfrm>
          <a:off x="1400175" y="2257425"/>
          <a:ext cx="7427913" cy="2560638"/>
        </p:xfrm>
        <a:graphic>
          <a:graphicData uri="http://schemas.openxmlformats.org/drawingml/2006/table">
            <a:tbl>
              <a:tblPr/>
              <a:tblGrid>
                <a:gridCol w="460375"/>
                <a:gridCol w="1235075"/>
                <a:gridCol w="2517775"/>
                <a:gridCol w="3214688"/>
              </a:tblGrid>
              <a:tr h="346075">
                <a:tc>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序号</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风险类别</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评价内容</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事故可能造成的后果</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zh-CN"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爆炸</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化学品储罐</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爆炸事故对周围环境的影响</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zh-CN"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火灾</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化学品储罐</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火灾辐射对周围环境的影响</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zh-CN"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化学品泄漏</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化学品储罐</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化学品进入大气环境，对环境的影响</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zh-CN"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码头事故</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可溶性物质在码头泄漏</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可溶性物质对长江的影响</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zh-CN"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码头事故</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不溶性物质在码头泄漏</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不可溶性物质对长江的影响</a:t>
                      </a:r>
                      <a:endParaRPr kumimoji="0" 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3558" name="内容占位符 20"/>
          <p:cNvSpPr txBox="1"/>
          <p:nvPr/>
        </p:nvSpPr>
        <p:spPr>
          <a:xfrm>
            <a:off x="1195388" y="1630363"/>
            <a:ext cx="7339012" cy="2647950"/>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en-US" altLang="zh-CN" sz="2000">
                <a:solidFill>
                  <a:schemeClr val="tx2"/>
                </a:solidFill>
                <a:latin typeface="Arial" panose="020B0604020202020204" pitchFamily="34" charset="0"/>
                <a:ea typeface="宋体" panose="02010600030101010101" pitchFamily="2" charset="-122"/>
              </a:rPr>
              <a:t>7.2.3</a:t>
            </a:r>
            <a:r>
              <a:rPr lang="zh-CN" altLang="en-US" sz="2000" dirty="0">
                <a:solidFill>
                  <a:schemeClr val="tx2"/>
                </a:solidFill>
                <a:latin typeface="Arial" panose="020B0604020202020204" pitchFamily="34" charset="0"/>
                <a:ea typeface="宋体" panose="02010600030101010101" pitchFamily="2" charset="-122"/>
              </a:rPr>
              <a:t>对周围环境的影响</a:t>
            </a:r>
            <a:endParaRPr lang="en-US" altLang="zh-CN" sz="2000">
              <a:solidFill>
                <a:schemeClr val="tx2"/>
              </a:solidFill>
              <a:latin typeface="Arial" panose="020B0604020202020204" pitchFamily="34" charset="0"/>
              <a:ea typeface="宋体" panose="02010600030101010101" pitchFamily="2" charset="-122"/>
            </a:endParaRPr>
          </a:p>
          <a:p>
            <a:pPr marL="342900" indent="-342900" algn="l"/>
            <a:r>
              <a:rPr lang="en-US" altLang="zh-CN" sz="2000">
                <a:solidFill>
                  <a:schemeClr val="tx2"/>
                </a:solidFill>
                <a:latin typeface="Arial" panose="020B0604020202020204" pitchFamily="34" charset="0"/>
                <a:ea typeface="宋体" panose="02010600030101010101" pitchFamily="2" charset="-122"/>
              </a:rPr>
              <a:t>a.</a:t>
            </a:r>
            <a:r>
              <a:rPr lang="zh-CN" altLang="zh-CN" sz="2000" dirty="0">
                <a:solidFill>
                  <a:schemeClr val="tx2"/>
                </a:solidFill>
                <a:latin typeface="Arial" panose="020B0604020202020204" pitchFamily="34" charset="0"/>
                <a:ea typeface="宋体" panose="02010600030101010101" pitchFamily="2" charset="-122"/>
              </a:rPr>
              <a:t>发生火灾时可能产生的热辐射造成人员灼伤，并有可能引起邻近设备、物料及周边构建筑物起火燃烧。</a:t>
            </a:r>
            <a:endParaRPr lang="zh-CN" altLang="zh-CN" sz="2000" dirty="0">
              <a:solidFill>
                <a:schemeClr val="tx2"/>
              </a:solidFill>
              <a:latin typeface="Arial" panose="020B0604020202020204" pitchFamily="34" charset="0"/>
              <a:ea typeface="宋体" panose="02010600030101010101" pitchFamily="2" charset="-122"/>
            </a:endParaRPr>
          </a:p>
          <a:p>
            <a:pPr marL="342900" indent="-342900" algn="l"/>
            <a:r>
              <a:rPr lang="en-US" altLang="zh-CN" sz="2000">
                <a:solidFill>
                  <a:schemeClr val="tx2"/>
                </a:solidFill>
                <a:latin typeface="Arial" panose="020B0604020202020204" pitchFamily="34" charset="0"/>
                <a:ea typeface="宋体" panose="02010600030101010101" pitchFamily="2" charset="-122"/>
              </a:rPr>
              <a:t>b.</a:t>
            </a:r>
            <a:r>
              <a:rPr lang="zh-CN" altLang="zh-CN" sz="2000" dirty="0">
                <a:solidFill>
                  <a:schemeClr val="tx2"/>
                </a:solidFill>
                <a:latin typeface="Arial" panose="020B0604020202020204" pitchFamily="34" charset="0"/>
                <a:ea typeface="宋体" panose="02010600030101010101" pitchFamily="2" charset="-122"/>
              </a:rPr>
              <a:t>发生爆炸所产生的冲击波不但造成人员伤亡，并有可能造成邻近设备、物料燃烧爆炸，引起大面积火灾。</a:t>
            </a:r>
            <a:endParaRPr lang="zh-CN" altLang="zh-CN" sz="2000" dirty="0">
              <a:solidFill>
                <a:schemeClr val="tx2"/>
              </a:solidFill>
              <a:latin typeface="Arial" panose="020B0604020202020204" pitchFamily="34" charset="0"/>
              <a:ea typeface="宋体" panose="02010600030101010101" pitchFamily="2" charset="-122"/>
            </a:endParaRPr>
          </a:p>
          <a:p>
            <a:pPr marL="342900" indent="-342900" algn="l"/>
            <a:r>
              <a:rPr lang="en-US" altLang="zh-CN" sz="2000">
                <a:solidFill>
                  <a:schemeClr val="tx2"/>
                </a:solidFill>
                <a:latin typeface="Arial" panose="020B0604020202020204" pitchFamily="34" charset="0"/>
                <a:ea typeface="宋体" panose="02010600030101010101" pitchFamily="2" charset="-122"/>
              </a:rPr>
              <a:t>c.</a:t>
            </a:r>
            <a:r>
              <a:rPr lang="zh-CN" altLang="zh-CN" sz="2000" dirty="0">
                <a:solidFill>
                  <a:schemeClr val="tx2"/>
                </a:solidFill>
                <a:latin typeface="Arial" panose="020B0604020202020204" pitchFamily="34" charset="0"/>
                <a:ea typeface="宋体" panose="02010600030101010101" pitchFamily="2" charset="-122"/>
              </a:rPr>
              <a:t>泄漏及燃烧所产生的有毒有害气体使处于下风方向人员中毒、窒息。</a:t>
            </a:r>
            <a:endParaRPr lang="en-US" altLang="zh-CN" sz="2000">
              <a:solidFill>
                <a:schemeClr val="tx2"/>
              </a:solidFill>
              <a:latin typeface="Arial" panose="020B0604020202020204" pitchFamily="34" charset="0"/>
              <a:ea typeface="宋体" panose="02010600030101010101" pitchFamily="2" charset="-122"/>
            </a:endParaRPr>
          </a:p>
          <a:p>
            <a:pPr marL="342900" indent="-342900" algn="l"/>
            <a:r>
              <a:rPr lang="zh-CN" altLang="zh-CN" sz="2000" dirty="0">
                <a:latin typeface="Arial" panose="020B0604020202020204" pitchFamily="34" charset="0"/>
                <a:ea typeface="宋体" panose="02010600030101010101" pitchFamily="2" charset="-122"/>
              </a:rPr>
              <a:t>……</a:t>
            </a:r>
            <a:endParaRPr lang="zh-CN" altLang="zh-CN" sz="2000" dirty="0">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00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00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00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00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000" dirty="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r>
              <a:rPr lang="en-US" altLang="zh-CN" sz="2000">
                <a:solidFill>
                  <a:schemeClr val="tx2"/>
                </a:solidFill>
                <a:latin typeface="Arial" panose="020B0604020202020204" pitchFamily="34" charset="0"/>
                <a:ea typeface="宋体" panose="02010600030101010101" pitchFamily="2" charset="-122"/>
              </a:rPr>
              <a:t>     </a:t>
            </a:r>
            <a:endParaRPr lang="zh-CN" altLang="zh-CN" sz="2000" dirty="0">
              <a:solidFill>
                <a:schemeClr val="tx2"/>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zh-CN" altLang="zh-CN" sz="2400" dirty="0">
              <a:solidFill>
                <a:schemeClr val="accent1"/>
              </a:solidFill>
              <a:latin typeface="Arial" panose="020B0604020202020204" pitchFamily="34" charset="0"/>
              <a:ea typeface="宋体" panose="02010600030101010101" pitchFamily="2" charset="-122"/>
            </a:endParaRPr>
          </a:p>
          <a:p>
            <a:pPr marL="342900" indent="-342900" algn="l" eaLnBrk="0" hangingPunct="0">
              <a:spcBef>
                <a:spcPct val="20000"/>
              </a:spcBef>
              <a:buSzPct val="85000"/>
              <a:buFont typeface="Wingdings" panose="05000000000000000000" pitchFamily="2" charset="2"/>
            </a:pPr>
            <a:endParaRPr lang="en-US" altLang="zh-CN" sz="2400">
              <a:solidFill>
                <a:srgbClr val="0070C0"/>
              </a:solidFill>
              <a:latin typeface="微软雅黑" panose="020B0503020204020204" pitchFamily="34" charset="-122"/>
              <a:ea typeface="微软雅黑" panose="020B0503020204020204" pitchFamily="34" charset="-122"/>
            </a:endParaRPr>
          </a:p>
          <a:p>
            <a:pPr marL="342900" indent="-342900" algn="l" eaLnBrk="0" hangingPunct="0">
              <a:spcBef>
                <a:spcPct val="20000"/>
              </a:spcBef>
              <a:buSzPct val="85000"/>
              <a:buFont typeface="Wingdings" panose="05000000000000000000" pitchFamily="2" charset="2"/>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1276350" y="4233863"/>
          <a:ext cx="7427913" cy="2076450"/>
        </p:xfrm>
        <a:graphic>
          <a:graphicData uri="http://schemas.openxmlformats.org/drawingml/2006/table">
            <a:tbl>
              <a:tblPr/>
              <a:tblGrid>
                <a:gridCol w="460220"/>
                <a:gridCol w="1234515"/>
                <a:gridCol w="2518283"/>
                <a:gridCol w="3215071"/>
              </a:tblGrid>
              <a:tr h="346193">
                <a:tc>
                  <a:txBody>
                    <a:bodyPr/>
                    <a:lstStyle/>
                    <a:p>
                      <a:pPr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序号</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风险类别</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dirty="0">
                          <a:latin typeface="Times New Roman" panose="02020603050405020304"/>
                          <a:ea typeface="宋体" panose="02010600030101010101" pitchFamily="2" charset="-122"/>
                          <a:cs typeface="Times New Roman" panose="02020603050405020304"/>
                        </a:rPr>
                        <a:t>评价内容</a:t>
                      </a:r>
                      <a:endParaRPr lang="zh-CN" sz="1400" b="1" kern="100" dirty="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事故可能造成的后果</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93">
                <a:tc>
                  <a:txBody>
                    <a:bodyPr/>
                    <a:lstStyle/>
                    <a:p>
                      <a:pPr algn="ctr">
                        <a:lnSpc>
                          <a:spcPct val="150000"/>
                        </a:lnSpc>
                        <a:spcAft>
                          <a:spcPts val="0"/>
                        </a:spcAft>
                      </a:pPr>
                      <a:r>
                        <a:rPr lang="en-US" sz="1400" b="1" kern="100">
                          <a:latin typeface="宋体" panose="02010600030101010101" pitchFamily="2" charset="-122"/>
                          <a:ea typeface="宋体" panose="02010600030101010101" pitchFamily="2" charset="-122"/>
                          <a:cs typeface="Times New Roman" panose="02020603050405020304"/>
                        </a:rPr>
                        <a:t>1</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爆炸</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化学品储罐</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爆炸事故对周围环境的影响</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93">
                <a:tc>
                  <a:txBody>
                    <a:bodyPr/>
                    <a:lstStyle/>
                    <a:p>
                      <a:pPr algn="ctr">
                        <a:lnSpc>
                          <a:spcPct val="150000"/>
                        </a:lnSpc>
                        <a:spcAft>
                          <a:spcPts val="0"/>
                        </a:spcAft>
                      </a:pPr>
                      <a:r>
                        <a:rPr lang="en-US" sz="1400" b="1" kern="100">
                          <a:latin typeface="宋体" panose="02010600030101010101" pitchFamily="2" charset="-122"/>
                          <a:ea typeface="宋体" panose="02010600030101010101" pitchFamily="2" charset="-122"/>
                          <a:cs typeface="Times New Roman" panose="02020603050405020304"/>
                        </a:rPr>
                        <a:t>2</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火灾</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化学品储罐</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火灾辐射对周围环境的影响</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93">
                <a:tc>
                  <a:txBody>
                    <a:bodyPr/>
                    <a:lstStyle/>
                    <a:p>
                      <a:pPr algn="ctr">
                        <a:lnSpc>
                          <a:spcPct val="150000"/>
                        </a:lnSpc>
                        <a:spcAft>
                          <a:spcPts val="0"/>
                        </a:spcAft>
                      </a:pPr>
                      <a:r>
                        <a:rPr lang="en-US" sz="1400" b="1" kern="100">
                          <a:latin typeface="宋体" panose="02010600030101010101" pitchFamily="2" charset="-122"/>
                          <a:ea typeface="宋体" panose="02010600030101010101" pitchFamily="2" charset="-122"/>
                          <a:cs typeface="Times New Roman" panose="02020603050405020304"/>
                        </a:rPr>
                        <a:t>3</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化学品泄漏</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化学品储罐</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化学品进入大气环境，对环境的影响</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93">
                <a:tc>
                  <a:txBody>
                    <a:bodyPr/>
                    <a:lstStyle/>
                    <a:p>
                      <a:pPr algn="ctr">
                        <a:lnSpc>
                          <a:spcPct val="150000"/>
                        </a:lnSpc>
                        <a:spcAft>
                          <a:spcPts val="0"/>
                        </a:spcAft>
                      </a:pPr>
                      <a:r>
                        <a:rPr lang="en-US" sz="1400" b="1" kern="100">
                          <a:latin typeface="宋体" panose="02010600030101010101" pitchFamily="2" charset="-122"/>
                          <a:ea typeface="宋体" panose="02010600030101010101" pitchFamily="2" charset="-122"/>
                          <a:cs typeface="Times New Roman" panose="02020603050405020304"/>
                        </a:rPr>
                        <a:t>4</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码头事故</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可溶性物质在码头泄漏</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可溶性物质对长江的影响</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93">
                <a:tc>
                  <a:txBody>
                    <a:bodyPr/>
                    <a:lstStyle/>
                    <a:p>
                      <a:pPr algn="ctr">
                        <a:lnSpc>
                          <a:spcPct val="150000"/>
                        </a:lnSpc>
                        <a:spcAft>
                          <a:spcPts val="0"/>
                        </a:spcAft>
                      </a:pPr>
                      <a:r>
                        <a:rPr lang="en-US" sz="1400" b="1" kern="100">
                          <a:latin typeface="宋体" panose="02010600030101010101" pitchFamily="2" charset="-122"/>
                          <a:ea typeface="宋体" panose="02010600030101010101" pitchFamily="2" charset="-122"/>
                          <a:cs typeface="Times New Roman" panose="02020603050405020304"/>
                        </a:rPr>
                        <a:t>5</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码头事故</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a:latin typeface="Times New Roman" panose="02020603050405020304"/>
                          <a:ea typeface="宋体" panose="02010600030101010101" pitchFamily="2" charset="-122"/>
                          <a:cs typeface="Times New Roman" panose="02020603050405020304"/>
                        </a:rPr>
                        <a:t>不溶性物质在码头泄漏</a:t>
                      </a:r>
                      <a:endParaRPr lang="zh-CN" sz="1400" b="1" kern="10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50000"/>
                        </a:lnSpc>
                        <a:spcAft>
                          <a:spcPts val="0"/>
                        </a:spcAft>
                      </a:pPr>
                      <a:r>
                        <a:rPr lang="zh-CN" sz="1400" b="1" kern="100" dirty="0">
                          <a:latin typeface="Times New Roman" panose="02020603050405020304"/>
                          <a:ea typeface="宋体" panose="02010600030101010101" pitchFamily="2" charset="-122"/>
                          <a:cs typeface="Times New Roman" panose="02020603050405020304"/>
                        </a:rPr>
                        <a:t>不可溶性物质对长江的影响</a:t>
                      </a:r>
                      <a:endParaRPr lang="zh-CN" sz="1400" b="1" kern="100" dirty="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582" name="内容占位符 20"/>
          <p:cNvSpPr>
            <a:spLocks noGrp="1"/>
          </p:cNvSpPr>
          <p:nvPr>
            <p:ph idx="1"/>
          </p:nvPr>
        </p:nvSpPr>
        <p:spPr>
          <a:xfrm>
            <a:off x="1387475" y="1592263"/>
            <a:ext cx="7339013" cy="1771650"/>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8. </a:t>
            </a:r>
            <a:r>
              <a:rPr lang="zh-CN" altLang="en-US" sz="2400" dirty="0">
                <a:solidFill>
                  <a:srgbClr val="0070C0"/>
                </a:solidFill>
                <a:latin typeface="微软雅黑" panose="020B0503020204020204" pitchFamily="34" charset="-122"/>
                <a:ea typeface="微软雅黑" panose="020B0503020204020204" pitchFamily="34" charset="-122"/>
              </a:rPr>
              <a:t>组织机构及职责，例如：</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000">
                <a:solidFill>
                  <a:schemeClr val="tx2"/>
                </a:solidFill>
                <a:ea typeface="宋体" panose="02010600030101010101" pitchFamily="2" charset="-122"/>
              </a:rPr>
              <a:t>          </a:t>
            </a:r>
            <a:r>
              <a:rPr lang="zh-CN" altLang="zh-CN" sz="2000" dirty="0">
                <a:solidFill>
                  <a:schemeClr val="tx2"/>
                </a:solidFill>
                <a:ea typeface="宋体" panose="02010600030101010101" pitchFamily="2" charset="-122"/>
              </a:rPr>
              <a:t>企业</a:t>
            </a:r>
            <a:r>
              <a:rPr lang="zh-CN" altLang="en-US" sz="2000" dirty="0">
                <a:solidFill>
                  <a:schemeClr val="tx2"/>
                </a:solidFill>
                <a:ea typeface="宋体" panose="02010600030101010101" pitchFamily="2" charset="-122"/>
              </a:rPr>
              <a:t>应</a:t>
            </a:r>
            <a:r>
              <a:rPr lang="zh-CN" altLang="zh-CN" sz="2000" dirty="0">
                <a:solidFill>
                  <a:schemeClr val="tx2"/>
                </a:solidFill>
                <a:ea typeface="宋体" panose="02010600030101010101" pitchFamily="2" charset="-122"/>
              </a:rPr>
              <a:t>建立综合应急管理模式，成立统一应急指挥机构，负责企业安全消防、环</a:t>
            </a:r>
            <a:r>
              <a:rPr lang="zh-CN" altLang="en-US" sz="2000" dirty="0">
                <a:solidFill>
                  <a:schemeClr val="tx2"/>
                </a:solidFill>
                <a:ea typeface="宋体" panose="02010600030101010101" pitchFamily="2" charset="-122"/>
              </a:rPr>
              <a:t>境</a:t>
            </a:r>
            <a:r>
              <a:rPr lang="zh-CN" altLang="zh-CN" sz="2000" dirty="0">
                <a:solidFill>
                  <a:schemeClr val="tx2"/>
                </a:solidFill>
                <a:ea typeface="宋体" panose="02010600030101010101" pitchFamily="2" charset="-122"/>
              </a:rPr>
              <a:t>、自然灾害等事故事件应急响应的统一指挥、控制和管理，实现充分应对，综合考虑各方面因素，实施多种预案的联动，</a:t>
            </a:r>
            <a:r>
              <a:rPr lang="zh-CN" altLang="en-US" sz="2000" dirty="0">
                <a:solidFill>
                  <a:schemeClr val="tx2"/>
                </a:solidFill>
                <a:ea typeface="宋体" panose="02010600030101010101" pitchFamily="2" charset="-122"/>
              </a:rPr>
              <a:t>有权</a:t>
            </a:r>
            <a:r>
              <a:rPr lang="zh-CN" altLang="zh-CN" sz="2000" dirty="0">
                <a:solidFill>
                  <a:schemeClr val="tx2"/>
                </a:solidFill>
                <a:ea typeface="宋体" panose="02010600030101010101" pitchFamily="2" charset="-122"/>
              </a:rPr>
              <a:t>调动一切公司资源。</a:t>
            </a:r>
            <a:endParaRPr lang="zh-CN" altLang="zh-CN" sz="20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309688" y="3395663"/>
          <a:ext cx="6988175" cy="3221038"/>
        </p:xfrm>
        <a:graphic>
          <a:graphicData uri="http://schemas.openxmlformats.org/drawingml/2006/table">
            <a:tbl>
              <a:tblPr/>
              <a:tblGrid>
                <a:gridCol w="1873956"/>
                <a:gridCol w="3578577"/>
                <a:gridCol w="1535289"/>
              </a:tblGrid>
              <a:tr h="341172">
                <a:tc gridSpan="2">
                  <a:txBody>
                    <a:bodyPr/>
                    <a:lstStyle/>
                    <a:p>
                      <a:pPr indent="306070" algn="ctr">
                        <a:lnSpc>
                          <a:spcPts val="1400"/>
                        </a:lnSpc>
                        <a:spcAft>
                          <a:spcPts val="0"/>
                        </a:spcAft>
                      </a:pPr>
                      <a:r>
                        <a:rPr lang="zh-CN" sz="1600" b="1" kern="0" dirty="0">
                          <a:latin typeface="Times New Roman" panose="02020603050405020304"/>
                          <a:ea typeface="宋体" panose="02010600030101010101" pitchFamily="2" charset="-122"/>
                          <a:cs typeface="宋体" panose="02010600030101010101" pitchFamily="2" charset="-122"/>
                        </a:rPr>
                        <a:t>机构设置</a:t>
                      </a:r>
                      <a:endParaRPr lang="zh-CN" sz="1600"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306070" algn="ctr">
                        <a:lnSpc>
                          <a:spcPts val="1400"/>
                        </a:lnSpc>
                        <a:spcAft>
                          <a:spcPts val="0"/>
                        </a:spcAft>
                      </a:pPr>
                      <a:r>
                        <a:rPr lang="zh-CN" sz="1600" b="1" kern="0" dirty="0">
                          <a:latin typeface="Times New Roman" panose="02020603050405020304"/>
                          <a:ea typeface="宋体" panose="02010600030101010101" pitchFamily="2" charset="-122"/>
                          <a:cs typeface="宋体" panose="02010600030101010101" pitchFamily="2" charset="-122"/>
                        </a:rPr>
                        <a:t>主</a:t>
                      </a:r>
                      <a:r>
                        <a:rPr lang="en-US" sz="1600" b="1" kern="0" dirty="0">
                          <a:latin typeface="Times New Roman" panose="02020603050405020304"/>
                          <a:ea typeface="宋体" panose="02010600030101010101" pitchFamily="2" charset="-122"/>
                          <a:cs typeface="宋体" panose="02010600030101010101" pitchFamily="2" charset="-122"/>
                        </a:rPr>
                        <a:t>  </a:t>
                      </a:r>
                      <a:r>
                        <a:rPr lang="zh-CN" sz="1600" b="1" kern="0" dirty="0">
                          <a:latin typeface="Times New Roman" panose="02020603050405020304"/>
                          <a:ea typeface="宋体" panose="02010600030101010101" pitchFamily="2" charset="-122"/>
                          <a:cs typeface="宋体" panose="02010600030101010101" pitchFamily="2" charset="-122"/>
                        </a:rPr>
                        <a:t>要</a:t>
                      </a:r>
                      <a:r>
                        <a:rPr lang="en-US" sz="1600" b="1" kern="0" dirty="0">
                          <a:latin typeface="Times New Roman" panose="02020603050405020304"/>
                          <a:ea typeface="宋体" panose="02010600030101010101" pitchFamily="2" charset="-122"/>
                          <a:cs typeface="宋体" panose="02010600030101010101" pitchFamily="2" charset="-122"/>
                        </a:rPr>
                        <a:t>  </a:t>
                      </a:r>
                      <a:r>
                        <a:rPr lang="zh-CN" sz="1600" b="1" kern="0" dirty="0">
                          <a:latin typeface="Times New Roman" panose="02020603050405020304"/>
                          <a:ea typeface="宋体" panose="02010600030101010101" pitchFamily="2" charset="-122"/>
                          <a:cs typeface="宋体" panose="02010600030101010101" pitchFamily="2" charset="-122"/>
                        </a:rPr>
                        <a:t>职</a:t>
                      </a:r>
                      <a:r>
                        <a:rPr lang="en-US" sz="1600" b="1" kern="0" dirty="0">
                          <a:latin typeface="Times New Roman" panose="02020603050405020304"/>
                          <a:ea typeface="宋体" panose="02010600030101010101" pitchFamily="2" charset="-122"/>
                          <a:cs typeface="宋体" panose="02010600030101010101" pitchFamily="2" charset="-122"/>
                        </a:rPr>
                        <a:t>  </a:t>
                      </a:r>
                      <a:r>
                        <a:rPr lang="zh-CN" sz="1600" b="1" kern="0" dirty="0">
                          <a:latin typeface="Times New Roman" panose="02020603050405020304"/>
                          <a:ea typeface="宋体" panose="02010600030101010101" pitchFamily="2" charset="-122"/>
                          <a:cs typeface="宋体" panose="02010600030101010101" pitchFamily="2" charset="-122"/>
                        </a:rPr>
                        <a:t>责</a:t>
                      </a:r>
                      <a:endParaRPr lang="zh-CN" sz="1600"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772">
                <a:tc gridSpan="2">
                  <a:txBody>
                    <a:bodyPr/>
                    <a:lstStyle/>
                    <a:p>
                      <a:pPr indent="229235" algn="just">
                        <a:lnSpc>
                          <a:spcPts val="1400"/>
                        </a:lnSpc>
                        <a:spcAft>
                          <a:spcPts val="0"/>
                        </a:spcAft>
                      </a:pPr>
                      <a:r>
                        <a:rPr lang="zh-CN" sz="1200" b="1" kern="100" dirty="0">
                          <a:latin typeface="Times New Roman" panose="02020603050405020304"/>
                          <a:ea typeface="宋体" panose="02010600030101010101" pitchFamily="2" charset="-122"/>
                          <a:cs typeface="Times New Roman" panose="02020603050405020304"/>
                        </a:rPr>
                        <a:t>指</a:t>
                      </a:r>
                      <a:r>
                        <a:rPr lang="zh-CN" sz="1200" b="1" kern="100" dirty="0" smtClean="0">
                          <a:latin typeface="Times New Roman" panose="02020603050405020304"/>
                          <a:ea typeface="宋体" panose="02010600030101010101" pitchFamily="2" charset="-122"/>
                          <a:cs typeface="Times New Roman" panose="02020603050405020304"/>
                        </a:rPr>
                        <a:t>挥</a:t>
                      </a:r>
                      <a:r>
                        <a:rPr lang="zh-CN" altLang="en-US" sz="1200" b="1" kern="100" dirty="0" smtClean="0">
                          <a:latin typeface="Times New Roman" panose="02020603050405020304"/>
                          <a:ea typeface="宋体" panose="02010600030101010101" pitchFamily="2" charset="-122"/>
                          <a:cs typeface="Times New Roman" panose="02020603050405020304"/>
                        </a:rPr>
                        <a:t>部：</a:t>
                      </a:r>
                      <a:r>
                        <a:rPr lang="zh-CN" sz="1200" b="1" kern="100" dirty="0" smtClean="0">
                          <a:latin typeface="Times New Roman" panose="02020603050405020304"/>
                          <a:ea typeface="宋体" panose="02010600030101010101" pitchFamily="2" charset="-122"/>
                          <a:cs typeface="Times New Roman" panose="02020603050405020304"/>
                        </a:rPr>
                        <a:t>负</a:t>
                      </a:r>
                      <a:r>
                        <a:rPr lang="zh-CN" sz="1200" b="1" kern="100" dirty="0">
                          <a:latin typeface="Times New Roman" panose="02020603050405020304"/>
                          <a:ea typeface="宋体" panose="02010600030101010101" pitchFamily="2" charset="-122"/>
                          <a:cs typeface="Times New Roman" panose="02020603050405020304"/>
                        </a:rPr>
                        <a:t>责人：总经理（替代人和顺序）</a:t>
                      </a:r>
                      <a:endParaRPr lang="zh-CN" sz="1200" b="1" kern="100" dirty="0">
                        <a:latin typeface="Times New Roman" panose="02020603050405020304"/>
                        <a:ea typeface="宋体" panose="02010600030101010101" pitchFamily="2" charset="-122"/>
                        <a:cs typeface="Times New Roman" panose="02020603050405020304"/>
                      </a:endParaRPr>
                    </a:p>
                    <a:p>
                      <a:pPr indent="228600" algn="just">
                        <a:lnSpc>
                          <a:spcPts val="1400"/>
                        </a:lnSpc>
                        <a:spcAft>
                          <a:spcPts val="0"/>
                        </a:spcAft>
                      </a:pPr>
                      <a:r>
                        <a:rPr lang="en-US" altLang="zh-CN" sz="1200" b="1" kern="100" dirty="0" smtClean="0">
                          <a:latin typeface="Times New Roman" panose="02020603050405020304"/>
                          <a:ea typeface="宋体" panose="02010600030101010101" pitchFamily="2" charset="-122"/>
                          <a:cs typeface="Times New Roman" panose="02020603050405020304"/>
                        </a:rPr>
                        <a:t>                </a:t>
                      </a:r>
                      <a:r>
                        <a:rPr lang="zh-CN" sz="1200" b="1" kern="100" dirty="0" smtClean="0">
                          <a:latin typeface="Times New Roman" panose="02020603050405020304"/>
                          <a:ea typeface="宋体" panose="02010600030101010101" pitchFamily="2" charset="-122"/>
                          <a:cs typeface="Times New Roman" panose="02020603050405020304"/>
                        </a:rPr>
                        <a:t>成</a:t>
                      </a:r>
                      <a:r>
                        <a:rPr lang="en-US" sz="1200" b="1" kern="100" dirty="0" smtClean="0">
                          <a:latin typeface="Times New Roman" panose="02020603050405020304"/>
                          <a:ea typeface="宋体" panose="02010600030101010101" pitchFamily="2" charset="-122"/>
                          <a:cs typeface="Times New Roman" panose="02020603050405020304"/>
                        </a:rPr>
                        <a:t>  </a:t>
                      </a:r>
                      <a:r>
                        <a:rPr lang="zh-CN" sz="1200" b="1" kern="100" dirty="0">
                          <a:latin typeface="Times New Roman" panose="02020603050405020304"/>
                          <a:ea typeface="宋体" panose="02010600030101010101" pitchFamily="2" charset="-122"/>
                          <a:cs typeface="Times New Roman" panose="02020603050405020304"/>
                        </a:rPr>
                        <a:t>员：副总、安环经理等</a:t>
                      </a:r>
                      <a:endParaRPr lang="zh-CN" sz="1200" b="1" kern="100" dirty="0">
                        <a:latin typeface="Times New Roman" panose="02020603050405020304"/>
                        <a:ea typeface="宋体" panose="02010600030101010101" pitchFamily="2" charset="-122"/>
                        <a:cs typeface="Times New Roman" panose="02020603050405020304"/>
                      </a:endParaRPr>
                    </a:p>
                  </a:txBody>
                  <a:tcPr marL="48413" marR="48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0" algn="l">
                        <a:lnSpc>
                          <a:spcPct val="150000"/>
                        </a:lnSpc>
                        <a:spcAft>
                          <a:spcPts val="0"/>
                        </a:spcAft>
                      </a:pPr>
                      <a:r>
                        <a:rPr lang="en-US" sz="1200" b="1" kern="0" dirty="0">
                          <a:latin typeface="宋体" panose="02010600030101010101" pitchFamily="2" charset="-122"/>
                          <a:ea typeface="宋体" panose="02010600030101010101" pitchFamily="2" charset="-122"/>
                          <a:cs typeface="宋体" panose="02010600030101010101" pitchFamily="2" charset="-122"/>
                        </a:rPr>
                        <a:t>1</a:t>
                      </a:r>
                      <a:r>
                        <a:rPr lang="zh-CN" sz="1200" b="1" kern="0" dirty="0" smtClean="0">
                          <a:latin typeface="Times New Roman" panose="02020603050405020304"/>
                          <a:ea typeface="宋体" panose="02010600030101010101" pitchFamily="2" charset="-122"/>
                          <a:cs typeface="宋体" panose="02010600030101010101" pitchFamily="2" charset="-122"/>
                        </a:rPr>
                        <a:t>、</a:t>
                      </a:r>
                      <a:r>
                        <a:rPr lang="zh-CN" sz="1200" b="1" kern="100" dirty="0" smtClean="0">
                          <a:latin typeface="Times New Roman" panose="02020603050405020304"/>
                          <a:ea typeface="宋体" panose="02010600030101010101" pitchFamily="2" charset="-122"/>
                          <a:cs typeface="Times New Roman" panose="02020603050405020304"/>
                        </a:rPr>
                        <a:t>……</a:t>
                      </a:r>
                      <a:endParaRPr lang="zh-CN" sz="1200" b="1"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361">
                <a:tc gridSpan="2">
                  <a:txBody>
                    <a:bodyPr/>
                    <a:lstStyle/>
                    <a:p>
                      <a:pPr indent="229235" algn="just">
                        <a:lnSpc>
                          <a:spcPts val="1400"/>
                        </a:lnSpc>
                        <a:spcAft>
                          <a:spcPts val="0"/>
                        </a:spcAft>
                      </a:pPr>
                      <a:r>
                        <a:rPr lang="zh-CN" sz="1200" b="1" kern="100" dirty="0">
                          <a:latin typeface="Times New Roman" panose="02020603050405020304"/>
                          <a:ea typeface="宋体" panose="02010600030101010101" pitchFamily="2" charset="-122"/>
                          <a:cs typeface="Times New Roman" panose="02020603050405020304"/>
                        </a:rPr>
                        <a:t>通讯协调</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sz="1200" b="1" kern="100" dirty="0" smtClean="0">
                          <a:latin typeface="Times New Roman" panose="02020603050405020304"/>
                          <a:ea typeface="宋体" panose="02010600030101010101" pitchFamily="2" charset="-122"/>
                          <a:cs typeface="Times New Roman" panose="02020603050405020304"/>
                        </a:rPr>
                        <a:t>负</a:t>
                      </a:r>
                      <a:r>
                        <a:rPr lang="zh-CN" sz="1200" b="1" kern="100" dirty="0">
                          <a:latin typeface="Times New Roman" panose="02020603050405020304"/>
                          <a:ea typeface="宋体" panose="02010600030101010101" pitchFamily="2" charset="-122"/>
                          <a:cs typeface="Times New Roman" panose="02020603050405020304"/>
                        </a:rPr>
                        <a:t>责人：</a:t>
                      </a:r>
                      <a:r>
                        <a:rPr lang="en-US" sz="1200" b="1" kern="100" dirty="0">
                          <a:latin typeface="Times New Roman" panose="02020603050405020304"/>
                          <a:ea typeface="宋体" panose="02010600030101010101" pitchFamily="2" charset="-122"/>
                          <a:cs typeface="Times New Roman" panose="02020603050405020304"/>
                        </a:rPr>
                        <a:t>XX</a:t>
                      </a:r>
                      <a:r>
                        <a:rPr lang="zh-CN" sz="1200" b="1" kern="100" dirty="0">
                          <a:latin typeface="Times New Roman" panose="02020603050405020304"/>
                          <a:ea typeface="宋体" panose="02010600030101010101" pitchFamily="2" charset="-122"/>
                          <a:cs typeface="Times New Roman" panose="02020603050405020304"/>
                        </a:rPr>
                        <a:t>（替代人和顺序）</a:t>
                      </a:r>
                      <a:endParaRPr lang="zh-CN" sz="1200" b="1" kern="100" dirty="0">
                        <a:latin typeface="Times New Roman" panose="02020603050405020304"/>
                        <a:ea typeface="宋体" panose="02010600030101010101" pitchFamily="2" charset="-122"/>
                        <a:cs typeface="Times New Roman" panose="02020603050405020304"/>
                      </a:endParaRPr>
                    </a:p>
                    <a:p>
                      <a:pPr indent="730250" algn="just">
                        <a:lnSpc>
                          <a:spcPct val="150000"/>
                        </a:lnSpc>
                        <a:spcAft>
                          <a:spcPts val="0"/>
                        </a:spcAft>
                      </a:pPr>
                      <a:r>
                        <a:rPr lang="en-US" altLang="zh-CN" sz="1200" b="1" kern="100" dirty="0" smtClean="0">
                          <a:latin typeface="Times New Roman" panose="02020603050405020304"/>
                          <a:ea typeface="宋体" panose="02010600030101010101" pitchFamily="2" charset="-122"/>
                          <a:cs typeface="Times New Roman" panose="02020603050405020304"/>
                        </a:rPr>
                        <a:t>            </a:t>
                      </a:r>
                      <a:r>
                        <a:rPr lang="zh-CN" sz="1200" b="1" kern="100" dirty="0" smtClean="0">
                          <a:latin typeface="Times New Roman" panose="02020603050405020304"/>
                          <a:ea typeface="宋体" panose="02010600030101010101" pitchFamily="2" charset="-122"/>
                          <a:cs typeface="Times New Roman" panose="02020603050405020304"/>
                        </a:rPr>
                        <a:t>成</a:t>
                      </a:r>
                      <a:r>
                        <a:rPr lang="en-US" sz="1200" b="1" kern="100" dirty="0" smtClean="0">
                          <a:latin typeface="Times New Roman" panose="02020603050405020304"/>
                          <a:ea typeface="宋体" panose="02010600030101010101" pitchFamily="2" charset="-122"/>
                          <a:cs typeface="Times New Roman" panose="02020603050405020304"/>
                        </a:rPr>
                        <a:t>  </a:t>
                      </a:r>
                      <a:r>
                        <a:rPr lang="zh-CN" sz="1200" b="1" kern="100" dirty="0">
                          <a:latin typeface="Times New Roman" panose="02020603050405020304"/>
                          <a:ea typeface="宋体" panose="02010600030101010101" pitchFamily="2" charset="-122"/>
                          <a:cs typeface="Times New Roman" panose="02020603050405020304"/>
                        </a:rPr>
                        <a:t>员：……</a:t>
                      </a:r>
                      <a:endParaRPr lang="zh-CN" sz="1200" b="1" kern="100" dirty="0">
                        <a:latin typeface="Times New Roman" panose="02020603050405020304"/>
                        <a:ea typeface="宋体" panose="02010600030101010101" pitchFamily="2" charset="-122"/>
                        <a:cs typeface="Times New Roman" panose="02020603050405020304"/>
                      </a:endParaRPr>
                    </a:p>
                  </a:txBody>
                  <a:tcPr marL="48413" marR="48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marL="0" indent="0" algn="l" defTabSz="914400" rtl="0" eaLnBrk="1" latinLnBrk="0" hangingPunct="1">
                        <a:lnSpc>
                          <a:spcPct val="150000"/>
                        </a:lnSpc>
                        <a:spcAft>
                          <a:spcPts val="0"/>
                        </a:spcAft>
                      </a:pPr>
                      <a:r>
                        <a:rPr lang="en-US"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8">
                <a:tc rowSpan="2">
                  <a:txBody>
                    <a:bodyPr/>
                    <a:lstStyle/>
                    <a:p>
                      <a:pPr marL="229870" indent="-228600" algn="just">
                        <a:lnSpc>
                          <a:spcPts val="1400"/>
                        </a:lnSpc>
                        <a:spcAft>
                          <a:spcPts val="0"/>
                        </a:spcAft>
                      </a:pPr>
                      <a:r>
                        <a:rPr lang="zh-CN" sz="1200" b="1" kern="100" dirty="0">
                          <a:solidFill>
                            <a:schemeClr val="tx1"/>
                          </a:solidFill>
                          <a:latin typeface="Times New Roman" panose="02020603050405020304"/>
                          <a:ea typeface="宋体" panose="02010600030101010101" pitchFamily="2" charset="-122"/>
                          <a:cs typeface="Times New Roman" panose="02020603050405020304"/>
                        </a:rPr>
                        <a:t>抢险处置组</a:t>
                      </a:r>
                      <a:endParaRPr lang="zh-CN" sz="1200" b="1" kern="100" dirty="0">
                        <a:solidFill>
                          <a:schemeClr val="tx1"/>
                        </a:solidFill>
                        <a:latin typeface="Times New Roman" panose="02020603050405020304"/>
                        <a:ea typeface="宋体" panose="02010600030101010101" pitchFamily="2" charset="-122"/>
                        <a:cs typeface="Times New Roman" panose="02020603050405020304"/>
                      </a:endParaRPr>
                    </a:p>
                    <a:p>
                      <a:pPr algn="just">
                        <a:lnSpc>
                          <a:spcPts val="1400"/>
                        </a:lnSpc>
                        <a:spcAft>
                          <a:spcPts val="0"/>
                        </a:spcAft>
                      </a:pPr>
                      <a:r>
                        <a:rPr lang="zh-CN" sz="1200" b="1" kern="100" dirty="0">
                          <a:solidFill>
                            <a:schemeClr val="tx1"/>
                          </a:solidFill>
                          <a:latin typeface="Times New Roman" panose="02020603050405020304"/>
                          <a:ea typeface="宋体" panose="02010600030101010101" pitchFamily="2" charset="-122"/>
                          <a:cs typeface="Times New Roman" panose="02020603050405020304"/>
                        </a:rPr>
                        <a:t>负责人：</a:t>
                      </a:r>
                      <a:r>
                        <a:rPr lang="en-US" sz="1200" b="1" kern="100" dirty="0">
                          <a:solidFill>
                            <a:schemeClr val="tx1"/>
                          </a:solidFill>
                          <a:latin typeface="Times New Roman" panose="02020603050405020304"/>
                          <a:ea typeface="宋体" panose="02010600030101010101" pitchFamily="2" charset="-122"/>
                          <a:cs typeface="Times New Roman" panose="02020603050405020304"/>
                        </a:rPr>
                        <a:t>XX</a:t>
                      </a:r>
                      <a:endParaRPr lang="zh-CN" sz="1200" b="1" kern="100" dirty="0">
                        <a:solidFill>
                          <a:schemeClr val="tx1"/>
                        </a:solidFill>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just">
                        <a:lnSpc>
                          <a:spcPts val="1400"/>
                        </a:lnSpc>
                        <a:spcAft>
                          <a:spcPts val="0"/>
                        </a:spcAft>
                      </a:pPr>
                      <a:r>
                        <a:rPr lang="zh-CN" sz="1200" b="1" kern="100" dirty="0">
                          <a:latin typeface="Times New Roman" panose="02020603050405020304"/>
                          <a:ea typeface="宋体" panose="02010600030101010101" pitchFamily="2" charset="-122"/>
                          <a:cs typeface="Times New Roman" panose="02020603050405020304"/>
                        </a:rPr>
                        <a:t>抢险小</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sz="1200" b="1" kern="100" dirty="0" smtClean="0">
                          <a:latin typeface="Times New Roman" panose="02020603050405020304"/>
                          <a:ea typeface="宋体" panose="02010600030101010101" pitchFamily="2" charset="-122"/>
                          <a:cs typeface="Times New Roman" panose="02020603050405020304"/>
                        </a:rPr>
                        <a:t>负</a:t>
                      </a:r>
                      <a:r>
                        <a:rPr lang="zh-CN" sz="1200" b="1" kern="100" dirty="0">
                          <a:latin typeface="Times New Roman" panose="02020603050405020304"/>
                          <a:ea typeface="宋体" panose="02010600030101010101" pitchFamily="2" charset="-122"/>
                          <a:cs typeface="Times New Roman" panose="02020603050405020304"/>
                        </a:rPr>
                        <a:t>责人：</a:t>
                      </a:r>
                      <a:r>
                        <a:rPr lang="en-US" sz="1200" b="1" kern="100" dirty="0">
                          <a:latin typeface="Times New Roman" panose="02020603050405020304"/>
                          <a:ea typeface="宋体" panose="02010600030101010101" pitchFamily="2" charset="-122"/>
                          <a:cs typeface="Times New Roman" panose="02020603050405020304"/>
                        </a:rPr>
                        <a:t> </a:t>
                      </a:r>
                      <a:r>
                        <a:rPr lang="en-US" sz="1200" b="1" kern="100" dirty="0" smtClean="0">
                          <a:latin typeface="Times New Roman" panose="02020603050405020304"/>
                          <a:ea typeface="宋体" panose="02010600030101010101" pitchFamily="2" charset="-122"/>
                          <a:cs typeface="Times New Roman" panose="02020603050405020304"/>
                        </a:rPr>
                        <a:t>XX</a:t>
                      </a:r>
                      <a:r>
                        <a:rPr lang="en-US" sz="1200" b="1" kern="100" baseline="0" dirty="0" smtClean="0">
                          <a:latin typeface="Times New Roman" panose="02020603050405020304"/>
                          <a:ea typeface="宋体" panose="02010600030101010101" pitchFamily="2" charset="-122"/>
                          <a:cs typeface="Times New Roman" panose="02020603050405020304"/>
                        </a:rPr>
                        <a:t>       </a:t>
                      </a:r>
                      <a:r>
                        <a:rPr lang="zh-CN" sz="1200" b="1" kern="100" dirty="0" smtClean="0">
                          <a:latin typeface="Times New Roman" panose="02020603050405020304"/>
                          <a:ea typeface="宋体" panose="02010600030101010101" pitchFamily="2" charset="-122"/>
                          <a:cs typeface="Times New Roman" panose="02020603050405020304"/>
                        </a:rPr>
                        <a:t>成</a:t>
                      </a:r>
                      <a:r>
                        <a:rPr lang="zh-CN" sz="1200" b="1" kern="100" dirty="0">
                          <a:latin typeface="Times New Roman" panose="02020603050405020304"/>
                          <a:ea typeface="宋体" panose="02010600030101010101" pitchFamily="2" charset="-122"/>
                          <a:cs typeface="Times New Roman" panose="02020603050405020304"/>
                        </a:rPr>
                        <a:t>员：……</a:t>
                      </a:r>
                      <a:endParaRPr lang="zh-CN" sz="1200" b="1"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Aft>
                          <a:spcPts val="0"/>
                        </a:spcAft>
                      </a:pPr>
                      <a:r>
                        <a:rPr lang="en-US"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8">
                <a:tc vMerge="1">
                  <a:tcPr/>
                </a:tc>
                <a:tc>
                  <a:txBody>
                    <a:bodyPr/>
                    <a:lstStyle/>
                    <a:p>
                      <a:pPr indent="229235" algn="just">
                        <a:lnSpc>
                          <a:spcPts val="1400"/>
                        </a:lnSpc>
                        <a:spcAft>
                          <a:spcPts val="0"/>
                        </a:spcAft>
                      </a:pPr>
                      <a:r>
                        <a:rPr lang="zh-CN" sz="1200" b="1" kern="100" dirty="0">
                          <a:latin typeface="Times New Roman" panose="02020603050405020304"/>
                          <a:ea typeface="宋体" panose="02010600030101010101" pitchFamily="2" charset="-122"/>
                          <a:cs typeface="Times New Roman" panose="02020603050405020304"/>
                        </a:rPr>
                        <a:t>设备小</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altLang="zh-CN" sz="1200" b="1" kern="100" dirty="0" smtClean="0">
                          <a:latin typeface="Times New Roman" panose="02020603050405020304"/>
                          <a:ea typeface="宋体" panose="02010600030101010101" pitchFamily="2" charset="-122"/>
                          <a:cs typeface="Times New Roman" panose="02020603050405020304"/>
                        </a:rPr>
                        <a:t>负责人：</a:t>
                      </a:r>
                      <a:r>
                        <a:rPr lang="en-US" altLang="zh-CN" sz="1200" b="1" kern="100" dirty="0" smtClean="0">
                          <a:latin typeface="Times New Roman" panose="02020603050405020304"/>
                          <a:ea typeface="宋体" panose="02010600030101010101" pitchFamily="2" charset="-122"/>
                          <a:cs typeface="Times New Roman" panose="02020603050405020304"/>
                        </a:rPr>
                        <a:t> XX</a:t>
                      </a:r>
                      <a:r>
                        <a:rPr lang="en-US" altLang="zh-CN" sz="1200" b="1" kern="100" baseline="0" dirty="0" smtClean="0">
                          <a:latin typeface="Times New Roman" panose="02020603050405020304"/>
                          <a:ea typeface="宋体" panose="02010600030101010101" pitchFamily="2" charset="-122"/>
                          <a:cs typeface="Times New Roman" panose="02020603050405020304"/>
                        </a:rPr>
                        <a:t>       </a:t>
                      </a:r>
                      <a:r>
                        <a:rPr lang="zh-CN" altLang="zh-CN" sz="1200" b="1" kern="100" dirty="0" smtClean="0">
                          <a:latin typeface="Times New Roman" panose="02020603050405020304"/>
                          <a:ea typeface="宋体" panose="02010600030101010101" pitchFamily="2" charset="-122"/>
                          <a:cs typeface="Times New Roman" panose="02020603050405020304"/>
                        </a:rPr>
                        <a:t>成员：……</a:t>
                      </a:r>
                      <a:endParaRPr lang="zh-CN" altLang="zh-CN" sz="1200" b="1" kern="100" dirty="0" smtClean="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Aft>
                          <a:spcPts val="0"/>
                        </a:spcAft>
                      </a:pPr>
                      <a:r>
                        <a:rPr lang="en-US"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93">
                <a:tc rowSpan="4">
                  <a:txBody>
                    <a:bodyPr/>
                    <a:lstStyle/>
                    <a:p>
                      <a:pPr algn="just">
                        <a:lnSpc>
                          <a:spcPts val="1400"/>
                        </a:lnSpc>
                        <a:spcAft>
                          <a:spcPts val="0"/>
                        </a:spcAft>
                      </a:pPr>
                      <a:r>
                        <a:rPr lang="zh-CN" sz="1200" b="1" kern="100" dirty="0">
                          <a:solidFill>
                            <a:schemeClr val="tx1"/>
                          </a:solidFill>
                          <a:latin typeface="Times New Roman" panose="02020603050405020304"/>
                          <a:ea typeface="宋体" panose="02010600030101010101" pitchFamily="2" charset="-122"/>
                          <a:cs typeface="Times New Roman" panose="02020603050405020304"/>
                        </a:rPr>
                        <a:t>救援保障组</a:t>
                      </a:r>
                      <a:endParaRPr lang="zh-CN" sz="1200" b="1" kern="100" dirty="0">
                        <a:solidFill>
                          <a:schemeClr val="tx1"/>
                        </a:solidFill>
                        <a:latin typeface="Times New Roman" panose="02020603050405020304"/>
                        <a:ea typeface="宋体" panose="02010600030101010101" pitchFamily="2" charset="-122"/>
                        <a:cs typeface="Times New Roman" panose="02020603050405020304"/>
                      </a:endParaRPr>
                    </a:p>
                    <a:p>
                      <a:pPr algn="just">
                        <a:lnSpc>
                          <a:spcPts val="1400"/>
                        </a:lnSpc>
                        <a:spcAft>
                          <a:spcPts val="0"/>
                        </a:spcAft>
                      </a:pPr>
                      <a:r>
                        <a:rPr lang="zh-CN" sz="1200" b="1" kern="100" dirty="0">
                          <a:solidFill>
                            <a:schemeClr val="tx1"/>
                          </a:solidFill>
                          <a:latin typeface="Times New Roman" panose="02020603050405020304"/>
                          <a:ea typeface="宋体" panose="02010600030101010101" pitchFamily="2" charset="-122"/>
                          <a:cs typeface="Times New Roman" panose="02020603050405020304"/>
                        </a:rPr>
                        <a:t>负责人：</a:t>
                      </a:r>
                      <a:r>
                        <a:rPr lang="en-US" sz="1200" b="1" kern="100" dirty="0">
                          <a:solidFill>
                            <a:schemeClr val="tx1"/>
                          </a:solidFill>
                          <a:latin typeface="Times New Roman" panose="02020603050405020304"/>
                          <a:ea typeface="宋体" panose="02010600030101010101" pitchFamily="2" charset="-122"/>
                          <a:cs typeface="Times New Roman" panose="02020603050405020304"/>
                        </a:rPr>
                        <a:t>XX</a:t>
                      </a:r>
                      <a:endParaRPr lang="zh-CN" sz="1200" b="1" kern="100" dirty="0">
                        <a:solidFill>
                          <a:schemeClr val="tx1"/>
                        </a:solidFill>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just">
                        <a:lnSpc>
                          <a:spcPts val="1200"/>
                        </a:lnSpc>
                        <a:spcAft>
                          <a:spcPts val="0"/>
                        </a:spcAft>
                      </a:pPr>
                      <a:r>
                        <a:rPr lang="zh-CN" sz="1200" b="1" kern="100" dirty="0">
                          <a:latin typeface="Times New Roman" panose="02020603050405020304"/>
                          <a:ea typeface="宋体" panose="02010600030101010101" pitchFamily="2" charset="-122"/>
                          <a:cs typeface="Times New Roman" panose="02020603050405020304"/>
                        </a:rPr>
                        <a:t>警戒巡查小</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altLang="zh-CN" sz="1200" b="1" kern="100" dirty="0" smtClean="0">
                          <a:latin typeface="Times New Roman" panose="02020603050405020304"/>
                          <a:ea typeface="宋体" panose="02010600030101010101" pitchFamily="2" charset="-122"/>
                          <a:cs typeface="Times New Roman" panose="02020603050405020304"/>
                        </a:rPr>
                        <a:t>负责人：</a:t>
                      </a:r>
                      <a:r>
                        <a:rPr lang="en-US" altLang="zh-CN" sz="1200" b="1" kern="100" dirty="0" smtClean="0">
                          <a:latin typeface="Times New Roman" panose="02020603050405020304"/>
                          <a:ea typeface="宋体" panose="02010600030101010101" pitchFamily="2" charset="-122"/>
                          <a:cs typeface="Times New Roman" panose="02020603050405020304"/>
                        </a:rPr>
                        <a:t> XX</a:t>
                      </a:r>
                      <a:r>
                        <a:rPr lang="en-US" altLang="zh-CN" sz="1200" b="1" kern="100" baseline="0" dirty="0" smtClean="0">
                          <a:latin typeface="Times New Roman" panose="02020603050405020304"/>
                          <a:ea typeface="宋体" panose="02010600030101010101" pitchFamily="2" charset="-122"/>
                          <a:cs typeface="Times New Roman" panose="02020603050405020304"/>
                        </a:rPr>
                        <a:t>       </a:t>
                      </a:r>
                      <a:r>
                        <a:rPr lang="zh-CN" altLang="zh-CN" sz="1200" b="1" kern="100" dirty="0" smtClean="0">
                          <a:latin typeface="Times New Roman" panose="02020603050405020304"/>
                          <a:ea typeface="宋体" panose="02010600030101010101" pitchFamily="2" charset="-122"/>
                          <a:cs typeface="Times New Roman" panose="02020603050405020304"/>
                        </a:rPr>
                        <a:t>成员：……</a:t>
                      </a:r>
                      <a:endParaRPr lang="zh-CN" altLang="zh-CN" sz="1200" b="1"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Aft>
                          <a:spcPts val="0"/>
                        </a:spcAft>
                      </a:pPr>
                      <a:r>
                        <a:rPr lang="en-US"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73">
                <a:tc vMerge="1">
                  <a:tcPr/>
                </a:tc>
                <a:tc>
                  <a:txBody>
                    <a:bodyPr/>
                    <a:lstStyle/>
                    <a:p>
                      <a:pPr indent="229235" algn="just">
                        <a:lnSpc>
                          <a:spcPts val="1200"/>
                        </a:lnSpc>
                        <a:spcAft>
                          <a:spcPts val="0"/>
                        </a:spcAft>
                      </a:pPr>
                      <a:r>
                        <a:rPr lang="zh-CN" sz="1200" b="1" kern="100" dirty="0">
                          <a:latin typeface="Times New Roman" panose="02020603050405020304"/>
                          <a:ea typeface="宋体" panose="02010600030101010101" pitchFamily="2" charset="-122"/>
                          <a:cs typeface="Times New Roman" panose="02020603050405020304"/>
                        </a:rPr>
                        <a:t>救护供应小</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altLang="zh-CN" sz="1200" b="1" kern="100" dirty="0" smtClean="0">
                          <a:latin typeface="Times New Roman" panose="02020603050405020304"/>
                          <a:ea typeface="宋体" panose="02010600030101010101" pitchFamily="2" charset="-122"/>
                          <a:cs typeface="Times New Roman" panose="02020603050405020304"/>
                        </a:rPr>
                        <a:t>负责人：</a:t>
                      </a:r>
                      <a:r>
                        <a:rPr lang="en-US" altLang="zh-CN" sz="1200" b="1" kern="100" dirty="0" smtClean="0">
                          <a:latin typeface="Times New Roman" panose="02020603050405020304"/>
                          <a:ea typeface="宋体" panose="02010600030101010101" pitchFamily="2" charset="-122"/>
                          <a:cs typeface="Times New Roman" panose="02020603050405020304"/>
                        </a:rPr>
                        <a:t> XX</a:t>
                      </a:r>
                      <a:r>
                        <a:rPr lang="en-US" altLang="zh-CN" sz="1200" b="1" kern="100" baseline="0" dirty="0" smtClean="0">
                          <a:latin typeface="Times New Roman" panose="02020603050405020304"/>
                          <a:ea typeface="宋体" panose="02010600030101010101" pitchFamily="2" charset="-122"/>
                          <a:cs typeface="Times New Roman" panose="02020603050405020304"/>
                        </a:rPr>
                        <a:t>       </a:t>
                      </a:r>
                      <a:r>
                        <a:rPr lang="zh-CN" altLang="zh-CN" sz="1200" b="1" kern="100" dirty="0" smtClean="0">
                          <a:latin typeface="Times New Roman" panose="02020603050405020304"/>
                          <a:ea typeface="宋体" panose="02010600030101010101" pitchFamily="2" charset="-122"/>
                          <a:cs typeface="Times New Roman" panose="02020603050405020304"/>
                        </a:rPr>
                        <a:t>成员：……</a:t>
                      </a:r>
                      <a:endParaRPr lang="zh-CN" altLang="zh-CN" sz="1200" b="1"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Aft>
                          <a:spcPts val="0"/>
                        </a:spcAft>
                      </a:pPr>
                      <a:r>
                        <a:rPr lang="en-US"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40">
                <a:tc vMerge="1">
                  <a:tcPr/>
                </a:tc>
                <a:tc>
                  <a:txBody>
                    <a:bodyPr/>
                    <a:lstStyle/>
                    <a:p>
                      <a:pPr indent="229235" algn="just">
                        <a:lnSpc>
                          <a:spcPts val="1200"/>
                        </a:lnSpc>
                        <a:spcAft>
                          <a:spcPts val="0"/>
                        </a:spcAft>
                      </a:pPr>
                      <a:r>
                        <a:rPr lang="zh-CN" sz="1200" b="1" kern="100" dirty="0">
                          <a:latin typeface="Times New Roman" panose="02020603050405020304"/>
                          <a:ea typeface="宋体" panose="02010600030101010101" pitchFamily="2" charset="-122"/>
                          <a:cs typeface="Times New Roman" panose="02020603050405020304"/>
                        </a:rPr>
                        <a:t>疏散小</a:t>
                      </a:r>
                      <a:r>
                        <a:rPr lang="zh-CN" sz="1200" b="1" kern="100" dirty="0" smtClean="0">
                          <a:latin typeface="Times New Roman" panose="02020603050405020304"/>
                          <a:ea typeface="宋体" panose="02010600030101010101" pitchFamily="2" charset="-122"/>
                          <a:cs typeface="Times New Roman" panose="02020603050405020304"/>
                        </a:rPr>
                        <a:t>组</a:t>
                      </a:r>
                      <a:r>
                        <a:rPr lang="zh-CN" altLang="en-US" sz="1200" b="1" kern="100" dirty="0" smtClean="0">
                          <a:latin typeface="Times New Roman" panose="02020603050405020304"/>
                          <a:ea typeface="宋体" panose="02010600030101010101" pitchFamily="2" charset="-122"/>
                          <a:cs typeface="Times New Roman" panose="02020603050405020304"/>
                        </a:rPr>
                        <a:t>：</a:t>
                      </a:r>
                      <a:r>
                        <a:rPr lang="zh-CN" altLang="zh-CN" sz="1200" b="1" kern="100" dirty="0" smtClean="0">
                          <a:latin typeface="Times New Roman" panose="02020603050405020304"/>
                          <a:ea typeface="宋体" panose="02010600030101010101" pitchFamily="2" charset="-122"/>
                          <a:cs typeface="Times New Roman" panose="02020603050405020304"/>
                        </a:rPr>
                        <a:t>负责人：</a:t>
                      </a:r>
                      <a:r>
                        <a:rPr lang="en-US" altLang="zh-CN" sz="1200" b="1" kern="100" dirty="0" smtClean="0">
                          <a:latin typeface="Times New Roman" panose="02020603050405020304"/>
                          <a:ea typeface="宋体" panose="02010600030101010101" pitchFamily="2" charset="-122"/>
                          <a:cs typeface="Times New Roman" panose="02020603050405020304"/>
                        </a:rPr>
                        <a:t> XX</a:t>
                      </a:r>
                      <a:r>
                        <a:rPr lang="en-US" altLang="zh-CN" sz="1200" b="1" kern="100" baseline="0" dirty="0" smtClean="0">
                          <a:latin typeface="Times New Roman" panose="02020603050405020304"/>
                          <a:ea typeface="宋体" panose="02010600030101010101" pitchFamily="2" charset="-122"/>
                          <a:cs typeface="Times New Roman" panose="02020603050405020304"/>
                        </a:rPr>
                        <a:t>       </a:t>
                      </a:r>
                      <a:r>
                        <a:rPr lang="zh-CN" altLang="zh-CN" sz="1200" b="1" kern="100" dirty="0" smtClean="0">
                          <a:latin typeface="Times New Roman" panose="02020603050405020304"/>
                          <a:ea typeface="宋体" panose="02010600030101010101" pitchFamily="2" charset="-122"/>
                          <a:cs typeface="Times New Roman" panose="02020603050405020304"/>
                        </a:rPr>
                        <a:t>成员：……</a:t>
                      </a:r>
                      <a:endParaRPr lang="zh-CN" altLang="zh-CN" sz="1200" b="1" kern="100" dirty="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Aft>
                          <a:spcPts val="0"/>
                        </a:spcAft>
                      </a:pPr>
                      <a:r>
                        <a:rPr lang="en-US"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12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2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22">
                <a:tc vMerge="1">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800" b="1" kern="0" dirty="0" smtClean="0">
                          <a:latin typeface="Times New Roman" panose="02020603050405020304"/>
                          <a:ea typeface="宋体" panose="02010600030101010101" pitchFamily="2" charset="-122"/>
                          <a:cs typeface="宋体" panose="02010600030101010101" pitchFamily="2" charset="-122"/>
                        </a:rPr>
                        <a:t> </a:t>
                      </a:r>
                      <a:r>
                        <a:rPr lang="zh-CN" altLang="zh-CN" sz="1800" b="1" kern="100" dirty="0" smtClean="0">
                          <a:latin typeface="Times New Roman" panose="02020603050405020304"/>
                          <a:ea typeface="宋体" panose="02010600030101010101" pitchFamily="2" charset="-122"/>
                          <a:cs typeface="Times New Roman" panose="02020603050405020304"/>
                        </a:rPr>
                        <a:t>……</a:t>
                      </a:r>
                      <a:endParaRPr lang="zh-CN" altLang="zh-CN" sz="1800" b="1" kern="100" dirty="0" smtClean="0">
                        <a:latin typeface="Times New Roman" panose="02020603050405020304"/>
                        <a:ea typeface="宋体" panose="02010600030101010101" pitchFamily="2" charset="-122"/>
                        <a:cs typeface="Times New Roman" panose="02020603050405020304"/>
                      </a:endParaRPr>
                    </a:p>
                  </a:txBody>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48413" marR="48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Group 75"/>
          <p:cNvGrpSpPr/>
          <p:nvPr/>
        </p:nvGrpSpPr>
        <p:grpSpPr>
          <a:xfrm>
            <a:off x="6586538" y="4633913"/>
            <a:ext cx="1603375" cy="452437"/>
            <a:chOff x="1293" y="1878"/>
            <a:chExt cx="3189" cy="552"/>
          </a:xfrm>
        </p:grpSpPr>
        <p:cxnSp>
          <p:nvCxnSpPr>
            <p:cNvPr id="25653" name="AutoShape 76"/>
            <p:cNvCxnSpPr/>
            <p:nvPr/>
          </p:nvCxnSpPr>
          <p:spPr>
            <a:xfrm flipH="1">
              <a:off x="1293" y="2195"/>
              <a:ext cx="3" cy="235"/>
            </a:xfrm>
            <a:prstGeom prst="straightConnector1">
              <a:avLst/>
            </a:prstGeom>
            <a:ln w="19050" cap="flat" cmpd="sng">
              <a:solidFill>
                <a:schemeClr val="tx1"/>
              </a:solidFill>
              <a:prstDash val="solid"/>
              <a:headEnd type="none" w="med" len="med"/>
              <a:tailEnd type="none" w="med" len="med"/>
            </a:ln>
          </p:spPr>
        </p:cxnSp>
        <p:cxnSp>
          <p:nvCxnSpPr>
            <p:cNvPr id="25654" name="AutoShape 77"/>
            <p:cNvCxnSpPr/>
            <p:nvPr/>
          </p:nvCxnSpPr>
          <p:spPr>
            <a:xfrm>
              <a:off x="2880" y="1878"/>
              <a:ext cx="0" cy="336"/>
            </a:xfrm>
            <a:prstGeom prst="straightConnector1">
              <a:avLst/>
            </a:prstGeom>
            <a:ln w="19050" cap="flat" cmpd="sng">
              <a:solidFill>
                <a:schemeClr val="tx1"/>
              </a:solidFill>
              <a:prstDash val="solid"/>
              <a:headEnd type="none" w="med" len="med"/>
              <a:tailEnd type="none" w="med" len="med"/>
            </a:ln>
          </p:spPr>
        </p:cxnSp>
        <p:cxnSp>
          <p:nvCxnSpPr>
            <p:cNvPr id="25655" name="AutoShape 78"/>
            <p:cNvCxnSpPr/>
            <p:nvPr/>
          </p:nvCxnSpPr>
          <p:spPr>
            <a:xfrm rot="5400000" flipH="1" flipV="1">
              <a:off x="2893" y="609"/>
              <a:ext cx="0" cy="3178"/>
            </a:xfrm>
            <a:prstGeom prst="bentConnector3">
              <a:avLst>
                <a:gd name="adj1" fmla="val 2147482626"/>
              </a:avLst>
            </a:prstGeom>
            <a:ln w="19050" cap="flat" cmpd="sng">
              <a:solidFill>
                <a:schemeClr val="tx1"/>
              </a:solidFill>
              <a:prstDash val="solid"/>
              <a:miter/>
              <a:headEnd type="none" w="med" len="med"/>
              <a:tailEnd type="none" w="med" len="med"/>
            </a:ln>
          </p:spPr>
        </p:cxnSp>
        <p:cxnSp>
          <p:nvCxnSpPr>
            <p:cNvPr id="25656" name="AutoShape 76"/>
            <p:cNvCxnSpPr/>
            <p:nvPr/>
          </p:nvCxnSpPr>
          <p:spPr>
            <a:xfrm flipH="1">
              <a:off x="4472" y="2181"/>
              <a:ext cx="3" cy="235"/>
            </a:xfrm>
            <a:prstGeom prst="straightConnector1">
              <a:avLst/>
            </a:prstGeom>
            <a:ln w="19050" cap="flat" cmpd="sng">
              <a:solidFill>
                <a:schemeClr val="tx1"/>
              </a:solidFill>
              <a:prstDash val="solid"/>
              <a:headEnd type="none" w="med" len="med"/>
              <a:tailEnd type="none" w="med" len="med"/>
            </a:ln>
          </p:spPr>
        </p:cxnSp>
      </p:grpSp>
      <p:grpSp>
        <p:nvGrpSpPr>
          <p:cNvPr id="25603" name="Group 75"/>
          <p:cNvGrpSpPr/>
          <p:nvPr/>
        </p:nvGrpSpPr>
        <p:grpSpPr>
          <a:xfrm>
            <a:off x="4013200" y="4622800"/>
            <a:ext cx="1603375" cy="450850"/>
            <a:chOff x="1293" y="1878"/>
            <a:chExt cx="3189" cy="552"/>
          </a:xfrm>
        </p:grpSpPr>
        <p:cxnSp>
          <p:nvCxnSpPr>
            <p:cNvPr id="25649" name="AutoShape 76"/>
            <p:cNvCxnSpPr/>
            <p:nvPr/>
          </p:nvCxnSpPr>
          <p:spPr>
            <a:xfrm flipH="1">
              <a:off x="1293" y="2195"/>
              <a:ext cx="3" cy="235"/>
            </a:xfrm>
            <a:prstGeom prst="straightConnector1">
              <a:avLst/>
            </a:prstGeom>
            <a:ln w="19050" cap="flat" cmpd="sng">
              <a:solidFill>
                <a:schemeClr val="tx1"/>
              </a:solidFill>
              <a:prstDash val="solid"/>
              <a:headEnd type="none" w="med" len="med"/>
              <a:tailEnd type="none" w="med" len="med"/>
            </a:ln>
          </p:spPr>
        </p:cxnSp>
        <p:cxnSp>
          <p:nvCxnSpPr>
            <p:cNvPr id="25650" name="AutoShape 77"/>
            <p:cNvCxnSpPr/>
            <p:nvPr/>
          </p:nvCxnSpPr>
          <p:spPr>
            <a:xfrm>
              <a:off x="2880" y="1878"/>
              <a:ext cx="0" cy="336"/>
            </a:xfrm>
            <a:prstGeom prst="straightConnector1">
              <a:avLst/>
            </a:prstGeom>
            <a:ln w="19050" cap="flat" cmpd="sng">
              <a:solidFill>
                <a:schemeClr val="tx1"/>
              </a:solidFill>
              <a:prstDash val="solid"/>
              <a:headEnd type="none" w="med" len="med"/>
              <a:tailEnd type="none" w="med" len="med"/>
            </a:ln>
          </p:spPr>
        </p:cxnSp>
        <p:cxnSp>
          <p:nvCxnSpPr>
            <p:cNvPr id="25651" name="AutoShape 78"/>
            <p:cNvCxnSpPr/>
            <p:nvPr/>
          </p:nvCxnSpPr>
          <p:spPr>
            <a:xfrm rot="5400000" flipH="1" flipV="1">
              <a:off x="2893" y="609"/>
              <a:ext cx="0" cy="3178"/>
            </a:xfrm>
            <a:prstGeom prst="bentConnector3">
              <a:avLst>
                <a:gd name="adj1" fmla="val 2147482626"/>
              </a:avLst>
            </a:prstGeom>
            <a:ln w="19050" cap="flat" cmpd="sng">
              <a:solidFill>
                <a:schemeClr val="tx1"/>
              </a:solidFill>
              <a:prstDash val="solid"/>
              <a:miter/>
              <a:headEnd type="none" w="med" len="med"/>
              <a:tailEnd type="none" w="med" len="med"/>
            </a:ln>
          </p:spPr>
        </p:cxnSp>
        <p:cxnSp>
          <p:nvCxnSpPr>
            <p:cNvPr id="25652" name="AutoShape 76"/>
            <p:cNvCxnSpPr/>
            <p:nvPr/>
          </p:nvCxnSpPr>
          <p:spPr>
            <a:xfrm flipH="1">
              <a:off x="4472" y="2181"/>
              <a:ext cx="3" cy="235"/>
            </a:xfrm>
            <a:prstGeom prst="straightConnector1">
              <a:avLst/>
            </a:prstGeom>
            <a:ln w="19050" cap="flat" cmpd="sng">
              <a:solidFill>
                <a:schemeClr val="tx1"/>
              </a:solidFill>
              <a:prstDash val="solid"/>
              <a:headEnd type="none" w="med" len="med"/>
              <a:tailEnd type="none" w="med" len="med"/>
            </a:ln>
          </p:spPr>
        </p:cxnSp>
      </p:grpSp>
      <p:grpSp>
        <p:nvGrpSpPr>
          <p:cNvPr id="25604" name="Group 75"/>
          <p:cNvGrpSpPr/>
          <p:nvPr/>
        </p:nvGrpSpPr>
        <p:grpSpPr>
          <a:xfrm>
            <a:off x="1535113" y="4616450"/>
            <a:ext cx="1603375" cy="452438"/>
            <a:chOff x="1293" y="1878"/>
            <a:chExt cx="3189" cy="552"/>
          </a:xfrm>
        </p:grpSpPr>
        <p:cxnSp>
          <p:nvCxnSpPr>
            <p:cNvPr id="25645" name="AutoShape 76"/>
            <p:cNvCxnSpPr/>
            <p:nvPr/>
          </p:nvCxnSpPr>
          <p:spPr>
            <a:xfrm flipH="1">
              <a:off x="1293" y="2195"/>
              <a:ext cx="3" cy="235"/>
            </a:xfrm>
            <a:prstGeom prst="straightConnector1">
              <a:avLst/>
            </a:prstGeom>
            <a:ln w="19050" cap="flat" cmpd="sng">
              <a:solidFill>
                <a:schemeClr val="tx1"/>
              </a:solidFill>
              <a:prstDash val="solid"/>
              <a:headEnd type="none" w="med" len="med"/>
              <a:tailEnd type="none" w="med" len="med"/>
            </a:ln>
          </p:spPr>
        </p:cxnSp>
        <p:cxnSp>
          <p:nvCxnSpPr>
            <p:cNvPr id="25646" name="AutoShape 77"/>
            <p:cNvCxnSpPr/>
            <p:nvPr/>
          </p:nvCxnSpPr>
          <p:spPr>
            <a:xfrm>
              <a:off x="2880" y="1878"/>
              <a:ext cx="0" cy="336"/>
            </a:xfrm>
            <a:prstGeom prst="straightConnector1">
              <a:avLst/>
            </a:prstGeom>
            <a:ln w="19050" cap="flat" cmpd="sng">
              <a:solidFill>
                <a:schemeClr val="tx1"/>
              </a:solidFill>
              <a:prstDash val="solid"/>
              <a:headEnd type="none" w="med" len="med"/>
              <a:tailEnd type="none" w="med" len="med"/>
            </a:ln>
          </p:spPr>
        </p:cxnSp>
        <p:cxnSp>
          <p:nvCxnSpPr>
            <p:cNvPr id="25647" name="AutoShape 78"/>
            <p:cNvCxnSpPr/>
            <p:nvPr/>
          </p:nvCxnSpPr>
          <p:spPr>
            <a:xfrm rot="5400000" flipH="1" flipV="1">
              <a:off x="2893" y="609"/>
              <a:ext cx="0" cy="3178"/>
            </a:xfrm>
            <a:prstGeom prst="bentConnector3">
              <a:avLst>
                <a:gd name="adj1" fmla="val 2147482626"/>
              </a:avLst>
            </a:prstGeom>
            <a:ln w="19050" cap="flat" cmpd="sng">
              <a:solidFill>
                <a:schemeClr val="tx1"/>
              </a:solidFill>
              <a:prstDash val="solid"/>
              <a:miter/>
              <a:headEnd type="none" w="med" len="med"/>
              <a:tailEnd type="none" w="med" len="med"/>
            </a:ln>
          </p:spPr>
        </p:cxnSp>
        <p:cxnSp>
          <p:nvCxnSpPr>
            <p:cNvPr id="25648" name="AutoShape 76"/>
            <p:cNvCxnSpPr/>
            <p:nvPr/>
          </p:nvCxnSpPr>
          <p:spPr>
            <a:xfrm flipH="1">
              <a:off x="4472" y="2181"/>
              <a:ext cx="3" cy="235"/>
            </a:xfrm>
            <a:prstGeom prst="straightConnector1">
              <a:avLst/>
            </a:prstGeom>
            <a:ln w="19050" cap="flat" cmpd="sng">
              <a:solidFill>
                <a:schemeClr val="tx1"/>
              </a:solidFill>
              <a:prstDash val="solid"/>
              <a:headEnd type="none" w="med" len="med"/>
              <a:tailEnd type="none" w="med" len="med"/>
            </a:ln>
          </p:spPr>
        </p:cxnSp>
      </p:grpSp>
      <p:sp>
        <p:nvSpPr>
          <p:cNvPr id="25605"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609" name="内容占位符 20"/>
          <p:cNvSpPr>
            <a:spLocks noGrp="1"/>
          </p:cNvSpPr>
          <p:nvPr>
            <p:ph idx="1"/>
          </p:nvPr>
        </p:nvSpPr>
        <p:spPr>
          <a:xfrm>
            <a:off x="1387475" y="1674813"/>
            <a:ext cx="7339013" cy="1090612"/>
          </a:xfrm>
          <a:ln/>
        </p:spPr>
        <p:txBody>
          <a:bodyPr vert="horz" wrap="square" lIns="91440" tIns="45720" rIns="91440" bIns="45720" anchor="t" anchorCtr="0"/>
          <a:p>
            <a:pPr>
              <a:buNone/>
            </a:pPr>
            <a:r>
              <a:rPr lang="zh-CN" altLang="zh-CN" sz="2400" dirty="0">
                <a:solidFill>
                  <a:schemeClr val="tx2"/>
                </a:solidFill>
                <a:ea typeface="宋体" panose="02010600030101010101" pitchFamily="2" charset="-122"/>
              </a:rPr>
              <a:t>事故应急救援机构设置图</a:t>
            </a:r>
            <a:endParaRPr lang="zh-CN" altLang="zh-CN" sz="20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grpSp>
        <p:nvGrpSpPr>
          <p:cNvPr id="25610" name="Group 75"/>
          <p:cNvGrpSpPr/>
          <p:nvPr/>
        </p:nvGrpSpPr>
        <p:grpSpPr>
          <a:xfrm>
            <a:off x="2297113" y="3244850"/>
            <a:ext cx="5062537" cy="876300"/>
            <a:chOff x="1293" y="1878"/>
            <a:chExt cx="3189" cy="552"/>
          </a:xfrm>
        </p:grpSpPr>
        <p:cxnSp>
          <p:nvCxnSpPr>
            <p:cNvPr id="25640" name="AutoShape 76"/>
            <p:cNvCxnSpPr/>
            <p:nvPr/>
          </p:nvCxnSpPr>
          <p:spPr>
            <a:xfrm flipH="1">
              <a:off x="1293" y="2195"/>
              <a:ext cx="3" cy="235"/>
            </a:xfrm>
            <a:prstGeom prst="straightConnector1">
              <a:avLst/>
            </a:prstGeom>
            <a:ln w="19050" cap="flat" cmpd="sng">
              <a:solidFill>
                <a:schemeClr val="tx1"/>
              </a:solidFill>
              <a:prstDash val="solid"/>
              <a:headEnd type="none" w="med" len="med"/>
              <a:tailEnd type="none" w="med" len="med"/>
            </a:ln>
          </p:spPr>
        </p:cxnSp>
        <p:cxnSp>
          <p:nvCxnSpPr>
            <p:cNvPr id="25641" name="AutoShape 77"/>
            <p:cNvCxnSpPr/>
            <p:nvPr/>
          </p:nvCxnSpPr>
          <p:spPr>
            <a:xfrm>
              <a:off x="2880" y="1878"/>
              <a:ext cx="0" cy="336"/>
            </a:xfrm>
            <a:prstGeom prst="straightConnector1">
              <a:avLst/>
            </a:prstGeom>
            <a:ln w="19050" cap="flat" cmpd="sng">
              <a:solidFill>
                <a:schemeClr val="tx1"/>
              </a:solidFill>
              <a:prstDash val="solid"/>
              <a:headEnd type="none" w="med" len="med"/>
              <a:tailEnd type="none" w="med" len="med"/>
            </a:ln>
          </p:spPr>
        </p:cxnSp>
        <p:cxnSp>
          <p:nvCxnSpPr>
            <p:cNvPr id="25642" name="AutoShape 78"/>
            <p:cNvCxnSpPr>
              <a:stCxn id="25613" idx="0"/>
              <a:endCxn id="25615" idx="0"/>
            </p:cNvCxnSpPr>
            <p:nvPr/>
          </p:nvCxnSpPr>
          <p:spPr>
            <a:xfrm rot="5400000" flipH="1" flipV="1">
              <a:off x="2893" y="609"/>
              <a:ext cx="0" cy="3178"/>
            </a:xfrm>
            <a:prstGeom prst="bentConnector3">
              <a:avLst>
                <a:gd name="adj1" fmla="val 2147482626"/>
              </a:avLst>
            </a:prstGeom>
            <a:ln w="19050" cap="flat" cmpd="sng">
              <a:solidFill>
                <a:schemeClr val="tx1"/>
              </a:solidFill>
              <a:prstDash val="solid"/>
              <a:miter/>
              <a:headEnd type="none" w="med" len="med"/>
              <a:tailEnd type="none" w="med" len="med"/>
            </a:ln>
          </p:spPr>
        </p:cxnSp>
        <p:cxnSp>
          <p:nvCxnSpPr>
            <p:cNvPr id="25643" name="AutoShape 76"/>
            <p:cNvCxnSpPr/>
            <p:nvPr/>
          </p:nvCxnSpPr>
          <p:spPr>
            <a:xfrm flipH="1">
              <a:off x="2879" y="2174"/>
              <a:ext cx="3" cy="235"/>
            </a:xfrm>
            <a:prstGeom prst="straightConnector1">
              <a:avLst/>
            </a:prstGeom>
            <a:ln w="19050" cap="flat" cmpd="sng">
              <a:solidFill>
                <a:schemeClr val="tx1"/>
              </a:solidFill>
              <a:prstDash val="solid"/>
              <a:headEnd type="none" w="med" len="med"/>
              <a:tailEnd type="none" w="med" len="med"/>
            </a:ln>
          </p:spPr>
        </p:cxnSp>
        <p:cxnSp>
          <p:nvCxnSpPr>
            <p:cNvPr id="25644" name="AutoShape 76"/>
            <p:cNvCxnSpPr/>
            <p:nvPr/>
          </p:nvCxnSpPr>
          <p:spPr>
            <a:xfrm flipH="1">
              <a:off x="4472" y="2181"/>
              <a:ext cx="3" cy="235"/>
            </a:xfrm>
            <a:prstGeom prst="straightConnector1">
              <a:avLst/>
            </a:prstGeom>
            <a:ln w="19050" cap="flat" cmpd="sng">
              <a:solidFill>
                <a:schemeClr val="tx1"/>
              </a:solidFill>
              <a:prstDash val="solid"/>
              <a:headEnd type="none" w="med" len="med"/>
              <a:tailEnd type="none" w="med" len="med"/>
            </a:ln>
          </p:spPr>
        </p:cxnSp>
      </p:grpSp>
      <p:sp>
        <p:nvSpPr>
          <p:cNvPr id="9" name="Rectangle 79"/>
          <p:cNvSpPr>
            <a:spLocks noChangeArrowheads="1"/>
          </p:cNvSpPr>
          <p:nvPr/>
        </p:nvSpPr>
        <p:spPr bwMode="gray">
          <a:xfrm>
            <a:off x="7348538" y="5076825"/>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ln>
          <a:effectLst>
            <a:outerShdw sy="50000" kx="2453608"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80"/>
          <p:cNvSpPr>
            <a:spLocks noChangeArrowheads="1"/>
          </p:cNvSpPr>
          <p:nvPr/>
        </p:nvSpPr>
        <p:spPr bwMode="gray">
          <a:xfrm>
            <a:off x="6184900" y="5076825"/>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ln>
          <a:effectLst>
            <a:outerShdw sy="50000" kx="2453608"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3" name="AutoShape 82"/>
          <p:cNvSpPr/>
          <p:nvPr/>
        </p:nvSpPr>
        <p:spPr>
          <a:xfrm>
            <a:off x="1122363" y="4057650"/>
            <a:ext cx="2273300" cy="739775"/>
          </a:xfrm>
          <a:prstGeom prst="roundRect">
            <a:avLst>
              <a:gd name="adj" fmla="val 16667"/>
            </a:avLst>
          </a:prstGeom>
          <a:solidFill>
            <a:schemeClr val="folHlink"/>
          </a:solidFill>
          <a:ln w="12700" cap="flat" cmpd="sng">
            <a:solidFill>
              <a:srgbClr val="808080"/>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14" name="AutoShape 83"/>
          <p:cNvSpPr/>
          <p:nvPr/>
        </p:nvSpPr>
        <p:spPr>
          <a:xfrm>
            <a:off x="1125538" y="4068763"/>
            <a:ext cx="2257425" cy="219075"/>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15" name="AutoShape 85"/>
          <p:cNvSpPr/>
          <p:nvPr/>
        </p:nvSpPr>
        <p:spPr>
          <a:xfrm>
            <a:off x="6167438" y="4057650"/>
            <a:ext cx="2273300" cy="717550"/>
          </a:xfrm>
          <a:prstGeom prst="roundRect">
            <a:avLst>
              <a:gd name="adj" fmla="val 16667"/>
            </a:avLst>
          </a:prstGeom>
          <a:solidFill>
            <a:schemeClr val="accent2"/>
          </a:solidFill>
          <a:ln w="12700" cap="flat" cmpd="sng">
            <a:solidFill>
              <a:srgbClr val="808080"/>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16" name="AutoShape 86"/>
          <p:cNvSpPr/>
          <p:nvPr/>
        </p:nvSpPr>
        <p:spPr>
          <a:xfrm>
            <a:off x="6180138" y="4067175"/>
            <a:ext cx="2236787" cy="219075"/>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17" name="AutoShape 88"/>
          <p:cNvSpPr/>
          <p:nvPr/>
        </p:nvSpPr>
        <p:spPr>
          <a:xfrm>
            <a:off x="3641725" y="4067175"/>
            <a:ext cx="2273300" cy="730250"/>
          </a:xfrm>
          <a:prstGeom prst="roundRect">
            <a:avLst>
              <a:gd name="adj" fmla="val 16667"/>
            </a:avLst>
          </a:prstGeom>
          <a:solidFill>
            <a:schemeClr val="accent1"/>
          </a:solidFill>
          <a:ln w="12700" cap="flat" cmpd="sng">
            <a:solidFill>
              <a:srgbClr val="808080"/>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18" name="AutoShape 89"/>
          <p:cNvSpPr/>
          <p:nvPr/>
        </p:nvSpPr>
        <p:spPr>
          <a:xfrm>
            <a:off x="3652838" y="4081463"/>
            <a:ext cx="2252662" cy="219075"/>
          </a:xfrm>
          <a:prstGeom prst="roundRect">
            <a:avLst>
              <a:gd name="adj" fmla="val 28356"/>
            </a:avLst>
          </a:prstGeom>
          <a:gradFill rotWithShape="1">
            <a:gsLst>
              <a:gs pos="0">
                <a:srgbClr val="FFFFFF">
                  <a:alpha val="70000"/>
                </a:srgbClr>
              </a:gs>
              <a:gs pos="100000">
                <a:schemeClr val="accent1">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 name="Rectangle 90"/>
          <p:cNvSpPr>
            <a:spLocks noChangeArrowheads="1"/>
          </p:cNvSpPr>
          <p:nvPr/>
        </p:nvSpPr>
        <p:spPr bwMode="gray">
          <a:xfrm>
            <a:off x="1141413" y="5076825"/>
            <a:ext cx="1085850" cy="1263650"/>
          </a:xfrm>
          <a:prstGeom prst="rect">
            <a:avLst/>
          </a:prstGeom>
          <a:gradFill rotWithShape="1">
            <a:gsLst>
              <a:gs pos="0">
                <a:schemeClr val="folHlink"/>
              </a:gs>
              <a:gs pos="100000">
                <a:schemeClr val="folHlink">
                  <a:gamma/>
                  <a:shade val="72549"/>
                  <a:invGamma/>
                </a:schemeClr>
              </a:gs>
            </a:gsLst>
            <a:lin ang="5400000" scaled="1"/>
          </a:gradFill>
          <a:ln w="9525" algn="ctr">
            <a:solidFill>
              <a:srgbClr val="FFFFFF"/>
            </a:solidFill>
            <a:miter lim="800000"/>
          </a:ln>
          <a:effectLst>
            <a:outerShdw sy="50000" kx="-2453608"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Rectangle 91"/>
          <p:cNvSpPr>
            <a:spLocks noChangeArrowheads="1"/>
          </p:cNvSpPr>
          <p:nvPr/>
        </p:nvSpPr>
        <p:spPr bwMode="gray">
          <a:xfrm>
            <a:off x="2305050" y="5076825"/>
            <a:ext cx="1085850" cy="1263650"/>
          </a:xfrm>
          <a:prstGeom prst="rect">
            <a:avLst/>
          </a:prstGeom>
          <a:gradFill rotWithShape="1">
            <a:gsLst>
              <a:gs pos="0">
                <a:schemeClr val="folHlink"/>
              </a:gs>
              <a:gs pos="100000">
                <a:schemeClr val="folHlink">
                  <a:gamma/>
                  <a:shade val="72549"/>
                  <a:invGamma/>
                </a:schemeClr>
              </a:gs>
            </a:gsLst>
            <a:lin ang="5400000" scaled="1"/>
          </a:gradFill>
          <a:ln w="9525" algn="ctr">
            <a:solidFill>
              <a:srgbClr val="FFFFFF"/>
            </a:solidFill>
            <a:miter lim="800000"/>
          </a:ln>
          <a:effectLst>
            <a:outerShdw sy="50000" kx="-2453608"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21" name="Text Box 92"/>
          <p:cNvSpPr txBox="1"/>
          <p:nvPr/>
        </p:nvSpPr>
        <p:spPr>
          <a:xfrm>
            <a:off x="6211888" y="4243388"/>
            <a:ext cx="2200275" cy="366712"/>
          </a:xfrm>
          <a:prstGeom prst="rect">
            <a:avLst/>
          </a:prstGeom>
          <a:noFill/>
          <a:ln w="9525">
            <a:noFill/>
          </a:ln>
        </p:spPr>
        <p:txBody>
          <a:bodyPr>
            <a:spAutoFit/>
          </a:bodyPr>
          <a:p>
            <a:r>
              <a:rPr lang="zh-CN" altLang="zh-CN" dirty="0">
                <a:solidFill>
                  <a:schemeClr val="bg1"/>
                </a:solidFill>
                <a:latin typeface="Arial" panose="020B0604020202020204" pitchFamily="34" charset="0"/>
                <a:ea typeface="宋体" panose="02010600030101010101" pitchFamily="2" charset="-122"/>
              </a:rPr>
              <a:t>救援保障组</a:t>
            </a:r>
            <a:endParaRPr lang="zh-CN" altLang="zh-CN" dirty="0">
              <a:solidFill>
                <a:schemeClr val="bg1"/>
              </a:solidFill>
              <a:latin typeface="Arial" panose="020B0604020202020204" pitchFamily="34" charset="0"/>
              <a:ea typeface="宋体" panose="02010600030101010101" pitchFamily="2" charset="-122"/>
            </a:endParaRPr>
          </a:p>
        </p:txBody>
      </p:sp>
      <p:sp>
        <p:nvSpPr>
          <p:cNvPr id="25622" name="Text Box 93"/>
          <p:cNvSpPr txBox="1"/>
          <p:nvPr/>
        </p:nvSpPr>
        <p:spPr>
          <a:xfrm>
            <a:off x="1163638" y="4273550"/>
            <a:ext cx="2200275" cy="366713"/>
          </a:xfrm>
          <a:prstGeom prst="rect">
            <a:avLst/>
          </a:prstGeom>
          <a:noFill/>
          <a:ln w="9525">
            <a:noFill/>
          </a:ln>
        </p:spPr>
        <p:txBody>
          <a:bodyPr>
            <a:spAutoFit/>
          </a:bodyPr>
          <a:p>
            <a:r>
              <a:rPr lang="zh-CN" altLang="en-US" dirty="0">
                <a:solidFill>
                  <a:schemeClr val="bg1"/>
                </a:solidFill>
                <a:latin typeface="Arial" panose="020B0604020202020204" pitchFamily="34" charset="0"/>
                <a:ea typeface="宋体" panose="02010600030101010101" pitchFamily="2" charset="-122"/>
              </a:rPr>
              <a:t>抢救处置组</a:t>
            </a:r>
            <a:endParaRPr lang="en-US" altLang="zh-CN">
              <a:solidFill>
                <a:schemeClr val="bg1"/>
              </a:solidFill>
              <a:latin typeface="Arial" panose="020B0604020202020204" pitchFamily="34" charset="0"/>
              <a:ea typeface="宋体" panose="02010600030101010101" pitchFamily="2" charset="-122"/>
            </a:endParaRPr>
          </a:p>
        </p:txBody>
      </p:sp>
      <p:sp>
        <p:nvSpPr>
          <p:cNvPr id="24" name="Text Box 94"/>
          <p:cNvSpPr txBox="1">
            <a:spLocks noChangeArrowheads="1"/>
          </p:cNvSpPr>
          <p:nvPr/>
        </p:nvSpPr>
        <p:spPr bwMode="gray">
          <a:xfrm>
            <a:off x="1041400"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sp>
        <p:nvSpPr>
          <p:cNvPr id="25" name="Text Box 95"/>
          <p:cNvSpPr txBox="1">
            <a:spLocks noChangeArrowheads="1"/>
          </p:cNvSpPr>
          <p:nvPr/>
        </p:nvSpPr>
        <p:spPr bwMode="gray">
          <a:xfrm>
            <a:off x="2200275"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sp>
        <p:nvSpPr>
          <p:cNvPr id="25625" name="Text Box 96"/>
          <p:cNvSpPr txBox="1"/>
          <p:nvPr/>
        </p:nvSpPr>
        <p:spPr>
          <a:xfrm>
            <a:off x="3622675" y="4291013"/>
            <a:ext cx="2200275" cy="366712"/>
          </a:xfrm>
          <a:prstGeom prst="rect">
            <a:avLst/>
          </a:prstGeom>
          <a:noFill/>
          <a:ln w="9525">
            <a:noFill/>
          </a:ln>
        </p:spPr>
        <p:txBody>
          <a:bodyPr>
            <a:spAutoFit/>
          </a:bodyPr>
          <a:p>
            <a:r>
              <a:rPr lang="zh-CN" altLang="zh-CN" dirty="0">
                <a:solidFill>
                  <a:schemeClr val="bg1"/>
                </a:solidFill>
                <a:latin typeface="Arial" panose="020B0604020202020204" pitchFamily="34" charset="0"/>
                <a:ea typeface="宋体" panose="02010600030101010101" pitchFamily="2" charset="-122"/>
              </a:rPr>
              <a:t>通讯协调组</a:t>
            </a:r>
            <a:endParaRPr lang="zh-CN" altLang="zh-CN" dirty="0">
              <a:solidFill>
                <a:schemeClr val="bg1"/>
              </a:solidFill>
              <a:latin typeface="Arial" panose="020B0604020202020204" pitchFamily="34" charset="0"/>
              <a:ea typeface="宋体" panose="02010600030101010101" pitchFamily="2" charset="-122"/>
            </a:endParaRPr>
          </a:p>
        </p:txBody>
      </p:sp>
      <p:sp>
        <p:nvSpPr>
          <p:cNvPr id="27" name="Rectangle 97"/>
          <p:cNvSpPr>
            <a:spLocks noChangeArrowheads="1"/>
          </p:cNvSpPr>
          <p:nvPr/>
        </p:nvSpPr>
        <p:spPr bwMode="gray">
          <a:xfrm>
            <a:off x="3659188" y="5076825"/>
            <a:ext cx="1085850" cy="126365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ln>
          <a:effectLst>
            <a:outerShdw sy="50000"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Rectangle 98"/>
          <p:cNvSpPr>
            <a:spLocks noChangeArrowheads="1"/>
          </p:cNvSpPr>
          <p:nvPr/>
        </p:nvSpPr>
        <p:spPr bwMode="gray">
          <a:xfrm>
            <a:off x="4822825" y="5076825"/>
            <a:ext cx="1085850" cy="126365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ln>
          <a:effectLst>
            <a:outerShdw sy="50000"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Text Box 99"/>
          <p:cNvSpPr txBox="1">
            <a:spLocks noChangeArrowheads="1"/>
          </p:cNvSpPr>
          <p:nvPr/>
        </p:nvSpPr>
        <p:spPr bwMode="gray">
          <a:xfrm>
            <a:off x="3559175"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sp>
        <p:nvSpPr>
          <p:cNvPr id="30" name="Text Box 100"/>
          <p:cNvSpPr txBox="1">
            <a:spLocks noChangeArrowheads="1"/>
          </p:cNvSpPr>
          <p:nvPr/>
        </p:nvSpPr>
        <p:spPr bwMode="gray">
          <a:xfrm>
            <a:off x="4718050"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sp>
        <p:nvSpPr>
          <p:cNvPr id="31" name="Text Box 101"/>
          <p:cNvSpPr txBox="1">
            <a:spLocks noChangeArrowheads="1"/>
          </p:cNvSpPr>
          <p:nvPr/>
        </p:nvSpPr>
        <p:spPr bwMode="gray">
          <a:xfrm>
            <a:off x="6084888"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sp>
        <p:nvSpPr>
          <p:cNvPr id="32" name="Text Box 102"/>
          <p:cNvSpPr txBox="1">
            <a:spLocks noChangeArrowheads="1"/>
          </p:cNvSpPr>
          <p:nvPr/>
        </p:nvSpPr>
        <p:spPr bwMode="gray">
          <a:xfrm>
            <a:off x="7243763" y="5411788"/>
            <a:ext cx="1308100" cy="307975"/>
          </a:xfrm>
          <a:prstGeom prst="rect">
            <a:avLst/>
          </a:prstGeom>
          <a:noFill/>
          <a:ln w="9525" algn="ctr">
            <a:noFill/>
            <a:miter lim="800000"/>
          </a:ln>
          <a:effectLst>
            <a:outerShdw dist="17961" dir="2700000" algn="ctr" rotWithShape="0">
              <a:srgbClr val="182326"/>
            </a:outerShdw>
          </a:effectLst>
        </p:spPr>
        <p:txBody>
          <a:bodyPr>
            <a:spAutoFit/>
          </a:bodyPr>
          <a:lstStyle/>
          <a:p>
            <a:pPr marR="0" defTabSz="914400">
              <a:spcBef>
                <a:spcPct val="50000"/>
              </a:spcBef>
              <a:buClrTx/>
              <a:buSzTx/>
              <a:buFontTx/>
              <a:buNone/>
              <a:defRPr/>
            </a:pPr>
            <a:r>
              <a:rPr kumimoji="0" lang="zh-CN" altLang="zh-CN" sz="1400" kern="0" cap="none" spc="0" normalizeH="0" baseline="0" noProof="0" dirty="0">
                <a:latin typeface="宋体" panose="02010600030101010101" pitchFamily="2" charset="-122"/>
                <a:ea typeface="宋体" panose="02010600030101010101" pitchFamily="2" charset="-122"/>
                <a:cs typeface="宋体" panose="02010600030101010101" pitchFamily="2" charset="-122"/>
              </a:rPr>
              <a:t>……</a:t>
            </a:r>
            <a:endParaRPr kumimoji="0" lang="en-US" altLang="zh-CN" sz="1400" kern="1200" cap="none" spc="0" normalizeH="0" baseline="0" noProof="0" dirty="0">
              <a:solidFill>
                <a:srgbClr val="FFFFFF"/>
              </a:solidFill>
              <a:latin typeface="Arial" panose="020B0604020202020204" pitchFamily="34" charset="0"/>
              <a:ea typeface="宋体" panose="02010600030101010101" pitchFamily="2" charset="-122"/>
              <a:cs typeface="+mn-cs"/>
            </a:endParaRPr>
          </a:p>
        </p:txBody>
      </p:sp>
      <p:grpSp>
        <p:nvGrpSpPr>
          <p:cNvPr id="25632" name="Group 103"/>
          <p:cNvGrpSpPr/>
          <p:nvPr/>
        </p:nvGrpSpPr>
        <p:grpSpPr>
          <a:xfrm>
            <a:off x="3648075" y="2698750"/>
            <a:ext cx="2273300" cy="893763"/>
            <a:chOff x="3964" y="2071"/>
            <a:chExt cx="1484" cy="330"/>
          </a:xfrm>
        </p:grpSpPr>
        <p:sp>
          <p:nvSpPr>
            <p:cNvPr id="25638" name="AutoShape 104"/>
            <p:cNvSpPr/>
            <p:nvPr/>
          </p:nvSpPr>
          <p:spPr>
            <a:xfrm>
              <a:off x="3964" y="2071"/>
              <a:ext cx="1484" cy="330"/>
            </a:xfrm>
            <a:prstGeom prst="roundRect">
              <a:avLst>
                <a:gd name="adj" fmla="val 16667"/>
              </a:avLst>
            </a:prstGeom>
            <a:solidFill>
              <a:schemeClr val="hlink"/>
            </a:solidFill>
            <a:ln w="12700" cap="flat" cmpd="sng">
              <a:solidFill>
                <a:srgbClr val="808080"/>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39" name="AutoShape 105"/>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5633" name="Text Box 106"/>
          <p:cNvSpPr txBox="1"/>
          <p:nvPr/>
        </p:nvSpPr>
        <p:spPr>
          <a:xfrm>
            <a:off x="3721100" y="2957513"/>
            <a:ext cx="2200275" cy="369887"/>
          </a:xfrm>
          <a:prstGeom prst="rect">
            <a:avLst/>
          </a:prstGeom>
          <a:noFill/>
          <a:ln w="9525">
            <a:noFill/>
          </a:ln>
        </p:spPr>
        <p:txBody>
          <a:bodyPr>
            <a:spAutoFit/>
          </a:bodyPr>
          <a:p>
            <a:pPr>
              <a:spcBef>
                <a:spcPct val="50000"/>
              </a:spcBef>
            </a:pPr>
            <a:r>
              <a:rPr lang="zh-CN" altLang="en-US" dirty="0">
                <a:solidFill>
                  <a:schemeClr val="bg1"/>
                </a:solidFill>
                <a:latin typeface="Arial" panose="020B0604020202020204" pitchFamily="34" charset="0"/>
                <a:ea typeface="宋体" panose="02010600030101010101" pitchFamily="2" charset="-122"/>
              </a:rPr>
              <a:t>成员：</a:t>
            </a:r>
            <a:endParaRPr lang="en-US" altLang="zh-CN">
              <a:solidFill>
                <a:schemeClr val="bg1"/>
              </a:solidFill>
              <a:latin typeface="Arial" panose="020B0604020202020204" pitchFamily="34" charset="0"/>
              <a:ea typeface="宋体" panose="02010600030101010101" pitchFamily="2" charset="-122"/>
            </a:endParaRPr>
          </a:p>
        </p:txBody>
      </p:sp>
      <p:grpSp>
        <p:nvGrpSpPr>
          <p:cNvPr id="25634" name="Group 107"/>
          <p:cNvGrpSpPr/>
          <p:nvPr/>
        </p:nvGrpSpPr>
        <p:grpSpPr>
          <a:xfrm>
            <a:off x="3629025" y="2182813"/>
            <a:ext cx="2273300" cy="536575"/>
            <a:chOff x="3964" y="2071"/>
            <a:chExt cx="1484" cy="330"/>
          </a:xfrm>
        </p:grpSpPr>
        <p:sp>
          <p:nvSpPr>
            <p:cNvPr id="25636" name="AutoShape 108"/>
            <p:cNvSpPr/>
            <p:nvPr/>
          </p:nvSpPr>
          <p:spPr>
            <a:xfrm>
              <a:off x="3964" y="2071"/>
              <a:ext cx="1484" cy="330"/>
            </a:xfrm>
            <a:prstGeom prst="roundRect">
              <a:avLst>
                <a:gd name="adj" fmla="val 16667"/>
              </a:avLst>
            </a:prstGeom>
            <a:solidFill>
              <a:schemeClr val="tx2"/>
            </a:solidFill>
            <a:ln w="12700" cap="flat" cmpd="sng">
              <a:solidFill>
                <a:schemeClr val="tx2"/>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37" name="AutoShape 109"/>
            <p:cNvSpPr/>
            <p:nvPr/>
          </p:nvSpPr>
          <p:spPr>
            <a:xfrm>
              <a:off x="3987" y="2091"/>
              <a:ext cx="1432" cy="134"/>
            </a:xfrm>
            <a:prstGeom prst="roundRect">
              <a:avLst>
                <a:gd name="adj" fmla="val 28356"/>
              </a:avLst>
            </a:prstGeom>
            <a:gradFill rotWithShape="1">
              <a:gsLst>
                <a:gs pos="0">
                  <a:srgbClr val="FFFFFF">
                    <a:alpha val="70000"/>
                  </a:srgbClr>
                </a:gs>
                <a:gs pos="100000">
                  <a:schemeClr val="tx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5635" name="Text Box 110"/>
          <p:cNvSpPr txBox="1"/>
          <p:nvPr/>
        </p:nvSpPr>
        <p:spPr>
          <a:xfrm>
            <a:off x="3670300" y="2293938"/>
            <a:ext cx="2200275" cy="366712"/>
          </a:xfrm>
          <a:prstGeom prst="rect">
            <a:avLst/>
          </a:prstGeom>
          <a:noFill/>
          <a:ln w="9525">
            <a:noFill/>
          </a:ln>
        </p:spPr>
        <p:txBody>
          <a:bodyPr>
            <a:spAutoFit/>
          </a:bodyPr>
          <a:p>
            <a:pPr>
              <a:spcBef>
                <a:spcPct val="50000"/>
              </a:spcBef>
            </a:pPr>
            <a:r>
              <a:rPr lang="zh-CN" altLang="en-US" dirty="0">
                <a:solidFill>
                  <a:schemeClr val="bg1"/>
                </a:solidFill>
                <a:latin typeface="Arial" panose="020B0604020202020204" pitchFamily="34" charset="0"/>
                <a:ea typeface="宋体" panose="02010600030101010101" pitchFamily="2" charset="-122"/>
              </a:rPr>
              <a:t>指挥部</a:t>
            </a:r>
            <a:endParaRPr lang="en-US" altLang="zh-CN">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630" name="内容占位符 20"/>
          <p:cNvSpPr>
            <a:spLocks noGrp="1"/>
          </p:cNvSpPr>
          <p:nvPr>
            <p:ph idx="1"/>
          </p:nvPr>
        </p:nvSpPr>
        <p:spPr>
          <a:xfrm>
            <a:off x="1387475" y="1674813"/>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9</a:t>
            </a:r>
            <a:r>
              <a:rPr lang="zh-CN" altLang="zh-CN" sz="2400" dirty="0">
                <a:solidFill>
                  <a:srgbClr val="0070C0"/>
                </a:solidFill>
                <a:latin typeface="微软雅黑" panose="020B0503020204020204" pitchFamily="34" charset="-122"/>
                <a:ea typeface="微软雅黑" panose="020B0503020204020204" pitchFamily="34" charset="-122"/>
              </a:rPr>
              <a:t>．污染源、危险源的预防与预警</a:t>
            </a:r>
            <a:r>
              <a:rPr lang="en-US" altLang="zh-CN" sz="2400">
                <a:solidFill>
                  <a:srgbClr val="0070C0"/>
                </a:solidFill>
                <a:latin typeface="微软雅黑" panose="020B0503020204020204" pitchFamily="34" charset="-122"/>
                <a:ea typeface="微软雅黑" panose="020B0503020204020204" pitchFamily="34" charset="-122"/>
              </a:rPr>
              <a:t> </a:t>
            </a:r>
            <a:r>
              <a:rPr lang="zh-CN" altLang="en-US" sz="2400" dirty="0">
                <a:solidFill>
                  <a:srgbClr val="0070C0"/>
                </a:solidFill>
                <a:latin typeface="微软雅黑" panose="020B0503020204020204" pitchFamily="34" charset="-122"/>
                <a:ea typeface="微软雅黑" panose="020B0503020204020204" pitchFamily="34" charset="-122"/>
              </a:rPr>
              <a:t>，如： </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000">
                <a:solidFill>
                  <a:schemeClr val="tx2"/>
                </a:solidFill>
                <a:ea typeface="宋体" panose="02010600030101010101" pitchFamily="2" charset="-122"/>
              </a:rPr>
              <a:t>      a.</a:t>
            </a:r>
            <a:r>
              <a:rPr lang="zh-CN" altLang="zh-CN" sz="2000" dirty="0">
                <a:solidFill>
                  <a:schemeClr val="tx2"/>
                </a:solidFill>
                <a:ea typeface="宋体" panose="02010600030101010101" pitchFamily="2" charset="-122"/>
              </a:rPr>
              <a:t>公司制订安全生产管理制度、安全操作规程和危险化学</a:t>
            </a:r>
            <a:r>
              <a:rPr lang="zh-CN" altLang="en-US" sz="2000" dirty="0">
                <a:solidFill>
                  <a:schemeClr val="tx2"/>
                </a:solidFill>
                <a:ea typeface="宋体" panose="02010600030101010101" pitchFamily="2" charset="-122"/>
              </a:rPr>
              <a:t>品</a:t>
            </a:r>
            <a:r>
              <a:rPr lang="zh-CN" altLang="zh-CN" sz="2000" dirty="0">
                <a:solidFill>
                  <a:schemeClr val="tx2"/>
                </a:solidFill>
                <a:ea typeface="宋体" panose="02010600030101010101" pitchFamily="2" charset="-122"/>
              </a:rPr>
              <a:t>工艺储运方案等方面的程序文件和作业指导书并严格按要求执行</a:t>
            </a:r>
            <a:r>
              <a:rPr lang="zh-CN" altLang="en-US" sz="2000" dirty="0">
                <a:solidFill>
                  <a:schemeClr val="tx2"/>
                </a:solidFill>
                <a:ea typeface="宋体" panose="02010600030101010101" pitchFamily="2" charset="-122"/>
              </a:rPr>
              <a:t>。</a:t>
            </a:r>
            <a:endParaRPr lang="en-US" altLang="zh-CN" sz="200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b.</a:t>
            </a:r>
            <a:r>
              <a:rPr lang="zh-CN" altLang="zh-CN" sz="2000" dirty="0">
                <a:solidFill>
                  <a:schemeClr val="tx2"/>
                </a:solidFill>
                <a:ea typeface="宋体" panose="02010600030101010101" pitchFamily="2" charset="-122"/>
              </a:rPr>
              <a:t> 按设计规范要求配备消防、环保、监控等安全环保设备和设施，并加强维护保养，确保设备设施的完好。</a:t>
            </a:r>
            <a:endParaRPr lang="en-US" altLang="zh-CN" sz="200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c.</a:t>
            </a:r>
            <a:r>
              <a:rPr lang="zh-CN" altLang="zh-CN" sz="2000" dirty="0">
                <a:solidFill>
                  <a:schemeClr val="tx2"/>
                </a:solidFill>
                <a:ea typeface="宋体" panose="02010600030101010101" pitchFamily="2" charset="-122"/>
              </a:rPr>
              <a:t>在码头、储罐区、栈台等危险目标场所设置理化特性牌</a:t>
            </a:r>
            <a:r>
              <a:rPr lang="en-US" altLang="zh-CN" sz="2000">
                <a:solidFill>
                  <a:schemeClr val="tx2"/>
                </a:solidFill>
                <a:ea typeface="宋体" panose="02010600030101010101" pitchFamily="2" charset="-122"/>
              </a:rPr>
              <a:t>.</a:t>
            </a:r>
            <a:endParaRPr lang="en-US" altLang="zh-CN" sz="200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d.</a:t>
            </a:r>
            <a:r>
              <a:rPr lang="zh-CN" altLang="zh-CN" sz="2000" dirty="0">
                <a:solidFill>
                  <a:schemeClr val="tx2"/>
                </a:solidFill>
                <a:ea typeface="宋体" panose="02010600030101010101" pitchFamily="2" charset="-122"/>
              </a:rPr>
              <a:t>同时公司制作员工应急处置卡分发至每位员工手中，明确储存危险化学品的灭火方法、泄漏应急处理、急救等安全措施。</a:t>
            </a:r>
            <a:endParaRPr lang="zh-CN" altLang="zh-CN"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      </a:t>
            </a:r>
            <a:r>
              <a:rPr lang="zh-CN" altLang="zh-CN" sz="2000" dirty="0">
                <a:solidFill>
                  <a:schemeClr val="tx2"/>
                </a:solidFill>
                <a:ea typeface="宋体" panose="02010600030101010101" pitchFamily="2" charset="-122"/>
              </a:rPr>
              <a:t>……</a:t>
            </a:r>
            <a:endParaRPr lang="zh-CN" altLang="zh-CN" sz="20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7654" name="内容占位符 20"/>
          <p:cNvSpPr>
            <a:spLocks noGrp="1"/>
          </p:cNvSpPr>
          <p:nvPr>
            <p:ph idx="1"/>
          </p:nvPr>
        </p:nvSpPr>
        <p:spPr>
          <a:xfrm>
            <a:off x="1387475" y="1674813"/>
            <a:ext cx="7339013"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10</a:t>
            </a:r>
            <a:r>
              <a:rPr lang="zh-CN" altLang="zh-CN" sz="2400" dirty="0">
                <a:solidFill>
                  <a:srgbClr val="0070C0"/>
                </a:solidFill>
                <a:latin typeface="微软雅黑" panose="020B0503020204020204" pitchFamily="34" charset="-122"/>
                <a:ea typeface="微软雅黑" panose="020B0503020204020204" pitchFamily="34" charset="-122"/>
              </a:rPr>
              <a:t>．预案响应条件和响应分级</a:t>
            </a:r>
            <a:r>
              <a:rPr lang="en-US" altLang="zh-CN" sz="240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例如</a:t>
            </a:r>
            <a:r>
              <a:rPr lang="en-US" altLang="zh-CN" sz="2400">
                <a:solidFill>
                  <a:srgbClr val="0070C0"/>
                </a:solidFill>
                <a:latin typeface="微软雅黑" panose="020B0503020204020204" pitchFamily="34" charset="-122"/>
                <a:ea typeface="微软雅黑" panose="020B0503020204020204" pitchFamily="34" charset="-122"/>
              </a:rPr>
              <a:t>:</a:t>
            </a:r>
            <a:endParaRPr lang="zh-CN" altLang="zh-CN"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latin typeface="宋体" panose="02010600030101010101" pitchFamily="2" charset="-122"/>
                <a:ea typeface="宋体" panose="02010600030101010101" pitchFamily="2" charset="-122"/>
              </a:rPr>
              <a:t>10.1 </a:t>
            </a:r>
            <a:r>
              <a:rPr lang="zh-CN" altLang="zh-CN" sz="1800" dirty="0">
                <a:solidFill>
                  <a:schemeClr val="tx2"/>
                </a:solidFill>
                <a:latin typeface="宋体" panose="02010600030101010101" pitchFamily="2" charset="-122"/>
                <a:ea typeface="宋体" panose="02010600030101010101" pitchFamily="2" charset="-122"/>
              </a:rPr>
              <a:t>公司应急救援体系应根据各类突发事件的性质、严重程度、可控性和影响范围等因素实行分级响应机制，一般分为三级：Ⅰ级</a:t>
            </a:r>
            <a:r>
              <a:rPr lang="en-US" altLang="zh-CN" sz="1800">
                <a:solidFill>
                  <a:schemeClr val="tx2"/>
                </a:solidFill>
                <a:latin typeface="宋体" panose="02010600030101010101" pitchFamily="2" charset="-122"/>
                <a:ea typeface="宋体" panose="02010600030101010101" pitchFamily="2" charset="-122"/>
              </a:rPr>
              <a:t>(</a:t>
            </a:r>
            <a:r>
              <a:rPr lang="zh-CN" altLang="zh-CN" sz="1800" dirty="0">
                <a:solidFill>
                  <a:schemeClr val="tx2"/>
                </a:solidFill>
                <a:latin typeface="宋体" panose="02010600030101010101" pitchFamily="2" charset="-122"/>
                <a:ea typeface="宋体" panose="02010600030101010101" pitchFamily="2" charset="-122"/>
              </a:rPr>
              <a:t>一般紧急）、Ⅱ级（紧急）、Ш级（特别紧急）。</a:t>
            </a:r>
            <a:endParaRPr lang="zh-CN" altLang="zh-CN" sz="1800" dirty="0">
              <a:solidFill>
                <a:schemeClr val="tx2"/>
              </a:solidFill>
              <a:latin typeface="宋体" panose="02010600030101010101" pitchFamily="2" charset="-122"/>
              <a:ea typeface="宋体" panose="02010600030101010101" pitchFamily="2" charset="-122"/>
            </a:endParaRPr>
          </a:p>
          <a:p>
            <a:r>
              <a:rPr lang="zh-CN" altLang="zh-CN" sz="1800" dirty="0">
                <a:solidFill>
                  <a:schemeClr val="tx2"/>
                </a:solidFill>
                <a:latin typeface="宋体" panose="02010600030101010101" pitchFamily="2" charset="-122"/>
                <a:ea typeface="宋体" panose="02010600030101010101" pitchFamily="2" charset="-122"/>
              </a:rPr>
              <a:t>Ⅰ级（一般紧急）：事故的有害影响局限在公司的界区之内，现场的操作者可借助现有设备工具进行处置。</a:t>
            </a:r>
            <a:endParaRPr lang="zh-CN" altLang="zh-CN" sz="1800" dirty="0">
              <a:solidFill>
                <a:schemeClr val="tx2"/>
              </a:solidFill>
              <a:latin typeface="宋体" panose="02010600030101010101" pitchFamily="2" charset="-122"/>
              <a:ea typeface="宋体" panose="02010600030101010101" pitchFamily="2" charset="-122"/>
            </a:endParaRPr>
          </a:p>
          <a:p>
            <a:r>
              <a:rPr lang="zh-CN" altLang="zh-CN" sz="1800" dirty="0">
                <a:solidFill>
                  <a:schemeClr val="tx2"/>
                </a:solidFill>
                <a:latin typeface="宋体" panose="02010600030101010101" pitchFamily="2" charset="-122"/>
                <a:ea typeface="宋体" panose="02010600030101010101" pitchFamily="2" charset="-122"/>
              </a:rPr>
              <a:t>Ⅱ级（较紧急）：事故的有害影响局限在公司的界区之内，并且可被现场的操作者遏制和控制在该地区域内的。</a:t>
            </a:r>
            <a:endParaRPr lang="zh-CN" altLang="zh-CN" sz="1800" dirty="0">
              <a:solidFill>
                <a:schemeClr val="tx2"/>
              </a:solidFill>
              <a:latin typeface="宋体" panose="02010600030101010101" pitchFamily="2" charset="-122"/>
              <a:ea typeface="宋体" panose="02010600030101010101" pitchFamily="2" charset="-122"/>
            </a:endParaRPr>
          </a:p>
          <a:p>
            <a:r>
              <a:rPr lang="zh-CN" altLang="zh-CN" sz="1800" dirty="0">
                <a:solidFill>
                  <a:schemeClr val="tx2"/>
                </a:solidFill>
                <a:latin typeface="宋体" panose="02010600030101010101" pitchFamily="2" charset="-122"/>
                <a:ea typeface="宋体" panose="02010600030101010101" pitchFamily="2" charset="-122"/>
              </a:rPr>
              <a:t>Ш级（特别紧急）：事故涉及危险范围较广，事故后果较严重，只有动员各方面的力量才可能把事故控制在最小的范围内，将事故损失降到最低的。</a:t>
            </a:r>
            <a:endParaRPr lang="zh-CN" altLang="zh-CN" sz="1800" dirty="0">
              <a:solidFill>
                <a:schemeClr val="tx2"/>
              </a:solidFill>
              <a:latin typeface="宋体" panose="02010600030101010101" pitchFamily="2" charset="-122"/>
              <a:ea typeface="宋体" panose="02010600030101010101" pitchFamily="2" charset="-122"/>
            </a:endParaRPr>
          </a:p>
          <a:p>
            <a:pPr>
              <a:buNone/>
            </a:pPr>
            <a:r>
              <a:rPr lang="en-US" altLang="zh-CN" sz="1800">
                <a:solidFill>
                  <a:schemeClr val="tx2"/>
                </a:solidFill>
                <a:latin typeface="宋体" panose="02010600030101010101" pitchFamily="2" charset="-122"/>
                <a:ea typeface="宋体" panose="02010600030101010101" pitchFamily="2" charset="-122"/>
              </a:rPr>
              <a:t>10.2 </a:t>
            </a:r>
            <a:r>
              <a:rPr lang="zh-CN" altLang="zh-CN" sz="1800" dirty="0">
                <a:solidFill>
                  <a:schemeClr val="tx2"/>
                </a:solidFill>
                <a:latin typeface="宋体" panose="02010600030101010101" pitchFamily="2" charset="-122"/>
                <a:ea typeface="宋体" panose="02010600030101010101" pitchFamily="2" charset="-122"/>
              </a:rPr>
              <a:t>突发事件发生后，Ⅰ级（一般紧急）</a:t>
            </a:r>
            <a:r>
              <a:rPr lang="zh-CN" altLang="en-US" sz="1800" dirty="0">
                <a:solidFill>
                  <a:schemeClr val="tx2"/>
                </a:solidFill>
                <a:latin typeface="宋体" panose="02010600030101010101" pitchFamily="2" charset="-122"/>
                <a:ea typeface="宋体" panose="02010600030101010101" pitchFamily="2" charset="-122"/>
              </a:rPr>
              <a:t>由</a:t>
            </a:r>
            <a:r>
              <a:rPr lang="zh-CN" altLang="zh-CN" sz="1800" dirty="0">
                <a:solidFill>
                  <a:schemeClr val="tx2"/>
                </a:solidFill>
                <a:latin typeface="宋体" panose="02010600030101010101" pitchFamily="2" charset="-122"/>
                <a:ea typeface="宋体" panose="02010600030101010101" pitchFamily="2" charset="-122"/>
              </a:rPr>
              <a:t>抢险处置组进行应急处理并报告总指挥；Ⅱ级（较紧急）Ш级（特别紧急）事故发生立即启动公司应急预案。</a:t>
            </a:r>
            <a:endParaRPr lang="zh-CN" altLang="zh-CN" sz="1800" dirty="0">
              <a:solidFill>
                <a:schemeClr val="tx2"/>
              </a:solidFill>
              <a:latin typeface="宋体" panose="02010600030101010101" pitchFamily="2" charset="-122"/>
              <a:ea typeface="宋体" panose="02010600030101010101" pitchFamily="2" charset="-122"/>
            </a:endParaRPr>
          </a:p>
          <a:p>
            <a:pPr>
              <a:buNone/>
            </a:pPr>
            <a:r>
              <a:rPr lang="en-US" altLang="zh-CN" sz="2000">
                <a:solidFill>
                  <a:schemeClr val="tx2"/>
                </a:solidFill>
                <a:latin typeface="宋体" panose="02010600030101010101" pitchFamily="2" charset="-122"/>
                <a:ea typeface="宋体" panose="02010600030101010101" pitchFamily="2" charset="-122"/>
              </a:rPr>
              <a:t>   </a:t>
            </a:r>
            <a:r>
              <a:rPr lang="zh-CN" altLang="zh-CN" sz="2000" dirty="0">
                <a:solidFill>
                  <a:schemeClr val="tx2"/>
                </a:solidFill>
                <a:latin typeface="宋体" panose="02010600030101010101" pitchFamily="2" charset="-122"/>
                <a:ea typeface="宋体" panose="02010600030101010101" pitchFamily="2" charset="-122"/>
              </a:rPr>
              <a:t>……</a:t>
            </a:r>
            <a:endParaRPr lang="zh-CN" altLang="zh-CN" sz="2000" dirty="0">
              <a:solidFill>
                <a:schemeClr val="tx2"/>
              </a:solidFill>
              <a:latin typeface="宋体" panose="02010600030101010101" pitchFamily="2" charset="-122"/>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678" name="内容占位符 20"/>
          <p:cNvSpPr>
            <a:spLocks noGrp="1"/>
          </p:cNvSpPr>
          <p:nvPr>
            <p:ph idx="1"/>
          </p:nvPr>
        </p:nvSpPr>
        <p:spPr>
          <a:xfrm>
            <a:off x="1376363" y="1550988"/>
            <a:ext cx="7339012" cy="5008562"/>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11</a:t>
            </a:r>
            <a:r>
              <a:rPr lang="zh-CN" altLang="zh-CN" sz="2400" dirty="0">
                <a:solidFill>
                  <a:srgbClr val="0070C0"/>
                </a:solidFill>
                <a:latin typeface="微软雅黑" panose="020B0503020204020204" pitchFamily="34" charset="-122"/>
                <a:ea typeface="微软雅黑" panose="020B0503020204020204" pitchFamily="34" charset="-122"/>
              </a:rPr>
              <a:t>．事故报警</a:t>
            </a:r>
            <a:r>
              <a:rPr lang="zh-CN" altLang="en-US" sz="2400" dirty="0">
                <a:solidFill>
                  <a:srgbClr val="0070C0"/>
                </a:solidFill>
                <a:latin typeface="微软雅黑" panose="020B0503020204020204" pitchFamily="34" charset="-122"/>
                <a:ea typeface="微软雅黑" panose="020B0503020204020204" pitchFamily="34" charset="-122"/>
              </a:rPr>
              <a:t>，例如</a:t>
            </a:r>
            <a:r>
              <a:rPr lang="en-US" altLang="zh-CN" sz="2400">
                <a:solidFill>
                  <a:srgbClr val="0070C0"/>
                </a:solidFill>
                <a:latin typeface="微软雅黑" panose="020B0503020204020204" pitchFamily="34" charset="-122"/>
                <a:ea typeface="微软雅黑" panose="020B0503020204020204" pitchFamily="34" charset="-122"/>
              </a:rPr>
              <a:t>:</a:t>
            </a:r>
            <a:endParaRPr lang="zh-CN" altLang="zh-CN" sz="1800" dirty="0">
              <a:ea typeface="宋体" panose="02010600030101010101" pitchFamily="2" charset="-122"/>
            </a:endParaRPr>
          </a:p>
          <a:p>
            <a:pPr>
              <a:buNone/>
            </a:pPr>
            <a:r>
              <a:rPr lang="en-US" altLang="zh-CN" sz="1800">
                <a:solidFill>
                  <a:schemeClr val="tx2"/>
                </a:solidFill>
                <a:ea typeface="宋体" panose="02010600030101010101" pitchFamily="2" charset="-122"/>
              </a:rPr>
              <a:t>11.1 </a:t>
            </a:r>
            <a:r>
              <a:rPr lang="zh-CN" altLang="zh-CN" sz="1800" dirty="0">
                <a:solidFill>
                  <a:schemeClr val="tx2"/>
                </a:solidFill>
                <a:ea typeface="宋体" panose="02010600030101010101" pitchFamily="2" charset="-122"/>
              </a:rPr>
              <a:t>报警方式</a:t>
            </a:r>
            <a:endParaRPr lang="zh-CN" altLang="zh-CN" sz="1800" dirty="0">
              <a:solidFill>
                <a:schemeClr val="tx2"/>
              </a:solidFill>
              <a:ea typeface="宋体" panose="02010600030101010101" pitchFamily="2" charset="-122"/>
            </a:endParaRPr>
          </a:p>
          <a:p>
            <a:pPr>
              <a:spcBef>
                <a:spcPct val="0"/>
              </a:spcBef>
            </a:pPr>
            <a:r>
              <a:rPr lang="zh-CN" altLang="zh-CN" sz="1800" dirty="0">
                <a:solidFill>
                  <a:schemeClr val="tx2"/>
                </a:solidFill>
                <a:ea typeface="宋体" panose="02010600030101010101" pitchFamily="2" charset="-122"/>
              </a:rPr>
              <a:t>现场火灾报警系统、对讲机、固定电话、移动电话（库区内在确保安全情况下方可使用）</a:t>
            </a:r>
            <a:endParaRPr lang="zh-CN" altLang="zh-CN" sz="1800" dirty="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11.2 </a:t>
            </a:r>
            <a:r>
              <a:rPr lang="zh-CN" altLang="zh-CN" sz="1800" dirty="0">
                <a:solidFill>
                  <a:schemeClr val="tx2"/>
                </a:solidFill>
                <a:ea typeface="宋体" panose="02010600030101010101" pitchFamily="2" charset="-122"/>
              </a:rPr>
              <a:t>报警程序</a:t>
            </a:r>
            <a:endParaRPr lang="zh-CN" altLang="zh-CN" sz="1800" dirty="0">
              <a:solidFill>
                <a:schemeClr val="tx2"/>
              </a:solidFill>
              <a:ea typeface="宋体" panose="02010600030101010101" pitchFamily="2" charset="-122"/>
            </a:endParaRPr>
          </a:p>
          <a:p>
            <a:pPr>
              <a:spcBef>
                <a:spcPct val="0"/>
              </a:spcBef>
            </a:pPr>
            <a:r>
              <a:rPr lang="zh-CN" altLang="zh-CN" sz="1800" dirty="0">
                <a:solidFill>
                  <a:schemeClr val="tx2"/>
                </a:solidFill>
                <a:ea typeface="宋体" panose="02010600030101010101" pitchFamily="2" charset="-122"/>
              </a:rPr>
              <a:t>发现人报警：发现险情后应根据事故情况及时采取必要的措施，并用最有效的方式立即向控制中心报警，电话号码为：</a:t>
            </a:r>
            <a:r>
              <a:rPr lang="en-US" altLang="zh-CN" sz="1800">
                <a:solidFill>
                  <a:schemeClr val="tx2"/>
                </a:solidFill>
                <a:ea typeface="宋体" panose="02010600030101010101" pitchFamily="2" charset="-122"/>
              </a:rPr>
              <a:t>XX</a:t>
            </a:r>
            <a:r>
              <a:rPr lang="zh-CN" altLang="zh-CN" sz="1800" dirty="0">
                <a:solidFill>
                  <a:schemeClr val="tx2"/>
                </a:solidFill>
                <a:ea typeface="宋体" panose="02010600030101010101" pitchFamily="2" charset="-122"/>
              </a:rPr>
              <a:t>（外线）、</a:t>
            </a:r>
            <a:r>
              <a:rPr lang="en-US" altLang="zh-CN" sz="1800">
                <a:solidFill>
                  <a:schemeClr val="tx2"/>
                </a:solidFill>
                <a:ea typeface="宋体" panose="02010600030101010101" pitchFamily="2" charset="-122"/>
              </a:rPr>
              <a:t>X</a:t>
            </a:r>
            <a:r>
              <a:rPr lang="zh-CN" altLang="zh-CN" sz="1800" dirty="0">
                <a:solidFill>
                  <a:schemeClr val="tx2"/>
                </a:solidFill>
                <a:ea typeface="宋体" panose="02010600030101010101" pitchFamily="2" charset="-122"/>
              </a:rPr>
              <a:t>（内线）。</a:t>
            </a:r>
            <a:endParaRPr lang="zh-CN" altLang="zh-CN" sz="1800" dirty="0">
              <a:solidFill>
                <a:schemeClr val="tx2"/>
              </a:solidFill>
              <a:ea typeface="宋体" panose="02010600030101010101" pitchFamily="2" charset="-122"/>
            </a:endParaRPr>
          </a:p>
          <a:p>
            <a:pPr>
              <a:spcBef>
                <a:spcPct val="0"/>
              </a:spcBef>
            </a:pPr>
            <a:r>
              <a:rPr lang="zh-CN" altLang="zh-CN" sz="1800" dirty="0">
                <a:solidFill>
                  <a:schemeClr val="tx2"/>
                </a:solidFill>
                <a:ea typeface="宋体" panose="02010600030101010101" pitchFamily="2" charset="-122"/>
              </a:rPr>
              <a:t>控制中心报警（应急中心）——指挥部所在地</a:t>
            </a:r>
            <a:endParaRPr lang="zh-CN" altLang="zh-CN" sz="1800" dirty="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       </a:t>
            </a:r>
            <a:r>
              <a:rPr lang="zh-CN" altLang="zh-CN" sz="1800" dirty="0">
                <a:solidFill>
                  <a:schemeClr val="tx2"/>
                </a:solidFill>
                <a:ea typeface="宋体" panose="02010600030101010101" pitchFamily="2" charset="-122"/>
              </a:rPr>
              <a:t>对内对外报警：向全公司发布险情：</a:t>
            </a:r>
            <a:r>
              <a:rPr lang="zh-CN" altLang="zh-CN" sz="1800" dirty="0">
                <a:solidFill>
                  <a:schemeClr val="tx2"/>
                </a:solidFill>
                <a:latin typeface="宋体" panose="02010600030101010101" pitchFamily="2" charset="-122"/>
                <a:ea typeface="宋体" panose="02010600030101010101" pitchFamily="2" charset="-122"/>
              </a:rPr>
              <a:t> ……</a:t>
            </a:r>
            <a:endParaRPr lang="zh-CN" altLang="zh-CN" sz="1800" dirty="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       </a:t>
            </a:r>
            <a:r>
              <a:rPr lang="zh-CN" altLang="zh-CN" sz="1800" dirty="0">
                <a:solidFill>
                  <a:schemeClr val="tx2"/>
                </a:solidFill>
                <a:ea typeface="宋体" panose="02010600030101010101" pitchFamily="2" charset="-122"/>
              </a:rPr>
              <a:t>对外报告</a:t>
            </a:r>
            <a:r>
              <a:rPr lang="zh-CN" altLang="en-US" sz="1800" dirty="0">
                <a:solidFill>
                  <a:schemeClr val="tx2"/>
                </a:solidFill>
                <a:ea typeface="宋体" panose="02010600030101010101" pitchFamily="2" charset="-122"/>
              </a:rPr>
              <a:t>：</a:t>
            </a:r>
            <a:r>
              <a:rPr lang="zh-CN" altLang="zh-CN" sz="1800" dirty="0">
                <a:solidFill>
                  <a:schemeClr val="tx2"/>
                </a:solidFill>
                <a:latin typeface="宋体" panose="02010600030101010101" pitchFamily="2" charset="-122"/>
                <a:ea typeface="宋体" panose="02010600030101010101" pitchFamily="2" charset="-122"/>
              </a:rPr>
              <a:t> ……</a:t>
            </a:r>
            <a:endParaRPr lang="en-US" altLang="zh-CN" sz="180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11.3 </a:t>
            </a:r>
            <a:r>
              <a:rPr lang="zh-CN" altLang="zh-CN" sz="1800" dirty="0">
                <a:solidFill>
                  <a:schemeClr val="tx2"/>
                </a:solidFill>
                <a:ea typeface="宋体" panose="02010600030101010101" pitchFamily="2" charset="-122"/>
              </a:rPr>
              <a:t>报警或报告内容</a:t>
            </a:r>
            <a:endParaRPr lang="zh-CN" altLang="zh-CN" sz="1800" dirty="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      11.3.1</a:t>
            </a:r>
            <a:r>
              <a:rPr lang="zh-CN" altLang="zh-CN" sz="1800" dirty="0">
                <a:solidFill>
                  <a:schemeClr val="tx2"/>
                </a:solidFill>
                <a:ea typeface="宋体" panose="02010600030101010101" pitchFamily="2" charset="-122"/>
              </a:rPr>
              <a:t>发现人报警</a:t>
            </a:r>
            <a:r>
              <a:rPr lang="en-US" altLang="zh-CN" sz="1800">
                <a:solidFill>
                  <a:schemeClr val="tx2"/>
                </a:solidFill>
                <a:ea typeface="宋体" panose="02010600030101010101" pitchFamily="2" charset="-122"/>
              </a:rPr>
              <a:t>:</a:t>
            </a:r>
            <a:r>
              <a:rPr lang="zh-CN" altLang="zh-CN" sz="1800" dirty="0">
                <a:solidFill>
                  <a:schemeClr val="tx2"/>
                </a:solidFill>
                <a:ea typeface="宋体" panose="02010600030101010101" pitchFamily="2" charset="-122"/>
              </a:rPr>
              <a:t>报警人姓名、险情部位（码头、栈台、库区等）、险情性质（火灾、泄漏、人身伤害等）、险情程度描述和已采取的措施。</a:t>
            </a:r>
            <a:endParaRPr lang="zh-CN" altLang="zh-CN" sz="1800" dirty="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      11.3.2</a:t>
            </a:r>
            <a:r>
              <a:rPr lang="zh-CN" altLang="zh-CN" sz="1800" dirty="0">
                <a:solidFill>
                  <a:schemeClr val="tx2"/>
                </a:solidFill>
                <a:ea typeface="宋体" panose="02010600030101010101" pitchFamily="2" charset="-122"/>
              </a:rPr>
              <a:t>控制中心报警</a:t>
            </a:r>
            <a:r>
              <a:rPr lang="zh-CN" altLang="en-US" sz="1800" dirty="0">
                <a:solidFill>
                  <a:schemeClr val="tx2"/>
                </a:solidFill>
                <a:ea typeface="宋体" panose="02010600030101010101" pitchFamily="2" charset="-122"/>
              </a:rPr>
              <a:t>内容</a:t>
            </a:r>
            <a:r>
              <a:rPr lang="zh-CN" altLang="zh-CN" sz="1800" dirty="0">
                <a:solidFill>
                  <a:schemeClr val="tx2"/>
                </a:solidFill>
                <a:ea typeface="宋体" panose="02010600030101010101" pitchFamily="2" charset="-122"/>
              </a:rPr>
              <a:t>：</a:t>
            </a:r>
            <a:endParaRPr lang="en-US" altLang="zh-CN" sz="1800">
              <a:solidFill>
                <a:schemeClr val="tx2"/>
              </a:solidFill>
              <a:ea typeface="宋体" panose="02010600030101010101" pitchFamily="2" charset="-122"/>
            </a:endParaRPr>
          </a:p>
          <a:p>
            <a:pPr>
              <a:spcBef>
                <a:spcPct val="0"/>
              </a:spcBef>
              <a:buNone/>
            </a:pPr>
            <a:r>
              <a:rPr lang="en-US" altLang="zh-CN" sz="1800">
                <a:solidFill>
                  <a:schemeClr val="tx2"/>
                </a:solidFill>
                <a:ea typeface="宋体" panose="02010600030101010101" pitchFamily="2" charset="-122"/>
              </a:rPr>
              <a:t>      11.3.3</a:t>
            </a:r>
            <a:r>
              <a:rPr lang="zh-CN" altLang="zh-CN" sz="1800" dirty="0">
                <a:solidFill>
                  <a:schemeClr val="tx2"/>
                </a:solidFill>
                <a:ea typeface="宋体" panose="02010600030101010101" pitchFamily="2" charset="-122"/>
              </a:rPr>
              <a:t>对外报告</a:t>
            </a:r>
            <a:r>
              <a:rPr lang="zh-CN" altLang="en-US" sz="1800" dirty="0">
                <a:solidFill>
                  <a:schemeClr val="tx2"/>
                </a:solidFill>
                <a:ea typeface="宋体" panose="02010600030101010101" pitchFamily="2" charset="-122"/>
              </a:rPr>
              <a:t>内容：</a:t>
            </a:r>
            <a:endParaRPr lang="zh-CN" altLang="zh-CN" sz="1800" dirty="0">
              <a:solidFill>
                <a:schemeClr val="tx2"/>
              </a:solidFill>
              <a:ea typeface="宋体" panose="02010600030101010101" pitchFamily="2" charset="-122"/>
            </a:endParaRPr>
          </a:p>
          <a:p>
            <a:pPr>
              <a:buNone/>
            </a:pPr>
            <a:endParaRPr lang="zh-CN" altLang="zh-CN" sz="2400" dirty="0">
              <a:ea typeface="宋体" panose="02010600030101010101" pitchFamily="2" charset="-122"/>
            </a:endParaRPr>
          </a:p>
          <a:p>
            <a:pPr>
              <a:buNone/>
            </a:pP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2400">
                <a:solidFill>
                  <a:srgbClr val="0070C0"/>
                </a:solidFill>
                <a:latin typeface="微软雅黑" panose="020B0503020204020204" pitchFamily="34" charset="-122"/>
                <a:ea typeface="微软雅黑" panose="020B0503020204020204" pitchFamily="34" charset="-122"/>
              </a:rPr>
              <a:t>     </a:t>
            </a:r>
            <a:endParaRPr lang="zh-CN" altLang="zh-CN" sz="24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9702" name="内容占位符 20"/>
          <p:cNvSpPr>
            <a:spLocks noGrp="1"/>
          </p:cNvSpPr>
          <p:nvPr>
            <p:ph idx="1"/>
          </p:nvPr>
        </p:nvSpPr>
        <p:spPr>
          <a:xfrm>
            <a:off x="1376363" y="1550988"/>
            <a:ext cx="7339012" cy="5008562"/>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12</a:t>
            </a:r>
            <a:r>
              <a:rPr lang="zh-CN" altLang="en-US" sz="2400" dirty="0">
                <a:solidFill>
                  <a:srgbClr val="0070C0"/>
                </a:solidFill>
                <a:latin typeface="微软雅黑" panose="020B0503020204020204" pitchFamily="34" charset="-122"/>
                <a:ea typeface="微软雅黑" panose="020B0503020204020204" pitchFamily="34" charset="-122"/>
              </a:rPr>
              <a:t>．事故应急指挥与响应，包括以下内容：</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12.1 </a:t>
            </a:r>
            <a:r>
              <a:rPr lang="zh-CN" altLang="en-US" sz="1800" dirty="0">
                <a:solidFill>
                  <a:schemeClr val="tx2"/>
                </a:solidFill>
                <a:ea typeface="宋体" panose="02010600030101010101" pitchFamily="2" charset="-122"/>
              </a:rPr>
              <a:t>事故应急处理原则</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a:t>
            </a:r>
            <a:r>
              <a:rPr lang="en-US" altLang="zh-CN" sz="1800">
                <a:solidFill>
                  <a:schemeClr val="tx2"/>
                </a:solidFill>
                <a:ea typeface="宋体" panose="02010600030101010101" pitchFamily="2" charset="-122"/>
              </a:rPr>
              <a:t>a.</a:t>
            </a:r>
            <a:r>
              <a:rPr lang="zh-CN" altLang="en-US" sz="1800" dirty="0">
                <a:solidFill>
                  <a:schemeClr val="tx2"/>
                </a:solidFill>
                <a:ea typeface="宋体" panose="02010600030101010101" pitchFamily="2" charset="-122"/>
              </a:rPr>
              <a:t>尽快、有效地防止事故的继续扩大，最大限度地减少人员伤亡，优先保护人的生命，保护周围环境，减少财产损失。</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b.</a:t>
            </a:r>
            <a:r>
              <a:rPr lang="zh-CN" altLang="en-US" sz="1800" dirty="0">
                <a:solidFill>
                  <a:schemeClr val="tx2"/>
                </a:solidFill>
                <a:ea typeface="宋体" panose="02010600030101010101" pitchFamily="2" charset="-122"/>
              </a:rPr>
              <a:t>当对应急人员不具有或仅有轻微人身安全影响的</a:t>
            </a:r>
            <a:r>
              <a:rPr lang="en-US" altLang="zh-CN" sz="1800">
                <a:solidFill>
                  <a:schemeClr val="tx2"/>
                </a:solidFill>
                <a:ea typeface="宋体" panose="02010600030101010101" pitchFamily="2" charset="-122"/>
              </a:rPr>
              <a:t>Ⅰ</a:t>
            </a:r>
            <a:r>
              <a:rPr lang="zh-CN" altLang="en-US" sz="1800" dirty="0">
                <a:solidFill>
                  <a:schemeClr val="tx2"/>
                </a:solidFill>
                <a:ea typeface="宋体" panose="02010600030101010101" pitchFamily="2" charset="-122"/>
              </a:rPr>
              <a:t>级事故发生时，处理事故原则应以迅速地控制事故现场形势，全力抢救受伤、受困人员，消除次生事故因素，降低和减少事故损失和影响为主，兼顾报警、疏散、争取外部援救等应急措施。</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c.</a:t>
            </a:r>
            <a:r>
              <a:rPr lang="zh-CN" altLang="en-US" sz="1800" dirty="0">
                <a:solidFill>
                  <a:schemeClr val="tx2"/>
                </a:solidFill>
                <a:ea typeface="宋体" panose="02010600030101010101" pitchFamily="2" charset="-122"/>
              </a:rPr>
              <a:t>当对应急人员具有人身安全威胁的</a:t>
            </a:r>
            <a:r>
              <a:rPr lang="en-US" altLang="zh-CN" sz="1800">
                <a:solidFill>
                  <a:schemeClr val="tx2"/>
                </a:solidFill>
                <a:ea typeface="宋体" panose="02010600030101010101" pitchFamily="2" charset="-122"/>
              </a:rPr>
              <a:t>Ⅱ</a:t>
            </a:r>
            <a:r>
              <a:rPr lang="zh-CN" altLang="en-US" sz="1800" dirty="0">
                <a:solidFill>
                  <a:schemeClr val="tx2"/>
                </a:solidFill>
                <a:ea typeface="宋体" panose="02010600030101010101" pitchFamily="2" charset="-122"/>
              </a:rPr>
              <a:t>、</a:t>
            </a:r>
            <a:r>
              <a:rPr lang="en-US" altLang="zh-CN" sz="1800">
                <a:solidFill>
                  <a:schemeClr val="tx2"/>
                </a:solidFill>
                <a:ea typeface="宋体" panose="02010600030101010101" pitchFamily="2" charset="-122"/>
              </a:rPr>
              <a:t>Ⅲ</a:t>
            </a:r>
            <a:r>
              <a:rPr lang="zh-CN" altLang="en-US" sz="1800" dirty="0">
                <a:solidFill>
                  <a:schemeClr val="tx2"/>
                </a:solidFill>
                <a:ea typeface="宋体" panose="02010600030101010101" pitchFamily="2" charset="-122"/>
              </a:rPr>
              <a:t>级事故发生时，处理事故的原则应以报警、停止生产运行、关闭相应的阀门、争取外部救援、紧急疏散和撤离为主。</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12.2 </a:t>
            </a:r>
            <a:r>
              <a:rPr lang="zh-CN" altLang="en-US" sz="1800" dirty="0">
                <a:solidFill>
                  <a:schemeClr val="tx2"/>
                </a:solidFill>
                <a:ea typeface="宋体" panose="02010600030101010101" pitchFamily="2" charset="-122"/>
              </a:rPr>
              <a:t>事故应急指挥与响应</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在接警后，各组负责人立即按照</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事故应急救援机构设置及主要职责</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规定的分工召集本组成员参加抢险救援并向上一级负责人报告 。</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t>
            </a:r>
            <a:endParaRPr lang="zh-CN" altLang="zh-CN"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726" name="内容占位符 20"/>
          <p:cNvSpPr>
            <a:spLocks noGrp="1"/>
          </p:cNvSpPr>
          <p:nvPr>
            <p:ph idx="1"/>
          </p:nvPr>
        </p:nvSpPr>
        <p:spPr>
          <a:xfrm>
            <a:off x="1252538" y="1573213"/>
            <a:ext cx="742315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13</a:t>
            </a:r>
            <a:r>
              <a:rPr lang="zh-CN" altLang="en-US" sz="2400" dirty="0">
                <a:solidFill>
                  <a:srgbClr val="0070C0"/>
                </a:solidFill>
                <a:latin typeface="微软雅黑" panose="020B0503020204020204" pitchFamily="34" charset="-122"/>
                <a:ea typeface="微软雅黑" panose="020B0503020204020204" pitchFamily="34" charset="-122"/>
              </a:rPr>
              <a:t>．应急救援保障，包括以下内容</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13.1</a:t>
            </a:r>
            <a:r>
              <a:rPr lang="zh-CN" altLang="en-US" sz="1800" dirty="0">
                <a:solidFill>
                  <a:schemeClr val="tx2"/>
                </a:solidFill>
                <a:ea typeface="宋体" panose="02010600030101010101" pitchFamily="2" charset="-122"/>
              </a:rPr>
              <a:t>内部保障</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13.1.1</a:t>
            </a:r>
            <a:r>
              <a:rPr lang="zh-CN" altLang="en-US" sz="1800" dirty="0">
                <a:solidFill>
                  <a:schemeClr val="tx2"/>
                </a:solidFill>
                <a:ea typeface="宋体" panose="02010600030101010101" pitchFamily="2" charset="-122"/>
              </a:rPr>
              <a:t>应急救援体系</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公司建立应急救援体系，设置应急救援机构，明确职责分工，对应急预案定期组织培训和演练。</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13.1.2</a:t>
            </a:r>
            <a:r>
              <a:rPr lang="zh-CN" altLang="en-US" sz="1800" dirty="0">
                <a:solidFill>
                  <a:schemeClr val="tx2"/>
                </a:solidFill>
                <a:ea typeface="宋体" panose="02010600030101010101" pitchFamily="2" charset="-122"/>
              </a:rPr>
              <a:t>应急设备设施</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a:t>
            </a:r>
            <a:r>
              <a:rPr lang="zh-CN" altLang="en-US" sz="1800" dirty="0">
                <a:solidFill>
                  <a:schemeClr val="tx2"/>
                </a:solidFill>
                <a:ea typeface="宋体" panose="02010600030101010101" pitchFamily="2" charset="-122"/>
              </a:rPr>
              <a:t>消防泡沫系统；</a:t>
            </a:r>
            <a:r>
              <a:rPr lang="en-US" altLang="zh-CN" sz="1800">
                <a:solidFill>
                  <a:schemeClr val="tx2"/>
                </a:solidFill>
                <a:ea typeface="宋体" panose="02010600030101010101" pitchFamily="2" charset="-122"/>
              </a:rPr>
              <a:t>b.</a:t>
            </a:r>
            <a:r>
              <a:rPr lang="zh-CN" altLang="en-US" sz="1800" dirty="0">
                <a:solidFill>
                  <a:schemeClr val="tx2"/>
                </a:solidFill>
                <a:ea typeface="宋体" panose="02010600030101010101" pitchFamily="2" charset="-122"/>
              </a:rPr>
              <a:t>消防冷却水系统；</a:t>
            </a:r>
            <a:r>
              <a:rPr lang="en-US" altLang="zh-CN" sz="1800">
                <a:solidFill>
                  <a:schemeClr val="tx2"/>
                </a:solidFill>
                <a:ea typeface="宋体" panose="02010600030101010101" pitchFamily="2" charset="-122"/>
              </a:rPr>
              <a:t>c.</a:t>
            </a:r>
            <a:r>
              <a:rPr lang="zh-CN" altLang="en-US" sz="1800" dirty="0">
                <a:solidFill>
                  <a:schemeClr val="tx2"/>
                </a:solidFill>
                <a:ea typeface="宋体" panose="02010600030101010101" pitchFamily="2" charset="-122"/>
              </a:rPr>
              <a:t>消防报警系统；</a:t>
            </a:r>
            <a:r>
              <a:rPr lang="en-US" altLang="zh-CN" sz="1800">
                <a:solidFill>
                  <a:schemeClr val="tx2"/>
                </a:solidFill>
                <a:ea typeface="宋体" panose="02010600030101010101" pitchFamily="2" charset="-122"/>
              </a:rPr>
              <a:t>d.</a:t>
            </a:r>
            <a:r>
              <a:rPr lang="zh-CN" altLang="en-US" sz="1800" dirty="0">
                <a:solidFill>
                  <a:schemeClr val="tx2"/>
                </a:solidFill>
                <a:ea typeface="宋体" panose="02010600030101010101" pitchFamily="2" charset="-122"/>
              </a:rPr>
              <a:t>通讯系统</a:t>
            </a:r>
            <a:r>
              <a:rPr lang="en-US" altLang="zh-CN" sz="1800">
                <a:solidFill>
                  <a:schemeClr val="tx2"/>
                </a:solidFill>
                <a:ea typeface="宋体" panose="02010600030101010101" pitchFamily="2" charset="-122"/>
              </a:rPr>
              <a:t>e.</a:t>
            </a:r>
            <a:r>
              <a:rPr lang="zh-CN" altLang="en-US" sz="1800" dirty="0">
                <a:solidFill>
                  <a:schemeClr val="tx2"/>
                </a:solidFill>
                <a:ea typeface="宋体" panose="02010600030101010101" pitchFamily="2" charset="-122"/>
              </a:rPr>
              <a:t>电力保障系统；</a:t>
            </a:r>
            <a:r>
              <a:rPr lang="en-US" altLang="zh-CN" sz="1800">
                <a:solidFill>
                  <a:schemeClr val="tx2"/>
                </a:solidFill>
                <a:ea typeface="宋体" panose="02010600030101010101" pitchFamily="2" charset="-122"/>
              </a:rPr>
              <a:t>f.</a:t>
            </a:r>
            <a:r>
              <a:rPr lang="zh-CN" altLang="en-US" sz="1800" dirty="0">
                <a:solidFill>
                  <a:schemeClr val="tx2"/>
                </a:solidFill>
                <a:ea typeface="宋体" panose="02010600030101010101" pitchFamily="2" charset="-122"/>
              </a:rPr>
              <a:t>监控系统； </a:t>
            </a:r>
            <a:r>
              <a:rPr lang="en-US" altLang="zh-CN" sz="1800">
                <a:solidFill>
                  <a:schemeClr val="tx2"/>
                </a:solidFill>
                <a:ea typeface="宋体" panose="02010600030101010101" pitchFamily="2" charset="-122"/>
              </a:rPr>
              <a:t>……</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13.2</a:t>
            </a:r>
            <a:r>
              <a:rPr lang="zh-CN" altLang="en-US" sz="1800" dirty="0">
                <a:solidFill>
                  <a:schemeClr val="tx2"/>
                </a:solidFill>
                <a:ea typeface="宋体" panose="02010600030101010101" pitchFamily="2" charset="-122"/>
              </a:rPr>
              <a:t>外部保障</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13.2.1</a:t>
            </a:r>
            <a:r>
              <a:rPr lang="zh-CN" altLang="en-US" sz="1800" dirty="0">
                <a:solidFill>
                  <a:schemeClr val="tx2"/>
                </a:solidFill>
                <a:ea typeface="宋体" panose="02010600030101010101" pitchFamily="2" charset="-122"/>
              </a:rPr>
              <a:t>外部消防力量</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13.2.2 </a:t>
            </a:r>
            <a:r>
              <a:rPr lang="zh-CN" altLang="en-US" sz="1800" dirty="0">
                <a:solidFill>
                  <a:schemeClr val="tx2"/>
                </a:solidFill>
                <a:ea typeface="宋体" panose="02010600030101010101" pitchFamily="2" charset="-122"/>
              </a:rPr>
              <a:t>其它救援力量</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13.3</a:t>
            </a:r>
            <a:r>
              <a:rPr lang="zh-CN" altLang="en-US" sz="1800" dirty="0">
                <a:solidFill>
                  <a:schemeClr val="tx2"/>
                </a:solidFill>
                <a:ea typeface="宋体" panose="02010600030101010101" pitchFamily="2" charset="-122"/>
              </a:rPr>
              <a:t>应急投入保障</a:t>
            </a:r>
            <a:r>
              <a:rPr lang="en-US" altLang="zh-CN" sz="1800">
                <a:solidFill>
                  <a:schemeClr val="tx2"/>
                </a:solidFill>
                <a:ea typeface="宋体" panose="02010600030101010101" pitchFamily="2" charset="-122"/>
              </a:rPr>
              <a:t>……</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t>
            </a:r>
            <a:endParaRPr lang="zh-CN" altLang="zh-CN"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3"/>
          <p:cNvSpPr>
            <a:spLocks noGrp="1"/>
          </p:cNvSpPr>
          <p:nvPr>
            <p:ph idx="1"/>
          </p:nvPr>
        </p:nvSpPr>
        <p:spPr>
          <a:xfrm>
            <a:off x="1517650" y="1152525"/>
            <a:ext cx="7178675" cy="5360988"/>
          </a:xfrm>
          <a:ln/>
        </p:spPr>
        <p:txBody>
          <a:bodyPr vert="horz" wrap="square" lIns="91440" tIns="45720" rIns="91440" bIns="45720" anchor="t" anchorCtr="0"/>
          <a:p>
            <a:pPr eaLnBrk="1" hangingPunct="1">
              <a:buClr>
                <a:schemeClr val="accent2"/>
              </a:buClr>
            </a:pPr>
            <a:r>
              <a:rPr lang="en-US" altLang="zh-CN" sz="2800">
                <a:solidFill>
                  <a:schemeClr val="tx2"/>
                </a:solidFill>
                <a:ea typeface="宋体" panose="02010600030101010101" pitchFamily="2" charset="-122"/>
              </a:rPr>
              <a:t>《</a:t>
            </a:r>
            <a:r>
              <a:rPr lang="zh-CN" altLang="en-US" sz="2800" dirty="0">
                <a:solidFill>
                  <a:schemeClr val="tx2"/>
                </a:solidFill>
                <a:ea typeface="宋体" panose="02010600030101010101" pitchFamily="2" charset="-122"/>
              </a:rPr>
              <a:t>江苏省突发环境事件应急预案编制导则</a:t>
            </a:r>
            <a:r>
              <a:rPr lang="en-US" altLang="zh-CN" sz="2800">
                <a:solidFill>
                  <a:schemeClr val="tx2"/>
                </a:solidFill>
                <a:ea typeface="宋体" panose="02010600030101010101" pitchFamily="2" charset="-122"/>
              </a:rPr>
              <a:t>》</a:t>
            </a:r>
            <a:r>
              <a:rPr lang="zh-CN" altLang="en-US" sz="2800" dirty="0">
                <a:solidFill>
                  <a:schemeClr val="tx2"/>
                </a:solidFill>
                <a:ea typeface="宋体" panose="02010600030101010101" pitchFamily="2" charset="-122"/>
              </a:rPr>
              <a:t>要素齐全，内容全面，是环境应急预案编制的纲领性文件。</a:t>
            </a:r>
            <a:endParaRPr lang="en-US" altLang="zh-CN" sz="2800">
              <a:solidFill>
                <a:schemeClr val="tx2"/>
              </a:solidFill>
              <a:ea typeface="宋体" panose="02010600030101010101" pitchFamily="2" charset="-122"/>
            </a:endParaRPr>
          </a:p>
          <a:p>
            <a:pPr eaLnBrk="1" hangingPunct="1">
              <a:buClr>
                <a:schemeClr val="accent2"/>
              </a:buClr>
            </a:pPr>
            <a:r>
              <a:rPr lang="zh-CN" altLang="en-US" sz="2800" dirty="0">
                <a:solidFill>
                  <a:schemeClr val="tx2"/>
                </a:solidFill>
                <a:ea typeface="宋体" panose="02010600030101010101" pitchFamily="2" charset="-122"/>
              </a:rPr>
              <a:t>现实中，火灾、爆炸、环境污染等事故往往同时发生，如何在应急预案编制过程中统筹兼顾，达到既能够贯彻编制导则的所有要求，又能够保证预案的充分性、有效性和适宜性，这是我们今天共同学习和探讨的重点</a:t>
            </a:r>
            <a:r>
              <a:rPr lang="zh-CN" altLang="en-US" sz="2800" dirty="0">
                <a:ea typeface="宋体" panose="02010600030101010101" pitchFamily="2" charset="-122"/>
              </a:rPr>
              <a:t> </a:t>
            </a:r>
            <a:endParaRPr lang="en-US" altLang="zh-CN" sz="2800">
              <a:ea typeface="宋体" panose="02010600030101010101" pitchFamily="2" charset="-122"/>
            </a:endParaRPr>
          </a:p>
          <a:p>
            <a:pPr eaLnBrk="1" hangingPunct="1">
              <a:buNone/>
            </a:pPr>
            <a:endParaRPr lang="en-US" altLang="zh-CN" sz="2800">
              <a:ea typeface="宋体" panose="02010600030101010101" pitchFamily="2" charset="-122"/>
            </a:endParaRPr>
          </a:p>
        </p:txBody>
      </p:sp>
      <p:sp>
        <p:nvSpPr>
          <p:cNvPr id="4099" name="Rectangle 4"/>
          <p:cNvSpPr>
            <a:spLocks noGrp="1"/>
          </p:cNvSpPr>
          <p:nvPr>
            <p:ph type="title"/>
          </p:nvPr>
        </p:nvSpPr>
        <p:spPr>
          <a:ln/>
        </p:spPr>
        <p:txBody>
          <a:bodyPr vert="horz" wrap="square" lIns="91440" tIns="45720" rIns="91440" bIns="45720" anchor="ctr" anchorCtr="0"/>
          <a:p>
            <a:pPr eaLnBrk="1" hangingPunct="1"/>
            <a:r>
              <a:rPr lang="zh-CN" altLang="en-US" sz="4100" dirty="0">
                <a:ea typeface="黑体" panose="02010609060101010101" pitchFamily="49" charset="-122"/>
              </a:rPr>
              <a:t>环境应急预案</a:t>
            </a:r>
            <a:endParaRPr lang="en-US" altLang="zh-CN" sz="4100">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1750" name="内容占位符 20"/>
          <p:cNvSpPr>
            <a:spLocks noGrp="1"/>
          </p:cNvSpPr>
          <p:nvPr>
            <p:ph idx="1"/>
          </p:nvPr>
        </p:nvSpPr>
        <p:spPr>
          <a:xfrm>
            <a:off x="1252538" y="1573213"/>
            <a:ext cx="765810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14</a:t>
            </a:r>
            <a:r>
              <a:rPr lang="zh-CN" altLang="en-US" sz="2400" dirty="0">
                <a:solidFill>
                  <a:srgbClr val="0070C0"/>
                </a:solidFill>
                <a:latin typeface="微软雅黑" panose="020B0503020204020204" pitchFamily="34" charset="-122"/>
                <a:ea typeface="微软雅黑" panose="020B0503020204020204" pitchFamily="34" charset="-122"/>
              </a:rPr>
              <a:t>．紧急疏散，具体包括</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u="sng">
                <a:solidFill>
                  <a:schemeClr val="tx2"/>
                </a:solidFill>
                <a:ea typeface="宋体" panose="02010600030101010101" pitchFamily="2" charset="-122"/>
              </a:rPr>
              <a:t>14.1</a:t>
            </a:r>
            <a:r>
              <a:rPr lang="zh-CN" altLang="en-US" sz="1800" u="sng" dirty="0">
                <a:solidFill>
                  <a:schemeClr val="tx2"/>
                </a:solidFill>
                <a:ea typeface="宋体" panose="02010600030101010101" pitchFamily="2" charset="-122"/>
              </a:rPr>
              <a:t>启动条件</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当事故应急响应达到</a:t>
            </a:r>
            <a:r>
              <a:rPr lang="en-US" altLang="zh-CN" sz="1800">
                <a:solidFill>
                  <a:schemeClr val="tx2"/>
                </a:solidFill>
                <a:latin typeface="宋体" panose="02010600030101010101" pitchFamily="2" charset="-122"/>
                <a:ea typeface="宋体" panose="02010600030101010101" pitchFamily="2" charset="-122"/>
              </a:rPr>
              <a:t>Ⅱ</a:t>
            </a:r>
            <a:r>
              <a:rPr lang="zh-CN" altLang="en-US" sz="1800" dirty="0">
                <a:solidFill>
                  <a:schemeClr val="tx2"/>
                </a:solidFill>
                <a:ea typeface="宋体" panose="02010600030101010101" pitchFamily="2" charset="-122"/>
              </a:rPr>
              <a:t>级（较紧急）、</a:t>
            </a:r>
            <a:r>
              <a:rPr lang="en-US" altLang="zh-CN" sz="1800">
                <a:solidFill>
                  <a:schemeClr val="tx2"/>
                </a:solidFill>
                <a:latin typeface="宋体" panose="02010600030101010101" pitchFamily="2" charset="-122"/>
                <a:ea typeface="宋体" panose="02010600030101010101" pitchFamily="2" charset="-122"/>
              </a:rPr>
              <a:t>Ш</a:t>
            </a:r>
            <a:r>
              <a:rPr lang="zh-CN" altLang="en-US" sz="1800" dirty="0">
                <a:solidFill>
                  <a:schemeClr val="tx2"/>
                </a:solidFill>
                <a:ea typeface="宋体" panose="02010600030101010101" pitchFamily="2" charset="-122"/>
              </a:rPr>
              <a:t>级（特别紧急）时，为避免增加人员伤亡，根据事故应急救援指挥部指令启动本程序。</a:t>
            </a:r>
            <a:endParaRPr lang="zh-CN" altLang="en-US" sz="1800" dirty="0">
              <a:solidFill>
                <a:schemeClr val="tx2"/>
              </a:solidFill>
              <a:ea typeface="宋体" panose="02010600030101010101" pitchFamily="2" charset="-122"/>
            </a:endParaRPr>
          </a:p>
          <a:p>
            <a:pPr>
              <a:buNone/>
            </a:pPr>
            <a:r>
              <a:rPr lang="en-US" altLang="zh-CN" sz="1800" u="sng">
                <a:solidFill>
                  <a:schemeClr val="tx2"/>
                </a:solidFill>
                <a:ea typeface="宋体" panose="02010600030101010101" pitchFamily="2" charset="-122"/>
              </a:rPr>
              <a:t>14.2</a:t>
            </a:r>
            <a:r>
              <a:rPr lang="zh-CN" altLang="en-US" sz="1800" u="sng" dirty="0">
                <a:solidFill>
                  <a:schemeClr val="tx2"/>
                </a:solidFill>
                <a:ea typeface="宋体" panose="02010600030101010101" pitchFamily="2" charset="-122"/>
              </a:rPr>
              <a:t>疏散警报</a:t>
            </a:r>
            <a:endParaRPr lang="zh-CN" altLang="en-US" sz="1800" u="sng"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14.2.1</a:t>
            </a:r>
            <a:r>
              <a:rPr lang="zh-CN" altLang="en-US" sz="1800" dirty="0">
                <a:solidFill>
                  <a:schemeClr val="tx2"/>
                </a:solidFill>
                <a:ea typeface="宋体" panose="02010600030101010101" pitchFamily="2" charset="-122"/>
              </a:rPr>
              <a:t>通过应急广播系统发布紧急疏散警报。</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14.2.2</a:t>
            </a:r>
            <a:r>
              <a:rPr lang="zh-CN" altLang="en-US" sz="1800" dirty="0">
                <a:solidFill>
                  <a:schemeClr val="tx2"/>
                </a:solidFill>
                <a:ea typeface="宋体" panose="02010600030101010101" pitchFamily="2" charset="-122"/>
              </a:rPr>
              <a:t>在发出警报后按公司紧急疏散线路图向库区内人员报告疏散线路和集合地点。</a:t>
            </a:r>
            <a:endParaRPr lang="zh-CN" altLang="en-US" sz="1800" dirty="0">
              <a:solidFill>
                <a:schemeClr val="tx2"/>
              </a:solidFill>
              <a:ea typeface="宋体" panose="02010600030101010101" pitchFamily="2" charset="-122"/>
            </a:endParaRPr>
          </a:p>
          <a:p>
            <a:pPr>
              <a:buNone/>
            </a:pPr>
            <a:r>
              <a:rPr lang="en-US" altLang="zh-CN" sz="1800" u="sng">
                <a:solidFill>
                  <a:schemeClr val="tx2"/>
                </a:solidFill>
                <a:ea typeface="宋体" panose="02010600030101010101" pitchFamily="2" charset="-122"/>
              </a:rPr>
              <a:t>14.3</a:t>
            </a:r>
            <a:r>
              <a:rPr lang="zh-CN" altLang="en-US" sz="1800" u="sng" dirty="0">
                <a:solidFill>
                  <a:schemeClr val="tx2"/>
                </a:solidFill>
                <a:ea typeface="宋体" panose="02010600030101010101" pitchFamily="2" charset="-122"/>
              </a:rPr>
              <a:t>疏散对象</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除指挥部指令留守抢险外的所有其他人员。</a:t>
            </a:r>
            <a:endParaRPr lang="zh-CN" altLang="en-US" sz="1800" dirty="0">
              <a:solidFill>
                <a:schemeClr val="tx2"/>
              </a:solidFill>
              <a:ea typeface="宋体" panose="02010600030101010101" pitchFamily="2" charset="-122"/>
            </a:endParaRPr>
          </a:p>
          <a:p>
            <a:pPr>
              <a:buNone/>
            </a:pPr>
            <a:r>
              <a:rPr lang="en-US" altLang="zh-CN" sz="1800" u="sng">
                <a:solidFill>
                  <a:schemeClr val="tx2"/>
                </a:solidFill>
                <a:ea typeface="宋体" panose="02010600030101010101" pitchFamily="2" charset="-122"/>
              </a:rPr>
              <a:t>14.4</a:t>
            </a:r>
            <a:r>
              <a:rPr lang="zh-CN" altLang="en-US" sz="1800" u="sng" dirty="0">
                <a:solidFill>
                  <a:schemeClr val="tx2"/>
                </a:solidFill>
                <a:ea typeface="宋体" panose="02010600030101010101" pitchFamily="2" charset="-122"/>
              </a:rPr>
              <a:t>人员清点</a:t>
            </a:r>
            <a:endParaRPr lang="zh-CN" altLang="en-US" sz="1800" u="sng"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14.4.1</a:t>
            </a:r>
            <a:r>
              <a:rPr lang="zh-CN" altLang="en-US" sz="1800" dirty="0">
                <a:solidFill>
                  <a:schemeClr val="tx2"/>
                </a:solidFill>
                <a:ea typeface="宋体" panose="02010600030101010101" pitchFamily="2" charset="-122"/>
              </a:rPr>
              <a:t>疏散小组负责人指定人员引导疏散，并清点人数报指挥部。</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14.4.2</a:t>
            </a:r>
            <a:r>
              <a:rPr lang="zh-CN" altLang="en-US" sz="1800" dirty="0">
                <a:solidFill>
                  <a:schemeClr val="tx2"/>
                </a:solidFill>
                <a:ea typeface="宋体" panose="02010600030101010101" pitchFamily="2" charset="-122"/>
              </a:rPr>
              <a:t>发现人员缺少，立即安排搜索并报指挥部。</a:t>
            </a:r>
            <a:r>
              <a:rPr lang="en-US" altLang="zh-CN" sz="1800">
                <a:solidFill>
                  <a:schemeClr val="tx2"/>
                </a:solidFill>
                <a:ea typeface="宋体" panose="02010600030101010101" pitchFamily="2" charset="-122"/>
              </a:rPr>
              <a:t>     </a:t>
            </a:r>
            <a:endParaRPr lang="zh-CN" altLang="zh-CN"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2774" name="内容占位符 20"/>
          <p:cNvSpPr>
            <a:spLocks noGrp="1"/>
          </p:cNvSpPr>
          <p:nvPr>
            <p:ph idx="1"/>
          </p:nvPr>
        </p:nvSpPr>
        <p:spPr>
          <a:xfrm>
            <a:off x="1252538" y="1573213"/>
            <a:ext cx="7423150" cy="4383087"/>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15</a:t>
            </a:r>
            <a:r>
              <a:rPr lang="zh-CN" altLang="en-US" sz="2400" dirty="0">
                <a:solidFill>
                  <a:srgbClr val="0070C0"/>
                </a:solidFill>
                <a:latin typeface="微软雅黑" panose="020B0503020204020204" pitchFamily="34" charset="-122"/>
                <a:ea typeface="微软雅黑" panose="020B0503020204020204" pitchFamily="34" charset="-122"/>
              </a:rPr>
              <a:t>．事故应急救援关闭，包括如下内容</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u="sng">
                <a:solidFill>
                  <a:schemeClr val="tx2"/>
                </a:solidFill>
                <a:ea typeface="宋体" panose="02010600030101010101" pitchFamily="2" charset="-122"/>
              </a:rPr>
              <a:t>15.1</a:t>
            </a:r>
            <a:r>
              <a:rPr lang="zh-CN" altLang="en-US" sz="1800" u="sng" dirty="0">
                <a:solidFill>
                  <a:schemeClr val="tx2"/>
                </a:solidFill>
                <a:ea typeface="宋体" panose="02010600030101010101" pitchFamily="2" charset="-122"/>
              </a:rPr>
              <a:t>事故应急救援关闭条件</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事故现场得到控制，事件条件已经消除，污染源的泄露与释放已降至规定限制内，且事件所造成的危害已被消除，无继发可能，事故险情发生后随之产生的环境影响和职业健康安全风险已得到有效控制，事件现场的各种专业应急处置行动已无继续的必要。</a:t>
            </a:r>
            <a:endParaRPr lang="zh-CN" altLang="en-US" sz="1800" dirty="0">
              <a:solidFill>
                <a:schemeClr val="tx2"/>
              </a:solidFill>
              <a:ea typeface="宋体" panose="02010600030101010101" pitchFamily="2" charset="-122"/>
            </a:endParaRPr>
          </a:p>
          <a:p>
            <a:pPr>
              <a:buNone/>
            </a:pPr>
            <a:r>
              <a:rPr lang="en-US" altLang="zh-CN" sz="1800" u="sng">
                <a:solidFill>
                  <a:schemeClr val="tx2"/>
                </a:solidFill>
                <a:ea typeface="宋体" panose="02010600030101010101" pitchFamily="2" charset="-122"/>
              </a:rPr>
              <a:t>15.2</a:t>
            </a:r>
            <a:r>
              <a:rPr lang="zh-CN" altLang="en-US" sz="1800" u="sng" dirty="0">
                <a:solidFill>
                  <a:schemeClr val="tx2"/>
                </a:solidFill>
                <a:ea typeface="宋体" panose="02010600030101010101" pitchFamily="2" charset="-122"/>
              </a:rPr>
              <a:t>事故应急救援关闭方法</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事故应急救援结束后，由抢险处置小组事故现场指挥向公司指挥部报告现场处置结果报告，由指挥部决定险情解除，通讯协调组根据指令发布信息。</a:t>
            </a:r>
            <a:endParaRPr lang="zh-CN" altLang="en-US" sz="1800" dirty="0">
              <a:solidFill>
                <a:schemeClr val="tx2"/>
              </a:solidFill>
              <a:ea typeface="宋体" panose="02010600030101010101" pitchFamily="2" charset="-122"/>
            </a:endParaRPr>
          </a:p>
          <a:p>
            <a:pPr>
              <a:buNone/>
            </a:pPr>
            <a:r>
              <a:rPr lang="en-US" altLang="zh-CN" sz="1800" u="sng">
                <a:solidFill>
                  <a:schemeClr val="tx2"/>
                </a:solidFill>
                <a:ea typeface="宋体" panose="02010600030101010101" pitchFamily="2" charset="-122"/>
              </a:rPr>
              <a:t>15.3</a:t>
            </a:r>
            <a:r>
              <a:rPr lang="zh-CN" altLang="en-US" sz="1800" u="sng" dirty="0">
                <a:solidFill>
                  <a:schemeClr val="tx2"/>
                </a:solidFill>
                <a:ea typeface="宋体" panose="02010600030101010101" pitchFamily="2" charset="-122"/>
              </a:rPr>
              <a:t>事故总结和应急能力评估</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公司总经理组织相关职能部门人员对应急能力进行评估。 </a:t>
            </a:r>
            <a:endParaRPr lang="zh-CN" altLang="zh-CN"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3798" name="内容占位符 20"/>
          <p:cNvSpPr>
            <a:spLocks noGrp="1"/>
          </p:cNvSpPr>
          <p:nvPr>
            <p:ph idx="1"/>
          </p:nvPr>
        </p:nvSpPr>
        <p:spPr>
          <a:xfrm>
            <a:off x="1252538" y="1573213"/>
            <a:ext cx="742315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16</a:t>
            </a:r>
            <a:r>
              <a:rPr lang="zh-CN" altLang="en-US" sz="2400" dirty="0">
                <a:solidFill>
                  <a:srgbClr val="0070C0"/>
                </a:solidFill>
                <a:latin typeface="微软雅黑" panose="020B0503020204020204" pitchFamily="34" charset="-122"/>
                <a:ea typeface="微软雅黑" panose="020B0503020204020204" pitchFamily="34" charset="-122"/>
              </a:rPr>
              <a:t>．后期处置，具体包括以下工作</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16.1</a:t>
            </a:r>
            <a:r>
              <a:rPr lang="zh-CN" altLang="en-US" sz="1800" dirty="0">
                <a:solidFill>
                  <a:schemeClr val="tx2"/>
                </a:solidFill>
                <a:ea typeface="宋体" panose="02010600030101010101" pitchFamily="2" charset="-122"/>
              </a:rPr>
              <a:t>事故现场保护和取证</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16.1.1</a:t>
            </a:r>
            <a:r>
              <a:rPr lang="zh-CN" altLang="en-US" sz="1800" dirty="0">
                <a:solidFill>
                  <a:schemeClr val="tx2"/>
                </a:solidFill>
                <a:ea typeface="宋体" panose="02010600030101010101" pitchFamily="2" charset="-122"/>
              </a:rPr>
              <a:t>对事故现场进行保护；</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16.1.2</a:t>
            </a:r>
            <a:r>
              <a:rPr lang="zh-CN" altLang="en-US" sz="1800" dirty="0">
                <a:solidFill>
                  <a:schemeClr val="tx2"/>
                </a:solidFill>
                <a:ea typeface="宋体" panose="02010600030101010101" pitchFamily="2" charset="-122"/>
              </a:rPr>
              <a:t>抢险结束后，严防无关人员进入事故现场。</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16.1.3</a:t>
            </a:r>
            <a:r>
              <a:rPr lang="zh-CN" altLang="en-US" sz="1800" dirty="0">
                <a:solidFill>
                  <a:schemeClr val="tx2"/>
                </a:solidFill>
                <a:ea typeface="宋体" panose="02010600030101010101" pitchFamily="2" charset="-122"/>
              </a:rPr>
              <a:t>事故调查小组成员及时进入事故现场按程序进行调查取证，取得相关证据</a:t>
            </a:r>
            <a:endParaRPr lang="zh-CN" altLang="en-US"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822" name="内容占位符 20"/>
          <p:cNvSpPr>
            <a:spLocks noGrp="1"/>
          </p:cNvSpPr>
          <p:nvPr>
            <p:ph idx="1"/>
          </p:nvPr>
        </p:nvSpPr>
        <p:spPr>
          <a:xfrm>
            <a:off x="1198563" y="1519238"/>
            <a:ext cx="751840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16</a:t>
            </a:r>
            <a:r>
              <a:rPr lang="zh-CN" altLang="en-US" sz="2400" dirty="0">
                <a:solidFill>
                  <a:srgbClr val="0070C0"/>
                </a:solidFill>
                <a:latin typeface="微软雅黑" panose="020B0503020204020204" pitchFamily="34" charset="-122"/>
                <a:ea typeface="微软雅黑" panose="020B0503020204020204" pitchFamily="34" charset="-122"/>
              </a:rPr>
              <a:t>．后期处置</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16.2</a:t>
            </a:r>
            <a:r>
              <a:rPr lang="zh-CN" altLang="en-US" sz="1800" dirty="0">
                <a:solidFill>
                  <a:schemeClr val="tx2"/>
                </a:solidFill>
                <a:ea typeface="宋体" panose="02010600030101010101" pitchFamily="2" charset="-122"/>
              </a:rPr>
              <a:t>事故现场洗消</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16.2.1</a:t>
            </a:r>
            <a:r>
              <a:rPr lang="zh-CN" altLang="en-US" sz="1800" dirty="0">
                <a:solidFill>
                  <a:schemeClr val="tx2"/>
                </a:solidFill>
                <a:ea typeface="宋体" panose="02010600030101010101" pitchFamily="2" charset="-122"/>
              </a:rPr>
              <a:t>抢险处置组具体负责事故现场的洗消工作。</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16.2.2</a:t>
            </a:r>
            <a:r>
              <a:rPr lang="zh-CN" altLang="en-US" sz="1800" dirty="0">
                <a:solidFill>
                  <a:schemeClr val="tx2"/>
                </a:solidFill>
                <a:ea typeface="宋体" panose="02010600030101010101" pitchFamily="2" charset="-122"/>
              </a:rPr>
              <a:t>对参与现场应急处理的应急队员及其他的受暴露污染的人员，必须进行清洁净化，一般的净化方法是除去可能受污的衣物，利用清水冲洗；对于可能受到一些化学品污染的清洁净化，需要特别的小心处理。</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16.2.3</a:t>
            </a:r>
            <a:r>
              <a:rPr lang="zh-CN" altLang="en-US" sz="1800" dirty="0">
                <a:solidFill>
                  <a:schemeClr val="tx2"/>
                </a:solidFill>
                <a:ea typeface="宋体" panose="02010600030101010101" pitchFamily="2" charset="-122"/>
              </a:rPr>
              <a:t>对于一些受污的设备，如被污染的仪表或贵重的设备如不影响事故调查的取证工作，也应及时考虑清除与清理。</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16.2.4</a:t>
            </a:r>
            <a:r>
              <a:rPr lang="zh-CN" altLang="en-US" sz="1800" dirty="0">
                <a:solidFill>
                  <a:schemeClr val="tx2"/>
                </a:solidFill>
                <a:ea typeface="宋体" panose="02010600030101010101" pitchFamily="2" charset="-122"/>
              </a:rPr>
              <a:t>火灾事故或物料泄漏事故应急处置或事故演练后产生的含有物料的消防冷却水、泡沫液等，应利用防火堤、事故应急池等收集，并集中委托有资质的单位进行处置。</a:t>
            </a:r>
            <a:endParaRPr lang="zh-CN" altLang="zh-CN" sz="1800" dirty="0">
              <a:solidFill>
                <a:schemeClr val="tx2"/>
              </a:solidFill>
              <a:ea typeface="宋体" panose="02010600030101010101" pitchFamily="2" charset="-122"/>
            </a:endParaRPr>
          </a:p>
          <a:p>
            <a:pPr>
              <a:buNone/>
            </a:pPr>
            <a:endParaRPr lang="zh-CN" altLang="en-US"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5846" name="内容占位符 20"/>
          <p:cNvSpPr>
            <a:spLocks noGrp="1"/>
          </p:cNvSpPr>
          <p:nvPr>
            <p:ph idx="1"/>
          </p:nvPr>
        </p:nvSpPr>
        <p:spPr>
          <a:xfrm>
            <a:off x="1198563" y="1519238"/>
            <a:ext cx="742315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17</a:t>
            </a:r>
            <a:r>
              <a:rPr lang="zh-CN" altLang="en-US" sz="2400" dirty="0">
                <a:solidFill>
                  <a:srgbClr val="0070C0"/>
                </a:solidFill>
                <a:latin typeface="微软雅黑" panose="020B0503020204020204" pitchFamily="34" charset="-122"/>
                <a:ea typeface="微软雅黑" panose="020B0503020204020204" pitchFamily="34" charset="-122"/>
              </a:rPr>
              <a:t>．培训和演练，包括以下内容</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17.1</a:t>
            </a:r>
            <a:r>
              <a:rPr lang="zh-CN" altLang="en-US" sz="1800" dirty="0">
                <a:solidFill>
                  <a:schemeClr val="tx2"/>
                </a:solidFill>
                <a:ea typeface="宋体" panose="02010600030101010101" pitchFamily="2" charset="-122"/>
              </a:rPr>
              <a:t>培训</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17.1.1</a:t>
            </a:r>
            <a:r>
              <a:rPr lang="zh-CN" altLang="en-US" sz="1800" dirty="0">
                <a:solidFill>
                  <a:schemeClr val="tx2"/>
                </a:solidFill>
                <a:ea typeface="宋体" panose="02010600030101010101" pitchFamily="2" charset="-122"/>
              </a:rPr>
              <a:t>培训内容</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a:t>
            </a:r>
            <a:r>
              <a:rPr lang="zh-CN" altLang="en-US" sz="1800" dirty="0">
                <a:solidFill>
                  <a:schemeClr val="tx2"/>
                </a:solidFill>
                <a:ea typeface="宋体" panose="02010600030101010101" pitchFamily="2" charset="-122"/>
              </a:rPr>
              <a:t>应急预案文件；</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b.</a:t>
            </a:r>
            <a:r>
              <a:rPr lang="zh-CN" altLang="en-US" sz="1800" dirty="0">
                <a:solidFill>
                  <a:schemeClr val="tx2"/>
                </a:solidFill>
                <a:ea typeface="宋体" panose="02010600030101010101" pitchFamily="2" charset="-122"/>
              </a:rPr>
              <a:t>应急预案要求的能力和意识；</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c.</a:t>
            </a:r>
            <a:r>
              <a:rPr lang="zh-CN" altLang="en-US" sz="1800" dirty="0">
                <a:solidFill>
                  <a:schemeClr val="tx2"/>
                </a:solidFill>
                <a:ea typeface="宋体" panose="02010600030101010101" pitchFamily="2" charset="-122"/>
              </a:rPr>
              <a:t>应急设备设施操作规程；</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17.1.2</a:t>
            </a:r>
            <a:r>
              <a:rPr lang="zh-CN" altLang="en-US" sz="1800" dirty="0">
                <a:solidFill>
                  <a:schemeClr val="tx2"/>
                </a:solidFill>
                <a:ea typeface="宋体" panose="02010600030101010101" pitchFamily="2" charset="-122"/>
              </a:rPr>
              <a:t>培训实施。</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公司每年制定相应的年度培训计划，各部门结合公司的年度培训计划，制定各部门的培训计划并组织进行实施</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17.2 </a:t>
            </a:r>
            <a:r>
              <a:rPr lang="zh-CN" altLang="en-US" sz="1800" dirty="0">
                <a:solidFill>
                  <a:schemeClr val="tx2"/>
                </a:solidFill>
                <a:ea typeface="宋体" panose="02010600030101010101" pitchFamily="2" charset="-122"/>
              </a:rPr>
              <a:t>应急演练</a:t>
            </a:r>
            <a:r>
              <a:rPr lang="en-US" altLang="zh-CN" sz="1800">
                <a:solidFill>
                  <a:schemeClr val="tx2"/>
                </a:solidFill>
                <a:ea typeface="宋体" panose="02010600030101010101" pitchFamily="2" charset="-122"/>
              </a:rPr>
              <a:t> </a:t>
            </a:r>
            <a:endParaRPr lang="en-US" altLang="zh-CN" sz="180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每年应急演练不少于</a:t>
            </a:r>
            <a:r>
              <a:rPr lang="en-US" altLang="zh-CN" sz="1800">
                <a:solidFill>
                  <a:schemeClr val="tx2"/>
                </a:solidFill>
                <a:ea typeface="宋体" panose="02010600030101010101" pitchFamily="2" charset="-122"/>
              </a:rPr>
              <a:t>X</a:t>
            </a:r>
            <a:r>
              <a:rPr lang="zh-CN" altLang="en-US" sz="1800" dirty="0">
                <a:solidFill>
                  <a:schemeClr val="tx2"/>
                </a:solidFill>
                <a:ea typeface="宋体" panose="02010600030101010101" pitchFamily="2" charset="-122"/>
              </a:rPr>
              <a:t>次，每次演练结束，根据演练情况做好总结，并针对演练中存在的不足进行完善。</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17.3</a:t>
            </a:r>
            <a:r>
              <a:rPr lang="zh-CN" altLang="en-US" sz="1800" dirty="0">
                <a:solidFill>
                  <a:schemeClr val="tx2"/>
                </a:solidFill>
                <a:ea typeface="宋体" panose="02010600030101010101" pitchFamily="2" charset="-122"/>
              </a:rPr>
              <a:t>相关记录</a:t>
            </a:r>
            <a:endParaRPr lang="zh-CN" altLang="en-US"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6870" name="内容占位符 20"/>
          <p:cNvSpPr>
            <a:spLocks noGrp="1"/>
          </p:cNvSpPr>
          <p:nvPr>
            <p:ph idx="1"/>
          </p:nvPr>
        </p:nvSpPr>
        <p:spPr>
          <a:xfrm>
            <a:off x="1198563" y="1519238"/>
            <a:ext cx="7475537"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18</a:t>
            </a:r>
            <a:r>
              <a:rPr lang="zh-CN" altLang="en-US" sz="2400" dirty="0">
                <a:solidFill>
                  <a:srgbClr val="0070C0"/>
                </a:solidFill>
                <a:latin typeface="微软雅黑" panose="020B0503020204020204" pitchFamily="34" charset="-122"/>
                <a:ea typeface="微软雅黑" panose="020B0503020204020204" pitchFamily="34" charset="-122"/>
              </a:rPr>
              <a:t>．应急预案制订和修改及报备</a:t>
            </a:r>
            <a:endParaRPr lang="zh-CN" altLang="en-US" sz="2400" dirty="0">
              <a:solidFill>
                <a:srgbClr val="0070C0"/>
              </a:solidFill>
              <a:latin typeface="微软雅黑" panose="020B0503020204020204" pitchFamily="34" charset="-122"/>
              <a:ea typeface="微软雅黑" panose="020B0503020204020204" pitchFamily="34" charset="-122"/>
            </a:endParaRPr>
          </a:p>
          <a:p>
            <a:r>
              <a:rPr lang="en-US" altLang="zh-CN" sz="1800" u="sng">
                <a:solidFill>
                  <a:schemeClr val="tx2"/>
                </a:solidFill>
                <a:ea typeface="宋体" panose="02010600030101010101" pitchFamily="2" charset="-122"/>
              </a:rPr>
              <a:t>18.1</a:t>
            </a:r>
            <a:r>
              <a:rPr lang="zh-CN" altLang="en-US" sz="1800" u="sng" dirty="0">
                <a:solidFill>
                  <a:schemeClr val="tx2"/>
                </a:solidFill>
                <a:ea typeface="宋体" panose="02010600030101010101" pitchFamily="2" charset="-122"/>
              </a:rPr>
              <a:t>预案修改时机：</a:t>
            </a:r>
            <a:r>
              <a:rPr lang="zh-CN" altLang="en-US" sz="1800" dirty="0">
                <a:solidFill>
                  <a:schemeClr val="tx2"/>
                </a:solidFill>
                <a:ea typeface="宋体" panose="02010600030101010101" pitchFamily="2" charset="-122"/>
              </a:rPr>
              <a:t>法律、法规调整；演练总结存在薄弱环节；发生事故（包括未遂事件）；同行业发生相关事故；安全检查发现存在隐患或缺陷；设备设施出现变更等须重新对应急预案进行调整时，必须尽快进行修订完善。</a:t>
            </a:r>
            <a:endParaRPr lang="zh-CN" altLang="en-US" sz="1800" dirty="0">
              <a:solidFill>
                <a:schemeClr val="tx2"/>
              </a:solidFill>
              <a:ea typeface="宋体" panose="02010600030101010101" pitchFamily="2" charset="-122"/>
            </a:endParaRPr>
          </a:p>
          <a:p>
            <a:r>
              <a:rPr lang="en-US" altLang="zh-CN" sz="1800" u="sng">
                <a:solidFill>
                  <a:schemeClr val="tx2"/>
                </a:solidFill>
                <a:ea typeface="宋体" panose="02010600030101010101" pitchFamily="2" charset="-122"/>
              </a:rPr>
              <a:t>18.2</a:t>
            </a:r>
            <a:r>
              <a:rPr lang="zh-CN" altLang="en-US" sz="1800" u="sng" dirty="0">
                <a:solidFill>
                  <a:schemeClr val="tx2"/>
                </a:solidFill>
                <a:ea typeface="宋体" panose="02010600030101010101" pitchFamily="2" charset="-122"/>
              </a:rPr>
              <a:t>预案评审：</a:t>
            </a:r>
            <a:r>
              <a:rPr lang="zh-CN" altLang="en-US" sz="1800" dirty="0">
                <a:solidFill>
                  <a:schemeClr val="tx2"/>
                </a:solidFill>
                <a:ea typeface="宋体" panose="02010600030101010101" pitchFamily="2" charset="-122"/>
              </a:rPr>
              <a:t>至少每年一次组织相关部门人员对</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应急预案</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的充分性、适宜性和有效性进行评价</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评价结果应形成记录。</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评审分三个方面：预案程序、预案内容、预案配套的制度和方法</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预案程序包括：危险源确定程序、事故预防程序、应急救援程序</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预案内容包括：救援组织机构设置、组成人员和职责划分，应急资源，教育、训练和演练，应急响应，检测、抢险、救援、消防、泄漏物控制及事故控制措施，受伤人员现场救护、救治与医院救治，公共关系，应急人员安全，预案管理与评审改进</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预案配套的制度和方法包括：</a:t>
            </a:r>
            <a:r>
              <a:rPr lang="en-US" altLang="zh-CN" sz="1800">
                <a:solidFill>
                  <a:schemeClr val="tx2"/>
                </a:solidFill>
                <a:ea typeface="宋体" panose="02010600030101010101" pitchFamily="2" charset="-122"/>
              </a:rPr>
              <a:t>……</a:t>
            </a:r>
            <a:endParaRPr lang="zh-CN" altLang="en-US"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20" name="AutoShape 108"/>
          <p:cNvSpPr>
            <a:spLocks noChangeArrowheads="1"/>
          </p:cNvSpPr>
          <p:nvPr/>
        </p:nvSpPr>
        <p:spPr bwMode="gray">
          <a:xfrm>
            <a:off x="1157463" y="1042812"/>
            <a:ext cx="5322359" cy="413455"/>
          </a:xfrm>
          <a:prstGeom prst="roundRect">
            <a:avLst>
              <a:gd name="adj" fmla="val 16667"/>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12700" algn="ctr">
            <a:solidFill>
              <a:schemeClr val="tx2"/>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二、综合应急预案</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7894" name="内容占位符 20"/>
          <p:cNvSpPr>
            <a:spLocks noGrp="1"/>
          </p:cNvSpPr>
          <p:nvPr>
            <p:ph idx="1"/>
          </p:nvPr>
        </p:nvSpPr>
        <p:spPr>
          <a:xfrm>
            <a:off x="1198563" y="1519238"/>
            <a:ext cx="7423150"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19</a:t>
            </a:r>
            <a:r>
              <a:rPr lang="zh-CN" altLang="en-US" sz="2400" dirty="0">
                <a:solidFill>
                  <a:srgbClr val="0070C0"/>
                </a:solidFill>
                <a:latin typeface="微软雅黑" panose="020B0503020204020204" pitchFamily="34" charset="-122"/>
                <a:ea typeface="微软雅黑" panose="020B0503020204020204" pitchFamily="34" charset="-122"/>
              </a:rPr>
              <a:t>．相关文件、附件及记录</a:t>
            </a:r>
            <a:endParaRPr lang="zh-CN" altLang="en-US" sz="2400" dirty="0">
              <a:solidFill>
                <a:srgbClr val="0070C0"/>
              </a:solidFill>
              <a:latin typeface="微软雅黑" panose="020B0503020204020204" pitchFamily="34" charset="-122"/>
              <a:ea typeface="微软雅黑" panose="020B0503020204020204" pitchFamily="34" charset="-122"/>
            </a:endParaRPr>
          </a:p>
          <a:p>
            <a:r>
              <a:rPr lang="zh-CN" altLang="en-US" sz="1800" dirty="0">
                <a:solidFill>
                  <a:schemeClr val="tx2"/>
                </a:solidFill>
                <a:ea typeface="宋体" panose="02010600030101010101" pitchFamily="2" charset="-122"/>
              </a:rPr>
              <a:t>总平面布置图及周边环境分布示意图</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消防设施平面布置图 </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 紧急疏散线路图</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报警与监视装置一览表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应急消防设施一览表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应急环保设施一览表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 应急防护设施和用品一览表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 防汛防台物资配备一览表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 应急救援通讯联络表（外部）</a:t>
            </a:r>
            <a:endParaRPr lang="zh-CN" altLang="en-US" sz="1800" dirty="0">
              <a:solidFill>
                <a:schemeClr val="tx2"/>
              </a:solidFill>
              <a:ea typeface="宋体" panose="02010600030101010101" pitchFamily="2" charset="-122"/>
            </a:endParaRPr>
          </a:p>
          <a:p>
            <a:r>
              <a:rPr lang="en-US" altLang="zh-CN" sz="1800">
                <a:solidFill>
                  <a:schemeClr val="tx2"/>
                </a:solidFill>
                <a:ea typeface="宋体" panose="02010600030101010101" pitchFamily="2" charset="-122"/>
              </a:rPr>
              <a:t>……</a:t>
            </a:r>
            <a:endParaRPr lang="zh-CN" altLang="en-US" sz="1800" dirty="0">
              <a:solidFill>
                <a:schemeClr val="tx2"/>
              </a:solidFill>
              <a:ea typeface="宋体" panose="02010600030101010101" pitchFamily="2" charset="-122"/>
            </a:endParaRPr>
          </a:p>
          <a:p>
            <a:pPr>
              <a:buNone/>
            </a:pPr>
            <a:endParaRPr lang="zh-CN" altLang="en-US" sz="18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38915" name="内容占位符 20"/>
          <p:cNvSpPr>
            <a:spLocks noGrp="1"/>
          </p:cNvSpPr>
          <p:nvPr>
            <p:ph idx="1"/>
          </p:nvPr>
        </p:nvSpPr>
        <p:spPr>
          <a:xfrm>
            <a:off x="1198563" y="1519238"/>
            <a:ext cx="7423150" cy="4383087"/>
          </a:xfrm>
          <a:ln/>
        </p:spPr>
        <p:txBody>
          <a:bodyPr vert="horz" wrap="square" lIns="91440" tIns="45720" rIns="91440" bIns="45720" anchor="t" anchorCtr="0"/>
          <a:p>
            <a:pPr>
              <a:buNone/>
            </a:pPr>
            <a:endParaRPr lang="zh-CN" altLang="en-US" sz="4000" dirty="0">
              <a:solidFill>
                <a:schemeClr val="tx2"/>
              </a:solidFill>
              <a:ea typeface="黑体" panose="02010609060101010101" pitchFamily="49" charset="-122"/>
            </a:endParaRPr>
          </a:p>
          <a:p>
            <a:pPr>
              <a:buNone/>
            </a:pPr>
            <a:r>
              <a:rPr lang="zh-CN" altLang="en-US" sz="4000" dirty="0">
                <a:solidFill>
                  <a:schemeClr val="tx2"/>
                </a:solidFill>
                <a:ea typeface="黑体" panose="02010609060101010101" pitchFamily="49" charset="-122"/>
              </a:rPr>
              <a:t>    三、专项应急预案和</a:t>
            </a:r>
            <a:endParaRPr lang="zh-CN" altLang="en-US" sz="4000" dirty="0">
              <a:solidFill>
                <a:schemeClr val="tx2"/>
              </a:solidFill>
              <a:ea typeface="黑体" panose="02010609060101010101" pitchFamily="49" charset="-122"/>
            </a:endParaRPr>
          </a:p>
          <a:p>
            <a:pPr>
              <a:buNone/>
            </a:pPr>
            <a:r>
              <a:rPr lang="zh-CN" altLang="en-US" sz="4000" dirty="0">
                <a:solidFill>
                  <a:schemeClr val="tx2"/>
                </a:solidFill>
                <a:ea typeface="黑体" panose="02010609060101010101" pitchFamily="49" charset="-122"/>
              </a:rPr>
              <a:t>             现场处置方案</a:t>
            </a:r>
            <a:endParaRPr lang="zh-CN" altLang="en-US" sz="4000"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39939" name="内容占位符 20"/>
          <p:cNvSpPr>
            <a:spLocks noGrp="1"/>
          </p:cNvSpPr>
          <p:nvPr>
            <p:ph idx="1"/>
          </p:nvPr>
        </p:nvSpPr>
        <p:spPr>
          <a:xfrm>
            <a:off x="1198563" y="1519238"/>
            <a:ext cx="7507287" cy="5064125"/>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、环境风险源 </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1.1</a:t>
            </a:r>
            <a:r>
              <a:rPr lang="zh-CN" altLang="en-US" sz="1800" dirty="0">
                <a:solidFill>
                  <a:schemeClr val="tx2"/>
                </a:solidFill>
                <a:ea typeface="宋体" panose="02010600030101010101" pitchFamily="2" charset="-122"/>
              </a:rPr>
              <a:t>环境风险源</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 概念：</a:t>
            </a:r>
            <a:r>
              <a:rPr lang="en-US" altLang="zh-CN" sz="1800">
                <a:solidFill>
                  <a:schemeClr val="tx2"/>
                </a:solidFill>
                <a:ea typeface="宋体" panose="02010600030101010101" pitchFamily="2" charset="-122"/>
              </a:rPr>
              <a:t> </a:t>
            </a:r>
            <a:r>
              <a:rPr lang="zh-CN" altLang="en-US" sz="1800" dirty="0">
                <a:solidFill>
                  <a:schemeClr val="tx2"/>
                </a:solidFill>
                <a:ea typeface="宋体" panose="02010600030101010101" pitchFamily="2" charset="-122"/>
              </a:rPr>
              <a:t>指可能导致突发环境事件的污染源，以及生产、贮存、经营、使用、运输危险物质或产生、收集、利用、处置危险废物的场所、设备和装置。</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 环境风险源的分类：</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按风险源的影响区域是否固定分：</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1</a:t>
            </a:r>
            <a:r>
              <a:rPr lang="zh-CN" altLang="en-US" sz="1800" dirty="0">
                <a:solidFill>
                  <a:schemeClr val="tx2"/>
                </a:solidFill>
                <a:ea typeface="宋体" panose="02010600030101010101" pitchFamily="2" charset="-122"/>
              </a:rPr>
              <a:t>）固定源；</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）流动源。</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按风险源影响区域的辐射形状分</a:t>
            </a:r>
            <a:r>
              <a:rPr lang="en-US" altLang="zh-CN" sz="1800">
                <a:solidFill>
                  <a:schemeClr val="tx2"/>
                </a:solidFill>
                <a:ea typeface="宋体" panose="02010600030101010101" pitchFamily="2" charset="-122"/>
              </a:rPr>
              <a:t>:  </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1</a:t>
            </a:r>
            <a:r>
              <a:rPr lang="zh-CN" altLang="en-US" sz="1800" dirty="0">
                <a:solidFill>
                  <a:schemeClr val="tx2"/>
                </a:solidFill>
                <a:ea typeface="宋体" panose="02010600030101010101" pitchFamily="2" charset="-122"/>
              </a:rPr>
              <a:t>）点源；</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）线源；</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）面源。</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按事故形式分（依据建设项目环境风险评价导则）：</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a:t>
            </a: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）火灾；</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）爆炸；</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）泄漏。</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按照风险源的风险传播途径分：</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a:t>
            </a: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）空气污染；</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）水体污染；</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）土壤污染。等</a:t>
            </a:r>
            <a:endParaRPr lang="zh-CN" altLang="en-US" sz="1800" dirty="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arn(inVertical)">
                                      <p:cBhvr>
                                        <p:cTn id="7"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0963" name="内容占位符 20"/>
          <p:cNvSpPr>
            <a:spLocks noGrp="1"/>
          </p:cNvSpPr>
          <p:nvPr>
            <p:ph idx="1"/>
          </p:nvPr>
        </p:nvSpPr>
        <p:spPr>
          <a:xfrm>
            <a:off x="1198563" y="1519238"/>
            <a:ext cx="7507287"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、环境风险源 </a:t>
            </a:r>
            <a:endParaRPr lang="zh-CN" altLang="en-US" sz="2400" dirty="0">
              <a:solidFill>
                <a:srgbClr val="0070C0"/>
              </a:solidFill>
              <a:latin typeface="微软雅黑" panose="020B0503020204020204" pitchFamily="34" charset="-122"/>
              <a:ea typeface="微软雅黑" panose="020B0503020204020204" pitchFamily="34" charset="-122"/>
            </a:endParaRPr>
          </a:p>
          <a:p>
            <a:r>
              <a:rPr lang="zh-CN" altLang="en-US" sz="1800" dirty="0">
                <a:solidFill>
                  <a:schemeClr val="tx2"/>
                </a:solidFill>
                <a:ea typeface="宋体" panose="02010600030101010101" pitchFamily="2" charset="-122"/>
              </a:rPr>
              <a:t>根据编制导则的要求，单位根据风险源、周边环境状况及环境保护的目标的状况，委托有资质的咨询机构，按照</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建设项目环境风险评价技术导则</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a:t>
            </a:r>
            <a:r>
              <a:rPr lang="en-US" altLang="zh-CN" sz="1800">
                <a:solidFill>
                  <a:schemeClr val="tx2"/>
                </a:solidFill>
                <a:ea typeface="宋体" panose="02010600030101010101" pitchFamily="2" charset="-122"/>
              </a:rPr>
              <a:t>HJ/T169</a:t>
            </a:r>
            <a:r>
              <a:rPr lang="zh-CN" altLang="en-US" sz="1800" dirty="0">
                <a:solidFill>
                  <a:schemeClr val="tx2"/>
                </a:solidFill>
                <a:ea typeface="宋体" panose="02010600030101010101" pitchFamily="2" charset="-122"/>
              </a:rPr>
              <a:t>）的要求进行风险评价。企业委托有资质环境影响评价机构评估其现有的应急能力。</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相关资料收集和前期调查工作须企业自己完成，如何能够比较全面的排查企业的情况，并制定相应的管理措施，是降低企业环境风险和制定应急预案的关键。</a:t>
            </a:r>
            <a:endParaRPr lang="zh-CN" altLang="en-US" sz="1800" dirty="0">
              <a:solidFill>
                <a:srgbClr val="E36803"/>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arn(inVertical)">
                                      <p:cBhvr>
                                        <p:cTn id="7"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a:spLocks noGrp="1"/>
          </p:cNvSpPr>
          <p:nvPr>
            <p:ph type="body" idx="4294967295"/>
          </p:nvPr>
        </p:nvSpPr>
        <p:spPr>
          <a:xfrm>
            <a:off x="1517650" y="1152525"/>
            <a:ext cx="7178675" cy="5360988"/>
          </a:xfrm>
          <a:ln/>
        </p:spPr>
        <p:txBody>
          <a:bodyPr vert="horz" wrap="square" lIns="91440" tIns="45720" rIns="91440" bIns="45720" anchor="t" anchorCtr="0"/>
          <a:p>
            <a:pPr eaLnBrk="1" hangingPunct="1">
              <a:buClr>
                <a:schemeClr val="accent2"/>
              </a:buClr>
              <a:buNone/>
            </a:pPr>
            <a:r>
              <a:rPr lang="zh-CN" altLang="en-US" sz="2800" dirty="0">
                <a:solidFill>
                  <a:schemeClr val="tx2"/>
                </a:solidFill>
                <a:ea typeface="宋体" panose="02010600030101010101" pitchFamily="2" charset="-122"/>
              </a:rPr>
              <a:t>        考虑到环境应急预案的自身特点与其类别属性，在环境应急预案编制过程中应充分考虑如下因素：</a:t>
            </a:r>
            <a:endParaRPr lang="zh-CN" altLang="en-US" sz="2800" dirty="0">
              <a:solidFill>
                <a:schemeClr val="tx2"/>
              </a:solidFill>
              <a:ea typeface="宋体" panose="02010600030101010101" pitchFamily="2" charset="-122"/>
            </a:endParaRPr>
          </a:p>
          <a:p>
            <a:pPr eaLnBrk="1" hangingPunct="1">
              <a:buClr>
                <a:schemeClr val="accent2"/>
              </a:buClr>
              <a:buNone/>
            </a:pPr>
            <a:endParaRPr lang="zh-CN" altLang="en-US" sz="2800" dirty="0">
              <a:solidFill>
                <a:schemeClr val="tx2"/>
              </a:solidFill>
              <a:ea typeface="宋体" panose="02010600030101010101" pitchFamily="2" charset="-122"/>
            </a:endParaRPr>
          </a:p>
          <a:p>
            <a:pPr eaLnBrk="1" hangingPunct="1">
              <a:buClr>
                <a:schemeClr val="accent2"/>
              </a:buClr>
            </a:pPr>
            <a:r>
              <a:rPr lang="en-US" altLang="zh-CN" sz="2800">
                <a:solidFill>
                  <a:schemeClr val="tx2"/>
                </a:solidFill>
                <a:ea typeface="宋体" panose="02010600030101010101" pitchFamily="2" charset="-122"/>
              </a:rPr>
              <a:t>1</a:t>
            </a:r>
            <a:r>
              <a:rPr lang="zh-CN" altLang="en-US" sz="2800" dirty="0">
                <a:solidFill>
                  <a:schemeClr val="tx2"/>
                </a:solidFill>
                <a:ea typeface="宋体" panose="02010600030101010101" pitchFamily="2" charset="-122"/>
              </a:rPr>
              <a:t>、环境应急预案的环保特性</a:t>
            </a:r>
            <a:endParaRPr lang="zh-CN" altLang="en-US" sz="2800" dirty="0">
              <a:solidFill>
                <a:schemeClr val="tx2"/>
              </a:solidFill>
              <a:ea typeface="宋体" panose="02010600030101010101" pitchFamily="2" charset="-122"/>
            </a:endParaRPr>
          </a:p>
          <a:p>
            <a:pPr eaLnBrk="1" hangingPunct="1">
              <a:buClr>
                <a:schemeClr val="accent2"/>
              </a:buClr>
            </a:pPr>
            <a:r>
              <a:rPr lang="en-US" altLang="zh-CN" sz="2800">
                <a:solidFill>
                  <a:schemeClr val="tx2"/>
                </a:solidFill>
                <a:ea typeface="宋体" panose="02010600030101010101" pitchFamily="2" charset="-122"/>
              </a:rPr>
              <a:t>2</a:t>
            </a:r>
            <a:r>
              <a:rPr lang="zh-CN" altLang="en-US" sz="2800" dirty="0">
                <a:solidFill>
                  <a:schemeClr val="tx2"/>
                </a:solidFill>
                <a:ea typeface="宋体" panose="02010600030101010101" pitchFamily="2" charset="-122"/>
              </a:rPr>
              <a:t>、环境应急预案的重点保护性</a:t>
            </a:r>
            <a:endParaRPr lang="zh-CN" altLang="en-US" sz="2800" dirty="0">
              <a:solidFill>
                <a:schemeClr val="tx2"/>
              </a:solidFill>
              <a:ea typeface="宋体" panose="02010600030101010101" pitchFamily="2" charset="-122"/>
            </a:endParaRPr>
          </a:p>
          <a:p>
            <a:pPr eaLnBrk="1" hangingPunct="1">
              <a:buClr>
                <a:schemeClr val="accent2"/>
              </a:buClr>
            </a:pPr>
            <a:r>
              <a:rPr lang="en-US" altLang="zh-CN" sz="2800">
                <a:solidFill>
                  <a:schemeClr val="tx2"/>
                </a:solidFill>
                <a:ea typeface="宋体" panose="02010600030101010101" pitchFamily="2" charset="-122"/>
              </a:rPr>
              <a:t>3</a:t>
            </a:r>
            <a:r>
              <a:rPr lang="zh-CN" altLang="en-US" sz="2800" dirty="0">
                <a:solidFill>
                  <a:schemeClr val="tx2"/>
                </a:solidFill>
                <a:ea typeface="宋体" panose="02010600030101010101" pitchFamily="2" charset="-122"/>
              </a:rPr>
              <a:t>、环境应急预案的关联性</a:t>
            </a:r>
            <a:endParaRPr lang="zh-CN" altLang="en-US" sz="2800" dirty="0">
              <a:solidFill>
                <a:schemeClr val="tx2"/>
              </a:solidFill>
              <a:ea typeface="宋体" panose="02010600030101010101" pitchFamily="2" charset="-122"/>
            </a:endParaRPr>
          </a:p>
        </p:txBody>
      </p:sp>
      <p:sp>
        <p:nvSpPr>
          <p:cNvPr id="5123" name="Rectangle 4"/>
          <p:cNvSpPr>
            <a:spLocks noGrp="1"/>
          </p:cNvSpPr>
          <p:nvPr>
            <p:ph type="title" idx="4294967295"/>
          </p:nvPr>
        </p:nvSpPr>
        <p:spPr>
          <a:ln/>
        </p:spPr>
        <p:txBody>
          <a:bodyPr vert="horz" wrap="square" lIns="91440" tIns="45720" rIns="91440" bIns="45720" anchor="ctr" anchorCtr="0"/>
          <a:p>
            <a:pPr eaLnBrk="1" hangingPunct="1"/>
            <a:r>
              <a:rPr lang="zh-CN" altLang="en-US" sz="4100" dirty="0">
                <a:ea typeface="黑体" panose="02010609060101010101" pitchFamily="49" charset="-122"/>
              </a:rPr>
              <a:t>环境应急预案</a:t>
            </a:r>
            <a:endParaRPr lang="en-US" altLang="zh-CN" sz="410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1987" name="内容占位符 20"/>
          <p:cNvSpPr>
            <a:spLocks noGrp="1"/>
          </p:cNvSpPr>
          <p:nvPr>
            <p:ph idx="1"/>
          </p:nvPr>
        </p:nvSpPr>
        <p:spPr>
          <a:xfrm>
            <a:off x="1049338" y="1593850"/>
            <a:ext cx="7826375" cy="4383088"/>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、环境风险源 </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zh-CN" altLang="en-US" sz="1800" u="sng" dirty="0">
                <a:solidFill>
                  <a:schemeClr val="tx2"/>
                </a:solidFill>
                <a:ea typeface="宋体" panose="02010600030101010101" pitchFamily="2" charset="-122"/>
              </a:rPr>
              <a:t>环境因素的排查：</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可以借鉴环境体系（</a:t>
            </a:r>
            <a:r>
              <a:rPr lang="en-US" altLang="zh-CN" sz="1800">
                <a:solidFill>
                  <a:schemeClr val="tx2"/>
                </a:solidFill>
                <a:ea typeface="宋体" panose="02010600030101010101" pitchFamily="2" charset="-122"/>
              </a:rPr>
              <a:t>ISO14001</a:t>
            </a:r>
            <a:r>
              <a:rPr lang="zh-CN" altLang="en-US" sz="1800" dirty="0">
                <a:solidFill>
                  <a:schemeClr val="tx2"/>
                </a:solidFill>
                <a:ea typeface="宋体" panose="02010600030101010101" pitchFamily="2" charset="-122"/>
              </a:rPr>
              <a:t>）的做法，对环境因素进行全面的排查，全员参与，让全体员工都了解所在岗位的环境因素和环境风险，环境管理部门汇总后组织讨论完善，识别重要环境因素和重大环境风险，重要环境因素制定管理方案，改善并降低其风险，列出废弃物清单，明确产生部门和管理、处理部门。</a:t>
            </a:r>
            <a:endParaRPr lang="zh-CN" altLang="en-US" sz="1800" dirty="0">
              <a:solidFill>
                <a:schemeClr val="tx2"/>
              </a:solidFill>
              <a:ea typeface="宋体" panose="02010600030101010101" pitchFamily="2" charset="-122"/>
            </a:endParaRPr>
          </a:p>
          <a:p>
            <a:pPr>
              <a:buNone/>
            </a:pPr>
            <a:r>
              <a:rPr lang="zh-CN" altLang="en-US" sz="1800" u="sng" dirty="0">
                <a:solidFill>
                  <a:schemeClr val="tx2"/>
                </a:solidFill>
                <a:ea typeface="宋体" panose="02010600030101010101" pitchFamily="2" charset="-122"/>
              </a:rPr>
              <a:t>危险源的排查：</a:t>
            </a:r>
            <a:endParaRPr lang="zh-CN" altLang="en-US" sz="1800" u="sng"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可以借鉴职业健康安全体系（</a:t>
            </a:r>
            <a:r>
              <a:rPr lang="en-US" altLang="zh-CN" sz="1800">
                <a:solidFill>
                  <a:schemeClr val="tx2"/>
                </a:solidFill>
                <a:ea typeface="宋体" panose="02010600030101010101" pitchFamily="2" charset="-122"/>
              </a:rPr>
              <a:t>ISO18001</a:t>
            </a:r>
            <a:r>
              <a:rPr lang="zh-CN" altLang="en-US" sz="1800" dirty="0">
                <a:solidFill>
                  <a:schemeClr val="tx2"/>
                </a:solidFill>
                <a:ea typeface="宋体" panose="02010600030101010101" pitchFamily="2" charset="-122"/>
              </a:rPr>
              <a:t>）的做法，对危险源进行全面的排查，全员参与，让全体员工都了解所在岗位的危险源和安全风险，环境管理部门汇总后组织讨论完善，识别出的重大危险源，制定管理方案，改善并降低其风险。</a:t>
            </a:r>
            <a:endParaRPr lang="zh-CN" altLang="en-US" sz="1800" dirty="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arn(inVertical)">
                                      <p:cBhvr>
                                        <p:cTn id="7"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3011" name="内容占位符 20"/>
          <p:cNvSpPr>
            <a:spLocks noGrp="1"/>
          </p:cNvSpPr>
          <p:nvPr>
            <p:ph idx="1"/>
          </p:nvPr>
        </p:nvSpPr>
        <p:spPr>
          <a:xfrm>
            <a:off x="1050925" y="1573213"/>
            <a:ext cx="7423150" cy="4383087"/>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、专项应急预案案例：</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  危险化学品泄漏事故专项应急预案</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zh-CN" altLang="en-US" sz="2000" dirty="0">
                <a:solidFill>
                  <a:schemeClr val="tx2"/>
                </a:solidFill>
                <a:ea typeface="宋体" panose="02010600030101010101" pitchFamily="2" charset="-122"/>
              </a:rPr>
              <a:t>（</a:t>
            </a:r>
            <a:r>
              <a:rPr lang="en-US" altLang="zh-CN" sz="2000">
                <a:solidFill>
                  <a:schemeClr val="tx2"/>
                </a:solidFill>
                <a:ea typeface="宋体" panose="02010600030101010101" pitchFamily="2" charset="-122"/>
              </a:rPr>
              <a:t>1</a:t>
            </a:r>
            <a:r>
              <a:rPr lang="zh-CN" altLang="en-US" sz="2000" dirty="0">
                <a:solidFill>
                  <a:schemeClr val="tx2"/>
                </a:solidFill>
                <a:ea typeface="宋体" panose="02010600030101010101" pitchFamily="2" charset="-122"/>
              </a:rPr>
              <a:t>）进入泄漏现场进行处理时的安全防护措施。</a:t>
            </a:r>
            <a:endParaRPr lang="zh-CN" altLang="en-US" sz="2000" dirty="0">
              <a:solidFill>
                <a:srgbClr val="0070C0"/>
              </a:solidFill>
              <a:latin typeface="微软雅黑" panose="020B0503020204020204" pitchFamily="34" charset="-122"/>
              <a:ea typeface="微软雅黑" panose="020B0503020204020204" pitchFamily="34" charset="-122"/>
            </a:endParaRPr>
          </a:p>
          <a:p>
            <a:r>
              <a:rPr lang="zh-CN" altLang="en-US" sz="1800" dirty="0">
                <a:solidFill>
                  <a:schemeClr val="tx2"/>
                </a:solidFill>
                <a:ea typeface="宋体" panose="02010600030101010101" pitchFamily="2" charset="-122"/>
              </a:rPr>
              <a:t>进入现场救援人员必须配备必要的个人防护器具。如果泄漏物是易燃易爆的，事故中心区应严禁火种、切断电源。如果泄漏物有毒，应使用专用防护服、隔绝式空气面具。</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立即在事故区边界设置警戒线，禁止人员、车辆进入。根据事故进展情况，制定并实施事故波及区人员的撤离方案。</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应急处理时严禁单独行动，行动时要有监护人，必要时用水枪、水炮掩护。 </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）泄漏源控制措施。</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关闭阀门、停止作业或改变工艺流程、物料走副线、局部停车、打循环、减负荷运行等。采用合适的材料和技术手段堵住泄漏处</a:t>
            </a:r>
            <a:endParaRPr lang="zh-CN" altLang="en-US" sz="1800" dirty="0">
              <a:solidFill>
                <a:schemeClr val="tx2"/>
              </a:solidFill>
              <a:ea typeface="宋体" panose="02010600030101010101" pitchFamily="2" charset="-122"/>
            </a:endParaRPr>
          </a:p>
          <a:p>
            <a:pPr>
              <a:buNone/>
            </a:pPr>
            <a:endParaRPr lang="zh-CN" altLang="en-US" sz="1800" dirty="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4035" name="内容占位符 20"/>
          <p:cNvSpPr>
            <a:spLocks noGrp="1"/>
          </p:cNvSpPr>
          <p:nvPr>
            <p:ph idx="1"/>
          </p:nvPr>
        </p:nvSpPr>
        <p:spPr>
          <a:xfrm>
            <a:off x="1198563" y="1519238"/>
            <a:ext cx="7551737" cy="4383087"/>
          </a:xfrm>
          <a:ln/>
        </p:spPr>
        <p:txBody>
          <a:bodyPr vert="horz" wrap="square" lIns="91440" tIns="45720" rIns="9144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、专项应急预案案例：</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  危险化学品泄漏事故专项应急预案</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）泄漏物处理措施</a:t>
            </a:r>
            <a:endParaRPr lang="zh-CN" altLang="en-US" sz="1800" dirty="0">
              <a:solidFill>
                <a:schemeClr val="tx2"/>
              </a:solidFill>
              <a:ea typeface="宋体" panose="02010600030101010101" pitchFamily="2" charset="-122"/>
            </a:endParaRPr>
          </a:p>
          <a:p>
            <a:r>
              <a:rPr lang="zh-CN" altLang="en-US" sz="1800" u="sng" dirty="0">
                <a:solidFill>
                  <a:schemeClr val="tx2"/>
                </a:solidFill>
                <a:ea typeface="宋体" panose="02010600030101010101" pitchFamily="2" charset="-122"/>
              </a:rPr>
              <a:t>①围堤堵截。</a:t>
            </a:r>
            <a:r>
              <a:rPr lang="zh-CN" altLang="en-US" sz="1800" dirty="0">
                <a:solidFill>
                  <a:schemeClr val="tx2"/>
                </a:solidFill>
                <a:ea typeface="宋体" panose="02010600030101010101" pitchFamily="2" charset="-122"/>
              </a:rPr>
              <a:t>筑堤堵截泄漏液体或者将泄漏物引流到安全地点。储罐区发生液体泄漏时，要及时关闭雨水阀，防止物料沿明沟外流。</a:t>
            </a:r>
            <a:endParaRPr lang="zh-CN" altLang="en-US" sz="1800" dirty="0">
              <a:solidFill>
                <a:schemeClr val="tx2"/>
              </a:solidFill>
              <a:ea typeface="宋体" panose="02010600030101010101" pitchFamily="2" charset="-122"/>
            </a:endParaRPr>
          </a:p>
          <a:p>
            <a:r>
              <a:rPr lang="zh-CN" altLang="en-US" sz="1800" u="sng" dirty="0">
                <a:solidFill>
                  <a:schemeClr val="tx2"/>
                </a:solidFill>
                <a:ea typeface="宋体" panose="02010600030101010101" pitchFamily="2" charset="-122"/>
              </a:rPr>
              <a:t>②稀释与覆盖。</a:t>
            </a:r>
            <a:r>
              <a:rPr lang="zh-CN" altLang="en-US" sz="1800" dirty="0">
                <a:solidFill>
                  <a:schemeClr val="tx2"/>
                </a:solidFill>
                <a:ea typeface="宋体" panose="02010600030101010101" pitchFamily="2" charset="-122"/>
              </a:rPr>
              <a:t>向有害物蒸气云喷射雾状水，加速气体向高空扩散。对于可燃物，也可以在现场施放大量水蒸气或氮气，破坏燃烧条件。对于液体泄漏，为降低物料向大气中的蒸发速度，可用泡沫或其他覆盖物品覆盖外泄的物料，在其表面形成覆盖层，抑制其蒸发。</a:t>
            </a:r>
            <a:endParaRPr lang="zh-CN" altLang="en-US" sz="1800" dirty="0">
              <a:solidFill>
                <a:schemeClr val="tx2"/>
              </a:solidFill>
              <a:ea typeface="宋体" panose="02010600030101010101" pitchFamily="2" charset="-122"/>
            </a:endParaRPr>
          </a:p>
          <a:p>
            <a:r>
              <a:rPr lang="zh-CN" altLang="en-US" sz="1800" u="sng" dirty="0">
                <a:solidFill>
                  <a:schemeClr val="tx2"/>
                </a:solidFill>
                <a:ea typeface="宋体" panose="02010600030101010101" pitchFamily="2" charset="-122"/>
              </a:rPr>
              <a:t>③收集。</a:t>
            </a:r>
            <a:r>
              <a:rPr lang="zh-CN" altLang="en-US" sz="1800" dirty="0">
                <a:solidFill>
                  <a:schemeClr val="tx2"/>
                </a:solidFill>
                <a:ea typeface="宋体" panose="02010600030101010101" pitchFamily="2" charset="-122"/>
              </a:rPr>
              <a:t>对于大型泄漏，可选择用隔膜泵将泄漏出的物料抽入容器内或槽车内； 当泄漏量较小时，可用沙子、吸附材料、中和材料等吸收中和。</a:t>
            </a:r>
            <a:endParaRPr lang="zh-CN" altLang="en-US" sz="1800" dirty="0">
              <a:solidFill>
                <a:schemeClr val="tx2"/>
              </a:solidFill>
              <a:ea typeface="宋体" panose="02010600030101010101" pitchFamily="2" charset="-122"/>
            </a:endParaRPr>
          </a:p>
          <a:p>
            <a:r>
              <a:rPr lang="zh-CN" altLang="en-US" sz="1800" u="sng" dirty="0">
                <a:solidFill>
                  <a:schemeClr val="tx2"/>
                </a:solidFill>
                <a:ea typeface="宋体" panose="02010600030101010101" pitchFamily="2" charset="-122"/>
              </a:rPr>
              <a:t>④废弃处置。</a:t>
            </a:r>
            <a:r>
              <a:rPr lang="zh-CN" altLang="en-US" sz="1800" dirty="0">
                <a:solidFill>
                  <a:schemeClr val="tx2"/>
                </a:solidFill>
                <a:ea typeface="宋体" panose="02010600030101010101" pitchFamily="2" charset="-122"/>
              </a:rPr>
              <a:t>将收集的泄漏物及沾有物料的固体废弃物交由具备资质的单位处置。</a:t>
            </a:r>
            <a:endParaRPr lang="zh-CN" altLang="en-US" sz="1800" dirty="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5059" name="内容占位符 20"/>
          <p:cNvSpPr>
            <a:spLocks noGrp="1"/>
          </p:cNvSpPr>
          <p:nvPr>
            <p:ph idx="1"/>
          </p:nvPr>
        </p:nvSpPr>
        <p:spPr>
          <a:xfrm>
            <a:off x="1198563" y="1519238"/>
            <a:ext cx="7423150" cy="4383087"/>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3</a:t>
            </a:r>
            <a:r>
              <a:rPr lang="zh-CN" altLang="en-US" sz="2400" dirty="0">
                <a:solidFill>
                  <a:srgbClr val="0070C0"/>
                </a:solidFill>
                <a:latin typeface="微软雅黑" panose="020B0503020204020204" pitchFamily="34" charset="-122"/>
                <a:ea typeface="微软雅黑" panose="020B0503020204020204" pitchFamily="34" charset="-122"/>
              </a:rPr>
              <a:t>、现场处置方案</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r>
              <a:rPr lang="zh-CN" altLang="en-US" sz="1800" dirty="0">
                <a:solidFill>
                  <a:schemeClr val="tx2"/>
                </a:solidFill>
                <a:ea typeface="宋体" panose="02010600030101010101" pitchFamily="2" charset="-122"/>
              </a:rPr>
              <a:t>根据仓储企业的特点，首先按区域（码头、罐区、栈台等），然后按事故发生种类进行分析。</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现场处置方案要有针对性，简洁、实用，要用最快的速度、准确的方法将事故控制和消除，最重要的是将事故控制在企业内部。</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方案制定后应针对方案来配置设备、设施（设置防止物料流出厂界的多级防线；根据事件可能性（管道接口、阀门、焊缝、裂纹、断裂）和泄漏物料特性配备消除泄漏的工具、设备及消除泄漏的防护装备）</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方案制定后应针对方案来提高人员响应的时间。</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方案制定后应针对方案来提高人员需要的技能。</a:t>
            </a:r>
            <a:endParaRPr lang="zh-CN" altLang="en-US" sz="1800" dirty="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方案制定后应针对方案来完善相关的制度。</a:t>
            </a:r>
            <a:endParaRPr lang="zh-CN" altLang="en-US" sz="1800" dirty="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6083" name="内容占位符 20"/>
          <p:cNvSpPr>
            <a:spLocks noGrp="1"/>
          </p:cNvSpPr>
          <p:nvPr>
            <p:ph idx="1"/>
          </p:nvPr>
        </p:nvSpPr>
        <p:spPr>
          <a:xfrm>
            <a:off x="1198563" y="1519238"/>
            <a:ext cx="7423150" cy="4383087"/>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、现场处置方案案例</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码头卸料软管泄漏应急处置方案：</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a:t>
            </a:r>
            <a:r>
              <a:rPr lang="zh-CN" altLang="zh-CN" sz="1800" dirty="0">
                <a:solidFill>
                  <a:schemeClr val="tx2"/>
                </a:solidFill>
                <a:ea typeface="宋体" panose="02010600030101010101" pitchFamily="2" charset="-122"/>
              </a:rPr>
              <a:t>目的</a:t>
            </a:r>
            <a:r>
              <a:rPr lang="zh-CN" altLang="en-US" sz="1800" dirty="0">
                <a:solidFill>
                  <a:schemeClr val="tx2"/>
                </a:solidFill>
                <a:ea typeface="宋体" panose="02010600030101010101" pitchFamily="2" charset="-122"/>
              </a:rPr>
              <a:t>：略</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）适用范围：略</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）安全防护措施：</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a:t>
            </a:r>
            <a:r>
              <a:rPr lang="zh-CN" altLang="en-US" sz="1800" dirty="0">
                <a:solidFill>
                  <a:schemeClr val="tx2"/>
                </a:solidFill>
                <a:ea typeface="宋体" panose="02010600030101010101" pitchFamily="2" charset="-122"/>
              </a:rPr>
              <a:t>呼吸系统防护：可能接触有毒蒸气时，佩戴自吸过滤式防毒面具或空气呼吸器；进入污染区域时应佩戴空气呼吸器。</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b.</a:t>
            </a:r>
            <a:r>
              <a:rPr lang="zh-CN" altLang="en-US" sz="1800" dirty="0">
                <a:solidFill>
                  <a:schemeClr val="tx2"/>
                </a:solidFill>
                <a:ea typeface="宋体" panose="02010600030101010101" pitchFamily="2" charset="-122"/>
              </a:rPr>
              <a:t>身体防护：进入污染区域应急处置时穿全身式防化服。</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c.</a:t>
            </a:r>
            <a:r>
              <a:rPr lang="zh-CN" altLang="en-US" sz="1800" dirty="0">
                <a:solidFill>
                  <a:schemeClr val="tx2"/>
                </a:solidFill>
                <a:ea typeface="宋体" panose="02010600030101010101" pitchFamily="2" charset="-122"/>
              </a:rPr>
              <a:t>手防护：戴专用防护手套。</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d.</a:t>
            </a:r>
            <a:r>
              <a:rPr lang="zh-CN" altLang="en-US" sz="1800" dirty="0">
                <a:solidFill>
                  <a:schemeClr val="tx2"/>
                </a:solidFill>
                <a:ea typeface="宋体" panose="02010600030101010101" pitchFamily="2" charset="-122"/>
              </a:rPr>
              <a:t>应按要求穿着救生衣</a:t>
            </a:r>
            <a:endParaRPr lang="zh-CN" altLang="zh-CN"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4</a:t>
            </a:r>
            <a:r>
              <a:rPr lang="zh-CN" altLang="en-US" sz="1800" dirty="0">
                <a:solidFill>
                  <a:schemeClr val="tx2"/>
                </a:solidFill>
                <a:ea typeface="宋体" panose="02010600030101010101" pitchFamily="2" charset="-122"/>
              </a:rPr>
              <a:t>）应急处置措施：</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a:t>
            </a:r>
            <a:r>
              <a:rPr lang="zh-CN" altLang="en-US" sz="1800" dirty="0">
                <a:solidFill>
                  <a:schemeClr val="tx2"/>
                </a:solidFill>
                <a:ea typeface="宋体" panose="02010600030101010101" pitchFamily="2" charset="-122"/>
              </a:rPr>
              <a:t>立即通知船方停泵，关闭软管两端阀门，停止一切作业；</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b.</a:t>
            </a:r>
            <a:r>
              <a:rPr lang="zh-CN" altLang="en-US" sz="1800" dirty="0">
                <a:solidFill>
                  <a:schemeClr val="tx2"/>
                </a:solidFill>
                <a:ea typeface="宋体" panose="02010600030101010101" pitchFamily="2" charset="-122"/>
              </a:rPr>
              <a:t>按程序报警和报告；</a:t>
            </a:r>
            <a:endParaRPr lang="en-US" altLang="zh-CN" sz="180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7107" name="内容占位符 20"/>
          <p:cNvSpPr>
            <a:spLocks noGrp="1"/>
          </p:cNvSpPr>
          <p:nvPr>
            <p:ph idx="1"/>
          </p:nvPr>
        </p:nvSpPr>
        <p:spPr>
          <a:xfrm>
            <a:off x="1198563" y="1519238"/>
            <a:ext cx="7423150" cy="5008562"/>
          </a:xfrm>
          <a:ln/>
        </p:spPr>
        <p:txBody>
          <a:bodyPr vert="horz" wrap="square" lIns="91440" tIns="45720" rIns="0" bIns="45720" anchor="t" anchorCtr="0"/>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、现场处置方案案例</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码头卸料软管泄漏应急处置方案：</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en-US" altLang="zh-CN" sz="1800">
                <a:solidFill>
                  <a:schemeClr val="tx2"/>
                </a:solidFill>
                <a:ea typeface="宋体" panose="02010600030101010101" pitchFamily="2" charset="-122"/>
              </a:rPr>
              <a:t>    c.</a:t>
            </a:r>
            <a:r>
              <a:rPr lang="zh-CN" altLang="en-US" sz="1800" dirty="0">
                <a:solidFill>
                  <a:schemeClr val="tx2"/>
                </a:solidFill>
                <a:ea typeface="宋体" panose="02010600030101010101" pitchFamily="2" charset="-122"/>
              </a:rPr>
              <a:t>立即通知值班电工切断事故区域生产用电；</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d.</a:t>
            </a:r>
            <a:r>
              <a:rPr lang="zh-CN" altLang="en-US" sz="1800" dirty="0">
                <a:solidFill>
                  <a:schemeClr val="tx2"/>
                </a:solidFill>
                <a:ea typeface="宋体" panose="02010600030101010101" pitchFamily="2" charset="-122"/>
              </a:rPr>
              <a:t>设定警戒区域，禁止无关车辆、人员进入码头；</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e.</a:t>
            </a:r>
            <a:r>
              <a:rPr lang="zh-CN" altLang="en-US" sz="1800" dirty="0">
                <a:solidFill>
                  <a:schemeClr val="tx2"/>
                </a:solidFill>
                <a:ea typeface="宋体" panose="02010600030101010101" pitchFamily="2" charset="-122"/>
              </a:rPr>
              <a:t>检查堵塞码头平台入江孔（正常情况应在作业前完成）；</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f.</a:t>
            </a:r>
            <a:r>
              <a:rPr lang="zh-CN" altLang="en-US" sz="1800" dirty="0">
                <a:solidFill>
                  <a:schemeClr val="tx2"/>
                </a:solidFill>
                <a:ea typeface="宋体" panose="02010600030101010101" pitchFamily="2" charset="-122"/>
              </a:rPr>
              <a:t>使用堵漏材料、工具、设施控制泄漏；</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g.</a:t>
            </a:r>
            <a:r>
              <a:rPr lang="zh-CN" altLang="en-US" sz="1800" dirty="0">
                <a:solidFill>
                  <a:schemeClr val="tx2"/>
                </a:solidFill>
                <a:ea typeface="宋体" panose="02010600030101010101" pitchFamily="2" charset="-122"/>
              </a:rPr>
              <a:t>利用吸油毡、黄沙等 对码头平台泄漏的物料进行围堵、吸收；</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h.</a:t>
            </a:r>
            <a:r>
              <a:rPr lang="zh-CN" altLang="en-US" sz="1800" dirty="0">
                <a:solidFill>
                  <a:schemeClr val="tx2"/>
                </a:solidFill>
                <a:ea typeface="宋体" panose="02010600030101010101" pitchFamily="2" charset="-122"/>
              </a:rPr>
              <a:t>利用码头围堰、污水收集箱对泄漏物料进行收集，采用防爆移动泵对围堵物料抽取收集，尽可能避免或减少物料进入水域；</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i.</a:t>
            </a:r>
            <a:r>
              <a:rPr lang="zh-CN" altLang="en-US" sz="1800" dirty="0">
                <a:solidFill>
                  <a:schemeClr val="tx2"/>
                </a:solidFill>
                <a:ea typeface="宋体" panose="02010600030101010101" pitchFamily="2" charset="-122"/>
              </a:rPr>
              <a:t>派人对泄漏区域内的可燃气体浓度、毒性气体浓度实施监测，必要时采用喷雾水枪稀释有害蒸气浓度；</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j.</a:t>
            </a:r>
            <a:r>
              <a:rPr lang="zh-CN" altLang="en-US" sz="1800" dirty="0">
                <a:solidFill>
                  <a:schemeClr val="tx2"/>
                </a:solidFill>
                <a:ea typeface="宋体" panose="02010600030101010101" pitchFamily="2" charset="-122"/>
              </a:rPr>
              <a:t>消防应急人员做好火灾扑救准备，消防设施进入战备状态；</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k.</a:t>
            </a:r>
            <a:r>
              <a:rPr lang="zh-CN" altLang="en-US" sz="1800" dirty="0">
                <a:solidFill>
                  <a:schemeClr val="tx2"/>
                </a:solidFill>
                <a:ea typeface="宋体" panose="02010600030101010101" pitchFamily="2" charset="-122"/>
              </a:rPr>
              <a:t>移动式消防器材布置至泄漏区域附近。</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l.</a:t>
            </a:r>
            <a:r>
              <a:rPr lang="zh-CN" altLang="en-US" sz="1800" dirty="0">
                <a:solidFill>
                  <a:schemeClr val="tx2"/>
                </a:solidFill>
                <a:ea typeface="宋体" panose="02010600030101010101" pitchFamily="2" charset="-122"/>
              </a:rPr>
              <a:t>泄漏控制后，应将收集的污染物（包括废水、沾有物料的固体废弃物妥善收集交送有资质的单位处置）</a:t>
            </a:r>
            <a:endParaRPr lang="en-US" altLang="zh-CN" sz="180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4035" name="内容占位符 20"/>
          <p:cNvSpPr>
            <a:spLocks noGrp="1"/>
          </p:cNvSpPr>
          <p:nvPr>
            <p:ph idx="1"/>
          </p:nvPr>
        </p:nvSpPr>
        <p:spPr>
          <a:xfrm>
            <a:off x="1198563" y="1519238"/>
            <a:ext cx="7423150" cy="5062538"/>
          </a:xfrm>
        </p:spPr>
        <p:txBody>
          <a:bodyPr vert="horz" wrap="square" lIns="91440" tIns="45720" rIns="0" bIns="45720" numCol="1" anchor="t" anchorCtr="0" compatLnSpc="1"/>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、现场处置方案案例</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码头卸料软管泄漏应急处置方案：</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m.</a:t>
            </a:r>
            <a:r>
              <a:rPr lang="zh-CN" altLang="en-US" sz="1800" dirty="0">
                <a:solidFill>
                  <a:schemeClr val="tx2"/>
                </a:solidFill>
                <a:ea typeface="宋体" panose="02010600030101010101" pitchFamily="2" charset="-122"/>
              </a:rPr>
              <a:t>泄漏物料进入水域的处置：</a:t>
            </a:r>
            <a:endParaRPr lang="en-US" altLang="zh-CN" sz="180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依靠围油栏进行围拦堵截，防止污染扩散；</a:t>
            </a:r>
            <a:endParaRPr lang="en-US" altLang="zh-CN" sz="180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投入吸油毡进行吸附；</a:t>
            </a:r>
            <a:endParaRPr lang="en-US" altLang="zh-CN" sz="180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根据泄漏物化学特性，采用消减剂消除或减少对水域环境的影响；</a:t>
            </a:r>
            <a:endParaRPr lang="en-US" altLang="zh-CN" sz="1800">
              <a:solidFill>
                <a:schemeClr val="tx2"/>
              </a:solidFill>
              <a:ea typeface="宋体" panose="02010600030101010101" pitchFamily="2" charset="-122"/>
            </a:endParaRPr>
          </a:p>
          <a:p>
            <a:r>
              <a:rPr lang="zh-CN" altLang="en-US" sz="1800" dirty="0">
                <a:solidFill>
                  <a:schemeClr val="tx2"/>
                </a:solidFill>
                <a:ea typeface="宋体" panose="02010600030101010101" pitchFamily="2" charset="-122"/>
              </a:rPr>
              <a:t>外部专业救援队伍到达现场后，听从救援队伍统一指挥，配合其对水域泄漏物进行处置。</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5</a:t>
            </a:r>
            <a:r>
              <a:rPr lang="zh-CN" altLang="en-US" sz="1800" dirty="0">
                <a:solidFill>
                  <a:schemeClr val="tx2"/>
                </a:solidFill>
                <a:ea typeface="宋体" panose="02010600030101010101" pitchFamily="2" charset="-122"/>
              </a:rPr>
              <a:t>）应急处置安全注意事项：</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a:t>
            </a:r>
            <a:r>
              <a:rPr lang="zh-CN" altLang="en-US" sz="1800" dirty="0">
                <a:solidFill>
                  <a:schemeClr val="tx2"/>
                </a:solidFill>
                <a:ea typeface="宋体" panose="02010600030101010101" pitchFamily="2" charset="-122"/>
              </a:rPr>
              <a:t>事故区域内严禁使用非防爆设备；</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b.</a:t>
            </a:r>
            <a:r>
              <a:rPr lang="zh-CN" altLang="en-US" sz="1800" dirty="0">
                <a:solidFill>
                  <a:schemeClr val="tx2"/>
                </a:solidFill>
                <a:ea typeface="宋体" panose="02010600030101010101" pitchFamily="2" charset="-122"/>
              </a:rPr>
              <a:t>污染区域内应急处置过程中应尽可能避免设备、器材的碰撞和摩擦</a:t>
            </a:r>
            <a:r>
              <a:rPr lang="en-US" altLang="zh-CN" sz="1800">
                <a:solidFill>
                  <a:schemeClr val="tx2"/>
                </a:solidFill>
                <a:ea typeface="宋体" panose="02010600030101010101" pitchFamily="2" charset="-122"/>
              </a:rPr>
              <a:t>,</a:t>
            </a:r>
            <a:r>
              <a:rPr lang="zh-CN" altLang="en-US" sz="1800" dirty="0">
                <a:solidFill>
                  <a:schemeClr val="tx2"/>
                </a:solidFill>
                <a:ea typeface="宋体" panose="02010600030101010101" pitchFamily="2" charset="-122"/>
              </a:rPr>
              <a:t>防止引发火灾爆炸；</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c.</a:t>
            </a:r>
            <a:r>
              <a:rPr lang="zh-CN" altLang="en-US" sz="1800" dirty="0">
                <a:solidFill>
                  <a:schemeClr val="tx2"/>
                </a:solidFill>
                <a:ea typeface="宋体" panose="02010600030101010101" pitchFamily="2" charset="-122"/>
              </a:rPr>
              <a:t>现场应急指挥人员应保持通讯畅通，并将现场状况和应急处置情况向上一级报告。</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d.</a:t>
            </a:r>
            <a:r>
              <a:rPr lang="zh-CN" altLang="en-US" sz="1800" dirty="0">
                <a:solidFill>
                  <a:schemeClr val="tx2"/>
                </a:solidFill>
                <a:ea typeface="宋体" panose="02010600030101010101" pitchFamily="2" charset="-122"/>
              </a:rPr>
              <a:t>应急处置结束后，接触物料的人员和装备应充分洗消。</a:t>
            </a:r>
            <a:endParaRPr lang="en-US" altLang="zh-CN" sz="180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4035" name="内容占位符 20"/>
          <p:cNvSpPr>
            <a:spLocks noGrp="1"/>
          </p:cNvSpPr>
          <p:nvPr>
            <p:ph idx="4294967295"/>
          </p:nvPr>
        </p:nvSpPr>
        <p:spPr>
          <a:xfrm>
            <a:off x="1198563" y="1519238"/>
            <a:ext cx="7423150" cy="5062538"/>
          </a:xfrm>
        </p:spPr>
        <p:txBody>
          <a:bodyPr vert="horz" wrap="square" lIns="91440" tIns="45720" rIns="0" bIns="45720" numCol="1" anchor="t" anchorCtr="0" compatLnSpc="1"/>
          <a:p>
            <a:pPr>
              <a:buFont typeface="Wingdings" panose="05000000000000000000" pitchFamily="2" charset="2"/>
              <a:buChar char="Ø"/>
            </a:pPr>
            <a:r>
              <a:rPr lang="en-US" altLang="zh-CN" sz="240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、现场处置方案案例</a:t>
            </a:r>
            <a:r>
              <a:rPr lang="en-US" altLang="zh-CN" sz="2400">
                <a:solidFill>
                  <a:srgbClr val="0070C0"/>
                </a:solidFill>
                <a:latin typeface="微软雅黑" panose="020B0503020204020204" pitchFamily="34" charset="-122"/>
                <a:ea typeface="微软雅黑" panose="020B0503020204020204" pitchFamily="34" charset="-122"/>
              </a:rPr>
              <a:t>:</a:t>
            </a:r>
            <a:endParaRPr lang="en-US" altLang="zh-CN" sz="2400">
              <a:solidFill>
                <a:srgbClr val="0070C0"/>
              </a:solidFill>
              <a:latin typeface="微软雅黑" panose="020B0503020204020204" pitchFamily="34" charset="-122"/>
              <a:ea typeface="微软雅黑" panose="020B0503020204020204" pitchFamily="34" charset="-122"/>
            </a:endParaRPr>
          </a:p>
          <a:p>
            <a:pPr>
              <a:buNone/>
            </a:pPr>
            <a:r>
              <a:rPr lang="zh-CN" altLang="en-US" sz="2400" dirty="0">
                <a:solidFill>
                  <a:srgbClr val="0070C0"/>
                </a:solidFill>
                <a:latin typeface="微软雅黑" panose="020B0503020204020204" pitchFamily="34" charset="-122"/>
                <a:ea typeface="微软雅黑" panose="020B0503020204020204" pitchFamily="34" charset="-122"/>
              </a:rPr>
              <a:t>栈台、储罐区泄漏应急处置方案编制关注要点：</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zh-CN" altLang="en-US" sz="1800" dirty="0">
                <a:solidFill>
                  <a:schemeClr val="tx2"/>
                </a:solidFill>
                <a:ea typeface="宋体" panose="02010600030101010101" pitchFamily="2" charset="-122"/>
              </a:rPr>
              <a:t>栈台：</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事故区域内所有车辆禁止起动；</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停止栈台区域一切发货作业，关闭所有发货管线阀门；</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疏散栈台区域所有提货人员、驾驶员等一切无关人员；</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立即用黄沙袋建立围堰；</a:t>
            </a:r>
            <a:endParaRPr lang="zh-CN" altLang="en-US" sz="1800" dirty="0">
              <a:solidFill>
                <a:schemeClr val="tx2"/>
              </a:solidFill>
              <a:ea typeface="宋体" panose="02010600030101010101" pitchFamily="2" charset="-122"/>
            </a:endParaRPr>
          </a:p>
          <a:p>
            <a:pPr>
              <a:buFont typeface="Wingdings" panose="05000000000000000000" pitchFamily="2" charset="2"/>
              <a:buNone/>
            </a:pPr>
            <a:r>
              <a:rPr lang="zh-CN" altLang="en-US" sz="1800" dirty="0">
                <a:solidFill>
                  <a:schemeClr val="tx2"/>
                </a:solidFill>
                <a:ea typeface="宋体" panose="02010600030101010101" pitchFamily="2" charset="-122"/>
              </a:rPr>
              <a:t>储罐区：</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停止该泄漏储罐区所有相关进料或发货作业。</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立即通知控制室远程切断事故区域雨污水管线阀门，</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优先切断泄漏点两端管线上最近的切断阀，不具备条件时，切断储罐塞根阀。</a:t>
            </a:r>
            <a:endParaRPr lang="zh-CN" altLang="en-US" sz="1800" dirty="0">
              <a:solidFill>
                <a:schemeClr val="tx2"/>
              </a:solidFill>
              <a:ea typeface="宋体" panose="02010600030101010101" pitchFamily="2" charset="-122"/>
            </a:endParaRPr>
          </a:p>
          <a:p>
            <a:pPr>
              <a:buFont typeface="Wingdings" panose="05000000000000000000" pitchFamily="2" charset="2"/>
              <a:buChar char="l"/>
            </a:pPr>
            <a:r>
              <a:rPr lang="zh-CN" altLang="en-US" sz="1800" dirty="0">
                <a:solidFill>
                  <a:schemeClr val="tx2"/>
                </a:solidFill>
                <a:ea typeface="宋体" panose="02010600030101010101" pitchFamily="2" charset="-122"/>
              </a:rPr>
              <a:t>尽可能将泄漏控制在该储罐区围堰之内。</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a:t>
            </a:r>
            <a:endParaRPr lang="en-US" altLang="zh-CN" sz="1800">
              <a:solidFill>
                <a:schemeClr val="tx2"/>
              </a:solidFill>
              <a:ea typeface="宋体" panose="02010600030101010101" pitchFamily="2" charset="-122"/>
            </a:endParaRPr>
          </a:p>
        </p:txBody>
      </p:sp>
      <p:sp>
        <p:nvSpPr>
          <p:cNvPr id="489493" name="AutoShape 21"/>
          <p:cNvSpPr>
            <a:spLocks noChangeArrowheads="1"/>
          </p:cNvSpPr>
          <p:nvPr/>
        </p:nvSpPr>
        <p:spPr bwMode="gray">
          <a:xfrm>
            <a:off x="1154113" y="1069975"/>
            <a:ext cx="4695825" cy="3175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三、专项应急预案和现场处置方案</a:t>
            </a:r>
            <a:endPar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49155" name="内容占位符 20"/>
          <p:cNvSpPr>
            <a:spLocks noGrp="1"/>
          </p:cNvSpPr>
          <p:nvPr>
            <p:ph idx="1"/>
          </p:nvPr>
        </p:nvSpPr>
        <p:spPr>
          <a:xfrm>
            <a:off x="2006600" y="2722563"/>
            <a:ext cx="5378450" cy="3235325"/>
          </a:xfrm>
          <a:ln/>
        </p:spPr>
        <p:txBody>
          <a:bodyPr vert="horz" wrap="square" lIns="91440" tIns="45720" rIns="0" bIns="45720" anchor="t" anchorCtr="0"/>
          <a:p>
            <a:pPr eaLnBrk="1" hangingPunct="1">
              <a:lnSpc>
                <a:spcPct val="90000"/>
              </a:lnSpc>
              <a:spcBef>
                <a:spcPct val="50000"/>
              </a:spcBef>
              <a:buSzTx/>
              <a:buFontTx/>
              <a:buNone/>
            </a:pPr>
            <a:r>
              <a:rPr lang="zh-CN" altLang="en-US" sz="2400" dirty="0">
                <a:solidFill>
                  <a:srgbClr val="1C1C1C"/>
                </a:solidFill>
                <a:ea typeface="宋体" panose="02010600030101010101" pitchFamily="2" charset="-122"/>
              </a:rPr>
              <a:t>    环境风险控制首重预防，预防措施是最有效，代价最小的手段。</a:t>
            </a:r>
            <a:endParaRPr lang="zh-CN" altLang="en-US" sz="2400" dirty="0">
              <a:solidFill>
                <a:srgbClr val="1C1C1C"/>
              </a:solidFill>
              <a:ea typeface="宋体" panose="02010600030101010101" pitchFamily="2" charset="-122"/>
            </a:endParaRPr>
          </a:p>
          <a:p>
            <a:pPr eaLnBrk="1" hangingPunct="1">
              <a:lnSpc>
                <a:spcPct val="90000"/>
              </a:lnSpc>
              <a:spcBef>
                <a:spcPct val="50000"/>
              </a:spcBef>
              <a:buSzTx/>
              <a:buFontTx/>
              <a:buNone/>
            </a:pPr>
            <a:r>
              <a:rPr lang="zh-CN" altLang="en-US" sz="2400" dirty="0">
                <a:solidFill>
                  <a:srgbClr val="1C1C1C"/>
                </a:solidFill>
                <a:ea typeface="宋体" panose="02010600030101010101" pitchFamily="2" charset="-122"/>
              </a:rPr>
              <a:t>    预防为主，同样也是环境风险控制的方针之一。</a:t>
            </a:r>
            <a:endParaRPr lang="zh-CN" altLang="en-US" sz="2400" dirty="0">
              <a:solidFill>
                <a:srgbClr val="1C1C1C"/>
              </a:solidFill>
              <a:ea typeface="宋体" panose="02010600030101010101" pitchFamily="2" charset="-122"/>
            </a:endParaRPr>
          </a:p>
          <a:p>
            <a:pPr eaLnBrk="1" hangingPunct="1">
              <a:lnSpc>
                <a:spcPct val="90000"/>
              </a:lnSpc>
              <a:spcBef>
                <a:spcPct val="50000"/>
              </a:spcBef>
              <a:buSzTx/>
              <a:buFontTx/>
              <a:buNone/>
            </a:pPr>
            <a:r>
              <a:rPr lang="zh-CN" altLang="en-US" sz="2400" dirty="0">
                <a:solidFill>
                  <a:srgbClr val="1C1C1C"/>
                </a:solidFill>
                <a:ea typeface="宋体" panose="02010600030101010101" pitchFamily="2" charset="-122"/>
              </a:rPr>
              <a:t>    应着重加强人员培训，提高人员素质；增加设施配备，加强维护管理；建立制度规程，不断持续改进，全面加强事前预防工作。</a:t>
            </a:r>
            <a:endParaRPr lang="en-US" altLang="zh-CN" sz="2400">
              <a:solidFill>
                <a:srgbClr val="1C1C1C"/>
              </a:solidFill>
              <a:ea typeface="宋体" panose="02010600030101010101" pitchFamily="2" charset="-122"/>
            </a:endParaRPr>
          </a:p>
          <a:p>
            <a:pPr>
              <a:buNone/>
            </a:pPr>
            <a:endParaRPr lang="zh-CN" altLang="en-US" sz="1800" dirty="0">
              <a:solidFill>
                <a:schemeClr val="tx1"/>
              </a:solidFill>
              <a:ea typeface="宋体" panose="02010600030101010101" pitchFamily="2" charset="-122"/>
            </a:endParaRPr>
          </a:p>
        </p:txBody>
      </p:sp>
      <p:grpSp>
        <p:nvGrpSpPr>
          <p:cNvPr id="2" name="Group 512"/>
          <p:cNvGrpSpPr/>
          <p:nvPr/>
        </p:nvGrpSpPr>
        <p:grpSpPr>
          <a:xfrm>
            <a:off x="2052638" y="2794000"/>
            <a:ext cx="201612" cy="250825"/>
            <a:chOff x="4027" y="3016"/>
            <a:chExt cx="515" cy="505"/>
          </a:xfrm>
        </p:grpSpPr>
        <p:sp>
          <p:nvSpPr>
            <p:cNvPr id="3" name="Oval 513"/>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9165" name="Picture 514" descr="sphere_highlight"/>
            <p:cNvPicPr>
              <a:picLocks noChangeAspect="1"/>
            </p:cNvPicPr>
            <p:nvPr/>
          </p:nvPicPr>
          <p:blipFill>
            <a:blip r:embed="rId1"/>
            <a:stretch>
              <a:fillRect/>
            </a:stretch>
          </p:blipFill>
          <p:spPr>
            <a:xfrm>
              <a:off x="4046" y="3018"/>
              <a:ext cx="470" cy="241"/>
            </a:xfrm>
            <a:prstGeom prst="rect">
              <a:avLst/>
            </a:prstGeom>
            <a:noFill/>
            <a:ln w="9525">
              <a:noFill/>
            </a:ln>
          </p:spPr>
        </p:pic>
      </p:grpSp>
      <p:grpSp>
        <p:nvGrpSpPr>
          <p:cNvPr id="4" name="Group 512"/>
          <p:cNvGrpSpPr/>
          <p:nvPr/>
        </p:nvGrpSpPr>
        <p:grpSpPr>
          <a:xfrm>
            <a:off x="2084388" y="3644900"/>
            <a:ext cx="201612" cy="250825"/>
            <a:chOff x="4027" y="3016"/>
            <a:chExt cx="515" cy="505"/>
          </a:xfrm>
        </p:grpSpPr>
        <p:sp>
          <p:nvSpPr>
            <p:cNvPr id="5" name="Oval 513"/>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9163" name="Picture 514" descr="sphere_highlight"/>
            <p:cNvPicPr>
              <a:picLocks noChangeAspect="1"/>
            </p:cNvPicPr>
            <p:nvPr/>
          </p:nvPicPr>
          <p:blipFill>
            <a:blip r:embed="rId1"/>
            <a:stretch>
              <a:fillRect/>
            </a:stretch>
          </p:blipFill>
          <p:spPr>
            <a:xfrm>
              <a:off x="4046" y="3018"/>
              <a:ext cx="470" cy="241"/>
            </a:xfrm>
            <a:prstGeom prst="rect">
              <a:avLst/>
            </a:prstGeom>
            <a:noFill/>
            <a:ln w="9525">
              <a:noFill/>
            </a:ln>
          </p:spPr>
        </p:pic>
      </p:grpSp>
      <p:grpSp>
        <p:nvGrpSpPr>
          <p:cNvPr id="6" name="Group 512"/>
          <p:cNvGrpSpPr/>
          <p:nvPr/>
        </p:nvGrpSpPr>
        <p:grpSpPr>
          <a:xfrm>
            <a:off x="2116138" y="4505325"/>
            <a:ext cx="201612" cy="250825"/>
            <a:chOff x="4027" y="3016"/>
            <a:chExt cx="515" cy="505"/>
          </a:xfrm>
        </p:grpSpPr>
        <p:sp>
          <p:nvSpPr>
            <p:cNvPr id="26113" name="Oval 513"/>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9161" name="Picture 514" descr="sphere_highlight"/>
            <p:cNvPicPr>
              <a:picLocks noChangeAspect="1"/>
            </p:cNvPicPr>
            <p:nvPr/>
          </p:nvPicPr>
          <p:blipFill>
            <a:blip r:embed="rId1"/>
            <a:stretch>
              <a:fillRect/>
            </a:stretch>
          </p:blipFill>
          <p:spPr>
            <a:xfrm>
              <a:off x="4046" y="3018"/>
              <a:ext cx="470" cy="241"/>
            </a:xfrm>
            <a:prstGeom prst="rect">
              <a:avLst/>
            </a:prstGeom>
            <a:noFill/>
            <a:ln w="9525">
              <a:noFill/>
            </a:ln>
          </p:spPr>
        </p:pic>
      </p:grpSp>
      <p:sp>
        <p:nvSpPr>
          <p:cNvPr id="49159" name="标题 9"/>
          <p:cNvSpPr/>
          <p:nvPr/>
        </p:nvSpPr>
        <p:spPr>
          <a:xfrm>
            <a:off x="1841500" y="1425575"/>
            <a:ext cx="6523038" cy="1011238"/>
          </a:xfrm>
          <a:prstGeom prst="rect">
            <a:avLst/>
          </a:prstGeom>
          <a:noFill/>
          <a:ln w="9525">
            <a:noFill/>
          </a:ln>
        </p:spPr>
        <p:txBody>
          <a:bodyPr anchor="ctr" anchorCtr="0"/>
          <a:p>
            <a:pPr algn="l" eaLnBrk="0" hangingPunct="0"/>
            <a:r>
              <a:rPr lang="zh-CN" altLang="en-US" sz="4000" dirty="0">
                <a:solidFill>
                  <a:schemeClr val="tx2"/>
                </a:solidFill>
                <a:latin typeface="Arial" panose="020B0604020202020204" pitchFamily="34" charset="0"/>
                <a:ea typeface="黑体" panose="02010609060101010101" pitchFamily="49" charset="-122"/>
              </a:rPr>
              <a:t>四、环境危害的事前预防</a:t>
            </a:r>
            <a:endParaRPr lang="zh-CN" altLang="en-US" sz="4000" dirty="0">
              <a:solidFill>
                <a:schemeClr val="tx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arn(inVertical)">
                                      <p:cBhvr>
                                        <p:cTn id="7" dur="1000"/>
                                        <p:tgtEl>
                                          <p:spTgt spid="45058"/>
                                        </p:tgtEl>
                                      </p:cBhvr>
                                    </p:animEffect>
                                  </p:childTnLst>
                                </p:cTn>
                              </p:par>
                              <p:par>
                                <p:cTn id="8" presetID="53" presetClass="entr" presetSubtype="16" fill="hold" nodeType="withEffect">
                                  <p:stCondLst>
                                    <p:cond delay="28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000000"/>
                                          </p:val>
                                        </p:tav>
                                        <p:tav tm="100000">
                                          <p:val>
                                            <p:strVal val="#ppt_w"/>
                                          </p:val>
                                        </p:tav>
                                      </p:tavLst>
                                    </p:anim>
                                    <p:anim calcmode="lin" valueType="num">
                                      <p:cBhvr>
                                        <p:cTn id="11" dur="1000" fill="hold"/>
                                        <p:tgtEl>
                                          <p:spTgt spid="2"/>
                                        </p:tgtEl>
                                        <p:attrNameLst>
                                          <p:attrName>ppt_h</p:attrName>
                                        </p:attrNameLst>
                                      </p:cBhvr>
                                      <p:tavLst>
                                        <p:tav tm="0">
                                          <p:val>
                                            <p:fltVal val="0.000000"/>
                                          </p:val>
                                        </p:tav>
                                        <p:tav tm="100000">
                                          <p:val>
                                            <p:strVal val="#ppt_h"/>
                                          </p:val>
                                        </p:tav>
                                      </p:tavLst>
                                    </p:anim>
                                    <p:animEffect transition="in" filter="fade">
                                      <p:cBhvr>
                                        <p:cTn id="12" dur="1000"/>
                                        <p:tgtEl>
                                          <p:spTgt spid="2"/>
                                        </p:tgtEl>
                                      </p:cBhvr>
                                    </p:animEffect>
                                  </p:childTnLst>
                                </p:cTn>
                              </p:par>
                              <p:par>
                                <p:cTn id="13"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14" dur="1000" fill="hold"/>
                                        <p:tgtEl>
                                          <p:spTgt spid="2"/>
                                        </p:tgtEl>
                                        <p:attrNameLst>
                                          <p:attrName>ppt_x</p:attrName>
                                          <p:attrName>ppt_y</p:attrName>
                                        </p:attrNameLst>
                                      </p:cBhvr>
                                      <p:rCtr x="-8800" y="8900"/>
                                    </p:animMotion>
                                  </p:childTnLst>
                                </p:cTn>
                              </p:par>
                              <p:par>
                                <p:cTn id="15" presetID="53" presetClass="entr" presetSubtype="16" fill="hold" nodeType="withEffect">
                                  <p:stCondLst>
                                    <p:cond delay="28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000000"/>
                                          </p:val>
                                        </p:tav>
                                        <p:tav tm="100000">
                                          <p:val>
                                            <p:strVal val="#ppt_w"/>
                                          </p:val>
                                        </p:tav>
                                      </p:tavLst>
                                    </p:anim>
                                    <p:anim calcmode="lin" valueType="num">
                                      <p:cBhvr>
                                        <p:cTn id="18" dur="1000" fill="hold"/>
                                        <p:tgtEl>
                                          <p:spTgt spid="4"/>
                                        </p:tgtEl>
                                        <p:attrNameLst>
                                          <p:attrName>ppt_h</p:attrName>
                                        </p:attrNameLst>
                                      </p:cBhvr>
                                      <p:tavLst>
                                        <p:tav tm="0">
                                          <p:val>
                                            <p:fltVal val="0.000000"/>
                                          </p:val>
                                        </p:tav>
                                        <p:tav tm="100000">
                                          <p:val>
                                            <p:strVal val="#ppt_h"/>
                                          </p:val>
                                        </p:tav>
                                      </p:tavLst>
                                    </p:anim>
                                    <p:animEffect transition="in" filter="fade">
                                      <p:cBhvr>
                                        <p:cTn id="19" dur="1000"/>
                                        <p:tgtEl>
                                          <p:spTgt spid="4"/>
                                        </p:tgtEl>
                                      </p:cBhvr>
                                    </p:animEffect>
                                  </p:childTnLst>
                                </p:cTn>
                              </p:par>
                              <p:par>
                                <p:cTn id="20"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21" dur="1000" fill="hold"/>
                                        <p:tgtEl>
                                          <p:spTgt spid="4"/>
                                        </p:tgtEl>
                                        <p:attrNameLst>
                                          <p:attrName>ppt_x</p:attrName>
                                          <p:attrName>ppt_y</p:attrName>
                                        </p:attrNameLst>
                                      </p:cBhvr>
                                      <p:rCtr x="-8800" y="8900"/>
                                    </p:animMotion>
                                  </p:childTnLst>
                                </p:cTn>
                              </p:par>
                              <p:par>
                                <p:cTn id="22" presetID="53" presetClass="entr" presetSubtype="16" fill="hold" nodeType="withEffect">
                                  <p:stCondLst>
                                    <p:cond delay="280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000000"/>
                                          </p:val>
                                        </p:tav>
                                        <p:tav tm="100000">
                                          <p:val>
                                            <p:strVal val="#ppt_w"/>
                                          </p:val>
                                        </p:tav>
                                      </p:tavLst>
                                    </p:anim>
                                    <p:anim calcmode="lin" valueType="num">
                                      <p:cBhvr>
                                        <p:cTn id="25" dur="1000" fill="hold"/>
                                        <p:tgtEl>
                                          <p:spTgt spid="6"/>
                                        </p:tgtEl>
                                        <p:attrNameLst>
                                          <p:attrName>ppt_h</p:attrName>
                                        </p:attrNameLst>
                                      </p:cBhvr>
                                      <p:tavLst>
                                        <p:tav tm="0">
                                          <p:val>
                                            <p:fltVal val="0.000000"/>
                                          </p:val>
                                        </p:tav>
                                        <p:tav tm="100000">
                                          <p:val>
                                            <p:strVal val="#ppt_h"/>
                                          </p:val>
                                        </p:tav>
                                      </p:tavLst>
                                    </p:anim>
                                    <p:animEffect transition="in" filter="fade">
                                      <p:cBhvr>
                                        <p:cTn id="26" dur="1000"/>
                                        <p:tgtEl>
                                          <p:spTgt spid="6"/>
                                        </p:tgtEl>
                                      </p:cBhvr>
                                    </p:animEffect>
                                  </p:childTnLst>
                                </p:cTn>
                              </p:par>
                              <p:par>
                                <p:cTn id="27"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28" dur="1000" fill="hold"/>
                                        <p:tgtEl>
                                          <p:spTgt spid="6"/>
                                        </p:tgtEl>
                                        <p:attrNameLst>
                                          <p:attrName>ppt_x</p:attrName>
                                          <p:attrName>ppt_y</p:attrName>
                                        </p:attrNameLst>
                                      </p:cBhvr>
                                      <p:rCtr x="-88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grpSp>
        <p:nvGrpSpPr>
          <p:cNvPr id="50179" name="Group 3"/>
          <p:cNvGrpSpPr/>
          <p:nvPr/>
        </p:nvGrpSpPr>
        <p:grpSpPr>
          <a:xfrm>
            <a:off x="1119188" y="1004888"/>
            <a:ext cx="5305425" cy="387350"/>
            <a:chOff x="705" y="633"/>
            <a:chExt cx="3342" cy="244"/>
          </a:xfrm>
        </p:grpSpPr>
        <p:sp>
          <p:nvSpPr>
            <p:cNvPr id="50182" name="AutoShape 108"/>
            <p:cNvSpPr/>
            <p:nvPr/>
          </p:nvSpPr>
          <p:spPr>
            <a:xfrm>
              <a:off x="706" y="633"/>
              <a:ext cx="3341" cy="244"/>
            </a:xfrm>
            <a:prstGeom prst="roundRect">
              <a:avLst>
                <a:gd name="adj" fmla="val 16667"/>
              </a:avLst>
            </a:prstGeom>
            <a:solidFill>
              <a:schemeClr val="tx2"/>
            </a:solidFill>
            <a:ln w="12700" cap="flat" cmpd="sng">
              <a:solidFill>
                <a:schemeClr val="tx2"/>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83" name="AutoShape 109"/>
            <p:cNvSpPr/>
            <p:nvPr/>
          </p:nvSpPr>
          <p:spPr>
            <a:xfrm>
              <a:off x="705" y="648"/>
              <a:ext cx="3324" cy="58"/>
            </a:xfrm>
            <a:prstGeom prst="roundRect">
              <a:avLst>
                <a:gd name="adj" fmla="val 28356"/>
              </a:avLst>
            </a:prstGeom>
            <a:gradFill rotWithShape="1">
              <a:gsLst>
                <a:gs pos="0">
                  <a:srgbClr val="FFFFFF">
                    <a:alpha val="70000"/>
                  </a:srgbClr>
                </a:gs>
                <a:gs pos="100000">
                  <a:schemeClr val="tx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50180" name="内容占位符 20"/>
          <p:cNvSpPr/>
          <p:nvPr/>
        </p:nvSpPr>
        <p:spPr>
          <a:xfrm>
            <a:off x="1147763" y="1044575"/>
            <a:ext cx="5127625" cy="320675"/>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zh-CN" altLang="en-US" dirty="0">
                <a:solidFill>
                  <a:schemeClr val="bg1"/>
                </a:solidFill>
                <a:latin typeface="Arial" panose="020B0604020202020204" pitchFamily="34" charset="0"/>
                <a:ea typeface="宋体" panose="02010600030101010101" pitchFamily="2" charset="-122"/>
              </a:rPr>
              <a:t>环境危害的事前预防：</a:t>
            </a:r>
            <a:endParaRPr lang="en-US" altLang="zh-CN">
              <a:solidFill>
                <a:schemeClr val="bg1"/>
              </a:solidFill>
              <a:latin typeface="Arial" panose="020B0604020202020204" pitchFamily="34" charset="0"/>
              <a:ea typeface="宋体" panose="02010600030101010101" pitchFamily="2" charset="-122"/>
            </a:endParaRPr>
          </a:p>
        </p:txBody>
      </p:sp>
      <p:sp>
        <p:nvSpPr>
          <p:cNvPr id="50181" name="内容占位符 20"/>
          <p:cNvSpPr>
            <a:spLocks noGrp="1"/>
          </p:cNvSpPr>
          <p:nvPr>
            <p:ph idx="1"/>
          </p:nvPr>
        </p:nvSpPr>
        <p:spPr>
          <a:xfrm>
            <a:off x="1263650" y="1522413"/>
            <a:ext cx="7599363" cy="4978400"/>
          </a:xfrm>
          <a:ln/>
        </p:spPr>
        <p:txBody>
          <a:bodyPr vert="horz" wrap="square" lIns="91440" tIns="45720" rIns="91440" bIns="45720" anchor="t" anchorCtr="0"/>
          <a:p>
            <a:r>
              <a:rPr lang="zh-CN" altLang="en-US" sz="2400" dirty="0">
                <a:solidFill>
                  <a:srgbClr val="0070C0"/>
                </a:solidFill>
                <a:latin typeface="微软雅黑" panose="020B0503020204020204" pitchFamily="34" charset="-122"/>
                <a:ea typeface="微软雅黑" panose="020B0503020204020204" pitchFamily="34" charset="-122"/>
              </a:rPr>
              <a:t>预防措施：</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000" u="sng">
                <a:solidFill>
                  <a:schemeClr val="tx2"/>
                </a:solidFill>
                <a:ea typeface="宋体" panose="02010600030101010101" pitchFamily="2" charset="-122"/>
              </a:rPr>
              <a:t>1</a:t>
            </a:r>
            <a:r>
              <a:rPr lang="zh-CN" altLang="en-US" sz="2000" u="sng" dirty="0">
                <a:solidFill>
                  <a:schemeClr val="tx2"/>
                </a:solidFill>
                <a:ea typeface="宋体" panose="02010600030101010101" pitchFamily="2" charset="-122"/>
              </a:rPr>
              <a:t>、环境风险控制方案：</a:t>
            </a:r>
            <a:endParaRPr lang="en-US" altLang="zh-CN" sz="2000" u="sng">
              <a:solidFill>
                <a:schemeClr val="tx2"/>
              </a:solidFill>
              <a:ea typeface="宋体" panose="02010600030101010101" pitchFamily="2" charset="-122"/>
            </a:endParaRPr>
          </a:p>
          <a:p>
            <a:pPr>
              <a:buNone/>
            </a:pPr>
            <a:r>
              <a:rPr lang="zh-CN" altLang="en-US" sz="2000" dirty="0">
                <a:solidFill>
                  <a:schemeClr val="tx2"/>
                </a:solidFill>
                <a:ea typeface="宋体" panose="02010600030101010101" pitchFamily="2" charset="-122"/>
              </a:rPr>
              <a:t>           对企业在环境风险评价阶段识别的风险源和重大环境风险目标，应制定有效的控制方案和制度；对识别的环境风险隐患，应制定具体整改计划和方案，明确责任人和整改期限，并落实专人对整改进度跟踪考核。</a:t>
            </a:r>
            <a:endParaRPr lang="zh-CN" altLang="en-US" sz="2000" dirty="0">
              <a:solidFill>
                <a:schemeClr val="tx2"/>
              </a:solidFill>
              <a:ea typeface="宋体" panose="02010600030101010101" pitchFamily="2" charset="-122"/>
            </a:endParaRPr>
          </a:p>
          <a:p>
            <a:pPr>
              <a:buNone/>
            </a:pPr>
            <a:endParaRPr lang="zh-CN" altLang="en-US" sz="2000" dirty="0">
              <a:solidFill>
                <a:schemeClr val="tx2"/>
              </a:solidFill>
              <a:ea typeface="宋体" panose="02010600030101010101" pitchFamily="2" charset="-122"/>
            </a:endParaRPr>
          </a:p>
          <a:p>
            <a:pPr>
              <a:buNone/>
            </a:pPr>
            <a:r>
              <a:rPr lang="en-US" altLang="zh-CN" sz="2000" u="sng">
                <a:solidFill>
                  <a:schemeClr val="tx2"/>
                </a:solidFill>
                <a:ea typeface="宋体" panose="02010600030101010101" pitchFamily="2" charset="-122"/>
              </a:rPr>
              <a:t>2</a:t>
            </a:r>
            <a:r>
              <a:rPr lang="zh-CN" altLang="en-US" sz="2000" u="sng" dirty="0">
                <a:solidFill>
                  <a:schemeClr val="tx2"/>
                </a:solidFill>
                <a:ea typeface="宋体" panose="02010600030101010101" pitchFamily="2" charset="-122"/>
              </a:rPr>
              <a:t>、环境风险源及危险目标监测与检查：</a:t>
            </a:r>
            <a:endParaRPr lang="zh-CN" altLang="en-US" sz="2000" u="sng" dirty="0">
              <a:solidFill>
                <a:schemeClr val="tx2"/>
              </a:solidFill>
              <a:ea typeface="宋体" panose="02010600030101010101" pitchFamily="2" charset="-122"/>
            </a:endParaRPr>
          </a:p>
          <a:p>
            <a:pPr>
              <a:buNone/>
            </a:pPr>
            <a:r>
              <a:rPr lang="zh-CN" altLang="en-US" sz="2000" dirty="0">
                <a:solidFill>
                  <a:schemeClr val="tx2"/>
                </a:solidFill>
                <a:ea typeface="宋体" panose="02010600030101010101" pitchFamily="2" charset="-122"/>
              </a:rPr>
              <a:t>          对仓储库区各类环境风险源和危险目标通过动态监测、巡检和周期性检查等多层次、多种手段相结合的方式进行关注和监视，对存在的环境风险隐患做到及时发现，及时治理，真正体现预防控制的意义。</a:t>
            </a:r>
            <a:endParaRPr lang="zh-CN" altLang="en-US" sz="20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inVertical)">
                                      <p:cBhvr>
                                        <p:cTn id="7"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4192" name="AutoShape 80"/>
          <p:cNvSpPr>
            <a:spLocks noChangeArrowheads="1"/>
          </p:cNvSpPr>
          <p:nvPr/>
        </p:nvSpPr>
        <p:spPr bwMode="gray">
          <a:xfrm>
            <a:off x="4148138" y="2840038"/>
            <a:ext cx="4532313" cy="73183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9"/>
          <p:cNvSpPr>
            <a:spLocks noGrp="1"/>
          </p:cNvSpPr>
          <p:nvPr>
            <p:ph type="title"/>
          </p:nvPr>
        </p:nvSpPr>
        <p:spPr>
          <a:ln/>
        </p:spPr>
        <p:txBody>
          <a:bodyPr vert="horz" wrap="square" lIns="91440" tIns="45720" rIns="91440" bIns="45720" anchor="ctr" anchorCtr="0"/>
          <a:p>
            <a:pPr eaLnBrk="1" hangingPunct="1"/>
            <a:r>
              <a:rPr lang="zh-CN" altLang="en-US" sz="4100" dirty="0">
                <a:ea typeface="黑体" panose="02010609060101010101" pitchFamily="49" charset="-122"/>
              </a:rPr>
              <a:t>环境应急预案</a:t>
            </a:r>
            <a:endParaRPr lang="zh-CN" altLang="en-US" sz="4100" dirty="0">
              <a:ea typeface="黑体" panose="02010609060101010101" pitchFamily="49" charset="-122"/>
            </a:endParaRPr>
          </a:p>
        </p:txBody>
      </p:sp>
      <p:sp>
        <p:nvSpPr>
          <p:cNvPr id="6148" name="Line 37"/>
          <p:cNvSpPr/>
          <p:nvPr/>
        </p:nvSpPr>
        <p:spPr>
          <a:xfrm>
            <a:off x="3498850" y="3240088"/>
            <a:ext cx="541338" cy="0"/>
          </a:xfrm>
          <a:prstGeom prst="line">
            <a:avLst/>
          </a:prstGeom>
          <a:ln w="12700" cap="flat" cmpd="sng">
            <a:solidFill>
              <a:schemeClr val="tx1"/>
            </a:solidFill>
            <a:prstDash val="solid"/>
            <a:headEnd type="none" w="med" len="med"/>
            <a:tailEnd type="none" w="med" len="med"/>
          </a:ln>
        </p:spPr>
      </p:sp>
      <p:grpSp>
        <p:nvGrpSpPr>
          <p:cNvPr id="6149" name="Group 42"/>
          <p:cNvGrpSpPr/>
          <p:nvPr/>
        </p:nvGrpSpPr>
        <p:grpSpPr>
          <a:xfrm>
            <a:off x="3071813" y="4767263"/>
            <a:ext cx="946150" cy="396875"/>
            <a:chOff x="1444" y="3218"/>
            <a:chExt cx="672" cy="192"/>
          </a:xfrm>
        </p:grpSpPr>
        <p:sp>
          <p:nvSpPr>
            <p:cNvPr id="6180" name="Line 43"/>
            <p:cNvSpPr/>
            <p:nvPr/>
          </p:nvSpPr>
          <p:spPr>
            <a:xfrm>
              <a:off x="1732" y="3410"/>
              <a:ext cx="384" cy="0"/>
            </a:xfrm>
            <a:prstGeom prst="line">
              <a:avLst/>
            </a:prstGeom>
            <a:ln w="12700" cap="flat" cmpd="sng">
              <a:solidFill>
                <a:schemeClr val="tx1"/>
              </a:solidFill>
              <a:prstDash val="solid"/>
              <a:headEnd type="none" w="med" len="med"/>
              <a:tailEnd type="none" w="med" len="med"/>
            </a:ln>
          </p:spPr>
        </p:sp>
        <p:sp>
          <p:nvSpPr>
            <p:cNvPr id="6181" name="Line 44"/>
            <p:cNvSpPr/>
            <p:nvPr/>
          </p:nvSpPr>
          <p:spPr>
            <a:xfrm>
              <a:off x="1444" y="3218"/>
              <a:ext cx="288" cy="192"/>
            </a:xfrm>
            <a:prstGeom prst="line">
              <a:avLst/>
            </a:prstGeom>
            <a:ln w="12700" cap="flat" cmpd="sng">
              <a:solidFill>
                <a:schemeClr val="tx1"/>
              </a:solidFill>
              <a:prstDash val="solid"/>
              <a:headEnd type="none" w="med" len="med"/>
              <a:tailEnd type="none" w="med" len="med"/>
            </a:ln>
          </p:spPr>
        </p:sp>
      </p:grpSp>
      <p:grpSp>
        <p:nvGrpSpPr>
          <p:cNvPr id="6150" name="组合 32"/>
          <p:cNvGrpSpPr/>
          <p:nvPr/>
        </p:nvGrpSpPr>
        <p:grpSpPr>
          <a:xfrm>
            <a:off x="4162425" y="1814513"/>
            <a:ext cx="4532313" cy="822325"/>
            <a:chOff x="4248150" y="2232025"/>
            <a:chExt cx="4532313" cy="823052"/>
          </a:xfrm>
        </p:grpSpPr>
        <p:sp>
          <p:nvSpPr>
            <p:cNvPr id="474191" name="AutoShape 79"/>
            <p:cNvSpPr>
              <a:spLocks noChangeArrowheads="1"/>
            </p:cNvSpPr>
            <p:nvPr/>
          </p:nvSpPr>
          <p:spPr bwMode="gray">
            <a:xfrm>
              <a:off x="4248150" y="2306703"/>
              <a:ext cx="4532313" cy="732485"/>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9" name="Rectangle 48"/>
            <p:cNvSpPr/>
            <p:nvPr/>
          </p:nvSpPr>
          <p:spPr>
            <a:xfrm>
              <a:off x="4557713" y="2232025"/>
              <a:ext cx="3660775" cy="823052"/>
            </a:xfrm>
            <a:prstGeom prst="rect">
              <a:avLst/>
            </a:prstGeom>
            <a:noFill/>
            <a:ln w="9525">
              <a:noFill/>
            </a:ln>
          </p:spPr>
          <p:txBody>
            <a:bodyPr>
              <a:spAutoFit/>
            </a:bodyPr>
            <a:p>
              <a:pPr algn="l" eaLnBrk="0" hangingPunct="0"/>
              <a:r>
                <a:rPr lang="zh-CN" altLang="en-US" sz="2400" dirty="0">
                  <a:solidFill>
                    <a:schemeClr val="tx2"/>
                  </a:solidFill>
                  <a:latin typeface="宋体" panose="02010600030101010101" pitchFamily="2" charset="-122"/>
                  <a:ea typeface="宋体" panose="02010600030101010101" pitchFamily="2" charset="-122"/>
                </a:rPr>
                <a:t>环境应急预案与安全等应急预案体系之间的关系</a:t>
              </a:r>
              <a:endParaRPr lang="zh-CN" altLang="en-US" sz="2400" dirty="0">
                <a:solidFill>
                  <a:schemeClr val="tx2"/>
                </a:solidFill>
                <a:latin typeface="宋体" panose="02010600030101010101" pitchFamily="2" charset="-122"/>
                <a:ea typeface="宋体" panose="02010600030101010101" pitchFamily="2" charset="-122"/>
              </a:endParaRPr>
            </a:p>
          </p:txBody>
        </p:sp>
      </p:grpSp>
      <p:sp>
        <p:nvSpPr>
          <p:cNvPr id="474164" name="Oval 52"/>
          <p:cNvSpPr>
            <a:spLocks noChangeArrowheads="1"/>
          </p:cNvSpPr>
          <p:nvPr/>
        </p:nvSpPr>
        <p:spPr bwMode="gray">
          <a:xfrm>
            <a:off x="4008438" y="2151063"/>
            <a:ext cx="203200" cy="2032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4165" name="Oval 53"/>
          <p:cNvSpPr>
            <a:spLocks noChangeArrowheads="1"/>
          </p:cNvSpPr>
          <p:nvPr/>
        </p:nvSpPr>
        <p:spPr bwMode="gray">
          <a:xfrm>
            <a:off x="4010025" y="3151188"/>
            <a:ext cx="203200" cy="203200"/>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6153" name="Group 60"/>
          <p:cNvGrpSpPr/>
          <p:nvPr/>
        </p:nvGrpSpPr>
        <p:grpSpPr>
          <a:xfrm>
            <a:off x="1050925" y="2497138"/>
            <a:ext cx="2373313" cy="2371725"/>
            <a:chOff x="192" y="1631"/>
            <a:chExt cx="1684" cy="1683"/>
          </a:xfrm>
        </p:grpSpPr>
        <p:sp>
          <p:nvSpPr>
            <p:cNvPr id="474173" name="Oval 61"/>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4174" name="Oval 62"/>
            <p:cNvSpPr>
              <a:spLocks noChangeArrowheads="1"/>
            </p:cNvSpPr>
            <p:nvPr/>
          </p:nvSpPr>
          <p:spPr bwMode="gray">
            <a:xfrm>
              <a:off x="304" y="1740"/>
              <a:ext cx="1461" cy="14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4175" name="Oval 63"/>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2" name="Oval 64"/>
            <p:cNvSpPr/>
            <p:nvPr/>
          </p:nvSpPr>
          <p:spPr>
            <a:xfrm>
              <a:off x="375" y="1814"/>
              <a:ext cx="1317" cy="1316"/>
            </a:xfrm>
            <a:prstGeom prst="ellipse">
              <a:avLst/>
            </a:prstGeom>
            <a:solidFill>
              <a:srgbClr val="000000"/>
            </a:solidFill>
            <a:ln w="38100">
              <a:noFill/>
            </a:ln>
          </p:spPr>
          <p:txBody>
            <a:bodyPr anchor="ctr" anchorCtr="0">
              <a:spAutoFit/>
            </a:bodyPr>
            <a:p>
              <a:endParaRPr lang="zh-CN" altLang="en-US" dirty="0">
                <a:latin typeface="Arial" panose="020B0604020202020204" pitchFamily="34" charset="0"/>
                <a:ea typeface="宋体" panose="02010600030101010101" pitchFamily="2" charset="-122"/>
              </a:endParaRPr>
            </a:p>
          </p:txBody>
        </p:sp>
        <p:sp>
          <p:nvSpPr>
            <p:cNvPr id="6173" name="Oval 65"/>
            <p:cNvSpPr/>
            <p:nvPr/>
          </p:nvSpPr>
          <p:spPr>
            <a:xfrm>
              <a:off x="396" y="1835"/>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6174" name="Oval 66"/>
            <p:cNvSpPr/>
            <p:nvPr/>
          </p:nvSpPr>
          <p:spPr>
            <a:xfrm>
              <a:off x="412" y="1842"/>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6175" name="Oval 67"/>
            <p:cNvSpPr/>
            <p:nvPr/>
          </p:nvSpPr>
          <p:spPr>
            <a:xfrm>
              <a:off x="426" y="1854"/>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6176" name="Oval 68"/>
            <p:cNvSpPr/>
            <p:nvPr/>
          </p:nvSpPr>
          <p:spPr>
            <a:xfrm>
              <a:off x="480" y="1872"/>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6177" name="Text Box 69"/>
            <p:cNvSpPr txBox="1"/>
            <p:nvPr/>
          </p:nvSpPr>
          <p:spPr>
            <a:xfrm>
              <a:off x="383" y="2160"/>
              <a:ext cx="1297" cy="607"/>
            </a:xfrm>
            <a:prstGeom prst="rect">
              <a:avLst/>
            </a:prstGeom>
            <a:noFill/>
            <a:ln w="9525">
              <a:noFill/>
            </a:ln>
          </p:spPr>
          <p:txBody>
            <a:bodyPr>
              <a:spAutoFit/>
            </a:bodyPr>
            <a:p>
              <a:r>
                <a:rPr lang="zh-CN" altLang="en-US" sz="2500" i="1" dirty="0">
                  <a:solidFill>
                    <a:srgbClr val="000000"/>
                  </a:solidFill>
                  <a:latin typeface="Arial" panose="020B0604020202020204" pitchFamily="34" charset="0"/>
                  <a:ea typeface="宋体" panose="02010600030101010101" pitchFamily="2" charset="-122"/>
                </a:rPr>
                <a:t>主要</a:t>
              </a:r>
              <a:endParaRPr lang="zh-CN" altLang="en-US" sz="2500" i="1" dirty="0">
                <a:solidFill>
                  <a:srgbClr val="000000"/>
                </a:solidFill>
                <a:latin typeface="Arial" panose="020B0604020202020204" pitchFamily="34" charset="0"/>
                <a:ea typeface="宋体" panose="02010600030101010101" pitchFamily="2" charset="-122"/>
              </a:endParaRPr>
            </a:p>
            <a:p>
              <a:r>
                <a:rPr lang="zh-CN" altLang="en-US" sz="2500" i="1" dirty="0">
                  <a:solidFill>
                    <a:srgbClr val="000000"/>
                  </a:solidFill>
                  <a:latin typeface="Arial" panose="020B0604020202020204" pitchFamily="34" charset="0"/>
                  <a:ea typeface="宋体" panose="02010600030101010101" pitchFamily="2" charset="-122"/>
                </a:rPr>
                <a:t>内容</a:t>
              </a:r>
              <a:endParaRPr lang="zh-CN" altLang="en-US" sz="2500" i="1" dirty="0">
                <a:solidFill>
                  <a:srgbClr val="000000"/>
                </a:solidFill>
                <a:latin typeface="Arial" panose="020B0604020202020204" pitchFamily="34" charset="0"/>
                <a:ea typeface="宋体" panose="02010600030101010101" pitchFamily="2" charset="-122"/>
              </a:endParaRPr>
            </a:p>
          </p:txBody>
        </p:sp>
      </p:grpSp>
      <p:sp>
        <p:nvSpPr>
          <p:cNvPr id="6154" name="Rectangle 71"/>
          <p:cNvSpPr/>
          <p:nvPr/>
        </p:nvSpPr>
        <p:spPr>
          <a:xfrm>
            <a:off x="4219575" y="3065463"/>
            <a:ext cx="388938" cy="396875"/>
          </a:xfrm>
          <a:prstGeom prst="rect">
            <a:avLst/>
          </a:prstGeom>
          <a:noFill/>
          <a:ln w="9525">
            <a:noFill/>
          </a:ln>
        </p:spPr>
        <p:txBody>
          <a:bodyPr>
            <a:spAutoFit/>
          </a:bodyPr>
          <a:p>
            <a:pPr algn="l" eaLnBrk="0" hangingPunct="0"/>
            <a:r>
              <a:rPr lang="en-US" altLang="zh-CN" sz="2000">
                <a:solidFill>
                  <a:srgbClr val="000000"/>
                </a:solidFill>
                <a:latin typeface="Arial" panose="020B0604020202020204" pitchFamily="34" charset="0"/>
                <a:ea typeface="黑体" panose="02010609060101010101" pitchFamily="49" charset="-122"/>
              </a:rPr>
              <a:t>2</a:t>
            </a:r>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grpSp>
        <p:nvGrpSpPr>
          <p:cNvPr id="6155" name="Group 74"/>
          <p:cNvGrpSpPr/>
          <p:nvPr/>
        </p:nvGrpSpPr>
        <p:grpSpPr>
          <a:xfrm flipV="1">
            <a:off x="2986088" y="2251075"/>
            <a:ext cx="946150" cy="282575"/>
            <a:chOff x="1444" y="3218"/>
            <a:chExt cx="672" cy="192"/>
          </a:xfrm>
        </p:grpSpPr>
        <p:sp>
          <p:nvSpPr>
            <p:cNvPr id="6167" name="Line 75"/>
            <p:cNvSpPr/>
            <p:nvPr/>
          </p:nvSpPr>
          <p:spPr>
            <a:xfrm>
              <a:off x="1732" y="3410"/>
              <a:ext cx="384" cy="0"/>
            </a:xfrm>
            <a:prstGeom prst="line">
              <a:avLst/>
            </a:prstGeom>
            <a:ln w="12700" cap="flat" cmpd="sng">
              <a:solidFill>
                <a:schemeClr val="tx1"/>
              </a:solidFill>
              <a:prstDash val="solid"/>
              <a:headEnd type="none" w="med" len="med"/>
              <a:tailEnd type="none" w="med" len="med"/>
            </a:ln>
          </p:spPr>
        </p:sp>
        <p:sp>
          <p:nvSpPr>
            <p:cNvPr id="6168" name="Line 76"/>
            <p:cNvSpPr/>
            <p:nvPr/>
          </p:nvSpPr>
          <p:spPr>
            <a:xfrm>
              <a:off x="1444" y="3218"/>
              <a:ext cx="288" cy="192"/>
            </a:xfrm>
            <a:prstGeom prst="line">
              <a:avLst/>
            </a:prstGeom>
            <a:ln w="12700" cap="flat" cmpd="sng">
              <a:solidFill>
                <a:schemeClr val="tx1"/>
              </a:solidFill>
              <a:prstDash val="solid"/>
              <a:headEnd type="none" w="med" len="med"/>
              <a:tailEnd type="none" w="med" len="med"/>
            </a:ln>
          </p:spPr>
        </p:sp>
      </p:grpSp>
      <p:sp>
        <p:nvSpPr>
          <p:cNvPr id="6156" name="Rectangle 77"/>
          <p:cNvSpPr/>
          <p:nvPr/>
        </p:nvSpPr>
        <p:spPr>
          <a:xfrm>
            <a:off x="4532313" y="3016250"/>
            <a:ext cx="3305175" cy="457200"/>
          </a:xfrm>
          <a:prstGeom prst="rect">
            <a:avLst/>
          </a:prstGeom>
          <a:noFill/>
          <a:ln w="9525">
            <a:noFill/>
          </a:ln>
        </p:spPr>
        <p:txBody>
          <a:bodyPr>
            <a:spAutoFit/>
          </a:bodyPr>
          <a:p>
            <a:pPr algn="l" eaLnBrk="0" hangingPunct="0"/>
            <a:r>
              <a:rPr lang="zh-CN" altLang="en-US" sz="2400" dirty="0">
                <a:solidFill>
                  <a:schemeClr val="tx2"/>
                </a:solidFill>
                <a:latin typeface="宋体" panose="02010600030101010101" pitchFamily="2" charset="-122"/>
                <a:ea typeface="宋体" panose="02010600030101010101" pitchFamily="2" charset="-122"/>
              </a:rPr>
              <a:t>综合应急预案编制</a:t>
            </a:r>
            <a:endParaRPr lang="zh-CN" altLang="en-US" sz="2400" dirty="0">
              <a:solidFill>
                <a:schemeClr val="tx2"/>
              </a:solidFill>
              <a:latin typeface="宋体" panose="02010600030101010101" pitchFamily="2" charset="-122"/>
              <a:ea typeface="宋体" panose="02010600030101010101" pitchFamily="2" charset="-122"/>
            </a:endParaRPr>
          </a:p>
        </p:txBody>
      </p:sp>
      <p:sp>
        <p:nvSpPr>
          <p:cNvPr id="6157" name="Rectangle 78"/>
          <p:cNvSpPr/>
          <p:nvPr/>
        </p:nvSpPr>
        <p:spPr>
          <a:xfrm>
            <a:off x="4178300" y="2108200"/>
            <a:ext cx="388938" cy="396875"/>
          </a:xfrm>
          <a:prstGeom prst="rect">
            <a:avLst/>
          </a:prstGeom>
          <a:noFill/>
          <a:ln w="9525">
            <a:noFill/>
          </a:ln>
        </p:spPr>
        <p:txBody>
          <a:bodyPr>
            <a:spAutoFit/>
          </a:bodyPr>
          <a:p>
            <a:pPr algn="l" eaLnBrk="0" hangingPunct="0"/>
            <a:r>
              <a:rPr lang="en-US" altLang="zh-CN" sz="2000">
                <a:solidFill>
                  <a:srgbClr val="000000"/>
                </a:solidFill>
                <a:latin typeface="Arial" panose="020B0604020202020204" pitchFamily="34" charset="0"/>
                <a:ea typeface="黑体" panose="02010609060101010101" pitchFamily="49" charset="-122"/>
              </a:rPr>
              <a:t>1</a:t>
            </a:r>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sp>
        <p:nvSpPr>
          <p:cNvPr id="474195" name="AutoShape 83"/>
          <p:cNvSpPr>
            <a:spLocks noChangeArrowheads="1"/>
          </p:cNvSpPr>
          <p:nvPr/>
        </p:nvSpPr>
        <p:spPr bwMode="gray">
          <a:xfrm>
            <a:off x="4173538" y="4784725"/>
            <a:ext cx="4532313" cy="73183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9" name="Rectangle 82"/>
          <p:cNvSpPr/>
          <p:nvPr/>
        </p:nvSpPr>
        <p:spPr>
          <a:xfrm>
            <a:off x="4505325" y="4899025"/>
            <a:ext cx="3305175" cy="457200"/>
          </a:xfrm>
          <a:prstGeom prst="rect">
            <a:avLst/>
          </a:prstGeom>
          <a:noFill/>
          <a:ln w="9525">
            <a:noFill/>
          </a:ln>
        </p:spPr>
        <p:txBody>
          <a:bodyPr>
            <a:spAutoFit/>
          </a:bodyPr>
          <a:p>
            <a:pPr algn="l" eaLnBrk="0" hangingPunct="0"/>
            <a:r>
              <a:rPr lang="zh-CN" altLang="en-US" sz="2400" dirty="0">
                <a:solidFill>
                  <a:schemeClr val="tx2"/>
                </a:solidFill>
                <a:latin typeface="宋体" panose="02010600030101010101" pitchFamily="2" charset="-122"/>
                <a:ea typeface="宋体" panose="02010600030101010101" pitchFamily="2" charset="-122"/>
              </a:rPr>
              <a:t>环境风险预防</a:t>
            </a:r>
            <a:endParaRPr lang="zh-CN" altLang="en-US" sz="2400" dirty="0">
              <a:solidFill>
                <a:schemeClr val="tx2"/>
              </a:solidFill>
              <a:latin typeface="宋体" panose="02010600030101010101" pitchFamily="2" charset="-122"/>
              <a:ea typeface="宋体" panose="02010600030101010101" pitchFamily="2" charset="-122"/>
            </a:endParaRPr>
          </a:p>
        </p:txBody>
      </p:sp>
      <p:sp>
        <p:nvSpPr>
          <p:cNvPr id="2" name="AutoShape 80"/>
          <p:cNvSpPr>
            <a:spLocks noChangeArrowheads="1"/>
          </p:cNvSpPr>
          <p:nvPr/>
        </p:nvSpPr>
        <p:spPr bwMode="gray">
          <a:xfrm>
            <a:off x="4167188" y="3775075"/>
            <a:ext cx="4532313" cy="73183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61" name="Rectangle 77"/>
          <p:cNvSpPr/>
          <p:nvPr/>
        </p:nvSpPr>
        <p:spPr>
          <a:xfrm>
            <a:off x="4384675" y="3890963"/>
            <a:ext cx="4368800" cy="457200"/>
          </a:xfrm>
          <a:prstGeom prst="rect">
            <a:avLst/>
          </a:prstGeom>
          <a:noFill/>
          <a:ln w="9525">
            <a:noFill/>
          </a:ln>
        </p:spPr>
        <p:txBody>
          <a:bodyPr>
            <a:spAutoFit/>
          </a:bodyPr>
          <a:p>
            <a:pPr algn="l" eaLnBrk="0" hangingPunct="0"/>
            <a:r>
              <a:rPr lang="zh-CN" altLang="en-US" sz="2400" dirty="0">
                <a:solidFill>
                  <a:schemeClr val="tx2"/>
                </a:solidFill>
                <a:latin typeface="宋体" panose="02010600030101010101" pitchFamily="2" charset="-122"/>
                <a:ea typeface="宋体" panose="02010600030101010101" pitchFamily="2" charset="-122"/>
              </a:rPr>
              <a:t>专项应急预案和现场处置方案</a:t>
            </a:r>
            <a:endParaRPr lang="zh-CN" altLang="en-US" sz="2400" dirty="0">
              <a:solidFill>
                <a:schemeClr val="tx2"/>
              </a:solidFill>
              <a:latin typeface="宋体" panose="02010600030101010101" pitchFamily="2" charset="-122"/>
              <a:ea typeface="宋体" panose="02010600030101010101" pitchFamily="2" charset="-122"/>
            </a:endParaRPr>
          </a:p>
        </p:txBody>
      </p:sp>
      <p:sp>
        <p:nvSpPr>
          <p:cNvPr id="3" name="Oval 52"/>
          <p:cNvSpPr>
            <a:spLocks noChangeArrowheads="1"/>
          </p:cNvSpPr>
          <p:nvPr/>
        </p:nvSpPr>
        <p:spPr bwMode="gray">
          <a:xfrm>
            <a:off x="4032250" y="4037013"/>
            <a:ext cx="203200" cy="2032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63" name="Rectangle 81"/>
          <p:cNvSpPr/>
          <p:nvPr/>
        </p:nvSpPr>
        <p:spPr>
          <a:xfrm>
            <a:off x="4281488" y="4937125"/>
            <a:ext cx="388937" cy="396875"/>
          </a:xfrm>
          <a:prstGeom prst="rect">
            <a:avLst/>
          </a:prstGeom>
          <a:noFill/>
          <a:ln w="9525">
            <a:noFill/>
          </a:ln>
        </p:spPr>
        <p:txBody>
          <a:bodyPr>
            <a:spAutoFit/>
          </a:bodyPr>
          <a:p>
            <a:pPr algn="l" eaLnBrk="0" hangingPunct="0"/>
            <a:r>
              <a:rPr lang="en-US" altLang="zh-CN" sz="2000">
                <a:solidFill>
                  <a:srgbClr val="000000"/>
                </a:solidFill>
                <a:latin typeface="Arial" panose="020B0604020202020204" pitchFamily="34" charset="0"/>
                <a:ea typeface="黑体" panose="02010609060101010101" pitchFamily="49" charset="-122"/>
              </a:rPr>
              <a:t>4</a:t>
            </a:r>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sp>
        <p:nvSpPr>
          <p:cNvPr id="474171" name="Oval 59"/>
          <p:cNvSpPr>
            <a:spLocks noChangeArrowheads="1"/>
          </p:cNvSpPr>
          <p:nvPr/>
        </p:nvSpPr>
        <p:spPr bwMode="gray">
          <a:xfrm>
            <a:off x="4083050" y="5064125"/>
            <a:ext cx="203200" cy="203200"/>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65" name="Line 37"/>
          <p:cNvSpPr/>
          <p:nvPr/>
        </p:nvSpPr>
        <p:spPr>
          <a:xfrm>
            <a:off x="3414713" y="4102100"/>
            <a:ext cx="541337" cy="0"/>
          </a:xfrm>
          <a:prstGeom prst="line">
            <a:avLst/>
          </a:prstGeom>
          <a:ln w="12700" cap="flat" cmpd="sng">
            <a:solidFill>
              <a:schemeClr val="tx1"/>
            </a:solidFill>
            <a:prstDash val="solid"/>
            <a:headEnd type="none" w="med" len="med"/>
            <a:tailEnd type="none" w="med" len="med"/>
          </a:ln>
        </p:spPr>
      </p:sp>
      <p:sp>
        <p:nvSpPr>
          <p:cNvPr id="6166" name="Rectangle 81"/>
          <p:cNvSpPr/>
          <p:nvPr/>
        </p:nvSpPr>
        <p:spPr>
          <a:xfrm>
            <a:off x="4197350" y="3938588"/>
            <a:ext cx="388938" cy="396875"/>
          </a:xfrm>
          <a:prstGeom prst="rect">
            <a:avLst/>
          </a:prstGeom>
          <a:noFill/>
          <a:ln w="9525">
            <a:noFill/>
          </a:ln>
        </p:spPr>
        <p:txBody>
          <a:bodyPr>
            <a:spAutoFit/>
          </a:bodyPr>
          <a:p>
            <a:pPr algn="l" eaLnBrk="0" hangingPunct="0"/>
            <a:r>
              <a:rPr lang="en-US" altLang="zh-CN" sz="2000">
                <a:solidFill>
                  <a:srgbClr val="000000"/>
                </a:solidFill>
                <a:latin typeface="Arial" panose="020B0604020202020204" pitchFamily="34" charset="0"/>
                <a:ea typeface="黑体" panose="02010609060101010101" pitchFamily="49" charset="-122"/>
              </a:rPr>
              <a:t>3</a:t>
            </a:r>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grpSp>
        <p:nvGrpSpPr>
          <p:cNvPr id="51203" name="Group 3"/>
          <p:cNvGrpSpPr/>
          <p:nvPr/>
        </p:nvGrpSpPr>
        <p:grpSpPr>
          <a:xfrm>
            <a:off x="1119188" y="1004888"/>
            <a:ext cx="5305425" cy="387350"/>
            <a:chOff x="705" y="633"/>
            <a:chExt cx="3342" cy="244"/>
          </a:xfrm>
        </p:grpSpPr>
        <p:sp>
          <p:nvSpPr>
            <p:cNvPr id="51206" name="AutoShape 108"/>
            <p:cNvSpPr/>
            <p:nvPr/>
          </p:nvSpPr>
          <p:spPr>
            <a:xfrm>
              <a:off x="706" y="633"/>
              <a:ext cx="3341" cy="244"/>
            </a:xfrm>
            <a:prstGeom prst="roundRect">
              <a:avLst>
                <a:gd name="adj" fmla="val 16667"/>
              </a:avLst>
            </a:prstGeom>
            <a:solidFill>
              <a:schemeClr val="tx2"/>
            </a:solidFill>
            <a:ln w="12700" cap="flat" cmpd="sng">
              <a:solidFill>
                <a:schemeClr val="tx2"/>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07" name="AutoShape 109"/>
            <p:cNvSpPr/>
            <p:nvPr/>
          </p:nvSpPr>
          <p:spPr>
            <a:xfrm>
              <a:off x="705" y="648"/>
              <a:ext cx="3324" cy="58"/>
            </a:xfrm>
            <a:prstGeom prst="roundRect">
              <a:avLst>
                <a:gd name="adj" fmla="val 28356"/>
              </a:avLst>
            </a:prstGeom>
            <a:gradFill rotWithShape="1">
              <a:gsLst>
                <a:gs pos="0">
                  <a:srgbClr val="FFFFFF">
                    <a:alpha val="70000"/>
                  </a:srgbClr>
                </a:gs>
                <a:gs pos="100000">
                  <a:schemeClr val="tx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51204" name="内容占位符 20"/>
          <p:cNvSpPr/>
          <p:nvPr/>
        </p:nvSpPr>
        <p:spPr>
          <a:xfrm>
            <a:off x="1147763" y="1044575"/>
            <a:ext cx="5127625" cy="320675"/>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zh-CN" altLang="en-US" dirty="0">
                <a:solidFill>
                  <a:schemeClr val="bg1"/>
                </a:solidFill>
                <a:latin typeface="Arial" panose="020B0604020202020204" pitchFamily="34" charset="0"/>
                <a:ea typeface="宋体" panose="02010600030101010101" pitchFamily="2" charset="-122"/>
              </a:rPr>
              <a:t>环境危害的事前预防：</a:t>
            </a:r>
            <a:endParaRPr lang="en-US" altLang="zh-CN">
              <a:solidFill>
                <a:schemeClr val="bg1"/>
              </a:solidFill>
              <a:latin typeface="Arial" panose="020B0604020202020204" pitchFamily="34" charset="0"/>
              <a:ea typeface="宋体" panose="02010600030101010101" pitchFamily="2" charset="-122"/>
            </a:endParaRPr>
          </a:p>
        </p:txBody>
      </p:sp>
      <p:sp>
        <p:nvSpPr>
          <p:cNvPr id="51205" name="内容占位符 20"/>
          <p:cNvSpPr>
            <a:spLocks noGrp="1"/>
          </p:cNvSpPr>
          <p:nvPr>
            <p:ph idx="1"/>
          </p:nvPr>
        </p:nvSpPr>
        <p:spPr>
          <a:xfrm>
            <a:off x="1190625" y="1533525"/>
            <a:ext cx="7599363" cy="4978400"/>
          </a:xfrm>
          <a:ln/>
        </p:spPr>
        <p:txBody>
          <a:bodyPr vert="horz" wrap="square" lIns="91440" tIns="45720" rIns="91440" bIns="45720" anchor="t" anchorCtr="0"/>
          <a:p>
            <a:r>
              <a:rPr lang="zh-CN" altLang="en-US" sz="2400" dirty="0">
                <a:solidFill>
                  <a:srgbClr val="0070C0"/>
                </a:solidFill>
                <a:latin typeface="微软雅黑" panose="020B0503020204020204" pitchFamily="34" charset="-122"/>
                <a:ea typeface="微软雅黑" panose="020B0503020204020204" pitchFamily="34" charset="-122"/>
              </a:rPr>
              <a:t>预防措施：</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000">
                <a:solidFill>
                  <a:schemeClr val="tx2"/>
                </a:solidFill>
                <a:ea typeface="宋体" panose="02010600030101010101" pitchFamily="2" charset="-122"/>
              </a:rPr>
              <a:t>2.1 </a:t>
            </a:r>
            <a:r>
              <a:rPr lang="zh-CN" altLang="en-US" sz="2000" dirty="0">
                <a:solidFill>
                  <a:schemeClr val="tx2"/>
                </a:solidFill>
                <a:ea typeface="宋体" panose="02010600030101010101" pitchFamily="2" charset="-122"/>
              </a:rPr>
              <a:t>建立全面、网络化、智能化的库区监控系统，通过先进的监控设备实现对仓储库区内的环境因素和作业动态的实时监控。</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2.2 </a:t>
            </a:r>
            <a:r>
              <a:rPr lang="zh-CN" altLang="en-US" sz="2000" dirty="0">
                <a:solidFill>
                  <a:schemeClr val="tx2"/>
                </a:solidFill>
                <a:ea typeface="宋体" panose="02010600030101010101" pitchFamily="2" charset="-122"/>
              </a:rPr>
              <a:t>建立仓储库区操作人员定时巡检制度，可及时地发现和消除跑、冒、滴、漏现象和其它环境风险隐患。采用电子巡更系统，设计科学有效的巡检路线，可更好地保证巡检效果，消除人为因素对巡检质量的影响。</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2.3</a:t>
            </a:r>
            <a:r>
              <a:rPr lang="zh-CN" altLang="en-US" sz="2000" dirty="0">
                <a:solidFill>
                  <a:schemeClr val="tx2"/>
                </a:solidFill>
                <a:ea typeface="宋体" panose="02010600030101010101" pitchFamily="2" charset="-122"/>
              </a:rPr>
              <a:t>设立专职的安全、环境检查管理岗位，由专职人员每天对库区操作人员安全规程遵循情况、库区环境风险重点部位及重要作业动态、生产设备状况进行检查，可充分弥补监控设施及操作人员巡检的不足，从更专业的角度来控制和消除环境隐患。</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2.4 </a:t>
            </a:r>
            <a:r>
              <a:rPr lang="zh-CN" altLang="en-US" sz="2000" dirty="0">
                <a:solidFill>
                  <a:schemeClr val="tx2"/>
                </a:solidFill>
                <a:ea typeface="宋体" panose="02010600030101010101" pitchFamily="2" charset="-122"/>
              </a:rPr>
              <a:t>建立由公司环境管理部门归口管理、各部门参与的定期环保检查机构，从更高的立足点对库区环境风险源和危险目标进行全方位、全履盖的检查。</a:t>
            </a:r>
            <a:endParaRPr lang="zh-CN" altLang="en-US" sz="20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arn(inVertical)">
                                      <p:cBhvr>
                                        <p:cTn id="7"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grpSp>
        <p:nvGrpSpPr>
          <p:cNvPr id="52227" name="Group 3"/>
          <p:cNvGrpSpPr/>
          <p:nvPr/>
        </p:nvGrpSpPr>
        <p:grpSpPr>
          <a:xfrm>
            <a:off x="1119188" y="1004888"/>
            <a:ext cx="5305425" cy="387350"/>
            <a:chOff x="705" y="633"/>
            <a:chExt cx="3342" cy="244"/>
          </a:xfrm>
        </p:grpSpPr>
        <p:sp>
          <p:nvSpPr>
            <p:cNvPr id="52230" name="AutoShape 108"/>
            <p:cNvSpPr/>
            <p:nvPr/>
          </p:nvSpPr>
          <p:spPr>
            <a:xfrm>
              <a:off x="706" y="633"/>
              <a:ext cx="3341" cy="244"/>
            </a:xfrm>
            <a:prstGeom prst="roundRect">
              <a:avLst>
                <a:gd name="adj" fmla="val 16667"/>
              </a:avLst>
            </a:prstGeom>
            <a:solidFill>
              <a:schemeClr val="tx2"/>
            </a:solidFill>
            <a:ln w="12700" cap="flat" cmpd="sng">
              <a:solidFill>
                <a:schemeClr val="tx2"/>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31" name="AutoShape 109"/>
            <p:cNvSpPr/>
            <p:nvPr/>
          </p:nvSpPr>
          <p:spPr>
            <a:xfrm>
              <a:off x="705" y="648"/>
              <a:ext cx="3324" cy="58"/>
            </a:xfrm>
            <a:prstGeom prst="roundRect">
              <a:avLst>
                <a:gd name="adj" fmla="val 28356"/>
              </a:avLst>
            </a:prstGeom>
            <a:gradFill rotWithShape="1">
              <a:gsLst>
                <a:gs pos="0">
                  <a:srgbClr val="FFFFFF">
                    <a:alpha val="70000"/>
                  </a:srgbClr>
                </a:gs>
                <a:gs pos="100000">
                  <a:schemeClr val="tx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52228" name="内容占位符 20"/>
          <p:cNvSpPr/>
          <p:nvPr/>
        </p:nvSpPr>
        <p:spPr>
          <a:xfrm>
            <a:off x="1147763" y="1044575"/>
            <a:ext cx="5127625" cy="320675"/>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zh-CN" altLang="en-US" dirty="0">
                <a:solidFill>
                  <a:schemeClr val="bg1"/>
                </a:solidFill>
                <a:latin typeface="Arial" panose="020B0604020202020204" pitchFamily="34" charset="0"/>
                <a:ea typeface="宋体" panose="02010600030101010101" pitchFamily="2" charset="-122"/>
              </a:rPr>
              <a:t>环境危害的事前预防：</a:t>
            </a:r>
            <a:endParaRPr lang="en-US" altLang="zh-CN">
              <a:solidFill>
                <a:schemeClr val="bg1"/>
              </a:solidFill>
              <a:latin typeface="Arial" panose="020B0604020202020204" pitchFamily="34" charset="0"/>
              <a:ea typeface="宋体" panose="02010600030101010101" pitchFamily="2" charset="-122"/>
            </a:endParaRPr>
          </a:p>
        </p:txBody>
      </p:sp>
      <p:sp>
        <p:nvSpPr>
          <p:cNvPr id="52229" name="内容占位符 20"/>
          <p:cNvSpPr>
            <a:spLocks noGrp="1"/>
          </p:cNvSpPr>
          <p:nvPr>
            <p:ph idx="1"/>
          </p:nvPr>
        </p:nvSpPr>
        <p:spPr>
          <a:xfrm>
            <a:off x="1189038" y="1533525"/>
            <a:ext cx="7567612" cy="4978400"/>
          </a:xfrm>
          <a:ln/>
        </p:spPr>
        <p:txBody>
          <a:bodyPr vert="horz" wrap="square" lIns="91440" tIns="45720" rIns="0" bIns="45720" anchor="t" anchorCtr="0"/>
          <a:p>
            <a:r>
              <a:rPr lang="zh-CN" altLang="en-US" sz="2400" dirty="0">
                <a:solidFill>
                  <a:srgbClr val="0070C0"/>
                </a:solidFill>
                <a:latin typeface="微软雅黑" panose="020B0503020204020204" pitchFamily="34" charset="-122"/>
                <a:ea typeface="微软雅黑" panose="020B0503020204020204" pitchFamily="34" charset="-122"/>
              </a:rPr>
              <a:t>预防措施：</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000">
                <a:solidFill>
                  <a:schemeClr val="tx2"/>
                </a:solidFill>
                <a:ea typeface="宋体" panose="02010600030101010101" pitchFamily="2" charset="-122"/>
              </a:rPr>
              <a:t>2.5</a:t>
            </a:r>
            <a:r>
              <a:rPr lang="zh-CN" altLang="en-US" sz="2000" dirty="0">
                <a:solidFill>
                  <a:schemeClr val="tx2"/>
                </a:solidFill>
                <a:ea typeface="宋体" panose="02010600030101010101" pitchFamily="2" charset="-122"/>
              </a:rPr>
              <a:t>培训：</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a. </a:t>
            </a:r>
            <a:r>
              <a:rPr lang="zh-CN" altLang="en-US" sz="2000" dirty="0">
                <a:solidFill>
                  <a:schemeClr val="tx2"/>
                </a:solidFill>
                <a:ea typeface="宋体" panose="02010600030101010101" pitchFamily="2" charset="-122"/>
              </a:rPr>
              <a:t>从社会责任、环境事故危害、典型事故案例、环境法律法规要求等多方面对员工进行培训，不断提高员工环保意识。</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b.</a:t>
            </a:r>
            <a:r>
              <a:rPr lang="zh-CN" altLang="en-US" sz="2000" dirty="0">
                <a:solidFill>
                  <a:schemeClr val="tx2"/>
                </a:solidFill>
                <a:ea typeface="宋体" panose="02010600030101010101" pitchFamily="2" charset="-122"/>
              </a:rPr>
              <a:t>对员工进行环境因素识别评价、环境管理知识等的培训，使全员参与环境管理成为可能。</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c.</a:t>
            </a:r>
            <a:r>
              <a:rPr lang="zh-CN" altLang="en-US" sz="2000" dirty="0">
                <a:solidFill>
                  <a:schemeClr val="tx2"/>
                </a:solidFill>
                <a:ea typeface="宋体" panose="02010600030101010101" pitchFamily="2" charset="-122"/>
              </a:rPr>
              <a:t>对库区员工进行环境应急处理设施操作技能培训。</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d.</a:t>
            </a:r>
            <a:r>
              <a:rPr lang="zh-CN" altLang="en-US" sz="2000" dirty="0">
                <a:solidFill>
                  <a:schemeClr val="tx2"/>
                </a:solidFill>
                <a:ea typeface="宋体" panose="02010600030101010101" pitchFamily="2" charset="-122"/>
              </a:rPr>
              <a:t>对全体员工进行环境应急预案内容的培训，使每位员工清楚自已在应急队伍中的位置，掌握报警和应急响应处置方法。</a:t>
            </a:r>
            <a:endParaRPr lang="zh-CN" altLang="en-US" sz="20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arn(inVertical)">
                                      <p:cBhvr>
                                        <p:cTn id="7"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grpSp>
        <p:nvGrpSpPr>
          <p:cNvPr id="53251" name="Group 3"/>
          <p:cNvGrpSpPr/>
          <p:nvPr/>
        </p:nvGrpSpPr>
        <p:grpSpPr>
          <a:xfrm>
            <a:off x="1119188" y="1004888"/>
            <a:ext cx="5305425" cy="387350"/>
            <a:chOff x="705" y="633"/>
            <a:chExt cx="3342" cy="244"/>
          </a:xfrm>
        </p:grpSpPr>
        <p:sp>
          <p:nvSpPr>
            <p:cNvPr id="53254" name="AutoShape 108"/>
            <p:cNvSpPr/>
            <p:nvPr/>
          </p:nvSpPr>
          <p:spPr>
            <a:xfrm>
              <a:off x="706" y="633"/>
              <a:ext cx="3341" cy="244"/>
            </a:xfrm>
            <a:prstGeom prst="roundRect">
              <a:avLst>
                <a:gd name="adj" fmla="val 16667"/>
              </a:avLst>
            </a:prstGeom>
            <a:solidFill>
              <a:schemeClr val="tx2"/>
            </a:solidFill>
            <a:ln w="12700" cap="flat" cmpd="sng">
              <a:solidFill>
                <a:schemeClr val="tx2"/>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3255" name="AutoShape 109"/>
            <p:cNvSpPr/>
            <p:nvPr/>
          </p:nvSpPr>
          <p:spPr>
            <a:xfrm>
              <a:off x="705" y="648"/>
              <a:ext cx="3324" cy="58"/>
            </a:xfrm>
            <a:prstGeom prst="roundRect">
              <a:avLst>
                <a:gd name="adj" fmla="val 28356"/>
              </a:avLst>
            </a:prstGeom>
            <a:gradFill rotWithShape="1">
              <a:gsLst>
                <a:gs pos="0">
                  <a:srgbClr val="FFFFFF">
                    <a:alpha val="70000"/>
                  </a:srgbClr>
                </a:gs>
                <a:gs pos="100000">
                  <a:schemeClr val="tx2">
                    <a:alpha val="70000"/>
                  </a:schemeClr>
                </a:gs>
              </a:gsLst>
              <a:lin ang="54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53252" name="内容占位符 20"/>
          <p:cNvSpPr/>
          <p:nvPr/>
        </p:nvSpPr>
        <p:spPr>
          <a:xfrm>
            <a:off x="1147763" y="1044575"/>
            <a:ext cx="5127625" cy="320675"/>
          </a:xfrm>
          <a:prstGeom prst="rect">
            <a:avLst/>
          </a:prstGeom>
          <a:noFill/>
          <a:ln w="9525">
            <a:noFill/>
          </a:ln>
        </p:spPr>
        <p:txBody>
          <a:bodyPr/>
          <a:p>
            <a:pPr marL="342900" indent="-342900" algn="l" eaLnBrk="0" hangingPunct="0">
              <a:spcBef>
                <a:spcPct val="20000"/>
              </a:spcBef>
              <a:buSzPct val="85000"/>
              <a:buFont typeface="Wingdings" panose="05000000000000000000" pitchFamily="2" charset="2"/>
            </a:pPr>
            <a:r>
              <a:rPr lang="zh-CN" altLang="en-US" dirty="0">
                <a:solidFill>
                  <a:schemeClr val="bg1"/>
                </a:solidFill>
                <a:latin typeface="Arial" panose="020B0604020202020204" pitchFamily="34" charset="0"/>
                <a:ea typeface="宋体" panose="02010600030101010101" pitchFamily="2" charset="-122"/>
              </a:rPr>
              <a:t>环境危害的事前预防：</a:t>
            </a:r>
            <a:endParaRPr lang="en-US" altLang="zh-CN">
              <a:solidFill>
                <a:schemeClr val="bg1"/>
              </a:solidFill>
              <a:latin typeface="Arial" panose="020B0604020202020204" pitchFamily="34" charset="0"/>
              <a:ea typeface="宋体" panose="02010600030101010101" pitchFamily="2" charset="-122"/>
            </a:endParaRPr>
          </a:p>
        </p:txBody>
      </p:sp>
      <p:sp>
        <p:nvSpPr>
          <p:cNvPr id="53253" name="内容占位符 20"/>
          <p:cNvSpPr>
            <a:spLocks noGrp="1"/>
          </p:cNvSpPr>
          <p:nvPr>
            <p:ph idx="1"/>
          </p:nvPr>
        </p:nvSpPr>
        <p:spPr>
          <a:xfrm>
            <a:off x="1263650" y="1522413"/>
            <a:ext cx="7599363" cy="4978400"/>
          </a:xfrm>
          <a:ln/>
        </p:spPr>
        <p:txBody>
          <a:bodyPr vert="horz" wrap="square" lIns="91440" tIns="45720" rIns="91440" bIns="45720" anchor="t" anchorCtr="0"/>
          <a:p>
            <a:r>
              <a:rPr lang="zh-CN" altLang="en-US" sz="2400" dirty="0">
                <a:solidFill>
                  <a:srgbClr val="0070C0"/>
                </a:solidFill>
                <a:latin typeface="微软雅黑" panose="020B0503020204020204" pitchFamily="34" charset="-122"/>
                <a:ea typeface="微软雅黑" panose="020B0503020204020204" pitchFamily="34" charset="-122"/>
              </a:rPr>
              <a:t>预防措施：</a:t>
            </a:r>
            <a:endParaRPr lang="zh-CN" altLang="en-US" sz="2400" dirty="0">
              <a:solidFill>
                <a:srgbClr val="0070C0"/>
              </a:solidFill>
              <a:latin typeface="微软雅黑" panose="020B0503020204020204" pitchFamily="34" charset="-122"/>
              <a:ea typeface="微软雅黑" panose="020B0503020204020204" pitchFamily="34" charset="-122"/>
            </a:endParaRPr>
          </a:p>
          <a:p>
            <a:pPr>
              <a:buNone/>
            </a:pPr>
            <a:r>
              <a:rPr lang="en-US" altLang="zh-CN" sz="2000">
                <a:solidFill>
                  <a:schemeClr val="tx2"/>
                </a:solidFill>
                <a:ea typeface="宋体" panose="02010600030101010101" pitchFamily="2" charset="-122"/>
              </a:rPr>
              <a:t>2.6</a:t>
            </a:r>
            <a:r>
              <a:rPr lang="zh-CN" altLang="en-US" sz="2000" dirty="0">
                <a:solidFill>
                  <a:schemeClr val="tx2"/>
                </a:solidFill>
                <a:ea typeface="宋体" panose="02010600030101010101" pitchFamily="2" charset="-122"/>
              </a:rPr>
              <a:t>定期进行环境应急预案的演练，并对应急演练中存在的问题加以总结和改进，不断完善应急预案的内容、提高员工应急响应能力。</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2.7</a:t>
            </a:r>
            <a:r>
              <a:rPr lang="zh-CN" altLang="en-US" sz="2000" dirty="0">
                <a:solidFill>
                  <a:schemeClr val="tx2"/>
                </a:solidFill>
                <a:ea typeface="宋体" panose="02010600030101010101" pitchFamily="2" charset="-122"/>
              </a:rPr>
              <a:t>持续改进（包括变更管理）</a:t>
            </a:r>
            <a:endParaRPr lang="zh-CN" altLang="en-US" sz="2000" dirty="0">
              <a:solidFill>
                <a:schemeClr val="tx2"/>
              </a:solidFill>
              <a:ea typeface="宋体" panose="02010600030101010101" pitchFamily="2" charset="-122"/>
            </a:endParaRPr>
          </a:p>
          <a:p>
            <a:pPr>
              <a:buNone/>
            </a:pPr>
            <a:r>
              <a:rPr lang="en-US" altLang="zh-CN" sz="2000">
                <a:solidFill>
                  <a:schemeClr val="tx2"/>
                </a:solidFill>
                <a:ea typeface="宋体" panose="02010600030101010101" pitchFamily="2" charset="-122"/>
              </a:rPr>
              <a:t>2.8</a:t>
            </a:r>
            <a:r>
              <a:rPr lang="zh-CN" altLang="en-US" sz="2000" dirty="0">
                <a:solidFill>
                  <a:schemeClr val="tx2"/>
                </a:solidFill>
                <a:ea typeface="宋体" panose="02010600030101010101" pitchFamily="2" charset="-122"/>
              </a:rPr>
              <a:t>应急设备设施要维护保养责任落实到人，要确定最佳的存放位置，进行科学的配置。</a:t>
            </a:r>
            <a:endParaRPr lang="zh-CN" altLang="en-US" sz="2000" dirty="0">
              <a:solidFill>
                <a:schemeClr val="tx2"/>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arn(inVertical)">
                                      <p:cBhvr>
                                        <p:cTn id="7"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54275" name="内容占位符 20"/>
          <p:cNvSpPr>
            <a:spLocks noGrp="1"/>
          </p:cNvSpPr>
          <p:nvPr>
            <p:ph idx="1"/>
          </p:nvPr>
        </p:nvSpPr>
        <p:spPr>
          <a:xfrm>
            <a:off x="815975" y="1309688"/>
            <a:ext cx="7599363" cy="4978400"/>
          </a:xfrm>
          <a:ln/>
        </p:spPr>
        <p:txBody>
          <a:bodyPr vert="horz" wrap="square" lIns="91440" tIns="45720" rIns="91440" bIns="45720" anchor="t" anchorCtr="0"/>
          <a:p>
            <a:pPr>
              <a:buNone/>
            </a:pPr>
            <a:r>
              <a:rPr lang="zh-CN" altLang="en-US" sz="3600" dirty="0">
                <a:solidFill>
                  <a:srgbClr val="0070C0"/>
                </a:solidFill>
                <a:latin typeface="微软雅黑" panose="020B0503020204020204" pitchFamily="34" charset="-122"/>
                <a:ea typeface="微软雅黑" panose="020B0503020204020204" pitchFamily="34" charset="-122"/>
              </a:rPr>
              <a:t>                   总结</a:t>
            </a:r>
            <a:endParaRPr lang="zh-CN" altLang="en-US" sz="3600" dirty="0">
              <a:solidFill>
                <a:srgbClr val="0070C0"/>
              </a:solidFill>
              <a:latin typeface="微软雅黑" panose="020B0503020204020204" pitchFamily="34" charset="-122"/>
              <a:ea typeface="微软雅黑" panose="020B0503020204020204" pitchFamily="34" charset="-122"/>
            </a:endParaRPr>
          </a:p>
          <a:p>
            <a:pPr algn="just">
              <a:buNone/>
            </a:pPr>
            <a:r>
              <a:rPr lang="zh-CN" altLang="en-US" dirty="0">
                <a:ea typeface="宋体" panose="02010600030101010101" pitchFamily="2" charset="-122"/>
              </a:rPr>
              <a:t>        </a:t>
            </a:r>
            <a:r>
              <a:rPr lang="zh-CN" altLang="en-US" dirty="0">
                <a:solidFill>
                  <a:schemeClr val="tx2"/>
                </a:solidFill>
                <a:ea typeface="黑体" panose="02010609060101010101" pitchFamily="49" charset="-122"/>
              </a:rPr>
              <a:t>企业在应急预案的编制和修订过程中，应依据法律法规的要求，加强同行业单位之间沟通和交流，互补长短，结合企业自身实际状况，使应急预案得到持续改进和逐步完善</a:t>
            </a:r>
            <a:endParaRPr lang="zh-CN" altLang="en-US"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arn(inVertical)">
                                      <p:cBhvr>
                                        <p:cTn id="7"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55299" name="内容占位符 20"/>
          <p:cNvSpPr>
            <a:spLocks noGrp="1"/>
          </p:cNvSpPr>
          <p:nvPr>
            <p:ph idx="1"/>
          </p:nvPr>
        </p:nvSpPr>
        <p:spPr>
          <a:xfrm>
            <a:off x="1125538" y="1085850"/>
            <a:ext cx="7599362" cy="4978400"/>
          </a:xfrm>
          <a:ln/>
        </p:spPr>
        <p:txBody>
          <a:bodyPr vert="horz" wrap="square" lIns="91440" tIns="45720" rIns="91440" bIns="45720" anchor="t" anchorCtr="0"/>
          <a:p>
            <a:pPr>
              <a:buNone/>
            </a:pPr>
            <a:r>
              <a:rPr lang="zh-CN" altLang="en-US" sz="4400" dirty="0">
                <a:solidFill>
                  <a:schemeClr val="tx2"/>
                </a:solidFill>
                <a:ea typeface="黑体" panose="02010609060101010101" pitchFamily="49" charset="-122"/>
              </a:rPr>
              <a:t>练习题：</a:t>
            </a:r>
            <a:endParaRPr lang="zh-CN" altLang="en-US" sz="4400" dirty="0">
              <a:solidFill>
                <a:schemeClr val="tx2"/>
              </a:solidFill>
              <a:ea typeface="黑体" panose="02010609060101010101" pitchFamily="49" charset="-122"/>
            </a:endParaRPr>
          </a:p>
          <a:p>
            <a:pPr>
              <a:buNone/>
            </a:pPr>
            <a:r>
              <a:rPr lang="en-US" altLang="zh-CN" sz="2800">
                <a:solidFill>
                  <a:schemeClr val="tx2"/>
                </a:solidFill>
                <a:ea typeface="黑体" panose="02010609060101010101" pitchFamily="49" charset="-122"/>
              </a:rPr>
              <a:t>1</a:t>
            </a:r>
            <a:r>
              <a:rPr lang="zh-CN" altLang="en-US" sz="2800" dirty="0">
                <a:solidFill>
                  <a:schemeClr val="tx2"/>
                </a:solidFill>
                <a:ea typeface="黑体" panose="02010609060101010101" pitchFamily="49" charset="-122"/>
              </a:rPr>
              <a:t>、基于环境应急预案的自身特点与其类别属性，在预案编制过程中应充分考虑哪些因素？</a:t>
            </a:r>
            <a:endParaRPr lang="zh-CN" altLang="en-US" sz="2800" dirty="0">
              <a:solidFill>
                <a:schemeClr val="tx2"/>
              </a:solidFill>
              <a:ea typeface="黑体" panose="02010609060101010101" pitchFamily="49" charset="-122"/>
            </a:endParaRPr>
          </a:p>
          <a:p>
            <a:pPr eaLnBrk="1" hangingPunct="1">
              <a:buClr>
                <a:schemeClr val="accent2"/>
              </a:buClr>
            </a:pP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、环境应急预案的环保特性</a:t>
            </a:r>
            <a:endParaRPr lang="zh-CN" altLang="en-US" sz="1800" dirty="0">
              <a:solidFill>
                <a:schemeClr val="tx2"/>
              </a:solidFill>
              <a:ea typeface="宋体" panose="02010600030101010101" pitchFamily="2" charset="-122"/>
            </a:endParaRPr>
          </a:p>
          <a:p>
            <a:pPr eaLnBrk="1" hangingPunct="1">
              <a:buClr>
                <a:schemeClr val="accent2"/>
              </a:buClr>
            </a:pP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、环境应急预案的重点保护性</a:t>
            </a:r>
            <a:endParaRPr lang="zh-CN" altLang="en-US" sz="1800" dirty="0">
              <a:solidFill>
                <a:schemeClr val="tx2"/>
              </a:solidFill>
              <a:ea typeface="宋体" panose="02010600030101010101" pitchFamily="2" charset="-122"/>
            </a:endParaRPr>
          </a:p>
          <a:p>
            <a:pPr eaLnBrk="1" hangingPunct="1">
              <a:buClr>
                <a:schemeClr val="accent2"/>
              </a:buClr>
            </a:pP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、环境应急预案的关联性</a:t>
            </a:r>
            <a:endParaRPr lang="zh-CN" altLang="en-US" sz="1800" dirty="0">
              <a:solidFill>
                <a:schemeClr val="tx2"/>
              </a:solidFill>
              <a:ea typeface="宋体" panose="02010600030101010101" pitchFamily="2" charset="-122"/>
            </a:endParaRPr>
          </a:p>
          <a:p>
            <a:pPr>
              <a:buNone/>
            </a:pPr>
            <a:endParaRPr lang="zh-CN" altLang="en-US" sz="1800" dirty="0">
              <a:solidFill>
                <a:schemeClr val="tx2"/>
              </a:solidFill>
              <a:ea typeface="黑体" panose="02010609060101010101" pitchFamily="49" charset="-122"/>
            </a:endParaRPr>
          </a:p>
          <a:p>
            <a:pPr>
              <a:buNone/>
            </a:pPr>
            <a:endParaRPr lang="zh-CN" altLang="en-US" sz="2800"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Vertical)">
                                      <p:cBhvr>
                                        <p:cTn id="7"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76803" name="内容占位符 20"/>
          <p:cNvSpPr>
            <a:spLocks noGrp="1"/>
          </p:cNvSpPr>
          <p:nvPr>
            <p:ph idx="1"/>
          </p:nvPr>
        </p:nvSpPr>
        <p:spPr>
          <a:xfrm>
            <a:off x="1263650" y="1171575"/>
            <a:ext cx="7599363" cy="4978400"/>
          </a:xfrm>
          <a:ln/>
        </p:spPr>
        <p:txBody>
          <a:bodyPr vert="horz" wrap="square" lIns="91440" tIns="45720" rIns="91440" bIns="45720" anchor="t" anchorCtr="0"/>
          <a:p>
            <a:pPr>
              <a:buNone/>
            </a:pPr>
            <a:r>
              <a:rPr lang="zh-CN" altLang="en-US" sz="4400" dirty="0">
                <a:solidFill>
                  <a:schemeClr val="tx2"/>
                </a:solidFill>
                <a:ea typeface="黑体" panose="02010609060101010101" pitchFamily="49" charset="-122"/>
              </a:rPr>
              <a:t>练习题：</a:t>
            </a:r>
            <a:endParaRPr lang="zh-CN" altLang="en-US" sz="4400" dirty="0">
              <a:solidFill>
                <a:schemeClr val="tx2"/>
              </a:solidFill>
              <a:ea typeface="黑体" panose="02010609060101010101" pitchFamily="49" charset="-122"/>
            </a:endParaRPr>
          </a:p>
          <a:p>
            <a:pPr>
              <a:buNone/>
            </a:pPr>
            <a:r>
              <a:rPr lang="en-US" altLang="zh-CN" sz="2800">
                <a:solidFill>
                  <a:schemeClr val="tx2"/>
                </a:solidFill>
                <a:ea typeface="黑体" panose="02010609060101010101" pitchFamily="49" charset="-122"/>
              </a:rPr>
              <a:t>2</a:t>
            </a:r>
            <a:r>
              <a:rPr lang="zh-CN" altLang="en-US" sz="2800" dirty="0">
                <a:solidFill>
                  <a:schemeClr val="tx2"/>
                </a:solidFill>
                <a:ea typeface="黑体" panose="02010609060101010101" pitchFamily="49" charset="-122"/>
              </a:rPr>
              <a:t>、综合应急预案、专项应急预案、现场处置方案的定义。</a:t>
            </a:r>
            <a:endParaRPr lang="zh-CN" altLang="en-US" sz="2800" dirty="0">
              <a:solidFill>
                <a:schemeClr val="tx2"/>
              </a:solidFill>
              <a:ea typeface="黑体" panose="02010609060101010101" pitchFamily="49" charset="-122"/>
            </a:endParaRPr>
          </a:p>
          <a:p>
            <a:r>
              <a:rPr lang="zh-CN" altLang="en-US" sz="2400" dirty="0">
                <a:solidFill>
                  <a:schemeClr val="tx2"/>
                </a:solidFill>
                <a:ea typeface="黑体" panose="02010609060101010101" pitchFamily="49" charset="-122"/>
              </a:rPr>
              <a:t>综合应急预案：</a:t>
            </a:r>
            <a:r>
              <a:rPr lang="zh-CN" altLang="zh-CN" sz="1800" dirty="0">
                <a:solidFill>
                  <a:schemeClr val="tx2"/>
                </a:solidFill>
                <a:ea typeface="宋体" panose="02010600030101010101" pitchFamily="2" charset="-122"/>
              </a:rPr>
              <a:t>是企业的整体预案，是整个应急响应体系的总纲和指导准则，应综合考虑安全、环境、自然灾害等紧急情况，制定统一的响应程序和原则</a:t>
            </a:r>
            <a:endParaRPr lang="zh-CN" altLang="en-US" sz="1800" dirty="0">
              <a:solidFill>
                <a:schemeClr val="tx2"/>
              </a:solidFill>
              <a:ea typeface="黑体" panose="02010609060101010101" pitchFamily="49" charset="-122"/>
            </a:endParaRPr>
          </a:p>
          <a:p>
            <a:r>
              <a:rPr lang="zh-CN" altLang="en-US" sz="2800" dirty="0">
                <a:solidFill>
                  <a:schemeClr val="tx2"/>
                </a:solidFill>
                <a:ea typeface="黑体" panose="02010609060101010101" pitchFamily="49" charset="-122"/>
              </a:rPr>
              <a:t>专项应急预案</a:t>
            </a:r>
            <a:r>
              <a:rPr lang="en-US" altLang="zh-CN" sz="2800">
                <a:solidFill>
                  <a:schemeClr val="tx2"/>
                </a:solidFill>
                <a:ea typeface="黑体" panose="02010609060101010101" pitchFamily="49" charset="-122"/>
              </a:rPr>
              <a:t>:</a:t>
            </a:r>
            <a:r>
              <a:rPr lang="zh-CN" altLang="zh-CN" sz="1800" dirty="0">
                <a:solidFill>
                  <a:schemeClr val="tx2"/>
                </a:solidFill>
                <a:ea typeface="宋体" panose="02010600030101010101" pitchFamily="2" charset="-122"/>
              </a:rPr>
              <a:t>是针对企业具体的事故类别、危险源、应急保障而制定的方案，是综合应急预案的组成部分。专项应急预案应制定明确的救援程序和具体的应急救援措施</a:t>
            </a:r>
            <a:endParaRPr lang="en-US" altLang="zh-CN" sz="1800">
              <a:solidFill>
                <a:schemeClr val="tx2"/>
              </a:solidFill>
              <a:ea typeface="宋体" panose="02010600030101010101" pitchFamily="2" charset="-122"/>
            </a:endParaRPr>
          </a:p>
          <a:p>
            <a:r>
              <a:rPr lang="zh-CN" altLang="en-US" sz="2800" dirty="0">
                <a:solidFill>
                  <a:schemeClr val="tx2"/>
                </a:solidFill>
                <a:ea typeface="黑体" panose="02010609060101010101" pitchFamily="49" charset="-122"/>
              </a:rPr>
              <a:t>现场处置方案</a:t>
            </a:r>
            <a:r>
              <a:rPr lang="en-US" altLang="zh-CN" sz="2800">
                <a:solidFill>
                  <a:schemeClr val="tx2"/>
                </a:solidFill>
                <a:ea typeface="黑体" panose="02010609060101010101" pitchFamily="49" charset="-122"/>
              </a:rPr>
              <a:t>:</a:t>
            </a:r>
            <a:r>
              <a:rPr lang="zh-CN" altLang="en-US" dirty="0">
                <a:solidFill>
                  <a:schemeClr val="tx2"/>
                </a:solidFill>
                <a:ea typeface="宋体" panose="02010600030101010101" pitchFamily="2" charset="-122"/>
              </a:rPr>
              <a:t> </a:t>
            </a:r>
            <a:r>
              <a:rPr lang="zh-CN" altLang="zh-CN" sz="1800" dirty="0">
                <a:solidFill>
                  <a:schemeClr val="tx2"/>
                </a:solidFill>
                <a:ea typeface="宋体" panose="02010600030101010101" pitchFamily="2" charset="-122"/>
              </a:rPr>
              <a:t>是针对具体的装置、场所或设施、岗位所制定的应急处理措施。</a:t>
            </a:r>
            <a:endParaRPr lang="zh-CN" altLang="en-US" sz="2800" dirty="0">
              <a:solidFill>
                <a:schemeClr val="tx2"/>
              </a:solidFill>
              <a:ea typeface="黑体" panose="02010609060101010101" pitchFamily="49" charset="-122"/>
            </a:endParaRPr>
          </a:p>
          <a:p>
            <a:pPr>
              <a:buNone/>
            </a:pPr>
            <a:endParaRPr lang="zh-CN" altLang="en-US" sz="2800"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Vertical)">
                                      <p:cBhvr>
                                        <p:cTn id="7"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77827" name="内容占位符 20"/>
          <p:cNvSpPr>
            <a:spLocks noGrp="1"/>
          </p:cNvSpPr>
          <p:nvPr>
            <p:ph idx="1"/>
          </p:nvPr>
        </p:nvSpPr>
        <p:spPr>
          <a:xfrm>
            <a:off x="1136650" y="1223963"/>
            <a:ext cx="7599363" cy="4978400"/>
          </a:xfrm>
          <a:ln/>
        </p:spPr>
        <p:txBody>
          <a:bodyPr vert="horz" wrap="square" lIns="91440" tIns="45720" rIns="91440" bIns="45720" anchor="t" anchorCtr="0"/>
          <a:p>
            <a:pPr>
              <a:buNone/>
            </a:pPr>
            <a:r>
              <a:rPr lang="zh-CN" altLang="en-US" sz="4400" dirty="0">
                <a:solidFill>
                  <a:schemeClr val="tx2"/>
                </a:solidFill>
                <a:ea typeface="黑体" panose="02010609060101010101" pitchFamily="49" charset="-122"/>
              </a:rPr>
              <a:t>练习题：</a:t>
            </a:r>
            <a:endParaRPr lang="zh-CN" altLang="en-US" sz="4400" dirty="0">
              <a:solidFill>
                <a:schemeClr val="tx2"/>
              </a:solidFill>
              <a:ea typeface="黑体" panose="02010609060101010101" pitchFamily="49" charset="-122"/>
            </a:endParaRPr>
          </a:p>
          <a:p>
            <a:pPr>
              <a:buNone/>
            </a:pPr>
            <a:r>
              <a:rPr lang="en-US" altLang="zh-CN" sz="2800">
                <a:solidFill>
                  <a:schemeClr val="tx2"/>
                </a:solidFill>
                <a:ea typeface="黑体" panose="02010609060101010101" pitchFamily="49" charset="-122"/>
              </a:rPr>
              <a:t>3</a:t>
            </a:r>
            <a:r>
              <a:rPr lang="zh-CN" altLang="en-US" sz="2800" dirty="0">
                <a:solidFill>
                  <a:schemeClr val="tx2"/>
                </a:solidFill>
                <a:ea typeface="黑体" panose="02010609060101010101" pitchFamily="49" charset="-122"/>
              </a:rPr>
              <a:t>、环境风险源的定义与分类。</a:t>
            </a:r>
            <a:endParaRPr lang="zh-CN" altLang="en-US" sz="2800" dirty="0">
              <a:solidFill>
                <a:schemeClr val="tx2"/>
              </a:solidFill>
              <a:ea typeface="黑体" panose="02010609060101010101" pitchFamily="49" charset="-122"/>
            </a:endParaRPr>
          </a:p>
          <a:p>
            <a:pPr>
              <a:buNone/>
            </a:pPr>
            <a:r>
              <a:rPr lang="zh-CN" altLang="en-US" sz="1800" dirty="0">
                <a:solidFill>
                  <a:schemeClr val="tx2"/>
                </a:solidFill>
                <a:ea typeface="宋体" panose="02010600030101010101" pitchFamily="2" charset="-122"/>
              </a:rPr>
              <a:t> * 概念：</a:t>
            </a:r>
            <a:r>
              <a:rPr lang="en-US" altLang="zh-CN" sz="1800">
                <a:solidFill>
                  <a:schemeClr val="tx2"/>
                </a:solidFill>
                <a:ea typeface="宋体" panose="02010600030101010101" pitchFamily="2" charset="-122"/>
              </a:rPr>
              <a:t> </a:t>
            </a:r>
            <a:r>
              <a:rPr lang="zh-CN" altLang="en-US" sz="1800" dirty="0">
                <a:solidFill>
                  <a:schemeClr val="tx2"/>
                </a:solidFill>
                <a:ea typeface="宋体" panose="02010600030101010101" pitchFamily="2" charset="-122"/>
              </a:rPr>
              <a:t>指可能导致突发环境事件的污染源，以及生产、贮存、经营、使用、运输危险物质或产生、收集、利用、处置危险废物的场所、设备和装置。</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 环境风险源的分类：</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按风险源的影响区域是否固定分：</a:t>
            </a:r>
            <a:endParaRPr lang="zh-CN" altLang="en-US" sz="1800" dirty="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1</a:t>
            </a:r>
            <a:r>
              <a:rPr lang="zh-CN" altLang="en-US" sz="1800" dirty="0">
                <a:solidFill>
                  <a:schemeClr val="tx2"/>
                </a:solidFill>
                <a:ea typeface="宋体" panose="02010600030101010101" pitchFamily="2" charset="-122"/>
              </a:rPr>
              <a:t>）固定源；</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）流动源。</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按风险源影响区域的辐射形状分</a:t>
            </a:r>
            <a:r>
              <a:rPr lang="en-US" altLang="zh-CN" sz="1800">
                <a:solidFill>
                  <a:schemeClr val="tx2"/>
                </a:solidFill>
                <a:ea typeface="宋体" panose="02010600030101010101" pitchFamily="2" charset="-122"/>
              </a:rPr>
              <a:t>:  </a:t>
            </a:r>
            <a:endParaRPr lang="en-US" altLang="zh-CN" sz="1800">
              <a:solidFill>
                <a:schemeClr val="tx2"/>
              </a:solidFill>
              <a:ea typeface="宋体" panose="02010600030101010101" pitchFamily="2" charset="-122"/>
            </a:endParaRPr>
          </a:p>
          <a:p>
            <a:pPr>
              <a:buNone/>
            </a:pPr>
            <a:r>
              <a:rPr lang="en-US" altLang="zh-CN" sz="1800">
                <a:solidFill>
                  <a:schemeClr val="tx2"/>
                </a:solidFill>
                <a:ea typeface="宋体" panose="02010600030101010101" pitchFamily="2" charset="-122"/>
              </a:rPr>
              <a:t>     1</a:t>
            </a:r>
            <a:r>
              <a:rPr lang="zh-CN" altLang="en-US" sz="1800" dirty="0">
                <a:solidFill>
                  <a:schemeClr val="tx2"/>
                </a:solidFill>
                <a:ea typeface="宋体" panose="02010600030101010101" pitchFamily="2" charset="-122"/>
              </a:rPr>
              <a:t>）点源；</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）线源；</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）面源。</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按事故形式分（依据建设项目环境风险评价导则）：</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a:t>
            </a: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）火灾；</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）爆炸；</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）泄漏。</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按照风险源的风险传播途径分：</a:t>
            </a:r>
            <a:endParaRPr lang="zh-CN" altLang="en-US" sz="1800" dirty="0">
              <a:solidFill>
                <a:schemeClr val="tx2"/>
              </a:solidFill>
              <a:ea typeface="宋体" panose="02010600030101010101" pitchFamily="2" charset="-122"/>
            </a:endParaRPr>
          </a:p>
          <a:p>
            <a:pPr>
              <a:buNone/>
            </a:pPr>
            <a:r>
              <a:rPr lang="zh-CN" altLang="en-US" sz="1800" dirty="0">
                <a:solidFill>
                  <a:schemeClr val="tx2"/>
                </a:solidFill>
                <a:ea typeface="宋体" panose="02010600030101010101" pitchFamily="2" charset="-122"/>
              </a:rPr>
              <a:t>     </a:t>
            </a:r>
            <a:r>
              <a:rPr lang="en-US" altLang="zh-CN" sz="1800">
                <a:solidFill>
                  <a:schemeClr val="tx2"/>
                </a:solidFill>
                <a:ea typeface="宋体" panose="02010600030101010101" pitchFamily="2" charset="-122"/>
              </a:rPr>
              <a:t>1</a:t>
            </a:r>
            <a:r>
              <a:rPr lang="zh-CN" altLang="en-US" sz="1800" dirty="0">
                <a:solidFill>
                  <a:schemeClr val="tx2"/>
                </a:solidFill>
                <a:ea typeface="宋体" panose="02010600030101010101" pitchFamily="2" charset="-122"/>
              </a:rPr>
              <a:t>）空气污染；</a:t>
            </a:r>
            <a:r>
              <a:rPr lang="en-US" altLang="zh-CN" sz="1800">
                <a:solidFill>
                  <a:schemeClr val="tx2"/>
                </a:solidFill>
                <a:ea typeface="宋体" panose="02010600030101010101" pitchFamily="2" charset="-122"/>
              </a:rPr>
              <a:t>2</a:t>
            </a:r>
            <a:r>
              <a:rPr lang="zh-CN" altLang="en-US" sz="1800" dirty="0">
                <a:solidFill>
                  <a:schemeClr val="tx2"/>
                </a:solidFill>
                <a:ea typeface="宋体" panose="02010600030101010101" pitchFamily="2" charset="-122"/>
              </a:rPr>
              <a:t>）水体污染；</a:t>
            </a:r>
            <a:r>
              <a:rPr lang="en-US" altLang="zh-CN" sz="1800">
                <a:solidFill>
                  <a:schemeClr val="tx2"/>
                </a:solidFill>
                <a:ea typeface="宋体" panose="02010600030101010101" pitchFamily="2" charset="-122"/>
              </a:rPr>
              <a:t>3</a:t>
            </a:r>
            <a:r>
              <a:rPr lang="zh-CN" altLang="en-US" sz="1800" dirty="0">
                <a:solidFill>
                  <a:schemeClr val="tx2"/>
                </a:solidFill>
                <a:ea typeface="宋体" panose="02010600030101010101" pitchFamily="2" charset="-122"/>
              </a:rPr>
              <a:t>）土壤污染。等</a:t>
            </a:r>
            <a:endParaRPr lang="zh-CN" altLang="en-US" sz="1800" dirty="0">
              <a:solidFill>
                <a:schemeClr val="tx2"/>
              </a:solidFill>
              <a:ea typeface="宋体" panose="02010600030101010101" pitchFamily="2" charset="-122"/>
            </a:endParaRPr>
          </a:p>
          <a:p>
            <a:pPr>
              <a:buNone/>
            </a:pPr>
            <a:endParaRPr lang="zh-CN" altLang="en-US" sz="2800"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Vertical)">
                                      <p:cBhvr>
                                        <p:cTn id="7"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1160780" y="1703705"/>
            <a:ext cx="7651115" cy="36366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9"/>
          <p:cNvSpPr>
            <a:spLocks noGrp="1"/>
          </p:cNvSpPr>
          <p:nvPr>
            <p:ph type="title" idx="4294967295"/>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
        <p:nvSpPr>
          <p:cNvPr id="56323" name="内容占位符 20"/>
          <p:cNvSpPr>
            <a:spLocks noGrp="1"/>
          </p:cNvSpPr>
          <p:nvPr>
            <p:ph idx="1"/>
          </p:nvPr>
        </p:nvSpPr>
        <p:spPr>
          <a:xfrm>
            <a:off x="1263650" y="1522413"/>
            <a:ext cx="7599363" cy="4978400"/>
          </a:xfrm>
          <a:ln/>
        </p:spPr>
        <p:txBody>
          <a:bodyPr vert="horz" wrap="square" lIns="91440" tIns="45720" rIns="91440" bIns="45720" anchor="t" anchorCtr="0"/>
          <a:p>
            <a:pPr>
              <a:buNone/>
            </a:pPr>
            <a:endParaRPr lang="zh-CN" altLang="en-US" dirty="0">
              <a:solidFill>
                <a:schemeClr val="tx2"/>
              </a:solidFill>
              <a:ea typeface="黑体" panose="02010609060101010101" pitchFamily="49" charset="-122"/>
            </a:endParaRPr>
          </a:p>
          <a:p>
            <a:pPr>
              <a:buNone/>
            </a:pPr>
            <a:endParaRPr lang="zh-CN" altLang="en-US" dirty="0">
              <a:solidFill>
                <a:schemeClr val="tx2"/>
              </a:solidFill>
              <a:ea typeface="黑体" panose="02010609060101010101" pitchFamily="49" charset="-122"/>
            </a:endParaRPr>
          </a:p>
          <a:p>
            <a:pPr>
              <a:buNone/>
            </a:pPr>
            <a:endParaRPr lang="zh-CN" altLang="en-US" dirty="0">
              <a:solidFill>
                <a:schemeClr val="tx2"/>
              </a:solidFill>
              <a:ea typeface="黑体" panose="02010609060101010101" pitchFamily="49" charset="-122"/>
            </a:endParaRPr>
          </a:p>
          <a:p>
            <a:pPr>
              <a:buNone/>
            </a:pPr>
            <a:r>
              <a:rPr lang="zh-CN" altLang="en-US" dirty="0">
                <a:solidFill>
                  <a:schemeClr val="tx2"/>
                </a:solidFill>
                <a:ea typeface="黑体" panose="02010609060101010101" pitchFamily="49" charset="-122"/>
              </a:rPr>
              <a:t>                        </a:t>
            </a:r>
            <a:r>
              <a:rPr lang="zh-CN" altLang="en-US" sz="4400" dirty="0">
                <a:solidFill>
                  <a:schemeClr val="tx2"/>
                </a:solidFill>
                <a:ea typeface="黑体" panose="02010609060101010101" pitchFamily="49" charset="-122"/>
              </a:rPr>
              <a:t>谢谢</a:t>
            </a:r>
            <a:r>
              <a:rPr lang="en-US" altLang="zh-CN" sz="4400">
                <a:solidFill>
                  <a:schemeClr val="tx2"/>
                </a:solidFill>
                <a:ea typeface="黑体" panose="02010609060101010101" pitchFamily="49" charset="-122"/>
              </a:rPr>
              <a:t>!</a:t>
            </a:r>
            <a:endParaRPr lang="en-US" altLang="zh-CN" sz="440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arn(inVertical)">
                                      <p:cBhvr>
                                        <p:cTn id="7"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3"/>
          <p:cNvSpPr>
            <a:spLocks noGrp="1"/>
          </p:cNvSpPr>
          <p:nvPr>
            <p:ph idx="1"/>
          </p:nvPr>
        </p:nvSpPr>
        <p:spPr>
          <a:xfrm>
            <a:off x="1289050" y="1254125"/>
            <a:ext cx="7369175" cy="2265363"/>
          </a:xfrm>
          <a:ln/>
        </p:spPr>
        <p:txBody>
          <a:bodyPr vert="horz" wrap="square" lIns="91440" tIns="45720" rIns="91440" bIns="45720" anchor="t" anchorCtr="0"/>
          <a:p>
            <a:pPr marL="0" indent="0" eaLnBrk="1" hangingPunct="1">
              <a:buNone/>
            </a:pPr>
            <a:r>
              <a:rPr lang="zh-CN" altLang="en-US" sz="4000" dirty="0">
                <a:solidFill>
                  <a:schemeClr val="tx2"/>
                </a:solidFill>
                <a:ea typeface="黑体" panose="02010609060101010101" pitchFamily="49" charset="-122"/>
              </a:rPr>
              <a:t>   一、环境应急预案与安全等应 </a:t>
            </a:r>
            <a:endParaRPr lang="en-US" altLang="zh-CN" sz="4000">
              <a:solidFill>
                <a:schemeClr val="tx2"/>
              </a:solidFill>
              <a:ea typeface="黑体" panose="02010609060101010101" pitchFamily="49" charset="-122"/>
            </a:endParaRPr>
          </a:p>
          <a:p>
            <a:pPr marL="0" indent="0" eaLnBrk="1" hangingPunct="1">
              <a:buNone/>
            </a:pPr>
            <a:r>
              <a:rPr lang="zh-CN" altLang="en-US" sz="4000" dirty="0">
                <a:solidFill>
                  <a:schemeClr val="tx2"/>
                </a:solidFill>
                <a:ea typeface="黑体" panose="02010609060101010101" pitchFamily="49" charset="-122"/>
              </a:rPr>
              <a:t>       急预案体系之间的关系</a:t>
            </a:r>
            <a:endParaRPr lang="zh-CN" altLang="en-US" sz="4000" dirty="0">
              <a:solidFill>
                <a:schemeClr val="tx2"/>
              </a:solidFill>
              <a:ea typeface="黑体" panose="02010609060101010101" pitchFamily="49" charset="-122"/>
            </a:endParaRPr>
          </a:p>
          <a:p>
            <a:pPr marL="0" indent="0" eaLnBrk="1" hangingPunct="1">
              <a:buNone/>
            </a:pPr>
            <a:endParaRPr lang="en-US" altLang="zh-CN" sz="800">
              <a:solidFill>
                <a:schemeClr val="tx2"/>
              </a:solidFill>
              <a:ea typeface="宋体" panose="02010600030101010101" pitchFamily="2" charset="-122"/>
            </a:endParaRPr>
          </a:p>
          <a:p>
            <a:pPr marL="0" indent="0" eaLnBrk="1" hangingPunct="1">
              <a:buNone/>
            </a:pPr>
            <a:r>
              <a:rPr lang="zh-CN" altLang="en-US" sz="2400" dirty="0">
                <a:solidFill>
                  <a:schemeClr val="tx2"/>
                </a:solidFill>
                <a:ea typeface="宋体" panose="02010600030101010101" pitchFamily="2" charset="-122"/>
              </a:rPr>
              <a:t> 环境</a:t>
            </a:r>
            <a:r>
              <a:rPr lang="zh-CN" altLang="zh-CN" sz="2400" dirty="0">
                <a:solidFill>
                  <a:schemeClr val="tx2"/>
                </a:solidFill>
                <a:ea typeface="宋体" panose="02010600030101010101" pitchFamily="2" charset="-122"/>
              </a:rPr>
              <a:t>应急预案是企业应急体系的组成部分，与其他相关</a:t>
            </a:r>
            <a:r>
              <a:rPr lang="zh-CN" altLang="en-US" sz="2400" dirty="0">
                <a:solidFill>
                  <a:schemeClr val="tx2"/>
                </a:solidFill>
                <a:ea typeface="宋体" panose="02010600030101010101" pitchFamily="2" charset="-122"/>
              </a:rPr>
              <a:t>应急</a:t>
            </a:r>
            <a:r>
              <a:rPr lang="zh-CN" altLang="zh-CN" sz="2400" dirty="0">
                <a:solidFill>
                  <a:schemeClr val="tx2"/>
                </a:solidFill>
                <a:ea typeface="宋体" panose="02010600030101010101" pitchFamily="2" charset="-122"/>
              </a:rPr>
              <a:t>预案密不可分</a:t>
            </a:r>
            <a:r>
              <a:rPr lang="zh-CN" altLang="en-US" sz="2400" dirty="0">
                <a:solidFill>
                  <a:schemeClr val="tx2"/>
                </a:solidFill>
                <a:ea typeface="宋体" panose="02010600030101010101" pitchFamily="2" charset="-122"/>
              </a:rPr>
              <a:t>。其紧密关系基于以下事实：</a:t>
            </a:r>
            <a:endParaRPr lang="zh-CN" altLang="zh-CN" sz="2400" dirty="0">
              <a:solidFill>
                <a:schemeClr val="tx2"/>
              </a:solidFill>
              <a:ea typeface="宋体" panose="02010600030101010101" pitchFamily="2" charset="-122"/>
            </a:endParaRPr>
          </a:p>
          <a:p>
            <a:pPr marL="0" indent="0" eaLnBrk="1" hangingPunct="1">
              <a:buNone/>
            </a:pPr>
            <a:endParaRPr lang="en-US" altLang="zh-CN" sz="3000">
              <a:ea typeface="宋体" panose="02010600030101010101" pitchFamily="2" charset="-122"/>
            </a:endParaRPr>
          </a:p>
        </p:txBody>
      </p:sp>
      <p:sp>
        <p:nvSpPr>
          <p:cNvPr id="7171" name="Rectangle 4"/>
          <p:cNvSpPr>
            <a:spLocks noGrp="1"/>
          </p:cNvSpPr>
          <p:nvPr>
            <p:ph type="title"/>
          </p:nvPr>
        </p:nvSpPr>
        <p:spPr>
          <a:ln/>
        </p:spPr>
        <p:txBody>
          <a:bodyPr vert="horz" wrap="square" lIns="91440" tIns="45720" rIns="91440" bIns="45720" anchor="ctr" anchorCtr="0"/>
          <a:p>
            <a:pPr eaLnBrk="1" hangingPunct="1"/>
            <a:r>
              <a:rPr lang="zh-CN" altLang="en-US" dirty="0">
                <a:ea typeface="黑体" panose="02010609060101010101" pitchFamily="49" charset="-122"/>
              </a:rPr>
              <a:t>环境应急预案</a:t>
            </a:r>
            <a:endParaRPr lang="en-US" altLang="zh-CN">
              <a:ea typeface="宋体" panose="02010600030101010101" pitchFamily="2" charset="-122"/>
            </a:endParaRPr>
          </a:p>
        </p:txBody>
      </p:sp>
      <p:sp>
        <p:nvSpPr>
          <p:cNvPr id="7172" name="AutoShape 24"/>
          <p:cNvSpPr/>
          <p:nvPr/>
        </p:nvSpPr>
        <p:spPr>
          <a:xfrm>
            <a:off x="1435100" y="3884613"/>
            <a:ext cx="6837363" cy="2282825"/>
          </a:xfrm>
          <a:prstGeom prst="roundRect">
            <a:avLst>
              <a:gd name="adj" fmla="val 12574"/>
            </a:avLst>
          </a:prstGeom>
          <a:solidFill>
            <a:schemeClr val="accent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173" name="Text Box 10"/>
          <p:cNvSpPr txBox="1"/>
          <p:nvPr/>
        </p:nvSpPr>
        <p:spPr>
          <a:xfrm>
            <a:off x="1468438" y="4108450"/>
            <a:ext cx="6932612" cy="1954213"/>
          </a:xfrm>
          <a:prstGeom prst="rect">
            <a:avLst/>
          </a:prstGeom>
          <a:noFill/>
          <a:ln w="9525">
            <a:noFill/>
          </a:ln>
        </p:spPr>
        <p:txBody>
          <a:bodyPr>
            <a:spAutoFit/>
          </a:bodyPr>
          <a:p>
            <a:pPr marL="120650" indent="-120650" algn="l">
              <a:lnSpc>
                <a:spcPct val="90000"/>
              </a:lnSpc>
              <a:spcBef>
                <a:spcPct val="50000"/>
              </a:spcBef>
            </a:pPr>
            <a:r>
              <a:rPr lang="en-US" altLang="zh-CN" sz="2400">
                <a:solidFill>
                  <a:schemeClr val="bg1"/>
                </a:solidFill>
                <a:latin typeface="Arial" panose="020B0604020202020204" pitchFamily="34" charset="0"/>
                <a:ea typeface="宋体" panose="02010600030101010101" pitchFamily="2" charset="-122"/>
              </a:rPr>
              <a:t> </a:t>
            </a:r>
            <a:r>
              <a:rPr lang="zh-CN" altLang="zh-CN" sz="2400" dirty="0">
                <a:solidFill>
                  <a:schemeClr val="bg1"/>
                </a:solidFill>
                <a:latin typeface="Arial" panose="020B0604020202020204" pitchFamily="34" charset="0"/>
                <a:ea typeface="宋体" panose="02010600030101010101" pitchFamily="2" charset="-122"/>
              </a:rPr>
              <a:t>对于化工企业（包括</a:t>
            </a:r>
            <a:r>
              <a:rPr lang="zh-CN" altLang="en-US" sz="2400" dirty="0">
                <a:solidFill>
                  <a:schemeClr val="bg1"/>
                </a:solidFill>
                <a:latin typeface="Arial" panose="020B0604020202020204" pitchFamily="34" charset="0"/>
                <a:ea typeface="宋体" panose="02010600030101010101" pitchFamily="2" charset="-122"/>
              </a:rPr>
              <a:t>化工</a:t>
            </a:r>
            <a:r>
              <a:rPr lang="zh-CN" altLang="zh-CN" sz="2400" dirty="0">
                <a:solidFill>
                  <a:schemeClr val="bg1"/>
                </a:solidFill>
                <a:latin typeface="Arial" panose="020B0604020202020204" pitchFamily="34" charset="0"/>
                <a:ea typeface="宋体" panose="02010600030101010101" pitchFamily="2" charset="-122"/>
              </a:rPr>
              <a:t>仓储单位）</a:t>
            </a:r>
            <a:r>
              <a:rPr lang="zh-CN" altLang="en-US" sz="2400" dirty="0">
                <a:solidFill>
                  <a:schemeClr val="bg1"/>
                </a:solidFill>
                <a:latin typeface="Arial" panose="020B0604020202020204" pitchFamily="34" charset="0"/>
                <a:ea typeface="宋体" panose="02010600030101010101" pitchFamily="2" charset="-122"/>
              </a:rPr>
              <a:t>：</a:t>
            </a:r>
            <a:endParaRPr lang="zh-CN" altLang="en-US" sz="2400" dirty="0">
              <a:solidFill>
                <a:schemeClr val="bg1"/>
              </a:solidFill>
              <a:latin typeface="Arial" panose="020B0604020202020204" pitchFamily="34" charset="0"/>
              <a:ea typeface="宋体" panose="02010600030101010101" pitchFamily="2" charset="-122"/>
            </a:endParaRPr>
          </a:p>
          <a:p>
            <a:pPr marL="120650" indent="-120650" algn="l">
              <a:lnSpc>
                <a:spcPct val="90000"/>
              </a:lnSpc>
              <a:spcBef>
                <a:spcPct val="50000"/>
              </a:spcBef>
              <a:buChar char="•"/>
            </a:pPr>
            <a:r>
              <a:rPr lang="zh-CN" altLang="en-US" sz="2400" dirty="0">
                <a:solidFill>
                  <a:schemeClr val="bg1"/>
                </a:solidFill>
                <a:latin typeface="Arial" panose="020B0604020202020204" pitchFamily="34" charset="0"/>
                <a:ea typeface="宋体" panose="02010600030101010101" pitchFamily="2" charset="-122"/>
              </a:rPr>
              <a:t>很多环境事故，其本身同时也是安全事故。</a:t>
            </a:r>
            <a:endParaRPr lang="zh-CN" altLang="en-US" sz="2400" dirty="0">
              <a:solidFill>
                <a:schemeClr val="bg1"/>
              </a:solidFill>
              <a:latin typeface="Arial" panose="020B0604020202020204" pitchFamily="34" charset="0"/>
              <a:ea typeface="宋体" panose="02010600030101010101" pitchFamily="2" charset="-122"/>
            </a:endParaRPr>
          </a:p>
          <a:p>
            <a:pPr marL="120650" indent="-120650" algn="l">
              <a:lnSpc>
                <a:spcPct val="90000"/>
              </a:lnSpc>
              <a:spcBef>
                <a:spcPct val="50000"/>
              </a:spcBef>
              <a:buChar char="•"/>
            </a:pPr>
            <a:r>
              <a:rPr lang="zh-CN" altLang="zh-CN" sz="2400" dirty="0">
                <a:solidFill>
                  <a:schemeClr val="bg1"/>
                </a:solidFill>
                <a:latin typeface="Arial" panose="020B0604020202020204" pitchFamily="34" charset="0"/>
                <a:ea typeface="宋体" panose="02010600030101010101" pitchFamily="2" charset="-122"/>
              </a:rPr>
              <a:t>安全事故往往会</a:t>
            </a:r>
            <a:r>
              <a:rPr lang="zh-CN" altLang="en-US" sz="2400" dirty="0">
                <a:solidFill>
                  <a:schemeClr val="bg1"/>
                </a:solidFill>
                <a:latin typeface="Arial" panose="020B0604020202020204" pitchFamily="34" charset="0"/>
                <a:ea typeface="宋体" panose="02010600030101010101" pitchFamily="2" charset="-122"/>
              </a:rPr>
              <a:t>派生和次生出</a:t>
            </a:r>
            <a:r>
              <a:rPr lang="zh-CN" altLang="zh-CN" sz="2400" dirty="0">
                <a:solidFill>
                  <a:schemeClr val="bg1"/>
                </a:solidFill>
                <a:latin typeface="Arial" panose="020B0604020202020204" pitchFamily="34" charset="0"/>
                <a:ea typeface="宋体" panose="02010600030101010101" pitchFamily="2" charset="-122"/>
              </a:rPr>
              <a:t>环境危害</a:t>
            </a:r>
            <a:r>
              <a:rPr lang="zh-CN" altLang="en-US" sz="2400" dirty="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a:p>
            <a:pPr marL="120650" indent="-120650" algn="l">
              <a:lnSpc>
                <a:spcPct val="90000"/>
              </a:lnSpc>
              <a:spcBef>
                <a:spcPct val="50000"/>
              </a:spcBef>
              <a:buChar char="•"/>
            </a:pPr>
            <a:r>
              <a:rPr lang="zh-CN" altLang="zh-CN" sz="2400" dirty="0">
                <a:solidFill>
                  <a:schemeClr val="bg1"/>
                </a:solidFill>
                <a:latin typeface="Arial" panose="020B0604020202020204" pitchFamily="34" charset="0"/>
                <a:ea typeface="宋体" panose="02010600030101010101" pitchFamily="2" charset="-122"/>
              </a:rPr>
              <a:t>环境事故</a:t>
            </a:r>
            <a:r>
              <a:rPr lang="zh-CN" altLang="en-US" sz="2400" dirty="0">
                <a:solidFill>
                  <a:schemeClr val="bg1"/>
                </a:solidFill>
                <a:latin typeface="Arial" panose="020B0604020202020204" pitchFamily="34" charset="0"/>
                <a:ea typeface="宋体" panose="02010600030101010101" pitchFamily="2" charset="-122"/>
              </a:rPr>
              <a:t>同样容易引发</a:t>
            </a:r>
            <a:r>
              <a:rPr lang="zh-CN" altLang="zh-CN" sz="2400" dirty="0">
                <a:solidFill>
                  <a:schemeClr val="bg1"/>
                </a:solidFill>
                <a:latin typeface="Arial" panose="020B0604020202020204" pitchFamily="34" charset="0"/>
                <a:ea typeface="宋体" panose="02010600030101010101" pitchFamily="2" charset="-122"/>
              </a:rPr>
              <a:t>安全事故</a:t>
            </a:r>
            <a:r>
              <a:rPr lang="zh-CN" altLang="en-US" sz="2400" dirty="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sp>
        <p:nvSpPr>
          <p:cNvPr id="14" name="Oval 52"/>
          <p:cNvSpPr>
            <a:spLocks noChangeArrowheads="1"/>
          </p:cNvSpPr>
          <p:nvPr/>
        </p:nvSpPr>
        <p:spPr bwMode="gray">
          <a:xfrm>
            <a:off x="1150938" y="2955925"/>
            <a:ext cx="203200" cy="2032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9"/>
          <p:cNvSpPr>
            <a:spLocks noGrp="1"/>
          </p:cNvSpPr>
          <p:nvPr>
            <p:ph idx="1"/>
          </p:nvPr>
        </p:nvSpPr>
        <p:spPr>
          <a:xfrm>
            <a:off x="1270000" y="1771650"/>
            <a:ext cx="7178675" cy="4505325"/>
          </a:xfrm>
          <a:ln/>
        </p:spPr>
        <p:txBody>
          <a:bodyPr vert="horz" wrap="square" lIns="91440" tIns="45720" rIns="0" bIns="45720" anchor="t" anchorCtr="0"/>
          <a:p>
            <a:pPr eaLnBrk="1" hangingPunct="1">
              <a:buClr>
                <a:schemeClr val="accent2"/>
              </a:buClr>
              <a:buNone/>
            </a:pPr>
            <a:r>
              <a:rPr lang="zh-CN" altLang="en-US" dirty="0">
                <a:solidFill>
                  <a:schemeClr val="tx2"/>
                </a:solidFill>
                <a:ea typeface="黑体" panose="02010609060101010101" pitchFamily="49" charset="-122"/>
              </a:rPr>
              <a:t>案例一：</a:t>
            </a:r>
            <a:endParaRPr lang="en-US" altLang="zh-CN">
              <a:solidFill>
                <a:schemeClr val="tx2"/>
              </a:solidFill>
              <a:ea typeface="黑体" panose="02010609060101010101" pitchFamily="49" charset="-122"/>
            </a:endParaRPr>
          </a:p>
          <a:p>
            <a:pPr>
              <a:buNone/>
            </a:pPr>
            <a:r>
              <a:rPr lang="zh-CN" altLang="zh-CN" sz="2000" u="sng" dirty="0">
                <a:solidFill>
                  <a:schemeClr val="tx2"/>
                </a:solidFill>
                <a:ea typeface="宋体" panose="02010600030101010101" pitchFamily="2" charset="-122"/>
              </a:rPr>
              <a:t>吉林市吉化公司双苯厂爆炸事故</a:t>
            </a:r>
            <a:r>
              <a:rPr lang="zh-CN" altLang="en-US" sz="2000" u="sng" dirty="0">
                <a:solidFill>
                  <a:schemeClr val="tx2"/>
                </a:solidFill>
                <a:ea typeface="宋体" panose="02010600030101010101" pitchFamily="2" charset="-122"/>
              </a:rPr>
              <a:t>：</a:t>
            </a:r>
            <a:endParaRPr lang="en-US" altLang="zh-CN" sz="2000" u="sng">
              <a:solidFill>
                <a:schemeClr val="tx2"/>
              </a:solidFill>
              <a:ea typeface="宋体" panose="02010600030101010101" pitchFamily="2" charset="-122"/>
            </a:endParaRPr>
          </a:p>
          <a:p>
            <a:r>
              <a:rPr lang="en-US" altLang="zh-CN" sz="2000">
                <a:solidFill>
                  <a:schemeClr val="tx2"/>
                </a:solidFill>
                <a:ea typeface="宋体" panose="02010600030101010101" pitchFamily="2" charset="-122"/>
              </a:rPr>
              <a:t>2005</a:t>
            </a:r>
            <a:r>
              <a:rPr lang="zh-CN" altLang="zh-CN" sz="2000" dirty="0">
                <a:solidFill>
                  <a:schemeClr val="tx2"/>
                </a:solidFill>
                <a:ea typeface="宋体" panose="02010600030101010101" pitchFamily="2" charset="-122"/>
              </a:rPr>
              <a:t>年</a:t>
            </a:r>
            <a:r>
              <a:rPr lang="en-US" altLang="zh-CN" sz="2000">
                <a:solidFill>
                  <a:schemeClr val="tx2"/>
                </a:solidFill>
                <a:ea typeface="宋体" panose="02010600030101010101" pitchFamily="2" charset="-122"/>
              </a:rPr>
              <a:t>11</a:t>
            </a:r>
            <a:r>
              <a:rPr lang="zh-CN" altLang="zh-CN" sz="2000" dirty="0">
                <a:solidFill>
                  <a:schemeClr val="tx2"/>
                </a:solidFill>
                <a:ea typeface="宋体" panose="02010600030101010101" pitchFamily="2" charset="-122"/>
              </a:rPr>
              <a:t>月</a:t>
            </a:r>
            <a:r>
              <a:rPr lang="en-US" altLang="zh-CN" sz="2000">
                <a:solidFill>
                  <a:schemeClr val="tx2"/>
                </a:solidFill>
                <a:ea typeface="宋体" panose="02010600030101010101" pitchFamily="2" charset="-122"/>
              </a:rPr>
              <a:t>13</a:t>
            </a:r>
            <a:r>
              <a:rPr lang="zh-CN" altLang="zh-CN" sz="2000" dirty="0">
                <a:solidFill>
                  <a:schemeClr val="tx2"/>
                </a:solidFill>
                <a:ea typeface="宋体" panose="02010600030101010101" pitchFamily="2" charset="-122"/>
              </a:rPr>
              <a:t>日吉林市吉化公司双苯厂发生爆炸事故</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部分污染物进入松花江水体</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对松花江造成严重污染</a:t>
            </a:r>
            <a:r>
              <a:rPr lang="en-US" altLang="zh-CN" sz="2000">
                <a:solidFill>
                  <a:schemeClr val="tx2"/>
                </a:solidFill>
                <a:ea typeface="宋体" panose="02010600030101010101" pitchFamily="2" charset="-122"/>
              </a:rPr>
              <a:t>,</a:t>
            </a:r>
            <a:r>
              <a:rPr lang="zh-CN" altLang="zh-CN" sz="2000" dirty="0">
                <a:solidFill>
                  <a:schemeClr val="tx2"/>
                </a:solidFill>
                <a:ea typeface="宋体" panose="02010600030101010101" pitchFamily="2" charset="-122"/>
              </a:rPr>
              <a:t>事故产生的主要污染物为苯、苯胺和硝基苯等有机物。事故区域排出的污水主要通过吉化公司东</a:t>
            </a:r>
            <a:r>
              <a:rPr lang="en-US" altLang="zh-CN" sz="2000">
                <a:solidFill>
                  <a:schemeClr val="tx2"/>
                </a:solidFill>
                <a:ea typeface="宋体" panose="02010600030101010101" pitchFamily="2" charset="-122"/>
              </a:rPr>
              <a:t>10</a:t>
            </a:r>
            <a:r>
              <a:rPr lang="zh-CN" altLang="zh-CN" sz="2000" dirty="0">
                <a:solidFill>
                  <a:schemeClr val="tx2"/>
                </a:solidFill>
                <a:ea typeface="宋体" panose="02010600030101010101" pitchFamily="2" charset="-122"/>
              </a:rPr>
              <a:t>号线进入松花江；超标的污染物主要是硝基苯和苯，属于重大环境污染事件。</a:t>
            </a:r>
            <a:endParaRPr lang="zh-CN" altLang="zh-CN" sz="2000" dirty="0">
              <a:solidFill>
                <a:schemeClr val="tx2"/>
              </a:solidFill>
              <a:ea typeface="宋体" panose="02010600030101010101" pitchFamily="2" charset="-122"/>
            </a:endParaRPr>
          </a:p>
          <a:p>
            <a:r>
              <a:rPr lang="zh-CN" altLang="zh-CN" sz="2000" dirty="0">
                <a:solidFill>
                  <a:schemeClr val="tx2"/>
                </a:solidFill>
                <a:ea typeface="宋体" panose="02010600030101010101" pitchFamily="2" charset="-122"/>
              </a:rPr>
              <a:t>石化公司双苯厂爆炸事故</a:t>
            </a:r>
            <a:r>
              <a:rPr lang="zh-CN" altLang="en-US" sz="2000" dirty="0">
                <a:solidFill>
                  <a:schemeClr val="tx2"/>
                </a:solidFill>
                <a:ea typeface="宋体" panose="02010600030101010101" pitchFamily="2" charset="-122"/>
              </a:rPr>
              <a:t>由</a:t>
            </a:r>
            <a:r>
              <a:rPr lang="zh-CN" altLang="zh-CN" sz="2000" dirty="0">
                <a:solidFill>
                  <a:schemeClr val="tx2"/>
                </a:solidFill>
                <a:ea typeface="宋体" panose="02010600030101010101" pitchFamily="2" charset="-122"/>
              </a:rPr>
              <a:t>安全事故</a:t>
            </a:r>
            <a:r>
              <a:rPr lang="zh-CN" altLang="en-US" sz="2000" dirty="0">
                <a:solidFill>
                  <a:schemeClr val="tx2"/>
                </a:solidFill>
                <a:ea typeface="宋体" panose="02010600030101010101" pitchFamily="2" charset="-122"/>
              </a:rPr>
              <a:t>次生</a:t>
            </a:r>
            <a:r>
              <a:rPr lang="zh-CN" altLang="zh-CN" sz="2000" dirty="0">
                <a:solidFill>
                  <a:schemeClr val="tx2"/>
                </a:solidFill>
                <a:ea typeface="宋体" panose="02010600030101010101" pitchFamily="2" charset="-122"/>
              </a:rPr>
              <a:t>出</a:t>
            </a:r>
            <a:r>
              <a:rPr lang="zh-CN" altLang="en-US" sz="2000" dirty="0">
                <a:solidFill>
                  <a:schemeClr val="tx2"/>
                </a:solidFill>
                <a:ea typeface="宋体" panose="02010600030101010101" pitchFamily="2" charset="-122"/>
              </a:rPr>
              <a:t>严重</a:t>
            </a:r>
            <a:r>
              <a:rPr lang="zh-CN" altLang="zh-CN" sz="2000" dirty="0">
                <a:solidFill>
                  <a:schemeClr val="tx2"/>
                </a:solidFill>
                <a:ea typeface="宋体" panose="02010600030101010101" pitchFamily="2" charset="-122"/>
              </a:rPr>
              <a:t>环境污染事故，造成的损失和社会影响，远在安全事故之上。而造成此</a:t>
            </a:r>
            <a:r>
              <a:rPr lang="zh-CN" altLang="en-US" sz="2000" dirty="0">
                <a:solidFill>
                  <a:schemeClr val="tx2"/>
                </a:solidFill>
                <a:ea typeface="宋体" panose="02010600030101010101" pitchFamily="2" charset="-122"/>
              </a:rPr>
              <a:t>重大环境</a:t>
            </a:r>
            <a:r>
              <a:rPr lang="zh-CN" altLang="zh-CN" sz="2000" dirty="0">
                <a:solidFill>
                  <a:schemeClr val="tx2"/>
                </a:solidFill>
                <a:ea typeface="宋体" panose="02010600030101010101" pitchFamily="2" charset="-122"/>
              </a:rPr>
              <a:t>事故的重要原因之一</a:t>
            </a:r>
            <a:r>
              <a:rPr lang="zh-CN" altLang="en-US" sz="2000" dirty="0">
                <a:solidFill>
                  <a:schemeClr val="tx2"/>
                </a:solidFill>
                <a:ea typeface="宋体" panose="02010600030101010101" pitchFamily="2" charset="-122"/>
              </a:rPr>
              <a:t>就</a:t>
            </a:r>
            <a:r>
              <a:rPr lang="zh-CN" altLang="zh-CN" sz="2000" dirty="0">
                <a:solidFill>
                  <a:schemeClr val="tx2"/>
                </a:solidFill>
                <a:ea typeface="宋体" panose="02010600030101010101" pitchFamily="2" charset="-122"/>
              </a:rPr>
              <a:t>是：吉化分公司及双苯厂对安全事故可能会引发环境污染问题没有足够认识，其应急预案体系存在</a:t>
            </a:r>
            <a:r>
              <a:rPr lang="zh-CN" altLang="en-US" sz="2000" dirty="0">
                <a:solidFill>
                  <a:schemeClr val="tx2"/>
                </a:solidFill>
                <a:ea typeface="宋体" panose="02010600030101010101" pitchFamily="2" charset="-122"/>
              </a:rPr>
              <a:t>重大</a:t>
            </a:r>
            <a:r>
              <a:rPr lang="zh-CN" altLang="zh-CN" sz="2000" dirty="0">
                <a:solidFill>
                  <a:schemeClr val="tx2"/>
                </a:solidFill>
                <a:ea typeface="宋体" panose="02010600030101010101" pitchFamily="2" charset="-122"/>
              </a:rPr>
              <a:t>缺失。</a:t>
            </a:r>
            <a:endParaRPr lang="en-US" altLang="zh-CN" sz="2000">
              <a:solidFill>
                <a:schemeClr val="tx2"/>
              </a:solidFill>
              <a:ea typeface="宋体" panose="02010600030101010101" pitchFamily="2" charset="-122"/>
            </a:endParaRPr>
          </a:p>
          <a:p>
            <a:r>
              <a:rPr lang="zh-CN" altLang="en-US" sz="2000" dirty="0">
                <a:solidFill>
                  <a:schemeClr val="tx2"/>
                </a:solidFill>
                <a:ea typeface="宋体" panose="02010600030101010101" pitchFamily="2" charset="-122"/>
              </a:rPr>
              <a:t>这是一起最典型的爆炸事故引发环境污染的案例</a:t>
            </a:r>
            <a:endParaRPr lang="en-US" altLang="zh-CN" sz="2000">
              <a:solidFill>
                <a:schemeClr val="tx2"/>
              </a:solidFill>
              <a:ea typeface="宋体" panose="02010600030101010101" pitchFamily="2" charset="-122"/>
            </a:endParaRPr>
          </a:p>
          <a:p>
            <a:endParaRPr lang="zh-CN" altLang="zh-CN" sz="2000" dirty="0">
              <a:solidFill>
                <a:schemeClr val="tx2"/>
              </a:solidFill>
              <a:ea typeface="宋体" panose="02010600030101010101" pitchFamily="2" charset="-122"/>
            </a:endParaRPr>
          </a:p>
          <a:p>
            <a:pPr eaLnBrk="1" hangingPunct="1">
              <a:buClr>
                <a:schemeClr val="accent2"/>
              </a:buClr>
              <a:buNone/>
            </a:pPr>
            <a:endParaRPr lang="en-US" altLang="zh-CN" sz="2200">
              <a:ea typeface="宋体" panose="02010600030101010101" pitchFamily="2" charset="-122"/>
            </a:endParaRPr>
          </a:p>
        </p:txBody>
      </p:sp>
      <p:grpSp>
        <p:nvGrpSpPr>
          <p:cNvPr id="8195" name="Group 66"/>
          <p:cNvGrpSpPr/>
          <p:nvPr/>
        </p:nvGrpSpPr>
        <p:grpSpPr>
          <a:xfrm>
            <a:off x="1025525" y="1049338"/>
            <a:ext cx="5476875" cy="504825"/>
            <a:chOff x="720" y="1392"/>
            <a:chExt cx="4058" cy="480"/>
          </a:xfrm>
        </p:grpSpPr>
        <p:sp>
          <p:nvSpPr>
            <p:cNvPr id="6"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一、环境应急预案与安全应急预案等体系的关系</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8198" name="Group 68"/>
            <p:cNvGrpSpPr/>
            <p:nvPr/>
          </p:nvGrpSpPr>
          <p:grpSpPr>
            <a:xfrm>
              <a:off x="730" y="1407"/>
              <a:ext cx="4042" cy="444"/>
              <a:chOff x="744" y="1407"/>
              <a:chExt cx="3987" cy="444"/>
            </a:xfrm>
          </p:grpSpPr>
          <p:sp>
            <p:nvSpPr>
              <p:cNvPr id="8" name="AutoShape 69"/>
              <p:cNvSpPr>
                <a:spLocks noChangeArrowheads="1"/>
              </p:cNvSpPr>
              <p:nvPr/>
            </p:nvSpPr>
            <p:spPr bwMode="gray">
              <a:xfrm>
                <a:off x="748" y="1735"/>
                <a:ext cx="3987"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AutoShape 70"/>
              <p:cNvSpPr>
                <a:spLocks noChangeArrowheads="1"/>
              </p:cNvSpPr>
              <p:nvPr/>
            </p:nvSpPr>
            <p:spPr bwMode="gray">
              <a:xfrm>
                <a:off x="748" y="1407"/>
                <a:ext cx="3987"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8196"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9"/>
          <p:cNvSpPr>
            <a:spLocks noGrp="1"/>
          </p:cNvSpPr>
          <p:nvPr>
            <p:ph idx="1"/>
          </p:nvPr>
        </p:nvSpPr>
        <p:spPr>
          <a:xfrm>
            <a:off x="1270000" y="1771650"/>
            <a:ext cx="7178675" cy="4505325"/>
          </a:xfrm>
          <a:ln/>
        </p:spPr>
        <p:txBody>
          <a:bodyPr vert="horz" wrap="square" lIns="91440" tIns="45720" rIns="91440" bIns="45720" anchor="t" anchorCtr="0"/>
          <a:p>
            <a:pPr eaLnBrk="1" hangingPunct="1">
              <a:buClr>
                <a:schemeClr val="accent2"/>
              </a:buClr>
              <a:buNone/>
            </a:pPr>
            <a:r>
              <a:rPr lang="zh-CN" altLang="en-US" dirty="0">
                <a:solidFill>
                  <a:schemeClr val="tx2"/>
                </a:solidFill>
                <a:ea typeface="黑体" panose="02010609060101010101" pitchFamily="49" charset="-122"/>
              </a:rPr>
              <a:t>案例二：</a:t>
            </a:r>
            <a:endParaRPr lang="en-US" altLang="zh-CN">
              <a:solidFill>
                <a:schemeClr val="tx2"/>
              </a:solidFill>
              <a:ea typeface="黑体" panose="02010609060101010101" pitchFamily="49" charset="-122"/>
            </a:endParaRPr>
          </a:p>
          <a:p>
            <a:pPr algn="just"/>
            <a:r>
              <a:rPr lang="en-US" altLang="zh-CN" sz="2000">
                <a:solidFill>
                  <a:schemeClr val="tx2"/>
                </a:solidFill>
                <a:ea typeface="宋体" panose="02010600030101010101" pitchFamily="2" charset="-122"/>
              </a:rPr>
              <a:t>  </a:t>
            </a:r>
            <a:r>
              <a:rPr lang="zh-CN" altLang="en-US" sz="2000" dirty="0">
                <a:solidFill>
                  <a:schemeClr val="tx2"/>
                </a:solidFill>
                <a:ea typeface="宋体" panose="02010600030101010101" pitchFamily="2" charset="-122"/>
              </a:rPr>
              <a:t>西安煤气公司储罐爆炸事故</a:t>
            </a:r>
            <a:endParaRPr lang="zh-CN" altLang="en-US" sz="2000" dirty="0">
              <a:solidFill>
                <a:schemeClr val="tx2"/>
              </a:solidFill>
              <a:ea typeface="宋体" panose="02010600030101010101" pitchFamily="2" charset="-122"/>
            </a:endParaRPr>
          </a:p>
          <a:p>
            <a:pPr algn="just"/>
            <a:r>
              <a:rPr lang="en-US" altLang="zh-CN" sz="2000">
                <a:solidFill>
                  <a:schemeClr val="tx2"/>
                </a:solidFill>
                <a:ea typeface="宋体" panose="02010600030101010101" pitchFamily="2" charset="-122"/>
              </a:rPr>
              <a:t>1998</a:t>
            </a:r>
            <a:r>
              <a:rPr lang="zh-CN" altLang="en-US" sz="2000" dirty="0">
                <a:solidFill>
                  <a:schemeClr val="tx2"/>
                </a:solidFill>
                <a:ea typeface="宋体" panose="02010600030101010101" pitchFamily="2" charset="-122"/>
              </a:rPr>
              <a:t>年</a:t>
            </a:r>
            <a:r>
              <a:rPr lang="en-US" altLang="zh-CN" sz="2000">
                <a:solidFill>
                  <a:schemeClr val="tx2"/>
                </a:solidFill>
                <a:ea typeface="宋体" panose="02010600030101010101" pitchFamily="2" charset="-122"/>
              </a:rPr>
              <a:t>3</a:t>
            </a:r>
            <a:r>
              <a:rPr lang="zh-CN" altLang="en-US" sz="2000" dirty="0">
                <a:solidFill>
                  <a:schemeClr val="tx2"/>
                </a:solidFill>
                <a:ea typeface="宋体" panose="02010600030101010101" pitchFamily="2" charset="-122"/>
              </a:rPr>
              <a:t>月</a:t>
            </a:r>
            <a:r>
              <a:rPr lang="en-US" altLang="zh-CN" sz="2000">
                <a:solidFill>
                  <a:schemeClr val="tx2"/>
                </a:solidFill>
                <a:ea typeface="宋体" panose="02010600030101010101" pitchFamily="2" charset="-122"/>
              </a:rPr>
              <a:t>5</a:t>
            </a:r>
            <a:r>
              <a:rPr lang="zh-CN" altLang="en-US" sz="2000" dirty="0">
                <a:solidFill>
                  <a:schemeClr val="tx2"/>
                </a:solidFill>
                <a:ea typeface="宋体" panose="02010600030101010101" pitchFamily="2" charset="-122"/>
              </a:rPr>
              <a:t>日</a:t>
            </a:r>
            <a:r>
              <a:rPr lang="en-US" altLang="zh-CN" sz="2000">
                <a:solidFill>
                  <a:schemeClr val="tx2"/>
                </a:solidFill>
                <a:ea typeface="宋体" panose="02010600030101010101" pitchFamily="2" charset="-122"/>
              </a:rPr>
              <a:t>15</a:t>
            </a:r>
            <a:r>
              <a:rPr lang="zh-CN" altLang="en-US" sz="2000" dirty="0">
                <a:solidFill>
                  <a:schemeClr val="tx2"/>
                </a:solidFill>
                <a:ea typeface="宋体" panose="02010600030101010101" pitchFamily="2" charset="-122"/>
              </a:rPr>
              <a:t>时许，西安煤气公司储液化气的</a:t>
            </a:r>
            <a:r>
              <a:rPr lang="en-US" altLang="zh-CN" sz="2000">
                <a:solidFill>
                  <a:schemeClr val="tx2"/>
                </a:solidFill>
                <a:ea typeface="宋体" panose="02010600030101010101" pitchFamily="2" charset="-122"/>
              </a:rPr>
              <a:t>11</a:t>
            </a:r>
            <a:r>
              <a:rPr lang="zh-CN" altLang="en-US" sz="2000" dirty="0">
                <a:solidFill>
                  <a:schemeClr val="tx2"/>
                </a:solidFill>
                <a:ea typeface="宋体" panose="02010600030101010101" pitchFamily="2" charset="-122"/>
              </a:rPr>
              <a:t>号球罐底部阀门漏气，其公司员工及而后赶到的消防战士全力实施应急处置，但未能彻底控制泄漏。大范围扩散的液化气最终被引燃产生爆炸，间隔</a:t>
            </a:r>
            <a:r>
              <a:rPr lang="en-US" altLang="zh-CN" sz="2000">
                <a:solidFill>
                  <a:schemeClr val="tx2"/>
                </a:solidFill>
                <a:ea typeface="宋体" panose="02010600030101010101" pitchFamily="2" charset="-122"/>
              </a:rPr>
              <a:t>10</a:t>
            </a:r>
            <a:r>
              <a:rPr lang="zh-CN" altLang="en-US" sz="2000" dirty="0">
                <a:solidFill>
                  <a:schemeClr val="tx2"/>
                </a:solidFill>
                <a:ea typeface="宋体" panose="02010600030101010101" pitchFamily="2" charset="-122"/>
              </a:rPr>
              <a:t>余分钟后发生第二次爆炸，</a:t>
            </a:r>
            <a:r>
              <a:rPr lang="en-US" altLang="zh-CN" sz="2000">
                <a:solidFill>
                  <a:schemeClr val="tx2"/>
                </a:solidFill>
                <a:ea typeface="宋体" panose="02010600030101010101" pitchFamily="2" charset="-122"/>
              </a:rPr>
              <a:t>19</a:t>
            </a:r>
            <a:r>
              <a:rPr lang="zh-CN" altLang="en-US" sz="2000" dirty="0">
                <a:solidFill>
                  <a:schemeClr val="tx2"/>
                </a:solidFill>
                <a:ea typeface="宋体" panose="02010600030101010101" pitchFamily="2" charset="-122"/>
              </a:rPr>
              <a:t>时</a:t>
            </a:r>
            <a:r>
              <a:rPr lang="en-US" altLang="zh-CN" sz="2000">
                <a:solidFill>
                  <a:schemeClr val="tx2"/>
                </a:solidFill>
                <a:ea typeface="宋体" panose="02010600030101010101" pitchFamily="2" charset="-122"/>
              </a:rPr>
              <a:t>12</a:t>
            </a:r>
            <a:r>
              <a:rPr lang="zh-CN" altLang="en-US" sz="2000" dirty="0">
                <a:solidFill>
                  <a:schemeClr val="tx2"/>
                </a:solidFill>
                <a:ea typeface="宋体" panose="02010600030101010101" pitchFamily="2" charset="-122"/>
              </a:rPr>
              <a:t>分和</a:t>
            </a:r>
            <a:r>
              <a:rPr lang="en-US" altLang="zh-CN" sz="2000">
                <a:solidFill>
                  <a:schemeClr val="tx2"/>
                </a:solidFill>
                <a:ea typeface="宋体" panose="02010600030101010101" pitchFamily="2" charset="-122"/>
              </a:rPr>
              <a:t>20</a:t>
            </a:r>
            <a:r>
              <a:rPr lang="zh-CN" altLang="en-US" sz="2000" dirty="0">
                <a:solidFill>
                  <a:schemeClr val="tx2"/>
                </a:solidFill>
                <a:ea typeface="宋体" panose="02010600030101010101" pitchFamily="2" charset="-122"/>
              </a:rPr>
              <a:t>时</a:t>
            </a:r>
            <a:r>
              <a:rPr lang="en-US" altLang="zh-CN" sz="2000">
                <a:solidFill>
                  <a:schemeClr val="tx2"/>
                </a:solidFill>
                <a:ea typeface="宋体" panose="02010600030101010101" pitchFamily="2" charset="-122"/>
              </a:rPr>
              <a:t>01</a:t>
            </a:r>
            <a:r>
              <a:rPr lang="zh-CN" altLang="en-US" sz="2000" dirty="0">
                <a:solidFill>
                  <a:schemeClr val="tx2"/>
                </a:solidFill>
                <a:ea typeface="宋体" panose="02010600030101010101" pitchFamily="2" charset="-122"/>
              </a:rPr>
              <a:t>分又先后发生两次猛烈爆炸。</a:t>
            </a:r>
            <a:endParaRPr lang="en-US" altLang="zh-CN" sz="2000">
              <a:solidFill>
                <a:schemeClr val="tx2"/>
              </a:solidFill>
              <a:ea typeface="宋体" panose="02010600030101010101" pitchFamily="2" charset="-122"/>
            </a:endParaRPr>
          </a:p>
          <a:p>
            <a:pPr algn="just"/>
            <a:r>
              <a:rPr lang="zh-CN" altLang="en-US" sz="2000" dirty="0">
                <a:solidFill>
                  <a:schemeClr val="tx2"/>
                </a:solidFill>
                <a:ea typeface="宋体" panose="02010600030101010101" pitchFamily="2" charset="-122"/>
              </a:rPr>
              <a:t>爆炸事故造成</a:t>
            </a:r>
            <a:r>
              <a:rPr lang="en-US" altLang="zh-CN" sz="2000">
                <a:solidFill>
                  <a:schemeClr val="tx2"/>
                </a:solidFill>
                <a:ea typeface="宋体" panose="02010600030101010101" pitchFamily="2" charset="-122"/>
              </a:rPr>
              <a:t>11</a:t>
            </a:r>
            <a:r>
              <a:rPr lang="zh-CN" altLang="en-US" sz="2000" dirty="0">
                <a:solidFill>
                  <a:schemeClr val="tx2"/>
                </a:solidFill>
                <a:ea typeface="宋体" panose="02010600030101010101" pitchFamily="2" charset="-122"/>
              </a:rPr>
              <a:t>人死亡</a:t>
            </a:r>
            <a:r>
              <a:rPr lang="en-US" altLang="zh-CN" sz="2000">
                <a:solidFill>
                  <a:schemeClr val="tx2"/>
                </a:solidFill>
                <a:ea typeface="宋体" panose="02010600030101010101" pitchFamily="2" charset="-122"/>
              </a:rPr>
              <a:t>(</a:t>
            </a:r>
            <a:r>
              <a:rPr lang="zh-CN" altLang="en-US" sz="2000" dirty="0">
                <a:solidFill>
                  <a:schemeClr val="tx2"/>
                </a:solidFill>
                <a:ea typeface="宋体" panose="02010600030101010101" pitchFamily="2" charset="-122"/>
              </a:rPr>
              <a:t>消防人员</a:t>
            </a:r>
            <a:r>
              <a:rPr lang="en-US" altLang="zh-CN" sz="2000">
                <a:solidFill>
                  <a:schemeClr val="tx2"/>
                </a:solidFill>
                <a:ea typeface="宋体" panose="02010600030101010101" pitchFamily="2" charset="-122"/>
              </a:rPr>
              <a:t>7</a:t>
            </a:r>
            <a:r>
              <a:rPr lang="zh-CN" altLang="en-US" sz="2000" dirty="0">
                <a:solidFill>
                  <a:schemeClr val="tx2"/>
                </a:solidFill>
                <a:ea typeface="宋体" panose="02010600030101010101" pitchFamily="2" charset="-122"/>
              </a:rPr>
              <a:t>人，气站工作人员</a:t>
            </a:r>
            <a:r>
              <a:rPr lang="en-US" altLang="zh-CN" sz="2000">
                <a:solidFill>
                  <a:schemeClr val="tx2"/>
                </a:solidFill>
                <a:ea typeface="宋体" panose="02010600030101010101" pitchFamily="2" charset="-122"/>
              </a:rPr>
              <a:t>4</a:t>
            </a:r>
            <a:r>
              <a:rPr lang="zh-CN" altLang="en-US" sz="2000" dirty="0">
                <a:solidFill>
                  <a:schemeClr val="tx2"/>
                </a:solidFill>
                <a:ea typeface="宋体" panose="02010600030101010101" pitchFamily="2" charset="-122"/>
              </a:rPr>
              <a:t>名</a:t>
            </a:r>
            <a:r>
              <a:rPr lang="en-US" altLang="zh-CN" sz="2000">
                <a:solidFill>
                  <a:schemeClr val="tx2"/>
                </a:solidFill>
                <a:ea typeface="宋体" panose="02010600030101010101" pitchFamily="2" charset="-122"/>
              </a:rPr>
              <a:t>)</a:t>
            </a:r>
            <a:r>
              <a:rPr lang="zh-CN" altLang="en-US" sz="2000" dirty="0">
                <a:solidFill>
                  <a:schemeClr val="tx2"/>
                </a:solidFill>
                <a:ea typeface="宋体" panose="02010600030101010101" pitchFamily="2" charset="-122"/>
              </a:rPr>
              <a:t>，</a:t>
            </a:r>
            <a:r>
              <a:rPr lang="en-US" altLang="zh-CN" sz="2000">
                <a:solidFill>
                  <a:schemeClr val="tx2"/>
                </a:solidFill>
                <a:ea typeface="宋体" panose="02010600030101010101" pitchFamily="2" charset="-122"/>
              </a:rPr>
              <a:t>1</a:t>
            </a:r>
            <a:r>
              <a:rPr lang="zh-CN" altLang="en-US" sz="2000" dirty="0">
                <a:solidFill>
                  <a:schemeClr val="tx2"/>
                </a:solidFill>
                <a:ea typeface="宋体" panose="02010600030101010101" pitchFamily="2" charset="-122"/>
              </a:rPr>
              <a:t>人失踪。</a:t>
            </a:r>
            <a:r>
              <a:rPr lang="en-US" altLang="zh-CN" sz="2000">
                <a:solidFill>
                  <a:schemeClr val="tx2"/>
                </a:solidFill>
                <a:ea typeface="宋体" panose="02010600030101010101" pitchFamily="2" charset="-122"/>
              </a:rPr>
              <a:t>34</a:t>
            </a:r>
            <a:r>
              <a:rPr lang="zh-CN" altLang="en-US" sz="2000" dirty="0">
                <a:solidFill>
                  <a:schemeClr val="tx2"/>
                </a:solidFill>
                <a:ea typeface="宋体" panose="02010600030101010101" pitchFamily="2" charset="-122"/>
              </a:rPr>
              <a:t>人受伤，其中烧伤者中大多数终身残废；经济损失巨大。</a:t>
            </a:r>
            <a:endParaRPr lang="en-US" altLang="zh-CN" sz="2000">
              <a:solidFill>
                <a:schemeClr val="tx2"/>
              </a:solidFill>
              <a:ea typeface="宋体" panose="02010600030101010101" pitchFamily="2" charset="-122"/>
            </a:endParaRPr>
          </a:p>
          <a:p>
            <a:pPr algn="just"/>
            <a:r>
              <a:rPr lang="zh-CN" altLang="en-US" sz="2000" dirty="0">
                <a:solidFill>
                  <a:schemeClr val="tx2"/>
                </a:solidFill>
                <a:ea typeface="宋体" panose="02010600030101010101" pitchFamily="2" charset="-122"/>
              </a:rPr>
              <a:t>这是典型泄漏事故最终导致严重安全事故的案例</a:t>
            </a:r>
            <a:endParaRPr lang="zh-CN" altLang="zh-CN" sz="2000" dirty="0">
              <a:solidFill>
                <a:schemeClr val="tx2"/>
              </a:solidFill>
              <a:ea typeface="宋体" panose="02010600030101010101" pitchFamily="2" charset="-122"/>
            </a:endParaRPr>
          </a:p>
          <a:p>
            <a:pPr eaLnBrk="1" hangingPunct="1">
              <a:buClr>
                <a:schemeClr val="accent2"/>
              </a:buClr>
              <a:buNone/>
            </a:pPr>
            <a:endParaRPr lang="en-US" altLang="zh-CN" sz="2200">
              <a:ea typeface="宋体" panose="02010600030101010101" pitchFamily="2" charset="-122"/>
            </a:endParaRPr>
          </a:p>
        </p:txBody>
      </p:sp>
      <p:grpSp>
        <p:nvGrpSpPr>
          <p:cNvPr id="9219" name="Group 66"/>
          <p:cNvGrpSpPr/>
          <p:nvPr/>
        </p:nvGrpSpPr>
        <p:grpSpPr>
          <a:xfrm>
            <a:off x="1047750" y="1027113"/>
            <a:ext cx="5476875" cy="504825"/>
            <a:chOff x="720" y="1392"/>
            <a:chExt cx="4058" cy="480"/>
          </a:xfrm>
        </p:grpSpPr>
        <p:sp>
          <p:nvSpPr>
            <p:cNvPr id="6"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一、环境应急预案与安全应急预案等体系的关系</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9222" name="Group 68"/>
            <p:cNvGrpSpPr/>
            <p:nvPr/>
          </p:nvGrpSpPr>
          <p:grpSpPr>
            <a:xfrm>
              <a:off x="730" y="1407"/>
              <a:ext cx="4042" cy="444"/>
              <a:chOff x="744" y="1407"/>
              <a:chExt cx="3987" cy="444"/>
            </a:xfrm>
          </p:grpSpPr>
          <p:sp>
            <p:nvSpPr>
              <p:cNvPr id="8" name="AutoShape 69"/>
              <p:cNvSpPr>
                <a:spLocks noChangeArrowheads="1"/>
              </p:cNvSpPr>
              <p:nvPr/>
            </p:nvSpPr>
            <p:spPr bwMode="gray">
              <a:xfrm>
                <a:off x="748" y="1735"/>
                <a:ext cx="3987"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AutoShape 70"/>
              <p:cNvSpPr>
                <a:spLocks noChangeArrowheads="1"/>
              </p:cNvSpPr>
              <p:nvPr/>
            </p:nvSpPr>
            <p:spPr bwMode="gray">
              <a:xfrm>
                <a:off x="748" y="1407"/>
                <a:ext cx="3987"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9220"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9"/>
          <p:cNvSpPr>
            <a:spLocks noGrp="1"/>
          </p:cNvSpPr>
          <p:nvPr>
            <p:ph idx="1"/>
          </p:nvPr>
        </p:nvSpPr>
        <p:spPr>
          <a:xfrm>
            <a:off x="1270000" y="1771650"/>
            <a:ext cx="7178675" cy="4505325"/>
          </a:xfrm>
          <a:ln/>
        </p:spPr>
        <p:txBody>
          <a:bodyPr vert="horz" wrap="square" lIns="91440" tIns="45720" rIns="91440" bIns="45720" anchor="t" anchorCtr="0"/>
          <a:p>
            <a:pPr eaLnBrk="1" hangingPunct="1">
              <a:lnSpc>
                <a:spcPct val="90000"/>
              </a:lnSpc>
              <a:buClr>
                <a:schemeClr val="accent2"/>
              </a:buClr>
              <a:buNone/>
            </a:pPr>
            <a:r>
              <a:rPr lang="zh-CN" altLang="en-US" dirty="0">
                <a:solidFill>
                  <a:schemeClr val="tx2"/>
                </a:solidFill>
                <a:latin typeface="宋体" panose="02010600030101010101" pitchFamily="2" charset="-122"/>
                <a:ea typeface="宋体" panose="02010600030101010101" pitchFamily="2" charset="-122"/>
              </a:rPr>
              <a:t>     以上两个案例充分说明：污染事故和安全事故往往相互伴生。面对这种情况，</a:t>
            </a:r>
            <a:r>
              <a:rPr lang="zh-CN" altLang="zh-CN" dirty="0">
                <a:solidFill>
                  <a:schemeClr val="tx2"/>
                </a:solidFill>
                <a:latin typeface="宋体" panose="02010600030101010101" pitchFamily="2" charset="-122"/>
                <a:ea typeface="宋体" panose="02010600030101010101" pitchFamily="2" charset="-122"/>
              </a:rPr>
              <a:t>环境应急预案和安全应急预案</a:t>
            </a:r>
            <a:r>
              <a:rPr lang="zh-CN" altLang="en-US" dirty="0">
                <a:solidFill>
                  <a:schemeClr val="tx2"/>
                </a:solidFill>
                <a:latin typeface="宋体" panose="02010600030101010101" pitchFamily="2" charset="-122"/>
                <a:ea typeface="宋体" panose="02010600030101010101" pitchFamily="2" charset="-122"/>
              </a:rPr>
              <a:t>往往</a:t>
            </a:r>
            <a:r>
              <a:rPr lang="zh-CN" altLang="zh-CN" dirty="0">
                <a:solidFill>
                  <a:schemeClr val="tx2"/>
                </a:solidFill>
                <a:latin typeface="宋体" panose="02010600030101010101" pitchFamily="2" charset="-122"/>
                <a:ea typeface="宋体" panose="02010600030101010101" pitchFamily="2" charset="-122"/>
              </a:rPr>
              <a:t>同时启动，</a:t>
            </a:r>
            <a:r>
              <a:rPr lang="zh-CN" altLang="en-US" dirty="0">
                <a:solidFill>
                  <a:schemeClr val="tx2"/>
                </a:solidFill>
                <a:latin typeface="宋体" panose="02010600030101010101" pitchFamily="2" charset="-122"/>
                <a:ea typeface="宋体" panose="02010600030101010101" pitchFamily="2" charset="-122"/>
              </a:rPr>
              <a:t>通过</a:t>
            </a:r>
            <a:r>
              <a:rPr lang="zh-CN" altLang="zh-CN" dirty="0">
                <a:solidFill>
                  <a:schemeClr val="tx2"/>
                </a:solidFill>
                <a:latin typeface="宋体" panose="02010600030101010101" pitchFamily="2" charset="-122"/>
                <a:ea typeface="宋体" panose="02010600030101010101" pitchFamily="2" charset="-122"/>
              </a:rPr>
              <a:t>相互兼顾，综合权衡</a:t>
            </a:r>
            <a:r>
              <a:rPr lang="zh-CN" altLang="en-US" dirty="0">
                <a:solidFill>
                  <a:schemeClr val="tx2"/>
                </a:solidFill>
                <a:latin typeface="宋体" panose="02010600030101010101" pitchFamily="2" charset="-122"/>
                <a:ea typeface="宋体" panose="02010600030101010101" pitchFamily="2" charset="-122"/>
              </a:rPr>
              <a:t>，才能达成把事故危害降至最小的目的。</a:t>
            </a:r>
            <a:endParaRPr lang="en-US" altLang="zh-CN">
              <a:solidFill>
                <a:schemeClr val="tx2"/>
              </a:solidFill>
              <a:latin typeface="宋体" panose="02010600030101010101" pitchFamily="2" charset="-122"/>
              <a:ea typeface="宋体" panose="02010600030101010101" pitchFamily="2" charset="-122"/>
            </a:endParaRPr>
          </a:p>
          <a:p>
            <a:pPr eaLnBrk="1" hangingPunct="1">
              <a:lnSpc>
                <a:spcPct val="90000"/>
              </a:lnSpc>
              <a:buClr>
                <a:schemeClr val="accent2"/>
              </a:buClr>
              <a:buNone/>
            </a:pPr>
            <a:r>
              <a:rPr lang="en-US" altLang="zh-CN">
                <a:solidFill>
                  <a:schemeClr val="tx2"/>
                </a:solidFill>
                <a:latin typeface="宋体" panose="02010600030101010101" pitchFamily="2" charset="-122"/>
                <a:ea typeface="宋体" panose="02010600030101010101" pitchFamily="2" charset="-122"/>
              </a:rPr>
              <a:t>     </a:t>
            </a:r>
            <a:r>
              <a:rPr lang="zh-CN" altLang="en-US" dirty="0">
                <a:solidFill>
                  <a:schemeClr val="tx2"/>
                </a:solidFill>
                <a:latin typeface="宋体" panose="02010600030101010101" pitchFamily="2" charset="-122"/>
                <a:ea typeface="宋体" panose="02010600030101010101" pitchFamily="2" charset="-122"/>
              </a:rPr>
              <a:t>人为地把环境应急预案和安全应急预案体系割裂和分离是不宜取的做法。</a:t>
            </a:r>
            <a:endParaRPr lang="en-US" altLang="zh-CN">
              <a:solidFill>
                <a:schemeClr val="tx2"/>
              </a:solidFill>
              <a:latin typeface="宋体" panose="02010600030101010101" pitchFamily="2" charset="-122"/>
              <a:ea typeface="宋体" panose="02010600030101010101" pitchFamily="2" charset="-122"/>
            </a:endParaRPr>
          </a:p>
          <a:p>
            <a:pPr eaLnBrk="1" hangingPunct="1">
              <a:lnSpc>
                <a:spcPct val="90000"/>
              </a:lnSpc>
              <a:buClr>
                <a:schemeClr val="accent2"/>
              </a:buClr>
              <a:buNone/>
            </a:pPr>
            <a:endParaRPr lang="en-US" altLang="zh-CN" sz="3600" b="0">
              <a:solidFill>
                <a:schemeClr val="tx2"/>
              </a:solidFill>
              <a:ea typeface="黑体" panose="02010609060101010101" pitchFamily="49" charset="-122"/>
            </a:endParaRPr>
          </a:p>
        </p:txBody>
      </p:sp>
      <p:grpSp>
        <p:nvGrpSpPr>
          <p:cNvPr id="10243" name="Group 66"/>
          <p:cNvGrpSpPr/>
          <p:nvPr/>
        </p:nvGrpSpPr>
        <p:grpSpPr>
          <a:xfrm>
            <a:off x="1003300" y="1049338"/>
            <a:ext cx="5491163" cy="504825"/>
            <a:chOff x="703" y="1392"/>
            <a:chExt cx="4069" cy="480"/>
          </a:xfrm>
        </p:grpSpPr>
        <p:sp>
          <p:nvSpPr>
            <p:cNvPr id="6" name="AutoShape 67"/>
            <p:cNvSpPr>
              <a:spLocks noChangeArrowheads="1"/>
            </p:cNvSpPr>
            <p:nvPr/>
          </p:nvSpPr>
          <p:spPr bwMode="gray">
            <a:xfrm>
              <a:off x="703"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一、环境应急预案与安全应急预案的关系</a:t>
              </a: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0246" name="Group 68"/>
            <p:cNvGrpSpPr/>
            <p:nvPr/>
          </p:nvGrpSpPr>
          <p:grpSpPr>
            <a:xfrm>
              <a:off x="730" y="1407"/>
              <a:ext cx="4042" cy="444"/>
              <a:chOff x="744" y="1407"/>
              <a:chExt cx="3987" cy="444"/>
            </a:xfrm>
          </p:grpSpPr>
          <p:sp>
            <p:nvSpPr>
              <p:cNvPr id="8" name="AutoShape 69"/>
              <p:cNvSpPr>
                <a:spLocks noChangeArrowheads="1"/>
              </p:cNvSpPr>
              <p:nvPr/>
            </p:nvSpPr>
            <p:spPr bwMode="gray">
              <a:xfrm>
                <a:off x="744" y="1735"/>
                <a:ext cx="3987"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AutoShape 70"/>
              <p:cNvSpPr>
                <a:spLocks noChangeArrowheads="1"/>
              </p:cNvSpPr>
              <p:nvPr/>
            </p:nvSpPr>
            <p:spPr bwMode="gray">
              <a:xfrm>
                <a:off x="744" y="1407"/>
                <a:ext cx="3987"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0244" name="标题 9"/>
          <p:cNvSpPr>
            <a:spLocks noGrp="1"/>
          </p:cNvSpPr>
          <p:nvPr>
            <p:ph type="title"/>
          </p:nvPr>
        </p:nvSpPr>
        <p:spPr>
          <a:ln/>
        </p:spPr>
        <p:txBody>
          <a:bodyPr vert="horz" wrap="square" lIns="91440" tIns="45720" rIns="91440" bIns="45720" anchor="ctr" anchorCtr="0"/>
          <a:p>
            <a:r>
              <a:rPr lang="zh-CN" altLang="en-US" dirty="0">
                <a:ea typeface="黑体" panose="02010609060101010101" pitchFamily="49" charset="-122"/>
              </a:rPr>
              <a:t>环境应急预案</a:t>
            </a:r>
            <a:endParaRPr lang="zh-CN" altLang="en-US" dirty="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04">
  <a:themeElements>
    <a:clrScheme name="04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04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04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04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0</TotalTime>
  <Words>12971</Words>
  <Application>WPS 演示</Application>
  <PresentationFormat>在屏幕上显示</PresentationFormat>
  <Paragraphs>1210</Paragraphs>
  <Slides>58</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58</vt:i4>
      </vt:variant>
    </vt:vector>
  </HeadingPairs>
  <TitlesOfParts>
    <vt:vector size="67" baseType="lpstr">
      <vt:lpstr>Arial</vt:lpstr>
      <vt:lpstr>宋体</vt:lpstr>
      <vt:lpstr>Wingdings</vt:lpstr>
      <vt:lpstr>黑体</vt:lpstr>
      <vt:lpstr>微软雅黑</vt:lpstr>
      <vt:lpstr>Times New Roman</vt:lpstr>
      <vt:lpstr>Arial Unicode MS</vt:lpstr>
      <vt:lpstr>Times New Roman</vt:lpstr>
      <vt:lpstr>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Lenovo User</dc:creator>
  <cp:lastModifiedBy>Vivian</cp:lastModifiedBy>
  <cp:revision>96</cp:revision>
  <dcterms:created xsi:type="dcterms:W3CDTF">2012-09-10T08:19:55Z</dcterms:created>
  <dcterms:modified xsi:type="dcterms:W3CDTF">2023-12-04T02:30:17Z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C5D8A7620944489E9D957A3CC9B87519_12</vt:lpwstr>
  </property>
  <property fmtid="{D5CDD505-2E9C-101B-9397-08002B2CF9AE}" pid="3" name="KSOProductBuildVer">
    <vt:lpwstr>2052-12.1.0.15712</vt:lpwstr>
  </property>
</Properties>
</file>