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5"/>
  </p:notesMasterIdLst>
  <p:sldIdLst>
    <p:sldId id="256" r:id="rId4"/>
    <p:sldId id="554" r:id="rId6"/>
    <p:sldId id="259" r:id="rId7"/>
    <p:sldId id="309" r:id="rId8"/>
    <p:sldId id="26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 id="412" r:id="rId27"/>
    <p:sldId id="413" r:id="rId28"/>
    <p:sldId id="414" r:id="rId29"/>
    <p:sldId id="415" r:id="rId30"/>
    <p:sldId id="416" r:id="rId31"/>
    <p:sldId id="417" r:id="rId32"/>
    <p:sldId id="478" r:id="rId33"/>
    <p:sldId id="479" r:id="rId34"/>
    <p:sldId id="480" r:id="rId35"/>
    <p:sldId id="481" r:id="rId36"/>
    <p:sldId id="482" r:id="rId37"/>
    <p:sldId id="483" r:id="rId38"/>
    <p:sldId id="484" r:id="rId39"/>
    <p:sldId id="485" r:id="rId40"/>
    <p:sldId id="486" r:id="rId41"/>
    <p:sldId id="487" r:id="rId42"/>
    <p:sldId id="488" r:id="rId43"/>
    <p:sldId id="489" r:id="rId44"/>
    <p:sldId id="490" r:id="rId45"/>
    <p:sldId id="491" r:id="rId46"/>
    <p:sldId id="492" r:id="rId47"/>
    <p:sldId id="493" r:id="rId48"/>
    <p:sldId id="494" r:id="rId49"/>
    <p:sldId id="495" r:id="rId50"/>
    <p:sldId id="496" r:id="rId51"/>
    <p:sldId id="497" r:id="rId52"/>
    <p:sldId id="498" r:id="rId53"/>
    <p:sldId id="499" r:id="rId54"/>
    <p:sldId id="500" r:id="rId55"/>
    <p:sldId id="501" r:id="rId56"/>
    <p:sldId id="502" r:id="rId57"/>
    <p:sldId id="503" r:id="rId58"/>
    <p:sldId id="504" r:id="rId59"/>
    <p:sldId id="540" r:id="rId60"/>
    <p:sldId id="505" r:id="rId61"/>
    <p:sldId id="541" r:id="rId62"/>
    <p:sldId id="542" r:id="rId63"/>
    <p:sldId id="543" r:id="rId64"/>
    <p:sldId id="544" r:id="rId65"/>
    <p:sldId id="545" r:id="rId66"/>
    <p:sldId id="546" r:id="rId67"/>
    <p:sldId id="547" r:id="rId68"/>
    <p:sldId id="548" r:id="rId69"/>
    <p:sldId id="549" r:id="rId70"/>
    <p:sldId id="550" r:id="rId71"/>
    <p:sldId id="551" r:id="rId72"/>
    <p:sldId id="555" r:id="rId73"/>
    <p:sldId id="552" r:id="rId74"/>
  </p:sldIdLst>
  <p:sldSz cx="9144000" cy="5143500" type="screen16x9"/>
  <p:notesSz cx="6858000" cy="9144000"/>
  <p:custDataLst>
    <p:tags r:id="rId7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0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F1D"/>
    <a:srgbClr val="CF3D22"/>
    <a:srgbClr val="7E7E7E"/>
    <a:srgbClr val="3A2F80"/>
    <a:srgbClr val="F1E4C4"/>
    <a:srgbClr val="DCD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82" autoAdjust="0"/>
    <p:restoredTop sz="94660"/>
  </p:normalViewPr>
  <p:slideViewPr>
    <p:cSldViewPr snapToGrid="0" showGuides="1">
      <p:cViewPr varScale="1">
        <p:scale>
          <a:sx n="110" d="100"/>
          <a:sy n="110" d="100"/>
        </p:scale>
        <p:origin x="102" y="240"/>
      </p:cViewPr>
      <p:guideLst>
        <p:guide orient="horz" pos="1504"/>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8" Type="http://schemas.openxmlformats.org/officeDocument/2006/relationships/tags" Target="tags/tag72.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rawings/_rels/vmlDrawing3.vml.rels><?xml version="1.0" encoding="UTF-8" standalone="yes"?>
<Relationships xmlns="http://schemas.openxmlformats.org/package/2006/relationships"><Relationship Id="rId7" Type="http://schemas.openxmlformats.org/officeDocument/2006/relationships/image" Target="../media/image34.png"/><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5.png"/><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image" Target="../media/image37.png"/></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4.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FCE6380D-0AAC-47BD-ADAA-D6AABDAF9B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D946A6-00AF-45FB-A693-657268D8779C}" type="slidenum">
              <a:rPr lang="zh-CN" altLang="en-US" smtClean="0"/>
            </a:fld>
            <a:endParaRPr lang="zh-CN" altLang="en-US"/>
          </a:p>
        </p:txBody>
      </p:sp>
      <p:grpSp>
        <p:nvGrpSpPr>
          <p:cNvPr id="1075" name="组合 1074"/>
          <p:cNvGrpSpPr/>
          <p:nvPr userDrawn="1"/>
        </p:nvGrpSpPr>
        <p:grpSpPr>
          <a:xfrm>
            <a:off x="3744653" y="265241"/>
            <a:ext cx="1655964" cy="2276951"/>
            <a:chOff x="4733880" y="346017"/>
            <a:chExt cx="2741658" cy="3769780"/>
          </a:xfrm>
        </p:grpSpPr>
        <p:sp>
          <p:nvSpPr>
            <p:cNvPr id="9" name="Freeform 6"/>
            <p:cNvSpPr>
              <a:spLocks noEditPoints="1"/>
            </p:cNvSpPr>
            <p:nvPr/>
          </p:nvSpPr>
          <p:spPr bwMode="auto">
            <a:xfrm>
              <a:off x="4733880" y="2678934"/>
              <a:ext cx="2741658" cy="1436863"/>
            </a:xfrm>
            <a:custGeom>
              <a:avLst/>
              <a:gdLst>
                <a:gd name="T0" fmla="*/ 1359 w 1386"/>
                <a:gd name="T1" fmla="*/ 500 h 727"/>
                <a:gd name="T2" fmla="*/ 1386 w 1386"/>
                <a:gd name="T3" fmla="*/ 500 h 727"/>
                <a:gd name="T4" fmla="*/ 1386 w 1386"/>
                <a:gd name="T5" fmla="*/ 469 h 727"/>
                <a:gd name="T6" fmla="*/ 1115 w 1386"/>
                <a:gd name="T7" fmla="*/ 469 h 727"/>
                <a:gd name="T8" fmla="*/ 1116 w 1386"/>
                <a:gd name="T9" fmla="*/ 468 h 727"/>
                <a:gd name="T10" fmla="*/ 1165 w 1386"/>
                <a:gd name="T11" fmla="*/ 468 h 727"/>
                <a:gd name="T12" fmla="*/ 1237 w 1386"/>
                <a:gd name="T13" fmla="*/ 356 h 727"/>
                <a:gd name="T14" fmla="*/ 1155 w 1386"/>
                <a:gd name="T15" fmla="*/ 242 h 727"/>
                <a:gd name="T16" fmla="*/ 1111 w 1386"/>
                <a:gd name="T17" fmla="*/ 242 h 727"/>
                <a:gd name="T18" fmla="*/ 1075 w 1386"/>
                <a:gd name="T19" fmla="*/ 242 h 727"/>
                <a:gd name="T20" fmla="*/ 1184 w 1386"/>
                <a:gd name="T21" fmla="*/ 121 h 727"/>
                <a:gd name="T22" fmla="*/ 1062 w 1386"/>
                <a:gd name="T23" fmla="*/ 0 h 727"/>
                <a:gd name="T24" fmla="*/ 202 w 1386"/>
                <a:gd name="T25" fmla="*/ 0 h 727"/>
                <a:gd name="T26" fmla="*/ 202 w 1386"/>
                <a:gd name="T27" fmla="*/ 29 h 727"/>
                <a:gd name="T28" fmla="*/ 223 w 1386"/>
                <a:gd name="T29" fmla="*/ 29 h 727"/>
                <a:gd name="T30" fmla="*/ 265 w 1386"/>
                <a:gd name="T31" fmla="*/ 131 h 727"/>
                <a:gd name="T32" fmla="*/ 265 w 1386"/>
                <a:gd name="T33" fmla="*/ 133 h 727"/>
                <a:gd name="T34" fmla="*/ 230 w 1386"/>
                <a:gd name="T35" fmla="*/ 214 h 727"/>
                <a:gd name="T36" fmla="*/ 202 w 1386"/>
                <a:gd name="T37" fmla="*/ 214 h 727"/>
                <a:gd name="T38" fmla="*/ 202 w 1386"/>
                <a:gd name="T39" fmla="*/ 241 h 727"/>
                <a:gd name="T40" fmla="*/ 149 w 1386"/>
                <a:gd name="T41" fmla="*/ 241 h 727"/>
                <a:gd name="T42" fmla="*/ 149 w 1386"/>
                <a:gd name="T43" fmla="*/ 268 h 727"/>
                <a:gd name="T44" fmla="*/ 175 w 1386"/>
                <a:gd name="T45" fmla="*/ 268 h 727"/>
                <a:gd name="T46" fmla="*/ 209 w 1386"/>
                <a:gd name="T47" fmla="*/ 345 h 727"/>
                <a:gd name="T48" fmla="*/ 209 w 1386"/>
                <a:gd name="T49" fmla="*/ 347 h 727"/>
                <a:gd name="T50" fmla="*/ 169 w 1386"/>
                <a:gd name="T51" fmla="*/ 443 h 727"/>
                <a:gd name="T52" fmla="*/ 149 w 1386"/>
                <a:gd name="T53" fmla="*/ 443 h 727"/>
                <a:gd name="T54" fmla="*/ 149 w 1386"/>
                <a:gd name="T55" fmla="*/ 469 h 727"/>
                <a:gd name="T56" fmla="*/ 129 w 1386"/>
                <a:gd name="T57" fmla="*/ 469 h 727"/>
                <a:gd name="T58" fmla="*/ 0 w 1386"/>
                <a:gd name="T59" fmla="*/ 598 h 727"/>
                <a:gd name="T60" fmla="*/ 129 w 1386"/>
                <a:gd name="T61" fmla="*/ 727 h 727"/>
                <a:gd name="T62" fmla="*/ 1386 w 1386"/>
                <a:gd name="T63" fmla="*/ 727 h 727"/>
                <a:gd name="T64" fmla="*/ 1386 w 1386"/>
                <a:gd name="T65" fmla="*/ 697 h 727"/>
                <a:gd name="T66" fmla="*/ 1363 w 1386"/>
                <a:gd name="T67" fmla="*/ 697 h 727"/>
                <a:gd name="T68" fmla="*/ 1318 w 1386"/>
                <a:gd name="T69" fmla="*/ 606 h 727"/>
                <a:gd name="T70" fmla="*/ 1318 w 1386"/>
                <a:gd name="T71" fmla="*/ 604 h 727"/>
                <a:gd name="T72" fmla="*/ 1359 w 1386"/>
                <a:gd name="T73" fmla="*/ 500 h 727"/>
                <a:gd name="T74" fmla="*/ 559 w 1386"/>
                <a:gd name="T75" fmla="*/ 468 h 727"/>
                <a:gd name="T76" fmla="*/ 1064 w 1386"/>
                <a:gd name="T77" fmla="*/ 468 h 727"/>
                <a:gd name="T78" fmla="*/ 1061 w 1386"/>
                <a:gd name="T79" fmla="*/ 469 h 727"/>
                <a:gd name="T80" fmla="*/ 550 w 1386"/>
                <a:gd name="T81" fmla="*/ 469 h 727"/>
                <a:gd name="T82" fmla="*/ 559 w 1386"/>
                <a:gd name="T83" fmla="*/ 468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6" h="727">
                  <a:moveTo>
                    <a:pt x="1359" y="500"/>
                  </a:moveTo>
                  <a:cubicBezTo>
                    <a:pt x="1386" y="500"/>
                    <a:pt x="1386" y="500"/>
                    <a:pt x="1386" y="500"/>
                  </a:cubicBezTo>
                  <a:cubicBezTo>
                    <a:pt x="1386" y="469"/>
                    <a:pt x="1386" y="469"/>
                    <a:pt x="1386" y="469"/>
                  </a:cubicBezTo>
                  <a:cubicBezTo>
                    <a:pt x="1115" y="469"/>
                    <a:pt x="1115" y="469"/>
                    <a:pt x="1115" y="469"/>
                  </a:cubicBezTo>
                  <a:cubicBezTo>
                    <a:pt x="1115" y="469"/>
                    <a:pt x="1116" y="469"/>
                    <a:pt x="1116" y="468"/>
                  </a:cubicBezTo>
                  <a:cubicBezTo>
                    <a:pt x="1165" y="468"/>
                    <a:pt x="1165" y="468"/>
                    <a:pt x="1165" y="468"/>
                  </a:cubicBezTo>
                  <a:cubicBezTo>
                    <a:pt x="1165" y="468"/>
                    <a:pt x="1237" y="442"/>
                    <a:pt x="1237" y="356"/>
                  </a:cubicBezTo>
                  <a:cubicBezTo>
                    <a:pt x="1237" y="269"/>
                    <a:pt x="1155" y="242"/>
                    <a:pt x="1155" y="242"/>
                  </a:cubicBezTo>
                  <a:cubicBezTo>
                    <a:pt x="1111" y="242"/>
                    <a:pt x="1111" y="242"/>
                    <a:pt x="1111" y="242"/>
                  </a:cubicBezTo>
                  <a:cubicBezTo>
                    <a:pt x="1104" y="241"/>
                    <a:pt x="1078" y="244"/>
                    <a:pt x="1075" y="242"/>
                  </a:cubicBezTo>
                  <a:cubicBezTo>
                    <a:pt x="1146" y="235"/>
                    <a:pt x="1184" y="174"/>
                    <a:pt x="1184" y="121"/>
                  </a:cubicBezTo>
                  <a:cubicBezTo>
                    <a:pt x="1184" y="54"/>
                    <a:pt x="1129" y="0"/>
                    <a:pt x="1062" y="0"/>
                  </a:cubicBezTo>
                  <a:cubicBezTo>
                    <a:pt x="202" y="0"/>
                    <a:pt x="202" y="0"/>
                    <a:pt x="202" y="0"/>
                  </a:cubicBezTo>
                  <a:cubicBezTo>
                    <a:pt x="202" y="29"/>
                    <a:pt x="202" y="29"/>
                    <a:pt x="202" y="29"/>
                  </a:cubicBezTo>
                  <a:cubicBezTo>
                    <a:pt x="223" y="29"/>
                    <a:pt x="223" y="29"/>
                    <a:pt x="223" y="29"/>
                  </a:cubicBezTo>
                  <a:cubicBezTo>
                    <a:pt x="235" y="41"/>
                    <a:pt x="265" y="76"/>
                    <a:pt x="265" y="131"/>
                  </a:cubicBezTo>
                  <a:cubicBezTo>
                    <a:pt x="265" y="131"/>
                    <a:pt x="265" y="132"/>
                    <a:pt x="265" y="133"/>
                  </a:cubicBezTo>
                  <a:cubicBezTo>
                    <a:pt x="265" y="180"/>
                    <a:pt x="244" y="204"/>
                    <a:pt x="230" y="214"/>
                  </a:cubicBezTo>
                  <a:cubicBezTo>
                    <a:pt x="202" y="214"/>
                    <a:pt x="202" y="214"/>
                    <a:pt x="202" y="214"/>
                  </a:cubicBezTo>
                  <a:cubicBezTo>
                    <a:pt x="202" y="241"/>
                    <a:pt x="202" y="241"/>
                    <a:pt x="202" y="241"/>
                  </a:cubicBezTo>
                  <a:cubicBezTo>
                    <a:pt x="149" y="241"/>
                    <a:pt x="149" y="241"/>
                    <a:pt x="149" y="241"/>
                  </a:cubicBezTo>
                  <a:cubicBezTo>
                    <a:pt x="149" y="268"/>
                    <a:pt x="149" y="268"/>
                    <a:pt x="149" y="268"/>
                  </a:cubicBezTo>
                  <a:cubicBezTo>
                    <a:pt x="175" y="268"/>
                    <a:pt x="175" y="268"/>
                    <a:pt x="175" y="268"/>
                  </a:cubicBezTo>
                  <a:cubicBezTo>
                    <a:pt x="189" y="278"/>
                    <a:pt x="209" y="300"/>
                    <a:pt x="209" y="345"/>
                  </a:cubicBezTo>
                  <a:cubicBezTo>
                    <a:pt x="209" y="345"/>
                    <a:pt x="209" y="346"/>
                    <a:pt x="209" y="347"/>
                  </a:cubicBezTo>
                  <a:cubicBezTo>
                    <a:pt x="208" y="399"/>
                    <a:pt x="180" y="431"/>
                    <a:pt x="169" y="443"/>
                  </a:cubicBezTo>
                  <a:cubicBezTo>
                    <a:pt x="149" y="443"/>
                    <a:pt x="149" y="443"/>
                    <a:pt x="149" y="443"/>
                  </a:cubicBezTo>
                  <a:cubicBezTo>
                    <a:pt x="149" y="469"/>
                    <a:pt x="149" y="469"/>
                    <a:pt x="149" y="469"/>
                  </a:cubicBezTo>
                  <a:cubicBezTo>
                    <a:pt x="129" y="469"/>
                    <a:pt x="129" y="469"/>
                    <a:pt x="129" y="469"/>
                  </a:cubicBezTo>
                  <a:cubicBezTo>
                    <a:pt x="58" y="469"/>
                    <a:pt x="0" y="527"/>
                    <a:pt x="0" y="598"/>
                  </a:cubicBezTo>
                  <a:cubicBezTo>
                    <a:pt x="0" y="669"/>
                    <a:pt x="58" y="727"/>
                    <a:pt x="129" y="727"/>
                  </a:cubicBezTo>
                  <a:cubicBezTo>
                    <a:pt x="1386" y="727"/>
                    <a:pt x="1386" y="727"/>
                    <a:pt x="1386" y="727"/>
                  </a:cubicBezTo>
                  <a:cubicBezTo>
                    <a:pt x="1386" y="697"/>
                    <a:pt x="1386" y="697"/>
                    <a:pt x="1386" y="697"/>
                  </a:cubicBezTo>
                  <a:cubicBezTo>
                    <a:pt x="1363" y="697"/>
                    <a:pt x="1363" y="697"/>
                    <a:pt x="1363" y="697"/>
                  </a:cubicBezTo>
                  <a:cubicBezTo>
                    <a:pt x="1349" y="689"/>
                    <a:pt x="1318" y="664"/>
                    <a:pt x="1318" y="606"/>
                  </a:cubicBezTo>
                  <a:cubicBezTo>
                    <a:pt x="1318" y="605"/>
                    <a:pt x="1318" y="604"/>
                    <a:pt x="1318" y="604"/>
                  </a:cubicBezTo>
                  <a:cubicBezTo>
                    <a:pt x="1319" y="551"/>
                    <a:pt x="1345" y="515"/>
                    <a:pt x="1359" y="500"/>
                  </a:cubicBezTo>
                  <a:close/>
                  <a:moveTo>
                    <a:pt x="559" y="468"/>
                  </a:moveTo>
                  <a:cubicBezTo>
                    <a:pt x="1064" y="468"/>
                    <a:pt x="1064" y="468"/>
                    <a:pt x="1064" y="468"/>
                  </a:cubicBezTo>
                  <a:cubicBezTo>
                    <a:pt x="1063" y="469"/>
                    <a:pt x="1062" y="469"/>
                    <a:pt x="1061" y="469"/>
                  </a:cubicBezTo>
                  <a:cubicBezTo>
                    <a:pt x="550" y="469"/>
                    <a:pt x="550" y="469"/>
                    <a:pt x="550" y="469"/>
                  </a:cubicBezTo>
                  <a:cubicBezTo>
                    <a:pt x="553" y="469"/>
                    <a:pt x="556" y="469"/>
                    <a:pt x="559" y="4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 name="Freeform 7"/>
            <p:cNvSpPr/>
            <p:nvPr/>
          </p:nvSpPr>
          <p:spPr bwMode="auto">
            <a:xfrm>
              <a:off x="5604858" y="1172693"/>
              <a:ext cx="1036480" cy="1502061"/>
            </a:xfrm>
            <a:custGeom>
              <a:avLst/>
              <a:gdLst>
                <a:gd name="T0" fmla="*/ 187 w 524"/>
                <a:gd name="T1" fmla="*/ 104 h 760"/>
                <a:gd name="T2" fmla="*/ 187 w 524"/>
                <a:gd name="T3" fmla="*/ 159 h 760"/>
                <a:gd name="T4" fmla="*/ 187 w 524"/>
                <a:gd name="T5" fmla="*/ 159 h 760"/>
                <a:gd name="T6" fmla="*/ 187 w 524"/>
                <a:gd name="T7" fmla="*/ 330 h 760"/>
                <a:gd name="T8" fmla="*/ 0 w 524"/>
                <a:gd name="T9" fmla="*/ 581 h 760"/>
                <a:gd name="T10" fmla="*/ 70 w 524"/>
                <a:gd name="T11" fmla="*/ 760 h 760"/>
                <a:gd name="T12" fmla="*/ 262 w 524"/>
                <a:gd name="T13" fmla="*/ 760 h 760"/>
                <a:gd name="T14" fmla="*/ 454 w 524"/>
                <a:gd name="T15" fmla="*/ 760 h 760"/>
                <a:gd name="T16" fmla="*/ 524 w 524"/>
                <a:gd name="T17" fmla="*/ 581 h 760"/>
                <a:gd name="T18" fmla="*/ 337 w 524"/>
                <a:gd name="T19" fmla="*/ 330 h 760"/>
                <a:gd name="T20" fmla="*/ 337 w 524"/>
                <a:gd name="T21" fmla="*/ 158 h 760"/>
                <a:gd name="T22" fmla="*/ 337 w 524"/>
                <a:gd name="T23" fmla="*/ 104 h 760"/>
                <a:gd name="T24" fmla="*/ 361 w 524"/>
                <a:gd name="T25" fmla="*/ 0 h 760"/>
                <a:gd name="T26" fmla="*/ 294 w 524"/>
                <a:gd name="T27" fmla="*/ 0 h 760"/>
                <a:gd name="T28" fmla="*/ 294 w 524"/>
                <a:gd name="T29" fmla="*/ 0 h 760"/>
                <a:gd name="T30" fmla="*/ 156 w 524"/>
                <a:gd name="T31" fmla="*/ 0 h 760"/>
                <a:gd name="T32" fmla="*/ 187 w 524"/>
                <a:gd name="T33" fmla="*/ 104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760">
                  <a:moveTo>
                    <a:pt x="187" y="104"/>
                  </a:moveTo>
                  <a:cubicBezTo>
                    <a:pt x="187" y="159"/>
                    <a:pt x="187" y="159"/>
                    <a:pt x="187" y="159"/>
                  </a:cubicBezTo>
                  <a:cubicBezTo>
                    <a:pt x="187" y="159"/>
                    <a:pt x="187" y="159"/>
                    <a:pt x="187" y="159"/>
                  </a:cubicBezTo>
                  <a:cubicBezTo>
                    <a:pt x="187" y="330"/>
                    <a:pt x="187" y="330"/>
                    <a:pt x="187" y="330"/>
                  </a:cubicBezTo>
                  <a:cubicBezTo>
                    <a:pt x="76" y="363"/>
                    <a:pt x="0" y="464"/>
                    <a:pt x="0" y="581"/>
                  </a:cubicBezTo>
                  <a:cubicBezTo>
                    <a:pt x="0" y="650"/>
                    <a:pt x="27" y="713"/>
                    <a:pt x="70" y="760"/>
                  </a:cubicBezTo>
                  <a:cubicBezTo>
                    <a:pt x="262" y="760"/>
                    <a:pt x="262" y="760"/>
                    <a:pt x="262" y="760"/>
                  </a:cubicBezTo>
                  <a:cubicBezTo>
                    <a:pt x="454" y="760"/>
                    <a:pt x="454" y="760"/>
                    <a:pt x="454" y="760"/>
                  </a:cubicBezTo>
                  <a:cubicBezTo>
                    <a:pt x="497" y="713"/>
                    <a:pt x="524" y="650"/>
                    <a:pt x="524" y="581"/>
                  </a:cubicBezTo>
                  <a:cubicBezTo>
                    <a:pt x="524" y="464"/>
                    <a:pt x="448" y="363"/>
                    <a:pt x="337" y="330"/>
                  </a:cubicBezTo>
                  <a:cubicBezTo>
                    <a:pt x="337" y="158"/>
                    <a:pt x="337" y="158"/>
                    <a:pt x="337" y="158"/>
                  </a:cubicBezTo>
                  <a:cubicBezTo>
                    <a:pt x="337" y="104"/>
                    <a:pt x="337" y="104"/>
                    <a:pt x="337" y="104"/>
                  </a:cubicBezTo>
                  <a:cubicBezTo>
                    <a:pt x="335" y="62"/>
                    <a:pt x="339" y="31"/>
                    <a:pt x="361" y="0"/>
                  </a:cubicBezTo>
                  <a:cubicBezTo>
                    <a:pt x="294" y="0"/>
                    <a:pt x="294" y="0"/>
                    <a:pt x="294" y="0"/>
                  </a:cubicBezTo>
                  <a:cubicBezTo>
                    <a:pt x="294" y="0"/>
                    <a:pt x="294" y="0"/>
                    <a:pt x="294" y="0"/>
                  </a:cubicBezTo>
                  <a:cubicBezTo>
                    <a:pt x="156" y="0"/>
                    <a:pt x="156" y="0"/>
                    <a:pt x="156" y="0"/>
                  </a:cubicBezTo>
                  <a:cubicBezTo>
                    <a:pt x="192" y="35"/>
                    <a:pt x="186" y="62"/>
                    <a:pt x="187" y="1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 name="Oval 8"/>
            <p:cNvSpPr>
              <a:spLocks noChangeArrowheads="1"/>
            </p:cNvSpPr>
            <p:nvPr/>
          </p:nvSpPr>
          <p:spPr bwMode="auto">
            <a:xfrm>
              <a:off x="6298631" y="725503"/>
              <a:ext cx="328497" cy="3301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 name="Oval 9"/>
            <p:cNvSpPr>
              <a:spLocks noChangeArrowheads="1"/>
            </p:cNvSpPr>
            <p:nvPr/>
          </p:nvSpPr>
          <p:spPr bwMode="auto">
            <a:xfrm>
              <a:off x="5547183" y="883482"/>
              <a:ext cx="173861" cy="17386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 name="Oval 10"/>
            <p:cNvSpPr>
              <a:spLocks noChangeArrowheads="1"/>
            </p:cNvSpPr>
            <p:nvPr/>
          </p:nvSpPr>
          <p:spPr bwMode="auto">
            <a:xfrm>
              <a:off x="5935027" y="715472"/>
              <a:ext cx="169682" cy="16801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 name="Oval 11"/>
            <p:cNvSpPr>
              <a:spLocks noChangeArrowheads="1"/>
            </p:cNvSpPr>
            <p:nvPr/>
          </p:nvSpPr>
          <p:spPr bwMode="auto">
            <a:xfrm>
              <a:off x="6546049" y="376108"/>
              <a:ext cx="117022" cy="1161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 name="Oval 12"/>
            <p:cNvSpPr>
              <a:spLocks noChangeArrowheads="1"/>
            </p:cNvSpPr>
            <p:nvPr/>
          </p:nvSpPr>
          <p:spPr bwMode="auto">
            <a:xfrm>
              <a:off x="5584797" y="346017"/>
              <a:ext cx="292555" cy="29255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 name="Oval 13"/>
            <p:cNvSpPr>
              <a:spLocks noChangeArrowheads="1"/>
            </p:cNvSpPr>
            <p:nvPr/>
          </p:nvSpPr>
          <p:spPr bwMode="auto">
            <a:xfrm>
              <a:off x="6118919" y="351868"/>
              <a:ext cx="162159" cy="1621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0" name="Freeform 17"/>
            <p:cNvSpPr/>
            <p:nvPr/>
          </p:nvSpPr>
          <p:spPr bwMode="auto">
            <a:xfrm>
              <a:off x="5059034" y="3364348"/>
              <a:ext cx="942863" cy="199773"/>
            </a:xfrm>
            <a:custGeom>
              <a:avLst/>
              <a:gdLst>
                <a:gd name="T0" fmla="*/ 477 w 477"/>
                <a:gd name="T1" fmla="*/ 9 h 101"/>
                <a:gd name="T2" fmla="*/ 385 w 477"/>
                <a:gd name="T3" fmla="*/ 101 h 101"/>
                <a:gd name="T4" fmla="*/ 0 w 477"/>
                <a:gd name="T5" fmla="*/ 101 h 101"/>
                <a:gd name="T6" fmla="*/ 45 w 477"/>
                <a:gd name="T7" fmla="*/ 0 h 101"/>
                <a:gd name="T8" fmla="*/ 477 w 477"/>
                <a:gd name="T9" fmla="*/ 0 h 101"/>
                <a:gd name="T10" fmla="*/ 477 w 477"/>
                <a:gd name="T11" fmla="*/ 9 h 101"/>
              </a:gdLst>
              <a:ahLst/>
              <a:cxnLst>
                <a:cxn ang="0">
                  <a:pos x="T0" y="T1"/>
                </a:cxn>
                <a:cxn ang="0">
                  <a:pos x="T2" y="T3"/>
                </a:cxn>
                <a:cxn ang="0">
                  <a:pos x="T4" y="T5"/>
                </a:cxn>
                <a:cxn ang="0">
                  <a:pos x="T6" y="T7"/>
                </a:cxn>
                <a:cxn ang="0">
                  <a:pos x="T8" y="T9"/>
                </a:cxn>
                <a:cxn ang="0">
                  <a:pos x="T10" y="T11"/>
                </a:cxn>
              </a:cxnLst>
              <a:rect l="0" t="0" r="r" b="b"/>
              <a:pathLst>
                <a:path w="477" h="101">
                  <a:moveTo>
                    <a:pt x="477" y="9"/>
                  </a:moveTo>
                  <a:cubicBezTo>
                    <a:pt x="477" y="101"/>
                    <a:pt x="385" y="101"/>
                    <a:pt x="385" y="101"/>
                  </a:cubicBezTo>
                  <a:cubicBezTo>
                    <a:pt x="0" y="101"/>
                    <a:pt x="0" y="101"/>
                    <a:pt x="0" y="101"/>
                  </a:cubicBezTo>
                  <a:cubicBezTo>
                    <a:pt x="0" y="101"/>
                    <a:pt x="44" y="65"/>
                    <a:pt x="45" y="0"/>
                  </a:cubicBezTo>
                  <a:cubicBezTo>
                    <a:pt x="477" y="0"/>
                    <a:pt x="477" y="0"/>
                    <a:pt x="477" y="0"/>
                  </a:cubicBezTo>
                  <a:cubicBezTo>
                    <a:pt x="477" y="3"/>
                    <a:pt x="477" y="6"/>
                    <a:pt x="47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1" name="Freeform 18"/>
            <p:cNvSpPr/>
            <p:nvPr/>
          </p:nvSpPr>
          <p:spPr bwMode="auto">
            <a:xfrm>
              <a:off x="5059034" y="3192995"/>
              <a:ext cx="942863" cy="171354"/>
            </a:xfrm>
            <a:custGeom>
              <a:avLst/>
              <a:gdLst>
                <a:gd name="T0" fmla="*/ 45 w 477"/>
                <a:gd name="T1" fmla="*/ 87 h 87"/>
                <a:gd name="T2" fmla="*/ 45 w 477"/>
                <a:gd name="T3" fmla="*/ 85 h 87"/>
                <a:gd name="T4" fmla="*/ 0 w 477"/>
                <a:gd name="T5" fmla="*/ 1 h 87"/>
                <a:gd name="T6" fmla="*/ 418 w 477"/>
                <a:gd name="T7" fmla="*/ 0 h 87"/>
                <a:gd name="T8" fmla="*/ 477 w 477"/>
                <a:gd name="T9" fmla="*/ 87 h 87"/>
                <a:gd name="T10" fmla="*/ 45 w 477"/>
                <a:gd name="T11" fmla="*/ 87 h 87"/>
              </a:gdLst>
              <a:ahLst/>
              <a:cxnLst>
                <a:cxn ang="0">
                  <a:pos x="T0" y="T1"/>
                </a:cxn>
                <a:cxn ang="0">
                  <a:pos x="T2" y="T3"/>
                </a:cxn>
                <a:cxn ang="0">
                  <a:pos x="T4" y="T5"/>
                </a:cxn>
                <a:cxn ang="0">
                  <a:pos x="T6" y="T7"/>
                </a:cxn>
                <a:cxn ang="0">
                  <a:pos x="T8" y="T9"/>
                </a:cxn>
                <a:cxn ang="0">
                  <a:pos x="T10" y="T11"/>
                </a:cxn>
              </a:cxnLst>
              <a:rect l="0" t="0" r="r" b="b"/>
              <a:pathLst>
                <a:path w="477" h="87">
                  <a:moveTo>
                    <a:pt x="45" y="87"/>
                  </a:moveTo>
                  <a:cubicBezTo>
                    <a:pt x="45" y="86"/>
                    <a:pt x="45" y="85"/>
                    <a:pt x="45" y="85"/>
                  </a:cubicBezTo>
                  <a:cubicBezTo>
                    <a:pt x="45" y="18"/>
                    <a:pt x="0" y="1"/>
                    <a:pt x="0" y="1"/>
                  </a:cubicBezTo>
                  <a:cubicBezTo>
                    <a:pt x="418" y="0"/>
                    <a:pt x="418" y="0"/>
                    <a:pt x="418" y="0"/>
                  </a:cubicBezTo>
                  <a:cubicBezTo>
                    <a:pt x="418" y="0"/>
                    <a:pt x="473" y="3"/>
                    <a:pt x="477" y="87"/>
                  </a:cubicBezTo>
                  <a:lnTo>
                    <a:pt x="45" y="87"/>
                  </a:lnTo>
                  <a:close/>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 name="Freeform 19"/>
            <p:cNvSpPr/>
            <p:nvPr/>
          </p:nvSpPr>
          <p:spPr bwMode="auto">
            <a:xfrm>
              <a:off x="5820513" y="3157052"/>
              <a:ext cx="1360799" cy="447191"/>
            </a:xfrm>
            <a:custGeom>
              <a:avLst/>
              <a:gdLst>
                <a:gd name="T0" fmla="*/ 616 w 688"/>
                <a:gd name="T1" fmla="*/ 226 h 226"/>
                <a:gd name="T2" fmla="*/ 688 w 688"/>
                <a:gd name="T3" fmla="*/ 114 h 226"/>
                <a:gd name="T4" fmla="*/ 606 w 688"/>
                <a:gd name="T5" fmla="*/ 0 h 226"/>
                <a:gd name="T6" fmla="*/ 0 w 688"/>
                <a:gd name="T7" fmla="*/ 0 h 226"/>
                <a:gd name="T8" fmla="*/ 82 w 688"/>
                <a:gd name="T9" fmla="*/ 114 h 226"/>
                <a:gd name="T10" fmla="*/ 6 w 688"/>
                <a:gd name="T11" fmla="*/ 226 h 226"/>
                <a:gd name="T12" fmla="*/ 616 w 688"/>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688" h="226">
                  <a:moveTo>
                    <a:pt x="616" y="226"/>
                  </a:moveTo>
                  <a:cubicBezTo>
                    <a:pt x="616" y="226"/>
                    <a:pt x="688" y="200"/>
                    <a:pt x="688" y="114"/>
                  </a:cubicBezTo>
                  <a:cubicBezTo>
                    <a:pt x="688" y="27"/>
                    <a:pt x="606" y="0"/>
                    <a:pt x="606" y="0"/>
                  </a:cubicBezTo>
                  <a:cubicBezTo>
                    <a:pt x="0" y="0"/>
                    <a:pt x="0" y="0"/>
                    <a:pt x="0" y="0"/>
                  </a:cubicBezTo>
                  <a:cubicBezTo>
                    <a:pt x="0" y="0"/>
                    <a:pt x="82" y="27"/>
                    <a:pt x="82" y="114"/>
                  </a:cubicBezTo>
                  <a:cubicBezTo>
                    <a:pt x="82" y="200"/>
                    <a:pt x="6" y="226"/>
                    <a:pt x="6" y="226"/>
                  </a:cubicBezTo>
                  <a:lnTo>
                    <a:pt x="616" y="226"/>
                  </a:lnTo>
                  <a:close/>
                </a:path>
              </a:pathLst>
            </a:custGeom>
            <a:solidFill>
              <a:srgbClr val="F0AF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 name="Freeform 20"/>
            <p:cNvSpPr/>
            <p:nvPr/>
          </p:nvSpPr>
          <p:spPr bwMode="auto">
            <a:xfrm>
              <a:off x="5028943" y="3155381"/>
              <a:ext cx="998866" cy="452207"/>
            </a:xfrm>
            <a:custGeom>
              <a:avLst/>
              <a:gdLst>
                <a:gd name="T0" fmla="*/ 391 w 505"/>
                <a:gd name="T1" fmla="*/ 229 h 229"/>
                <a:gd name="T2" fmla="*/ 0 w 505"/>
                <a:gd name="T3" fmla="*/ 229 h 229"/>
                <a:gd name="T4" fmla="*/ 0 w 505"/>
                <a:gd name="T5" fmla="*/ 202 h 229"/>
                <a:gd name="T6" fmla="*/ 391 w 505"/>
                <a:gd name="T7" fmla="*/ 202 h 229"/>
                <a:gd name="T8" fmla="*/ 478 w 505"/>
                <a:gd name="T9" fmla="*/ 115 h 229"/>
                <a:gd name="T10" fmla="*/ 391 w 505"/>
                <a:gd name="T11" fmla="*/ 27 h 229"/>
                <a:gd name="T12" fmla="*/ 0 w 505"/>
                <a:gd name="T13" fmla="*/ 27 h 229"/>
                <a:gd name="T14" fmla="*/ 0 w 505"/>
                <a:gd name="T15" fmla="*/ 0 h 229"/>
                <a:gd name="T16" fmla="*/ 391 w 505"/>
                <a:gd name="T17" fmla="*/ 0 h 229"/>
                <a:gd name="T18" fmla="*/ 505 w 505"/>
                <a:gd name="T19" fmla="*/ 115 h 229"/>
                <a:gd name="T20" fmla="*/ 391 w 505"/>
                <a:gd name="T21"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229">
                  <a:moveTo>
                    <a:pt x="391" y="229"/>
                  </a:moveTo>
                  <a:cubicBezTo>
                    <a:pt x="0" y="229"/>
                    <a:pt x="0" y="229"/>
                    <a:pt x="0" y="229"/>
                  </a:cubicBezTo>
                  <a:cubicBezTo>
                    <a:pt x="0" y="202"/>
                    <a:pt x="0" y="202"/>
                    <a:pt x="0" y="202"/>
                  </a:cubicBezTo>
                  <a:cubicBezTo>
                    <a:pt x="391" y="202"/>
                    <a:pt x="391" y="202"/>
                    <a:pt x="391" y="202"/>
                  </a:cubicBezTo>
                  <a:cubicBezTo>
                    <a:pt x="439" y="202"/>
                    <a:pt x="478" y="163"/>
                    <a:pt x="478" y="115"/>
                  </a:cubicBezTo>
                  <a:cubicBezTo>
                    <a:pt x="478" y="66"/>
                    <a:pt x="439" y="27"/>
                    <a:pt x="391" y="27"/>
                  </a:cubicBezTo>
                  <a:cubicBezTo>
                    <a:pt x="0" y="27"/>
                    <a:pt x="0" y="27"/>
                    <a:pt x="0" y="27"/>
                  </a:cubicBezTo>
                  <a:cubicBezTo>
                    <a:pt x="0" y="0"/>
                    <a:pt x="0" y="0"/>
                    <a:pt x="0" y="0"/>
                  </a:cubicBezTo>
                  <a:cubicBezTo>
                    <a:pt x="391" y="0"/>
                    <a:pt x="391" y="0"/>
                    <a:pt x="391" y="0"/>
                  </a:cubicBezTo>
                  <a:cubicBezTo>
                    <a:pt x="454" y="0"/>
                    <a:pt x="505" y="52"/>
                    <a:pt x="505" y="115"/>
                  </a:cubicBezTo>
                  <a:cubicBezTo>
                    <a:pt x="505" y="177"/>
                    <a:pt x="454" y="229"/>
                    <a:pt x="391" y="229"/>
                  </a:cubicBezTo>
                  <a:close/>
                </a:path>
              </a:pathLst>
            </a:custGeom>
            <a:solidFill>
              <a:srgbClr val="D99F1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 name="Freeform 21"/>
            <p:cNvSpPr/>
            <p:nvPr/>
          </p:nvSpPr>
          <p:spPr bwMode="auto">
            <a:xfrm>
              <a:off x="6787616" y="3149529"/>
              <a:ext cx="243238" cy="531614"/>
            </a:xfrm>
            <a:custGeom>
              <a:avLst/>
              <a:gdLst>
                <a:gd name="T0" fmla="*/ 73 w 123"/>
                <a:gd name="T1" fmla="*/ 4 h 269"/>
                <a:gd name="T2" fmla="*/ 30 w 123"/>
                <a:gd name="T3" fmla="*/ 0 h 269"/>
                <a:gd name="T4" fmla="*/ 85 w 123"/>
                <a:gd name="T5" fmla="*/ 126 h 269"/>
                <a:gd name="T6" fmla="*/ 11 w 123"/>
                <a:gd name="T7" fmla="*/ 234 h 269"/>
                <a:gd name="T8" fmla="*/ 0 w 123"/>
                <a:gd name="T9" fmla="*/ 269 h 269"/>
                <a:gd name="T10" fmla="*/ 123 w 123"/>
                <a:gd name="T11" fmla="*/ 126 h 269"/>
                <a:gd name="T12" fmla="*/ 73 w 123"/>
                <a:gd name="T13" fmla="*/ 4 h 269"/>
              </a:gdLst>
              <a:ahLst/>
              <a:cxnLst>
                <a:cxn ang="0">
                  <a:pos x="T0" y="T1"/>
                </a:cxn>
                <a:cxn ang="0">
                  <a:pos x="T2" y="T3"/>
                </a:cxn>
                <a:cxn ang="0">
                  <a:pos x="T4" y="T5"/>
                </a:cxn>
                <a:cxn ang="0">
                  <a:pos x="T6" y="T7"/>
                </a:cxn>
                <a:cxn ang="0">
                  <a:pos x="T8" y="T9"/>
                </a:cxn>
                <a:cxn ang="0">
                  <a:pos x="T10" y="T11"/>
                </a:cxn>
                <a:cxn ang="0">
                  <a:pos x="T12" y="T13"/>
                </a:cxn>
              </a:cxnLst>
              <a:rect l="0" t="0" r="r" b="b"/>
              <a:pathLst>
                <a:path w="123" h="269">
                  <a:moveTo>
                    <a:pt x="73" y="4"/>
                  </a:moveTo>
                  <a:cubicBezTo>
                    <a:pt x="30" y="0"/>
                    <a:pt x="30" y="0"/>
                    <a:pt x="30" y="0"/>
                  </a:cubicBezTo>
                  <a:cubicBezTo>
                    <a:pt x="30" y="0"/>
                    <a:pt x="85" y="25"/>
                    <a:pt x="85" y="126"/>
                  </a:cubicBezTo>
                  <a:cubicBezTo>
                    <a:pt x="85" y="226"/>
                    <a:pt x="11" y="234"/>
                    <a:pt x="11" y="234"/>
                  </a:cubicBezTo>
                  <a:cubicBezTo>
                    <a:pt x="0" y="269"/>
                    <a:pt x="0" y="269"/>
                    <a:pt x="0" y="269"/>
                  </a:cubicBezTo>
                  <a:cubicBezTo>
                    <a:pt x="0" y="269"/>
                    <a:pt x="123" y="247"/>
                    <a:pt x="123" y="126"/>
                  </a:cubicBezTo>
                  <a:cubicBezTo>
                    <a:pt x="123" y="4"/>
                    <a:pt x="73" y="4"/>
                    <a:pt x="73" y="4"/>
                  </a:cubicBezTo>
                  <a:close/>
                </a:path>
              </a:pathLst>
            </a:custGeom>
            <a:solidFill>
              <a:srgbClr val="3A2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 name="Freeform 22"/>
            <p:cNvSpPr/>
            <p:nvPr/>
          </p:nvSpPr>
          <p:spPr bwMode="auto">
            <a:xfrm>
              <a:off x="5163518" y="2725743"/>
              <a:ext cx="1883218" cy="212311"/>
            </a:xfrm>
            <a:custGeom>
              <a:avLst/>
              <a:gdLst>
                <a:gd name="T0" fmla="*/ 952 w 952"/>
                <a:gd name="T1" fmla="*/ 97 h 107"/>
                <a:gd name="T2" fmla="*/ 854 w 952"/>
                <a:gd name="T3" fmla="*/ 0 h 107"/>
                <a:gd name="T4" fmla="*/ 0 w 952"/>
                <a:gd name="T5" fmla="*/ 0 h 107"/>
                <a:gd name="T6" fmla="*/ 48 w 952"/>
                <a:gd name="T7" fmla="*/ 107 h 107"/>
                <a:gd name="T8" fmla="*/ 952 w 952"/>
                <a:gd name="T9" fmla="*/ 107 h 107"/>
                <a:gd name="T10" fmla="*/ 952 w 952"/>
                <a:gd name="T11" fmla="*/ 97 h 107"/>
              </a:gdLst>
              <a:ahLst/>
              <a:cxnLst>
                <a:cxn ang="0">
                  <a:pos x="T0" y="T1"/>
                </a:cxn>
                <a:cxn ang="0">
                  <a:pos x="T2" y="T3"/>
                </a:cxn>
                <a:cxn ang="0">
                  <a:pos x="T4" y="T5"/>
                </a:cxn>
                <a:cxn ang="0">
                  <a:pos x="T6" y="T7"/>
                </a:cxn>
                <a:cxn ang="0">
                  <a:pos x="T8" y="T9"/>
                </a:cxn>
                <a:cxn ang="0">
                  <a:pos x="T10" y="T11"/>
                </a:cxn>
              </a:cxnLst>
              <a:rect l="0" t="0" r="r" b="b"/>
              <a:pathLst>
                <a:path w="952" h="107">
                  <a:moveTo>
                    <a:pt x="952" y="97"/>
                  </a:moveTo>
                  <a:cubicBezTo>
                    <a:pt x="952" y="0"/>
                    <a:pt x="854" y="0"/>
                    <a:pt x="854" y="0"/>
                  </a:cubicBezTo>
                  <a:cubicBezTo>
                    <a:pt x="0" y="0"/>
                    <a:pt x="0" y="0"/>
                    <a:pt x="0" y="0"/>
                  </a:cubicBezTo>
                  <a:cubicBezTo>
                    <a:pt x="0" y="0"/>
                    <a:pt x="47" y="37"/>
                    <a:pt x="48" y="107"/>
                  </a:cubicBezTo>
                  <a:cubicBezTo>
                    <a:pt x="952" y="107"/>
                    <a:pt x="952" y="107"/>
                    <a:pt x="952" y="107"/>
                  </a:cubicBezTo>
                  <a:cubicBezTo>
                    <a:pt x="952" y="104"/>
                    <a:pt x="952" y="101"/>
                    <a:pt x="952" y="97"/>
                  </a:cubicBezTo>
                  <a:close/>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 name="Freeform 23"/>
            <p:cNvSpPr/>
            <p:nvPr/>
          </p:nvSpPr>
          <p:spPr bwMode="auto">
            <a:xfrm>
              <a:off x="5163518" y="2938054"/>
              <a:ext cx="1883218" cy="181384"/>
            </a:xfrm>
            <a:custGeom>
              <a:avLst/>
              <a:gdLst>
                <a:gd name="T0" fmla="*/ 48 w 952"/>
                <a:gd name="T1" fmla="*/ 0 h 92"/>
                <a:gd name="T2" fmla="*/ 48 w 952"/>
                <a:gd name="T3" fmla="*/ 2 h 92"/>
                <a:gd name="T4" fmla="*/ 0 w 952"/>
                <a:gd name="T5" fmla="*/ 90 h 92"/>
                <a:gd name="T6" fmla="*/ 890 w 952"/>
                <a:gd name="T7" fmla="*/ 92 h 92"/>
                <a:gd name="T8" fmla="*/ 952 w 952"/>
                <a:gd name="T9" fmla="*/ 0 h 92"/>
                <a:gd name="T10" fmla="*/ 48 w 952"/>
                <a:gd name="T11" fmla="*/ 0 h 92"/>
              </a:gdLst>
              <a:ahLst/>
              <a:cxnLst>
                <a:cxn ang="0">
                  <a:pos x="T0" y="T1"/>
                </a:cxn>
                <a:cxn ang="0">
                  <a:pos x="T2" y="T3"/>
                </a:cxn>
                <a:cxn ang="0">
                  <a:pos x="T4" y="T5"/>
                </a:cxn>
                <a:cxn ang="0">
                  <a:pos x="T6" y="T7"/>
                </a:cxn>
                <a:cxn ang="0">
                  <a:pos x="T8" y="T9"/>
                </a:cxn>
                <a:cxn ang="0">
                  <a:pos x="T10" y="T11"/>
                </a:cxn>
              </a:cxnLst>
              <a:rect l="0" t="0" r="r" b="b"/>
              <a:pathLst>
                <a:path w="952" h="92">
                  <a:moveTo>
                    <a:pt x="48" y="0"/>
                  </a:moveTo>
                  <a:cubicBezTo>
                    <a:pt x="48" y="0"/>
                    <a:pt x="48" y="1"/>
                    <a:pt x="48" y="2"/>
                  </a:cubicBezTo>
                  <a:cubicBezTo>
                    <a:pt x="48" y="73"/>
                    <a:pt x="0" y="90"/>
                    <a:pt x="0" y="90"/>
                  </a:cubicBezTo>
                  <a:cubicBezTo>
                    <a:pt x="890" y="92"/>
                    <a:pt x="890" y="92"/>
                    <a:pt x="890" y="92"/>
                  </a:cubicBezTo>
                  <a:cubicBezTo>
                    <a:pt x="890" y="92"/>
                    <a:pt x="948" y="88"/>
                    <a:pt x="952" y="0"/>
                  </a:cubicBez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 name="Freeform 24"/>
            <p:cNvSpPr/>
            <p:nvPr/>
          </p:nvSpPr>
          <p:spPr bwMode="auto">
            <a:xfrm>
              <a:off x="5133427" y="2678934"/>
              <a:ext cx="1942565" cy="479790"/>
            </a:xfrm>
            <a:custGeom>
              <a:avLst/>
              <a:gdLst>
                <a:gd name="T0" fmla="*/ 860 w 982"/>
                <a:gd name="T1" fmla="*/ 243 h 243"/>
                <a:gd name="T2" fmla="*/ 0 w 982"/>
                <a:gd name="T3" fmla="*/ 243 h 243"/>
                <a:gd name="T4" fmla="*/ 0 w 982"/>
                <a:gd name="T5" fmla="*/ 214 h 243"/>
                <a:gd name="T6" fmla="*/ 860 w 982"/>
                <a:gd name="T7" fmla="*/ 214 h 243"/>
                <a:gd name="T8" fmla="*/ 953 w 982"/>
                <a:gd name="T9" fmla="*/ 121 h 243"/>
                <a:gd name="T10" fmla="*/ 860 w 982"/>
                <a:gd name="T11" fmla="*/ 29 h 243"/>
                <a:gd name="T12" fmla="*/ 0 w 982"/>
                <a:gd name="T13" fmla="*/ 29 h 243"/>
                <a:gd name="T14" fmla="*/ 0 w 982"/>
                <a:gd name="T15" fmla="*/ 0 h 243"/>
                <a:gd name="T16" fmla="*/ 860 w 982"/>
                <a:gd name="T17" fmla="*/ 0 h 243"/>
                <a:gd name="T18" fmla="*/ 982 w 982"/>
                <a:gd name="T19" fmla="*/ 121 h 243"/>
                <a:gd name="T20" fmla="*/ 860 w 982"/>
                <a:gd name="T2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2" h="243">
                  <a:moveTo>
                    <a:pt x="860" y="243"/>
                  </a:moveTo>
                  <a:cubicBezTo>
                    <a:pt x="0" y="243"/>
                    <a:pt x="0" y="243"/>
                    <a:pt x="0" y="243"/>
                  </a:cubicBezTo>
                  <a:cubicBezTo>
                    <a:pt x="0" y="214"/>
                    <a:pt x="0" y="214"/>
                    <a:pt x="0" y="214"/>
                  </a:cubicBezTo>
                  <a:cubicBezTo>
                    <a:pt x="860" y="214"/>
                    <a:pt x="860" y="214"/>
                    <a:pt x="860" y="214"/>
                  </a:cubicBezTo>
                  <a:cubicBezTo>
                    <a:pt x="912" y="214"/>
                    <a:pt x="953" y="173"/>
                    <a:pt x="953" y="121"/>
                  </a:cubicBezTo>
                  <a:cubicBezTo>
                    <a:pt x="953" y="70"/>
                    <a:pt x="912" y="29"/>
                    <a:pt x="860" y="29"/>
                  </a:cubicBezTo>
                  <a:cubicBezTo>
                    <a:pt x="0" y="29"/>
                    <a:pt x="0" y="29"/>
                    <a:pt x="0" y="29"/>
                  </a:cubicBezTo>
                  <a:cubicBezTo>
                    <a:pt x="0" y="0"/>
                    <a:pt x="0" y="0"/>
                    <a:pt x="0" y="0"/>
                  </a:cubicBezTo>
                  <a:cubicBezTo>
                    <a:pt x="860" y="0"/>
                    <a:pt x="860" y="0"/>
                    <a:pt x="860" y="0"/>
                  </a:cubicBezTo>
                  <a:cubicBezTo>
                    <a:pt x="927" y="0"/>
                    <a:pt x="982" y="54"/>
                    <a:pt x="982" y="121"/>
                  </a:cubicBezTo>
                  <a:cubicBezTo>
                    <a:pt x="982" y="188"/>
                    <a:pt x="927" y="243"/>
                    <a:pt x="860" y="243"/>
                  </a:cubicBezTo>
                  <a:close/>
                </a:path>
              </a:pathLst>
            </a:custGeom>
            <a:solidFill>
              <a:srgbClr val="90193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 name="Freeform 25"/>
            <p:cNvSpPr/>
            <p:nvPr/>
          </p:nvSpPr>
          <p:spPr bwMode="auto">
            <a:xfrm>
              <a:off x="5970970" y="2938054"/>
              <a:ext cx="185563" cy="355246"/>
            </a:xfrm>
            <a:custGeom>
              <a:avLst/>
              <a:gdLst>
                <a:gd name="T0" fmla="*/ 0 w 222"/>
                <a:gd name="T1" fmla="*/ 0 h 425"/>
                <a:gd name="T2" fmla="*/ 0 w 222"/>
                <a:gd name="T3" fmla="*/ 425 h 425"/>
                <a:gd name="T4" fmla="*/ 222 w 222"/>
                <a:gd name="T5" fmla="*/ 309 h 425"/>
                <a:gd name="T6" fmla="*/ 222 w 222"/>
                <a:gd name="T7" fmla="*/ 0 h 425"/>
                <a:gd name="T8" fmla="*/ 0 w 222"/>
                <a:gd name="T9" fmla="*/ 0 h 425"/>
              </a:gdLst>
              <a:ahLst/>
              <a:cxnLst>
                <a:cxn ang="0">
                  <a:pos x="T0" y="T1"/>
                </a:cxn>
                <a:cxn ang="0">
                  <a:pos x="T2" y="T3"/>
                </a:cxn>
                <a:cxn ang="0">
                  <a:pos x="T4" y="T5"/>
                </a:cxn>
                <a:cxn ang="0">
                  <a:pos x="T6" y="T7"/>
                </a:cxn>
                <a:cxn ang="0">
                  <a:pos x="T8" y="T9"/>
                </a:cxn>
              </a:cxnLst>
              <a:rect l="0" t="0" r="r" b="b"/>
              <a:pathLst>
                <a:path w="222" h="425">
                  <a:moveTo>
                    <a:pt x="0" y="0"/>
                  </a:moveTo>
                  <a:lnTo>
                    <a:pt x="0" y="425"/>
                  </a:lnTo>
                  <a:lnTo>
                    <a:pt x="222" y="309"/>
                  </a:lnTo>
                  <a:lnTo>
                    <a:pt x="222" y="0"/>
                  </a:lnTo>
                  <a:lnTo>
                    <a:pt x="0" y="0"/>
                  </a:lnTo>
                  <a:close/>
                </a:path>
              </a:pathLst>
            </a:custGeom>
            <a:solidFill>
              <a:srgbClr val="E4432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 name="Freeform 26"/>
            <p:cNvSpPr/>
            <p:nvPr/>
          </p:nvSpPr>
          <p:spPr bwMode="auto">
            <a:xfrm>
              <a:off x="6156533" y="2938054"/>
              <a:ext cx="183892" cy="355246"/>
            </a:xfrm>
            <a:custGeom>
              <a:avLst/>
              <a:gdLst>
                <a:gd name="T0" fmla="*/ 220 w 220"/>
                <a:gd name="T1" fmla="*/ 0 h 425"/>
                <a:gd name="T2" fmla="*/ 220 w 220"/>
                <a:gd name="T3" fmla="*/ 425 h 425"/>
                <a:gd name="T4" fmla="*/ 0 w 220"/>
                <a:gd name="T5" fmla="*/ 309 h 425"/>
                <a:gd name="T6" fmla="*/ 0 w 220"/>
                <a:gd name="T7" fmla="*/ 0 h 425"/>
                <a:gd name="T8" fmla="*/ 220 w 220"/>
                <a:gd name="T9" fmla="*/ 0 h 425"/>
              </a:gdLst>
              <a:ahLst/>
              <a:cxnLst>
                <a:cxn ang="0">
                  <a:pos x="T0" y="T1"/>
                </a:cxn>
                <a:cxn ang="0">
                  <a:pos x="T2" y="T3"/>
                </a:cxn>
                <a:cxn ang="0">
                  <a:pos x="T4" y="T5"/>
                </a:cxn>
                <a:cxn ang="0">
                  <a:pos x="T6" y="T7"/>
                </a:cxn>
                <a:cxn ang="0">
                  <a:pos x="T8" y="T9"/>
                </a:cxn>
              </a:cxnLst>
              <a:rect l="0" t="0" r="r" b="b"/>
              <a:pathLst>
                <a:path w="220" h="425">
                  <a:moveTo>
                    <a:pt x="220" y="0"/>
                  </a:moveTo>
                  <a:lnTo>
                    <a:pt x="220" y="425"/>
                  </a:lnTo>
                  <a:lnTo>
                    <a:pt x="0" y="309"/>
                  </a:lnTo>
                  <a:lnTo>
                    <a:pt x="0" y="0"/>
                  </a:lnTo>
                  <a:lnTo>
                    <a:pt x="220" y="0"/>
                  </a:lnTo>
                  <a:close/>
                </a:path>
              </a:pathLst>
            </a:custGeom>
            <a:solidFill>
              <a:srgbClr val="CF3D2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 name="Freeform 27"/>
            <p:cNvSpPr/>
            <p:nvPr/>
          </p:nvSpPr>
          <p:spPr bwMode="auto">
            <a:xfrm>
              <a:off x="5604858" y="1484474"/>
              <a:ext cx="1036480" cy="1190281"/>
            </a:xfrm>
            <a:custGeom>
              <a:avLst/>
              <a:gdLst>
                <a:gd name="T0" fmla="*/ 337 w 524"/>
                <a:gd name="T1" fmla="*/ 172 h 602"/>
                <a:gd name="T2" fmla="*/ 337 w 524"/>
                <a:gd name="T3" fmla="*/ 0 h 602"/>
                <a:gd name="T4" fmla="*/ 187 w 524"/>
                <a:gd name="T5" fmla="*/ 0 h 602"/>
                <a:gd name="T6" fmla="*/ 187 w 524"/>
                <a:gd name="T7" fmla="*/ 172 h 602"/>
                <a:gd name="T8" fmla="*/ 0 w 524"/>
                <a:gd name="T9" fmla="*/ 423 h 602"/>
                <a:gd name="T10" fmla="*/ 70 w 524"/>
                <a:gd name="T11" fmla="*/ 602 h 602"/>
                <a:gd name="T12" fmla="*/ 454 w 524"/>
                <a:gd name="T13" fmla="*/ 602 h 602"/>
                <a:gd name="T14" fmla="*/ 524 w 524"/>
                <a:gd name="T15" fmla="*/ 423 h 602"/>
                <a:gd name="T16" fmla="*/ 337 w 524"/>
                <a:gd name="T17" fmla="*/ 1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602">
                  <a:moveTo>
                    <a:pt x="337" y="172"/>
                  </a:moveTo>
                  <a:cubicBezTo>
                    <a:pt x="337" y="0"/>
                    <a:pt x="337" y="0"/>
                    <a:pt x="337" y="0"/>
                  </a:cubicBezTo>
                  <a:cubicBezTo>
                    <a:pt x="187" y="0"/>
                    <a:pt x="187" y="0"/>
                    <a:pt x="187" y="0"/>
                  </a:cubicBezTo>
                  <a:cubicBezTo>
                    <a:pt x="187" y="172"/>
                    <a:pt x="187" y="172"/>
                    <a:pt x="187" y="172"/>
                  </a:cubicBezTo>
                  <a:cubicBezTo>
                    <a:pt x="76" y="205"/>
                    <a:pt x="0" y="306"/>
                    <a:pt x="0" y="423"/>
                  </a:cubicBezTo>
                  <a:cubicBezTo>
                    <a:pt x="0" y="492"/>
                    <a:pt x="27" y="555"/>
                    <a:pt x="70" y="602"/>
                  </a:cubicBezTo>
                  <a:cubicBezTo>
                    <a:pt x="454" y="602"/>
                    <a:pt x="454" y="602"/>
                    <a:pt x="454" y="602"/>
                  </a:cubicBezTo>
                  <a:cubicBezTo>
                    <a:pt x="497" y="555"/>
                    <a:pt x="524" y="492"/>
                    <a:pt x="524" y="423"/>
                  </a:cubicBezTo>
                  <a:cubicBezTo>
                    <a:pt x="524" y="306"/>
                    <a:pt x="448" y="205"/>
                    <a:pt x="337" y="1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 name="Freeform 28"/>
            <p:cNvSpPr/>
            <p:nvPr/>
          </p:nvSpPr>
          <p:spPr bwMode="auto">
            <a:xfrm>
              <a:off x="6123098" y="1484474"/>
              <a:ext cx="518240" cy="1190281"/>
            </a:xfrm>
            <a:custGeom>
              <a:avLst/>
              <a:gdLst>
                <a:gd name="T0" fmla="*/ 75 w 262"/>
                <a:gd name="T1" fmla="*/ 172 h 602"/>
                <a:gd name="T2" fmla="*/ 75 w 262"/>
                <a:gd name="T3" fmla="*/ 0 h 602"/>
                <a:gd name="T4" fmla="*/ 0 w 262"/>
                <a:gd name="T5" fmla="*/ 0 h 602"/>
                <a:gd name="T6" fmla="*/ 0 w 262"/>
                <a:gd name="T7" fmla="*/ 602 h 602"/>
                <a:gd name="T8" fmla="*/ 192 w 262"/>
                <a:gd name="T9" fmla="*/ 602 h 602"/>
                <a:gd name="T10" fmla="*/ 262 w 262"/>
                <a:gd name="T11" fmla="*/ 423 h 602"/>
                <a:gd name="T12" fmla="*/ 75 w 262"/>
                <a:gd name="T13" fmla="*/ 172 h 602"/>
              </a:gdLst>
              <a:ahLst/>
              <a:cxnLst>
                <a:cxn ang="0">
                  <a:pos x="T0" y="T1"/>
                </a:cxn>
                <a:cxn ang="0">
                  <a:pos x="T2" y="T3"/>
                </a:cxn>
                <a:cxn ang="0">
                  <a:pos x="T4" y="T5"/>
                </a:cxn>
                <a:cxn ang="0">
                  <a:pos x="T6" y="T7"/>
                </a:cxn>
                <a:cxn ang="0">
                  <a:pos x="T8" y="T9"/>
                </a:cxn>
                <a:cxn ang="0">
                  <a:pos x="T10" y="T11"/>
                </a:cxn>
                <a:cxn ang="0">
                  <a:pos x="T12" y="T13"/>
                </a:cxn>
              </a:cxnLst>
              <a:rect l="0" t="0" r="r" b="b"/>
              <a:pathLst>
                <a:path w="262" h="602">
                  <a:moveTo>
                    <a:pt x="75" y="172"/>
                  </a:moveTo>
                  <a:cubicBezTo>
                    <a:pt x="75" y="0"/>
                    <a:pt x="75" y="0"/>
                    <a:pt x="75" y="0"/>
                  </a:cubicBezTo>
                  <a:cubicBezTo>
                    <a:pt x="0" y="0"/>
                    <a:pt x="0" y="0"/>
                    <a:pt x="0" y="0"/>
                  </a:cubicBezTo>
                  <a:cubicBezTo>
                    <a:pt x="0" y="602"/>
                    <a:pt x="0" y="602"/>
                    <a:pt x="0" y="602"/>
                  </a:cubicBezTo>
                  <a:cubicBezTo>
                    <a:pt x="192" y="602"/>
                    <a:pt x="192" y="602"/>
                    <a:pt x="192" y="602"/>
                  </a:cubicBezTo>
                  <a:cubicBezTo>
                    <a:pt x="235" y="555"/>
                    <a:pt x="262" y="492"/>
                    <a:pt x="262" y="423"/>
                  </a:cubicBezTo>
                  <a:cubicBezTo>
                    <a:pt x="262" y="306"/>
                    <a:pt x="186" y="205"/>
                    <a:pt x="75" y="172"/>
                  </a:cubicBezTo>
                  <a:close/>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24" name="Freeform 29"/>
            <p:cNvSpPr/>
            <p:nvPr/>
          </p:nvSpPr>
          <p:spPr bwMode="auto">
            <a:xfrm>
              <a:off x="5709342" y="1923306"/>
              <a:ext cx="415428" cy="654487"/>
            </a:xfrm>
            <a:custGeom>
              <a:avLst/>
              <a:gdLst>
                <a:gd name="T0" fmla="*/ 209 w 210"/>
                <a:gd name="T1" fmla="*/ 0 h 331"/>
                <a:gd name="T2" fmla="*/ 0 w 210"/>
                <a:gd name="T3" fmla="*/ 210 h 331"/>
                <a:gd name="T4" fmla="*/ 38 w 210"/>
                <a:gd name="T5" fmla="*/ 331 h 331"/>
                <a:gd name="T6" fmla="*/ 210 w 210"/>
                <a:gd name="T7" fmla="*/ 331 h 331"/>
                <a:gd name="T8" fmla="*/ 210 w 210"/>
                <a:gd name="T9" fmla="*/ 0 h 331"/>
                <a:gd name="T10" fmla="*/ 209 w 210"/>
                <a:gd name="T11" fmla="*/ 0 h 331"/>
              </a:gdLst>
              <a:ahLst/>
              <a:cxnLst>
                <a:cxn ang="0">
                  <a:pos x="T0" y="T1"/>
                </a:cxn>
                <a:cxn ang="0">
                  <a:pos x="T2" y="T3"/>
                </a:cxn>
                <a:cxn ang="0">
                  <a:pos x="T4" y="T5"/>
                </a:cxn>
                <a:cxn ang="0">
                  <a:pos x="T6" y="T7"/>
                </a:cxn>
                <a:cxn ang="0">
                  <a:pos x="T8" y="T9"/>
                </a:cxn>
                <a:cxn ang="0">
                  <a:pos x="T10" y="T11"/>
                </a:cxn>
              </a:cxnLst>
              <a:rect l="0" t="0" r="r" b="b"/>
              <a:pathLst>
                <a:path w="210" h="331">
                  <a:moveTo>
                    <a:pt x="209" y="0"/>
                  </a:moveTo>
                  <a:cubicBezTo>
                    <a:pt x="93" y="0"/>
                    <a:pt x="0" y="94"/>
                    <a:pt x="0" y="210"/>
                  </a:cubicBezTo>
                  <a:cubicBezTo>
                    <a:pt x="0" y="255"/>
                    <a:pt x="14" y="296"/>
                    <a:pt x="38" y="331"/>
                  </a:cubicBezTo>
                  <a:cubicBezTo>
                    <a:pt x="210" y="331"/>
                    <a:pt x="210" y="331"/>
                    <a:pt x="210" y="331"/>
                  </a:cubicBezTo>
                  <a:cubicBezTo>
                    <a:pt x="210" y="0"/>
                    <a:pt x="210" y="0"/>
                    <a:pt x="210" y="0"/>
                  </a:cubicBezTo>
                  <a:lnTo>
                    <a:pt x="209" y="0"/>
                  </a:lnTo>
                  <a:close/>
                </a:path>
              </a:pathLst>
            </a:custGeom>
            <a:solidFill>
              <a:srgbClr val="E4432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25" name="Freeform 30"/>
            <p:cNvSpPr/>
            <p:nvPr/>
          </p:nvSpPr>
          <p:spPr bwMode="auto">
            <a:xfrm>
              <a:off x="6124770" y="1923306"/>
              <a:ext cx="411249" cy="654487"/>
            </a:xfrm>
            <a:custGeom>
              <a:avLst/>
              <a:gdLst>
                <a:gd name="T0" fmla="*/ 208 w 208"/>
                <a:gd name="T1" fmla="*/ 210 h 331"/>
                <a:gd name="T2" fmla="*/ 0 w 208"/>
                <a:gd name="T3" fmla="*/ 0 h 331"/>
                <a:gd name="T4" fmla="*/ 0 w 208"/>
                <a:gd name="T5" fmla="*/ 331 h 331"/>
                <a:gd name="T6" fmla="*/ 170 w 208"/>
                <a:gd name="T7" fmla="*/ 331 h 331"/>
                <a:gd name="T8" fmla="*/ 208 w 208"/>
                <a:gd name="T9" fmla="*/ 210 h 331"/>
              </a:gdLst>
              <a:ahLst/>
              <a:cxnLst>
                <a:cxn ang="0">
                  <a:pos x="T0" y="T1"/>
                </a:cxn>
                <a:cxn ang="0">
                  <a:pos x="T2" y="T3"/>
                </a:cxn>
                <a:cxn ang="0">
                  <a:pos x="T4" y="T5"/>
                </a:cxn>
                <a:cxn ang="0">
                  <a:pos x="T6" y="T7"/>
                </a:cxn>
                <a:cxn ang="0">
                  <a:pos x="T8" y="T9"/>
                </a:cxn>
              </a:cxnLst>
              <a:rect l="0" t="0" r="r" b="b"/>
              <a:pathLst>
                <a:path w="208" h="331">
                  <a:moveTo>
                    <a:pt x="208" y="210"/>
                  </a:moveTo>
                  <a:cubicBezTo>
                    <a:pt x="208" y="94"/>
                    <a:pt x="115" y="1"/>
                    <a:pt x="0" y="0"/>
                  </a:cubicBezTo>
                  <a:cubicBezTo>
                    <a:pt x="0" y="331"/>
                    <a:pt x="0" y="331"/>
                    <a:pt x="0" y="331"/>
                  </a:cubicBezTo>
                  <a:cubicBezTo>
                    <a:pt x="170" y="331"/>
                    <a:pt x="170" y="331"/>
                    <a:pt x="170" y="331"/>
                  </a:cubicBezTo>
                  <a:cubicBezTo>
                    <a:pt x="194" y="296"/>
                    <a:pt x="208" y="255"/>
                    <a:pt x="208" y="210"/>
                  </a:cubicBezTo>
                  <a:close/>
                </a:path>
              </a:pathLst>
            </a:custGeom>
            <a:solidFill>
              <a:srgbClr val="CF3D2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26" name="Oval 31"/>
            <p:cNvSpPr>
              <a:spLocks noChangeArrowheads="1"/>
            </p:cNvSpPr>
            <p:nvPr/>
          </p:nvSpPr>
          <p:spPr bwMode="auto">
            <a:xfrm>
              <a:off x="6007748" y="2004386"/>
              <a:ext cx="111171" cy="111171"/>
            </a:xfrm>
            <a:prstGeom prst="ellipse">
              <a:avLst/>
            </a:prstGeom>
            <a:solidFill>
              <a:srgbClr val="E7E9E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27" name="Oval 32"/>
            <p:cNvSpPr>
              <a:spLocks noChangeArrowheads="1"/>
            </p:cNvSpPr>
            <p:nvPr/>
          </p:nvSpPr>
          <p:spPr bwMode="auto">
            <a:xfrm>
              <a:off x="6101366" y="2111377"/>
              <a:ext cx="86931" cy="86931"/>
            </a:xfrm>
            <a:prstGeom prst="ellipse">
              <a:avLst/>
            </a:prstGeom>
            <a:solidFill>
              <a:srgbClr val="E7E9E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28" name="Oval 33"/>
            <p:cNvSpPr>
              <a:spLocks noChangeArrowheads="1"/>
            </p:cNvSpPr>
            <p:nvPr/>
          </p:nvSpPr>
          <p:spPr bwMode="auto">
            <a:xfrm>
              <a:off x="6067095" y="2253475"/>
              <a:ext cx="56003" cy="53496"/>
            </a:xfrm>
            <a:prstGeom prst="ellipse">
              <a:avLst/>
            </a:prstGeom>
            <a:solidFill>
              <a:srgbClr val="E7E9E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0" name="Oval 34"/>
            <p:cNvSpPr>
              <a:spLocks noChangeArrowheads="1"/>
            </p:cNvSpPr>
            <p:nvPr/>
          </p:nvSpPr>
          <p:spPr bwMode="auto">
            <a:xfrm>
              <a:off x="6156533" y="2415634"/>
              <a:ext cx="86931" cy="85259"/>
            </a:xfrm>
            <a:prstGeom prst="ellipse">
              <a:avLst/>
            </a:prstGeom>
            <a:solidFill>
              <a:srgbClr val="E7E9E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1" name="Oval 35"/>
            <p:cNvSpPr>
              <a:spLocks noChangeArrowheads="1"/>
            </p:cNvSpPr>
            <p:nvPr/>
          </p:nvSpPr>
          <p:spPr bwMode="auto">
            <a:xfrm>
              <a:off x="6223403" y="2306971"/>
              <a:ext cx="53496" cy="53496"/>
            </a:xfrm>
            <a:prstGeom prst="ellipse">
              <a:avLst/>
            </a:prstGeom>
            <a:solidFill>
              <a:srgbClr val="E7E9E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2" name="Freeform 36"/>
            <p:cNvSpPr/>
            <p:nvPr/>
          </p:nvSpPr>
          <p:spPr bwMode="auto">
            <a:xfrm>
              <a:off x="5913295" y="1172693"/>
              <a:ext cx="356081" cy="314288"/>
            </a:xfrm>
            <a:custGeom>
              <a:avLst/>
              <a:gdLst>
                <a:gd name="T0" fmla="*/ 138 w 180"/>
                <a:gd name="T1" fmla="*/ 0 h 159"/>
                <a:gd name="T2" fmla="*/ 0 w 180"/>
                <a:gd name="T3" fmla="*/ 0 h 159"/>
                <a:gd name="T4" fmla="*/ 31 w 180"/>
                <a:gd name="T5" fmla="*/ 104 h 159"/>
                <a:gd name="T6" fmla="*/ 31 w 180"/>
                <a:gd name="T7" fmla="*/ 159 h 159"/>
                <a:gd name="T8" fmla="*/ 180 w 180"/>
                <a:gd name="T9" fmla="*/ 159 h 159"/>
                <a:gd name="T10" fmla="*/ 138 w 180"/>
                <a:gd name="T11" fmla="*/ 0 h 159"/>
              </a:gdLst>
              <a:ahLst/>
              <a:cxnLst>
                <a:cxn ang="0">
                  <a:pos x="T0" y="T1"/>
                </a:cxn>
                <a:cxn ang="0">
                  <a:pos x="T2" y="T3"/>
                </a:cxn>
                <a:cxn ang="0">
                  <a:pos x="T4" y="T5"/>
                </a:cxn>
                <a:cxn ang="0">
                  <a:pos x="T6" y="T7"/>
                </a:cxn>
                <a:cxn ang="0">
                  <a:pos x="T8" y="T9"/>
                </a:cxn>
                <a:cxn ang="0">
                  <a:pos x="T10" y="T11"/>
                </a:cxn>
              </a:cxnLst>
              <a:rect l="0" t="0" r="r" b="b"/>
              <a:pathLst>
                <a:path w="180" h="159">
                  <a:moveTo>
                    <a:pt x="138" y="0"/>
                  </a:moveTo>
                  <a:cubicBezTo>
                    <a:pt x="0" y="0"/>
                    <a:pt x="0" y="0"/>
                    <a:pt x="0" y="0"/>
                  </a:cubicBezTo>
                  <a:cubicBezTo>
                    <a:pt x="36" y="35"/>
                    <a:pt x="30" y="62"/>
                    <a:pt x="31" y="104"/>
                  </a:cubicBezTo>
                  <a:cubicBezTo>
                    <a:pt x="31" y="159"/>
                    <a:pt x="31" y="159"/>
                    <a:pt x="31" y="159"/>
                  </a:cubicBezTo>
                  <a:cubicBezTo>
                    <a:pt x="180" y="159"/>
                    <a:pt x="180" y="159"/>
                    <a:pt x="180" y="159"/>
                  </a:cubicBezTo>
                  <a:cubicBezTo>
                    <a:pt x="180" y="159"/>
                    <a:pt x="117" y="31"/>
                    <a:pt x="13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3" name="Freeform 37"/>
            <p:cNvSpPr/>
            <p:nvPr/>
          </p:nvSpPr>
          <p:spPr bwMode="auto">
            <a:xfrm>
              <a:off x="6123098" y="1172693"/>
              <a:ext cx="195594" cy="314288"/>
            </a:xfrm>
            <a:custGeom>
              <a:avLst/>
              <a:gdLst>
                <a:gd name="T0" fmla="*/ 75 w 99"/>
                <a:gd name="T1" fmla="*/ 104 h 159"/>
                <a:gd name="T2" fmla="*/ 99 w 99"/>
                <a:gd name="T3" fmla="*/ 0 h 159"/>
                <a:gd name="T4" fmla="*/ 8 w 99"/>
                <a:gd name="T5" fmla="*/ 0 h 159"/>
                <a:gd name="T6" fmla="*/ 0 w 99"/>
                <a:gd name="T7" fmla="*/ 0 h 159"/>
                <a:gd name="T8" fmla="*/ 0 w 99"/>
                <a:gd name="T9" fmla="*/ 159 h 159"/>
                <a:gd name="T10" fmla="*/ 75 w 99"/>
                <a:gd name="T11" fmla="*/ 159 h 159"/>
                <a:gd name="T12" fmla="*/ 75 w 99"/>
                <a:gd name="T13" fmla="*/ 104 h 159"/>
              </a:gdLst>
              <a:ahLst/>
              <a:cxnLst>
                <a:cxn ang="0">
                  <a:pos x="T0" y="T1"/>
                </a:cxn>
                <a:cxn ang="0">
                  <a:pos x="T2" y="T3"/>
                </a:cxn>
                <a:cxn ang="0">
                  <a:pos x="T4" y="T5"/>
                </a:cxn>
                <a:cxn ang="0">
                  <a:pos x="T6" y="T7"/>
                </a:cxn>
                <a:cxn ang="0">
                  <a:pos x="T8" y="T9"/>
                </a:cxn>
                <a:cxn ang="0">
                  <a:pos x="T10" y="T11"/>
                </a:cxn>
                <a:cxn ang="0">
                  <a:pos x="T12" y="T13"/>
                </a:cxn>
              </a:cxnLst>
              <a:rect l="0" t="0" r="r" b="b"/>
              <a:pathLst>
                <a:path w="99" h="159">
                  <a:moveTo>
                    <a:pt x="75" y="104"/>
                  </a:moveTo>
                  <a:cubicBezTo>
                    <a:pt x="73" y="62"/>
                    <a:pt x="77" y="31"/>
                    <a:pt x="99" y="0"/>
                  </a:cubicBezTo>
                  <a:cubicBezTo>
                    <a:pt x="8" y="0"/>
                    <a:pt x="8" y="0"/>
                    <a:pt x="8" y="0"/>
                  </a:cubicBezTo>
                  <a:cubicBezTo>
                    <a:pt x="0" y="0"/>
                    <a:pt x="0" y="0"/>
                    <a:pt x="0" y="0"/>
                  </a:cubicBezTo>
                  <a:cubicBezTo>
                    <a:pt x="0" y="159"/>
                    <a:pt x="0" y="159"/>
                    <a:pt x="0" y="159"/>
                  </a:cubicBezTo>
                  <a:cubicBezTo>
                    <a:pt x="75" y="159"/>
                    <a:pt x="75" y="159"/>
                    <a:pt x="75" y="159"/>
                  </a:cubicBezTo>
                  <a:lnTo>
                    <a:pt x="75" y="104"/>
                  </a:lnTo>
                  <a:close/>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4" name="Oval 38"/>
            <p:cNvSpPr>
              <a:spLocks noChangeArrowheads="1"/>
            </p:cNvSpPr>
            <p:nvPr/>
          </p:nvSpPr>
          <p:spPr bwMode="auto">
            <a:xfrm>
              <a:off x="6298631" y="725503"/>
              <a:ext cx="328497" cy="3301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5" name="Oval 39"/>
            <p:cNvSpPr>
              <a:spLocks noChangeArrowheads="1"/>
            </p:cNvSpPr>
            <p:nvPr/>
          </p:nvSpPr>
          <p:spPr bwMode="auto">
            <a:xfrm>
              <a:off x="5547183" y="883482"/>
              <a:ext cx="173861" cy="17386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6" name="Oval 40"/>
            <p:cNvSpPr>
              <a:spLocks noChangeArrowheads="1"/>
            </p:cNvSpPr>
            <p:nvPr/>
          </p:nvSpPr>
          <p:spPr bwMode="auto">
            <a:xfrm>
              <a:off x="5935027" y="715472"/>
              <a:ext cx="169682" cy="16801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7" name="Oval 41"/>
            <p:cNvSpPr>
              <a:spLocks noChangeArrowheads="1"/>
            </p:cNvSpPr>
            <p:nvPr/>
          </p:nvSpPr>
          <p:spPr bwMode="auto">
            <a:xfrm>
              <a:off x="6546049" y="376108"/>
              <a:ext cx="117022" cy="1161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8" name="Oval 42"/>
            <p:cNvSpPr>
              <a:spLocks noChangeArrowheads="1"/>
            </p:cNvSpPr>
            <p:nvPr/>
          </p:nvSpPr>
          <p:spPr bwMode="auto">
            <a:xfrm>
              <a:off x="5584797" y="346017"/>
              <a:ext cx="292555" cy="29255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9" name="Oval 43"/>
            <p:cNvSpPr>
              <a:spLocks noChangeArrowheads="1"/>
            </p:cNvSpPr>
            <p:nvPr/>
          </p:nvSpPr>
          <p:spPr bwMode="auto">
            <a:xfrm>
              <a:off x="6118919" y="351868"/>
              <a:ext cx="162159" cy="1621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 name="Freeform 14"/>
            <p:cNvSpPr/>
            <p:nvPr/>
          </p:nvSpPr>
          <p:spPr bwMode="auto">
            <a:xfrm>
              <a:off x="4763971" y="3647709"/>
              <a:ext cx="2678132" cy="224850"/>
            </a:xfrm>
            <a:custGeom>
              <a:avLst/>
              <a:gdLst>
                <a:gd name="T0" fmla="*/ 0 w 1354"/>
                <a:gd name="T1" fmla="*/ 104 h 114"/>
                <a:gd name="T2" fmla="*/ 105 w 1354"/>
                <a:gd name="T3" fmla="*/ 0 h 114"/>
                <a:gd name="T4" fmla="*/ 1354 w 1354"/>
                <a:gd name="T5" fmla="*/ 0 h 114"/>
                <a:gd name="T6" fmla="*/ 1303 w 1354"/>
                <a:gd name="T7" fmla="*/ 114 h 114"/>
                <a:gd name="T8" fmla="*/ 1 w 1354"/>
                <a:gd name="T9" fmla="*/ 114 h 114"/>
                <a:gd name="T10" fmla="*/ 0 w 1354"/>
                <a:gd name="T11" fmla="*/ 104 h 114"/>
              </a:gdLst>
              <a:ahLst/>
              <a:cxnLst>
                <a:cxn ang="0">
                  <a:pos x="T0" y="T1"/>
                </a:cxn>
                <a:cxn ang="0">
                  <a:pos x="T2" y="T3"/>
                </a:cxn>
                <a:cxn ang="0">
                  <a:pos x="T4" y="T5"/>
                </a:cxn>
                <a:cxn ang="0">
                  <a:pos x="T6" y="T7"/>
                </a:cxn>
                <a:cxn ang="0">
                  <a:pos x="T8" y="T9"/>
                </a:cxn>
                <a:cxn ang="0">
                  <a:pos x="T10" y="T11"/>
                </a:cxn>
              </a:cxnLst>
              <a:rect l="0" t="0" r="r" b="b"/>
              <a:pathLst>
                <a:path w="1354" h="114">
                  <a:moveTo>
                    <a:pt x="0" y="104"/>
                  </a:moveTo>
                  <a:cubicBezTo>
                    <a:pt x="0" y="0"/>
                    <a:pt x="105" y="0"/>
                    <a:pt x="105" y="0"/>
                  </a:cubicBezTo>
                  <a:cubicBezTo>
                    <a:pt x="1354" y="0"/>
                    <a:pt x="1354" y="0"/>
                    <a:pt x="1354" y="0"/>
                  </a:cubicBezTo>
                  <a:cubicBezTo>
                    <a:pt x="1354" y="0"/>
                    <a:pt x="1304" y="40"/>
                    <a:pt x="1303" y="114"/>
                  </a:cubicBezTo>
                  <a:cubicBezTo>
                    <a:pt x="1" y="114"/>
                    <a:pt x="1" y="114"/>
                    <a:pt x="1" y="114"/>
                  </a:cubicBezTo>
                  <a:cubicBezTo>
                    <a:pt x="0" y="110"/>
                    <a:pt x="0" y="107"/>
                    <a:pt x="0" y="104"/>
                  </a:cubicBezTo>
                  <a:close/>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 name="Freeform 15"/>
            <p:cNvSpPr/>
            <p:nvPr/>
          </p:nvSpPr>
          <p:spPr bwMode="auto">
            <a:xfrm>
              <a:off x="4765643" y="3872558"/>
              <a:ext cx="2676460" cy="193922"/>
            </a:xfrm>
            <a:custGeom>
              <a:avLst/>
              <a:gdLst>
                <a:gd name="T0" fmla="*/ 1302 w 1353"/>
                <a:gd name="T1" fmla="*/ 0 h 98"/>
                <a:gd name="T2" fmla="*/ 1302 w 1353"/>
                <a:gd name="T3" fmla="*/ 2 h 98"/>
                <a:gd name="T4" fmla="*/ 1353 w 1353"/>
                <a:gd name="T5" fmla="*/ 96 h 98"/>
                <a:gd name="T6" fmla="*/ 66 w 1353"/>
                <a:gd name="T7" fmla="*/ 98 h 98"/>
                <a:gd name="T8" fmla="*/ 0 w 1353"/>
                <a:gd name="T9" fmla="*/ 0 h 98"/>
                <a:gd name="T10" fmla="*/ 1302 w 1353"/>
                <a:gd name="T11" fmla="*/ 0 h 98"/>
              </a:gdLst>
              <a:ahLst/>
              <a:cxnLst>
                <a:cxn ang="0">
                  <a:pos x="T0" y="T1"/>
                </a:cxn>
                <a:cxn ang="0">
                  <a:pos x="T2" y="T3"/>
                </a:cxn>
                <a:cxn ang="0">
                  <a:pos x="T4" y="T5"/>
                </a:cxn>
                <a:cxn ang="0">
                  <a:pos x="T6" y="T7"/>
                </a:cxn>
                <a:cxn ang="0">
                  <a:pos x="T8" y="T9"/>
                </a:cxn>
                <a:cxn ang="0">
                  <a:pos x="T10" y="T11"/>
                </a:cxn>
              </a:cxnLst>
              <a:rect l="0" t="0" r="r" b="b"/>
              <a:pathLst>
                <a:path w="1353" h="98">
                  <a:moveTo>
                    <a:pt x="1302" y="0"/>
                  </a:moveTo>
                  <a:cubicBezTo>
                    <a:pt x="1302" y="0"/>
                    <a:pt x="1302" y="1"/>
                    <a:pt x="1302" y="2"/>
                  </a:cubicBezTo>
                  <a:cubicBezTo>
                    <a:pt x="1302" y="77"/>
                    <a:pt x="1353" y="96"/>
                    <a:pt x="1353" y="96"/>
                  </a:cubicBezTo>
                  <a:cubicBezTo>
                    <a:pt x="66" y="98"/>
                    <a:pt x="66" y="98"/>
                    <a:pt x="66" y="98"/>
                  </a:cubicBezTo>
                  <a:cubicBezTo>
                    <a:pt x="66" y="98"/>
                    <a:pt x="4" y="94"/>
                    <a:pt x="0" y="0"/>
                  </a:cubicBezTo>
                  <a:lnTo>
                    <a:pt x="130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9" name="Freeform 16"/>
            <p:cNvSpPr/>
            <p:nvPr/>
          </p:nvSpPr>
          <p:spPr bwMode="auto">
            <a:xfrm>
              <a:off x="4733880" y="3605915"/>
              <a:ext cx="2741658" cy="509881"/>
            </a:xfrm>
            <a:custGeom>
              <a:avLst/>
              <a:gdLst>
                <a:gd name="T0" fmla="*/ 1386 w 1386"/>
                <a:gd name="T1" fmla="*/ 258 h 258"/>
                <a:gd name="T2" fmla="*/ 129 w 1386"/>
                <a:gd name="T3" fmla="*/ 258 h 258"/>
                <a:gd name="T4" fmla="*/ 0 w 1386"/>
                <a:gd name="T5" fmla="*/ 129 h 258"/>
                <a:gd name="T6" fmla="*/ 129 w 1386"/>
                <a:gd name="T7" fmla="*/ 0 h 258"/>
                <a:gd name="T8" fmla="*/ 1386 w 1386"/>
                <a:gd name="T9" fmla="*/ 0 h 258"/>
                <a:gd name="T10" fmla="*/ 1386 w 1386"/>
                <a:gd name="T11" fmla="*/ 31 h 258"/>
                <a:gd name="T12" fmla="*/ 129 w 1386"/>
                <a:gd name="T13" fmla="*/ 31 h 258"/>
                <a:gd name="T14" fmla="*/ 31 w 1386"/>
                <a:gd name="T15" fmla="*/ 129 h 258"/>
                <a:gd name="T16" fmla="*/ 129 w 1386"/>
                <a:gd name="T17" fmla="*/ 228 h 258"/>
                <a:gd name="T18" fmla="*/ 1386 w 1386"/>
                <a:gd name="T19" fmla="*/ 228 h 258"/>
                <a:gd name="T20" fmla="*/ 1386 w 1386"/>
                <a:gd name="T2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6" h="258">
                  <a:moveTo>
                    <a:pt x="1386" y="258"/>
                  </a:moveTo>
                  <a:cubicBezTo>
                    <a:pt x="129" y="258"/>
                    <a:pt x="129" y="258"/>
                    <a:pt x="129" y="258"/>
                  </a:cubicBezTo>
                  <a:cubicBezTo>
                    <a:pt x="58" y="258"/>
                    <a:pt x="0" y="200"/>
                    <a:pt x="0" y="129"/>
                  </a:cubicBezTo>
                  <a:cubicBezTo>
                    <a:pt x="0" y="58"/>
                    <a:pt x="58" y="0"/>
                    <a:pt x="129" y="0"/>
                  </a:cubicBezTo>
                  <a:cubicBezTo>
                    <a:pt x="1386" y="0"/>
                    <a:pt x="1386" y="0"/>
                    <a:pt x="1386" y="0"/>
                  </a:cubicBezTo>
                  <a:cubicBezTo>
                    <a:pt x="1386" y="31"/>
                    <a:pt x="1386" y="31"/>
                    <a:pt x="1386" y="31"/>
                  </a:cubicBezTo>
                  <a:cubicBezTo>
                    <a:pt x="129" y="31"/>
                    <a:pt x="129" y="31"/>
                    <a:pt x="129" y="31"/>
                  </a:cubicBezTo>
                  <a:cubicBezTo>
                    <a:pt x="75" y="31"/>
                    <a:pt x="31" y="75"/>
                    <a:pt x="31" y="129"/>
                  </a:cubicBezTo>
                  <a:cubicBezTo>
                    <a:pt x="31" y="184"/>
                    <a:pt x="75" y="228"/>
                    <a:pt x="129" y="228"/>
                  </a:cubicBezTo>
                  <a:cubicBezTo>
                    <a:pt x="1386" y="228"/>
                    <a:pt x="1386" y="228"/>
                    <a:pt x="1386" y="228"/>
                  </a:cubicBezTo>
                  <a:lnTo>
                    <a:pt x="1386" y="258"/>
                  </a:lnTo>
                  <a:close/>
                </a:path>
              </a:pathLst>
            </a:custGeom>
            <a:solidFill>
              <a:srgbClr val="E4432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CE6380D-0AAC-47BD-ADAA-D6AABDAF9B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D946A6-00AF-45FB-A693-657268D8779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FCE6380D-0AAC-47BD-ADAA-D6AABDAF9B43}"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80D946A6-00AF-45FB-A693-657268D8779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xml"/><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17.xml"/><Relationship Id="rId2" Type="http://schemas.openxmlformats.org/officeDocument/2006/relationships/image" Target="../media/image11.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xml"/><Relationship Id="rId2" Type="http://schemas.openxmlformats.org/officeDocument/2006/relationships/image" Target="../media/image13.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oleObject" Target="../embeddings/oleObject5.bin"/><Relationship Id="rId7" Type="http://schemas.openxmlformats.org/officeDocument/2006/relationships/image" Target="../media/image34.png"/><Relationship Id="rId6" Type="http://schemas.openxmlformats.org/officeDocument/2006/relationships/oleObject" Target="../embeddings/oleObject4.bin"/><Relationship Id="rId5" Type="http://schemas.openxmlformats.org/officeDocument/2006/relationships/image" Target="../media/image33.png"/><Relationship Id="rId4" Type="http://schemas.openxmlformats.org/officeDocument/2006/relationships/oleObject" Target="../embeddings/oleObject3.bin"/><Relationship Id="rId3" Type="http://schemas.openxmlformats.org/officeDocument/2006/relationships/image" Target="../media/image32.png"/><Relationship Id="rId2" Type="http://schemas.openxmlformats.org/officeDocument/2006/relationships/oleObject" Target="../embeddings/oleObject2.bin"/><Relationship Id="rId14" Type="http://schemas.openxmlformats.org/officeDocument/2006/relationships/notesSlide" Target="../notesSlides/notesSlide17.xml"/><Relationship Id="rId13" Type="http://schemas.openxmlformats.org/officeDocument/2006/relationships/vmlDrawing" Target="../drawings/vmlDrawing2.vml"/><Relationship Id="rId12" Type="http://schemas.openxmlformats.org/officeDocument/2006/relationships/slideLayout" Target="../slideLayouts/slideLayout2.xml"/><Relationship Id="rId11" Type="http://schemas.openxmlformats.org/officeDocument/2006/relationships/image" Target="../media/image36.png"/><Relationship Id="rId10" Type="http://schemas.openxmlformats.org/officeDocument/2006/relationships/oleObject" Target="../embeddings/oleObject6.bin"/><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oleObject" Target="../embeddings/oleObject10.bin"/><Relationship Id="rId7" Type="http://schemas.openxmlformats.org/officeDocument/2006/relationships/image" Target="../media/image38.png"/><Relationship Id="rId6" Type="http://schemas.openxmlformats.org/officeDocument/2006/relationships/oleObject" Target="../embeddings/oleObject9.bin"/><Relationship Id="rId5" Type="http://schemas.openxmlformats.org/officeDocument/2006/relationships/image" Target="../media/image33.png"/><Relationship Id="rId4" Type="http://schemas.openxmlformats.org/officeDocument/2006/relationships/oleObject" Target="../embeddings/oleObject8.bin"/><Relationship Id="rId3" Type="http://schemas.openxmlformats.org/officeDocument/2006/relationships/image" Target="../media/image37.png"/><Relationship Id="rId20" Type="http://schemas.openxmlformats.org/officeDocument/2006/relationships/notesSlide" Target="../notesSlides/notesSlide18.xml"/><Relationship Id="rId2" Type="http://schemas.openxmlformats.org/officeDocument/2006/relationships/oleObject" Target="../embeddings/oleObject7.bin"/><Relationship Id="rId19" Type="http://schemas.openxmlformats.org/officeDocument/2006/relationships/vmlDrawing" Target="../drawings/vmlDrawing3.vml"/><Relationship Id="rId18" Type="http://schemas.openxmlformats.org/officeDocument/2006/relationships/slideLayout" Target="../slideLayouts/slideLayout2.xml"/><Relationship Id="rId17" Type="http://schemas.openxmlformats.org/officeDocument/2006/relationships/image" Target="../media/image34.png"/><Relationship Id="rId16" Type="http://schemas.openxmlformats.org/officeDocument/2006/relationships/oleObject" Target="../embeddings/oleObject15.bin"/><Relationship Id="rId15" Type="http://schemas.openxmlformats.org/officeDocument/2006/relationships/oleObject" Target="../embeddings/oleObject14.bin"/><Relationship Id="rId14" Type="http://schemas.openxmlformats.org/officeDocument/2006/relationships/oleObject" Target="../embeddings/oleObject13.bin"/><Relationship Id="rId13" Type="http://schemas.openxmlformats.org/officeDocument/2006/relationships/image" Target="../media/image36.png"/><Relationship Id="rId12" Type="http://schemas.openxmlformats.org/officeDocument/2006/relationships/oleObject" Target="../embeddings/oleObject12.bin"/><Relationship Id="rId11" Type="http://schemas.openxmlformats.org/officeDocument/2006/relationships/image" Target="../media/image39.png"/><Relationship Id="rId10" Type="http://schemas.openxmlformats.org/officeDocument/2006/relationships/oleObject" Target="../embeddings/oleObject11.bin"/><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oleObject" Target="../embeddings/oleObject19.bin"/><Relationship Id="rId7" Type="http://schemas.openxmlformats.org/officeDocument/2006/relationships/image" Target="../media/image41.png"/><Relationship Id="rId6" Type="http://schemas.openxmlformats.org/officeDocument/2006/relationships/oleObject" Target="../embeddings/oleObject18.bin"/><Relationship Id="rId5" Type="http://schemas.openxmlformats.org/officeDocument/2006/relationships/image" Target="../media/image40.png"/><Relationship Id="rId4" Type="http://schemas.openxmlformats.org/officeDocument/2006/relationships/oleObject" Target="../embeddings/oleObject17.bin"/><Relationship Id="rId3" Type="http://schemas.openxmlformats.org/officeDocument/2006/relationships/image" Target="../media/image34.png"/><Relationship Id="rId23" Type="http://schemas.openxmlformats.org/officeDocument/2006/relationships/notesSlide" Target="../notesSlides/notesSlide19.xml"/><Relationship Id="rId22" Type="http://schemas.openxmlformats.org/officeDocument/2006/relationships/vmlDrawing" Target="../drawings/vmlDrawing4.vml"/><Relationship Id="rId21" Type="http://schemas.openxmlformats.org/officeDocument/2006/relationships/slideLayout" Target="../slideLayouts/slideLayout2.xml"/><Relationship Id="rId20" Type="http://schemas.openxmlformats.org/officeDocument/2006/relationships/image" Target="../media/image39.png"/><Relationship Id="rId2" Type="http://schemas.openxmlformats.org/officeDocument/2006/relationships/oleObject" Target="../embeddings/oleObject16.bin"/><Relationship Id="rId19" Type="http://schemas.openxmlformats.org/officeDocument/2006/relationships/oleObject" Target="../embeddings/oleObject26.bin"/><Relationship Id="rId18" Type="http://schemas.openxmlformats.org/officeDocument/2006/relationships/oleObject" Target="../embeddings/oleObject25.bin"/><Relationship Id="rId17" Type="http://schemas.openxmlformats.org/officeDocument/2006/relationships/oleObject" Target="../embeddings/oleObject24.bin"/><Relationship Id="rId16" Type="http://schemas.openxmlformats.org/officeDocument/2006/relationships/image" Target="../media/image38.png"/><Relationship Id="rId15" Type="http://schemas.openxmlformats.org/officeDocument/2006/relationships/oleObject" Target="../embeddings/oleObject23.bin"/><Relationship Id="rId14" Type="http://schemas.openxmlformats.org/officeDocument/2006/relationships/image" Target="../media/image35.png"/><Relationship Id="rId13" Type="http://schemas.openxmlformats.org/officeDocument/2006/relationships/oleObject" Target="../embeddings/oleObject22.bin"/><Relationship Id="rId12" Type="http://schemas.openxmlformats.org/officeDocument/2006/relationships/oleObject" Target="../embeddings/oleObject21.bin"/><Relationship Id="rId11" Type="http://schemas.openxmlformats.org/officeDocument/2006/relationships/image" Target="../media/image37.png"/><Relationship Id="rId10" Type="http://schemas.openxmlformats.org/officeDocument/2006/relationships/oleObject" Target="../embeddings/oleObject20.bin"/><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2.xml"/><Relationship Id="rId7" Type="http://schemas.openxmlformats.org/officeDocument/2006/relationships/image" Target="../media/image46.png"/><Relationship Id="rId6" Type="http://schemas.openxmlformats.org/officeDocument/2006/relationships/oleObject" Target="../embeddings/oleObject28.bin"/><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oleObject" Target="../embeddings/oleObject27.bin"/><Relationship Id="rId10" Type="http://schemas.openxmlformats.org/officeDocument/2006/relationships/notesSlide" Target="../notesSlides/notesSlide20.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tags" Target="../tags/tag53.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1.png"/><Relationship Id="rId1" Type="http://schemas.openxmlformats.org/officeDocument/2006/relationships/tags" Target="../tags/tag54.xml"/></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52.png"/><Relationship Id="rId1" Type="http://schemas.openxmlformats.org/officeDocument/2006/relationships/tags" Target="../tags/tag5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3.png"/><Relationship Id="rId1" Type="http://schemas.openxmlformats.org/officeDocument/2006/relationships/tags" Target="../tags/tag56.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tags" Target="../tags/tag5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1.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55.jpeg"/><Relationship Id="rId1" Type="http://schemas.openxmlformats.org/officeDocument/2006/relationships/tags" Target="../tags/tag64.xml"/></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56.jpeg"/><Relationship Id="rId1" Type="http://schemas.openxmlformats.org/officeDocument/2006/relationships/tags" Target="../tags/tag6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5.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image" Target="../media/image57.wmf"/><Relationship Id="rId1" Type="http://schemas.openxmlformats.org/officeDocument/2006/relationships/tags" Target="../tags/tag68.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image" Target="../media/image5.wmf"/><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1096010" y="2571465"/>
            <a:ext cx="7155180" cy="1014730"/>
          </a:xfrm>
          <a:prstGeom prst="rect">
            <a:avLst/>
          </a:prstGeom>
          <a:noFill/>
          <a:ln w="25400">
            <a:noFill/>
          </a:ln>
        </p:spPr>
        <p:txBody>
          <a:bodyPr wrap="none" anchor="ctr" anchorCtr="0">
            <a:spAutoFit/>
          </a:bodyPr>
          <a:lstStyle/>
          <a:p>
            <a:pPr algn="ctr"/>
            <a:r>
              <a:rPr lang="zh-CN" altLang="en-US" sz="6000" b="1" spc="100" dirty="0">
                <a:solidFill>
                  <a:srgbClr val="CF3D22"/>
                </a:solidFill>
                <a:uFillTx/>
                <a:latin typeface="微软雅黑" panose="020B0503020204020204" pitchFamily="34" charset="-122"/>
                <a:ea typeface="微软雅黑" panose="020B0503020204020204" pitchFamily="34" charset="-122"/>
              </a:rPr>
              <a:t>实验室安全知识培训</a:t>
            </a:r>
            <a:endParaRPr lang="zh-CN" altLang="en-US" sz="6000" b="1" spc="100" dirty="0">
              <a:solidFill>
                <a:srgbClr val="CF3D22"/>
              </a:solidFill>
              <a:uFillTx/>
              <a:latin typeface="微软雅黑" panose="020B0503020204020204" pitchFamily="34" charset="-122"/>
              <a:ea typeface="微软雅黑" panose="020B0503020204020204" pitchFamily="34" charset="-122"/>
            </a:endParaRPr>
          </a:p>
        </p:txBody>
      </p:sp>
      <p:pic>
        <p:nvPicPr>
          <p:cNvPr id="2" name="图片 1" descr="a 头"/>
          <p:cNvPicPr>
            <a:picLocks noChangeAspect="1"/>
          </p:cNvPicPr>
          <p:nvPr/>
        </p:nvPicPr>
        <p:blipFill>
          <a:blip r:embed="rId1"/>
          <a:stretch>
            <a:fillRect/>
          </a:stretch>
        </p:blipFill>
        <p:spPr>
          <a:xfrm>
            <a:off x="5969635" y="213995"/>
            <a:ext cx="2952750" cy="15316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271588" y="1628140"/>
            <a:ext cx="6600825" cy="3285490"/>
            <a:chOff x="2355" y="1889"/>
            <a:chExt cx="10395" cy="5174"/>
          </a:xfrm>
        </p:grpSpPr>
        <p:grpSp>
          <p:nvGrpSpPr>
            <p:cNvPr id="24" name="组合 23"/>
            <p:cNvGrpSpPr/>
            <p:nvPr/>
          </p:nvGrpSpPr>
          <p:grpSpPr>
            <a:xfrm>
              <a:off x="2355" y="1889"/>
              <a:ext cx="4563" cy="5175"/>
              <a:chOff x="3287072" y="1413385"/>
              <a:chExt cx="2532217" cy="2872351"/>
            </a:xfrm>
          </p:grpSpPr>
          <p:sp>
            <p:nvSpPr>
              <p:cNvPr id="28" name="矩形 27"/>
              <p:cNvSpPr/>
              <p:nvPr/>
            </p:nvSpPr>
            <p:spPr>
              <a:xfrm>
                <a:off x="3287072" y="1413385"/>
                <a:ext cx="2531662" cy="2872351"/>
              </a:xfrm>
              <a:prstGeom prst="rect">
                <a:avLst/>
              </a:prstGeom>
              <a:noFill/>
              <a:ln w="6350" cmpd="sng">
                <a:solidFill>
                  <a:srgbClr val="CF3D2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29" name="矩形 28"/>
              <p:cNvSpPr/>
              <p:nvPr/>
            </p:nvSpPr>
            <p:spPr>
              <a:xfrm>
                <a:off x="3287627" y="1419490"/>
                <a:ext cx="2531662" cy="360223"/>
              </a:xfrm>
              <a:prstGeom prst="rect">
                <a:avLst/>
              </a:prstGeom>
              <a:solidFill>
                <a:srgbClr val="CF3D22"/>
              </a:solidFill>
              <a:ln>
                <a:noFill/>
              </a:ln>
              <a:effectLst/>
            </p:spPr>
            <p:style>
              <a:lnRef idx="1">
                <a:schemeClr val="accent1"/>
              </a:lnRef>
              <a:fillRef idx="3">
                <a:schemeClr val="accent1"/>
              </a:fillRef>
              <a:effectRef idx="2">
                <a:schemeClr val="accent1"/>
              </a:effectRef>
              <a:fontRef idx="minor">
                <a:schemeClr val="lt1"/>
              </a:fontRef>
            </p:style>
            <p:txBody>
              <a:bodyPr anchor="ctr" anchorCtr="0">
                <a:norm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cs typeface="+mn-ea"/>
                    <a:sym typeface="+mn-lt"/>
                  </a:rPr>
                  <a:t>不安全的环境</a:t>
                </a:r>
                <a:endParaRPr lang="zh-CN" altLang="en-US" b="1" spc="100" dirty="0">
                  <a:solidFill>
                    <a:schemeClr val="bg1"/>
                  </a:solidFill>
                  <a:uFillTx/>
                  <a:latin typeface="微软雅黑" panose="020B0503020204020204" pitchFamily="34" charset="-122"/>
                  <a:ea typeface="微软雅黑" panose="020B0503020204020204" pitchFamily="34" charset="-122"/>
                  <a:cs typeface="+mn-ea"/>
                  <a:sym typeface="+mn-lt"/>
                </a:endParaRPr>
              </a:p>
            </p:txBody>
          </p:sp>
        </p:grpSp>
        <p:sp>
          <p:nvSpPr>
            <p:cNvPr id="31" name="文本框 30"/>
            <p:cNvSpPr txBox="1"/>
            <p:nvPr/>
          </p:nvSpPr>
          <p:spPr>
            <a:xfrm>
              <a:off x="2355" y="2549"/>
              <a:ext cx="4563" cy="4460"/>
            </a:xfrm>
            <a:prstGeom prst="rect">
              <a:avLst/>
            </a:prstGeom>
            <a:noFill/>
          </p:spPr>
          <p:txBody>
            <a:bodyPr wrap="square" rtlCol="0" anchor="t">
              <a:spAutoFit/>
            </a:bodyPr>
            <a:lstStyle/>
            <a:p>
              <a:pPr algn="just" fontAlgn="auto">
                <a:lnSpc>
                  <a:spcPct val="11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rPr>
                <a:t>化验室安全包括防火、防爆、防毒、防腐蚀、保证压力容器和气瓶的安全、电气安全和防止环境污染等方面。加强以上方面的管理，创造安全、良好的实验室工作环境，是每个实验室工作者必须认真完成的工作。</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endParaRPr>
            </a:p>
          </p:txBody>
        </p:sp>
        <p:grpSp>
          <p:nvGrpSpPr>
            <p:cNvPr id="35" name="组合 34"/>
            <p:cNvGrpSpPr/>
            <p:nvPr/>
          </p:nvGrpSpPr>
          <p:grpSpPr>
            <a:xfrm>
              <a:off x="8188" y="1889"/>
              <a:ext cx="4562" cy="5174"/>
              <a:chOff x="7483" y="1889"/>
              <a:chExt cx="4562" cy="5174"/>
            </a:xfrm>
          </p:grpSpPr>
          <p:sp>
            <p:nvSpPr>
              <p:cNvPr id="7" name="矩形 6"/>
              <p:cNvSpPr/>
              <p:nvPr/>
            </p:nvSpPr>
            <p:spPr>
              <a:xfrm>
                <a:off x="7483" y="1889"/>
                <a:ext cx="4562" cy="5175"/>
              </a:xfrm>
              <a:prstGeom prst="rect">
                <a:avLst/>
              </a:prstGeom>
              <a:noFill/>
              <a:ln w="6350" cmpd="sng">
                <a:solidFill>
                  <a:srgbClr val="F0AF1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grpSp>
            <p:nvGrpSpPr>
              <p:cNvPr id="34" name="组合 33"/>
              <p:cNvGrpSpPr/>
              <p:nvPr/>
            </p:nvGrpSpPr>
            <p:grpSpPr>
              <a:xfrm>
                <a:off x="7483" y="1900"/>
                <a:ext cx="4562" cy="5155"/>
                <a:chOff x="7483" y="1900"/>
                <a:chExt cx="4562" cy="5155"/>
              </a:xfrm>
            </p:grpSpPr>
            <p:sp>
              <p:nvSpPr>
                <p:cNvPr id="30" name="矩形 29"/>
                <p:cNvSpPr/>
                <p:nvPr/>
              </p:nvSpPr>
              <p:spPr>
                <a:xfrm>
                  <a:off x="7483" y="1900"/>
                  <a:ext cx="4562" cy="649"/>
                </a:xfrm>
                <a:prstGeom prst="rect">
                  <a:avLst/>
                </a:prstGeom>
                <a:solidFill>
                  <a:srgbClr val="F0AF1D"/>
                </a:solidFill>
                <a:ln>
                  <a:noFill/>
                </a:ln>
                <a:effectLst/>
              </p:spPr>
              <p:style>
                <a:lnRef idx="1">
                  <a:schemeClr val="accent1"/>
                </a:lnRef>
                <a:fillRef idx="3">
                  <a:schemeClr val="accent1"/>
                </a:fillRef>
                <a:effectRef idx="2">
                  <a:schemeClr val="accent1"/>
                </a:effectRef>
                <a:fontRef idx="minor">
                  <a:schemeClr val="lt1"/>
                </a:fontRef>
              </p:style>
              <p:txBody>
                <a:bodyPr anchor="ctr" anchorCtr="0">
                  <a:norm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cs typeface="+mn-ea"/>
                      <a:sym typeface="+mn-lt"/>
                    </a:rPr>
                    <a:t>不安全的行为</a:t>
                  </a:r>
                  <a:endParaRPr lang="zh-CN" altLang="en-US" b="1" spc="100" dirty="0">
                    <a:solidFill>
                      <a:schemeClr val="bg1"/>
                    </a:solidFill>
                    <a:uFillTx/>
                    <a:latin typeface="微软雅黑" panose="020B0503020204020204" pitchFamily="34" charset="-122"/>
                    <a:ea typeface="微软雅黑" panose="020B0503020204020204" pitchFamily="34" charset="-122"/>
                    <a:cs typeface="+mn-ea"/>
                    <a:sym typeface="+mn-lt"/>
                  </a:endParaRPr>
                </a:p>
              </p:txBody>
            </p:sp>
            <p:sp>
              <p:nvSpPr>
                <p:cNvPr id="32" name="文本框 31"/>
                <p:cNvSpPr txBox="1"/>
                <p:nvPr/>
              </p:nvSpPr>
              <p:spPr>
                <a:xfrm>
                  <a:off x="7483" y="2549"/>
                  <a:ext cx="4563" cy="4506"/>
                </a:xfrm>
                <a:prstGeom prst="rect">
                  <a:avLst/>
                </a:prstGeom>
                <a:noFill/>
              </p:spPr>
              <p:txBody>
                <a:bodyPr wrap="square" rtlCol="0" anchor="t">
                  <a:spAutoFit/>
                </a:bodyPr>
                <a:lstStyle/>
                <a:p>
                  <a:pPr algn="just" fontAlgn="auto"/>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rPr>
                    <a:t>各实验室新录用人员进入化验室实习和上岗前都必须经过实验室安全知识培训，上岗考核中必须有此项内容的考核，实验室安全考核达到要求后方可从事其它操作技能方面进行考核。在岗检验员每半年至少一次实验室安全知识培训，强化安全知识。</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endParaRPr>
                </a:p>
              </p:txBody>
            </p:sp>
          </p:grpSp>
        </p:grpSp>
      </p:grpSp>
      <p:sp>
        <p:nvSpPr>
          <p:cNvPr id="37" name="文本框 36"/>
          <p:cNvSpPr txBox="1"/>
          <p:nvPr/>
        </p:nvSpPr>
        <p:spPr>
          <a:xfrm>
            <a:off x="3328988" y="871855"/>
            <a:ext cx="24860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4</a:t>
            </a: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事故发生的原因</a:t>
            </a:r>
            <a:endParaRPr 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1" name="组合 60"/>
          <p:cNvGrpSpPr/>
          <p:nvPr/>
        </p:nvGrpSpPr>
        <p:grpSpPr>
          <a:xfrm>
            <a:off x="81280" y="100829"/>
            <a:ext cx="4095750" cy="573882"/>
            <a:chOff x="128" y="129"/>
            <a:chExt cx="6450" cy="904"/>
          </a:xfrm>
        </p:grpSpPr>
        <p:sp>
          <p:nvSpPr>
            <p:cNvPr id="62" name="等腰三角形 61"/>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3" name="等腰三角形 62"/>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4" name="文本框 63"/>
            <p:cNvSpPr txBox="1"/>
            <p:nvPr/>
          </p:nvSpPr>
          <p:spPr>
            <a:xfrm rot="10800000" flipH="1">
              <a:off x="128" y="230"/>
              <a:ext cx="6450"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5" name="文本框 64"/>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66" name="矩形 65"/>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一</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7" name="MH_Entry_1"/>
            <p:cNvSpPr/>
            <p:nvPr>
              <p:custDataLst>
                <p:tags r:id="rId1"/>
              </p:custDataLst>
            </p:nvPr>
          </p:nvSpPr>
          <p:spPr>
            <a:xfrm>
              <a:off x="1056" y="294"/>
              <a:ext cx="552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实验室安全的重要性</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158875" y="1266190"/>
            <a:ext cx="6826250" cy="3729355"/>
            <a:chOff x="1825" y="1064"/>
            <a:chExt cx="10750" cy="5873"/>
          </a:xfrm>
        </p:grpSpPr>
        <p:grpSp>
          <p:nvGrpSpPr>
            <p:cNvPr id="6" name="组合 5"/>
            <p:cNvGrpSpPr/>
            <p:nvPr/>
          </p:nvGrpSpPr>
          <p:grpSpPr>
            <a:xfrm>
              <a:off x="1825" y="2080"/>
              <a:ext cx="10750" cy="4857"/>
              <a:chOff x="1593" y="2350"/>
              <a:chExt cx="10750" cy="4857"/>
            </a:xfrm>
          </p:grpSpPr>
          <p:pic>
            <p:nvPicPr>
              <p:cNvPr id="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93" y="2350"/>
                <a:ext cx="4650" cy="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 y="2350"/>
                <a:ext cx="4400" cy="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1593" y="5755"/>
                <a:ext cx="4650" cy="1452"/>
              </a:xfrm>
              <a:prstGeom prst="rect">
                <a:avLst/>
              </a:prstGeom>
              <a:solidFill>
                <a:srgbClr val="CF3D22"/>
              </a:solidFill>
            </p:spPr>
            <p:txBody>
              <a:bodyPr wrap="square" rtlCol="0" anchor="ctr" anchorCtr="0">
                <a:spAutoFit/>
              </a:bodyPr>
              <a:lstStyle/>
              <a:p>
                <a:pPr algn="just"/>
                <a:r>
                  <a:rPr lang="zh-CN" altLang="en-US" b="1" spc="100" dirty="0">
                    <a:solidFill>
                      <a:schemeClr val="bg1"/>
                    </a:solidFill>
                    <a:uFillTx/>
                    <a:latin typeface="微软雅黑" panose="020B0503020204020204" pitchFamily="34" charset="-122"/>
                    <a:ea typeface="微软雅黑" panose="020B0503020204020204" pitchFamily="34" charset="-122"/>
                    <a:sym typeface="+mn-ea"/>
                  </a:rPr>
                  <a:t>电器电线老旧，易造成漏电事件或因电线走火引发火灾。</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7943" y="5755"/>
                <a:ext cx="4331" cy="1452"/>
              </a:xfrm>
              <a:prstGeom prst="rect">
                <a:avLst/>
              </a:prstGeom>
              <a:solidFill>
                <a:srgbClr val="F0AF1D"/>
              </a:solidFill>
            </p:spPr>
            <p:txBody>
              <a:bodyPr wrap="square" rtlCol="0" anchor="ctr" anchorCtr="0">
                <a:spAutoFit/>
              </a:bodyPr>
              <a:lstStyle/>
              <a:p>
                <a:pPr algn="just"/>
                <a:r>
                  <a:rPr lang="zh-CN" altLang="en-US" b="1" spc="100" dirty="0">
                    <a:solidFill>
                      <a:schemeClr val="bg1"/>
                    </a:solidFill>
                    <a:uFillTx/>
                    <a:latin typeface="微软雅黑" panose="020B0503020204020204" pitchFamily="34" charset="-122"/>
                    <a:ea typeface="微软雅黑" panose="020B0503020204020204" pitchFamily="34" charset="-122"/>
                    <a:sym typeface="+mn-ea"/>
                  </a:rPr>
                  <a:t>气体钢瓶未固定妥当，易因地震或其他因素造成倾倒、滚动，引爆炸。</a:t>
                </a:r>
                <a:endParaRPr lang="en-US" altLang="zh-CN" b="1" spc="100" dirty="0">
                  <a:solidFill>
                    <a:schemeClr val="bg1"/>
                  </a:solidFill>
                  <a:uFillTx/>
                  <a:latin typeface="微软雅黑" panose="020B0503020204020204" pitchFamily="34" charset="-122"/>
                  <a:ea typeface="微软雅黑" panose="020B0503020204020204" pitchFamily="34" charset="-122"/>
                  <a:sym typeface="+mn-ea"/>
                </a:endParaRPr>
              </a:p>
            </p:txBody>
          </p:sp>
        </p:grpSp>
        <p:sp>
          <p:nvSpPr>
            <p:cNvPr id="9" name="文本框 8"/>
            <p:cNvSpPr txBox="1"/>
            <p:nvPr/>
          </p:nvSpPr>
          <p:spPr>
            <a:xfrm>
              <a:off x="1826" y="1064"/>
              <a:ext cx="10680" cy="1016"/>
            </a:xfrm>
            <a:prstGeom prst="rect">
              <a:avLst/>
            </a:prstGeom>
            <a:noFill/>
          </p:spPr>
          <p:txBody>
            <a:bodyPr wrap="square" rtlCol="0" anchor="t">
              <a:spAutoFit/>
            </a:bodyPr>
            <a:lstStyle/>
            <a:p>
              <a:pPr algn="just"/>
              <a:r>
                <a:rPr 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ea"/>
                </a:rPr>
                <a:t>意指化学实验室內各项硬件设备的陈设放置或维护不当而形成的不安全环境</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ea"/>
                </a:rPr>
                <a:t>。</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ea"/>
              </a:endParaRPr>
            </a:p>
          </p:txBody>
        </p:sp>
      </p:grpSp>
      <p:sp>
        <p:nvSpPr>
          <p:cNvPr id="37" name="文本框 36"/>
          <p:cNvSpPr txBox="1"/>
          <p:nvPr/>
        </p:nvSpPr>
        <p:spPr>
          <a:xfrm>
            <a:off x="2928938" y="748665"/>
            <a:ext cx="32861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、实验室中的不安全环境</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1" name="组合 60"/>
          <p:cNvGrpSpPr/>
          <p:nvPr/>
        </p:nvGrpSpPr>
        <p:grpSpPr>
          <a:xfrm>
            <a:off x="81280" y="100829"/>
            <a:ext cx="4095750" cy="573882"/>
            <a:chOff x="128" y="129"/>
            <a:chExt cx="6450" cy="904"/>
          </a:xfrm>
        </p:grpSpPr>
        <p:sp>
          <p:nvSpPr>
            <p:cNvPr id="62" name="等腰三角形 61"/>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3" name="等腰三角形 62"/>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4" name="文本框 63"/>
            <p:cNvSpPr txBox="1"/>
            <p:nvPr/>
          </p:nvSpPr>
          <p:spPr>
            <a:xfrm rot="10800000" flipH="1">
              <a:off x="128" y="230"/>
              <a:ext cx="6450"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5" name="文本框 64"/>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66" name="矩形 65"/>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一</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7" name="MH_Entry_1"/>
            <p:cNvSpPr/>
            <p:nvPr>
              <p:custDataLst>
                <p:tags r:id="rId3"/>
              </p:custDataLst>
            </p:nvPr>
          </p:nvSpPr>
          <p:spPr>
            <a:xfrm>
              <a:off x="1056" y="294"/>
              <a:ext cx="552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实验室安全的重要性</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63395" y="1639570"/>
            <a:ext cx="5617210" cy="3313430"/>
            <a:chOff x="2777" y="2297"/>
            <a:chExt cx="8846" cy="5218"/>
          </a:xfrm>
        </p:grpSpPr>
        <p:sp>
          <p:nvSpPr>
            <p:cNvPr id="3" name="文本框 2"/>
            <p:cNvSpPr txBox="1"/>
            <p:nvPr/>
          </p:nvSpPr>
          <p:spPr>
            <a:xfrm>
              <a:off x="2777" y="2297"/>
              <a:ext cx="8268" cy="628"/>
            </a:xfrm>
            <a:prstGeom prst="rect">
              <a:avLst/>
            </a:prstGeom>
            <a:noFill/>
          </p:spPr>
          <p:txBody>
            <a:bodyPr wrap="none" rtlCol="0" anchor="t">
              <a:spAutoFit/>
            </a:bodyPr>
            <a:lstStyle/>
            <a:p>
              <a:pPr fontAlgn="auto"/>
              <a:r>
                <a:rPr lang="zh-CN" altLang="en-US" sz="20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实验室中常见的不安全行为包含以下三项：</a:t>
              </a:r>
              <a:endParaRPr lang="zh-CN" altLang="en-US" sz="20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2777" y="2925"/>
              <a:ext cx="8847" cy="4590"/>
              <a:chOff x="1830" y="1605"/>
              <a:chExt cx="8847" cy="4590"/>
            </a:xfrm>
          </p:grpSpPr>
          <p:sp>
            <p:nvSpPr>
              <p:cNvPr id="13" name="免费的模板下载：www.ainippt.com     _3"/>
              <p:cNvSpPr/>
              <p:nvPr/>
            </p:nvSpPr>
            <p:spPr>
              <a:xfrm>
                <a:off x="3717" y="1605"/>
                <a:ext cx="6960" cy="1108"/>
              </a:xfrm>
              <a:prstGeom prst="rect">
                <a:avLst/>
              </a:prstGeom>
              <a:solidFill>
                <a:schemeClr val="bg1">
                  <a:lumMod val="95000"/>
                  <a:alpha val="90000"/>
                </a:schemeClr>
              </a:solidFill>
              <a:ln w="12700">
                <a:solidFill>
                  <a:schemeClr val="bg1">
                    <a:lumMod val="8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747" tIns="50480" rIns="50480" bIns="50480" numCol="1" spcCol="1270" anchor="ctr" anchorCtr="0">
                <a:noAutofit/>
              </a:bodyPr>
              <a:lstStyle/>
              <a:p>
                <a:pPr marL="0" lvl="1" indent="0" defTabSz="1222375" fontAlgn="auto">
                  <a:lnSpc>
                    <a:spcPct val="100000"/>
                  </a:lnSpc>
                  <a:spcBef>
                    <a:spcPct val="0"/>
                  </a:spcBef>
                  <a:spcAft>
                    <a:spcPts val="0"/>
                  </a:spcAft>
                  <a:buNone/>
                </a:pPr>
                <a:r>
                  <a:rPr lang="zh-CN" altLang="en-US" sz="20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不适当的态度</a:t>
                </a:r>
                <a:endParaRPr lang="zh-CN" altLang="en-US" sz="20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sp>
            <p:nvSpPr>
              <p:cNvPr id="16" name="免费的模板下载：www.ainippt.com     _5"/>
              <p:cNvSpPr/>
              <p:nvPr/>
            </p:nvSpPr>
            <p:spPr>
              <a:xfrm>
                <a:off x="1830" y="1605"/>
                <a:ext cx="1886" cy="1705"/>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CF3D2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5" tIns="575945" rIns="13607" bIns="425892" numCol="1" spcCol="1270" anchor="ctr" anchorCtr="1">
                <a:noAutofit/>
              </a:bodyPr>
              <a:lstStyle/>
              <a:p>
                <a:pPr algn="ctr" defTabSz="1269365">
                  <a:lnSpc>
                    <a:spcPct val="90000"/>
                  </a:lnSpc>
                  <a:spcBef>
                    <a:spcPct val="0"/>
                  </a:spcBef>
                  <a:spcAft>
                    <a:spcPct val="35000"/>
                  </a:spcAft>
                </a:pPr>
                <a:r>
                  <a:rPr lang="en-US" altLang="zh-CN" sz="2000" b="1">
                    <a:latin typeface="微软雅黑" panose="020B0503020204020204" pitchFamily="34" charset="-122"/>
                    <a:ea typeface="微软雅黑" panose="020B0503020204020204" pitchFamily="34" charset="-122"/>
                  </a:rPr>
                  <a:t>1</a:t>
                </a:r>
                <a:endParaRPr lang="en-US" altLang="zh-CN" sz="2000" b="1">
                  <a:latin typeface="微软雅黑" panose="020B0503020204020204" pitchFamily="34" charset="-122"/>
                  <a:ea typeface="微软雅黑" panose="020B0503020204020204" pitchFamily="34" charset="-122"/>
                </a:endParaRPr>
              </a:p>
            </p:txBody>
          </p:sp>
          <p:sp>
            <p:nvSpPr>
              <p:cNvPr id="17" name="免费的模板下载：www.ainippt.com     _6"/>
              <p:cNvSpPr/>
              <p:nvPr/>
            </p:nvSpPr>
            <p:spPr>
              <a:xfrm>
                <a:off x="3717" y="4490"/>
                <a:ext cx="6960" cy="1108"/>
              </a:xfrm>
              <a:prstGeom prst="rect">
                <a:avLst/>
              </a:prstGeom>
              <a:solidFill>
                <a:schemeClr val="bg1">
                  <a:lumMod val="95000"/>
                  <a:alpha val="90000"/>
                </a:schemeClr>
              </a:solidFill>
              <a:ln w="12700">
                <a:solidFill>
                  <a:schemeClr val="bg1">
                    <a:lumMod val="8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747" tIns="50480" rIns="50480" bIns="50481" numCol="1" spcCol="1270" anchor="ctr" anchorCtr="0">
                <a:noAutofit/>
              </a:bodyPr>
              <a:lstStyle/>
              <a:p>
                <a:pPr marL="0" lvl="1" indent="0" defTabSz="1222375" fontAlgn="auto">
                  <a:lnSpc>
                    <a:spcPct val="100000"/>
                  </a:lnSpc>
                  <a:spcBef>
                    <a:spcPct val="0"/>
                  </a:spcBef>
                  <a:spcAft>
                    <a:spcPts val="0"/>
                  </a:spcAft>
                  <a:buNone/>
                </a:pPr>
                <a:r>
                  <a:rPr lang="zh-CN" altLang="en-US" sz="206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不适当的机械或物质的操作行为</a:t>
                </a:r>
                <a:endParaRPr lang="zh-CN" altLang="en-US" sz="206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sp>
            <p:nvSpPr>
              <p:cNvPr id="23" name="免费的模板下载：www.ainippt.com     _8"/>
              <p:cNvSpPr/>
              <p:nvPr/>
            </p:nvSpPr>
            <p:spPr>
              <a:xfrm>
                <a:off x="1830" y="4490"/>
                <a:ext cx="1886" cy="1705"/>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F0AF1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5" tIns="575945" rIns="13607" bIns="425892" numCol="1" spcCol="1270" anchor="ctr" anchorCtr="1">
                <a:noAutofit/>
              </a:bodyPr>
              <a:lstStyle/>
              <a:p>
                <a:pPr algn="ctr" defTabSz="1269365">
                  <a:lnSpc>
                    <a:spcPct val="90000"/>
                  </a:lnSpc>
                  <a:spcAft>
                    <a:spcPct val="35000"/>
                  </a:spcAft>
                </a:pPr>
                <a:r>
                  <a:rPr lang="en-US" altLang="zh-CN" sz="2000" b="1">
                    <a:latin typeface="微软雅黑" panose="020B0503020204020204" pitchFamily="34" charset="-122"/>
                    <a:ea typeface="微软雅黑" panose="020B0503020204020204" pitchFamily="34" charset="-122"/>
                  </a:rPr>
                  <a:t>3</a:t>
                </a:r>
                <a:endParaRPr lang="en-US" altLang="zh-CN" sz="2000" b="1">
                  <a:latin typeface="微软雅黑" panose="020B0503020204020204" pitchFamily="34" charset="-122"/>
                  <a:ea typeface="微软雅黑" panose="020B0503020204020204" pitchFamily="34" charset="-122"/>
                </a:endParaRPr>
              </a:p>
            </p:txBody>
          </p:sp>
          <p:sp>
            <p:nvSpPr>
              <p:cNvPr id="24" name="免费的模板下载：www.ainippt.com     _9"/>
              <p:cNvSpPr/>
              <p:nvPr/>
            </p:nvSpPr>
            <p:spPr>
              <a:xfrm>
                <a:off x="3717" y="3048"/>
                <a:ext cx="6960" cy="1108"/>
              </a:xfrm>
              <a:prstGeom prst="rect">
                <a:avLst/>
              </a:prstGeom>
              <a:solidFill>
                <a:schemeClr val="bg1">
                  <a:lumMod val="95000"/>
                  <a:alpha val="90000"/>
                </a:schemeClr>
              </a:solidFill>
              <a:ln w="12700">
                <a:solidFill>
                  <a:schemeClr val="bg1">
                    <a:lumMod val="8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747" tIns="50480" rIns="50480" bIns="50481" numCol="1" spcCol="1270" anchor="ctr" anchorCtr="0">
                <a:noAutofit/>
              </a:bodyPr>
              <a:lstStyle/>
              <a:p>
                <a:pPr marL="0" lvl="1" indent="0" defTabSz="1222375" fontAlgn="auto">
                  <a:lnSpc>
                    <a:spcPct val="100000"/>
                  </a:lnSpc>
                  <a:spcBef>
                    <a:spcPct val="0"/>
                  </a:spcBef>
                  <a:spcAft>
                    <a:spcPts val="0"/>
                  </a:spcAft>
                  <a:buNone/>
                </a:pPr>
                <a:r>
                  <a:rPr lang="zh-CN" altLang="en-US" sz="206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缺乏知识或技能</a:t>
                </a:r>
                <a:endParaRPr lang="zh-CN" altLang="en-US" sz="206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sp>
            <p:nvSpPr>
              <p:cNvPr id="26" name="免费的模板下载：www.ainippt.com     _11"/>
              <p:cNvSpPr/>
              <p:nvPr/>
            </p:nvSpPr>
            <p:spPr>
              <a:xfrm>
                <a:off x="1830" y="3048"/>
                <a:ext cx="1886" cy="1705"/>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7E7E7E"/>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5" tIns="575945" rIns="13605" bIns="425892" numCol="1" spcCol="1270" anchor="ctr" anchorCtr="1">
                <a:noAutofit/>
              </a:bodyPr>
              <a:lstStyle/>
              <a:p>
                <a:pPr algn="ctr" defTabSz="1269365">
                  <a:lnSpc>
                    <a:spcPct val="90000"/>
                  </a:lnSpc>
                  <a:spcBef>
                    <a:spcPct val="0"/>
                  </a:spcBef>
                  <a:spcAft>
                    <a:spcPct val="35000"/>
                  </a:spcAft>
                </a:pPr>
                <a:r>
                  <a:rPr lang="en-US" altLang="zh-CN" sz="2000" b="1">
                    <a:latin typeface="微软雅黑" panose="020B0503020204020204" pitchFamily="34" charset="-122"/>
                    <a:ea typeface="微软雅黑" panose="020B0503020204020204" pitchFamily="34" charset="-122"/>
                  </a:rPr>
                  <a:t>2</a:t>
                </a:r>
                <a:endParaRPr lang="en-US" altLang="zh-CN" sz="2000" b="1">
                  <a:latin typeface="微软雅黑" panose="020B0503020204020204" pitchFamily="34" charset="-122"/>
                  <a:ea typeface="微软雅黑" panose="020B0503020204020204" pitchFamily="34" charset="-122"/>
                </a:endParaRPr>
              </a:p>
            </p:txBody>
          </p:sp>
        </p:grpSp>
      </p:grpSp>
      <p:sp>
        <p:nvSpPr>
          <p:cNvPr id="37" name="文本框 36"/>
          <p:cNvSpPr txBox="1"/>
          <p:nvPr/>
        </p:nvSpPr>
        <p:spPr>
          <a:xfrm>
            <a:off x="2928938" y="925195"/>
            <a:ext cx="32861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、实验室中的不安全行为</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1" name="组合 60"/>
          <p:cNvGrpSpPr/>
          <p:nvPr/>
        </p:nvGrpSpPr>
        <p:grpSpPr>
          <a:xfrm>
            <a:off x="81280" y="100829"/>
            <a:ext cx="4095750" cy="573882"/>
            <a:chOff x="128" y="129"/>
            <a:chExt cx="6450" cy="904"/>
          </a:xfrm>
        </p:grpSpPr>
        <p:sp>
          <p:nvSpPr>
            <p:cNvPr id="62" name="等腰三角形 61"/>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3" name="等腰三角形 62"/>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4" name="文本框 63"/>
            <p:cNvSpPr txBox="1"/>
            <p:nvPr/>
          </p:nvSpPr>
          <p:spPr>
            <a:xfrm rot="10800000" flipH="1">
              <a:off x="128" y="230"/>
              <a:ext cx="6450"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5" name="文本框 64"/>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66" name="矩形 65"/>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一</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7" name="MH_Entry_1"/>
            <p:cNvSpPr/>
            <p:nvPr>
              <p:custDataLst>
                <p:tags r:id="rId1"/>
              </p:custDataLst>
            </p:nvPr>
          </p:nvSpPr>
          <p:spPr>
            <a:xfrm>
              <a:off x="1056" y="294"/>
              <a:ext cx="552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实验室安全的重要性</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98295" y="1613535"/>
            <a:ext cx="5977255" cy="368300"/>
          </a:xfrm>
          <a:prstGeom prst="rect">
            <a:avLst/>
          </a:prstGeom>
          <a:noFill/>
          <a:extLst>
            <a:ext uri="{909E8E84-426E-40DD-AFC4-6F175D3DCCD1}">
              <a14:hiddenFill xmlns:a14="http://schemas.microsoft.com/office/drawing/2010/main">
                <a:solidFill>
                  <a:srgbClr val="7E7E7E"/>
                </a:solidFill>
              </a14:hiddenFill>
            </a:ext>
          </a:extLst>
        </p:spPr>
        <p:txBody>
          <a:bodyPr wrap="square" rtlCol="0" anchor="ctr" anchorCtr="0">
            <a:spAutoFit/>
          </a:bodyPr>
          <a:lstStyle/>
          <a:p>
            <a:pPr algn="ctr" fontAlgn="auto"/>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请指出下列照片中所发生的不安全行为</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1569403" y="2063750"/>
            <a:ext cx="6005195" cy="2588260"/>
            <a:chOff x="1530" y="3130"/>
            <a:chExt cx="9457" cy="4076"/>
          </a:xfrm>
        </p:grpSpPr>
        <p:grpSp>
          <p:nvGrpSpPr>
            <p:cNvPr id="9" name="组合 8"/>
            <p:cNvGrpSpPr/>
            <p:nvPr/>
          </p:nvGrpSpPr>
          <p:grpSpPr>
            <a:xfrm>
              <a:off x="1530" y="3130"/>
              <a:ext cx="4310" cy="4076"/>
              <a:chOff x="1530" y="2350"/>
              <a:chExt cx="4310" cy="4076"/>
            </a:xfrm>
          </p:grpSpPr>
          <p:pic>
            <p:nvPicPr>
              <p:cNvPr id="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30" y="2350"/>
                <a:ext cx="431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1575" y="5410"/>
                <a:ext cx="4252" cy="1016"/>
              </a:xfrm>
              <a:prstGeom prst="rect">
                <a:avLst/>
              </a:prstGeom>
              <a:solidFill>
                <a:srgbClr val="CF3D22"/>
              </a:solidFill>
            </p:spPr>
            <p:txBody>
              <a:bodyPr wrap="square" rtlCol="0" anchor="ctr" anchorCtr="0">
                <a:spAutoFit/>
              </a:bodyPr>
              <a:lstStyle/>
              <a:p>
                <a:pPr algn="just"/>
                <a:r>
                  <a:rPr lang="zh-CN" altLang="en-US" b="1" spc="100" dirty="0">
                    <a:solidFill>
                      <a:schemeClr val="bg1"/>
                    </a:solidFill>
                    <a:uFillTx/>
                    <a:latin typeface="微软雅黑" panose="020B0503020204020204" pitchFamily="34" charset="-122"/>
                    <a:ea typeface="微软雅黑" panose="020B0503020204020204" pitchFamily="34" charset="-122"/>
                    <a:sym typeface="+mn-ea"/>
                  </a:rPr>
                  <a:t>随意交谈、不按照标准要求穿着工作服</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grpSp>
        <p:grpSp>
          <p:nvGrpSpPr>
            <p:cNvPr id="12" name="组合 11"/>
            <p:cNvGrpSpPr/>
            <p:nvPr/>
          </p:nvGrpSpPr>
          <p:grpSpPr>
            <a:xfrm>
              <a:off x="6793" y="3130"/>
              <a:ext cx="4195" cy="4075"/>
              <a:chOff x="7768" y="2350"/>
              <a:chExt cx="4195" cy="4075"/>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 y="2350"/>
                <a:ext cx="4195" cy="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7768" y="5410"/>
                <a:ext cx="4195" cy="1015"/>
              </a:xfrm>
              <a:prstGeom prst="rect">
                <a:avLst/>
              </a:prstGeom>
              <a:solidFill>
                <a:srgbClr val="F0AF1D"/>
              </a:solidFill>
            </p:spPr>
            <p:txBody>
              <a:bodyPr wrap="square" rtlCol="0" anchor="ctr" anchorCtr="0">
                <a:noAutofit/>
              </a:bodyPr>
              <a:lstStyle/>
              <a:p>
                <a:pPr algn="just"/>
                <a:r>
                  <a:rPr lang="zh-CN" altLang="en-US" b="1" spc="100" dirty="0">
                    <a:solidFill>
                      <a:schemeClr val="bg1"/>
                    </a:solidFill>
                    <a:uFillTx/>
                    <a:latin typeface="微软雅黑" panose="020B0503020204020204" pitchFamily="34" charset="-122"/>
                    <a:ea typeface="微软雅黑" panose="020B0503020204020204" pitchFamily="34" charset="-122"/>
                    <a:sym typeface="+mn-ea"/>
                  </a:rPr>
                  <a:t>使用标签不明的试剂</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grpSp>
      </p:grpSp>
      <p:sp>
        <p:nvSpPr>
          <p:cNvPr id="37" name="文本框 36"/>
          <p:cNvSpPr txBox="1"/>
          <p:nvPr/>
        </p:nvSpPr>
        <p:spPr>
          <a:xfrm>
            <a:off x="2928938" y="925195"/>
            <a:ext cx="32861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、实验室中的不安全行为</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1" name="组合 60"/>
          <p:cNvGrpSpPr/>
          <p:nvPr/>
        </p:nvGrpSpPr>
        <p:grpSpPr>
          <a:xfrm>
            <a:off x="81280" y="100829"/>
            <a:ext cx="4095750" cy="573882"/>
            <a:chOff x="128" y="129"/>
            <a:chExt cx="6450" cy="904"/>
          </a:xfrm>
        </p:grpSpPr>
        <p:sp>
          <p:nvSpPr>
            <p:cNvPr id="62" name="等腰三角形 61"/>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3" name="等腰三角形 62"/>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4" name="文本框 63"/>
            <p:cNvSpPr txBox="1"/>
            <p:nvPr/>
          </p:nvSpPr>
          <p:spPr>
            <a:xfrm rot="10800000" flipH="1">
              <a:off x="128" y="230"/>
              <a:ext cx="6450"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5" name="文本框 64"/>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66" name="矩形 65"/>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一</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7" name="MH_Entry_1"/>
            <p:cNvSpPr/>
            <p:nvPr>
              <p:custDataLst>
                <p:tags r:id="rId3"/>
              </p:custDataLst>
            </p:nvPr>
          </p:nvSpPr>
          <p:spPr>
            <a:xfrm>
              <a:off x="1056" y="294"/>
              <a:ext cx="552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实验室安全的重要性</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512570" y="2151380"/>
            <a:ext cx="6118860" cy="2444115"/>
            <a:chOff x="1870" y="2623"/>
            <a:chExt cx="9636" cy="3849"/>
          </a:xfrm>
        </p:grpSpPr>
        <p:grpSp>
          <p:nvGrpSpPr>
            <p:cNvPr id="15" name="组合 14"/>
            <p:cNvGrpSpPr/>
            <p:nvPr/>
          </p:nvGrpSpPr>
          <p:grpSpPr>
            <a:xfrm>
              <a:off x="1870" y="5458"/>
              <a:ext cx="9633" cy="1015"/>
              <a:chOff x="928" y="5338"/>
              <a:chExt cx="9633" cy="1015"/>
            </a:xfrm>
          </p:grpSpPr>
          <p:sp>
            <p:nvSpPr>
              <p:cNvPr id="14" name="文本框 13"/>
              <p:cNvSpPr txBox="1"/>
              <p:nvPr/>
            </p:nvSpPr>
            <p:spPr>
              <a:xfrm>
                <a:off x="928" y="5338"/>
                <a:ext cx="4082" cy="1015"/>
              </a:xfrm>
              <a:prstGeom prst="rect">
                <a:avLst/>
              </a:prstGeom>
              <a:solidFill>
                <a:srgbClr val="CF3D22"/>
              </a:solidFill>
            </p:spPr>
            <p:txBody>
              <a:bodyPr wrap="square" rtlCol="0" anchor="ctr" anchorCtr="0">
                <a:noAutofit/>
              </a:bodyPr>
              <a:lstStyle/>
              <a:p>
                <a:pPr algn="just"/>
                <a:r>
                  <a:rPr lang="zh-CN" altLang="en-US" b="1" spc="100" dirty="0">
                    <a:solidFill>
                      <a:schemeClr val="bg1"/>
                    </a:solidFill>
                    <a:uFillTx/>
                    <a:latin typeface="微软雅黑" panose="020B0503020204020204" pitchFamily="34" charset="-122"/>
                    <a:ea typeface="微软雅黑" panose="020B0503020204020204" pitchFamily="34" charset="-122"/>
                    <a:sym typeface="+mn-ea"/>
                  </a:rPr>
                  <a:t>用温度计当做搅拌棒</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598" y="5338"/>
                <a:ext cx="3963" cy="1015"/>
              </a:xfrm>
              <a:prstGeom prst="rect">
                <a:avLst/>
              </a:prstGeom>
              <a:solidFill>
                <a:srgbClr val="F0AF1D"/>
              </a:solidFill>
            </p:spPr>
            <p:txBody>
              <a:bodyPr wrap="square" rtlCol="0" anchor="ctr" anchorCtr="0">
                <a:noAutofit/>
              </a:bodyPr>
              <a:lstStyle/>
              <a:p>
                <a:pPr algn="just"/>
                <a:r>
                  <a:rPr lang="zh-CN" altLang="en-US" b="1" spc="100" dirty="0">
                    <a:solidFill>
                      <a:schemeClr val="bg1"/>
                    </a:solidFill>
                    <a:uFillTx/>
                    <a:latin typeface="微软雅黑" panose="020B0503020204020204" pitchFamily="34" charset="-122"/>
                    <a:ea typeface="微软雅黑" panose="020B0503020204020204" pitchFamily="34" charset="-122"/>
                    <a:sym typeface="+mn-ea"/>
                  </a:rPr>
                  <a:t>称取腐蚀性药品不带防护用具</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grpSp>
        <p:pic>
          <p:nvPicPr>
            <p:cNvPr id="3"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70" y="2623"/>
              <a:ext cx="4082" cy="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 y="2623"/>
              <a:ext cx="3967" cy="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文本框 15"/>
          <p:cNvSpPr txBox="1"/>
          <p:nvPr/>
        </p:nvSpPr>
        <p:spPr>
          <a:xfrm>
            <a:off x="1598295" y="1613535"/>
            <a:ext cx="5977255" cy="368300"/>
          </a:xfrm>
          <a:prstGeom prst="rect">
            <a:avLst/>
          </a:prstGeom>
          <a:noFill/>
          <a:extLst>
            <a:ext uri="{909E8E84-426E-40DD-AFC4-6F175D3DCCD1}">
              <a14:hiddenFill xmlns:a14="http://schemas.microsoft.com/office/drawing/2010/main">
                <a:solidFill>
                  <a:srgbClr val="7E7E7E"/>
                </a:solidFill>
              </a14:hiddenFill>
            </a:ext>
          </a:extLst>
        </p:spPr>
        <p:txBody>
          <a:bodyPr wrap="square" rtlCol="0" anchor="ctr" anchorCtr="0">
            <a:spAutoFit/>
          </a:bodyPr>
          <a:lstStyle/>
          <a:p>
            <a:pPr algn="ctr" fontAlgn="auto"/>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请指出下列照片中所发生的不安全行为</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2928938" y="925195"/>
            <a:ext cx="32861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、实验室中的不安全行为</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1" name="组合 60"/>
          <p:cNvGrpSpPr/>
          <p:nvPr/>
        </p:nvGrpSpPr>
        <p:grpSpPr>
          <a:xfrm>
            <a:off x="81280" y="100829"/>
            <a:ext cx="4095750" cy="573882"/>
            <a:chOff x="128" y="129"/>
            <a:chExt cx="6450" cy="904"/>
          </a:xfrm>
        </p:grpSpPr>
        <p:sp>
          <p:nvSpPr>
            <p:cNvPr id="62" name="等腰三角形 61"/>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3" name="等腰三角形 62"/>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4" name="文本框 63"/>
            <p:cNvSpPr txBox="1"/>
            <p:nvPr/>
          </p:nvSpPr>
          <p:spPr>
            <a:xfrm rot="10800000" flipH="1">
              <a:off x="128" y="230"/>
              <a:ext cx="6450"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5" name="文本框 64"/>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66" name="矩形 65"/>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一</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7" name="MH_Entry_1"/>
            <p:cNvSpPr/>
            <p:nvPr>
              <p:custDataLst>
                <p:tags r:id="rId3"/>
              </p:custDataLst>
            </p:nvPr>
          </p:nvSpPr>
          <p:spPr>
            <a:xfrm>
              <a:off x="1056" y="294"/>
              <a:ext cx="552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实验室安全的重要性</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05915" y="1824990"/>
            <a:ext cx="5932170" cy="3092450"/>
            <a:chOff x="2619" y="2739"/>
            <a:chExt cx="9342" cy="4870"/>
          </a:xfrm>
        </p:grpSpPr>
        <p:grpSp>
          <p:nvGrpSpPr>
            <p:cNvPr id="6" name="组合 5"/>
            <p:cNvGrpSpPr/>
            <p:nvPr/>
          </p:nvGrpSpPr>
          <p:grpSpPr>
            <a:xfrm>
              <a:off x="7579" y="3085"/>
              <a:ext cx="4382" cy="4180"/>
              <a:chOff x="8172" y="2750"/>
              <a:chExt cx="4382" cy="4180"/>
            </a:xfrm>
          </p:grpSpPr>
          <p:sp>
            <p:nvSpPr>
              <p:cNvPr id="8" name="文本框 7"/>
              <p:cNvSpPr txBox="1"/>
              <p:nvPr/>
            </p:nvSpPr>
            <p:spPr>
              <a:xfrm>
                <a:off x="8172" y="5916"/>
                <a:ext cx="4382" cy="1015"/>
              </a:xfrm>
              <a:prstGeom prst="rect">
                <a:avLst/>
              </a:prstGeom>
              <a:solidFill>
                <a:srgbClr val="F0AF1D"/>
              </a:solidFill>
            </p:spPr>
            <p:txBody>
              <a:bodyPr wrap="squar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用鼻子直接嗅样品气味</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pic>
            <p:nvPicPr>
              <p:cNvPr id="1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72" y="2750"/>
                <a:ext cx="4381" cy="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2619" y="2739"/>
              <a:ext cx="2892" cy="4871"/>
              <a:chOff x="2379" y="2319"/>
              <a:chExt cx="2892" cy="4871"/>
            </a:xfrm>
          </p:grpSpPr>
          <p:sp>
            <p:nvSpPr>
              <p:cNvPr id="14" name="文本框 13"/>
              <p:cNvSpPr txBox="1"/>
              <p:nvPr/>
            </p:nvSpPr>
            <p:spPr>
              <a:xfrm>
                <a:off x="2379" y="6175"/>
                <a:ext cx="2892" cy="1015"/>
              </a:xfrm>
              <a:prstGeom prst="rect">
                <a:avLst/>
              </a:prstGeom>
              <a:solidFill>
                <a:srgbClr val="CF3D22"/>
              </a:solidFill>
            </p:spPr>
            <p:txBody>
              <a:bodyPr wrap="square" rtlCol="0" anchor="ctr" anchorCtr="0">
                <a:noAutofit/>
              </a:bodyPr>
              <a:lstStyle/>
              <a:p>
                <a:pPr algn="just"/>
                <a:r>
                  <a:rPr lang="zh-CN" altLang="en-US" b="1" spc="100" dirty="0">
                    <a:solidFill>
                      <a:schemeClr val="bg1"/>
                    </a:solidFill>
                    <a:uFillTx/>
                    <a:latin typeface="微软雅黑" panose="020B0503020204020204" pitchFamily="34" charset="-122"/>
                    <a:ea typeface="微软雅黑" panose="020B0503020204020204" pitchFamily="34" charset="-122"/>
                    <a:sym typeface="+mn-ea"/>
                  </a:rPr>
                  <a:t>用错误的信息，误导他人</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9" y="2319"/>
                <a:ext cx="2892" cy="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6" name="文本框 15"/>
          <p:cNvSpPr txBox="1"/>
          <p:nvPr/>
        </p:nvSpPr>
        <p:spPr>
          <a:xfrm>
            <a:off x="1605915" y="1456690"/>
            <a:ext cx="5977255" cy="368300"/>
          </a:xfrm>
          <a:prstGeom prst="rect">
            <a:avLst/>
          </a:prstGeom>
          <a:noFill/>
          <a:extLst>
            <a:ext uri="{909E8E84-426E-40DD-AFC4-6F175D3DCCD1}">
              <a14:hiddenFill xmlns:a14="http://schemas.microsoft.com/office/drawing/2010/main">
                <a:solidFill>
                  <a:srgbClr val="7E7E7E"/>
                </a:solidFill>
              </a14:hiddenFill>
            </a:ext>
          </a:extLst>
        </p:spPr>
        <p:txBody>
          <a:bodyPr wrap="square" rtlCol="0" anchor="ctr" anchorCtr="0">
            <a:spAutoFit/>
          </a:bodyPr>
          <a:lstStyle/>
          <a:p>
            <a:pPr algn="ctr" fontAlgn="auto"/>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请指出下列照片中所发生的不安全行为</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2928938" y="925195"/>
            <a:ext cx="32861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、实验室中的不安全行为</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1" name="组合 60"/>
          <p:cNvGrpSpPr/>
          <p:nvPr/>
        </p:nvGrpSpPr>
        <p:grpSpPr>
          <a:xfrm>
            <a:off x="81280" y="100829"/>
            <a:ext cx="4095750" cy="573882"/>
            <a:chOff x="128" y="129"/>
            <a:chExt cx="6450" cy="904"/>
          </a:xfrm>
        </p:grpSpPr>
        <p:sp>
          <p:nvSpPr>
            <p:cNvPr id="62" name="等腰三角形 61"/>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3" name="等腰三角形 62"/>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4" name="文本框 63"/>
            <p:cNvSpPr txBox="1"/>
            <p:nvPr/>
          </p:nvSpPr>
          <p:spPr>
            <a:xfrm rot="10800000" flipH="1">
              <a:off x="128" y="230"/>
              <a:ext cx="6450"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5" name="文本框 64"/>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66" name="矩形 65"/>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一</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7" name="MH_Entry_1"/>
            <p:cNvSpPr/>
            <p:nvPr>
              <p:custDataLst>
                <p:tags r:id="rId3"/>
              </p:custDataLst>
            </p:nvPr>
          </p:nvSpPr>
          <p:spPr>
            <a:xfrm>
              <a:off x="1056" y="294"/>
              <a:ext cx="552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实验室安全的重要性</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8785" y="2073696"/>
            <a:ext cx="8186430" cy="1301543"/>
            <a:chOff x="5742079" y="1693610"/>
            <a:chExt cx="4812797" cy="765176"/>
          </a:xfrm>
        </p:grpSpPr>
        <p:sp>
          <p:nvSpPr>
            <p:cNvPr id="4" name="等腰三角形 3"/>
            <p:cNvSpPr/>
            <p:nvPr/>
          </p:nvSpPr>
          <p:spPr>
            <a:xfrm rot="10800000" flipH="1" flipV="1">
              <a:off x="6753006" y="1693610"/>
              <a:ext cx="176213" cy="16351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5" name="等腰三角形 4"/>
            <p:cNvSpPr/>
            <p:nvPr/>
          </p:nvSpPr>
          <p:spPr>
            <a:xfrm rot="10800000" flipH="1">
              <a:off x="6753006" y="2293686"/>
              <a:ext cx="176213" cy="165100"/>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 name="文本框 5"/>
            <p:cNvSpPr txBox="1"/>
            <p:nvPr/>
          </p:nvSpPr>
          <p:spPr>
            <a:xfrm rot="10800000" flipH="1">
              <a:off x="5742079" y="1779334"/>
              <a:ext cx="4611606" cy="593725"/>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7" name="文本框 6"/>
            <p:cNvSpPr txBox="1"/>
            <p:nvPr/>
          </p:nvSpPr>
          <p:spPr>
            <a:xfrm rot="10800000" flipH="1">
              <a:off x="5962431" y="1693610"/>
              <a:ext cx="790575" cy="765175"/>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8" name="矩形 7"/>
            <p:cNvSpPr/>
            <p:nvPr/>
          </p:nvSpPr>
          <p:spPr>
            <a:xfrm>
              <a:off x="6036240" y="1735887"/>
              <a:ext cx="645090" cy="704821"/>
            </a:xfrm>
            <a:prstGeom prst="rect">
              <a:avLst/>
            </a:prstGeom>
          </p:spPr>
          <p:txBody>
            <a:bodyPr wrap="none">
              <a:spAutoFit/>
            </a:bodyPr>
            <a:lstStyle/>
            <a:p>
              <a:pPr algn="ctr">
                <a:defRPr/>
              </a:pPr>
              <a:r>
                <a:rPr lang="zh-CN" altLang="en-US" sz="72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altLang="en-US" sz="72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9" name="MH_Entry_1"/>
            <p:cNvSpPr/>
            <p:nvPr>
              <p:custDataLst>
                <p:tags r:id="rId1"/>
              </p:custDataLst>
            </p:nvPr>
          </p:nvSpPr>
          <p:spPr>
            <a:xfrm>
              <a:off x="6527168" y="1888855"/>
              <a:ext cx="4027708" cy="37480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fontAlgn="auto">
                <a:lnSpc>
                  <a:spcPct val="100000"/>
                </a:lnSpc>
              </a:pPr>
              <a:r>
                <a:rPr lang="zh-CN" altLang="en-US" sz="4000" b="1" spc="200" dirty="0">
                  <a:solidFill>
                    <a:schemeClr val="bg1"/>
                  </a:solidFill>
                  <a:uFillTx/>
                  <a:latin typeface="微软雅黑" panose="020B0503020204020204" pitchFamily="34" charset="-122"/>
                  <a:ea typeface="微软雅黑" panose="020B0503020204020204" pitchFamily="34" charset="-122"/>
                </a:rPr>
                <a:t>危险化学品的使用和防护</a:t>
              </a:r>
              <a:endParaRPr lang="zh-CN" altLang="en-US" sz="4000" b="1" spc="200" dirty="0">
                <a:solidFill>
                  <a:schemeClr val="bg1"/>
                </a:solidFill>
                <a:uFillTx/>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600575" cy="573882"/>
            <a:chOff x="128" y="129"/>
            <a:chExt cx="7245"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214"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06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87045" y="1015365"/>
            <a:ext cx="8169910" cy="3693795"/>
            <a:chOff x="1125" y="2244"/>
            <a:chExt cx="11646" cy="4003"/>
          </a:xfrm>
        </p:grpSpPr>
        <p:sp>
          <p:nvSpPr>
            <p:cNvPr id="4" name="圆角矩形 3"/>
            <p:cNvSpPr/>
            <p:nvPr/>
          </p:nvSpPr>
          <p:spPr>
            <a:xfrm>
              <a:off x="1125" y="5264"/>
              <a:ext cx="5623" cy="983"/>
            </a:xfrm>
            <a:prstGeom prst="roundRect">
              <a:avLst>
                <a:gd name="adj" fmla="val 18655"/>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汞的安全使用</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6" name="圆角矩形 5"/>
            <p:cNvSpPr/>
            <p:nvPr/>
          </p:nvSpPr>
          <p:spPr>
            <a:xfrm>
              <a:off x="1136" y="3742"/>
              <a:ext cx="5623" cy="983"/>
            </a:xfrm>
            <a:prstGeom prst="roundRect">
              <a:avLst>
                <a:gd name="adj" fmla="val 1865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使用药品防毒注意事项</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9" name="圆角矩形 8"/>
            <p:cNvSpPr/>
            <p:nvPr/>
          </p:nvSpPr>
          <p:spPr>
            <a:xfrm>
              <a:off x="1136" y="2244"/>
              <a:ext cx="5623" cy="984"/>
            </a:xfrm>
            <a:prstGeom prst="roundRect">
              <a:avLst>
                <a:gd name="adj" fmla="val 18655"/>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化学药品的警告标识</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3" name="圆角矩形 12"/>
            <p:cNvSpPr/>
            <p:nvPr/>
          </p:nvSpPr>
          <p:spPr>
            <a:xfrm>
              <a:off x="7136" y="5264"/>
              <a:ext cx="5623" cy="983"/>
            </a:xfrm>
            <a:prstGeom prst="roundRect">
              <a:avLst>
                <a:gd name="adj" fmla="val 18655"/>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气瓶的安全使用</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5" name="圆角矩形 14"/>
            <p:cNvSpPr/>
            <p:nvPr/>
          </p:nvSpPr>
          <p:spPr>
            <a:xfrm>
              <a:off x="7146" y="3742"/>
              <a:ext cx="5625" cy="983"/>
            </a:xfrm>
            <a:prstGeom prst="roundRect">
              <a:avLst>
                <a:gd name="adj" fmla="val 1865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使用药品防火防爆注意事项</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8" name="圆角矩形 27"/>
            <p:cNvSpPr/>
            <p:nvPr/>
          </p:nvSpPr>
          <p:spPr>
            <a:xfrm>
              <a:off x="7146" y="2244"/>
              <a:ext cx="5625" cy="984"/>
            </a:xfrm>
            <a:prstGeom prst="roundRect">
              <a:avLst>
                <a:gd name="adj" fmla="val 18655"/>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危险化学品的分类</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600575" cy="573882"/>
            <a:chOff x="128" y="129"/>
            <a:chExt cx="7245"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214"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06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279208" y="829310"/>
            <a:ext cx="6585585" cy="4056380"/>
            <a:chOff x="2855" y="1306"/>
            <a:chExt cx="10371" cy="6388"/>
          </a:xfrm>
        </p:grpSpPr>
        <p:pic>
          <p:nvPicPr>
            <p:cNvPr id="3" name="Picture 2" descr="Fig-h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12" y="1306"/>
              <a:ext cx="8314" cy="6388"/>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 name="组合 6"/>
            <p:cNvGrpSpPr/>
            <p:nvPr/>
          </p:nvGrpSpPr>
          <p:grpSpPr>
            <a:xfrm>
              <a:off x="2855" y="2195"/>
              <a:ext cx="798" cy="4611"/>
              <a:chOff x="2855" y="1955"/>
              <a:chExt cx="798" cy="4611"/>
            </a:xfrm>
          </p:grpSpPr>
          <p:sp>
            <p:nvSpPr>
              <p:cNvPr id="37" name="文本框 36"/>
              <p:cNvSpPr txBox="1"/>
              <p:nvPr/>
            </p:nvSpPr>
            <p:spPr>
              <a:xfrm>
                <a:off x="2855" y="1955"/>
                <a:ext cx="798" cy="4611"/>
              </a:xfrm>
              <a:prstGeom prst="rect">
                <a:avLst/>
              </a:prstGeom>
              <a:solidFill>
                <a:srgbClr val="7E7E7E"/>
              </a:solidFill>
            </p:spPr>
            <p:txBody>
              <a:bodyPr vert="eaVert" wrap="none" lIns="107950"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1</a:t>
                </a: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、化学药品的警告标识</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2868" y="1955"/>
                <a:ext cx="773" cy="628"/>
              </a:xfrm>
              <a:prstGeom prst="rect">
                <a:avLst/>
              </a:prstGeom>
              <a:solidFill>
                <a:srgbClr val="7E7E7E"/>
              </a:solidFill>
            </p:spPr>
            <p:txBody>
              <a:bodyPr wrap="square" lIns="107950" rtlCol="0" anchor="ctr" anchorCtr="0">
                <a:spAutoFit/>
              </a:bodyPr>
              <a:lstStyle/>
              <a:p>
                <a:pPr algn="just"/>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600575" cy="573882"/>
            <a:chOff x="128" y="129"/>
            <a:chExt cx="7245"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214"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06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a:off x="3195638" y="847090"/>
            <a:ext cx="2752725"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2、危险化学品的分类</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5" name="组合 34"/>
          <p:cNvGrpSpPr/>
          <p:nvPr/>
        </p:nvGrpSpPr>
        <p:grpSpPr>
          <a:xfrm>
            <a:off x="1136650" y="1482725"/>
            <a:ext cx="6870700" cy="3467100"/>
            <a:chOff x="1530" y="2335"/>
            <a:chExt cx="10820" cy="5460"/>
          </a:xfrm>
        </p:grpSpPr>
        <p:sp>
          <p:nvSpPr>
            <p:cNvPr id="6" name="文本框 5"/>
            <p:cNvSpPr txBox="1"/>
            <p:nvPr/>
          </p:nvSpPr>
          <p:spPr>
            <a:xfrm>
              <a:off x="1530" y="2945"/>
              <a:ext cx="1957" cy="4240"/>
            </a:xfrm>
            <a:prstGeom prst="rect">
              <a:avLst/>
            </a:prstGeom>
            <a:solidFill>
              <a:srgbClr val="7E7E7E"/>
            </a:solidFill>
          </p:spPr>
          <p:txBody>
            <a:bodyPr vert="wordArtVert" wrap="square" rtlCol="0" anchor="ctr" anchorCtr="0">
              <a:spAutoFit/>
            </a:bodyPr>
            <a:lstStyle/>
            <a:p>
              <a:pPr algn="ctr"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化学危险品按照其主要危险特性分为</a:t>
              </a:r>
              <a:r>
                <a:rPr 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类：</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4" name="组合 33"/>
            <p:cNvGrpSpPr/>
            <p:nvPr/>
          </p:nvGrpSpPr>
          <p:grpSpPr>
            <a:xfrm>
              <a:off x="4554" y="2335"/>
              <a:ext cx="7796" cy="5460"/>
              <a:chOff x="4554" y="2335"/>
              <a:chExt cx="7796" cy="5460"/>
            </a:xfrm>
          </p:grpSpPr>
          <p:grpSp>
            <p:nvGrpSpPr>
              <p:cNvPr id="24" name="组合 23"/>
              <p:cNvGrpSpPr/>
              <p:nvPr/>
            </p:nvGrpSpPr>
            <p:grpSpPr>
              <a:xfrm>
                <a:off x="4554" y="2335"/>
                <a:ext cx="1428" cy="5460"/>
                <a:chOff x="1254" y="2926"/>
                <a:chExt cx="1428" cy="5460"/>
              </a:xfrm>
            </p:grpSpPr>
            <p:sp>
              <p:nvSpPr>
                <p:cNvPr id="9" name="文本框 8"/>
                <p:cNvSpPr txBox="1"/>
                <p:nvPr/>
              </p:nvSpPr>
              <p:spPr>
                <a:xfrm>
                  <a:off x="1254" y="2926"/>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第一类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1254" y="3536"/>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第二类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nvSpPr>
              <p:spPr>
                <a:xfrm>
                  <a:off x="1254" y="4146"/>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第三类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1254" y="4756"/>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第四类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1254" y="5366"/>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第五类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1254" y="5976"/>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第六类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nvSpPr>
              <p:spPr>
                <a:xfrm>
                  <a:off x="1254" y="6586"/>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第七类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20"/>
                <p:cNvSpPr txBox="1"/>
                <p:nvPr/>
              </p:nvSpPr>
              <p:spPr>
                <a:xfrm>
                  <a:off x="1254" y="7196"/>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第八类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nvSpPr>
              <p:spPr>
                <a:xfrm>
                  <a:off x="1254" y="7806"/>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第九类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5" name="文本框 24"/>
              <p:cNvSpPr txBox="1"/>
              <p:nvPr/>
            </p:nvSpPr>
            <p:spPr>
              <a:xfrm>
                <a:off x="5982" y="2335"/>
                <a:ext cx="6368" cy="580"/>
              </a:xfrm>
              <a:prstGeom prst="rect">
                <a:avLst/>
              </a:prstGeom>
              <a:solidFill>
                <a:srgbClr val="CF3D22"/>
              </a:solidFill>
            </p:spPr>
            <p:txBody>
              <a:bodyPr wrap="none" rtlCol="0" anchor="ctr" anchorCtr="0">
                <a:noAutofit/>
              </a:bodyPr>
              <a:lstStyle/>
              <a:p>
                <a:pPr algn="l"/>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爆炸物品</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文本框 25"/>
              <p:cNvSpPr txBox="1"/>
              <p:nvPr/>
            </p:nvSpPr>
            <p:spPr>
              <a:xfrm>
                <a:off x="5982" y="2945"/>
                <a:ext cx="6368" cy="580"/>
              </a:xfrm>
              <a:prstGeom prst="rect">
                <a:avLst/>
              </a:prstGeom>
              <a:solidFill>
                <a:srgbClr val="CF3D22"/>
              </a:solidFill>
            </p:spPr>
            <p:txBody>
              <a:bodyPr wrap="none" rtlCol="0" anchor="ctr" anchorCtr="0">
                <a:noAutofit/>
              </a:bodyPr>
              <a:lstStyle/>
              <a:p>
                <a:pPr algn="l"/>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压缩气体和液化气体</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nvSpPr>
            <p:spPr>
              <a:xfrm>
                <a:off x="5982" y="3555"/>
                <a:ext cx="6368" cy="580"/>
              </a:xfrm>
              <a:prstGeom prst="rect">
                <a:avLst/>
              </a:prstGeom>
              <a:solidFill>
                <a:srgbClr val="CF3D22"/>
              </a:solidFill>
            </p:spPr>
            <p:txBody>
              <a:bodyPr wrap="none" rtlCol="0" anchor="ctr" anchorCtr="0">
                <a:noAutofit/>
              </a:bodyPr>
              <a:lstStyle/>
              <a:p>
                <a:pPr algn="l"/>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易燃液体</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文本框 27"/>
              <p:cNvSpPr txBox="1"/>
              <p:nvPr/>
            </p:nvSpPr>
            <p:spPr>
              <a:xfrm>
                <a:off x="5982" y="4165"/>
                <a:ext cx="6368" cy="580"/>
              </a:xfrm>
              <a:prstGeom prst="rect">
                <a:avLst/>
              </a:prstGeom>
              <a:solidFill>
                <a:srgbClr val="CF3D22"/>
              </a:solidFill>
            </p:spPr>
            <p:txBody>
              <a:bodyPr wrap="none" rtlCol="0" anchor="ctr" anchorCtr="0">
                <a:noAutofit/>
              </a:bodyPr>
              <a:lstStyle/>
              <a:p>
                <a:pPr algn="l"/>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易燃固体及自燃物品和遇湿易燃物品</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文本框 28"/>
              <p:cNvSpPr txBox="1"/>
              <p:nvPr/>
            </p:nvSpPr>
            <p:spPr>
              <a:xfrm>
                <a:off x="5982" y="4775"/>
                <a:ext cx="6368" cy="580"/>
              </a:xfrm>
              <a:prstGeom prst="rect">
                <a:avLst/>
              </a:prstGeom>
              <a:solidFill>
                <a:srgbClr val="CF3D22"/>
              </a:solidFill>
            </p:spPr>
            <p:txBody>
              <a:bodyPr wrap="none" rtlCol="0" anchor="ctr" anchorCtr="0">
                <a:noAutofit/>
              </a:bodyPr>
              <a:lstStyle/>
              <a:p>
                <a:pPr algn="l"/>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氧化剂和有机过氧化物</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文本框 29"/>
              <p:cNvSpPr txBox="1"/>
              <p:nvPr/>
            </p:nvSpPr>
            <p:spPr>
              <a:xfrm>
                <a:off x="5982" y="5385"/>
                <a:ext cx="6367" cy="580"/>
              </a:xfrm>
              <a:prstGeom prst="rect">
                <a:avLst/>
              </a:prstGeom>
              <a:solidFill>
                <a:srgbClr val="CF3D22"/>
              </a:solidFill>
            </p:spPr>
            <p:txBody>
              <a:bodyPr wrap="none" rtlCol="0" anchor="ctr" anchorCtr="0">
                <a:noAutofit/>
              </a:bodyPr>
              <a:lstStyle/>
              <a:p>
                <a:pPr algn="l"/>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有毒品</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文本框 30"/>
              <p:cNvSpPr txBox="1"/>
              <p:nvPr/>
            </p:nvSpPr>
            <p:spPr>
              <a:xfrm>
                <a:off x="5982" y="5995"/>
                <a:ext cx="6367" cy="580"/>
              </a:xfrm>
              <a:prstGeom prst="rect">
                <a:avLst/>
              </a:prstGeom>
              <a:solidFill>
                <a:srgbClr val="CF3D22"/>
              </a:solidFill>
            </p:spPr>
            <p:txBody>
              <a:bodyPr wrap="none" rtlCol="0" anchor="ctr" anchorCtr="0">
                <a:noAutofit/>
              </a:bodyPr>
              <a:lstStyle/>
              <a:p>
                <a:pPr algn="l"/>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放射性物质</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文本框 31"/>
              <p:cNvSpPr txBox="1"/>
              <p:nvPr/>
            </p:nvSpPr>
            <p:spPr>
              <a:xfrm>
                <a:off x="5982" y="6605"/>
                <a:ext cx="6367" cy="580"/>
              </a:xfrm>
              <a:prstGeom prst="rect">
                <a:avLst/>
              </a:prstGeom>
              <a:solidFill>
                <a:srgbClr val="CF3D22"/>
              </a:solidFill>
            </p:spPr>
            <p:txBody>
              <a:bodyPr wrap="none" rtlCol="0" anchor="ctr" anchorCtr="0">
                <a:noAutofit/>
              </a:bodyPr>
              <a:lstStyle/>
              <a:p>
                <a:pPr algn="l"/>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腐蚀品</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文本框 32"/>
              <p:cNvSpPr txBox="1"/>
              <p:nvPr/>
            </p:nvSpPr>
            <p:spPr>
              <a:xfrm>
                <a:off x="5982" y="7215"/>
                <a:ext cx="6368" cy="580"/>
              </a:xfrm>
              <a:prstGeom prst="rect">
                <a:avLst/>
              </a:prstGeom>
              <a:solidFill>
                <a:srgbClr val="CF3D22"/>
              </a:solidFill>
            </p:spPr>
            <p:txBody>
              <a:bodyPr wrap="none" rtlCol="0" anchor="ctr" anchorCtr="0">
                <a:noAutofit/>
              </a:bodyPr>
              <a:lstStyle/>
              <a:p>
                <a:pPr algn="l"/>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杂类危险品及物质</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2"/>
          <p:cNvPicPr>
            <a:picLocks noChangeAspect="1"/>
          </p:cNvPicPr>
          <p:nvPr>
            <p:ph idx="1"/>
          </p:nvPr>
        </p:nvPicPr>
        <p:blipFill>
          <a:blip r:embed="rId1"/>
          <a:stretch>
            <a:fillRect/>
          </a:stretch>
        </p:blipFill>
        <p:spPr>
          <a:xfrm>
            <a:off x="803910" y="476250"/>
            <a:ext cx="7536815" cy="40265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600575" cy="573882"/>
            <a:chOff x="128" y="129"/>
            <a:chExt cx="7245"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214"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06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195638" y="847090"/>
            <a:ext cx="2752725"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2、危险化学品的分类</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1" name="组合 40"/>
          <p:cNvGrpSpPr/>
          <p:nvPr/>
        </p:nvGrpSpPr>
        <p:grpSpPr>
          <a:xfrm>
            <a:off x="1637348" y="2035175"/>
            <a:ext cx="5869305" cy="2944495"/>
            <a:chOff x="1935" y="2620"/>
            <a:chExt cx="9243" cy="4637"/>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 y="2620"/>
              <a:ext cx="6458" cy="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文本框 39"/>
            <p:cNvSpPr txBox="1"/>
            <p:nvPr/>
          </p:nvSpPr>
          <p:spPr>
            <a:xfrm>
              <a:off x="1935" y="4932"/>
              <a:ext cx="9243" cy="2325"/>
            </a:xfrm>
            <a:prstGeom prst="rect">
              <a:avLst/>
            </a:prstGeom>
            <a:noFill/>
          </p:spPr>
          <p:txBody>
            <a:bodyPr wrap="square" rtlCol="0" anchor="t">
              <a:spAutoFit/>
            </a:bodyPr>
            <a:lstStyle/>
            <a:p>
              <a:pPr algn="just" fontAlgn="auto"/>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概念：在外界作用下（如受热、受压、撞击）能发生剧烈的化学反应，瞬时产生大量气体和热量发生爆炸的物品。</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一般结构为：</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O—O</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O—</a:t>
              </a:r>
              <a:r>
                <a:rPr lang="en-US" altLang="zh-CN" spc="100" dirty="0" err="1">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Cl</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（氯酸或高氯酸）；</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N-X</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（氮的卤化物）；</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N=O</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（硝基或亚硝基化合物）等。</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42" name="组合 41"/>
          <p:cNvGrpSpPr/>
          <p:nvPr/>
        </p:nvGrpSpPr>
        <p:grpSpPr>
          <a:xfrm>
            <a:off x="3543300" y="1435100"/>
            <a:ext cx="2057400" cy="368300"/>
            <a:chOff x="4816" y="2335"/>
            <a:chExt cx="3240" cy="580"/>
          </a:xfrm>
        </p:grpSpPr>
        <p:sp>
          <p:nvSpPr>
            <p:cNvPr id="43" name="文本框 42"/>
            <p:cNvSpPr txBox="1"/>
            <p:nvPr/>
          </p:nvSpPr>
          <p:spPr>
            <a:xfrm>
              <a:off x="4816" y="2335"/>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第一类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文本框 43"/>
            <p:cNvSpPr txBox="1"/>
            <p:nvPr/>
          </p:nvSpPr>
          <p:spPr>
            <a:xfrm>
              <a:off x="6242" y="2335"/>
              <a:ext cx="1814" cy="580"/>
            </a:xfrm>
            <a:prstGeom prst="rect">
              <a:avLst/>
            </a:prstGeom>
            <a:solidFill>
              <a:srgbClr val="CF3D22"/>
            </a:solidFill>
          </p:spPr>
          <p:txBody>
            <a:bodyPr wrap="squar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爆炸物品</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600575" cy="573882"/>
            <a:chOff x="128" y="129"/>
            <a:chExt cx="7245"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214"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06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195638" y="847090"/>
            <a:ext cx="2752725"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2、危险化学品的分类</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9" name="组合 38"/>
          <p:cNvGrpSpPr/>
          <p:nvPr/>
        </p:nvGrpSpPr>
        <p:grpSpPr>
          <a:xfrm>
            <a:off x="2930525" y="1435100"/>
            <a:ext cx="3282950" cy="368300"/>
            <a:chOff x="4814" y="2335"/>
            <a:chExt cx="5170" cy="580"/>
          </a:xfrm>
        </p:grpSpPr>
        <p:sp>
          <p:nvSpPr>
            <p:cNvPr id="36" name="文本框 35"/>
            <p:cNvSpPr txBox="1"/>
            <p:nvPr/>
          </p:nvSpPr>
          <p:spPr>
            <a:xfrm>
              <a:off x="4814" y="2335"/>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第二类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37"/>
            <p:cNvSpPr txBox="1"/>
            <p:nvPr/>
          </p:nvSpPr>
          <p:spPr>
            <a:xfrm>
              <a:off x="6242" y="2335"/>
              <a:ext cx="3742" cy="580"/>
            </a:xfrm>
            <a:prstGeom prst="rect">
              <a:avLst/>
            </a:prstGeom>
            <a:solidFill>
              <a:srgbClr val="CF3D22"/>
            </a:solidFill>
          </p:spPr>
          <p:txBody>
            <a:bodyPr wrap="squar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压缩气体和液化气体</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7" name="组合 26"/>
          <p:cNvGrpSpPr/>
          <p:nvPr/>
        </p:nvGrpSpPr>
        <p:grpSpPr>
          <a:xfrm>
            <a:off x="1541780" y="2043430"/>
            <a:ext cx="6060440" cy="2890520"/>
            <a:chOff x="2691" y="3278"/>
            <a:chExt cx="9544" cy="4552"/>
          </a:xfrm>
        </p:grpSpPr>
        <p:grpSp>
          <p:nvGrpSpPr>
            <p:cNvPr id="26" name="组合 25"/>
            <p:cNvGrpSpPr/>
            <p:nvPr/>
          </p:nvGrpSpPr>
          <p:grpSpPr>
            <a:xfrm>
              <a:off x="2736" y="3278"/>
              <a:ext cx="8871" cy="1140"/>
              <a:chOff x="2736" y="3278"/>
              <a:chExt cx="8871" cy="1140"/>
            </a:xfrm>
          </p:grpSpPr>
          <p:grpSp>
            <p:nvGrpSpPr>
              <p:cNvPr id="6" name="组合 5"/>
              <p:cNvGrpSpPr/>
              <p:nvPr/>
            </p:nvGrpSpPr>
            <p:grpSpPr>
              <a:xfrm>
                <a:off x="3891" y="3340"/>
                <a:ext cx="7716" cy="1016"/>
                <a:chOff x="3816" y="3700"/>
                <a:chExt cx="7716" cy="1016"/>
              </a:xfrm>
            </p:grpSpPr>
            <p:cxnSp>
              <p:nvCxnSpPr>
                <p:cNvPr id="12" name="直接箭头连接符 11"/>
                <p:cNvCxnSpPr/>
                <p:nvPr/>
              </p:nvCxnSpPr>
              <p:spPr>
                <a:xfrm>
                  <a:off x="3816" y="4208"/>
                  <a:ext cx="567"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383" y="3700"/>
                  <a:ext cx="7149" cy="1016"/>
                </a:xfrm>
                <a:prstGeom prst="rect">
                  <a:avLst/>
                </a:prstGeom>
                <a:noFill/>
              </p:spPr>
              <p:txBody>
                <a:bodyPr wrap="square" rtlCol="0" anchor="t">
                  <a:spAutoFit/>
                </a:bodyPr>
                <a:lstStyle/>
                <a:p>
                  <a:pPr fontAlgn="auto"/>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类：易燃气体</a:t>
                  </a:r>
                  <a:endPar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fontAlgn="auto"/>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例如氢气、天然气、乙炔、液化石油气。</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9" name="图片 8"/>
              <p:cNvPicPr>
                <a:picLocks noChangeAspect="1"/>
              </p:cNvPicPr>
              <p:nvPr/>
            </p:nvPicPr>
            <p:blipFill>
              <a:blip r:embed="rId2"/>
              <a:stretch>
                <a:fillRect/>
              </a:stretch>
            </p:blipFill>
            <p:spPr>
              <a:xfrm>
                <a:off x="2736" y="3278"/>
                <a:ext cx="1155" cy="1140"/>
              </a:xfrm>
              <a:prstGeom prst="rect">
                <a:avLst/>
              </a:prstGeom>
            </p:spPr>
          </p:pic>
        </p:grpSp>
        <p:grpSp>
          <p:nvGrpSpPr>
            <p:cNvPr id="25" name="组合 24"/>
            <p:cNvGrpSpPr/>
            <p:nvPr/>
          </p:nvGrpSpPr>
          <p:grpSpPr>
            <a:xfrm>
              <a:off x="2691" y="4827"/>
              <a:ext cx="9545" cy="1274"/>
              <a:chOff x="2691" y="4898"/>
              <a:chExt cx="9545" cy="1274"/>
            </a:xfrm>
          </p:grpSpPr>
          <p:pic>
            <p:nvPicPr>
              <p:cNvPr id="13" name="图片 12"/>
              <p:cNvPicPr>
                <a:picLocks noChangeAspect="1"/>
              </p:cNvPicPr>
              <p:nvPr/>
            </p:nvPicPr>
            <p:blipFill>
              <a:blip r:embed="rId3"/>
              <a:stretch>
                <a:fillRect/>
              </a:stretch>
            </p:blipFill>
            <p:spPr>
              <a:xfrm>
                <a:off x="2691" y="4898"/>
                <a:ext cx="1245" cy="1275"/>
              </a:xfrm>
              <a:prstGeom prst="rect">
                <a:avLst/>
              </a:prstGeom>
            </p:spPr>
          </p:pic>
          <p:cxnSp>
            <p:nvCxnSpPr>
              <p:cNvPr id="14" name="直接箭头连接符 13"/>
              <p:cNvCxnSpPr/>
              <p:nvPr/>
            </p:nvCxnSpPr>
            <p:spPr>
              <a:xfrm>
                <a:off x="3891" y="5536"/>
                <a:ext cx="567"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458" y="5027"/>
                <a:ext cx="7779" cy="1016"/>
              </a:xfrm>
              <a:prstGeom prst="rect">
                <a:avLst/>
              </a:prstGeom>
              <a:noFill/>
            </p:spPr>
            <p:txBody>
              <a:bodyPr wrap="square" rtlCol="0" anchor="t">
                <a:spAutoFit/>
              </a:bodyPr>
              <a:lstStyle/>
              <a:p>
                <a:pPr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第2.2类：非易燃、非毒性气体有窒息性气体</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例如氮气、二氧化碳、氧气</a:t>
                </a:r>
                <a:r>
                  <a:rPr 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4" name="组合 23"/>
            <p:cNvGrpSpPr/>
            <p:nvPr/>
          </p:nvGrpSpPr>
          <p:grpSpPr>
            <a:xfrm>
              <a:off x="2691" y="6510"/>
              <a:ext cx="6013" cy="1320"/>
              <a:chOff x="2639" y="6540"/>
              <a:chExt cx="6013" cy="1320"/>
            </a:xfrm>
          </p:grpSpPr>
          <p:pic>
            <p:nvPicPr>
              <p:cNvPr id="16" name="图片 15"/>
              <p:cNvPicPr>
                <a:picLocks noChangeAspect="1"/>
              </p:cNvPicPr>
              <p:nvPr/>
            </p:nvPicPr>
            <p:blipFill>
              <a:blip r:embed="rId4"/>
              <a:stretch>
                <a:fillRect/>
              </a:stretch>
            </p:blipFill>
            <p:spPr>
              <a:xfrm>
                <a:off x="2639" y="6540"/>
                <a:ext cx="1350" cy="1320"/>
              </a:xfrm>
              <a:prstGeom prst="rect">
                <a:avLst/>
              </a:prstGeom>
            </p:spPr>
          </p:pic>
          <p:sp>
            <p:nvSpPr>
              <p:cNvPr id="21" name="文本框 20"/>
              <p:cNvSpPr txBox="1"/>
              <p:nvPr/>
            </p:nvSpPr>
            <p:spPr>
              <a:xfrm>
                <a:off x="4458" y="6692"/>
                <a:ext cx="4195" cy="1016"/>
              </a:xfrm>
              <a:prstGeom prst="rect">
                <a:avLst/>
              </a:prstGeom>
              <a:noFill/>
            </p:spPr>
            <p:txBody>
              <a:bodyPr wrap="square" rtlCol="0" anchor="t">
                <a:spAutoFit/>
              </a:bodyPr>
              <a:lstStyle/>
              <a:p>
                <a:pPr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第2.3类：毒性气体  </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例如氯气、氨气。</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3" name="直接箭头连接符 22"/>
              <p:cNvCxnSpPr/>
              <p:nvPr/>
            </p:nvCxnSpPr>
            <p:spPr>
              <a:xfrm>
                <a:off x="3891" y="7200"/>
                <a:ext cx="567"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600575" cy="573882"/>
            <a:chOff x="128" y="129"/>
            <a:chExt cx="7245"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214"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06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195638" y="847090"/>
            <a:ext cx="2752725"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2、危险化学品的分类</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9" name="组合 38"/>
          <p:cNvGrpSpPr/>
          <p:nvPr/>
        </p:nvGrpSpPr>
        <p:grpSpPr>
          <a:xfrm>
            <a:off x="3542665" y="1435100"/>
            <a:ext cx="2058670" cy="368300"/>
            <a:chOff x="4814" y="2335"/>
            <a:chExt cx="3242" cy="580"/>
          </a:xfrm>
        </p:grpSpPr>
        <p:sp>
          <p:nvSpPr>
            <p:cNvPr id="36" name="文本框 35"/>
            <p:cNvSpPr txBox="1"/>
            <p:nvPr/>
          </p:nvSpPr>
          <p:spPr>
            <a:xfrm>
              <a:off x="4814" y="2335"/>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第三类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37"/>
            <p:cNvSpPr txBox="1"/>
            <p:nvPr/>
          </p:nvSpPr>
          <p:spPr>
            <a:xfrm>
              <a:off x="6242" y="2335"/>
              <a:ext cx="1814" cy="580"/>
            </a:xfrm>
            <a:prstGeom prst="rect">
              <a:avLst/>
            </a:prstGeom>
            <a:solidFill>
              <a:srgbClr val="CF3D22"/>
            </a:solidFill>
          </p:spPr>
          <p:txBody>
            <a:bodyPr wrap="squar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易燃液体</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3" name="图片 2"/>
          <p:cNvPicPr>
            <a:picLocks noChangeAspect="1"/>
          </p:cNvPicPr>
          <p:nvPr/>
        </p:nvPicPr>
        <p:blipFill>
          <a:blip r:embed="rId2"/>
          <a:stretch>
            <a:fillRect/>
          </a:stretch>
        </p:blipFill>
        <p:spPr>
          <a:xfrm>
            <a:off x="1873885" y="2101215"/>
            <a:ext cx="5396230" cy="26847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600575" cy="573882"/>
            <a:chOff x="128" y="129"/>
            <a:chExt cx="7245"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214"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06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195638" y="847090"/>
            <a:ext cx="2752725"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2、危险化学品的分类</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9" name="组合 38"/>
          <p:cNvGrpSpPr/>
          <p:nvPr/>
        </p:nvGrpSpPr>
        <p:grpSpPr>
          <a:xfrm>
            <a:off x="2084705" y="1435100"/>
            <a:ext cx="4974590" cy="368300"/>
            <a:chOff x="4814" y="2335"/>
            <a:chExt cx="7834" cy="580"/>
          </a:xfrm>
        </p:grpSpPr>
        <p:sp>
          <p:nvSpPr>
            <p:cNvPr id="36" name="文本框 35"/>
            <p:cNvSpPr txBox="1"/>
            <p:nvPr/>
          </p:nvSpPr>
          <p:spPr>
            <a:xfrm>
              <a:off x="4814" y="2335"/>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第四类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37"/>
            <p:cNvSpPr txBox="1"/>
            <p:nvPr/>
          </p:nvSpPr>
          <p:spPr>
            <a:xfrm>
              <a:off x="6242" y="2335"/>
              <a:ext cx="6406" cy="580"/>
            </a:xfrm>
            <a:prstGeom prst="rect">
              <a:avLst/>
            </a:prstGeom>
            <a:solidFill>
              <a:srgbClr val="CF3D22"/>
            </a:solidFill>
          </p:spPr>
          <p:txBody>
            <a:bodyPr wrap="squar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易燃固体及自燃物品和遇湿易燃物品</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3" name="组合 22"/>
          <p:cNvGrpSpPr/>
          <p:nvPr/>
        </p:nvGrpSpPr>
        <p:grpSpPr>
          <a:xfrm>
            <a:off x="1141413" y="2105660"/>
            <a:ext cx="6896100" cy="2820670"/>
            <a:chOff x="1799" y="3181"/>
            <a:chExt cx="10860" cy="4442"/>
          </a:xfrm>
        </p:grpSpPr>
        <p:grpSp>
          <p:nvGrpSpPr>
            <p:cNvPr id="6" name="组合 5"/>
            <p:cNvGrpSpPr/>
            <p:nvPr/>
          </p:nvGrpSpPr>
          <p:grpSpPr>
            <a:xfrm>
              <a:off x="1799" y="3181"/>
              <a:ext cx="8960" cy="1214"/>
              <a:chOff x="2923" y="3181"/>
              <a:chExt cx="8960" cy="1214"/>
            </a:xfrm>
          </p:grpSpPr>
          <p:pic>
            <p:nvPicPr>
              <p:cNvPr id="4" name="图片 3"/>
              <p:cNvPicPr>
                <a:picLocks noChangeAspect="1"/>
              </p:cNvPicPr>
              <p:nvPr/>
            </p:nvPicPr>
            <p:blipFill>
              <a:blip r:embed="rId2"/>
              <a:stretch>
                <a:fillRect/>
              </a:stretch>
            </p:blipFill>
            <p:spPr>
              <a:xfrm>
                <a:off x="2923" y="3181"/>
                <a:ext cx="1245" cy="1215"/>
              </a:xfrm>
              <a:prstGeom prst="rect">
                <a:avLst/>
              </a:prstGeom>
            </p:spPr>
          </p:pic>
          <p:cxnSp>
            <p:nvCxnSpPr>
              <p:cNvPr id="12" name="直接箭头连接符 11"/>
              <p:cNvCxnSpPr/>
              <p:nvPr/>
            </p:nvCxnSpPr>
            <p:spPr>
              <a:xfrm>
                <a:off x="4168" y="3788"/>
                <a:ext cx="567"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35" y="3280"/>
                <a:ext cx="7149" cy="1016"/>
              </a:xfrm>
              <a:prstGeom prst="rect">
                <a:avLst/>
              </a:prstGeom>
              <a:noFill/>
            </p:spPr>
            <p:txBody>
              <a:bodyPr wrap="square" rtlCol="0" anchor="t">
                <a:spAutoFit/>
              </a:bodyPr>
              <a:lstStyle/>
              <a:p>
                <a:pPr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第4.1类：易燃固体</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摩擦或遇热易与燃烧之固体，例如：红磷</a:t>
                </a:r>
                <a:r>
                  <a:rPr 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1" name="组合 20"/>
            <p:cNvGrpSpPr/>
            <p:nvPr/>
          </p:nvGrpSpPr>
          <p:grpSpPr>
            <a:xfrm>
              <a:off x="1799" y="4554"/>
              <a:ext cx="10860" cy="1452"/>
              <a:chOff x="2946" y="4554"/>
              <a:chExt cx="10860" cy="1452"/>
            </a:xfrm>
          </p:grpSpPr>
          <p:pic>
            <p:nvPicPr>
              <p:cNvPr id="7" name="图片 6"/>
              <p:cNvPicPr>
                <a:picLocks noChangeAspect="1"/>
              </p:cNvPicPr>
              <p:nvPr/>
            </p:nvPicPr>
            <p:blipFill>
              <a:blip r:embed="rId3"/>
              <a:stretch>
                <a:fillRect/>
              </a:stretch>
            </p:blipFill>
            <p:spPr>
              <a:xfrm>
                <a:off x="2946" y="4688"/>
                <a:ext cx="1200" cy="1185"/>
              </a:xfrm>
              <a:prstGeom prst="rect">
                <a:avLst/>
              </a:prstGeom>
            </p:spPr>
          </p:pic>
          <p:cxnSp>
            <p:nvCxnSpPr>
              <p:cNvPr id="9" name="直接箭头连接符 8"/>
              <p:cNvCxnSpPr/>
              <p:nvPr/>
            </p:nvCxnSpPr>
            <p:spPr>
              <a:xfrm>
                <a:off x="4168" y="5281"/>
                <a:ext cx="567"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735" y="4554"/>
                <a:ext cx="9071" cy="1452"/>
              </a:xfrm>
              <a:prstGeom prst="rect">
                <a:avLst/>
              </a:prstGeom>
              <a:noFill/>
            </p:spPr>
            <p:txBody>
              <a:bodyPr wrap="square" rtlCol="0" anchor="t">
                <a:spAutoFit/>
              </a:bodyPr>
              <a:lstStyle/>
              <a:p>
                <a:pPr algn="just"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第4.2类：自燃物质</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与空气接触发热著火，或易与自燃发热者，如白磷、镁粉末及其他金属粉末。</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7" name="组合 16"/>
            <p:cNvGrpSpPr/>
            <p:nvPr/>
          </p:nvGrpSpPr>
          <p:grpSpPr>
            <a:xfrm>
              <a:off x="1799" y="6171"/>
              <a:ext cx="10838" cy="1452"/>
              <a:chOff x="2968" y="6054"/>
              <a:chExt cx="10838" cy="1452"/>
            </a:xfrm>
          </p:grpSpPr>
          <p:pic>
            <p:nvPicPr>
              <p:cNvPr id="14" name="图片 13"/>
              <p:cNvPicPr>
                <a:picLocks noChangeAspect="1"/>
              </p:cNvPicPr>
              <p:nvPr/>
            </p:nvPicPr>
            <p:blipFill>
              <a:blip r:embed="rId4"/>
              <a:stretch>
                <a:fillRect/>
              </a:stretch>
            </p:blipFill>
            <p:spPr>
              <a:xfrm>
                <a:off x="2968" y="6165"/>
                <a:ext cx="1200" cy="1230"/>
              </a:xfrm>
              <a:prstGeom prst="rect">
                <a:avLst/>
              </a:prstGeom>
            </p:spPr>
          </p:pic>
          <p:cxnSp>
            <p:nvCxnSpPr>
              <p:cNvPr id="15" name="直接箭头连接符 14"/>
              <p:cNvCxnSpPr/>
              <p:nvPr/>
            </p:nvCxnSpPr>
            <p:spPr>
              <a:xfrm>
                <a:off x="4168" y="6780"/>
                <a:ext cx="567"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735" y="6054"/>
                <a:ext cx="9071" cy="1452"/>
              </a:xfrm>
              <a:prstGeom prst="rect">
                <a:avLst/>
              </a:prstGeom>
              <a:noFill/>
            </p:spPr>
            <p:txBody>
              <a:bodyPr wrap="square" rtlCol="0" anchor="t">
                <a:spAutoFit/>
              </a:bodyPr>
              <a:lstStyle/>
              <a:p>
                <a:pPr algn="just"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第4.3类：禁水性物质</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与水接触反应产生易燃气体者，如：金属钾、金属钠、碳化钙等物质、具有与水接触能放出易燃的气体。</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600575" cy="573882"/>
            <a:chOff x="128" y="129"/>
            <a:chExt cx="7245"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214"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06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195638" y="847090"/>
            <a:ext cx="2752725"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2、危险化学品的分类</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9" name="组合 38"/>
          <p:cNvGrpSpPr/>
          <p:nvPr/>
        </p:nvGrpSpPr>
        <p:grpSpPr>
          <a:xfrm>
            <a:off x="2804478" y="1597025"/>
            <a:ext cx="3535045" cy="368300"/>
            <a:chOff x="4814" y="2335"/>
            <a:chExt cx="5567" cy="580"/>
          </a:xfrm>
        </p:grpSpPr>
        <p:sp>
          <p:nvSpPr>
            <p:cNvPr id="36" name="文本框 35"/>
            <p:cNvSpPr txBox="1"/>
            <p:nvPr/>
          </p:nvSpPr>
          <p:spPr>
            <a:xfrm>
              <a:off x="4814" y="2335"/>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第五类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37"/>
            <p:cNvSpPr txBox="1"/>
            <p:nvPr/>
          </p:nvSpPr>
          <p:spPr>
            <a:xfrm>
              <a:off x="6242" y="2335"/>
              <a:ext cx="4139" cy="580"/>
            </a:xfrm>
            <a:prstGeom prst="rect">
              <a:avLst/>
            </a:prstGeom>
            <a:solidFill>
              <a:srgbClr val="CF3D22"/>
            </a:solidFill>
          </p:spPr>
          <p:txBody>
            <a:bodyPr wrap="squar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氧化剂和有机过氧化物</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1" name="组合 30"/>
          <p:cNvGrpSpPr/>
          <p:nvPr/>
        </p:nvGrpSpPr>
        <p:grpSpPr>
          <a:xfrm>
            <a:off x="1481455" y="2434590"/>
            <a:ext cx="6181090" cy="2369820"/>
            <a:chOff x="2031" y="3114"/>
            <a:chExt cx="9734" cy="3732"/>
          </a:xfrm>
        </p:grpSpPr>
        <p:grpSp>
          <p:nvGrpSpPr>
            <p:cNvPr id="26" name="组合 25"/>
            <p:cNvGrpSpPr/>
            <p:nvPr/>
          </p:nvGrpSpPr>
          <p:grpSpPr>
            <a:xfrm>
              <a:off x="2031" y="3114"/>
              <a:ext cx="9734" cy="1452"/>
              <a:chOff x="2475" y="3114"/>
              <a:chExt cx="9734" cy="1452"/>
            </a:xfrm>
          </p:grpSpPr>
          <p:pic>
            <p:nvPicPr>
              <p:cNvPr id="3" name="图片 2"/>
              <p:cNvPicPr>
                <a:picLocks noChangeAspect="1"/>
              </p:cNvPicPr>
              <p:nvPr/>
            </p:nvPicPr>
            <p:blipFill>
              <a:blip r:embed="rId2"/>
              <a:stretch>
                <a:fillRect/>
              </a:stretch>
            </p:blipFill>
            <p:spPr>
              <a:xfrm>
                <a:off x="2475" y="3255"/>
                <a:ext cx="1230" cy="1170"/>
              </a:xfrm>
              <a:prstGeom prst="rect">
                <a:avLst/>
              </a:prstGeom>
            </p:spPr>
          </p:pic>
          <p:cxnSp>
            <p:nvCxnSpPr>
              <p:cNvPr id="24" name="直接箭头连接符 23"/>
              <p:cNvCxnSpPr/>
              <p:nvPr/>
            </p:nvCxnSpPr>
            <p:spPr>
              <a:xfrm>
                <a:off x="3645" y="3840"/>
                <a:ext cx="567"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4272" y="3114"/>
                <a:ext cx="7937" cy="1452"/>
              </a:xfrm>
              <a:prstGeom prst="rect">
                <a:avLst/>
              </a:prstGeom>
              <a:noFill/>
            </p:spPr>
            <p:txBody>
              <a:bodyPr wrap="square" rtlCol="0" anchor="t">
                <a:spAutoFit/>
              </a:bodyPr>
              <a:lstStyle/>
              <a:p>
                <a:pPr algn="just"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第5.1类：氧化性物质</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能释放出氧，帮助还原性物质燃燃者，如亚硝酸钠、重铬酸钾、硝酸银、高氯酸、硝酸钾</a:t>
                </a:r>
                <a:r>
                  <a:rPr 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30" name="组合 29"/>
            <p:cNvGrpSpPr/>
            <p:nvPr/>
          </p:nvGrpSpPr>
          <p:grpSpPr>
            <a:xfrm>
              <a:off x="2031" y="5394"/>
              <a:ext cx="9734" cy="1452"/>
              <a:chOff x="2031" y="5394"/>
              <a:chExt cx="9734" cy="1452"/>
            </a:xfrm>
          </p:grpSpPr>
          <p:pic>
            <p:nvPicPr>
              <p:cNvPr id="27" name="图片 26"/>
              <p:cNvPicPr>
                <a:picLocks noChangeAspect="1"/>
              </p:cNvPicPr>
              <p:nvPr/>
            </p:nvPicPr>
            <p:blipFill>
              <a:blip r:embed="rId3"/>
              <a:stretch>
                <a:fillRect/>
              </a:stretch>
            </p:blipFill>
            <p:spPr>
              <a:xfrm>
                <a:off x="2031" y="5520"/>
                <a:ext cx="1170" cy="1200"/>
              </a:xfrm>
              <a:prstGeom prst="rect">
                <a:avLst/>
              </a:prstGeom>
            </p:spPr>
          </p:pic>
          <p:cxnSp>
            <p:nvCxnSpPr>
              <p:cNvPr id="28" name="直接箭头连接符 27"/>
              <p:cNvCxnSpPr/>
              <p:nvPr/>
            </p:nvCxnSpPr>
            <p:spPr>
              <a:xfrm>
                <a:off x="3201" y="6120"/>
                <a:ext cx="567"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3828" y="5394"/>
                <a:ext cx="7937" cy="1452"/>
              </a:xfrm>
              <a:prstGeom prst="rect">
                <a:avLst/>
              </a:prstGeom>
              <a:noFill/>
            </p:spPr>
            <p:txBody>
              <a:bodyPr wrap="square" rtlCol="0" anchor="t">
                <a:spAutoFit/>
              </a:bodyPr>
              <a:lstStyle/>
              <a:p>
                <a:pPr algn="just"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第5.2类：有机过氧化物</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有机物含有过氧分子结构，易分解爆炸、燃烧或与其他物质发生反应者。例如：过氧化氢。</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600575" cy="573882"/>
            <a:chOff x="128" y="129"/>
            <a:chExt cx="7245"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214"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06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195638" y="847090"/>
            <a:ext cx="2752725"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2、危险化学品的分类</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9" name="组合 38"/>
          <p:cNvGrpSpPr/>
          <p:nvPr/>
        </p:nvGrpSpPr>
        <p:grpSpPr>
          <a:xfrm>
            <a:off x="3650615" y="1597025"/>
            <a:ext cx="1842770" cy="368300"/>
            <a:chOff x="4814" y="2335"/>
            <a:chExt cx="2902" cy="580"/>
          </a:xfrm>
        </p:grpSpPr>
        <p:sp>
          <p:nvSpPr>
            <p:cNvPr id="36" name="文本框 35"/>
            <p:cNvSpPr txBox="1"/>
            <p:nvPr/>
          </p:nvSpPr>
          <p:spPr>
            <a:xfrm>
              <a:off x="4814" y="2335"/>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第六类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37"/>
            <p:cNvSpPr txBox="1"/>
            <p:nvPr/>
          </p:nvSpPr>
          <p:spPr>
            <a:xfrm>
              <a:off x="6242" y="2335"/>
              <a:ext cx="1474" cy="580"/>
            </a:xfrm>
            <a:prstGeom prst="rect">
              <a:avLst/>
            </a:prstGeom>
            <a:solidFill>
              <a:srgbClr val="CF3D22"/>
            </a:solidFill>
          </p:spPr>
          <p:txBody>
            <a:bodyPr wrap="squar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有毒品</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 name="组合 5"/>
          <p:cNvGrpSpPr/>
          <p:nvPr/>
        </p:nvGrpSpPr>
        <p:grpSpPr>
          <a:xfrm>
            <a:off x="1359218" y="2296795"/>
            <a:ext cx="6425565" cy="2506980"/>
            <a:chOff x="2288" y="3617"/>
            <a:chExt cx="10119" cy="3948"/>
          </a:xfrm>
        </p:grpSpPr>
        <p:grpSp>
          <p:nvGrpSpPr>
            <p:cNvPr id="31" name="组合 30"/>
            <p:cNvGrpSpPr/>
            <p:nvPr/>
          </p:nvGrpSpPr>
          <p:grpSpPr>
            <a:xfrm>
              <a:off x="3503" y="3617"/>
              <a:ext cx="8904" cy="3949"/>
              <a:chOff x="3201" y="2897"/>
              <a:chExt cx="8904" cy="3949"/>
            </a:xfrm>
          </p:grpSpPr>
          <p:grpSp>
            <p:nvGrpSpPr>
              <p:cNvPr id="26" name="组合 25"/>
              <p:cNvGrpSpPr/>
              <p:nvPr/>
            </p:nvGrpSpPr>
            <p:grpSpPr>
              <a:xfrm>
                <a:off x="3201" y="2897"/>
                <a:ext cx="8904" cy="1888"/>
                <a:chOff x="3645" y="2897"/>
                <a:chExt cx="8904" cy="1888"/>
              </a:xfrm>
            </p:grpSpPr>
            <p:cxnSp>
              <p:nvCxnSpPr>
                <p:cNvPr id="24" name="直接箭头连接符 23"/>
                <p:cNvCxnSpPr/>
                <p:nvPr/>
              </p:nvCxnSpPr>
              <p:spPr>
                <a:xfrm>
                  <a:off x="3645" y="3840"/>
                  <a:ext cx="567"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4272" y="2897"/>
                  <a:ext cx="8277" cy="1888"/>
                </a:xfrm>
                <a:prstGeom prst="rect">
                  <a:avLst/>
                </a:prstGeom>
                <a:noFill/>
              </p:spPr>
              <p:txBody>
                <a:bodyPr wrap="square" rtlCol="0" anchor="t">
                  <a:spAutoFit/>
                </a:bodyPr>
                <a:lstStyle/>
                <a:p>
                  <a:pPr algn="just"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第6.1类：有毒物质</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凡是以小剂量进入机体，通过化学或物理作用能够导致健康受损的物质。例如：氰化物、汞盐、三氧化二砷等。</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30" name="组合 29"/>
              <p:cNvGrpSpPr/>
              <p:nvPr/>
            </p:nvGrpSpPr>
            <p:grpSpPr>
              <a:xfrm>
                <a:off x="3201" y="5394"/>
                <a:ext cx="8904" cy="1452"/>
                <a:chOff x="3201" y="5394"/>
                <a:chExt cx="8904" cy="1452"/>
              </a:xfrm>
            </p:grpSpPr>
            <p:cxnSp>
              <p:nvCxnSpPr>
                <p:cNvPr id="28" name="直接箭头连接符 27"/>
                <p:cNvCxnSpPr/>
                <p:nvPr/>
              </p:nvCxnSpPr>
              <p:spPr>
                <a:xfrm>
                  <a:off x="3201" y="6120"/>
                  <a:ext cx="567"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3828" y="5394"/>
                  <a:ext cx="8277" cy="1452"/>
                </a:xfrm>
                <a:prstGeom prst="rect">
                  <a:avLst/>
                </a:prstGeom>
                <a:noFill/>
              </p:spPr>
              <p:txBody>
                <a:bodyPr wrap="square" rtlCol="0" anchor="t">
                  <a:spAutoFit/>
                </a:bodyPr>
                <a:lstStyle/>
                <a:p>
                  <a:pPr algn="just"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第6.2类：感染性物质</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已知或一般有理由相信含有病原体的物质。例如：包括细菌、病毒、立克次氏体、寄生生物、真菌</a:t>
                  </a:r>
                  <a:r>
                    <a:rPr 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pic>
          <p:nvPicPr>
            <p:cNvPr id="4" name="图片 3"/>
            <p:cNvPicPr>
              <a:picLocks noChangeAspect="1"/>
            </p:cNvPicPr>
            <p:nvPr/>
          </p:nvPicPr>
          <p:blipFill>
            <a:blip r:embed="rId2"/>
            <a:stretch>
              <a:fillRect/>
            </a:stretch>
          </p:blipFill>
          <p:spPr>
            <a:xfrm>
              <a:off x="2288" y="3968"/>
              <a:ext cx="1275" cy="1185"/>
            </a:xfrm>
            <a:prstGeom prst="rect">
              <a:avLst/>
            </a:prstGeom>
          </p:spPr>
        </p:pic>
        <p:pic>
          <p:nvPicPr>
            <p:cNvPr id="5" name="图片 4"/>
            <p:cNvPicPr>
              <a:picLocks noChangeAspect="1"/>
            </p:cNvPicPr>
            <p:nvPr/>
          </p:nvPicPr>
          <p:blipFill>
            <a:blip r:embed="rId3"/>
            <a:stretch>
              <a:fillRect/>
            </a:stretch>
          </p:blipFill>
          <p:spPr>
            <a:xfrm>
              <a:off x="2288" y="6248"/>
              <a:ext cx="1200" cy="1185"/>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600575" cy="573882"/>
            <a:chOff x="128" y="129"/>
            <a:chExt cx="7245"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214"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06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195638" y="847090"/>
            <a:ext cx="2752725"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2、危险化学品的分类</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9" name="组合 38"/>
          <p:cNvGrpSpPr/>
          <p:nvPr/>
        </p:nvGrpSpPr>
        <p:grpSpPr>
          <a:xfrm>
            <a:off x="3416618" y="1597025"/>
            <a:ext cx="2310765" cy="368300"/>
            <a:chOff x="4814" y="2335"/>
            <a:chExt cx="3639" cy="580"/>
          </a:xfrm>
        </p:grpSpPr>
        <p:sp>
          <p:nvSpPr>
            <p:cNvPr id="36" name="文本框 35"/>
            <p:cNvSpPr txBox="1"/>
            <p:nvPr/>
          </p:nvSpPr>
          <p:spPr>
            <a:xfrm>
              <a:off x="4814" y="2335"/>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第七类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37"/>
            <p:cNvSpPr txBox="1"/>
            <p:nvPr/>
          </p:nvSpPr>
          <p:spPr>
            <a:xfrm>
              <a:off x="6242" y="2335"/>
              <a:ext cx="2211" cy="580"/>
            </a:xfrm>
            <a:prstGeom prst="rect">
              <a:avLst/>
            </a:prstGeom>
            <a:solidFill>
              <a:srgbClr val="CF3D22"/>
            </a:solidFill>
          </p:spPr>
          <p:txBody>
            <a:bodyPr wrap="squar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放射性物质</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4" name="组合 33"/>
          <p:cNvGrpSpPr/>
          <p:nvPr/>
        </p:nvGrpSpPr>
        <p:grpSpPr>
          <a:xfrm>
            <a:off x="1597025" y="2521585"/>
            <a:ext cx="5949950" cy="2263140"/>
            <a:chOff x="2036" y="3821"/>
            <a:chExt cx="9370" cy="3564"/>
          </a:xfrm>
        </p:grpSpPr>
        <p:sp>
          <p:nvSpPr>
            <p:cNvPr id="7" name="文本框 6"/>
            <p:cNvSpPr txBox="1"/>
            <p:nvPr/>
          </p:nvSpPr>
          <p:spPr>
            <a:xfrm>
              <a:off x="5794" y="4655"/>
              <a:ext cx="5613" cy="1888"/>
            </a:xfrm>
            <a:prstGeom prst="rect">
              <a:avLst/>
            </a:prstGeom>
            <a:noFill/>
          </p:spPr>
          <p:txBody>
            <a:bodyPr wrap="square" rtlCol="0" anchor="t">
              <a:spAutoFit/>
            </a:bodyPr>
            <a:lstStyle/>
            <a:p>
              <a:pPr algn="just"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第7类：放射性物质</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射性物质是那些能自然的向外辐射能量，发出射线的物质。例如：α射线、β射线、γ射线等。</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2" name="组合 31"/>
            <p:cNvGrpSpPr/>
            <p:nvPr/>
          </p:nvGrpSpPr>
          <p:grpSpPr>
            <a:xfrm>
              <a:off x="2036" y="3821"/>
              <a:ext cx="3190" cy="3564"/>
              <a:chOff x="2036" y="3821"/>
              <a:chExt cx="3190" cy="3564"/>
            </a:xfrm>
          </p:grpSpPr>
          <p:sp>
            <p:nvSpPr>
              <p:cNvPr id="17" name="矩形 16"/>
              <p:cNvSpPr/>
              <p:nvPr/>
            </p:nvSpPr>
            <p:spPr>
              <a:xfrm>
                <a:off x="2036" y="3821"/>
                <a:ext cx="3191" cy="3564"/>
              </a:xfrm>
              <a:prstGeom prst="rect">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2"/>
              <a:stretch>
                <a:fillRect/>
              </a:stretch>
            </p:blipFill>
            <p:spPr>
              <a:xfrm>
                <a:off x="3472" y="3867"/>
                <a:ext cx="1710" cy="3465"/>
              </a:xfrm>
              <a:prstGeom prst="rect">
                <a:avLst/>
              </a:prstGeom>
            </p:spPr>
          </p:pic>
          <p:pic>
            <p:nvPicPr>
              <p:cNvPr id="27" name="图片 26"/>
              <p:cNvPicPr>
                <a:picLocks noChangeAspect="1"/>
              </p:cNvPicPr>
              <p:nvPr/>
            </p:nvPicPr>
            <p:blipFill>
              <a:blip r:embed="rId3"/>
              <a:stretch>
                <a:fillRect/>
              </a:stretch>
            </p:blipFill>
            <p:spPr>
              <a:xfrm>
                <a:off x="2096" y="3882"/>
                <a:ext cx="1380" cy="3435"/>
              </a:xfrm>
              <a:prstGeom prst="rect">
                <a:avLst/>
              </a:prstGeom>
            </p:spPr>
          </p:pic>
        </p:grpSp>
        <p:cxnSp>
          <p:nvCxnSpPr>
            <p:cNvPr id="33" name="直接箭头连接符 32"/>
            <p:cNvCxnSpPr/>
            <p:nvPr/>
          </p:nvCxnSpPr>
          <p:spPr>
            <a:xfrm>
              <a:off x="5227" y="5599"/>
              <a:ext cx="567"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600575" cy="573882"/>
            <a:chOff x="128" y="129"/>
            <a:chExt cx="7245"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214"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06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195638" y="847090"/>
            <a:ext cx="2752725"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2、危险化学品的分类</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3650615" y="1892300"/>
            <a:ext cx="1842770" cy="368300"/>
            <a:chOff x="4814" y="2335"/>
            <a:chExt cx="2902" cy="580"/>
          </a:xfrm>
        </p:grpSpPr>
        <p:sp>
          <p:nvSpPr>
            <p:cNvPr id="4" name="文本框 3"/>
            <p:cNvSpPr txBox="1"/>
            <p:nvPr/>
          </p:nvSpPr>
          <p:spPr>
            <a:xfrm>
              <a:off x="4814" y="2335"/>
              <a:ext cx="1428" cy="580"/>
            </a:xfrm>
            <a:prstGeom prst="rect">
              <a:avLst/>
            </a:prstGeom>
            <a:solidFill>
              <a:srgbClr val="F0AF1D"/>
            </a:solidFill>
          </p:spPr>
          <p:txBody>
            <a:bodyPr wrap="non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第八类</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6242" y="2335"/>
              <a:ext cx="1474" cy="580"/>
            </a:xfrm>
            <a:prstGeom prst="rect">
              <a:avLst/>
            </a:prstGeom>
            <a:solidFill>
              <a:srgbClr val="CF3D22"/>
            </a:solidFill>
          </p:spPr>
          <p:txBody>
            <a:bodyPr wrap="square" rtlCol="0" anchor="ctr" anchorCtr="0">
              <a:spAutoFit/>
            </a:bodyPr>
            <a:lstStyle/>
            <a:p>
              <a:pPr algn="ct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腐蚀品</a:t>
              </a:r>
              <a:endPar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3" name="组合 12"/>
          <p:cNvGrpSpPr/>
          <p:nvPr/>
        </p:nvGrpSpPr>
        <p:grpSpPr>
          <a:xfrm>
            <a:off x="1866900" y="3001645"/>
            <a:ext cx="5410200" cy="1392555"/>
            <a:chOff x="3366" y="4652"/>
            <a:chExt cx="8520" cy="2193"/>
          </a:xfrm>
        </p:grpSpPr>
        <p:pic>
          <p:nvPicPr>
            <p:cNvPr id="6" name="图片 5"/>
            <p:cNvPicPr>
              <a:picLocks noChangeAspect="1"/>
            </p:cNvPicPr>
            <p:nvPr/>
          </p:nvPicPr>
          <p:blipFill>
            <a:blip r:embed="rId2"/>
            <a:stretch>
              <a:fillRect/>
            </a:stretch>
          </p:blipFill>
          <p:spPr>
            <a:xfrm>
              <a:off x="3366" y="4652"/>
              <a:ext cx="2339" cy="2193"/>
            </a:xfrm>
            <a:prstGeom prst="rect">
              <a:avLst/>
            </a:prstGeom>
          </p:spPr>
        </p:pic>
        <p:sp>
          <p:nvSpPr>
            <p:cNvPr id="9" name="文本框 8"/>
            <p:cNvSpPr txBox="1"/>
            <p:nvPr/>
          </p:nvSpPr>
          <p:spPr>
            <a:xfrm>
              <a:off x="6273" y="4805"/>
              <a:ext cx="5613" cy="1888"/>
            </a:xfrm>
            <a:prstGeom prst="rect">
              <a:avLst/>
            </a:prstGeom>
            <a:noFill/>
          </p:spPr>
          <p:txBody>
            <a:bodyPr wrap="square" rtlCol="0" anchor="t">
              <a:spAutoFit/>
            </a:bodyPr>
            <a:lstStyle/>
            <a:p>
              <a:pPr algn="just"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第八类</a:t>
              </a:r>
              <a:r>
                <a:rPr 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腐蚀品</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r>
                <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接触这些物质会灼伤皮肤，会侵蚀物品。例如：硫酸、盐酸、硝酸、氢氧化钠。</a:t>
              </a:r>
              <a:endParaRPr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2" name="直接箭头连接符 11"/>
            <p:cNvCxnSpPr/>
            <p:nvPr/>
          </p:nvCxnSpPr>
          <p:spPr>
            <a:xfrm>
              <a:off x="5706" y="5749"/>
              <a:ext cx="567"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600575" cy="573882"/>
            <a:chOff x="128" y="129"/>
            <a:chExt cx="7245"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214"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06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2710815" y="847090"/>
            <a:ext cx="3722370"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3、</a:t>
            </a: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使用试剂时的注意事项</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1277976" y="1346794"/>
            <a:ext cx="6588048" cy="3098721"/>
          </a:xfrm>
          <a:prstGeom prst="roundRect">
            <a:avLst/>
          </a:prstGeom>
          <a:noFill/>
          <a:ln w="25400" cmpd="sng">
            <a:solidFill>
              <a:srgbClr val="F0AF1D"/>
            </a:solidFill>
            <a:prstDash val="sysDash"/>
          </a:ln>
        </p:spPr>
        <p:txBody>
          <a:bodyPr wrap="square" rtlCol="0" anchor="ctr" anchorCtr="0">
            <a:spAutoFit/>
          </a:bodyPr>
          <a:lstStyle/>
          <a:p>
            <a:pPr algn="just" fontAlgn="auto"/>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实验前应了解所用药品的毒性、性能和防护措施；</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使用有毒气体（如</a:t>
            </a:r>
            <a:r>
              <a:rPr 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H</a:t>
            </a:r>
            <a:r>
              <a:rPr lang="en-US" sz="1600" spc="100" baseline="-250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S, Cl</a:t>
            </a:r>
            <a:r>
              <a:rPr lang="en-US" sz="1600" spc="100" baseline="-250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Br</a:t>
            </a:r>
            <a:r>
              <a:rPr lang="en-US" sz="1600" spc="100" baseline="-250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NO</a:t>
            </a:r>
            <a:r>
              <a:rPr lang="en-US" sz="1600" spc="100" baseline="-250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1600" spc="100" dirty="0" err="1">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HCl</a:t>
            </a:r>
            <a:r>
              <a:rPr 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HF)</a:t>
            </a: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应在通风橱中进行操作；</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苯、四氯化碳、乙醚、硝基苯等蒸汽经常久吸会使人嗅觉减弱，烃、醇、醚等有机物对人体有不同程度的麻醉作用，必须高度警惕，操作时戴防护口罩；</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如 </a:t>
            </a:r>
            <a:r>
              <a:rPr 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HF </a:t>
            </a: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侵入人体，将会损伤牙齿、骨骼、造血和神经系统；</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三氧化二砷、氰化物、氯化高汞等是剧毒品，吸入少量会致死；</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有机溶剂能穿过皮肤进入人体，应避免直接与皮肤接触；</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剧毒药品如汞盐、镉盐、铅盐等应妥善</a:t>
            </a:r>
            <a:r>
              <a:rPr lang="zh-CN" altLang="en-US" sz="1600" spc="10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保管。</a:t>
            </a:r>
            <a:endParaRPr lang="en-US" altLang="zh-CN" sz="1600" spc="10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r>
              <a:rPr lang="zh-CN" altLang="en-US" sz="1600">
                <a:solidFill>
                  <a:srgbClr val="F0AF1D"/>
                </a:solidFill>
                <a:latin typeface="Arial" panose="020B0604020202020204" pitchFamily="34" charset="0"/>
                <a:ea typeface="微软雅黑" panose="020B0503020204020204" pitchFamily="34" charset="-122"/>
                <a:sym typeface="+mn-ea"/>
              </a:rPr>
              <a:t>更多免费资料，请添加安小应微信号：</a:t>
            </a:r>
            <a:r>
              <a:rPr lang="en-US" altLang="zh-CN" sz="1600">
                <a:solidFill>
                  <a:srgbClr val="F0AF1D"/>
                </a:solidFill>
                <a:latin typeface="Arial" panose="020B0604020202020204" pitchFamily="34" charset="0"/>
                <a:ea typeface="微软雅黑" panose="020B0503020204020204" pitchFamily="34" charset="-122"/>
                <a:sym typeface="+mn-ea"/>
              </a:rPr>
              <a:t>ansyingcysafety</a:t>
            </a:r>
            <a:r>
              <a:rPr lang="zh-CN" altLang="en-US" sz="1600">
                <a:solidFill>
                  <a:srgbClr val="F0AF1D"/>
                </a:solidFill>
                <a:latin typeface="Arial" panose="020B0604020202020204" pitchFamily="34" charset="0"/>
                <a:ea typeface="微软雅黑" panose="020B0503020204020204" pitchFamily="34" charset="-122"/>
                <a:sym typeface="+mn-ea"/>
              </a:rPr>
              <a:t>。</a:t>
            </a:r>
            <a:endParaRPr lang="zh-CN" altLang="en-US" sz="1600">
              <a:solidFill>
                <a:srgbClr val="F0AF1D"/>
              </a:solidFill>
              <a:latin typeface="Arial" panose="020B0604020202020204" pitchFamily="34" charset="0"/>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600575" cy="573882"/>
            <a:chOff x="128" y="129"/>
            <a:chExt cx="7245"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214"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06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462338" y="847090"/>
            <a:ext cx="22193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、汞的安全使用</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320800" y="1397000"/>
            <a:ext cx="6502400" cy="1476375"/>
          </a:xfrm>
          <a:prstGeom prst="rect">
            <a:avLst/>
          </a:prstGeom>
          <a:noFill/>
        </p:spPr>
        <p:txBody>
          <a:bodyPr wrap="square" rtlCol="0" anchor="t">
            <a:spAutoFit/>
          </a:bodyPr>
          <a:lstStyle/>
          <a:p>
            <a:pPr algn="just" fontAlgn="auto"/>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汞，即水银，是我们常用的温度表里显示多少度的银白色金属，它是一种剧毒的重金属，具有较强的挥发性。汞对于生物的毒性不仅取决于它的浓度，而且与汞的化学形态以及生物本身的特征有密切关系。一般认为，汞是通过海洋生物体表（皮肤和鳃）的渗透或摄含汞的食物进入体内的。</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5" name="组合 4"/>
          <p:cNvGrpSpPr/>
          <p:nvPr/>
        </p:nvGrpSpPr>
        <p:grpSpPr>
          <a:xfrm>
            <a:off x="1320483" y="2858770"/>
            <a:ext cx="6503035" cy="2061210"/>
            <a:chOff x="1756" y="4937"/>
            <a:chExt cx="10241" cy="3246"/>
          </a:xfrm>
        </p:grpSpPr>
        <p:pic>
          <p:nvPicPr>
            <p:cNvPr id="5122" name="Picture 2" descr="https://gss3.bdstatic.com/7Po3dSag_xI4khGkpoWK1HF6hhy/baike/c0%3Dbaike80%2C5%2C5%2C80%2C26/sign=4e5e7277d5a20cf4529df68d17602053/80cb39dbb6fd5266c7cac9e4ae18972bd50736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6" y="4937"/>
              <a:ext cx="2561" cy="324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4317" y="4937"/>
              <a:ext cx="7680" cy="3246"/>
            </a:xfrm>
            <a:prstGeom prst="rect">
              <a:avLst/>
            </a:prstGeom>
            <a:solidFill>
              <a:srgbClr val="CF3D22"/>
            </a:solidFill>
          </p:spPr>
          <p:txBody>
            <a:bodyPr wrap="square" rtlCol="0" anchor="ctr" anchorCtr="0">
              <a:spAutoFit/>
            </a:bodyPr>
            <a:lstStyle/>
            <a:p>
              <a:pPr algn="just"/>
              <a:r>
                <a:rPr lang="zh-CN" altLang="en-US" sz="16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日本水俣病事件，在1956年日本水俣湾出现的一种奇怪的病。这种“怪病”是日后轰动世界的“水俣病”，是最早出现的由于工业废水排放污染造成的公害病。症状表现为轻者口齿不清、步履蹒跚、面部痴呆、手足麻痹、感觉障碍、视觉丧失、震颤、手足变形，重者神经失常，或酣睡，或兴奋，身体弯弓高叫，直至死亡。被称为世界八大公害事件之一。</a:t>
              </a:r>
              <a:endParaRPr lang="zh-CN" altLang="en-US" sz="16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36308" y="650558"/>
            <a:ext cx="7271385" cy="3843020"/>
            <a:chOff x="1339" y="1026"/>
            <a:chExt cx="11451" cy="6052"/>
          </a:xfrm>
        </p:grpSpPr>
        <p:grpSp>
          <p:nvGrpSpPr>
            <p:cNvPr id="2" name="组合 1"/>
            <p:cNvGrpSpPr/>
            <p:nvPr/>
          </p:nvGrpSpPr>
          <p:grpSpPr>
            <a:xfrm>
              <a:off x="1339" y="2274"/>
              <a:ext cx="2118" cy="3552"/>
              <a:chOff x="1755239" y="1870606"/>
              <a:chExt cx="1275671" cy="2139970"/>
            </a:xfrm>
          </p:grpSpPr>
          <p:sp>
            <p:nvSpPr>
              <p:cNvPr id="110" name="MH_Others_2"/>
              <p:cNvSpPr txBox="1">
                <a:spLocks noChangeArrowheads="1"/>
              </p:cNvSpPr>
              <p:nvPr>
                <p:custDataLst>
                  <p:tags r:id="rId1"/>
                </p:custDataLst>
              </p:nvPr>
            </p:nvSpPr>
            <p:spPr bwMode="auto">
              <a:xfrm>
                <a:off x="2047625" y="1874541"/>
                <a:ext cx="983285" cy="2136035"/>
              </a:xfrm>
              <a:prstGeom prst="rect">
                <a:avLst/>
              </a:prstGeom>
              <a:solidFill>
                <a:srgbClr val="F0AF1D"/>
              </a:solidFill>
              <a:ln>
                <a:noFill/>
              </a:ln>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7200" b="1" dirty="0">
                    <a:solidFill>
                      <a:srgbClr val="CF3D22"/>
                    </a:solidFill>
                    <a:latin typeface="微软雅黑" panose="020B0503020204020204" pitchFamily="34" charset="-122"/>
                    <a:ea typeface="微软雅黑" panose="020B0503020204020204" pitchFamily="34" charset="-122"/>
                  </a:rPr>
                  <a:t>目</a:t>
                </a:r>
                <a:endParaRPr lang="en-US" altLang="zh-CN" sz="7200" b="1" dirty="0">
                  <a:solidFill>
                    <a:srgbClr val="CF3D22"/>
                  </a:solidFill>
                  <a:latin typeface="微软雅黑" panose="020B0503020204020204" pitchFamily="34" charset="-122"/>
                  <a:ea typeface="微软雅黑" panose="020B0503020204020204" pitchFamily="34" charset="-122"/>
                </a:endParaRPr>
              </a:p>
              <a:p>
                <a:pPr algn="ctr" eaLnBrk="1" hangingPunct="1"/>
                <a:r>
                  <a:rPr lang="zh-CN" altLang="en-US" sz="7200" b="1" dirty="0">
                    <a:solidFill>
                      <a:srgbClr val="CF3D22"/>
                    </a:solidFill>
                    <a:latin typeface="微软雅黑" panose="020B0503020204020204" pitchFamily="34" charset="-122"/>
                    <a:ea typeface="微软雅黑" panose="020B0503020204020204" pitchFamily="34" charset="-122"/>
                  </a:rPr>
                  <a:t>录</a:t>
                </a:r>
                <a:endParaRPr lang="zh-CN" altLang="en-US" sz="7200" b="1" dirty="0">
                  <a:solidFill>
                    <a:srgbClr val="CF3D22"/>
                  </a:solidFill>
                  <a:latin typeface="微软雅黑" panose="020B0503020204020204" pitchFamily="34" charset="-122"/>
                  <a:ea typeface="微软雅黑" panose="020B0503020204020204" pitchFamily="34" charset="-122"/>
                </a:endParaRPr>
              </a:p>
            </p:txBody>
          </p:sp>
          <p:sp>
            <p:nvSpPr>
              <p:cNvPr id="111" name="MH_Others_1"/>
              <p:cNvSpPr/>
              <p:nvPr>
                <p:custDataLst>
                  <p:tags r:id="rId2"/>
                </p:custDataLst>
              </p:nvPr>
            </p:nvSpPr>
            <p:spPr>
              <a:xfrm rot="5400000">
                <a:off x="831743" y="2794102"/>
                <a:ext cx="2139764" cy="292772"/>
              </a:xfrm>
              <a:prstGeom prst="rect">
                <a:avLst/>
              </a:prstGeom>
              <a:solidFill>
                <a:srgbClr val="CF3D22"/>
              </a:solidFill>
            </p:spPr>
            <p:txBody>
              <a:bodyPr wrap="none" anchor="ctr" anchorCtr="1">
                <a:noAutofit/>
              </a:bodyPr>
              <a:lstStyle/>
              <a:p>
                <a:pPr algn="ctr">
                  <a:defRPr/>
                </a:pPr>
                <a:r>
                  <a:rPr lang="en-US" altLang="zh-CN" sz="2100" b="1" spc="500" dirty="0">
                    <a:solidFill>
                      <a:srgbClr val="F1F3F5"/>
                    </a:solidFill>
                    <a:latin typeface="微软雅黑" panose="020B0503020204020204" pitchFamily="34" charset="-122"/>
                    <a:ea typeface="微软雅黑" panose="020B0503020204020204" pitchFamily="34" charset="-122"/>
                  </a:rPr>
                  <a:t>CONTENTS</a:t>
                </a:r>
                <a:endParaRPr lang="zh-CN" altLang="en-US" sz="2100" b="1" spc="500" dirty="0">
                  <a:solidFill>
                    <a:srgbClr val="F1F3F5"/>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310" y="1026"/>
              <a:ext cx="8481" cy="6052"/>
              <a:chOff x="5224" y="2001"/>
              <a:chExt cx="7916" cy="5166"/>
            </a:xfrm>
          </p:grpSpPr>
          <p:grpSp>
            <p:nvGrpSpPr>
              <p:cNvPr id="3" name="组合 2"/>
              <p:cNvGrpSpPr/>
              <p:nvPr/>
            </p:nvGrpSpPr>
            <p:grpSpPr>
              <a:xfrm>
                <a:off x="5224" y="2001"/>
                <a:ext cx="7916" cy="5166"/>
                <a:chOff x="6782" y="2001"/>
                <a:chExt cx="6270" cy="4118"/>
              </a:xfrm>
            </p:grpSpPr>
            <p:sp>
              <p:nvSpPr>
                <p:cNvPr id="48" name="等腰三角形 47"/>
                <p:cNvSpPr/>
                <p:nvPr/>
              </p:nvSpPr>
              <p:spPr>
                <a:xfrm rot="10800000" flipH="1" flipV="1">
                  <a:off x="7976" y="2001"/>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49" name="等腰三角形 48"/>
                <p:cNvSpPr/>
                <p:nvPr/>
              </p:nvSpPr>
              <p:spPr>
                <a:xfrm rot="10800000" flipH="1">
                  <a:off x="7976" y="2710"/>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50" name="文本框 49"/>
                <p:cNvSpPr txBox="1"/>
                <p:nvPr/>
              </p:nvSpPr>
              <p:spPr>
                <a:xfrm rot="10800000" flipH="1">
                  <a:off x="6782" y="2102"/>
                  <a:ext cx="6270"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51" name="文本框 50"/>
                <p:cNvSpPr txBox="1"/>
                <p:nvPr/>
              </p:nvSpPr>
              <p:spPr>
                <a:xfrm rot="10800000" flipH="1">
                  <a:off x="7042" y="2001"/>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52" name="矩形 51"/>
                <p:cNvSpPr/>
                <p:nvPr/>
              </p:nvSpPr>
              <p:spPr>
                <a:xfrm>
                  <a:off x="7085" y="2170"/>
                  <a:ext cx="880" cy="493"/>
                </a:xfrm>
                <a:prstGeom prst="rect">
                  <a:avLst/>
                </a:prstGeom>
              </p:spPr>
              <p:txBody>
                <a:bodyPr wrap="square">
                  <a:spAutoFit/>
                </a:bodyPr>
                <a:lstStyle/>
                <a:p>
                  <a:pPr algn="ctr">
                    <a:defRPr/>
                  </a:pPr>
                  <a:r>
                    <a:rPr lang="zh-CN" altLang="en-US"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一</a:t>
                  </a:r>
                  <a:endParaRPr lang="zh-CN" altLang="en-US"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54" name="等腰三角形 53"/>
                <p:cNvSpPr/>
                <p:nvPr/>
              </p:nvSpPr>
              <p:spPr>
                <a:xfrm rot="10800000" flipH="1" flipV="1">
                  <a:off x="7976" y="3042"/>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55" name="等腰三角形 54"/>
                <p:cNvSpPr/>
                <p:nvPr/>
              </p:nvSpPr>
              <p:spPr>
                <a:xfrm rot="10800000" flipH="1">
                  <a:off x="7976" y="3750"/>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56" name="文本框 55"/>
                <p:cNvSpPr txBox="1"/>
                <p:nvPr/>
              </p:nvSpPr>
              <p:spPr>
                <a:xfrm rot="10800000" flipH="1">
                  <a:off x="6782" y="3143"/>
                  <a:ext cx="6270"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57" name="文本框 56"/>
                <p:cNvSpPr txBox="1"/>
                <p:nvPr/>
              </p:nvSpPr>
              <p:spPr>
                <a:xfrm rot="10800000" flipH="1">
                  <a:off x="7042" y="3042"/>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58" name="矩形 57"/>
                <p:cNvSpPr/>
                <p:nvPr/>
              </p:nvSpPr>
              <p:spPr>
                <a:xfrm>
                  <a:off x="7079" y="3234"/>
                  <a:ext cx="880" cy="493"/>
                </a:xfrm>
                <a:prstGeom prst="rect">
                  <a:avLst/>
                </a:prstGeom>
              </p:spPr>
              <p:txBody>
                <a:bodyPr wrap="squar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0" name="等腰三角形 59"/>
                <p:cNvSpPr/>
                <p:nvPr/>
              </p:nvSpPr>
              <p:spPr>
                <a:xfrm rot="10800000" flipH="1" flipV="1">
                  <a:off x="7976" y="4114"/>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1" name="等腰三角形 60"/>
                <p:cNvSpPr/>
                <p:nvPr/>
              </p:nvSpPr>
              <p:spPr>
                <a:xfrm rot="10800000" flipH="1">
                  <a:off x="7976" y="4823"/>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2" name="文本框 61"/>
                <p:cNvSpPr txBox="1"/>
                <p:nvPr/>
              </p:nvSpPr>
              <p:spPr>
                <a:xfrm rot="10800000" flipH="1">
                  <a:off x="6782" y="4216"/>
                  <a:ext cx="6270"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3" name="文本框 62"/>
                <p:cNvSpPr txBox="1"/>
                <p:nvPr/>
              </p:nvSpPr>
              <p:spPr>
                <a:xfrm rot="10800000" flipH="1">
                  <a:off x="7042" y="4114"/>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64" name="矩形 63"/>
                <p:cNvSpPr/>
                <p:nvPr/>
              </p:nvSpPr>
              <p:spPr>
                <a:xfrm>
                  <a:off x="7097" y="4282"/>
                  <a:ext cx="880" cy="493"/>
                </a:xfrm>
                <a:prstGeom prst="rect">
                  <a:avLst/>
                </a:prstGeom>
              </p:spPr>
              <p:txBody>
                <a:bodyPr wrap="squar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三</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6" name="等腰三角形 65"/>
                <p:cNvSpPr/>
                <p:nvPr/>
              </p:nvSpPr>
              <p:spPr>
                <a:xfrm rot="10800000" flipH="1" flipV="1">
                  <a:off x="8000" y="5215"/>
                  <a:ext cx="212"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7" name="等腰三角形 66"/>
                <p:cNvSpPr/>
                <p:nvPr/>
              </p:nvSpPr>
              <p:spPr>
                <a:xfrm rot="10800000" flipH="1">
                  <a:off x="8000" y="5923"/>
                  <a:ext cx="212"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8" name="文本框 67"/>
                <p:cNvSpPr txBox="1"/>
                <p:nvPr/>
              </p:nvSpPr>
              <p:spPr>
                <a:xfrm rot="10800000" flipH="1">
                  <a:off x="6782" y="5316"/>
                  <a:ext cx="6270"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9" name="文本框 68"/>
                <p:cNvSpPr txBox="1"/>
                <p:nvPr/>
              </p:nvSpPr>
              <p:spPr>
                <a:xfrm rot="10800000" flipH="1">
                  <a:off x="7049" y="5215"/>
                  <a:ext cx="950"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70" name="矩形 69"/>
                <p:cNvSpPr/>
                <p:nvPr/>
              </p:nvSpPr>
              <p:spPr>
                <a:xfrm>
                  <a:off x="7079" y="5377"/>
                  <a:ext cx="880" cy="493"/>
                </a:xfrm>
                <a:prstGeom prst="rect">
                  <a:avLst/>
                </a:prstGeom>
              </p:spPr>
              <p:txBody>
                <a:bodyPr wrap="squar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71" name="MH_Entry_1"/>
                <p:cNvSpPr/>
                <p:nvPr>
                  <p:custDataLst>
                    <p:tags r:id="rId3"/>
                  </p:custDataLst>
                </p:nvPr>
              </p:nvSpPr>
              <p:spPr>
                <a:xfrm>
                  <a:off x="7959" y="2159"/>
                  <a:ext cx="4757"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fontAlgn="auto"/>
                  <a:r>
                    <a:rPr lang="zh-CN" altLang="en-US" sz="2400" b="1" spc="200" dirty="0">
                      <a:solidFill>
                        <a:schemeClr val="bg1"/>
                      </a:solidFill>
                      <a:uFillTx/>
                      <a:latin typeface="微软雅黑" panose="020B0503020204020204" pitchFamily="34" charset="-122"/>
                      <a:ea typeface="微软雅黑" panose="020B0503020204020204" pitchFamily="34" charset="-122"/>
                    </a:rPr>
                    <a:t>实验室安全的重要性</a:t>
                  </a:r>
                  <a:endParaRPr lang="zh-CN" altLang="en-US" sz="2400" b="1" spc="200" dirty="0">
                    <a:solidFill>
                      <a:schemeClr val="bg1"/>
                    </a:solidFill>
                    <a:uFillTx/>
                    <a:latin typeface="微软雅黑" panose="020B0503020204020204" pitchFamily="34" charset="-122"/>
                    <a:ea typeface="微软雅黑" panose="020B0503020204020204" pitchFamily="34" charset="-122"/>
                  </a:endParaRPr>
                </a:p>
              </p:txBody>
            </p:sp>
          </p:grpSp>
          <p:sp>
            <p:nvSpPr>
              <p:cNvPr id="12" name="MH_Entry_1"/>
              <p:cNvSpPr/>
              <p:nvPr>
                <p:custDataLst>
                  <p:tags r:id="rId4"/>
                </p:custDataLst>
              </p:nvPr>
            </p:nvSpPr>
            <p:spPr>
              <a:xfrm>
                <a:off x="6761" y="3504"/>
                <a:ext cx="6006" cy="73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fontAlgn="auto"/>
                <a:r>
                  <a:rPr lang="zh-CN" altLang="en-US" sz="2400" b="1" spc="200" dirty="0">
                    <a:solidFill>
                      <a:schemeClr val="bg1"/>
                    </a:solidFill>
                    <a:uFillTx/>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uFillTx/>
                  <a:latin typeface="微软雅黑" panose="020B0503020204020204" pitchFamily="34" charset="-122"/>
                  <a:ea typeface="微软雅黑" panose="020B0503020204020204" pitchFamily="34" charset="-122"/>
                </a:endParaRPr>
              </a:p>
            </p:txBody>
          </p:sp>
          <p:sp>
            <p:nvSpPr>
              <p:cNvPr id="13" name="MH_Entry_1"/>
              <p:cNvSpPr/>
              <p:nvPr>
                <p:custDataLst>
                  <p:tags r:id="rId5"/>
                </p:custDataLst>
              </p:nvPr>
            </p:nvSpPr>
            <p:spPr>
              <a:xfrm>
                <a:off x="6761" y="4849"/>
                <a:ext cx="6006" cy="73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fontAlgn="auto"/>
                <a:r>
                  <a:rPr lang="zh-CN" altLang="en-US" sz="2400" b="1" spc="200" dirty="0">
                    <a:solidFill>
                      <a:schemeClr val="bg1"/>
                    </a:solidFill>
                    <a:uFillTx/>
                    <a:latin typeface="微软雅黑" panose="020B0503020204020204" pitchFamily="34" charset="-122"/>
                    <a:ea typeface="微软雅黑" panose="020B0503020204020204" pitchFamily="34" charset="-122"/>
                  </a:rPr>
                  <a:t>认识实验室的危险</a:t>
                </a:r>
                <a:endParaRPr lang="zh-CN" altLang="en-US" sz="2400" b="1" spc="200" dirty="0">
                  <a:solidFill>
                    <a:schemeClr val="bg1"/>
                  </a:solidFill>
                  <a:uFillTx/>
                  <a:latin typeface="微软雅黑" panose="020B0503020204020204" pitchFamily="34" charset="-122"/>
                  <a:ea typeface="微软雅黑" panose="020B0503020204020204" pitchFamily="34" charset="-122"/>
                </a:endParaRPr>
              </a:p>
            </p:txBody>
          </p:sp>
          <p:sp>
            <p:nvSpPr>
              <p:cNvPr id="14" name="MH_Entry_1"/>
              <p:cNvSpPr/>
              <p:nvPr>
                <p:custDataLst>
                  <p:tags r:id="rId6"/>
                </p:custDataLst>
              </p:nvPr>
            </p:nvSpPr>
            <p:spPr>
              <a:xfrm>
                <a:off x="6761" y="6229"/>
                <a:ext cx="6230" cy="738"/>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fontAlgn="auto"/>
                <a:r>
                  <a:rPr lang="zh-CN" altLang="en-US" sz="2400" b="1" spc="200" dirty="0">
                    <a:solidFill>
                      <a:schemeClr val="bg1"/>
                    </a:solidFill>
                    <a:uFillTx/>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uFillTx/>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600575" cy="573882"/>
            <a:chOff x="128" y="129"/>
            <a:chExt cx="7245"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214"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06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462338" y="799465"/>
            <a:ext cx="22193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、汞的安全使用</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3" name="组合 32"/>
          <p:cNvGrpSpPr/>
          <p:nvPr/>
        </p:nvGrpSpPr>
        <p:grpSpPr>
          <a:xfrm>
            <a:off x="1150620" y="1312545"/>
            <a:ext cx="6842760" cy="3627755"/>
            <a:chOff x="1812" y="1827"/>
            <a:chExt cx="10776" cy="5713"/>
          </a:xfrm>
        </p:grpSpPr>
        <p:sp>
          <p:nvSpPr>
            <p:cNvPr id="6" name="文本框 5"/>
            <p:cNvSpPr txBox="1"/>
            <p:nvPr/>
          </p:nvSpPr>
          <p:spPr>
            <a:xfrm>
              <a:off x="1812" y="1827"/>
              <a:ext cx="10777" cy="1016"/>
            </a:xfrm>
            <a:prstGeom prst="rect">
              <a:avLst/>
            </a:prstGeom>
            <a:noFill/>
          </p:spPr>
          <p:txBody>
            <a:bodyPr wrap="square" rtlCol="0" anchor="t">
              <a:spAutoFit/>
            </a:bodyPr>
            <a:lstStyle/>
            <a:p>
              <a:pPr algn="just" fontAlgn="auto"/>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汞是化学实验室的常用物质，毒性很大，且进入体内不易排出，形成积累性中毒；</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1812" y="2843"/>
              <a:ext cx="4468" cy="580"/>
            </a:xfrm>
            <a:prstGeom prst="rect">
              <a:avLst/>
            </a:prstGeom>
            <a:solidFill>
              <a:srgbClr val="F0AF1D"/>
            </a:solidFill>
          </p:spPr>
          <p:txBody>
            <a:bodyPr wrap="none" rtlCol="0" anchor="ctr" anchorCtr="0">
              <a:spAutoFit/>
            </a:bodyPr>
            <a:lstStyle/>
            <a:p>
              <a:pPr algn="just"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安全使用汞的操作规定：</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3" name="组合 12"/>
            <p:cNvGrpSpPr/>
            <p:nvPr/>
          </p:nvGrpSpPr>
          <p:grpSpPr>
            <a:xfrm>
              <a:off x="1958" y="3434"/>
              <a:ext cx="8902" cy="531"/>
              <a:chOff x="1929" y="4301"/>
              <a:chExt cx="8902" cy="531"/>
            </a:xfrm>
          </p:grpSpPr>
          <p:sp>
            <p:nvSpPr>
              <p:cNvPr id="9" name="Oval 4"/>
              <p:cNvSpPr/>
              <p:nvPr/>
            </p:nvSpPr>
            <p:spPr>
              <a:xfrm>
                <a:off x="1929" y="4340"/>
                <a:ext cx="454" cy="454"/>
              </a:xfrm>
              <a:prstGeom prst="ellipse">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1</a:t>
                </a:r>
                <a:endParaRPr lang="en-US"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2383" y="4301"/>
                <a:ext cx="8448" cy="531"/>
              </a:xfrm>
              <a:prstGeom prst="rect">
                <a:avLst/>
              </a:prstGeom>
              <a:noFill/>
            </p:spPr>
            <p:txBody>
              <a:bodyPr wrap="none" rtlCol="0" anchor="t">
                <a:spAutoFit/>
              </a:bodyPr>
              <a:lstStyle/>
              <a:p>
                <a:pPr algn="just" fontAlgn="auto"/>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汞不能直接露于空气中，其上应加水或其他液体覆盖；</a:t>
                </a:r>
                <a:endParaRPr lang="zh-CN" altLang="en-US" sz="1600"/>
              </a:p>
            </p:txBody>
          </p:sp>
        </p:grpSp>
        <p:grpSp>
          <p:nvGrpSpPr>
            <p:cNvPr id="16" name="组合 15"/>
            <p:cNvGrpSpPr/>
            <p:nvPr/>
          </p:nvGrpSpPr>
          <p:grpSpPr>
            <a:xfrm>
              <a:off x="1958" y="4002"/>
              <a:ext cx="6522" cy="531"/>
              <a:chOff x="1926" y="4642"/>
              <a:chExt cx="6522" cy="531"/>
            </a:xfrm>
          </p:grpSpPr>
          <p:sp>
            <p:nvSpPr>
              <p:cNvPr id="15" name="Oval 4"/>
              <p:cNvSpPr/>
              <p:nvPr/>
            </p:nvSpPr>
            <p:spPr>
              <a:xfrm>
                <a:off x="1926" y="4680"/>
                <a:ext cx="454" cy="454"/>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2</a:t>
                </a:r>
                <a:endParaRPr lang="en-US" b="1"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2380" y="4642"/>
                <a:ext cx="6068" cy="531"/>
              </a:xfrm>
              <a:prstGeom prst="rect">
                <a:avLst/>
              </a:prstGeom>
              <a:noFill/>
            </p:spPr>
            <p:txBody>
              <a:bodyPr wrap="none" rtlCol="0" anchor="t">
                <a:spAutoFit/>
              </a:bodyPr>
              <a:lstStyle/>
              <a:p>
                <a:pPr algn="just" fontAlgn="auto"/>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任何剩余量的汞均不能倒入下水槽中；</a:t>
                </a:r>
                <a:endParaRPr lang="zh-CN" altLang="en-US" sz="1600"/>
              </a:p>
            </p:txBody>
          </p:sp>
        </p:grpSp>
        <p:grpSp>
          <p:nvGrpSpPr>
            <p:cNvPr id="21" name="组合 20"/>
            <p:cNvGrpSpPr/>
            <p:nvPr/>
          </p:nvGrpSpPr>
          <p:grpSpPr>
            <a:xfrm>
              <a:off x="1958" y="4568"/>
              <a:ext cx="9242" cy="531"/>
              <a:chOff x="1926" y="5376"/>
              <a:chExt cx="9242" cy="531"/>
            </a:xfrm>
          </p:grpSpPr>
          <p:sp>
            <p:nvSpPr>
              <p:cNvPr id="27" name="Oval 4"/>
              <p:cNvSpPr/>
              <p:nvPr/>
            </p:nvSpPr>
            <p:spPr>
              <a:xfrm>
                <a:off x="1926" y="5415"/>
                <a:ext cx="454" cy="454"/>
              </a:xfrm>
              <a:prstGeom prst="ellipse">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3</a:t>
                </a:r>
                <a:endParaRPr lang="en-US"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2380" y="5376"/>
                <a:ext cx="8788" cy="531"/>
              </a:xfrm>
              <a:prstGeom prst="rect">
                <a:avLst/>
              </a:prstGeom>
              <a:noFill/>
            </p:spPr>
            <p:txBody>
              <a:bodyPr wrap="none" rtlCol="0" anchor="t">
                <a:spAutoFit/>
              </a:bodyPr>
              <a:lstStyle/>
              <a:p>
                <a:pPr algn="just" fontAlgn="auto"/>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储汞容器必须是结实的厚壁器皿，且器皿应放在瓷盘上；</a:t>
                </a:r>
                <a:endParaRPr lang="zh-CN" altLang="en-US" sz="1600"/>
              </a:p>
            </p:txBody>
          </p:sp>
        </p:grpSp>
        <p:grpSp>
          <p:nvGrpSpPr>
            <p:cNvPr id="28" name="组合 27"/>
            <p:cNvGrpSpPr/>
            <p:nvPr/>
          </p:nvGrpSpPr>
          <p:grpSpPr>
            <a:xfrm>
              <a:off x="1958" y="5136"/>
              <a:ext cx="4482" cy="531"/>
              <a:chOff x="1926" y="6244"/>
              <a:chExt cx="4482" cy="531"/>
            </a:xfrm>
          </p:grpSpPr>
          <p:sp>
            <p:nvSpPr>
              <p:cNvPr id="23" name="Oval 4"/>
              <p:cNvSpPr/>
              <p:nvPr/>
            </p:nvSpPr>
            <p:spPr>
              <a:xfrm>
                <a:off x="1926" y="6282"/>
                <a:ext cx="454" cy="454"/>
              </a:xfrm>
              <a:prstGeom prst="ellipse">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4</a:t>
                </a:r>
                <a:endParaRPr lang="en-US" b="1"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2380" y="6244"/>
                <a:ext cx="4028" cy="531"/>
              </a:xfrm>
              <a:prstGeom prst="rect">
                <a:avLst/>
              </a:prstGeom>
              <a:noFill/>
            </p:spPr>
            <p:txBody>
              <a:bodyPr wrap="none" rtlCol="0" anchor="t">
                <a:spAutoFit/>
              </a:bodyPr>
              <a:lstStyle/>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装汞的容器应远离热源；</a:t>
                </a:r>
                <a:endParaRPr lang="zh-CN" altLang="en-US" sz="1600"/>
              </a:p>
            </p:txBody>
          </p:sp>
        </p:grpSp>
        <p:grpSp>
          <p:nvGrpSpPr>
            <p:cNvPr id="30" name="组合 29"/>
            <p:cNvGrpSpPr/>
            <p:nvPr/>
          </p:nvGrpSpPr>
          <p:grpSpPr>
            <a:xfrm>
              <a:off x="1958" y="5741"/>
              <a:ext cx="10631" cy="1307"/>
              <a:chOff x="1926" y="7021"/>
              <a:chExt cx="10631" cy="1307"/>
            </a:xfrm>
          </p:grpSpPr>
          <p:sp>
            <p:nvSpPr>
              <p:cNvPr id="24" name="Oval 4"/>
              <p:cNvSpPr/>
              <p:nvPr/>
            </p:nvSpPr>
            <p:spPr>
              <a:xfrm>
                <a:off x="1926" y="7021"/>
                <a:ext cx="454" cy="454"/>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5</a:t>
                </a:r>
                <a:endParaRPr lang="en-US" b="1"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2379" y="7021"/>
                <a:ext cx="10178" cy="1307"/>
              </a:xfrm>
              <a:prstGeom prst="rect">
                <a:avLst/>
              </a:prstGeom>
              <a:noFill/>
            </p:spPr>
            <p:txBody>
              <a:bodyPr wrap="square" rtlCol="0" anchor="t">
                <a:spAutoFit/>
              </a:bodyPr>
              <a:lstStyle/>
              <a:p>
                <a:pPr algn="just" fontAlgn="auto"/>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万一汞掉在地上、台面或水槽中，应尽可能用吸管将汞珠收集起来，再用能形成汞齐的金属片（Zn,Cu, Sn等）在汞溅处多次扫过，最后用硫磺粉覆盖；</a:t>
                </a:r>
                <a:endParaRPr lang="zh-CN" altLang="en-US" sz="1600"/>
              </a:p>
            </p:txBody>
          </p:sp>
        </p:grpSp>
        <p:grpSp>
          <p:nvGrpSpPr>
            <p:cNvPr id="32" name="组合 31"/>
            <p:cNvGrpSpPr/>
            <p:nvPr/>
          </p:nvGrpSpPr>
          <p:grpSpPr>
            <a:xfrm>
              <a:off x="1958" y="7010"/>
              <a:ext cx="7882" cy="531"/>
              <a:chOff x="-717" y="9533"/>
              <a:chExt cx="7882" cy="531"/>
            </a:xfrm>
          </p:grpSpPr>
          <p:sp>
            <p:nvSpPr>
              <p:cNvPr id="25" name="Oval 4"/>
              <p:cNvSpPr/>
              <p:nvPr/>
            </p:nvSpPr>
            <p:spPr>
              <a:xfrm>
                <a:off x="-717" y="9571"/>
                <a:ext cx="454" cy="454"/>
              </a:xfrm>
              <a:prstGeom prst="ellipse">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6</a:t>
                </a:r>
                <a:endParaRPr lang="en-US" b="1"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263" y="9533"/>
                <a:ext cx="7428" cy="531"/>
              </a:xfrm>
              <a:prstGeom prst="rect">
                <a:avLst/>
              </a:prstGeom>
              <a:noFill/>
            </p:spPr>
            <p:txBody>
              <a:bodyPr wrap="none" rtlCol="0" anchor="t">
                <a:spAutoFit/>
              </a:bodyPr>
              <a:lstStyle/>
              <a:p>
                <a:pPr algn="just" fontAlgn="auto"/>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实验室要通风良好；手上有伤口，切勿接触汞。</a:t>
                </a:r>
                <a:endParaRPr lang="zh-CN" altLang="en-US" sz="1600"/>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600575" cy="573882"/>
            <a:chOff x="128" y="129"/>
            <a:chExt cx="7245"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214"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06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328988" y="993140"/>
            <a:ext cx="24860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气瓶的安全使用</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61670" y="1678940"/>
            <a:ext cx="7820660" cy="922020"/>
          </a:xfrm>
          <a:prstGeom prst="rect">
            <a:avLst/>
          </a:prstGeom>
          <a:noFill/>
        </p:spPr>
        <p:txBody>
          <a:bodyPr wrap="square" rtlCol="0" anchor="t">
            <a:spAutoFit/>
          </a:bodyPr>
          <a:lstStyle/>
          <a:p>
            <a:pPr algn="just" fontAlgn="auto">
              <a:lnSpc>
                <a:spcPct val="15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化学实验常用到高压储气钢瓶和一般受压的玻璃仪器，使用不当，会导致爆炸，气体钢瓶的识别（颜色相同的要看气体名称）</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69" name="组合 68"/>
          <p:cNvGrpSpPr/>
          <p:nvPr/>
        </p:nvGrpSpPr>
        <p:grpSpPr>
          <a:xfrm>
            <a:off x="661353" y="2929255"/>
            <a:ext cx="7821295" cy="1801495"/>
            <a:chOff x="801" y="3758"/>
            <a:chExt cx="12317" cy="2837"/>
          </a:xfrm>
        </p:grpSpPr>
        <p:pic>
          <p:nvPicPr>
            <p:cNvPr id="7170" name="Picture 2" descr="http://img008.hc360.cn/k2/M06/9B/F7/wKhQxFkn5N6EXGsAAAAAANZ2DNc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5" y="3758"/>
              <a:ext cx="4275" cy="2835"/>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组合 67"/>
            <p:cNvGrpSpPr/>
            <p:nvPr/>
          </p:nvGrpSpPr>
          <p:grpSpPr>
            <a:xfrm>
              <a:off x="8732" y="3758"/>
              <a:ext cx="4386" cy="2836"/>
              <a:chOff x="9032" y="3758"/>
              <a:chExt cx="4386" cy="2836"/>
            </a:xfrm>
          </p:grpSpPr>
          <p:grpSp>
            <p:nvGrpSpPr>
              <p:cNvPr id="38" name="组合 37"/>
              <p:cNvGrpSpPr/>
              <p:nvPr/>
            </p:nvGrpSpPr>
            <p:grpSpPr>
              <a:xfrm>
                <a:off x="9032" y="3758"/>
                <a:ext cx="4386" cy="580"/>
                <a:chOff x="6066" y="3761"/>
                <a:chExt cx="4386" cy="580"/>
              </a:xfrm>
            </p:grpSpPr>
            <p:cxnSp>
              <p:nvCxnSpPr>
                <p:cNvPr id="39" name="直接箭头连接符 38"/>
                <p:cNvCxnSpPr/>
                <p:nvPr/>
              </p:nvCxnSpPr>
              <p:spPr>
                <a:xfrm>
                  <a:off x="8666" y="4050"/>
                  <a:ext cx="283"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6066" y="3761"/>
                  <a:ext cx="2570" cy="580"/>
                </a:xfrm>
                <a:prstGeom prst="rect">
                  <a:avLst/>
                </a:prstGeom>
                <a:solidFill>
                  <a:srgbClr val="F0AF1D"/>
                </a:solidFill>
              </p:spPr>
              <p:txBody>
                <a:bodyPr wrap="non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氢气瓶</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41" name="文本框 40"/>
                <p:cNvSpPr txBox="1"/>
                <p:nvPr/>
              </p:nvSpPr>
              <p:spPr>
                <a:xfrm>
                  <a:off x="9024" y="3761"/>
                  <a:ext cx="1428" cy="580"/>
                </a:xfrm>
                <a:prstGeom prst="rect">
                  <a:avLst/>
                </a:prstGeom>
                <a:solidFill>
                  <a:srgbClr val="CF3D22"/>
                </a:solidFill>
              </p:spPr>
              <p:txBody>
                <a:bodyPr wrap="non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深绿色</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grpSp>
          <p:grpSp>
            <p:nvGrpSpPr>
              <p:cNvPr id="46" name="组合 45"/>
              <p:cNvGrpSpPr/>
              <p:nvPr/>
            </p:nvGrpSpPr>
            <p:grpSpPr>
              <a:xfrm>
                <a:off x="9033" y="4481"/>
                <a:ext cx="4385" cy="580"/>
                <a:chOff x="6000" y="3761"/>
                <a:chExt cx="4385" cy="580"/>
              </a:xfrm>
            </p:grpSpPr>
            <p:cxnSp>
              <p:nvCxnSpPr>
                <p:cNvPr id="47" name="直接箭头连接符 46"/>
                <p:cNvCxnSpPr/>
                <p:nvPr/>
              </p:nvCxnSpPr>
              <p:spPr>
                <a:xfrm>
                  <a:off x="8614" y="4050"/>
                  <a:ext cx="283"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6000" y="3761"/>
                  <a:ext cx="2570" cy="580"/>
                </a:xfrm>
                <a:prstGeom prst="rect">
                  <a:avLst/>
                </a:prstGeom>
                <a:solidFill>
                  <a:srgbClr val="F0AF1D"/>
                </a:solidFill>
              </p:spPr>
              <p:txBody>
                <a:bodyPr wrap="non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纯氩气瓶</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49" name="文本框 48"/>
                <p:cNvSpPr txBox="1"/>
                <p:nvPr/>
              </p:nvSpPr>
              <p:spPr>
                <a:xfrm>
                  <a:off x="8958" y="3761"/>
                  <a:ext cx="1427" cy="580"/>
                </a:xfrm>
                <a:prstGeom prst="rect">
                  <a:avLst/>
                </a:prstGeom>
                <a:solidFill>
                  <a:srgbClr val="CF3D22"/>
                </a:solidFill>
              </p:spPr>
              <p:txBody>
                <a:bodyPr wrap="non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灰  色</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grpSp>
          <p:grpSp>
            <p:nvGrpSpPr>
              <p:cNvPr id="50" name="组合 49"/>
              <p:cNvGrpSpPr/>
              <p:nvPr/>
            </p:nvGrpSpPr>
            <p:grpSpPr>
              <a:xfrm>
                <a:off x="9033" y="5239"/>
                <a:ext cx="4385" cy="581"/>
                <a:chOff x="6247" y="3760"/>
                <a:chExt cx="4385" cy="581"/>
              </a:xfrm>
            </p:grpSpPr>
            <p:cxnSp>
              <p:nvCxnSpPr>
                <p:cNvPr id="51" name="直接箭头连接符 50"/>
                <p:cNvCxnSpPr/>
                <p:nvPr/>
              </p:nvCxnSpPr>
              <p:spPr>
                <a:xfrm>
                  <a:off x="8855" y="4050"/>
                  <a:ext cx="283"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6247" y="3760"/>
                  <a:ext cx="2578" cy="580"/>
                </a:xfrm>
                <a:prstGeom prst="rect">
                  <a:avLst/>
                </a:prstGeom>
                <a:solidFill>
                  <a:srgbClr val="F0AF1D"/>
                </a:solidFill>
              </p:spPr>
              <p:txBody>
                <a:bodyPr wrap="non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压缩空气</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53" name="文本框 52"/>
                <p:cNvSpPr txBox="1"/>
                <p:nvPr/>
              </p:nvSpPr>
              <p:spPr>
                <a:xfrm>
                  <a:off x="9214" y="3761"/>
                  <a:ext cx="1418" cy="580"/>
                </a:xfrm>
                <a:prstGeom prst="rect">
                  <a:avLst/>
                </a:prstGeom>
                <a:solidFill>
                  <a:srgbClr val="CF3D22"/>
                </a:solidFill>
              </p:spPr>
              <p:txBody>
                <a:bodyPr wrap="non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黑  色</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grpSp>
          <p:grpSp>
            <p:nvGrpSpPr>
              <p:cNvPr id="58" name="组合 57"/>
              <p:cNvGrpSpPr/>
              <p:nvPr/>
            </p:nvGrpSpPr>
            <p:grpSpPr>
              <a:xfrm>
                <a:off x="9034" y="6014"/>
                <a:ext cx="4384" cy="581"/>
                <a:chOff x="6637" y="3761"/>
                <a:chExt cx="4384" cy="581"/>
              </a:xfrm>
            </p:grpSpPr>
            <p:cxnSp>
              <p:nvCxnSpPr>
                <p:cNvPr id="59" name="直接箭头连接符 58"/>
                <p:cNvCxnSpPr/>
                <p:nvPr/>
              </p:nvCxnSpPr>
              <p:spPr>
                <a:xfrm>
                  <a:off x="9246" y="4052"/>
                  <a:ext cx="283"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6637" y="3761"/>
                  <a:ext cx="2568" cy="580"/>
                </a:xfrm>
                <a:prstGeom prst="rect">
                  <a:avLst/>
                </a:prstGeom>
                <a:solidFill>
                  <a:srgbClr val="F0AF1D"/>
                </a:solidFill>
              </p:spPr>
              <p:txBody>
                <a:bodyPr wrap="non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二氧化碳气瓶</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61" name="文本框 60"/>
                <p:cNvSpPr txBox="1"/>
                <p:nvPr/>
              </p:nvSpPr>
              <p:spPr>
                <a:xfrm>
                  <a:off x="9604" y="3762"/>
                  <a:ext cx="1417" cy="580"/>
                </a:xfrm>
                <a:prstGeom prst="rect">
                  <a:avLst/>
                </a:prstGeom>
                <a:solidFill>
                  <a:srgbClr val="CF3D22"/>
                </a:solidFill>
              </p:spPr>
              <p:txBody>
                <a:bodyPr wrap="non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黑  色</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grpSp>
        </p:grpSp>
        <p:grpSp>
          <p:nvGrpSpPr>
            <p:cNvPr id="67" name="组合 66"/>
            <p:cNvGrpSpPr/>
            <p:nvPr/>
          </p:nvGrpSpPr>
          <p:grpSpPr>
            <a:xfrm>
              <a:off x="801" y="3759"/>
              <a:ext cx="3248" cy="2836"/>
              <a:chOff x="5400" y="3759"/>
              <a:chExt cx="3248" cy="2836"/>
            </a:xfrm>
          </p:grpSpPr>
          <p:grpSp>
            <p:nvGrpSpPr>
              <p:cNvPr id="37" name="组合 36"/>
              <p:cNvGrpSpPr/>
              <p:nvPr/>
            </p:nvGrpSpPr>
            <p:grpSpPr>
              <a:xfrm>
                <a:off x="5400" y="3759"/>
                <a:ext cx="3244" cy="580"/>
                <a:chOff x="7208" y="3761"/>
                <a:chExt cx="3244" cy="580"/>
              </a:xfrm>
            </p:grpSpPr>
            <p:cxnSp>
              <p:nvCxnSpPr>
                <p:cNvPr id="5" name="直接箭头连接符 4"/>
                <p:cNvCxnSpPr/>
                <p:nvPr/>
              </p:nvCxnSpPr>
              <p:spPr>
                <a:xfrm>
                  <a:off x="8666" y="4050"/>
                  <a:ext cx="283"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7208" y="3761"/>
                  <a:ext cx="1428" cy="580"/>
                </a:xfrm>
                <a:prstGeom prst="rect">
                  <a:avLst/>
                </a:prstGeom>
                <a:solidFill>
                  <a:srgbClr val="F0AF1D"/>
                </a:solidFill>
              </p:spPr>
              <p:txBody>
                <a:bodyPr wrap="non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氧气瓶</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36" name="文本框 35"/>
                <p:cNvSpPr txBox="1"/>
                <p:nvPr/>
              </p:nvSpPr>
              <p:spPr>
                <a:xfrm>
                  <a:off x="9024" y="3761"/>
                  <a:ext cx="1428" cy="580"/>
                </a:xfrm>
                <a:prstGeom prst="rect">
                  <a:avLst/>
                </a:prstGeom>
                <a:solidFill>
                  <a:srgbClr val="CF3D22"/>
                </a:solidFill>
              </p:spPr>
              <p:txBody>
                <a:bodyPr wrap="non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天蓝色</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grpSp>
          <p:grpSp>
            <p:nvGrpSpPr>
              <p:cNvPr id="42" name="组合 41"/>
              <p:cNvGrpSpPr/>
              <p:nvPr/>
            </p:nvGrpSpPr>
            <p:grpSpPr>
              <a:xfrm>
                <a:off x="5402" y="4482"/>
                <a:ext cx="3244" cy="580"/>
                <a:chOff x="7208" y="3761"/>
                <a:chExt cx="3244" cy="580"/>
              </a:xfrm>
            </p:grpSpPr>
            <p:cxnSp>
              <p:nvCxnSpPr>
                <p:cNvPr id="43" name="直接箭头连接符 42"/>
                <p:cNvCxnSpPr/>
                <p:nvPr/>
              </p:nvCxnSpPr>
              <p:spPr>
                <a:xfrm>
                  <a:off x="8666" y="4050"/>
                  <a:ext cx="283"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7208" y="3761"/>
                  <a:ext cx="1428" cy="580"/>
                </a:xfrm>
                <a:prstGeom prst="rect">
                  <a:avLst/>
                </a:prstGeom>
                <a:solidFill>
                  <a:srgbClr val="F0AF1D"/>
                </a:solidFill>
              </p:spPr>
              <p:txBody>
                <a:bodyPr wrap="non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氮气瓶</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45" name="文本框 44"/>
                <p:cNvSpPr txBox="1"/>
                <p:nvPr/>
              </p:nvSpPr>
              <p:spPr>
                <a:xfrm>
                  <a:off x="9025" y="3761"/>
                  <a:ext cx="1427" cy="580"/>
                </a:xfrm>
                <a:prstGeom prst="rect">
                  <a:avLst/>
                </a:prstGeom>
                <a:solidFill>
                  <a:srgbClr val="CF3D22"/>
                </a:solidFill>
              </p:spPr>
              <p:txBody>
                <a:bodyPr wrap="non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黑  色</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grpSp>
          <p:grpSp>
            <p:nvGrpSpPr>
              <p:cNvPr id="54" name="组合 53"/>
              <p:cNvGrpSpPr/>
              <p:nvPr/>
            </p:nvGrpSpPr>
            <p:grpSpPr>
              <a:xfrm>
                <a:off x="5402" y="5240"/>
                <a:ext cx="3245" cy="580"/>
                <a:chOff x="7208" y="3761"/>
                <a:chExt cx="3245" cy="580"/>
              </a:xfrm>
            </p:grpSpPr>
            <p:cxnSp>
              <p:nvCxnSpPr>
                <p:cNvPr id="55" name="直接箭头连接符 54"/>
                <p:cNvCxnSpPr/>
                <p:nvPr/>
              </p:nvCxnSpPr>
              <p:spPr>
                <a:xfrm>
                  <a:off x="8666" y="4050"/>
                  <a:ext cx="283"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7208" y="3761"/>
                  <a:ext cx="1428" cy="580"/>
                </a:xfrm>
                <a:prstGeom prst="rect">
                  <a:avLst/>
                </a:prstGeom>
                <a:solidFill>
                  <a:srgbClr val="F0AF1D"/>
                </a:solidFill>
              </p:spPr>
              <p:txBody>
                <a:bodyPr wrap="non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氦气瓶</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57" name="文本框 56"/>
                <p:cNvSpPr txBox="1"/>
                <p:nvPr/>
              </p:nvSpPr>
              <p:spPr>
                <a:xfrm>
                  <a:off x="9026" y="3761"/>
                  <a:ext cx="1427" cy="580"/>
                </a:xfrm>
                <a:prstGeom prst="rect">
                  <a:avLst/>
                </a:prstGeom>
                <a:solidFill>
                  <a:srgbClr val="CF3D22"/>
                </a:solidFill>
              </p:spPr>
              <p:txBody>
                <a:bodyPr wrap="non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棕  色</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grpSp>
          <p:grpSp>
            <p:nvGrpSpPr>
              <p:cNvPr id="62" name="组合 61"/>
              <p:cNvGrpSpPr/>
              <p:nvPr/>
            </p:nvGrpSpPr>
            <p:grpSpPr>
              <a:xfrm>
                <a:off x="5402" y="6015"/>
                <a:ext cx="3246" cy="580"/>
                <a:chOff x="7208" y="3761"/>
                <a:chExt cx="3246" cy="580"/>
              </a:xfrm>
            </p:grpSpPr>
            <p:cxnSp>
              <p:nvCxnSpPr>
                <p:cNvPr id="63" name="直接箭头连接符 62"/>
                <p:cNvCxnSpPr/>
                <p:nvPr/>
              </p:nvCxnSpPr>
              <p:spPr>
                <a:xfrm>
                  <a:off x="8666" y="4050"/>
                  <a:ext cx="283"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7208" y="3761"/>
                  <a:ext cx="1428" cy="580"/>
                </a:xfrm>
                <a:prstGeom prst="rect">
                  <a:avLst/>
                </a:prstGeom>
                <a:solidFill>
                  <a:srgbClr val="F0AF1D"/>
                </a:solidFill>
              </p:spPr>
              <p:txBody>
                <a:bodyPr wrap="non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氨气瓶</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65" name="文本框 64"/>
                <p:cNvSpPr txBox="1"/>
                <p:nvPr/>
              </p:nvSpPr>
              <p:spPr>
                <a:xfrm>
                  <a:off x="9026" y="3761"/>
                  <a:ext cx="1428" cy="580"/>
                </a:xfrm>
                <a:prstGeom prst="rect">
                  <a:avLst/>
                </a:prstGeom>
                <a:solidFill>
                  <a:srgbClr val="CF3D22"/>
                </a:solidFill>
              </p:spPr>
              <p:txBody>
                <a:bodyPr wrap="none" rtlCol="0" anchor="ctr" anchorCtr="0">
                  <a:no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黄  色</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grp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600575" cy="573882"/>
            <a:chOff x="128" y="129"/>
            <a:chExt cx="7245"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214"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二</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06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危险化学品的使用和防护</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328988" y="868045"/>
            <a:ext cx="24860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气瓶的安全使用</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1675448" y="1524000"/>
            <a:ext cx="5793740" cy="3319145"/>
            <a:chOff x="1514" y="2325"/>
            <a:chExt cx="9124" cy="5227"/>
          </a:xfrm>
        </p:grpSpPr>
        <p:sp>
          <p:nvSpPr>
            <p:cNvPr id="3" name="文本框 2"/>
            <p:cNvSpPr txBox="1"/>
            <p:nvPr/>
          </p:nvSpPr>
          <p:spPr>
            <a:xfrm>
              <a:off x="1529" y="2340"/>
              <a:ext cx="9109" cy="5212"/>
            </a:xfrm>
            <a:prstGeom prst="rect">
              <a:avLst/>
            </a:prstGeom>
            <a:noFill/>
            <a:ln w="25400" cmpd="sng">
              <a:solidFill>
                <a:srgbClr val="F0AF1D"/>
              </a:solidFill>
              <a:prstDash val="sysDash"/>
            </a:ln>
          </p:spPr>
          <p:txBody>
            <a:bodyPr wrap="square" rtlCol="0" anchor="ctr" anchorCtr="0">
              <a:noAutofit/>
            </a:bodyPr>
            <a:lstStyle/>
            <a:p>
              <a:pPr algn="just" fontAlgn="auto">
                <a:lnSpc>
                  <a:spcPct val="100000"/>
                </a:lnSpc>
              </a:pP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1514" y="2325"/>
              <a:ext cx="4088" cy="580"/>
            </a:xfrm>
            <a:prstGeom prst="rect">
              <a:avLst/>
            </a:prstGeom>
            <a:solidFill>
              <a:srgbClr val="CF3D22"/>
            </a:solidFill>
          </p:spPr>
          <p:txBody>
            <a:bodyPr wrap="none" rtlCol="0" anchor="ctr" anchorCtr="0">
              <a:spAutoFit/>
            </a:bodyPr>
            <a:lstStyle/>
            <a:p>
              <a:pPr algn="just"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气瓶的使用注意事项：</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632" y="2995"/>
              <a:ext cx="8901" cy="4460"/>
            </a:xfrm>
            <a:prstGeom prst="rect">
              <a:avLst/>
            </a:prstGeom>
            <a:noFill/>
          </p:spPr>
          <p:txBody>
            <a:bodyPr wrap="square" rtlCol="0" anchor="t">
              <a:spAutoFit/>
            </a:bodyPr>
            <a:lstStyle/>
            <a:p>
              <a:pPr algn="just" fontAlgn="auto">
                <a:lnSpc>
                  <a:spcPct val="11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1、气瓶应专瓶专用，不能随意改装；</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1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2、气瓶应存放在阴凉、干燥、远离热源的地方，易燃气体气瓶与明火距离不；</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1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3、于 5 米；氢气瓶最好隔离；</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1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4、气瓶搬运要轻要稳，放置要牢靠；各种气压表一般不得混用；</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1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5、氧气瓶严禁油污，注意手、扳手或衣服上的油污；</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10000"/>
                </a:lnSpc>
                <a:spcBef>
                  <a:spcPts val="0"/>
                </a:spcBef>
                <a:spcAft>
                  <a:spcPts val="0"/>
                </a:spcAft>
              </a:pPr>
              <a:r>
                <a:rPr lang="zh-CN" altLang="en-US" b="1" spc="100" dirty="0">
                  <a:solidFill>
                    <a:srgbClr val="CF3D22"/>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6、开启气门时应站在气压表的一侧，不准将头或身体对准气瓶总阀，以防阀门或气压表冲出伤人。</a:t>
              </a:r>
              <a:endParaRPr lang="zh-CN" altLang="en-US" b="1" spc="100" dirty="0">
                <a:solidFill>
                  <a:srgbClr val="CF3D22"/>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8785" y="2073696"/>
            <a:ext cx="8186430" cy="1301543"/>
            <a:chOff x="5742079" y="1693610"/>
            <a:chExt cx="4812797" cy="765176"/>
          </a:xfrm>
        </p:grpSpPr>
        <p:sp>
          <p:nvSpPr>
            <p:cNvPr id="4" name="等腰三角形 3"/>
            <p:cNvSpPr/>
            <p:nvPr/>
          </p:nvSpPr>
          <p:spPr>
            <a:xfrm rot="10800000" flipH="1" flipV="1">
              <a:off x="6753006" y="1693610"/>
              <a:ext cx="176213" cy="16351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5" name="等腰三角形 4"/>
            <p:cNvSpPr/>
            <p:nvPr/>
          </p:nvSpPr>
          <p:spPr>
            <a:xfrm rot="10800000" flipH="1">
              <a:off x="6753006" y="2293686"/>
              <a:ext cx="176213" cy="165100"/>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 name="文本框 5"/>
            <p:cNvSpPr txBox="1"/>
            <p:nvPr/>
          </p:nvSpPr>
          <p:spPr>
            <a:xfrm rot="10800000" flipH="1">
              <a:off x="5742079" y="1779334"/>
              <a:ext cx="4611606" cy="593725"/>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7" name="文本框 6"/>
            <p:cNvSpPr txBox="1"/>
            <p:nvPr/>
          </p:nvSpPr>
          <p:spPr>
            <a:xfrm rot="10800000" flipH="1">
              <a:off x="5962431" y="1693610"/>
              <a:ext cx="790575" cy="765175"/>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8" name="矩形 7"/>
            <p:cNvSpPr/>
            <p:nvPr/>
          </p:nvSpPr>
          <p:spPr>
            <a:xfrm>
              <a:off x="6036241" y="1735887"/>
              <a:ext cx="645090" cy="704821"/>
            </a:xfrm>
            <a:prstGeom prst="rect">
              <a:avLst/>
            </a:prstGeom>
          </p:spPr>
          <p:txBody>
            <a:bodyPr wrap="none">
              <a:spAutoFit/>
            </a:bodyPr>
            <a:lstStyle/>
            <a:p>
              <a:pPr algn="ctr">
                <a:defRPr/>
              </a:pPr>
              <a:r>
                <a:rPr lang="zh-CN" altLang="en-US" sz="72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三</a:t>
              </a:r>
              <a:endParaRPr lang="zh-CN" altLang="en-US" sz="72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9" name="MH_Entry_1"/>
            <p:cNvSpPr/>
            <p:nvPr>
              <p:custDataLst>
                <p:tags r:id="rId1"/>
              </p:custDataLst>
            </p:nvPr>
          </p:nvSpPr>
          <p:spPr>
            <a:xfrm>
              <a:off x="6527168" y="1888855"/>
              <a:ext cx="4027708" cy="37480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fontAlgn="auto">
                <a:lnSpc>
                  <a:spcPct val="100000"/>
                </a:lnSpc>
              </a:pPr>
              <a:r>
                <a:rPr lang="zh-CN" altLang="en-US" sz="4500" b="1" spc="200" dirty="0">
                  <a:solidFill>
                    <a:schemeClr val="bg1"/>
                  </a:solidFill>
                  <a:uFillTx/>
                  <a:latin typeface="微软雅黑" panose="020B0503020204020204" pitchFamily="34" charset="-122"/>
                  <a:ea typeface="微软雅黑" panose="020B0503020204020204" pitchFamily="34" charset="-122"/>
                </a:rPr>
                <a:t>认识实验室的危险</a:t>
              </a:r>
              <a:endParaRPr lang="zh-CN" altLang="en-US" sz="4500" b="1" spc="200" dirty="0">
                <a:solidFill>
                  <a:schemeClr val="bg1"/>
                </a:solidFill>
                <a:uFillTx/>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3868420" cy="573882"/>
            <a:chOff x="128" y="129"/>
            <a:chExt cx="6092"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5715"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三</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4909"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zh-CN" altLang="en-US" sz="2400" b="1" spc="200" dirty="0">
                  <a:solidFill>
                    <a:schemeClr val="bg1"/>
                  </a:solidFill>
                  <a:latin typeface="微软雅黑" panose="020B0503020204020204" pitchFamily="34" charset="-122"/>
                  <a:ea typeface="微软雅黑" panose="020B0503020204020204" pitchFamily="34" charset="-122"/>
                </a:rPr>
                <a:t>认识实验室的危险</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3013711" y="675005"/>
            <a:ext cx="3116580"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化验室危险源辩识与分析</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9" name="表格 8"/>
          <p:cNvGraphicFramePr/>
          <p:nvPr/>
        </p:nvGraphicFramePr>
        <p:xfrm>
          <a:off x="514033" y="1137920"/>
          <a:ext cx="8115685" cy="3901440"/>
        </p:xfrm>
        <a:graphic>
          <a:graphicData uri="http://schemas.openxmlformats.org/drawingml/2006/table">
            <a:tbl>
              <a:tblPr firstRow="1" bandRow="1">
                <a:tableStyleId>{5C22544A-7EE6-4342-B048-85BDC9FD1C3A}</a:tableStyleId>
              </a:tblPr>
              <a:tblGrid>
                <a:gridCol w="612000"/>
                <a:gridCol w="1800000"/>
                <a:gridCol w="1620000"/>
                <a:gridCol w="2381885"/>
                <a:gridCol w="1701800"/>
              </a:tblGrid>
              <a:tr h="32194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序号</a:t>
                      </a:r>
                      <a:endParaRPr kumimoji="0" lang="zh-CN"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活动点</a:t>
                      </a:r>
                      <a:r>
                        <a:rPr kumimoji="0" 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工序</a:t>
                      </a:r>
                      <a:r>
                        <a:rPr kumimoji="0" 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部位</a:t>
                      </a:r>
                      <a:endPar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危险源及其风险</a:t>
                      </a:r>
                      <a:endParaRPr kumimoji="0" lang="zh-CN"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预防及应急措施</a:t>
                      </a:r>
                      <a:endParaRPr kumimoji="0" lang="zh-CN"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安全标志要求</a:t>
                      </a:r>
                      <a:endParaRPr kumimoji="0" lang="zh-CN"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r>
              <a:tr h="5651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1</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rowSpan="2">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微生物室紫外线灯杀菌</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紫外线灯开启时，人员直接接触对人体和眼睛造成伤害</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按规定时间开启紫外线杀菌灯，开启时人员不直接接触。更换紫外线灯及放取物品时须将紫外线灯关闭后操作。</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57975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2</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vMerge="1">
                  <a:tcPr anchor="ctr">
                    <a:lnL w="12700" cmpd="sng">
                      <a:solidFill>
                        <a:schemeClr val="tx1"/>
                      </a:solidFill>
                      <a:prstDash val="solid"/>
                    </a:lnL>
                    <a:lnR w="12700" cmpd="sng">
                      <a:solidFill>
                        <a:schemeClr val="tx1"/>
                      </a:solidFill>
                      <a:prstDash val="solid"/>
                    </a:lnR>
                    <a:lnB w="12700" cmpd="sng">
                      <a:solidFill>
                        <a:schemeClr val="tx1"/>
                      </a:solidFill>
                      <a:prstDash val="solid"/>
                    </a:lnB>
                    <a:solidFill>
                      <a:srgbClr val="F0AF1D">
                        <a:alpha val="20000"/>
                      </a:srgb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紫外线灯管出现破损对人员造成划伤</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紫外线灯管出现破损时将微生物室的玻璃碎片清理干净。（制作防护罩或与厂家联系定做）</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endParaRPr kumimoji="0" 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95313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3</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硫酸盐酸的储存</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硫酸盐酸储存不当易造成火灾及人员皮肤灼伤</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存放化学品的区域贴有醒目标识；避免与易腐蚀性物质接触</a:t>
                      </a:r>
                      <a:r>
                        <a:rPr kumimoji="0" 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远离火源</a:t>
                      </a:r>
                      <a:r>
                        <a:rPr kumimoji="0" 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化学品柜专人专柜上锁储存，交接班时对危险化学品领用、使用和结存情况进行交接，确认品名和数量</a:t>
                      </a:r>
                      <a:endPar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endParaRPr kumimoji="0" 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38544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4</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电器设备的操作</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使用不当易造成人员烫伤、烧伤</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贴有醒目标识及操作规程；机器经常维修。</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endParaRPr kumimoji="0" 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42735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5</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有毒有害物品的储存</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有毒有害物品储存不当易造成人员中毒</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存放化学品的区域贴有醒目标识，化学品柜专人专柜上锁储存</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endParaRPr kumimoji="0" 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bl>
          </a:graphicData>
        </a:graphic>
      </p:graphicFrame>
      <p:graphicFrame>
        <p:nvGraphicFramePr>
          <p:cNvPr id="13" name="对象 12"/>
          <p:cNvGraphicFramePr>
            <a:graphicFrameLocks noChangeAspect="1"/>
          </p:cNvGraphicFramePr>
          <p:nvPr/>
        </p:nvGraphicFramePr>
        <p:xfrm>
          <a:off x="7408253" y="1648540"/>
          <a:ext cx="595459" cy="540000"/>
        </p:xfrm>
        <a:graphic>
          <a:graphicData uri="http://schemas.openxmlformats.org/presentationml/2006/ole">
            <mc:AlternateContent xmlns:mc="http://schemas.openxmlformats.org/markup-compatibility/2006">
              <mc:Choice xmlns:v="urn:schemas-microsoft-com:vml" Requires="v">
                <p:oleObj spid="_x0000_s2167" name="" r:id="rId2" imgW="647700" imgH="552450" progId="PBrush">
                  <p:embed/>
                </p:oleObj>
              </mc:Choice>
              <mc:Fallback>
                <p:oleObj name="" r:id="rId2" imgW="647700" imgH="552450" progId="PBrush">
                  <p:embed/>
                  <p:pic>
                    <p:nvPicPr>
                      <p:cNvPr id="0" name="Object 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253" y="1648540"/>
                        <a:ext cx="59545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对象 14"/>
          <p:cNvGraphicFramePr>
            <a:graphicFrameLocks noChangeAspect="1"/>
          </p:cNvGraphicFramePr>
          <p:nvPr/>
        </p:nvGraphicFramePr>
        <p:xfrm>
          <a:off x="7420570" y="2331153"/>
          <a:ext cx="516211" cy="540000"/>
        </p:xfrm>
        <a:graphic>
          <a:graphicData uri="http://schemas.openxmlformats.org/presentationml/2006/ole">
            <mc:AlternateContent xmlns:mc="http://schemas.openxmlformats.org/markup-compatibility/2006">
              <mc:Choice xmlns:v="urn:schemas-microsoft-com:vml" Requires="v">
                <p:oleObj spid="_x0000_s2168" name="" r:id="rId4" imgW="1181100" imgH="1133475" progId="PBrush">
                  <p:embed/>
                </p:oleObj>
              </mc:Choice>
              <mc:Fallback>
                <p:oleObj name="" r:id="rId4" imgW="1181100" imgH="1133475" progId="PBrush">
                  <p:embed/>
                  <p:pic>
                    <p:nvPicPr>
                      <p:cNvPr id="0" name="Object 2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0570" y="2331153"/>
                        <a:ext cx="516211"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对象 15"/>
          <p:cNvGraphicFramePr>
            <a:graphicFrameLocks noChangeAspect="1"/>
          </p:cNvGraphicFramePr>
          <p:nvPr/>
        </p:nvGraphicFramePr>
        <p:xfrm>
          <a:off x="7437251" y="3220396"/>
          <a:ext cx="538810" cy="540000"/>
        </p:xfrm>
        <a:graphic>
          <a:graphicData uri="http://schemas.openxmlformats.org/presentationml/2006/ole">
            <mc:AlternateContent xmlns:mc="http://schemas.openxmlformats.org/markup-compatibility/2006">
              <mc:Choice xmlns:v="urn:schemas-microsoft-com:vml" Requires="v">
                <p:oleObj spid="_x0000_s2169" name="" r:id="rId6" imgW="466725" imgH="466725" progId="PBrush">
                  <p:embed/>
                </p:oleObj>
              </mc:Choice>
              <mc:Fallback>
                <p:oleObj name="" r:id="rId6" imgW="466725" imgH="466725" progId="PBrush">
                  <p:embed/>
                  <p:pic>
                    <p:nvPicPr>
                      <p:cNvPr id="0" name="Object 2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7251" y="3220396"/>
                        <a:ext cx="53881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对象 16"/>
          <p:cNvGraphicFramePr>
            <a:graphicFrameLocks noChangeAspect="1"/>
          </p:cNvGraphicFramePr>
          <p:nvPr/>
        </p:nvGraphicFramePr>
        <p:xfrm>
          <a:off x="7459980" y="4137660"/>
          <a:ext cx="563245" cy="450215"/>
        </p:xfrm>
        <a:graphic>
          <a:graphicData uri="http://schemas.openxmlformats.org/presentationml/2006/ole">
            <mc:AlternateContent xmlns:mc="http://schemas.openxmlformats.org/markup-compatibility/2006">
              <mc:Choice xmlns:v="urn:schemas-microsoft-com:vml" Requires="v">
                <p:oleObj spid="_x0000_s2170" name="" r:id="rId8" imgW="1362075" imgH="1238250" progId="PBrush">
                  <p:embed/>
                </p:oleObj>
              </mc:Choice>
              <mc:Fallback>
                <p:oleObj name="" r:id="rId8" imgW="1362075" imgH="1238250" progId="PBrush">
                  <p:embed/>
                  <p:pic>
                    <p:nvPicPr>
                      <p:cNvPr id="0" name="Object 2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9980" y="4137660"/>
                        <a:ext cx="56324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对象 20"/>
          <p:cNvGraphicFramePr>
            <a:graphicFrameLocks noChangeAspect="1"/>
          </p:cNvGraphicFramePr>
          <p:nvPr/>
        </p:nvGraphicFramePr>
        <p:xfrm>
          <a:off x="7460615" y="4606925"/>
          <a:ext cx="551180" cy="441960"/>
        </p:xfrm>
        <a:graphic>
          <a:graphicData uri="http://schemas.openxmlformats.org/presentationml/2006/ole">
            <mc:AlternateContent xmlns:mc="http://schemas.openxmlformats.org/markup-compatibility/2006">
              <mc:Choice xmlns:v="urn:schemas-microsoft-com:vml" Requires="v">
                <p:oleObj spid="_x0000_s2171" name="" r:id="rId10" imgW="1209675" imgH="1085850" progId="PBrush">
                  <p:embed/>
                </p:oleObj>
              </mc:Choice>
              <mc:Fallback>
                <p:oleObj name="" r:id="rId10" imgW="1209675" imgH="1085850" progId="PBrush">
                  <p:embed/>
                  <p:pic>
                    <p:nvPicPr>
                      <p:cNvPr id="0" name="Object 2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0615" y="4606925"/>
                        <a:ext cx="551180" cy="4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3868420" cy="573882"/>
            <a:chOff x="128" y="129"/>
            <a:chExt cx="6092"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5715"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三</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4909"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zh-CN" altLang="en-US" sz="2400" b="1" spc="200" dirty="0">
                  <a:solidFill>
                    <a:schemeClr val="bg1"/>
                  </a:solidFill>
                  <a:latin typeface="微软雅黑" panose="020B0503020204020204" pitchFamily="34" charset="-122"/>
                  <a:ea typeface="微软雅黑" panose="020B0503020204020204" pitchFamily="34" charset="-122"/>
                </a:rPr>
                <a:t>认识实验室的危险</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3013711" y="798195"/>
            <a:ext cx="3116580"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化验室危险源辩识与分析</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9" name="表格 8"/>
          <p:cNvGraphicFramePr/>
          <p:nvPr/>
        </p:nvGraphicFramePr>
        <p:xfrm>
          <a:off x="514033" y="1385570"/>
          <a:ext cx="8115685" cy="3605530"/>
        </p:xfrm>
        <a:graphic>
          <a:graphicData uri="http://schemas.openxmlformats.org/drawingml/2006/table">
            <a:tbl>
              <a:tblPr firstRow="1" bandRow="1">
                <a:tableStyleId>{5C22544A-7EE6-4342-B048-85BDC9FD1C3A}</a:tableStyleId>
              </a:tblPr>
              <a:tblGrid>
                <a:gridCol w="612000"/>
                <a:gridCol w="1800000"/>
                <a:gridCol w="1620000"/>
                <a:gridCol w="2381885"/>
                <a:gridCol w="1701800"/>
              </a:tblGrid>
              <a:tr h="32194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序号</a:t>
                      </a:r>
                      <a:endParaRPr kumimoji="0" lang="zh-CN"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活动点</a:t>
                      </a:r>
                      <a:r>
                        <a:rPr kumimoji="0" 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工序</a:t>
                      </a:r>
                      <a:r>
                        <a:rPr kumimoji="0" 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部位</a:t>
                      </a:r>
                      <a:endPar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危险源及其风险</a:t>
                      </a:r>
                      <a:endParaRPr kumimoji="0" lang="zh-CN"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预防及应急措施</a:t>
                      </a:r>
                      <a:endParaRPr kumimoji="0" lang="zh-CN"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安全标志要求</a:t>
                      </a:r>
                      <a:endParaRPr kumimoji="0" lang="zh-CN"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r>
              <a:tr h="64008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6</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易燃易爆物品的储存</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易燃易爆物品储存不当易引起火灾造成人员伤亡</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存放化学品的区域贴有醒目标识；远离火源、热源，化学品柜专人专柜上锁储存</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57975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7</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玻璃仪器的使用</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玻璃仪器使用不当易造成人员划伤</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使用时操作得当，注意防护</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　</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95313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8</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高压蒸汽灭菌器</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有烫伤、触电、爆炸的危险</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定期检定灭菌锅、压力表、安全阀，严格按照操作规程操作，待灭菌锅降温、降压时开启取放灭菌物品。</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　</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38544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9</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配制检验药品</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有毒有害药品</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建立有毒有害药品使用台帐，专柜储存，双人双锁保管。</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　</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42735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10</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易燃易爆挥发药品</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易燃易爆挥发药品，易发生火灾、爆炸、腐蚀事故。</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远离火源，在阴凉避光处保存，配制使用时在通风橱内进行</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　</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bl>
          </a:graphicData>
        </a:graphic>
      </p:graphicFrame>
      <p:graphicFrame>
        <p:nvGraphicFramePr>
          <p:cNvPr id="6" name="对象 5"/>
          <p:cNvGraphicFramePr>
            <a:graphicFrameLocks noChangeAspect="1"/>
          </p:cNvGraphicFramePr>
          <p:nvPr/>
        </p:nvGraphicFramePr>
        <p:xfrm>
          <a:off x="7455371" y="1765122"/>
          <a:ext cx="569219" cy="540000"/>
        </p:xfrm>
        <a:graphic>
          <a:graphicData uri="http://schemas.openxmlformats.org/presentationml/2006/ole">
            <mc:AlternateContent xmlns:mc="http://schemas.openxmlformats.org/markup-compatibility/2006">
              <mc:Choice xmlns:v="urn:schemas-microsoft-com:vml" Requires="v">
                <p:oleObj spid="_x0000_s3274" name="" r:id="rId2" imgW="1304925" imgH="1181100" progId="PBrush">
                  <p:embed/>
                </p:oleObj>
              </mc:Choice>
              <mc:Fallback>
                <p:oleObj name="" r:id="rId2" imgW="1304925" imgH="1181100" progId="PBrush">
                  <p:embed/>
                  <p:pic>
                    <p:nvPicPr>
                      <p:cNvPr id="0" name="Object 1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371" y="1765122"/>
                        <a:ext cx="56921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nvGraphicFramePr>
        <p:xfrm>
          <a:off x="7380188" y="2382583"/>
          <a:ext cx="720000" cy="540000"/>
        </p:xfrm>
        <a:graphic>
          <a:graphicData uri="http://schemas.openxmlformats.org/presentationml/2006/ole">
            <mc:AlternateContent xmlns:mc="http://schemas.openxmlformats.org/markup-compatibility/2006">
              <mc:Choice xmlns:v="urn:schemas-microsoft-com:vml" Requires="v">
                <p:oleObj spid="_x0000_s3275" name="" r:id="rId4" imgW="1181100" imgH="1133475" progId="PBrush">
                  <p:embed/>
                </p:oleObj>
              </mc:Choice>
              <mc:Fallback>
                <p:oleObj name="" r:id="rId4" imgW="1181100" imgH="1133475" progId="PBrush">
                  <p:embed/>
                  <p:pic>
                    <p:nvPicPr>
                      <p:cNvPr id="0" name="Object 1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188" y="2382583"/>
                        <a:ext cx="72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nvGraphicFramePr>
        <p:xfrm>
          <a:off x="7525474" y="3119557"/>
          <a:ext cx="431800" cy="525463"/>
        </p:xfrm>
        <a:graphic>
          <a:graphicData uri="http://schemas.openxmlformats.org/presentationml/2006/ole">
            <mc:AlternateContent xmlns:mc="http://schemas.openxmlformats.org/markup-compatibility/2006">
              <mc:Choice xmlns:v="urn:schemas-microsoft-com:vml" Requires="v">
                <p:oleObj spid="_x0000_s3276" name="" r:id="rId6" imgW="485775" imgH="457200" progId="PBrush">
                  <p:embed/>
                </p:oleObj>
              </mc:Choice>
              <mc:Fallback>
                <p:oleObj name="" r:id="rId6" imgW="485775" imgH="457200" progId="PBrush">
                  <p:embed/>
                  <p:pic>
                    <p:nvPicPr>
                      <p:cNvPr id="0" name="Object 1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5474" y="3119557"/>
                        <a:ext cx="4318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nvGraphicFramePr>
        <p:xfrm>
          <a:off x="7092404" y="3158610"/>
          <a:ext cx="433387" cy="487362"/>
        </p:xfrm>
        <a:graphic>
          <a:graphicData uri="http://schemas.openxmlformats.org/presentationml/2006/ole">
            <mc:AlternateContent xmlns:mc="http://schemas.openxmlformats.org/markup-compatibility/2006">
              <mc:Choice xmlns:v="urn:schemas-microsoft-com:vml" Requires="v">
                <p:oleObj spid="_x0000_s3277" name="" r:id="rId8" imgW="1362075" imgH="1238250" progId="PBrush">
                  <p:embed/>
                </p:oleObj>
              </mc:Choice>
              <mc:Fallback>
                <p:oleObj name="" r:id="rId8" imgW="1362075" imgH="1238250" progId="PBrush">
                  <p:embed/>
                  <p:pic>
                    <p:nvPicPr>
                      <p:cNvPr id="0" name="Object 1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2404" y="3158610"/>
                        <a:ext cx="4333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p:cNvGraphicFramePr>
            <a:graphicFrameLocks noChangeAspect="1"/>
          </p:cNvGraphicFramePr>
          <p:nvPr/>
        </p:nvGraphicFramePr>
        <p:xfrm>
          <a:off x="7957274" y="3138607"/>
          <a:ext cx="417512" cy="525463"/>
        </p:xfrm>
        <a:graphic>
          <a:graphicData uri="http://schemas.openxmlformats.org/presentationml/2006/ole">
            <mc:AlternateContent xmlns:mc="http://schemas.openxmlformats.org/markup-compatibility/2006">
              <mc:Choice xmlns:v="urn:schemas-microsoft-com:vml" Requires="v">
                <p:oleObj spid="_x0000_s3278" name="" r:id="rId10" imgW="1238250" imgH="1162050" progId="PBrush">
                  <p:embed/>
                </p:oleObj>
              </mc:Choice>
              <mc:Fallback>
                <p:oleObj name="" r:id="rId10" imgW="1238250" imgH="1162050" progId="PBrush">
                  <p:embed/>
                  <p:pic>
                    <p:nvPicPr>
                      <p:cNvPr id="0" name="Object 1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57274" y="3138607"/>
                        <a:ext cx="41751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对象 13"/>
          <p:cNvGraphicFramePr>
            <a:graphicFrameLocks noChangeAspect="1"/>
          </p:cNvGraphicFramePr>
          <p:nvPr/>
        </p:nvGraphicFramePr>
        <p:xfrm>
          <a:off x="7500203" y="3907329"/>
          <a:ext cx="600075" cy="431800"/>
        </p:xfrm>
        <a:graphic>
          <a:graphicData uri="http://schemas.openxmlformats.org/presentationml/2006/ole">
            <mc:AlternateContent xmlns:mc="http://schemas.openxmlformats.org/markup-compatibility/2006">
              <mc:Choice xmlns:v="urn:schemas-microsoft-com:vml" Requires="v">
                <p:oleObj spid="_x0000_s3279" name="" r:id="rId12" imgW="1209675" imgH="1085850" progId="PBrush">
                  <p:embed/>
                </p:oleObj>
              </mc:Choice>
              <mc:Fallback>
                <p:oleObj name="" r:id="rId12" imgW="1209675" imgH="1085850" progId="PBrush">
                  <p:embed/>
                  <p:pic>
                    <p:nvPicPr>
                      <p:cNvPr id="0" name="Object 1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00203" y="3907329"/>
                        <a:ext cx="6000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对象 22"/>
          <p:cNvGraphicFramePr>
            <a:graphicFrameLocks noChangeAspect="1"/>
          </p:cNvGraphicFramePr>
          <p:nvPr/>
        </p:nvGraphicFramePr>
        <p:xfrm>
          <a:off x="7092404" y="4449738"/>
          <a:ext cx="469900" cy="420688"/>
        </p:xfrm>
        <a:graphic>
          <a:graphicData uri="http://schemas.openxmlformats.org/presentationml/2006/ole">
            <mc:AlternateContent xmlns:mc="http://schemas.openxmlformats.org/markup-compatibility/2006">
              <mc:Choice xmlns:v="urn:schemas-microsoft-com:vml" Requires="v">
                <p:oleObj spid="_x0000_s3280" name="" r:id="rId14" imgW="1238250" imgH="1162050" progId="PBrush">
                  <p:embed/>
                </p:oleObj>
              </mc:Choice>
              <mc:Fallback>
                <p:oleObj name="" r:id="rId14" imgW="1238250" imgH="1162050" progId="PBrush">
                  <p:embed/>
                  <p:pic>
                    <p:nvPicPr>
                      <p:cNvPr id="0" name="Object 1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2404" y="4449738"/>
                        <a:ext cx="4699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对象 23"/>
          <p:cNvGraphicFramePr>
            <a:graphicFrameLocks noChangeAspect="1"/>
          </p:cNvGraphicFramePr>
          <p:nvPr/>
        </p:nvGraphicFramePr>
        <p:xfrm>
          <a:off x="7525474" y="4438943"/>
          <a:ext cx="485775" cy="431800"/>
        </p:xfrm>
        <a:graphic>
          <a:graphicData uri="http://schemas.openxmlformats.org/presentationml/2006/ole">
            <mc:AlternateContent xmlns:mc="http://schemas.openxmlformats.org/markup-compatibility/2006">
              <mc:Choice xmlns:v="urn:schemas-microsoft-com:vml" Requires="v">
                <p:oleObj spid="_x0000_s3281" name="" r:id="rId15" imgW="1304925" imgH="1181100" progId="PBrush">
                  <p:embed/>
                </p:oleObj>
              </mc:Choice>
              <mc:Fallback>
                <p:oleObj name="" r:id="rId15" imgW="1304925" imgH="1181100" progId="PBrush">
                  <p:embed/>
                  <p:pic>
                    <p:nvPicPr>
                      <p:cNvPr id="0" name="Object 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4" y="4438943"/>
                        <a:ext cx="4857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对象 24"/>
          <p:cNvGraphicFramePr>
            <a:graphicFrameLocks noChangeAspect="1"/>
          </p:cNvGraphicFramePr>
          <p:nvPr/>
        </p:nvGraphicFramePr>
        <p:xfrm>
          <a:off x="8004899" y="4438943"/>
          <a:ext cx="431800" cy="417513"/>
        </p:xfrm>
        <a:graphic>
          <a:graphicData uri="http://schemas.openxmlformats.org/presentationml/2006/ole">
            <mc:AlternateContent xmlns:mc="http://schemas.openxmlformats.org/markup-compatibility/2006">
              <mc:Choice xmlns:v="urn:schemas-microsoft-com:vml" Requires="v">
                <p:oleObj spid="_x0000_s3282" name="" r:id="rId16" imgW="466725" imgH="466725" progId="PBrush">
                  <p:embed/>
                </p:oleObj>
              </mc:Choice>
              <mc:Fallback>
                <p:oleObj name="" r:id="rId16" imgW="466725" imgH="466725" progId="PBrush">
                  <p:embed/>
                  <p:pic>
                    <p:nvPicPr>
                      <p:cNvPr id="0" name="Object 1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04899" y="4438943"/>
                        <a:ext cx="4318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3868420" cy="573882"/>
            <a:chOff x="128" y="129"/>
            <a:chExt cx="6092"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5715"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三</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4909"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zh-CN" altLang="en-US" sz="2400" b="1" spc="200" dirty="0">
                  <a:solidFill>
                    <a:schemeClr val="bg1"/>
                  </a:solidFill>
                  <a:latin typeface="微软雅黑" panose="020B0503020204020204" pitchFamily="34" charset="-122"/>
                  <a:ea typeface="微软雅黑" panose="020B0503020204020204" pitchFamily="34" charset="-122"/>
                </a:rPr>
                <a:t>认识实验室的危险</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3013710" y="661035"/>
            <a:ext cx="3116580"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化验室危险源辩识与分析</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9" name="表格 8"/>
          <p:cNvGraphicFramePr/>
          <p:nvPr/>
        </p:nvGraphicFramePr>
        <p:xfrm>
          <a:off x="607060" y="1101725"/>
          <a:ext cx="7929800" cy="3971290"/>
        </p:xfrm>
        <a:graphic>
          <a:graphicData uri="http://schemas.openxmlformats.org/drawingml/2006/table">
            <a:tbl>
              <a:tblPr firstRow="1" bandRow="1">
                <a:tableStyleId>{5C22544A-7EE6-4342-B048-85BDC9FD1C3A}</a:tableStyleId>
              </a:tblPr>
              <a:tblGrid>
                <a:gridCol w="612000"/>
                <a:gridCol w="1800000"/>
                <a:gridCol w="1620000"/>
                <a:gridCol w="2196000"/>
                <a:gridCol w="1701800"/>
              </a:tblGrid>
              <a:tr h="32194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序号</a:t>
                      </a:r>
                      <a:endParaRPr kumimoji="0" lang="zh-CN"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活动点</a:t>
                      </a:r>
                      <a:r>
                        <a:rPr kumimoji="0" 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工序</a:t>
                      </a:r>
                      <a:r>
                        <a:rPr kumimoji="0" 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部位</a:t>
                      </a:r>
                      <a:endPar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危险源及其风险</a:t>
                      </a:r>
                      <a:endParaRPr kumimoji="0" lang="zh-CN"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预防及应急措施</a:t>
                      </a:r>
                      <a:endParaRPr kumimoji="0" lang="zh-CN"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安全标志要求</a:t>
                      </a:r>
                      <a:endParaRPr kumimoji="0" lang="zh-CN"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r>
              <a:tr h="640080">
                <a:tc>
                  <a:txBody>
                    <a:bodyPr/>
                    <a:lstStyle/>
                    <a:p>
                      <a:pPr marL="0" marR="0" lvl="0" indent="0" algn="ctr" defTabSz="914400" rtl="0" fontAlgn="ctr">
                        <a:lnSpc>
                          <a:spcPct val="100000"/>
                        </a:lnSpc>
                        <a:spcBef>
                          <a:spcPts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11</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强酸强碱药品</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易人体皮服、眼睛造成伤害。</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酸碱药品单独存放，配制时配戴防护眼镜、耐酸碱手套、耐酸碱围裙。发生意外及时用水冲洗，如不小心进入眼内及时用洗眼器进行冲洗。</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base">
                        <a:lnSpc>
                          <a:spcPct val="100000"/>
                        </a:lnSpc>
                        <a:spcBef>
                          <a:spcPts val="0"/>
                        </a:spcBef>
                        <a:spcAft>
                          <a:spcPct val="0"/>
                        </a:spcAft>
                        <a:buClrTx/>
                        <a:buSzTx/>
                        <a:buFontTx/>
                        <a:buNone/>
                      </a:pPr>
                      <a:endParaRPr kumimoji="0" lang="zh-CN" alt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579755">
                <a:tc>
                  <a:txBody>
                    <a:bodyPr/>
                    <a:lstStyle/>
                    <a:p>
                      <a:pPr marL="0" marR="0" lvl="0" indent="0" algn="ctr" defTabSz="914400" rtl="0" fontAlgn="ctr">
                        <a:lnSpc>
                          <a:spcPct val="100000"/>
                        </a:lnSpc>
                        <a:spcBef>
                          <a:spcPts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12</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酒精灯</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引起火灾</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灯内液体</a:t>
                      </a: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不得</a:t>
                      </a: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超过三分之二，熄灭时用盖熄灭。</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　</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953135">
                <a:tc>
                  <a:txBody>
                    <a:bodyPr/>
                    <a:lstStyle/>
                    <a:p>
                      <a:pPr marL="0" marR="0" lvl="0" indent="0" algn="ctr" defTabSz="914400" rtl="0" fontAlgn="ctr">
                        <a:lnSpc>
                          <a:spcPct val="100000"/>
                        </a:lnSpc>
                        <a:spcBef>
                          <a:spcPts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13</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电炉子</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引起火灾、烫伤</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在使用前检查电源线是否破损，电炉子附近不能放置易燃物品，不使用时及时关掉电源，不能用手直接接触高温物品。</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　</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385445">
                <a:tc>
                  <a:txBody>
                    <a:bodyPr/>
                    <a:lstStyle/>
                    <a:p>
                      <a:pPr marL="0" marR="0" lvl="0" indent="0" algn="ctr" defTabSz="914400" rtl="0" fontAlgn="ctr">
                        <a:lnSpc>
                          <a:spcPct val="100000"/>
                        </a:lnSpc>
                        <a:spcBef>
                          <a:spcPts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14</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电热恒温干燥箱、水浴锅</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触电、烫伤</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在使用前检查电源是否有破损，水浴锅炉内不能断水，不能用手直接接触高温物品。</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　</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427355">
                <a:tc>
                  <a:txBody>
                    <a:bodyPr/>
                    <a:lstStyle/>
                    <a:p>
                      <a:pPr marL="0" marR="0" lvl="0" indent="0" algn="ctr" defTabSz="914400" rtl="0" fontAlgn="ctr">
                        <a:lnSpc>
                          <a:spcPct val="100000"/>
                        </a:lnSpc>
                        <a:spcBef>
                          <a:spcPts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15</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凯式定氮仪</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烫伤、爆炸</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检查冷凝器不能断水，不能直接接触高温物品。</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ctr">
                        <a:lnSpc>
                          <a:spcPct val="100000"/>
                        </a:lnSpc>
                        <a:spcBef>
                          <a:spcPts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　</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bl>
          </a:graphicData>
        </a:graphic>
      </p:graphicFrame>
      <p:grpSp>
        <p:nvGrpSpPr>
          <p:cNvPr id="35" name="组合 34"/>
          <p:cNvGrpSpPr/>
          <p:nvPr/>
        </p:nvGrpSpPr>
        <p:grpSpPr>
          <a:xfrm>
            <a:off x="7095490" y="1475740"/>
            <a:ext cx="976630" cy="960755"/>
            <a:chOff x="11039" y="2519"/>
            <a:chExt cx="1718" cy="1588"/>
          </a:xfrm>
        </p:grpSpPr>
        <p:graphicFrame>
          <p:nvGraphicFramePr>
            <p:cNvPr id="13" name="对象 12"/>
            <p:cNvGraphicFramePr>
              <a:graphicFrameLocks noChangeAspect="1"/>
            </p:cNvGraphicFramePr>
            <p:nvPr/>
          </p:nvGraphicFramePr>
          <p:xfrm>
            <a:off x="11039" y="2519"/>
            <a:ext cx="795" cy="680"/>
          </p:xfrm>
          <a:graphic>
            <a:graphicData uri="http://schemas.openxmlformats.org/presentationml/2006/ole">
              <mc:AlternateContent xmlns:mc="http://schemas.openxmlformats.org/markup-compatibility/2006">
                <mc:Choice xmlns:v="urn:schemas-microsoft-com:vml" Requires="v">
                  <p:oleObj spid="_x0000_s4331" name="" r:id="rId2" imgW="466725" imgH="466725" progId="PBrush">
                    <p:embed/>
                  </p:oleObj>
                </mc:Choice>
                <mc:Fallback>
                  <p:oleObj name="" r:id="rId2" imgW="466725" imgH="466725" progId="PBrush">
                    <p:embed/>
                    <p:pic>
                      <p:nvPicPr>
                        <p:cNvPr id="0" name="Object 1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9" y="2519"/>
                          <a:ext cx="795"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对象 14"/>
            <p:cNvGraphicFramePr>
              <a:graphicFrameLocks noChangeAspect="1"/>
            </p:cNvGraphicFramePr>
            <p:nvPr/>
          </p:nvGraphicFramePr>
          <p:xfrm>
            <a:off x="12059" y="2519"/>
            <a:ext cx="683" cy="680"/>
          </p:xfrm>
          <a:graphic>
            <a:graphicData uri="http://schemas.openxmlformats.org/presentationml/2006/ole">
              <mc:AlternateContent xmlns:mc="http://schemas.openxmlformats.org/markup-compatibility/2006">
                <mc:Choice xmlns:v="urn:schemas-microsoft-com:vml" Requires="v">
                  <p:oleObj spid="_x0000_s4332" name="" r:id="rId4" imgW="466725" imgH="466725" progId="PBrush">
                    <p:embed/>
                  </p:oleObj>
                </mc:Choice>
                <mc:Fallback>
                  <p:oleObj name="" r:id="rId4" imgW="466725" imgH="466725" progId="PBrush">
                    <p:embed/>
                    <p:pic>
                      <p:nvPicPr>
                        <p:cNvPr id="0" name="Object 1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9" y="2519"/>
                          <a:ext cx="683"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对象 15"/>
            <p:cNvGraphicFramePr>
              <a:graphicFrameLocks noChangeAspect="1"/>
            </p:cNvGraphicFramePr>
            <p:nvPr/>
          </p:nvGraphicFramePr>
          <p:xfrm>
            <a:off x="12059" y="3427"/>
            <a:ext cx="698" cy="680"/>
          </p:xfrm>
          <a:graphic>
            <a:graphicData uri="http://schemas.openxmlformats.org/presentationml/2006/ole">
              <mc:AlternateContent xmlns:mc="http://schemas.openxmlformats.org/markup-compatibility/2006">
                <mc:Choice xmlns:v="urn:schemas-microsoft-com:vml" Requires="v">
                  <p:oleObj spid="_x0000_s4333" name="" r:id="rId6" imgW="447675" imgH="409575" progId="PBrush">
                    <p:embed/>
                  </p:oleObj>
                </mc:Choice>
                <mc:Fallback>
                  <p:oleObj name="" r:id="rId6" imgW="447675" imgH="409575" progId="PBrush">
                    <p:embed/>
                    <p:pic>
                      <p:nvPicPr>
                        <p:cNvPr id="0" name="Object 1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59" y="3427"/>
                          <a:ext cx="698"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对象 16"/>
            <p:cNvGraphicFramePr>
              <a:graphicFrameLocks noChangeAspect="1"/>
            </p:cNvGraphicFramePr>
            <p:nvPr/>
          </p:nvGraphicFramePr>
          <p:xfrm>
            <a:off x="11154" y="3427"/>
            <a:ext cx="680" cy="680"/>
          </p:xfrm>
          <a:graphic>
            <a:graphicData uri="http://schemas.openxmlformats.org/presentationml/2006/ole">
              <mc:AlternateContent xmlns:mc="http://schemas.openxmlformats.org/markup-compatibility/2006">
                <mc:Choice xmlns:v="urn:schemas-microsoft-com:vml" Requires="v">
                  <p:oleObj spid="_x0000_s4334" name="" r:id="rId8" imgW="1362075" imgH="1333500" progId="PBrush">
                    <p:embed/>
                  </p:oleObj>
                </mc:Choice>
                <mc:Fallback>
                  <p:oleObj name="" r:id="rId8" imgW="1362075" imgH="1333500" progId="PBrush">
                    <p:embed/>
                    <p:pic>
                      <p:nvPicPr>
                        <p:cNvPr id="0" name="Object 1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54" y="3427"/>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1" name="对象 20"/>
          <p:cNvGraphicFramePr>
            <a:graphicFrameLocks noChangeAspect="1"/>
          </p:cNvGraphicFramePr>
          <p:nvPr/>
        </p:nvGraphicFramePr>
        <p:xfrm>
          <a:off x="7308304" y="2555809"/>
          <a:ext cx="540000" cy="341250"/>
        </p:xfrm>
        <a:graphic>
          <a:graphicData uri="http://schemas.openxmlformats.org/presentationml/2006/ole">
            <mc:AlternateContent xmlns:mc="http://schemas.openxmlformats.org/markup-compatibility/2006">
              <mc:Choice xmlns:v="urn:schemas-microsoft-com:vml" Requires="v">
                <p:oleObj spid="_x0000_s4335" name="" r:id="rId10" imgW="1304925" imgH="1181100" progId="PBrush">
                  <p:embed/>
                </p:oleObj>
              </mc:Choice>
              <mc:Fallback>
                <p:oleObj name="" r:id="rId10" imgW="1304925" imgH="1181100" progId="PBrush">
                  <p:embed/>
                  <p:pic>
                    <p:nvPicPr>
                      <p:cNvPr id="0" name="Object 1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08304" y="2555809"/>
                        <a:ext cx="540000" cy="3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4" name="组合 33"/>
          <p:cNvGrpSpPr/>
          <p:nvPr/>
        </p:nvGrpSpPr>
        <p:grpSpPr>
          <a:xfrm>
            <a:off x="6983730" y="3245485"/>
            <a:ext cx="1260475" cy="539750"/>
            <a:chOff x="10998" y="4901"/>
            <a:chExt cx="1985" cy="850"/>
          </a:xfrm>
        </p:grpSpPr>
        <p:graphicFrame>
          <p:nvGraphicFramePr>
            <p:cNvPr id="26" name="对象 25"/>
            <p:cNvGraphicFramePr>
              <a:graphicFrameLocks noChangeAspect="1"/>
            </p:cNvGraphicFramePr>
            <p:nvPr/>
          </p:nvGraphicFramePr>
          <p:xfrm>
            <a:off x="10998" y="4901"/>
            <a:ext cx="848" cy="850"/>
          </p:xfrm>
          <a:graphic>
            <a:graphicData uri="http://schemas.openxmlformats.org/presentationml/2006/ole">
              <mc:AlternateContent xmlns:mc="http://schemas.openxmlformats.org/markup-compatibility/2006">
                <mc:Choice xmlns:v="urn:schemas-microsoft-com:vml" Requires="v">
                  <p:oleObj spid="_x0000_s4336" name="" r:id="rId12" imgW="1304925" imgH="1181100" progId="PBrush">
                    <p:embed/>
                  </p:oleObj>
                </mc:Choice>
                <mc:Fallback>
                  <p:oleObj name="" r:id="rId12" imgW="1304925" imgH="1181100" progId="PBrush">
                    <p:embed/>
                    <p:pic>
                      <p:nvPicPr>
                        <p:cNvPr id="0" name="Object 1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98" y="4901"/>
                          <a:ext cx="848"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对象 26"/>
            <p:cNvGraphicFramePr>
              <a:graphicFrameLocks noChangeAspect="1"/>
            </p:cNvGraphicFramePr>
            <p:nvPr/>
          </p:nvGraphicFramePr>
          <p:xfrm>
            <a:off x="12133" y="4901"/>
            <a:ext cx="850" cy="850"/>
          </p:xfrm>
          <a:graphic>
            <a:graphicData uri="http://schemas.openxmlformats.org/presentationml/2006/ole">
              <mc:AlternateContent xmlns:mc="http://schemas.openxmlformats.org/markup-compatibility/2006">
                <mc:Choice xmlns:v="urn:schemas-microsoft-com:vml" Requires="v">
                  <p:oleObj spid="_x0000_s4337" name="" r:id="rId13" imgW="1362075" imgH="1238250" progId="PBrush">
                    <p:embed/>
                  </p:oleObj>
                </mc:Choice>
                <mc:Fallback>
                  <p:oleObj name="" r:id="rId13" imgW="1362075" imgH="1238250" progId="PBrush">
                    <p:embed/>
                    <p:pic>
                      <p:nvPicPr>
                        <p:cNvPr id="0" name="Object 1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33" y="4901"/>
                          <a:ext cx="850"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3" name="组合 32"/>
          <p:cNvGrpSpPr/>
          <p:nvPr/>
        </p:nvGrpSpPr>
        <p:grpSpPr>
          <a:xfrm>
            <a:off x="7020560" y="4013200"/>
            <a:ext cx="1260475" cy="539750"/>
            <a:chOff x="11056" y="6035"/>
            <a:chExt cx="1985" cy="850"/>
          </a:xfrm>
        </p:grpSpPr>
        <p:graphicFrame>
          <p:nvGraphicFramePr>
            <p:cNvPr id="28" name="对象 27"/>
            <p:cNvGraphicFramePr>
              <a:graphicFrameLocks noChangeAspect="1"/>
            </p:cNvGraphicFramePr>
            <p:nvPr/>
          </p:nvGraphicFramePr>
          <p:xfrm>
            <a:off x="11056" y="6035"/>
            <a:ext cx="956" cy="850"/>
          </p:xfrm>
          <a:graphic>
            <a:graphicData uri="http://schemas.openxmlformats.org/presentationml/2006/ole">
              <mc:AlternateContent xmlns:mc="http://schemas.openxmlformats.org/markup-compatibility/2006">
                <mc:Choice xmlns:v="urn:schemas-microsoft-com:vml" Requires="v">
                  <p:oleObj spid="_x0000_s4338" name="" r:id="rId15" imgW="485775" imgH="457200" progId="PBrush">
                    <p:embed/>
                  </p:oleObj>
                </mc:Choice>
                <mc:Fallback>
                  <p:oleObj name="" r:id="rId15" imgW="485775" imgH="457200" progId="PBrush">
                    <p:embed/>
                    <p:pic>
                      <p:nvPicPr>
                        <p:cNvPr id="0" name="Object 1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56" y="6035"/>
                          <a:ext cx="956"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对象 28"/>
            <p:cNvGraphicFramePr>
              <a:graphicFrameLocks noChangeAspect="1"/>
            </p:cNvGraphicFramePr>
            <p:nvPr/>
          </p:nvGraphicFramePr>
          <p:xfrm>
            <a:off x="12191" y="6035"/>
            <a:ext cx="850" cy="850"/>
          </p:xfrm>
          <a:graphic>
            <a:graphicData uri="http://schemas.openxmlformats.org/presentationml/2006/ole">
              <mc:AlternateContent xmlns:mc="http://schemas.openxmlformats.org/markup-compatibility/2006">
                <mc:Choice xmlns:v="urn:schemas-microsoft-com:vml" Requires="v">
                  <p:oleObj spid="_x0000_s4339" name="" r:id="rId17" imgW="1362075" imgH="1238250" progId="PBrush">
                    <p:embed/>
                  </p:oleObj>
                </mc:Choice>
                <mc:Fallback>
                  <p:oleObj name="" r:id="rId17" imgW="1362075" imgH="1238250" progId="PBrush">
                    <p:embed/>
                    <p:pic>
                      <p:nvPicPr>
                        <p:cNvPr id="0" name="Object 1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91" y="6035"/>
                          <a:ext cx="850"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2" name="组合 31"/>
          <p:cNvGrpSpPr/>
          <p:nvPr/>
        </p:nvGrpSpPr>
        <p:grpSpPr>
          <a:xfrm>
            <a:off x="7021195" y="4641850"/>
            <a:ext cx="1295400" cy="387350"/>
            <a:chOff x="10942" y="7055"/>
            <a:chExt cx="2155" cy="850"/>
          </a:xfrm>
        </p:grpSpPr>
        <p:graphicFrame>
          <p:nvGraphicFramePr>
            <p:cNvPr id="30" name="对象 29"/>
            <p:cNvGraphicFramePr>
              <a:graphicFrameLocks noChangeAspect="1"/>
            </p:cNvGraphicFramePr>
            <p:nvPr/>
          </p:nvGraphicFramePr>
          <p:xfrm>
            <a:off x="10942" y="7055"/>
            <a:ext cx="1058" cy="850"/>
          </p:xfrm>
          <a:graphic>
            <a:graphicData uri="http://schemas.openxmlformats.org/presentationml/2006/ole">
              <mc:AlternateContent xmlns:mc="http://schemas.openxmlformats.org/markup-compatibility/2006">
                <mc:Choice xmlns:v="urn:schemas-microsoft-com:vml" Requires="v">
                  <p:oleObj spid="_x0000_s4340" name="" r:id="rId18" imgW="1362075" imgH="1238250" progId="PBrush">
                    <p:embed/>
                  </p:oleObj>
                </mc:Choice>
                <mc:Fallback>
                  <p:oleObj name="" r:id="rId18" imgW="1362075" imgH="1238250" progId="PBrush">
                    <p:embed/>
                    <p:pic>
                      <p:nvPicPr>
                        <p:cNvPr id="0" name="Object 1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42" y="7055"/>
                          <a:ext cx="1058"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对象 30"/>
            <p:cNvGraphicFramePr>
              <a:graphicFrameLocks noChangeAspect="1"/>
            </p:cNvGraphicFramePr>
            <p:nvPr/>
          </p:nvGraphicFramePr>
          <p:xfrm>
            <a:off x="12141" y="7055"/>
            <a:ext cx="956" cy="850"/>
          </p:xfrm>
          <a:graphic>
            <a:graphicData uri="http://schemas.openxmlformats.org/presentationml/2006/ole">
              <mc:AlternateContent xmlns:mc="http://schemas.openxmlformats.org/markup-compatibility/2006">
                <mc:Choice xmlns:v="urn:schemas-microsoft-com:vml" Requires="v">
                  <p:oleObj spid="_x0000_s4341" name="" r:id="rId19" imgW="1238250" imgH="1162050" progId="PBrush">
                    <p:embed/>
                  </p:oleObj>
                </mc:Choice>
                <mc:Fallback>
                  <p:oleObj name="" r:id="rId19" imgW="1238250" imgH="1162050" progId="PBrush">
                    <p:embed/>
                    <p:pic>
                      <p:nvPicPr>
                        <p:cNvPr id="0" name="Object 1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141" y="7055"/>
                          <a:ext cx="956"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3868420" cy="573882"/>
            <a:chOff x="128" y="129"/>
            <a:chExt cx="6092"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5715"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三</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4909"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zh-CN" altLang="en-US" sz="2400" b="1" spc="200" dirty="0">
                  <a:solidFill>
                    <a:schemeClr val="bg1"/>
                  </a:solidFill>
                  <a:latin typeface="微软雅黑" panose="020B0503020204020204" pitchFamily="34" charset="-122"/>
                  <a:ea typeface="微软雅黑" panose="020B0503020204020204" pitchFamily="34" charset="-122"/>
                </a:rPr>
                <a:t>认识实验室的危险</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3013710" y="770890"/>
            <a:ext cx="3116580"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化验室危险源辩识与分析</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9" name="表格 8"/>
          <p:cNvGraphicFramePr/>
          <p:nvPr/>
        </p:nvGraphicFramePr>
        <p:xfrm>
          <a:off x="697230" y="1330325"/>
          <a:ext cx="7749800" cy="3574415"/>
        </p:xfrm>
        <a:graphic>
          <a:graphicData uri="http://schemas.openxmlformats.org/drawingml/2006/table">
            <a:tbl>
              <a:tblPr firstRow="1" bandRow="1">
                <a:tableStyleId>{5C22544A-7EE6-4342-B048-85BDC9FD1C3A}</a:tableStyleId>
              </a:tblPr>
              <a:tblGrid>
                <a:gridCol w="612000"/>
                <a:gridCol w="1800000"/>
                <a:gridCol w="1620000"/>
                <a:gridCol w="2016000"/>
                <a:gridCol w="1701800"/>
              </a:tblGrid>
              <a:tr h="32194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序号</a:t>
                      </a:r>
                      <a:endParaRPr kumimoji="0" lang="zh-CN"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活动点</a:t>
                      </a:r>
                      <a:r>
                        <a:rPr kumimoji="0" 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工序</a:t>
                      </a:r>
                      <a:r>
                        <a:rPr kumimoji="0" 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部位</a:t>
                      </a:r>
                      <a:endPar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危险源及其风险</a:t>
                      </a:r>
                      <a:endParaRPr kumimoji="0" lang="zh-CN"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预防及应急措施</a:t>
                      </a:r>
                      <a:endParaRPr kumimoji="0" lang="zh-CN"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安全标志要求</a:t>
                      </a:r>
                      <a:endParaRPr kumimoji="0" lang="zh-CN"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r>
              <a:tr h="64008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16</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无菌操作室</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辐射</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关闭杀菌灯</a:t>
                      </a: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30</a:t>
                      </a: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分钟后，再进入工作。</a:t>
                      </a:r>
                      <a:endPar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57975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17</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理化检验</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检验时需加入一些有刺激性或有毒害的挥发性物质</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尽量在通风橱内进行若没有通风橱打开空调做样，戴上口罩或防毒面罩，防毒面罩定期更换发生事故后按化验室危险品应急预案进行处理</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　</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95313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18</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微生物检验</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微生物培养后的培养基，易污染环境对人体造成伤害</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数皿时戴上口罩，计数过的培养基灭菌后再处理按照公司废弃物处理规定放到指定地点</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　</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38544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19</a:t>
                      </a:r>
                      <a:endParaRPr kumimoji="0" 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高空作业（擦拭灯具）</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高空作业未按要求系安全带，梯子未放好，人员摔落致残。</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两人在场，按要求系好安全带，梯子放平稳。</a:t>
                      </a:r>
                      <a:endParaRPr kumimoji="0" lang="zh-CN"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　</a:t>
                      </a:r>
                      <a:endParaRPr kumimoji="0" lang="zh-CN"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bl>
          </a:graphicData>
        </a:graphic>
      </p:graphicFrame>
      <p:graphicFrame>
        <p:nvGraphicFramePr>
          <p:cNvPr id="12" name="对象 11"/>
          <p:cNvGraphicFramePr>
            <a:graphicFrameLocks noChangeAspect="1"/>
          </p:cNvGraphicFramePr>
          <p:nvPr/>
        </p:nvGraphicFramePr>
        <p:xfrm>
          <a:off x="7246193" y="1734265"/>
          <a:ext cx="638175" cy="454025"/>
        </p:xfrm>
        <a:graphic>
          <a:graphicData uri="http://schemas.openxmlformats.org/presentationml/2006/ole">
            <mc:AlternateContent xmlns:mc="http://schemas.openxmlformats.org/markup-compatibility/2006">
              <mc:Choice xmlns:v="urn:schemas-microsoft-com:vml" Requires="v">
                <p:oleObj spid="_x0000_s5131" name="" r:id="rId2" imgW="1352550" imgH="1152525" progId="PBrush">
                  <p:embed/>
                </p:oleObj>
              </mc:Choice>
              <mc:Fallback>
                <p:oleObj name="" r:id="rId2" imgW="1352550" imgH="1152525" progId="PBrush">
                  <p:embed/>
                  <p:pic>
                    <p:nvPicPr>
                      <p:cNvPr id="0" name="Object 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193" y="1734265"/>
                        <a:ext cx="638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3" name="Picture 122" descr="01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7943" y="2557584"/>
            <a:ext cx="5746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3" descr="01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1918" y="3428549"/>
            <a:ext cx="5524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对象 24"/>
          <p:cNvGraphicFramePr>
            <a:graphicFrameLocks noChangeAspect="1"/>
          </p:cNvGraphicFramePr>
          <p:nvPr/>
        </p:nvGraphicFramePr>
        <p:xfrm>
          <a:off x="7322393" y="4300518"/>
          <a:ext cx="638175" cy="576262"/>
        </p:xfrm>
        <a:graphic>
          <a:graphicData uri="http://schemas.openxmlformats.org/presentationml/2006/ole">
            <mc:AlternateContent xmlns:mc="http://schemas.openxmlformats.org/markup-compatibility/2006">
              <mc:Choice xmlns:v="urn:schemas-microsoft-com:vml" Requires="v">
                <p:oleObj spid="_x0000_s5132" name="" r:id="rId6" imgW="1266825" imgH="1181100" progId="PBrush">
                  <p:embed/>
                </p:oleObj>
              </mc:Choice>
              <mc:Fallback>
                <p:oleObj name="" r:id="rId6" imgW="1266825" imgH="1181100" progId="PBrush">
                  <p:embed/>
                  <p:pic>
                    <p:nvPicPr>
                      <p:cNvPr id="0" name="Object 1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2393" y="4300518"/>
                        <a:ext cx="6381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8785" y="2073696"/>
            <a:ext cx="8186430" cy="1301543"/>
            <a:chOff x="5742079" y="1693610"/>
            <a:chExt cx="4812797" cy="765176"/>
          </a:xfrm>
        </p:grpSpPr>
        <p:sp>
          <p:nvSpPr>
            <p:cNvPr id="4" name="等腰三角形 3"/>
            <p:cNvSpPr/>
            <p:nvPr/>
          </p:nvSpPr>
          <p:spPr>
            <a:xfrm rot="10800000" flipH="1" flipV="1">
              <a:off x="6753006" y="1693610"/>
              <a:ext cx="176213" cy="16351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5" name="等腰三角形 4"/>
            <p:cNvSpPr/>
            <p:nvPr/>
          </p:nvSpPr>
          <p:spPr>
            <a:xfrm rot="10800000" flipH="1">
              <a:off x="6753006" y="2293686"/>
              <a:ext cx="176213" cy="165100"/>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 name="文本框 5"/>
            <p:cNvSpPr txBox="1"/>
            <p:nvPr/>
          </p:nvSpPr>
          <p:spPr>
            <a:xfrm rot="10800000" flipH="1">
              <a:off x="5742079" y="1779334"/>
              <a:ext cx="4611606" cy="593725"/>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7" name="文本框 6"/>
            <p:cNvSpPr txBox="1"/>
            <p:nvPr/>
          </p:nvSpPr>
          <p:spPr>
            <a:xfrm rot="10800000" flipH="1">
              <a:off x="5962431" y="1693610"/>
              <a:ext cx="790575" cy="765175"/>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8" name="矩形 7"/>
            <p:cNvSpPr/>
            <p:nvPr/>
          </p:nvSpPr>
          <p:spPr>
            <a:xfrm>
              <a:off x="6036240" y="1735887"/>
              <a:ext cx="645090" cy="704821"/>
            </a:xfrm>
            <a:prstGeom prst="rect">
              <a:avLst/>
            </a:prstGeom>
          </p:spPr>
          <p:txBody>
            <a:bodyPr wrap="none">
              <a:spAutoFit/>
            </a:bodyPr>
            <a:lstStyle/>
            <a:p>
              <a:pPr algn="ctr">
                <a:defRPr/>
              </a:pPr>
              <a:r>
                <a:rPr lang="zh-CN" altLang="en-US" sz="72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altLang="en-US" sz="72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9" name="MH_Entry_1"/>
            <p:cNvSpPr/>
            <p:nvPr>
              <p:custDataLst>
                <p:tags r:id="rId1"/>
              </p:custDataLst>
            </p:nvPr>
          </p:nvSpPr>
          <p:spPr>
            <a:xfrm>
              <a:off x="6527168" y="1888855"/>
              <a:ext cx="4027708" cy="37480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fontAlgn="auto">
                <a:lnSpc>
                  <a:spcPct val="100000"/>
                </a:lnSpc>
              </a:pPr>
              <a:r>
                <a:rPr lang="zh-CN" altLang="en-US" sz="3600" b="1" spc="200" dirty="0">
                  <a:solidFill>
                    <a:schemeClr val="bg1"/>
                  </a:solidFill>
                  <a:uFillTx/>
                  <a:latin typeface="微软雅黑" panose="020B0503020204020204" pitchFamily="34" charset="-122"/>
                  <a:ea typeface="微软雅黑" panose="020B0503020204020204" pitchFamily="34" charset="-122"/>
                </a:rPr>
                <a:t>如何做好实验室的安全工作</a:t>
              </a:r>
              <a:endParaRPr lang="zh-CN" altLang="en-US" sz="3600" b="1" spc="200" dirty="0">
                <a:solidFill>
                  <a:schemeClr val="bg1"/>
                </a:solidFill>
                <a:uFillTx/>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87045" y="1015365"/>
            <a:ext cx="8169910" cy="3693795"/>
            <a:chOff x="1125" y="2244"/>
            <a:chExt cx="11646" cy="4003"/>
          </a:xfrm>
        </p:grpSpPr>
        <p:sp>
          <p:nvSpPr>
            <p:cNvPr id="4" name="圆角矩形 3"/>
            <p:cNvSpPr/>
            <p:nvPr/>
          </p:nvSpPr>
          <p:spPr>
            <a:xfrm>
              <a:off x="1125" y="5264"/>
              <a:ext cx="5623" cy="983"/>
            </a:xfrm>
            <a:prstGeom prst="roundRect">
              <a:avLst>
                <a:gd name="adj" fmla="val 18655"/>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安全事故的防御措施</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6" name="圆角矩形 5"/>
            <p:cNvSpPr/>
            <p:nvPr/>
          </p:nvSpPr>
          <p:spPr>
            <a:xfrm>
              <a:off x="1136" y="3742"/>
              <a:ext cx="5623" cy="983"/>
            </a:xfrm>
            <a:prstGeom prst="roundRect">
              <a:avLst>
                <a:gd name="adj" fmla="val 1865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化验室的良好工作环境</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9" name="圆角矩形 8"/>
            <p:cNvSpPr/>
            <p:nvPr/>
          </p:nvSpPr>
          <p:spPr>
            <a:xfrm>
              <a:off x="1136" y="2244"/>
              <a:ext cx="5623" cy="984"/>
            </a:xfrm>
            <a:prstGeom prst="roundRect">
              <a:avLst>
                <a:gd name="adj" fmla="val 18655"/>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明确的安全管理制度</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3" name="圆角矩形 12"/>
            <p:cNvSpPr/>
            <p:nvPr/>
          </p:nvSpPr>
          <p:spPr>
            <a:xfrm>
              <a:off x="7136" y="5264"/>
              <a:ext cx="5623" cy="983"/>
            </a:xfrm>
            <a:prstGeom prst="roundRect">
              <a:avLst>
                <a:gd name="adj" fmla="val 18655"/>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意外发生时的紧急应变程序</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5" name="圆角矩形 14"/>
            <p:cNvSpPr/>
            <p:nvPr/>
          </p:nvSpPr>
          <p:spPr>
            <a:xfrm>
              <a:off x="7146" y="3742"/>
              <a:ext cx="5625" cy="983"/>
            </a:xfrm>
            <a:prstGeom prst="roundRect">
              <a:avLst>
                <a:gd name="adj" fmla="val 1865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严格的安全守则</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8" name="圆角矩形 27"/>
            <p:cNvSpPr/>
            <p:nvPr/>
          </p:nvSpPr>
          <p:spPr>
            <a:xfrm>
              <a:off x="7146" y="2244"/>
              <a:ext cx="5625" cy="984"/>
            </a:xfrm>
            <a:prstGeom prst="roundRect">
              <a:avLst>
                <a:gd name="adj" fmla="val 18655"/>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检验人员的安全岗位意识</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8785" y="2073696"/>
            <a:ext cx="8186430" cy="1301543"/>
            <a:chOff x="5742079" y="1693610"/>
            <a:chExt cx="4812797" cy="765176"/>
          </a:xfrm>
        </p:grpSpPr>
        <p:sp>
          <p:nvSpPr>
            <p:cNvPr id="4" name="等腰三角形 3"/>
            <p:cNvSpPr/>
            <p:nvPr/>
          </p:nvSpPr>
          <p:spPr>
            <a:xfrm rot="10800000" flipH="1" flipV="1">
              <a:off x="6753006" y="1693610"/>
              <a:ext cx="176213" cy="16351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5" name="等腰三角形 4"/>
            <p:cNvSpPr/>
            <p:nvPr/>
          </p:nvSpPr>
          <p:spPr>
            <a:xfrm rot="10800000" flipH="1">
              <a:off x="6753006" y="2293686"/>
              <a:ext cx="176213" cy="165100"/>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 name="文本框 5"/>
            <p:cNvSpPr txBox="1"/>
            <p:nvPr/>
          </p:nvSpPr>
          <p:spPr>
            <a:xfrm rot="10800000" flipH="1">
              <a:off x="5742079" y="1779334"/>
              <a:ext cx="4611606" cy="593725"/>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7" name="文本框 6"/>
            <p:cNvSpPr txBox="1"/>
            <p:nvPr/>
          </p:nvSpPr>
          <p:spPr>
            <a:xfrm rot="10800000" flipH="1">
              <a:off x="5962431" y="1693610"/>
              <a:ext cx="790575" cy="765175"/>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8" name="矩形 7"/>
            <p:cNvSpPr/>
            <p:nvPr/>
          </p:nvSpPr>
          <p:spPr>
            <a:xfrm>
              <a:off x="6036239" y="1735887"/>
              <a:ext cx="645090" cy="704821"/>
            </a:xfrm>
            <a:prstGeom prst="rect">
              <a:avLst/>
            </a:prstGeom>
          </p:spPr>
          <p:txBody>
            <a:bodyPr wrap="none">
              <a:spAutoFit/>
            </a:bodyPr>
            <a:lstStyle/>
            <a:p>
              <a:pPr algn="ctr">
                <a:defRPr/>
              </a:pPr>
              <a:r>
                <a:rPr lang="zh-CN" sz="72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一</a:t>
              </a:r>
              <a:endParaRPr lang="zh-CN" sz="72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9" name="MH_Entry_1"/>
            <p:cNvSpPr/>
            <p:nvPr>
              <p:custDataLst>
                <p:tags r:id="rId1"/>
              </p:custDataLst>
            </p:nvPr>
          </p:nvSpPr>
          <p:spPr>
            <a:xfrm>
              <a:off x="6527168" y="1888855"/>
              <a:ext cx="4027708" cy="37480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fontAlgn="auto">
                <a:lnSpc>
                  <a:spcPct val="100000"/>
                </a:lnSpc>
              </a:pPr>
              <a:r>
                <a:rPr lang="zh-CN" altLang="en-US" sz="4500" b="1" spc="200" dirty="0">
                  <a:solidFill>
                    <a:schemeClr val="bg1"/>
                  </a:solidFill>
                  <a:uFillTx/>
                  <a:latin typeface="微软雅黑" panose="020B0503020204020204" pitchFamily="34" charset="-122"/>
                  <a:ea typeface="微软雅黑" panose="020B0503020204020204" pitchFamily="34" charset="-122"/>
                </a:rPr>
                <a:t>实验室安全的重要性</a:t>
              </a:r>
              <a:endParaRPr lang="zh-CN" altLang="en-US" sz="4500" b="1" spc="200" dirty="0">
                <a:solidFill>
                  <a:schemeClr val="bg1"/>
                </a:solidFill>
                <a:uFillTx/>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061653" y="991870"/>
            <a:ext cx="3019425"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1、明确的安全管理制度</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2" name="组合 11"/>
          <p:cNvGrpSpPr/>
          <p:nvPr/>
        </p:nvGrpSpPr>
        <p:grpSpPr>
          <a:xfrm>
            <a:off x="1347153" y="1816100"/>
            <a:ext cx="6449695" cy="1477645"/>
            <a:chOff x="2011" y="2530"/>
            <a:chExt cx="10157" cy="2327"/>
          </a:xfrm>
        </p:grpSpPr>
        <p:sp>
          <p:nvSpPr>
            <p:cNvPr id="5" name="文本框 4"/>
            <p:cNvSpPr txBox="1"/>
            <p:nvPr/>
          </p:nvSpPr>
          <p:spPr>
            <a:xfrm>
              <a:off x="2861" y="2530"/>
              <a:ext cx="9307" cy="2327"/>
            </a:xfrm>
            <a:prstGeom prst="rect">
              <a:avLst/>
            </a:prstGeom>
            <a:noFill/>
          </p:spPr>
          <p:txBody>
            <a:bodyPr wrap="square" rtlCol="0" anchor="t">
              <a:spAutoFit/>
            </a:bodyPr>
            <a:lstStyle/>
            <a:p>
              <a:pPr algn="just" fontAlgn="auto">
                <a:lnSpc>
                  <a:spcPct val="10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化验室必制定与安全有关的管理制度，同时要求每位员工必须遵守！如</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安全管理手册</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，包括</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一般安全守则</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危险化学品管理制度</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微生物实验室安全与操作规程</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pc="10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等等。</a:t>
              </a:r>
              <a:endParaRPr lang="en-US" altLang="zh-CN" spc="10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just"/>
              <a:r>
                <a:rPr lang="zh-CN" altLang="en-US">
                  <a:solidFill>
                    <a:schemeClr val="tx1">
                      <a:lumMod val="85000"/>
                      <a:lumOff val="15000"/>
                    </a:schemeClr>
                  </a:solidFill>
                  <a:latin typeface="Arial" panose="020B0604020202020204" pitchFamily="34" charset="0"/>
                  <a:ea typeface="微软雅黑" panose="020B0503020204020204" pitchFamily="34" charset="-122"/>
                  <a:sym typeface="+mn-ea"/>
                </a:rPr>
                <a:t>更多免费资料，请添加安小应微信号：</a:t>
              </a:r>
              <a:r>
                <a:rPr lang="en-US" altLang="zh-CN">
                  <a:solidFill>
                    <a:schemeClr val="tx1">
                      <a:lumMod val="85000"/>
                      <a:lumOff val="15000"/>
                    </a:schemeClr>
                  </a:solidFill>
                  <a:latin typeface="Arial" panose="020B0604020202020204" pitchFamily="34" charset="0"/>
                  <a:ea typeface="微软雅黑" panose="020B0503020204020204" pitchFamily="34" charset="-122"/>
                  <a:sym typeface="+mn-ea"/>
                </a:rPr>
                <a:t>ansyingcysafety</a:t>
              </a:r>
              <a:r>
                <a:rPr lang="zh-CN" altLang="en-US">
                  <a:solidFill>
                    <a:schemeClr val="tx1">
                      <a:lumMod val="85000"/>
                      <a:lumOff val="15000"/>
                    </a:schemeClr>
                  </a:solidFill>
                  <a:latin typeface="Arial" panose="020B0604020202020204" pitchFamily="34" charset="0"/>
                  <a:ea typeface="微软雅黑" panose="020B0503020204020204" pitchFamily="34" charset="-122"/>
                  <a:sym typeface="+mn-ea"/>
                </a:rPr>
                <a:t>。</a:t>
              </a:r>
              <a:endParaRPr lang="zh-CN" altLang="en-US">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7" name="Oval 4"/>
            <p:cNvSpPr/>
            <p:nvPr/>
          </p:nvSpPr>
          <p:spPr>
            <a:xfrm>
              <a:off x="2011" y="2530"/>
              <a:ext cx="850" cy="850"/>
            </a:xfrm>
            <a:prstGeom prst="ellipse">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1</a:t>
              </a:r>
              <a:endParaRPr lang="en-US" b="1"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347153" y="3375025"/>
            <a:ext cx="6449695" cy="1476375"/>
            <a:chOff x="1872" y="5345"/>
            <a:chExt cx="10157" cy="2325"/>
          </a:xfrm>
        </p:grpSpPr>
        <p:sp>
          <p:nvSpPr>
            <p:cNvPr id="3" name="文本框 2"/>
            <p:cNvSpPr txBox="1"/>
            <p:nvPr/>
          </p:nvSpPr>
          <p:spPr>
            <a:xfrm>
              <a:off x="2722" y="5345"/>
              <a:ext cx="9307" cy="2325"/>
            </a:xfrm>
            <a:prstGeom prst="rect">
              <a:avLst/>
            </a:prstGeom>
            <a:noFill/>
          </p:spPr>
          <p:txBody>
            <a:bodyPr wrap="square" rtlCol="0" anchor="t">
              <a:spAutoFit/>
            </a:bodyPr>
            <a:lstStyle/>
            <a:p>
              <a:pPr algn="just" fontAlgn="auto">
                <a:lnSpc>
                  <a:spcPct val="10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化验室必须配备相应的安全检查记录，以记录各环节的安全运行情况，如</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设备使用记录</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设备维护记录</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危险化学品领用记录</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有毒品领用记录</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干燥箱及高温炉监控记录</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等！实验人员必须认真填写和监控</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以防止仪器失准或安全事故发生！</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7" name="Oval 4"/>
            <p:cNvSpPr/>
            <p:nvPr/>
          </p:nvSpPr>
          <p:spPr>
            <a:xfrm>
              <a:off x="1872" y="5345"/>
              <a:ext cx="850" cy="850"/>
            </a:xfrm>
            <a:prstGeom prst="ellipse">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2</a:t>
              </a:r>
              <a:endParaRPr lang="en-US" b="1"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2795588" y="986790"/>
            <a:ext cx="35528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、检验人员的安全岗位意识</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8" name="组合 27"/>
          <p:cNvGrpSpPr/>
          <p:nvPr/>
        </p:nvGrpSpPr>
        <p:grpSpPr>
          <a:xfrm>
            <a:off x="1648143" y="1762125"/>
            <a:ext cx="5847715" cy="3173095"/>
            <a:chOff x="2596" y="2580"/>
            <a:chExt cx="9209" cy="4997"/>
          </a:xfrm>
        </p:grpSpPr>
        <p:grpSp>
          <p:nvGrpSpPr>
            <p:cNvPr id="24" name="组合 23"/>
            <p:cNvGrpSpPr/>
            <p:nvPr/>
          </p:nvGrpSpPr>
          <p:grpSpPr>
            <a:xfrm>
              <a:off x="2597" y="6561"/>
              <a:ext cx="9208" cy="1016"/>
              <a:chOff x="1322" y="6471"/>
              <a:chExt cx="9208" cy="1016"/>
            </a:xfrm>
          </p:grpSpPr>
          <p:sp>
            <p:nvSpPr>
              <p:cNvPr id="4" name="文本框 3"/>
              <p:cNvSpPr txBox="1"/>
              <p:nvPr/>
            </p:nvSpPr>
            <p:spPr>
              <a:xfrm>
                <a:off x="2172" y="6471"/>
                <a:ext cx="8358" cy="1016"/>
              </a:xfrm>
              <a:prstGeom prst="rect">
                <a:avLst/>
              </a:prstGeom>
              <a:noFill/>
            </p:spPr>
            <p:txBody>
              <a:bodyPr wrap="square" rtlCol="0" anchor="t">
                <a:spAutoFit/>
              </a:bodyPr>
              <a:lstStyle/>
              <a:p>
                <a:pPr algn="just">
                  <a:lnSpc>
                    <a:spcPct val="10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化验员切记不要在实验过程中饮食，以防误饮化学溶液！或沾染化学试剂！</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Oval 4"/>
              <p:cNvSpPr/>
              <p:nvPr/>
            </p:nvSpPr>
            <p:spPr>
              <a:xfrm>
                <a:off x="1322" y="6554"/>
                <a:ext cx="850" cy="850"/>
              </a:xfrm>
              <a:prstGeom prst="ellipse">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4</a:t>
                </a:r>
                <a:endParaRPr lang="en-US" b="1"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2596" y="2580"/>
              <a:ext cx="9208" cy="1016"/>
              <a:chOff x="1658" y="2580"/>
              <a:chExt cx="9208" cy="1016"/>
            </a:xfrm>
          </p:grpSpPr>
          <p:sp>
            <p:nvSpPr>
              <p:cNvPr id="9" name="Oval 4"/>
              <p:cNvSpPr/>
              <p:nvPr/>
            </p:nvSpPr>
            <p:spPr>
              <a:xfrm>
                <a:off x="1658" y="2663"/>
                <a:ext cx="850" cy="850"/>
              </a:xfrm>
              <a:prstGeom prst="ellipse">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1</a:t>
                </a:r>
                <a:endParaRPr lang="en-US"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2508" y="2580"/>
                <a:ext cx="8358" cy="1016"/>
              </a:xfrm>
              <a:prstGeom prst="rect">
                <a:avLst/>
              </a:prstGeom>
              <a:noFill/>
            </p:spPr>
            <p:txBody>
              <a:bodyPr wrap="square" rtlCol="0" anchor="t">
                <a:spAutoFit/>
              </a:bodyPr>
              <a:lstStyle/>
              <a:p>
                <a:pPr algn="just">
                  <a:lnSpc>
                    <a:spcPct val="10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检验人员必须熟悉业务，熟悉仪器的使用及性能，熟悉有关化学试剂尤其是危险化学品的性能。</a:t>
                </a:r>
                <a:endParaRPr lang="zh-CN" altLang="en-US"/>
              </a:p>
            </p:txBody>
          </p:sp>
        </p:grpSp>
        <p:grpSp>
          <p:nvGrpSpPr>
            <p:cNvPr id="25" name="组合 24"/>
            <p:cNvGrpSpPr/>
            <p:nvPr/>
          </p:nvGrpSpPr>
          <p:grpSpPr>
            <a:xfrm>
              <a:off x="2596" y="3820"/>
              <a:ext cx="9207" cy="1452"/>
              <a:chOff x="1311" y="3820"/>
              <a:chExt cx="9207" cy="1452"/>
            </a:xfrm>
          </p:grpSpPr>
          <p:sp>
            <p:nvSpPr>
              <p:cNvPr id="15" name="Oval 4"/>
              <p:cNvSpPr/>
              <p:nvPr/>
            </p:nvSpPr>
            <p:spPr>
              <a:xfrm>
                <a:off x="1311" y="4121"/>
                <a:ext cx="850" cy="850"/>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2</a:t>
                </a:r>
                <a:endParaRPr lang="en-US" b="1"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2172" y="3820"/>
                <a:ext cx="8346" cy="1452"/>
              </a:xfrm>
              <a:prstGeom prst="rect">
                <a:avLst/>
              </a:prstGeom>
              <a:noFill/>
            </p:spPr>
            <p:txBody>
              <a:bodyPr wrap="square" rtlCol="0" anchor="t">
                <a:spAutoFit/>
              </a:bodyPr>
              <a:lstStyle/>
              <a:p>
                <a:pPr algn="just">
                  <a:lnSpc>
                    <a:spcPct val="10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实验前后必须对所用仪器的电源、水源进行检查，确认一切正常后才可进行工作，实验完毕后关闭水电方可离开！</a:t>
                </a:r>
                <a:endParaRPr lang="zh-CN" altLang="en-US"/>
              </a:p>
            </p:txBody>
          </p:sp>
        </p:grpSp>
        <p:grpSp>
          <p:nvGrpSpPr>
            <p:cNvPr id="21" name="组合 20"/>
            <p:cNvGrpSpPr/>
            <p:nvPr/>
          </p:nvGrpSpPr>
          <p:grpSpPr>
            <a:xfrm>
              <a:off x="2596" y="5492"/>
              <a:ext cx="8738" cy="850"/>
              <a:chOff x="1893" y="5035"/>
              <a:chExt cx="8738" cy="850"/>
            </a:xfrm>
          </p:grpSpPr>
          <p:sp>
            <p:nvSpPr>
              <p:cNvPr id="6" name="Oval 4"/>
              <p:cNvSpPr/>
              <p:nvPr/>
            </p:nvSpPr>
            <p:spPr>
              <a:xfrm>
                <a:off x="1893" y="5035"/>
                <a:ext cx="850" cy="850"/>
              </a:xfrm>
              <a:prstGeom prst="ellipse">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3</a:t>
                </a:r>
                <a:endParaRPr lang="en-US"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2743" y="5170"/>
                <a:ext cx="7888" cy="580"/>
              </a:xfrm>
              <a:prstGeom prst="rect">
                <a:avLst/>
              </a:prstGeom>
              <a:noFill/>
            </p:spPr>
            <p:txBody>
              <a:bodyPr wrap="none" rtlCol="0" anchor="t">
                <a:spAutoFit/>
              </a:bodyPr>
              <a:lstStyle/>
              <a:p>
                <a:pPr algn="just">
                  <a:lnSpc>
                    <a:spcPct val="10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化验室重点的安全隐患是：电！水！火！药！</a:t>
                </a:r>
                <a:endParaRPr lang="zh-CN" altLang="en-US"/>
              </a:p>
            </p:txBody>
          </p:sp>
        </p:gr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2933383" y="887095"/>
            <a:ext cx="32861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、化验室的良好工作环境</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1579880" y="1562100"/>
            <a:ext cx="5984240" cy="3319145"/>
            <a:chOff x="1514" y="2325"/>
            <a:chExt cx="9424" cy="5227"/>
          </a:xfrm>
        </p:grpSpPr>
        <p:sp>
          <p:nvSpPr>
            <p:cNvPr id="5" name="文本框 4"/>
            <p:cNvSpPr txBox="1"/>
            <p:nvPr/>
          </p:nvSpPr>
          <p:spPr>
            <a:xfrm>
              <a:off x="1529" y="2340"/>
              <a:ext cx="9409" cy="5212"/>
            </a:xfrm>
            <a:prstGeom prst="rect">
              <a:avLst/>
            </a:prstGeom>
            <a:noFill/>
            <a:ln w="25400" cmpd="sng">
              <a:solidFill>
                <a:srgbClr val="F0AF1D"/>
              </a:solidFill>
              <a:prstDash val="sysDash"/>
            </a:ln>
          </p:spPr>
          <p:txBody>
            <a:bodyPr wrap="square" rtlCol="0" anchor="ctr" anchorCtr="0">
              <a:noAutofit/>
            </a:bodyPr>
            <a:lstStyle/>
            <a:p>
              <a:pPr algn="just" fontAlgn="auto">
                <a:lnSpc>
                  <a:spcPct val="100000"/>
                </a:lnSpc>
              </a:pP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1514" y="2325"/>
              <a:ext cx="5090" cy="580"/>
            </a:xfrm>
            <a:prstGeom prst="rect">
              <a:avLst/>
            </a:prstGeom>
            <a:solidFill>
              <a:srgbClr val="CF3D22"/>
            </a:solidFill>
          </p:spPr>
          <p:txBody>
            <a:bodyPr wrap="none" rtlCol="0" anchor="ctr" anchorCtr="0">
              <a:spAutoFit/>
            </a:bodyPr>
            <a:lstStyle/>
            <a:p>
              <a:pPr algn="l"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1、必要的安全应急设备设施</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a:off x="1632" y="3040"/>
              <a:ext cx="9128" cy="4328"/>
            </a:xfrm>
            <a:prstGeom prst="rect">
              <a:avLst/>
            </a:prstGeom>
            <a:noFill/>
          </p:spPr>
          <p:txBody>
            <a:bodyPr wrap="square" rtlCol="0" anchor="t">
              <a:spAutoFit/>
            </a:bodyPr>
            <a:lstStyle/>
            <a:p>
              <a:pPr algn="just" fontAlgn="auto">
                <a:lnSpc>
                  <a:spcPct val="12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1.1  消防器材如：灭火器（二氧化碳），消防栓，砂袋等。并熟悉每种灭火器材的使用方法及最佳的灭火效果！</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2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1.2  化验员在实验过程中应经常检查电器设备的插头、插座、电线、接触器是否完好。防止漏电！并准确知道实验室水、</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2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电总闸和分闸的位置，切记排风橱内不要用电源！</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2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1.3  备有工作服，化验员在实验过程中必须穿工作服。</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14" name="图片 13" descr="好书图片-07"/>
          <p:cNvPicPr>
            <a:picLocks noChangeAspect="1"/>
          </p:cNvPicPr>
          <p:nvPr/>
        </p:nvPicPr>
        <p:blipFill>
          <a:blip r:embed="rId2"/>
          <a:stretch>
            <a:fillRect/>
          </a:stretch>
        </p:blipFill>
        <p:spPr>
          <a:xfrm>
            <a:off x="6404841" y="674712"/>
            <a:ext cx="1940560" cy="89852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2933383" y="887095"/>
            <a:ext cx="32861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、化验室的良好工作环境</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1579880" y="1562100"/>
            <a:ext cx="5984240" cy="3319145"/>
            <a:chOff x="1514" y="2325"/>
            <a:chExt cx="9424" cy="5227"/>
          </a:xfrm>
        </p:grpSpPr>
        <p:sp>
          <p:nvSpPr>
            <p:cNvPr id="5" name="文本框 4"/>
            <p:cNvSpPr txBox="1"/>
            <p:nvPr/>
          </p:nvSpPr>
          <p:spPr>
            <a:xfrm>
              <a:off x="1529" y="2340"/>
              <a:ext cx="9409" cy="5212"/>
            </a:xfrm>
            <a:prstGeom prst="rect">
              <a:avLst/>
            </a:prstGeom>
            <a:noFill/>
            <a:ln w="25400" cmpd="sng">
              <a:solidFill>
                <a:srgbClr val="F0AF1D"/>
              </a:solidFill>
              <a:prstDash val="sysDash"/>
            </a:ln>
          </p:spPr>
          <p:txBody>
            <a:bodyPr wrap="square" rtlCol="0" anchor="ctr" anchorCtr="0">
              <a:noAutofit/>
            </a:bodyPr>
            <a:lstStyle/>
            <a:p>
              <a:pPr algn="just" fontAlgn="auto">
                <a:lnSpc>
                  <a:spcPct val="100000"/>
                </a:lnSpc>
              </a:pP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1514" y="2325"/>
              <a:ext cx="5850" cy="580"/>
            </a:xfrm>
            <a:prstGeom prst="rect">
              <a:avLst/>
            </a:prstGeom>
            <a:solidFill>
              <a:srgbClr val="CF3D22"/>
            </a:solidFill>
          </p:spPr>
          <p:txBody>
            <a:bodyPr wrap="none" rtlCol="0" anchor="ctr" anchorCtr="0">
              <a:spAutoFit/>
            </a:bodyPr>
            <a:lstStyle/>
            <a:p>
              <a:pPr algn="l"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2、检验员要保持整洁的工作环境</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a:off x="1632" y="3040"/>
              <a:ext cx="9128" cy="4413"/>
            </a:xfrm>
            <a:prstGeom prst="rect">
              <a:avLst/>
            </a:prstGeom>
            <a:noFill/>
          </p:spPr>
          <p:txBody>
            <a:bodyPr wrap="square" rtlCol="0" anchor="t">
              <a:spAutoFit/>
            </a:bodyPr>
            <a:lstStyle/>
            <a:p>
              <a:pPr algn="just" fontAlgn="auto">
                <a:lnSpc>
                  <a:spcPct val="14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2.1  试剂、仪器要摆放有序；及时清理废弃物品！</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4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2.2  盛化学药品的瓶子和仪器用完后应及时盖好，防止药品挥发或洒出！</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4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2.3  药品洒出后，酸液用碳酸氢钠中和，碱液用硼酸中和！水银洒出后应用滤纸吸后再进行清理！</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4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2.4  切记不要用水银温度计当作搅拌棒，因为来自一小滴的水银蒸汽都是剧毒的！</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2933383" y="887095"/>
            <a:ext cx="32861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、化验室的良好工作环境</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1579880" y="1562100"/>
            <a:ext cx="5984240" cy="3319145"/>
            <a:chOff x="1514" y="2325"/>
            <a:chExt cx="9424" cy="5227"/>
          </a:xfrm>
        </p:grpSpPr>
        <p:sp>
          <p:nvSpPr>
            <p:cNvPr id="5" name="文本框 4"/>
            <p:cNvSpPr txBox="1"/>
            <p:nvPr/>
          </p:nvSpPr>
          <p:spPr>
            <a:xfrm>
              <a:off x="1529" y="2340"/>
              <a:ext cx="9409" cy="5212"/>
            </a:xfrm>
            <a:prstGeom prst="rect">
              <a:avLst/>
            </a:prstGeom>
            <a:noFill/>
            <a:ln w="25400" cmpd="sng">
              <a:solidFill>
                <a:srgbClr val="F0AF1D"/>
              </a:solidFill>
              <a:prstDash val="sysDash"/>
            </a:ln>
          </p:spPr>
          <p:txBody>
            <a:bodyPr wrap="square" rtlCol="0" anchor="ctr" anchorCtr="0">
              <a:noAutofit/>
            </a:bodyPr>
            <a:lstStyle/>
            <a:p>
              <a:pPr algn="just" fontAlgn="auto">
                <a:lnSpc>
                  <a:spcPct val="100000"/>
                </a:lnSpc>
              </a:pP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1514" y="2325"/>
              <a:ext cx="3570" cy="580"/>
            </a:xfrm>
            <a:prstGeom prst="rect">
              <a:avLst/>
            </a:prstGeom>
            <a:solidFill>
              <a:srgbClr val="CF3D22"/>
            </a:solidFill>
          </p:spPr>
          <p:txBody>
            <a:bodyPr wrap="none" rtlCol="0" anchor="ctr" anchorCtr="0">
              <a:spAutoFit/>
            </a:bodyPr>
            <a:lstStyle/>
            <a:p>
              <a:pPr algn="l"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3、对废弃物的排放</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a:off x="1632" y="3040"/>
              <a:ext cx="9128" cy="4104"/>
            </a:xfrm>
            <a:prstGeom prst="rect">
              <a:avLst/>
            </a:prstGeom>
            <a:noFill/>
          </p:spPr>
          <p:txBody>
            <a:bodyPr wrap="square" rtlCol="0" anchor="t">
              <a:spAutoFit/>
            </a:bodyPr>
            <a:lstStyle/>
            <a:p>
              <a:pPr algn="just" fontAlgn="auto">
                <a:lnSpc>
                  <a:spcPts val="28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3.1  实验时，取用药品要适量，避免产生过多的废气、废液和废渣。</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ts val="28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3.2  有害废气应用适当的试剂予以吸收。</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ts val="28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3.3  一般酸碱液可经过大比例稀释以后直接 排放。</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ts val="28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3.4  剧毒化学品的废弃物应专门收集，加帖标识送环保公司进行</a:t>
              </a:r>
              <a:r>
                <a:rPr lang="zh-CN" altLang="en-US" spc="10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处理。</a:t>
              </a:r>
              <a:endParaRPr lang="en-US" altLang="zh-CN" spc="10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ts val="2800"/>
                </a:lnSpc>
              </a:pPr>
              <a:r>
                <a:rPr lang="zh-CN" altLang="en-US">
                  <a:solidFill>
                    <a:schemeClr val="tx1">
                      <a:lumMod val="85000"/>
                      <a:lumOff val="15000"/>
                    </a:schemeClr>
                  </a:solidFill>
                  <a:latin typeface="Arial" panose="020B0604020202020204" pitchFamily="34" charset="0"/>
                  <a:ea typeface="微软雅黑" panose="020B0503020204020204" pitchFamily="34" charset="-122"/>
                  <a:sym typeface="+mn-ea"/>
                </a:rPr>
                <a:t>更多免费资料，请添加安小应微信号：</a:t>
              </a:r>
              <a:r>
                <a:rPr lang="en-US" altLang="zh-CN">
                  <a:solidFill>
                    <a:schemeClr val="tx1">
                      <a:lumMod val="85000"/>
                      <a:lumOff val="15000"/>
                    </a:schemeClr>
                  </a:solidFill>
                  <a:latin typeface="Arial" panose="020B0604020202020204" pitchFamily="34" charset="0"/>
                  <a:ea typeface="微软雅黑" panose="020B0503020204020204" pitchFamily="34" charset="-122"/>
                  <a:sym typeface="+mn-ea"/>
                </a:rPr>
                <a:t>ansyingcysafety</a:t>
              </a:r>
              <a:r>
                <a:rPr lang="zh-CN" altLang="en-US">
                  <a:solidFill>
                    <a:schemeClr val="tx1">
                      <a:lumMod val="85000"/>
                      <a:lumOff val="15000"/>
                    </a:schemeClr>
                  </a:solidFill>
                  <a:latin typeface="Arial" panose="020B0604020202020204" pitchFamily="34" charset="0"/>
                  <a:ea typeface="微软雅黑" panose="020B0503020204020204" pitchFamily="34" charset="-122"/>
                  <a:sym typeface="+mn-ea"/>
                </a:rPr>
                <a:t>。</a:t>
              </a:r>
              <a:endParaRPr lang="zh-CN" altLang="en-US">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328988" y="847090"/>
            <a:ext cx="24860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、严格的安全守则</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1309370" y="1482725"/>
            <a:ext cx="6525260" cy="1271270"/>
            <a:chOff x="-1415" y="3205"/>
            <a:chExt cx="10276" cy="2002"/>
          </a:xfrm>
        </p:grpSpPr>
        <p:sp>
          <p:nvSpPr>
            <p:cNvPr id="4" name="文本框 3"/>
            <p:cNvSpPr txBox="1"/>
            <p:nvPr/>
          </p:nvSpPr>
          <p:spPr>
            <a:xfrm>
              <a:off x="-1415" y="3205"/>
              <a:ext cx="4710" cy="580"/>
            </a:xfrm>
            <a:prstGeom prst="rect">
              <a:avLst/>
            </a:prstGeom>
            <a:solidFill>
              <a:srgbClr val="CF3D22"/>
            </a:solidFill>
          </p:spPr>
          <p:txBody>
            <a:bodyPr wrap="none" rtlCol="0" anchor="ctr" anchorCtr="0">
              <a:spAutoFit/>
            </a:bodyPr>
            <a:lstStyle/>
            <a:p>
              <a:pPr algn="l"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1、药品取用时的安全操作</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1400" y="3755"/>
              <a:ext cx="10261" cy="1452"/>
            </a:xfrm>
            <a:prstGeom prst="rect">
              <a:avLst/>
            </a:prstGeom>
            <a:noFill/>
            <a:ln w="25400" cmpd="sng">
              <a:solidFill>
                <a:srgbClr val="CF3D22"/>
              </a:solidFill>
              <a:prstDash val="sysDash"/>
            </a:ln>
          </p:spPr>
          <p:txBody>
            <a:bodyPr wrap="square" rtlCol="0" anchor="b" anchorCtr="0">
              <a:spAutoFit/>
            </a:bodyPr>
            <a:lstStyle/>
            <a:p>
              <a:pPr algn="just" fontAlgn="auto">
                <a:lnSpc>
                  <a:spcPct val="10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1.1  取用过程中必须保证每种试剂的标识完整！</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0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1.2  易燃易挥发品必须在排风橱中取用！取用数量尽可能少！</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0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1.3  有毒品取用时切记触及伤口或误入口中！</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3" name="组合 12"/>
          <p:cNvGrpSpPr/>
          <p:nvPr/>
        </p:nvGrpSpPr>
        <p:grpSpPr>
          <a:xfrm>
            <a:off x="1318895" y="2886075"/>
            <a:ext cx="6515735" cy="2102485"/>
            <a:chOff x="-1415" y="3190"/>
            <a:chExt cx="10261" cy="3311"/>
          </a:xfrm>
        </p:grpSpPr>
        <p:sp>
          <p:nvSpPr>
            <p:cNvPr id="14" name="文本框 13"/>
            <p:cNvSpPr txBox="1"/>
            <p:nvPr/>
          </p:nvSpPr>
          <p:spPr>
            <a:xfrm>
              <a:off x="-1415" y="3190"/>
              <a:ext cx="4710" cy="580"/>
            </a:xfrm>
            <a:prstGeom prst="rect">
              <a:avLst/>
            </a:prstGeom>
            <a:solidFill>
              <a:srgbClr val="F0AF1D"/>
            </a:solidFill>
          </p:spPr>
          <p:txBody>
            <a:bodyPr wrap="none" rtlCol="0" anchor="ctr" anchorCtr="0">
              <a:spAutoFit/>
            </a:bodyPr>
            <a:lstStyle/>
            <a:p>
              <a:pPr algn="l"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2、化验过程中的安全操作</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1401" y="3740"/>
              <a:ext cx="10247" cy="2761"/>
            </a:xfrm>
            <a:prstGeom prst="rect">
              <a:avLst/>
            </a:prstGeom>
            <a:noFill/>
            <a:ln w="25400" cmpd="sng">
              <a:solidFill>
                <a:srgbClr val="F0AF1D"/>
              </a:solidFill>
              <a:prstDash val="sysDash"/>
            </a:ln>
          </p:spPr>
          <p:txBody>
            <a:bodyPr wrap="square" rtlCol="0" anchor="b" anchorCtr="0">
              <a:spAutoFit/>
            </a:bodyPr>
            <a:lstStyle/>
            <a:p>
              <a:pPr algn="just" fontAlgn="auto">
                <a:lnSpc>
                  <a:spcPct val="10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2.1  强酸溶液配制时必须是酸注入水中（不能相反！）并不断搅拌，待溶液冷却到室温后再倒入试剂瓶中！</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0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2.2  有机试剂在实验过程中一定要远离明火！</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0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2.3  不得把含有大量易燃易暴的溶剂或物品放入高温炉。</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0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2.4  使用酒精灯时，注意不要将酒精灯装满，应不超过容量的2/3，灯内酒精不足1/4时应灭灯进行填充。</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328988" y="923290"/>
            <a:ext cx="24860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、严格的安全守则</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6"/>
          <p:cNvGrpSpPr/>
          <p:nvPr/>
        </p:nvGrpSpPr>
        <p:grpSpPr>
          <a:xfrm>
            <a:off x="1311910" y="1635125"/>
            <a:ext cx="6520180" cy="3197225"/>
            <a:chOff x="2070" y="2395"/>
            <a:chExt cx="10268" cy="5035"/>
          </a:xfrm>
        </p:grpSpPr>
        <p:grpSp>
          <p:nvGrpSpPr>
            <p:cNvPr id="13" name="组合 12"/>
            <p:cNvGrpSpPr/>
            <p:nvPr/>
          </p:nvGrpSpPr>
          <p:grpSpPr>
            <a:xfrm>
              <a:off x="2070" y="2395"/>
              <a:ext cx="10269" cy="4091"/>
              <a:chOff x="-1415" y="3190"/>
              <a:chExt cx="10269" cy="4091"/>
            </a:xfrm>
          </p:grpSpPr>
          <p:sp>
            <p:nvSpPr>
              <p:cNvPr id="14" name="文本框 13"/>
              <p:cNvSpPr txBox="1"/>
              <p:nvPr/>
            </p:nvSpPr>
            <p:spPr>
              <a:xfrm>
                <a:off x="-1415" y="3190"/>
                <a:ext cx="4710" cy="580"/>
              </a:xfrm>
              <a:prstGeom prst="rect">
                <a:avLst/>
              </a:prstGeom>
              <a:solidFill>
                <a:srgbClr val="F0AF1D"/>
              </a:solidFill>
            </p:spPr>
            <p:txBody>
              <a:bodyPr wrap="none" rtlCol="0" anchor="ctr" anchorCtr="0">
                <a:spAutoFit/>
              </a:bodyPr>
              <a:lstStyle/>
              <a:p>
                <a:pPr algn="l"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2、化验过程中的安全操作</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1393" y="3739"/>
                <a:ext cx="10247" cy="3542"/>
              </a:xfrm>
              <a:prstGeom prst="rect">
                <a:avLst/>
              </a:prstGeom>
              <a:noFill/>
              <a:ln w="25400" cmpd="sng">
                <a:solidFill>
                  <a:srgbClr val="F0AF1D"/>
                </a:solidFill>
                <a:prstDash val="sysDash"/>
              </a:ln>
            </p:spPr>
            <p:txBody>
              <a:bodyPr wrap="square" rtlCol="0" anchor="b" anchorCtr="0">
                <a:spAutoFit/>
              </a:bodyPr>
              <a:lstStyle/>
              <a:p>
                <a:pPr algn="just" fontAlgn="auto">
                  <a:lnSpc>
                    <a:spcPct val="13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2.5  易燃液体的废液应倒入专用的容器进行收集，不得倒入下水道，以免引起爆炸事故。</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3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2.6  电炉、电烘箱周围严禁放置可燃、易燃物及挥发性液体</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3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2.7  身上、手上沾有易燃物时应立即洗净并远离火源。</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3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2.8  倾倒易燃液体时一定远离火源，瓶盖打不开时应避免加热或敲打。夏季高温时应先用水冷却再开启。</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5" name="文本框 4"/>
            <p:cNvSpPr txBox="1"/>
            <p:nvPr/>
          </p:nvSpPr>
          <p:spPr>
            <a:xfrm>
              <a:off x="2070" y="6850"/>
              <a:ext cx="9650" cy="580"/>
            </a:xfrm>
            <a:prstGeom prst="rect">
              <a:avLst/>
            </a:prstGeom>
            <a:solidFill>
              <a:srgbClr val="CF3D22"/>
            </a:solidFill>
          </p:spPr>
          <p:txBody>
            <a:bodyPr wrap="none" rtlCol="0" anchor="ctr" anchorCtr="0">
              <a:spAutoFit/>
            </a:bodyPr>
            <a:lstStyle/>
            <a:p>
              <a:pPr algn="l"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3、开关电源时切记不要用湿手，必要时要戴绝缘手套！</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062288" y="923290"/>
            <a:ext cx="30194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、安全事故的防御措施</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1791335" y="1681480"/>
            <a:ext cx="5561330" cy="3180080"/>
            <a:chOff x="1237" y="2648"/>
            <a:chExt cx="8758" cy="5008"/>
          </a:xfrm>
        </p:grpSpPr>
        <p:sp>
          <p:nvSpPr>
            <p:cNvPr id="3" name="文本框 2"/>
            <p:cNvSpPr txBox="1"/>
            <p:nvPr/>
          </p:nvSpPr>
          <p:spPr>
            <a:xfrm>
              <a:off x="1735" y="2715"/>
              <a:ext cx="7839" cy="4724"/>
            </a:xfrm>
            <a:prstGeom prst="rect">
              <a:avLst/>
            </a:prstGeom>
            <a:noFill/>
          </p:spPr>
          <p:txBody>
            <a:bodyPr wrap="square" rtlCol="0" anchor="t">
              <a:spAutoFit/>
            </a:bodyPr>
            <a:lstStyle/>
            <a:p>
              <a:pPr algn="just" fontAlgn="auto">
                <a:lnSpc>
                  <a:spcPct val="15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实验室出入口的净空与灭火器的设置。</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实验室出入口要保持净空，避免拌倒或成为危害发生疏散时的阻碍。</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实验室的地板也要保持干燥，以避免进出实验室的人员发生滑倒、跌倒等意外事故。</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熟知实验室灭火器位置，并学会操作方法，以便火灾发生时进行紧急应变处置。</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圆角矩形 3"/>
            <p:cNvSpPr/>
            <p:nvPr/>
          </p:nvSpPr>
          <p:spPr>
            <a:xfrm>
              <a:off x="1237" y="2648"/>
              <a:ext cx="8759" cy="5009"/>
            </a:xfrm>
            <a:prstGeom prst="roundRect">
              <a:avLst/>
            </a:prstGeom>
            <a:noFill/>
            <a:ln w="25400" cmpd="sng">
              <a:solidFill>
                <a:srgbClr val="F0AF1D"/>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062288" y="913130"/>
            <a:ext cx="30194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、安全事故的防御措施</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2" name="组合 11"/>
          <p:cNvGrpSpPr/>
          <p:nvPr/>
        </p:nvGrpSpPr>
        <p:grpSpPr>
          <a:xfrm>
            <a:off x="1776413" y="1614805"/>
            <a:ext cx="5591175" cy="1257300"/>
            <a:chOff x="1586" y="3113"/>
            <a:chExt cx="8805" cy="1980"/>
          </a:xfrm>
        </p:grpSpPr>
        <p:sp>
          <p:nvSpPr>
            <p:cNvPr id="5" name="文本框 4"/>
            <p:cNvSpPr txBox="1"/>
            <p:nvPr/>
          </p:nvSpPr>
          <p:spPr>
            <a:xfrm>
              <a:off x="1601" y="3113"/>
              <a:ext cx="4215" cy="580"/>
            </a:xfrm>
            <a:prstGeom prst="rect">
              <a:avLst/>
            </a:prstGeom>
            <a:solidFill>
              <a:srgbClr val="CF3D22"/>
            </a:solidFill>
          </p:spPr>
          <p:txBody>
            <a:bodyPr wrap="none" rtlCol="0" anchor="ctr" anchorCtr="0">
              <a:spAutoFit/>
            </a:bodyPr>
            <a:lstStyle/>
            <a:p>
              <a:pPr algn="l"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熟读化学实验注意事项</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1601" y="3785"/>
              <a:ext cx="6144" cy="1190"/>
            </a:xfrm>
            <a:prstGeom prst="rect">
              <a:avLst/>
            </a:prstGeom>
            <a:noFill/>
          </p:spPr>
          <p:txBody>
            <a:bodyPr wrap="square" rtlCol="0" anchor="t">
              <a:spAutoFit/>
            </a:bodyPr>
            <a:lstStyle/>
            <a:p>
              <a:pPr algn="just" fontAlgn="auto">
                <a:lnSpc>
                  <a:spcPct val="12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了解并遵守实验室的各项安全规定。</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2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减少因不安全的行为而造成的危害。</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矩形 8"/>
            <p:cNvSpPr/>
            <p:nvPr/>
          </p:nvSpPr>
          <p:spPr>
            <a:xfrm>
              <a:off x="1586" y="3113"/>
              <a:ext cx="8805" cy="1980"/>
            </a:xfrm>
            <a:prstGeom prst="rect">
              <a:avLst/>
            </a:prstGeom>
            <a:noFill/>
            <a:ln w="25400">
              <a:solidFill>
                <a:srgbClr val="CF3D2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776413" y="3246755"/>
            <a:ext cx="5591175" cy="1628140"/>
            <a:chOff x="1766" y="3113"/>
            <a:chExt cx="8805" cy="2564"/>
          </a:xfrm>
        </p:grpSpPr>
        <p:sp>
          <p:nvSpPr>
            <p:cNvPr id="14" name="文本框 13"/>
            <p:cNvSpPr txBox="1"/>
            <p:nvPr/>
          </p:nvSpPr>
          <p:spPr>
            <a:xfrm>
              <a:off x="1766" y="3113"/>
              <a:ext cx="4088" cy="580"/>
            </a:xfrm>
            <a:prstGeom prst="rect">
              <a:avLst/>
            </a:prstGeom>
            <a:solidFill>
              <a:srgbClr val="F0AF1D"/>
            </a:solidFill>
          </p:spPr>
          <p:txBody>
            <a:bodyPr wrap="none" rtlCol="0" anchor="ctr" anchorCtr="0">
              <a:spAutoFit/>
            </a:bodyPr>
            <a:lstStyle/>
            <a:p>
              <a:pPr algn="l"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注意实验室內空气流通</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1766" y="3723"/>
              <a:ext cx="8674" cy="1888"/>
            </a:xfrm>
            <a:prstGeom prst="rect">
              <a:avLst/>
            </a:prstGeom>
            <a:noFill/>
          </p:spPr>
          <p:txBody>
            <a:bodyPr wrap="square" rtlCol="0" anchor="t">
              <a:spAutoFit/>
            </a:bodyPr>
            <a:lstStyle/>
            <a:p>
              <a:pPr algn="just" fontAlgn="auto">
                <a:lnSpc>
                  <a:spcPct val="10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刚进入实验室时要先将窗户打开，让室內空气与户外新鲜空气有流通，避免缺氧身体不适的症状发生。一般的废气会经由门窗排出实验室，故实验室应注意通风气流，污染的废气应迅速排除室外。</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矩形 15"/>
            <p:cNvSpPr/>
            <p:nvPr/>
          </p:nvSpPr>
          <p:spPr>
            <a:xfrm>
              <a:off x="1766" y="3113"/>
              <a:ext cx="8805" cy="2564"/>
            </a:xfrm>
            <a:prstGeom prst="rect">
              <a:avLst/>
            </a:prstGeom>
            <a:noFill/>
            <a:ln w="25400">
              <a:solidFill>
                <a:srgbClr val="F0AF1D"/>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062288" y="1094105"/>
            <a:ext cx="30194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、安全事故的防御措施</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1" name="组合 20"/>
          <p:cNvGrpSpPr/>
          <p:nvPr/>
        </p:nvGrpSpPr>
        <p:grpSpPr>
          <a:xfrm>
            <a:off x="1264920" y="2007235"/>
            <a:ext cx="6614795" cy="2608580"/>
            <a:chOff x="1631" y="3311"/>
            <a:chExt cx="10417" cy="4108"/>
          </a:xfrm>
        </p:grpSpPr>
        <p:grpSp>
          <p:nvGrpSpPr>
            <p:cNvPr id="6" name="组合 5"/>
            <p:cNvGrpSpPr/>
            <p:nvPr/>
          </p:nvGrpSpPr>
          <p:grpSpPr>
            <a:xfrm>
              <a:off x="1631" y="3311"/>
              <a:ext cx="10417" cy="1836"/>
              <a:chOff x="1022" y="4481"/>
              <a:chExt cx="12017" cy="2646"/>
            </a:xfrm>
          </p:grpSpPr>
          <p:pic>
            <p:nvPicPr>
              <p:cNvPr id="3" name="Picture 6" descr="AYG-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 y="4497"/>
                <a:ext cx="6032" cy="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YG-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 y="4481"/>
                <a:ext cx="5920" cy="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文本框 16"/>
            <p:cNvSpPr txBox="1"/>
            <p:nvPr/>
          </p:nvSpPr>
          <p:spPr>
            <a:xfrm>
              <a:off x="1631" y="5967"/>
              <a:ext cx="10417" cy="1452"/>
            </a:xfrm>
            <a:prstGeom prst="rect">
              <a:avLst/>
            </a:prstGeom>
            <a:solidFill>
              <a:srgbClr val="F0AF1D"/>
            </a:solidFill>
          </p:spPr>
          <p:txBody>
            <a:bodyPr wrap="square" rtlCol="0" anchor="ctr" anchorCtr="0">
              <a:spAutoFit/>
            </a:bodyPr>
            <a:lstStyle/>
            <a:p>
              <a:pPr algn="just"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熟悉实验室避难方向，清楚了解实验室中的避难方向，以便于如：火灾、地震等，造成实验室危害发生时，镇定且迅速的离开现场。</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095750" cy="573882"/>
            <a:chOff x="128" y="129"/>
            <a:chExt cx="6450"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6450"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一</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056" y="294"/>
              <a:ext cx="552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实验室安全的重要性</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746125" y="1015365"/>
            <a:ext cx="7651750" cy="3693160"/>
            <a:chOff x="1125" y="2244"/>
            <a:chExt cx="12050" cy="4002"/>
          </a:xfrm>
        </p:grpSpPr>
        <p:sp>
          <p:nvSpPr>
            <p:cNvPr id="4" name="圆角矩形 3"/>
            <p:cNvSpPr/>
            <p:nvPr/>
          </p:nvSpPr>
          <p:spPr>
            <a:xfrm>
              <a:off x="1125" y="5264"/>
              <a:ext cx="5623" cy="983"/>
            </a:xfrm>
            <a:prstGeom prst="roundRect">
              <a:avLst>
                <a:gd name="adj" fmla="val 18655"/>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实验室中的不安全环境</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6" name="圆角矩形 5"/>
            <p:cNvSpPr/>
            <p:nvPr/>
          </p:nvSpPr>
          <p:spPr>
            <a:xfrm>
              <a:off x="1136" y="3742"/>
              <a:ext cx="5623" cy="983"/>
            </a:xfrm>
            <a:prstGeom prst="roundRect">
              <a:avLst>
                <a:gd name="adj" fmla="val 1865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事故案例分析</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9" name="圆角矩形 8"/>
            <p:cNvSpPr/>
            <p:nvPr/>
          </p:nvSpPr>
          <p:spPr>
            <a:xfrm>
              <a:off x="1136" y="2244"/>
              <a:ext cx="5623" cy="984"/>
            </a:xfrm>
            <a:prstGeom prst="roundRect">
              <a:avLst>
                <a:gd name="adj" fmla="val 18655"/>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重要性的两方面</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3" name="圆角矩形 12"/>
            <p:cNvSpPr/>
            <p:nvPr/>
          </p:nvSpPr>
          <p:spPr>
            <a:xfrm>
              <a:off x="7541" y="5264"/>
              <a:ext cx="5623" cy="983"/>
            </a:xfrm>
            <a:prstGeom prst="roundRect">
              <a:avLst>
                <a:gd name="adj" fmla="val 18655"/>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实验室中的不安全行为</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5" name="圆角矩形 14"/>
            <p:cNvSpPr/>
            <p:nvPr/>
          </p:nvSpPr>
          <p:spPr>
            <a:xfrm>
              <a:off x="7551" y="3742"/>
              <a:ext cx="5625" cy="983"/>
            </a:xfrm>
            <a:prstGeom prst="roundRect">
              <a:avLst>
                <a:gd name="adj" fmla="val 1865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事故发生的原因</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8" name="圆角矩形 27"/>
            <p:cNvSpPr/>
            <p:nvPr/>
          </p:nvSpPr>
          <p:spPr>
            <a:xfrm>
              <a:off x="7551" y="2244"/>
              <a:ext cx="5625" cy="984"/>
            </a:xfrm>
            <a:prstGeom prst="roundRect">
              <a:avLst>
                <a:gd name="adj" fmla="val 18655"/>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实验室中的危险源</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062288" y="1071880"/>
            <a:ext cx="30194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、安全事故的防御措施</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8" name="组合 37"/>
          <p:cNvGrpSpPr/>
          <p:nvPr/>
        </p:nvGrpSpPr>
        <p:grpSpPr>
          <a:xfrm>
            <a:off x="1015365" y="1932940"/>
            <a:ext cx="7113270" cy="2801620"/>
            <a:chOff x="610" y="2174"/>
            <a:chExt cx="11202" cy="4412"/>
          </a:xfrm>
        </p:grpSpPr>
        <p:grpSp>
          <p:nvGrpSpPr>
            <p:cNvPr id="37" name="组合 36"/>
            <p:cNvGrpSpPr/>
            <p:nvPr/>
          </p:nvGrpSpPr>
          <p:grpSpPr>
            <a:xfrm>
              <a:off x="841" y="2356"/>
              <a:ext cx="10742" cy="4050"/>
              <a:chOff x="997" y="2355"/>
              <a:chExt cx="10742" cy="4050"/>
            </a:xfrm>
          </p:grpSpPr>
          <p:grpSp>
            <p:nvGrpSpPr>
              <p:cNvPr id="13" name="组合 12"/>
              <p:cNvGrpSpPr/>
              <p:nvPr/>
            </p:nvGrpSpPr>
            <p:grpSpPr>
              <a:xfrm>
                <a:off x="997" y="3368"/>
                <a:ext cx="5508" cy="2025"/>
                <a:chOff x="-1348" y="2600"/>
                <a:chExt cx="3767" cy="1803"/>
              </a:xfrm>
            </p:grpSpPr>
            <p:sp>
              <p:nvSpPr>
                <p:cNvPr id="5" name="文本框 4"/>
                <p:cNvSpPr txBox="1"/>
                <p:nvPr/>
              </p:nvSpPr>
              <p:spPr>
                <a:xfrm>
                  <a:off x="-1348" y="2600"/>
                  <a:ext cx="3767" cy="519"/>
                </a:xfrm>
                <a:prstGeom prst="rect">
                  <a:avLst/>
                </a:prstGeom>
                <a:solidFill>
                  <a:srgbClr val="CF3D22"/>
                </a:solidFill>
              </p:spPr>
              <p:txBody>
                <a:bodyPr wrap="square" rtlCol="0" anchor="ctr" anchorCtr="0">
                  <a:spAutoFit/>
                </a:bodyPr>
                <a:lstStyle/>
                <a:p>
                  <a:pPr algn="ctr"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个人防护装备的使用</a:t>
                  </a:r>
                  <a:r>
                    <a:rPr lang="en-US" altLang="zh-CN"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工作服</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a:off x="-1348" y="3110"/>
                  <a:ext cx="3767" cy="1293"/>
                </a:xfrm>
                <a:prstGeom prst="rect">
                  <a:avLst/>
                </a:prstGeom>
                <a:solidFill>
                  <a:srgbClr val="F0AF1D"/>
                </a:solidFill>
              </p:spPr>
              <p:txBody>
                <a:bodyPr wrap="square" rtlCol="0" anchor="ctr" anchorCtr="0">
                  <a:spAutoFit/>
                </a:bodyPr>
                <a:lstStyle/>
                <a:p>
                  <a:pPr algn="just" fontAlgn="auto"/>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进行化学实验时，身上应穿著工作服，以防止化学药品喷溅所造成的危害。</a:t>
                  </a:r>
                  <a:endPar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77" y="2355"/>
                <a:ext cx="5062" cy="4051"/>
              </a:xfrm>
              <a:prstGeom prst="rect">
                <a:avLst/>
              </a:prstGeom>
            </p:spPr>
          </p:pic>
        </p:grpSp>
        <p:sp>
          <p:nvSpPr>
            <p:cNvPr id="35" name="矩形 34"/>
            <p:cNvSpPr/>
            <p:nvPr/>
          </p:nvSpPr>
          <p:spPr>
            <a:xfrm>
              <a:off x="610" y="2174"/>
              <a:ext cx="11203" cy="4413"/>
            </a:xfrm>
            <a:prstGeom prst="rect">
              <a:avLst/>
            </a:prstGeom>
            <a:noFill/>
            <a:ln w="25400">
              <a:solidFill>
                <a:srgbClr val="7E7E7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062288" y="918845"/>
            <a:ext cx="30194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、安全事故的防御措施</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6" name="组合 25"/>
          <p:cNvGrpSpPr/>
          <p:nvPr/>
        </p:nvGrpSpPr>
        <p:grpSpPr>
          <a:xfrm>
            <a:off x="1548130" y="1657350"/>
            <a:ext cx="6047740" cy="3229610"/>
            <a:chOff x="2468" y="2370"/>
            <a:chExt cx="9524" cy="5086"/>
          </a:xfrm>
        </p:grpSpPr>
        <p:grpSp>
          <p:nvGrpSpPr>
            <p:cNvPr id="23" name="组合 22"/>
            <p:cNvGrpSpPr/>
            <p:nvPr/>
          </p:nvGrpSpPr>
          <p:grpSpPr>
            <a:xfrm>
              <a:off x="2842" y="2565"/>
              <a:ext cx="8777" cy="4698"/>
              <a:chOff x="2261" y="2064"/>
              <a:chExt cx="8777" cy="4698"/>
            </a:xfrm>
          </p:grpSpPr>
          <p:grpSp>
            <p:nvGrpSpPr>
              <p:cNvPr id="3" name="组合 2"/>
              <p:cNvGrpSpPr/>
              <p:nvPr/>
            </p:nvGrpSpPr>
            <p:grpSpPr>
              <a:xfrm>
                <a:off x="5594" y="2960"/>
                <a:ext cx="5444" cy="2905"/>
                <a:chOff x="5999" y="2428"/>
                <a:chExt cx="5444" cy="2905"/>
              </a:xfrm>
            </p:grpSpPr>
            <p:sp>
              <p:nvSpPr>
                <p:cNvPr id="15" name="文本框 14"/>
                <p:cNvSpPr txBox="1"/>
                <p:nvPr/>
              </p:nvSpPr>
              <p:spPr>
                <a:xfrm>
                  <a:off x="5999" y="2428"/>
                  <a:ext cx="5443" cy="580"/>
                </a:xfrm>
                <a:prstGeom prst="rect">
                  <a:avLst/>
                </a:prstGeom>
                <a:solidFill>
                  <a:srgbClr val="CF3D22"/>
                </a:solidFill>
              </p:spPr>
              <p:txBody>
                <a:bodyPr wrap="square" rtlCol="0" anchor="ctr" anchorCtr="0">
                  <a:spAutoFit/>
                </a:bodyPr>
                <a:lstStyle/>
                <a:p>
                  <a:pPr algn="ctr"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个人防护装备的使用</a:t>
                  </a:r>
                  <a:r>
                    <a:rPr lang="en-US" altLang="zh-CN"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防护眼镜</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5999" y="3008"/>
                  <a:ext cx="5444" cy="2325"/>
                </a:xfrm>
                <a:prstGeom prst="rect">
                  <a:avLst/>
                </a:prstGeom>
                <a:solidFill>
                  <a:srgbClr val="F0AF1D"/>
                </a:solidFill>
              </p:spPr>
              <p:txBody>
                <a:bodyPr wrap="square" rtlCol="0" anchor="ctr" anchorCtr="0">
                  <a:spAutoFit/>
                </a:bodyPr>
                <a:lstStyle/>
                <a:p>
                  <a:pPr algn="just" fontAlgn="auto"/>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未戴眼镜的同志应该借由防护眼镜的使用来保护双眼</a:t>
                  </a:r>
                  <a:r>
                    <a:rPr lang="zh-CN"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正确使用防护眼镜，可以避免因化学物质的喷溅对眼睛造成的化学性伤害。</a:t>
                  </a:r>
                  <a:endPar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61" y="2064"/>
                <a:ext cx="2927" cy="4698"/>
              </a:xfrm>
              <a:prstGeom prst="rect">
                <a:avLst/>
              </a:prstGeom>
            </p:spPr>
          </p:pic>
        </p:grpSp>
        <p:sp>
          <p:nvSpPr>
            <p:cNvPr id="35" name="矩形 34"/>
            <p:cNvSpPr/>
            <p:nvPr/>
          </p:nvSpPr>
          <p:spPr>
            <a:xfrm>
              <a:off x="2468" y="2370"/>
              <a:ext cx="9525" cy="5087"/>
            </a:xfrm>
            <a:prstGeom prst="rect">
              <a:avLst/>
            </a:prstGeom>
            <a:noFill/>
            <a:ln w="25400">
              <a:solidFill>
                <a:srgbClr val="7E7E7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062288" y="1297305"/>
            <a:ext cx="30194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、安全事故的防御措施</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1323975" y="2383790"/>
            <a:ext cx="6496050" cy="2303780"/>
            <a:chOff x="1733" y="3754"/>
            <a:chExt cx="10230" cy="3628"/>
          </a:xfrm>
        </p:grpSpPr>
        <p:sp>
          <p:nvSpPr>
            <p:cNvPr id="35" name="矩形 34"/>
            <p:cNvSpPr/>
            <p:nvPr/>
          </p:nvSpPr>
          <p:spPr>
            <a:xfrm>
              <a:off x="1733" y="3754"/>
              <a:ext cx="10230" cy="3628"/>
            </a:xfrm>
            <a:prstGeom prst="rect">
              <a:avLst/>
            </a:prstGeom>
            <a:noFill/>
            <a:ln w="25400">
              <a:solidFill>
                <a:srgbClr val="7E7E7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939" y="4170"/>
              <a:ext cx="9819" cy="2796"/>
              <a:chOff x="2275" y="3530"/>
              <a:chExt cx="9819" cy="2796"/>
            </a:xfrm>
          </p:grpSpPr>
          <p:grpSp>
            <p:nvGrpSpPr>
              <p:cNvPr id="3" name="组合 2"/>
              <p:cNvGrpSpPr/>
              <p:nvPr/>
            </p:nvGrpSpPr>
            <p:grpSpPr>
              <a:xfrm>
                <a:off x="2275" y="3694"/>
                <a:ext cx="5444" cy="2468"/>
                <a:chOff x="5999" y="2428"/>
                <a:chExt cx="5444" cy="2468"/>
              </a:xfrm>
            </p:grpSpPr>
            <p:sp>
              <p:nvSpPr>
                <p:cNvPr id="15" name="文本框 14"/>
                <p:cNvSpPr txBox="1"/>
                <p:nvPr/>
              </p:nvSpPr>
              <p:spPr>
                <a:xfrm>
                  <a:off x="5999" y="2428"/>
                  <a:ext cx="5443" cy="580"/>
                </a:xfrm>
                <a:prstGeom prst="rect">
                  <a:avLst/>
                </a:prstGeom>
                <a:solidFill>
                  <a:srgbClr val="CF3D22"/>
                </a:solidFill>
              </p:spPr>
              <p:txBody>
                <a:bodyPr wrap="square" rtlCol="0" anchor="ctr" anchorCtr="0">
                  <a:spAutoFit/>
                </a:bodyPr>
                <a:lstStyle/>
                <a:p>
                  <a:pPr algn="ctr" fontAlgn="auto"/>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玻璃废弃物的处理</a:t>
                  </a:r>
                  <a:endPar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5999" y="3008"/>
                  <a:ext cx="5444" cy="1888"/>
                </a:xfrm>
                <a:prstGeom prst="rect">
                  <a:avLst/>
                </a:prstGeom>
                <a:solidFill>
                  <a:srgbClr val="F0AF1D"/>
                </a:solidFill>
              </p:spPr>
              <p:txBody>
                <a:bodyPr wrap="square" rtlCol="0" anchor="ctr" anchorCtr="0">
                  <a:spAutoFit/>
                </a:bodyPr>
                <a:lstStyle/>
                <a:p>
                  <a:pPr algn="just" fontAlgn="auto"/>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玻璃废弃物可能割伤或刺伤人体而造成危害</a:t>
                  </a:r>
                  <a:r>
                    <a:rPr lang="zh-CN"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故应以较大型的容器集中盛装，以免玻璃器皿突出伤。</a:t>
                  </a:r>
                  <a:endPar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012" y="3530"/>
                <a:ext cx="4083" cy="2797"/>
              </a:xfrm>
              <a:prstGeom prst="rect">
                <a:avLst/>
              </a:prstGeom>
            </p:spPr>
          </p:pic>
        </p:gr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062288" y="1091565"/>
            <a:ext cx="30194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、安全事故的防御措施</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2" name="组合 11"/>
          <p:cNvGrpSpPr/>
          <p:nvPr/>
        </p:nvGrpSpPr>
        <p:grpSpPr>
          <a:xfrm>
            <a:off x="961472" y="2002790"/>
            <a:ext cx="7233285" cy="2722880"/>
            <a:chOff x="1629" y="3094"/>
            <a:chExt cx="10686" cy="4288"/>
          </a:xfrm>
        </p:grpSpPr>
        <p:sp>
          <p:nvSpPr>
            <p:cNvPr id="35" name="矩形 34"/>
            <p:cNvSpPr/>
            <p:nvPr/>
          </p:nvSpPr>
          <p:spPr>
            <a:xfrm>
              <a:off x="1629" y="3094"/>
              <a:ext cx="10686" cy="4288"/>
            </a:xfrm>
            <a:prstGeom prst="rect">
              <a:avLst/>
            </a:prstGeom>
            <a:noFill/>
            <a:ln w="25400">
              <a:solidFill>
                <a:srgbClr val="7E7E7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042" y="3350"/>
              <a:ext cx="9860" cy="3776"/>
              <a:chOff x="1838" y="3501"/>
              <a:chExt cx="9860" cy="3776"/>
            </a:xfrm>
          </p:grpSpPr>
          <p:grpSp>
            <p:nvGrpSpPr>
              <p:cNvPr id="3" name="组合 2"/>
              <p:cNvGrpSpPr/>
              <p:nvPr/>
            </p:nvGrpSpPr>
            <p:grpSpPr>
              <a:xfrm>
                <a:off x="6086" y="3501"/>
                <a:ext cx="5613" cy="3777"/>
                <a:chOff x="5999" y="2428"/>
                <a:chExt cx="5613" cy="3777"/>
              </a:xfrm>
            </p:grpSpPr>
            <p:sp>
              <p:nvSpPr>
                <p:cNvPr id="15" name="文本框 14"/>
                <p:cNvSpPr txBox="1"/>
                <p:nvPr/>
              </p:nvSpPr>
              <p:spPr>
                <a:xfrm>
                  <a:off x="5999" y="2428"/>
                  <a:ext cx="5613" cy="580"/>
                </a:xfrm>
                <a:prstGeom prst="rect">
                  <a:avLst/>
                </a:prstGeom>
                <a:solidFill>
                  <a:srgbClr val="CF3D22"/>
                </a:solidFill>
              </p:spPr>
              <p:txBody>
                <a:bodyPr wrap="square" rtlCol="0" anchor="ctr" anchorCtr="0">
                  <a:spAutoFit/>
                </a:bodyPr>
                <a:lstStyle/>
                <a:p>
                  <a:pPr algn="ctr" fontAlgn="auto"/>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废液的处理</a:t>
                  </a:r>
                  <a:endPar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5999" y="3008"/>
                  <a:ext cx="5613" cy="3197"/>
                </a:xfrm>
                <a:prstGeom prst="rect">
                  <a:avLst/>
                </a:prstGeom>
                <a:solidFill>
                  <a:srgbClr val="F0AF1D"/>
                </a:solidFill>
              </p:spPr>
              <p:txBody>
                <a:bodyPr wrap="square" rtlCol="0" anchor="ctr" anchorCtr="0">
                  <a:spAutoFit/>
                </a:bodyPr>
                <a:lstStyle/>
                <a:p>
                  <a:pPr algn="just" fontAlgn="auto"/>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废液的处理原则：</a:t>
                  </a:r>
                  <a:endPar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一般实验室的废液可以区分为有机废液与无机废液两大类，因此处理的重点首要在分类储存。</a:t>
                  </a:r>
                  <a:endPar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回收时应避免废液混合后化学物之不相容性而发生爆炸或起火燃烧等化学性的危害发生。</a:t>
                  </a:r>
                  <a:endPar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38" y="3754"/>
                <a:ext cx="3855" cy="3270"/>
              </a:xfrm>
              <a:prstGeom prst="rect">
                <a:avLst/>
              </a:prstGeom>
            </p:spPr>
          </p:pic>
        </p:gr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062288" y="1107440"/>
            <a:ext cx="3019425"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、安全事故的防御措施</a:t>
            </a:r>
            <a:endPar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1179195" y="2002790"/>
            <a:ext cx="6785610" cy="2722880"/>
            <a:chOff x="1857" y="3154"/>
            <a:chExt cx="10686" cy="4288"/>
          </a:xfrm>
        </p:grpSpPr>
        <p:sp>
          <p:nvSpPr>
            <p:cNvPr id="35" name="矩形 34"/>
            <p:cNvSpPr/>
            <p:nvPr/>
          </p:nvSpPr>
          <p:spPr>
            <a:xfrm>
              <a:off x="1857" y="3154"/>
              <a:ext cx="10686" cy="4288"/>
            </a:xfrm>
            <a:prstGeom prst="rect">
              <a:avLst/>
            </a:prstGeom>
            <a:noFill/>
            <a:ln w="25400">
              <a:solidFill>
                <a:srgbClr val="7E7E7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2171" y="3732"/>
              <a:ext cx="10059" cy="3132"/>
              <a:chOff x="2483" y="3520"/>
              <a:chExt cx="10059" cy="3132"/>
            </a:xfrm>
          </p:grpSpPr>
          <p:grpSp>
            <p:nvGrpSpPr>
              <p:cNvPr id="3" name="组合 2"/>
              <p:cNvGrpSpPr/>
              <p:nvPr/>
            </p:nvGrpSpPr>
            <p:grpSpPr>
              <a:xfrm>
                <a:off x="2483" y="4070"/>
                <a:ext cx="5613" cy="2032"/>
                <a:chOff x="5999" y="2428"/>
                <a:chExt cx="5613" cy="2032"/>
              </a:xfrm>
            </p:grpSpPr>
            <p:sp>
              <p:nvSpPr>
                <p:cNvPr id="15" name="文本框 14"/>
                <p:cNvSpPr txBox="1"/>
                <p:nvPr/>
              </p:nvSpPr>
              <p:spPr>
                <a:xfrm>
                  <a:off x="5999" y="2428"/>
                  <a:ext cx="5613" cy="580"/>
                </a:xfrm>
                <a:prstGeom prst="rect">
                  <a:avLst/>
                </a:prstGeom>
                <a:solidFill>
                  <a:srgbClr val="CF3D22"/>
                </a:solidFill>
              </p:spPr>
              <p:txBody>
                <a:bodyPr wrap="square" rtlCol="0" anchor="ctr" anchorCtr="0">
                  <a:spAutoFit/>
                </a:bodyPr>
                <a:lstStyle/>
                <a:p>
                  <a:pPr algn="ctr" fontAlgn="auto"/>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抽气柜装置</a:t>
                  </a:r>
                  <a:endPar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5999" y="3008"/>
                  <a:ext cx="5613" cy="1452"/>
                </a:xfrm>
                <a:prstGeom prst="rect">
                  <a:avLst/>
                </a:prstGeom>
                <a:solidFill>
                  <a:srgbClr val="F0AF1D"/>
                </a:solidFill>
              </p:spPr>
              <p:txBody>
                <a:bodyPr wrap="square" rtlCol="0" anchor="ctr" anchorCtr="0">
                  <a:spAutoFit/>
                </a:bodyPr>
                <a:lstStyle/>
                <a:p>
                  <a:pPr algn="just" fontAlgn="auto"/>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如果化学药品会产生高浓度有害废气时，则注意应该在抽气柜中操作或取用。</a:t>
                  </a:r>
                  <a:endPar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236" y="3520"/>
                <a:ext cx="4307" cy="3132"/>
              </a:xfrm>
              <a:prstGeom prst="rect">
                <a:avLst/>
              </a:prstGeom>
            </p:spPr>
          </p:pic>
        </p:gr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1862138" y="920750"/>
            <a:ext cx="5419725"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6、实验室意外发生时的紧急的紧急应变程序</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9" name="组合 38"/>
          <p:cNvGrpSpPr/>
          <p:nvPr/>
        </p:nvGrpSpPr>
        <p:grpSpPr>
          <a:xfrm>
            <a:off x="746125" y="1679575"/>
            <a:ext cx="7651750" cy="3078480"/>
            <a:chOff x="1125" y="2244"/>
            <a:chExt cx="12050" cy="4002"/>
          </a:xfrm>
        </p:grpSpPr>
        <p:sp>
          <p:nvSpPr>
            <p:cNvPr id="4" name="圆角矩形 3"/>
            <p:cNvSpPr/>
            <p:nvPr/>
          </p:nvSpPr>
          <p:spPr>
            <a:xfrm>
              <a:off x="1125" y="5264"/>
              <a:ext cx="5623" cy="983"/>
            </a:xfrm>
            <a:prstGeom prst="roundRect">
              <a:avLst>
                <a:gd name="adj" fmla="val 18655"/>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化学灼伤时的应变程序</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 name="圆角矩形 2"/>
            <p:cNvSpPr/>
            <p:nvPr/>
          </p:nvSpPr>
          <p:spPr>
            <a:xfrm>
              <a:off x="1136" y="3742"/>
              <a:ext cx="5623" cy="983"/>
            </a:xfrm>
            <a:prstGeom prst="roundRect">
              <a:avLst>
                <a:gd name="adj" fmla="val 1865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外伤处理</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9" name="圆角矩形 8"/>
            <p:cNvSpPr/>
            <p:nvPr/>
          </p:nvSpPr>
          <p:spPr>
            <a:xfrm>
              <a:off x="1136" y="2244"/>
              <a:ext cx="5623" cy="984"/>
            </a:xfrm>
            <a:prstGeom prst="roundRect">
              <a:avLst>
                <a:gd name="adj" fmla="val 18655"/>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火灾发生时的应变程序</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 name="圆角矩形 4"/>
            <p:cNvSpPr/>
            <p:nvPr/>
          </p:nvSpPr>
          <p:spPr>
            <a:xfrm>
              <a:off x="7541" y="5264"/>
              <a:ext cx="5623" cy="983"/>
            </a:xfrm>
            <a:prstGeom prst="roundRect">
              <a:avLst>
                <a:gd name="adj" fmla="val 18655"/>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中毒时的应变程序</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5" name="圆角矩形 14"/>
            <p:cNvSpPr/>
            <p:nvPr/>
          </p:nvSpPr>
          <p:spPr>
            <a:xfrm>
              <a:off x="7551" y="3742"/>
              <a:ext cx="5625" cy="983"/>
            </a:xfrm>
            <a:prstGeom prst="roundRect">
              <a:avLst>
                <a:gd name="adj" fmla="val 1865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烧伤处理</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8" name="圆角矩形 27"/>
            <p:cNvSpPr/>
            <p:nvPr/>
          </p:nvSpPr>
          <p:spPr>
            <a:xfrm>
              <a:off x="7551" y="2244"/>
              <a:ext cx="5625" cy="984"/>
            </a:xfrm>
            <a:prstGeom prst="roundRect">
              <a:avLst>
                <a:gd name="adj" fmla="val 18655"/>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触电发生时的应变程序</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776413" y="2281555"/>
            <a:ext cx="5591175" cy="2257425"/>
            <a:chOff x="1586" y="3113"/>
            <a:chExt cx="8805" cy="3555"/>
          </a:xfrm>
        </p:grpSpPr>
        <p:sp>
          <p:nvSpPr>
            <p:cNvPr id="6" name="文本框 5"/>
            <p:cNvSpPr txBox="1"/>
            <p:nvPr/>
          </p:nvSpPr>
          <p:spPr>
            <a:xfrm>
              <a:off x="1601" y="3113"/>
              <a:ext cx="8268" cy="580"/>
            </a:xfrm>
            <a:prstGeom prst="rect">
              <a:avLst/>
            </a:prstGeom>
            <a:solidFill>
              <a:srgbClr val="CF3D22"/>
            </a:solidFill>
          </p:spPr>
          <p:txBody>
            <a:bodyPr wrap="none" rtlCol="0" anchor="ctr" anchorCtr="0">
              <a:spAutoFit/>
            </a:bodyPr>
            <a:lstStyle/>
            <a:p>
              <a:pPr algn="l"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进行实验时，若遇到天灾，例如：地震、火灾时</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1601" y="3665"/>
              <a:ext cx="8574" cy="2761"/>
            </a:xfrm>
            <a:prstGeom prst="rect">
              <a:avLst/>
            </a:prstGeom>
            <a:noFill/>
          </p:spPr>
          <p:txBody>
            <a:bodyPr wrap="square" rtlCol="0" anchor="t">
              <a:spAutoFit/>
            </a:bodyPr>
            <a:lstStyle/>
            <a:p>
              <a:pPr algn="just" fontAlgn="auto">
                <a:lnSpc>
                  <a:spcPct val="20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1、要镇定不要慌张。</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20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2、依照紧急逃难之程序，确保做好疏散避难之动作，以减少人员的伤亡。</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nvSpPr>
          <p:spPr>
            <a:xfrm>
              <a:off x="1586" y="3113"/>
              <a:ext cx="8805" cy="3555"/>
            </a:xfrm>
            <a:prstGeom prst="rect">
              <a:avLst/>
            </a:prstGeom>
            <a:noFill/>
            <a:ln w="25400">
              <a:solidFill>
                <a:srgbClr val="CF3D2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1862138" y="1231265"/>
            <a:ext cx="5419725"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6、实验室意外发生时的紧急的紧急应变程序</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2846705" y="796290"/>
            <a:ext cx="3450590"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6.1  火灾发生时的应变程序</a:t>
            </a:r>
            <a:endPar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4" name="组合 33"/>
          <p:cNvGrpSpPr/>
          <p:nvPr/>
        </p:nvGrpSpPr>
        <p:grpSpPr>
          <a:xfrm>
            <a:off x="516573" y="1380490"/>
            <a:ext cx="8110220" cy="645160"/>
            <a:chOff x="-199" y="2621"/>
            <a:chExt cx="12772" cy="1016"/>
          </a:xfrm>
        </p:grpSpPr>
        <p:sp>
          <p:nvSpPr>
            <p:cNvPr id="15" name="文本框 14"/>
            <p:cNvSpPr txBox="1"/>
            <p:nvPr/>
          </p:nvSpPr>
          <p:spPr>
            <a:xfrm>
              <a:off x="-199" y="2621"/>
              <a:ext cx="1909" cy="580"/>
            </a:xfrm>
            <a:prstGeom prst="rect">
              <a:avLst/>
            </a:prstGeom>
            <a:solidFill>
              <a:srgbClr val="CF3D22"/>
            </a:solidFill>
          </p:spPr>
          <p:txBody>
            <a:bodyPr wrap="square" rtlCol="0" anchor="ctr" anchorCtr="0">
              <a:spAutoFit/>
            </a:bodyPr>
            <a:lstStyle/>
            <a:p>
              <a:pPr algn="ctr" fontAlgn="auto"/>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火灾</a:t>
              </a:r>
              <a:endPar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1711" y="2621"/>
              <a:ext cx="10862" cy="1016"/>
            </a:xfrm>
            <a:prstGeom prst="rect">
              <a:avLst/>
            </a:prstGeom>
            <a:solidFill>
              <a:srgbClr val="F0AF1D"/>
            </a:solidFill>
          </p:spPr>
          <p:txBody>
            <a:bodyPr wrap="square" rtlCol="0" anchor="ctr" anchorCtr="0">
              <a:spAutoFit/>
            </a:bodyPr>
            <a:lstStyle/>
            <a:p>
              <a:pPr algn="just" fontAlgn="auto"/>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一旦发生火灾，化验人员应冷静沉着，临危不惧，根据火灾性质进行灭火处理！</a:t>
              </a:r>
              <a:endPar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36" name="文本框 35"/>
          <p:cNvSpPr txBox="1"/>
          <p:nvPr/>
        </p:nvSpPr>
        <p:spPr>
          <a:xfrm>
            <a:off x="527050" y="2202815"/>
            <a:ext cx="8100060" cy="368300"/>
          </a:xfrm>
          <a:prstGeom prst="rect">
            <a:avLst/>
          </a:prstGeom>
          <a:solidFill>
            <a:srgbClr val="7E7E7E"/>
          </a:solidFill>
        </p:spPr>
        <p:txBody>
          <a:bodyPr wrap="square" rtlCol="0" anchor="ctr" anchorCtr="0">
            <a:spAutoFit/>
          </a:bodyPr>
          <a:lstStyle/>
          <a:p>
            <a:pPr algn="l"/>
            <a:r>
              <a:rPr lang="en-US"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1.1  火灾的分类：根据燃烧物的性质火灾可分为：A、B、C、D 四类。</a:t>
            </a:r>
            <a:endParaRPr lang="en-US"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6" name="组合 45"/>
          <p:cNvGrpSpPr/>
          <p:nvPr/>
        </p:nvGrpSpPr>
        <p:grpSpPr>
          <a:xfrm>
            <a:off x="517525" y="2522220"/>
            <a:ext cx="8108950" cy="2537460"/>
            <a:chOff x="1648" y="3972"/>
            <a:chExt cx="12770" cy="3996"/>
          </a:xfrm>
        </p:grpSpPr>
        <p:grpSp>
          <p:nvGrpSpPr>
            <p:cNvPr id="33" name="组合 32"/>
            <p:cNvGrpSpPr/>
            <p:nvPr/>
          </p:nvGrpSpPr>
          <p:grpSpPr>
            <a:xfrm>
              <a:off x="5055" y="3972"/>
              <a:ext cx="3931" cy="3883"/>
              <a:chOff x="4802" y="1961"/>
              <a:chExt cx="4800" cy="4798"/>
            </a:xfrm>
          </p:grpSpPr>
          <p:sp>
            <p:nvSpPr>
              <p:cNvPr id="25" name="Freeform 5"/>
              <p:cNvSpPr/>
              <p:nvPr/>
            </p:nvSpPr>
            <p:spPr bwMode="auto">
              <a:xfrm rot="18900000">
                <a:off x="5104" y="1961"/>
                <a:ext cx="2172" cy="2777"/>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rgbClr val="CF3D22"/>
              </a:solidFill>
              <a:ln>
                <a:noFill/>
              </a:ln>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83" tIns="41141" rIns="82283" bIns="41141" numCol="1" anchor="t" anchorCtr="0" compatLnSpc="1"/>
              <a:lstStyle/>
              <a:p>
                <a:endParaRPr lang="bg-BG" sz="675" dirty="0">
                  <a:latin typeface="微软雅黑" panose="020B0503020204020204" pitchFamily="34" charset="-122"/>
                </a:endParaRPr>
              </a:p>
            </p:txBody>
          </p:sp>
          <p:sp>
            <p:nvSpPr>
              <p:cNvPr id="26" name="TextBox 54"/>
              <p:cNvSpPr txBox="1"/>
              <p:nvPr/>
            </p:nvSpPr>
            <p:spPr>
              <a:xfrm>
                <a:off x="5347" y="2566"/>
                <a:ext cx="1688" cy="1568"/>
              </a:xfrm>
              <a:prstGeom prst="rect">
                <a:avLst/>
              </a:prstGeom>
              <a:noFill/>
            </p:spPr>
            <p:txBody>
              <a:bodyPr wrap="square" lIns="68567" tIns="34283" rIns="68567" bIns="34283" rtlCol="0">
                <a:spAutoFit/>
              </a:bodyPr>
              <a:lstStyle/>
              <a:p>
                <a:pPr algn="ctr"/>
                <a:r>
                  <a:rPr lang="en-US" sz="4800" b="1" dirty="0">
                    <a:solidFill>
                      <a:schemeClr val="bg1"/>
                    </a:solidFill>
                    <a:latin typeface="微软雅黑" panose="020B0503020204020204" pitchFamily="34" charset="-122"/>
                    <a:cs typeface="Aparajita" panose="020B0604020202020204" pitchFamily="34" charset="0"/>
                  </a:rPr>
                  <a:t>A</a:t>
                </a:r>
                <a:endParaRPr lang="en-US" sz="4800" b="1" dirty="0">
                  <a:solidFill>
                    <a:schemeClr val="bg1"/>
                  </a:solidFill>
                  <a:latin typeface="微软雅黑" panose="020B0503020204020204" pitchFamily="34" charset="-122"/>
                  <a:cs typeface="Aparajita" panose="020B0604020202020204" pitchFamily="34" charset="0"/>
                </a:endParaRPr>
              </a:p>
            </p:txBody>
          </p:sp>
          <p:sp>
            <p:nvSpPr>
              <p:cNvPr id="27" name="Freeform 5"/>
              <p:cNvSpPr/>
              <p:nvPr/>
            </p:nvSpPr>
            <p:spPr bwMode="auto">
              <a:xfrm rot="2700000">
                <a:off x="7128" y="1961"/>
                <a:ext cx="2173" cy="2776"/>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rgbClr val="F0AF1D"/>
              </a:solidFill>
              <a:ln>
                <a:noFill/>
              </a:ln>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82283" tIns="41141" rIns="82283" bIns="41141" numCol="1" anchor="t" anchorCtr="0" compatLnSpc="1"/>
              <a:lstStyle/>
              <a:p>
                <a:endParaRPr lang="bg-BG" sz="675" dirty="0">
                  <a:latin typeface="微软雅黑" panose="020B0503020204020204" pitchFamily="34" charset="-122"/>
                </a:endParaRPr>
              </a:p>
            </p:txBody>
          </p:sp>
          <p:sp>
            <p:nvSpPr>
              <p:cNvPr id="28" name="TextBox 55"/>
              <p:cNvSpPr txBox="1"/>
              <p:nvPr/>
            </p:nvSpPr>
            <p:spPr>
              <a:xfrm>
                <a:off x="7372" y="2566"/>
                <a:ext cx="1688" cy="1568"/>
              </a:xfrm>
              <a:prstGeom prst="rect">
                <a:avLst/>
              </a:prstGeom>
              <a:noFill/>
            </p:spPr>
            <p:txBody>
              <a:bodyPr wrap="square" lIns="68567" tIns="34283" rIns="68567" bIns="34283" rtlCol="0">
                <a:spAutoFit/>
              </a:bodyPr>
              <a:lstStyle/>
              <a:p>
                <a:pPr algn="ctr"/>
                <a:r>
                  <a:rPr lang="en-US" sz="4800" b="1" dirty="0">
                    <a:solidFill>
                      <a:schemeClr val="bg1"/>
                    </a:solidFill>
                    <a:latin typeface="微软雅黑" panose="020B0503020204020204" pitchFamily="34" charset="-122"/>
                    <a:cs typeface="Aparajita" panose="020B0604020202020204" pitchFamily="34" charset="0"/>
                  </a:rPr>
                  <a:t>B</a:t>
                </a:r>
                <a:endParaRPr lang="en-US" sz="4800" b="1" dirty="0">
                  <a:solidFill>
                    <a:schemeClr val="bg1"/>
                  </a:solidFill>
                  <a:latin typeface="微软雅黑" panose="020B0503020204020204" pitchFamily="34" charset="-122"/>
                  <a:cs typeface="Aparajita" panose="020B0604020202020204" pitchFamily="34" charset="0"/>
                </a:endParaRPr>
              </a:p>
            </p:txBody>
          </p:sp>
          <p:sp>
            <p:nvSpPr>
              <p:cNvPr id="29" name="Freeform 5"/>
              <p:cNvSpPr/>
              <p:nvPr/>
            </p:nvSpPr>
            <p:spPr bwMode="auto">
              <a:xfrm rot="2700000" flipH="1">
                <a:off x="5103" y="3983"/>
                <a:ext cx="2173" cy="2776"/>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rgbClr val="F0AF1D"/>
              </a:solidFill>
              <a:ln>
                <a:noFill/>
              </a:ln>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82283" tIns="41141" rIns="82283" bIns="41141" numCol="1" anchor="t" anchorCtr="0" compatLnSpc="1"/>
              <a:lstStyle/>
              <a:p>
                <a:endParaRPr lang="bg-BG" sz="675" dirty="0">
                  <a:latin typeface="微软雅黑" panose="020B0503020204020204" pitchFamily="34" charset="-122"/>
                </a:endParaRPr>
              </a:p>
            </p:txBody>
          </p:sp>
          <p:sp>
            <p:nvSpPr>
              <p:cNvPr id="30" name="TextBox 56"/>
              <p:cNvSpPr txBox="1"/>
              <p:nvPr/>
            </p:nvSpPr>
            <p:spPr>
              <a:xfrm>
                <a:off x="5347" y="4587"/>
                <a:ext cx="1688" cy="1568"/>
              </a:xfrm>
              <a:prstGeom prst="rect">
                <a:avLst/>
              </a:prstGeom>
              <a:noFill/>
            </p:spPr>
            <p:txBody>
              <a:bodyPr wrap="square" lIns="68567" tIns="34283" rIns="68567" bIns="34283" rtlCol="0">
                <a:spAutoFit/>
              </a:bodyPr>
              <a:lstStyle/>
              <a:p>
                <a:pPr algn="ctr"/>
                <a:r>
                  <a:rPr lang="en-US" sz="4800" b="1" dirty="0">
                    <a:solidFill>
                      <a:schemeClr val="bg1"/>
                    </a:solidFill>
                    <a:latin typeface="微软雅黑" panose="020B0503020204020204" pitchFamily="34" charset="-122"/>
                    <a:cs typeface="Aparajita" panose="020B0604020202020204" pitchFamily="34" charset="0"/>
                  </a:rPr>
                  <a:t>C</a:t>
                </a:r>
                <a:endParaRPr lang="en-US" sz="4800" b="1" dirty="0">
                  <a:solidFill>
                    <a:schemeClr val="bg1"/>
                  </a:solidFill>
                  <a:latin typeface="微软雅黑" panose="020B0503020204020204" pitchFamily="34" charset="-122"/>
                  <a:cs typeface="Aparajita" panose="020B0604020202020204" pitchFamily="34" charset="0"/>
                </a:endParaRPr>
              </a:p>
            </p:txBody>
          </p:sp>
          <p:sp>
            <p:nvSpPr>
              <p:cNvPr id="31" name="Freeform 5"/>
              <p:cNvSpPr/>
              <p:nvPr/>
            </p:nvSpPr>
            <p:spPr bwMode="auto">
              <a:xfrm rot="18900000" flipH="1">
                <a:off x="7128" y="3983"/>
                <a:ext cx="2172" cy="2777"/>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rgbClr val="CF3D22"/>
              </a:solidFill>
              <a:ln>
                <a:noFill/>
              </a:ln>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83" tIns="41141" rIns="82283" bIns="41141" numCol="1" anchor="t" anchorCtr="0" compatLnSpc="1"/>
              <a:lstStyle/>
              <a:p>
                <a:endParaRPr lang="bg-BG" sz="675" dirty="0">
                  <a:latin typeface="微软雅黑" panose="020B0503020204020204" pitchFamily="34" charset="-122"/>
                </a:endParaRPr>
              </a:p>
            </p:txBody>
          </p:sp>
          <p:sp>
            <p:nvSpPr>
              <p:cNvPr id="32" name="TextBox 57"/>
              <p:cNvSpPr txBox="1"/>
              <p:nvPr/>
            </p:nvSpPr>
            <p:spPr>
              <a:xfrm>
                <a:off x="7370" y="4587"/>
                <a:ext cx="1688" cy="1568"/>
              </a:xfrm>
              <a:prstGeom prst="rect">
                <a:avLst/>
              </a:prstGeom>
              <a:noFill/>
            </p:spPr>
            <p:txBody>
              <a:bodyPr wrap="square" lIns="68567" tIns="34283" rIns="68567" bIns="34283" rtlCol="0">
                <a:spAutoFit/>
              </a:bodyPr>
              <a:lstStyle/>
              <a:p>
                <a:pPr algn="ctr"/>
                <a:r>
                  <a:rPr lang="en-US" sz="4800" b="1" dirty="0">
                    <a:solidFill>
                      <a:schemeClr val="bg1"/>
                    </a:solidFill>
                    <a:latin typeface="微软雅黑" panose="020B0503020204020204" pitchFamily="34" charset="-122"/>
                    <a:cs typeface="Aparajita" panose="020B0604020202020204" pitchFamily="34" charset="0"/>
                  </a:rPr>
                  <a:t>D</a:t>
                </a:r>
                <a:endParaRPr lang="en-US" sz="4800" b="1" dirty="0">
                  <a:solidFill>
                    <a:schemeClr val="bg1"/>
                  </a:solidFill>
                  <a:latin typeface="微软雅黑" panose="020B0503020204020204" pitchFamily="34" charset="-122"/>
                  <a:cs typeface="Aparajita" panose="020B0604020202020204" pitchFamily="34" charset="0"/>
                </a:endParaRPr>
              </a:p>
            </p:txBody>
          </p:sp>
        </p:grpSp>
        <p:sp>
          <p:nvSpPr>
            <p:cNvPr id="37" name="文本框 36"/>
            <p:cNvSpPr txBox="1"/>
            <p:nvPr/>
          </p:nvSpPr>
          <p:spPr>
            <a:xfrm>
              <a:off x="3658" y="4169"/>
              <a:ext cx="1746" cy="580"/>
            </a:xfrm>
            <a:prstGeom prst="rect">
              <a:avLst/>
            </a:prstGeom>
            <a:noFill/>
          </p:spPr>
          <p:txBody>
            <a:bodyPr wrap="none" rtlCol="0" anchor="t">
              <a:spAutoFit/>
            </a:bodyPr>
            <a:lstStyle/>
            <a:p>
              <a:pPr algn="ctr"/>
              <a:r>
                <a:rPr lang="en-US" altLang="zh-CN" b="1" dirty="0">
                  <a:solidFill>
                    <a:srgbClr val="CF3D22"/>
                  </a:solidFill>
                  <a:latin typeface="微软雅黑" panose="020B0503020204020204" pitchFamily="34" charset="-122"/>
                  <a:ea typeface="微软雅黑" panose="020B0503020204020204" pitchFamily="34" charset="-122"/>
                  <a:cs typeface="微软雅黑" panose="020B0503020204020204" pitchFamily="34" charset="-122"/>
                  <a:sym typeface="+mn-lt"/>
                </a:rPr>
                <a:t>A </a:t>
              </a:r>
              <a:r>
                <a:rPr lang="zh-CN" altLang="en-US" b="1" dirty="0">
                  <a:solidFill>
                    <a:srgbClr val="CF3D22"/>
                  </a:solidFill>
                  <a:latin typeface="微软雅黑" panose="020B0503020204020204" pitchFamily="34" charset="-122"/>
                  <a:ea typeface="微软雅黑" panose="020B0503020204020204" pitchFamily="34" charset="-122"/>
                  <a:cs typeface="微软雅黑" panose="020B0503020204020204" pitchFamily="34" charset="-122"/>
                  <a:sym typeface="+mn-lt"/>
                </a:rPr>
                <a:t>类火灾</a:t>
              </a:r>
              <a:endParaRPr lang="zh-CN" altLang="en-US" b="1" dirty="0">
                <a:solidFill>
                  <a:srgbClr val="CF3D22"/>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8" name="文本框 37"/>
            <p:cNvSpPr txBox="1"/>
            <p:nvPr/>
          </p:nvSpPr>
          <p:spPr>
            <a:xfrm>
              <a:off x="1662" y="4659"/>
              <a:ext cx="3742" cy="1307"/>
            </a:xfrm>
            <a:prstGeom prst="rect">
              <a:avLst/>
            </a:prstGeom>
            <a:noFill/>
          </p:spPr>
          <p:txBody>
            <a:bodyPr wrap="square" rtlCol="0" anchor="t">
              <a:spAutoFit/>
            </a:bodyPr>
            <a:lstStyle/>
            <a:p>
              <a:pPr algn="just" fontAlgn="auto"/>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rPr>
                <a:t>指木材、纸张、棉布等固体物质着火；最有效的灭火方式是水。</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endParaRPr>
            </a:p>
          </p:txBody>
        </p:sp>
        <p:sp>
          <p:nvSpPr>
            <p:cNvPr id="39" name="文本框 38"/>
            <p:cNvSpPr txBox="1"/>
            <p:nvPr/>
          </p:nvSpPr>
          <p:spPr>
            <a:xfrm>
              <a:off x="8661" y="5844"/>
              <a:ext cx="1760" cy="580"/>
            </a:xfrm>
            <a:prstGeom prst="rect">
              <a:avLst/>
            </a:prstGeom>
            <a:noFill/>
          </p:spPr>
          <p:txBody>
            <a:bodyPr wrap="none" rtlCol="0" anchor="t">
              <a:spAutoFit/>
            </a:bodyPr>
            <a:lstStyle/>
            <a:p>
              <a:pPr algn="ctr"/>
              <a:r>
                <a:rPr lang="en-US" altLang="zh-CN" b="1" dirty="0">
                  <a:solidFill>
                    <a:srgbClr val="CF3D22"/>
                  </a:solidFill>
                  <a:latin typeface="微软雅黑" panose="020B0503020204020204" pitchFamily="34" charset="-122"/>
                  <a:ea typeface="微软雅黑" panose="020B0503020204020204" pitchFamily="34" charset="-122"/>
                  <a:cs typeface="微软雅黑" panose="020B0503020204020204" pitchFamily="34" charset="-122"/>
                  <a:sym typeface="+mn-lt"/>
                </a:rPr>
                <a:t>D </a:t>
              </a:r>
              <a:r>
                <a:rPr lang="zh-CN" altLang="en-US" b="1" dirty="0">
                  <a:solidFill>
                    <a:srgbClr val="CF3D22"/>
                  </a:solidFill>
                  <a:latin typeface="微软雅黑" panose="020B0503020204020204" pitchFamily="34" charset="-122"/>
                  <a:ea typeface="微软雅黑" panose="020B0503020204020204" pitchFamily="34" charset="-122"/>
                  <a:cs typeface="微软雅黑" panose="020B0503020204020204" pitchFamily="34" charset="-122"/>
                  <a:sym typeface="+mn-lt"/>
                </a:rPr>
                <a:t>类火灾</a:t>
              </a:r>
              <a:endParaRPr lang="zh-CN" altLang="en-US" b="1" dirty="0">
                <a:solidFill>
                  <a:srgbClr val="CF3D22"/>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0" name="文本框 39"/>
            <p:cNvSpPr txBox="1"/>
            <p:nvPr/>
          </p:nvSpPr>
          <p:spPr>
            <a:xfrm>
              <a:off x="3673" y="5844"/>
              <a:ext cx="1717" cy="580"/>
            </a:xfrm>
            <a:prstGeom prst="rect">
              <a:avLst/>
            </a:prstGeom>
            <a:noFill/>
          </p:spPr>
          <p:txBody>
            <a:bodyPr wrap="none" rtlCol="0" anchor="t">
              <a:spAutoFit/>
            </a:bodyPr>
            <a:lstStyle/>
            <a:p>
              <a:pPr algn="ctr"/>
              <a:r>
                <a:rPr lang="en-US" altLang="zh-CN" b="1" dirty="0">
                  <a:solidFill>
                    <a:srgbClr val="F0AF1D"/>
                  </a:solidFill>
                  <a:latin typeface="微软雅黑" panose="020B0503020204020204" pitchFamily="34" charset="-122"/>
                  <a:ea typeface="微软雅黑" panose="020B0503020204020204" pitchFamily="34" charset="-122"/>
                  <a:cs typeface="微软雅黑" panose="020B0503020204020204" pitchFamily="34" charset="-122"/>
                  <a:sym typeface="+mn-lt"/>
                </a:rPr>
                <a:t>C </a:t>
              </a:r>
              <a:r>
                <a:rPr lang="zh-CN" altLang="en-US" b="1" dirty="0">
                  <a:solidFill>
                    <a:srgbClr val="F0AF1D"/>
                  </a:solidFill>
                  <a:latin typeface="微软雅黑" panose="020B0503020204020204" pitchFamily="34" charset="-122"/>
                  <a:ea typeface="微软雅黑" panose="020B0503020204020204" pitchFamily="34" charset="-122"/>
                  <a:cs typeface="微软雅黑" panose="020B0503020204020204" pitchFamily="34" charset="-122"/>
                  <a:sym typeface="+mn-lt"/>
                </a:rPr>
                <a:t>类火灾</a:t>
              </a:r>
              <a:endParaRPr lang="zh-CN" altLang="en-US" b="1" dirty="0">
                <a:solidFill>
                  <a:srgbClr val="F0AF1D"/>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1" name="文本框 40"/>
            <p:cNvSpPr txBox="1"/>
            <p:nvPr/>
          </p:nvSpPr>
          <p:spPr>
            <a:xfrm>
              <a:off x="8681" y="4169"/>
              <a:ext cx="1721" cy="580"/>
            </a:xfrm>
            <a:prstGeom prst="rect">
              <a:avLst/>
            </a:prstGeom>
            <a:noFill/>
          </p:spPr>
          <p:txBody>
            <a:bodyPr wrap="none" rtlCol="0" anchor="t">
              <a:spAutoFit/>
            </a:bodyPr>
            <a:lstStyle/>
            <a:p>
              <a:pPr algn="ctr"/>
              <a:r>
                <a:rPr lang="en-US" altLang="zh-CN" b="1" dirty="0">
                  <a:solidFill>
                    <a:srgbClr val="F0AF1D"/>
                  </a:solidFill>
                  <a:latin typeface="微软雅黑" panose="020B0503020204020204" pitchFamily="34" charset="-122"/>
                  <a:ea typeface="微软雅黑" panose="020B0503020204020204" pitchFamily="34" charset="-122"/>
                  <a:cs typeface="微软雅黑" panose="020B0503020204020204" pitchFamily="34" charset="-122"/>
                  <a:sym typeface="+mn-lt"/>
                </a:rPr>
                <a:t>B </a:t>
              </a:r>
              <a:r>
                <a:rPr lang="zh-CN" altLang="en-US" b="1" dirty="0">
                  <a:solidFill>
                    <a:srgbClr val="F0AF1D"/>
                  </a:solidFill>
                  <a:latin typeface="微软雅黑" panose="020B0503020204020204" pitchFamily="34" charset="-122"/>
                  <a:ea typeface="微软雅黑" panose="020B0503020204020204" pitchFamily="34" charset="-122"/>
                  <a:cs typeface="微软雅黑" panose="020B0503020204020204" pitchFamily="34" charset="-122"/>
                  <a:sym typeface="+mn-lt"/>
                </a:rPr>
                <a:t>类火灾</a:t>
              </a:r>
              <a:endParaRPr lang="zh-CN" altLang="en-US" b="1" dirty="0">
                <a:solidFill>
                  <a:srgbClr val="F0AF1D"/>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3" name="文本框 42"/>
            <p:cNvSpPr txBox="1"/>
            <p:nvPr/>
          </p:nvSpPr>
          <p:spPr>
            <a:xfrm>
              <a:off x="8636" y="4659"/>
              <a:ext cx="5783" cy="1307"/>
            </a:xfrm>
            <a:prstGeom prst="rect">
              <a:avLst/>
            </a:prstGeom>
            <a:noFill/>
          </p:spPr>
          <p:txBody>
            <a:bodyPr wrap="square" rtlCol="0" anchor="t">
              <a:spAutoFit/>
            </a:bodyPr>
            <a:lstStyle/>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rPr>
                <a:t>指可燃性液体（石油化工产品、食用油、涂料稀释液）着火。最有效的灭火方式是二氧化碳灭火器。</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endParaRPr>
            </a:p>
          </p:txBody>
        </p:sp>
        <p:sp>
          <p:nvSpPr>
            <p:cNvPr id="44" name="文本框 43"/>
            <p:cNvSpPr txBox="1"/>
            <p:nvPr/>
          </p:nvSpPr>
          <p:spPr>
            <a:xfrm>
              <a:off x="1648" y="6274"/>
              <a:ext cx="3742" cy="1695"/>
            </a:xfrm>
            <a:prstGeom prst="rect">
              <a:avLst/>
            </a:prstGeom>
            <a:noFill/>
          </p:spPr>
          <p:txBody>
            <a:bodyPr wrap="square" rtlCol="0" anchor="t">
              <a:spAutoFit/>
            </a:bodyPr>
            <a:lstStyle/>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rPr>
                <a:t>指可燃性气体（天然气、煤气、液化石油气）着火。最有效的灭火器为1211和干粉灭火器。</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endParaRPr>
            </a:p>
          </p:txBody>
        </p:sp>
        <p:sp>
          <p:nvSpPr>
            <p:cNvPr id="45" name="文本框 44"/>
            <p:cNvSpPr txBox="1"/>
            <p:nvPr/>
          </p:nvSpPr>
          <p:spPr>
            <a:xfrm>
              <a:off x="8636" y="6274"/>
              <a:ext cx="5783" cy="1307"/>
            </a:xfrm>
            <a:prstGeom prst="rect">
              <a:avLst/>
            </a:prstGeom>
            <a:noFill/>
          </p:spPr>
          <p:txBody>
            <a:bodyPr wrap="square" rtlCol="0" anchor="t">
              <a:spAutoFit/>
            </a:bodyPr>
            <a:lstStyle/>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rPr>
                <a:t>指可燃性金属（钾、钙、钠、镁、铝等）着火。最有效的灭火方式是砂土阻燃，切记不要用水、酸碱灭火器。</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2847340" y="1113790"/>
            <a:ext cx="3450590"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6.1  火灾发生时的应变程序</a:t>
            </a:r>
            <a:endPar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6"/>
          <p:cNvGrpSpPr/>
          <p:nvPr/>
        </p:nvGrpSpPr>
        <p:grpSpPr>
          <a:xfrm>
            <a:off x="1569720" y="2016760"/>
            <a:ext cx="6004560" cy="2477770"/>
            <a:chOff x="950" y="2456"/>
            <a:chExt cx="9456" cy="3902"/>
          </a:xfrm>
        </p:grpSpPr>
        <p:sp>
          <p:nvSpPr>
            <p:cNvPr id="4" name="文本框 3"/>
            <p:cNvSpPr txBox="1"/>
            <p:nvPr/>
          </p:nvSpPr>
          <p:spPr>
            <a:xfrm>
              <a:off x="950" y="2456"/>
              <a:ext cx="9456" cy="1016"/>
            </a:xfrm>
            <a:prstGeom prst="rect">
              <a:avLst/>
            </a:prstGeom>
            <a:solidFill>
              <a:srgbClr val="F0AF1D"/>
            </a:solidFill>
          </p:spPr>
          <p:txBody>
            <a:bodyPr wrap="square" rtlCol="0" anchor="ctr" anchorCtr="0">
              <a:spAutoFit/>
            </a:bodyPr>
            <a:lstStyle/>
            <a:p>
              <a:pPr algn="just"/>
              <a:r>
                <a:rPr lang="en-US"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1.2  燃烧必须具备的3个要素：着火源、可燃物、助燃剂（O2），灭火就是去掉其中一个因素。</a:t>
              </a:r>
              <a:endParaRPr lang="en-US"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968" y="4117"/>
              <a:ext cx="9420" cy="1016"/>
            </a:xfrm>
            <a:prstGeom prst="rect">
              <a:avLst/>
            </a:prstGeom>
            <a:noFill/>
          </p:spPr>
          <p:txBody>
            <a:bodyPr wrap="square" rtlCol="0" anchor="t">
              <a:spAutoFit/>
            </a:bodyPr>
            <a:lstStyle/>
            <a:p>
              <a:pPr algn="just" fontAlgn="auto"/>
              <a:r>
                <a:rPr lang="zh-CN" altLang="en-US" b="1" spc="100" dirty="0">
                  <a:solidFill>
                    <a:srgbClr val="CF3D22"/>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注意！电线路或设备起火时，应立即切断电源，用二氧化碳灭火器进行灭火。 </a:t>
              </a:r>
              <a:endParaRPr lang="zh-CN" altLang="en-US" b="1" spc="100" dirty="0">
                <a:solidFill>
                  <a:srgbClr val="CF3D22"/>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6" name="文本框 5"/>
            <p:cNvSpPr txBox="1"/>
            <p:nvPr/>
          </p:nvSpPr>
          <p:spPr>
            <a:xfrm>
              <a:off x="951" y="5778"/>
              <a:ext cx="9455" cy="580"/>
            </a:xfrm>
            <a:prstGeom prst="rect">
              <a:avLst/>
            </a:prstGeom>
            <a:solidFill>
              <a:srgbClr val="F0AF1D"/>
            </a:solidFill>
          </p:spPr>
          <p:txBody>
            <a:bodyPr wrap="square" rtlCol="0" anchor="ctr" anchorCtr="0">
              <a:spAutoFit/>
            </a:bodyPr>
            <a:lstStyle/>
            <a:p>
              <a:pPr algn="just" fontAlgn="auto"/>
              <a:r>
                <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通知专业人员进行维修，一定不要用水灭火！</a:t>
              </a:r>
              <a:endParaRPr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2846705" y="999490"/>
            <a:ext cx="3450590"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6.1  火灾发生时的应变程序</a:t>
            </a:r>
            <a:endPar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9" name="表格 8"/>
          <p:cNvGraphicFramePr/>
          <p:nvPr/>
        </p:nvGraphicFramePr>
        <p:xfrm>
          <a:off x="683895" y="1787525"/>
          <a:ext cx="7776000" cy="2865120"/>
        </p:xfrm>
        <a:graphic>
          <a:graphicData uri="http://schemas.openxmlformats.org/drawingml/2006/table">
            <a:tbl>
              <a:tblPr firstRow="1" bandRow="1">
                <a:tableStyleId>{5C22544A-7EE6-4342-B048-85BDC9FD1C3A}</a:tableStyleId>
              </a:tblPr>
              <a:tblGrid>
                <a:gridCol w="1512000"/>
                <a:gridCol w="2520000"/>
                <a:gridCol w="3744000"/>
              </a:tblGrid>
              <a:tr h="36576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sz="1800" b="1" i="0" spc="100" baseline="0" dirty="0">
                          <a:ln>
                            <a:noFill/>
                          </a:ln>
                          <a:solidFill>
                            <a:schemeClr val="bg1"/>
                          </a:solidFill>
                          <a:effectLst/>
                          <a:uFillTx/>
                          <a:latin typeface="微软雅黑" panose="020B0503020204020204" pitchFamily="34" charset="-122"/>
                          <a:ea typeface="微软雅黑" panose="020B0503020204020204" pitchFamily="34" charset="-122"/>
                        </a:rPr>
                        <a:t>类型</a:t>
                      </a:r>
                      <a:endParaRPr kumimoji="0" lang="zh-CN" sz="1800" b="1" i="0" spc="100" baseline="0" dirty="0">
                        <a:ln>
                          <a:noFill/>
                        </a:ln>
                        <a:solidFill>
                          <a:schemeClr val="bg1"/>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sz="1800" b="1" i="0" spc="100" baseline="0">
                          <a:ln>
                            <a:noFill/>
                          </a:ln>
                          <a:solidFill>
                            <a:schemeClr val="bg1"/>
                          </a:solidFill>
                          <a:effectLst/>
                          <a:uFillTx/>
                          <a:latin typeface="微软雅黑" panose="020B0503020204020204" pitchFamily="34" charset="-122"/>
                          <a:ea typeface="微软雅黑" panose="020B0503020204020204" pitchFamily="34" charset="-122"/>
                        </a:rPr>
                        <a:t>药液成分</a:t>
                      </a:r>
                      <a:endParaRPr kumimoji="0" lang="zh-CN" sz="1800" b="1" i="0" spc="100" baseline="0">
                        <a:ln>
                          <a:noFill/>
                        </a:ln>
                        <a:solidFill>
                          <a:schemeClr val="bg1"/>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sz="1800" b="1" i="0" spc="100" baseline="0">
                          <a:ln>
                            <a:noFill/>
                          </a:ln>
                          <a:solidFill>
                            <a:schemeClr val="bg1"/>
                          </a:solidFill>
                          <a:effectLst/>
                          <a:uFillTx/>
                          <a:latin typeface="微软雅黑" panose="020B0503020204020204" pitchFamily="34" charset="-122"/>
                          <a:ea typeface="微软雅黑" panose="020B0503020204020204" pitchFamily="34" charset="-122"/>
                        </a:rPr>
                        <a:t>适用范围</a:t>
                      </a:r>
                      <a:endParaRPr kumimoji="0" lang="zh-CN" sz="1800" b="1" i="0" spc="100" baseline="0">
                        <a:ln>
                          <a:noFill/>
                        </a:ln>
                        <a:solidFill>
                          <a:schemeClr val="bg1"/>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F3D22"/>
                    </a:solidFill>
                  </a:tcPr>
                </a:tc>
              </a:tr>
              <a:tr h="297180">
                <a:tc>
                  <a:txBody>
                    <a:bodyPr/>
                    <a:lstStyle/>
                    <a:p>
                      <a:pPr marL="0" marR="0" lvl="0" indent="0" algn="just" defTabSz="914400" rtl="0" fontAlgn="base">
                        <a:lnSpc>
                          <a:spcPct val="100000"/>
                        </a:lnSpc>
                        <a:spcBef>
                          <a:spcPts val="0"/>
                        </a:spcBef>
                        <a:spcAft>
                          <a:spcPct val="0"/>
                        </a:spcAft>
                        <a:buClrTx/>
                        <a:buSzTx/>
                        <a:buFontTx/>
                        <a:buNone/>
                      </a:pPr>
                      <a:r>
                        <a:rPr kumimoji="0" lang="zh-CN" sz="1600" b="0" i="0" spc="100" baseline="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rPr>
                        <a:t>酸碱式</a:t>
                      </a:r>
                      <a:endParaRPr kumimoji="0" lang="zh-CN" sz="1600" b="0" i="0" spc="100" baseline="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base">
                        <a:lnSpc>
                          <a:spcPct val="100000"/>
                        </a:lnSpc>
                        <a:spcBef>
                          <a:spcPts val="0"/>
                        </a:spcBef>
                        <a:spcAft>
                          <a:spcPct val="0"/>
                        </a:spcAft>
                        <a:buClrTx/>
                        <a:buSzTx/>
                        <a:buFontTx/>
                        <a:buNone/>
                      </a:pPr>
                      <a:r>
                        <a:rPr kumimoji="0" lang="zh-CN" sz="1600" b="0" i="0" spc="100" baseline="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rPr>
                        <a:t>硫酸、碳酸氢钠</a:t>
                      </a:r>
                      <a:endParaRPr kumimoji="0" lang="zh-CN" sz="1600" b="0" i="0" spc="100" baseline="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base">
                        <a:lnSpc>
                          <a:spcPct val="100000"/>
                        </a:lnSpc>
                        <a:spcBef>
                          <a:spcPts val="0"/>
                        </a:spcBef>
                        <a:spcAft>
                          <a:spcPct val="0"/>
                        </a:spcAft>
                        <a:buClrTx/>
                        <a:buSzTx/>
                        <a:buFontTx/>
                        <a:buNone/>
                      </a:pPr>
                      <a:r>
                        <a:rPr kumimoji="0" lang="zh-CN" sz="1600" b="0" i="0" spc="100" baseline="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rPr>
                        <a:t>电器着火</a:t>
                      </a:r>
                      <a:endParaRPr kumimoji="0" lang="zh-CN" sz="1600" b="0" i="0" spc="100" baseline="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322580">
                <a:tc>
                  <a:txBody>
                    <a:bodyPr/>
                    <a:lstStyle/>
                    <a:p>
                      <a:pPr marL="0" marR="0" lvl="0" indent="0" algn="just" defTabSz="914400" rtl="0" fontAlgn="base">
                        <a:lnSpc>
                          <a:spcPct val="100000"/>
                        </a:lnSpc>
                        <a:spcBef>
                          <a:spcPts val="0"/>
                        </a:spcBef>
                        <a:spcAft>
                          <a:spcPct val="0"/>
                        </a:spcAft>
                        <a:buClrTx/>
                        <a:buSzTx/>
                        <a:buFontTx/>
                        <a:buNone/>
                      </a:pPr>
                      <a:r>
                        <a:rPr kumimoji="0" lang="zh-CN"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rPr>
                        <a:t>泡沫式</a:t>
                      </a:r>
                      <a:endParaRPr kumimoji="0" lang="zh-CN"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base">
                        <a:lnSpc>
                          <a:spcPct val="100000"/>
                        </a:lnSpc>
                        <a:spcBef>
                          <a:spcPts val="0"/>
                        </a:spcBef>
                        <a:spcAft>
                          <a:spcPct val="0"/>
                        </a:spcAft>
                        <a:buClrTx/>
                        <a:buSzTx/>
                        <a:buFontTx/>
                        <a:buNone/>
                      </a:pPr>
                      <a:r>
                        <a:rPr kumimoji="0" lang="zh-CN"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rPr>
                        <a:t>三硫化二铝、碳酸氢钠</a:t>
                      </a:r>
                      <a:endParaRPr kumimoji="0" lang="zh-CN"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alpha val="20000"/>
                      </a:schemeClr>
                    </a:solidFill>
                  </a:tcPr>
                </a:tc>
                <a:tc>
                  <a:txBody>
                    <a:bodyPr/>
                    <a:lstStyle/>
                    <a:p>
                      <a:pPr marL="0" marR="0" lvl="0" indent="0" algn="just" defTabSz="914400" rtl="0" fontAlgn="base">
                        <a:lnSpc>
                          <a:spcPct val="100000"/>
                        </a:lnSpc>
                        <a:spcBef>
                          <a:spcPts val="0"/>
                        </a:spcBef>
                        <a:spcAft>
                          <a:spcPct val="0"/>
                        </a:spcAft>
                        <a:buClrTx/>
                        <a:buSzTx/>
                        <a:buFontTx/>
                        <a:buNone/>
                      </a:pPr>
                      <a:r>
                        <a:rPr kumimoji="0" lang="zh-CN"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rPr>
                        <a:t>油类着火</a:t>
                      </a:r>
                      <a:endParaRPr kumimoji="0" lang="zh-CN"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238125">
                <a:tc>
                  <a:txBody>
                    <a:bodyPr/>
                    <a:lstStyle/>
                    <a:p>
                      <a:pPr marL="0" marR="0" lvl="0" indent="0" algn="just" defTabSz="914400" rtl="0" fontAlgn="base">
                        <a:lnSpc>
                          <a:spcPct val="100000"/>
                        </a:lnSpc>
                        <a:spcBef>
                          <a:spcPts val="0"/>
                        </a:spcBef>
                        <a:spcAft>
                          <a:spcPct val="0"/>
                        </a:spcAft>
                        <a:buClrTx/>
                        <a:buSzTx/>
                        <a:buFontTx/>
                        <a:buNone/>
                      </a:pPr>
                      <a:r>
                        <a:rPr kumimoji="0" lang="zh-CN" sz="1600" b="1" i="0" spc="100" baseline="0" dirty="0">
                          <a:ln>
                            <a:noFill/>
                          </a:ln>
                          <a:solidFill>
                            <a:srgbClr val="CF3D22"/>
                          </a:solidFill>
                          <a:effectLst/>
                          <a:uFillTx/>
                          <a:latin typeface="微软雅黑" panose="020B0503020204020204" pitchFamily="34" charset="-122"/>
                          <a:ea typeface="微软雅黑" panose="020B0503020204020204" pitchFamily="34" charset="-122"/>
                        </a:rPr>
                        <a:t>二氧化碳式</a:t>
                      </a:r>
                      <a:endParaRPr kumimoji="0" lang="zh-CN" sz="1600" b="1" i="0" spc="100" baseline="0" dirty="0">
                        <a:ln>
                          <a:noFill/>
                        </a:ln>
                        <a:solidFill>
                          <a:srgbClr val="CF3D22"/>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base">
                        <a:lnSpc>
                          <a:spcPct val="100000"/>
                        </a:lnSpc>
                        <a:spcBef>
                          <a:spcPts val="0"/>
                        </a:spcBef>
                        <a:spcAft>
                          <a:spcPct val="0"/>
                        </a:spcAft>
                        <a:buClrTx/>
                        <a:buSzTx/>
                        <a:buFontTx/>
                        <a:buNone/>
                      </a:pPr>
                      <a:r>
                        <a:rPr kumimoji="0" lang="zh-CN" sz="1600" b="1" i="0" spc="100" baseline="0" dirty="0">
                          <a:ln>
                            <a:noFill/>
                          </a:ln>
                          <a:solidFill>
                            <a:srgbClr val="CF3D22"/>
                          </a:solidFill>
                          <a:effectLst/>
                          <a:uFillTx/>
                          <a:latin typeface="微软雅黑" panose="020B0503020204020204" pitchFamily="34" charset="-122"/>
                          <a:ea typeface="微软雅黑" panose="020B0503020204020204" pitchFamily="34" charset="-122"/>
                        </a:rPr>
                        <a:t>液体二氧化碳</a:t>
                      </a:r>
                      <a:endParaRPr kumimoji="0" lang="zh-CN" sz="1600" b="1" i="0" spc="100" baseline="0" dirty="0">
                        <a:ln>
                          <a:noFill/>
                        </a:ln>
                        <a:solidFill>
                          <a:srgbClr val="CF3D22"/>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base">
                        <a:lnSpc>
                          <a:spcPct val="100000"/>
                        </a:lnSpc>
                        <a:spcBef>
                          <a:spcPts val="0"/>
                        </a:spcBef>
                        <a:spcAft>
                          <a:spcPct val="0"/>
                        </a:spcAft>
                        <a:buClrTx/>
                        <a:buSzTx/>
                        <a:buFontTx/>
                        <a:buNone/>
                      </a:pPr>
                      <a:r>
                        <a:rPr kumimoji="0" lang="zh-CN" sz="1600" b="1" i="0" spc="100" baseline="0" dirty="0">
                          <a:ln>
                            <a:noFill/>
                          </a:ln>
                          <a:solidFill>
                            <a:srgbClr val="CF3D22"/>
                          </a:solidFill>
                          <a:effectLst/>
                          <a:uFillTx/>
                          <a:latin typeface="微软雅黑" panose="020B0503020204020204" pitchFamily="34" charset="-122"/>
                          <a:ea typeface="微软雅黑" panose="020B0503020204020204" pitchFamily="34" charset="-122"/>
                        </a:rPr>
                        <a:t>电器着火（气态的清洁灭火剂）</a:t>
                      </a:r>
                      <a:endParaRPr kumimoji="0" lang="zh-CN" altLang="zh-CN" sz="1600" b="1" i="0" spc="100" baseline="0" dirty="0">
                        <a:ln>
                          <a:noFill/>
                        </a:ln>
                        <a:solidFill>
                          <a:srgbClr val="CF3D22"/>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0">
                <a:tc>
                  <a:txBody>
                    <a:bodyPr/>
                    <a:lstStyle/>
                    <a:p>
                      <a:pPr marL="0" marR="0" lvl="0" indent="0" algn="just" defTabSz="914400" rtl="0" fontAlgn="base">
                        <a:lnSpc>
                          <a:spcPct val="100000"/>
                        </a:lnSpc>
                        <a:spcBef>
                          <a:spcPts val="0"/>
                        </a:spcBef>
                        <a:spcAft>
                          <a:spcPct val="0"/>
                        </a:spcAft>
                        <a:buClrTx/>
                        <a:buSzTx/>
                        <a:buFontTx/>
                        <a:buNone/>
                      </a:pPr>
                      <a:r>
                        <a:rPr kumimoji="0" lang="zh-CN" sz="1600" b="0" i="0" spc="100" baseline="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rPr>
                        <a:t>四氯化碳</a:t>
                      </a:r>
                      <a:endParaRPr kumimoji="0" lang="zh-CN" sz="1600" b="0" i="0" spc="100" baseline="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base">
                        <a:lnSpc>
                          <a:spcPct val="100000"/>
                        </a:lnSpc>
                        <a:spcBef>
                          <a:spcPts val="0"/>
                        </a:spcBef>
                        <a:spcAft>
                          <a:spcPct val="0"/>
                        </a:spcAft>
                        <a:buClrTx/>
                        <a:buSzTx/>
                        <a:buFontTx/>
                        <a:buNone/>
                      </a:pPr>
                      <a:r>
                        <a:rPr kumimoji="0" lang="zh-CN"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rPr>
                        <a:t>液体四氯化碳</a:t>
                      </a:r>
                      <a:endParaRPr kumimoji="0" lang="zh-CN"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base">
                        <a:lnSpc>
                          <a:spcPct val="100000"/>
                        </a:lnSpc>
                        <a:spcBef>
                          <a:spcPts val="0"/>
                        </a:spcBef>
                        <a:spcAft>
                          <a:spcPct val="0"/>
                        </a:spcAft>
                        <a:buClrTx/>
                        <a:buSzTx/>
                        <a:buFontTx/>
                        <a:buNone/>
                      </a:pPr>
                      <a:r>
                        <a:rPr kumimoji="0" lang="zh-CN"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rPr>
                        <a:t>电器着火</a:t>
                      </a:r>
                      <a:endParaRPr kumimoji="0" lang="zh-CN" altLang="zh-CN"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228600">
                <a:tc>
                  <a:txBody>
                    <a:bodyPr/>
                    <a:lstStyle/>
                    <a:p>
                      <a:pPr marL="0" marR="0" lvl="0" indent="0" algn="just" defTabSz="914400" rtl="0" fontAlgn="base">
                        <a:lnSpc>
                          <a:spcPct val="100000"/>
                        </a:lnSpc>
                        <a:spcBef>
                          <a:spcPts val="0"/>
                        </a:spcBef>
                        <a:spcAft>
                          <a:spcPct val="0"/>
                        </a:spcAft>
                        <a:buClrTx/>
                        <a:buSzTx/>
                        <a:buFontTx/>
                        <a:buNone/>
                      </a:pPr>
                      <a:r>
                        <a:rPr kumimoji="0" lang="zh-CN" sz="1600" b="1" i="0" spc="100" baseline="0" dirty="0">
                          <a:ln>
                            <a:noFill/>
                          </a:ln>
                          <a:solidFill>
                            <a:srgbClr val="CF3D22"/>
                          </a:solidFill>
                          <a:effectLst/>
                          <a:uFillTx/>
                          <a:latin typeface="微软雅黑" panose="020B0503020204020204" pitchFamily="34" charset="-122"/>
                          <a:ea typeface="微软雅黑" panose="020B0503020204020204" pitchFamily="34" charset="-122"/>
                        </a:rPr>
                        <a:t>干粉灭火（以氮气驱动气体</a:t>
                      </a:r>
                      <a:endParaRPr kumimoji="0" lang="zh-CN" sz="1600" b="1" i="0" spc="100" baseline="0" dirty="0">
                        <a:ln>
                          <a:noFill/>
                        </a:ln>
                        <a:solidFill>
                          <a:srgbClr val="CF3D22"/>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base">
                        <a:lnSpc>
                          <a:spcPct val="100000"/>
                        </a:lnSpc>
                        <a:spcBef>
                          <a:spcPts val="0"/>
                        </a:spcBef>
                        <a:spcAft>
                          <a:spcPct val="0"/>
                        </a:spcAft>
                        <a:buClrTx/>
                        <a:buSzTx/>
                        <a:buFontTx/>
                        <a:buNone/>
                      </a:pPr>
                      <a:r>
                        <a:rPr kumimoji="0" lang="zh-CN" sz="1600" b="1" i="0" spc="100" baseline="0">
                          <a:ln>
                            <a:noFill/>
                          </a:ln>
                          <a:solidFill>
                            <a:srgbClr val="CF3D22"/>
                          </a:solidFill>
                          <a:effectLst/>
                          <a:uFillTx/>
                          <a:latin typeface="微软雅黑" panose="020B0503020204020204" pitchFamily="34" charset="-122"/>
                          <a:ea typeface="微软雅黑" panose="020B0503020204020204" pitchFamily="34" charset="-122"/>
                        </a:rPr>
                        <a:t>碳酸钠等盐类物质并加入防潮剂</a:t>
                      </a:r>
                      <a:endParaRPr kumimoji="0" lang="zh-CN" sz="1600" b="1" i="0" spc="100" baseline="0">
                        <a:ln>
                          <a:noFill/>
                        </a:ln>
                        <a:solidFill>
                          <a:srgbClr val="CF3D22"/>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base">
                        <a:lnSpc>
                          <a:spcPct val="100000"/>
                        </a:lnSpc>
                        <a:spcBef>
                          <a:spcPts val="0"/>
                        </a:spcBef>
                        <a:spcAft>
                          <a:spcPct val="0"/>
                        </a:spcAft>
                        <a:buClrTx/>
                        <a:buSzTx/>
                        <a:buFontTx/>
                        <a:buNone/>
                      </a:pPr>
                      <a:r>
                        <a:rPr kumimoji="0" lang="zh-CN" sz="1600" b="1" i="0" spc="100" baseline="0" dirty="0">
                          <a:ln>
                            <a:noFill/>
                          </a:ln>
                          <a:solidFill>
                            <a:srgbClr val="CF3D22"/>
                          </a:solidFill>
                          <a:effectLst/>
                          <a:uFillTx/>
                          <a:latin typeface="微软雅黑" panose="020B0503020204020204" pitchFamily="34" charset="-122"/>
                          <a:ea typeface="微软雅黑" panose="020B0503020204020204" pitchFamily="34" charset="-122"/>
                        </a:rPr>
                        <a:t>油类、可燃气体、电器、精密仪器等</a:t>
                      </a:r>
                      <a:endParaRPr kumimoji="0" lang="zh-CN" sz="1600" b="1" i="0" spc="100" baseline="0" dirty="0">
                        <a:ln>
                          <a:noFill/>
                        </a:ln>
                        <a:solidFill>
                          <a:srgbClr val="CF3D22"/>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r h="385445">
                <a:tc>
                  <a:txBody>
                    <a:bodyPr/>
                    <a:lstStyle/>
                    <a:p>
                      <a:pPr marL="0" marR="0" lvl="0" indent="0" algn="just" defTabSz="914400" rtl="0" fontAlgn="base">
                        <a:lnSpc>
                          <a:spcPct val="100000"/>
                        </a:lnSpc>
                        <a:spcBef>
                          <a:spcPts val="0"/>
                        </a:spcBef>
                        <a:spcAft>
                          <a:spcPct val="0"/>
                        </a:spcAft>
                        <a:buClrTx/>
                        <a:buSzTx/>
                        <a:buFontTx/>
                        <a:buNone/>
                      </a:pPr>
                      <a:r>
                        <a:rPr kumimoji="0" lang="en-US"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cs typeface="微软雅黑" panose="020B0503020204020204" pitchFamily="34" charset="-122"/>
                        </a:rPr>
                        <a:t>1211</a:t>
                      </a:r>
                      <a:r>
                        <a:rPr kumimoji="0" lang="zh-CN" altLang="en-US"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cs typeface="微软雅黑" panose="020B0503020204020204" pitchFamily="34" charset="-122"/>
                        </a:rPr>
                        <a:t>（二氟一氯</a:t>
                      </a:r>
                      <a:r>
                        <a:rPr kumimoji="0" lang="en-US"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cs typeface="微软雅黑" panose="020B0503020204020204" pitchFamily="34" charset="-122"/>
                        </a:rPr>
                        <a:t>溴甲烷）</a:t>
                      </a:r>
                      <a:endParaRPr kumimoji="0" lang="zh-CN" altLang="en-US"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base">
                        <a:lnSpc>
                          <a:spcPct val="100000"/>
                        </a:lnSpc>
                        <a:spcBef>
                          <a:spcPts val="0"/>
                        </a:spcBef>
                        <a:spcAft>
                          <a:spcPct val="0"/>
                        </a:spcAft>
                        <a:buClrTx/>
                        <a:buSzTx/>
                        <a:buFontTx/>
                        <a:buNone/>
                      </a:pPr>
                      <a:r>
                        <a:rPr kumimoji="0" lang="en-US"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rPr>
                        <a:t>CF</a:t>
                      </a:r>
                      <a:r>
                        <a:rPr kumimoji="0" lang="en-US" sz="1600" b="0" i="0" spc="100" baseline="-2500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rPr>
                        <a:t>2</a:t>
                      </a:r>
                      <a:r>
                        <a:rPr kumimoji="0" lang="en-US"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rPr>
                        <a:t>CIBr</a:t>
                      </a:r>
                      <a:endParaRPr kumimoji="0" lang="en-US"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c>
                  <a:txBody>
                    <a:bodyPr/>
                    <a:lstStyle/>
                    <a:p>
                      <a:pPr marL="0" marR="0" lvl="0" indent="0" algn="just" defTabSz="914400" rtl="0" fontAlgn="base">
                        <a:lnSpc>
                          <a:spcPct val="100000"/>
                        </a:lnSpc>
                        <a:spcBef>
                          <a:spcPts val="0"/>
                        </a:spcBef>
                        <a:spcAft>
                          <a:spcPct val="0"/>
                        </a:spcAft>
                        <a:buClrTx/>
                        <a:buSzTx/>
                        <a:buFontTx/>
                        <a:buNone/>
                      </a:pPr>
                      <a:r>
                        <a:rPr kumimoji="0" lang="zh-CN"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rPr>
                        <a:t>油类、有机溶剂、高压电器、精密仪器（化学抑制）</a:t>
                      </a:r>
                      <a:endParaRPr kumimoji="0" lang="zh-CN" sz="1600" b="0" i="0" spc="100" baseline="0" dirty="0">
                        <a:ln>
                          <a:noFill/>
                        </a:ln>
                        <a:solidFill>
                          <a:schemeClr val="tx1">
                            <a:lumMod val="85000"/>
                            <a:lumOff val="15000"/>
                          </a:schemeClr>
                        </a:solidFill>
                        <a:effectLst/>
                        <a:uFillTx/>
                        <a:latin typeface="微软雅黑" panose="020B0503020204020204" pitchFamily="34" charset="-122"/>
                        <a:ea typeface="微软雅黑" panose="020B0503020204020204" pitchFamily="34" charset="-122"/>
                      </a:endParaRPr>
                    </a:p>
                  </a:txBody>
                  <a:tcPr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20000"/>
                      </a:scheme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19125" y="1779905"/>
            <a:ext cx="7905750" cy="3051175"/>
            <a:chOff x="578" y="1963"/>
            <a:chExt cx="12450" cy="4805"/>
          </a:xfrm>
        </p:grpSpPr>
        <p:pic>
          <p:nvPicPr>
            <p:cNvPr id="5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578" y="1963"/>
              <a:ext cx="6015" cy="4805"/>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文本框 2"/>
            <p:cNvSpPr txBox="1"/>
            <p:nvPr/>
          </p:nvSpPr>
          <p:spPr>
            <a:xfrm>
              <a:off x="6844" y="1963"/>
              <a:ext cx="6185" cy="2300"/>
            </a:xfrm>
            <a:prstGeom prst="roundRect">
              <a:avLst/>
            </a:prstGeom>
            <a:noFill/>
            <a:ln w="25400" cmpd="sng">
              <a:solidFill>
                <a:srgbClr val="F0AF1D"/>
              </a:solidFill>
              <a:prstDash val="sysDash"/>
            </a:ln>
          </p:spPr>
          <p:txBody>
            <a:bodyPr wrap="square" rtlCol="0" anchor="ctr" anchorCtr="0">
              <a:spAutoFit/>
            </a:bodyPr>
            <a:lstStyle/>
            <a:p>
              <a:pPr algn="just" fontAlgn="auto"/>
              <a:r>
                <a:rPr lang="zh-CN" altLang="en-US" sz="20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rPr>
                <a:t>防止实验室意外事故发生，保障实验人员人身安全及健康，并减少因事故造成的财产及人身上的损失。</a:t>
              </a:r>
              <a:endParaRPr lang="zh-CN" altLang="en-US" sz="20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endParaRPr>
            </a:p>
          </p:txBody>
        </p:sp>
        <p:sp>
          <p:nvSpPr>
            <p:cNvPr id="7" name="文本框 6"/>
            <p:cNvSpPr txBox="1"/>
            <p:nvPr/>
          </p:nvSpPr>
          <p:spPr>
            <a:xfrm>
              <a:off x="6844" y="5536"/>
              <a:ext cx="6185" cy="1232"/>
            </a:xfrm>
            <a:prstGeom prst="roundRect">
              <a:avLst/>
            </a:prstGeom>
            <a:noFill/>
            <a:ln w="25400" cmpd="sng">
              <a:solidFill>
                <a:srgbClr val="F0AF1D"/>
              </a:solidFill>
              <a:prstDash val="sysDash"/>
            </a:ln>
          </p:spPr>
          <p:txBody>
            <a:bodyPr wrap="square" rtlCol="0" anchor="ctr" anchorCtr="0">
              <a:spAutoFit/>
            </a:bodyPr>
            <a:lstStyle/>
            <a:p>
              <a:pPr algn="just" fontAlgn="auto"/>
              <a:r>
                <a:rPr lang="zh-CN" altLang="en-US" sz="20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rPr>
                <a:t>建立个人安全意识，主动学习知识以及注意安全行为。</a:t>
              </a:r>
              <a:endParaRPr lang="zh-CN" altLang="en-US" sz="20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endParaRPr>
            </a:p>
          </p:txBody>
        </p:sp>
      </p:grpSp>
      <p:grpSp>
        <p:nvGrpSpPr>
          <p:cNvPr id="12" name="组合 11"/>
          <p:cNvGrpSpPr/>
          <p:nvPr/>
        </p:nvGrpSpPr>
        <p:grpSpPr>
          <a:xfrm>
            <a:off x="81280" y="100829"/>
            <a:ext cx="4095750" cy="573882"/>
            <a:chOff x="128" y="129"/>
            <a:chExt cx="6450" cy="904"/>
          </a:xfrm>
        </p:grpSpPr>
        <p:sp>
          <p:nvSpPr>
            <p:cNvPr id="14" name="等腰三角形 13"/>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6" name="等腰三角形 15"/>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7" name="文本框 16"/>
            <p:cNvSpPr txBox="1"/>
            <p:nvPr/>
          </p:nvSpPr>
          <p:spPr>
            <a:xfrm rot="10800000" flipH="1">
              <a:off x="128" y="230"/>
              <a:ext cx="6450"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1" name="文本框 20"/>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3" name="矩形 22"/>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一</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4" name="MH_Entry_1"/>
            <p:cNvSpPr/>
            <p:nvPr>
              <p:custDataLst>
                <p:tags r:id="rId2"/>
              </p:custDataLst>
            </p:nvPr>
          </p:nvSpPr>
          <p:spPr>
            <a:xfrm>
              <a:off x="1056" y="294"/>
              <a:ext cx="552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实验室安全的重要性</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3328988" y="967105"/>
            <a:ext cx="2486025" cy="398780"/>
          </a:xfrm>
          <a:prstGeom prst="rect">
            <a:avLst/>
          </a:prstGeom>
          <a:solidFill>
            <a:srgbClr val="7E7E7E"/>
          </a:solidFill>
        </p:spPr>
        <p:txBody>
          <a:bodyPr wrap="none" rtlCol="0" anchor="ctr" anchorCtr="0">
            <a:spAutoFit/>
          </a:bodyPr>
          <a:lstStyle/>
          <a:p>
            <a:pPr algn="ctr"/>
            <a:r>
              <a:rPr lang="en-US" altLang="zh-CN"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重要性的两方面</a:t>
            </a:r>
            <a:endParaRPr lang="zh-CN" altLang="en-US" sz="20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2846705" y="822960"/>
            <a:ext cx="3450590"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6.1  火灾发生时的应变程序</a:t>
            </a:r>
            <a:endPar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6"/>
          <p:cNvGrpSpPr/>
          <p:nvPr/>
        </p:nvGrpSpPr>
        <p:grpSpPr>
          <a:xfrm>
            <a:off x="1419860" y="1464945"/>
            <a:ext cx="6304280" cy="3411220"/>
            <a:chOff x="2244" y="2202"/>
            <a:chExt cx="9928" cy="5372"/>
          </a:xfrm>
        </p:grpSpPr>
        <p:grpSp>
          <p:nvGrpSpPr>
            <p:cNvPr id="24" name="组合 23"/>
            <p:cNvGrpSpPr/>
            <p:nvPr/>
          </p:nvGrpSpPr>
          <p:grpSpPr>
            <a:xfrm>
              <a:off x="2262" y="6558"/>
              <a:ext cx="9910" cy="1016"/>
              <a:chOff x="1333" y="6471"/>
              <a:chExt cx="9910" cy="1016"/>
            </a:xfrm>
          </p:grpSpPr>
          <p:sp>
            <p:nvSpPr>
              <p:cNvPr id="4" name="文本框 3"/>
              <p:cNvSpPr txBox="1"/>
              <p:nvPr/>
            </p:nvSpPr>
            <p:spPr>
              <a:xfrm>
                <a:off x="2172" y="6471"/>
                <a:ext cx="9071" cy="1016"/>
              </a:xfrm>
              <a:prstGeom prst="rect">
                <a:avLst/>
              </a:prstGeom>
              <a:noFill/>
            </p:spPr>
            <p:txBody>
              <a:bodyPr wrap="square" rtlCol="0" anchor="t">
                <a:spAutoFit/>
              </a:bodyPr>
              <a:lstStyle/>
              <a:p>
                <a:pPr algn="just">
                  <a:lnSpc>
                    <a:spcPct val="10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汽油、煤油、酒精等易燃物着火时，不要用水浇，只能用灭火器、细砂、湿毛毯等扑救。</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3" name="Oval 4"/>
              <p:cNvSpPr/>
              <p:nvPr/>
            </p:nvSpPr>
            <p:spPr>
              <a:xfrm>
                <a:off x="1333" y="6471"/>
                <a:ext cx="850" cy="850"/>
              </a:xfrm>
              <a:prstGeom prst="ellipse">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4</a:t>
                </a:r>
                <a:endParaRPr lang="en-US" b="1"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2251" y="2202"/>
              <a:ext cx="9910" cy="1888"/>
              <a:chOff x="1669" y="2580"/>
              <a:chExt cx="9910" cy="1888"/>
            </a:xfrm>
          </p:grpSpPr>
          <p:sp>
            <p:nvSpPr>
              <p:cNvPr id="5" name="Oval 4"/>
              <p:cNvSpPr/>
              <p:nvPr/>
            </p:nvSpPr>
            <p:spPr>
              <a:xfrm>
                <a:off x="1669" y="2580"/>
                <a:ext cx="850" cy="850"/>
              </a:xfrm>
              <a:prstGeom prst="ellipse">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1</a:t>
                </a:r>
                <a:endParaRPr lang="en-US"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2508" y="2580"/>
                <a:ext cx="9071" cy="1888"/>
              </a:xfrm>
              <a:prstGeom prst="rect">
                <a:avLst/>
              </a:prstGeom>
              <a:noFill/>
            </p:spPr>
            <p:txBody>
              <a:bodyPr wrap="square" rtlCol="0" anchor="t">
                <a:spAutoFit/>
              </a:bodyPr>
              <a:lstStyle/>
              <a:p>
                <a:pPr algn="just">
                  <a:lnSpc>
                    <a:spcPct val="10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电器起火时，首先要切断电源，用干粉或气体灭火器、湿毛毯等将火扑灭，不可用水扑救。衣服、织物及小件家具着火时，将着火物拿到室外或卫生间等安全处用水浇灭，不要在家里扑打，以免引燃可燃物。</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5" name="组合 24"/>
            <p:cNvGrpSpPr/>
            <p:nvPr/>
          </p:nvGrpSpPr>
          <p:grpSpPr>
            <a:xfrm>
              <a:off x="2251" y="4090"/>
              <a:ext cx="9921" cy="1452"/>
              <a:chOff x="1322" y="3820"/>
              <a:chExt cx="9921" cy="1452"/>
            </a:xfrm>
          </p:grpSpPr>
          <p:sp>
            <p:nvSpPr>
              <p:cNvPr id="15" name="Oval 4"/>
              <p:cNvSpPr/>
              <p:nvPr/>
            </p:nvSpPr>
            <p:spPr>
              <a:xfrm>
                <a:off x="1322" y="3895"/>
                <a:ext cx="850" cy="850"/>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2</a:t>
                </a:r>
                <a:endParaRPr lang="en-US" b="1"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2172" y="3820"/>
                <a:ext cx="9071" cy="1452"/>
              </a:xfrm>
              <a:prstGeom prst="rect">
                <a:avLst/>
              </a:prstGeom>
              <a:noFill/>
            </p:spPr>
            <p:txBody>
              <a:bodyPr wrap="square" rtlCol="0" anchor="t">
                <a:spAutoFit/>
              </a:bodyPr>
              <a:lstStyle/>
              <a:p>
                <a:pPr algn="just">
                  <a:lnSpc>
                    <a:spcPct val="10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密闭房间着火时，注意不要急于开启门窗，以防止空气进入加大火势。将着火处附近的易燃易爆物放置到安全地方。</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1" name="组合 20"/>
            <p:cNvGrpSpPr/>
            <p:nvPr/>
          </p:nvGrpSpPr>
          <p:grpSpPr>
            <a:xfrm>
              <a:off x="2244" y="5542"/>
              <a:ext cx="9911" cy="1016"/>
              <a:chOff x="1904" y="4952"/>
              <a:chExt cx="9911" cy="1016"/>
            </a:xfrm>
          </p:grpSpPr>
          <p:sp>
            <p:nvSpPr>
              <p:cNvPr id="6" name="Oval 4"/>
              <p:cNvSpPr/>
              <p:nvPr/>
            </p:nvSpPr>
            <p:spPr>
              <a:xfrm>
                <a:off x="1904" y="4952"/>
                <a:ext cx="850" cy="850"/>
              </a:xfrm>
              <a:prstGeom prst="ellipse">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3</a:t>
                </a:r>
                <a:endParaRPr lang="en-US"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2744" y="4952"/>
                <a:ext cx="9071" cy="1016"/>
              </a:xfrm>
              <a:prstGeom prst="rect">
                <a:avLst/>
              </a:prstGeom>
              <a:noFill/>
            </p:spPr>
            <p:txBody>
              <a:bodyPr wrap="square" rtlCol="0" anchor="t">
                <a:spAutoFit/>
              </a:bodyPr>
              <a:lstStyle/>
              <a:p>
                <a:pPr algn="just">
                  <a:lnSpc>
                    <a:spcPct val="10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电线冒火花时，不能靠近，防止触电事故。关闭电源总开关或通知供电部门断电后扑救。</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683068" y="722630"/>
            <a:ext cx="5777865" cy="4263390"/>
            <a:chOff x="2014" y="1063"/>
            <a:chExt cx="9099" cy="6714"/>
          </a:xfrm>
        </p:grpSpPr>
        <p:pic>
          <p:nvPicPr>
            <p:cNvPr id="8" name="Picture 2" descr="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04" y="1063"/>
              <a:ext cx="6309" cy="6714"/>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2" name="组合 11"/>
            <p:cNvGrpSpPr/>
            <p:nvPr/>
          </p:nvGrpSpPr>
          <p:grpSpPr>
            <a:xfrm>
              <a:off x="2014" y="1934"/>
              <a:ext cx="1066" cy="4972"/>
              <a:chOff x="2014" y="2196"/>
              <a:chExt cx="1066" cy="4972"/>
            </a:xfrm>
          </p:grpSpPr>
          <p:sp>
            <p:nvSpPr>
              <p:cNvPr id="37" name="文本框 36"/>
              <p:cNvSpPr txBox="1"/>
              <p:nvPr/>
            </p:nvSpPr>
            <p:spPr>
              <a:xfrm>
                <a:off x="2014" y="2824"/>
                <a:ext cx="1066" cy="4344"/>
              </a:xfrm>
              <a:prstGeom prst="rect">
                <a:avLst/>
              </a:prstGeom>
              <a:solidFill>
                <a:srgbClr val="7E7E7E"/>
              </a:solidFill>
            </p:spPr>
            <p:txBody>
              <a:bodyPr vert="eaVert" wrap="none" lIns="107950" rtlCol="0" anchor="ctr" anchorCtr="0">
                <a:no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火灾发生时的应变程序</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2014" y="2196"/>
                <a:ext cx="1067" cy="628"/>
              </a:xfrm>
              <a:prstGeom prst="rect">
                <a:avLst/>
              </a:prstGeom>
              <a:solidFill>
                <a:srgbClr val="7E7E7E"/>
              </a:solidFill>
            </p:spPr>
            <p:txBody>
              <a:bodyPr wrap="square" lIns="107950" rtlCol="0" anchor="ctr" anchorCtr="1">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6.1</a:t>
                </a:r>
                <a:endPar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247458" y="904240"/>
            <a:ext cx="6649085" cy="4014470"/>
            <a:chOff x="2651" y="1424"/>
            <a:chExt cx="10471" cy="6322"/>
          </a:xfrm>
        </p:grpSpPr>
        <p:grpSp>
          <p:nvGrpSpPr>
            <p:cNvPr id="5" name="组合 4"/>
            <p:cNvGrpSpPr/>
            <p:nvPr/>
          </p:nvGrpSpPr>
          <p:grpSpPr>
            <a:xfrm>
              <a:off x="2651" y="2099"/>
              <a:ext cx="1066" cy="4972"/>
              <a:chOff x="2651" y="2009"/>
              <a:chExt cx="1066" cy="4972"/>
            </a:xfrm>
          </p:grpSpPr>
          <p:sp>
            <p:nvSpPr>
              <p:cNvPr id="3" name="文本框 2"/>
              <p:cNvSpPr txBox="1"/>
              <p:nvPr/>
            </p:nvSpPr>
            <p:spPr>
              <a:xfrm>
                <a:off x="2651" y="2637"/>
                <a:ext cx="1066" cy="4344"/>
              </a:xfrm>
              <a:prstGeom prst="rect">
                <a:avLst/>
              </a:prstGeom>
              <a:solidFill>
                <a:srgbClr val="7E7E7E"/>
              </a:solidFill>
            </p:spPr>
            <p:txBody>
              <a:bodyPr vert="eaVert" wrap="none" lIns="107950" rtlCol="0" anchor="ctr" anchorCtr="0">
                <a:no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火灾发生时的应变程序</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2651" y="2009"/>
                <a:ext cx="1067" cy="628"/>
              </a:xfrm>
              <a:prstGeom prst="rect">
                <a:avLst/>
              </a:prstGeom>
              <a:solidFill>
                <a:srgbClr val="7E7E7E"/>
              </a:solidFill>
            </p:spPr>
            <p:txBody>
              <a:bodyPr wrap="square" lIns="107950" rtlCol="0" anchor="ctr" anchorCtr="1">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6.1</a:t>
                </a:r>
                <a:endPar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3" name="组合 12"/>
            <p:cNvGrpSpPr/>
            <p:nvPr/>
          </p:nvGrpSpPr>
          <p:grpSpPr>
            <a:xfrm>
              <a:off x="4598" y="1424"/>
              <a:ext cx="8524" cy="6322"/>
              <a:chOff x="4598" y="1424"/>
              <a:chExt cx="8524" cy="6322"/>
            </a:xfrm>
          </p:grpSpPr>
          <p:pic>
            <p:nvPicPr>
              <p:cNvPr id="7" name="Picture 17" descr="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 y="2052"/>
                <a:ext cx="8524" cy="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4598" y="1424"/>
                <a:ext cx="8524" cy="628"/>
              </a:xfrm>
              <a:prstGeom prst="rect">
                <a:avLst/>
              </a:prstGeom>
              <a:solidFill>
                <a:srgbClr val="7E7E7E"/>
              </a:solidFill>
            </p:spPr>
            <p:txBody>
              <a:bodyPr wrap="squar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下面是常见防火标志</a:t>
                </a:r>
                <a:endPar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2846705" y="850900"/>
            <a:ext cx="3450590"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6.2  </a:t>
            </a: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触电发生时的应变程序</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2" name="组合 31"/>
          <p:cNvGrpSpPr/>
          <p:nvPr/>
        </p:nvGrpSpPr>
        <p:grpSpPr>
          <a:xfrm>
            <a:off x="1058545" y="1489710"/>
            <a:ext cx="7026910" cy="3465830"/>
            <a:chOff x="1684" y="2346"/>
            <a:chExt cx="11066" cy="5458"/>
          </a:xfrm>
        </p:grpSpPr>
        <p:sp>
          <p:nvSpPr>
            <p:cNvPr id="9" name="文本框 8"/>
            <p:cNvSpPr txBox="1"/>
            <p:nvPr/>
          </p:nvSpPr>
          <p:spPr>
            <a:xfrm>
              <a:off x="1684" y="2346"/>
              <a:ext cx="11034" cy="2325"/>
            </a:xfrm>
            <a:prstGeom prst="rect">
              <a:avLst/>
            </a:prstGeom>
            <a:solidFill>
              <a:srgbClr val="CF3D22"/>
            </a:solidFill>
          </p:spPr>
          <p:txBody>
            <a:bodyPr wrap="square" rtlCol="0" anchor="ctr" anchorCtr="0">
              <a:spAutoFit/>
            </a:bodyPr>
            <a:lstStyle/>
            <a:p>
              <a:pPr algn="just" fontAlgn="auto"/>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人身安全防护（人体的安全电压是36V）实验室常用电为频率 50 Hz, 200 V 的交流电。人体通过 1 mA的电流，便有发麻或针刺的感觉，10 mA 以上人体肌肉会强烈收缩，25 mA以上则呼吸困难，就有生命危险；直流电对人体也有类似的危险。为防止触电，应做到：</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1" name="组合 30"/>
            <p:cNvGrpSpPr/>
            <p:nvPr/>
          </p:nvGrpSpPr>
          <p:grpSpPr>
            <a:xfrm>
              <a:off x="1684" y="4806"/>
              <a:ext cx="11066" cy="2998"/>
              <a:chOff x="1685" y="4857"/>
              <a:chExt cx="11066" cy="2998"/>
            </a:xfrm>
          </p:grpSpPr>
          <p:grpSp>
            <p:nvGrpSpPr>
              <p:cNvPr id="24" name="组合 23"/>
              <p:cNvGrpSpPr/>
              <p:nvPr/>
            </p:nvGrpSpPr>
            <p:grpSpPr>
              <a:xfrm>
                <a:off x="1697" y="6937"/>
                <a:ext cx="11019" cy="919"/>
                <a:chOff x="1345" y="6101"/>
                <a:chExt cx="11019" cy="919"/>
              </a:xfrm>
            </p:grpSpPr>
            <p:sp>
              <p:nvSpPr>
                <p:cNvPr id="14" name="文本框 13"/>
                <p:cNvSpPr txBox="1"/>
                <p:nvPr/>
              </p:nvSpPr>
              <p:spPr>
                <a:xfrm>
                  <a:off x="1912" y="6101"/>
                  <a:ext cx="10452" cy="919"/>
                </a:xfrm>
                <a:prstGeom prst="rect">
                  <a:avLst/>
                </a:prstGeom>
                <a:noFill/>
              </p:spPr>
              <p:txBody>
                <a:bodyPr wrap="square" rtlCol="0" anchor="t">
                  <a:spAutoFit/>
                </a:bodyPr>
                <a:lstStyle/>
                <a:p>
                  <a:pPr algn="just">
                    <a:lnSpc>
                      <a:spcPct val="100000"/>
                    </a:lnSpc>
                  </a:pP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湿手不可触电，擦拭电器设备时应先断电，严禁用湿抹布擦电门或插座，也不允许把电器导线置于潮湿的地方，否则容易触电！</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3" name="Oval 4"/>
                <p:cNvSpPr/>
                <p:nvPr/>
              </p:nvSpPr>
              <p:spPr>
                <a:xfrm>
                  <a:off x="1345" y="6277"/>
                  <a:ext cx="567" cy="567"/>
                </a:xfrm>
                <a:prstGeom prst="ellipse">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4</a:t>
                  </a:r>
                  <a:endParaRPr lang="en-US" b="1"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685" y="4857"/>
                <a:ext cx="11067" cy="567"/>
                <a:chOff x="1669" y="2580"/>
                <a:chExt cx="11067" cy="567"/>
              </a:xfrm>
            </p:grpSpPr>
            <p:sp>
              <p:nvSpPr>
                <p:cNvPr id="16" name="Oval 4"/>
                <p:cNvSpPr/>
                <p:nvPr/>
              </p:nvSpPr>
              <p:spPr>
                <a:xfrm>
                  <a:off x="1669" y="2580"/>
                  <a:ext cx="567" cy="567"/>
                </a:xfrm>
                <a:prstGeom prst="ellipse">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1</a:t>
                  </a:r>
                  <a:endParaRPr lang="en-US"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2248" y="2598"/>
                  <a:ext cx="10488" cy="531"/>
                </a:xfrm>
                <a:prstGeom prst="rect">
                  <a:avLst/>
                </a:prstGeom>
                <a:noFill/>
              </p:spPr>
              <p:txBody>
                <a:bodyPr wrap="square" rtlCol="0" anchor="t">
                  <a:spAutoFit/>
                </a:bodyPr>
                <a:lstStyle/>
                <a:p>
                  <a:pPr algn="just">
                    <a:lnSpc>
                      <a:spcPct val="100000"/>
                    </a:lnSpc>
                  </a:pP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使用新电器设备之前，首先了解使用方法及注意事项，不要盲目接电。</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5" name="组合 24"/>
              <p:cNvGrpSpPr/>
              <p:nvPr/>
            </p:nvGrpSpPr>
            <p:grpSpPr>
              <a:xfrm>
                <a:off x="1685" y="5469"/>
                <a:ext cx="9638" cy="567"/>
                <a:chOff x="1322" y="3895"/>
                <a:chExt cx="9638" cy="567"/>
              </a:xfrm>
            </p:grpSpPr>
            <p:sp>
              <p:nvSpPr>
                <p:cNvPr id="21" name="Oval 4"/>
                <p:cNvSpPr/>
                <p:nvPr/>
              </p:nvSpPr>
              <p:spPr>
                <a:xfrm>
                  <a:off x="1322" y="3895"/>
                  <a:ext cx="567" cy="567"/>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2</a:t>
                  </a:r>
                  <a:endParaRPr lang="en-US" b="1"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1889" y="3913"/>
                  <a:ext cx="9071" cy="531"/>
                </a:xfrm>
                <a:prstGeom prst="rect">
                  <a:avLst/>
                </a:prstGeom>
                <a:noFill/>
              </p:spPr>
              <p:txBody>
                <a:bodyPr wrap="square" rtlCol="0" anchor="t">
                  <a:spAutoFit/>
                </a:bodyPr>
                <a:lstStyle/>
                <a:p>
                  <a:pPr algn="just">
                    <a:lnSpc>
                      <a:spcPct val="100000"/>
                    </a:lnSpc>
                  </a:pP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在没有电工在场时，不可以私自接线！</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8" name="组合 27"/>
              <p:cNvGrpSpPr/>
              <p:nvPr/>
            </p:nvGrpSpPr>
            <p:grpSpPr>
              <a:xfrm>
                <a:off x="1685" y="6018"/>
                <a:ext cx="11032" cy="919"/>
                <a:chOff x="1904" y="4776"/>
                <a:chExt cx="11032" cy="919"/>
              </a:xfrm>
            </p:grpSpPr>
            <p:sp>
              <p:nvSpPr>
                <p:cNvPr id="29" name="Oval 4"/>
                <p:cNvSpPr/>
                <p:nvPr/>
              </p:nvSpPr>
              <p:spPr>
                <a:xfrm>
                  <a:off x="1904" y="4952"/>
                  <a:ext cx="567" cy="567"/>
                </a:xfrm>
                <a:prstGeom prst="ellipse">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3</a:t>
                  </a:r>
                  <a:endParaRPr lang="en-US" b="1"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2483" y="4776"/>
                  <a:ext cx="10453" cy="919"/>
                </a:xfrm>
                <a:prstGeom prst="rect">
                  <a:avLst/>
                </a:prstGeom>
                <a:noFill/>
              </p:spPr>
              <p:txBody>
                <a:bodyPr wrap="square" rtlCol="0" anchor="t">
                  <a:spAutoFit/>
                </a:bodyPr>
                <a:lstStyle/>
                <a:p>
                  <a:pPr algn="just">
                    <a:lnSpc>
                      <a:spcPct val="100000"/>
                    </a:lnSpc>
                  </a:pP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使用长时间不用的设备应预先检查其绝缘情况，发现有损坏的地方，应及时修理，不能勉强使用。</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2846705" y="765810"/>
            <a:ext cx="3450590"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6.2  </a:t>
            </a: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触电发生时的应变程序</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5" name="组合 34"/>
          <p:cNvGrpSpPr/>
          <p:nvPr/>
        </p:nvGrpSpPr>
        <p:grpSpPr>
          <a:xfrm>
            <a:off x="1376045" y="1281430"/>
            <a:ext cx="6391910" cy="3736340"/>
            <a:chOff x="1655" y="1928"/>
            <a:chExt cx="10066" cy="5884"/>
          </a:xfrm>
        </p:grpSpPr>
        <p:grpSp>
          <p:nvGrpSpPr>
            <p:cNvPr id="24" name="组合 23"/>
            <p:cNvGrpSpPr/>
            <p:nvPr/>
          </p:nvGrpSpPr>
          <p:grpSpPr>
            <a:xfrm>
              <a:off x="1655" y="5548"/>
              <a:ext cx="10047" cy="624"/>
              <a:chOff x="1345" y="6277"/>
              <a:chExt cx="10047" cy="624"/>
            </a:xfrm>
          </p:grpSpPr>
          <p:sp>
            <p:nvSpPr>
              <p:cNvPr id="14" name="文本框 13"/>
              <p:cNvSpPr txBox="1"/>
              <p:nvPr/>
            </p:nvSpPr>
            <p:spPr>
              <a:xfrm>
                <a:off x="1981" y="6299"/>
                <a:ext cx="9411" cy="580"/>
              </a:xfrm>
              <a:prstGeom prst="rect">
                <a:avLst/>
              </a:prstGeom>
              <a:noFill/>
            </p:spPr>
            <p:txBody>
              <a:bodyPr wrap="square" rtlCol="0" anchor="t">
                <a:spAutoFit/>
              </a:bodyPr>
              <a:lstStyle/>
              <a:p>
                <a:pPr algn="just">
                  <a:lnSpc>
                    <a:spcPct val="10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仪器发生故障时应及时切断电源；</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3" name="Oval 4"/>
              <p:cNvSpPr/>
              <p:nvPr/>
            </p:nvSpPr>
            <p:spPr>
              <a:xfrm>
                <a:off x="1345" y="6277"/>
                <a:ext cx="624" cy="624"/>
              </a:xfrm>
              <a:prstGeom prst="ellipse">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8</a:t>
                </a:r>
                <a:endParaRPr lang="en-US" b="1"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655" y="1928"/>
              <a:ext cx="10066" cy="1016"/>
              <a:chOff x="1669" y="2627"/>
              <a:chExt cx="10066" cy="1016"/>
            </a:xfrm>
          </p:grpSpPr>
          <p:sp>
            <p:nvSpPr>
              <p:cNvPr id="16" name="Oval 4"/>
              <p:cNvSpPr/>
              <p:nvPr/>
            </p:nvSpPr>
            <p:spPr>
              <a:xfrm>
                <a:off x="1669" y="2823"/>
                <a:ext cx="624" cy="624"/>
              </a:xfrm>
              <a:prstGeom prst="ellipse">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5</a:t>
                </a:r>
                <a:endParaRPr lang="en-US"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2324" y="2627"/>
                <a:ext cx="9411" cy="1016"/>
              </a:xfrm>
              <a:prstGeom prst="rect">
                <a:avLst/>
              </a:prstGeom>
              <a:noFill/>
            </p:spPr>
            <p:txBody>
              <a:bodyPr wrap="square" rtlCol="0" anchor="t">
                <a:spAutoFit/>
              </a:bodyPr>
              <a:lstStyle/>
              <a:p>
                <a:pPr algn="just">
                  <a:lnSpc>
                    <a:spcPct val="10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一切仪器应按说明书装接适当的电源，需要接地的一定要接地；</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5" name="组合 24"/>
            <p:cNvGrpSpPr/>
            <p:nvPr/>
          </p:nvGrpSpPr>
          <p:grpSpPr>
            <a:xfrm>
              <a:off x="1655" y="2890"/>
              <a:ext cx="10036" cy="1888"/>
              <a:chOff x="1264" y="3913"/>
              <a:chExt cx="10036" cy="1888"/>
            </a:xfrm>
          </p:grpSpPr>
          <p:sp>
            <p:nvSpPr>
              <p:cNvPr id="21" name="Oval 4"/>
              <p:cNvSpPr/>
              <p:nvPr/>
            </p:nvSpPr>
            <p:spPr>
              <a:xfrm>
                <a:off x="1264" y="4545"/>
                <a:ext cx="624" cy="624"/>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6</a:t>
                </a:r>
                <a:endParaRPr lang="en-US" b="1"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1889" y="3913"/>
                <a:ext cx="9411" cy="1888"/>
              </a:xfrm>
              <a:prstGeom prst="rect">
                <a:avLst/>
              </a:prstGeom>
              <a:noFill/>
            </p:spPr>
            <p:txBody>
              <a:bodyPr wrap="square" rtlCol="0" anchor="t">
                <a:spAutoFit/>
              </a:bodyPr>
              <a:lstStyle/>
              <a:p>
                <a:pPr algn="just">
                  <a:lnSpc>
                    <a:spcPct val="10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若是直流电器设备，应注意电源的正负极，不要接错；若电源为三相，则三相电源的中性点要接地，这样万一触电时可降低接触电压；接三相电动机时要注意正转方向是否符合，否则，要切断电源，对调相线；</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8" name="组合 27"/>
            <p:cNvGrpSpPr/>
            <p:nvPr/>
          </p:nvGrpSpPr>
          <p:grpSpPr>
            <a:xfrm>
              <a:off x="1655" y="4778"/>
              <a:ext cx="10036" cy="624"/>
              <a:chOff x="1904" y="4952"/>
              <a:chExt cx="10036" cy="624"/>
            </a:xfrm>
          </p:grpSpPr>
          <p:sp>
            <p:nvSpPr>
              <p:cNvPr id="29" name="Oval 4"/>
              <p:cNvSpPr/>
              <p:nvPr/>
            </p:nvSpPr>
            <p:spPr>
              <a:xfrm>
                <a:off x="1904" y="4952"/>
                <a:ext cx="624" cy="624"/>
              </a:xfrm>
              <a:prstGeom prst="ellipse">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7</a:t>
                </a:r>
                <a:endParaRPr lang="en-US" b="1"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2529" y="4974"/>
                <a:ext cx="9411" cy="580"/>
              </a:xfrm>
              <a:prstGeom prst="rect">
                <a:avLst/>
              </a:prstGeom>
              <a:noFill/>
            </p:spPr>
            <p:txBody>
              <a:bodyPr wrap="square" rtlCol="0" anchor="t">
                <a:spAutoFit/>
              </a:bodyPr>
              <a:lstStyle/>
              <a:p>
                <a:pPr algn="just">
                  <a:lnSpc>
                    <a:spcPct val="10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接好电路后应仔细检查无误后，方可通电使用；</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33" name="组合 32"/>
            <p:cNvGrpSpPr/>
            <p:nvPr/>
          </p:nvGrpSpPr>
          <p:grpSpPr>
            <a:xfrm>
              <a:off x="1655" y="6172"/>
              <a:ext cx="10045" cy="1016"/>
              <a:chOff x="1680" y="5777"/>
              <a:chExt cx="10045" cy="1016"/>
            </a:xfrm>
          </p:grpSpPr>
          <p:sp>
            <p:nvSpPr>
              <p:cNvPr id="6" name="Oval 4"/>
              <p:cNvSpPr/>
              <p:nvPr/>
            </p:nvSpPr>
            <p:spPr>
              <a:xfrm>
                <a:off x="1680" y="5973"/>
                <a:ext cx="624" cy="624"/>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9</a:t>
                </a:r>
                <a:endParaRPr lang="en-US"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2314" y="5777"/>
                <a:ext cx="9411" cy="1016"/>
              </a:xfrm>
              <a:prstGeom prst="rect">
                <a:avLst/>
              </a:prstGeom>
              <a:noFill/>
            </p:spPr>
            <p:txBody>
              <a:bodyPr wrap="square" rtlCol="0" anchor="t">
                <a:spAutoFit/>
              </a:bodyPr>
              <a:lstStyle/>
              <a:p>
                <a:pPr algn="just">
                  <a:lnSpc>
                    <a:spcPct val="10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遇到触电，首先应使触电者迅速脱离电源，并用绝缘物拉下电源，不能徒手去拉触电者，以免自己被电流击倒！</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34" name="组合 33"/>
            <p:cNvGrpSpPr/>
            <p:nvPr/>
          </p:nvGrpSpPr>
          <p:grpSpPr>
            <a:xfrm>
              <a:off x="1655" y="7188"/>
              <a:ext cx="10031" cy="624"/>
              <a:chOff x="1680" y="6698"/>
              <a:chExt cx="10031" cy="624"/>
            </a:xfrm>
          </p:grpSpPr>
          <p:sp>
            <p:nvSpPr>
              <p:cNvPr id="7" name="Oval 4"/>
              <p:cNvSpPr/>
              <p:nvPr/>
            </p:nvSpPr>
            <p:spPr>
              <a:xfrm>
                <a:off x="1680" y="6698"/>
                <a:ext cx="624" cy="624"/>
              </a:xfrm>
              <a:prstGeom prst="ellipse">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b="1" spc="-100" dirty="0">
                    <a:solidFill>
                      <a:schemeClr val="bg1"/>
                    </a:solidFill>
                    <a:uFillTx/>
                    <a:latin typeface="微软雅黑" panose="020B0503020204020204" pitchFamily="34" charset="-122"/>
                    <a:ea typeface="微软雅黑" panose="020B0503020204020204" pitchFamily="34" charset="-122"/>
                  </a:rPr>
                  <a:t>10</a:t>
                </a:r>
                <a:endParaRPr lang="en-US" b="1" spc="-100" dirty="0">
                  <a:solidFill>
                    <a:schemeClr val="bg1"/>
                  </a:solidFill>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2300" y="6720"/>
                <a:ext cx="9411" cy="580"/>
              </a:xfrm>
              <a:prstGeom prst="rect">
                <a:avLst/>
              </a:prstGeom>
              <a:noFill/>
            </p:spPr>
            <p:txBody>
              <a:bodyPr wrap="square" rtlCol="0" anchor="t">
                <a:spAutoFit/>
              </a:bodyPr>
              <a:lstStyle/>
              <a:p>
                <a:pPr algn="just">
                  <a:lnSpc>
                    <a:spcPct val="10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触电者应及时抬倒室外做抢救处理。</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646805" y="996315"/>
            <a:ext cx="1850390"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6.3  外伤处理</a:t>
            </a:r>
            <a:endPar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2" name="组合 11"/>
          <p:cNvGrpSpPr/>
          <p:nvPr/>
        </p:nvGrpSpPr>
        <p:grpSpPr>
          <a:xfrm>
            <a:off x="1452880" y="1781175"/>
            <a:ext cx="6238240" cy="3020060"/>
            <a:chOff x="2139" y="2940"/>
            <a:chExt cx="9824" cy="4756"/>
          </a:xfrm>
        </p:grpSpPr>
        <p:grpSp>
          <p:nvGrpSpPr>
            <p:cNvPr id="9" name="组合 8"/>
            <p:cNvGrpSpPr/>
            <p:nvPr/>
          </p:nvGrpSpPr>
          <p:grpSpPr>
            <a:xfrm>
              <a:off x="2503" y="3338"/>
              <a:ext cx="9097" cy="3962"/>
              <a:chOff x="2590" y="3172"/>
              <a:chExt cx="9097" cy="3962"/>
            </a:xfrm>
          </p:grpSpPr>
          <p:pic>
            <p:nvPicPr>
              <p:cNvPr id="3" name="Picture 4" descr="MCj036099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1" y="3172"/>
                <a:ext cx="4536" cy="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2590" y="3991"/>
                <a:ext cx="4014" cy="2325"/>
              </a:xfrm>
              <a:prstGeom prst="rect">
                <a:avLst/>
              </a:prstGeom>
              <a:solidFill>
                <a:srgbClr val="F0AF1D"/>
              </a:solidFill>
            </p:spPr>
            <p:txBody>
              <a:bodyPr wrap="square" rtlCol="0" anchor="ctr" anchorCtr="0">
                <a:spAutoFit/>
              </a:bodyPr>
              <a:lstStyle/>
              <a:p>
                <a:pPr algn="just"/>
                <a:r>
                  <a:rPr lang="en-US"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被玻璃划伤后应及时检查有无玻璃碎屑，作好清理工作后涂沫红药水，进行止痛和消毒处理。</a:t>
                </a:r>
                <a:endParaRPr lang="en-US"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 name="矩形 4"/>
            <p:cNvSpPr/>
            <p:nvPr/>
          </p:nvSpPr>
          <p:spPr>
            <a:xfrm>
              <a:off x="2139" y="2940"/>
              <a:ext cx="9824" cy="4757"/>
            </a:xfrm>
            <a:prstGeom prst="rect">
              <a:avLst/>
            </a:prstGeom>
            <a:noFill/>
            <a:ln w="25400">
              <a:solidFill>
                <a:srgbClr val="7E7E7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646805" y="1062990"/>
            <a:ext cx="1850390"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6.4  </a:t>
            </a:r>
            <a:r>
              <a:rPr lang="zh-CN" alt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烧伤</a:t>
            </a: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处理</a:t>
            </a:r>
            <a:endPar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2" name="组合 11"/>
          <p:cNvGrpSpPr/>
          <p:nvPr/>
        </p:nvGrpSpPr>
        <p:grpSpPr>
          <a:xfrm>
            <a:off x="2071760" y="1881505"/>
            <a:ext cx="5000481" cy="2963545"/>
            <a:chOff x="2139" y="3083"/>
            <a:chExt cx="8441" cy="4667"/>
          </a:xfrm>
        </p:grpSpPr>
        <p:sp>
          <p:nvSpPr>
            <p:cNvPr id="4" name="文本框 3"/>
            <p:cNvSpPr txBox="1"/>
            <p:nvPr/>
          </p:nvSpPr>
          <p:spPr>
            <a:xfrm>
              <a:off x="2568" y="3381"/>
              <a:ext cx="7583" cy="4070"/>
            </a:xfrm>
            <a:prstGeom prst="rect">
              <a:avLst/>
            </a:prstGeom>
            <a:solidFill>
              <a:srgbClr val="F0AF1D"/>
            </a:solidFill>
          </p:spPr>
          <p:txBody>
            <a:bodyPr wrap="square" rtlCol="0" anchor="ctr" anchorCtr="0">
              <a:spAutoFit/>
            </a:bodyPr>
            <a:lstStyle/>
            <a:p>
              <a:pPr algn="just">
                <a:lnSpc>
                  <a:spcPct val="150000"/>
                </a:lnSpc>
              </a:pPr>
              <a:r>
                <a:rPr lang="en-US"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1</a:t>
              </a:r>
              <a:r>
                <a:rPr lang="zh-CN" altLang="en-US"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en-US"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烧伤包括烫伤和火伤，急救的主要目的避免伤口化脓感染。处理办法为用无菌生理盐水洗后，再用1：2000新洁尔灭冲洗，擦干伤口后用纱布进行包扎！</a:t>
              </a:r>
              <a:endParaRPr lang="en-US"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lang="en-US"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a:t>
              </a:r>
              <a:r>
                <a:rPr lang="zh-CN" altLang="en-US"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en-US"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电炉（汽）烫伤可用5%新制丹宁溶液，用纱布浸湿包扎或涂以獾油</a:t>
              </a:r>
              <a:r>
                <a:rPr lang="zh-CN" altLang="en-US"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2139" y="3083"/>
              <a:ext cx="8441" cy="4667"/>
            </a:xfrm>
            <a:prstGeom prst="rect">
              <a:avLst/>
            </a:prstGeom>
            <a:noFill/>
            <a:ln w="25400">
              <a:solidFill>
                <a:srgbClr val="7E7E7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2846705" y="920115"/>
            <a:ext cx="3450590"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a:t>
            </a: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5  化学灼伤时的应变程序</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1652317" y="1591310"/>
            <a:ext cx="5839366" cy="3401695"/>
            <a:chOff x="2259" y="2626"/>
            <a:chExt cx="8202" cy="5357"/>
          </a:xfrm>
        </p:grpSpPr>
        <p:sp>
          <p:nvSpPr>
            <p:cNvPr id="6" name="文本框 5"/>
            <p:cNvSpPr txBox="1"/>
            <p:nvPr/>
          </p:nvSpPr>
          <p:spPr>
            <a:xfrm>
              <a:off x="2500" y="2834"/>
              <a:ext cx="7720" cy="4940"/>
            </a:xfrm>
            <a:prstGeom prst="rect">
              <a:avLst/>
            </a:prstGeom>
            <a:solidFill>
              <a:srgbClr val="F0AF1D"/>
            </a:solidFill>
          </p:spPr>
          <p:txBody>
            <a:bodyPr wrap="square" rtlCol="0" anchor="ctr" anchorCtr="0">
              <a:spAutoFit/>
            </a:bodyPr>
            <a:lstStyle/>
            <a:p>
              <a:pPr algn="just">
                <a:lnSpc>
                  <a:spcPct val="110000"/>
                </a:lnSpc>
                <a:spcBef>
                  <a:spcPts val="0"/>
                </a:spcBef>
                <a:spcAft>
                  <a:spcPts val="0"/>
                </a:spcAft>
              </a:pPr>
              <a:r>
                <a:rPr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1</a:t>
              </a: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应迅速清理皮肤上的化学药品，并用大量的水洗净，再用特殊溶剂进行处理。碱类物质烫伤应先用抹布擦掉碱液再用大量的水冲洗，然后用20g/l醋酸溶液清洗或直接扑以硼酸粉；酸液烧伤，先擦去大量的酸液，再用水冲洗，然后用饱和碳酸氢钠溶液进行冲洗；</a:t>
              </a:r>
              <a:endParaRPr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10000"/>
                </a:lnSpc>
                <a:spcBef>
                  <a:spcPts val="0"/>
                </a:spcBef>
                <a:spcAft>
                  <a:spcPts val="0"/>
                </a:spcAft>
              </a:pPr>
              <a:r>
                <a:rPr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a:t>
              </a: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眼睛受到化学灼伤时。最好用洗涤器的水流进行洗涤，但要避免水流直射眼球，更不要揉眼睛。如果是碱灼伤可用2%硼酸洗；如果是酸灼伤，则用2%碳酸氢钠溶液淋洗。</a:t>
              </a:r>
              <a:endParaRPr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2259" y="2626"/>
              <a:ext cx="8202" cy="5357"/>
            </a:xfrm>
            <a:prstGeom prst="rect">
              <a:avLst/>
            </a:prstGeom>
            <a:noFill/>
            <a:ln w="25400">
              <a:solidFill>
                <a:srgbClr val="7E7E7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80" y="100829"/>
            <a:ext cx="4925060" cy="573882"/>
            <a:chOff x="128" y="129"/>
            <a:chExt cx="7756" cy="904"/>
          </a:xfrm>
        </p:grpSpPr>
        <p:sp>
          <p:nvSpPr>
            <p:cNvPr id="10" name="等腰三角形 9"/>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1" name="等腰三角形 10"/>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18" name="文本框 17"/>
            <p:cNvSpPr txBox="1"/>
            <p:nvPr/>
          </p:nvSpPr>
          <p:spPr>
            <a:xfrm rot="10800000" flipH="1">
              <a:off x="128" y="230"/>
              <a:ext cx="7756"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文本框 18"/>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20" name="矩形 19"/>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四</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Entry_1"/>
            <p:cNvSpPr/>
            <p:nvPr>
              <p:custDataLst>
                <p:tags r:id="rId1"/>
              </p:custDataLst>
            </p:nvPr>
          </p:nvSpPr>
          <p:spPr>
            <a:xfrm>
              <a:off x="1311" y="294"/>
              <a:ext cx="657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如何做好实验室的安全工作</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113405" y="920115"/>
            <a:ext cx="2917190" cy="398780"/>
          </a:xfrm>
          <a:prstGeom prst="rect">
            <a:avLst/>
          </a:prstGeom>
          <a:solidFill>
            <a:srgbClr val="7E7E7E"/>
          </a:solidFill>
        </p:spPr>
        <p:txBody>
          <a:bodyPr wrap="none" rtlCol="0" anchor="ctr" anchorCtr="0">
            <a:spAutoFit/>
          </a:bodyPr>
          <a:lstStyle/>
          <a:p>
            <a:pPr algn="ctr"/>
            <a:r>
              <a:rPr lang="en-US"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6.6</a:t>
            </a: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  中毒时的应变程序</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1272073" y="1591310"/>
            <a:ext cx="6599853" cy="3401695"/>
            <a:chOff x="2222" y="2626"/>
            <a:chExt cx="8823" cy="5357"/>
          </a:xfrm>
        </p:grpSpPr>
        <p:sp>
          <p:nvSpPr>
            <p:cNvPr id="6" name="文本框 5"/>
            <p:cNvSpPr txBox="1"/>
            <p:nvPr/>
          </p:nvSpPr>
          <p:spPr>
            <a:xfrm>
              <a:off x="2459" y="2834"/>
              <a:ext cx="8348" cy="4940"/>
            </a:xfrm>
            <a:prstGeom prst="rect">
              <a:avLst/>
            </a:prstGeom>
            <a:solidFill>
              <a:srgbClr val="F0AF1D"/>
            </a:solidFill>
          </p:spPr>
          <p:txBody>
            <a:bodyPr wrap="square" rtlCol="0" anchor="ctr" anchorCtr="0">
              <a:spAutoFit/>
            </a:bodyPr>
            <a:lstStyle/>
            <a:p>
              <a:pPr algn="just">
                <a:lnSpc>
                  <a:spcPct val="110000"/>
                </a:lnSpc>
                <a:spcBef>
                  <a:spcPts val="0"/>
                </a:spcBef>
                <a:spcAft>
                  <a:spcPts val="0"/>
                </a:spcAft>
              </a:pPr>
              <a:r>
                <a:rPr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1</a:t>
              </a: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化验室内接触到的有毒品气体有：CO、HCN、CI2、 NH3、SO2、SO3；有毒药品：N-1奈基乙二胺盐酸盐，四氯化碳、三氯甲烷、甲醇（吸入可损坏神经、肝和肾）水银（剧毒可产生蒸汽）、汞（剧毒可产生蒸汽）、红色碘化汞（剧毒可产生蒸汽）铬酸钾、重铬酸钾</a:t>
              </a: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endParaRPr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10000"/>
                </a:lnSpc>
                <a:spcBef>
                  <a:spcPts val="0"/>
                </a:spcBef>
                <a:spcAft>
                  <a:spcPts val="0"/>
                </a:spcAft>
              </a:pPr>
              <a:r>
                <a:rPr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a:t>
              </a:r>
              <a:r>
                <a:rPr lang="zh-CN"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对上述药品中毒人员，应立即送到室外，毒物沾到皮肤上时应立即用大量的水进行清洗，误服者应先用肥皂水进行催吐，再服用牛奶、鸡蛋等进行缓和。严重者应立即送往医院。汞、水银、红色碘化汞、铬酸钾、重铬酸钾中毒应先用大量水清洗再用3%-5%硫代硫酸钠进行清洗.</a:t>
              </a:r>
              <a:endParaRPr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2222" y="2626"/>
              <a:ext cx="8823" cy="5357"/>
            </a:xfrm>
            <a:prstGeom prst="rect">
              <a:avLst/>
            </a:prstGeom>
            <a:noFill/>
            <a:ln w="25400">
              <a:solidFill>
                <a:srgbClr val="7E7E7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尾"/>
          <p:cNvPicPr>
            <a:picLocks noChangeAspect="1"/>
          </p:cNvPicPr>
          <p:nvPr>
            <p:ph idx="1"/>
          </p:nvPr>
        </p:nvPicPr>
        <p:blipFill>
          <a:blip r:embed="rId1"/>
          <a:stretch>
            <a:fillRect/>
          </a:stretch>
        </p:blipFill>
        <p:spPr>
          <a:xfrm>
            <a:off x="1138555" y="1369695"/>
            <a:ext cx="6865620" cy="3263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1395095" y="1193165"/>
            <a:ext cx="6353810" cy="3765227"/>
            <a:chOff x="2420" y="1309"/>
            <a:chExt cx="10006" cy="6642"/>
          </a:xfrm>
        </p:grpSpPr>
        <p:grpSp>
          <p:nvGrpSpPr>
            <p:cNvPr id="49" name="组合 48"/>
            <p:cNvGrpSpPr/>
            <p:nvPr/>
          </p:nvGrpSpPr>
          <p:grpSpPr>
            <a:xfrm>
              <a:off x="2420" y="1309"/>
              <a:ext cx="7724" cy="1230"/>
              <a:chOff x="2135" y="1603"/>
              <a:chExt cx="7724" cy="1230"/>
            </a:xfrm>
          </p:grpSpPr>
          <p:sp>
            <p:nvSpPr>
              <p:cNvPr id="9" name="Oval 4"/>
              <p:cNvSpPr/>
              <p:nvPr/>
            </p:nvSpPr>
            <p:spPr>
              <a:xfrm>
                <a:off x="2135" y="1743"/>
                <a:ext cx="850" cy="953"/>
              </a:xfrm>
              <a:prstGeom prst="ellipse">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1</a:t>
                </a:r>
                <a:endParaRPr lang="en-US" b="1" dirty="0">
                  <a:latin typeface="微软雅黑" panose="020B0503020204020204" pitchFamily="34" charset="-122"/>
                  <a:ea typeface="微软雅黑" panose="020B0503020204020204" pitchFamily="34" charset="-122"/>
                </a:endParaRPr>
              </a:p>
            </p:txBody>
          </p:sp>
          <p:grpSp>
            <p:nvGrpSpPr>
              <p:cNvPr id="48" name="组合 47"/>
              <p:cNvGrpSpPr/>
              <p:nvPr/>
            </p:nvGrpSpPr>
            <p:grpSpPr>
              <a:xfrm>
                <a:off x="3111" y="1603"/>
                <a:ext cx="6748" cy="1230"/>
                <a:chOff x="3111" y="1538"/>
                <a:chExt cx="6748" cy="1230"/>
              </a:xfrm>
            </p:grpSpPr>
            <p:sp>
              <p:nvSpPr>
                <p:cNvPr id="37" name="文本框 36"/>
                <p:cNvSpPr txBox="1"/>
                <p:nvPr/>
              </p:nvSpPr>
              <p:spPr>
                <a:xfrm>
                  <a:off x="3111" y="1538"/>
                  <a:ext cx="2188" cy="650"/>
                </a:xfrm>
                <a:prstGeom prst="rect">
                  <a:avLst/>
                </a:prstGeom>
                <a:noFill/>
              </p:spPr>
              <p:txBody>
                <a:bodyPr wrap="square" rtlCol="0" anchor="t">
                  <a:spAutoFit/>
                </a:bodyPr>
                <a:lstStyle/>
                <a:p>
                  <a:r>
                    <a:rPr lang="zh-CN" altLang="en-US" b="1" spc="100" dirty="0">
                      <a:solidFill>
                        <a:srgbClr val="CF3D22"/>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危险化学品</a:t>
                  </a:r>
                  <a:endParaRPr lang="zh-CN" altLang="en-US" b="1" spc="100" dirty="0">
                    <a:solidFill>
                      <a:srgbClr val="CF3D22"/>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8" name="文本框 37"/>
                <p:cNvSpPr txBox="1"/>
                <p:nvPr/>
              </p:nvSpPr>
              <p:spPr>
                <a:xfrm>
                  <a:off x="3111" y="2118"/>
                  <a:ext cx="6748" cy="650"/>
                </a:xfrm>
                <a:prstGeom prst="rect">
                  <a:avLst/>
                </a:prstGeom>
                <a:noFill/>
              </p:spPr>
              <p:txBody>
                <a:bodyPr wrap="square" rtlCol="0" anchor="t">
                  <a:spAutoFit/>
                </a:bodyPr>
                <a:lstStyle/>
                <a:p>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即使最安全的化学药品也有潜在危险！</a:t>
                  </a:r>
                  <a:endParaRPr lang="zh-CN" altLang="en-US"/>
                </a:p>
              </p:txBody>
            </p:sp>
          </p:grpSp>
        </p:grpSp>
        <p:grpSp>
          <p:nvGrpSpPr>
            <p:cNvPr id="51" name="组合 50"/>
            <p:cNvGrpSpPr/>
            <p:nvPr/>
          </p:nvGrpSpPr>
          <p:grpSpPr>
            <a:xfrm>
              <a:off x="2421" y="2663"/>
              <a:ext cx="10004" cy="1230"/>
              <a:chOff x="2420" y="2551"/>
              <a:chExt cx="10004" cy="1230"/>
            </a:xfrm>
          </p:grpSpPr>
          <p:sp>
            <p:nvSpPr>
              <p:cNvPr id="15" name="Oval 4"/>
              <p:cNvSpPr/>
              <p:nvPr/>
            </p:nvSpPr>
            <p:spPr>
              <a:xfrm>
                <a:off x="2420" y="2706"/>
                <a:ext cx="850" cy="953"/>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2</a:t>
                </a:r>
                <a:endParaRPr lang="en-US" b="1" dirty="0">
                  <a:latin typeface="微软雅黑" panose="020B0503020204020204" pitchFamily="34" charset="-122"/>
                  <a:ea typeface="微软雅黑" panose="020B0503020204020204" pitchFamily="34" charset="-122"/>
                </a:endParaRPr>
              </a:p>
            </p:txBody>
          </p:sp>
          <p:grpSp>
            <p:nvGrpSpPr>
              <p:cNvPr id="50" name="组合 49"/>
              <p:cNvGrpSpPr/>
              <p:nvPr/>
            </p:nvGrpSpPr>
            <p:grpSpPr>
              <a:xfrm>
                <a:off x="3396" y="2551"/>
                <a:ext cx="9028" cy="1230"/>
                <a:chOff x="3111" y="2806"/>
                <a:chExt cx="9028" cy="1230"/>
              </a:xfrm>
            </p:grpSpPr>
            <p:sp>
              <p:nvSpPr>
                <p:cNvPr id="39" name="文本框 38"/>
                <p:cNvSpPr txBox="1"/>
                <p:nvPr/>
              </p:nvSpPr>
              <p:spPr>
                <a:xfrm>
                  <a:off x="3111" y="2806"/>
                  <a:ext cx="1808" cy="650"/>
                </a:xfrm>
                <a:prstGeom prst="rect">
                  <a:avLst/>
                </a:prstGeom>
                <a:noFill/>
              </p:spPr>
              <p:txBody>
                <a:bodyPr wrap="square" rtlCol="0" anchor="t">
                  <a:spAutoFit/>
                </a:bodyPr>
                <a:lstStyle/>
                <a:p>
                  <a:r>
                    <a:rPr lang="zh-CN" altLang="en-US" b="1" spc="100" dirty="0">
                      <a:solidFill>
                        <a:srgbClr val="7E7E7E"/>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电、设备</a:t>
                  </a:r>
                  <a:endParaRPr lang="zh-CN" altLang="en-US" b="1" spc="100" dirty="0">
                    <a:solidFill>
                      <a:srgbClr val="7E7E7E"/>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0" name="文本框 39"/>
                <p:cNvSpPr txBox="1"/>
                <p:nvPr/>
              </p:nvSpPr>
              <p:spPr>
                <a:xfrm>
                  <a:off x="3111" y="3386"/>
                  <a:ext cx="9028" cy="650"/>
                </a:xfrm>
                <a:prstGeom prst="rect">
                  <a:avLst/>
                </a:prstGeom>
                <a:noFill/>
              </p:spPr>
              <p:txBody>
                <a:bodyPr wrap="square" rtlCol="0" anchor="t">
                  <a:spAutoFit/>
                </a:bodyPr>
                <a:lstStyle/>
                <a:p>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设有加热设备和电器开关，存在火灾和触电的危险！</a:t>
                  </a:r>
                  <a:endParaRPr lang="zh-CN" altLang="en-US"/>
                </a:p>
              </p:txBody>
            </p:sp>
          </p:grpSp>
        </p:grpSp>
        <p:grpSp>
          <p:nvGrpSpPr>
            <p:cNvPr id="53" name="组合 52"/>
            <p:cNvGrpSpPr/>
            <p:nvPr/>
          </p:nvGrpSpPr>
          <p:grpSpPr>
            <a:xfrm>
              <a:off x="2421" y="4017"/>
              <a:ext cx="4684" cy="1230"/>
              <a:chOff x="2420" y="3711"/>
              <a:chExt cx="4684" cy="1230"/>
            </a:xfrm>
          </p:grpSpPr>
          <p:sp>
            <p:nvSpPr>
              <p:cNvPr id="27" name="Oval 4"/>
              <p:cNvSpPr/>
              <p:nvPr/>
            </p:nvSpPr>
            <p:spPr>
              <a:xfrm>
                <a:off x="2420" y="3916"/>
                <a:ext cx="850" cy="953"/>
              </a:xfrm>
              <a:prstGeom prst="ellipse">
                <a:avLst/>
              </a:prstGeom>
              <a:solidFill>
                <a:srgbClr val="F0A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3</a:t>
                </a:r>
                <a:endParaRPr lang="en-US" b="1" dirty="0">
                  <a:latin typeface="微软雅黑" panose="020B0503020204020204" pitchFamily="34" charset="-122"/>
                  <a:ea typeface="微软雅黑" panose="020B0503020204020204" pitchFamily="34" charset="-122"/>
                </a:endParaRPr>
              </a:p>
            </p:txBody>
          </p:sp>
          <p:grpSp>
            <p:nvGrpSpPr>
              <p:cNvPr id="52" name="组合 51"/>
              <p:cNvGrpSpPr/>
              <p:nvPr/>
            </p:nvGrpSpPr>
            <p:grpSpPr>
              <a:xfrm>
                <a:off x="3396" y="3711"/>
                <a:ext cx="3708" cy="1230"/>
                <a:chOff x="3111" y="3966"/>
                <a:chExt cx="3708" cy="1230"/>
              </a:xfrm>
            </p:grpSpPr>
            <p:sp>
              <p:nvSpPr>
                <p:cNvPr id="41" name="文本框 40"/>
                <p:cNvSpPr txBox="1"/>
                <p:nvPr/>
              </p:nvSpPr>
              <p:spPr>
                <a:xfrm>
                  <a:off x="3111" y="3966"/>
                  <a:ext cx="1428" cy="650"/>
                </a:xfrm>
                <a:prstGeom prst="rect">
                  <a:avLst/>
                </a:prstGeom>
                <a:noFill/>
              </p:spPr>
              <p:txBody>
                <a:bodyPr wrap="square" rtlCol="0" anchor="t">
                  <a:spAutoFit/>
                </a:bodyPr>
                <a:lstStyle/>
                <a:p>
                  <a:r>
                    <a:rPr lang="zh-CN" altLang="en-US" b="1" spc="100" dirty="0">
                      <a:solidFill>
                        <a:srgbClr val="F0AF1D"/>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微生物</a:t>
                  </a:r>
                  <a:endParaRPr lang="zh-CN" altLang="en-US" b="1" spc="100" dirty="0">
                    <a:solidFill>
                      <a:srgbClr val="F0AF1D"/>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2" name="文本框 41"/>
                <p:cNvSpPr txBox="1"/>
                <p:nvPr/>
              </p:nvSpPr>
              <p:spPr>
                <a:xfrm>
                  <a:off x="3111" y="4546"/>
                  <a:ext cx="3708" cy="650"/>
                </a:xfrm>
                <a:prstGeom prst="rect">
                  <a:avLst/>
                </a:prstGeom>
                <a:noFill/>
              </p:spPr>
              <p:txBody>
                <a:bodyPr wrap="square" rtlCol="0" anchor="t">
                  <a:spAutoFit/>
                </a:bodyPr>
                <a:lstStyle/>
                <a:p>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致病菌污染的危险！</a:t>
                  </a:r>
                  <a:endParaRPr lang="zh-CN" altLang="en-US"/>
                </a:p>
              </p:txBody>
            </p:sp>
          </p:grpSp>
        </p:grpSp>
        <p:grpSp>
          <p:nvGrpSpPr>
            <p:cNvPr id="55" name="组合 54"/>
            <p:cNvGrpSpPr/>
            <p:nvPr/>
          </p:nvGrpSpPr>
          <p:grpSpPr>
            <a:xfrm>
              <a:off x="2421" y="5369"/>
              <a:ext cx="3544" cy="1230"/>
              <a:chOff x="2420" y="4871"/>
              <a:chExt cx="3544" cy="1230"/>
            </a:xfrm>
          </p:grpSpPr>
          <p:sp>
            <p:nvSpPr>
              <p:cNvPr id="32" name="Oval 4"/>
              <p:cNvSpPr/>
              <p:nvPr/>
            </p:nvSpPr>
            <p:spPr>
              <a:xfrm>
                <a:off x="2420" y="5026"/>
                <a:ext cx="850" cy="953"/>
              </a:xfrm>
              <a:prstGeom prst="ellipse">
                <a:avLst/>
              </a:prstGeom>
              <a:solidFill>
                <a:srgbClr val="CF3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4</a:t>
                </a:r>
                <a:endParaRPr lang="en-US" b="1" dirty="0">
                  <a:latin typeface="微软雅黑" panose="020B0503020204020204" pitchFamily="34" charset="-122"/>
                  <a:ea typeface="微软雅黑" panose="020B0503020204020204" pitchFamily="34" charset="-122"/>
                </a:endParaRPr>
              </a:p>
            </p:txBody>
          </p:sp>
          <p:grpSp>
            <p:nvGrpSpPr>
              <p:cNvPr id="54" name="组合 53"/>
              <p:cNvGrpSpPr/>
              <p:nvPr/>
            </p:nvGrpSpPr>
            <p:grpSpPr>
              <a:xfrm>
                <a:off x="3396" y="4871"/>
                <a:ext cx="2568" cy="1230"/>
                <a:chOff x="3111" y="5126"/>
                <a:chExt cx="2568" cy="1230"/>
              </a:xfrm>
            </p:grpSpPr>
            <p:sp>
              <p:nvSpPr>
                <p:cNvPr id="43" name="文本框 42"/>
                <p:cNvSpPr txBox="1"/>
                <p:nvPr/>
              </p:nvSpPr>
              <p:spPr>
                <a:xfrm>
                  <a:off x="3111" y="5126"/>
                  <a:ext cx="1808" cy="650"/>
                </a:xfrm>
                <a:prstGeom prst="rect">
                  <a:avLst/>
                </a:prstGeom>
                <a:noFill/>
              </p:spPr>
              <p:txBody>
                <a:bodyPr wrap="square" rtlCol="0" anchor="t">
                  <a:spAutoFit/>
                </a:bodyPr>
                <a:lstStyle/>
                <a:p>
                  <a:r>
                    <a:rPr lang="zh-CN" altLang="en-US" b="1" spc="100" dirty="0">
                      <a:solidFill>
                        <a:srgbClr val="CF3D22"/>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高压容器</a:t>
                  </a:r>
                  <a:endParaRPr lang="zh-CN" altLang="en-US" b="1" spc="100" dirty="0">
                    <a:solidFill>
                      <a:srgbClr val="CF3D22"/>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4" name="文本框 43"/>
                <p:cNvSpPr txBox="1"/>
                <p:nvPr/>
              </p:nvSpPr>
              <p:spPr>
                <a:xfrm>
                  <a:off x="3111" y="5706"/>
                  <a:ext cx="2568" cy="650"/>
                </a:xfrm>
                <a:prstGeom prst="rect">
                  <a:avLst/>
                </a:prstGeom>
                <a:noFill/>
              </p:spPr>
              <p:txBody>
                <a:bodyPr wrap="square" rtlCol="0" anchor="t">
                  <a:spAutoFit/>
                </a:bodyPr>
                <a:lstStyle/>
                <a:p>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高压灭菌锅！</a:t>
                  </a:r>
                  <a:endParaRPr lang="zh-CN" altLang="en-US"/>
                </a:p>
              </p:txBody>
            </p:sp>
          </p:grpSp>
        </p:grpSp>
        <p:grpSp>
          <p:nvGrpSpPr>
            <p:cNvPr id="58" name="组合 57"/>
            <p:cNvGrpSpPr/>
            <p:nvPr/>
          </p:nvGrpSpPr>
          <p:grpSpPr>
            <a:xfrm>
              <a:off x="2421" y="6721"/>
              <a:ext cx="10005" cy="1230"/>
              <a:chOff x="2420" y="6031"/>
              <a:chExt cx="10005" cy="1230"/>
            </a:xfrm>
          </p:grpSpPr>
          <p:sp>
            <p:nvSpPr>
              <p:cNvPr id="36" name="Oval 4"/>
              <p:cNvSpPr/>
              <p:nvPr/>
            </p:nvSpPr>
            <p:spPr>
              <a:xfrm>
                <a:off x="2420" y="6186"/>
                <a:ext cx="850" cy="953"/>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latin typeface="微软雅黑" panose="020B0503020204020204" pitchFamily="34" charset="-122"/>
                    <a:ea typeface="微软雅黑" panose="020B0503020204020204" pitchFamily="34" charset="-122"/>
                  </a:rPr>
                  <a:t>5</a:t>
                </a:r>
                <a:endParaRPr lang="en-US" b="1" dirty="0">
                  <a:latin typeface="微软雅黑" panose="020B0503020204020204" pitchFamily="34" charset="-122"/>
                  <a:ea typeface="微软雅黑" panose="020B0503020204020204" pitchFamily="34" charset="-122"/>
                </a:endParaRPr>
              </a:p>
            </p:txBody>
          </p:sp>
          <p:grpSp>
            <p:nvGrpSpPr>
              <p:cNvPr id="56" name="组合 55"/>
              <p:cNvGrpSpPr/>
              <p:nvPr/>
            </p:nvGrpSpPr>
            <p:grpSpPr>
              <a:xfrm>
                <a:off x="3396" y="6031"/>
                <a:ext cx="9029" cy="1230"/>
                <a:chOff x="3111" y="6286"/>
                <a:chExt cx="9029" cy="1230"/>
              </a:xfrm>
            </p:grpSpPr>
            <p:sp>
              <p:nvSpPr>
                <p:cNvPr id="4" name="文本框 3"/>
                <p:cNvSpPr txBox="1"/>
                <p:nvPr/>
              </p:nvSpPr>
              <p:spPr>
                <a:xfrm>
                  <a:off x="3111" y="6866"/>
                  <a:ext cx="9029" cy="650"/>
                </a:xfrm>
                <a:prstGeom prst="rect">
                  <a:avLst/>
                </a:prstGeom>
                <a:noFill/>
              </p:spPr>
              <p:txBody>
                <a:bodyPr wrap="square" rtlCol="0" anchor="t">
                  <a:spAutoFit/>
                </a:bodyPr>
                <a:lstStyle/>
                <a:p>
                  <a:pPr algn="just" fontAlgn="auto">
                    <a:lnSpc>
                      <a:spcPct val="100000"/>
                    </a:lnSpc>
                    <a:spcBef>
                      <a:spcPct val="0"/>
                    </a:spcBef>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如若我们在实验室做实验时不小心，意外便容易发生。</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5" name="文本框 44"/>
                <p:cNvSpPr txBox="1"/>
                <p:nvPr/>
              </p:nvSpPr>
              <p:spPr>
                <a:xfrm>
                  <a:off x="3111" y="6286"/>
                  <a:ext cx="3328" cy="650"/>
                </a:xfrm>
                <a:prstGeom prst="rect">
                  <a:avLst/>
                </a:prstGeom>
                <a:noFill/>
              </p:spPr>
              <p:txBody>
                <a:bodyPr wrap="square" rtlCol="0" anchor="t">
                  <a:spAutoFit/>
                </a:bodyPr>
                <a:lstStyle/>
                <a:p>
                  <a:r>
                    <a:rPr lang="zh-CN" altLang="en-US" b="1" spc="100" dirty="0">
                      <a:solidFill>
                        <a:srgbClr val="7E7E7E"/>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检验过程常见问题</a:t>
                  </a:r>
                  <a:endParaRPr lang="zh-CN" altLang="en-US" b="1" spc="100" dirty="0">
                    <a:solidFill>
                      <a:srgbClr val="7E7E7E"/>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grpSp>
      <p:sp>
        <p:nvSpPr>
          <p:cNvPr id="60" name="文本框 59"/>
          <p:cNvSpPr txBox="1"/>
          <p:nvPr/>
        </p:nvSpPr>
        <p:spPr>
          <a:xfrm>
            <a:off x="3195638" y="751205"/>
            <a:ext cx="2752725"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2、实验室中的危险源</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1" name="组合 60"/>
          <p:cNvGrpSpPr/>
          <p:nvPr/>
        </p:nvGrpSpPr>
        <p:grpSpPr>
          <a:xfrm>
            <a:off x="81280" y="100829"/>
            <a:ext cx="4095750" cy="573882"/>
            <a:chOff x="128" y="129"/>
            <a:chExt cx="6450" cy="904"/>
          </a:xfrm>
        </p:grpSpPr>
        <p:sp>
          <p:nvSpPr>
            <p:cNvPr id="62" name="等腰三角形 61"/>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3" name="等腰三角形 62"/>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4" name="文本框 63"/>
            <p:cNvSpPr txBox="1"/>
            <p:nvPr/>
          </p:nvSpPr>
          <p:spPr>
            <a:xfrm rot="10800000" flipH="1">
              <a:off x="128" y="230"/>
              <a:ext cx="6450"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5" name="文本框 64"/>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66" name="矩形 65"/>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一</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7" name="MH_Entry_1"/>
            <p:cNvSpPr/>
            <p:nvPr>
              <p:custDataLst>
                <p:tags r:id="rId1"/>
              </p:custDataLst>
            </p:nvPr>
          </p:nvSpPr>
          <p:spPr>
            <a:xfrm>
              <a:off x="1056" y="294"/>
              <a:ext cx="552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实验室安全的重要性</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3346768" y="3214720"/>
            <a:ext cx="2450465" cy="1014730"/>
          </a:xfrm>
          <a:prstGeom prst="rect">
            <a:avLst/>
          </a:prstGeom>
          <a:noFill/>
          <a:ln w="25400">
            <a:noFill/>
          </a:ln>
        </p:spPr>
        <p:txBody>
          <a:bodyPr wrap="none" anchor="ctr" anchorCtr="0">
            <a:spAutoFit/>
          </a:bodyPr>
          <a:lstStyle/>
          <a:p>
            <a:pPr algn="ctr"/>
            <a:r>
              <a:rPr lang="zh-CN" altLang="en-US" sz="6000" b="1" spc="100" dirty="0">
                <a:solidFill>
                  <a:srgbClr val="CF3D22"/>
                </a:solidFill>
                <a:uFillTx/>
                <a:latin typeface="微软雅黑" panose="020B0503020204020204" pitchFamily="34" charset="-122"/>
                <a:ea typeface="微软雅黑" panose="020B0503020204020204" pitchFamily="34" charset="-122"/>
              </a:rPr>
              <a:t>谢   谢</a:t>
            </a:r>
            <a:endParaRPr lang="zh-CN" altLang="en-US" sz="6000" b="1" spc="100" dirty="0">
              <a:solidFill>
                <a:srgbClr val="CF3D22"/>
              </a:solidFill>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416050" y="1789430"/>
            <a:ext cx="6311900" cy="3049905"/>
            <a:chOff x="2548" y="2023"/>
            <a:chExt cx="9940" cy="4803"/>
          </a:xfrm>
        </p:grpSpPr>
        <p:grpSp>
          <p:nvGrpSpPr>
            <p:cNvPr id="7" name="组合 6"/>
            <p:cNvGrpSpPr/>
            <p:nvPr/>
          </p:nvGrpSpPr>
          <p:grpSpPr>
            <a:xfrm>
              <a:off x="2653" y="2023"/>
              <a:ext cx="9835" cy="4803"/>
              <a:chOff x="2846" y="1063"/>
              <a:chExt cx="9835" cy="4803"/>
            </a:xfrm>
          </p:grpSpPr>
          <p:pic>
            <p:nvPicPr>
              <p:cNvPr id="3" name="Picture 3" descr="{471514D0-AB56-48FF-AEEB-AE888923F69B}"/>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81" y="1063"/>
                <a:ext cx="4000" cy="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2846" y="1063"/>
                <a:ext cx="4000" cy="1888"/>
              </a:xfrm>
              <a:prstGeom prst="rect">
                <a:avLst/>
              </a:prstGeom>
              <a:solidFill>
                <a:srgbClr val="F0AF1D"/>
              </a:solidFill>
            </p:spPr>
            <p:txBody>
              <a:bodyPr wrap="square" rtlCol="0" anchor="ctr" anchorCtr="0">
                <a:spAutoFit/>
              </a:bodyPr>
              <a:lstStyle/>
              <a:p>
                <a:pPr algn="just"/>
                <a:r>
                  <a:rPr lang="zh-CN" altLang="en-US" b="1" spc="100" dirty="0">
                    <a:solidFill>
                      <a:schemeClr val="bg1"/>
                    </a:solidFill>
                    <a:uFillTx/>
                    <a:latin typeface="微软雅黑" panose="020B0503020204020204" pitchFamily="34" charset="-122"/>
                    <a:ea typeface="微软雅黑" panose="020B0503020204020204" pitchFamily="34" charset="-122"/>
                    <a:sym typeface="+mn-ea"/>
                  </a:rPr>
                  <a:t>因高压灭菌锅维护检查不到位，密封圈爆裂高温蒸汽烫伤操作员工。</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2548" y="4501"/>
              <a:ext cx="5851" cy="2325"/>
            </a:xfrm>
            <a:prstGeom prst="rect">
              <a:avLst/>
            </a:prstGeom>
            <a:noFill/>
          </p:spPr>
          <p:txBody>
            <a:bodyPr wrap="square" rtlCol="0" anchor="t">
              <a:spAutoFit/>
            </a:bodyPr>
            <a:lstStyle/>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定时做岗位巡检，确保安全附件齐全、灵敏、可靠，严禁超温、超压运行，只允许技术熟练的人进行操作及维修，并严格按照操作规程进行。</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cxnSp>
          <p:nvCxnSpPr>
            <p:cNvPr id="12" name="直接箭头连接符 11"/>
            <p:cNvCxnSpPr/>
            <p:nvPr/>
          </p:nvCxnSpPr>
          <p:spPr>
            <a:xfrm>
              <a:off x="6698" y="2967"/>
              <a:ext cx="1701" cy="0"/>
            </a:xfrm>
            <a:prstGeom prst="straightConnector1">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3462338" y="871855"/>
            <a:ext cx="2219325" cy="398780"/>
          </a:xfrm>
          <a:prstGeom prst="rect">
            <a:avLst/>
          </a:prstGeom>
          <a:solidFill>
            <a:srgbClr val="7E7E7E"/>
          </a:solidFill>
        </p:spPr>
        <p:txBody>
          <a:bodyPr wrap="none" rtlCol="0" anchor="ctr" anchorCtr="0">
            <a:spAutoFit/>
          </a:bodyPr>
          <a:lstStyle/>
          <a:p>
            <a:pPr algn="ctr"/>
            <a:r>
              <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3、事故案例分析</a:t>
            </a:r>
            <a:endParaRPr sz="2000" b="1" spc="10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1" name="组合 60"/>
          <p:cNvGrpSpPr/>
          <p:nvPr/>
        </p:nvGrpSpPr>
        <p:grpSpPr>
          <a:xfrm>
            <a:off x="81280" y="100829"/>
            <a:ext cx="4095750" cy="573882"/>
            <a:chOff x="128" y="129"/>
            <a:chExt cx="6450" cy="904"/>
          </a:xfrm>
        </p:grpSpPr>
        <p:sp>
          <p:nvSpPr>
            <p:cNvPr id="62" name="等腰三角形 61"/>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3" name="等腰三角形 62"/>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4" name="文本框 63"/>
            <p:cNvSpPr txBox="1"/>
            <p:nvPr/>
          </p:nvSpPr>
          <p:spPr>
            <a:xfrm rot="10800000" flipH="1">
              <a:off x="128" y="230"/>
              <a:ext cx="6450"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5" name="文本框 64"/>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66" name="矩形 65"/>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一</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7" name="MH_Entry_1"/>
            <p:cNvSpPr/>
            <p:nvPr>
              <p:custDataLst>
                <p:tags r:id="rId2"/>
              </p:custDataLst>
            </p:nvPr>
          </p:nvSpPr>
          <p:spPr>
            <a:xfrm>
              <a:off x="1056" y="294"/>
              <a:ext cx="552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实验室安全的重要性</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55713" y="779780"/>
            <a:ext cx="6632575" cy="4239895"/>
            <a:chOff x="2542" y="1183"/>
            <a:chExt cx="10445" cy="6677"/>
          </a:xfrm>
        </p:grpSpPr>
        <p:sp>
          <p:nvSpPr>
            <p:cNvPr id="14" name="文本框 13"/>
            <p:cNvSpPr txBox="1"/>
            <p:nvPr/>
          </p:nvSpPr>
          <p:spPr>
            <a:xfrm>
              <a:off x="2542" y="5334"/>
              <a:ext cx="1885" cy="580"/>
            </a:xfrm>
            <a:prstGeom prst="rect">
              <a:avLst/>
            </a:prstGeom>
            <a:solidFill>
              <a:srgbClr val="CF3D22"/>
            </a:solidFill>
          </p:spPr>
          <p:txBody>
            <a:bodyPr wrap="square" rtlCol="0" anchor="ctr" anchorCtr="0">
              <a:sp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原因分析</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6057" y="1183"/>
              <a:ext cx="6931" cy="4020"/>
            </a:xfrm>
            <a:prstGeom prst="rect">
              <a:avLst/>
            </a:prstGeom>
            <a:solidFill>
              <a:srgbClr val="CF3D22"/>
            </a:solidFill>
          </p:spPr>
          <p:txBody>
            <a:bodyPr wrap="square" rtlCol="0" anchor="ctr" anchorCtr="0">
              <a:noAutofit/>
            </a:bodyPr>
            <a:lstStyle/>
            <a:p>
              <a:pPr algn="just" fontAlgn="auto">
                <a:lnSpc>
                  <a:spcPct val="150000"/>
                </a:lnSpc>
                <a:spcBef>
                  <a:spcPts val="0"/>
                </a:spcBef>
                <a:spcAft>
                  <a:spcPts val="0"/>
                </a:spcAft>
              </a:pPr>
              <a:r>
                <a:rPr lang="zh-CN" altLang="en-US" b="1" spc="100" dirty="0">
                  <a:solidFill>
                    <a:schemeClr val="bg1"/>
                  </a:solidFill>
                  <a:uFillTx/>
                  <a:latin typeface="微软雅黑" panose="020B0503020204020204" pitchFamily="34" charset="-122"/>
                  <a:ea typeface="微软雅黑" panose="020B0503020204020204" pitchFamily="34" charset="-122"/>
                  <a:sym typeface="+mn-ea"/>
                </a:rPr>
                <a:t>某化验室用电磁炉进行有机溶剂（乙醚+石油醚混合液）的挥发。实验工作结束后，在橱内断开电磁炉电源时，通风橱内挥发出的混合蒸气与明火相遇即燃。一团火球喷出，烧伤了正在做检验的操作人员的脸部。</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6" name="组合 15"/>
            <p:cNvGrpSpPr/>
            <p:nvPr/>
          </p:nvGrpSpPr>
          <p:grpSpPr>
            <a:xfrm>
              <a:off x="2542" y="1183"/>
              <a:ext cx="3514" cy="4024"/>
              <a:chOff x="8518" y="1030"/>
              <a:chExt cx="3514" cy="4024"/>
            </a:xfrm>
          </p:grpSpPr>
          <p:graphicFrame>
            <p:nvGraphicFramePr>
              <p:cNvPr id="8" name="对象 7"/>
              <p:cNvGraphicFramePr>
                <a:graphicFrameLocks noChangeAspect="1"/>
              </p:cNvGraphicFramePr>
              <p:nvPr/>
            </p:nvGraphicFramePr>
            <p:xfrm>
              <a:off x="8518" y="1030"/>
              <a:ext cx="3515" cy="4025"/>
            </p:xfrm>
            <a:graphic>
              <a:graphicData uri="http://schemas.openxmlformats.org/presentationml/2006/ole">
                <mc:AlternateContent xmlns:mc="http://schemas.openxmlformats.org/markup-compatibility/2006">
                  <mc:Choice xmlns:v="urn:schemas-microsoft-com:vml" Requires="v">
                    <p:oleObj spid="_x0000_s1076" name="" r:id="rId1" imgW="2413000" imgH="1290320" progId="图像.文件">
                      <p:embed/>
                    </p:oleObj>
                  </mc:Choice>
                  <mc:Fallback>
                    <p:oleObj name="" r:id="rId1" imgW="2413000" imgH="1290320" progId="图像.文件">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 y="1030"/>
                            <a:ext cx="3515" cy="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AutoShape 3"/>
              <p:cNvSpPr>
                <a:spLocks noChangeArrowheads="1"/>
              </p:cNvSpPr>
              <p:nvPr/>
            </p:nvSpPr>
            <p:spPr bwMode="auto">
              <a:xfrm>
                <a:off x="10399" y="3689"/>
                <a:ext cx="1330" cy="1200"/>
              </a:xfrm>
              <a:prstGeom prst="irregularSeal1">
                <a:avLst/>
              </a:prstGeom>
              <a:solidFill>
                <a:srgbClr val="F0AF1D"/>
              </a:solidFill>
              <a:ln w="9525" cmpd="sng">
                <a:noFill/>
                <a:miter lim="800000"/>
              </a:ln>
            </p:spPr>
            <p:txBody>
              <a:bodyPr/>
              <a:lstStyle/>
              <a:p>
                <a:pPr>
                  <a:spcBef>
                    <a:spcPct val="50000"/>
                  </a:spcBef>
                </a:pPr>
                <a:endParaRPr lang="zh-CN" altLang="en-US" sz="4800" b="1">
                  <a:solidFill>
                    <a:srgbClr val="FFFF00"/>
                  </a:solidFill>
                  <a:latin typeface="Times New Roman" panose="02020603050405020304" pitchFamily="18" charset="0"/>
                  <a:ea typeface="华文行楷" panose="02010800040101010101" pitchFamily="2" charset="-122"/>
                </a:endParaRPr>
              </a:p>
            </p:txBody>
          </p:sp>
        </p:grpSp>
        <p:sp>
          <p:nvSpPr>
            <p:cNvPr id="21" name="文本框 20"/>
            <p:cNvSpPr txBox="1"/>
            <p:nvPr/>
          </p:nvSpPr>
          <p:spPr>
            <a:xfrm>
              <a:off x="4427" y="5334"/>
              <a:ext cx="8561" cy="2527"/>
            </a:xfrm>
            <a:prstGeom prst="rect">
              <a:avLst/>
            </a:prstGeom>
            <a:solidFill>
              <a:srgbClr val="F0AF1D"/>
            </a:solidFill>
          </p:spPr>
          <p:txBody>
            <a:bodyPr wrap="square" rtlCol="0" anchor="ctr" anchorCtr="0">
              <a:noAutofit/>
            </a:bodyPr>
            <a:lstStyle/>
            <a:p>
              <a:pPr algn="just">
                <a:lnSpc>
                  <a:spcPct val="100000"/>
                </a:lnSpc>
                <a:spcBef>
                  <a:spcPts val="0"/>
                </a:spcBef>
                <a:spcAft>
                  <a:spcPts val="0"/>
                </a:spcAft>
              </a:pPr>
              <a:r>
                <a:rPr lang="zh-CN" altLang="en-US" b="1" spc="100" dirty="0">
                  <a:solidFill>
                    <a:schemeClr val="bg1"/>
                  </a:solidFill>
                  <a:uFillTx/>
                  <a:latin typeface="微软雅黑" panose="020B0503020204020204" pitchFamily="34" charset="-122"/>
                  <a:ea typeface="微软雅黑" panose="020B0503020204020204" pitchFamily="34" charset="-122"/>
                  <a:sym typeface="+mn-ea"/>
                </a:rPr>
                <a:t>1、化验室通风橱的设计不适用于易燃易爆药品的化学试验，橱窗玻璃为上下两位固定式开关；</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a:p>
              <a:pPr algn="just">
                <a:lnSpc>
                  <a:spcPct val="100000"/>
                </a:lnSpc>
                <a:spcBef>
                  <a:spcPts val="0"/>
                </a:spcBef>
                <a:spcAft>
                  <a:spcPts val="0"/>
                </a:spcAft>
              </a:pPr>
              <a:r>
                <a:rPr lang="zh-CN" altLang="en-US" b="1" spc="100" dirty="0">
                  <a:solidFill>
                    <a:schemeClr val="bg1"/>
                  </a:solidFill>
                  <a:uFillTx/>
                  <a:latin typeface="微软雅黑" panose="020B0503020204020204" pitchFamily="34" charset="-122"/>
                  <a:ea typeface="微软雅黑" panose="020B0503020204020204" pitchFamily="34" charset="-122"/>
                  <a:sym typeface="+mn-ea"/>
                </a:rPr>
                <a:t>2、通风橱的电源设计不符合安全操作要求，加热电器设备不具备防爆功能；</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a:p>
              <a:pPr algn="just">
                <a:lnSpc>
                  <a:spcPct val="100000"/>
                </a:lnSpc>
                <a:spcBef>
                  <a:spcPts val="0"/>
                </a:spcBef>
                <a:spcAft>
                  <a:spcPts val="0"/>
                </a:spcAft>
              </a:pPr>
              <a:r>
                <a:rPr lang="zh-CN" altLang="en-US" b="1" spc="100" dirty="0">
                  <a:solidFill>
                    <a:schemeClr val="bg1"/>
                  </a:solidFill>
                  <a:uFillTx/>
                  <a:latin typeface="微软雅黑" panose="020B0503020204020204" pitchFamily="34" charset="-122"/>
                  <a:ea typeface="微软雅黑" panose="020B0503020204020204" pitchFamily="34" charset="-122"/>
                  <a:sym typeface="+mn-ea"/>
                </a:rPr>
                <a:t>3、操作人员不熟悉操作规程，有违章作业的行为。</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grpSp>
      <p:grpSp>
        <p:nvGrpSpPr>
          <p:cNvPr id="61" name="组合 60"/>
          <p:cNvGrpSpPr/>
          <p:nvPr/>
        </p:nvGrpSpPr>
        <p:grpSpPr>
          <a:xfrm>
            <a:off x="81280" y="100829"/>
            <a:ext cx="4095750" cy="573882"/>
            <a:chOff x="128" y="129"/>
            <a:chExt cx="6450" cy="904"/>
          </a:xfrm>
        </p:grpSpPr>
        <p:sp>
          <p:nvSpPr>
            <p:cNvPr id="62" name="等腰三角形 61"/>
            <p:cNvSpPr/>
            <p:nvPr/>
          </p:nvSpPr>
          <p:spPr>
            <a:xfrm rot="10800000" flipH="1" flipV="1">
              <a:off x="1322" y="129"/>
              <a:ext cx="208" cy="193"/>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3" name="等腰三角形 62"/>
            <p:cNvSpPr/>
            <p:nvPr/>
          </p:nvSpPr>
          <p:spPr>
            <a:xfrm rot="10800000" flipH="1">
              <a:off x="1322" y="838"/>
              <a:ext cx="208" cy="195"/>
            </a:xfrm>
            <a:prstGeom prst="triangle">
              <a:avLst>
                <a:gd name="adj" fmla="val 0"/>
              </a:avLst>
            </a:pr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dirty="0">
                <a:solidFill>
                  <a:srgbClr val="FFFFFF"/>
                </a:solidFill>
                <a:latin typeface="微软雅黑" panose="020B0503020204020204" pitchFamily="34" charset="-122"/>
              </a:endParaRPr>
            </a:p>
          </p:txBody>
        </p:sp>
        <p:sp>
          <p:nvSpPr>
            <p:cNvPr id="64" name="文本框 63"/>
            <p:cNvSpPr txBox="1"/>
            <p:nvPr/>
          </p:nvSpPr>
          <p:spPr>
            <a:xfrm rot="10800000" flipH="1">
              <a:off x="128" y="230"/>
              <a:ext cx="6450" cy="701"/>
            </a:xfrm>
            <a:prstGeom prst="rect">
              <a:avLst/>
            </a:prstGeom>
            <a:solidFill>
              <a:srgbClr val="CF3D22"/>
            </a:solidFill>
            <a:effectLst/>
          </p:spPr>
          <p:txBody>
            <a:bodyPr lIns="135000" anchor="ctr"/>
            <a:lstStyle/>
            <a:p>
              <a:pPr>
                <a:defRPr/>
              </a:pPr>
              <a:endParaRPr lang="zh-CN" altLang="en-US" sz="1200" dirty="0">
                <a:solidFill>
                  <a:srgbClr val="525252"/>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5" name="文本框 64"/>
            <p:cNvSpPr txBox="1"/>
            <p:nvPr/>
          </p:nvSpPr>
          <p:spPr>
            <a:xfrm rot="10800000" flipH="1">
              <a:off x="388" y="129"/>
              <a:ext cx="934" cy="904"/>
            </a:xfrm>
            <a:prstGeom prst="rect">
              <a:avLst/>
            </a:prstGeom>
            <a:solidFill>
              <a:srgbClr val="F0AF1D"/>
            </a:solidFill>
            <a:effectLst>
              <a:outerShdw blurRad="50800" dist="38100" dir="2700000" algn="tl" rotWithShape="0">
                <a:prstClr val="black">
                  <a:alpha val="40000"/>
                </a:prstClr>
              </a:outerShdw>
            </a:effectLst>
          </p:spPr>
          <p:txBody>
            <a:bodyPr lIns="0" tIns="0" rIns="0" bIns="0" anchor="ctr"/>
            <a:lstStyle/>
            <a:p>
              <a:pPr algn="ctr">
                <a:defRPr/>
              </a:pPr>
              <a:endParaRPr lang="zh-CN" altLang="en-US" sz="2400" dirty="0">
                <a:solidFill>
                  <a:srgbClr val="FFFFFF"/>
                </a:solidFill>
                <a:latin typeface="Adobe Gothic Std B" panose="020B0800000000000000" pitchFamily="34" charset="-128"/>
                <a:ea typeface="Microsoft YaHei UI" panose="020B0503020204020204" pitchFamily="34" charset="-122"/>
                <a:cs typeface="Verdana" panose="020B0604030504040204" pitchFamily="34" charset="0"/>
              </a:endParaRPr>
            </a:p>
          </p:txBody>
        </p:sp>
        <p:sp>
          <p:nvSpPr>
            <p:cNvPr id="66" name="矩形 65"/>
            <p:cNvSpPr/>
            <p:nvPr/>
          </p:nvSpPr>
          <p:spPr>
            <a:xfrm>
              <a:off x="486" y="226"/>
              <a:ext cx="768" cy="725"/>
            </a:xfrm>
            <a:prstGeom prst="rect">
              <a:avLst/>
            </a:prstGeom>
          </p:spPr>
          <p:txBody>
            <a:bodyPr wrap="none">
              <a:spAutoFit/>
            </a:bodyPr>
            <a:lstStyle/>
            <a:p>
              <a:pPr algn="ctr">
                <a:defRPr/>
              </a:pPr>
              <a:r>
                <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一</a:t>
              </a:r>
              <a:endParaRPr lang="zh-CN" sz="2400" b="1" dirty="0">
                <a:solidFill>
                  <a:srgbClr val="FFFFFF"/>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67" name="MH_Entry_1"/>
            <p:cNvSpPr/>
            <p:nvPr>
              <p:custDataLst>
                <p:tags r:id="rId3"/>
              </p:custDataLst>
            </p:nvPr>
          </p:nvSpPr>
          <p:spPr>
            <a:xfrm>
              <a:off x="1056" y="294"/>
              <a:ext cx="5522" cy="589"/>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实验室安全的重要性</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tags/tag1.xml><?xml version="1.0" encoding="utf-8"?>
<p:tagLst xmlns:p="http://schemas.openxmlformats.org/presentationml/2006/main">
  <p:tag name="MH" val="20150429225421"/>
  <p:tag name="MH_LIBRARY" val="CONTENTS"/>
  <p:tag name="MH_TYPE" val="OTHERS"/>
  <p:tag name="ID" val="547142"/>
</p:tagLst>
</file>

<file path=ppt/tags/tag10.xml><?xml version="1.0" encoding="utf-8"?>
<p:tagLst xmlns:p="http://schemas.openxmlformats.org/presentationml/2006/main">
  <p:tag name="MH" val="20150429225421"/>
  <p:tag name="MH_LIBRARY" val="CONTENTS"/>
  <p:tag name="MH_TYPE" val="ENTRY"/>
  <p:tag name="ID" val="547142"/>
  <p:tag name="MH_ORDER" val="1"/>
</p:tagLst>
</file>

<file path=ppt/tags/tag11.xml><?xml version="1.0" encoding="utf-8"?>
<p:tagLst xmlns:p="http://schemas.openxmlformats.org/presentationml/2006/main">
  <p:tag name="MH" val="20150429225421"/>
  <p:tag name="MH_LIBRARY" val="CONTENTS"/>
  <p:tag name="MH_TYPE" val="ENTRY"/>
  <p:tag name="ID" val="547142"/>
  <p:tag name="MH_ORDER" val="1"/>
</p:tagLst>
</file>

<file path=ppt/tags/tag12.xml><?xml version="1.0" encoding="utf-8"?>
<p:tagLst xmlns:p="http://schemas.openxmlformats.org/presentationml/2006/main">
  <p:tag name="MH" val="20150429225421"/>
  <p:tag name="MH_LIBRARY" val="CONTENTS"/>
  <p:tag name="MH_TYPE" val="ENTRY"/>
  <p:tag name="ID" val="547142"/>
  <p:tag name="MH_ORDER" val="1"/>
</p:tagLst>
</file>

<file path=ppt/tags/tag13.xml><?xml version="1.0" encoding="utf-8"?>
<p:tagLst xmlns:p="http://schemas.openxmlformats.org/presentationml/2006/main">
  <p:tag name="MH" val="20150429225421"/>
  <p:tag name="MH_LIBRARY" val="CONTENTS"/>
  <p:tag name="MH_TYPE" val="ENTRY"/>
  <p:tag name="ID" val="547142"/>
  <p:tag name="MH_ORDER" val="1"/>
</p:tagLst>
</file>

<file path=ppt/tags/tag14.xml><?xml version="1.0" encoding="utf-8"?>
<p:tagLst xmlns:p="http://schemas.openxmlformats.org/presentationml/2006/main">
  <p:tag name="MH" val="20150429225421"/>
  <p:tag name="MH_LIBRARY" val="CONTENTS"/>
  <p:tag name="MH_TYPE" val="ENTRY"/>
  <p:tag name="ID" val="547142"/>
  <p:tag name="MH_ORDER" val="1"/>
</p:tagLst>
</file>

<file path=ppt/tags/tag15.xml><?xml version="1.0" encoding="utf-8"?>
<p:tagLst xmlns:p="http://schemas.openxmlformats.org/presentationml/2006/main">
  <p:tag name="MH" val="20150429225421"/>
  <p:tag name="MH_LIBRARY" val="CONTENTS"/>
  <p:tag name="MH_TYPE" val="ENTRY"/>
  <p:tag name="ID" val="547142"/>
  <p:tag name="MH_ORDER" val="1"/>
</p:tagLst>
</file>

<file path=ppt/tags/tag16.xml><?xml version="1.0" encoding="utf-8"?>
<p:tagLst xmlns:p="http://schemas.openxmlformats.org/presentationml/2006/main">
  <p:tag name="MH" val="20150429225421"/>
  <p:tag name="MH_LIBRARY" val="CONTENTS"/>
  <p:tag name="MH_TYPE" val="ENTRY"/>
  <p:tag name="ID" val="547142"/>
  <p:tag name="MH_ORDER" val="1"/>
</p:tagLst>
</file>

<file path=ppt/tags/tag17.xml><?xml version="1.0" encoding="utf-8"?>
<p:tagLst xmlns:p="http://schemas.openxmlformats.org/presentationml/2006/main">
  <p:tag name="MH" val="20150429225421"/>
  <p:tag name="MH_LIBRARY" val="CONTENTS"/>
  <p:tag name="MH_TYPE" val="ENTRY"/>
  <p:tag name="ID" val="547142"/>
  <p:tag name="MH_ORDER" val="1"/>
</p:tagLst>
</file>

<file path=ppt/tags/tag18.xml><?xml version="1.0" encoding="utf-8"?>
<p:tagLst xmlns:p="http://schemas.openxmlformats.org/presentationml/2006/main">
  <p:tag name="MH" val="20150429225421"/>
  <p:tag name="MH_LIBRARY" val="CONTENTS"/>
  <p:tag name="MH_TYPE" val="ENTRY"/>
  <p:tag name="ID" val="547142"/>
  <p:tag name="MH_ORDER" val="1"/>
</p:tagLst>
</file>

<file path=ppt/tags/tag19.xml><?xml version="1.0" encoding="utf-8"?>
<p:tagLst xmlns:p="http://schemas.openxmlformats.org/presentationml/2006/main">
  <p:tag name="MH" val="20150429225421"/>
  <p:tag name="MH_LIBRARY" val="CONTENTS"/>
  <p:tag name="MH_TYPE" val="ENTRY"/>
  <p:tag name="ID" val="547142"/>
  <p:tag name="MH_ORDER" val="1"/>
</p:tagLst>
</file>

<file path=ppt/tags/tag2.xml><?xml version="1.0" encoding="utf-8"?>
<p:tagLst xmlns:p="http://schemas.openxmlformats.org/presentationml/2006/main">
  <p:tag name="MH" val="20150429225421"/>
  <p:tag name="MH_LIBRARY" val="CONTENTS"/>
  <p:tag name="MH_TYPE" val="OTHERS"/>
  <p:tag name="ID" val="547142"/>
</p:tagLst>
</file>

<file path=ppt/tags/tag20.xml><?xml version="1.0" encoding="utf-8"?>
<p:tagLst xmlns:p="http://schemas.openxmlformats.org/presentationml/2006/main">
  <p:tag name="MH" val="20150429225421"/>
  <p:tag name="MH_LIBRARY" val="CONTENTS"/>
  <p:tag name="MH_TYPE" val="ENTRY"/>
  <p:tag name="ID" val="547142"/>
  <p:tag name="MH_ORDER" val="1"/>
</p:tagLst>
</file>

<file path=ppt/tags/tag21.xml><?xml version="1.0" encoding="utf-8"?>
<p:tagLst xmlns:p="http://schemas.openxmlformats.org/presentationml/2006/main">
  <p:tag name="MH" val="20150429225421"/>
  <p:tag name="MH_LIBRARY" val="CONTENTS"/>
  <p:tag name="MH_TYPE" val="ENTRY"/>
  <p:tag name="ID" val="547142"/>
  <p:tag name="MH_ORDER" val="1"/>
</p:tagLst>
</file>

<file path=ppt/tags/tag22.xml><?xml version="1.0" encoding="utf-8"?>
<p:tagLst xmlns:p="http://schemas.openxmlformats.org/presentationml/2006/main">
  <p:tag name="MH" val="20150429225421"/>
  <p:tag name="MH_LIBRARY" val="CONTENTS"/>
  <p:tag name="MH_TYPE" val="ENTRY"/>
  <p:tag name="ID" val="547142"/>
  <p:tag name="MH_ORDER" val="1"/>
</p:tagLst>
</file>

<file path=ppt/tags/tag23.xml><?xml version="1.0" encoding="utf-8"?>
<p:tagLst xmlns:p="http://schemas.openxmlformats.org/presentationml/2006/main">
  <p:tag name="MH" val="20150429225421"/>
  <p:tag name="MH_LIBRARY" val="CONTENTS"/>
  <p:tag name="MH_TYPE" val="ENTRY"/>
  <p:tag name="ID" val="547142"/>
  <p:tag name="MH_ORDER" val="1"/>
</p:tagLst>
</file>

<file path=ppt/tags/tag24.xml><?xml version="1.0" encoding="utf-8"?>
<p:tagLst xmlns:p="http://schemas.openxmlformats.org/presentationml/2006/main">
  <p:tag name="MH" val="20150429225421"/>
  <p:tag name="MH_LIBRARY" val="CONTENTS"/>
  <p:tag name="MH_TYPE" val="ENTRY"/>
  <p:tag name="ID" val="547142"/>
  <p:tag name="MH_ORDER" val="1"/>
</p:tagLst>
</file>

<file path=ppt/tags/tag25.xml><?xml version="1.0" encoding="utf-8"?>
<p:tagLst xmlns:p="http://schemas.openxmlformats.org/presentationml/2006/main">
  <p:tag name="MH" val="20150429225421"/>
  <p:tag name="MH_LIBRARY" val="CONTENTS"/>
  <p:tag name="MH_TYPE" val="ENTRY"/>
  <p:tag name="ID" val="547142"/>
  <p:tag name="MH_ORDER" val="1"/>
</p:tagLst>
</file>

<file path=ppt/tags/tag26.xml><?xml version="1.0" encoding="utf-8"?>
<p:tagLst xmlns:p="http://schemas.openxmlformats.org/presentationml/2006/main">
  <p:tag name="MH" val="20150429225421"/>
  <p:tag name="MH_LIBRARY" val="CONTENTS"/>
  <p:tag name="MH_TYPE" val="ENTRY"/>
  <p:tag name="ID" val="547142"/>
  <p:tag name="MH_ORDER" val="1"/>
</p:tagLst>
</file>

<file path=ppt/tags/tag27.xml><?xml version="1.0" encoding="utf-8"?>
<p:tagLst xmlns:p="http://schemas.openxmlformats.org/presentationml/2006/main">
  <p:tag name="MH" val="20150429225421"/>
  <p:tag name="MH_LIBRARY" val="CONTENTS"/>
  <p:tag name="MH_TYPE" val="ENTRY"/>
  <p:tag name="ID" val="547142"/>
  <p:tag name="MH_ORDER" val="1"/>
</p:tagLst>
</file>

<file path=ppt/tags/tag28.xml><?xml version="1.0" encoding="utf-8"?>
<p:tagLst xmlns:p="http://schemas.openxmlformats.org/presentationml/2006/main">
  <p:tag name="MH" val="20150429225421"/>
  <p:tag name="MH_LIBRARY" val="CONTENTS"/>
  <p:tag name="MH_TYPE" val="ENTRY"/>
  <p:tag name="ID" val="547142"/>
  <p:tag name="MH_ORDER" val="1"/>
</p:tagLst>
</file>

<file path=ppt/tags/tag29.xml><?xml version="1.0" encoding="utf-8"?>
<p:tagLst xmlns:p="http://schemas.openxmlformats.org/presentationml/2006/main">
  <p:tag name="MH" val="20150429225421"/>
  <p:tag name="MH_LIBRARY" val="CONTENTS"/>
  <p:tag name="MH_TYPE" val="ENTRY"/>
  <p:tag name="ID" val="547142"/>
  <p:tag name="MH_ORDER" val="1"/>
</p:tagLst>
</file>

<file path=ppt/tags/tag3.xml><?xml version="1.0" encoding="utf-8"?>
<p:tagLst xmlns:p="http://schemas.openxmlformats.org/presentationml/2006/main">
  <p:tag name="MH" val="20150429225421"/>
  <p:tag name="MH_LIBRARY" val="CONTENTS"/>
  <p:tag name="MH_TYPE" val="ENTRY"/>
  <p:tag name="ID" val="547142"/>
  <p:tag name="MH_ORDER" val="1"/>
</p:tagLst>
</file>

<file path=ppt/tags/tag30.xml><?xml version="1.0" encoding="utf-8"?>
<p:tagLst xmlns:p="http://schemas.openxmlformats.org/presentationml/2006/main">
  <p:tag name="MH" val="20150429225421"/>
  <p:tag name="MH_LIBRARY" val="CONTENTS"/>
  <p:tag name="MH_TYPE" val="ENTRY"/>
  <p:tag name="ID" val="547142"/>
  <p:tag name="MH_ORDER" val="1"/>
</p:tagLst>
</file>

<file path=ppt/tags/tag31.xml><?xml version="1.0" encoding="utf-8"?>
<p:tagLst xmlns:p="http://schemas.openxmlformats.org/presentationml/2006/main">
  <p:tag name="MH" val="20150429225421"/>
  <p:tag name="MH_LIBRARY" val="CONTENTS"/>
  <p:tag name="MH_TYPE" val="ENTRY"/>
  <p:tag name="ID" val="547142"/>
  <p:tag name="MH_ORDER" val="1"/>
</p:tagLst>
</file>

<file path=ppt/tags/tag32.xml><?xml version="1.0" encoding="utf-8"?>
<p:tagLst xmlns:p="http://schemas.openxmlformats.org/presentationml/2006/main">
  <p:tag name="MH" val="20150429225421"/>
  <p:tag name="MH_LIBRARY" val="CONTENTS"/>
  <p:tag name="MH_TYPE" val="ENTRY"/>
  <p:tag name="ID" val="547142"/>
  <p:tag name="MH_ORDER" val="1"/>
</p:tagLst>
</file>

<file path=ppt/tags/tag33.xml><?xml version="1.0" encoding="utf-8"?>
<p:tagLst xmlns:p="http://schemas.openxmlformats.org/presentationml/2006/main">
  <p:tag name="MH" val="20150429225421"/>
  <p:tag name="MH_LIBRARY" val="CONTENTS"/>
  <p:tag name="MH_TYPE" val="ENTRY"/>
  <p:tag name="ID" val="547142"/>
  <p:tag name="MH_ORDER" val="1"/>
</p:tagLst>
</file>

<file path=ppt/tags/tag34.xml><?xml version="1.0" encoding="utf-8"?>
<p:tagLst xmlns:p="http://schemas.openxmlformats.org/presentationml/2006/main">
  <p:tag name="MH" val="20150429225421"/>
  <p:tag name="MH_LIBRARY" val="CONTENTS"/>
  <p:tag name="MH_TYPE" val="ENTRY"/>
  <p:tag name="ID" val="547142"/>
  <p:tag name="MH_ORDER" val="1"/>
</p:tagLst>
</file>

<file path=ppt/tags/tag35.xml><?xml version="1.0" encoding="utf-8"?>
<p:tagLst xmlns:p="http://schemas.openxmlformats.org/presentationml/2006/main">
  <p:tag name="MH" val="20150429225421"/>
  <p:tag name="MH_LIBRARY" val="CONTENTS"/>
  <p:tag name="MH_TYPE" val="ENTRY"/>
  <p:tag name="ID" val="547142"/>
  <p:tag name="MH_ORDER" val="1"/>
</p:tagLst>
</file>

<file path=ppt/tags/tag36.xml><?xml version="1.0" encoding="utf-8"?>
<p:tagLst xmlns:p="http://schemas.openxmlformats.org/presentationml/2006/main">
  <p:tag name="MH" val="20150429225421"/>
  <p:tag name="MH_LIBRARY" val="CONTENTS"/>
  <p:tag name="MH_TYPE" val="ENTRY"/>
  <p:tag name="ID" val="547142"/>
  <p:tag name="MH_ORDER" val="1"/>
</p:tagLst>
</file>

<file path=ppt/tags/tag37.xml><?xml version="1.0" encoding="utf-8"?>
<p:tagLst xmlns:p="http://schemas.openxmlformats.org/presentationml/2006/main">
  <p:tag name="MH" val="20150429225421"/>
  <p:tag name="MH_LIBRARY" val="CONTENTS"/>
  <p:tag name="MH_TYPE" val="ENTRY"/>
  <p:tag name="ID" val="547142"/>
  <p:tag name="MH_ORDER" val="1"/>
</p:tagLst>
</file>

<file path=ppt/tags/tag38.xml><?xml version="1.0" encoding="utf-8"?>
<p:tagLst xmlns:p="http://schemas.openxmlformats.org/presentationml/2006/main">
  <p:tag name="MH" val="20150429225421"/>
  <p:tag name="MH_LIBRARY" val="CONTENTS"/>
  <p:tag name="MH_TYPE" val="ENTRY"/>
  <p:tag name="ID" val="547142"/>
  <p:tag name="MH_ORDER" val="1"/>
</p:tagLst>
</file>

<file path=ppt/tags/tag39.xml><?xml version="1.0" encoding="utf-8"?>
<p:tagLst xmlns:p="http://schemas.openxmlformats.org/presentationml/2006/main">
  <p:tag name="MH" val="20150429225421"/>
  <p:tag name="MH_LIBRARY" val="CONTENTS"/>
  <p:tag name="MH_TYPE" val="ENTRY"/>
  <p:tag name="ID" val="547142"/>
  <p:tag name="MH_ORDER" val="1"/>
</p:tagLst>
</file>

<file path=ppt/tags/tag4.xml><?xml version="1.0" encoding="utf-8"?>
<p:tagLst xmlns:p="http://schemas.openxmlformats.org/presentationml/2006/main">
  <p:tag name="MH" val="20150429225421"/>
  <p:tag name="MH_LIBRARY" val="CONTENTS"/>
  <p:tag name="MH_TYPE" val="ENTRY"/>
  <p:tag name="ID" val="547142"/>
  <p:tag name="MH_ORDER" val="1"/>
</p:tagLst>
</file>

<file path=ppt/tags/tag40.xml><?xml version="1.0" encoding="utf-8"?>
<p:tagLst xmlns:p="http://schemas.openxmlformats.org/presentationml/2006/main">
  <p:tag name="MH" val="20150429225421"/>
  <p:tag name="MH_LIBRARY" val="CONTENTS"/>
  <p:tag name="MH_TYPE" val="ENTRY"/>
  <p:tag name="ID" val="547142"/>
  <p:tag name="MH_ORDER" val="1"/>
</p:tagLst>
</file>

<file path=ppt/tags/tag41.xml><?xml version="1.0" encoding="utf-8"?>
<p:tagLst xmlns:p="http://schemas.openxmlformats.org/presentationml/2006/main">
  <p:tag name="MH" val="20150429225421"/>
  <p:tag name="MH_LIBRARY" val="CONTENTS"/>
  <p:tag name="MH_TYPE" val="ENTRY"/>
  <p:tag name="ID" val="547142"/>
  <p:tag name="MH_ORDER" val="1"/>
</p:tagLst>
</file>

<file path=ppt/tags/tag42.xml><?xml version="1.0" encoding="utf-8"?>
<p:tagLst xmlns:p="http://schemas.openxmlformats.org/presentationml/2006/main">
  <p:tag name="MH" val="20150429225421"/>
  <p:tag name="MH_LIBRARY" val="CONTENTS"/>
  <p:tag name="MH_TYPE" val="ENTRY"/>
  <p:tag name="ID" val="547142"/>
  <p:tag name="MH_ORDER" val="1"/>
</p:tagLst>
</file>

<file path=ppt/tags/tag43.xml><?xml version="1.0" encoding="utf-8"?>
<p:tagLst xmlns:p="http://schemas.openxmlformats.org/presentationml/2006/main">
  <p:tag name="MH" val="20150429225421"/>
  <p:tag name="MH_LIBRARY" val="CONTENTS"/>
  <p:tag name="MH_TYPE" val="ENTRY"/>
  <p:tag name="ID" val="547142"/>
  <p:tag name="MH_ORDER" val="1"/>
</p:tagLst>
</file>

<file path=ppt/tags/tag44.xml><?xml version="1.0" encoding="utf-8"?>
<p:tagLst xmlns:p="http://schemas.openxmlformats.org/presentationml/2006/main">
  <p:tag name="MH" val="20150429225421"/>
  <p:tag name="MH_LIBRARY" val="CONTENTS"/>
  <p:tag name="MH_TYPE" val="ENTRY"/>
  <p:tag name="ID" val="547142"/>
  <p:tag name="MH_ORDER" val="1"/>
</p:tagLst>
</file>

<file path=ppt/tags/tag45.xml><?xml version="1.0" encoding="utf-8"?>
<p:tagLst xmlns:p="http://schemas.openxmlformats.org/presentationml/2006/main">
  <p:tag name="MH" val="20150429225421"/>
  <p:tag name="MH_LIBRARY" val="CONTENTS"/>
  <p:tag name="MH_TYPE" val="ENTRY"/>
  <p:tag name="ID" val="547142"/>
  <p:tag name="MH_ORDER" val="1"/>
</p:tagLst>
</file>

<file path=ppt/tags/tag46.xml><?xml version="1.0" encoding="utf-8"?>
<p:tagLst xmlns:p="http://schemas.openxmlformats.org/presentationml/2006/main">
  <p:tag name="MH" val="20150429225421"/>
  <p:tag name="MH_LIBRARY" val="CONTENTS"/>
  <p:tag name="MH_TYPE" val="ENTRY"/>
  <p:tag name="ID" val="547142"/>
  <p:tag name="MH_ORDER" val="1"/>
</p:tagLst>
</file>

<file path=ppt/tags/tag47.xml><?xml version="1.0" encoding="utf-8"?>
<p:tagLst xmlns:p="http://schemas.openxmlformats.org/presentationml/2006/main">
  <p:tag name="MH" val="20150429225421"/>
  <p:tag name="MH_LIBRARY" val="CONTENTS"/>
  <p:tag name="MH_TYPE" val="ENTRY"/>
  <p:tag name="ID" val="547142"/>
  <p:tag name="MH_ORDER" val="1"/>
</p:tagLst>
</file>

<file path=ppt/tags/tag48.xml><?xml version="1.0" encoding="utf-8"?>
<p:tagLst xmlns:p="http://schemas.openxmlformats.org/presentationml/2006/main">
  <p:tag name="MH" val="20150429225421"/>
  <p:tag name="MH_LIBRARY" val="CONTENTS"/>
  <p:tag name="MH_TYPE" val="ENTRY"/>
  <p:tag name="ID" val="547142"/>
  <p:tag name="MH_ORDER" val="1"/>
</p:tagLst>
</file>

<file path=ppt/tags/tag49.xml><?xml version="1.0" encoding="utf-8"?>
<p:tagLst xmlns:p="http://schemas.openxmlformats.org/presentationml/2006/main">
  <p:tag name="MH" val="20150429225421"/>
  <p:tag name="MH_LIBRARY" val="CONTENTS"/>
  <p:tag name="MH_TYPE" val="ENTRY"/>
  <p:tag name="ID" val="547142"/>
  <p:tag name="MH_ORDER" val="1"/>
</p:tagLst>
</file>

<file path=ppt/tags/tag5.xml><?xml version="1.0" encoding="utf-8"?>
<p:tagLst xmlns:p="http://schemas.openxmlformats.org/presentationml/2006/main">
  <p:tag name="MH" val="20150429225421"/>
  <p:tag name="MH_LIBRARY" val="CONTENTS"/>
  <p:tag name="MH_TYPE" val="ENTRY"/>
  <p:tag name="ID" val="547142"/>
  <p:tag name="MH_ORDER" val="1"/>
</p:tagLst>
</file>

<file path=ppt/tags/tag50.xml><?xml version="1.0" encoding="utf-8"?>
<p:tagLst xmlns:p="http://schemas.openxmlformats.org/presentationml/2006/main">
  <p:tag name="MH" val="20150429225421"/>
  <p:tag name="MH_LIBRARY" val="CONTENTS"/>
  <p:tag name="MH_TYPE" val="ENTRY"/>
  <p:tag name="ID" val="547142"/>
  <p:tag name="MH_ORDER" val="1"/>
</p:tagLst>
</file>

<file path=ppt/tags/tag51.xml><?xml version="1.0" encoding="utf-8"?>
<p:tagLst xmlns:p="http://schemas.openxmlformats.org/presentationml/2006/main">
  <p:tag name="MH" val="20150429225421"/>
  <p:tag name="MH_LIBRARY" val="CONTENTS"/>
  <p:tag name="MH_TYPE" val="ENTRY"/>
  <p:tag name="ID" val="547142"/>
  <p:tag name="MH_ORDER" val="1"/>
</p:tagLst>
</file>

<file path=ppt/tags/tag52.xml><?xml version="1.0" encoding="utf-8"?>
<p:tagLst xmlns:p="http://schemas.openxmlformats.org/presentationml/2006/main">
  <p:tag name="MH" val="20150429225421"/>
  <p:tag name="MH_LIBRARY" val="CONTENTS"/>
  <p:tag name="MH_TYPE" val="ENTRY"/>
  <p:tag name="ID" val="547142"/>
  <p:tag name="MH_ORDER" val="1"/>
</p:tagLst>
</file>

<file path=ppt/tags/tag53.xml><?xml version="1.0" encoding="utf-8"?>
<p:tagLst xmlns:p="http://schemas.openxmlformats.org/presentationml/2006/main">
  <p:tag name="MH" val="20150429225421"/>
  <p:tag name="MH_LIBRARY" val="CONTENTS"/>
  <p:tag name="MH_TYPE" val="ENTRY"/>
  <p:tag name="ID" val="547142"/>
  <p:tag name="MH_ORDER" val="1"/>
</p:tagLst>
</file>

<file path=ppt/tags/tag54.xml><?xml version="1.0" encoding="utf-8"?>
<p:tagLst xmlns:p="http://schemas.openxmlformats.org/presentationml/2006/main">
  <p:tag name="MH" val="20150429225421"/>
  <p:tag name="MH_LIBRARY" val="CONTENTS"/>
  <p:tag name="MH_TYPE" val="ENTRY"/>
  <p:tag name="ID" val="547142"/>
  <p:tag name="MH_ORDER" val="1"/>
</p:tagLst>
</file>

<file path=ppt/tags/tag55.xml><?xml version="1.0" encoding="utf-8"?>
<p:tagLst xmlns:p="http://schemas.openxmlformats.org/presentationml/2006/main">
  <p:tag name="MH" val="20150429225421"/>
  <p:tag name="MH_LIBRARY" val="CONTENTS"/>
  <p:tag name="MH_TYPE" val="ENTRY"/>
  <p:tag name="ID" val="547142"/>
  <p:tag name="MH_ORDER" val="1"/>
</p:tagLst>
</file>

<file path=ppt/tags/tag56.xml><?xml version="1.0" encoding="utf-8"?>
<p:tagLst xmlns:p="http://schemas.openxmlformats.org/presentationml/2006/main">
  <p:tag name="MH" val="20150429225421"/>
  <p:tag name="MH_LIBRARY" val="CONTENTS"/>
  <p:tag name="MH_TYPE" val="ENTRY"/>
  <p:tag name="ID" val="547142"/>
  <p:tag name="MH_ORDER" val="1"/>
</p:tagLst>
</file>

<file path=ppt/tags/tag57.xml><?xml version="1.0" encoding="utf-8"?>
<p:tagLst xmlns:p="http://schemas.openxmlformats.org/presentationml/2006/main">
  <p:tag name="MH" val="20150429225421"/>
  <p:tag name="MH_LIBRARY" val="CONTENTS"/>
  <p:tag name="MH_TYPE" val="ENTRY"/>
  <p:tag name="ID" val="547142"/>
  <p:tag name="MH_ORDER" val="1"/>
</p:tagLst>
</file>

<file path=ppt/tags/tag58.xml><?xml version="1.0" encoding="utf-8"?>
<p:tagLst xmlns:p="http://schemas.openxmlformats.org/presentationml/2006/main">
  <p:tag name="MH" val="20150429225421"/>
  <p:tag name="MH_LIBRARY" val="CONTENTS"/>
  <p:tag name="MH_TYPE" val="ENTRY"/>
  <p:tag name="ID" val="547142"/>
  <p:tag name="MH_ORDER" val="1"/>
</p:tagLst>
</file>

<file path=ppt/tags/tag59.xml><?xml version="1.0" encoding="utf-8"?>
<p:tagLst xmlns:p="http://schemas.openxmlformats.org/presentationml/2006/main">
  <p:tag name="MH" val="20150429225421"/>
  <p:tag name="MH_LIBRARY" val="CONTENTS"/>
  <p:tag name="MH_TYPE" val="ENTRY"/>
  <p:tag name="ID" val="547142"/>
  <p:tag name="MH_ORDER" val="1"/>
</p:tagLst>
</file>

<file path=ppt/tags/tag6.xml><?xml version="1.0" encoding="utf-8"?>
<p:tagLst xmlns:p="http://schemas.openxmlformats.org/presentationml/2006/main">
  <p:tag name="MH" val="20150429225421"/>
  <p:tag name="MH_LIBRARY" val="CONTENTS"/>
  <p:tag name="MH_TYPE" val="ENTRY"/>
  <p:tag name="ID" val="547142"/>
  <p:tag name="MH_ORDER" val="1"/>
</p:tagLst>
</file>

<file path=ppt/tags/tag60.xml><?xml version="1.0" encoding="utf-8"?>
<p:tagLst xmlns:p="http://schemas.openxmlformats.org/presentationml/2006/main">
  <p:tag name="MH" val="20150429225421"/>
  <p:tag name="MH_LIBRARY" val="CONTENTS"/>
  <p:tag name="MH_TYPE" val="ENTRY"/>
  <p:tag name="ID" val="547142"/>
  <p:tag name="MH_ORDER" val="1"/>
</p:tagLst>
</file>

<file path=ppt/tags/tag61.xml><?xml version="1.0" encoding="utf-8"?>
<p:tagLst xmlns:p="http://schemas.openxmlformats.org/presentationml/2006/main">
  <p:tag name="MH" val="20150429225421"/>
  <p:tag name="MH_LIBRARY" val="CONTENTS"/>
  <p:tag name="MH_TYPE" val="ENTRY"/>
  <p:tag name="ID" val="547142"/>
  <p:tag name="MH_ORDER" val="1"/>
</p:tagLst>
</file>

<file path=ppt/tags/tag62.xml><?xml version="1.0" encoding="utf-8"?>
<p:tagLst xmlns:p="http://schemas.openxmlformats.org/presentationml/2006/main">
  <p:tag name="MH" val="20150429225421"/>
  <p:tag name="MH_LIBRARY" val="CONTENTS"/>
  <p:tag name="MH_TYPE" val="ENTRY"/>
  <p:tag name="ID" val="547142"/>
  <p:tag name="MH_ORDER" val="1"/>
</p:tagLst>
</file>

<file path=ppt/tags/tag63.xml><?xml version="1.0" encoding="utf-8"?>
<p:tagLst xmlns:p="http://schemas.openxmlformats.org/presentationml/2006/main">
  <p:tag name="MH" val="20150429225421"/>
  <p:tag name="MH_LIBRARY" val="CONTENTS"/>
  <p:tag name="MH_TYPE" val="ENTRY"/>
  <p:tag name="ID" val="547142"/>
  <p:tag name="MH_ORDER" val="1"/>
</p:tagLst>
</file>

<file path=ppt/tags/tag64.xml><?xml version="1.0" encoding="utf-8"?>
<p:tagLst xmlns:p="http://schemas.openxmlformats.org/presentationml/2006/main">
  <p:tag name="MH" val="20150429225421"/>
  <p:tag name="MH_LIBRARY" val="CONTENTS"/>
  <p:tag name="MH_TYPE" val="ENTRY"/>
  <p:tag name="ID" val="547142"/>
  <p:tag name="MH_ORDER" val="1"/>
</p:tagLst>
</file>

<file path=ppt/tags/tag65.xml><?xml version="1.0" encoding="utf-8"?>
<p:tagLst xmlns:p="http://schemas.openxmlformats.org/presentationml/2006/main">
  <p:tag name="MH" val="20150429225421"/>
  <p:tag name="MH_LIBRARY" val="CONTENTS"/>
  <p:tag name="MH_TYPE" val="ENTRY"/>
  <p:tag name="ID" val="547142"/>
  <p:tag name="MH_ORDER" val="1"/>
</p:tagLst>
</file>

<file path=ppt/tags/tag66.xml><?xml version="1.0" encoding="utf-8"?>
<p:tagLst xmlns:p="http://schemas.openxmlformats.org/presentationml/2006/main">
  <p:tag name="MH" val="20150429225421"/>
  <p:tag name="MH_LIBRARY" val="CONTENTS"/>
  <p:tag name="MH_TYPE" val="ENTRY"/>
  <p:tag name="ID" val="547142"/>
  <p:tag name="MH_ORDER" val="1"/>
</p:tagLst>
</file>

<file path=ppt/tags/tag67.xml><?xml version="1.0" encoding="utf-8"?>
<p:tagLst xmlns:p="http://schemas.openxmlformats.org/presentationml/2006/main">
  <p:tag name="MH" val="20150429225421"/>
  <p:tag name="MH_LIBRARY" val="CONTENTS"/>
  <p:tag name="MH_TYPE" val="ENTRY"/>
  <p:tag name="ID" val="547142"/>
  <p:tag name="MH_ORDER" val="1"/>
</p:tagLst>
</file>

<file path=ppt/tags/tag68.xml><?xml version="1.0" encoding="utf-8"?>
<p:tagLst xmlns:p="http://schemas.openxmlformats.org/presentationml/2006/main">
  <p:tag name="MH" val="20150429225421"/>
  <p:tag name="MH_LIBRARY" val="CONTENTS"/>
  <p:tag name="MH_TYPE" val="ENTRY"/>
  <p:tag name="ID" val="547142"/>
  <p:tag name="MH_ORDER" val="1"/>
</p:tagLst>
</file>

<file path=ppt/tags/tag69.xml><?xml version="1.0" encoding="utf-8"?>
<p:tagLst xmlns:p="http://schemas.openxmlformats.org/presentationml/2006/main">
  <p:tag name="MH" val="20150429225421"/>
  <p:tag name="MH_LIBRARY" val="CONTENTS"/>
  <p:tag name="MH_TYPE" val="ENTRY"/>
  <p:tag name="ID" val="547142"/>
  <p:tag name="MH_ORDER" val="1"/>
</p:tagLst>
</file>

<file path=ppt/tags/tag7.xml><?xml version="1.0" encoding="utf-8"?>
<p:tagLst xmlns:p="http://schemas.openxmlformats.org/presentationml/2006/main">
  <p:tag name="MH" val="20150429225421"/>
  <p:tag name="MH_LIBRARY" val="CONTENTS"/>
  <p:tag name="MH_TYPE" val="ENTRY"/>
  <p:tag name="ID" val="547142"/>
  <p:tag name="MH_ORDER" val="1"/>
</p:tagLst>
</file>

<file path=ppt/tags/tag70.xml><?xml version="1.0" encoding="utf-8"?>
<p:tagLst xmlns:p="http://schemas.openxmlformats.org/presentationml/2006/main">
  <p:tag name="MH" val="20150429225421"/>
  <p:tag name="MH_LIBRARY" val="CONTENTS"/>
  <p:tag name="MH_TYPE" val="ENTRY"/>
  <p:tag name="ID" val="547142"/>
  <p:tag name="MH_ORDER" val="1"/>
</p:tagLst>
</file>

<file path=ppt/tags/tag71.xml><?xml version="1.0" encoding="utf-8"?>
<p:tagLst xmlns:p="http://schemas.openxmlformats.org/presentationml/2006/main">
  <p:tag name="MH" val="20150429225421"/>
  <p:tag name="MH_LIBRARY" val="CONTENTS"/>
  <p:tag name="MH_TYPE" val="ENTRY"/>
  <p:tag name="ID" val="547142"/>
  <p:tag name="MH_ORDER" val="1"/>
</p:tagLst>
</file>

<file path=ppt/tags/tag72.xml><?xml version="1.0" encoding="utf-8"?>
<p:tagLst xmlns:p="http://schemas.openxmlformats.org/presentationml/2006/main">
  <p:tag name="commondata" val="eyJoZGlkIjoiM2Q4Y2M0MTAxMGRmZTZkMWUzZjg0NGZmZDVmMDc3NjUifQ=="/>
</p:tagLst>
</file>

<file path=ppt/tags/tag8.xml><?xml version="1.0" encoding="utf-8"?>
<p:tagLst xmlns:p="http://schemas.openxmlformats.org/presentationml/2006/main">
  <p:tag name="MH" val="20150429225421"/>
  <p:tag name="MH_LIBRARY" val="CONTENTS"/>
  <p:tag name="MH_TYPE" val="ENTRY"/>
  <p:tag name="ID" val="547142"/>
  <p:tag name="MH_ORDER" val="1"/>
</p:tagLst>
</file>

<file path=ppt/tags/tag9.xml><?xml version="1.0" encoding="utf-8"?>
<p:tagLst xmlns:p="http://schemas.openxmlformats.org/presentationml/2006/main">
  <p:tag name="MH" val="20150429225421"/>
  <p:tag name="MH_LIBRARY" val="CONTENTS"/>
  <p:tag name="MH_TYPE" val="ENTRY"/>
  <p:tag name="ID" val="547142"/>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9681</Words>
  <Application>WPS 演示</Application>
  <PresentationFormat>全屏显示(16:9)</PresentationFormat>
  <Paragraphs>1221</Paragraphs>
  <Slides>70</Slides>
  <Notes>40</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28</vt:i4>
      </vt:variant>
      <vt:variant>
        <vt:lpstr>幻灯片标题</vt:lpstr>
      </vt:variant>
      <vt:variant>
        <vt:i4>70</vt:i4>
      </vt:variant>
    </vt:vector>
  </HeadingPairs>
  <TitlesOfParts>
    <vt:vector size="115" baseType="lpstr">
      <vt:lpstr>Arial</vt:lpstr>
      <vt:lpstr>宋体</vt:lpstr>
      <vt:lpstr>Wingdings</vt:lpstr>
      <vt:lpstr>微软雅黑</vt:lpstr>
      <vt:lpstr>Calibri</vt:lpstr>
      <vt:lpstr>Verdana</vt:lpstr>
      <vt:lpstr>Adobe Gothic Std B</vt:lpstr>
      <vt:lpstr>Microsoft YaHei UI</vt:lpstr>
      <vt:lpstr>Times New Roman</vt:lpstr>
      <vt:lpstr>华文行楷</vt:lpstr>
      <vt:lpstr>Arial Unicode MS</vt:lpstr>
      <vt:lpstr>等线 Light</vt:lpstr>
      <vt:lpstr>等线</vt:lpstr>
      <vt:lpstr>Aparajita</vt:lpstr>
      <vt:lpstr>MS UI Gothic</vt:lpstr>
      <vt:lpstr>Office 主题​​</vt:lpstr>
      <vt:lpstr>自定义设计方案</vt:lpstr>
      <vt:lpstr>图像.文件</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Vivian</cp:lastModifiedBy>
  <cp:revision>3</cp:revision>
  <dcterms:created xsi:type="dcterms:W3CDTF">2015-12-21T07:45:00Z</dcterms:created>
  <dcterms:modified xsi:type="dcterms:W3CDTF">2023-12-01T07:42:59Z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C9BB0316E4C74F87B2D21EBE92176396_12</vt:lpwstr>
  </property>
</Properties>
</file>